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65" r:id="rId2"/>
    <p:sldId id="266" r:id="rId3"/>
    <p:sldId id="267" r:id="rId4"/>
    <p:sldId id="268" r:id="rId5"/>
    <p:sldId id="270" r:id="rId6"/>
    <p:sldId id="272" r:id="rId7"/>
    <p:sldId id="279" r:id="rId8"/>
    <p:sldId id="274" r:id="rId9"/>
    <p:sldId id="275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1" r:id="rId21"/>
    <p:sldId id="293" r:id="rId22"/>
    <p:sldId id="294" r:id="rId23"/>
    <p:sldId id="290" r:id="rId2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7" autoAdjust="0"/>
    <p:restoredTop sz="94660"/>
  </p:normalViewPr>
  <p:slideViewPr>
    <p:cSldViewPr>
      <p:cViewPr>
        <p:scale>
          <a:sx n="100" d="100"/>
          <a:sy n="100" d="100"/>
        </p:scale>
        <p:origin x="-516" y="5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CAED1-050F-4BBF-A65E-70AA88E28B53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A0132-DD16-42AA-9DFF-2D3B210D74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80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dirty="0" smtClean="0">
              <a:latin typeface="Arial" pitchFamily="34" charset="0"/>
            </a:endParaRPr>
          </a:p>
        </p:txBody>
      </p:sp>
      <p:sp>
        <p:nvSpPr>
          <p:cNvPr id="73732" name="Foliennummernplatzhalter 3"/>
          <p:cNvSpPr txBox="1">
            <a:spLocks noGrp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35F09B4E-D888-4ADB-B3BE-C44DB6653C0C}" type="slidenum">
              <a:rPr lang="it-IT" sz="1200">
                <a:latin typeface="Calibri" pitchFamily="34" charset="0"/>
              </a:rPr>
              <a:pPr algn="r" eaLnBrk="1" hangingPunct="1"/>
              <a:t>3</a:t>
            </a:fld>
            <a:endParaRPr lang="it-IT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2D068-FC22-4B77-8261-3E20CA28BC5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dirty="0" smtClean="0">
                <a:latin typeface="Arial" pitchFamily="34" charset="0"/>
              </a:rPr>
              <a:t>-</a:t>
            </a:r>
            <a:endParaRPr lang="it-IT" dirty="0" smtClean="0"/>
          </a:p>
        </p:txBody>
      </p:sp>
      <p:sp>
        <p:nvSpPr>
          <p:cNvPr id="870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08644B-3D7E-4404-81ED-90F8E887828A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39B06-E57E-4B83-9409-CB23CAD33525}" type="slidenum">
              <a:rPr lang="it-IT" smtClean="0"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CEA77-F580-4552-971C-30A2944E07C0}" type="slidenum">
              <a:rPr lang="it-IT" smtClean="0"/>
              <a:pPr/>
              <a:t>10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6E359115-006B-428C-BF58-BC2B23F0E82D}" type="slidenum">
              <a:rPr lang="it-IT" smtClean="0"/>
              <a:pPr lvl="0"/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smtClean="0">
                <a:latin typeface="Arial" pitchFamily="34" charset="0"/>
              </a:rPr>
              <a:t>The real time magnitude: basic concepts</a:t>
            </a:r>
          </a:p>
          <a:p>
            <a:pPr eaLnBrk="1" hangingPunct="1">
              <a:spcBef>
                <a:spcPct val="0"/>
              </a:spcBef>
            </a:pPr>
            <a:r>
              <a:rPr lang="it-IT" smtClean="0">
                <a:latin typeface="Arial" pitchFamily="34" charset="0"/>
              </a:rPr>
              <a:t>- Information from few seconds of initial P- and S-wave signals</a:t>
            </a:r>
          </a:p>
          <a:p>
            <a:pPr eaLnBrk="1" hangingPunct="1">
              <a:spcBef>
                <a:spcPct val="0"/>
              </a:spcBef>
            </a:pPr>
            <a:r>
              <a:rPr lang="it-IT" smtClean="0">
                <a:latin typeface="Arial" pitchFamily="34" charset="0"/>
              </a:rPr>
              <a:t>- Empirical regression laws relating the measured parameter and magnitude</a:t>
            </a:r>
          </a:p>
          <a:p>
            <a:pPr eaLnBrk="1" hangingPunct="1">
              <a:spcBef>
                <a:spcPct val="0"/>
              </a:spcBef>
            </a:pPr>
            <a:r>
              <a:rPr lang="it-IT" smtClean="0">
                <a:latin typeface="Arial" pitchFamily="34" charset="0"/>
              </a:rPr>
              <a:t>- Probabilistic and Evolutionary combining the available P- and S- information</a:t>
            </a:r>
          </a:p>
        </p:txBody>
      </p:sp>
      <p:sp>
        <p:nvSpPr>
          <p:cNvPr id="972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1B8BCF-2C8F-414E-AE8D-A84E2DE99412}" type="slidenum">
              <a:rPr lang="it-IT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smtClean="0"/>
              <a:t>We show the time evolution of the PDF and related magnitude as a function of time, with uncertainty. The initial magnitude from the closest station largely underestimate the earthquake size, while the arrival of P- and S data from distant stations 6-7 seconds after the first arrival contribute to improve the accuracy on the magnitude estimation. The available PDF allows to compute the probability to exceed a given magnitude threshold as a function of time. We observe that after about 6 sec the probability for the event to exceed M 6.5 become stable with time, thus providing with a usefull information for alert notification. </a:t>
            </a:r>
          </a:p>
        </p:txBody>
      </p:sp>
      <p:sp>
        <p:nvSpPr>
          <p:cNvPr id="9933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87DC0F-4ACE-48C9-86A1-83760D1C82ED}" type="slidenum">
              <a:rPr lang="it-IT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Off-line </a:t>
            </a:r>
            <a:r>
              <a:rPr lang="it-IT" dirty="0" err="1" smtClean="0"/>
              <a:t>application</a:t>
            </a:r>
            <a:r>
              <a:rPr lang="it-IT" dirty="0" smtClean="0"/>
              <a:t> and </a:t>
            </a:r>
            <a:r>
              <a:rPr lang="it-IT" dirty="0" err="1" smtClean="0"/>
              <a:t>testing</a:t>
            </a:r>
            <a:r>
              <a:rPr lang="it-IT" dirty="0" smtClean="0"/>
              <a:t> of </a:t>
            </a:r>
            <a:r>
              <a:rPr lang="it-IT" dirty="0" err="1" smtClean="0"/>
              <a:t>PRESTo</a:t>
            </a:r>
            <a:r>
              <a:rPr lang="it-IT" dirty="0" smtClean="0"/>
              <a:t>+ for the 2009, </a:t>
            </a:r>
            <a:r>
              <a:rPr lang="it-IT" dirty="0" err="1" smtClean="0"/>
              <a:t>Mw</a:t>
            </a:r>
            <a:r>
              <a:rPr lang="it-IT" dirty="0" smtClean="0"/>
              <a:t> 6.2, L’Aquila </a:t>
            </a:r>
            <a:r>
              <a:rPr lang="it-IT" dirty="0" err="1" smtClean="0"/>
              <a:t>earthquake</a:t>
            </a:r>
            <a:r>
              <a:rPr lang="it-IT" dirty="0" smtClean="0"/>
              <a:t> in Central </a:t>
            </a:r>
            <a:r>
              <a:rPr lang="it-IT" dirty="0" err="1" smtClean="0"/>
              <a:t>Italy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1AC57-248F-4260-899D-0D803605696D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2153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2D068-FC22-4B77-8261-3E20CA28BC5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49D355-16BD-4E45-BD9A-5EA878CF7CBD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32" name="Rettangolo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ttangolo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ttangolo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ttangolo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ttangolo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56" name="Rettangolo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ttangolo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ttangolo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ttangolo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49D355-16BD-4E45-BD9A-5EA878CF7CBD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49D355-16BD-4E45-BD9A-5EA878CF7CBD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49D355-16BD-4E45-BD9A-5EA878CF7CBD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igura a mano libera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igura a mano libera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igura a mano libera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igura a mano libera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igura a mano libera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igura a mano libera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igura a mano libera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igura a mano libera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igura a mano libera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igura a mano libera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igura a mano libera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igura a mano libera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igura a mano libera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igura a mano libera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igura a mano libera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49D355-16BD-4E45-BD9A-5EA878CF7CBD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ttangolo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ttangolo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49D355-16BD-4E45-BD9A-5EA878CF7CBD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49D355-16BD-4E45-BD9A-5EA878CF7CBD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ttangolo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ttangolo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ttangolo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ttangolo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ttangolo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ttangolo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ttangolo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ttangolo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49D355-16BD-4E45-BD9A-5EA878CF7CBD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49D355-16BD-4E45-BD9A-5EA878CF7CBD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49D355-16BD-4E45-BD9A-5EA878CF7CBD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Connettore 1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po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Connettore 1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it-IT" smtClean="0"/>
              <a:t>Fare clic sull'icona per inserire un'immagine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grpSp>
        <p:nvGrpSpPr>
          <p:cNvPr id="14" name="Gruppo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Connettore 1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o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Connettore 1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7F49D355-16BD-4E45-BD9A-5EA878CF7CBD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ttangolo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ttangolo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ttangolo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F49D355-16BD-4E45-BD9A-5EA878CF7CBD}" type="datetimeFigureOut">
              <a:rPr lang="it-IT" smtClean="0"/>
              <a:t>24/09/2015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 smtClean="0"/>
              <a:t>HoW</a:t>
            </a:r>
            <a:r>
              <a:rPr lang="it-IT" dirty="0" smtClean="0"/>
              <a:t> Fast an </a:t>
            </a:r>
            <a:r>
              <a:rPr lang="it-IT" dirty="0" err="1" smtClean="0"/>
              <a:t>Earthquake</a:t>
            </a:r>
            <a:r>
              <a:rPr lang="it-IT" dirty="0" smtClean="0"/>
              <a:t> </a:t>
            </a:r>
            <a:r>
              <a:rPr lang="it-IT" dirty="0" err="1" smtClean="0"/>
              <a:t>Early</a:t>
            </a:r>
            <a:r>
              <a:rPr lang="it-IT" dirty="0" smtClean="0"/>
              <a:t> </a:t>
            </a:r>
            <a:r>
              <a:rPr lang="it-IT" dirty="0" err="1" smtClean="0"/>
              <a:t>Warning</a:t>
            </a:r>
            <a:r>
              <a:rPr lang="it-IT" dirty="0" smtClean="0"/>
              <a:t> can Be </a:t>
            </a:r>
            <a:r>
              <a:rPr lang="it-IT" dirty="0" err="1" smtClean="0"/>
              <a:t>Issued</a:t>
            </a:r>
            <a:endParaRPr lang="it-IT" dirty="0"/>
          </a:p>
        </p:txBody>
      </p:sp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sz="2400" dirty="0" smtClean="0"/>
              <a:t>Gaetano </a:t>
            </a:r>
            <a:r>
              <a:rPr lang="it-IT" sz="2400" b="1" dirty="0" smtClean="0"/>
              <a:t>Festa</a:t>
            </a:r>
            <a:r>
              <a:rPr lang="it-IT" sz="2400" dirty="0" smtClean="0"/>
              <a:t>, Aldo Zollo, Simona Colombelli, </a:t>
            </a:r>
          </a:p>
          <a:p>
            <a:r>
              <a:rPr lang="it-IT" sz="2400" dirty="0" smtClean="0"/>
              <a:t>Matteo Picozzi, Alessandro Caruso</a:t>
            </a:r>
          </a:p>
          <a:p>
            <a:r>
              <a:rPr lang="it-IT" dirty="0" smtClean="0"/>
              <a:t>Dipartimento di Fisica; Università di Napoli Federico II</a:t>
            </a:r>
          </a:p>
        </p:txBody>
      </p:sp>
      <p:pic>
        <p:nvPicPr>
          <p:cNvPr id="5" name="Picture 14" descr="http://wpage.unina.it/flora.amato/stuff/logo_unin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682" y="476672"/>
            <a:ext cx="1328936" cy="1328936"/>
          </a:xfrm>
          <a:prstGeom prst="rect">
            <a:avLst/>
          </a:prstGeom>
          <a:noFill/>
        </p:spPr>
      </p:pic>
      <p:pic>
        <p:nvPicPr>
          <p:cNvPr id="6" name="Picture 15" descr="C:\Documents and Settings\Tutti\Desktop\RISSC_marchio_rgb.tif"/>
          <p:cNvPicPr>
            <a:picLocks noChangeAspect="1" noChangeArrowheads="1"/>
          </p:cNvPicPr>
          <p:nvPr/>
        </p:nvPicPr>
        <p:blipFill>
          <a:blip r:embed="rId3" cstate="print"/>
          <a:srcRect l="30545" t="32833" r="30544" b="32834"/>
          <a:stretch>
            <a:fillRect/>
          </a:stretch>
        </p:blipFill>
        <p:spPr bwMode="auto">
          <a:xfrm>
            <a:off x="2123728" y="1052736"/>
            <a:ext cx="618153" cy="765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504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4" descr="E:\Poster Gianni\Fig1-Satriano.tif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620715"/>
            <a:ext cx="4573588" cy="4752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19" name="Picture 45" descr="E:\Poster Gianni\Fig2-Satriano.tif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6925" y="620715"/>
            <a:ext cx="4573588" cy="4752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220" name="CasellaDiTesto 45"/>
          <p:cNvSpPr txBox="1">
            <a:spLocks noChangeArrowheads="1"/>
          </p:cNvSpPr>
          <p:nvPr/>
        </p:nvSpPr>
        <p:spPr bwMode="auto">
          <a:xfrm>
            <a:off x="468560" y="5445126"/>
            <a:ext cx="791986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In a dense network accurate location can be obtained within 3-4 s from OT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Events in the network outskirts require a longer time for the location to converge (6-10s) </a:t>
            </a:r>
            <a:endParaRPr lang="it-IT" dirty="0"/>
          </a:p>
        </p:txBody>
      </p:sp>
      <p:sp>
        <p:nvSpPr>
          <p:cNvPr id="9221" name="Rettangolo 12"/>
          <p:cNvSpPr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Real Time Earthquake </a:t>
            </a:r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Location (RTLOC)</a:t>
            </a:r>
            <a:endParaRPr lang="it-IT" sz="3200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78BF3259-94C8-4057-BB5C-E06414E1730E}" type="slidenum">
              <a:rPr lang="it-IT" smtClean="0"/>
              <a:t>10</a:t>
            </a:fld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7069037" y="6541603"/>
            <a:ext cx="2111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Satriano et al., BSSA,2008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81106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978080" cy="914400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Magnitude</a:t>
            </a:r>
            <a:r>
              <a:rPr lang="it-IT" dirty="0"/>
              <a:t>:</a:t>
            </a:r>
            <a:r>
              <a:rPr lang="it-IT" dirty="0" smtClean="0"/>
              <a:t> an </a:t>
            </a:r>
            <a:r>
              <a:rPr lang="it-IT" dirty="0" err="1" smtClean="0"/>
              <a:t>empirical</a:t>
            </a:r>
            <a:r>
              <a:rPr lang="it-IT" dirty="0" smtClean="0"/>
              <a:t> </a:t>
            </a:r>
            <a:r>
              <a:rPr lang="it-IT" dirty="0" err="1" smtClean="0"/>
              <a:t>approach</a:t>
            </a:r>
            <a:endParaRPr lang="it-IT" dirty="0"/>
          </a:p>
        </p:txBody>
      </p:sp>
      <p:sp>
        <p:nvSpPr>
          <p:cNvPr id="28" name="Segnaposto numero diapositiva 27"/>
          <p:cNvSpPr>
            <a:spLocks noGrp="1"/>
          </p:cNvSpPr>
          <p:nvPr>
            <p:ph type="sldNum" sz="quarter" idx="12"/>
          </p:nvPr>
        </p:nvSpPr>
        <p:spPr/>
        <p:txBody>
          <a:bodyPr lIns="82945" tIns="41473" rIns="82945" bIns="41473">
            <a:normAutofit/>
          </a:bodyPr>
          <a:lstStyle/>
          <a:p>
            <a:pPr lvl="0"/>
            <a:fld id="{F7F3E705-C4C3-4759-9A97-965661CC0283}" type="slidenum">
              <a:rPr lang="en-US" smtClean="0">
                <a:latin typeface="Calibri" pitchFamily="34" charset="0"/>
              </a:rPr>
              <a:pPr lvl="0"/>
              <a:t>11</a:t>
            </a:fld>
            <a:endParaRPr lang="en-US" dirty="0">
              <a:latin typeface="Calibri" pitchFamily="34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/>
          <a:srcRect b="51910"/>
          <a:stretch>
            <a:fillRect/>
          </a:stretch>
        </p:blipFill>
        <p:spPr bwMode="auto">
          <a:xfrm>
            <a:off x="5052960" y="2059416"/>
            <a:ext cx="2907360" cy="108875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 cstate="print"/>
          <a:srcRect r="64886"/>
          <a:stretch>
            <a:fillRect/>
          </a:stretch>
        </p:blipFill>
        <p:spPr bwMode="auto">
          <a:xfrm>
            <a:off x="934561" y="3416039"/>
            <a:ext cx="2761920" cy="26844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96161" y="3454924"/>
            <a:ext cx="2612160" cy="24799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3" cstate="print"/>
          <a:srcRect t="48706"/>
          <a:stretch>
            <a:fillRect/>
          </a:stretch>
        </p:blipFill>
        <p:spPr bwMode="auto">
          <a:xfrm>
            <a:off x="874080" y="2073818"/>
            <a:ext cx="2907360" cy="1160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291681" y="1555364"/>
            <a:ext cx="2322720" cy="43492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5848" rIns="81639" bIns="40820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2000" b="1" dirty="0" err="1">
                <a:latin typeface="Calibri" pitchFamily="34" charset="0"/>
                <a:ea typeface="Adobe Gothic Std B" pitchFamily="49" charset="0"/>
                <a:cs typeface="Adobe Gothic Std B" pitchFamily="49" charset="0"/>
              </a:rPr>
              <a:t>P</a:t>
            </a:r>
            <a:r>
              <a:rPr lang="en-US" sz="2000" b="1" baseline="-33000" dirty="0" err="1">
                <a:latin typeface="Calibri" pitchFamily="34" charset="0"/>
                <a:ea typeface="Adobe Gothic Std B" pitchFamily="49" charset="0"/>
                <a:cs typeface="Adobe Gothic Std B" pitchFamily="49" charset="0"/>
              </a:rPr>
              <a:t>d</a:t>
            </a:r>
            <a:r>
              <a:rPr lang="en-US" sz="1500" dirty="0">
                <a:latin typeface="Calibri" pitchFamily="34" charset="0"/>
                <a:ea typeface="Adobe Gothic Std B" pitchFamily="49" charset="0"/>
                <a:cs typeface="Adobe Gothic Std B" pitchFamily="49" charset="0"/>
              </a:rPr>
              <a:t> = peak displacement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5862241" y="1494877"/>
            <a:ext cx="1919520" cy="43492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5848" rIns="81639" bIns="40820"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</a:tabLst>
            </a:pPr>
            <a:r>
              <a:rPr lang="en-US" sz="2000" b="1" dirty="0" err="1">
                <a:latin typeface="Calibri" pitchFamily="34" charset="0"/>
                <a:ea typeface="DejaVu Sans Condensed" pitchFamily="32" charset="0"/>
                <a:cs typeface="DejaVu Sans Condensed" pitchFamily="32" charset="0"/>
              </a:rPr>
              <a:t>τ</a:t>
            </a:r>
            <a:r>
              <a:rPr lang="en-US" sz="2000" b="1" baseline="-33000" dirty="0" err="1">
                <a:latin typeface="Calibri" pitchFamily="34" charset="0"/>
                <a:ea typeface="Adobe Gothic Std B" pitchFamily="49" charset="0"/>
                <a:cs typeface="Adobe Gothic Std B" pitchFamily="49" charset="0"/>
              </a:rPr>
              <a:t>c</a:t>
            </a:r>
            <a:r>
              <a:rPr lang="en-US" sz="1500" dirty="0">
                <a:latin typeface="Calibri" pitchFamily="34" charset="0"/>
                <a:ea typeface="Adobe Gothic Std B" pitchFamily="49" charset="0"/>
                <a:cs typeface="Adobe Gothic Std B" pitchFamily="49" charset="0"/>
              </a:rPr>
              <a:t> = average period 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1120320" y="6100481"/>
            <a:ext cx="2583360" cy="3369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4476" rIns="81639" bIns="40820"/>
          <a:lstStyle/>
          <a:p>
            <a:pPr algn="ctr">
              <a:lnSpc>
                <a:spcPct val="98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500" dirty="0">
                <a:latin typeface="Calibri" pitchFamily="34" charset="0"/>
                <a:ea typeface="Adobe Gothic Std B" pitchFamily="49" charset="0"/>
                <a:cs typeface="Adobe Gothic Std B" pitchFamily="49" charset="0"/>
              </a:rPr>
              <a:t>log </a:t>
            </a:r>
            <a:r>
              <a:rPr lang="en-US" sz="1500" dirty="0" err="1">
                <a:latin typeface="Calibri" pitchFamily="34" charset="0"/>
                <a:ea typeface="Adobe Gothic Std B" pitchFamily="49" charset="0"/>
                <a:cs typeface="Adobe Gothic Std B" pitchFamily="49" charset="0"/>
              </a:rPr>
              <a:t>P</a:t>
            </a:r>
            <a:r>
              <a:rPr lang="en-US" sz="1500" baseline="-33000" dirty="0" err="1">
                <a:latin typeface="Calibri" pitchFamily="34" charset="0"/>
                <a:ea typeface="Adobe Gothic Std B" pitchFamily="49" charset="0"/>
                <a:cs typeface="Adobe Gothic Std B" pitchFamily="49" charset="0"/>
              </a:rPr>
              <a:t>d</a:t>
            </a:r>
            <a:r>
              <a:rPr lang="en-US" sz="1500" dirty="0">
                <a:latin typeface="Calibri" pitchFamily="34" charset="0"/>
                <a:ea typeface="Adobe Gothic Std B" pitchFamily="49" charset="0"/>
                <a:cs typeface="Adobe Gothic Std B" pitchFamily="49" charset="0"/>
              </a:rPr>
              <a:t> = A + B * M + C log R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728320" y="6084640"/>
            <a:ext cx="1781280" cy="3369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4476" rIns="81639" bIns="40820"/>
          <a:lstStyle/>
          <a:p>
            <a:pPr algn="ctr">
              <a:lnSpc>
                <a:spcPct val="98000"/>
              </a:lnSpc>
              <a:tabLst>
                <a:tab pos="656650" algn="l"/>
                <a:tab pos="1313299" algn="l"/>
              </a:tabLst>
            </a:pPr>
            <a:r>
              <a:rPr lang="en-US" sz="1500" dirty="0">
                <a:latin typeface="Calibri" pitchFamily="34" charset="0"/>
                <a:ea typeface="Adobe Gothic Std B" pitchFamily="49" charset="0"/>
                <a:cs typeface="Adobe Gothic Std B" pitchFamily="49" charset="0"/>
              </a:rPr>
              <a:t>log </a:t>
            </a:r>
            <a:r>
              <a:rPr lang="en-US" sz="1500" dirty="0" err="1">
                <a:latin typeface="Calibri" pitchFamily="34" charset="0"/>
                <a:ea typeface="DejaVu Sans Condensed" pitchFamily="32" charset="0"/>
                <a:cs typeface="DejaVu Sans Condensed" pitchFamily="32" charset="0"/>
              </a:rPr>
              <a:t>τ</a:t>
            </a:r>
            <a:r>
              <a:rPr lang="en-US" sz="1500" baseline="-33000" dirty="0" err="1">
                <a:latin typeface="Calibri" pitchFamily="34" charset="0"/>
                <a:ea typeface="Adobe Gothic Std B" pitchFamily="49" charset="0"/>
                <a:cs typeface="Adobe Gothic Std B" pitchFamily="49" charset="0"/>
              </a:rPr>
              <a:t>c</a:t>
            </a:r>
            <a:r>
              <a:rPr lang="en-US" sz="1500" dirty="0">
                <a:latin typeface="Calibri" pitchFamily="34" charset="0"/>
                <a:ea typeface="Adobe Gothic Std B" pitchFamily="49" charset="0"/>
                <a:cs typeface="Adobe Gothic Std B" pitchFamily="49" charset="0"/>
              </a:rPr>
              <a:t> = A' + B' * M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6506640" y="4941168"/>
            <a:ext cx="1111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smtClean="0"/>
              <a:t>Data from </a:t>
            </a:r>
            <a:r>
              <a:rPr lang="it-IT" sz="1200" dirty="0" err="1" smtClean="0"/>
              <a:t>Japan,Taiwan</a:t>
            </a:r>
            <a:r>
              <a:rPr lang="it-IT" sz="1200" dirty="0" smtClean="0"/>
              <a:t>, and </a:t>
            </a:r>
            <a:r>
              <a:rPr lang="it-IT" sz="1200" dirty="0" err="1" smtClean="0"/>
              <a:t>Italy</a:t>
            </a:r>
            <a:endParaRPr lang="it-IT" sz="1200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2380070" y="4869160"/>
            <a:ext cx="1111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smtClean="0"/>
              <a:t>Data from </a:t>
            </a:r>
            <a:r>
              <a:rPr lang="it-IT" sz="1200" dirty="0" err="1" smtClean="0"/>
              <a:t>European</a:t>
            </a:r>
            <a:r>
              <a:rPr lang="it-IT" sz="1200" dirty="0" smtClean="0"/>
              <a:t> SM data-base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458833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olo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it-IT" dirty="0" smtClean="0"/>
              <a:t>Real Time </a:t>
            </a:r>
            <a:r>
              <a:rPr lang="it-IT" dirty="0" err="1" smtClean="0"/>
              <a:t>Magnitude</a:t>
            </a:r>
            <a:endParaRPr lang="it-IT" dirty="0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8229600" cy="5041900"/>
          </a:xfrm>
        </p:spPr>
        <p:txBody>
          <a:bodyPr/>
          <a:lstStyle/>
          <a:p>
            <a:pPr marL="469900" indent="-469900" algn="ctr" eaLnBrk="1" hangingPunct="1">
              <a:buFontTx/>
              <a:buNone/>
            </a:pPr>
            <a:r>
              <a:rPr lang="it-IT" sz="2600" b="1" smtClean="0"/>
              <a:t>Basic Concepts</a:t>
            </a:r>
            <a:endParaRPr lang="it-IT" sz="2600" smtClean="0"/>
          </a:p>
          <a:p>
            <a:pPr marL="469900" indent="-469900" algn="just" eaLnBrk="1" hangingPunct="1"/>
            <a:r>
              <a:rPr lang="it-IT" sz="2600" smtClean="0"/>
              <a:t>Use of information carried out by early P- and S-waves recorded at a dense, high dynamics network deployed in the source area of earthquakes</a:t>
            </a:r>
          </a:p>
          <a:p>
            <a:pPr marL="469900" indent="-469900" algn="just" eaLnBrk="1" hangingPunct="1"/>
            <a:r>
              <a:rPr lang="it-IT" sz="2600" smtClean="0"/>
              <a:t>Determine empirical regression laws between real-time measured ground motion parameters (dominant period, peak displacement) and magnitude</a:t>
            </a:r>
          </a:p>
          <a:p>
            <a:pPr marL="469900" indent="-469900" eaLnBrk="1" hangingPunct="1"/>
            <a:r>
              <a:rPr lang="it-IT" sz="2600" smtClean="0"/>
              <a:t>At each time step after first P, evaluate the magnitude using an evolutionary approach and combining P and S information at all recording stations</a:t>
            </a:r>
          </a:p>
        </p:txBody>
      </p:sp>
    </p:spTree>
    <p:extLst>
      <p:ext uri="{BB962C8B-B14F-4D97-AF65-F5344CB8AC3E}">
        <p14:creationId xmlns:p14="http://schemas.microsoft.com/office/powerpoint/2010/main" val="53408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683568" y="512064"/>
            <a:ext cx="8770168" cy="9144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/>
              <a:t>Offline application: The 1995 Kobe </a:t>
            </a:r>
            <a:r>
              <a:rPr lang="en-US" sz="3200" dirty="0" err="1" smtClean="0"/>
              <a:t>Eqk</a:t>
            </a:r>
            <a:endParaRPr lang="en-US" sz="3200" dirty="0" smtClean="0"/>
          </a:p>
        </p:txBody>
      </p:sp>
      <p:pic>
        <p:nvPicPr>
          <p:cNvPr id="8" name="Immagine 1" descr="fig6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524000"/>
            <a:ext cx="2619375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2" descr="fig7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1066800"/>
            <a:ext cx="4038600" cy="2924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magine 3" descr="fig8.png"/>
          <p:cNvPicPr>
            <a:picLocks noChangeAspect="1"/>
          </p:cNvPicPr>
          <p:nvPr/>
        </p:nvPicPr>
        <p:blipFill>
          <a:blip r:embed="rId5"/>
          <a:srcRect l="52051" r="8386"/>
          <a:stretch>
            <a:fillRect/>
          </a:stretch>
        </p:blipFill>
        <p:spPr bwMode="auto">
          <a:xfrm>
            <a:off x="3810000" y="3810000"/>
            <a:ext cx="25908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magine 3" descr="fig8.png"/>
          <p:cNvPicPr>
            <a:picLocks noChangeAspect="1"/>
          </p:cNvPicPr>
          <p:nvPr/>
        </p:nvPicPr>
        <p:blipFill>
          <a:blip r:embed="rId6"/>
          <a:srcRect l="7542" r="50917"/>
          <a:stretch>
            <a:fillRect/>
          </a:stretch>
        </p:blipFill>
        <p:spPr bwMode="auto">
          <a:xfrm>
            <a:off x="0" y="3679825"/>
            <a:ext cx="3635375" cy="291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ttangolo 14"/>
          <p:cNvSpPr/>
          <p:nvPr/>
        </p:nvSpPr>
        <p:spPr>
          <a:xfrm>
            <a:off x="4114800" y="1066800"/>
            <a:ext cx="2133600" cy="5410200"/>
          </a:xfrm>
          <a:prstGeom prst="rect">
            <a:avLst/>
          </a:prstGeom>
          <a:noFill/>
          <a:ln w="190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6477000" y="5334000"/>
            <a:ext cx="2438400" cy="12001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Probability to exceed M 6.5 and M 7.0 thresholds as a function of time</a:t>
            </a:r>
          </a:p>
        </p:txBody>
      </p:sp>
      <p:sp>
        <p:nvSpPr>
          <p:cNvPr id="28" name="Figura a mano libera 27"/>
          <p:cNvSpPr/>
          <p:nvPr/>
        </p:nvSpPr>
        <p:spPr>
          <a:xfrm>
            <a:off x="4373563" y="5445125"/>
            <a:ext cx="1828800" cy="989013"/>
          </a:xfrm>
          <a:custGeom>
            <a:avLst/>
            <a:gdLst>
              <a:gd name="connsiteX0" fmla="*/ 0 w 1828800"/>
              <a:gd name="connsiteY0" fmla="*/ 989462 h 989462"/>
              <a:gd name="connsiteX1" fmla="*/ 122830 w 1828800"/>
              <a:gd name="connsiteY1" fmla="*/ 989462 h 989462"/>
              <a:gd name="connsiteX2" fmla="*/ 245660 w 1828800"/>
              <a:gd name="connsiteY2" fmla="*/ 859809 h 989462"/>
              <a:gd name="connsiteX3" fmla="*/ 368490 w 1828800"/>
              <a:gd name="connsiteY3" fmla="*/ 805218 h 989462"/>
              <a:gd name="connsiteX4" fmla="*/ 491320 w 1828800"/>
              <a:gd name="connsiteY4" fmla="*/ 552734 h 989462"/>
              <a:gd name="connsiteX5" fmla="*/ 607326 w 1828800"/>
              <a:gd name="connsiteY5" fmla="*/ 81886 h 989462"/>
              <a:gd name="connsiteX6" fmla="*/ 730156 w 1828800"/>
              <a:gd name="connsiteY6" fmla="*/ 81886 h 989462"/>
              <a:gd name="connsiteX7" fmla="*/ 859809 w 1828800"/>
              <a:gd name="connsiteY7" fmla="*/ 6824 h 989462"/>
              <a:gd name="connsiteX8" fmla="*/ 1828800 w 1828800"/>
              <a:gd name="connsiteY8" fmla="*/ 0 h 989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00" h="989462">
                <a:moveTo>
                  <a:pt x="0" y="989462"/>
                </a:moveTo>
                <a:lnTo>
                  <a:pt x="122830" y="989462"/>
                </a:lnTo>
                <a:lnTo>
                  <a:pt x="245660" y="859809"/>
                </a:lnTo>
                <a:lnTo>
                  <a:pt x="368490" y="805218"/>
                </a:lnTo>
                <a:lnTo>
                  <a:pt x="491320" y="552734"/>
                </a:lnTo>
                <a:lnTo>
                  <a:pt x="607326" y="81886"/>
                </a:lnTo>
                <a:lnTo>
                  <a:pt x="730156" y="81886"/>
                </a:lnTo>
                <a:lnTo>
                  <a:pt x="859809" y="6824"/>
                </a:lnTo>
                <a:lnTo>
                  <a:pt x="1828800" y="0"/>
                </a:lnTo>
              </a:path>
            </a:pathLst>
          </a:cu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9" name="Figura a mano libera 28"/>
          <p:cNvSpPr/>
          <p:nvPr/>
        </p:nvSpPr>
        <p:spPr>
          <a:xfrm>
            <a:off x="4625975" y="5472113"/>
            <a:ext cx="1584325" cy="962025"/>
          </a:xfrm>
          <a:custGeom>
            <a:avLst/>
            <a:gdLst>
              <a:gd name="connsiteX0" fmla="*/ 0 w 1583140"/>
              <a:gd name="connsiteY0" fmla="*/ 962167 h 962167"/>
              <a:gd name="connsiteX1" fmla="*/ 122830 w 1583140"/>
              <a:gd name="connsiteY1" fmla="*/ 962167 h 962167"/>
              <a:gd name="connsiteX2" fmla="*/ 238836 w 1583140"/>
              <a:gd name="connsiteY2" fmla="*/ 962167 h 962167"/>
              <a:gd name="connsiteX3" fmla="*/ 361666 w 1583140"/>
              <a:gd name="connsiteY3" fmla="*/ 900752 h 962167"/>
              <a:gd name="connsiteX4" fmla="*/ 477672 w 1583140"/>
              <a:gd name="connsiteY4" fmla="*/ 907576 h 962167"/>
              <a:gd name="connsiteX5" fmla="*/ 607325 w 1583140"/>
              <a:gd name="connsiteY5" fmla="*/ 771099 h 962167"/>
              <a:gd name="connsiteX6" fmla="*/ 723331 w 1583140"/>
              <a:gd name="connsiteY6" fmla="*/ 614149 h 962167"/>
              <a:gd name="connsiteX7" fmla="*/ 846161 w 1583140"/>
              <a:gd name="connsiteY7" fmla="*/ 614149 h 962167"/>
              <a:gd name="connsiteX8" fmla="*/ 968991 w 1583140"/>
              <a:gd name="connsiteY8" fmla="*/ 614149 h 962167"/>
              <a:gd name="connsiteX9" fmla="*/ 1091821 w 1583140"/>
              <a:gd name="connsiteY9" fmla="*/ 88711 h 962167"/>
              <a:gd name="connsiteX10" fmla="*/ 1214651 w 1583140"/>
              <a:gd name="connsiteY10" fmla="*/ 136478 h 962167"/>
              <a:gd name="connsiteX11" fmla="*/ 1337481 w 1583140"/>
              <a:gd name="connsiteY11" fmla="*/ 95535 h 962167"/>
              <a:gd name="connsiteX12" fmla="*/ 1453487 w 1583140"/>
              <a:gd name="connsiteY12" fmla="*/ 54591 h 962167"/>
              <a:gd name="connsiteX13" fmla="*/ 1583140 w 1583140"/>
              <a:gd name="connsiteY13" fmla="*/ 0 h 96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83140" h="962167">
                <a:moveTo>
                  <a:pt x="0" y="962167"/>
                </a:moveTo>
                <a:lnTo>
                  <a:pt x="122830" y="962167"/>
                </a:lnTo>
                <a:lnTo>
                  <a:pt x="238836" y="962167"/>
                </a:lnTo>
                <a:lnTo>
                  <a:pt x="361666" y="900752"/>
                </a:lnTo>
                <a:lnTo>
                  <a:pt x="477672" y="907576"/>
                </a:lnTo>
                <a:lnTo>
                  <a:pt x="607325" y="771099"/>
                </a:lnTo>
                <a:lnTo>
                  <a:pt x="723331" y="614149"/>
                </a:lnTo>
                <a:lnTo>
                  <a:pt x="846161" y="614149"/>
                </a:lnTo>
                <a:lnTo>
                  <a:pt x="968991" y="614149"/>
                </a:lnTo>
                <a:lnTo>
                  <a:pt x="1091821" y="88711"/>
                </a:lnTo>
                <a:lnTo>
                  <a:pt x="1214651" y="136478"/>
                </a:lnTo>
                <a:lnTo>
                  <a:pt x="1337481" y="95535"/>
                </a:lnTo>
                <a:lnTo>
                  <a:pt x="1453487" y="54591"/>
                </a:lnTo>
                <a:lnTo>
                  <a:pt x="1583140" y="0"/>
                </a:lnTo>
              </a:path>
            </a:pathLst>
          </a:cu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5851" name="CasellaDiTesto 29"/>
          <p:cNvSpPr txBox="1">
            <a:spLocks noChangeArrowheads="1"/>
          </p:cNvSpPr>
          <p:nvPr/>
        </p:nvSpPr>
        <p:spPr bwMode="auto">
          <a:xfrm>
            <a:off x="4306888" y="5867400"/>
            <a:ext cx="5699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  <a:latin typeface="Tw Cen MT" pitchFamily="34" charset="0"/>
              </a:rPr>
              <a:t>M 6.5</a:t>
            </a:r>
          </a:p>
        </p:txBody>
      </p:sp>
      <p:sp>
        <p:nvSpPr>
          <p:cNvPr id="35852" name="CasellaDiTesto 30"/>
          <p:cNvSpPr txBox="1">
            <a:spLocks noChangeArrowheads="1"/>
          </p:cNvSpPr>
          <p:nvPr/>
        </p:nvSpPr>
        <p:spPr bwMode="auto">
          <a:xfrm>
            <a:off x="5562600" y="5791200"/>
            <a:ext cx="5699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0000"/>
                </a:solidFill>
                <a:latin typeface="Tw Cen MT" pitchFamily="34" charset="0"/>
              </a:rPr>
              <a:t>M 7.0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6489700" y="4343400"/>
            <a:ext cx="2120900" cy="3698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err="1">
                <a:solidFill>
                  <a:srgbClr val="000000"/>
                </a:solidFill>
              </a:rPr>
              <a:t>Magnitude</a:t>
            </a:r>
            <a:r>
              <a:rPr lang="it-IT" dirty="0">
                <a:solidFill>
                  <a:srgbClr val="000000"/>
                </a:solidFill>
              </a:rPr>
              <a:t> vs </a:t>
            </a:r>
            <a:r>
              <a:rPr lang="it-IT" dirty="0" err="1">
                <a:solidFill>
                  <a:srgbClr val="000000"/>
                </a:solidFill>
              </a:rPr>
              <a:t>Time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35854" name="CasellaDiTesto 13"/>
          <p:cNvSpPr txBox="1">
            <a:spLocks noChangeArrowheads="1"/>
          </p:cNvSpPr>
          <p:nvPr/>
        </p:nvSpPr>
        <p:spPr bwMode="auto">
          <a:xfrm>
            <a:off x="0" y="6597650"/>
            <a:ext cx="24431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 sz="1600">
                <a:latin typeface="Tw Cen MT" pitchFamily="34" charset="0"/>
              </a:rPr>
              <a:t>Lancieri &amp; Zollo, JGR, 2008</a:t>
            </a:r>
          </a:p>
        </p:txBody>
      </p:sp>
      <p:sp>
        <p:nvSpPr>
          <p:cNvPr id="35855" name="CasellaDiTesto 15"/>
          <p:cNvSpPr txBox="1">
            <a:spLocks noChangeArrowheads="1"/>
          </p:cNvSpPr>
          <p:nvPr/>
        </p:nvSpPr>
        <p:spPr bwMode="auto">
          <a:xfrm>
            <a:off x="900113" y="4365625"/>
            <a:ext cx="15541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>
                <a:latin typeface="Tw Cen MT" pitchFamily="34" charset="0"/>
              </a:rPr>
              <a:t>P(m|d) vs Time</a:t>
            </a:r>
          </a:p>
        </p:txBody>
      </p:sp>
    </p:spTree>
    <p:extLst>
      <p:ext uri="{BB962C8B-B14F-4D97-AF65-F5344CB8AC3E}">
        <p14:creationId xmlns:p14="http://schemas.microsoft.com/office/powerpoint/2010/main" val="366914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Prediction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peak</a:t>
            </a:r>
            <a:r>
              <a:rPr lang="it-IT" dirty="0" smtClean="0"/>
              <a:t> </a:t>
            </a:r>
            <a:r>
              <a:rPr lang="it-IT" dirty="0" err="1" smtClean="0"/>
              <a:t>ground</a:t>
            </a:r>
            <a:r>
              <a:rPr lang="it-IT" dirty="0" smtClean="0"/>
              <a:t> </a:t>
            </a:r>
            <a:r>
              <a:rPr lang="it-IT" dirty="0" err="1" smtClean="0"/>
              <a:t>motion</a:t>
            </a:r>
            <a:r>
              <a:rPr lang="it-IT" dirty="0" smtClean="0"/>
              <a:t> at the target site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299979" y="1785915"/>
            <a:ext cx="383386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000" dirty="0" err="1"/>
              <a:t>Use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existing</a:t>
            </a:r>
            <a:r>
              <a:rPr lang="it-IT" sz="2000" dirty="0"/>
              <a:t> </a:t>
            </a:r>
            <a:r>
              <a:rPr lang="it-IT" sz="2000" dirty="0" smtClean="0"/>
              <a:t>Ground </a:t>
            </a:r>
            <a:r>
              <a:rPr lang="it-IT" sz="2000" dirty="0" err="1" smtClean="0"/>
              <a:t>Motion</a:t>
            </a:r>
            <a:r>
              <a:rPr lang="it-IT" sz="2000" dirty="0" smtClean="0"/>
              <a:t> </a:t>
            </a:r>
            <a:r>
              <a:rPr lang="it-IT" sz="2000" dirty="0" err="1" smtClean="0"/>
              <a:t>Prediction</a:t>
            </a:r>
            <a:r>
              <a:rPr lang="it-IT" sz="2000" dirty="0" smtClean="0"/>
              <a:t> </a:t>
            </a:r>
            <a:r>
              <a:rPr lang="it-IT" sz="2000" dirty="0" err="1" smtClean="0"/>
              <a:t>Equations</a:t>
            </a:r>
            <a:r>
              <a:rPr lang="it-IT" sz="2000" dirty="0" smtClean="0"/>
              <a:t> (GMPE) </a:t>
            </a:r>
            <a:r>
              <a:rPr lang="it-IT" sz="2000" dirty="0" err="1"/>
              <a:t>for</a:t>
            </a:r>
            <a:r>
              <a:rPr lang="it-IT" sz="2000" dirty="0"/>
              <a:t> PGV,PGA, </a:t>
            </a:r>
            <a:r>
              <a:rPr lang="it-IT" sz="2000" dirty="0" smtClean="0"/>
              <a:t>…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it-IT" sz="2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000" dirty="0"/>
              <a:t>At </a:t>
            </a:r>
            <a:r>
              <a:rPr lang="it-IT" sz="2000" dirty="0" err="1"/>
              <a:t>each</a:t>
            </a:r>
            <a:r>
              <a:rPr lang="it-IT" sz="2000" dirty="0"/>
              <a:t> </a:t>
            </a:r>
            <a:r>
              <a:rPr lang="it-IT" sz="2000" dirty="0" err="1"/>
              <a:t>time</a:t>
            </a:r>
            <a:r>
              <a:rPr lang="it-IT" sz="2000" dirty="0"/>
              <a:t> </a:t>
            </a:r>
            <a:r>
              <a:rPr lang="it-IT" sz="2000" dirty="0" err="1"/>
              <a:t>step</a:t>
            </a:r>
            <a:r>
              <a:rPr lang="it-IT" sz="2000" dirty="0"/>
              <a:t>, the </a:t>
            </a:r>
            <a:r>
              <a:rPr lang="it-IT" sz="2000" dirty="0" err="1"/>
              <a:t>instantaneous</a:t>
            </a:r>
            <a:r>
              <a:rPr lang="it-IT" sz="2000" dirty="0"/>
              <a:t> </a:t>
            </a:r>
            <a:r>
              <a:rPr lang="it-IT" sz="2000" dirty="0" err="1"/>
              <a:t>attenuation</a:t>
            </a:r>
            <a:r>
              <a:rPr lang="it-IT" sz="2000" dirty="0"/>
              <a:t> curve can </a:t>
            </a:r>
            <a:r>
              <a:rPr lang="it-IT" sz="2000" dirty="0" err="1"/>
              <a:t>be</a:t>
            </a:r>
            <a:r>
              <a:rPr lang="it-IT" sz="2000" dirty="0"/>
              <a:t> </a:t>
            </a:r>
            <a:r>
              <a:rPr lang="it-IT" sz="2000" dirty="0" err="1"/>
              <a:t>built</a:t>
            </a:r>
            <a:r>
              <a:rPr lang="it-IT" sz="2000" dirty="0"/>
              <a:t> </a:t>
            </a:r>
            <a:r>
              <a:rPr lang="it-IT" sz="2000" dirty="0" err="1"/>
              <a:t>given</a:t>
            </a:r>
            <a:r>
              <a:rPr lang="it-IT" sz="2000" dirty="0"/>
              <a:t> the </a:t>
            </a:r>
            <a:r>
              <a:rPr lang="it-IT" sz="2000" dirty="0" err="1"/>
              <a:t>estimated</a:t>
            </a:r>
            <a:r>
              <a:rPr lang="it-IT" sz="2000" dirty="0"/>
              <a:t> </a:t>
            </a:r>
            <a:r>
              <a:rPr lang="it-IT" sz="2000" dirty="0" err="1"/>
              <a:t>values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M</a:t>
            </a:r>
            <a:r>
              <a:rPr lang="it-IT" sz="2000" dirty="0" smtClean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it-IT" sz="2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000" dirty="0"/>
              <a:t>The </a:t>
            </a:r>
            <a:r>
              <a:rPr lang="it-IT" sz="2000" dirty="0" err="1" smtClean="0"/>
              <a:t>map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</a:t>
            </a:r>
            <a:r>
              <a:rPr lang="it-IT" sz="2000" dirty="0" err="1" smtClean="0"/>
              <a:t>predicted</a:t>
            </a:r>
            <a:r>
              <a:rPr lang="it-IT" sz="2000" dirty="0" smtClean="0"/>
              <a:t> </a:t>
            </a:r>
            <a:r>
              <a:rPr lang="it-IT" sz="2000" dirty="0"/>
              <a:t>PGX </a:t>
            </a:r>
            <a:r>
              <a:rPr lang="it-IT" sz="2000" dirty="0" err="1" smtClean="0"/>
              <a:t>is</a:t>
            </a:r>
            <a:r>
              <a:rPr lang="it-IT" sz="2000" dirty="0" smtClean="0"/>
              <a:t> </a:t>
            </a:r>
            <a:r>
              <a:rPr lang="it-IT" sz="2000" dirty="0" err="1"/>
              <a:t>obtained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 smtClean="0"/>
              <a:t>calculating</a:t>
            </a:r>
            <a:r>
              <a:rPr lang="it-IT" sz="2000" dirty="0" smtClean="0"/>
              <a:t> the </a:t>
            </a:r>
            <a:r>
              <a:rPr lang="it-IT" sz="2000" dirty="0" err="1" smtClean="0"/>
              <a:t>expected</a:t>
            </a:r>
            <a:r>
              <a:rPr lang="it-IT" sz="2000" dirty="0" smtClean="0"/>
              <a:t> </a:t>
            </a:r>
            <a:r>
              <a:rPr lang="it-IT" sz="2000" dirty="0" err="1" smtClean="0"/>
              <a:t>value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</a:t>
            </a:r>
            <a:r>
              <a:rPr lang="it-IT" sz="2000" dirty="0" err="1" smtClean="0"/>
              <a:t>ground</a:t>
            </a:r>
            <a:r>
              <a:rPr lang="it-IT" sz="2000" dirty="0" smtClean="0"/>
              <a:t> </a:t>
            </a:r>
            <a:r>
              <a:rPr lang="it-IT" sz="2000" dirty="0" err="1" smtClean="0"/>
              <a:t>motion</a:t>
            </a:r>
            <a:r>
              <a:rPr lang="it-IT" sz="2000" dirty="0" smtClean="0"/>
              <a:t> </a:t>
            </a:r>
            <a:r>
              <a:rPr lang="it-IT" sz="2000" dirty="0" err="1" smtClean="0"/>
              <a:t>parameter</a:t>
            </a:r>
            <a:r>
              <a:rPr lang="it-IT" sz="2000" dirty="0" smtClean="0"/>
              <a:t>, </a:t>
            </a:r>
            <a:r>
              <a:rPr lang="it-IT" sz="2000" dirty="0" err="1" smtClean="0"/>
              <a:t>given</a:t>
            </a:r>
            <a:r>
              <a:rPr lang="it-IT" sz="2000" dirty="0" smtClean="0"/>
              <a:t> the </a:t>
            </a:r>
            <a:r>
              <a:rPr lang="it-IT" sz="2000" dirty="0" err="1" smtClean="0"/>
              <a:t>estimated</a:t>
            </a:r>
            <a:r>
              <a:rPr lang="it-IT" sz="2000" dirty="0" smtClean="0"/>
              <a:t> </a:t>
            </a:r>
            <a:r>
              <a:rPr lang="it-IT" sz="2000" dirty="0" err="1" smtClean="0"/>
              <a:t>Magnitude</a:t>
            </a:r>
            <a:r>
              <a:rPr lang="it-IT" sz="2000" dirty="0" smtClean="0"/>
              <a:t> and </a:t>
            </a:r>
            <a:r>
              <a:rPr lang="it-IT" sz="2000" dirty="0" err="1" smtClean="0"/>
              <a:t>Distance</a:t>
            </a:r>
            <a:r>
              <a:rPr lang="it-IT" sz="2000" dirty="0" smtClean="0"/>
              <a:t> (</a:t>
            </a:r>
            <a:r>
              <a:rPr lang="it-IT" sz="2000" dirty="0" err="1" smtClean="0"/>
              <a:t>from</a:t>
            </a:r>
            <a:r>
              <a:rPr lang="it-IT" sz="2000" dirty="0" smtClean="0"/>
              <a:t> </a:t>
            </a:r>
            <a:r>
              <a:rPr lang="it-IT" sz="2000" dirty="0" err="1" smtClean="0"/>
              <a:t>eqk</a:t>
            </a:r>
            <a:r>
              <a:rPr lang="it-IT" sz="2000" dirty="0" smtClean="0"/>
              <a:t> location)</a:t>
            </a:r>
            <a:endParaRPr lang="it-IT" sz="2000" dirty="0"/>
          </a:p>
        </p:txBody>
      </p:sp>
      <p:cxnSp>
        <p:nvCxnSpPr>
          <p:cNvPr id="9" name="Connettore 2 8"/>
          <p:cNvCxnSpPr/>
          <p:nvPr/>
        </p:nvCxnSpPr>
        <p:spPr>
          <a:xfrm rot="5400000" flipH="1" flipV="1">
            <a:off x="2819376" y="3502026"/>
            <a:ext cx="350524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4206870" y="4853007"/>
            <a:ext cx="456412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igura a mano libera 11"/>
          <p:cNvSpPr/>
          <p:nvPr/>
        </p:nvSpPr>
        <p:spPr>
          <a:xfrm>
            <a:off x="4795223" y="3388588"/>
            <a:ext cx="3099460" cy="1391393"/>
          </a:xfrm>
          <a:custGeom>
            <a:avLst/>
            <a:gdLst>
              <a:gd name="connsiteX0" fmla="*/ 0 w 3099460"/>
              <a:gd name="connsiteY0" fmla="*/ 25730 h 1391393"/>
              <a:gd name="connsiteX1" fmla="*/ 510639 w 3099460"/>
              <a:gd name="connsiteY1" fmla="*/ 25730 h 1391393"/>
              <a:gd name="connsiteX2" fmla="*/ 985652 w 3099460"/>
              <a:gd name="connsiteY2" fmla="*/ 180110 h 1391393"/>
              <a:gd name="connsiteX3" fmla="*/ 1876302 w 3099460"/>
              <a:gd name="connsiteY3" fmla="*/ 666998 h 1391393"/>
              <a:gd name="connsiteX4" fmla="*/ 2576946 w 3099460"/>
              <a:gd name="connsiteY4" fmla="*/ 1070759 h 1391393"/>
              <a:gd name="connsiteX5" fmla="*/ 3099460 w 3099460"/>
              <a:gd name="connsiteY5" fmla="*/ 1391393 h 139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9460" h="1391393">
                <a:moveTo>
                  <a:pt x="0" y="25730"/>
                </a:moveTo>
                <a:cubicBezTo>
                  <a:pt x="173182" y="12865"/>
                  <a:pt x="346364" y="0"/>
                  <a:pt x="510639" y="25730"/>
                </a:cubicBezTo>
                <a:cubicBezTo>
                  <a:pt x="674914" y="51460"/>
                  <a:pt x="758041" y="73232"/>
                  <a:pt x="985652" y="180110"/>
                </a:cubicBezTo>
                <a:cubicBezTo>
                  <a:pt x="1213263" y="286988"/>
                  <a:pt x="1611086" y="518557"/>
                  <a:pt x="1876302" y="666998"/>
                </a:cubicBezTo>
                <a:cubicBezTo>
                  <a:pt x="2141518" y="815439"/>
                  <a:pt x="2373086" y="950027"/>
                  <a:pt x="2576946" y="1070759"/>
                </a:cubicBezTo>
                <a:cubicBezTo>
                  <a:pt x="2780806" y="1191492"/>
                  <a:pt x="2940133" y="1291442"/>
                  <a:pt x="3099460" y="1391393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igura a mano libera 12"/>
          <p:cNvSpPr/>
          <p:nvPr/>
        </p:nvSpPr>
        <p:spPr>
          <a:xfrm>
            <a:off x="4791078" y="3027357"/>
            <a:ext cx="3099460" cy="1391393"/>
          </a:xfrm>
          <a:custGeom>
            <a:avLst/>
            <a:gdLst>
              <a:gd name="connsiteX0" fmla="*/ 0 w 3099460"/>
              <a:gd name="connsiteY0" fmla="*/ 25730 h 1391393"/>
              <a:gd name="connsiteX1" fmla="*/ 510639 w 3099460"/>
              <a:gd name="connsiteY1" fmla="*/ 25730 h 1391393"/>
              <a:gd name="connsiteX2" fmla="*/ 985652 w 3099460"/>
              <a:gd name="connsiteY2" fmla="*/ 180110 h 1391393"/>
              <a:gd name="connsiteX3" fmla="*/ 1876302 w 3099460"/>
              <a:gd name="connsiteY3" fmla="*/ 666998 h 1391393"/>
              <a:gd name="connsiteX4" fmla="*/ 2576946 w 3099460"/>
              <a:gd name="connsiteY4" fmla="*/ 1070759 h 1391393"/>
              <a:gd name="connsiteX5" fmla="*/ 3099460 w 3099460"/>
              <a:gd name="connsiteY5" fmla="*/ 1391393 h 139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9460" h="1391393">
                <a:moveTo>
                  <a:pt x="0" y="25730"/>
                </a:moveTo>
                <a:cubicBezTo>
                  <a:pt x="173182" y="12865"/>
                  <a:pt x="346364" y="0"/>
                  <a:pt x="510639" y="25730"/>
                </a:cubicBezTo>
                <a:cubicBezTo>
                  <a:pt x="674914" y="51460"/>
                  <a:pt x="758041" y="73232"/>
                  <a:pt x="985652" y="180110"/>
                </a:cubicBezTo>
                <a:cubicBezTo>
                  <a:pt x="1213263" y="286988"/>
                  <a:pt x="1611086" y="518557"/>
                  <a:pt x="1876302" y="666998"/>
                </a:cubicBezTo>
                <a:cubicBezTo>
                  <a:pt x="2141518" y="815439"/>
                  <a:pt x="2373086" y="950027"/>
                  <a:pt x="2576946" y="1070759"/>
                </a:cubicBezTo>
                <a:cubicBezTo>
                  <a:pt x="2780806" y="1191492"/>
                  <a:pt x="2940133" y="1291442"/>
                  <a:pt x="3099460" y="1391393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igura a mano libera 13"/>
          <p:cNvSpPr/>
          <p:nvPr/>
        </p:nvSpPr>
        <p:spPr>
          <a:xfrm>
            <a:off x="4791078" y="2698740"/>
            <a:ext cx="3099460" cy="1391393"/>
          </a:xfrm>
          <a:custGeom>
            <a:avLst/>
            <a:gdLst>
              <a:gd name="connsiteX0" fmla="*/ 0 w 3099460"/>
              <a:gd name="connsiteY0" fmla="*/ 25730 h 1391393"/>
              <a:gd name="connsiteX1" fmla="*/ 510639 w 3099460"/>
              <a:gd name="connsiteY1" fmla="*/ 25730 h 1391393"/>
              <a:gd name="connsiteX2" fmla="*/ 985652 w 3099460"/>
              <a:gd name="connsiteY2" fmla="*/ 180110 h 1391393"/>
              <a:gd name="connsiteX3" fmla="*/ 1876302 w 3099460"/>
              <a:gd name="connsiteY3" fmla="*/ 666998 h 1391393"/>
              <a:gd name="connsiteX4" fmla="*/ 2576946 w 3099460"/>
              <a:gd name="connsiteY4" fmla="*/ 1070759 h 1391393"/>
              <a:gd name="connsiteX5" fmla="*/ 3099460 w 3099460"/>
              <a:gd name="connsiteY5" fmla="*/ 1391393 h 139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9460" h="1391393">
                <a:moveTo>
                  <a:pt x="0" y="25730"/>
                </a:moveTo>
                <a:cubicBezTo>
                  <a:pt x="173182" y="12865"/>
                  <a:pt x="346364" y="0"/>
                  <a:pt x="510639" y="25730"/>
                </a:cubicBezTo>
                <a:cubicBezTo>
                  <a:pt x="674914" y="51460"/>
                  <a:pt x="758041" y="73232"/>
                  <a:pt x="985652" y="180110"/>
                </a:cubicBezTo>
                <a:cubicBezTo>
                  <a:pt x="1213263" y="286988"/>
                  <a:pt x="1611086" y="518557"/>
                  <a:pt x="1876302" y="666998"/>
                </a:cubicBezTo>
                <a:cubicBezTo>
                  <a:pt x="2141518" y="815439"/>
                  <a:pt x="2373086" y="950027"/>
                  <a:pt x="2576946" y="1070759"/>
                </a:cubicBezTo>
                <a:cubicBezTo>
                  <a:pt x="2780806" y="1191492"/>
                  <a:pt x="2940133" y="1291442"/>
                  <a:pt x="3099460" y="1391393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igura a mano libera 14"/>
          <p:cNvSpPr/>
          <p:nvPr/>
        </p:nvSpPr>
        <p:spPr>
          <a:xfrm>
            <a:off x="4791078" y="2366224"/>
            <a:ext cx="3099460" cy="1391393"/>
          </a:xfrm>
          <a:custGeom>
            <a:avLst/>
            <a:gdLst>
              <a:gd name="connsiteX0" fmla="*/ 0 w 3099460"/>
              <a:gd name="connsiteY0" fmla="*/ 25730 h 1391393"/>
              <a:gd name="connsiteX1" fmla="*/ 510639 w 3099460"/>
              <a:gd name="connsiteY1" fmla="*/ 25730 h 1391393"/>
              <a:gd name="connsiteX2" fmla="*/ 985652 w 3099460"/>
              <a:gd name="connsiteY2" fmla="*/ 180110 h 1391393"/>
              <a:gd name="connsiteX3" fmla="*/ 1876302 w 3099460"/>
              <a:gd name="connsiteY3" fmla="*/ 666998 h 1391393"/>
              <a:gd name="connsiteX4" fmla="*/ 2576946 w 3099460"/>
              <a:gd name="connsiteY4" fmla="*/ 1070759 h 1391393"/>
              <a:gd name="connsiteX5" fmla="*/ 3099460 w 3099460"/>
              <a:gd name="connsiteY5" fmla="*/ 1391393 h 139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9460" h="1391393">
                <a:moveTo>
                  <a:pt x="0" y="25730"/>
                </a:moveTo>
                <a:cubicBezTo>
                  <a:pt x="173182" y="12865"/>
                  <a:pt x="346364" y="0"/>
                  <a:pt x="510639" y="25730"/>
                </a:cubicBezTo>
                <a:cubicBezTo>
                  <a:pt x="674914" y="51460"/>
                  <a:pt x="758041" y="73232"/>
                  <a:pt x="985652" y="180110"/>
                </a:cubicBezTo>
                <a:cubicBezTo>
                  <a:pt x="1213263" y="286988"/>
                  <a:pt x="1611086" y="518557"/>
                  <a:pt x="1876302" y="666998"/>
                </a:cubicBezTo>
                <a:cubicBezTo>
                  <a:pt x="2141518" y="815439"/>
                  <a:pt x="2373086" y="950027"/>
                  <a:pt x="2576946" y="1070759"/>
                </a:cubicBezTo>
                <a:cubicBezTo>
                  <a:pt x="2780806" y="1191492"/>
                  <a:pt x="2940133" y="1291442"/>
                  <a:pt x="3099460" y="1391393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2 16"/>
          <p:cNvCxnSpPr/>
          <p:nvPr/>
        </p:nvCxnSpPr>
        <p:spPr>
          <a:xfrm rot="5400000" flipH="1" flipV="1">
            <a:off x="7693862" y="4141004"/>
            <a:ext cx="985851" cy="2921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8150274" y="4159260"/>
            <a:ext cx="993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err="1" smtClean="0"/>
              <a:t>Increasing</a:t>
            </a:r>
            <a:r>
              <a:rPr lang="it-IT" sz="1100" dirty="0" smtClean="0"/>
              <a:t> </a:t>
            </a:r>
            <a:r>
              <a:rPr lang="it-IT" sz="1100" dirty="0" err="1" smtClean="0"/>
              <a:t>Magnitude</a:t>
            </a:r>
            <a:endParaRPr lang="it-IT" sz="110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6973983" y="4956527"/>
            <a:ext cx="20891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/>
              <a:t>Log( </a:t>
            </a:r>
            <a:r>
              <a:rPr lang="it-IT" sz="1100" dirty="0" err="1" smtClean="0"/>
              <a:t>Epicentral</a:t>
            </a:r>
            <a:r>
              <a:rPr lang="it-IT" sz="1100" dirty="0" smtClean="0"/>
              <a:t> </a:t>
            </a:r>
            <a:r>
              <a:rPr lang="it-IT" sz="1100" dirty="0" err="1" smtClean="0"/>
              <a:t>distance</a:t>
            </a:r>
            <a:r>
              <a:rPr lang="it-IT" sz="1100" dirty="0" smtClean="0"/>
              <a:t>)</a:t>
            </a:r>
            <a:endParaRPr lang="it-IT" sz="1100" dirty="0"/>
          </a:p>
        </p:txBody>
      </p:sp>
      <p:sp>
        <p:nvSpPr>
          <p:cNvPr id="20" name="CasellaDiTesto 19"/>
          <p:cNvSpPr txBox="1"/>
          <p:nvPr/>
        </p:nvSpPr>
        <p:spPr>
          <a:xfrm rot="16200000">
            <a:off x="3220091" y="3247363"/>
            <a:ext cx="208911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100" dirty="0" smtClean="0"/>
              <a:t>Log( </a:t>
            </a:r>
            <a:r>
              <a:rPr lang="it-IT" sz="1100" dirty="0" err="1" smtClean="0"/>
              <a:t>Peak</a:t>
            </a:r>
            <a:r>
              <a:rPr lang="it-IT" sz="1100" dirty="0" smtClean="0"/>
              <a:t> </a:t>
            </a:r>
            <a:r>
              <a:rPr lang="it-IT" sz="1100" dirty="0" err="1" smtClean="0"/>
              <a:t>Motion</a:t>
            </a:r>
            <a:r>
              <a:rPr lang="it-IT" sz="1100" dirty="0" smtClean="0"/>
              <a:t> </a:t>
            </a:r>
            <a:r>
              <a:rPr lang="it-IT" sz="1100" dirty="0" err="1" smtClean="0"/>
              <a:t>amplitude</a:t>
            </a:r>
            <a:r>
              <a:rPr lang="it-IT" sz="1100" dirty="0" smtClean="0"/>
              <a:t>)</a:t>
            </a:r>
            <a:endParaRPr lang="it-IT" sz="1100" dirty="0"/>
          </a:p>
        </p:txBody>
      </p:sp>
      <p:sp>
        <p:nvSpPr>
          <p:cNvPr id="27" name="Figura a mano libera 26"/>
          <p:cNvSpPr/>
          <p:nvPr/>
        </p:nvSpPr>
        <p:spPr>
          <a:xfrm>
            <a:off x="4572000" y="3348842"/>
            <a:ext cx="2101932" cy="1508166"/>
          </a:xfrm>
          <a:custGeom>
            <a:avLst/>
            <a:gdLst>
              <a:gd name="connsiteX0" fmla="*/ 2101932 w 2101932"/>
              <a:gd name="connsiteY0" fmla="*/ 1508166 h 1508166"/>
              <a:gd name="connsiteX1" fmla="*/ 2101932 w 2101932"/>
              <a:gd name="connsiteY1" fmla="*/ 11875 h 1508166"/>
              <a:gd name="connsiteX2" fmla="*/ 0 w 2101932"/>
              <a:gd name="connsiteY2" fmla="*/ 0 h 1508166"/>
              <a:gd name="connsiteX3" fmla="*/ 0 w 2101932"/>
              <a:gd name="connsiteY3" fmla="*/ 0 h 150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1932" h="1508166">
                <a:moveTo>
                  <a:pt x="2101932" y="1508166"/>
                </a:moveTo>
                <a:lnTo>
                  <a:pt x="2101932" y="11875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Figura a mano libera 27"/>
          <p:cNvSpPr/>
          <p:nvPr/>
        </p:nvSpPr>
        <p:spPr>
          <a:xfrm>
            <a:off x="4560125" y="3586348"/>
            <a:ext cx="1911927" cy="1270660"/>
          </a:xfrm>
          <a:custGeom>
            <a:avLst/>
            <a:gdLst>
              <a:gd name="connsiteX0" fmla="*/ 1911927 w 1911927"/>
              <a:gd name="connsiteY0" fmla="*/ 1270660 h 1270660"/>
              <a:gd name="connsiteX1" fmla="*/ 1911927 w 1911927"/>
              <a:gd name="connsiteY1" fmla="*/ 0 h 1270660"/>
              <a:gd name="connsiteX2" fmla="*/ 0 w 1911927"/>
              <a:gd name="connsiteY2" fmla="*/ 0 h 1270660"/>
              <a:gd name="connsiteX3" fmla="*/ 0 w 1911927"/>
              <a:gd name="connsiteY3" fmla="*/ 0 h 1270660"/>
              <a:gd name="connsiteX4" fmla="*/ 0 w 1911927"/>
              <a:gd name="connsiteY4" fmla="*/ 0 h 127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927" h="1270660">
                <a:moveTo>
                  <a:pt x="1911927" y="1270660"/>
                </a:moveTo>
                <a:lnTo>
                  <a:pt x="1911927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asellaDiTesto 28"/>
          <p:cNvSpPr txBox="1"/>
          <p:nvPr/>
        </p:nvSpPr>
        <p:spPr>
          <a:xfrm>
            <a:off x="6142059" y="4926033"/>
            <a:ext cx="365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D1</a:t>
            </a:r>
            <a:endParaRPr lang="it-IT" sz="1100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6543026" y="4926033"/>
            <a:ext cx="365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D2</a:t>
            </a:r>
            <a:endParaRPr lang="it-IT" sz="1100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6652565" y="3569033"/>
            <a:ext cx="3802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M1</a:t>
            </a:r>
            <a:endParaRPr lang="it-IT" sz="1100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6616728" y="3167390"/>
            <a:ext cx="3802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M</a:t>
            </a:r>
            <a:r>
              <a:rPr lang="it-IT" sz="1100" dirty="0" smtClean="0"/>
              <a:t>2</a:t>
            </a:r>
            <a:endParaRPr lang="it-IT" sz="1100" dirty="0"/>
          </a:p>
        </p:txBody>
      </p:sp>
      <p:sp>
        <p:nvSpPr>
          <p:cNvPr id="33" name="Ovale 32"/>
          <p:cNvSpPr/>
          <p:nvPr/>
        </p:nvSpPr>
        <p:spPr>
          <a:xfrm>
            <a:off x="6653241" y="3319461"/>
            <a:ext cx="73026" cy="7302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Ovale 33"/>
          <p:cNvSpPr/>
          <p:nvPr/>
        </p:nvSpPr>
        <p:spPr>
          <a:xfrm>
            <a:off x="6434163" y="3538539"/>
            <a:ext cx="73026" cy="7302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695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o 22"/>
          <p:cNvGrpSpPr/>
          <p:nvPr/>
        </p:nvGrpSpPr>
        <p:grpSpPr>
          <a:xfrm>
            <a:off x="28574" y="476672"/>
            <a:ext cx="7680853" cy="5760639"/>
            <a:chOff x="28574" y="476672"/>
            <a:chExt cx="7680853" cy="5760639"/>
          </a:xfrm>
        </p:grpSpPr>
        <p:pic>
          <p:nvPicPr>
            <p:cNvPr id="50178" name="Picture 2" descr="C:\Users\admin\PRESTo\data\RAN_Aquila\ML_5.9\RAN_Aquila_OnSite.gif"/>
            <p:cNvPicPr>
              <a:picLocks noChangeAspect="1" noChangeArrowheads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28574" y="476672"/>
              <a:ext cx="7680853" cy="57606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CasellaDiTesto 21"/>
            <p:cNvSpPr txBox="1"/>
            <p:nvPr/>
          </p:nvSpPr>
          <p:spPr>
            <a:xfrm>
              <a:off x="3347864" y="5589240"/>
              <a:ext cx="432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</a:t>
              </a:r>
              <a:r>
                <a:rPr lang="it-IT" sz="2000" b="1" baseline="-25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it-IT" sz="20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4347" name="Rettangolo 18"/>
          <p:cNvSpPr>
            <a:spLocks noChangeArrowheads="1"/>
          </p:cNvSpPr>
          <p:nvPr/>
        </p:nvSpPr>
        <p:spPr bwMode="auto">
          <a:xfrm>
            <a:off x="0" y="1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PRESTo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baseline="300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PLUS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400" b="1" dirty="0" smtClean="0">
                <a:solidFill>
                  <a:srgbClr val="0070C0"/>
                </a:solidFill>
              </a:rPr>
              <a:t>Playback of L’Aquila 2009, ML 5.9 </a:t>
            </a:r>
            <a:r>
              <a:rPr lang="en-US" sz="2400" b="1" dirty="0" err="1" smtClean="0">
                <a:solidFill>
                  <a:srgbClr val="0070C0"/>
                </a:solidFill>
              </a:rPr>
              <a:t>Eqk</a:t>
            </a:r>
            <a:endParaRPr lang="en-US" sz="2400" b="1" dirty="0">
              <a:solidFill>
                <a:srgbClr val="0070C0"/>
              </a:solidFill>
            </a:endParaRPr>
          </a:p>
        </p:txBody>
      </p:sp>
      <p:grpSp>
        <p:nvGrpSpPr>
          <p:cNvPr id="21" name="Gruppo 20"/>
          <p:cNvGrpSpPr/>
          <p:nvPr/>
        </p:nvGrpSpPr>
        <p:grpSpPr>
          <a:xfrm>
            <a:off x="118934" y="448097"/>
            <a:ext cx="9002206" cy="6336704"/>
            <a:chOff x="118934" y="448097"/>
            <a:chExt cx="9002206" cy="6336704"/>
          </a:xfrm>
        </p:grpSpPr>
        <p:grpSp>
          <p:nvGrpSpPr>
            <p:cNvPr id="18" name="Gruppo 17"/>
            <p:cNvGrpSpPr/>
            <p:nvPr/>
          </p:nvGrpSpPr>
          <p:grpSpPr>
            <a:xfrm>
              <a:off x="118934" y="448097"/>
              <a:ext cx="9001000" cy="6336704"/>
              <a:chOff x="107504" y="476672"/>
              <a:chExt cx="9001000" cy="6336704"/>
            </a:xfrm>
          </p:grpSpPr>
          <p:sp>
            <p:nvSpPr>
              <p:cNvPr id="14344" name="AutoShape 47"/>
              <p:cNvSpPr>
                <a:spLocks/>
              </p:cNvSpPr>
              <p:nvPr/>
            </p:nvSpPr>
            <p:spPr bwMode="auto">
              <a:xfrm>
                <a:off x="7740352" y="2132856"/>
                <a:ext cx="1368152" cy="792088"/>
              </a:xfrm>
              <a:prstGeom prst="wedgeRoundRectCallout">
                <a:avLst>
                  <a:gd name="adj1" fmla="val -172659"/>
                  <a:gd name="adj2" fmla="val -31968"/>
                  <a:gd name="adj3" fmla="val 16667"/>
                </a:avLst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r>
                  <a:rPr lang="en-US" sz="1600" b="1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Epicenter</a:t>
                </a:r>
                <a:endParaRPr lang="en-US" sz="16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345" name="AutoShape 47"/>
              <p:cNvSpPr>
                <a:spLocks/>
              </p:cNvSpPr>
              <p:nvPr/>
            </p:nvSpPr>
            <p:spPr bwMode="auto">
              <a:xfrm>
                <a:off x="7734637" y="1124744"/>
                <a:ext cx="1362437" cy="720080"/>
              </a:xfrm>
              <a:prstGeom prst="wedgeRoundRectCallout">
                <a:avLst>
                  <a:gd name="adj1" fmla="val -137419"/>
                  <a:gd name="adj2" fmla="val -31914"/>
                  <a:gd name="adj3" fmla="val 16667"/>
                </a:avLst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r>
                  <a:rPr lang="en-US" sz="1600" b="1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Vulnerable Site</a:t>
                </a:r>
              </a:p>
            </p:txBody>
          </p:sp>
          <p:sp>
            <p:nvSpPr>
              <p:cNvPr id="14346" name="AutoShape 47"/>
              <p:cNvSpPr>
                <a:spLocks/>
              </p:cNvSpPr>
              <p:nvPr/>
            </p:nvSpPr>
            <p:spPr bwMode="auto">
              <a:xfrm>
                <a:off x="7740352" y="476672"/>
                <a:ext cx="1368152" cy="576064"/>
              </a:xfrm>
              <a:prstGeom prst="wedgeRoundRectCallout">
                <a:avLst>
                  <a:gd name="adj1" fmla="val -147545"/>
                  <a:gd name="adj2" fmla="val 32943"/>
                  <a:gd name="adj3" fmla="val 16667"/>
                </a:avLst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r>
                  <a:rPr lang="en-US" sz="1600" b="1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S-Waves</a:t>
                </a:r>
                <a:endParaRPr lang="en-US" sz="16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" name="AutoShape 47"/>
              <p:cNvSpPr>
                <a:spLocks/>
              </p:cNvSpPr>
              <p:nvPr/>
            </p:nvSpPr>
            <p:spPr bwMode="auto">
              <a:xfrm>
                <a:off x="7740352" y="3068960"/>
                <a:ext cx="1368152" cy="792088"/>
              </a:xfrm>
              <a:prstGeom prst="wedgeRoundRectCallout">
                <a:avLst>
                  <a:gd name="adj1" fmla="val -97531"/>
                  <a:gd name="adj2" fmla="val -33412"/>
                  <a:gd name="adj3" fmla="val 16667"/>
                </a:avLst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r>
                  <a:rPr lang="en-US" sz="1600" b="1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Station</a:t>
                </a:r>
              </a:p>
              <a:p>
                <a:pPr algn="ctr"/>
                <a:r>
                  <a:rPr lang="en-US" sz="1600" b="1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Alert Level</a:t>
                </a:r>
                <a:endParaRPr lang="en-US" sz="16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6" name="AutoShape 47"/>
              <p:cNvSpPr>
                <a:spLocks/>
              </p:cNvSpPr>
              <p:nvPr/>
            </p:nvSpPr>
            <p:spPr bwMode="auto">
              <a:xfrm>
                <a:off x="7740352" y="5085184"/>
                <a:ext cx="1368152" cy="792088"/>
              </a:xfrm>
              <a:prstGeom prst="wedgeRoundRectCallout">
                <a:avLst>
                  <a:gd name="adj1" fmla="val -88758"/>
                  <a:gd name="adj2" fmla="val 33689"/>
                  <a:gd name="adj3" fmla="val 16667"/>
                </a:avLst>
              </a:pr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r>
                  <a:rPr lang="en-US" sz="1600" b="1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Magnitude</a:t>
                </a:r>
                <a:endParaRPr lang="en-US" sz="16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" name="AutoShape 47"/>
              <p:cNvSpPr>
                <a:spLocks/>
              </p:cNvSpPr>
              <p:nvPr/>
            </p:nvSpPr>
            <p:spPr bwMode="auto">
              <a:xfrm>
                <a:off x="107504" y="6309320"/>
                <a:ext cx="1728192" cy="504056"/>
              </a:xfrm>
              <a:prstGeom prst="wedgeRoundRectCallout">
                <a:avLst>
                  <a:gd name="adj1" fmla="val -24975"/>
                  <a:gd name="adj2" fmla="val -104216"/>
                  <a:gd name="adj3" fmla="val 16667"/>
                </a:avLst>
              </a:prstGeom>
              <a:gradFill>
                <a:gsLst>
                  <a:gs pos="0">
                    <a:schemeClr val="dk1">
                      <a:tint val="50000"/>
                      <a:satMod val="300000"/>
                    </a:schemeClr>
                  </a:gs>
                  <a:gs pos="100000">
                    <a:schemeClr val="dk1">
                      <a:tint val="15000"/>
                      <a:satMod val="350000"/>
                    </a:schemeClr>
                  </a:gs>
                </a:gsLst>
              </a:gradFill>
              <a:ln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r>
                  <a:rPr lang="en-US" sz="1600" b="1" dirty="0" err="1" smtClean="0">
                    <a:solidFill>
                      <a:schemeClr val="accent1">
                        <a:lumMod val="50000"/>
                      </a:schemeClr>
                    </a:solidFill>
                  </a:rPr>
                  <a:t>Accelerograms</a:t>
                </a:r>
                <a:endParaRPr lang="en-US" sz="16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9" name="AutoShape 47"/>
              <p:cNvSpPr>
                <a:spLocks/>
              </p:cNvSpPr>
              <p:nvPr/>
            </p:nvSpPr>
            <p:spPr bwMode="auto">
              <a:xfrm>
                <a:off x="2267744" y="6309320"/>
                <a:ext cx="2592288" cy="504056"/>
              </a:xfrm>
              <a:prstGeom prst="wedgeRoundRectCallout">
                <a:avLst>
                  <a:gd name="adj1" fmla="val -36225"/>
                  <a:gd name="adj2" fmla="val -194328"/>
                  <a:gd name="adj3" fmla="val 16667"/>
                </a:avLst>
              </a:prstGeom>
              <a:ln>
                <a:headEnd/>
                <a:tailEnd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r>
                  <a:rPr lang="en-US" sz="1600" b="1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P- and S-waves Windows</a:t>
                </a:r>
                <a:endParaRPr lang="en-US" sz="16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20" name="AutoShape 47"/>
            <p:cNvSpPr>
              <a:spLocks/>
            </p:cNvSpPr>
            <p:nvPr/>
          </p:nvSpPr>
          <p:spPr bwMode="auto">
            <a:xfrm>
              <a:off x="7752988" y="4077072"/>
              <a:ext cx="1368152" cy="792088"/>
            </a:xfrm>
            <a:prstGeom prst="wedgeRoundRectCallout">
              <a:avLst>
                <a:gd name="adj1" fmla="val -117521"/>
                <a:gd name="adj2" fmla="val 6993"/>
                <a:gd name="adj3" fmla="val 16667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</a:rPr>
                <a:t>Depth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350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o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err="1" smtClean="0"/>
              <a:t>Issuing</a:t>
            </a:r>
            <a:r>
              <a:rPr lang="it-IT" dirty="0" smtClean="0"/>
              <a:t> </a:t>
            </a:r>
            <a:r>
              <a:rPr lang="it-IT" dirty="0" err="1" smtClean="0"/>
              <a:t>an</a:t>
            </a:r>
            <a:r>
              <a:rPr lang="it-IT" dirty="0" smtClean="0"/>
              <a:t> EW </a:t>
            </a:r>
            <a:r>
              <a:rPr lang="it-IT" dirty="0" err="1" smtClean="0"/>
              <a:t>alert</a:t>
            </a:r>
            <a:r>
              <a:rPr lang="it-IT" dirty="0" smtClean="0"/>
              <a:t>: Can </a:t>
            </a:r>
            <a:r>
              <a:rPr lang="it-IT" dirty="0" err="1" smtClean="0"/>
              <a:t>we</a:t>
            </a:r>
            <a:r>
              <a:rPr lang="it-IT" dirty="0" smtClean="0"/>
              <a:t> by-pass the </a:t>
            </a:r>
            <a:r>
              <a:rPr lang="it-IT" dirty="0" err="1" smtClean="0"/>
              <a:t>Magnitude</a:t>
            </a:r>
            <a:r>
              <a:rPr lang="it-IT" dirty="0" smtClean="0"/>
              <a:t> </a:t>
            </a:r>
            <a:r>
              <a:rPr lang="it-IT" dirty="0" err="1" smtClean="0"/>
              <a:t>estimation</a:t>
            </a:r>
            <a:r>
              <a:rPr lang="it-IT" dirty="0" smtClean="0"/>
              <a:t>?</a:t>
            </a:r>
          </a:p>
        </p:txBody>
      </p:sp>
      <p:sp>
        <p:nvSpPr>
          <p:cNvPr id="47107" name="Rettangolo 4"/>
          <p:cNvSpPr>
            <a:spLocks noChangeArrowheads="1"/>
          </p:cNvSpPr>
          <p:nvPr/>
        </p:nvSpPr>
        <p:spPr bwMode="auto">
          <a:xfrm>
            <a:off x="847725" y="2041525"/>
            <a:ext cx="3322638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it-IT" sz="2400" dirty="0" err="1">
                <a:latin typeface="Tw Cen MT" pitchFamily="34" charset="0"/>
              </a:rPr>
              <a:t>Observed</a:t>
            </a:r>
            <a:r>
              <a:rPr lang="it-IT" sz="2400" dirty="0">
                <a:latin typeface="Tw Cen MT" pitchFamily="34" charset="0"/>
              </a:rPr>
              <a:t> </a:t>
            </a:r>
            <a:r>
              <a:rPr lang="it-IT" sz="2400" dirty="0" err="1">
                <a:latin typeface="Tw Cen MT" pitchFamily="34" charset="0"/>
              </a:rPr>
              <a:t>correlation</a:t>
            </a:r>
            <a:r>
              <a:rPr lang="it-IT" sz="2400" dirty="0">
                <a:latin typeface="Tw Cen MT" pitchFamily="34" charset="0"/>
              </a:rPr>
              <a:t> </a:t>
            </a:r>
            <a:r>
              <a:rPr lang="it-IT" sz="2400" dirty="0" err="1">
                <a:latin typeface="Tw Cen MT" pitchFamily="34" charset="0"/>
              </a:rPr>
              <a:t>between</a:t>
            </a:r>
            <a:r>
              <a:rPr lang="it-IT" sz="2400" dirty="0">
                <a:latin typeface="Tw Cen MT" pitchFamily="34" charset="0"/>
              </a:rPr>
              <a:t> PD and PGV (Wu &amp; </a:t>
            </a:r>
            <a:r>
              <a:rPr lang="it-IT" sz="2400" dirty="0" smtClean="0">
                <a:latin typeface="Tw Cen MT" pitchFamily="34" charset="0"/>
              </a:rPr>
              <a:t>Kanamori, 2005)</a:t>
            </a:r>
            <a:endParaRPr lang="it-IT" sz="2400" dirty="0">
              <a:latin typeface="Tw Cen MT" pitchFamily="34" charset="0"/>
            </a:endParaRPr>
          </a:p>
          <a:p>
            <a:pPr>
              <a:buFont typeface="Arial" pitchFamily="34" charset="0"/>
              <a:buNone/>
            </a:pPr>
            <a:endParaRPr lang="it-IT" sz="2400" dirty="0">
              <a:latin typeface="Tw Cen MT" pitchFamily="34" charset="0"/>
            </a:endParaRPr>
          </a:p>
          <a:p>
            <a:pPr>
              <a:buFont typeface="Arial" pitchFamily="34" charset="0"/>
              <a:buNone/>
            </a:pPr>
            <a:r>
              <a:rPr lang="it-IT" sz="2400" dirty="0">
                <a:latin typeface="Tw Cen MT" pitchFamily="34" charset="0"/>
              </a:rPr>
              <a:t>For moderate to strong </a:t>
            </a:r>
            <a:r>
              <a:rPr lang="it-IT" sz="2400" dirty="0" err="1">
                <a:latin typeface="Tw Cen MT" pitchFamily="34" charset="0"/>
              </a:rPr>
              <a:t>eqks</a:t>
            </a:r>
            <a:r>
              <a:rPr lang="it-IT" sz="2400" dirty="0">
                <a:latin typeface="Tw Cen MT" pitchFamily="34" charset="0"/>
              </a:rPr>
              <a:t> PGV </a:t>
            </a:r>
            <a:r>
              <a:rPr lang="it-IT" sz="2400" dirty="0" err="1">
                <a:latin typeface="Tw Cen MT" pitchFamily="34" charset="0"/>
              </a:rPr>
              <a:t>is</a:t>
            </a:r>
            <a:r>
              <a:rPr lang="it-IT" sz="2400" dirty="0">
                <a:latin typeface="Tw Cen MT" pitchFamily="34" charset="0"/>
              </a:rPr>
              <a:t> </a:t>
            </a:r>
            <a:r>
              <a:rPr lang="it-IT" sz="2400" dirty="0" err="1">
                <a:latin typeface="Tw Cen MT" pitchFamily="34" charset="0"/>
              </a:rPr>
              <a:t>related</a:t>
            </a:r>
            <a:r>
              <a:rPr lang="it-IT" sz="2400" dirty="0">
                <a:latin typeface="Tw Cen MT" pitchFamily="34" charset="0"/>
              </a:rPr>
              <a:t> to </a:t>
            </a:r>
            <a:r>
              <a:rPr lang="it-IT" sz="2400" dirty="0" err="1">
                <a:latin typeface="Tw Cen MT" pitchFamily="34" charset="0"/>
              </a:rPr>
              <a:t>seismic</a:t>
            </a:r>
            <a:r>
              <a:rPr lang="it-IT" sz="2400" dirty="0">
                <a:latin typeface="Tw Cen MT" pitchFamily="34" charset="0"/>
              </a:rPr>
              <a:t> </a:t>
            </a:r>
            <a:r>
              <a:rPr lang="it-IT" sz="2400" dirty="0" err="1">
                <a:latin typeface="Tw Cen MT" pitchFamily="34" charset="0"/>
              </a:rPr>
              <a:t>intensity</a:t>
            </a:r>
            <a:endParaRPr lang="it-IT" sz="2400" dirty="0">
              <a:latin typeface="Tw Cen MT" pitchFamily="34" charset="0"/>
            </a:endParaRPr>
          </a:p>
          <a:p>
            <a:pPr>
              <a:buFont typeface="Arial" pitchFamily="34" charset="0"/>
              <a:buNone/>
            </a:pPr>
            <a:endParaRPr lang="it-IT" sz="2400" dirty="0">
              <a:latin typeface="Tw Cen MT" pitchFamily="34" charset="0"/>
            </a:endParaRPr>
          </a:p>
          <a:p>
            <a:pPr>
              <a:buFont typeface="Arial" pitchFamily="34" charset="0"/>
              <a:buNone/>
            </a:pPr>
            <a:r>
              <a:rPr lang="it-IT" sz="2400" dirty="0">
                <a:latin typeface="Tw Cen MT" pitchFamily="34" charset="0"/>
              </a:rPr>
              <a:t>Using PD and Tau for </a:t>
            </a:r>
            <a:r>
              <a:rPr lang="it-IT" sz="2400" dirty="0" err="1">
                <a:latin typeface="Tw Cen MT" pitchFamily="34" charset="0"/>
              </a:rPr>
              <a:t>setting</a:t>
            </a:r>
            <a:r>
              <a:rPr lang="it-IT" sz="2400" dirty="0">
                <a:latin typeface="Tw Cen MT" pitchFamily="34" charset="0"/>
              </a:rPr>
              <a:t> up an </a:t>
            </a:r>
            <a:r>
              <a:rPr lang="it-IT" sz="2400" dirty="0" err="1">
                <a:latin typeface="Tw Cen MT" pitchFamily="34" charset="0"/>
              </a:rPr>
              <a:t>alert</a:t>
            </a:r>
            <a:r>
              <a:rPr lang="it-IT" sz="2400" dirty="0">
                <a:latin typeface="Tw Cen MT" pitchFamily="34" charset="0"/>
              </a:rPr>
              <a:t> </a:t>
            </a:r>
            <a:r>
              <a:rPr lang="it-IT" sz="2400" dirty="0" err="1">
                <a:latin typeface="Tw Cen MT" pitchFamily="34" charset="0"/>
              </a:rPr>
              <a:t>decision</a:t>
            </a:r>
            <a:r>
              <a:rPr lang="it-IT" sz="2400" dirty="0">
                <a:latin typeface="Tw Cen MT" pitchFamily="34" charset="0"/>
              </a:rPr>
              <a:t> </a:t>
            </a:r>
            <a:r>
              <a:rPr lang="it-IT" sz="2400" dirty="0" err="1">
                <a:latin typeface="Tw Cen MT" pitchFamily="34" charset="0"/>
              </a:rPr>
              <a:t>table</a:t>
            </a:r>
            <a:endParaRPr lang="it-IT" sz="2400" dirty="0">
              <a:latin typeface="Tw Cen MT" pitchFamily="34" charset="0"/>
            </a:endParaRP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516188"/>
            <a:ext cx="51435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CasellaDiTesto 6"/>
          <p:cNvSpPr txBox="1">
            <a:spLocks noChangeArrowheads="1"/>
          </p:cNvSpPr>
          <p:nvPr/>
        </p:nvSpPr>
        <p:spPr bwMode="auto">
          <a:xfrm>
            <a:off x="6245225" y="5911850"/>
            <a:ext cx="2416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>
                <a:latin typeface="Tw Cen MT" pitchFamily="34" charset="0"/>
              </a:rPr>
              <a:t>From Kanamori, 2005</a:t>
            </a:r>
          </a:p>
        </p:txBody>
      </p:sp>
    </p:spTree>
    <p:extLst>
      <p:ext uri="{BB962C8B-B14F-4D97-AF65-F5344CB8AC3E}">
        <p14:creationId xmlns:p14="http://schemas.microsoft.com/office/powerpoint/2010/main" val="199212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olo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8153400" cy="990600"/>
          </a:xfrm>
        </p:spPr>
        <p:txBody>
          <a:bodyPr>
            <a:noAutofit/>
          </a:bodyPr>
          <a:lstStyle/>
          <a:p>
            <a:pPr eaLnBrk="1" hangingPunct="1"/>
            <a:r>
              <a:rPr lang="it-IT" sz="3600" dirty="0" smtClean="0"/>
              <a:t>A </a:t>
            </a:r>
            <a:r>
              <a:rPr lang="it-IT" sz="3600" dirty="0" err="1" smtClean="0"/>
              <a:t>Threshold-Based</a:t>
            </a:r>
            <a:r>
              <a:rPr lang="it-IT" sz="3600" dirty="0" smtClean="0"/>
              <a:t> </a:t>
            </a:r>
            <a:r>
              <a:rPr lang="it-IT" sz="3600" dirty="0" err="1" smtClean="0"/>
              <a:t>Early</a:t>
            </a:r>
            <a:r>
              <a:rPr lang="it-IT" sz="3600" dirty="0" smtClean="0"/>
              <a:t> </a:t>
            </a:r>
            <a:r>
              <a:rPr lang="it-IT" sz="3600" dirty="0" err="1" smtClean="0"/>
              <a:t>Warning</a:t>
            </a:r>
            <a:endParaRPr lang="it-IT" sz="3600" dirty="0" smtClean="0"/>
          </a:p>
        </p:txBody>
      </p:sp>
      <p:grpSp>
        <p:nvGrpSpPr>
          <p:cNvPr id="49155" name="Gruppo 16"/>
          <p:cNvGrpSpPr>
            <a:grpSpLocks/>
          </p:cNvGrpSpPr>
          <p:nvPr/>
        </p:nvGrpSpPr>
        <p:grpSpPr bwMode="auto">
          <a:xfrm>
            <a:off x="3251200" y="1465263"/>
            <a:ext cx="5857875" cy="1752600"/>
            <a:chOff x="3071813" y="1465263"/>
            <a:chExt cx="5857875" cy="1753519"/>
          </a:xfrm>
        </p:grpSpPr>
        <p:sp>
          <p:nvSpPr>
            <p:cNvPr id="49167" name="CasellaDiTesto 3"/>
            <p:cNvSpPr txBox="1">
              <a:spLocks noChangeArrowheads="1"/>
            </p:cNvSpPr>
            <p:nvPr/>
          </p:nvSpPr>
          <p:spPr bwMode="auto">
            <a:xfrm>
              <a:off x="3429000" y="1465263"/>
              <a:ext cx="5500688" cy="1200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it-IT" dirty="0" err="1">
                  <a:latin typeface="Calibri" pitchFamily="34" charset="0"/>
                </a:rPr>
                <a:t>Initial</a:t>
              </a:r>
              <a:r>
                <a:rPr lang="it-IT" dirty="0">
                  <a:latin typeface="Calibri" pitchFamily="34" charset="0"/>
                </a:rPr>
                <a:t> P-</a:t>
              </a:r>
              <a:r>
                <a:rPr lang="it-IT" dirty="0" err="1">
                  <a:latin typeface="Calibri" pitchFamily="34" charset="0"/>
                </a:rPr>
                <a:t>peak</a:t>
              </a:r>
              <a:r>
                <a:rPr lang="it-IT" dirty="0">
                  <a:latin typeface="Calibri" pitchFamily="34" charset="0"/>
                </a:rPr>
                <a:t> </a:t>
              </a:r>
              <a:r>
                <a:rPr lang="it-IT" dirty="0" err="1">
                  <a:latin typeface="Calibri" pitchFamily="34" charset="0"/>
                </a:rPr>
                <a:t>displacement</a:t>
              </a:r>
              <a:r>
                <a:rPr lang="it-IT" dirty="0">
                  <a:latin typeface="Calibri" pitchFamily="34" charset="0"/>
                </a:rPr>
                <a:t> (Pd) </a:t>
              </a:r>
              <a:r>
                <a:rPr lang="it-IT" dirty="0" err="1">
                  <a:latin typeface="Calibri" pitchFamily="34" charset="0"/>
                </a:rPr>
                <a:t>correlates</a:t>
              </a:r>
              <a:r>
                <a:rPr lang="it-IT" dirty="0">
                  <a:latin typeface="Calibri" pitchFamily="34" charset="0"/>
                </a:rPr>
                <a:t> with </a:t>
              </a:r>
              <a:r>
                <a:rPr lang="it-IT" dirty="0" err="1">
                  <a:latin typeface="Calibri" pitchFamily="34" charset="0"/>
                </a:rPr>
                <a:t>whole</a:t>
              </a:r>
              <a:r>
                <a:rPr lang="it-IT" dirty="0">
                  <a:latin typeface="Calibri" pitchFamily="34" charset="0"/>
                </a:rPr>
                <a:t>-record </a:t>
              </a:r>
              <a:r>
                <a:rPr lang="it-IT" dirty="0" err="1">
                  <a:latin typeface="Calibri" pitchFamily="34" charset="0"/>
                </a:rPr>
                <a:t>Peak</a:t>
              </a:r>
              <a:r>
                <a:rPr lang="it-IT" dirty="0">
                  <a:latin typeface="Calibri" pitchFamily="34" charset="0"/>
                </a:rPr>
                <a:t> Ground </a:t>
              </a:r>
              <a:r>
                <a:rPr lang="it-IT" dirty="0" err="1">
                  <a:latin typeface="Calibri" pitchFamily="34" charset="0"/>
                </a:rPr>
                <a:t>Velocity</a:t>
              </a:r>
              <a:r>
                <a:rPr lang="it-IT" dirty="0">
                  <a:latin typeface="Calibri" pitchFamily="34" charset="0"/>
                </a:rPr>
                <a:t>.  </a:t>
              </a:r>
            </a:p>
            <a:p>
              <a:pPr eaLnBrk="1" hangingPunct="1"/>
              <a:r>
                <a:rPr lang="it-IT" b="1" dirty="0">
                  <a:latin typeface="Calibri" pitchFamily="34" charset="0"/>
                </a:rPr>
                <a:t>Pd&gt;0.2 cm </a:t>
              </a:r>
              <a:r>
                <a:rPr lang="it-IT" b="1" dirty="0">
                  <a:latin typeface="Calibri" pitchFamily="34" charset="0"/>
                  <a:sym typeface="Wingdings" pitchFamily="2" charset="2"/>
                </a:rPr>
                <a:t> PGV &gt; 16 cm/sec  I</a:t>
              </a:r>
              <a:r>
                <a:rPr lang="it-IT" b="1" baseline="-25000" dirty="0">
                  <a:latin typeface="Calibri" pitchFamily="34" charset="0"/>
                  <a:sym typeface="Wingdings" pitchFamily="2" charset="2"/>
                </a:rPr>
                <a:t>MM</a:t>
              </a:r>
              <a:r>
                <a:rPr lang="it-IT" b="1" dirty="0">
                  <a:latin typeface="Calibri" pitchFamily="34" charset="0"/>
                  <a:sym typeface="Wingdings" pitchFamily="2" charset="2"/>
                </a:rPr>
                <a:t>&gt; VII : DAMAGING EQK!</a:t>
              </a:r>
              <a:endParaRPr lang="it-IT" b="1" dirty="0">
                <a:latin typeface="Calibri" pitchFamily="34" charset="0"/>
              </a:endParaRPr>
            </a:p>
          </p:txBody>
        </p:sp>
        <p:sp>
          <p:nvSpPr>
            <p:cNvPr id="19" name="Freccia a destra 18"/>
            <p:cNvSpPr/>
            <p:nvPr/>
          </p:nvSpPr>
          <p:spPr>
            <a:xfrm>
              <a:off x="3071813" y="1822637"/>
              <a:ext cx="357188" cy="2859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49169" name="CasellaDiTesto 30"/>
            <p:cNvSpPr txBox="1">
              <a:spLocks noChangeArrowheads="1"/>
            </p:cNvSpPr>
            <p:nvPr/>
          </p:nvSpPr>
          <p:spPr bwMode="auto">
            <a:xfrm>
              <a:off x="3429000" y="2541588"/>
              <a:ext cx="5500688" cy="677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it-IT">
                  <a:latin typeface="Calibri" pitchFamily="34" charset="0"/>
                </a:rPr>
                <a:t>Initial P-period parameter (</a:t>
              </a:r>
              <a:r>
                <a:rPr lang="it-IT">
                  <a:latin typeface="Symbol" pitchFamily="18" charset="2"/>
                </a:rPr>
                <a:t>t</a:t>
              </a:r>
              <a:r>
                <a:rPr lang="it-IT" baseline="-25000">
                  <a:latin typeface="Calibri" pitchFamily="34" charset="0"/>
                </a:rPr>
                <a:t>c</a:t>
              </a:r>
              <a:r>
                <a:rPr lang="it-IT">
                  <a:latin typeface="Calibri" pitchFamily="34" charset="0"/>
                </a:rPr>
                <a:t>) correlates with final magnitude.  </a:t>
              </a:r>
              <a:r>
                <a:rPr lang="it-IT" sz="2000" b="1">
                  <a:latin typeface="Symbol" pitchFamily="18" charset="2"/>
                </a:rPr>
                <a:t>t</a:t>
              </a:r>
              <a:r>
                <a:rPr lang="it-IT" sz="2000" b="1" baseline="-25000">
                  <a:latin typeface="Calibri" pitchFamily="34" charset="0"/>
                </a:rPr>
                <a:t>c </a:t>
              </a:r>
              <a:r>
                <a:rPr lang="it-IT" b="1">
                  <a:latin typeface="Calibri" pitchFamily="34" charset="0"/>
                </a:rPr>
                <a:t>&gt; 0.6 sec </a:t>
              </a:r>
              <a:r>
                <a:rPr lang="it-IT" b="1">
                  <a:latin typeface="Calibri" pitchFamily="34" charset="0"/>
                  <a:sym typeface="Wingdings" pitchFamily="2" charset="2"/>
                </a:rPr>
                <a:t> M&gt; 6</a:t>
              </a:r>
              <a:endParaRPr lang="it-IT" b="1">
                <a:latin typeface="Calibri" pitchFamily="34" charset="0"/>
              </a:endParaRPr>
            </a:p>
          </p:txBody>
        </p:sp>
        <p:sp>
          <p:nvSpPr>
            <p:cNvPr id="21" name="Freccia a destra 20"/>
            <p:cNvSpPr/>
            <p:nvPr/>
          </p:nvSpPr>
          <p:spPr>
            <a:xfrm>
              <a:off x="3071813" y="2823287"/>
              <a:ext cx="357188" cy="2859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grpSp>
        <p:nvGrpSpPr>
          <p:cNvPr id="49156" name="Gruppo 13"/>
          <p:cNvGrpSpPr>
            <a:grpSpLocks/>
          </p:cNvGrpSpPr>
          <p:nvPr/>
        </p:nvGrpSpPr>
        <p:grpSpPr bwMode="auto">
          <a:xfrm>
            <a:off x="0" y="1052513"/>
            <a:ext cx="3132138" cy="5761037"/>
            <a:chOff x="35496" y="908720"/>
            <a:chExt cx="3096344" cy="5976328"/>
          </a:xfrm>
        </p:grpSpPr>
        <p:pic>
          <p:nvPicPr>
            <p:cNvPr id="49165" name="Immagine 11" descr="Figure3_pgvpd_d_lt_30_60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9" t="25485" r="53938" b="14342"/>
            <a:stretch>
              <a:fillRect/>
            </a:stretch>
          </p:blipFill>
          <p:spPr bwMode="auto">
            <a:xfrm>
              <a:off x="107504" y="908720"/>
              <a:ext cx="3024336" cy="3024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6" name="Immagine 12" descr="Figure4_tau_vs_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3" t="2084" r="31100" b="13228"/>
            <a:stretch>
              <a:fillRect/>
            </a:stretch>
          </p:blipFill>
          <p:spPr bwMode="auto">
            <a:xfrm>
              <a:off x="35496" y="3861048"/>
              <a:ext cx="3063789" cy="30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CasellaDiTesto 14"/>
          <p:cNvSpPr txBox="1"/>
          <p:nvPr/>
        </p:nvSpPr>
        <p:spPr>
          <a:xfrm>
            <a:off x="1835150" y="2690813"/>
            <a:ext cx="1074738" cy="7381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 err="1"/>
              <a:t>Japan</a:t>
            </a:r>
            <a:endParaRPr lang="it-IT" sz="14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/>
              <a:t>Taiwan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 err="1"/>
              <a:t>Central</a:t>
            </a:r>
            <a:r>
              <a:rPr lang="it-IT" sz="1400" dirty="0"/>
              <a:t> Italy</a:t>
            </a:r>
          </a:p>
        </p:txBody>
      </p:sp>
      <p:pic>
        <p:nvPicPr>
          <p:cNvPr id="49158" name="Immagine 15" descr="Figure6_alert_levels_ne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8"/>
          <a:stretch>
            <a:fillRect/>
          </a:stretch>
        </p:blipFill>
        <p:spPr bwMode="auto">
          <a:xfrm>
            <a:off x="6588125" y="4330700"/>
            <a:ext cx="2493963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159" name="Gruppo 19"/>
          <p:cNvGrpSpPr>
            <a:grpSpLocks/>
          </p:cNvGrpSpPr>
          <p:nvPr/>
        </p:nvGrpSpPr>
        <p:grpSpPr bwMode="auto">
          <a:xfrm rot="5400000">
            <a:off x="5982494" y="2820194"/>
            <a:ext cx="357187" cy="1285875"/>
            <a:chOff x="3278709" y="3295253"/>
            <a:chExt cx="357187" cy="1285875"/>
          </a:xfrm>
        </p:grpSpPr>
        <p:sp>
          <p:nvSpPr>
            <p:cNvPr id="17" name="Freccia a destra 16"/>
            <p:cNvSpPr/>
            <p:nvPr/>
          </p:nvSpPr>
          <p:spPr bwMode="auto">
            <a:xfrm>
              <a:off x="3278710" y="3295254"/>
              <a:ext cx="357187" cy="2857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8" name="Freccia a destra 17"/>
            <p:cNvSpPr/>
            <p:nvPr/>
          </p:nvSpPr>
          <p:spPr bwMode="auto">
            <a:xfrm>
              <a:off x="3278710" y="4295379"/>
              <a:ext cx="357187" cy="2857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graphicFrame>
        <p:nvGraphicFramePr>
          <p:cNvPr id="22" name="Tabella 21"/>
          <p:cNvGraphicFramePr>
            <a:graphicFrameLocks noGrp="1"/>
          </p:cNvGraphicFramePr>
          <p:nvPr/>
        </p:nvGraphicFramePr>
        <p:xfrm>
          <a:off x="3275856" y="4509120"/>
          <a:ext cx="3240359" cy="185628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61410"/>
                <a:gridCol w="792983"/>
                <a:gridCol w="792983"/>
                <a:gridCol w="792983"/>
              </a:tblGrid>
              <a:tr h="504056">
                <a:tc gridSpan="4">
                  <a:txBody>
                    <a:bodyPr/>
                    <a:lstStyle/>
                    <a:p>
                      <a:pPr algn="ctr"/>
                      <a:r>
                        <a:rPr lang="it-IT" sz="2400" dirty="0" err="1" smtClean="0"/>
                        <a:t>Alert</a:t>
                      </a:r>
                      <a:r>
                        <a:rPr lang="it-IT" sz="2400" dirty="0" smtClean="0"/>
                        <a:t> </a:t>
                      </a:r>
                      <a:r>
                        <a:rPr lang="it-IT" sz="2400" dirty="0" err="1" smtClean="0"/>
                        <a:t>levels</a:t>
                      </a:r>
                      <a:endParaRPr lang="it-IT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916326">
                <a:tc>
                  <a:txBody>
                    <a:bodyPr/>
                    <a:lstStyle/>
                    <a:p>
                      <a:pPr algn="ctr"/>
                      <a:r>
                        <a:rPr lang="it-IT" sz="1050" dirty="0" err="1" smtClean="0"/>
                        <a:t>Damages</a:t>
                      </a:r>
                      <a:r>
                        <a:rPr lang="it-IT" sz="1050" baseline="0" dirty="0" smtClean="0"/>
                        <a:t> </a:t>
                      </a:r>
                      <a:r>
                        <a:rPr lang="it-IT" sz="1050" baseline="0" dirty="0" err="1" smtClean="0"/>
                        <a:t>nearby</a:t>
                      </a:r>
                      <a:r>
                        <a:rPr lang="it-IT" sz="1050" baseline="0" dirty="0" smtClean="0"/>
                        <a:t> &amp; far </a:t>
                      </a:r>
                      <a:r>
                        <a:rPr lang="it-IT" sz="1050" baseline="0" dirty="0" err="1" smtClean="0"/>
                        <a:t>away</a:t>
                      </a:r>
                      <a:r>
                        <a:rPr lang="it-IT" sz="1050" baseline="0" dirty="0" smtClean="0"/>
                        <a:t> </a:t>
                      </a:r>
                      <a:r>
                        <a:rPr lang="it-IT" sz="1050" baseline="0" dirty="0" err="1" smtClean="0"/>
                        <a:t>from</a:t>
                      </a:r>
                      <a:r>
                        <a:rPr lang="it-IT" sz="1050" baseline="0" dirty="0" smtClean="0"/>
                        <a:t> the station</a:t>
                      </a:r>
                      <a:endParaRPr lang="it-IT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dirty="0" err="1" smtClean="0"/>
                        <a:t>Damages</a:t>
                      </a:r>
                      <a:r>
                        <a:rPr lang="it-IT" sz="1050" baseline="0" dirty="0" smtClean="0"/>
                        <a:t> </a:t>
                      </a:r>
                      <a:r>
                        <a:rPr lang="it-IT" sz="1050" baseline="0" dirty="0" err="1" smtClean="0"/>
                        <a:t>only</a:t>
                      </a:r>
                      <a:r>
                        <a:rPr lang="it-IT" sz="1050" baseline="0" dirty="0" smtClean="0"/>
                        <a:t> </a:t>
                      </a:r>
                      <a:r>
                        <a:rPr lang="it-IT" sz="1050" baseline="0" dirty="0" err="1" smtClean="0"/>
                        <a:t>nearby</a:t>
                      </a:r>
                      <a:r>
                        <a:rPr lang="it-IT" sz="1050" baseline="0" dirty="0" smtClean="0"/>
                        <a:t> the station</a:t>
                      </a:r>
                      <a:endParaRPr lang="it-IT" sz="105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dirty="0" err="1" smtClean="0"/>
                        <a:t>Damages</a:t>
                      </a:r>
                      <a:r>
                        <a:rPr lang="it-IT" sz="1050" baseline="0" dirty="0" smtClean="0"/>
                        <a:t> </a:t>
                      </a:r>
                      <a:r>
                        <a:rPr lang="it-IT" sz="1050" baseline="0" dirty="0" err="1" smtClean="0"/>
                        <a:t>only</a:t>
                      </a:r>
                      <a:r>
                        <a:rPr lang="it-IT" sz="1050" baseline="0" dirty="0" smtClean="0"/>
                        <a:t> far </a:t>
                      </a:r>
                      <a:r>
                        <a:rPr lang="it-IT" sz="1050" baseline="0" dirty="0" err="1" smtClean="0"/>
                        <a:t>away</a:t>
                      </a:r>
                      <a:r>
                        <a:rPr lang="it-IT" sz="1050" baseline="0" dirty="0" smtClean="0"/>
                        <a:t> </a:t>
                      </a:r>
                      <a:r>
                        <a:rPr lang="it-IT" sz="1050" baseline="0" dirty="0" err="1" smtClean="0"/>
                        <a:t>from</a:t>
                      </a:r>
                      <a:r>
                        <a:rPr lang="it-IT" sz="1050" baseline="0" dirty="0" smtClean="0"/>
                        <a:t> the station</a:t>
                      </a:r>
                      <a:endParaRPr lang="it-IT" sz="105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dirty="0" smtClean="0"/>
                        <a:t>No </a:t>
                      </a:r>
                      <a:r>
                        <a:rPr lang="it-IT" sz="1050" dirty="0" err="1" smtClean="0"/>
                        <a:t>damages</a:t>
                      </a:r>
                      <a:endParaRPr lang="it-IT" sz="1050" dirty="0" smtClean="0"/>
                    </a:p>
                  </a:txBody>
                  <a:tcPr/>
                </a:tc>
              </a:tr>
              <a:tr h="435903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3" name="CasellaDiTesto 22"/>
          <p:cNvSpPr txBox="1"/>
          <p:nvPr/>
        </p:nvSpPr>
        <p:spPr>
          <a:xfrm>
            <a:off x="3203575" y="3716338"/>
            <a:ext cx="5780088" cy="4619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 err="1"/>
              <a:t>Alert</a:t>
            </a:r>
            <a:r>
              <a:rPr lang="it-IT" sz="2400" dirty="0"/>
              <a:t> </a:t>
            </a:r>
            <a:r>
              <a:rPr lang="it-IT" sz="2400" dirty="0" err="1"/>
              <a:t>levels</a:t>
            </a:r>
            <a:r>
              <a:rPr lang="it-IT" sz="2400" dirty="0"/>
              <a:t> and </a:t>
            </a:r>
            <a:r>
              <a:rPr lang="it-IT" sz="2400" dirty="0" err="1"/>
              <a:t>threshold</a:t>
            </a:r>
            <a:r>
              <a:rPr lang="it-IT" sz="2400" dirty="0"/>
              <a:t> </a:t>
            </a:r>
            <a:r>
              <a:rPr lang="it-IT" sz="2400" dirty="0" err="1"/>
              <a:t>values</a:t>
            </a:r>
            <a:r>
              <a:rPr lang="it-IT" sz="2400" dirty="0"/>
              <a:t> </a:t>
            </a:r>
            <a:r>
              <a:rPr lang="it-IT" sz="2400" dirty="0" err="1"/>
              <a:t>for</a:t>
            </a:r>
            <a:r>
              <a:rPr lang="it-IT" sz="2400" dirty="0"/>
              <a:t> P</a:t>
            </a:r>
            <a:r>
              <a:rPr lang="it-IT" sz="2400" baseline="-25000" dirty="0"/>
              <a:t>d</a:t>
            </a:r>
            <a:r>
              <a:rPr lang="it-IT" sz="2400" dirty="0"/>
              <a:t> and </a:t>
            </a:r>
            <a:r>
              <a:rPr lang="it-IT" sz="2400" dirty="0" err="1">
                <a:latin typeface="Symbol" pitchFamily="18" charset="2"/>
              </a:rPr>
              <a:t>t</a:t>
            </a:r>
            <a:r>
              <a:rPr lang="it-IT" sz="2400" baseline="-25000" dirty="0" err="1"/>
              <a:t>c</a:t>
            </a:r>
            <a:endParaRPr lang="it-IT" sz="2400" baseline="-25000" dirty="0"/>
          </a:p>
        </p:txBody>
      </p:sp>
      <p:sp>
        <p:nvSpPr>
          <p:cNvPr id="49162" name="CasellaDiTesto 10"/>
          <p:cNvSpPr txBox="1">
            <a:spLocks noChangeArrowheads="1"/>
          </p:cNvSpPr>
          <p:nvPr/>
        </p:nvSpPr>
        <p:spPr bwMode="auto">
          <a:xfrm>
            <a:off x="6875463" y="1196975"/>
            <a:ext cx="2324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>
                <a:latin typeface="Tw Cen MT" pitchFamily="34" charset="0"/>
              </a:rPr>
              <a:t>Zollo et al., GJInt,2010</a:t>
            </a:r>
          </a:p>
        </p:txBody>
      </p:sp>
    </p:spTree>
    <p:extLst>
      <p:ext uri="{BB962C8B-B14F-4D97-AF65-F5344CB8AC3E}">
        <p14:creationId xmlns:p14="http://schemas.microsoft.com/office/powerpoint/2010/main" val="309843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/>
          <p:cNvGrpSpPr/>
          <p:nvPr/>
        </p:nvGrpSpPr>
        <p:grpSpPr>
          <a:xfrm>
            <a:off x="-36512" y="476672"/>
            <a:ext cx="9180512" cy="6397679"/>
            <a:chOff x="-36512" y="476672"/>
            <a:chExt cx="9180512" cy="6397679"/>
          </a:xfrm>
        </p:grpSpPr>
        <p:grpSp>
          <p:nvGrpSpPr>
            <p:cNvPr id="14" name="Gruppo 13"/>
            <p:cNvGrpSpPr/>
            <p:nvPr/>
          </p:nvGrpSpPr>
          <p:grpSpPr>
            <a:xfrm>
              <a:off x="2690664" y="476672"/>
              <a:ext cx="6453336" cy="6381328"/>
              <a:chOff x="2690664" y="404664"/>
              <a:chExt cx="6453336" cy="6381328"/>
            </a:xfrm>
          </p:grpSpPr>
          <p:sp>
            <p:nvSpPr>
              <p:cNvPr id="13" name="Connettore pagina esterna 12"/>
              <p:cNvSpPr/>
              <p:nvPr/>
            </p:nvSpPr>
            <p:spPr>
              <a:xfrm rot="5400000">
                <a:off x="2726668" y="368660"/>
                <a:ext cx="6381328" cy="6453336"/>
              </a:xfrm>
              <a:prstGeom prst="flowChartOffpageConnector">
                <a:avLst/>
              </a:prstGeom>
              <a:gradFill>
                <a:gsLst>
                  <a:gs pos="0">
                    <a:schemeClr val="accent3">
                      <a:tint val="50000"/>
                      <a:satMod val="300000"/>
                      <a:alpha val="40000"/>
                    </a:schemeClr>
                  </a:gs>
                  <a:gs pos="35000">
                    <a:schemeClr val="accent3">
                      <a:tint val="37000"/>
                      <a:satMod val="300000"/>
                      <a:alpha val="41000"/>
                    </a:schemeClr>
                  </a:gs>
                  <a:gs pos="100000">
                    <a:schemeClr val="accent3">
                      <a:tint val="15000"/>
                      <a:satMod val="350000"/>
                      <a:alpha val="0"/>
                    </a:schemeClr>
                  </a:gs>
                </a:gsLst>
              </a:grad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2" name="Gruppo 11"/>
              <p:cNvGrpSpPr/>
              <p:nvPr/>
            </p:nvGrpSpPr>
            <p:grpSpPr>
              <a:xfrm>
                <a:off x="4701058" y="456099"/>
                <a:ext cx="4263430" cy="6285269"/>
                <a:chOff x="4701058" y="456099"/>
                <a:chExt cx="4263430" cy="6285269"/>
              </a:xfrm>
            </p:grpSpPr>
            <p:pic>
              <p:nvPicPr>
                <p:cNvPr id="6" name="Immagine 5" descr="intensity.png"/>
                <p:cNvPicPr>
                  <a:picLocks noChangeAspect="1"/>
                </p:cNvPicPr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4701058" y="908720"/>
                  <a:ext cx="4263430" cy="5832648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8" name="Rettangolo 7"/>
                <p:cNvSpPr/>
                <p:nvPr/>
              </p:nvSpPr>
              <p:spPr>
                <a:xfrm>
                  <a:off x="4920610" y="456099"/>
                  <a:ext cx="1224136" cy="360040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dk1"/>
                </a:fillRef>
                <a:effectRef idx="1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sz="1600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PGV </a:t>
                  </a:r>
                  <a:r>
                    <a:rPr lang="it-IT" sz="1600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Wingdings" pitchFamily="2" charset="2"/>
                    </a:rPr>
                    <a:t> I</a:t>
                  </a:r>
                  <a:r>
                    <a:rPr lang="it-IT" sz="1600" baseline="-25000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Wingdings" pitchFamily="2" charset="2"/>
                    </a:rPr>
                    <a:t>MM</a:t>
                  </a:r>
                  <a:endParaRPr lang="it-IT" sz="1600" baseline="-25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" name="Rettangolo 9"/>
                <p:cNvSpPr/>
                <p:nvPr/>
              </p:nvSpPr>
              <p:spPr>
                <a:xfrm>
                  <a:off x="6355055" y="456099"/>
                  <a:ext cx="1224136" cy="360000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dk1"/>
                </a:fillRef>
                <a:effectRef idx="1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I</a:t>
                  </a:r>
                  <a:r>
                    <a:rPr lang="it-IT" baseline="-25000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JMA</a:t>
                  </a:r>
                  <a:endParaRPr lang="it-IT" baseline="-25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1" name="Rettangolo 10"/>
                <p:cNvSpPr/>
                <p:nvPr/>
              </p:nvSpPr>
              <p:spPr>
                <a:xfrm>
                  <a:off x="7734637" y="456099"/>
                  <a:ext cx="1224136" cy="360000"/>
                </a:xfrm>
                <a:prstGeom prst="rect">
                  <a:avLst/>
                </a:prstGeom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b="1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PDZ</a:t>
                  </a:r>
                  <a:endParaRPr lang="it-IT" b="1" baseline="-25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</p:grpSp>
        <p:sp>
          <p:nvSpPr>
            <p:cNvPr id="5" name="CasellaDiTesto 4"/>
            <p:cNvSpPr txBox="1"/>
            <p:nvPr/>
          </p:nvSpPr>
          <p:spPr>
            <a:xfrm>
              <a:off x="-36512" y="6597352"/>
              <a:ext cx="76917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smtClean="0"/>
                <a:t>Colombelli </a:t>
              </a:r>
              <a:r>
                <a:rPr lang="it-IT" sz="1200" dirty="0" err="1" smtClean="0"/>
                <a:t>et</a:t>
              </a:r>
              <a:r>
                <a:rPr lang="it-IT" sz="1200" dirty="0" smtClean="0"/>
                <a:t> al., 2011, </a:t>
              </a:r>
              <a:r>
                <a:rPr lang="en-US" sz="1200" dirty="0" smtClean="0"/>
                <a:t>Test of a threshold-based Earthquake Early Warning method using Japanese data</a:t>
              </a:r>
              <a:r>
                <a:rPr lang="en-US" sz="1200" i="1" dirty="0" smtClean="0"/>
                <a:t>, </a:t>
              </a:r>
              <a:r>
                <a:rPr lang="en-US" sz="1200" i="1" dirty="0" err="1" smtClean="0"/>
                <a:t>Bull.Seism.Soc.Am</a:t>
              </a:r>
              <a:r>
                <a:rPr lang="en-US" sz="1200" i="1" dirty="0" smtClean="0"/>
                <a:t>.</a:t>
              </a:r>
              <a:endParaRPr lang="it-IT" sz="1200" dirty="0"/>
            </a:p>
          </p:txBody>
        </p:sp>
      </p:grpSp>
      <p:pic>
        <p:nvPicPr>
          <p:cNvPr id="4" name="Immagine 3" descr="fig1.png"/>
          <p:cNvPicPr>
            <a:picLocks noChangeAspect="1"/>
          </p:cNvPicPr>
          <p:nvPr/>
        </p:nvPicPr>
        <p:blipFill>
          <a:blip r:embed="rId3" cstate="print"/>
          <a:srcRect l="10279" t="9986" r="21051" b="8081"/>
          <a:stretch>
            <a:fillRect/>
          </a:stretch>
        </p:blipFill>
        <p:spPr>
          <a:xfrm>
            <a:off x="251520" y="2742807"/>
            <a:ext cx="4104456" cy="346060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  <a:alpha val="31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asellaDiTesto 2"/>
          <p:cNvSpPr txBox="1"/>
          <p:nvPr/>
        </p:nvSpPr>
        <p:spPr>
          <a:xfrm>
            <a:off x="0" y="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Test of the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Threshold Method </a:t>
            </a:r>
            <a:r>
              <a:rPr lang="en-US" sz="2400" b="1" dirty="0" smtClean="0">
                <a:solidFill>
                  <a:srgbClr val="0070C0"/>
                </a:solidFill>
              </a:rPr>
              <a:t>on Japanese </a:t>
            </a:r>
            <a:r>
              <a:rPr lang="en-US" sz="2400" b="1" dirty="0" err="1" smtClean="0">
                <a:solidFill>
                  <a:srgbClr val="0070C0"/>
                </a:solidFill>
              </a:rPr>
              <a:t>Eqks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" name="Rettangolo arrotondato 6"/>
          <p:cNvSpPr/>
          <p:nvPr/>
        </p:nvSpPr>
        <p:spPr>
          <a:xfrm>
            <a:off x="251520" y="692696"/>
            <a:ext cx="4104456" cy="1800200"/>
          </a:xfrm>
          <a:prstGeom prst="round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Qualitative comparison of the</a:t>
            </a:r>
          </a:p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Threshold Early Warning method</a:t>
            </a:r>
          </a:p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I</a:t>
            </a:r>
            <a:r>
              <a:rPr lang="en-US" sz="20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MM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maps of</a:t>
            </a:r>
          </a:p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M</a:t>
            </a:r>
            <a:r>
              <a:rPr lang="en-US" sz="20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&gt;6 earthquakes in Japan occurred during the last decade</a:t>
            </a:r>
          </a:p>
        </p:txBody>
      </p:sp>
    </p:spTree>
    <p:extLst>
      <p:ext uri="{BB962C8B-B14F-4D97-AF65-F5344CB8AC3E}">
        <p14:creationId xmlns:p14="http://schemas.microsoft.com/office/powerpoint/2010/main" val="386848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Southern </a:t>
            </a:r>
            <a:r>
              <a:rPr lang="it-IT" dirty="0" err="1" smtClean="0"/>
              <a:t>Italy</a:t>
            </a:r>
            <a:r>
              <a:rPr lang="it-IT" dirty="0" smtClean="0"/>
              <a:t> –</a:t>
            </a:r>
            <a:r>
              <a:rPr lang="it-IT" dirty="0" err="1" smtClean="0"/>
              <a:t>ISNet</a:t>
            </a:r>
            <a:r>
              <a:rPr lang="it-IT" dirty="0" smtClean="0"/>
              <a:t> &amp; INFO</a:t>
            </a:r>
            <a:endParaRPr lang="it-IT" dirty="0"/>
          </a:p>
        </p:txBody>
      </p:sp>
      <p:pic>
        <p:nvPicPr>
          <p:cNvPr id="4" name="Segnaposto contenuto 3" descr="rete201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99B3CC"/>
              </a:clrFrom>
              <a:clrTo>
                <a:srgbClr val="99B3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400" y="1884815"/>
            <a:ext cx="7772400" cy="437107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753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dirty="0" err="1" smtClean="0"/>
              <a:t>Summary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it-IT" sz="3600" dirty="0" err="1" smtClean="0"/>
              <a:t>Earthquake</a:t>
            </a:r>
            <a:r>
              <a:rPr lang="it-IT" sz="3600" dirty="0" smtClean="0"/>
              <a:t> </a:t>
            </a:r>
            <a:r>
              <a:rPr lang="it-IT" sz="3600" dirty="0" err="1" smtClean="0"/>
              <a:t>Early</a:t>
            </a:r>
            <a:r>
              <a:rPr lang="it-IT" sz="3600" dirty="0" smtClean="0"/>
              <a:t> </a:t>
            </a:r>
            <a:r>
              <a:rPr lang="it-IT" sz="3600" dirty="0" err="1" smtClean="0"/>
              <a:t>Warning</a:t>
            </a:r>
            <a:r>
              <a:rPr lang="it-IT" sz="3600" dirty="0" smtClean="0"/>
              <a:t> </a:t>
            </a:r>
          </a:p>
          <a:p>
            <a:endParaRPr lang="it-IT" dirty="0"/>
          </a:p>
          <a:p>
            <a:pPr>
              <a:spcAft>
                <a:spcPts val="1000"/>
              </a:spcAft>
            </a:pPr>
            <a:r>
              <a:rPr lang="it-IT" dirty="0" err="1" smtClean="0"/>
              <a:t>Concepts</a:t>
            </a:r>
            <a:endParaRPr lang="it-IT" dirty="0" smtClean="0"/>
          </a:p>
          <a:p>
            <a:pPr>
              <a:spcAft>
                <a:spcPts val="1000"/>
              </a:spcAft>
            </a:pPr>
            <a:r>
              <a:rPr lang="it-IT" dirty="0" err="1" smtClean="0"/>
              <a:t>Methods</a:t>
            </a:r>
            <a:endParaRPr lang="it-IT" dirty="0" smtClean="0"/>
          </a:p>
          <a:p>
            <a:pPr>
              <a:spcAft>
                <a:spcPts val="1000"/>
              </a:spcAft>
            </a:pPr>
            <a:r>
              <a:rPr lang="it-IT" dirty="0" smtClean="0"/>
              <a:t>Southern </a:t>
            </a:r>
            <a:r>
              <a:rPr lang="it-IT" dirty="0" err="1" smtClean="0"/>
              <a:t>Italy</a:t>
            </a:r>
            <a:r>
              <a:rPr lang="it-IT" dirty="0" smtClean="0"/>
              <a:t> </a:t>
            </a:r>
            <a:r>
              <a:rPr lang="it-IT" dirty="0" err="1" smtClean="0"/>
              <a:t>application</a:t>
            </a:r>
            <a:endParaRPr lang="it-IT" dirty="0" smtClean="0"/>
          </a:p>
          <a:p>
            <a:pPr>
              <a:spcAft>
                <a:spcPts val="1000"/>
              </a:spcAft>
            </a:pPr>
            <a:r>
              <a:rPr lang="it-IT" dirty="0" err="1" smtClean="0"/>
              <a:t>Next</a:t>
            </a:r>
            <a:r>
              <a:rPr lang="it-IT" dirty="0" smtClean="0"/>
              <a:t> generation of </a:t>
            </a:r>
            <a:r>
              <a:rPr lang="it-IT" dirty="0" err="1" smtClean="0"/>
              <a:t>ew</a:t>
            </a:r>
            <a:r>
              <a:rPr lang="it-IT" dirty="0" smtClean="0"/>
              <a:t> </a:t>
            </a:r>
            <a:r>
              <a:rPr lang="it-IT" dirty="0" err="1" smtClean="0"/>
              <a:t>systems</a:t>
            </a:r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5718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http://isnet.fisica.unina.it/PRESTo/logs/PNG/2010-07-13_03.36.18.83_4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0"/>
            <a:ext cx="9048750" cy="679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08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olo 6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Toward</a:t>
            </a:r>
            <a:r>
              <a:rPr lang="it-IT" dirty="0" smtClean="0"/>
              <a:t> </a:t>
            </a:r>
            <a:r>
              <a:rPr lang="it-IT" dirty="0" err="1" smtClean="0"/>
              <a:t>next</a:t>
            </a:r>
            <a:r>
              <a:rPr lang="it-IT" dirty="0" smtClean="0"/>
              <a:t> EWS generation</a:t>
            </a:r>
            <a:endParaRPr lang="it-IT" dirty="0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2E57653-3E58-4892-A7ED-712530ACC680}" type="slidenum">
              <a:rPr kumimoji="0" lang="en-US" smtClean="0"/>
              <a:pPr/>
              <a:t>21</a:t>
            </a:fld>
            <a:endParaRPr kumimoji="0" lang="en-US" dirty="0"/>
          </a:p>
        </p:txBody>
      </p:sp>
      <p:sp>
        <p:nvSpPr>
          <p:cNvPr id="24" name="Segnaposto contenuto 4"/>
          <p:cNvSpPr txBox="1">
            <a:spLocks/>
          </p:cNvSpPr>
          <p:nvPr/>
        </p:nvSpPr>
        <p:spPr>
          <a:xfrm>
            <a:off x="395536" y="6412230"/>
            <a:ext cx="3960440" cy="545162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200" b="1" dirty="0" smtClean="0"/>
              <a:t>Real time GPS </a:t>
            </a:r>
            <a:r>
              <a:rPr lang="it-IT" sz="2200" b="1" dirty="0" err="1" smtClean="0"/>
              <a:t>application</a:t>
            </a:r>
            <a:endParaRPr lang="it-IT" sz="2200" b="1" dirty="0" smtClean="0"/>
          </a:p>
        </p:txBody>
      </p:sp>
      <p:sp>
        <p:nvSpPr>
          <p:cNvPr id="35" name="Segnaposto contenuto 4"/>
          <p:cNvSpPr txBox="1">
            <a:spLocks/>
          </p:cNvSpPr>
          <p:nvPr/>
        </p:nvSpPr>
        <p:spPr>
          <a:xfrm>
            <a:off x="5004048" y="6340222"/>
            <a:ext cx="3960440" cy="545162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200" b="1" dirty="0" err="1" smtClean="0"/>
              <a:t>Low-cost</a:t>
            </a:r>
            <a:r>
              <a:rPr lang="it-IT" sz="2200" b="1" dirty="0" smtClean="0"/>
              <a:t> </a:t>
            </a:r>
            <a:r>
              <a:rPr lang="it-IT" sz="2200" b="1" dirty="0" err="1" smtClean="0"/>
              <a:t>sensors</a:t>
            </a:r>
            <a:endParaRPr lang="it-IT" sz="2200" b="1" dirty="0" smtClean="0"/>
          </a:p>
        </p:txBody>
      </p:sp>
      <p:pic>
        <p:nvPicPr>
          <p:cNvPr id="3074" name="Picture 2" descr="http://cdn.zmescience.com/wp-content/uploads/2013/09/iphone-earthquak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96" b="12772"/>
          <a:stretch/>
        </p:blipFill>
        <p:spPr bwMode="auto">
          <a:xfrm>
            <a:off x="7452320" y="4621207"/>
            <a:ext cx="835940" cy="158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e 3"/>
          <p:cNvSpPr/>
          <p:nvPr/>
        </p:nvSpPr>
        <p:spPr>
          <a:xfrm>
            <a:off x="2987824" y="3185883"/>
            <a:ext cx="2232248" cy="2165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000" b="1" dirty="0" smtClean="0"/>
              <a:t>NEW </a:t>
            </a:r>
          </a:p>
          <a:p>
            <a:pPr algn="ctr"/>
            <a:r>
              <a:rPr lang="it-IT" sz="3000" b="1" dirty="0" smtClean="0"/>
              <a:t>EWS</a:t>
            </a:r>
            <a:endParaRPr lang="it-IT" sz="3000" b="1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04864"/>
            <a:ext cx="2948092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Segnaposto contenuto 4"/>
          <p:cNvSpPr txBox="1">
            <a:spLocks/>
          </p:cNvSpPr>
          <p:nvPr/>
        </p:nvSpPr>
        <p:spPr>
          <a:xfrm>
            <a:off x="4788024" y="1693031"/>
            <a:ext cx="3096344" cy="943881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200" b="1" dirty="0" err="1" smtClean="0"/>
              <a:t>Different</a:t>
            </a:r>
            <a:r>
              <a:rPr lang="it-IT" sz="2200" b="1" dirty="0" smtClean="0"/>
              <a:t> </a:t>
            </a:r>
            <a:r>
              <a:rPr lang="it-IT" sz="2200" b="1" dirty="0" err="1" smtClean="0"/>
              <a:t>initial</a:t>
            </a:r>
            <a:r>
              <a:rPr lang="it-IT" sz="2200" b="1" dirty="0" smtClean="0"/>
              <a:t> Pd </a:t>
            </a:r>
            <a:r>
              <a:rPr lang="it-IT" sz="2200" b="1" dirty="0" err="1" smtClean="0"/>
              <a:t>slope</a:t>
            </a:r>
            <a:endParaRPr lang="it-IT" dirty="0"/>
          </a:p>
        </p:txBody>
      </p:sp>
      <p:pic>
        <p:nvPicPr>
          <p:cNvPr id="30" name="Picture 10" descr="C:\Users\ADMIN\Desktop\Nuova cartella\Google Drive\Progetto EWBox\20121004_1329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525" y="4527133"/>
            <a:ext cx="2537097" cy="1772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egnaposto contenuto 4"/>
          <p:cNvSpPr txBox="1">
            <a:spLocks/>
          </p:cNvSpPr>
          <p:nvPr/>
        </p:nvSpPr>
        <p:spPr>
          <a:xfrm>
            <a:off x="827584" y="1765039"/>
            <a:ext cx="3096344" cy="943881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200" b="1" dirty="0" err="1" smtClean="0"/>
              <a:t>Early</a:t>
            </a:r>
            <a:r>
              <a:rPr lang="it-IT" sz="2200" b="1" dirty="0" smtClean="0"/>
              <a:t> </a:t>
            </a:r>
            <a:r>
              <a:rPr lang="it-IT" sz="2200" b="1" dirty="0" err="1" smtClean="0"/>
              <a:t>Warning</a:t>
            </a:r>
            <a:r>
              <a:rPr lang="it-IT" sz="2200" b="1" dirty="0" smtClean="0"/>
              <a:t> for </a:t>
            </a:r>
          </a:p>
          <a:p>
            <a:pPr marL="0" indent="0">
              <a:buNone/>
            </a:pPr>
            <a:r>
              <a:rPr lang="it-IT" sz="2200" b="1" dirty="0" smtClean="0"/>
              <a:t>Mega-</a:t>
            </a:r>
            <a:r>
              <a:rPr lang="it-IT" sz="2200" b="1" dirty="0" err="1" smtClean="0"/>
              <a:t>Earthquakes</a:t>
            </a:r>
            <a:endParaRPr lang="it-IT" dirty="0"/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1835696" y="4432671"/>
            <a:ext cx="1830432" cy="1961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86"/>
          <a:stretch/>
        </p:blipFill>
        <p:spPr bwMode="auto">
          <a:xfrm>
            <a:off x="899592" y="2662209"/>
            <a:ext cx="2766536" cy="1306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3" name="Connettore 1 72"/>
          <p:cNvCxnSpPr/>
          <p:nvPr/>
        </p:nvCxnSpPr>
        <p:spPr>
          <a:xfrm>
            <a:off x="1979712" y="2572681"/>
            <a:ext cx="0" cy="1302979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>
          <a:xfrm>
            <a:off x="1547664" y="2572681"/>
            <a:ext cx="0" cy="1216359"/>
          </a:xfrm>
          <a:prstGeom prst="line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33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Luna 82"/>
          <p:cNvSpPr/>
          <p:nvPr/>
        </p:nvSpPr>
        <p:spPr>
          <a:xfrm rot="9858093">
            <a:off x="3667361" y="2900998"/>
            <a:ext cx="1514279" cy="3823448"/>
          </a:xfrm>
          <a:prstGeom prst="mo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8" name="Titolo 67"/>
          <p:cNvSpPr>
            <a:spLocks noGrp="1"/>
          </p:cNvSpPr>
          <p:nvPr>
            <p:ph type="title"/>
          </p:nvPr>
        </p:nvSpPr>
        <p:spPr>
          <a:xfrm>
            <a:off x="609600" y="228600"/>
            <a:ext cx="8318884" cy="990600"/>
          </a:xfrm>
        </p:spPr>
        <p:txBody>
          <a:bodyPr>
            <a:normAutofit/>
          </a:bodyPr>
          <a:lstStyle/>
          <a:p>
            <a:r>
              <a:rPr lang="it-IT" dirty="0" smtClean="0"/>
              <a:t>Future </a:t>
            </a:r>
            <a:r>
              <a:rPr lang="it-IT" dirty="0" err="1" smtClean="0"/>
              <a:t>challenges</a:t>
            </a:r>
            <a:endParaRPr lang="it-IT" dirty="0"/>
          </a:p>
        </p:txBody>
      </p:sp>
      <p:grpSp>
        <p:nvGrpSpPr>
          <p:cNvPr id="38" name="Gruppo 37"/>
          <p:cNvGrpSpPr/>
          <p:nvPr/>
        </p:nvGrpSpPr>
        <p:grpSpPr>
          <a:xfrm>
            <a:off x="741234" y="908720"/>
            <a:ext cx="2288130" cy="2673306"/>
            <a:chOff x="741234" y="908720"/>
            <a:chExt cx="2288130" cy="2673306"/>
          </a:xfrm>
        </p:grpSpPr>
        <p:cxnSp>
          <p:nvCxnSpPr>
            <p:cNvPr id="4" name="Connettore 2 3"/>
            <p:cNvCxnSpPr/>
            <p:nvPr/>
          </p:nvCxnSpPr>
          <p:spPr>
            <a:xfrm>
              <a:off x="1115616" y="919471"/>
              <a:ext cx="0" cy="2232248"/>
            </a:xfrm>
            <a:prstGeom prst="straightConnector1">
              <a:avLst/>
            </a:prstGeom>
            <a:ln w="38100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/>
            <p:cNvCxnSpPr/>
            <p:nvPr/>
          </p:nvCxnSpPr>
          <p:spPr>
            <a:xfrm flipH="1">
              <a:off x="827584" y="2935695"/>
              <a:ext cx="2151856" cy="0"/>
            </a:xfrm>
            <a:prstGeom prst="straightConnector1">
              <a:avLst/>
            </a:prstGeom>
            <a:ln w="38100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asellaDiTesto 5"/>
            <p:cNvSpPr txBox="1"/>
            <p:nvPr/>
          </p:nvSpPr>
          <p:spPr>
            <a:xfrm rot="16200000">
              <a:off x="258730" y="1391224"/>
              <a:ext cx="13343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 smtClean="0"/>
                <a:t>Robustness</a:t>
              </a:r>
              <a:endParaRPr lang="it-IT" b="1" dirty="0"/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2339752" y="2935695"/>
              <a:ext cx="689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/>
                <a:t>Time</a:t>
              </a:r>
              <a:endParaRPr lang="it-IT" b="1" dirty="0"/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2123728" y="1783567"/>
              <a:ext cx="827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 smtClean="0"/>
                <a:t>Actual</a:t>
              </a:r>
              <a:endParaRPr lang="it-IT" b="1" dirty="0"/>
            </a:p>
          </p:txBody>
        </p:sp>
        <p:sp>
          <p:nvSpPr>
            <p:cNvPr id="22" name="Arco 21"/>
            <p:cNvSpPr/>
            <p:nvPr/>
          </p:nvSpPr>
          <p:spPr>
            <a:xfrm>
              <a:off x="2339752" y="1575890"/>
              <a:ext cx="197711" cy="13566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Figura a mano libera 25"/>
            <p:cNvSpPr/>
            <p:nvPr/>
          </p:nvSpPr>
          <p:spPr>
            <a:xfrm>
              <a:off x="1246909" y="1467636"/>
              <a:ext cx="1413164" cy="463137"/>
            </a:xfrm>
            <a:custGeom>
              <a:avLst/>
              <a:gdLst>
                <a:gd name="connsiteX0" fmla="*/ 1413164 w 1413164"/>
                <a:gd name="connsiteY0" fmla="*/ 0 h 463137"/>
                <a:gd name="connsiteX1" fmla="*/ 973777 w 1413164"/>
                <a:gd name="connsiteY1" fmla="*/ 285007 h 463137"/>
                <a:gd name="connsiteX2" fmla="*/ 510639 w 1413164"/>
                <a:gd name="connsiteY2" fmla="*/ 427511 h 463137"/>
                <a:gd name="connsiteX3" fmla="*/ 0 w 1413164"/>
                <a:gd name="connsiteY3" fmla="*/ 463137 h 463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3164" h="463137">
                  <a:moveTo>
                    <a:pt x="1413164" y="0"/>
                  </a:moveTo>
                  <a:cubicBezTo>
                    <a:pt x="1268681" y="106877"/>
                    <a:pt x="1124198" y="213755"/>
                    <a:pt x="973777" y="285007"/>
                  </a:cubicBezTo>
                  <a:cubicBezTo>
                    <a:pt x="823356" y="356259"/>
                    <a:pt x="672935" y="397823"/>
                    <a:pt x="510639" y="427511"/>
                  </a:cubicBezTo>
                  <a:cubicBezTo>
                    <a:pt x="348343" y="457199"/>
                    <a:pt x="0" y="463137"/>
                    <a:pt x="0" y="463137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0" name="Connettore 1 19"/>
            <p:cNvCxnSpPr/>
            <p:nvPr/>
          </p:nvCxnSpPr>
          <p:spPr>
            <a:xfrm flipV="1">
              <a:off x="1547664" y="1279511"/>
              <a:ext cx="1296144" cy="115212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asellaDiTesto 29"/>
            <p:cNvSpPr txBox="1"/>
            <p:nvPr/>
          </p:nvSpPr>
          <p:spPr>
            <a:xfrm>
              <a:off x="1259632" y="1486243"/>
              <a:ext cx="841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/>
                <a:t>Future</a:t>
              </a:r>
              <a:endParaRPr lang="it-IT" b="1" dirty="0"/>
            </a:p>
          </p:txBody>
        </p:sp>
        <p:cxnSp>
          <p:nvCxnSpPr>
            <p:cNvPr id="31" name="Connettore 1 30"/>
            <p:cNvCxnSpPr/>
            <p:nvPr/>
          </p:nvCxnSpPr>
          <p:spPr>
            <a:xfrm>
              <a:off x="1547664" y="1930773"/>
              <a:ext cx="0" cy="15089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sellaDiTesto 33"/>
            <p:cNvSpPr txBox="1"/>
            <p:nvPr/>
          </p:nvSpPr>
          <p:spPr>
            <a:xfrm>
              <a:off x="899592" y="2935695"/>
              <a:ext cx="7489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 smtClean="0"/>
                <a:t>Blind</a:t>
              </a:r>
              <a:r>
                <a:rPr lang="it-IT" b="1" dirty="0" smtClean="0"/>
                <a:t> </a:t>
              </a:r>
            </a:p>
            <a:p>
              <a:r>
                <a:rPr lang="it-IT" b="1" dirty="0" smtClean="0"/>
                <a:t>zone</a:t>
              </a:r>
              <a:endParaRPr lang="it-IT" b="1" dirty="0"/>
            </a:p>
          </p:txBody>
        </p:sp>
        <p:cxnSp>
          <p:nvCxnSpPr>
            <p:cNvPr id="35" name="Connettore 1 34"/>
            <p:cNvCxnSpPr>
              <a:endCxn id="34" idx="0"/>
            </p:cNvCxnSpPr>
            <p:nvPr/>
          </p:nvCxnSpPr>
          <p:spPr>
            <a:xfrm>
              <a:off x="1259632" y="1927583"/>
              <a:ext cx="0" cy="1008112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2 66"/>
            <p:cNvCxnSpPr/>
            <p:nvPr/>
          </p:nvCxnSpPr>
          <p:spPr>
            <a:xfrm flipH="1">
              <a:off x="1246909" y="2685262"/>
              <a:ext cx="30075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12987" r="39853" b="28733"/>
          <a:stretch/>
        </p:blipFill>
        <p:spPr bwMode="auto">
          <a:xfrm>
            <a:off x="5523149" y="572670"/>
            <a:ext cx="3153307" cy="343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0" name="Connettore 1 69"/>
          <p:cNvCxnSpPr/>
          <p:nvPr/>
        </p:nvCxnSpPr>
        <p:spPr>
          <a:xfrm>
            <a:off x="6791082" y="572670"/>
            <a:ext cx="0" cy="34356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ttangolo 72"/>
          <p:cNvSpPr/>
          <p:nvPr/>
        </p:nvSpPr>
        <p:spPr>
          <a:xfrm>
            <a:off x="5523149" y="572670"/>
            <a:ext cx="1267933" cy="3435622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5" name="Rettangolo 44"/>
          <p:cNvSpPr/>
          <p:nvPr/>
        </p:nvSpPr>
        <p:spPr>
          <a:xfrm>
            <a:off x="6791082" y="572670"/>
            <a:ext cx="1885374" cy="3435622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4" name="CasellaDiTesto 73"/>
          <p:cNvSpPr txBox="1"/>
          <p:nvPr/>
        </p:nvSpPr>
        <p:spPr>
          <a:xfrm>
            <a:off x="5739173" y="548680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Past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7200310" y="548680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Future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75" name="AutoShape 4" descr="data:image/jpeg;base64,/9j/4AAQSkZJRgABAQAAAQABAAD/2wCEAAkGBxQTEhQUDxQVFRUWFh0VFBgVFBcVFRcVGBgZFhUXFhQeHSggGBwlHBgVITEhJSkrLi4uFx8zODMsNygtLiwBCgoKDg0OFxAQFyskHBwsLSwsLCwsLC83LC0vLC4tNyw3LCwsLCwsLDc3Liw3LC0sLCwtLC0xLCssLCw3LC03LP/AABEIAKAA8AMBIgACEQEDEQH/xAAcAAABBAMBAAAAAAAAAAAAAAAAAgMEBQEHCAb/xABIEAABAwEEBQgGBQoFBQAAAAABAAIRAwQSITEFQVFxgQYHIjJhkbHBE0JScqHwIzOCotEIFCRDYmOSssLhZHODs/EWJVOj0v/EABYBAQEBAAAAAAAAAAAAAAAAAAABAv/EAB4RAQEAAgICAwAAAAAAAAAAAAABAhEhMaHwEkFR/9oADAMBAAIRAxEAPwDeKEIQCEIQCEIQCEIQCEitWawFz3BrRmXEADeSqm1cq7FTaXVLXZwB++YfgDKC5QvI2rnN0Wxt42ym7sZLj3AKptPPPoxrSabq1QjG6yi8GN7oHxQbEQtU2/nvoNpMqU7HaXB5cGekNKm1xZF7pBzjhI1a1TVufeo5v0VipsO19pLx/CKbfFBu9C56tvPfbyIp0rMw+0A9/wACVU27na0q9sCuyn206TQfjKDptC5iZzm6Uolrvzo1JEltSnTLcQDkADr2r0+jOfmqIFqsjH7XUqpYd90tIPeEG9kLXuiOePRtaBUe+g46qrIH8bZHxXs9Gaas9oE2avSq+49rj3AyEE9CEIBCEIBCEIBCEIBCEIBQNO6VZZbPVtFW8WUml7rol0DYFPXmectk6Kto/cO8EHjXc/Nhg3bPaidQLaQHE+kMdyqrRz+n1LBgeqXWnZtaKXmtIBuE6tqeeOi37XiPxQbUrc/FsM3LNZ27CTUcR8RKranPFpRzXQ+i2I6tHHExgSVroUjEmYT1GLr4M4DMR6wQemtPOTpR15rrbUj9ltNvcQ2R3qptPKO1vBFS2WpwOYdXqFp4XoVc2gXuIbt/v+PcstpbS3H9qETaTYbO1xbeAMsqEzjJBwO9V7MFa6NzZ7lTxUaw0DUc1rWgk4DUTAkwdsApC2SbqO5+0fFP2I9f/Ld5JZeGgH0bHDMGTwkJVKtfNRwAb9E7BuWpBZ6VH/b9H+/av56SpKdTVJXodJVSzR+ji0wZtXcalJRtG2GrUJJdBDC/FoxDRMAnWkm+ImVkm71FVjmII7B4qbpGzNbRouAN5xN7ERls1Kwe6u1hLHdHrFppgTGuRgSFVW2u97AXmelhh2Zqbb+F+4xpFnRYewD7jSoCsdKZMG7+Rir1UYDVgCDIwOYIwIO9KCzdQdD8wukqlTR9Z1oqvfdtJa11V5ddb6Kkboc44CScO1e7tXKGyU/rLTQbG2qye6Vx8aQ1574T1msIcKhGFxt4yJ7kHWNk5Y2Co67TtdAuOQ9I0TulXjXTiMQuMbVT6FPcn9FaatNmM2WvVpdjHuDTvbke5B2Qhc1aJ55NJUYFV1OuB/5GXXH7TY8Fv/kppY2ux0LQ5oYatMPLQZAnUDrQWyEIQCEIQCouXVO9o62D9w/4NJV6qrlWybFah/h6n+25ByAysLgECRPxA/ALDuo3e7+lMN8k+eoPePg1QSPzwXA26JBmSOyPIY9iboshj+1v9QUZTGnov1dE/wAw7AqHrFa/ROLonHXGeW9IqP8ASloIAE4QAM9X/KYq696csh6TfeGzzw8k3wJNgGNMdlQfFSLJXNAi7JmYvXYB1HAzh2wo9izZuq+KzaRizDX7I7Nhk7jCS65Szcs/Ui0WpzxOQL5i6LgAN4NGsjyWdLumtVN0M+gyDWtGrEBpI81EYMMvu+ae0gyKlQRd+hy9GaecY3Tnv1qLbb3VzaLKH2DR4IcY/OD0Y11WbdyZsWk30XG7Mhwi+A67dMnIwb0wexSngfmNgmOpaM2l2HpWzlq7NaoDF4xdicIBDeDcwrLZdxnKTLG43q9rd9R5Zj6TpyJgRGEgN2w4d6gadsgp0qN1rxJOLi26TA6oGIz1pYDYbiyd7pAwjHUM/ik8pA25Ru+jmDeuXr0gD6ycJ3dqjdzyvdQ9M+rw/wBumq1WWmji3d/SxVqqMgpYKblEqC+0Po8vpveCBdjA3YPtSSMIGKxpB7wXNLw4XJyblkBIHYoujnmBrE5fIVxUveitGfUx6+U6zHjgrTG63v3j2+FBbOpS3fgogUu3Ho0vd/8AlQ0Crqv7Nykt/o2UaVqrtpsAaxtOpcAbqEiD8VQByvdHuY1t0sa4uhxJ74+MII9rrVib1WtVe+5eBfUe5zDO0uOParfRPOXpOhAbaXVAPVrAVB3nH4qnttAMkN1073e7IKqCDozmn5w6+kqlWlaKVNppMD7zC7pS67BaclspaJ/JyZ+kWx2ylTHe558lvZAKDp5s2a0DbRePuFTkxb2XqVQbWOHeCEHFTfJPep9ryTDdSdB6PEeaBJUlhwd7p8QoyfYcD7p8kGahz39v/CXZ3dIe8DnHxhNP1pyzHpDeFA/Zjiz/AFPELNoGLMNo6oxiNhl26BxSKDsW/wCp26wlWlvVw2+rE5awcd0DigKfzn8hP2yL9W7H1Wq9E4T1sZUaj85+Cft1SX1TM/Rgdc1NnrHHhqRF+6pFisImOhW/WXP1o1+eriqSTedic/bvffI6W9XQk2SxAT9XVya12Jq4YHwVGR03TnOtoB4tBIHBBPpuJjrR9mNXfkm+Vd65QvCoBcddvsa1sQ36twxcN+WG1Is8Tq+JTfKUNAp3RTm669cJknDrg5Hd2oI+mz0xx8h5KtU/TB6fFw+8VXqqEIQgsrBkrSrd9DWwHVw6uc6sPCFVWQ4cFZud+j1YObRPbjr6XkeCiKi35U/d8goalW49T3fwURVQVesdDuA8FRBXLz0zwUC9LnE/5TfEqklW2lzifcYOOJVOSqN6fk30fo7a/a+m3ua4+a3MtTfk5U/0G0u22mO6mz8StsoBYcJBCyhBxE3JOg9HiFm2Mu1HjY9w7nEJsHBAKRT6p3HyUZOtdh3+SBRyTln6w3jx7PJNaj/dKoHEKCSxsFs6/SHXt7ce9FqbF3t/ZA+IOO6O9Ye/FoGq+DhGM7Fiv6uG3UOzWDJ7ggzRGPDt8E9pB8vqGZ6AHXD9nrADwTNLM7u3wCkW4z6cnMBkdQ5nHFuGpBbmPzWyTH1VTNpdnVM5bstfBUzesYiJOUhvAZhWgqfo9mkgRTdm8s/WHGRlv1KsaekdeJ9a8c/bPW3oiVZyZM/F3zKzyqDpoh1/6s3b7Gtww6pBN8dpxSLMc4+AhY0xTa6pTFL0eLcbhcATOucigg6VPTO93xeVCUm3ul3f/MVFVUIWFglBaWcwOAVhXd+j1Ps44wMdx8Qq1jokKZaHD0Dp2tGqc8Yw81EVtvEOAOoQoqftr5e47TKjyqpVLrN3jxVpVf0zwVXR6zd48VNru6Z4KBzS1XGOxp+B/FVkqbpN3T4N8AoJVHSH5P1ONFk+1Xef5W+S2YtW8ydpDNG0m6y9573lbPpukIFoQhBxjyhZdtVobsr1B3VHBQArXlc2LdbBstVYf+1yqggylDL52JJShl87CgVqSqJxCS3JFPMIHQelhtds8sE7afV47OzZj3pgnpH3nfOQ8E9aD1cdusHZqie8qApnHh2+Se0hUN6o3aGnJgOER1SQo1M48PnJOaRwe/CMBqa3ZqaSO4oLmjUPoaIE9TU5oxvu9rDvVaOsZ2nMA6znGHcp1lk0qYEnoamh3rO9UkTuVYD0jvOoiMfZ9XyREyzkY5ZbSdvfuUvSZcbTSvX5DJ6bmOMY5ObgR8VX0Tn8/O9K0w4Cu27dwAm7TdSxnGWHEFBWVjJTSU/ySVVZISShZZmN6Cc4wXb8lKrv+gcJzc3DbHHyPBQn5u3nxUms/wCgic3jDcM4ny4qIrqpxTaW5IVUqj1hvUqu7pFGh6AfWY05H8F6etyIqvBdQde/ZdgeDkHl7eemeHgFGhXp5OWl9VzXUnM2lw6I1YOydwXr+TnI4NIMXne0R4DUg9DzZF1OhSY4EEDEHtMrcdhPRC8dyc0Bcgle2oU4CB1YKygoOP8Al4yNJW0f4ioe9xPmqILoDnB5qKVoqPtFnqOpVXkueD06bnbYzbw7lpvTfJO1WWfS0yWj12dJvHWOKCkKU3L57UmUpiBQyQxDcuCw1A5V67vedt88U7aTg3ede7VGCafF4xlJiIj4YJ61DBuev2o1cO7FQNMTukBD34Rlqa3ZqaSO4pkJ3SP1j9WWpo2eySO5BZWVl6m0RPRHqF/rHUMTuCrQce/s16v7qbZoutvRkMw46zrbiOGSgNOPz8lBKsx8dwStM1JrDGQGiPpjWEY5PImOzUm7LmN/YDntOHelabJ9M69emB1msactYYbp3jNEVzklZckqqEql1m7x4pKXZzDm70Dzjid58VJrO+haJ/WTHDOJ8uKiE4nepNZ30TBPrkxwic/LioIRSUop2y2V1R12mJPhvOpUT+S7JtLdxK6A5IWIOaJC1XyT5Kljg90l3ZkAdQ2reHJawljRKB+0cn2u1J6xaEazUrsBZQN0qIGScQhAIQhA3UpA5qqtuhWu1K5Qg1Ryl5sbPWk3LjvaZ0TxGR4rWOm+ba1UJNKKzd11/dMHvXUTqYKh2nRzXakHHFWk5hLajS1wzDgQRwKbXUmnuRdGu2KlNrhqkZbjqWr+UPNMWy6yvI/YeCRwfmOMoNZVeud52+eKVaBgPwGzbPkpmldC17O79IplonrASz+IYDioVZ4IEGeI/CVAgJ3SH1j949nZ+zh3JgJ22ul7jMyRiCDq2gAHuCCdZDDWmYiMZc3bjebiFXtKm2V0AGY7bzm/eGSgsREqyCXAZ4j1b2v2de7Wk6TA9K+AB2BhYMsegcQsWSLwmInGZI4gYpOkHA1HkEETgQ4vGQyccSiozklKcsKjCm6Foh1ZgIkSZB3FQlbcl2zaW7ig9X/0F6Zs0HXDsIvNPmF53TnJ602YAVqfQBJD24tx27FvrkbZgWiV6i1aFa4ZIOYtFclKtSDVBY3Z6x/BbH5O8koADWwNy2Izkw0GYV5Y9HNYMkFJofk81gGC9LQoBowTrWwsoBCEIBCEIBCEIBCEIBCEIMEJirZQcwpCEFBpDQDHgggGexa65Sc1VGpJpg0nbWDDizIrcibfSBQcq6a5B2uzyQ30rRrYMf4M+6V5q01C5ziQQZxBJJB7Sce9dgWrRTXal5DlFyCoWgfSUwTqMQ4bnDFBz3ZzDQcsM5c3V7QyVcxbI07zYV6ZvWWpIAwa/Bw3PGfELwNv0dVoOu16bmHVIwO45FQYsToc0kxjneLI+2MW70i2umo8kzJzLr/34F7fCVYXw9pBiD7Vz70GO5N2gy9/vHZt7MO7BAyULJVvonk/UrQTLW7YxO4IKmjRc8hrASTqC9vyT5MOa8PcZdEQMgD26yvTcnOSIAAa2Np1neVsjQvJsNiQqHuSdiLWiV6sBM2azhowT6DELKEIBCEIBCEIBCEIBCEIBCEIBCEIBCEIBCEIBYLVlCCLXsTXZhUWleTNOo0hzQ4HMEAjuXp1iEGjuUXNPTMus5NJ3YLzP4Zw4LX9t5C2ym+7cDgfXaejxnELq2pQBzVfatDtdqQc/aC5FXSC8X3bYwG4LZWguSuRcF7Gz6Da05K1o0A3JBAsGimsGSs2shKQgEIQgEIQgEIQgEIQgEIQg//Z"/>
          <p:cNvSpPr>
            <a:spLocks noChangeAspect="1" noChangeArrowheads="1"/>
          </p:cNvSpPr>
          <p:nvPr/>
        </p:nvSpPr>
        <p:spPr bwMode="auto">
          <a:xfrm>
            <a:off x="155575" y="-91440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645024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6" descr="figura_4_lorenz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6" r="32332"/>
          <a:stretch/>
        </p:blipFill>
        <p:spPr bwMode="auto">
          <a:xfrm>
            <a:off x="5833252" y="4324905"/>
            <a:ext cx="126655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6" descr="figura_4_lorenz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9"/>
          <a:stretch/>
        </p:blipFill>
        <p:spPr bwMode="auto">
          <a:xfrm>
            <a:off x="6769433" y="4457006"/>
            <a:ext cx="1272774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figura_4_lorenz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40"/>
          <a:stretch/>
        </p:blipFill>
        <p:spPr bwMode="auto">
          <a:xfrm>
            <a:off x="7460790" y="4890022"/>
            <a:ext cx="139691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7" name="Connettore 1 76"/>
          <p:cNvCxnSpPr/>
          <p:nvPr/>
        </p:nvCxnSpPr>
        <p:spPr>
          <a:xfrm flipH="1">
            <a:off x="3635896" y="2780928"/>
            <a:ext cx="2197356" cy="1836839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1 54"/>
          <p:cNvCxnSpPr/>
          <p:nvPr/>
        </p:nvCxnSpPr>
        <p:spPr>
          <a:xfrm flipH="1" flipV="1">
            <a:off x="3650992" y="5163149"/>
            <a:ext cx="2019670" cy="1074164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Immagine 11" descr="Figure3_pgvpd_d_lt_30_60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25485" r="53938" b="14342"/>
          <a:stretch>
            <a:fillRect/>
          </a:stretch>
        </p:blipFill>
        <p:spPr bwMode="auto">
          <a:xfrm>
            <a:off x="5670662" y="5400306"/>
            <a:ext cx="1529648" cy="145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Connettore 1 61"/>
          <p:cNvCxnSpPr/>
          <p:nvPr/>
        </p:nvCxnSpPr>
        <p:spPr>
          <a:xfrm flipH="1">
            <a:off x="3671892" y="5097099"/>
            <a:ext cx="2161360" cy="0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asellaDiTesto 84"/>
          <p:cNvSpPr txBox="1"/>
          <p:nvPr/>
        </p:nvSpPr>
        <p:spPr>
          <a:xfrm rot="19263988">
            <a:off x="3336338" y="3131545"/>
            <a:ext cx="2188741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Real time </a:t>
            </a:r>
            <a:r>
              <a:rPr lang="it-IT" dirty="0" err="1" smtClean="0">
                <a:solidFill>
                  <a:schemeClr val="bg1"/>
                </a:solidFill>
              </a:rPr>
              <a:t>continuous</a:t>
            </a: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 data processing</a:t>
            </a:r>
          </a:p>
        </p:txBody>
      </p:sp>
      <p:sp>
        <p:nvSpPr>
          <p:cNvPr id="87" name="CasellaDiTesto 86"/>
          <p:cNvSpPr txBox="1"/>
          <p:nvPr/>
        </p:nvSpPr>
        <p:spPr>
          <a:xfrm rot="916404">
            <a:off x="4707158" y="5342856"/>
            <a:ext cx="91242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A-priori</a:t>
            </a:r>
          </a:p>
        </p:txBody>
      </p:sp>
      <p:sp>
        <p:nvSpPr>
          <p:cNvPr id="88" name="CasellaDiTesto 87"/>
          <p:cNvSpPr txBox="1"/>
          <p:nvPr/>
        </p:nvSpPr>
        <p:spPr>
          <a:xfrm rot="4454087">
            <a:off x="4025155" y="4294602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Bayesian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</a:p>
          <a:p>
            <a:r>
              <a:rPr lang="it-IT" dirty="0" err="1" smtClean="0">
                <a:solidFill>
                  <a:schemeClr val="bg1"/>
                </a:solidFill>
              </a:rPr>
              <a:t>combination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89" name="CasellaDiTesto 88"/>
          <p:cNvSpPr txBox="1"/>
          <p:nvPr/>
        </p:nvSpPr>
        <p:spPr>
          <a:xfrm>
            <a:off x="2956224" y="4797152"/>
            <a:ext cx="60625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HPC</a:t>
            </a:r>
          </a:p>
        </p:txBody>
      </p:sp>
      <p:cxnSp>
        <p:nvCxnSpPr>
          <p:cNvPr id="90" name="Connettore 1 89"/>
          <p:cNvCxnSpPr/>
          <p:nvPr/>
        </p:nvCxnSpPr>
        <p:spPr>
          <a:xfrm>
            <a:off x="2512906" y="5151560"/>
            <a:ext cx="0" cy="451357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56" r="31639" b="13290"/>
          <a:stretch/>
        </p:blipFill>
        <p:spPr bwMode="auto">
          <a:xfrm>
            <a:off x="467544" y="5566768"/>
            <a:ext cx="3312368" cy="131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CasellaDiTesto 95"/>
          <p:cNvSpPr txBox="1"/>
          <p:nvPr/>
        </p:nvSpPr>
        <p:spPr>
          <a:xfrm>
            <a:off x="554144" y="5204356"/>
            <a:ext cx="1689886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Evolutionary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Ground </a:t>
            </a:r>
            <a:r>
              <a:rPr lang="it-IT" dirty="0" err="1" smtClean="0">
                <a:solidFill>
                  <a:schemeClr val="bg1"/>
                </a:solidFill>
              </a:rPr>
              <a:t>shaking</a:t>
            </a:r>
            <a:endParaRPr lang="it-IT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34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506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5886298"/>
              </p:ext>
            </p:extLst>
          </p:nvPr>
        </p:nvGraphicFramePr>
        <p:xfrm>
          <a:off x="2905125" y="1593776"/>
          <a:ext cx="3429000" cy="217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Document" r:id="rId4" imgW="3047619" imgH="2400000" progId="Word.Document.8">
                  <p:embed/>
                </p:oleObj>
              </mc:Choice>
              <mc:Fallback>
                <p:oleObj name="Document" r:id="rId4" imgW="3047619" imgH="24000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101" t="4379" r="4311" b="4927"/>
                      <a:stretch>
                        <a:fillRect/>
                      </a:stretch>
                    </p:blipFill>
                    <p:spPr bwMode="auto">
                      <a:xfrm>
                        <a:off x="2905125" y="1593776"/>
                        <a:ext cx="3429000" cy="21717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Line 2"/>
          <p:cNvSpPr>
            <a:spLocks noChangeShapeType="1"/>
          </p:cNvSpPr>
          <p:nvPr/>
        </p:nvSpPr>
        <p:spPr bwMode="auto">
          <a:xfrm>
            <a:off x="4610100" y="3386138"/>
            <a:ext cx="0" cy="261302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28" name="Line 5"/>
          <p:cNvSpPr>
            <a:spLocks noChangeShapeType="1"/>
          </p:cNvSpPr>
          <p:nvPr/>
        </p:nvSpPr>
        <p:spPr bwMode="auto">
          <a:xfrm flipV="1">
            <a:off x="1031875" y="6045200"/>
            <a:ext cx="6873875" cy="7938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29" name="Text Box 6"/>
          <p:cNvSpPr txBox="1">
            <a:spLocks noChangeArrowheads="1"/>
          </p:cNvSpPr>
          <p:nvPr/>
        </p:nvSpPr>
        <p:spPr bwMode="auto">
          <a:xfrm>
            <a:off x="1033463" y="6088063"/>
            <a:ext cx="995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 b="1">
                <a:latin typeface="Verdana" pitchFamily="34" charset="0"/>
              </a:rPr>
              <a:t>decades</a:t>
            </a:r>
          </a:p>
        </p:txBody>
      </p:sp>
      <p:sp>
        <p:nvSpPr>
          <p:cNvPr id="1030" name="Text Box 7"/>
          <p:cNvSpPr txBox="1">
            <a:spLocks noChangeArrowheads="1"/>
          </p:cNvSpPr>
          <p:nvPr/>
        </p:nvSpPr>
        <p:spPr bwMode="auto">
          <a:xfrm>
            <a:off x="2486025" y="6088063"/>
            <a:ext cx="730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 b="1">
                <a:latin typeface="Verdana" pitchFamily="34" charset="0"/>
              </a:rPr>
              <a:t>years</a:t>
            </a:r>
          </a:p>
        </p:txBody>
      </p:sp>
      <p:sp>
        <p:nvSpPr>
          <p:cNvPr id="1031" name="Text Box 8"/>
          <p:cNvSpPr txBox="1">
            <a:spLocks noChangeArrowheads="1"/>
          </p:cNvSpPr>
          <p:nvPr/>
        </p:nvSpPr>
        <p:spPr bwMode="auto">
          <a:xfrm>
            <a:off x="3667125" y="6081713"/>
            <a:ext cx="647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 b="1">
                <a:latin typeface="Verdana" pitchFamily="34" charset="0"/>
              </a:rPr>
              <a:t>days</a:t>
            </a:r>
          </a:p>
        </p:txBody>
      </p:sp>
      <p:sp>
        <p:nvSpPr>
          <p:cNvPr id="1032" name="Text Box 10"/>
          <p:cNvSpPr txBox="1">
            <a:spLocks noChangeArrowheads="1"/>
          </p:cNvSpPr>
          <p:nvPr/>
        </p:nvSpPr>
        <p:spPr bwMode="auto">
          <a:xfrm>
            <a:off x="4854575" y="5418138"/>
            <a:ext cx="908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3300"/>
                </a:solidFill>
                <a:latin typeface="Verdana" pitchFamily="34" charset="0"/>
              </a:rPr>
              <a:t>  Early </a:t>
            </a:r>
          </a:p>
          <a:p>
            <a:pPr eaLnBrk="1" hangingPunct="1"/>
            <a:r>
              <a:rPr lang="en-US" sz="1200" b="1">
                <a:solidFill>
                  <a:srgbClr val="FF3300"/>
                </a:solidFill>
                <a:latin typeface="Verdana" pitchFamily="34" charset="0"/>
              </a:rPr>
              <a:t>Warning</a:t>
            </a:r>
          </a:p>
        </p:txBody>
      </p:sp>
      <p:sp>
        <p:nvSpPr>
          <p:cNvPr id="1033" name="Text Box 11"/>
          <p:cNvSpPr txBox="1">
            <a:spLocks noChangeArrowheads="1"/>
          </p:cNvSpPr>
          <p:nvPr/>
        </p:nvSpPr>
        <p:spPr bwMode="auto">
          <a:xfrm>
            <a:off x="2209800" y="5418138"/>
            <a:ext cx="1182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3300"/>
                </a:solidFill>
                <a:latin typeface="Verdana" pitchFamily="34" charset="0"/>
              </a:rPr>
              <a:t>Long-Term</a:t>
            </a:r>
          </a:p>
          <a:p>
            <a:pPr eaLnBrk="1" hangingPunct="1"/>
            <a:r>
              <a:rPr lang="en-US" sz="1200" b="1">
                <a:solidFill>
                  <a:srgbClr val="FF3300"/>
                </a:solidFill>
                <a:latin typeface="Verdana" pitchFamily="34" charset="0"/>
              </a:rPr>
              <a:t>Forecasting</a:t>
            </a:r>
          </a:p>
        </p:txBody>
      </p:sp>
      <p:sp>
        <p:nvSpPr>
          <p:cNvPr id="1034" name="Text Box 12"/>
          <p:cNvSpPr txBox="1">
            <a:spLocks noChangeArrowheads="1"/>
          </p:cNvSpPr>
          <p:nvPr/>
        </p:nvSpPr>
        <p:spPr bwMode="auto">
          <a:xfrm>
            <a:off x="3352800" y="5334000"/>
            <a:ext cx="1239838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3300"/>
                </a:solidFill>
                <a:latin typeface="Verdana" pitchFamily="34" charset="0"/>
              </a:rPr>
              <a:t>Short-Term</a:t>
            </a:r>
          </a:p>
          <a:p>
            <a:pPr eaLnBrk="1" hangingPunct="1"/>
            <a:r>
              <a:rPr lang="en-US" sz="1200" b="1">
                <a:solidFill>
                  <a:srgbClr val="FF3300"/>
                </a:solidFill>
                <a:latin typeface="Verdana" pitchFamily="34" charset="0"/>
              </a:rPr>
              <a:t>Forecasting</a:t>
            </a:r>
          </a:p>
          <a:p>
            <a:pPr eaLnBrk="1" hangingPunct="1"/>
            <a:r>
              <a:rPr lang="de-CH" sz="1200" b="1">
                <a:solidFill>
                  <a:srgbClr val="FF3300"/>
                </a:solidFill>
                <a:latin typeface="Verdana" pitchFamily="34" charset="0"/>
              </a:rPr>
              <a:t>&amp; Prediction</a:t>
            </a:r>
            <a:endParaRPr lang="en-US" sz="1200" b="1">
              <a:solidFill>
                <a:srgbClr val="FF3300"/>
              </a:solidFill>
              <a:latin typeface="Verdana" pitchFamily="34" charset="0"/>
            </a:endParaRPr>
          </a:p>
        </p:txBody>
      </p:sp>
      <p:sp>
        <p:nvSpPr>
          <p:cNvPr id="1035" name="Text Box 13"/>
          <p:cNvSpPr txBox="1">
            <a:spLocks noChangeArrowheads="1"/>
          </p:cNvSpPr>
          <p:nvPr/>
        </p:nvSpPr>
        <p:spPr bwMode="auto">
          <a:xfrm>
            <a:off x="914400" y="5334000"/>
            <a:ext cx="108267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3300"/>
                </a:solidFill>
                <a:latin typeface="Verdana" pitchFamily="34" charset="0"/>
              </a:rPr>
              <a:t>Long-term</a:t>
            </a:r>
          </a:p>
          <a:p>
            <a:pPr eaLnBrk="1" hangingPunct="1"/>
            <a:r>
              <a:rPr lang="en-US" sz="1200" b="1">
                <a:solidFill>
                  <a:srgbClr val="FF3300"/>
                </a:solidFill>
                <a:latin typeface="Verdana" pitchFamily="34" charset="0"/>
              </a:rPr>
              <a:t>  Hazard</a:t>
            </a:r>
          </a:p>
          <a:p>
            <a:pPr eaLnBrk="1" hangingPunct="1"/>
            <a:r>
              <a:rPr lang="en-US" sz="1200" b="1">
                <a:solidFill>
                  <a:srgbClr val="FF3300"/>
                </a:solidFill>
                <a:latin typeface="Verdana" pitchFamily="34" charset="0"/>
              </a:rPr>
              <a:t> Mapping</a:t>
            </a:r>
          </a:p>
        </p:txBody>
      </p:sp>
      <p:sp>
        <p:nvSpPr>
          <p:cNvPr id="1036" name="Text Box 14"/>
          <p:cNvSpPr txBox="1">
            <a:spLocks noChangeArrowheads="1"/>
          </p:cNvSpPr>
          <p:nvPr/>
        </p:nvSpPr>
        <p:spPr bwMode="auto">
          <a:xfrm>
            <a:off x="5835650" y="5392738"/>
            <a:ext cx="13843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3300"/>
                </a:solidFill>
                <a:latin typeface="Verdana" pitchFamily="34" charset="0"/>
              </a:rPr>
              <a:t>ShakeMaps</a:t>
            </a:r>
          </a:p>
          <a:p>
            <a:pPr eaLnBrk="1" hangingPunct="1"/>
            <a:r>
              <a:rPr lang="en-US" sz="1200" b="1">
                <a:solidFill>
                  <a:srgbClr val="FF3300"/>
                </a:solidFill>
                <a:latin typeface="Verdana" pitchFamily="34" charset="0"/>
              </a:rPr>
              <a:t>&amp;Rapid Loss Assessment</a:t>
            </a:r>
          </a:p>
        </p:txBody>
      </p:sp>
      <p:sp>
        <p:nvSpPr>
          <p:cNvPr id="1037" name="Text Box 15"/>
          <p:cNvSpPr txBox="1">
            <a:spLocks noChangeArrowheads="1"/>
          </p:cNvSpPr>
          <p:nvPr/>
        </p:nvSpPr>
        <p:spPr bwMode="auto">
          <a:xfrm>
            <a:off x="4481513" y="6057900"/>
            <a:ext cx="346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>
                <a:latin typeface="Verdana" pitchFamily="34" charset="0"/>
              </a:rPr>
              <a:t>0</a:t>
            </a:r>
          </a:p>
        </p:txBody>
      </p:sp>
      <p:sp>
        <p:nvSpPr>
          <p:cNvPr id="1038" name="Text Box 16"/>
          <p:cNvSpPr txBox="1">
            <a:spLocks noChangeArrowheads="1"/>
          </p:cNvSpPr>
          <p:nvPr/>
        </p:nvSpPr>
        <p:spPr bwMode="auto">
          <a:xfrm>
            <a:off x="6078538" y="6084888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 b="1">
                <a:latin typeface="Verdana" pitchFamily="34" charset="0"/>
              </a:rPr>
              <a:t>minutes</a:t>
            </a:r>
          </a:p>
        </p:txBody>
      </p:sp>
      <p:pic>
        <p:nvPicPr>
          <p:cNvPr id="394257" name="Picture 17" descr="eqs1&amp;2_stress_sumatr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63775" y="4267200"/>
            <a:ext cx="1036638" cy="1031875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394258" name="Picture 18" descr="ESC_SESAME_hazard_NERIE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6788" y="4283075"/>
            <a:ext cx="109378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394259" name="Picture 19" descr="calmap_t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681" t="7567" r="24007" b="15334"/>
          <a:stretch>
            <a:fillRect/>
          </a:stretch>
        </p:blipFill>
        <p:spPr bwMode="auto">
          <a:xfrm>
            <a:off x="3522663" y="4313238"/>
            <a:ext cx="850900" cy="9540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394260" name="Picture 20" descr="parkfield_map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35525" y="4341813"/>
            <a:ext cx="922338" cy="95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1043" name="Text Box 21"/>
          <p:cNvSpPr txBox="1">
            <a:spLocks noChangeArrowheads="1"/>
          </p:cNvSpPr>
          <p:nvPr/>
        </p:nvSpPr>
        <p:spPr bwMode="auto">
          <a:xfrm>
            <a:off x="3744913" y="3824213"/>
            <a:ext cx="1716087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000" b="1" dirty="0">
                <a:latin typeface="Georgia" pitchFamily="18" charset="0"/>
              </a:rPr>
              <a:t>Earthquake</a:t>
            </a:r>
          </a:p>
        </p:txBody>
      </p:sp>
      <p:sp>
        <p:nvSpPr>
          <p:cNvPr id="1044" name="Text Box 22"/>
          <p:cNvSpPr txBox="1">
            <a:spLocks noChangeArrowheads="1"/>
          </p:cNvSpPr>
          <p:nvPr/>
        </p:nvSpPr>
        <p:spPr bwMode="auto">
          <a:xfrm>
            <a:off x="4941888" y="6088063"/>
            <a:ext cx="9890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 b="1">
                <a:latin typeface="Verdana" pitchFamily="34" charset="0"/>
              </a:rPr>
              <a:t>seconds</a:t>
            </a:r>
          </a:p>
        </p:txBody>
      </p:sp>
      <p:pic>
        <p:nvPicPr>
          <p:cNvPr id="394263" name="Picture 23" descr="sokolov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32488" y="4341813"/>
            <a:ext cx="941387" cy="992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5000"/>
              </a:srgbClr>
            </a:outerShdw>
          </a:effectLst>
        </p:spPr>
      </p:pic>
      <p:sp>
        <p:nvSpPr>
          <p:cNvPr id="1046" name="Text Box 25"/>
          <p:cNvSpPr txBox="1">
            <a:spLocks noChangeArrowheads="1"/>
          </p:cNvSpPr>
          <p:nvPr/>
        </p:nvSpPr>
        <p:spPr bwMode="auto">
          <a:xfrm>
            <a:off x="7132638" y="6091238"/>
            <a:ext cx="9350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 b="1">
                <a:latin typeface="Verdana" pitchFamily="34" charset="0"/>
              </a:rPr>
              <a:t>days/</a:t>
            </a:r>
          </a:p>
          <a:p>
            <a:pPr eaLnBrk="1" hangingPunct="1"/>
            <a:r>
              <a:rPr lang="en-US" sz="1400" b="1">
                <a:latin typeface="Verdana" pitchFamily="34" charset="0"/>
              </a:rPr>
              <a:t>months</a:t>
            </a:r>
          </a:p>
        </p:txBody>
      </p:sp>
      <p:sp>
        <p:nvSpPr>
          <p:cNvPr id="1047" name="Text Box 26"/>
          <p:cNvSpPr txBox="1">
            <a:spLocks noChangeArrowheads="1"/>
          </p:cNvSpPr>
          <p:nvPr/>
        </p:nvSpPr>
        <p:spPr bwMode="auto">
          <a:xfrm>
            <a:off x="7010400" y="5429250"/>
            <a:ext cx="1162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3300"/>
                </a:solidFill>
                <a:latin typeface="Verdana" pitchFamily="34" charset="0"/>
              </a:rPr>
              <a:t>Aftershock </a:t>
            </a:r>
          </a:p>
          <a:p>
            <a:pPr eaLnBrk="1" hangingPunct="1"/>
            <a:r>
              <a:rPr lang="en-US" sz="1200" b="1">
                <a:solidFill>
                  <a:srgbClr val="FF3300"/>
                </a:solidFill>
                <a:latin typeface="Verdana" pitchFamily="34" charset="0"/>
              </a:rPr>
              <a:t>   Hazard</a:t>
            </a:r>
          </a:p>
        </p:txBody>
      </p:sp>
      <p:pic>
        <p:nvPicPr>
          <p:cNvPr id="1048" name="Picture 27" descr="oops_6km_scen4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4267200"/>
            <a:ext cx="9842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5" name="Line 5"/>
          <p:cNvSpPr>
            <a:spLocks noChangeShapeType="1"/>
          </p:cNvSpPr>
          <p:nvPr/>
        </p:nvSpPr>
        <p:spPr bwMode="auto">
          <a:xfrm rot="5400000">
            <a:off x="4444206" y="6558757"/>
            <a:ext cx="357187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56" name="Line 5"/>
          <p:cNvSpPr>
            <a:spLocks noChangeShapeType="1"/>
          </p:cNvSpPr>
          <p:nvPr/>
        </p:nvSpPr>
        <p:spPr bwMode="auto">
          <a:xfrm rot="16200000" flipV="1">
            <a:off x="3803650" y="6562726"/>
            <a:ext cx="365125" cy="635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57" name="Line 5"/>
          <p:cNvSpPr>
            <a:spLocks noChangeShapeType="1"/>
          </p:cNvSpPr>
          <p:nvPr/>
        </p:nvSpPr>
        <p:spPr bwMode="auto">
          <a:xfrm rot="10800000" flipV="1">
            <a:off x="1443038" y="6724650"/>
            <a:ext cx="3217862" cy="127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58" name="Line 5"/>
          <p:cNvSpPr>
            <a:spLocks noChangeShapeType="1"/>
          </p:cNvSpPr>
          <p:nvPr/>
        </p:nvSpPr>
        <p:spPr bwMode="auto">
          <a:xfrm rot="16200000" flipV="1">
            <a:off x="2590800" y="6562726"/>
            <a:ext cx="365125" cy="635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59" name="Line 5"/>
          <p:cNvSpPr>
            <a:spLocks noChangeShapeType="1"/>
          </p:cNvSpPr>
          <p:nvPr/>
        </p:nvSpPr>
        <p:spPr bwMode="auto">
          <a:xfrm rot="16200000" flipV="1">
            <a:off x="1273175" y="6573838"/>
            <a:ext cx="365125" cy="9525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it-IT" dirty="0" smtClean="0"/>
              <a:t>Time </a:t>
            </a:r>
            <a:r>
              <a:rPr lang="it-IT" dirty="0" err="1" smtClean="0"/>
              <a:t>scales</a:t>
            </a:r>
            <a:r>
              <a:rPr lang="it-IT" dirty="0" smtClean="0"/>
              <a:t> of </a:t>
            </a:r>
            <a:r>
              <a:rPr lang="it-IT" dirty="0" err="1" smtClean="0"/>
              <a:t>seismic</a:t>
            </a:r>
            <a:r>
              <a:rPr lang="it-IT" dirty="0" smtClean="0"/>
              <a:t> </a:t>
            </a:r>
            <a:r>
              <a:rPr lang="it-IT" dirty="0" err="1" smtClean="0"/>
              <a:t>hazard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266292" y="1556792"/>
            <a:ext cx="2585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From </a:t>
            </a:r>
            <a:r>
              <a:rPr lang="it-IT" b="1" dirty="0" smtClean="0"/>
              <a:t>REAKT </a:t>
            </a:r>
          </a:p>
        </p:txBody>
      </p:sp>
      <p:sp>
        <p:nvSpPr>
          <p:cNvPr id="4" name="Ovale 3"/>
          <p:cNvSpPr/>
          <p:nvPr/>
        </p:nvSpPr>
        <p:spPr>
          <a:xfrm>
            <a:off x="4243809" y="3969060"/>
            <a:ext cx="1984375" cy="2066925"/>
          </a:xfrm>
          <a:prstGeom prst="ellipse">
            <a:avLst/>
          </a:prstGeom>
          <a:solidFill>
            <a:srgbClr val="FFFF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2 5"/>
          <p:cNvCxnSpPr/>
          <p:nvPr/>
        </p:nvCxnSpPr>
        <p:spPr>
          <a:xfrm flipV="1">
            <a:off x="5461000" y="4022650"/>
            <a:ext cx="1112838" cy="19843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6524673" y="3639547"/>
            <a:ext cx="2508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REAL-TIME SEISMOLOGY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062884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468313" y="4971554"/>
            <a:ext cx="8229600" cy="2201862"/>
          </a:xfrm>
          <a:prstGeom prst="rect">
            <a:avLst/>
          </a:prstGeom>
          <a:noFill/>
          <a:ln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GB" dirty="0">
                <a:solidFill>
                  <a:schemeClr val="tx1"/>
                </a:solidFill>
              </a:rPr>
              <a:t>Based on the difference between the propagation velocity of the seismic waves </a:t>
            </a:r>
            <a:r>
              <a:rPr lang="en-GB" dirty="0" smtClean="0">
                <a:solidFill>
                  <a:schemeClr val="tx1"/>
                </a:solidFill>
              </a:rPr>
              <a:t>and radio signals or cable</a:t>
            </a:r>
            <a:endParaRPr lang="it-IT" dirty="0">
              <a:solidFill>
                <a:schemeClr val="tx1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GB" dirty="0" smtClean="0">
                <a:solidFill>
                  <a:schemeClr val="tx1"/>
                </a:solidFill>
              </a:rPr>
              <a:t>The </a:t>
            </a:r>
            <a:r>
              <a:rPr lang="en-GB" dirty="0">
                <a:solidFill>
                  <a:schemeClr val="tx1"/>
                </a:solidFill>
              </a:rPr>
              <a:t>information about </a:t>
            </a:r>
            <a:r>
              <a:rPr lang="en-GB" dirty="0" smtClean="0">
                <a:solidFill>
                  <a:schemeClr val="tx1"/>
                </a:solidFill>
              </a:rPr>
              <a:t>earthquake ground shaking can </a:t>
            </a:r>
            <a:r>
              <a:rPr lang="en-GB" dirty="0">
                <a:solidFill>
                  <a:schemeClr val="tx1"/>
                </a:solidFill>
              </a:rPr>
              <a:t>reach </a:t>
            </a:r>
            <a:r>
              <a:rPr lang="en-GB" dirty="0" smtClean="0">
                <a:solidFill>
                  <a:schemeClr val="tx1"/>
                </a:solidFill>
              </a:rPr>
              <a:t>a target “potentially </a:t>
            </a:r>
            <a:r>
              <a:rPr lang="en-GB" dirty="0">
                <a:solidFill>
                  <a:schemeClr val="tx1"/>
                </a:solidFill>
              </a:rPr>
              <a:t>at risk” from </a:t>
            </a:r>
            <a:r>
              <a:rPr lang="en-GB" b="1" u="sng" dirty="0">
                <a:solidFill>
                  <a:schemeClr val="tx1"/>
                </a:solidFill>
              </a:rPr>
              <a:t>a few </a:t>
            </a:r>
            <a:r>
              <a:rPr lang="en-GB" b="1" u="sng" dirty="0" smtClean="0">
                <a:solidFill>
                  <a:schemeClr val="tx1"/>
                </a:solidFill>
              </a:rPr>
              <a:t>to </a:t>
            </a:r>
            <a:r>
              <a:rPr lang="en-GB" b="1" u="sng" dirty="0">
                <a:solidFill>
                  <a:schemeClr val="tx1"/>
                </a:solidFill>
              </a:rPr>
              <a:t>tens of seconds</a:t>
            </a:r>
            <a:r>
              <a:rPr lang="en-GB" dirty="0">
                <a:solidFill>
                  <a:schemeClr val="tx1"/>
                </a:solidFill>
              </a:rPr>
              <a:t> before the arrival of the largest amplitude seismic waves</a:t>
            </a:r>
            <a:r>
              <a:rPr lang="it-IT" dirty="0">
                <a:solidFill>
                  <a:schemeClr val="tx1"/>
                </a:solidFill>
              </a:rPr>
              <a:t>.  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7288213" y="1592263"/>
            <a:ext cx="1855787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 sz="12000">
                <a:latin typeface="Tw Cen MT" pitchFamily="34" charset="0"/>
                <a:sym typeface="Webdings" pitchFamily="18" charset="2"/>
              </a:rPr>
              <a:t></a:t>
            </a:r>
          </a:p>
        </p:txBody>
      </p:sp>
      <p:grpSp>
        <p:nvGrpSpPr>
          <p:cNvPr id="18436" name="Group 4"/>
          <p:cNvGrpSpPr>
            <a:grpSpLocks/>
          </p:cNvGrpSpPr>
          <p:nvPr/>
        </p:nvGrpSpPr>
        <p:grpSpPr bwMode="auto">
          <a:xfrm>
            <a:off x="466724" y="944563"/>
            <a:ext cx="4033838" cy="3635375"/>
            <a:chOff x="3219" y="323"/>
            <a:chExt cx="2541" cy="2290"/>
          </a:xfrm>
        </p:grpSpPr>
        <p:sp>
          <p:nvSpPr>
            <p:cNvPr id="18442" name="Oval 5"/>
            <p:cNvSpPr>
              <a:spLocks noChangeArrowheads="1"/>
            </p:cNvSpPr>
            <p:nvPr/>
          </p:nvSpPr>
          <p:spPr bwMode="auto">
            <a:xfrm>
              <a:off x="4353" y="1730"/>
              <a:ext cx="272" cy="273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Tw Cen MT" pitchFamily="34" charset="0"/>
              </a:endParaRPr>
            </a:p>
          </p:txBody>
        </p:sp>
        <p:sp>
          <p:nvSpPr>
            <p:cNvPr id="18443" name="AutoShape 6"/>
            <p:cNvSpPr>
              <a:spLocks noChangeArrowheads="1"/>
            </p:cNvSpPr>
            <p:nvPr/>
          </p:nvSpPr>
          <p:spPr bwMode="auto">
            <a:xfrm>
              <a:off x="3628" y="627"/>
              <a:ext cx="156" cy="20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Tw Cen MT" pitchFamily="34" charset="0"/>
              </a:endParaRPr>
            </a:p>
          </p:txBody>
        </p:sp>
        <p:sp>
          <p:nvSpPr>
            <p:cNvPr id="18444" name="AutoShape 7"/>
            <p:cNvSpPr>
              <a:spLocks noChangeArrowheads="1"/>
            </p:cNvSpPr>
            <p:nvPr/>
          </p:nvSpPr>
          <p:spPr bwMode="auto">
            <a:xfrm>
              <a:off x="3993" y="323"/>
              <a:ext cx="156" cy="20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Tw Cen MT" pitchFamily="34" charset="0"/>
              </a:endParaRPr>
            </a:p>
          </p:txBody>
        </p:sp>
        <p:sp>
          <p:nvSpPr>
            <p:cNvPr id="18445" name="AutoShape 8"/>
            <p:cNvSpPr>
              <a:spLocks noChangeArrowheads="1"/>
            </p:cNvSpPr>
            <p:nvPr/>
          </p:nvSpPr>
          <p:spPr bwMode="auto">
            <a:xfrm>
              <a:off x="3837" y="1033"/>
              <a:ext cx="156" cy="20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Tw Cen MT" pitchFamily="34" charset="0"/>
              </a:endParaRPr>
            </a:p>
          </p:txBody>
        </p:sp>
        <p:sp>
          <p:nvSpPr>
            <p:cNvPr id="18446" name="AutoShape 9"/>
            <p:cNvSpPr>
              <a:spLocks noChangeArrowheads="1"/>
            </p:cNvSpPr>
            <p:nvPr/>
          </p:nvSpPr>
          <p:spPr bwMode="auto">
            <a:xfrm>
              <a:off x="4304" y="779"/>
              <a:ext cx="156" cy="20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Tw Cen MT" pitchFamily="34" charset="0"/>
              </a:endParaRPr>
            </a:p>
          </p:txBody>
        </p:sp>
        <p:sp>
          <p:nvSpPr>
            <p:cNvPr id="18447" name="AutoShape 10"/>
            <p:cNvSpPr>
              <a:spLocks noChangeArrowheads="1"/>
            </p:cNvSpPr>
            <p:nvPr/>
          </p:nvSpPr>
          <p:spPr bwMode="auto">
            <a:xfrm>
              <a:off x="4721" y="475"/>
              <a:ext cx="155" cy="20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Tw Cen MT" pitchFamily="34" charset="0"/>
              </a:endParaRPr>
            </a:p>
          </p:txBody>
        </p:sp>
        <p:sp>
          <p:nvSpPr>
            <p:cNvPr id="18448" name="AutoShape 11"/>
            <p:cNvSpPr>
              <a:spLocks noChangeArrowheads="1"/>
            </p:cNvSpPr>
            <p:nvPr/>
          </p:nvSpPr>
          <p:spPr bwMode="auto">
            <a:xfrm>
              <a:off x="4772" y="1134"/>
              <a:ext cx="156" cy="20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Tw Cen MT" pitchFamily="34" charset="0"/>
              </a:endParaRPr>
            </a:p>
          </p:txBody>
        </p:sp>
        <p:sp>
          <p:nvSpPr>
            <p:cNvPr id="18449" name="AutoShape 12"/>
            <p:cNvSpPr>
              <a:spLocks noChangeArrowheads="1"/>
            </p:cNvSpPr>
            <p:nvPr/>
          </p:nvSpPr>
          <p:spPr bwMode="auto">
            <a:xfrm>
              <a:off x="5344" y="981"/>
              <a:ext cx="156" cy="20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Tw Cen MT" pitchFamily="34" charset="0"/>
              </a:endParaRPr>
            </a:p>
          </p:txBody>
        </p:sp>
        <p:sp>
          <p:nvSpPr>
            <p:cNvPr id="18450" name="AutoShape 13"/>
            <p:cNvSpPr>
              <a:spLocks noChangeArrowheads="1"/>
            </p:cNvSpPr>
            <p:nvPr/>
          </p:nvSpPr>
          <p:spPr bwMode="auto">
            <a:xfrm>
              <a:off x="5188" y="475"/>
              <a:ext cx="156" cy="20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Tw Cen MT" pitchFamily="34" charset="0"/>
              </a:endParaRPr>
            </a:p>
          </p:txBody>
        </p:sp>
        <p:sp>
          <p:nvSpPr>
            <p:cNvPr id="18451" name="AutoShape 14"/>
            <p:cNvSpPr>
              <a:spLocks noChangeArrowheads="1"/>
            </p:cNvSpPr>
            <p:nvPr/>
          </p:nvSpPr>
          <p:spPr bwMode="auto">
            <a:xfrm>
              <a:off x="4200" y="1489"/>
              <a:ext cx="156" cy="20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Tw Cen MT" pitchFamily="34" charset="0"/>
              </a:endParaRPr>
            </a:p>
          </p:txBody>
        </p:sp>
        <p:sp>
          <p:nvSpPr>
            <p:cNvPr id="18452" name="AutoShape 15"/>
            <p:cNvSpPr>
              <a:spLocks noChangeArrowheads="1"/>
            </p:cNvSpPr>
            <p:nvPr/>
          </p:nvSpPr>
          <p:spPr bwMode="auto">
            <a:xfrm>
              <a:off x="3993" y="1844"/>
              <a:ext cx="156" cy="20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Tw Cen MT" pitchFamily="34" charset="0"/>
              </a:endParaRPr>
            </a:p>
          </p:txBody>
        </p:sp>
        <p:sp>
          <p:nvSpPr>
            <p:cNvPr id="18453" name="AutoShape 16"/>
            <p:cNvSpPr>
              <a:spLocks noChangeArrowheads="1"/>
            </p:cNvSpPr>
            <p:nvPr/>
          </p:nvSpPr>
          <p:spPr bwMode="auto">
            <a:xfrm>
              <a:off x="4772" y="1945"/>
              <a:ext cx="156" cy="20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Tw Cen MT" pitchFamily="34" charset="0"/>
              </a:endParaRPr>
            </a:p>
          </p:txBody>
        </p:sp>
        <p:sp>
          <p:nvSpPr>
            <p:cNvPr id="18454" name="AutoShape 17"/>
            <p:cNvSpPr>
              <a:spLocks noChangeArrowheads="1"/>
            </p:cNvSpPr>
            <p:nvPr/>
          </p:nvSpPr>
          <p:spPr bwMode="auto">
            <a:xfrm>
              <a:off x="4356" y="2199"/>
              <a:ext cx="156" cy="20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Tw Cen MT" pitchFamily="34" charset="0"/>
              </a:endParaRPr>
            </a:p>
          </p:txBody>
        </p:sp>
        <p:sp>
          <p:nvSpPr>
            <p:cNvPr id="18455" name="AutoShape 18"/>
            <p:cNvSpPr>
              <a:spLocks noChangeArrowheads="1"/>
            </p:cNvSpPr>
            <p:nvPr/>
          </p:nvSpPr>
          <p:spPr bwMode="auto">
            <a:xfrm>
              <a:off x="4721" y="1489"/>
              <a:ext cx="155" cy="20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Tw Cen MT" pitchFamily="34" charset="0"/>
              </a:endParaRPr>
            </a:p>
          </p:txBody>
        </p:sp>
        <p:sp>
          <p:nvSpPr>
            <p:cNvPr id="18456" name="AutoShape 19"/>
            <p:cNvSpPr>
              <a:spLocks noChangeArrowheads="1"/>
            </p:cNvSpPr>
            <p:nvPr/>
          </p:nvSpPr>
          <p:spPr bwMode="auto">
            <a:xfrm>
              <a:off x="5604" y="1692"/>
              <a:ext cx="156" cy="20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Tw Cen MT" pitchFamily="34" charset="0"/>
              </a:endParaRPr>
            </a:p>
          </p:txBody>
        </p:sp>
        <p:sp>
          <p:nvSpPr>
            <p:cNvPr id="18457" name="AutoShape 20"/>
            <p:cNvSpPr>
              <a:spLocks noChangeArrowheads="1"/>
            </p:cNvSpPr>
            <p:nvPr/>
          </p:nvSpPr>
          <p:spPr bwMode="auto">
            <a:xfrm>
              <a:off x="5344" y="2097"/>
              <a:ext cx="156" cy="20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Tw Cen MT" pitchFamily="34" charset="0"/>
              </a:endParaRPr>
            </a:p>
          </p:txBody>
        </p:sp>
        <p:sp>
          <p:nvSpPr>
            <p:cNvPr id="18458" name="Oval 21"/>
            <p:cNvSpPr>
              <a:spLocks noChangeArrowheads="1"/>
            </p:cNvSpPr>
            <p:nvPr/>
          </p:nvSpPr>
          <p:spPr bwMode="auto">
            <a:xfrm>
              <a:off x="3993" y="728"/>
              <a:ext cx="156" cy="15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Tw Cen MT" pitchFamily="34" charset="0"/>
              </a:endParaRPr>
            </a:p>
          </p:txBody>
        </p:sp>
        <p:sp>
          <p:nvSpPr>
            <p:cNvPr id="18459" name="Oval 22"/>
            <p:cNvSpPr>
              <a:spLocks noChangeArrowheads="1"/>
            </p:cNvSpPr>
            <p:nvPr/>
          </p:nvSpPr>
          <p:spPr bwMode="auto">
            <a:xfrm>
              <a:off x="5344" y="1793"/>
              <a:ext cx="156" cy="15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Tw Cen MT" pitchFamily="34" charset="0"/>
              </a:endParaRPr>
            </a:p>
          </p:txBody>
        </p:sp>
        <p:sp>
          <p:nvSpPr>
            <p:cNvPr id="18460" name="Oval 23"/>
            <p:cNvSpPr>
              <a:spLocks noChangeArrowheads="1"/>
            </p:cNvSpPr>
            <p:nvPr/>
          </p:nvSpPr>
          <p:spPr bwMode="auto">
            <a:xfrm>
              <a:off x="4409" y="1793"/>
              <a:ext cx="156" cy="15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Tw Cen MT" pitchFamily="34" charset="0"/>
              </a:endParaRPr>
            </a:p>
          </p:txBody>
        </p:sp>
        <p:sp>
          <p:nvSpPr>
            <p:cNvPr id="18461" name="Oval 24"/>
            <p:cNvSpPr>
              <a:spLocks noChangeArrowheads="1"/>
            </p:cNvSpPr>
            <p:nvPr/>
          </p:nvSpPr>
          <p:spPr bwMode="auto">
            <a:xfrm>
              <a:off x="4981" y="779"/>
              <a:ext cx="156" cy="15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Tw Cen MT" pitchFamily="34" charset="0"/>
              </a:endParaRPr>
            </a:p>
          </p:txBody>
        </p:sp>
        <p:sp>
          <p:nvSpPr>
            <p:cNvPr id="18462" name="Line 25"/>
            <p:cNvSpPr>
              <a:spLocks noChangeShapeType="1"/>
            </p:cNvSpPr>
            <p:nvPr/>
          </p:nvSpPr>
          <p:spPr bwMode="auto">
            <a:xfrm flipH="1">
              <a:off x="3784" y="779"/>
              <a:ext cx="2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63" name="Line 26"/>
            <p:cNvSpPr>
              <a:spLocks noChangeShapeType="1"/>
            </p:cNvSpPr>
            <p:nvPr/>
          </p:nvSpPr>
          <p:spPr bwMode="auto">
            <a:xfrm flipV="1">
              <a:off x="4096" y="525"/>
              <a:ext cx="0" cy="2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64" name="Line 27"/>
            <p:cNvSpPr>
              <a:spLocks noChangeShapeType="1"/>
            </p:cNvSpPr>
            <p:nvPr/>
          </p:nvSpPr>
          <p:spPr bwMode="auto">
            <a:xfrm>
              <a:off x="4096" y="829"/>
              <a:ext cx="26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65" name="Line 28"/>
            <p:cNvSpPr>
              <a:spLocks noChangeShapeType="1"/>
            </p:cNvSpPr>
            <p:nvPr/>
          </p:nvSpPr>
          <p:spPr bwMode="auto">
            <a:xfrm flipH="1">
              <a:off x="3940" y="829"/>
              <a:ext cx="104" cy="3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66" name="Line 29"/>
            <p:cNvSpPr>
              <a:spLocks noChangeShapeType="1"/>
            </p:cNvSpPr>
            <p:nvPr/>
          </p:nvSpPr>
          <p:spPr bwMode="auto">
            <a:xfrm flipH="1">
              <a:off x="4876" y="829"/>
              <a:ext cx="156" cy="4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67" name="Line 30"/>
            <p:cNvSpPr>
              <a:spLocks noChangeShapeType="1"/>
            </p:cNvSpPr>
            <p:nvPr/>
          </p:nvSpPr>
          <p:spPr bwMode="auto">
            <a:xfrm>
              <a:off x="5032" y="829"/>
              <a:ext cx="364" cy="2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68" name="Line 31"/>
            <p:cNvSpPr>
              <a:spLocks noChangeShapeType="1"/>
            </p:cNvSpPr>
            <p:nvPr/>
          </p:nvSpPr>
          <p:spPr bwMode="auto">
            <a:xfrm flipV="1">
              <a:off x="5032" y="677"/>
              <a:ext cx="260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69" name="Line 32"/>
            <p:cNvSpPr>
              <a:spLocks noChangeShapeType="1"/>
            </p:cNvSpPr>
            <p:nvPr/>
          </p:nvSpPr>
          <p:spPr bwMode="auto">
            <a:xfrm flipH="1" flipV="1">
              <a:off x="4772" y="677"/>
              <a:ext cx="260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70" name="Line 33"/>
            <p:cNvSpPr>
              <a:spLocks noChangeShapeType="1"/>
            </p:cNvSpPr>
            <p:nvPr/>
          </p:nvSpPr>
          <p:spPr bwMode="auto">
            <a:xfrm flipH="1">
              <a:off x="4096" y="1844"/>
              <a:ext cx="416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71" name="Line 34"/>
            <p:cNvSpPr>
              <a:spLocks noChangeShapeType="1"/>
            </p:cNvSpPr>
            <p:nvPr/>
          </p:nvSpPr>
          <p:spPr bwMode="auto">
            <a:xfrm flipH="1">
              <a:off x="4460" y="1844"/>
              <a:ext cx="52" cy="4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72" name="Line 35"/>
            <p:cNvSpPr>
              <a:spLocks noChangeShapeType="1"/>
            </p:cNvSpPr>
            <p:nvPr/>
          </p:nvSpPr>
          <p:spPr bwMode="auto">
            <a:xfrm>
              <a:off x="4512" y="1844"/>
              <a:ext cx="313" cy="2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73" name="Line 36"/>
            <p:cNvSpPr>
              <a:spLocks noChangeShapeType="1"/>
            </p:cNvSpPr>
            <p:nvPr/>
          </p:nvSpPr>
          <p:spPr bwMode="auto">
            <a:xfrm flipH="1" flipV="1">
              <a:off x="4304" y="1692"/>
              <a:ext cx="208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74" name="Line 37"/>
            <p:cNvSpPr>
              <a:spLocks noChangeShapeType="1"/>
            </p:cNvSpPr>
            <p:nvPr/>
          </p:nvSpPr>
          <p:spPr bwMode="auto">
            <a:xfrm flipV="1">
              <a:off x="4460" y="1692"/>
              <a:ext cx="365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75" name="AutoShape 38"/>
            <p:cNvSpPr>
              <a:spLocks noChangeArrowheads="1"/>
            </p:cNvSpPr>
            <p:nvPr/>
          </p:nvSpPr>
          <p:spPr bwMode="auto">
            <a:xfrm>
              <a:off x="5188" y="1489"/>
              <a:ext cx="156" cy="20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Tw Cen MT" pitchFamily="34" charset="0"/>
              </a:endParaRPr>
            </a:p>
          </p:txBody>
        </p:sp>
        <p:sp>
          <p:nvSpPr>
            <p:cNvPr id="18476" name="AutoShape 39"/>
            <p:cNvSpPr>
              <a:spLocks noChangeArrowheads="1"/>
            </p:cNvSpPr>
            <p:nvPr/>
          </p:nvSpPr>
          <p:spPr bwMode="auto">
            <a:xfrm>
              <a:off x="5553" y="1286"/>
              <a:ext cx="155" cy="20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Tw Cen MT" pitchFamily="34" charset="0"/>
              </a:endParaRPr>
            </a:p>
          </p:txBody>
        </p:sp>
        <p:sp>
          <p:nvSpPr>
            <p:cNvPr id="18477" name="Line 40"/>
            <p:cNvSpPr>
              <a:spLocks noChangeShapeType="1"/>
            </p:cNvSpPr>
            <p:nvPr/>
          </p:nvSpPr>
          <p:spPr bwMode="auto">
            <a:xfrm flipH="1" flipV="1">
              <a:off x="5292" y="1692"/>
              <a:ext cx="104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78" name="Line 41"/>
            <p:cNvSpPr>
              <a:spLocks noChangeShapeType="1"/>
            </p:cNvSpPr>
            <p:nvPr/>
          </p:nvSpPr>
          <p:spPr bwMode="auto">
            <a:xfrm>
              <a:off x="5396" y="1844"/>
              <a:ext cx="0" cy="3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79" name="Line 42"/>
            <p:cNvSpPr>
              <a:spLocks noChangeShapeType="1"/>
            </p:cNvSpPr>
            <p:nvPr/>
          </p:nvSpPr>
          <p:spPr bwMode="auto">
            <a:xfrm>
              <a:off x="5396" y="1844"/>
              <a:ext cx="2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80" name="Line 43"/>
            <p:cNvSpPr>
              <a:spLocks noChangeShapeType="1"/>
            </p:cNvSpPr>
            <p:nvPr/>
          </p:nvSpPr>
          <p:spPr bwMode="auto">
            <a:xfrm flipV="1">
              <a:off x="5396" y="1489"/>
              <a:ext cx="208" cy="3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36" name="AutoShape 44"/>
            <p:cNvSpPr>
              <a:spLocks noChangeArrowheads="1"/>
            </p:cNvSpPr>
            <p:nvPr/>
          </p:nvSpPr>
          <p:spPr bwMode="auto">
            <a:xfrm>
              <a:off x="4308" y="1357"/>
              <a:ext cx="244" cy="258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latin typeface="+mn-lt"/>
                <a:cs typeface="+mn-cs"/>
              </a:endParaRPr>
            </a:p>
          </p:txBody>
        </p:sp>
        <p:grpSp>
          <p:nvGrpSpPr>
            <p:cNvPr id="18482" name="Group 45"/>
            <p:cNvGrpSpPr>
              <a:grpSpLocks/>
            </p:cNvGrpSpPr>
            <p:nvPr/>
          </p:nvGrpSpPr>
          <p:grpSpPr bwMode="auto">
            <a:xfrm>
              <a:off x="4036" y="1085"/>
              <a:ext cx="817" cy="817"/>
              <a:chOff x="748" y="799"/>
              <a:chExt cx="817" cy="817"/>
            </a:xfrm>
          </p:grpSpPr>
          <p:sp>
            <p:nvSpPr>
              <p:cNvPr id="18489" name="Oval 46"/>
              <p:cNvSpPr>
                <a:spLocks noChangeArrowheads="1"/>
              </p:cNvSpPr>
              <p:nvPr/>
            </p:nvSpPr>
            <p:spPr bwMode="auto">
              <a:xfrm>
                <a:off x="1020" y="1071"/>
                <a:ext cx="272" cy="273"/>
              </a:xfrm>
              <a:prstGeom prst="ellips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>
                  <a:latin typeface="Tw Cen MT" pitchFamily="34" charset="0"/>
                </a:endParaRPr>
              </a:p>
            </p:txBody>
          </p:sp>
          <p:sp>
            <p:nvSpPr>
              <p:cNvPr id="18490" name="Oval 47"/>
              <p:cNvSpPr>
                <a:spLocks noChangeArrowheads="1"/>
              </p:cNvSpPr>
              <p:nvPr/>
            </p:nvSpPr>
            <p:spPr bwMode="auto">
              <a:xfrm>
                <a:off x="930" y="981"/>
                <a:ext cx="454" cy="454"/>
              </a:xfrm>
              <a:prstGeom prst="ellips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>
                  <a:latin typeface="Tw Cen MT" pitchFamily="34" charset="0"/>
                </a:endParaRPr>
              </a:p>
            </p:txBody>
          </p:sp>
          <p:sp>
            <p:nvSpPr>
              <p:cNvPr id="18491" name="Oval 48"/>
              <p:cNvSpPr>
                <a:spLocks noChangeArrowheads="1"/>
              </p:cNvSpPr>
              <p:nvPr/>
            </p:nvSpPr>
            <p:spPr bwMode="auto">
              <a:xfrm>
                <a:off x="839" y="890"/>
                <a:ext cx="635" cy="635"/>
              </a:xfrm>
              <a:prstGeom prst="ellips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>
                  <a:latin typeface="Tw Cen MT" pitchFamily="34" charset="0"/>
                </a:endParaRPr>
              </a:p>
            </p:txBody>
          </p:sp>
          <p:sp>
            <p:nvSpPr>
              <p:cNvPr id="18492" name="Oval 49"/>
              <p:cNvSpPr>
                <a:spLocks noChangeArrowheads="1"/>
              </p:cNvSpPr>
              <p:nvPr/>
            </p:nvSpPr>
            <p:spPr bwMode="auto">
              <a:xfrm>
                <a:off x="748" y="799"/>
                <a:ext cx="817" cy="817"/>
              </a:xfrm>
              <a:prstGeom prst="ellips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>
                  <a:latin typeface="Tw Cen MT" pitchFamily="34" charset="0"/>
                </a:endParaRPr>
              </a:p>
            </p:txBody>
          </p:sp>
        </p:grpSp>
        <p:sp>
          <p:nvSpPr>
            <p:cNvPr id="18483" name="Line 50"/>
            <p:cNvSpPr>
              <a:spLocks noChangeShapeType="1"/>
            </p:cNvSpPr>
            <p:nvPr/>
          </p:nvSpPr>
          <p:spPr bwMode="auto">
            <a:xfrm>
              <a:off x="3492" y="1267"/>
              <a:ext cx="816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484" name="Text Box 51"/>
            <p:cNvSpPr txBox="1">
              <a:spLocks noChangeArrowheads="1"/>
            </p:cNvSpPr>
            <p:nvPr/>
          </p:nvSpPr>
          <p:spPr bwMode="auto">
            <a:xfrm>
              <a:off x="3219" y="1085"/>
              <a:ext cx="65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b="1" dirty="0">
                  <a:latin typeface="Tw Cen MT" pitchFamily="34" charset="0"/>
                </a:rPr>
                <a:t>EPIC</a:t>
              </a:r>
            </a:p>
          </p:txBody>
        </p:sp>
        <p:sp>
          <p:nvSpPr>
            <p:cNvPr id="18485" name="Oval 52"/>
            <p:cNvSpPr>
              <a:spLocks noChangeArrowheads="1"/>
            </p:cNvSpPr>
            <p:nvPr/>
          </p:nvSpPr>
          <p:spPr bwMode="auto">
            <a:xfrm>
              <a:off x="3878" y="935"/>
              <a:ext cx="1134" cy="1180"/>
            </a:xfrm>
            <a:prstGeom prst="ellips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>
                <a:latin typeface="Tw Cen MT" pitchFamily="34" charset="0"/>
              </a:endParaRPr>
            </a:p>
          </p:txBody>
        </p:sp>
        <p:sp>
          <p:nvSpPr>
            <p:cNvPr id="18486" name="Oval 53"/>
            <p:cNvSpPr>
              <a:spLocks noChangeArrowheads="1"/>
            </p:cNvSpPr>
            <p:nvPr/>
          </p:nvSpPr>
          <p:spPr bwMode="auto">
            <a:xfrm>
              <a:off x="3583" y="709"/>
              <a:ext cx="1656" cy="1656"/>
            </a:xfrm>
            <a:prstGeom prst="ellips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>
                <a:latin typeface="Tw Cen MT" pitchFamily="34" charset="0"/>
              </a:endParaRPr>
            </a:p>
          </p:txBody>
        </p:sp>
        <p:sp>
          <p:nvSpPr>
            <p:cNvPr id="18487" name="Oval 54"/>
            <p:cNvSpPr>
              <a:spLocks noChangeArrowheads="1"/>
            </p:cNvSpPr>
            <p:nvPr/>
          </p:nvSpPr>
          <p:spPr bwMode="auto">
            <a:xfrm>
              <a:off x="3288" y="504"/>
              <a:ext cx="2245" cy="2109"/>
            </a:xfrm>
            <a:prstGeom prst="ellips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>
                <a:latin typeface="Tw Cen MT" pitchFamily="34" charset="0"/>
              </a:endParaRPr>
            </a:p>
          </p:txBody>
        </p:sp>
      </p:grpSp>
      <p:sp>
        <p:nvSpPr>
          <p:cNvPr id="18437" name="Line 56"/>
          <p:cNvSpPr>
            <a:spLocks noChangeShapeType="1"/>
          </p:cNvSpPr>
          <p:nvPr/>
        </p:nvSpPr>
        <p:spPr bwMode="auto">
          <a:xfrm>
            <a:off x="2592388" y="2816225"/>
            <a:ext cx="4679950" cy="468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438" name="Text Box 57"/>
          <p:cNvSpPr txBox="1">
            <a:spLocks noChangeArrowheads="1"/>
          </p:cNvSpPr>
          <p:nvPr/>
        </p:nvSpPr>
        <p:spPr bwMode="auto">
          <a:xfrm rot="328779">
            <a:off x="4679950" y="3194050"/>
            <a:ext cx="2063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>
                <a:latin typeface="Tw Cen MT" pitchFamily="34" charset="0"/>
              </a:rPr>
              <a:t>S-wave velocity: </a:t>
            </a:r>
          </a:p>
          <a:p>
            <a:pPr eaLnBrk="1" hangingPunct="1"/>
            <a:r>
              <a:rPr lang="en-GB">
                <a:latin typeface="Tw Cen MT" pitchFamily="34" charset="0"/>
              </a:rPr>
              <a:t>around 3.5 km/sec</a:t>
            </a:r>
            <a:endParaRPr lang="it-IT">
              <a:latin typeface="Tw Cen MT" pitchFamily="34" charset="0"/>
            </a:endParaRPr>
          </a:p>
        </p:txBody>
      </p:sp>
      <p:sp>
        <p:nvSpPr>
          <p:cNvPr id="18439" name="Rectangle 5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it-IT" sz="4000" dirty="0" smtClean="0"/>
              <a:t>Fundamental</a:t>
            </a:r>
            <a:r>
              <a:rPr lang="it-IT" dirty="0" smtClean="0"/>
              <a:t>s of EW</a:t>
            </a:r>
            <a:endParaRPr lang="it-IT" sz="4000" dirty="0" smtClean="0"/>
          </a:p>
        </p:txBody>
      </p:sp>
      <p:sp>
        <p:nvSpPr>
          <p:cNvPr id="18440" name="Text Box 59"/>
          <p:cNvSpPr txBox="1">
            <a:spLocks noChangeArrowheads="1"/>
          </p:cNvSpPr>
          <p:nvPr/>
        </p:nvSpPr>
        <p:spPr bwMode="auto">
          <a:xfrm>
            <a:off x="7529513" y="1539875"/>
            <a:ext cx="1111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>
                <a:latin typeface="Tw Cen MT" pitchFamily="34" charset="0"/>
              </a:rPr>
              <a:t>TARGET</a:t>
            </a:r>
          </a:p>
        </p:txBody>
      </p:sp>
      <p:sp>
        <p:nvSpPr>
          <p:cNvPr id="18441" name="Text Box 57"/>
          <p:cNvSpPr txBox="1">
            <a:spLocks noChangeArrowheads="1"/>
          </p:cNvSpPr>
          <p:nvPr/>
        </p:nvSpPr>
        <p:spPr bwMode="auto">
          <a:xfrm rot="328779">
            <a:off x="4813300" y="2309813"/>
            <a:ext cx="22875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>
                <a:latin typeface="Tw Cen MT" pitchFamily="34" charset="0"/>
              </a:rPr>
              <a:t>Light  speed: </a:t>
            </a:r>
          </a:p>
          <a:p>
            <a:pPr eaLnBrk="1" hangingPunct="1"/>
            <a:r>
              <a:rPr lang="en-GB">
                <a:latin typeface="Tw Cen MT" pitchFamily="34" charset="0"/>
              </a:rPr>
              <a:t>around 3x10</a:t>
            </a:r>
            <a:r>
              <a:rPr lang="en-GB" baseline="30000">
                <a:latin typeface="Tw Cen MT" pitchFamily="34" charset="0"/>
              </a:rPr>
              <a:t>5</a:t>
            </a:r>
            <a:r>
              <a:rPr lang="en-GB">
                <a:latin typeface="Tw Cen MT" pitchFamily="34" charset="0"/>
              </a:rPr>
              <a:t> km/sec</a:t>
            </a:r>
            <a:endParaRPr lang="it-IT"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79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" name="Tabella 98"/>
          <p:cNvGraphicFramePr>
            <a:graphicFrameLocks noGrp="1"/>
          </p:cNvGraphicFramePr>
          <p:nvPr/>
        </p:nvGraphicFramePr>
        <p:xfrm>
          <a:off x="346933" y="764704"/>
          <a:ext cx="8424936" cy="5544616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648072"/>
                <a:gridCol w="648072"/>
                <a:gridCol w="648072"/>
                <a:gridCol w="648072"/>
                <a:gridCol w="648072"/>
                <a:gridCol w="648072"/>
                <a:gridCol w="648072"/>
                <a:gridCol w="648072"/>
                <a:gridCol w="648072"/>
                <a:gridCol w="648072"/>
                <a:gridCol w="648072"/>
                <a:gridCol w="648072"/>
                <a:gridCol w="648072"/>
              </a:tblGrid>
              <a:tr h="5544616"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 anchor="b"/>
                </a:tc>
              </a:tr>
            </a:tbl>
          </a:graphicData>
        </a:graphic>
      </p:graphicFrame>
      <p:sp>
        <p:nvSpPr>
          <p:cNvPr id="126" name="Rettangolo 125"/>
          <p:cNvSpPr/>
          <p:nvPr/>
        </p:nvSpPr>
        <p:spPr>
          <a:xfrm>
            <a:off x="355498" y="444702"/>
            <a:ext cx="8424936" cy="32000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alpha val="50000"/>
                </a:schemeClr>
              </a:gs>
              <a:gs pos="52000">
                <a:srgbClr val="FFFFAF">
                  <a:alpha val="50000"/>
                </a:srgbClr>
              </a:gs>
              <a:gs pos="100000">
                <a:srgbClr val="FF0000">
                  <a:alpha val="2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103" name="Tabella 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553094"/>
              </p:ext>
            </p:extLst>
          </p:nvPr>
        </p:nvGraphicFramePr>
        <p:xfrm>
          <a:off x="350778" y="459904"/>
          <a:ext cx="8424936" cy="30480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648072"/>
                <a:gridCol w="648072"/>
                <a:gridCol w="648072"/>
                <a:gridCol w="648072"/>
                <a:gridCol w="648072"/>
                <a:gridCol w="648072"/>
                <a:gridCol w="648072"/>
                <a:gridCol w="648072"/>
                <a:gridCol w="648072"/>
                <a:gridCol w="648072"/>
                <a:gridCol w="648072"/>
                <a:gridCol w="648072"/>
                <a:gridCol w="648072"/>
              </a:tblGrid>
              <a:tr h="28803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it-IT" sz="1400" b="1" i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>
                    <a:solidFill>
                      <a:srgbClr val="FFFF00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it-IT" sz="1400" b="1" i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>
                    <a:solidFill>
                      <a:srgbClr val="FFFF00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it-IT" sz="1400" b="1" i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>
                    <a:solidFill>
                      <a:srgbClr val="FFFF00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it-IT" sz="1400" b="1" i="1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>
                    <a:solidFill>
                      <a:srgbClr val="FFFF00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400" b="1" i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800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400" b="1" i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800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400" b="1" i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800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400" b="1" i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1800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400" b="1" i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1800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400" b="1" i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800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400" b="1" i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800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400" b="1" i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800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400" b="1" i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8000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101" name="Rettangolo 100"/>
          <p:cNvSpPr/>
          <p:nvPr/>
        </p:nvSpPr>
        <p:spPr>
          <a:xfrm>
            <a:off x="342710" y="6315714"/>
            <a:ext cx="8424936" cy="2880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alpha val="50000"/>
                </a:schemeClr>
              </a:gs>
              <a:gs pos="52000">
                <a:srgbClr val="FFFFAF">
                  <a:alpha val="50000"/>
                </a:srgbClr>
              </a:gs>
              <a:gs pos="100000">
                <a:srgbClr val="FF0000">
                  <a:alpha val="5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880675"/>
              </p:ext>
            </p:extLst>
          </p:nvPr>
        </p:nvGraphicFramePr>
        <p:xfrm>
          <a:off x="346933" y="6309320"/>
          <a:ext cx="8424936" cy="30480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648072"/>
                <a:gridCol w="648072"/>
                <a:gridCol w="648072"/>
                <a:gridCol w="648072"/>
                <a:gridCol w="648072"/>
                <a:gridCol w="648072"/>
                <a:gridCol w="648072"/>
                <a:gridCol w="648072"/>
                <a:gridCol w="648072"/>
                <a:gridCol w="648072"/>
                <a:gridCol w="648072"/>
                <a:gridCol w="648072"/>
                <a:gridCol w="648072"/>
              </a:tblGrid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it-IT" sz="1400" b="1" i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1800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1" i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800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1" i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800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1" i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800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1" i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800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1" i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800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1" i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800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1" i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800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1" i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800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1" i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800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1" i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800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1" i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1800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1" i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18000" anchor="b"/>
                </a:tc>
              </a:tr>
            </a:tbl>
          </a:graphicData>
        </a:graphic>
      </p:graphicFrame>
      <p:sp>
        <p:nvSpPr>
          <p:cNvPr id="104" name="Rettangolo 103"/>
          <p:cNvSpPr/>
          <p:nvPr/>
        </p:nvSpPr>
        <p:spPr>
          <a:xfrm>
            <a:off x="243452" y="228678"/>
            <a:ext cx="8424936" cy="14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i="1" dirty="0" smtClean="0">
                <a:solidFill>
                  <a:schemeClr val="accent3">
                    <a:lumMod val="75000"/>
                  </a:schemeClr>
                </a:solidFill>
              </a:rPr>
              <a:t>SECS AVAILABLE TO TARGET</a:t>
            </a:r>
            <a:endParaRPr lang="it-IT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20" name="Gruppo 124"/>
          <p:cNvGrpSpPr/>
          <p:nvPr/>
        </p:nvGrpSpPr>
        <p:grpSpPr>
          <a:xfrm>
            <a:off x="6012160" y="1052736"/>
            <a:ext cx="3007325" cy="1880275"/>
            <a:chOff x="251520" y="4149081"/>
            <a:chExt cx="2752937" cy="1656183"/>
          </a:xfrm>
        </p:grpSpPr>
        <p:grpSp>
          <p:nvGrpSpPr>
            <p:cNvPr id="21" name="Gruppo 13"/>
            <p:cNvGrpSpPr>
              <a:grpSpLocks noChangeAspect="1"/>
            </p:cNvGrpSpPr>
            <p:nvPr/>
          </p:nvGrpSpPr>
          <p:grpSpPr>
            <a:xfrm>
              <a:off x="251520" y="4149081"/>
              <a:ext cx="2752937" cy="1656183"/>
              <a:chOff x="4052752" y="1021799"/>
              <a:chExt cx="5544616" cy="333567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3" name="Picture 215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11000"/>
              </a:blip>
              <a:srcRect/>
              <a:stretch>
                <a:fillRect/>
              </a:stretch>
            </p:blipFill>
            <p:spPr bwMode="auto">
              <a:xfrm>
                <a:off x="4052752" y="1021799"/>
                <a:ext cx="5544616" cy="3335674"/>
              </a:xfrm>
              <a:prstGeom prst="rect">
                <a:avLst/>
              </a:prstGeom>
              <a:ln>
                <a:solidFill>
                  <a:schemeClr val="accent1">
                    <a:lumMod val="75000"/>
                  </a:schemeClr>
                </a:solidFill>
              </a:ln>
              <a:effectLst/>
            </p:spPr>
          </p:pic>
          <p:grpSp>
            <p:nvGrpSpPr>
              <p:cNvPr id="24" name="Gruppo 260"/>
              <p:cNvGrpSpPr/>
              <p:nvPr/>
            </p:nvGrpSpPr>
            <p:grpSpPr>
              <a:xfrm>
                <a:off x="6797379" y="1459960"/>
                <a:ext cx="2384119" cy="2688847"/>
                <a:chOff x="4019457" y="2010532"/>
                <a:chExt cx="3429473" cy="3570291"/>
              </a:xfrm>
            </p:grpSpPr>
            <p:grpSp>
              <p:nvGrpSpPr>
                <p:cNvPr id="29" name="Gruppo 252"/>
                <p:cNvGrpSpPr/>
                <p:nvPr/>
              </p:nvGrpSpPr>
              <p:grpSpPr>
                <a:xfrm>
                  <a:off x="4019457" y="2010532"/>
                  <a:ext cx="3429473" cy="3570291"/>
                  <a:chOff x="4019457" y="2010532"/>
                  <a:chExt cx="3429473" cy="3570291"/>
                </a:xfrm>
              </p:grpSpPr>
              <p:cxnSp>
                <p:nvCxnSpPr>
                  <p:cNvPr id="31" name="Connettore 1 8"/>
                  <p:cNvCxnSpPr/>
                  <p:nvPr/>
                </p:nvCxnSpPr>
                <p:spPr>
                  <a:xfrm rot="10800000">
                    <a:off x="4778235" y="2395468"/>
                    <a:ext cx="971303" cy="579898"/>
                  </a:xfrm>
                  <a:prstGeom prst="line">
                    <a:avLst/>
                  </a:prstGeom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Connettore 1 9"/>
                  <p:cNvCxnSpPr/>
                  <p:nvPr/>
                </p:nvCxnSpPr>
                <p:spPr>
                  <a:xfrm rot="5400000" flipH="1" flipV="1">
                    <a:off x="5749886" y="2334192"/>
                    <a:ext cx="677537" cy="569791"/>
                  </a:xfrm>
                  <a:prstGeom prst="line">
                    <a:avLst/>
                  </a:prstGeom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Connettore 1 10"/>
                  <p:cNvCxnSpPr/>
                  <p:nvPr/>
                </p:nvCxnSpPr>
                <p:spPr>
                  <a:xfrm rot="5400000" flipH="1" flipV="1">
                    <a:off x="6541252" y="4019292"/>
                    <a:ext cx="298587" cy="44927"/>
                  </a:xfrm>
                  <a:prstGeom prst="line">
                    <a:avLst/>
                  </a:prstGeom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Connettore 1 11"/>
                  <p:cNvCxnSpPr/>
                  <p:nvPr/>
                </p:nvCxnSpPr>
                <p:spPr>
                  <a:xfrm rot="16200000" flipV="1">
                    <a:off x="6291993" y="4542778"/>
                    <a:ext cx="843423" cy="104083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Connettore 1 12"/>
                  <p:cNvCxnSpPr>
                    <a:stCxn id="66" idx="1"/>
                  </p:cNvCxnSpPr>
                  <p:nvPr/>
                </p:nvCxnSpPr>
                <p:spPr>
                  <a:xfrm rot="16200000" flipV="1">
                    <a:off x="6359036" y="4475736"/>
                    <a:ext cx="1325489" cy="720234"/>
                  </a:xfrm>
                  <a:prstGeom prst="line">
                    <a:avLst/>
                  </a:prstGeom>
                  <a:ln/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6" name="Gruppo 118"/>
                  <p:cNvGrpSpPr/>
                  <p:nvPr/>
                </p:nvGrpSpPr>
                <p:grpSpPr>
                  <a:xfrm>
                    <a:off x="4086452" y="2256393"/>
                    <a:ext cx="2952401" cy="2475381"/>
                    <a:chOff x="4389435" y="1785914"/>
                    <a:chExt cx="3286171" cy="2628937"/>
                  </a:xfrm>
                </p:grpSpPr>
                <p:cxnSp>
                  <p:nvCxnSpPr>
                    <p:cNvPr id="71" name="Connettore 1 52"/>
                    <p:cNvCxnSpPr/>
                    <p:nvPr/>
                  </p:nvCxnSpPr>
                  <p:spPr>
                    <a:xfrm rot="16200000" flipH="1">
                      <a:off x="5046662" y="1822435"/>
                      <a:ext cx="142887" cy="69846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/>
                    </a:lnRef>
                    <a:fillRef idx="0">
                      <a:schemeClr val="accent2"/>
                    </a:fillRef>
                    <a:effectRef idx="1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Connettore 1 53"/>
                    <p:cNvCxnSpPr/>
                    <p:nvPr/>
                  </p:nvCxnSpPr>
                  <p:spPr>
                    <a:xfrm rot="5400000">
                      <a:off x="5024041" y="2010950"/>
                      <a:ext cx="211148" cy="53186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/>
                    </a:lnRef>
                    <a:fillRef idx="0">
                      <a:schemeClr val="accent2"/>
                    </a:fillRef>
                    <a:effectRef idx="1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3" name="Connettore 1 54"/>
                    <p:cNvCxnSpPr/>
                    <p:nvPr/>
                  </p:nvCxnSpPr>
                  <p:spPr>
                    <a:xfrm>
                      <a:off x="5156208" y="1931967"/>
                      <a:ext cx="584208" cy="36513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/>
                    </a:lnRef>
                    <a:fillRef idx="0">
                      <a:schemeClr val="accent2"/>
                    </a:fillRef>
                    <a:effectRef idx="1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Connettore 1 55"/>
                    <p:cNvCxnSpPr/>
                    <p:nvPr/>
                  </p:nvCxnSpPr>
                  <p:spPr>
                    <a:xfrm rot="5400000" flipH="1" flipV="1">
                      <a:off x="4772028" y="2028829"/>
                      <a:ext cx="488951" cy="266700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/>
                    </a:lnRef>
                    <a:fillRef idx="0">
                      <a:schemeClr val="accent2"/>
                    </a:fillRef>
                    <a:effectRef idx="1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Connettore 1 56"/>
                    <p:cNvCxnSpPr/>
                    <p:nvPr/>
                  </p:nvCxnSpPr>
                  <p:spPr>
                    <a:xfrm rot="16200000" flipH="1">
                      <a:off x="5038726" y="2028827"/>
                      <a:ext cx="533400" cy="311149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/>
                    </a:lnRef>
                    <a:fillRef idx="0">
                      <a:schemeClr val="accent2"/>
                    </a:fillRef>
                    <a:effectRef idx="1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Connettore 1 57"/>
                    <p:cNvCxnSpPr/>
                    <p:nvPr/>
                  </p:nvCxnSpPr>
                  <p:spPr>
                    <a:xfrm rot="16200000" flipH="1">
                      <a:off x="5927725" y="2206625"/>
                      <a:ext cx="488950" cy="266700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/>
                    </a:lnRef>
                    <a:fillRef idx="0">
                      <a:schemeClr val="accent2"/>
                    </a:fillRef>
                    <a:effectRef idx="1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Connettore 1 58"/>
                    <p:cNvCxnSpPr/>
                    <p:nvPr/>
                  </p:nvCxnSpPr>
                  <p:spPr>
                    <a:xfrm flipV="1">
                      <a:off x="4389435" y="1917702"/>
                      <a:ext cx="760417" cy="561960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/>
                    </a:lnRef>
                    <a:fillRef idx="0">
                      <a:schemeClr val="accent2"/>
                    </a:fillRef>
                    <a:effectRef idx="1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Connettore 1 59"/>
                    <p:cNvCxnSpPr/>
                    <p:nvPr/>
                  </p:nvCxnSpPr>
                  <p:spPr>
                    <a:xfrm rot="5400000">
                      <a:off x="6269855" y="2278842"/>
                      <a:ext cx="328618" cy="292105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/>
                    </a:lnRef>
                    <a:fillRef idx="0">
                      <a:schemeClr val="accent2"/>
                    </a:fillRef>
                    <a:effectRef idx="1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9" name="Connettore 1 60"/>
                    <p:cNvCxnSpPr/>
                    <p:nvPr/>
                  </p:nvCxnSpPr>
                  <p:spPr>
                    <a:xfrm rot="5400000" flipH="1" flipV="1">
                      <a:off x="6014263" y="2716998"/>
                      <a:ext cx="401645" cy="146052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/>
                    </a:lnRef>
                    <a:fillRef idx="0">
                      <a:schemeClr val="accent2"/>
                    </a:fillRef>
                    <a:effectRef idx="1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0" name="Connettore 1 61"/>
                    <p:cNvCxnSpPr/>
                    <p:nvPr/>
                  </p:nvCxnSpPr>
                  <p:spPr>
                    <a:xfrm rot="5400000">
                      <a:off x="6415906" y="2169302"/>
                      <a:ext cx="912826" cy="219078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/>
                    </a:lnRef>
                    <a:fillRef idx="0">
                      <a:schemeClr val="accent2"/>
                    </a:fillRef>
                    <a:effectRef idx="1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1" name="Connettore 1 62"/>
                    <p:cNvCxnSpPr/>
                    <p:nvPr/>
                  </p:nvCxnSpPr>
                  <p:spPr>
                    <a:xfrm rot="10800000" flipV="1">
                      <a:off x="7018372" y="2881306"/>
                      <a:ext cx="365131" cy="255592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/>
                    </a:lnRef>
                    <a:fillRef idx="0">
                      <a:schemeClr val="accent2"/>
                    </a:fillRef>
                    <a:effectRef idx="1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" name="Connettore 1 63"/>
                    <p:cNvCxnSpPr/>
                    <p:nvPr/>
                  </p:nvCxnSpPr>
                  <p:spPr>
                    <a:xfrm rot="5400000">
                      <a:off x="6616732" y="2990844"/>
                      <a:ext cx="876308" cy="657238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/>
                    </a:lnRef>
                    <a:fillRef idx="0">
                      <a:schemeClr val="accent2"/>
                    </a:fillRef>
                    <a:effectRef idx="1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" name="Connettore 1 64"/>
                    <p:cNvCxnSpPr/>
                    <p:nvPr/>
                  </p:nvCxnSpPr>
                  <p:spPr>
                    <a:xfrm>
                      <a:off x="6507189" y="3246435"/>
                      <a:ext cx="803286" cy="255591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/>
                    </a:lnRef>
                    <a:fillRef idx="0">
                      <a:schemeClr val="accent2"/>
                    </a:fillRef>
                    <a:effectRef idx="1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4" name="Connettore 1 65"/>
                    <p:cNvCxnSpPr/>
                    <p:nvPr/>
                  </p:nvCxnSpPr>
                  <p:spPr>
                    <a:xfrm rot="5400000">
                      <a:off x="6854066" y="3702847"/>
                      <a:ext cx="657231" cy="255594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/>
                    </a:lnRef>
                    <a:fillRef idx="0">
                      <a:schemeClr val="accent2"/>
                    </a:fillRef>
                    <a:effectRef idx="1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" name="Connettore 1 66"/>
                    <p:cNvCxnSpPr/>
                    <p:nvPr/>
                  </p:nvCxnSpPr>
                  <p:spPr>
                    <a:xfrm rot="16200000" flipH="1">
                      <a:off x="7292219" y="3520282"/>
                      <a:ext cx="401643" cy="365130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/>
                    </a:lnRef>
                    <a:fillRef idx="0">
                      <a:schemeClr val="accent2"/>
                    </a:fillRef>
                    <a:effectRef idx="1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6" name="Connettore 1 67"/>
                    <p:cNvCxnSpPr/>
                    <p:nvPr/>
                  </p:nvCxnSpPr>
                  <p:spPr>
                    <a:xfrm rot="5400000">
                      <a:off x="7036629" y="3155154"/>
                      <a:ext cx="620723" cy="73025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/>
                    </a:lnRef>
                    <a:fillRef idx="0">
                      <a:schemeClr val="accent2"/>
                    </a:fillRef>
                    <a:effectRef idx="1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" name="Connettore 1 68"/>
                    <p:cNvCxnSpPr/>
                    <p:nvPr/>
                  </p:nvCxnSpPr>
                  <p:spPr>
                    <a:xfrm>
                      <a:off x="5411799" y="3429000"/>
                      <a:ext cx="1131903" cy="657234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/>
                    </a:lnRef>
                    <a:fillRef idx="0">
                      <a:schemeClr val="accent2"/>
                    </a:fillRef>
                    <a:effectRef idx="1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8" name="Connettore 1 69"/>
                    <p:cNvCxnSpPr/>
                    <p:nvPr/>
                  </p:nvCxnSpPr>
                  <p:spPr>
                    <a:xfrm rot="5400000">
                      <a:off x="5101440" y="3702849"/>
                      <a:ext cx="584208" cy="36511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/>
                    </a:lnRef>
                    <a:fillRef idx="0">
                      <a:schemeClr val="accent2"/>
                    </a:fillRef>
                    <a:effectRef idx="1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" name="Connettore 1 70"/>
                    <p:cNvCxnSpPr/>
                    <p:nvPr/>
                  </p:nvCxnSpPr>
                  <p:spPr>
                    <a:xfrm rot="5400000" flipH="1" flipV="1">
                      <a:off x="6233342" y="4104491"/>
                      <a:ext cx="328617" cy="292104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/>
                    </a:lnRef>
                    <a:fillRef idx="0">
                      <a:schemeClr val="accent2"/>
                    </a:fillRef>
                    <a:effectRef idx="1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0" name="Connettore 1 71"/>
                    <p:cNvCxnSpPr/>
                    <p:nvPr/>
                  </p:nvCxnSpPr>
                  <p:spPr>
                    <a:xfrm rot="10800000" flipV="1">
                      <a:off x="5411800" y="3282950"/>
                      <a:ext cx="328619" cy="146050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/>
                    </a:lnRef>
                    <a:fillRef idx="0">
                      <a:schemeClr val="accent2"/>
                    </a:fillRef>
                    <a:effectRef idx="1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" name="Connettore 1 72"/>
                    <p:cNvCxnSpPr/>
                    <p:nvPr/>
                  </p:nvCxnSpPr>
                  <p:spPr>
                    <a:xfrm rot="16200000" flipH="1">
                      <a:off x="5083181" y="3100382"/>
                      <a:ext cx="401644" cy="255591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/>
                    </a:lnRef>
                    <a:fillRef idx="0">
                      <a:schemeClr val="accent2"/>
                    </a:fillRef>
                    <a:effectRef idx="1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2" name="Connettore 1 73"/>
                    <p:cNvCxnSpPr/>
                    <p:nvPr/>
                  </p:nvCxnSpPr>
                  <p:spPr>
                    <a:xfrm flipV="1">
                      <a:off x="4718052" y="3429001"/>
                      <a:ext cx="693747" cy="73025"/>
                    </a:xfrm>
                    <a:prstGeom prst="line">
                      <a:avLst/>
                    </a:prstGeom>
                    <a:ln/>
                  </p:spPr>
                  <p:style>
                    <a:lnRef idx="2">
                      <a:schemeClr val="accent2"/>
                    </a:lnRef>
                    <a:fillRef idx="0">
                      <a:schemeClr val="accent2"/>
                    </a:fillRef>
                    <a:effectRef idx="1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7" name="Cubo 14"/>
                  <p:cNvSpPr/>
                  <p:nvPr/>
                </p:nvSpPr>
                <p:spPr>
                  <a:xfrm>
                    <a:off x="4019457" y="2855829"/>
                    <a:ext cx="111249" cy="95666"/>
                  </a:xfrm>
                  <a:prstGeom prst="cube">
                    <a:avLst/>
                  </a:prstGeom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38" name="Cubo 15"/>
                  <p:cNvSpPr/>
                  <p:nvPr/>
                </p:nvSpPr>
                <p:spPr>
                  <a:xfrm>
                    <a:off x="4303998" y="3803519"/>
                    <a:ext cx="111249" cy="95666"/>
                  </a:xfrm>
                  <a:prstGeom prst="cube">
                    <a:avLst/>
                  </a:prstGeom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39" name="Cubo 16"/>
                  <p:cNvSpPr/>
                  <p:nvPr/>
                </p:nvSpPr>
                <p:spPr>
                  <a:xfrm>
                    <a:off x="4721183" y="3376012"/>
                    <a:ext cx="111249" cy="95666"/>
                  </a:xfrm>
                  <a:prstGeom prst="cube">
                    <a:avLst/>
                  </a:prstGeom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40" name="Cubo 17"/>
                  <p:cNvSpPr/>
                  <p:nvPr/>
                </p:nvSpPr>
                <p:spPr>
                  <a:xfrm>
                    <a:off x="5243200" y="3627135"/>
                    <a:ext cx="111249" cy="95666"/>
                  </a:xfrm>
                  <a:prstGeom prst="cube">
                    <a:avLst/>
                  </a:prstGeom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41" name="Cubo 18"/>
                  <p:cNvSpPr/>
                  <p:nvPr/>
                </p:nvSpPr>
                <p:spPr>
                  <a:xfrm>
                    <a:off x="4918009" y="4286332"/>
                    <a:ext cx="111249" cy="95666"/>
                  </a:xfrm>
                  <a:prstGeom prst="cube">
                    <a:avLst/>
                  </a:prstGeom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42" name="Cubo 19"/>
                  <p:cNvSpPr/>
                  <p:nvPr/>
                </p:nvSpPr>
                <p:spPr>
                  <a:xfrm>
                    <a:off x="5711730" y="4663017"/>
                    <a:ext cx="111249" cy="95666"/>
                  </a:xfrm>
                  <a:prstGeom prst="cube">
                    <a:avLst/>
                  </a:prstGeom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43" name="Cubo 20"/>
                  <p:cNvSpPr/>
                  <p:nvPr/>
                </p:nvSpPr>
                <p:spPr>
                  <a:xfrm>
                    <a:off x="5959901" y="4376019"/>
                    <a:ext cx="111249" cy="95666"/>
                  </a:xfrm>
                  <a:prstGeom prst="cube">
                    <a:avLst/>
                  </a:prstGeom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44" name="Cubo 21"/>
                  <p:cNvSpPr/>
                  <p:nvPr/>
                </p:nvSpPr>
                <p:spPr>
                  <a:xfrm>
                    <a:off x="6143891" y="4046420"/>
                    <a:ext cx="111249" cy="95666"/>
                  </a:xfrm>
                  <a:prstGeom prst="cube">
                    <a:avLst/>
                  </a:prstGeom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45" name="Cubo 22"/>
                  <p:cNvSpPr/>
                  <p:nvPr/>
                </p:nvSpPr>
                <p:spPr>
                  <a:xfrm>
                    <a:off x="6443408" y="4434315"/>
                    <a:ext cx="111249" cy="95666"/>
                  </a:xfrm>
                  <a:prstGeom prst="cube">
                    <a:avLst/>
                  </a:prstGeom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46" name="Cubo 23"/>
                  <p:cNvSpPr/>
                  <p:nvPr/>
                </p:nvSpPr>
                <p:spPr>
                  <a:xfrm>
                    <a:off x="6988958" y="4219067"/>
                    <a:ext cx="111249" cy="95666"/>
                  </a:xfrm>
                  <a:prstGeom prst="cube">
                    <a:avLst/>
                  </a:prstGeom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47" name="Cubo 24"/>
                  <p:cNvSpPr/>
                  <p:nvPr/>
                </p:nvSpPr>
                <p:spPr>
                  <a:xfrm>
                    <a:off x="6389923" y="3483635"/>
                    <a:ext cx="111249" cy="95666"/>
                  </a:xfrm>
                  <a:prstGeom prst="cube">
                    <a:avLst/>
                  </a:prstGeom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48" name="Cubo 25"/>
                  <p:cNvSpPr/>
                  <p:nvPr/>
                </p:nvSpPr>
                <p:spPr>
                  <a:xfrm>
                    <a:off x="5919253" y="3582291"/>
                    <a:ext cx="111249" cy="95666"/>
                  </a:xfrm>
                  <a:prstGeom prst="cube">
                    <a:avLst/>
                  </a:prstGeom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49" name="Cubo 26"/>
                  <p:cNvSpPr/>
                  <p:nvPr/>
                </p:nvSpPr>
                <p:spPr>
                  <a:xfrm>
                    <a:off x="6725810" y="3236996"/>
                    <a:ext cx="111249" cy="95666"/>
                  </a:xfrm>
                  <a:prstGeom prst="cube">
                    <a:avLst/>
                  </a:prstGeom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50" name="Cubo 27"/>
                  <p:cNvSpPr/>
                  <p:nvPr/>
                </p:nvSpPr>
                <p:spPr>
                  <a:xfrm>
                    <a:off x="6173841" y="3102468"/>
                    <a:ext cx="111249" cy="95666"/>
                  </a:xfrm>
                  <a:prstGeom prst="cube">
                    <a:avLst/>
                  </a:prstGeom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51" name="Somma 28"/>
                  <p:cNvSpPr/>
                  <p:nvPr/>
                </p:nvSpPr>
                <p:spPr>
                  <a:xfrm>
                    <a:off x="6668080" y="3809498"/>
                    <a:ext cx="98414" cy="103141"/>
                  </a:xfrm>
                  <a:prstGeom prst="flowChartSummingJunction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52" name="Cubo 29"/>
                  <p:cNvSpPr/>
                  <p:nvPr/>
                </p:nvSpPr>
                <p:spPr>
                  <a:xfrm>
                    <a:off x="5609036" y="3344622"/>
                    <a:ext cx="111249" cy="95666"/>
                  </a:xfrm>
                  <a:prstGeom prst="cube">
                    <a:avLst/>
                  </a:prstGeom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53" name="Cubo 30"/>
                  <p:cNvSpPr/>
                  <p:nvPr/>
                </p:nvSpPr>
                <p:spPr>
                  <a:xfrm>
                    <a:off x="5519181" y="2503809"/>
                    <a:ext cx="111249" cy="95666"/>
                  </a:xfrm>
                  <a:prstGeom prst="cube">
                    <a:avLst/>
                  </a:prstGeom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54" name="Cubo 31"/>
                  <p:cNvSpPr/>
                  <p:nvPr/>
                </p:nvSpPr>
                <p:spPr>
                  <a:xfrm>
                    <a:off x="4659137" y="2196632"/>
                    <a:ext cx="111249" cy="95666"/>
                  </a:xfrm>
                  <a:prstGeom prst="cube">
                    <a:avLst/>
                  </a:prstGeom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55" name="Cubo 32"/>
                  <p:cNvSpPr/>
                  <p:nvPr/>
                </p:nvSpPr>
                <p:spPr>
                  <a:xfrm>
                    <a:off x="5251754" y="2364795"/>
                    <a:ext cx="111249" cy="95666"/>
                  </a:xfrm>
                  <a:prstGeom prst="cube">
                    <a:avLst/>
                  </a:prstGeom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56" name="Cubo 33"/>
                  <p:cNvSpPr/>
                  <p:nvPr/>
                </p:nvSpPr>
                <p:spPr>
                  <a:xfrm>
                    <a:off x="4686949" y="2539683"/>
                    <a:ext cx="111249" cy="95666"/>
                  </a:xfrm>
                  <a:prstGeom prst="cube">
                    <a:avLst/>
                  </a:prstGeom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57" name="Cubo 34"/>
                  <p:cNvSpPr/>
                  <p:nvPr/>
                </p:nvSpPr>
                <p:spPr>
                  <a:xfrm>
                    <a:off x="4468730" y="2797533"/>
                    <a:ext cx="111249" cy="95666"/>
                  </a:xfrm>
                  <a:prstGeom prst="cube">
                    <a:avLst/>
                  </a:prstGeom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58" name="Cubo 35"/>
                  <p:cNvSpPr/>
                  <p:nvPr/>
                </p:nvSpPr>
                <p:spPr>
                  <a:xfrm>
                    <a:off x="4987893" y="2815470"/>
                    <a:ext cx="111249" cy="95666"/>
                  </a:xfrm>
                  <a:prstGeom prst="cube">
                    <a:avLst/>
                  </a:prstGeom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59" name="Cubo 36"/>
                  <p:cNvSpPr/>
                  <p:nvPr/>
                </p:nvSpPr>
                <p:spPr>
                  <a:xfrm>
                    <a:off x="6721531" y="4992615"/>
                    <a:ext cx="111249" cy="95666"/>
                  </a:xfrm>
                  <a:prstGeom prst="cube">
                    <a:avLst/>
                  </a:prstGeom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60" name="Cubo 37"/>
                  <p:cNvSpPr/>
                  <p:nvPr/>
                </p:nvSpPr>
                <p:spPr>
                  <a:xfrm>
                    <a:off x="6013385" y="2656276"/>
                    <a:ext cx="111249" cy="95666"/>
                  </a:xfrm>
                  <a:prstGeom prst="cube">
                    <a:avLst/>
                  </a:prstGeom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61" name="Cilindro 38"/>
                  <p:cNvSpPr/>
                  <p:nvPr/>
                </p:nvSpPr>
                <p:spPr>
                  <a:xfrm>
                    <a:off x="4939413" y="3734758"/>
                    <a:ext cx="98414" cy="137521"/>
                  </a:xfrm>
                  <a:prstGeom prst="can">
                    <a:avLst/>
                  </a:prstGeom>
                  <a:gradFill>
                    <a:gsLst>
                      <a:gs pos="31000">
                        <a:srgbClr val="00B050"/>
                      </a:gs>
                      <a:gs pos="13000">
                        <a:schemeClr val="accent1">
                          <a:tint val="44500"/>
                          <a:satMod val="160000"/>
                        </a:schemeClr>
                      </a:gs>
                      <a:gs pos="79000">
                        <a:srgbClr val="FF0000"/>
                      </a:gs>
                    </a:gsLst>
                    <a:lin ang="5400000" scaled="0"/>
                  </a:gra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62" name="Cilindro 39"/>
                  <p:cNvSpPr/>
                  <p:nvPr/>
                </p:nvSpPr>
                <p:spPr>
                  <a:xfrm>
                    <a:off x="6371411" y="2216041"/>
                    <a:ext cx="98414" cy="137522"/>
                  </a:xfrm>
                  <a:prstGeom prst="can">
                    <a:avLst/>
                  </a:prstGeom>
                  <a:gradFill>
                    <a:gsLst>
                      <a:gs pos="31000">
                        <a:srgbClr val="00B050"/>
                      </a:gs>
                      <a:gs pos="13000">
                        <a:schemeClr val="accent1">
                          <a:tint val="44500"/>
                          <a:satMod val="160000"/>
                        </a:schemeClr>
                      </a:gs>
                      <a:gs pos="79000">
                        <a:srgbClr val="FF0000"/>
                      </a:gs>
                    </a:gsLst>
                    <a:lin ang="5400000" scaled="0"/>
                  </a:gra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63" name="Cubo 40"/>
                  <p:cNvSpPr/>
                  <p:nvPr/>
                </p:nvSpPr>
                <p:spPr>
                  <a:xfrm>
                    <a:off x="4796066" y="2393185"/>
                    <a:ext cx="111249" cy="95666"/>
                  </a:xfrm>
                  <a:prstGeom prst="cube">
                    <a:avLst/>
                  </a:prstGeom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64" name="Cubo 41"/>
                  <p:cNvSpPr/>
                  <p:nvPr/>
                </p:nvSpPr>
                <p:spPr>
                  <a:xfrm>
                    <a:off x="7331286" y="5485157"/>
                    <a:ext cx="111249" cy="95666"/>
                  </a:xfrm>
                  <a:prstGeom prst="cube">
                    <a:avLst/>
                  </a:prstGeom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cxnSp>
                <p:nvCxnSpPr>
                  <p:cNvPr id="65" name="Connettore 1 43"/>
                  <p:cNvCxnSpPr/>
                  <p:nvPr/>
                </p:nvCxnSpPr>
                <p:spPr>
                  <a:xfrm>
                    <a:off x="5447153" y="2062089"/>
                    <a:ext cx="924258" cy="222713"/>
                  </a:xfrm>
                  <a:prstGeom prst="line">
                    <a:avLst/>
                  </a:prstGeom>
                  <a:ln/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6" name="Cubo 45"/>
                  <p:cNvSpPr/>
                  <p:nvPr/>
                </p:nvSpPr>
                <p:spPr>
                  <a:xfrm>
                    <a:off x="7337681" y="5474681"/>
                    <a:ext cx="111249" cy="95666"/>
                  </a:xfrm>
                  <a:prstGeom prst="cube">
                    <a:avLst/>
                  </a:prstGeom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67" name="Cilindro 48"/>
                  <p:cNvSpPr/>
                  <p:nvPr/>
                </p:nvSpPr>
                <p:spPr>
                  <a:xfrm>
                    <a:off x="4716052" y="2323677"/>
                    <a:ext cx="98414" cy="137522"/>
                  </a:xfrm>
                  <a:prstGeom prst="can">
                    <a:avLst/>
                  </a:prstGeom>
                  <a:gradFill>
                    <a:gsLst>
                      <a:gs pos="31000">
                        <a:srgbClr val="00B050"/>
                      </a:gs>
                      <a:gs pos="13000">
                        <a:schemeClr val="accent1">
                          <a:tint val="44500"/>
                          <a:satMod val="160000"/>
                        </a:schemeClr>
                      </a:gs>
                      <a:gs pos="79000">
                        <a:srgbClr val="FF0000"/>
                      </a:gs>
                    </a:gsLst>
                    <a:lin ang="5400000" scaled="0"/>
                  </a:gra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68" name="Cilindro 49"/>
                  <p:cNvSpPr/>
                  <p:nvPr/>
                </p:nvSpPr>
                <p:spPr>
                  <a:xfrm>
                    <a:off x="6612455" y="4147323"/>
                    <a:ext cx="98414" cy="137522"/>
                  </a:xfrm>
                  <a:prstGeom prst="can">
                    <a:avLst/>
                  </a:prstGeom>
                  <a:gradFill>
                    <a:gsLst>
                      <a:gs pos="31000">
                        <a:srgbClr val="00B050"/>
                      </a:gs>
                      <a:gs pos="13000">
                        <a:schemeClr val="accent1">
                          <a:tint val="44500"/>
                          <a:satMod val="160000"/>
                        </a:schemeClr>
                      </a:gs>
                      <a:gs pos="79000">
                        <a:srgbClr val="FF0000"/>
                      </a:gs>
                    </a:gsLst>
                    <a:lin ang="5400000" scaled="0"/>
                  </a:gra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cxnSp>
                <p:nvCxnSpPr>
                  <p:cNvPr id="69" name="Connettore 1 50"/>
                  <p:cNvCxnSpPr/>
                  <p:nvPr/>
                </p:nvCxnSpPr>
                <p:spPr>
                  <a:xfrm flipH="1" flipV="1">
                    <a:off x="4812327" y="2392438"/>
                    <a:ext cx="55055" cy="58296"/>
                  </a:xfrm>
                  <a:prstGeom prst="line">
                    <a:avLst/>
                  </a:prstGeom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0" name="Cubo 51"/>
                  <p:cNvSpPr/>
                  <p:nvPr/>
                </p:nvSpPr>
                <p:spPr>
                  <a:xfrm>
                    <a:off x="5392954" y="2010532"/>
                    <a:ext cx="111249" cy="95666"/>
                  </a:xfrm>
                  <a:prstGeom prst="cube">
                    <a:avLst/>
                  </a:prstGeom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</p:grpSp>
            <p:sp>
              <p:nvSpPr>
                <p:cNvPr id="30" name="Cilindro 7"/>
                <p:cNvSpPr/>
                <p:nvPr/>
              </p:nvSpPr>
              <p:spPr>
                <a:xfrm>
                  <a:off x="5730248" y="2913694"/>
                  <a:ext cx="98414" cy="137522"/>
                </a:xfrm>
                <a:prstGeom prst="can">
                  <a:avLst/>
                </a:prstGeom>
                <a:gradFill>
                  <a:gsLst>
                    <a:gs pos="31000">
                      <a:srgbClr val="00B050"/>
                    </a:gs>
                    <a:gs pos="13000">
                      <a:schemeClr val="accent1">
                        <a:tint val="44500"/>
                        <a:satMod val="160000"/>
                      </a:schemeClr>
                    </a:gs>
                    <a:gs pos="79000">
                      <a:srgbClr val="FF0000"/>
                    </a:gs>
                  </a:gsLst>
                  <a:lin ang="5400000" scaled="0"/>
                </a:gra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</p:grpSp>
          <p:sp>
            <p:nvSpPr>
              <p:cNvPr id="25" name="Triangolo isoscele 76"/>
              <p:cNvSpPr/>
              <p:nvPr/>
            </p:nvSpPr>
            <p:spPr>
              <a:xfrm>
                <a:off x="4797692" y="2097823"/>
                <a:ext cx="99326" cy="10760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26" name="Disco magnetico 83"/>
              <p:cNvSpPr/>
              <p:nvPr/>
            </p:nvSpPr>
            <p:spPr>
              <a:xfrm>
                <a:off x="4648705" y="2097826"/>
                <a:ext cx="112568" cy="179336"/>
              </a:xfrm>
              <a:prstGeom prst="flowChartMagneticDisk">
                <a:avLst/>
              </a:prstGeom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ln w="6350"/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27" name="Connettore 1 87"/>
              <p:cNvCxnSpPr/>
              <p:nvPr/>
            </p:nvCxnSpPr>
            <p:spPr>
              <a:xfrm flipH="1">
                <a:off x="4922934" y="2043757"/>
                <a:ext cx="2448853" cy="138279"/>
              </a:xfrm>
              <a:prstGeom prst="line">
                <a:avLst/>
              </a:prstGeom>
              <a:ln w="38100">
                <a:solidFill>
                  <a:srgbClr val="FFFF00"/>
                </a:solidFill>
                <a:prstDash val="sysDot"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8" name="CasellaDiTesto 81"/>
              <p:cNvSpPr txBox="1"/>
              <p:nvPr/>
            </p:nvSpPr>
            <p:spPr>
              <a:xfrm>
                <a:off x="4130020" y="2352817"/>
                <a:ext cx="1663085" cy="685830"/>
              </a:xfrm>
              <a:prstGeom prst="roundRect">
                <a:avLst/>
              </a:prstGeom>
              <a:solidFill>
                <a:srgbClr val="FFFF00">
                  <a:alpha val="44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NAPLES</a:t>
                </a:r>
                <a:endParaRPr lang="it-IT" sz="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2" name="CasellaDiTesto 81"/>
            <p:cNvSpPr txBox="1"/>
            <p:nvPr/>
          </p:nvSpPr>
          <p:spPr>
            <a:xfrm rot="21350713">
              <a:off x="851072" y="4267778"/>
              <a:ext cx="8581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smtClean="0">
                  <a:solidFill>
                    <a:srgbClr val="F4EE00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85 km</a:t>
              </a:r>
              <a:endParaRPr lang="it-IT" sz="1200" b="1" dirty="0">
                <a:solidFill>
                  <a:srgbClr val="F4EE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3" name="Rectangle 3"/>
          <p:cNvSpPr>
            <a:spLocks/>
          </p:cNvSpPr>
          <p:nvPr/>
        </p:nvSpPr>
        <p:spPr bwMode="auto">
          <a:xfrm>
            <a:off x="8100392" y="2780928"/>
            <a:ext cx="923330" cy="13542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b">
            <a:spAutoFit/>
          </a:bodyPr>
          <a:lstStyle/>
          <a:p>
            <a:r>
              <a:rPr lang="en-US" sz="7200" dirty="0" smtClean="0">
                <a:latin typeface="Webdings" pitchFamily="18" charset="2"/>
                <a:ea typeface="Lucida Grande"/>
                <a:cs typeface="Lucida Grande"/>
                <a:sym typeface="Webdings" pitchFamily="18" charset="2"/>
              </a:rPr>
              <a:t>C</a:t>
            </a:r>
          </a:p>
          <a:p>
            <a:pPr algn="ctr"/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sym typeface="Webdings" pitchFamily="18" charset="2"/>
              </a:rPr>
              <a:t>TARGET</a:t>
            </a:r>
          </a:p>
        </p:txBody>
      </p:sp>
      <p:sp>
        <p:nvSpPr>
          <p:cNvPr id="4" name="Freccia a destra 3"/>
          <p:cNvSpPr/>
          <p:nvPr/>
        </p:nvSpPr>
        <p:spPr>
          <a:xfrm>
            <a:off x="1102828" y="2774534"/>
            <a:ext cx="7285596" cy="1512168"/>
          </a:xfrm>
          <a:prstGeom prst="rightArrow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28000"/>
                </a:schemeClr>
              </a:gs>
              <a:gs pos="28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scene3d>
            <a:camera prst="perspectiveLeft"/>
            <a:lightRig rig="threePt" dir="t"/>
          </a:scene3d>
          <a:sp3d>
            <a:bevelT/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5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 dirty="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97" name="Titolo 1"/>
          <p:cNvSpPr txBox="1">
            <a:spLocks/>
          </p:cNvSpPr>
          <p:nvPr/>
        </p:nvSpPr>
        <p:spPr>
          <a:xfrm>
            <a:off x="0" y="1"/>
            <a:ext cx="9144000" cy="3326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Early</a:t>
            </a:r>
            <a:r>
              <a:rPr kumimoji="0" lang="it-IT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Warning</a:t>
            </a:r>
            <a:r>
              <a:rPr kumimoji="0" lang="it-IT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Time-Line</a:t>
            </a:r>
            <a:r>
              <a:rPr kumimoji="0" lang="it-IT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– </a:t>
            </a:r>
            <a:r>
              <a:rPr kumimoji="0" lang="it-IT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PRESTo</a:t>
            </a:r>
            <a:r>
              <a:rPr kumimoji="0" lang="it-IT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2000" b="1" i="1" u="none" strike="noStrike" kern="1200" cap="none" spc="0" normalizeH="0" baseline="3000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PLUS</a:t>
            </a:r>
            <a:endParaRPr kumimoji="0" lang="it-IT" sz="4800" b="1" i="1" u="none" strike="noStrike" kern="1200" cap="none" spc="0" normalizeH="0" baseline="30000" noProof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0" name="Rettangolo 99"/>
          <p:cNvSpPr/>
          <p:nvPr/>
        </p:nvSpPr>
        <p:spPr>
          <a:xfrm>
            <a:off x="227618" y="6578170"/>
            <a:ext cx="8424936" cy="14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i="1" dirty="0" smtClean="0">
                <a:solidFill>
                  <a:schemeClr val="accent2">
                    <a:lumMod val="75000"/>
                  </a:schemeClr>
                </a:solidFill>
              </a:rPr>
              <a:t>SECS FROM ORIGIN TIME</a:t>
            </a:r>
            <a:endParaRPr lang="it-IT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2" name="Connettore 111"/>
          <p:cNvSpPr>
            <a:spLocks noChangeAspect="1"/>
          </p:cNvSpPr>
          <p:nvPr/>
        </p:nvSpPr>
        <p:spPr>
          <a:xfrm>
            <a:off x="-860570" y="2323304"/>
            <a:ext cx="2480242" cy="2480242"/>
          </a:xfrm>
          <a:prstGeom prst="flowChartConnector">
            <a:avLst/>
          </a:prstGeom>
          <a:gradFill flip="none" rotWithShape="1">
            <a:gsLst>
              <a:gs pos="46000">
                <a:srgbClr val="FFFF00">
                  <a:alpha val="13000"/>
                </a:srgbClr>
              </a:gs>
              <a:gs pos="100000">
                <a:srgbClr val="FFFF00">
                  <a:alpha val="79000"/>
                </a:srgbClr>
              </a:gs>
            </a:gsLst>
            <a:path path="circle">
              <a:fillToRect l="50000" t="50000" r="50000" b="50000"/>
            </a:path>
            <a:tileRect/>
          </a:gradFill>
          <a:ln w="0">
            <a:solidFill>
              <a:srgbClr val="FFFF00">
                <a:alpha val="7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tella a 5 punte 4"/>
          <p:cNvSpPr/>
          <p:nvPr/>
        </p:nvSpPr>
        <p:spPr>
          <a:xfrm rot="20584380">
            <a:off x="-9606" y="3187801"/>
            <a:ext cx="720080" cy="64807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5" name="Fumetto 2 104"/>
          <p:cNvSpPr/>
          <p:nvPr/>
        </p:nvSpPr>
        <p:spPr>
          <a:xfrm>
            <a:off x="48284" y="4278634"/>
            <a:ext cx="1043608" cy="648072"/>
          </a:xfrm>
          <a:prstGeom prst="wedgeRoundRectCallout">
            <a:avLst>
              <a:gd name="adj1" fmla="val -21573"/>
              <a:gd name="adj2" fmla="val -115658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i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</a:t>
            </a:r>
            <a:r>
              <a:rPr lang="it-IT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i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</a:t>
            </a:r>
            <a:endParaRPr lang="it-IT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6" name="Gruppo 135"/>
          <p:cNvGrpSpPr/>
          <p:nvPr/>
        </p:nvGrpSpPr>
        <p:grpSpPr>
          <a:xfrm>
            <a:off x="718886" y="921508"/>
            <a:ext cx="1296144" cy="2720598"/>
            <a:chOff x="718886" y="921508"/>
            <a:chExt cx="1296144" cy="2720598"/>
          </a:xfrm>
        </p:grpSpPr>
        <p:sp>
          <p:nvSpPr>
            <p:cNvPr id="6" name="Oval 7171"/>
            <p:cNvSpPr>
              <a:spLocks noChangeAspect="1"/>
            </p:cNvSpPr>
            <p:nvPr/>
          </p:nvSpPr>
          <p:spPr>
            <a:xfrm>
              <a:off x="1560452" y="3462106"/>
              <a:ext cx="177167" cy="1800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8" name="Fumetto 2 7"/>
            <p:cNvSpPr/>
            <p:nvPr/>
          </p:nvSpPr>
          <p:spPr>
            <a:xfrm flipH="1">
              <a:off x="718886" y="921508"/>
              <a:ext cx="1296144" cy="1944216"/>
            </a:xfrm>
            <a:prstGeom prst="wedgeRoundRectCallout">
              <a:avLst>
                <a:gd name="adj1" fmla="val -21203"/>
                <a:gd name="adj2" fmla="val 80060"/>
                <a:gd name="adj3" fmla="val 1666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it-IT" sz="1600" dirty="0" err="1" smtClean="0"/>
                <a:t>P-Waves</a:t>
              </a:r>
              <a:r>
                <a:rPr lang="it-IT" sz="1600" dirty="0" smtClean="0"/>
                <a:t> at</a:t>
              </a:r>
            </a:p>
            <a:p>
              <a:pPr algn="ctr"/>
              <a:r>
                <a:rPr lang="it-IT" sz="1600" dirty="0" smtClean="0"/>
                <a:t>1</a:t>
              </a:r>
              <a:r>
                <a:rPr lang="it-IT" sz="1600" baseline="30000" dirty="0" smtClean="0"/>
                <a:t>st</a:t>
              </a:r>
              <a:r>
                <a:rPr lang="it-IT" sz="1600" dirty="0" smtClean="0"/>
                <a:t> Station</a:t>
              </a:r>
              <a:endParaRPr lang="it-IT" sz="1600" dirty="0"/>
            </a:p>
          </p:txBody>
        </p:sp>
        <p:grpSp>
          <p:nvGrpSpPr>
            <p:cNvPr id="106" name="Gruppo 10"/>
            <p:cNvGrpSpPr>
              <a:grpSpLocks/>
            </p:cNvGrpSpPr>
            <p:nvPr/>
          </p:nvGrpSpPr>
          <p:grpSpPr bwMode="auto">
            <a:xfrm>
              <a:off x="797288" y="1052736"/>
              <a:ext cx="1080120" cy="1080120"/>
              <a:chOff x="1543479" y="2990847"/>
              <a:chExt cx="4379498" cy="306709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07" name="Immagine 4" descr="sismogramma.png"/>
              <p:cNvPicPr>
                <a:picLocks noChangeAspect="1"/>
              </p:cNvPicPr>
              <p:nvPr/>
            </p:nvPicPr>
            <p:blipFill>
              <a:blip r:embed="rId4" cstate="print"/>
              <a:srcRect l="17670" t="25171" r="19044" b="13069"/>
              <a:stretch>
                <a:fillRect/>
              </a:stretch>
            </p:blipFill>
            <p:spPr bwMode="auto">
              <a:xfrm rot="5400000">
                <a:off x="2271678" y="2406639"/>
                <a:ext cx="3067092" cy="4235507"/>
              </a:xfrm>
              <a:prstGeom prst="rect">
                <a:avLst/>
              </a:prstGeom>
              <a:noFill/>
              <a:ln w="9525">
                <a:solidFill>
                  <a:schemeClr val="accent3">
                    <a:lumMod val="75000"/>
                  </a:schemeClr>
                </a:solidFill>
                <a:miter lim="800000"/>
                <a:headEnd/>
                <a:tailEnd/>
              </a:ln>
            </p:spPr>
          </p:pic>
          <p:cxnSp>
            <p:nvCxnSpPr>
              <p:cNvPr id="108" name="Connettore 1 107"/>
              <p:cNvCxnSpPr/>
              <p:nvPr/>
            </p:nvCxnSpPr>
            <p:spPr>
              <a:xfrm rot="5400000">
                <a:off x="2089534" y="3500742"/>
                <a:ext cx="585027" cy="400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CasellaDiTesto 7"/>
              <p:cNvSpPr txBox="1">
                <a:spLocks noChangeArrowheads="1"/>
              </p:cNvSpPr>
              <p:nvPr/>
            </p:nvSpPr>
            <p:spPr bwMode="auto">
              <a:xfrm>
                <a:off x="1543479" y="3831354"/>
                <a:ext cx="726351" cy="12509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r>
                  <a:rPr lang="it-IT" sz="2400" b="1" spc="50" dirty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w Cen MT"/>
                  </a:rPr>
                  <a:t>P</a:t>
                </a:r>
              </a:p>
            </p:txBody>
          </p:sp>
          <p:cxnSp>
            <p:nvCxnSpPr>
              <p:cNvPr id="110" name="Connettore 1 109"/>
              <p:cNvCxnSpPr/>
              <p:nvPr/>
            </p:nvCxnSpPr>
            <p:spPr>
              <a:xfrm rot="5400000">
                <a:off x="2089534" y="4485823"/>
                <a:ext cx="585027" cy="400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ttore 1 110"/>
              <p:cNvCxnSpPr/>
              <p:nvPr/>
            </p:nvCxnSpPr>
            <p:spPr>
              <a:xfrm rot="5400000">
                <a:off x="2089534" y="5397777"/>
                <a:ext cx="585027" cy="400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2" name="Gruppo 131"/>
          <p:cNvGrpSpPr/>
          <p:nvPr/>
        </p:nvGrpSpPr>
        <p:grpSpPr>
          <a:xfrm>
            <a:off x="1808446" y="3429000"/>
            <a:ext cx="1073726" cy="2736304"/>
            <a:chOff x="1762014" y="3501008"/>
            <a:chExt cx="1073726" cy="2664296"/>
          </a:xfrm>
        </p:grpSpPr>
        <p:sp>
          <p:nvSpPr>
            <p:cNvPr id="18" name="Fumetto 2 17"/>
            <p:cNvSpPr/>
            <p:nvPr/>
          </p:nvSpPr>
          <p:spPr>
            <a:xfrm flipH="1">
              <a:off x="1762014" y="4437112"/>
              <a:ext cx="1073726" cy="1728192"/>
            </a:xfrm>
            <a:prstGeom prst="wedgeRoundRectCallout">
              <a:avLst>
                <a:gd name="adj1" fmla="val -21573"/>
                <a:gd name="adj2" fmla="val -90128"/>
                <a:gd name="adj3" fmla="val 16667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it-IT" sz="1600" dirty="0">
                  <a:solidFill>
                    <a:schemeClr val="dk1"/>
                  </a:solidFill>
                </a:rPr>
                <a:t>On-Site</a:t>
              </a:r>
            </a:p>
            <a:p>
              <a:pPr algn="ctr"/>
              <a:r>
                <a:rPr lang="it-IT" sz="1600" dirty="0" err="1" smtClean="0">
                  <a:solidFill>
                    <a:schemeClr val="dk1"/>
                  </a:solidFill>
                </a:rPr>
                <a:t>Alerts</a:t>
              </a:r>
              <a:endParaRPr lang="it-IT" sz="1600" dirty="0">
                <a:solidFill>
                  <a:schemeClr val="dk1"/>
                </a:solidFill>
              </a:endParaRPr>
            </a:p>
          </p:txBody>
        </p:sp>
        <p:pic>
          <p:nvPicPr>
            <p:cNvPr id="11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72386" y="4552704"/>
              <a:ext cx="864096" cy="869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Oval 54"/>
            <p:cNvSpPr>
              <a:spLocks noChangeAspect="1"/>
            </p:cNvSpPr>
            <p:nvPr/>
          </p:nvSpPr>
          <p:spPr>
            <a:xfrm>
              <a:off x="2411760" y="3573016"/>
              <a:ext cx="144016" cy="144016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114" name="Oval 54"/>
            <p:cNvSpPr>
              <a:spLocks noChangeAspect="1"/>
            </p:cNvSpPr>
            <p:nvPr/>
          </p:nvSpPr>
          <p:spPr>
            <a:xfrm>
              <a:off x="2443730" y="3501008"/>
              <a:ext cx="108382" cy="108382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115" name="Oval 54"/>
            <p:cNvSpPr>
              <a:spLocks noChangeAspect="1"/>
            </p:cNvSpPr>
            <p:nvPr/>
          </p:nvSpPr>
          <p:spPr>
            <a:xfrm>
              <a:off x="2515738" y="3645024"/>
              <a:ext cx="108382" cy="108382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116" name="Oval 54"/>
            <p:cNvSpPr>
              <a:spLocks noChangeAspect="1"/>
            </p:cNvSpPr>
            <p:nvPr/>
          </p:nvSpPr>
          <p:spPr>
            <a:xfrm>
              <a:off x="2587746" y="3501008"/>
              <a:ext cx="108382" cy="108382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</p:grpSp>
      <p:grpSp>
        <p:nvGrpSpPr>
          <p:cNvPr id="137" name="Gruppo 136"/>
          <p:cNvGrpSpPr/>
          <p:nvPr/>
        </p:nvGrpSpPr>
        <p:grpSpPr>
          <a:xfrm>
            <a:off x="2055063" y="908720"/>
            <a:ext cx="1404845" cy="2757068"/>
            <a:chOff x="2055063" y="908720"/>
            <a:chExt cx="1404845" cy="2757068"/>
          </a:xfrm>
        </p:grpSpPr>
        <p:sp>
          <p:nvSpPr>
            <p:cNvPr id="11" name="Fumetto 2 10"/>
            <p:cNvSpPr/>
            <p:nvPr/>
          </p:nvSpPr>
          <p:spPr>
            <a:xfrm flipH="1">
              <a:off x="2055063" y="908720"/>
              <a:ext cx="1404845" cy="2016224"/>
            </a:xfrm>
            <a:prstGeom prst="wedgeRoundRectCallout">
              <a:avLst>
                <a:gd name="adj1" fmla="val 33404"/>
                <a:gd name="adj2" fmla="val 76320"/>
                <a:gd name="adj3" fmla="val 16667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it-IT" sz="1600" dirty="0" err="1" smtClean="0"/>
                <a:t>Probabilistic</a:t>
              </a:r>
              <a:endParaRPr lang="it-IT" sz="1600" dirty="0" smtClean="0"/>
            </a:p>
            <a:p>
              <a:pPr algn="ctr"/>
              <a:r>
                <a:rPr lang="it-IT" sz="1600" dirty="0" smtClean="0"/>
                <a:t>Location</a:t>
              </a:r>
              <a:endParaRPr lang="it-IT" sz="1600" dirty="0"/>
            </a:p>
          </p:txBody>
        </p:sp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 l="3671" t="5060" r="63985" b="50211"/>
            <a:stretch>
              <a:fillRect/>
            </a:stretch>
          </p:blipFill>
          <p:spPr bwMode="auto">
            <a:xfrm>
              <a:off x="2067857" y="974334"/>
              <a:ext cx="1320046" cy="12017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7176"/>
            <p:cNvSpPr>
              <a:spLocks noChangeAspect="1"/>
            </p:cNvSpPr>
            <p:nvPr/>
          </p:nvSpPr>
          <p:spPr>
            <a:xfrm>
              <a:off x="2195736" y="3441788"/>
              <a:ext cx="212600" cy="2240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</p:grpSp>
      <p:grpSp>
        <p:nvGrpSpPr>
          <p:cNvPr id="140" name="Gruppo 139"/>
          <p:cNvGrpSpPr/>
          <p:nvPr/>
        </p:nvGrpSpPr>
        <p:grpSpPr>
          <a:xfrm>
            <a:off x="2771800" y="889538"/>
            <a:ext cx="2664296" cy="5275766"/>
            <a:chOff x="2771800" y="889538"/>
            <a:chExt cx="2664296" cy="5275766"/>
          </a:xfrm>
        </p:grpSpPr>
        <p:sp>
          <p:nvSpPr>
            <p:cNvPr id="15" name="Fumetto 2 14"/>
            <p:cNvSpPr/>
            <p:nvPr/>
          </p:nvSpPr>
          <p:spPr>
            <a:xfrm>
              <a:off x="2929208" y="4373172"/>
              <a:ext cx="1341972" cy="1792132"/>
            </a:xfrm>
            <a:prstGeom prst="wedgeRoundRectCallout">
              <a:avLst>
                <a:gd name="adj1" fmla="val -51155"/>
                <a:gd name="adj2" fmla="val -99338"/>
                <a:gd name="adj3" fmla="val 16667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it-IT" sz="1600" dirty="0" err="1" smtClean="0">
                  <a:solidFill>
                    <a:schemeClr val="dk1"/>
                  </a:solidFill>
                </a:rPr>
                <a:t>Bayesian</a:t>
              </a:r>
              <a:endParaRPr lang="it-IT" sz="1600" dirty="0" smtClean="0">
                <a:solidFill>
                  <a:schemeClr val="dk1"/>
                </a:solidFill>
              </a:endParaRPr>
            </a:p>
            <a:p>
              <a:pPr algn="ctr"/>
              <a:r>
                <a:rPr lang="it-IT" sz="1600" dirty="0" err="1" smtClean="0">
                  <a:solidFill>
                    <a:schemeClr val="dk1"/>
                  </a:solidFill>
                </a:rPr>
                <a:t>Magnitude</a:t>
              </a:r>
              <a:endParaRPr lang="it-IT" sz="1600" dirty="0">
                <a:solidFill>
                  <a:schemeClr val="dk1"/>
                </a:solidFill>
              </a:endParaRPr>
            </a:p>
          </p:txBody>
        </p:sp>
        <p:pic>
          <p:nvPicPr>
            <p:cNvPr id="12" name="Picture 1"/>
            <p:cNvPicPr>
              <a:picLocks noChangeArrowheads="1"/>
            </p:cNvPicPr>
            <p:nvPr/>
          </p:nvPicPr>
          <p:blipFill>
            <a:blip r:embed="rId7" cstate="print"/>
            <a:srcRect l="48235" t="51846" r="27328" b="19180"/>
            <a:stretch>
              <a:fillRect/>
            </a:stretch>
          </p:blipFill>
          <p:spPr bwMode="auto">
            <a:xfrm>
              <a:off x="2987824" y="4509120"/>
              <a:ext cx="1224136" cy="902460"/>
            </a:xfrm>
            <a:prstGeom prst="rect">
              <a:avLst/>
            </a:prstGeom>
            <a:solidFill>
              <a:schemeClr val="tx1"/>
            </a:solidFill>
            <a:ln w="12700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9" name="Fumetto 2 118"/>
            <p:cNvSpPr/>
            <p:nvPr/>
          </p:nvSpPr>
          <p:spPr>
            <a:xfrm>
              <a:off x="3530848" y="889538"/>
              <a:ext cx="1905248" cy="2035406"/>
            </a:xfrm>
            <a:prstGeom prst="wedgeRoundRectCallout">
              <a:avLst>
                <a:gd name="adj1" fmla="val -79183"/>
                <a:gd name="adj2" fmla="val 79707"/>
                <a:gd name="adj3" fmla="val 16667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it-IT" sz="1400" dirty="0" err="1">
                  <a:solidFill>
                    <a:schemeClr val="accent2">
                      <a:lumMod val="75000"/>
                    </a:schemeClr>
                  </a:solidFill>
                </a:rPr>
                <a:t>Regional</a:t>
              </a:r>
              <a:r>
                <a:rPr lang="it-IT" sz="1400" dirty="0">
                  <a:solidFill>
                    <a:schemeClr val="accent2">
                      <a:lumMod val="75000"/>
                    </a:schemeClr>
                  </a:solidFill>
                </a:rPr>
                <a:t> Scale</a:t>
              </a:r>
            </a:p>
            <a:p>
              <a:pPr algn="ctr"/>
              <a:r>
                <a:rPr lang="it-IT" sz="1400" dirty="0" err="1">
                  <a:solidFill>
                    <a:schemeClr val="accent2">
                      <a:lumMod val="75000"/>
                    </a:schemeClr>
                  </a:solidFill>
                </a:rPr>
                <a:t>Peak</a:t>
              </a:r>
              <a:r>
                <a:rPr lang="it-IT" sz="1400" dirty="0">
                  <a:solidFill>
                    <a:schemeClr val="accent2">
                      <a:lumMod val="75000"/>
                    </a:schemeClr>
                  </a:solidFill>
                </a:rPr>
                <a:t> Ground </a:t>
              </a:r>
              <a:r>
                <a:rPr lang="it-IT" sz="1400" dirty="0" err="1">
                  <a:solidFill>
                    <a:schemeClr val="accent2">
                      <a:lumMod val="75000"/>
                    </a:schemeClr>
                  </a:solidFill>
                </a:rPr>
                <a:t>Motion</a:t>
              </a:r>
              <a:endParaRPr lang="it-IT" sz="1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117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 l="42812" t="46625" b="4247"/>
            <a:stretch>
              <a:fillRect/>
            </a:stretch>
          </p:blipFill>
          <p:spPr bwMode="auto">
            <a:xfrm>
              <a:off x="3648684" y="1052736"/>
              <a:ext cx="1699029" cy="10481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7180"/>
            <p:cNvSpPr>
              <a:spLocks noChangeAspect="1"/>
            </p:cNvSpPr>
            <p:nvPr/>
          </p:nvSpPr>
          <p:spPr>
            <a:xfrm>
              <a:off x="2771800" y="3395356"/>
              <a:ext cx="318901" cy="324000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</p:sp>
      </p:grpSp>
      <p:grpSp>
        <p:nvGrpSpPr>
          <p:cNvPr id="138" name="Gruppo 137"/>
          <p:cNvGrpSpPr/>
          <p:nvPr/>
        </p:nvGrpSpPr>
        <p:grpSpPr>
          <a:xfrm>
            <a:off x="3386228" y="3356992"/>
            <a:ext cx="2481916" cy="2808312"/>
            <a:chOff x="3386228" y="3356992"/>
            <a:chExt cx="2481916" cy="2808312"/>
          </a:xfrm>
        </p:grpSpPr>
        <p:sp>
          <p:nvSpPr>
            <p:cNvPr id="118" name="Oval 7180"/>
            <p:cNvSpPr/>
            <p:nvPr/>
          </p:nvSpPr>
          <p:spPr>
            <a:xfrm>
              <a:off x="3386228" y="3356992"/>
              <a:ext cx="385867" cy="39203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121" name="Fumetto 2 120"/>
            <p:cNvSpPr/>
            <p:nvPr/>
          </p:nvSpPr>
          <p:spPr>
            <a:xfrm>
              <a:off x="4311218" y="4365104"/>
              <a:ext cx="1556926" cy="1800200"/>
            </a:xfrm>
            <a:prstGeom prst="wedgeRoundRectCallout">
              <a:avLst>
                <a:gd name="adj1" fmla="val -94977"/>
                <a:gd name="adj2" fmla="val -96936"/>
                <a:gd name="adj3" fmla="val 16667"/>
              </a:avLst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it-IT" sz="1400" dirty="0" smtClean="0">
                  <a:solidFill>
                    <a:schemeClr val="accent2">
                      <a:lumMod val="75000"/>
                    </a:schemeClr>
                  </a:solidFill>
                </a:rPr>
                <a:t>PDZ - </a:t>
              </a:r>
              <a:r>
                <a:rPr lang="it-IT" sz="1400" dirty="0" err="1" smtClean="0">
                  <a:solidFill>
                    <a:schemeClr val="accent2">
                      <a:lumMod val="75000"/>
                    </a:schemeClr>
                  </a:solidFill>
                </a:rPr>
                <a:t>Probable</a:t>
              </a:r>
              <a:endParaRPr lang="it-IT" sz="1400" dirty="0" smtClean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ctr"/>
              <a:r>
                <a:rPr lang="it-IT" sz="1400" dirty="0" err="1" smtClean="0">
                  <a:solidFill>
                    <a:schemeClr val="accent2">
                      <a:lumMod val="75000"/>
                    </a:schemeClr>
                  </a:solidFill>
                </a:rPr>
                <a:t>Damaged</a:t>
              </a:r>
              <a:r>
                <a:rPr lang="it-IT" sz="1400" dirty="0" smtClean="0">
                  <a:solidFill>
                    <a:schemeClr val="accent2">
                      <a:lumMod val="75000"/>
                    </a:schemeClr>
                  </a:solidFill>
                </a:rPr>
                <a:t> Zone</a:t>
              </a:r>
            </a:p>
          </p:txBody>
        </p:sp>
        <p:pic>
          <p:nvPicPr>
            <p:cNvPr id="120" name="Segnaposto contenuto 7" descr="simaq_9sec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>
            <a:xfrm>
              <a:off x="4548098" y="4509120"/>
              <a:ext cx="1032014" cy="10972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9" name="Gruppo 138"/>
          <p:cNvGrpSpPr/>
          <p:nvPr/>
        </p:nvGrpSpPr>
        <p:grpSpPr>
          <a:xfrm>
            <a:off x="4836387" y="1669095"/>
            <a:ext cx="4020775" cy="4568217"/>
            <a:chOff x="4836387" y="1669095"/>
            <a:chExt cx="4020775" cy="4568217"/>
          </a:xfrm>
        </p:grpSpPr>
        <p:sp>
          <p:nvSpPr>
            <p:cNvPr id="127" name="Connettore 126"/>
            <p:cNvSpPr>
              <a:spLocks noChangeAspect="1"/>
            </p:cNvSpPr>
            <p:nvPr/>
          </p:nvSpPr>
          <p:spPr>
            <a:xfrm rot="18884209">
              <a:off x="4836387" y="1669095"/>
              <a:ext cx="3672408" cy="3672408"/>
            </a:xfrm>
            <a:prstGeom prst="flowChartConnector">
              <a:avLst/>
            </a:prstGeom>
            <a:gradFill flip="none" rotWithShape="1">
              <a:gsLst>
                <a:gs pos="62000">
                  <a:srgbClr val="FF0000">
                    <a:alpha val="0"/>
                  </a:srgbClr>
                </a:gs>
                <a:gs pos="100000">
                  <a:srgbClr val="FF0000">
                    <a:alpha val="81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9" name="Fumetto 2 128"/>
            <p:cNvSpPr/>
            <p:nvPr/>
          </p:nvSpPr>
          <p:spPr>
            <a:xfrm flipH="1">
              <a:off x="7588268" y="4797152"/>
              <a:ext cx="1268894" cy="1440160"/>
            </a:xfrm>
            <a:prstGeom prst="wedgeRoundRectCallout">
              <a:avLst>
                <a:gd name="adj1" fmla="val -21573"/>
                <a:gd name="adj2" fmla="val -90128"/>
                <a:gd name="adj3" fmla="val 16667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i="1" dirty="0" err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S-Waves</a:t>
              </a:r>
            </a:p>
            <a:p>
              <a:pPr algn="ctr"/>
              <a:r>
                <a:rPr lang="it-IT" i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At Target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226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it-IT" dirty="0" smtClean="0"/>
              <a:t>Worldwide EWS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78BF3259-94C8-4057-BB5C-E06414E1730E}" type="slidenum">
              <a:rPr lang="it-IT" smtClean="0"/>
              <a:t>6</a:t>
            </a:fld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9" y="1844824"/>
            <a:ext cx="8819487" cy="457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2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dirty="0" err="1" smtClean="0"/>
              <a:t>Regional</a:t>
            </a:r>
            <a:r>
              <a:rPr lang="it-IT" dirty="0" smtClean="0"/>
              <a:t> vs </a:t>
            </a:r>
            <a:r>
              <a:rPr lang="it-IT" dirty="0" err="1" smtClean="0"/>
              <a:t>Onsite</a:t>
            </a:r>
            <a:r>
              <a:rPr lang="it-IT" dirty="0" smtClean="0"/>
              <a:t> EW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2080338" y="3933055"/>
            <a:ext cx="6956158" cy="117986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2051720" y="2263428"/>
            <a:ext cx="6984776" cy="94954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2" name="Gruppo 61"/>
          <p:cNvGrpSpPr/>
          <p:nvPr/>
        </p:nvGrpSpPr>
        <p:grpSpPr>
          <a:xfrm>
            <a:off x="303782" y="2537172"/>
            <a:ext cx="1927597" cy="2115964"/>
            <a:chOff x="375790" y="2276873"/>
            <a:chExt cx="1927597" cy="2115964"/>
          </a:xfrm>
        </p:grpSpPr>
        <p:sp>
          <p:nvSpPr>
            <p:cNvPr id="61" name="Rettangolo 60"/>
            <p:cNvSpPr/>
            <p:nvPr/>
          </p:nvSpPr>
          <p:spPr>
            <a:xfrm>
              <a:off x="683568" y="2568024"/>
              <a:ext cx="1619819" cy="14746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ctangle 3"/>
            <p:cNvSpPr>
              <a:spLocks/>
            </p:cNvSpPr>
            <p:nvPr/>
          </p:nvSpPr>
          <p:spPr bwMode="auto">
            <a:xfrm rot="16200000">
              <a:off x="-528303" y="3180966"/>
              <a:ext cx="211596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GB" sz="2000" b="1" dirty="0" err="1" smtClean="0">
                  <a:solidFill>
                    <a:schemeClr val="accent2"/>
                  </a:solidFill>
                  <a:latin typeface="+mj-lt"/>
                  <a:sym typeface="Copperplate" pitchFamily="1" charset="0"/>
                </a:rPr>
                <a:t>Epicentral</a:t>
              </a:r>
              <a:r>
                <a:rPr lang="en-GB" sz="2000" b="1" dirty="0" smtClean="0">
                  <a:solidFill>
                    <a:schemeClr val="accent2"/>
                  </a:solidFill>
                  <a:latin typeface="+mj-lt"/>
                  <a:sym typeface="Copperplate" pitchFamily="1" charset="0"/>
                </a:rPr>
                <a:t> Area</a:t>
              </a:r>
              <a:endParaRPr lang="en-US" sz="2000" b="1" dirty="0">
                <a:solidFill>
                  <a:schemeClr val="accent2"/>
                </a:solidFill>
                <a:latin typeface="+mj-lt"/>
                <a:sym typeface="Copperplate" pitchFamily="1" charset="0"/>
              </a:endParaRPr>
            </a:p>
          </p:txBody>
        </p:sp>
        <p:sp>
          <p:nvSpPr>
            <p:cNvPr id="6" name="Rectangle 4"/>
            <p:cNvSpPr>
              <a:spLocks/>
            </p:cNvSpPr>
            <p:nvPr/>
          </p:nvSpPr>
          <p:spPr bwMode="auto">
            <a:xfrm>
              <a:off x="1154113" y="2978994"/>
              <a:ext cx="538162" cy="579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3400">
                  <a:solidFill>
                    <a:srgbClr val="FF1E24"/>
                  </a:solidFill>
                  <a:latin typeface="+mj-lt"/>
                  <a:ea typeface="MS Gothic" pitchFamily="49" charset="-128"/>
                  <a:sym typeface="Copperplate" pitchFamily="1" charset="0"/>
                </a:rPr>
                <a:t>✹</a:t>
              </a:r>
              <a:endParaRPr lang="en-US" sz="3400">
                <a:solidFill>
                  <a:srgbClr val="FF1E24"/>
                </a:solidFill>
                <a:latin typeface="+mj-lt"/>
                <a:sym typeface="Copperplate" pitchFamily="1" charset="0"/>
              </a:endParaRPr>
            </a:p>
          </p:txBody>
        </p:sp>
        <p:sp>
          <p:nvSpPr>
            <p:cNvPr id="7" name="Oval 5"/>
            <p:cNvSpPr>
              <a:spLocks/>
            </p:cNvSpPr>
            <p:nvPr/>
          </p:nvSpPr>
          <p:spPr bwMode="auto">
            <a:xfrm>
              <a:off x="833438" y="2674194"/>
              <a:ext cx="1168400" cy="1169987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8" name="Oval 6"/>
            <p:cNvSpPr>
              <a:spLocks/>
            </p:cNvSpPr>
            <p:nvPr/>
          </p:nvSpPr>
          <p:spPr bwMode="auto">
            <a:xfrm>
              <a:off x="1201738" y="3042494"/>
              <a:ext cx="430212" cy="431800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9" name="Oval 7"/>
            <p:cNvSpPr>
              <a:spLocks/>
            </p:cNvSpPr>
            <p:nvPr/>
          </p:nvSpPr>
          <p:spPr bwMode="auto">
            <a:xfrm>
              <a:off x="1028700" y="2869456"/>
              <a:ext cx="784225" cy="785813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latin typeface="+mj-lt"/>
              </a:endParaRPr>
            </a:p>
          </p:txBody>
        </p:sp>
        <p:grpSp>
          <p:nvGrpSpPr>
            <p:cNvPr id="11" name="Group 12"/>
            <p:cNvGrpSpPr>
              <a:grpSpLocks/>
            </p:cNvGrpSpPr>
            <p:nvPr/>
          </p:nvGrpSpPr>
          <p:grpSpPr bwMode="auto">
            <a:xfrm>
              <a:off x="889000" y="2653556"/>
              <a:ext cx="1282700" cy="1003300"/>
              <a:chOff x="0" y="0"/>
              <a:chExt cx="808" cy="632"/>
            </a:xfrm>
          </p:grpSpPr>
          <p:sp>
            <p:nvSpPr>
              <p:cNvPr id="12" name="AutoShape 13"/>
              <p:cNvSpPr>
                <a:spLocks/>
              </p:cNvSpPr>
              <p:nvPr/>
            </p:nvSpPr>
            <p:spPr bwMode="auto">
              <a:xfrm>
                <a:off x="48" y="200"/>
                <a:ext cx="168" cy="112"/>
              </a:xfrm>
              <a:prstGeom prst="triangle">
                <a:avLst>
                  <a:gd name="adj" fmla="val 50000"/>
                </a:avLst>
              </a:prstGeom>
              <a:solidFill>
                <a:srgbClr val="339966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13" name="AutoShape 14"/>
              <p:cNvSpPr>
                <a:spLocks/>
              </p:cNvSpPr>
              <p:nvPr/>
            </p:nvSpPr>
            <p:spPr bwMode="auto">
              <a:xfrm>
                <a:off x="640" y="368"/>
                <a:ext cx="168" cy="112"/>
              </a:xfrm>
              <a:prstGeom prst="triangle">
                <a:avLst>
                  <a:gd name="adj" fmla="val 50000"/>
                </a:avLst>
              </a:prstGeom>
              <a:solidFill>
                <a:srgbClr val="339966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14" name="AutoShape 15"/>
              <p:cNvSpPr>
                <a:spLocks/>
              </p:cNvSpPr>
              <p:nvPr/>
            </p:nvSpPr>
            <p:spPr bwMode="auto">
              <a:xfrm>
                <a:off x="328" y="248"/>
                <a:ext cx="168" cy="112"/>
              </a:xfrm>
              <a:prstGeom prst="triangle">
                <a:avLst>
                  <a:gd name="adj" fmla="val 50000"/>
                </a:avLst>
              </a:prstGeom>
              <a:solidFill>
                <a:srgbClr val="339966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15" name="AutoShape 16"/>
              <p:cNvSpPr>
                <a:spLocks/>
              </p:cNvSpPr>
              <p:nvPr/>
            </p:nvSpPr>
            <p:spPr bwMode="auto">
              <a:xfrm>
                <a:off x="16" y="432"/>
                <a:ext cx="168" cy="112"/>
              </a:xfrm>
              <a:prstGeom prst="triangle">
                <a:avLst>
                  <a:gd name="adj" fmla="val 50000"/>
                </a:avLst>
              </a:prstGeom>
              <a:solidFill>
                <a:srgbClr val="339966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16" name="AutoShape 17"/>
              <p:cNvSpPr>
                <a:spLocks/>
              </p:cNvSpPr>
              <p:nvPr/>
            </p:nvSpPr>
            <p:spPr bwMode="auto">
              <a:xfrm>
                <a:off x="272" y="520"/>
                <a:ext cx="168" cy="112"/>
              </a:xfrm>
              <a:prstGeom prst="triangle">
                <a:avLst>
                  <a:gd name="adj" fmla="val 50000"/>
                </a:avLst>
              </a:prstGeom>
              <a:solidFill>
                <a:srgbClr val="339966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17" name="AutoShape 18"/>
              <p:cNvSpPr>
                <a:spLocks/>
              </p:cNvSpPr>
              <p:nvPr/>
            </p:nvSpPr>
            <p:spPr bwMode="auto">
              <a:xfrm>
                <a:off x="568" y="112"/>
                <a:ext cx="168" cy="112"/>
              </a:xfrm>
              <a:prstGeom prst="triangle">
                <a:avLst>
                  <a:gd name="adj" fmla="val 50000"/>
                </a:avLst>
              </a:prstGeom>
              <a:solidFill>
                <a:srgbClr val="339966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18" name="AutoShape 19"/>
              <p:cNvSpPr>
                <a:spLocks/>
              </p:cNvSpPr>
              <p:nvPr/>
            </p:nvSpPr>
            <p:spPr bwMode="auto">
              <a:xfrm>
                <a:off x="0" y="0"/>
                <a:ext cx="168" cy="112"/>
              </a:xfrm>
              <a:prstGeom prst="triangle">
                <a:avLst>
                  <a:gd name="adj" fmla="val 50000"/>
                </a:avLst>
              </a:prstGeom>
              <a:solidFill>
                <a:srgbClr val="339966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>
                  <a:latin typeface="+mj-lt"/>
                </a:endParaRPr>
              </a:p>
            </p:txBody>
          </p:sp>
        </p:grpSp>
      </p:grpSp>
      <p:sp>
        <p:nvSpPr>
          <p:cNvPr id="19" name="Line 20"/>
          <p:cNvSpPr>
            <a:spLocks noChangeShapeType="1"/>
          </p:cNvSpPr>
          <p:nvPr/>
        </p:nvSpPr>
        <p:spPr bwMode="auto">
          <a:xfrm flipH="1">
            <a:off x="2253702" y="5013176"/>
            <a:ext cx="287185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med" len="med"/>
            <a:tailEnd/>
          </a:ln>
        </p:spPr>
        <p:txBody>
          <a:bodyPr/>
          <a:lstStyle/>
          <a:p>
            <a:endParaRPr lang="it-IT">
              <a:latin typeface="+mj-lt"/>
            </a:endParaRPr>
          </a:p>
        </p:txBody>
      </p:sp>
      <p:sp>
        <p:nvSpPr>
          <p:cNvPr id="21" name="Line 22"/>
          <p:cNvSpPr>
            <a:spLocks noChangeShapeType="1"/>
          </p:cNvSpPr>
          <p:nvPr/>
        </p:nvSpPr>
        <p:spPr bwMode="auto">
          <a:xfrm flipH="1" flipV="1">
            <a:off x="2253702" y="3068960"/>
            <a:ext cx="4956400" cy="0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stealth" w="med" len="med"/>
            <a:tailEnd/>
          </a:ln>
        </p:spPr>
        <p:txBody>
          <a:bodyPr/>
          <a:lstStyle/>
          <a:p>
            <a:endParaRPr lang="it-IT">
              <a:latin typeface="+mj-lt"/>
            </a:endParaRPr>
          </a:p>
        </p:txBody>
      </p:sp>
      <p:sp>
        <p:nvSpPr>
          <p:cNvPr id="22" name="Rectangle 23"/>
          <p:cNvSpPr>
            <a:spLocks/>
          </p:cNvSpPr>
          <p:nvPr/>
        </p:nvSpPr>
        <p:spPr bwMode="auto">
          <a:xfrm>
            <a:off x="2290191" y="2708920"/>
            <a:ext cx="45140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+mj-lt"/>
                <a:sym typeface="Copperplate Light" pitchFamily="1" charset="0"/>
              </a:rPr>
              <a:t>Warning (Light/connection Speed)</a:t>
            </a:r>
            <a:endParaRPr lang="en-US" sz="2000" dirty="0">
              <a:solidFill>
                <a:schemeClr val="bg1"/>
              </a:solidFill>
              <a:latin typeface="+mj-lt"/>
              <a:sym typeface="Copperplate Light" pitchFamily="1" charset="0"/>
            </a:endParaRPr>
          </a:p>
        </p:txBody>
      </p:sp>
      <p:pic>
        <p:nvPicPr>
          <p:cNvPr id="23" name="Picture 8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0571"/>
          <a:stretch/>
        </p:blipFill>
        <p:spPr bwMode="auto">
          <a:xfrm>
            <a:off x="7246962" y="2547843"/>
            <a:ext cx="1789534" cy="217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AutoShape 14"/>
          <p:cNvSpPr>
            <a:spLocks/>
          </p:cNvSpPr>
          <p:nvPr/>
        </p:nvSpPr>
        <p:spPr bwMode="auto">
          <a:xfrm>
            <a:off x="6969596" y="4691360"/>
            <a:ext cx="266700" cy="177800"/>
          </a:xfrm>
          <a:prstGeom prst="triangle">
            <a:avLst>
              <a:gd name="adj" fmla="val 50000"/>
            </a:avLst>
          </a:prstGeom>
          <a:solidFill>
            <a:srgbClr val="339966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>
              <a:latin typeface="+mj-lt"/>
            </a:endParaRPr>
          </a:p>
        </p:txBody>
      </p:sp>
      <p:sp>
        <p:nvSpPr>
          <p:cNvPr id="25" name="AutoShape 14"/>
          <p:cNvSpPr>
            <a:spLocks/>
          </p:cNvSpPr>
          <p:nvPr/>
        </p:nvSpPr>
        <p:spPr bwMode="auto">
          <a:xfrm>
            <a:off x="6681564" y="4547344"/>
            <a:ext cx="266700" cy="177800"/>
          </a:xfrm>
          <a:prstGeom prst="triangle">
            <a:avLst>
              <a:gd name="adj" fmla="val 50000"/>
            </a:avLst>
          </a:prstGeom>
          <a:solidFill>
            <a:srgbClr val="339966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>
              <a:latin typeface="+mj-lt"/>
            </a:endParaRPr>
          </a:p>
        </p:txBody>
      </p:sp>
      <p:sp>
        <p:nvSpPr>
          <p:cNvPr id="26" name="AutoShape 14"/>
          <p:cNvSpPr>
            <a:spLocks/>
          </p:cNvSpPr>
          <p:nvPr/>
        </p:nvSpPr>
        <p:spPr bwMode="auto">
          <a:xfrm>
            <a:off x="7020272" y="4403328"/>
            <a:ext cx="266700" cy="177800"/>
          </a:xfrm>
          <a:prstGeom prst="triangle">
            <a:avLst>
              <a:gd name="adj" fmla="val 50000"/>
            </a:avLst>
          </a:prstGeom>
          <a:solidFill>
            <a:srgbClr val="339966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>
              <a:latin typeface="+mj-lt"/>
            </a:endParaRPr>
          </a:p>
        </p:txBody>
      </p:sp>
      <p:sp>
        <p:nvSpPr>
          <p:cNvPr id="27" name="AutoShape 14"/>
          <p:cNvSpPr>
            <a:spLocks/>
          </p:cNvSpPr>
          <p:nvPr/>
        </p:nvSpPr>
        <p:spPr bwMode="auto">
          <a:xfrm>
            <a:off x="6825580" y="4187304"/>
            <a:ext cx="266700" cy="177800"/>
          </a:xfrm>
          <a:prstGeom prst="triangle">
            <a:avLst>
              <a:gd name="adj" fmla="val 50000"/>
            </a:avLst>
          </a:prstGeom>
          <a:solidFill>
            <a:srgbClr val="339966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>
              <a:latin typeface="+mj-lt"/>
            </a:endParaRPr>
          </a:p>
        </p:txBody>
      </p:sp>
      <p:grpSp>
        <p:nvGrpSpPr>
          <p:cNvPr id="29" name="Group 25"/>
          <p:cNvGrpSpPr>
            <a:grpSpLocks/>
          </p:cNvGrpSpPr>
          <p:nvPr/>
        </p:nvGrpSpPr>
        <p:grpSpPr bwMode="auto">
          <a:xfrm>
            <a:off x="434652" y="5540200"/>
            <a:ext cx="8697913" cy="1273176"/>
            <a:chOff x="24" y="3098"/>
            <a:chExt cx="5479" cy="8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Rectangle 26"/>
            <p:cNvSpPr>
              <a:spLocks/>
            </p:cNvSpPr>
            <p:nvPr/>
          </p:nvSpPr>
          <p:spPr bwMode="auto">
            <a:xfrm>
              <a:off x="665" y="3103"/>
              <a:ext cx="2416" cy="575"/>
            </a:xfrm>
            <a:prstGeom prst="rect">
              <a:avLst/>
            </a:prstGeom>
            <a:solidFill>
              <a:srgbClr val="00FF00"/>
            </a:solidFill>
            <a:ln w="2540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31" name="Rectangle 27"/>
            <p:cNvSpPr>
              <a:spLocks/>
            </p:cNvSpPr>
            <p:nvPr/>
          </p:nvSpPr>
          <p:spPr bwMode="auto">
            <a:xfrm>
              <a:off x="1702" y="3226"/>
              <a:ext cx="10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0800" tIns="50800" rIns="50800" bIns="50800" anchor="ctr"/>
            <a:lstStyle/>
            <a:p>
              <a:pPr algn="ctr"/>
              <a:r>
                <a:rPr lang="en-US" b="1" dirty="0">
                  <a:solidFill>
                    <a:srgbClr val="000000"/>
                  </a:solidFill>
                  <a:latin typeface="+mj-lt"/>
                  <a:sym typeface="Gill Sans" charset="0"/>
                </a:rPr>
                <a:t>Early Warning</a:t>
              </a:r>
            </a:p>
            <a:p>
              <a:pPr algn="ctr"/>
              <a:r>
                <a:rPr lang="en-US" b="1" dirty="0">
                  <a:solidFill>
                    <a:srgbClr val="000000"/>
                  </a:solidFill>
                  <a:latin typeface="+mj-lt"/>
                  <a:sym typeface="Gill Sans" charset="0"/>
                </a:rPr>
                <a:t>~ </a:t>
              </a:r>
              <a:r>
                <a:rPr lang="en-US" b="1" dirty="0" smtClean="0">
                  <a:solidFill>
                    <a:srgbClr val="000000"/>
                  </a:solidFill>
                  <a:latin typeface="+mj-lt"/>
                  <a:sym typeface="Gill Sans" charset="0"/>
                </a:rPr>
                <a:t>10- 30 s</a:t>
              </a:r>
              <a:endParaRPr lang="en-US" b="1" dirty="0">
                <a:solidFill>
                  <a:srgbClr val="000000"/>
                </a:solidFill>
                <a:latin typeface="+mj-lt"/>
                <a:sym typeface="Gill Sans" charset="0"/>
              </a:endParaRPr>
            </a:p>
          </p:txBody>
        </p:sp>
        <p:sp>
          <p:nvSpPr>
            <p:cNvPr id="32" name="Rectangle 28"/>
            <p:cNvSpPr>
              <a:spLocks/>
            </p:cNvSpPr>
            <p:nvPr/>
          </p:nvSpPr>
          <p:spPr bwMode="auto">
            <a:xfrm>
              <a:off x="3081" y="3103"/>
              <a:ext cx="2422" cy="575"/>
            </a:xfrm>
            <a:prstGeom prst="rect">
              <a:avLst/>
            </a:prstGeom>
            <a:gradFill rotWithShape="0">
              <a:gsLst>
                <a:gs pos="0">
                  <a:srgbClr val="007BFF"/>
                </a:gs>
                <a:gs pos="100000">
                  <a:srgbClr val="393745"/>
                </a:gs>
              </a:gsLst>
              <a:lin ang="0" scaled="1"/>
            </a:gradFill>
            <a:ln w="2540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33" name="Rectangle 29"/>
            <p:cNvSpPr>
              <a:spLocks/>
            </p:cNvSpPr>
            <p:nvPr/>
          </p:nvSpPr>
          <p:spPr bwMode="auto">
            <a:xfrm>
              <a:off x="3299" y="3226"/>
              <a:ext cx="15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0800" tIns="50800" rIns="50800" bIns="50800" anchor="ctr"/>
            <a:lstStyle/>
            <a:p>
              <a:pPr algn="ctr"/>
              <a:r>
                <a:rPr lang="en-US" b="1" dirty="0" err="1" smtClean="0">
                  <a:solidFill>
                    <a:srgbClr val="FFFFFF"/>
                  </a:solidFill>
                  <a:latin typeface="+mj-lt"/>
                  <a:sym typeface="Gill Sans" charset="0"/>
                </a:rPr>
                <a:t>Postevent</a:t>
              </a:r>
              <a:endParaRPr lang="en-US" b="1" dirty="0">
                <a:solidFill>
                  <a:srgbClr val="FFFFFF"/>
                </a:solidFill>
                <a:latin typeface="+mj-lt"/>
                <a:sym typeface="Gill Sans" charset="0"/>
              </a:endParaRPr>
            </a:p>
            <a:p>
              <a:pPr algn="ctr"/>
              <a:r>
                <a:rPr lang="en-US" b="1" dirty="0">
                  <a:solidFill>
                    <a:srgbClr val="FFFFFF"/>
                  </a:solidFill>
                  <a:latin typeface="+mj-lt"/>
                  <a:sym typeface="Gill Sans" charset="0"/>
                </a:rPr>
                <a:t>~ 10 min</a:t>
              </a:r>
            </a:p>
          </p:txBody>
        </p:sp>
        <p:grpSp>
          <p:nvGrpSpPr>
            <p:cNvPr id="34" name="Group 30"/>
            <p:cNvGrpSpPr>
              <a:grpSpLocks/>
            </p:cNvGrpSpPr>
            <p:nvPr/>
          </p:nvGrpSpPr>
          <p:grpSpPr bwMode="auto">
            <a:xfrm>
              <a:off x="594" y="3098"/>
              <a:ext cx="862" cy="576"/>
              <a:chOff x="594" y="3098"/>
              <a:chExt cx="862" cy="576"/>
            </a:xfrm>
          </p:grpSpPr>
          <p:sp>
            <p:nvSpPr>
              <p:cNvPr id="48" name="Rectangle 31"/>
              <p:cNvSpPr>
                <a:spLocks/>
              </p:cNvSpPr>
              <p:nvPr/>
            </p:nvSpPr>
            <p:spPr bwMode="auto">
              <a:xfrm>
                <a:off x="664" y="3098"/>
                <a:ext cx="718" cy="576"/>
              </a:xfrm>
              <a:prstGeom prst="rect">
                <a:avLst/>
              </a:prstGeom>
              <a:solidFill>
                <a:srgbClr val="FFC000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49" name="Rectangle 32"/>
              <p:cNvSpPr>
                <a:spLocks/>
              </p:cNvSpPr>
              <p:nvPr/>
            </p:nvSpPr>
            <p:spPr bwMode="auto">
              <a:xfrm>
                <a:off x="594" y="3269"/>
                <a:ext cx="862" cy="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50800" tIns="50800" rIns="50800" bIns="50800" anchor="ctr">
                <a:spAutoFit/>
              </a:bodyPr>
              <a:lstStyle/>
              <a:p>
                <a:pPr algn="ctr"/>
                <a:r>
                  <a:rPr lang="en-GB" sz="1200" b="1" dirty="0" smtClean="0">
                    <a:solidFill>
                      <a:schemeClr val="bg1"/>
                    </a:solidFill>
                    <a:latin typeface="+mj-lt"/>
                    <a:sym typeface="Gill Sans" charset="0"/>
                  </a:rPr>
                  <a:t>Telemetry</a:t>
                </a:r>
                <a:endParaRPr lang="en-US" sz="1200" b="1" dirty="0">
                  <a:solidFill>
                    <a:schemeClr val="bg1"/>
                  </a:solidFill>
                  <a:latin typeface="+mj-lt"/>
                  <a:sym typeface="Gill Sans" charset="0"/>
                </a:endParaRPr>
              </a:p>
            </p:txBody>
          </p:sp>
        </p:grpSp>
        <p:sp>
          <p:nvSpPr>
            <p:cNvPr id="35" name="Rectangle 33"/>
            <p:cNvSpPr>
              <a:spLocks/>
            </p:cNvSpPr>
            <p:nvPr/>
          </p:nvSpPr>
          <p:spPr bwMode="auto">
            <a:xfrm>
              <a:off x="50" y="3103"/>
              <a:ext cx="615" cy="575"/>
            </a:xfrm>
            <a:prstGeom prst="rect">
              <a:avLst/>
            </a:prstGeom>
            <a:solidFill>
              <a:srgbClr val="FF000B"/>
            </a:solidFill>
            <a:ln w="2540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36" name="Rectangle 34"/>
            <p:cNvSpPr>
              <a:spLocks/>
            </p:cNvSpPr>
            <p:nvPr/>
          </p:nvSpPr>
          <p:spPr bwMode="auto">
            <a:xfrm>
              <a:off x="24" y="3216"/>
              <a:ext cx="672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0800" tIns="50800" rIns="50800" bIns="50800" anchor="ctr"/>
            <a:lstStyle/>
            <a:p>
              <a:pPr algn="ctr"/>
              <a:r>
                <a:rPr lang="en-GB" sz="1200" b="1" dirty="0" smtClean="0">
                  <a:solidFill>
                    <a:schemeClr val="bg1"/>
                  </a:solidFill>
                  <a:latin typeface="+mj-lt"/>
                  <a:sym typeface="Gill Sans" charset="0"/>
                </a:rPr>
                <a:t>Event detection</a:t>
              </a:r>
              <a:endParaRPr lang="en-US" sz="1200" b="1" dirty="0">
                <a:solidFill>
                  <a:schemeClr val="bg1"/>
                </a:solidFill>
                <a:latin typeface="+mj-lt"/>
                <a:sym typeface="Gill Sans" charset="0"/>
              </a:endParaRPr>
            </a:p>
          </p:txBody>
        </p:sp>
        <p:grpSp>
          <p:nvGrpSpPr>
            <p:cNvPr id="37" name="Group 35"/>
            <p:cNvGrpSpPr>
              <a:grpSpLocks/>
            </p:cNvGrpSpPr>
            <p:nvPr/>
          </p:nvGrpSpPr>
          <p:grpSpPr bwMode="auto">
            <a:xfrm>
              <a:off x="609" y="3672"/>
              <a:ext cx="114" cy="228"/>
              <a:chOff x="609" y="3672"/>
              <a:chExt cx="114" cy="228"/>
            </a:xfrm>
          </p:grpSpPr>
          <p:sp>
            <p:nvSpPr>
              <p:cNvPr id="46" name="Rectangle 36"/>
              <p:cNvSpPr>
                <a:spLocks/>
              </p:cNvSpPr>
              <p:nvPr/>
            </p:nvSpPr>
            <p:spPr bwMode="auto">
              <a:xfrm>
                <a:off x="609" y="3764"/>
                <a:ext cx="114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1400" dirty="0" smtClean="0">
                    <a:latin typeface="+mj-lt"/>
                    <a:sym typeface="Copperplate" pitchFamily="1" charset="0"/>
                  </a:rPr>
                  <a:t>TP</a:t>
                </a:r>
                <a:endParaRPr lang="en-US" sz="1400" dirty="0">
                  <a:latin typeface="+mj-lt"/>
                  <a:sym typeface="Copperplate" pitchFamily="1" charset="0"/>
                </a:endParaRPr>
              </a:p>
            </p:txBody>
          </p:sp>
          <p:sp>
            <p:nvSpPr>
              <p:cNvPr id="47" name="Line 37"/>
              <p:cNvSpPr>
                <a:spLocks noChangeShapeType="1"/>
              </p:cNvSpPr>
              <p:nvPr/>
            </p:nvSpPr>
            <p:spPr bwMode="auto">
              <a:xfrm rot="10800000" flipH="1">
                <a:off x="662" y="3672"/>
                <a:ext cx="0" cy="6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latin typeface="+mj-lt"/>
                </a:endParaRPr>
              </a:p>
            </p:txBody>
          </p:sp>
        </p:grpSp>
        <p:grpSp>
          <p:nvGrpSpPr>
            <p:cNvPr id="38" name="Group 38"/>
            <p:cNvGrpSpPr>
              <a:grpSpLocks/>
            </p:cNvGrpSpPr>
            <p:nvPr/>
          </p:nvGrpSpPr>
          <p:grpSpPr bwMode="auto">
            <a:xfrm>
              <a:off x="2888" y="3672"/>
              <a:ext cx="383" cy="217"/>
              <a:chOff x="2888" y="3672"/>
              <a:chExt cx="383" cy="217"/>
            </a:xfrm>
          </p:grpSpPr>
          <p:sp>
            <p:nvSpPr>
              <p:cNvPr id="44" name="Line 39"/>
              <p:cNvSpPr>
                <a:spLocks noChangeShapeType="1"/>
              </p:cNvSpPr>
              <p:nvPr/>
            </p:nvSpPr>
            <p:spPr bwMode="auto">
              <a:xfrm rot="10800000" flipH="1">
                <a:off x="3077" y="3672"/>
                <a:ext cx="0" cy="6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45" name="Rectangle 40"/>
              <p:cNvSpPr>
                <a:spLocks/>
              </p:cNvSpPr>
              <p:nvPr/>
            </p:nvSpPr>
            <p:spPr bwMode="auto">
              <a:xfrm>
                <a:off x="2888" y="3753"/>
                <a:ext cx="383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1400">
                    <a:latin typeface="+mj-lt"/>
                    <a:sym typeface="Copperplate" pitchFamily="1" charset="0"/>
                  </a:rPr>
                  <a:t>TStarget</a:t>
                </a:r>
              </a:p>
            </p:txBody>
          </p:sp>
        </p:grpSp>
        <p:grpSp>
          <p:nvGrpSpPr>
            <p:cNvPr id="39" name="Group 41"/>
            <p:cNvGrpSpPr>
              <a:grpSpLocks/>
            </p:cNvGrpSpPr>
            <p:nvPr/>
          </p:nvGrpSpPr>
          <p:grpSpPr bwMode="auto">
            <a:xfrm>
              <a:off x="50" y="3672"/>
              <a:ext cx="5453" cy="217"/>
              <a:chOff x="50" y="3672"/>
              <a:chExt cx="5453" cy="217"/>
            </a:xfrm>
          </p:grpSpPr>
          <p:sp>
            <p:nvSpPr>
              <p:cNvPr id="41" name="Rectangle 43"/>
              <p:cNvSpPr>
                <a:spLocks/>
              </p:cNvSpPr>
              <p:nvPr/>
            </p:nvSpPr>
            <p:spPr bwMode="auto">
              <a:xfrm>
                <a:off x="5170" y="3688"/>
                <a:ext cx="228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1400" dirty="0">
                    <a:latin typeface="+mj-lt"/>
                    <a:sym typeface="Copperplate" pitchFamily="1" charset="0"/>
                  </a:rPr>
                  <a:t>Time</a:t>
                </a:r>
              </a:p>
            </p:txBody>
          </p:sp>
          <p:sp>
            <p:nvSpPr>
              <p:cNvPr id="42" name="Rectangle 44"/>
              <p:cNvSpPr>
                <a:spLocks/>
              </p:cNvSpPr>
              <p:nvPr/>
            </p:nvSpPr>
            <p:spPr bwMode="auto">
              <a:xfrm>
                <a:off x="93" y="3753"/>
                <a:ext cx="113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 algn="ctr"/>
                <a:r>
                  <a:rPr lang="en-US" sz="1400" dirty="0">
                    <a:latin typeface="+mj-lt"/>
                    <a:sym typeface="Copperplate" pitchFamily="1" charset="0"/>
                  </a:rPr>
                  <a:t>T0</a:t>
                </a:r>
              </a:p>
            </p:txBody>
          </p:sp>
          <p:sp>
            <p:nvSpPr>
              <p:cNvPr id="43" name="Line 45"/>
              <p:cNvSpPr>
                <a:spLocks noChangeShapeType="1"/>
              </p:cNvSpPr>
              <p:nvPr/>
            </p:nvSpPr>
            <p:spPr bwMode="auto">
              <a:xfrm rot="10800000">
                <a:off x="53" y="3672"/>
                <a:ext cx="0" cy="6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latin typeface="+mj-lt"/>
                </a:endParaRPr>
              </a:p>
            </p:txBody>
          </p:sp>
          <p:sp>
            <p:nvSpPr>
              <p:cNvPr id="40" name="Line 42"/>
              <p:cNvSpPr>
                <a:spLocks noChangeShapeType="1"/>
              </p:cNvSpPr>
              <p:nvPr/>
            </p:nvSpPr>
            <p:spPr bwMode="auto">
              <a:xfrm rot="10800000">
                <a:off x="50" y="3688"/>
                <a:ext cx="5453" cy="1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stealth" w="med" len="med"/>
                <a:tailEnd/>
              </a:ln>
            </p:spPr>
            <p:txBody>
              <a:bodyPr/>
              <a:lstStyle/>
              <a:p>
                <a:endParaRPr lang="it-IT">
                  <a:latin typeface="+mj-lt"/>
                </a:endParaRPr>
              </a:p>
            </p:txBody>
          </p:sp>
        </p:grpSp>
      </p:grpSp>
      <p:sp>
        <p:nvSpPr>
          <p:cNvPr id="50" name="Line 20"/>
          <p:cNvSpPr>
            <a:spLocks noChangeShapeType="1"/>
          </p:cNvSpPr>
          <p:nvPr/>
        </p:nvSpPr>
        <p:spPr bwMode="auto">
          <a:xfrm flipH="1">
            <a:off x="2195736" y="4426399"/>
            <a:ext cx="4564074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 type="stealth" w="med" len="med"/>
            <a:tailEnd/>
          </a:ln>
        </p:spPr>
        <p:txBody>
          <a:bodyPr/>
          <a:lstStyle/>
          <a:p>
            <a:endParaRPr lang="it-IT">
              <a:latin typeface="+mj-lt"/>
            </a:endParaRPr>
          </a:p>
        </p:txBody>
      </p:sp>
      <p:sp>
        <p:nvSpPr>
          <p:cNvPr id="51" name="Rectangle 21"/>
          <p:cNvSpPr>
            <a:spLocks/>
          </p:cNvSpPr>
          <p:nvPr/>
        </p:nvSpPr>
        <p:spPr bwMode="auto">
          <a:xfrm>
            <a:off x="2603661" y="4057327"/>
            <a:ext cx="253915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+mj-lt"/>
                <a:sym typeface="Copperplate Light" pitchFamily="1" charset="0"/>
              </a:rPr>
              <a:t>P Waves (5-6 km/s)</a:t>
            </a:r>
            <a:endParaRPr lang="en-US" sz="2000" dirty="0">
              <a:solidFill>
                <a:schemeClr val="bg1"/>
              </a:solidFill>
              <a:latin typeface="+mj-lt"/>
              <a:sym typeface="Copperplate Light" pitchFamily="1" charset="0"/>
            </a:endParaRPr>
          </a:p>
        </p:txBody>
      </p:sp>
      <p:sp>
        <p:nvSpPr>
          <p:cNvPr id="53" name="Rectangle 21"/>
          <p:cNvSpPr>
            <a:spLocks/>
          </p:cNvSpPr>
          <p:nvPr/>
        </p:nvSpPr>
        <p:spPr bwMode="auto">
          <a:xfrm>
            <a:off x="2278385" y="4581128"/>
            <a:ext cx="39497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+mj-lt"/>
                <a:sym typeface="Copperplate Light" pitchFamily="1" charset="0"/>
              </a:rPr>
              <a:t>S/Surface Waves (3,3.5 km/s)</a:t>
            </a:r>
            <a:endParaRPr lang="en-US" sz="2000" dirty="0">
              <a:solidFill>
                <a:schemeClr val="bg1"/>
              </a:solidFill>
              <a:latin typeface="+mj-lt"/>
              <a:sym typeface="Copperplate Light" pitchFamily="1" charset="0"/>
            </a:endParaRPr>
          </a:p>
        </p:txBody>
      </p:sp>
      <p:sp>
        <p:nvSpPr>
          <p:cNvPr id="54" name="CasellaDiTesto 53"/>
          <p:cNvSpPr txBox="1"/>
          <p:nvPr/>
        </p:nvSpPr>
        <p:spPr>
          <a:xfrm>
            <a:off x="6626403" y="1753652"/>
            <a:ext cx="1762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 smtClean="0">
                <a:latin typeface="+mj-lt"/>
              </a:rPr>
              <a:t>Regional</a:t>
            </a:r>
            <a:endParaRPr lang="it-IT" sz="2800" b="1" dirty="0">
              <a:latin typeface="+mj-lt"/>
            </a:endParaRPr>
          </a:p>
        </p:txBody>
      </p:sp>
      <p:sp>
        <p:nvSpPr>
          <p:cNvPr id="55" name="CasellaDiTesto 54"/>
          <p:cNvSpPr txBox="1"/>
          <p:nvPr/>
        </p:nvSpPr>
        <p:spPr>
          <a:xfrm>
            <a:off x="7058119" y="5013176"/>
            <a:ext cx="1151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 smtClean="0">
                <a:latin typeface="+mj-lt"/>
              </a:rPr>
              <a:t>Onsite</a:t>
            </a:r>
            <a:endParaRPr lang="it-IT" sz="2800" b="1" dirty="0">
              <a:latin typeface="+mj-lt"/>
            </a:endParaRPr>
          </a:p>
        </p:txBody>
      </p:sp>
      <p:sp>
        <p:nvSpPr>
          <p:cNvPr id="63" name="Rectangle 21"/>
          <p:cNvSpPr>
            <a:spLocks/>
          </p:cNvSpPr>
          <p:nvPr/>
        </p:nvSpPr>
        <p:spPr bwMode="auto">
          <a:xfrm>
            <a:off x="2278385" y="2263428"/>
            <a:ext cx="39497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+mj-lt"/>
                <a:sym typeface="Copperplate Light" pitchFamily="1" charset="0"/>
              </a:rPr>
              <a:t>S/Surface Waves (3,3.5 km/s)</a:t>
            </a:r>
            <a:endParaRPr lang="en-US" sz="2000" dirty="0">
              <a:solidFill>
                <a:schemeClr val="bg1"/>
              </a:solidFill>
              <a:latin typeface="+mj-lt"/>
              <a:sym typeface="Copperplate Light" pitchFamily="1" charset="0"/>
            </a:endParaRPr>
          </a:p>
        </p:txBody>
      </p:sp>
      <p:sp>
        <p:nvSpPr>
          <p:cNvPr id="64" name="Line 20"/>
          <p:cNvSpPr>
            <a:spLocks noChangeShapeType="1"/>
          </p:cNvSpPr>
          <p:nvPr/>
        </p:nvSpPr>
        <p:spPr bwMode="auto">
          <a:xfrm flipH="1">
            <a:off x="2267744" y="2636912"/>
            <a:ext cx="129614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med" len="med"/>
            <a:tailEnd/>
          </a:ln>
        </p:spPr>
        <p:txBody>
          <a:bodyPr/>
          <a:lstStyle/>
          <a:p>
            <a:endParaRPr lang="it-IT">
              <a:latin typeface="+mj-lt"/>
            </a:endParaRPr>
          </a:p>
        </p:txBody>
      </p:sp>
      <p:sp>
        <p:nvSpPr>
          <p:cNvPr id="10" name="Rectangle 10"/>
          <p:cNvSpPr>
            <a:spLocks/>
          </p:cNvSpPr>
          <p:nvPr/>
        </p:nvSpPr>
        <p:spPr bwMode="auto">
          <a:xfrm rot="18033768">
            <a:off x="7618337" y="3350202"/>
            <a:ext cx="118301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+mj-lt"/>
                <a:sym typeface="Copperplate" pitchFamily="1" charset="0"/>
              </a:rPr>
              <a:t>target</a:t>
            </a:r>
            <a:endParaRPr lang="en-US" sz="2800" b="1" dirty="0">
              <a:solidFill>
                <a:schemeClr val="bg1"/>
              </a:solidFill>
              <a:latin typeface="+mj-lt"/>
              <a:sym typeface="Copperplate" pitchFamily="1" charset="0"/>
            </a:endParaRPr>
          </a:p>
        </p:txBody>
      </p:sp>
      <p:sp>
        <p:nvSpPr>
          <p:cNvPr id="65" name="Text Box 57"/>
          <p:cNvSpPr txBox="1">
            <a:spLocks noChangeArrowheads="1"/>
          </p:cNvSpPr>
          <p:nvPr/>
        </p:nvSpPr>
        <p:spPr bwMode="auto">
          <a:xfrm>
            <a:off x="2179789" y="3284984"/>
            <a:ext cx="169345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600" b="1" dirty="0" smtClean="0"/>
              <a:t>Lead-time</a:t>
            </a:r>
          </a:p>
        </p:txBody>
      </p:sp>
      <p:sp>
        <p:nvSpPr>
          <p:cNvPr id="66" name="Rettangolo 65"/>
          <p:cNvSpPr/>
          <p:nvPr/>
        </p:nvSpPr>
        <p:spPr>
          <a:xfrm>
            <a:off x="4248472" y="313167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 smtClean="0"/>
              <a:t>(S-target</a:t>
            </a:r>
            <a:r>
              <a:rPr lang="en-GB" b="1" dirty="0"/>
              <a:t>)- (first-P </a:t>
            </a:r>
            <a:r>
              <a:rPr lang="en-GB" b="1" dirty="0" smtClean="0"/>
              <a:t>network </a:t>
            </a:r>
            <a:r>
              <a:rPr lang="en-GB" b="1" dirty="0"/>
              <a:t>)</a:t>
            </a:r>
            <a:endParaRPr lang="it-IT" b="1" dirty="0"/>
          </a:p>
        </p:txBody>
      </p:sp>
      <p:sp>
        <p:nvSpPr>
          <p:cNvPr id="67" name="Rettangolo 66"/>
          <p:cNvSpPr/>
          <p:nvPr/>
        </p:nvSpPr>
        <p:spPr>
          <a:xfrm>
            <a:off x="4932040" y="3563724"/>
            <a:ext cx="22780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(P-target</a:t>
            </a:r>
            <a:r>
              <a:rPr lang="en-GB" b="1" dirty="0"/>
              <a:t>)- </a:t>
            </a:r>
            <a:r>
              <a:rPr lang="en-GB" b="1" dirty="0" smtClean="0"/>
              <a:t>(S target </a:t>
            </a:r>
            <a:r>
              <a:rPr lang="en-GB" b="1" dirty="0"/>
              <a:t>)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74420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P-wave based Early Warning</a:t>
            </a:r>
            <a:endParaRPr lang="it-I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4146" y="2175718"/>
            <a:ext cx="9772650" cy="456565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</p:pic>
      <p:sp>
        <p:nvSpPr>
          <p:cNvPr id="6" name="Rectangle 11"/>
          <p:cNvSpPr>
            <a:spLocks/>
          </p:cNvSpPr>
          <p:nvPr/>
        </p:nvSpPr>
        <p:spPr bwMode="auto">
          <a:xfrm>
            <a:off x="467544" y="1264940"/>
            <a:ext cx="8424936" cy="7239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lIns="0" tIns="0" rIns="0" bIns="0" anchor="ctr"/>
          <a:lstStyle/>
          <a:p>
            <a:r>
              <a:rPr lang="en-US" sz="2400" b="1" dirty="0">
                <a:latin typeface="Helvetica Neue"/>
                <a:ea typeface="Helvetica Neue"/>
                <a:cs typeface="Helvetica Neue"/>
                <a:sym typeface="Helvetica Neue"/>
              </a:rPr>
              <a:t>Objective: </a:t>
            </a:r>
            <a:endParaRPr lang="en-US" sz="2400" b="1" dirty="0" smtClean="0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2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estimating fast </a:t>
            </a:r>
            <a:r>
              <a:rPr lang="en-US" sz="2100" b="1" dirty="0">
                <a:latin typeface="Helvetica Neue"/>
                <a:ea typeface="Helvetica Neue"/>
                <a:cs typeface="Helvetica Neue"/>
                <a:sym typeface="Helvetica Neue"/>
              </a:rPr>
              <a:t>and </a:t>
            </a:r>
            <a:r>
              <a:rPr lang="en-US" sz="2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reliably the </a:t>
            </a:r>
            <a:r>
              <a:rPr lang="en-US" sz="2100" b="1" dirty="0">
                <a:latin typeface="Helvetica Neue"/>
                <a:ea typeface="Helvetica Neue"/>
                <a:cs typeface="Helvetica Neue"/>
                <a:sym typeface="Helvetica Neue"/>
              </a:rPr>
              <a:t>earthquake’s damage potential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78BF3259-94C8-4057-BB5C-E06414E1730E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464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363272" cy="1162050"/>
          </a:xfrm>
        </p:spPr>
        <p:txBody>
          <a:bodyPr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it-IT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Lead-</a:t>
            </a:r>
            <a:r>
              <a:rPr lang="it-IT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times</a:t>
            </a:r>
            <a:r>
              <a:rPr lang="it-IT" sz="3600" dirty="0" smtClean="0"/>
              <a:t> for P-</a:t>
            </a:r>
            <a:r>
              <a:rPr lang="it-IT" sz="3600" dirty="0" err="1" smtClean="0"/>
              <a:t>wave</a:t>
            </a:r>
            <a:r>
              <a:rPr lang="it-IT" sz="3600" dirty="0" smtClean="0"/>
              <a:t> </a:t>
            </a:r>
            <a:r>
              <a:rPr lang="it-IT" sz="3600" dirty="0" err="1" smtClean="0"/>
              <a:t>based</a:t>
            </a:r>
            <a:r>
              <a:rPr lang="it-IT" sz="3600" dirty="0" smtClean="0"/>
              <a:t> EWS</a:t>
            </a:r>
            <a:endParaRPr lang="it-IT" sz="3600" dirty="0"/>
          </a:p>
        </p:txBody>
      </p:sp>
      <p:sp>
        <p:nvSpPr>
          <p:cNvPr id="26627" name="Segnaposto testo 3"/>
          <p:cNvSpPr>
            <a:spLocks noGrp="1"/>
          </p:cNvSpPr>
          <p:nvPr>
            <p:ph type="body" idx="2"/>
          </p:nvPr>
        </p:nvSpPr>
        <p:spPr>
          <a:xfrm>
            <a:off x="323850" y="1752600"/>
            <a:ext cx="2231926" cy="4343400"/>
          </a:xfrm>
          <a:ln>
            <a:headEnd/>
            <a:tailEnd/>
          </a:ln>
        </p:spPr>
        <p:txBody>
          <a:bodyPr>
            <a:noAutofit/>
          </a:bodyPr>
          <a:lstStyle/>
          <a:p>
            <a:r>
              <a:rPr lang="en-US" sz="2000" dirty="0" smtClean="0"/>
              <a:t>The expected lead-time of </a:t>
            </a:r>
            <a:r>
              <a:rPr lang="en-US" sz="2000" b="1" dirty="0" smtClean="0"/>
              <a:t>Regional</a:t>
            </a:r>
            <a:r>
              <a:rPr lang="en-US" sz="2000" dirty="0" smtClean="0"/>
              <a:t> system increases with distance and is larger than for </a:t>
            </a:r>
            <a:r>
              <a:rPr lang="en-US" sz="2000" b="1" dirty="0" smtClean="0"/>
              <a:t>On-site</a:t>
            </a:r>
            <a:r>
              <a:rPr lang="en-US" sz="2000" dirty="0" smtClean="0"/>
              <a:t> systems for </a:t>
            </a:r>
            <a:r>
              <a:rPr lang="en-US" sz="2000" b="1" dirty="0" smtClean="0"/>
              <a:t>d&gt;50 km</a:t>
            </a:r>
            <a:r>
              <a:rPr lang="en-US" sz="2000" dirty="0" smtClean="0"/>
              <a:t>.</a:t>
            </a:r>
          </a:p>
          <a:p>
            <a:r>
              <a:rPr lang="en-US" sz="2000" b="1" dirty="0" smtClean="0"/>
              <a:t>On-site</a:t>
            </a:r>
            <a:r>
              <a:rPr lang="en-US" sz="2000" dirty="0" smtClean="0"/>
              <a:t> systems can provide fast warning to targets close to the epicenter.</a:t>
            </a:r>
          </a:p>
        </p:txBody>
      </p:sp>
      <p:pic>
        <p:nvPicPr>
          <p:cNvPr id="26628" name="Segnaposto contenuto 5" descr="lead-times.pn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30" y="1752600"/>
            <a:ext cx="6108339" cy="4419600"/>
          </a:xfr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78BF3259-94C8-4057-BB5C-E06414E1730E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26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679</TotalTime>
  <Words>1092</Words>
  <Application>Microsoft Office PowerPoint</Application>
  <PresentationFormat>Presentazione su schermo (4:3)</PresentationFormat>
  <Paragraphs>253</Paragraphs>
  <Slides>23</Slides>
  <Notes>10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5" baseType="lpstr">
      <vt:lpstr>Metro</vt:lpstr>
      <vt:lpstr>Document</vt:lpstr>
      <vt:lpstr>HoW Fast an Earthquake Early Warning can Be Issued</vt:lpstr>
      <vt:lpstr>Summary</vt:lpstr>
      <vt:lpstr>Time scales of seismic hazard</vt:lpstr>
      <vt:lpstr>Fundamentals of EW</vt:lpstr>
      <vt:lpstr>Presentazione standard di PowerPoint</vt:lpstr>
      <vt:lpstr>Worldwide EWS</vt:lpstr>
      <vt:lpstr>Regional vs Onsite EW</vt:lpstr>
      <vt:lpstr>P-wave based Early Warning</vt:lpstr>
      <vt:lpstr>Lead-times for P-wave based EWS</vt:lpstr>
      <vt:lpstr>Presentazione standard di PowerPoint</vt:lpstr>
      <vt:lpstr>Magnitude: an empirical approach</vt:lpstr>
      <vt:lpstr>Real Time Magnitude</vt:lpstr>
      <vt:lpstr>Offline application: The 1995 Kobe Eqk</vt:lpstr>
      <vt:lpstr>Prediction of peak ground motion at the target site</vt:lpstr>
      <vt:lpstr>Presentazione standard di PowerPoint</vt:lpstr>
      <vt:lpstr>Issuing an EW alert: Can we by-pass the Magnitude estimation?</vt:lpstr>
      <vt:lpstr>A Threshold-Based Early Warning</vt:lpstr>
      <vt:lpstr>Presentazione standard di PowerPoint</vt:lpstr>
      <vt:lpstr>Southern Italy –ISNet &amp; INFO</vt:lpstr>
      <vt:lpstr>Presentazione standard di PowerPoint</vt:lpstr>
      <vt:lpstr>Toward next EWS generation</vt:lpstr>
      <vt:lpstr>Future challenges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Gaetano</dc:creator>
  <cp:lastModifiedBy>Gaetano</cp:lastModifiedBy>
  <cp:revision>55</cp:revision>
  <dcterms:created xsi:type="dcterms:W3CDTF">2015-09-13T15:35:02Z</dcterms:created>
  <dcterms:modified xsi:type="dcterms:W3CDTF">2015-09-24T14:49:40Z</dcterms:modified>
</cp:coreProperties>
</file>