
<file path=[Content_Types].xml><?xml version="1.0" encoding="utf-8"?>
<Types xmlns="http://schemas.openxmlformats.org/package/2006/content-types">
  <Override PartName="/ppt/notesSlides/notesSlide29.xml" ContentType="application/vnd.openxmlformats-officedocument.presentationml.notesSlide+xml"/>
  <Override PartName="/ppt/notesSlides/notesSlide10.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20.xml" ContentType="application/vnd.openxmlformats-officedocument.presentationml.slide+xml"/>
  <Override PartName="/ppt/slides/slide15.xml" ContentType="application/vnd.openxmlformats-officedocument.presentationml.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0.xml" ContentType="application/vnd.openxmlformats-officedocument.presentationml.slide+xml"/>
  <Override PartName="/ppt/notesSlides/notesSlide14.xml" ContentType="application/vnd.openxmlformats-officedocument.presentationml.notesSlide+xml"/>
  <Override PartName="/ppt/slides/slide27.xml" ContentType="application/vnd.openxmlformats-officedocument.presentationml.slide+xml"/>
  <Override PartName="/ppt/theme/theme1.xml" ContentType="application/vnd.openxmlformats-officedocument.theme+xml"/>
  <Default Extension="rels" ContentType="application/vnd.openxmlformats-package.relationships+xml"/>
  <Override PartName="/ppt/slides/slide7.xml" ContentType="application/vnd.openxmlformats-officedocument.presentationml.slide+xml"/>
  <Override PartName="/ppt/slideLayouts/slideLayout7.xml" ContentType="application/vnd.openxmlformats-officedocument.presentationml.slideLayout+xml"/>
  <Override PartName="/ppt/slides/slide22.xml" ContentType="application/vnd.openxmlformats-officedocument.presentationml.slide+xml"/>
  <Override PartName="/ppt/notesSlides/notesSlide8.xml" ContentType="application/vnd.openxmlformats-officedocument.presentationml.notesSlide+xml"/>
  <Override PartName="/ppt/slides/slide17.xml" ContentType="application/vnd.openxmlformats-officedocument.presentationml.slide+xml"/>
  <Override PartName="/ppt/notesSlides/notesSlide26.xml" ContentType="application/vnd.openxmlformats-officedocument.presentationml.notesSlide+xml"/>
  <Override PartName="/ppt/slides/slide2.xml" ContentType="application/vnd.openxmlformats-officedocument.presentationml.slide+xml"/>
  <Override PartName="/ppt/tags/tag1.xml" ContentType="application/vnd.openxmlformats-officedocument.presentationml.tags+xml"/>
  <Override PartName="/ppt/notesSlides/notesSlide6.xml" ContentType="application/vnd.openxmlformats-officedocument.presentationml.notesSlide+xml"/>
  <Override PartName="/ppt/slideLayouts/slideLayout2.xml" ContentType="application/vnd.openxmlformats-officedocument.presentationml.slideLayout+xml"/>
  <Default Extension="jpeg" ContentType="image/jpeg"/>
  <Override PartName="/ppt/slides/slide12.xml" ContentType="application/vnd.openxmlformats-officedocument.presentationml.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xml" ContentType="application/vnd.openxmlformats-officedocument.presentationml.notesSlide+xml"/>
  <Override PartName="/ppt/theme/theme3.xml" ContentType="application/vnd.openxmlformats-officedocument.theme+xml"/>
  <Override PartName="/ppt/notesSlides/notesSlide11.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4.xml" ContentType="application/vnd.openxmlformats-officedocument.presentationml.slide+xml"/>
  <Override PartName="/ppt/slideLayouts/slideLayout11.xml" ContentType="application/vnd.openxmlformats-officedocument.presentationml.slideLayout+xml"/>
  <Override PartName="/ppt/slides/slide19.xml" ContentType="application/vnd.openxmlformats-officedocument.presentationml.slide+xml"/>
  <Override PartName="/ppt/notesSlides/notesSlide28.xml" ContentType="application/vnd.openxmlformats-officedocument.presentationml.notesSlide+xml"/>
  <Override PartName="/ppt/slides/slide4.xml" ContentType="application/vnd.openxmlformats-officedocument.presentationml.slide+xml"/>
  <Override PartName="/ppt/slideLayouts/slideLayout4.xml" ContentType="application/vnd.openxmlformats-officedocument.presentationml.slideLayout+xml"/>
  <Default Extension="xml" ContentType="application/xml"/>
  <Override PartName="/ppt/slides/slide14.xml" ContentType="application/vnd.openxmlformats-officedocument.presentationml.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ppt/notesSlides/notesSlide3.xml" ContentType="application/vnd.openxmlformats-officedocument.presentationml.notesSlide+xml"/>
  <Override PartName="/ppt/notesSlides/notesSlide13.xml" ContentType="application/vnd.openxmlformats-officedocument.presentationml.notes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slides/slide6.xml" ContentType="application/vnd.openxmlformats-officedocument.presentationml.slide+xml"/>
  <Override PartName="/ppt/slideLayouts/slideLayout6.xml" ContentType="application/vnd.openxmlformats-officedocument.presentationml.slideLayout+xml"/>
  <Override PartName="/ppt/slides/slide21.xml" ContentType="application/vnd.openxmlformats-officedocument.presentationml.slide+xml"/>
  <Override PartName="/ppt/slides/slide16.xml" ContentType="application/vnd.openxmlformats-officedocument.presentationml.slide+xml"/>
  <Override PartName="/ppt/notesSlides/notesSlide25.xml" ContentType="application/vnd.openxmlformats-officedocument.presentationml.notesSlide+xml"/>
  <Override PartName="/ppt/slides/slide1.xml" ContentType="application/vnd.openxmlformats-officedocument.presentationml.slide+xml"/>
  <Override PartName="/ppt/slideLayouts/slideLayout1.xml" ContentType="application/vnd.openxmlformats-officedocument.presentationml.slideLayout+xml"/>
  <Override PartName="/ppt/notesSlides/notesSlide5.xml" ContentType="application/vnd.openxmlformats-officedocument.presentationml.notesSlide+xml"/>
  <Default Extension="bin" ContentType="application/vnd.openxmlformats-officedocument.presentationml.printerSettings"/>
  <Override PartName="/ppt/notesSlides/notesSlide20.xml" ContentType="application/vnd.openxmlformats-officedocument.presentationml.notesSlide+xml"/>
  <Override PartName="/ppt/slides/slide11.xml" ContentType="application/vnd.openxmlformats-officedocument.presentationml.slide+xml"/>
  <Override PartName="/ppt/notesSlides/notesSlide15.xml" ContentType="application/vnd.openxmlformats-officedocument.presentationml.notesSlide+xml"/>
  <Override PartName="/ppt/slides/slide28.xml" ContentType="application/vnd.openxmlformats-officedocument.presentationml.slid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slides/slide8.xml" ContentType="application/vnd.openxmlformats-officedocument.presentationml.slide+xml"/>
  <Override PartName="/ppt/slideLayouts/slideLayout8.xml" ContentType="application/vnd.openxmlformats-officedocument.presentationml.slideLayout+xml"/>
  <Override PartName="/ppt/slides/slide23.xml" ContentType="application/vnd.openxmlformats-officedocument.presentationml.slide+xml"/>
  <Override PartName="/ppt/notesSlides/notesSlide9.xml" ContentType="application/vnd.openxmlformats-officedocument.presentationml.notesSlide+xml"/>
  <Override PartName="/ppt/slideLayouts/slideLayout10.xml" ContentType="application/vnd.openxmlformats-officedocument.presentationml.slideLayout+xml"/>
  <Override PartName="/ppt/slides/slide18.xml" ContentType="application/vnd.openxmlformats-officedocument.presentationml.slide+xml"/>
  <Override PartName="/ppt/notesSlides/notesSlide27.xml" ContentType="application/vnd.openxmlformats-officedocument.presentationml.notesSlide+xml"/>
  <Override PartName="/ppt/slides/slide3.xml" ContentType="application/vnd.openxmlformats-officedocument.presentationml.slide+xml"/>
  <Default Extension="png" ContentType="image/png"/>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13.xml" ContentType="application/vnd.openxmlformats-officedocument.presentationml.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docProps/app.xml" ContentType="application/vnd.openxmlformats-officedocument.extended-properties+xml"/>
  <Override PartName="/ppt/notesSlides/notesSlide12.xml" ContentType="application/vnd.openxmlformats-officedocument.presentationml.notesSlide+xml"/>
  <Override PartName="/ppt/slides/slide25.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1"/>
  </p:notesMasterIdLst>
  <p:handoutMasterIdLst>
    <p:handoutMasterId r:id="rId32"/>
  </p:handoutMasterIdLst>
  <p:sldIdLst>
    <p:sldId id="256" r:id="rId2"/>
    <p:sldId id="267" r:id="rId3"/>
    <p:sldId id="257" r:id="rId4"/>
    <p:sldId id="259" r:id="rId5"/>
    <p:sldId id="262" r:id="rId6"/>
    <p:sldId id="260" r:id="rId7"/>
    <p:sldId id="317" r:id="rId8"/>
    <p:sldId id="319" r:id="rId9"/>
    <p:sldId id="318" r:id="rId10"/>
    <p:sldId id="320" r:id="rId11"/>
    <p:sldId id="261" r:id="rId12"/>
    <p:sldId id="307" r:id="rId13"/>
    <p:sldId id="302" r:id="rId14"/>
    <p:sldId id="264" r:id="rId15"/>
    <p:sldId id="289" r:id="rId16"/>
    <p:sldId id="265" r:id="rId17"/>
    <p:sldId id="303" r:id="rId18"/>
    <p:sldId id="266" r:id="rId19"/>
    <p:sldId id="290" r:id="rId20"/>
    <p:sldId id="291" r:id="rId21"/>
    <p:sldId id="309" r:id="rId22"/>
    <p:sldId id="310" r:id="rId23"/>
    <p:sldId id="292" r:id="rId24"/>
    <p:sldId id="294" r:id="rId25"/>
    <p:sldId id="321" r:id="rId26"/>
    <p:sldId id="311" r:id="rId27"/>
    <p:sldId id="305" r:id="rId28"/>
    <p:sldId id="304" r:id="rId29"/>
    <p:sldId id="295" r:id="rId30"/>
  </p:sldIdLst>
  <p:sldSz cx="9144000" cy="6858000" type="screen4x3"/>
  <p:notesSz cx="6858000" cy="9144000"/>
  <p:defaultTextStyle>
    <a:defPPr>
      <a:defRPr lang="it-IT"/>
    </a:defPPr>
    <a:lvl1pPr algn="l" defTabSz="457200" rtl="0" fontAlgn="base">
      <a:spcBef>
        <a:spcPct val="0"/>
      </a:spcBef>
      <a:spcAft>
        <a:spcPct val="0"/>
      </a:spcAft>
      <a:defRPr sz="2400" kern="1200">
        <a:solidFill>
          <a:schemeClr val="tx1"/>
        </a:solidFill>
        <a:latin typeface="Verdana" pitchFamily="-60" charset="0"/>
        <a:ea typeface="ＭＳ Ｐゴシック" pitchFamily="-60" charset="-128"/>
        <a:cs typeface="ＭＳ Ｐゴシック" pitchFamily="-60" charset="-128"/>
      </a:defRPr>
    </a:lvl1pPr>
    <a:lvl2pPr marL="457200" algn="l" defTabSz="457200" rtl="0" fontAlgn="base">
      <a:spcBef>
        <a:spcPct val="0"/>
      </a:spcBef>
      <a:spcAft>
        <a:spcPct val="0"/>
      </a:spcAft>
      <a:defRPr sz="2400" kern="1200">
        <a:solidFill>
          <a:schemeClr val="tx1"/>
        </a:solidFill>
        <a:latin typeface="Verdana" pitchFamily="-60" charset="0"/>
        <a:ea typeface="ＭＳ Ｐゴシック" pitchFamily="-60" charset="-128"/>
        <a:cs typeface="ＭＳ Ｐゴシック" pitchFamily="-60" charset="-128"/>
      </a:defRPr>
    </a:lvl2pPr>
    <a:lvl3pPr marL="914400" algn="l" defTabSz="457200" rtl="0" fontAlgn="base">
      <a:spcBef>
        <a:spcPct val="0"/>
      </a:spcBef>
      <a:spcAft>
        <a:spcPct val="0"/>
      </a:spcAft>
      <a:defRPr sz="2400" kern="1200">
        <a:solidFill>
          <a:schemeClr val="tx1"/>
        </a:solidFill>
        <a:latin typeface="Verdana" pitchFamily="-60" charset="0"/>
        <a:ea typeface="ＭＳ Ｐゴシック" pitchFamily="-60" charset="-128"/>
        <a:cs typeface="ＭＳ Ｐゴシック" pitchFamily="-60" charset="-128"/>
      </a:defRPr>
    </a:lvl3pPr>
    <a:lvl4pPr marL="1371600" algn="l" defTabSz="457200" rtl="0" fontAlgn="base">
      <a:spcBef>
        <a:spcPct val="0"/>
      </a:spcBef>
      <a:spcAft>
        <a:spcPct val="0"/>
      </a:spcAft>
      <a:defRPr sz="2400" kern="1200">
        <a:solidFill>
          <a:schemeClr val="tx1"/>
        </a:solidFill>
        <a:latin typeface="Verdana" pitchFamily="-60" charset="0"/>
        <a:ea typeface="ＭＳ Ｐゴシック" pitchFamily="-60" charset="-128"/>
        <a:cs typeface="ＭＳ Ｐゴシック" pitchFamily="-60" charset="-128"/>
      </a:defRPr>
    </a:lvl4pPr>
    <a:lvl5pPr marL="1828800" algn="l" defTabSz="457200" rtl="0" fontAlgn="base">
      <a:spcBef>
        <a:spcPct val="0"/>
      </a:spcBef>
      <a:spcAft>
        <a:spcPct val="0"/>
      </a:spcAft>
      <a:defRPr sz="2400" kern="1200">
        <a:solidFill>
          <a:schemeClr val="tx1"/>
        </a:solidFill>
        <a:latin typeface="Verdana" pitchFamily="-60" charset="0"/>
        <a:ea typeface="ＭＳ Ｐゴシック" pitchFamily="-60" charset="-128"/>
        <a:cs typeface="ＭＳ Ｐゴシック" pitchFamily="-60" charset="-128"/>
      </a:defRPr>
    </a:lvl5pPr>
    <a:lvl6pPr marL="2286000" algn="l" defTabSz="457200" rtl="0" eaLnBrk="1" latinLnBrk="0" hangingPunct="1">
      <a:defRPr sz="2400" kern="1200">
        <a:solidFill>
          <a:schemeClr val="tx1"/>
        </a:solidFill>
        <a:latin typeface="Verdana" pitchFamily="-60" charset="0"/>
        <a:ea typeface="ＭＳ Ｐゴシック" pitchFamily="-60" charset="-128"/>
        <a:cs typeface="ＭＳ Ｐゴシック" pitchFamily="-60" charset="-128"/>
      </a:defRPr>
    </a:lvl6pPr>
    <a:lvl7pPr marL="2743200" algn="l" defTabSz="457200" rtl="0" eaLnBrk="1" latinLnBrk="0" hangingPunct="1">
      <a:defRPr sz="2400" kern="1200">
        <a:solidFill>
          <a:schemeClr val="tx1"/>
        </a:solidFill>
        <a:latin typeface="Verdana" pitchFamily="-60" charset="0"/>
        <a:ea typeface="ＭＳ Ｐゴシック" pitchFamily="-60" charset="-128"/>
        <a:cs typeface="ＭＳ Ｐゴシック" pitchFamily="-60" charset="-128"/>
      </a:defRPr>
    </a:lvl7pPr>
    <a:lvl8pPr marL="3200400" algn="l" defTabSz="457200" rtl="0" eaLnBrk="1" latinLnBrk="0" hangingPunct="1">
      <a:defRPr sz="2400" kern="1200">
        <a:solidFill>
          <a:schemeClr val="tx1"/>
        </a:solidFill>
        <a:latin typeface="Verdana" pitchFamily="-60" charset="0"/>
        <a:ea typeface="ＭＳ Ｐゴシック" pitchFamily="-60" charset="-128"/>
        <a:cs typeface="ＭＳ Ｐゴシック" pitchFamily="-60" charset="-128"/>
      </a:defRPr>
    </a:lvl8pPr>
    <a:lvl9pPr marL="3657600" algn="l" defTabSz="457200" rtl="0" eaLnBrk="1" latinLnBrk="0" hangingPunct="1">
      <a:defRPr sz="2400" kern="1200">
        <a:solidFill>
          <a:schemeClr val="tx1"/>
        </a:solidFill>
        <a:latin typeface="Verdana" pitchFamily="-60" charset="0"/>
        <a:ea typeface="ＭＳ Ｐゴシック" pitchFamily="-60" charset="-128"/>
        <a:cs typeface="ＭＳ Ｐゴシック" pitchFamily="-6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a:srgbClr val="0000FF"/>
    <a:srgbClr val="FFFF00"/>
    <a:srgbClr val="AEAEAE"/>
    <a:srgbClr val="666534"/>
    <a:srgbClr val="E5812E"/>
    <a:srgbClr val="32323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348" autoAdjust="0"/>
  </p:normalViewPr>
  <p:slideViewPr>
    <p:cSldViewPr snapToObjects="1">
      <p:cViewPr>
        <p:scale>
          <a:sx n="100" d="100"/>
          <a:sy n="100" d="100"/>
        </p:scale>
        <p:origin x="-304" y="-1640"/>
      </p:cViewPr>
      <p:guideLst>
        <p:guide orient="horz" pos="2160"/>
        <p:guide pos="567"/>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 Type="http://schemas.openxmlformats.org/officeDocument/2006/relationships/slideMaster" Target="slideMasters/slideMaster1.xml"/><Relationship Id="rId19" Type="http://schemas.openxmlformats.org/officeDocument/2006/relationships/slide" Target="slides/slide18.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8" Type="http://schemas.openxmlformats.org/officeDocument/2006/relationships/slide" Target="slides/slide17.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09710EC-1B52-4932-85C9-088B6668777F}" type="datetimeFigureOut">
              <a:rPr lang="it-IT"/>
              <a:pPr>
                <a:defRPr/>
              </a:pPr>
              <a:t>9/23/15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F850FB9-E944-4540-A485-F36091661525}" type="slidenum">
              <a:rPr lang="it-IT"/>
              <a:pPr>
                <a:defRPr/>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5F0A353-882D-4D91-A1DB-7415CD0BACF4}" type="datetimeFigureOut">
              <a:rPr lang="it-IT"/>
              <a:pPr>
                <a:defRPr/>
              </a:pPr>
              <a:t>9/23/15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43975A8-B782-48AC-9570-A3D99C67DAC2}" type="slidenum">
              <a:rPr lang="it-IT"/>
              <a:pPr>
                <a:defRPr/>
              </a:pPr>
              <a:t>‹#›</a:t>
            </a:fld>
            <a:endParaRPr 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0" charset="-128"/>
        <a:cs typeface="ＭＳ Ｐゴシック" pitchFamily="-6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Placeholder 2"/>
          <p:cNvSpPr>
            <a:spLocks noGrp="1" noRot="1" noChangeAspect="1"/>
          </p:cNvSpPr>
          <p:nvPr>
            <p:ph type="sldImg"/>
          </p:nvPr>
        </p:nvSpPr>
        <p:spPr bwMode="auto">
          <a:noFill/>
          <a:ln>
            <a:solidFill>
              <a:srgbClr val="000000"/>
            </a:solidFill>
            <a:miter lim="800000"/>
            <a:headEnd/>
            <a:tailEnd/>
          </a:ln>
        </p:spPr>
      </p:sp>
      <p:sp>
        <p:nvSpPr>
          <p:cNvPr id="16386" name="Placeholder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egnaposto immagine diapositiva 1"/>
          <p:cNvSpPr>
            <a:spLocks noGrp="1" noRot="1" noChangeAspect="1"/>
          </p:cNvSpPr>
          <p:nvPr>
            <p:ph type="sldImg"/>
          </p:nvPr>
        </p:nvSpPr>
        <p:spPr bwMode="auto">
          <a:noFill/>
          <a:ln>
            <a:solidFill>
              <a:srgbClr val="000000"/>
            </a:solidFill>
            <a:miter lim="800000"/>
            <a:headEnd/>
            <a:tailEnd/>
          </a:ln>
        </p:spPr>
      </p:sp>
      <p:sp>
        <p:nvSpPr>
          <p:cNvPr id="3481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481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73C0F67-6679-48AD-8AE7-18DC31F24457}" type="slidenum">
              <a:rPr lang="it-IT" sz="1200">
                <a:latin typeface="Calibri" pitchFamily="-60" charset="0"/>
              </a:rPr>
              <a:pPr algn="r"/>
              <a:t>10</a:t>
            </a:fld>
            <a:endParaRPr lang="it-IT" sz="1200">
              <a:latin typeface="Calibri" pitchFamily="-6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egnaposto immagine diapositiva 1"/>
          <p:cNvSpPr>
            <a:spLocks noGrp="1" noRot="1" noChangeAspect="1"/>
          </p:cNvSpPr>
          <p:nvPr>
            <p:ph type="sldImg"/>
          </p:nvPr>
        </p:nvSpPr>
        <p:spPr bwMode="auto">
          <a:noFill/>
          <a:ln>
            <a:solidFill>
              <a:srgbClr val="000000"/>
            </a:solidFill>
            <a:miter lim="800000"/>
            <a:headEnd/>
            <a:tailEnd/>
          </a:ln>
        </p:spPr>
      </p:sp>
      <p:sp>
        <p:nvSpPr>
          <p:cNvPr id="3686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686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F50D384-250C-441A-9C20-645BDFB6BEE5}" type="slidenum">
              <a:rPr lang="it-IT" sz="1200">
                <a:latin typeface="Calibri" pitchFamily="-60" charset="0"/>
              </a:rPr>
              <a:pPr algn="r"/>
              <a:t>11</a:t>
            </a:fld>
            <a:endParaRPr lang="it-IT" sz="1200">
              <a:latin typeface="Calibri" pitchFamily="-6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Segnaposto immagine diapositiva 1"/>
          <p:cNvSpPr>
            <a:spLocks noGrp="1" noRot="1" noChangeAspect="1"/>
          </p:cNvSpPr>
          <p:nvPr>
            <p:ph type="sldImg"/>
          </p:nvPr>
        </p:nvSpPr>
        <p:spPr bwMode="auto">
          <a:noFill/>
          <a:ln>
            <a:solidFill>
              <a:srgbClr val="000000"/>
            </a:solidFill>
            <a:miter lim="800000"/>
            <a:headEnd/>
            <a:tailEnd/>
          </a:ln>
        </p:spPr>
      </p:sp>
      <p:sp>
        <p:nvSpPr>
          <p:cNvPr id="3891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891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F650165-46CD-459A-AEE3-BAC4FC73B602}" type="slidenum">
              <a:rPr lang="it-IT" sz="1200">
                <a:latin typeface="Calibri" pitchFamily="-60" charset="0"/>
              </a:rPr>
              <a:pPr algn="r"/>
              <a:t>12</a:t>
            </a:fld>
            <a:endParaRPr lang="it-IT" sz="1200">
              <a:latin typeface="Calibri" pitchFamily="-6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Segnaposto immagine diapositiva 1"/>
          <p:cNvSpPr>
            <a:spLocks noGrp="1" noRot="1" noChangeAspect="1"/>
          </p:cNvSpPr>
          <p:nvPr>
            <p:ph type="sldImg"/>
          </p:nvPr>
        </p:nvSpPr>
        <p:spPr bwMode="auto">
          <a:noFill/>
          <a:ln>
            <a:solidFill>
              <a:srgbClr val="000000"/>
            </a:solidFill>
            <a:miter lim="800000"/>
            <a:headEnd/>
            <a:tailEnd/>
          </a:ln>
        </p:spPr>
      </p:sp>
      <p:sp>
        <p:nvSpPr>
          <p:cNvPr id="4096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096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8E9527C-69D4-47FB-8417-9D5EEE0B4C21}" type="slidenum">
              <a:rPr lang="it-IT" sz="1200">
                <a:latin typeface="Calibri" pitchFamily="-60" charset="0"/>
              </a:rPr>
              <a:pPr algn="r"/>
              <a:t>13</a:t>
            </a:fld>
            <a:endParaRPr lang="it-IT" sz="1200">
              <a:latin typeface="Calibri" pitchFamily="-6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egnaposto immagine diapositiva 1"/>
          <p:cNvSpPr>
            <a:spLocks noGrp="1" noRot="1" noChangeAspect="1"/>
          </p:cNvSpPr>
          <p:nvPr>
            <p:ph type="sldImg"/>
          </p:nvPr>
        </p:nvSpPr>
        <p:spPr bwMode="auto">
          <a:noFill/>
          <a:ln>
            <a:solidFill>
              <a:srgbClr val="000000"/>
            </a:solidFill>
            <a:miter lim="800000"/>
            <a:headEnd/>
            <a:tailEnd/>
          </a:ln>
        </p:spPr>
      </p:sp>
      <p:sp>
        <p:nvSpPr>
          <p:cNvPr id="4301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301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05F42A7-3FC7-4CF1-BB95-AE0F4DB7F7D4}" type="slidenum">
              <a:rPr lang="it-IT" sz="1200">
                <a:latin typeface="Calibri" pitchFamily="-60" charset="0"/>
              </a:rPr>
              <a:pPr algn="r"/>
              <a:t>14</a:t>
            </a:fld>
            <a:endParaRPr lang="it-IT" sz="1200">
              <a:latin typeface="Calibri" pitchFamily="-6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Segnaposto immagine diapositiva 1"/>
          <p:cNvSpPr>
            <a:spLocks noGrp="1" noRot="1" noChangeAspect="1"/>
          </p:cNvSpPr>
          <p:nvPr>
            <p:ph type="sldImg"/>
          </p:nvPr>
        </p:nvSpPr>
        <p:spPr bwMode="auto">
          <a:noFill/>
          <a:ln>
            <a:solidFill>
              <a:srgbClr val="000000"/>
            </a:solidFill>
            <a:miter lim="800000"/>
            <a:headEnd/>
            <a:tailEnd/>
          </a:ln>
        </p:spPr>
      </p:sp>
      <p:sp>
        <p:nvSpPr>
          <p:cNvPr id="4505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505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F5343C-D351-425A-82E1-9C49F80536B4}" type="slidenum">
              <a:rPr lang="it-IT" sz="1200">
                <a:latin typeface="Calibri" pitchFamily="-60" charset="0"/>
              </a:rPr>
              <a:pPr algn="r"/>
              <a:t>15</a:t>
            </a:fld>
            <a:endParaRPr lang="it-IT" sz="1200">
              <a:latin typeface="Calibri" pitchFamily="-60"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Segnaposto immagine diapositiva 1"/>
          <p:cNvSpPr>
            <a:spLocks noGrp="1" noRot="1" noChangeAspect="1"/>
          </p:cNvSpPr>
          <p:nvPr>
            <p:ph type="sldImg"/>
          </p:nvPr>
        </p:nvSpPr>
        <p:spPr bwMode="auto">
          <a:noFill/>
          <a:ln>
            <a:solidFill>
              <a:srgbClr val="000000"/>
            </a:solidFill>
            <a:miter lim="800000"/>
            <a:headEnd/>
            <a:tailEnd/>
          </a:ln>
        </p:spPr>
      </p:sp>
      <p:sp>
        <p:nvSpPr>
          <p:cNvPr id="4710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710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ED74E1B-C92B-4973-8F37-D2EEB4FEDBB6}" type="slidenum">
              <a:rPr lang="it-IT" sz="1200">
                <a:latin typeface="Calibri" pitchFamily="-60" charset="0"/>
              </a:rPr>
              <a:pPr algn="r"/>
              <a:t>16</a:t>
            </a:fld>
            <a:endParaRPr lang="it-IT" sz="1200">
              <a:latin typeface="Calibri" pitchFamily="-60"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Segnaposto immagine diapositiva 1"/>
          <p:cNvSpPr>
            <a:spLocks noGrp="1" noRot="1" noChangeAspect="1"/>
          </p:cNvSpPr>
          <p:nvPr>
            <p:ph type="sldImg"/>
          </p:nvPr>
        </p:nvSpPr>
        <p:spPr bwMode="auto">
          <a:noFill/>
          <a:ln>
            <a:solidFill>
              <a:srgbClr val="000000"/>
            </a:solidFill>
            <a:miter lim="800000"/>
            <a:headEnd/>
            <a:tailEnd/>
          </a:ln>
        </p:spPr>
      </p:sp>
      <p:sp>
        <p:nvSpPr>
          <p:cNvPr id="4915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4915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AA49CB1-F445-4CA3-984C-C1A9306C9D2F}" type="slidenum">
              <a:rPr lang="it-IT" sz="1200">
                <a:latin typeface="Calibri" pitchFamily="-60" charset="0"/>
              </a:rPr>
              <a:pPr algn="r"/>
              <a:t>17</a:t>
            </a:fld>
            <a:endParaRPr lang="it-IT" sz="1200">
              <a:latin typeface="Calibri" pitchFamily="-60"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Segnaposto immagine diapositiva 1"/>
          <p:cNvSpPr>
            <a:spLocks noGrp="1" noRot="1" noChangeAspect="1"/>
          </p:cNvSpPr>
          <p:nvPr>
            <p:ph type="sldImg"/>
          </p:nvPr>
        </p:nvSpPr>
        <p:spPr bwMode="auto">
          <a:noFill/>
          <a:ln>
            <a:solidFill>
              <a:srgbClr val="000000"/>
            </a:solidFill>
            <a:miter lim="800000"/>
            <a:headEnd/>
            <a:tailEnd/>
          </a:ln>
        </p:spPr>
      </p:sp>
      <p:sp>
        <p:nvSpPr>
          <p:cNvPr id="5120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120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3B93154-6CB8-429D-8B34-1C8E979919CD}" type="slidenum">
              <a:rPr lang="it-IT" sz="1200">
                <a:latin typeface="Calibri" pitchFamily="-60" charset="0"/>
              </a:rPr>
              <a:pPr algn="r"/>
              <a:t>18</a:t>
            </a:fld>
            <a:endParaRPr lang="it-IT" sz="1200">
              <a:latin typeface="Calibri" pitchFamily="-60"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Segnaposto immagine diapositiva 1"/>
          <p:cNvSpPr>
            <a:spLocks noGrp="1" noRot="1" noChangeAspect="1"/>
          </p:cNvSpPr>
          <p:nvPr>
            <p:ph type="sldImg"/>
          </p:nvPr>
        </p:nvSpPr>
        <p:spPr bwMode="auto">
          <a:noFill/>
          <a:ln>
            <a:solidFill>
              <a:srgbClr val="000000"/>
            </a:solidFill>
            <a:miter lim="800000"/>
            <a:headEnd/>
            <a:tailEnd/>
          </a:ln>
        </p:spPr>
      </p:sp>
      <p:sp>
        <p:nvSpPr>
          <p:cNvPr id="5325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325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D047D3F-4FED-48DF-8B4A-D578714B6EF7}" type="slidenum">
              <a:rPr lang="it-IT" sz="1200">
                <a:latin typeface="Calibri" pitchFamily="-60" charset="0"/>
              </a:rPr>
              <a:pPr algn="r"/>
              <a:t>19</a:t>
            </a:fld>
            <a:endParaRPr lang="it-IT" sz="1200">
              <a:latin typeface="Calibri" pitchFamily="-6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egnaposto immagine diapositiva 1"/>
          <p:cNvSpPr>
            <a:spLocks noGrp="1" noRot="1" noChangeAspec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843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A3FFDC8-6373-4025-A38F-E20E3B2F3F22}" type="slidenum">
              <a:rPr lang="it-IT" sz="1200">
                <a:latin typeface="Calibri" pitchFamily="-60" charset="0"/>
              </a:rPr>
              <a:pPr algn="r"/>
              <a:t>2</a:t>
            </a:fld>
            <a:endParaRPr lang="it-IT" sz="1200">
              <a:latin typeface="Calibri" pitchFamily="-60"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Segnaposto immagine diapositiva 1"/>
          <p:cNvSpPr>
            <a:spLocks noGrp="1" noRot="1" noChangeAspect="1"/>
          </p:cNvSpPr>
          <p:nvPr>
            <p:ph type="sldImg"/>
          </p:nvPr>
        </p:nvSpPr>
        <p:spPr bwMode="auto">
          <a:noFill/>
          <a:ln>
            <a:solidFill>
              <a:srgbClr val="000000"/>
            </a:solidFill>
            <a:miter lim="800000"/>
            <a:headEnd/>
            <a:tailEnd/>
          </a:ln>
        </p:spPr>
      </p:sp>
      <p:sp>
        <p:nvSpPr>
          <p:cNvPr id="5529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529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FF498AE-B57E-498D-9B56-D261F83BED00}" type="slidenum">
              <a:rPr lang="it-IT" sz="1200">
                <a:latin typeface="Calibri" pitchFamily="-60" charset="0"/>
              </a:rPr>
              <a:pPr algn="r"/>
              <a:t>20</a:t>
            </a:fld>
            <a:endParaRPr lang="it-IT" sz="1200">
              <a:latin typeface="Calibri" pitchFamily="-60"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Segnaposto immagine diapositiva 1"/>
          <p:cNvSpPr>
            <a:spLocks noGrp="1" noRot="1" noChangeAspect="1"/>
          </p:cNvSpPr>
          <p:nvPr>
            <p:ph type="sldImg"/>
          </p:nvPr>
        </p:nvSpPr>
        <p:spPr bwMode="auto">
          <a:noFill/>
          <a:ln>
            <a:solidFill>
              <a:srgbClr val="000000"/>
            </a:solidFill>
            <a:miter lim="800000"/>
            <a:headEnd/>
            <a:tailEnd/>
          </a:ln>
        </p:spPr>
      </p:sp>
      <p:sp>
        <p:nvSpPr>
          <p:cNvPr id="5734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734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5747D5B-F29B-4A65-BD61-EB2E3DEB31D8}" type="slidenum">
              <a:rPr lang="it-IT" sz="1200">
                <a:latin typeface="Calibri" pitchFamily="-60" charset="0"/>
              </a:rPr>
              <a:pPr algn="r"/>
              <a:t>21</a:t>
            </a:fld>
            <a:endParaRPr lang="it-IT" sz="1200">
              <a:latin typeface="Calibri" pitchFamily="-60"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Segnaposto immagine diapositiva 1"/>
          <p:cNvSpPr>
            <a:spLocks noGrp="1" noRot="1" noChangeAspect="1"/>
          </p:cNvSpPr>
          <p:nvPr>
            <p:ph type="sldImg"/>
          </p:nvPr>
        </p:nvSpPr>
        <p:spPr bwMode="auto">
          <a:noFill/>
          <a:ln>
            <a:solidFill>
              <a:srgbClr val="000000"/>
            </a:solidFill>
            <a:miter lim="800000"/>
            <a:headEnd/>
            <a:tailEnd/>
          </a:ln>
        </p:spPr>
      </p:sp>
      <p:sp>
        <p:nvSpPr>
          <p:cNvPr id="5939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5939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B01640-92A0-468F-80C2-3AFB1AD414E9}" type="slidenum">
              <a:rPr lang="it-IT" sz="1200">
                <a:latin typeface="Calibri" pitchFamily="-60" charset="0"/>
              </a:rPr>
              <a:pPr algn="r"/>
              <a:t>22</a:t>
            </a:fld>
            <a:endParaRPr lang="it-IT" sz="1200">
              <a:latin typeface="Calibri" pitchFamily="-60"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Segnaposto immagine diapositiva 1"/>
          <p:cNvSpPr>
            <a:spLocks noGrp="1" noRot="1" noChangeAspect="1"/>
          </p:cNvSpPr>
          <p:nvPr>
            <p:ph type="sldImg"/>
          </p:nvPr>
        </p:nvSpPr>
        <p:spPr bwMode="auto">
          <a:noFill/>
          <a:ln>
            <a:solidFill>
              <a:srgbClr val="000000"/>
            </a:solidFill>
            <a:miter lim="800000"/>
            <a:headEnd/>
            <a:tailEnd/>
          </a:ln>
        </p:spPr>
      </p:sp>
      <p:sp>
        <p:nvSpPr>
          <p:cNvPr id="6144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144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06C19A1-1AA0-485A-AFFA-3F46B4D05B72}" type="slidenum">
              <a:rPr lang="it-IT" sz="1200">
                <a:latin typeface="Calibri" pitchFamily="-60" charset="0"/>
              </a:rPr>
              <a:pPr algn="r"/>
              <a:t>23</a:t>
            </a:fld>
            <a:endParaRPr lang="it-IT" sz="1200">
              <a:latin typeface="Calibri" pitchFamily="-60"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Segnaposto immagine diapositiva 1"/>
          <p:cNvSpPr>
            <a:spLocks noGrp="1" noRot="1" noChangeAspect="1"/>
          </p:cNvSpPr>
          <p:nvPr>
            <p:ph type="sldImg"/>
          </p:nvPr>
        </p:nvSpPr>
        <p:spPr bwMode="auto">
          <a:noFill/>
          <a:ln>
            <a:solidFill>
              <a:srgbClr val="000000"/>
            </a:solidFill>
            <a:miter lim="800000"/>
            <a:headEnd/>
            <a:tailEnd/>
          </a:ln>
        </p:spPr>
      </p:sp>
      <p:sp>
        <p:nvSpPr>
          <p:cNvPr id="716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168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60821FE-BEC6-482C-841C-5BA58DE264DE}" type="slidenum">
              <a:rPr lang="it-IT" sz="1200">
                <a:latin typeface="Calibri" pitchFamily="-60" charset="0"/>
              </a:rPr>
              <a:pPr algn="r"/>
              <a:t>24</a:t>
            </a:fld>
            <a:endParaRPr lang="it-IT" sz="1200">
              <a:latin typeface="Calibri" pitchFamily="-6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Segnaposto immagine diapositiva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88067" name="Segnaposto note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pPr>
            <a:endParaRPr lang="it-IT"/>
          </a:p>
        </p:txBody>
      </p:sp>
      <p:sp>
        <p:nvSpPr>
          <p:cNvPr id="88068"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D03AFE1-3366-45D5-92C9-B4BE2195AE7E}" type="slidenum">
              <a:rPr lang="it-IT" sz="1200">
                <a:latin typeface="Calibri" pitchFamily="-60" charset="0"/>
              </a:rPr>
              <a:pPr algn="r"/>
              <a:t>25</a:t>
            </a:fld>
            <a:endParaRPr lang="it-IT" sz="1200">
              <a:latin typeface="Calibri" pitchFamily="-60"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Segnaposto immagine diapositiva 1"/>
          <p:cNvSpPr>
            <a:spLocks noGrp="1" noRot="1" noChangeAspect="1"/>
          </p:cNvSpPr>
          <p:nvPr>
            <p:ph type="sldImg"/>
          </p:nvPr>
        </p:nvSpPr>
        <p:spPr bwMode="auto">
          <a:noFill/>
          <a:ln>
            <a:solidFill>
              <a:srgbClr val="000000"/>
            </a:solidFill>
            <a:miter lim="800000"/>
            <a:headEnd/>
            <a:tailEnd/>
          </a:ln>
        </p:spPr>
      </p:sp>
      <p:sp>
        <p:nvSpPr>
          <p:cNvPr id="69634" name="Segnaposto note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p>
        </p:txBody>
      </p:sp>
      <p:sp>
        <p:nvSpPr>
          <p:cNvPr id="6963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72AD514-6485-4F97-9707-8998B611BA6A}" type="slidenum">
              <a:rPr lang="it-IT" sz="1200">
                <a:latin typeface="Calibri" pitchFamily="-60" charset="0"/>
              </a:rPr>
              <a:pPr algn="r"/>
              <a:t>26</a:t>
            </a:fld>
            <a:endParaRPr lang="it-IT" sz="1200">
              <a:latin typeface="Calibri" pitchFamily="-6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Placeholder 2"/>
          <p:cNvSpPr>
            <a:spLocks noGrp="1" noRot="1" noChangeAspect="1"/>
          </p:cNvSpPr>
          <p:nvPr>
            <p:ph type="sldImg"/>
          </p:nvPr>
        </p:nvSpPr>
        <p:spPr bwMode="auto">
          <a:noFill/>
          <a:ln>
            <a:solidFill>
              <a:srgbClr val="000000"/>
            </a:solidFill>
            <a:miter lim="800000"/>
            <a:headEnd/>
            <a:tailEnd/>
          </a:ln>
        </p:spPr>
      </p:sp>
      <p:sp>
        <p:nvSpPr>
          <p:cNvPr id="63490" name="Placeholder 3"/>
          <p:cNvSpPr>
            <a:spLocks noGrp="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Segnaposto immagine diapositiva 1"/>
          <p:cNvSpPr>
            <a:spLocks noGrp="1" noRot="1" noChangeAspect="1"/>
          </p:cNvSpPr>
          <p:nvPr>
            <p:ph type="sldImg"/>
          </p:nvPr>
        </p:nvSpPr>
        <p:spPr bwMode="auto">
          <a:noFill/>
          <a:ln>
            <a:solidFill>
              <a:srgbClr val="000000"/>
            </a:solidFill>
            <a:miter lim="800000"/>
            <a:headEnd/>
            <a:tailEnd/>
          </a:ln>
        </p:spPr>
      </p:sp>
      <p:sp>
        <p:nvSpPr>
          <p:cNvPr id="655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6553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94EA58F-17B9-49E2-8EEE-4374A98345BE}" type="slidenum">
              <a:rPr lang="it-IT" sz="1200">
                <a:latin typeface="Calibri" pitchFamily="-60" charset="0"/>
              </a:rPr>
              <a:pPr algn="r"/>
              <a:t>28</a:t>
            </a:fld>
            <a:endParaRPr lang="it-IT" sz="1200">
              <a:latin typeface="Calibri" pitchFamily="-60"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Segnaposto immagine diapositiva 1"/>
          <p:cNvSpPr>
            <a:spLocks noGrp="1" noRot="1" noChangeAspect="1"/>
          </p:cNvSpPr>
          <p:nvPr>
            <p:ph type="sldImg"/>
          </p:nvPr>
        </p:nvSpPr>
        <p:spPr bwMode="auto">
          <a:noFill/>
          <a:ln>
            <a:solidFill>
              <a:srgbClr val="000000"/>
            </a:solidFill>
            <a:miter lim="800000"/>
            <a:headEnd/>
            <a:tailEnd/>
          </a:ln>
        </p:spPr>
      </p:sp>
      <p:sp>
        <p:nvSpPr>
          <p:cNvPr id="737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7373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E1BB6E7-FDAB-4C86-8FC8-D962D2C577B1}" type="slidenum">
              <a:rPr lang="it-IT" sz="1200">
                <a:latin typeface="Calibri" pitchFamily="-60" charset="0"/>
              </a:rPr>
              <a:pPr algn="r"/>
              <a:t>29</a:t>
            </a:fld>
            <a:endParaRPr lang="it-IT" sz="1200">
              <a:latin typeface="Calibri" pitchFamily="-6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egnaposto immagine diapositiva 1"/>
          <p:cNvSpPr>
            <a:spLocks noGrp="1" noRot="1" noChangeAspect="1"/>
          </p:cNvSpPr>
          <p:nvPr>
            <p:ph type="sldImg"/>
          </p:nvPr>
        </p:nvSpPr>
        <p:spPr bwMode="auto">
          <a:noFill/>
          <a:ln>
            <a:solidFill>
              <a:srgbClr val="000000"/>
            </a:solidFill>
            <a:miter lim="800000"/>
            <a:headEnd/>
            <a:tailEnd/>
          </a:ln>
        </p:spPr>
      </p:sp>
      <p:sp>
        <p:nvSpPr>
          <p:cNvPr id="204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741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A7C540-0BF6-48AA-B3D5-E754EB6F0E13}" type="slidenum">
              <a:rPr lang="it-IT">
                <a:ea typeface="ＭＳ Ｐゴシック" pitchFamily="-60" charset="-128"/>
                <a:cs typeface="ＭＳ Ｐゴシック" pitchFamily="-60" charset="-128"/>
              </a:rPr>
              <a:pPr fontAlgn="base">
                <a:spcBef>
                  <a:spcPct val="0"/>
                </a:spcBef>
                <a:spcAft>
                  <a:spcPct val="0"/>
                </a:spcAft>
                <a:defRPr/>
              </a:pPr>
              <a:t>3</a:t>
            </a:fld>
            <a:endParaRPr lang="it-IT">
              <a:ea typeface="ＭＳ Ｐゴシック" pitchFamily="-60" charset="-128"/>
              <a:cs typeface="ＭＳ Ｐゴシック" pitchFamily="-6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p:spPr>
      </p:sp>
      <p:sp>
        <p:nvSpPr>
          <p:cNvPr id="225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253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0577D81-BA2E-4E4F-89E6-3E4EA86A6069}" type="slidenum">
              <a:rPr lang="it-IT" sz="1200">
                <a:latin typeface="Calibri" pitchFamily="-60" charset="0"/>
              </a:rPr>
              <a:pPr algn="r"/>
              <a:t>4</a:t>
            </a:fld>
            <a:endParaRPr lang="it-IT" sz="1200">
              <a:latin typeface="Calibri" pitchFamily="-6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Segnaposto immagine diapositiva 1"/>
          <p:cNvSpPr>
            <a:spLocks noGrp="1" noRot="1" noChangeAspect="1"/>
          </p:cNvSpPr>
          <p:nvPr>
            <p:ph type="sldImg"/>
          </p:nvPr>
        </p:nvSpPr>
        <p:spPr bwMode="auto">
          <a:noFill/>
          <a:ln>
            <a:solidFill>
              <a:srgbClr val="000000"/>
            </a:solidFill>
            <a:miter lim="800000"/>
            <a:headEnd/>
            <a:tailEnd/>
          </a:ln>
        </p:spPr>
      </p:sp>
      <p:sp>
        <p:nvSpPr>
          <p:cNvPr id="245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4579"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92009A6-E019-4738-863B-68B3A3F315D0}" type="slidenum">
              <a:rPr lang="it-IT" sz="1200">
                <a:latin typeface="Calibri" pitchFamily="-60" charset="0"/>
              </a:rPr>
              <a:pPr algn="r"/>
              <a:t>5</a:t>
            </a:fld>
            <a:endParaRPr lang="it-IT" sz="1200">
              <a:latin typeface="Calibri" pitchFamily="-60"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egnaposto immagine diapositiva 1"/>
          <p:cNvSpPr>
            <a:spLocks noGrp="1" noRot="1" noChangeAspect="1"/>
          </p:cNvSpPr>
          <p:nvPr>
            <p:ph type="sldImg"/>
          </p:nvPr>
        </p:nvSpPr>
        <p:spPr bwMode="auto">
          <a:noFill/>
          <a:ln>
            <a:solidFill>
              <a:srgbClr val="000000"/>
            </a:solidFill>
            <a:miter lim="800000"/>
            <a:headEnd/>
            <a:tailEnd/>
          </a:ln>
        </p:spPr>
      </p:sp>
      <p:sp>
        <p:nvSpPr>
          <p:cNvPr id="266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6627"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3C5C0F6-81D5-41D7-8F69-692E28EB9EED}" type="slidenum">
              <a:rPr lang="it-IT" sz="1200">
                <a:latin typeface="Calibri" pitchFamily="-60" charset="0"/>
              </a:rPr>
              <a:pPr algn="r"/>
              <a:t>6</a:t>
            </a:fld>
            <a:endParaRPr lang="it-IT" sz="1200">
              <a:latin typeface="Calibri" pitchFamily="-6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egnaposto immagine diapositiva 1"/>
          <p:cNvSpPr>
            <a:spLocks noGrp="1" noRot="1" noChangeAspect="1"/>
          </p:cNvSpPr>
          <p:nvPr>
            <p:ph type="sldImg"/>
          </p:nvPr>
        </p:nvSpPr>
        <p:spPr bwMode="auto">
          <a:noFill/>
          <a:ln>
            <a:solidFill>
              <a:srgbClr val="000000"/>
            </a:solidFill>
            <a:miter lim="800000"/>
            <a:headEnd/>
            <a:tailEnd/>
          </a:ln>
        </p:spPr>
      </p:sp>
      <p:sp>
        <p:nvSpPr>
          <p:cNvPr id="286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8675"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22F3924-A0A7-4533-905A-1233E69F301B}" type="slidenum">
              <a:rPr lang="it-IT" sz="1200">
                <a:latin typeface="Calibri" pitchFamily="-60" charset="0"/>
              </a:rPr>
              <a:pPr algn="r"/>
              <a:t>7</a:t>
            </a:fld>
            <a:endParaRPr lang="it-IT" sz="1200">
              <a:latin typeface="Calibri" pitchFamily="-6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Segnaposto immagine diapositiva 1"/>
          <p:cNvSpPr>
            <a:spLocks noGrp="1" noRot="1" noChangeAspect="1"/>
          </p:cNvSpPr>
          <p:nvPr>
            <p:ph type="sldImg"/>
          </p:nvPr>
        </p:nvSpPr>
        <p:spPr bwMode="auto">
          <a:noFill/>
          <a:ln>
            <a:solidFill>
              <a:srgbClr val="000000"/>
            </a:solidFill>
            <a:miter lim="800000"/>
            <a:headEnd/>
            <a:tailEnd/>
          </a:ln>
        </p:spPr>
      </p:sp>
      <p:sp>
        <p:nvSpPr>
          <p:cNvPr id="307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0723"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DA67A20-6BBB-4792-A5C9-0D1964E9839A}" type="slidenum">
              <a:rPr lang="it-IT" sz="1200">
                <a:latin typeface="Calibri" pitchFamily="-60" charset="0"/>
              </a:rPr>
              <a:pPr algn="r"/>
              <a:t>8</a:t>
            </a:fld>
            <a:endParaRPr lang="it-IT" sz="1200">
              <a:latin typeface="Calibri" pitchFamily="-6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egnaposto immagine diapositiva 1"/>
          <p:cNvSpPr>
            <a:spLocks noGrp="1" noRot="1" noChangeAspect="1"/>
          </p:cNvSpPr>
          <p:nvPr>
            <p:ph type="sldImg"/>
          </p:nvPr>
        </p:nvSpPr>
        <p:spPr bwMode="auto">
          <a:noFill/>
          <a:ln>
            <a:solidFill>
              <a:srgbClr val="000000"/>
            </a:solidFill>
            <a:miter lim="800000"/>
            <a:headEnd/>
            <a:tailEnd/>
          </a:ln>
        </p:spPr>
      </p:sp>
      <p:sp>
        <p:nvSpPr>
          <p:cNvPr id="3277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32771"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CF05D21-0E33-4380-911B-5900BEB80B56}" type="slidenum">
              <a:rPr lang="it-IT" sz="1200">
                <a:latin typeface="Calibri" pitchFamily="-60" charset="0"/>
              </a:rPr>
              <a:pPr algn="r"/>
              <a:t>9</a:t>
            </a:fld>
            <a:endParaRPr lang="it-IT" sz="1200">
              <a:latin typeface="Calibri" pitchFamily="-6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6D358A-2996-4361-B7E7-8146F666B097}" type="datetimeFigureOut">
              <a:rPr lang="it-IT"/>
              <a:pPr>
                <a:defRPr/>
              </a:pPr>
              <a:t>9/23/15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57663CF-2F9F-4DDB-891C-52F68F38FE4F}"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2E61386-30BF-4A22-A793-153379D4334B}" type="datetimeFigureOut">
              <a:rPr lang="it-IT"/>
              <a:pPr>
                <a:defRPr/>
              </a:pPr>
              <a:t>9/23/15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85FCC5-63B1-41BD-8F82-B4AD50EEE0AD}"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33AA3B6-3CF3-42FB-A101-21283B340AEB}" type="datetimeFigureOut">
              <a:rPr lang="it-IT"/>
              <a:pPr>
                <a:defRPr/>
              </a:pPr>
              <a:t>9/23/15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C6B52CA-C230-4C18-9390-488A69D8E5A0}"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A6FD8F-5D9F-4D94-84FD-C9DDA8A0B796}" type="datetimeFigureOut">
              <a:rPr lang="it-IT"/>
              <a:pPr>
                <a:defRPr/>
              </a:pPr>
              <a:t>9/23/15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5E92BBB-5569-4150-8200-7A408061972A}"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46EF2552-D6AC-4E28-B94C-F3A6BBD1E6CD}" type="datetimeFigureOut">
              <a:rPr lang="it-IT"/>
              <a:pPr>
                <a:defRPr/>
              </a:pPr>
              <a:t>9/23/15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6AA74F9-F2A2-47FB-9101-EC94BF9A2873}"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74EA1BE-D2BC-4926-8FAE-B90C40A532F6}" type="datetimeFigureOut">
              <a:rPr lang="it-IT"/>
              <a:pPr>
                <a:defRPr/>
              </a:pPr>
              <a:t>9/23/15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F99D1ED-C171-4A41-90E0-F61D874955CF}"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7BAA66F-1054-42FF-9B1B-9722C685FC28}" type="datetimeFigureOut">
              <a:rPr lang="it-IT"/>
              <a:pPr>
                <a:defRPr/>
              </a:pPr>
              <a:t>9/23/15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FCCD360-F62F-4A68-ACEF-A35A89598600}"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94070AE7-C2CC-4246-AAC4-72E9C7255F6A}" type="datetimeFigureOut">
              <a:rPr lang="it-IT"/>
              <a:pPr>
                <a:defRPr/>
              </a:pPr>
              <a:t>9/23/15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F31CCC4-FACB-4323-871D-76C0A525CD7B}"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D93AF4-7114-4579-9C5B-B5763964C4FD}" type="datetimeFigureOut">
              <a:rPr lang="it-IT"/>
              <a:pPr>
                <a:defRPr/>
              </a:pPr>
              <a:t>9/23/15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86412B4-01AD-4F59-9B23-ECA93C105C8C}"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2C5763CA-250A-4117-B801-F95CFB9C5027}" type="datetimeFigureOut">
              <a:rPr lang="it-IT"/>
              <a:pPr>
                <a:defRPr/>
              </a:pPr>
              <a:t>9/23/15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A8B3457-66B7-4704-A1B7-266A1730B129}"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57BED27-F86E-4E8D-B985-4710F70EA7CB}" type="datetimeFigureOut">
              <a:rPr lang="it-IT"/>
              <a:pPr>
                <a:defRPr/>
              </a:pPr>
              <a:t>9/23/15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D56CC98-3452-4BB0-B557-9AAB013D373D}"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64F086B-4230-4EBF-B94E-9BB5964F44F9}" type="datetimeFigureOut">
              <a:rPr lang="it-IT"/>
              <a:pPr>
                <a:defRPr/>
              </a:pPr>
              <a:t>9/23/15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3136FA0-007C-4AEC-87F6-A2439C361CAE}"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0" charset="-128"/>
          <a:cs typeface="ＭＳ Ｐゴシック" pitchFamily="-60" charset="-128"/>
        </a:defRPr>
      </a:lvl1pPr>
      <a:lvl2pPr algn="ctr" defTabSz="457200" rtl="0" eaLnBrk="0" fontAlgn="base" hangingPunct="0">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2pPr>
      <a:lvl3pPr algn="ctr" defTabSz="457200" rtl="0" eaLnBrk="0" fontAlgn="base" hangingPunct="0">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3pPr>
      <a:lvl4pPr algn="ctr" defTabSz="457200" rtl="0" eaLnBrk="0" fontAlgn="base" hangingPunct="0">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4pPr>
      <a:lvl5pPr algn="ctr" defTabSz="457200" rtl="0" eaLnBrk="0" fontAlgn="base" hangingPunct="0">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5pPr>
      <a:lvl6pPr marL="457200" algn="ctr" defTabSz="457200" rtl="0" fontAlgn="base">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6pPr>
      <a:lvl7pPr marL="914400" algn="ctr" defTabSz="457200" rtl="0" fontAlgn="base">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7pPr>
      <a:lvl8pPr marL="1371600" algn="ctr" defTabSz="457200" rtl="0" fontAlgn="base">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8pPr>
      <a:lvl9pPr marL="1828800" algn="ctr" defTabSz="457200" rtl="0" fontAlgn="base">
        <a:spcBef>
          <a:spcPct val="0"/>
        </a:spcBef>
        <a:spcAft>
          <a:spcPct val="0"/>
        </a:spcAft>
        <a:defRPr sz="4400">
          <a:solidFill>
            <a:schemeClr val="tx1"/>
          </a:solidFill>
          <a:latin typeface="Calibri" pitchFamily="-60" charset="0"/>
          <a:ea typeface="ＭＳ Ｐゴシック" pitchFamily="-60" charset="-128"/>
          <a:cs typeface="ＭＳ Ｐゴシック" pitchFamily="-60" charset="-128"/>
        </a:defRPr>
      </a:lvl9pPr>
    </p:titleStyle>
    <p:bodyStyle>
      <a:lvl1pPr marL="342900" indent="-342900" algn="l" defTabSz="457200" rtl="0" eaLnBrk="0" fontAlgn="base" hangingPunct="0">
        <a:spcBef>
          <a:spcPct val="20000"/>
        </a:spcBef>
        <a:spcAft>
          <a:spcPct val="0"/>
        </a:spcAft>
        <a:buFont typeface="Arial" pitchFamily="-60" charset="0"/>
        <a:buChar char="•"/>
        <a:defRPr sz="3200" kern="1200">
          <a:solidFill>
            <a:schemeClr val="tx1"/>
          </a:solidFill>
          <a:latin typeface="+mn-lt"/>
          <a:ea typeface="ＭＳ Ｐゴシック" pitchFamily="-60" charset="-128"/>
          <a:cs typeface="ＭＳ Ｐゴシック" pitchFamily="-60" charset="-128"/>
        </a:defRPr>
      </a:lvl1pPr>
      <a:lvl2pPr marL="742950" indent="-285750" algn="l" defTabSz="457200" rtl="0" eaLnBrk="0" fontAlgn="base" hangingPunct="0">
        <a:spcBef>
          <a:spcPct val="20000"/>
        </a:spcBef>
        <a:spcAft>
          <a:spcPct val="0"/>
        </a:spcAft>
        <a:buFont typeface="Arial" pitchFamily="-60" charset="0"/>
        <a:buChar char="–"/>
        <a:defRPr sz="2800" kern="1200">
          <a:solidFill>
            <a:schemeClr val="tx1"/>
          </a:solidFill>
          <a:latin typeface="+mn-lt"/>
          <a:ea typeface="ＭＳ Ｐゴシック" pitchFamily="-60" charset="-128"/>
          <a:cs typeface="+mn-cs"/>
        </a:defRPr>
      </a:lvl2pPr>
      <a:lvl3pPr marL="1143000" indent="-228600" algn="l" defTabSz="457200" rtl="0" eaLnBrk="0" fontAlgn="base" hangingPunct="0">
        <a:spcBef>
          <a:spcPct val="20000"/>
        </a:spcBef>
        <a:spcAft>
          <a:spcPct val="0"/>
        </a:spcAft>
        <a:buFont typeface="Arial" pitchFamily="-60" charset="0"/>
        <a:buChar char="•"/>
        <a:defRPr sz="2400" kern="1200">
          <a:solidFill>
            <a:schemeClr val="tx1"/>
          </a:solidFill>
          <a:latin typeface="+mn-lt"/>
          <a:ea typeface="ＭＳ Ｐゴシック" pitchFamily="-60" charset="-128"/>
          <a:cs typeface="+mn-cs"/>
        </a:defRPr>
      </a:lvl3pPr>
      <a:lvl4pPr marL="1600200" indent="-228600" algn="l" defTabSz="457200" rtl="0" eaLnBrk="0" fontAlgn="base" hangingPunct="0">
        <a:spcBef>
          <a:spcPct val="20000"/>
        </a:spcBef>
        <a:spcAft>
          <a:spcPct val="0"/>
        </a:spcAft>
        <a:buFont typeface="Arial" pitchFamily="-60" charset="0"/>
        <a:buChar char="–"/>
        <a:defRPr sz="2000" kern="1200">
          <a:solidFill>
            <a:schemeClr val="tx1"/>
          </a:solidFill>
          <a:latin typeface="+mn-lt"/>
          <a:ea typeface="ＭＳ Ｐゴシック" pitchFamily="-60" charset="-128"/>
          <a:cs typeface="+mn-cs"/>
        </a:defRPr>
      </a:lvl4pPr>
      <a:lvl5pPr marL="2057400" indent="-228600" algn="l" defTabSz="457200" rtl="0" eaLnBrk="0" fontAlgn="base" hangingPunct="0">
        <a:spcBef>
          <a:spcPct val="20000"/>
        </a:spcBef>
        <a:spcAft>
          <a:spcPct val="0"/>
        </a:spcAft>
        <a:buFont typeface="Arial" pitchFamily="-60" charset="0"/>
        <a:buChar char="»"/>
        <a:defRPr sz="2000" kern="1200">
          <a:solidFill>
            <a:schemeClr val="tx1"/>
          </a:solidFill>
          <a:latin typeface="+mn-lt"/>
          <a:ea typeface="ＭＳ Ｐゴシック" pitchFamily="-6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0.jpeg"/><Relationship Id="rId6" Type="http://schemas.openxmlformats.org/officeDocument/2006/relationships/image" Target="../media/image21.png"/><Relationship Id="rId7" Type="http://schemas.openxmlformats.org/officeDocument/2006/relationships/image" Target="../media/image13.jpeg"/><Relationship Id="rId8"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3.jpeg"/><Relationship Id="rId6"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3.jpeg"/><Relationship Id="rId6"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3.jpeg"/><Relationship Id="rId6"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3.jpeg"/><Relationship Id="rId6" Type="http://schemas.openxmlformats.org/officeDocument/2006/relationships/image" Target="../media/image27.png"/><Relationship Id="rId7"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9.jpeg"/><Relationship Id="rId6"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1.jpe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29.jpeg"/><Relationship Id="rId7"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22.jpeg"/><Relationship Id="rId6"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video" Target="%25255CVolumes%25255Cdisco%25252520utenti%25255CGEOFICA%25255C2015%25255Ccongresso%25252520SIF%25252520%25252520e%25252520missione%25255CSIF-2015%25255CVideo_Esperimento_051_HS_gabbro_combined.wmv" TargetMode="External"/><Relationship Id="rId2" Type="http://schemas.openxmlformats.org/officeDocument/2006/relationships/slideLayout" Target="../slideLayouts/slideLayout7.xml"/><Relationship Id="rId3" Type="http://schemas.openxmlformats.org/officeDocument/2006/relationships/notesSlide" Target="../notesSlides/notesSlide27.xml"/><Relationship Id="rId4" Type="http://schemas.openxmlformats.org/officeDocument/2006/relationships/image" Target="../media/image36.png"/><Relationship Id="rId5" Type="http://schemas.openxmlformats.org/officeDocument/2006/relationships/image" Target="../media/image10.jpeg"/><Relationship Id="rId6" Type="http://schemas.openxmlformats.org/officeDocument/2006/relationships/image" Target="../media/image3.png"/><Relationship Id="rId7"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6.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8.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23232"/>
        </a:solidFill>
        <a:effectLst/>
      </p:bgPr>
    </p:bg>
    <p:spTree>
      <p:nvGrpSpPr>
        <p:cNvPr id="1" name=""/>
        <p:cNvGrpSpPr/>
        <p:nvPr/>
      </p:nvGrpSpPr>
      <p:grpSpPr>
        <a:xfrm>
          <a:off x="0" y="0"/>
          <a:ext cx="0" cy="0"/>
          <a:chOff x="0" y="0"/>
          <a:chExt cx="0" cy="0"/>
        </a:xfrm>
      </p:grpSpPr>
      <p:sp>
        <p:nvSpPr>
          <p:cNvPr id="15362" name="Titolo 1"/>
          <p:cNvSpPr>
            <a:spLocks noGrp="1"/>
          </p:cNvSpPr>
          <p:nvPr>
            <p:ph type="ctrTitle"/>
          </p:nvPr>
        </p:nvSpPr>
        <p:spPr>
          <a:xfrm>
            <a:off x="685800" y="1949450"/>
            <a:ext cx="7772400" cy="1470025"/>
          </a:xfrm>
        </p:spPr>
        <p:txBody>
          <a:bodyPr/>
          <a:lstStyle/>
          <a:p>
            <a:pPr eaLnBrk="1" hangingPunct="1"/>
            <a:r>
              <a:rPr lang="en-US" sz="4000" smtClean="0">
                <a:solidFill>
                  <a:srgbClr val="E5812E"/>
                </a:solidFill>
                <a:latin typeface="Arial" pitchFamily="-60" charset="0"/>
                <a:ea typeface="Arial" pitchFamily="-60" charset="0"/>
                <a:cs typeface="Arial" pitchFamily="-60" charset="0"/>
              </a:rPr>
              <a:t>Real time radon monitoring in the laboratory: a pilot approach to investigate the Earth crust.</a:t>
            </a:r>
            <a:endParaRPr lang="it-IT" smtClean="0">
              <a:latin typeface="Arial" pitchFamily="-60" charset="0"/>
              <a:ea typeface="Arial" pitchFamily="-60" charset="0"/>
              <a:cs typeface="Arial" pitchFamily="-60" charset="0"/>
            </a:endParaRPr>
          </a:p>
        </p:txBody>
      </p:sp>
      <p:sp>
        <p:nvSpPr>
          <p:cNvPr id="15363" name="Sottotitolo 2"/>
          <p:cNvSpPr>
            <a:spLocks noGrp="1"/>
          </p:cNvSpPr>
          <p:nvPr>
            <p:ph type="subTitle" idx="1"/>
          </p:nvPr>
        </p:nvSpPr>
        <p:spPr>
          <a:xfrm>
            <a:off x="160338" y="3962400"/>
            <a:ext cx="8823325" cy="987425"/>
          </a:xfrm>
        </p:spPr>
        <p:txBody>
          <a:bodyPr/>
          <a:lstStyle/>
          <a:p>
            <a:pPr eaLnBrk="1" hangingPunct="1"/>
            <a:r>
              <a:rPr lang="it-IT" sz="2600" smtClean="0">
                <a:solidFill>
                  <a:srgbClr val="E5812E"/>
                </a:solidFill>
              </a:rPr>
              <a:t>Elena Spagnuolo, Antonio Piersanti*, Gianfranco Galli</a:t>
            </a:r>
          </a:p>
          <a:p>
            <a:pPr eaLnBrk="1" hangingPunct="1"/>
            <a:r>
              <a:rPr lang="it-IT" sz="2600" smtClean="0">
                <a:solidFill>
                  <a:srgbClr val="E5812E"/>
                </a:solidFill>
              </a:rPr>
              <a:t>INGV</a:t>
            </a:r>
          </a:p>
        </p:txBody>
      </p:sp>
      <p:grpSp>
        <p:nvGrpSpPr>
          <p:cNvPr id="15364" name="Group 13"/>
          <p:cNvGrpSpPr>
            <a:grpSpLocks/>
          </p:cNvGrpSpPr>
          <p:nvPr/>
        </p:nvGrpSpPr>
        <p:grpSpPr bwMode="auto">
          <a:xfrm>
            <a:off x="179388" y="115888"/>
            <a:ext cx="3267075" cy="650875"/>
            <a:chOff x="113" y="73"/>
            <a:chExt cx="2187" cy="426"/>
          </a:xfrm>
        </p:grpSpPr>
        <p:pic>
          <p:nvPicPr>
            <p:cNvPr id="15367" name="Immagine 9" descr="LogoINGV_TransparentBG.gif"/>
            <p:cNvPicPr>
              <a:picLocks noChangeAspect="1"/>
            </p:cNvPicPr>
            <p:nvPr>
              <p:custDataLst>
                <p:tags r:id="rId1"/>
              </p:custDataLst>
            </p:nvPr>
          </p:nvPicPr>
          <p:blipFill>
            <a:blip r:embed="rId4"/>
            <a:srcRect/>
            <a:stretch>
              <a:fillRect/>
            </a:stretch>
          </p:blipFill>
          <p:spPr bwMode="auto">
            <a:xfrm>
              <a:off x="113" y="73"/>
              <a:ext cx="431" cy="425"/>
            </a:xfrm>
            <a:prstGeom prst="rect">
              <a:avLst/>
            </a:prstGeom>
            <a:noFill/>
            <a:ln w="9525">
              <a:noFill/>
              <a:miter lim="800000"/>
              <a:headEnd/>
              <a:tailEnd/>
            </a:ln>
          </p:spPr>
        </p:pic>
        <p:sp>
          <p:nvSpPr>
            <p:cNvPr id="15368" name="Text Box 12"/>
            <p:cNvSpPr txBox="1">
              <a:spLocks noChangeArrowheads="1"/>
            </p:cNvSpPr>
            <p:nvPr/>
          </p:nvSpPr>
          <p:spPr bwMode="auto">
            <a:xfrm>
              <a:off x="567" y="119"/>
              <a:ext cx="1733" cy="380"/>
            </a:xfrm>
            <a:prstGeom prst="rect">
              <a:avLst/>
            </a:prstGeom>
            <a:noFill/>
            <a:ln w="9525">
              <a:noFill/>
              <a:miter lim="800000"/>
              <a:headEnd/>
              <a:tailEnd/>
            </a:ln>
          </p:spPr>
          <p:txBody>
            <a:bodyPr wrap="none">
              <a:prstTxWarp prst="textNoShape">
                <a:avLst/>
              </a:prstTxWarp>
              <a:spAutoFit/>
            </a:bodyPr>
            <a:lstStyle/>
            <a:p>
              <a:r>
                <a:rPr lang="it-IT" sz="1600" b="1">
                  <a:solidFill>
                    <a:schemeClr val="bg1"/>
                  </a:solidFill>
                  <a:latin typeface="Arial" pitchFamily="-60" charset="0"/>
                </a:rPr>
                <a:t>Istituto Nazionale di</a:t>
              </a:r>
            </a:p>
            <a:p>
              <a:r>
                <a:rPr lang="it-IT" sz="1600" b="1">
                  <a:solidFill>
                    <a:schemeClr val="bg1"/>
                  </a:solidFill>
                  <a:latin typeface="Arial" pitchFamily="-60" charset="0"/>
                </a:rPr>
                <a:t>Geofisica e Vulcanologia</a:t>
              </a:r>
            </a:p>
          </p:txBody>
        </p:sp>
      </p:grpSp>
      <p:sp>
        <p:nvSpPr>
          <p:cNvPr id="15365" name="CasellaDiTesto 6"/>
          <p:cNvSpPr txBox="1">
            <a:spLocks noChangeArrowheads="1"/>
          </p:cNvSpPr>
          <p:nvPr/>
        </p:nvSpPr>
        <p:spPr bwMode="auto">
          <a:xfrm>
            <a:off x="350838" y="5854700"/>
            <a:ext cx="8442325" cy="304800"/>
          </a:xfrm>
          <a:prstGeom prst="rect">
            <a:avLst/>
          </a:prstGeom>
          <a:noFill/>
          <a:ln w="9525">
            <a:noFill/>
            <a:miter lim="800000"/>
            <a:headEnd/>
            <a:tailEnd/>
          </a:ln>
        </p:spPr>
        <p:txBody>
          <a:bodyPr>
            <a:prstTxWarp prst="textNoShape">
              <a:avLst/>
            </a:prstTxWarp>
            <a:spAutoFit/>
          </a:bodyPr>
          <a:lstStyle/>
          <a:p>
            <a:r>
              <a:rPr lang="it-IT" sz="1400">
                <a:solidFill>
                  <a:schemeClr val="bg1"/>
                </a:solidFill>
                <a:latin typeface="Arial" pitchFamily="-60" charset="0"/>
                <a:ea typeface="Arial" pitchFamily="-60" charset="0"/>
                <a:cs typeface="Arial" pitchFamily="-60" charset="0"/>
              </a:rPr>
              <a:t>101° CONGRESSO NAZIONALE DELLA SOCIETÀ ITALIANA DI FISICA, Roma, 21-25 Settembre 2015</a:t>
            </a:r>
            <a:endParaRPr lang="it-IT" sz="1400">
              <a:solidFill>
                <a:schemeClr val="bg1"/>
              </a:solidFill>
              <a:latin typeface="Calibri" pitchFamily="-60" charset="0"/>
            </a:endParaRPr>
          </a:p>
        </p:txBody>
      </p:sp>
      <p:pic>
        <p:nvPicPr>
          <p:cNvPr id="15366" name="Immagine 7" descr="image1.jpg"/>
          <p:cNvPicPr>
            <a:picLocks noChangeAspect="1"/>
          </p:cNvPicPr>
          <p:nvPr/>
        </p:nvPicPr>
        <p:blipFill>
          <a:blip r:embed="rId5"/>
          <a:srcRect/>
          <a:stretch>
            <a:fillRect/>
          </a:stretch>
        </p:blipFill>
        <p:spPr bwMode="auto">
          <a:xfrm>
            <a:off x="5565775" y="185738"/>
            <a:ext cx="3249613" cy="71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33794"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33795"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33796"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33797" name="Rectangle 10"/>
          <p:cNvSpPr>
            <a:spLocks noChangeArrowheads="1"/>
          </p:cNvSpPr>
          <p:nvPr/>
        </p:nvSpPr>
        <p:spPr bwMode="auto">
          <a:xfrm>
            <a:off x="1219200" y="457200"/>
            <a:ext cx="5383213"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dipendenza temporale</a:t>
            </a:r>
            <a:r>
              <a:rPr lang="it-IT"/>
              <a:t> </a:t>
            </a:r>
          </a:p>
        </p:txBody>
      </p:sp>
      <p:sp>
        <p:nvSpPr>
          <p:cNvPr id="33798" name="Rectangle 11"/>
          <p:cNvSpPr>
            <a:spLocks noChangeArrowheads="1"/>
          </p:cNvSpPr>
          <p:nvPr/>
        </p:nvSpPr>
        <p:spPr bwMode="auto">
          <a:xfrm>
            <a:off x="1198563" y="1752600"/>
            <a:ext cx="7869237" cy="822325"/>
          </a:xfrm>
          <a:prstGeom prst="rect">
            <a:avLst/>
          </a:prstGeom>
          <a:solidFill>
            <a:srgbClr val="FFFF00"/>
          </a:solidFill>
          <a:ln w="9525">
            <a:noFill/>
            <a:miter lim="800000"/>
            <a:headEnd/>
            <a:tailEnd/>
          </a:ln>
        </p:spPr>
        <p:txBody>
          <a:bodyPr>
            <a:prstTxWarp prst="textNoShape">
              <a:avLst/>
            </a:prstTxWarp>
            <a:spAutoFit/>
          </a:bodyPr>
          <a:lstStyle/>
          <a:p>
            <a:r>
              <a:rPr lang="it-IT">
                <a:solidFill>
                  <a:srgbClr val="FF0000"/>
                </a:solidFill>
              </a:rPr>
              <a:t>Misurare emissioni da rocce maggiormente caratterizzanti i sistemi sismogenetici</a:t>
            </a:r>
            <a:endParaRPr lang="it-IT"/>
          </a:p>
        </p:txBody>
      </p:sp>
      <p:sp>
        <p:nvSpPr>
          <p:cNvPr id="33799" name="Rectangle 10"/>
          <p:cNvSpPr>
            <a:spLocks noChangeArrowheads="1"/>
          </p:cNvSpPr>
          <p:nvPr/>
        </p:nvSpPr>
        <p:spPr bwMode="auto">
          <a:xfrm>
            <a:off x="1219200" y="1143000"/>
            <a:ext cx="3733800"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shear stress</a:t>
            </a:r>
            <a:endParaRPr lang="it-IT"/>
          </a:p>
        </p:txBody>
      </p:sp>
      <p:grpSp>
        <p:nvGrpSpPr>
          <p:cNvPr id="33800" name="Group 12"/>
          <p:cNvGrpSpPr>
            <a:grpSpLocks/>
          </p:cNvGrpSpPr>
          <p:nvPr/>
        </p:nvGrpSpPr>
        <p:grpSpPr bwMode="auto">
          <a:xfrm>
            <a:off x="0" y="2895600"/>
            <a:ext cx="9144000" cy="3046413"/>
            <a:chOff x="0" y="1105"/>
            <a:chExt cx="5760" cy="1919"/>
          </a:xfrm>
        </p:grpSpPr>
        <p:grpSp>
          <p:nvGrpSpPr>
            <p:cNvPr id="33801" name="Group 4"/>
            <p:cNvGrpSpPr>
              <a:grpSpLocks/>
            </p:cNvGrpSpPr>
            <p:nvPr/>
          </p:nvGrpSpPr>
          <p:grpSpPr bwMode="auto">
            <a:xfrm>
              <a:off x="0" y="1105"/>
              <a:ext cx="2976" cy="1919"/>
              <a:chOff x="336" y="720"/>
              <a:chExt cx="1864" cy="1387"/>
            </a:xfrm>
          </p:grpSpPr>
          <p:pic>
            <p:nvPicPr>
              <p:cNvPr id="33804" name="Picture 5" descr="cella di lucas"/>
              <p:cNvPicPr>
                <a:picLocks noChangeAspect="1" noChangeArrowheads="1"/>
              </p:cNvPicPr>
              <p:nvPr/>
            </p:nvPicPr>
            <p:blipFill>
              <a:blip r:embed="rId5"/>
              <a:srcRect/>
              <a:stretch>
                <a:fillRect/>
              </a:stretch>
            </p:blipFill>
            <p:spPr bwMode="auto">
              <a:xfrm>
                <a:off x="384" y="720"/>
                <a:ext cx="1816" cy="1387"/>
              </a:xfrm>
              <a:prstGeom prst="rect">
                <a:avLst/>
              </a:prstGeom>
              <a:noFill/>
              <a:ln w="9525">
                <a:noFill/>
                <a:miter lim="800000"/>
                <a:headEnd/>
                <a:tailEnd/>
              </a:ln>
            </p:spPr>
          </p:pic>
          <p:sp>
            <p:nvSpPr>
              <p:cNvPr id="33805" name="Rectangle 6"/>
              <p:cNvSpPr>
                <a:spLocks noChangeArrowheads="1"/>
              </p:cNvSpPr>
              <p:nvPr/>
            </p:nvSpPr>
            <p:spPr bwMode="auto">
              <a:xfrm>
                <a:off x="336" y="1243"/>
                <a:ext cx="816" cy="139"/>
              </a:xfrm>
              <a:prstGeom prst="rect">
                <a:avLst/>
              </a:prstGeom>
              <a:noFill/>
              <a:ln w="9525">
                <a:noFill/>
                <a:miter lim="800000"/>
                <a:headEnd/>
                <a:tailEnd/>
              </a:ln>
            </p:spPr>
            <p:txBody>
              <a:bodyPr>
                <a:prstTxWarp prst="textNoShape">
                  <a:avLst/>
                </a:prstTxWarp>
                <a:spAutoFit/>
              </a:bodyPr>
              <a:lstStyle/>
              <a:p>
                <a:pPr defTabSz="914400"/>
                <a:r>
                  <a:rPr lang="it-IT" sz="700" b="1">
                    <a:solidFill>
                      <a:srgbClr val="000000"/>
                    </a:solidFill>
                  </a:rPr>
                  <a:t>solfuro di zinco</a:t>
                </a:r>
              </a:p>
              <a:p>
                <a:pPr defTabSz="914400"/>
                <a:r>
                  <a:rPr lang="it-IT" sz="700" b="1">
                    <a:solidFill>
                      <a:srgbClr val="000000"/>
                    </a:solidFill>
                  </a:rPr>
                  <a:t> (20mg/cm</a:t>
                </a:r>
                <a:r>
                  <a:rPr lang="it-IT" sz="700" b="1" baseline="30000">
                    <a:solidFill>
                      <a:srgbClr val="000000"/>
                    </a:solidFill>
                  </a:rPr>
                  <a:t>2</a:t>
                </a:r>
                <a:r>
                  <a:rPr lang="it-IT" sz="700" b="1">
                    <a:solidFill>
                      <a:srgbClr val="000000"/>
                    </a:solidFill>
                  </a:rPr>
                  <a:t> ZnS(Ag)</a:t>
                </a:r>
              </a:p>
            </p:txBody>
          </p:sp>
          <p:sp>
            <p:nvSpPr>
              <p:cNvPr id="33806" name="AutoShape 7"/>
              <p:cNvSpPr>
                <a:spLocks noChangeArrowheads="1"/>
              </p:cNvSpPr>
              <p:nvPr/>
            </p:nvSpPr>
            <p:spPr bwMode="auto">
              <a:xfrm>
                <a:off x="960" y="1319"/>
                <a:ext cx="144" cy="25"/>
              </a:xfrm>
              <a:prstGeom prst="rightArrow">
                <a:avLst>
                  <a:gd name="adj1" fmla="val 50000"/>
                  <a:gd name="adj2" fmla="val 144000"/>
                </a:avLst>
              </a:prstGeom>
              <a:solidFill>
                <a:srgbClr val="000000"/>
              </a:solidFill>
              <a:ln w="9525">
                <a:solidFill>
                  <a:schemeClr val="tx1"/>
                </a:solidFill>
                <a:miter lim="800000"/>
                <a:headEnd/>
                <a:tailEnd/>
              </a:ln>
            </p:spPr>
            <p:txBody>
              <a:bodyPr wrap="none" anchor="ctr">
                <a:prstTxWarp prst="textNoShape">
                  <a:avLst/>
                </a:prstTxWarp>
              </a:bodyPr>
              <a:lstStyle/>
              <a:p>
                <a:pPr algn="ctr" defTabSz="914400"/>
                <a:endParaRPr lang="it-IT"/>
              </a:p>
            </p:txBody>
          </p:sp>
        </p:grpSp>
        <p:pic>
          <p:nvPicPr>
            <p:cNvPr id="33802" name="Picture 8" descr="Radonometro"/>
            <p:cNvPicPr>
              <a:picLocks noChangeAspect="1" noChangeArrowheads="1"/>
            </p:cNvPicPr>
            <p:nvPr/>
          </p:nvPicPr>
          <p:blipFill>
            <a:blip r:embed="rId6"/>
            <a:srcRect/>
            <a:stretch>
              <a:fillRect/>
            </a:stretch>
          </p:blipFill>
          <p:spPr bwMode="auto">
            <a:xfrm>
              <a:off x="3024" y="1171"/>
              <a:ext cx="834" cy="1709"/>
            </a:xfrm>
            <a:prstGeom prst="rect">
              <a:avLst/>
            </a:prstGeom>
            <a:noFill/>
            <a:ln w="9525">
              <a:noFill/>
              <a:miter lim="800000"/>
              <a:headEnd/>
              <a:tailEnd/>
            </a:ln>
          </p:spPr>
        </p:pic>
        <p:pic>
          <p:nvPicPr>
            <p:cNvPr id="33803" name="Picture 9" descr="RNM_NEW4"/>
            <p:cNvPicPr>
              <a:picLocks noChangeAspect="1" noChangeArrowheads="1"/>
            </p:cNvPicPr>
            <p:nvPr/>
          </p:nvPicPr>
          <p:blipFill>
            <a:blip r:embed="rId7"/>
            <a:srcRect/>
            <a:stretch>
              <a:fillRect/>
            </a:stretch>
          </p:blipFill>
          <p:spPr bwMode="auto">
            <a:xfrm>
              <a:off x="3984" y="1171"/>
              <a:ext cx="1776" cy="176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35842"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35843"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35844"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35845" name="Picture 2"/>
          <p:cNvPicPr>
            <a:picLocks noChangeAspect="1"/>
          </p:cNvPicPr>
          <p:nvPr/>
        </p:nvPicPr>
        <p:blipFill>
          <a:blip r:embed="rId5"/>
          <a:srcRect/>
          <a:stretch>
            <a:fillRect/>
          </a:stretch>
        </p:blipFill>
        <p:spPr bwMode="auto">
          <a:xfrm>
            <a:off x="1552575" y="990600"/>
            <a:ext cx="7134225" cy="4976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37890"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37891"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37892"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37893" name="Rectangle 33" descr="Granite"/>
          <p:cNvSpPr>
            <a:spLocks noChangeArrowheads="1"/>
          </p:cNvSpPr>
          <p:nvPr/>
        </p:nvSpPr>
        <p:spPr bwMode="auto">
          <a:xfrm rot="5400000" flipH="1">
            <a:off x="2994025" y="2911476"/>
            <a:ext cx="2179637" cy="595312"/>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37894" name="Rectangle 33" descr="Granite"/>
          <p:cNvSpPr>
            <a:spLocks noChangeArrowheads="1"/>
          </p:cNvSpPr>
          <p:nvPr/>
        </p:nvSpPr>
        <p:spPr bwMode="auto">
          <a:xfrm rot="5400000" flipH="1">
            <a:off x="3673476" y="2913062"/>
            <a:ext cx="2201862" cy="595313"/>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cxnSp>
        <p:nvCxnSpPr>
          <p:cNvPr id="115" name="Connettore 1 2"/>
          <p:cNvCxnSpPr/>
          <p:nvPr/>
        </p:nvCxnSpPr>
        <p:spPr bwMode="auto">
          <a:xfrm rot="5400000">
            <a:off x="2951956" y="3166269"/>
            <a:ext cx="29543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7896" name="Picture 37" descr="g214.png"/>
          <p:cNvPicPr>
            <a:picLocks noChangeAspect="1"/>
          </p:cNvPicPr>
          <p:nvPr/>
        </p:nvPicPr>
        <p:blipFill>
          <a:blip r:embed="rId6"/>
          <a:srcRect/>
          <a:stretch>
            <a:fillRect/>
          </a:stretch>
        </p:blipFill>
        <p:spPr bwMode="auto">
          <a:xfrm>
            <a:off x="179388" y="3613150"/>
            <a:ext cx="3040062" cy="2298700"/>
          </a:xfrm>
          <a:prstGeom prst="rect">
            <a:avLst/>
          </a:prstGeom>
          <a:noFill/>
          <a:ln w="9525">
            <a:noFill/>
            <a:miter lim="800000"/>
            <a:headEnd/>
            <a:tailEnd/>
          </a:ln>
        </p:spPr>
      </p:pic>
      <p:grpSp>
        <p:nvGrpSpPr>
          <p:cNvPr id="87" name="Group 86"/>
          <p:cNvGrpSpPr>
            <a:grpSpLocks/>
          </p:cNvGrpSpPr>
          <p:nvPr/>
        </p:nvGrpSpPr>
        <p:grpSpPr bwMode="auto">
          <a:xfrm>
            <a:off x="3357563" y="1370013"/>
            <a:ext cx="1022350" cy="3736975"/>
            <a:chOff x="4332792" y="1478421"/>
            <a:chExt cx="2239472" cy="3736529"/>
          </a:xfrm>
        </p:grpSpPr>
        <p:sp>
          <p:nvSpPr>
            <p:cNvPr id="89" name="Rectangle 88"/>
            <p:cNvSpPr/>
            <p:nvPr/>
          </p:nvSpPr>
          <p:spPr>
            <a:xfrm>
              <a:off x="4784859" y="4349865"/>
              <a:ext cx="1484866" cy="1063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7964" name="Group 99"/>
            <p:cNvGrpSpPr>
              <a:grpSpLocks/>
            </p:cNvGrpSpPr>
            <p:nvPr/>
          </p:nvGrpSpPr>
          <p:grpSpPr bwMode="auto">
            <a:xfrm>
              <a:off x="4332792" y="1478421"/>
              <a:ext cx="2239472" cy="3736529"/>
              <a:chOff x="4338983" y="1460811"/>
              <a:chExt cx="2239472" cy="3736529"/>
            </a:xfrm>
          </p:grpSpPr>
          <p:sp>
            <p:nvSpPr>
              <p:cNvPr id="91" name="Rectangle 90"/>
              <p:cNvSpPr/>
              <p:nvPr/>
            </p:nvSpPr>
            <p:spPr>
              <a:xfrm rot="5400000">
                <a:off x="5208718" y="591076"/>
                <a:ext cx="500002" cy="223947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p:cNvSpPr/>
              <p:nvPr/>
            </p:nvSpPr>
            <p:spPr>
              <a:xfrm rot="5400000">
                <a:off x="5208716" y="3827603"/>
                <a:ext cx="500003" cy="223947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p:cNvSpPr/>
              <p:nvPr/>
            </p:nvSpPr>
            <p:spPr>
              <a:xfrm>
                <a:off x="4937103" y="2160814"/>
                <a:ext cx="1481390" cy="1063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Oval 93"/>
              <p:cNvSpPr/>
              <p:nvPr/>
            </p:nvSpPr>
            <p:spPr>
              <a:xfrm>
                <a:off x="5792553" y="4476701"/>
                <a:ext cx="410338" cy="2031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Oval 94"/>
              <p:cNvSpPr/>
              <p:nvPr/>
            </p:nvSpPr>
            <p:spPr>
              <a:xfrm>
                <a:off x="5837759" y="1963988"/>
                <a:ext cx="410338" cy="1888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Freeform 95"/>
              <p:cNvSpPr/>
              <p:nvPr/>
            </p:nvSpPr>
            <p:spPr>
              <a:xfrm>
                <a:off x="4338983" y="1963988"/>
                <a:ext cx="1217104" cy="2728587"/>
              </a:xfrm>
              <a:custGeom>
                <a:avLst/>
                <a:gdLst>
                  <a:gd name="connsiteX0" fmla="*/ 15902 w 1216549"/>
                  <a:gd name="connsiteY0" fmla="*/ 55660 h 2727298"/>
                  <a:gd name="connsiteX1" fmla="*/ 31805 w 1216549"/>
                  <a:gd name="connsiteY1" fmla="*/ 2727298 h 2727298"/>
                  <a:gd name="connsiteX2" fmla="*/ 882594 w 1216549"/>
                  <a:gd name="connsiteY2" fmla="*/ 2727298 h 2727298"/>
                  <a:gd name="connsiteX3" fmla="*/ 1216549 w 1216549"/>
                  <a:gd name="connsiteY3" fmla="*/ 2568272 h 2727298"/>
                  <a:gd name="connsiteX4" fmla="*/ 477078 w 1216549"/>
                  <a:gd name="connsiteY4" fmla="*/ 2560320 h 2727298"/>
                  <a:gd name="connsiteX5" fmla="*/ 485029 w 1216549"/>
                  <a:gd name="connsiteY5" fmla="*/ 151075 h 2727298"/>
                  <a:gd name="connsiteX6" fmla="*/ 1184744 w 1216549"/>
                  <a:gd name="connsiteY6" fmla="*/ 143124 h 2727298"/>
                  <a:gd name="connsiteX7" fmla="*/ 707666 w 1216549"/>
                  <a:gd name="connsiteY7" fmla="*/ 0 h 2727298"/>
                  <a:gd name="connsiteX8" fmla="*/ 0 w 1216549"/>
                  <a:gd name="connsiteY8" fmla="*/ 7952 h 272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549" h="2727298">
                    <a:moveTo>
                      <a:pt x="15902" y="55660"/>
                    </a:moveTo>
                    <a:cubicBezTo>
                      <a:pt x="21235" y="946206"/>
                      <a:pt x="31805" y="1836736"/>
                      <a:pt x="31805" y="2727298"/>
                    </a:cubicBezTo>
                    <a:lnTo>
                      <a:pt x="882594" y="2727298"/>
                    </a:lnTo>
                    <a:lnTo>
                      <a:pt x="1216549" y="2568272"/>
                    </a:lnTo>
                    <a:lnTo>
                      <a:pt x="477078" y="2560320"/>
                    </a:lnTo>
                    <a:cubicBezTo>
                      <a:pt x="479728" y="1757238"/>
                      <a:pt x="482379" y="954157"/>
                      <a:pt x="485029" y="151075"/>
                    </a:cubicBezTo>
                    <a:lnTo>
                      <a:pt x="1184744" y="143124"/>
                    </a:lnTo>
                    <a:lnTo>
                      <a:pt x="707666" y="0"/>
                    </a:lnTo>
                    <a:lnTo>
                      <a:pt x="0" y="7952"/>
                    </a:lnTo>
                  </a:path>
                </a:pathLst>
              </a:custGeom>
              <a:solidFill>
                <a:schemeClr val="bg1">
                  <a:lumMod val="75000"/>
                </a:schemeClr>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grpSp>
        <p:nvGrpSpPr>
          <p:cNvPr id="37898" name="Group 96"/>
          <p:cNvGrpSpPr>
            <a:grpSpLocks/>
          </p:cNvGrpSpPr>
          <p:nvPr/>
        </p:nvGrpSpPr>
        <p:grpSpPr bwMode="auto">
          <a:xfrm>
            <a:off x="4524375" y="1393825"/>
            <a:ext cx="1047750" cy="3703638"/>
            <a:chOff x="6810328" y="1441130"/>
            <a:chExt cx="1047821" cy="3704461"/>
          </a:xfrm>
        </p:grpSpPr>
        <p:grpSp>
          <p:nvGrpSpPr>
            <p:cNvPr id="37954" name="Group 103"/>
            <p:cNvGrpSpPr>
              <a:grpSpLocks/>
            </p:cNvGrpSpPr>
            <p:nvPr/>
          </p:nvGrpSpPr>
          <p:grpSpPr bwMode="auto">
            <a:xfrm flipH="1">
              <a:off x="6810333" y="1441130"/>
              <a:ext cx="1047820" cy="3704461"/>
              <a:chOff x="3996684" y="1510488"/>
              <a:chExt cx="2575580" cy="3704461"/>
            </a:xfrm>
          </p:grpSpPr>
          <p:sp>
            <p:nvSpPr>
              <p:cNvPr id="101" name="Rectangle 100"/>
              <p:cNvSpPr/>
              <p:nvPr/>
            </p:nvSpPr>
            <p:spPr>
              <a:xfrm>
                <a:off x="4784978" y="4349569"/>
                <a:ext cx="1642908" cy="10638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7958" name="Group 99"/>
              <p:cNvGrpSpPr>
                <a:grpSpLocks/>
              </p:cNvGrpSpPr>
              <p:nvPr/>
            </p:nvGrpSpPr>
            <p:grpSpPr bwMode="auto">
              <a:xfrm>
                <a:off x="3996684" y="1510488"/>
                <a:ext cx="2575580" cy="3704461"/>
                <a:chOff x="4002875" y="1492878"/>
                <a:chExt cx="2575580" cy="3704461"/>
              </a:xfrm>
            </p:grpSpPr>
            <p:sp>
              <p:nvSpPr>
                <p:cNvPr id="103" name="Rectangle 102"/>
                <p:cNvSpPr/>
                <p:nvPr/>
              </p:nvSpPr>
              <p:spPr>
                <a:xfrm rot="5400000">
                  <a:off x="6034018" y="1416845"/>
                  <a:ext cx="468417" cy="62048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p:cNvSpPr/>
                <p:nvPr/>
              </p:nvSpPr>
              <p:spPr>
                <a:xfrm rot="5400000">
                  <a:off x="6047409" y="4666280"/>
                  <a:ext cx="500174" cy="561945"/>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Rectangle 105"/>
                <p:cNvSpPr/>
                <p:nvPr/>
              </p:nvSpPr>
              <p:spPr>
                <a:xfrm>
                  <a:off x="4935557" y="2161365"/>
                  <a:ext cx="1642911" cy="10638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Freeform 109"/>
                <p:cNvSpPr/>
                <p:nvPr/>
              </p:nvSpPr>
              <p:spPr>
                <a:xfrm>
                  <a:off x="4002885" y="1964471"/>
                  <a:ext cx="1568764" cy="2727931"/>
                </a:xfrm>
                <a:custGeom>
                  <a:avLst/>
                  <a:gdLst>
                    <a:gd name="connsiteX0" fmla="*/ 15902 w 1216549"/>
                    <a:gd name="connsiteY0" fmla="*/ 55660 h 2727298"/>
                    <a:gd name="connsiteX1" fmla="*/ 31805 w 1216549"/>
                    <a:gd name="connsiteY1" fmla="*/ 2727298 h 2727298"/>
                    <a:gd name="connsiteX2" fmla="*/ 882594 w 1216549"/>
                    <a:gd name="connsiteY2" fmla="*/ 2727298 h 2727298"/>
                    <a:gd name="connsiteX3" fmla="*/ 1216549 w 1216549"/>
                    <a:gd name="connsiteY3" fmla="*/ 2568272 h 2727298"/>
                    <a:gd name="connsiteX4" fmla="*/ 477078 w 1216549"/>
                    <a:gd name="connsiteY4" fmla="*/ 2560320 h 2727298"/>
                    <a:gd name="connsiteX5" fmla="*/ 485029 w 1216549"/>
                    <a:gd name="connsiteY5" fmla="*/ 151075 h 2727298"/>
                    <a:gd name="connsiteX6" fmla="*/ 1184744 w 1216549"/>
                    <a:gd name="connsiteY6" fmla="*/ 143124 h 2727298"/>
                    <a:gd name="connsiteX7" fmla="*/ 707666 w 1216549"/>
                    <a:gd name="connsiteY7" fmla="*/ 0 h 2727298"/>
                    <a:gd name="connsiteX8" fmla="*/ 0 w 1216549"/>
                    <a:gd name="connsiteY8" fmla="*/ 7952 h 272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549" h="2727298">
                      <a:moveTo>
                        <a:pt x="15902" y="55660"/>
                      </a:moveTo>
                      <a:cubicBezTo>
                        <a:pt x="21235" y="946206"/>
                        <a:pt x="31805" y="1836736"/>
                        <a:pt x="31805" y="2727298"/>
                      </a:cubicBezTo>
                      <a:lnTo>
                        <a:pt x="882594" y="2727298"/>
                      </a:lnTo>
                      <a:lnTo>
                        <a:pt x="1216549" y="2568272"/>
                      </a:lnTo>
                      <a:lnTo>
                        <a:pt x="477078" y="2560320"/>
                      </a:lnTo>
                      <a:cubicBezTo>
                        <a:pt x="479728" y="1757238"/>
                        <a:pt x="482379" y="954157"/>
                        <a:pt x="485029" y="151075"/>
                      </a:cubicBezTo>
                      <a:lnTo>
                        <a:pt x="1184744" y="143124"/>
                      </a:lnTo>
                      <a:lnTo>
                        <a:pt x="707666" y="0"/>
                      </a:lnTo>
                      <a:lnTo>
                        <a:pt x="0" y="7952"/>
                      </a:lnTo>
                    </a:path>
                  </a:pathLst>
                </a:custGeom>
                <a:solidFill>
                  <a:schemeClr val="bg1">
                    <a:lumMod val="75000"/>
                  </a:schemeClr>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sp>
          <p:nvSpPr>
            <p:cNvPr id="99" name="Oval 98"/>
            <p:cNvSpPr/>
            <p:nvPr/>
          </p:nvSpPr>
          <p:spPr>
            <a:xfrm>
              <a:off x="6850019" y="1912723"/>
              <a:ext cx="187338" cy="18895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Oval 99"/>
            <p:cNvSpPr/>
            <p:nvPr/>
          </p:nvSpPr>
          <p:spPr>
            <a:xfrm>
              <a:off x="6850019" y="4434233"/>
              <a:ext cx="187338" cy="18736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16" name="Straight Arrow Connector 115"/>
          <p:cNvCxnSpPr/>
          <p:nvPr/>
        </p:nvCxnSpPr>
        <p:spPr>
          <a:xfrm>
            <a:off x="1928813" y="3024188"/>
            <a:ext cx="642937" cy="15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rot="10800000" flipV="1">
            <a:off x="5849938" y="2973388"/>
            <a:ext cx="679450" cy="15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27" name="Group 226"/>
          <p:cNvGrpSpPr>
            <a:grpSpLocks/>
          </p:cNvGrpSpPr>
          <p:nvPr/>
        </p:nvGrpSpPr>
        <p:grpSpPr bwMode="auto">
          <a:xfrm>
            <a:off x="3736975" y="2190750"/>
            <a:ext cx="1376363" cy="2055813"/>
            <a:chOff x="3736345" y="2191140"/>
            <a:chExt cx="1376681" cy="2055761"/>
          </a:xfrm>
        </p:grpSpPr>
        <p:sp>
          <p:nvSpPr>
            <p:cNvPr id="37917" name="Flowchart: Connector 171"/>
            <p:cNvSpPr>
              <a:spLocks noChangeArrowheads="1"/>
            </p:cNvSpPr>
            <p:nvPr/>
          </p:nvSpPr>
          <p:spPr bwMode="auto">
            <a:xfrm>
              <a:off x="4244003" y="363673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nvGrpSpPr>
            <p:cNvPr id="37918" name="Group 168"/>
            <p:cNvGrpSpPr>
              <a:grpSpLocks/>
            </p:cNvGrpSpPr>
            <p:nvPr/>
          </p:nvGrpSpPr>
          <p:grpSpPr bwMode="auto">
            <a:xfrm>
              <a:off x="3736345" y="2191140"/>
              <a:ext cx="1376681" cy="2055761"/>
              <a:chOff x="3736345" y="2191140"/>
              <a:chExt cx="1376681" cy="2055761"/>
            </a:xfrm>
          </p:grpSpPr>
          <p:sp>
            <p:nvSpPr>
              <p:cNvPr id="37919" name="Flowchart: Connector 173"/>
              <p:cNvSpPr>
                <a:spLocks noChangeArrowheads="1"/>
              </p:cNvSpPr>
              <p:nvPr/>
            </p:nvSpPr>
            <p:spPr bwMode="auto">
              <a:xfrm>
                <a:off x="4157334" y="219132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nvGrpSpPr>
              <p:cNvPr id="37920" name="Group 167"/>
              <p:cNvGrpSpPr>
                <a:grpSpLocks/>
              </p:cNvGrpSpPr>
              <p:nvPr/>
            </p:nvGrpSpPr>
            <p:grpSpPr bwMode="auto">
              <a:xfrm>
                <a:off x="3736345" y="2191140"/>
                <a:ext cx="1376681" cy="2055761"/>
                <a:chOff x="3736345" y="2191140"/>
                <a:chExt cx="1376681" cy="2055761"/>
              </a:xfrm>
            </p:grpSpPr>
            <p:sp>
              <p:nvSpPr>
                <p:cNvPr id="37921" name="Flowchart: Connector 175"/>
                <p:cNvSpPr>
                  <a:spLocks noChangeArrowheads="1"/>
                </p:cNvSpPr>
                <p:nvPr/>
              </p:nvSpPr>
              <p:spPr bwMode="auto">
                <a:xfrm>
                  <a:off x="4157334" y="261995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nvGrpSpPr>
                <p:cNvPr id="37922" name="Group 166"/>
                <p:cNvGrpSpPr>
                  <a:grpSpLocks/>
                </p:cNvGrpSpPr>
                <p:nvPr/>
              </p:nvGrpSpPr>
              <p:grpSpPr bwMode="auto">
                <a:xfrm>
                  <a:off x="3736345" y="2191140"/>
                  <a:ext cx="1376681" cy="2055761"/>
                  <a:chOff x="3736345" y="2191140"/>
                  <a:chExt cx="1376681" cy="2055761"/>
                </a:xfrm>
              </p:grpSpPr>
              <p:sp>
                <p:nvSpPr>
                  <p:cNvPr id="37923" name="Flowchart: Connector 177"/>
                  <p:cNvSpPr>
                    <a:spLocks noChangeArrowheads="1"/>
                  </p:cNvSpPr>
                  <p:nvPr/>
                </p:nvSpPr>
                <p:spPr bwMode="auto">
                  <a:xfrm>
                    <a:off x="4403178" y="347755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4" name="Flowchart: Connector 178"/>
                  <p:cNvSpPr>
                    <a:spLocks noChangeArrowheads="1"/>
                  </p:cNvSpPr>
                  <p:nvPr/>
                </p:nvSpPr>
                <p:spPr bwMode="auto">
                  <a:xfrm>
                    <a:off x="4615412" y="368978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5" name="Flowchart: Connector 179"/>
                  <p:cNvSpPr>
                    <a:spLocks noChangeArrowheads="1"/>
                  </p:cNvSpPr>
                  <p:nvPr/>
                </p:nvSpPr>
                <p:spPr bwMode="auto">
                  <a:xfrm>
                    <a:off x="4530823" y="319146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6" name="Flowchart: Connector 180"/>
                  <p:cNvSpPr>
                    <a:spLocks noChangeArrowheads="1"/>
                  </p:cNvSpPr>
                  <p:nvPr/>
                </p:nvSpPr>
                <p:spPr bwMode="auto">
                  <a:xfrm>
                    <a:off x="3978710" y="353061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7" name="Flowchart: Connector 181"/>
                  <p:cNvSpPr>
                    <a:spLocks noChangeArrowheads="1"/>
                  </p:cNvSpPr>
                  <p:nvPr/>
                </p:nvSpPr>
                <p:spPr bwMode="auto">
                  <a:xfrm>
                    <a:off x="4530823" y="356286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8" name="Flowchart: Connector 182"/>
                  <p:cNvSpPr>
                    <a:spLocks noChangeArrowheads="1"/>
                  </p:cNvSpPr>
                  <p:nvPr/>
                </p:nvSpPr>
                <p:spPr bwMode="auto">
                  <a:xfrm>
                    <a:off x="4403178" y="384896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29" name="Flowchart: Connector 191"/>
                  <p:cNvSpPr>
                    <a:spLocks noChangeArrowheads="1"/>
                  </p:cNvSpPr>
                  <p:nvPr/>
                </p:nvSpPr>
                <p:spPr bwMode="auto">
                  <a:xfrm>
                    <a:off x="4131110" y="326289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0" name="Flowchart: Connector 192"/>
                  <p:cNvSpPr>
                    <a:spLocks noChangeArrowheads="1"/>
                  </p:cNvSpPr>
                  <p:nvPr/>
                </p:nvSpPr>
                <p:spPr bwMode="auto">
                  <a:xfrm>
                    <a:off x="4014458" y="304858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1" name="Flowchart: Connector 193"/>
                  <p:cNvSpPr>
                    <a:spLocks noChangeArrowheads="1"/>
                  </p:cNvSpPr>
                  <p:nvPr/>
                </p:nvSpPr>
                <p:spPr bwMode="auto">
                  <a:xfrm>
                    <a:off x="4102195" y="381810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2" name="Flowchart: Connector 194"/>
                  <p:cNvSpPr>
                    <a:spLocks noChangeArrowheads="1"/>
                  </p:cNvSpPr>
                  <p:nvPr/>
                </p:nvSpPr>
                <p:spPr bwMode="auto">
                  <a:xfrm>
                    <a:off x="4131110" y="368301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3" name="Flowchart: Connector 195"/>
                  <p:cNvSpPr>
                    <a:spLocks noChangeArrowheads="1"/>
                  </p:cNvSpPr>
                  <p:nvPr/>
                </p:nvSpPr>
                <p:spPr bwMode="auto">
                  <a:xfrm>
                    <a:off x="3931145" y="238934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4" name="Flowchart: Connector 196"/>
                  <p:cNvSpPr>
                    <a:spLocks noChangeArrowheads="1"/>
                  </p:cNvSpPr>
                  <p:nvPr/>
                </p:nvSpPr>
                <p:spPr bwMode="auto">
                  <a:xfrm>
                    <a:off x="3943020" y="219114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5" name="Flowchart: Connector 197"/>
                  <p:cNvSpPr>
                    <a:spLocks noChangeArrowheads="1"/>
                  </p:cNvSpPr>
                  <p:nvPr/>
                </p:nvSpPr>
                <p:spPr bwMode="auto">
                  <a:xfrm>
                    <a:off x="3736345" y="219132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6" name="Flowchart: Connector 198"/>
                  <p:cNvSpPr>
                    <a:spLocks noChangeArrowheads="1"/>
                  </p:cNvSpPr>
                  <p:nvPr/>
                </p:nvSpPr>
                <p:spPr bwMode="auto">
                  <a:xfrm>
                    <a:off x="3800144" y="246078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7" name="Flowchart: Connector 199"/>
                  <p:cNvSpPr>
                    <a:spLocks noChangeArrowheads="1"/>
                  </p:cNvSpPr>
                  <p:nvPr/>
                </p:nvSpPr>
                <p:spPr bwMode="auto">
                  <a:xfrm>
                    <a:off x="3931145" y="281797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8" name="Flowchart: Connector 200"/>
                  <p:cNvSpPr>
                    <a:spLocks noChangeArrowheads="1"/>
                  </p:cNvSpPr>
                  <p:nvPr/>
                </p:nvSpPr>
                <p:spPr bwMode="auto">
                  <a:xfrm>
                    <a:off x="3943020" y="261976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39" name="Flowchart: Connector 201"/>
                  <p:cNvSpPr>
                    <a:spLocks noChangeArrowheads="1"/>
                  </p:cNvSpPr>
                  <p:nvPr/>
                </p:nvSpPr>
                <p:spPr bwMode="auto">
                  <a:xfrm>
                    <a:off x="3800144" y="2675095"/>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0" name="Flowchart: Connector 202"/>
                  <p:cNvSpPr>
                    <a:spLocks noChangeArrowheads="1"/>
                  </p:cNvSpPr>
                  <p:nvPr/>
                </p:nvSpPr>
                <p:spPr bwMode="auto">
                  <a:xfrm>
                    <a:off x="3871582" y="281797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1" name="Flowchart: Connector 203"/>
                  <p:cNvSpPr>
                    <a:spLocks noChangeArrowheads="1"/>
                  </p:cNvSpPr>
                  <p:nvPr/>
                </p:nvSpPr>
                <p:spPr bwMode="auto">
                  <a:xfrm>
                    <a:off x="4145459" y="238953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2" name="Flowchart: Connector 204"/>
                  <p:cNvSpPr>
                    <a:spLocks noChangeArrowheads="1"/>
                  </p:cNvSpPr>
                  <p:nvPr/>
                </p:nvSpPr>
                <p:spPr bwMode="auto">
                  <a:xfrm>
                    <a:off x="4145459" y="281815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3" name="Flowchart: Connector 205"/>
                  <p:cNvSpPr>
                    <a:spLocks noChangeArrowheads="1"/>
                  </p:cNvSpPr>
                  <p:nvPr/>
                </p:nvSpPr>
                <p:spPr bwMode="auto">
                  <a:xfrm>
                    <a:off x="3959319" y="319146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4" name="Flowchart: Connector 206"/>
                  <p:cNvSpPr>
                    <a:spLocks noChangeArrowheads="1"/>
                  </p:cNvSpPr>
                  <p:nvPr/>
                </p:nvSpPr>
                <p:spPr bwMode="auto">
                  <a:xfrm>
                    <a:off x="3959319" y="408753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5" name="Flowchart: Connector 207"/>
                  <p:cNvSpPr>
                    <a:spLocks noChangeArrowheads="1"/>
                  </p:cNvSpPr>
                  <p:nvPr/>
                </p:nvSpPr>
                <p:spPr bwMode="auto">
                  <a:xfrm>
                    <a:off x="3752644" y="408772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6" name="Flowchart: Connector 208"/>
                  <p:cNvSpPr>
                    <a:spLocks noChangeArrowheads="1"/>
                  </p:cNvSpPr>
                  <p:nvPr/>
                </p:nvSpPr>
                <p:spPr bwMode="auto">
                  <a:xfrm>
                    <a:off x="4173633" y="408772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7" name="Flowchart: Connector 209"/>
                  <p:cNvSpPr>
                    <a:spLocks noChangeArrowheads="1"/>
                  </p:cNvSpPr>
                  <p:nvPr/>
                </p:nvSpPr>
                <p:spPr bwMode="auto">
                  <a:xfrm>
                    <a:off x="3819535" y="389769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8" name="Flowchart: Connector 210"/>
                  <p:cNvSpPr>
                    <a:spLocks noChangeArrowheads="1"/>
                  </p:cNvSpPr>
                  <p:nvPr/>
                </p:nvSpPr>
                <p:spPr bwMode="auto">
                  <a:xfrm>
                    <a:off x="3959319" y="3818102"/>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49" name="Flowchart: Connector 211"/>
                  <p:cNvSpPr>
                    <a:spLocks noChangeArrowheads="1"/>
                  </p:cNvSpPr>
                  <p:nvPr/>
                </p:nvSpPr>
                <p:spPr bwMode="auto">
                  <a:xfrm>
                    <a:off x="4582442" y="337716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50" name="Flowchart: Connector 212"/>
                  <p:cNvSpPr>
                    <a:spLocks noChangeArrowheads="1"/>
                  </p:cNvSpPr>
                  <p:nvPr/>
                </p:nvSpPr>
                <p:spPr bwMode="auto">
                  <a:xfrm>
                    <a:off x="4794676" y="332410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51" name="Flowchart: Connector 213"/>
                  <p:cNvSpPr>
                    <a:spLocks noChangeArrowheads="1"/>
                  </p:cNvSpPr>
                  <p:nvPr/>
                </p:nvSpPr>
                <p:spPr bwMode="auto">
                  <a:xfrm>
                    <a:off x="4953851" y="364245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52" name="Flowchart: Connector 214"/>
                  <p:cNvSpPr>
                    <a:spLocks noChangeArrowheads="1"/>
                  </p:cNvSpPr>
                  <p:nvPr/>
                </p:nvSpPr>
                <p:spPr bwMode="auto">
                  <a:xfrm>
                    <a:off x="4854745" y="376937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53" name="Flowchart: Connector 215"/>
                  <p:cNvSpPr>
                    <a:spLocks noChangeArrowheads="1"/>
                  </p:cNvSpPr>
                  <p:nvPr/>
                </p:nvSpPr>
                <p:spPr bwMode="auto">
                  <a:xfrm>
                    <a:off x="3853203" y="3103722"/>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grpSp>
        </p:grpSp>
      </p:grpSp>
      <p:grpSp>
        <p:nvGrpSpPr>
          <p:cNvPr id="229" name="Group 228"/>
          <p:cNvGrpSpPr>
            <a:grpSpLocks/>
          </p:cNvGrpSpPr>
          <p:nvPr/>
        </p:nvGrpSpPr>
        <p:grpSpPr bwMode="auto">
          <a:xfrm>
            <a:off x="4349750" y="928688"/>
            <a:ext cx="4008438" cy="4405312"/>
            <a:chOff x="4350120" y="928670"/>
            <a:chExt cx="4008094" cy="4405930"/>
          </a:xfrm>
        </p:grpSpPr>
        <p:grpSp>
          <p:nvGrpSpPr>
            <p:cNvPr id="37913" name="Group 216"/>
            <p:cNvGrpSpPr>
              <a:grpSpLocks/>
            </p:cNvGrpSpPr>
            <p:nvPr/>
          </p:nvGrpSpPr>
          <p:grpSpPr bwMode="auto">
            <a:xfrm>
              <a:off x="4350120" y="1173329"/>
              <a:ext cx="4008094" cy="4161271"/>
              <a:chOff x="4350120" y="1173329"/>
              <a:chExt cx="4008094" cy="4161271"/>
            </a:xfrm>
          </p:grpSpPr>
          <p:sp>
            <p:nvSpPr>
              <p:cNvPr id="37915" name="Curved Right Arrow 85"/>
              <p:cNvSpPr>
                <a:spLocks noChangeArrowheads="1"/>
              </p:cNvSpPr>
              <p:nvPr/>
            </p:nvSpPr>
            <p:spPr bwMode="auto">
              <a:xfrm flipH="1" flipV="1">
                <a:off x="6572264" y="1173329"/>
                <a:ext cx="1785950" cy="3920497"/>
              </a:xfrm>
              <a:prstGeom prst="curvedRightArrow">
                <a:avLst>
                  <a:gd name="adj1" fmla="val 12246"/>
                  <a:gd name="adj2" fmla="val 47756"/>
                  <a:gd name="adj3" fmla="val 24343"/>
                </a:avLst>
              </a:prstGeom>
              <a:blipFill dpi="0" rotWithShape="1">
                <a:blip r:embed="rId7"/>
                <a:srcRect/>
                <a:tile tx="0" ty="0" sx="100000" sy="100000" flip="none" algn="tl"/>
              </a:blip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16" name="Curved Right Arrow 128"/>
              <p:cNvSpPr>
                <a:spLocks noChangeArrowheads="1"/>
              </p:cNvSpPr>
              <p:nvPr/>
            </p:nvSpPr>
            <p:spPr bwMode="auto">
              <a:xfrm>
                <a:off x="4350120" y="1461334"/>
                <a:ext cx="1803987" cy="3873266"/>
              </a:xfrm>
              <a:prstGeom prst="curvedRightArrow">
                <a:avLst>
                  <a:gd name="adj1" fmla="val 12246"/>
                  <a:gd name="adj2" fmla="val 47752"/>
                  <a:gd name="adj3" fmla="val 24343"/>
                </a:avLst>
              </a:prstGeom>
              <a:blipFill dpi="0" rotWithShape="1">
                <a:blip r:embed="rId7"/>
                <a:srcRect/>
                <a:tile tx="0" ty="0" sx="100000" sy="100000" flip="none" algn="tl"/>
              </a:blip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sp>
          <p:nvSpPr>
            <p:cNvPr id="37914" name="TextBox 227"/>
            <p:cNvSpPr txBox="1">
              <a:spLocks noChangeArrowheads="1"/>
            </p:cNvSpPr>
            <p:nvPr/>
          </p:nvSpPr>
          <p:spPr bwMode="auto">
            <a:xfrm>
              <a:off x="5040623" y="928670"/>
              <a:ext cx="2285804" cy="457264"/>
            </a:xfrm>
            <a:prstGeom prst="rect">
              <a:avLst/>
            </a:prstGeom>
            <a:noFill/>
            <a:ln w="9525">
              <a:noFill/>
              <a:miter lim="800000"/>
              <a:headEnd/>
              <a:tailEnd/>
            </a:ln>
          </p:spPr>
          <p:txBody>
            <a:bodyPr wrap="none">
              <a:prstTxWarp prst="textNoShape">
                <a:avLst/>
              </a:prstTxWarp>
              <a:spAutoFit/>
            </a:bodyPr>
            <a:lstStyle/>
            <a:p>
              <a:r>
                <a:rPr lang="en-US"/>
                <a:t>Air circulation</a:t>
              </a:r>
            </a:p>
          </p:txBody>
        </p:sp>
      </p:grpSp>
      <p:grpSp>
        <p:nvGrpSpPr>
          <p:cNvPr id="226" name="Group 225"/>
          <p:cNvGrpSpPr>
            <a:grpSpLocks/>
          </p:cNvGrpSpPr>
          <p:nvPr/>
        </p:nvGrpSpPr>
        <p:grpSpPr bwMode="auto">
          <a:xfrm>
            <a:off x="4668838" y="4167188"/>
            <a:ext cx="1590675" cy="955675"/>
            <a:chOff x="4668471" y="4167314"/>
            <a:chExt cx="1591752" cy="955052"/>
          </a:xfrm>
        </p:grpSpPr>
        <p:sp>
          <p:nvSpPr>
            <p:cNvPr id="37905" name="Flowchart: Connector 217"/>
            <p:cNvSpPr>
              <a:spLocks noChangeArrowheads="1"/>
            </p:cNvSpPr>
            <p:nvPr/>
          </p:nvSpPr>
          <p:spPr bwMode="auto">
            <a:xfrm>
              <a:off x="4668471" y="416731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06" name="Flowchart: Connector 218"/>
            <p:cNvSpPr>
              <a:spLocks noChangeArrowheads="1"/>
            </p:cNvSpPr>
            <p:nvPr/>
          </p:nvSpPr>
          <p:spPr bwMode="auto">
            <a:xfrm>
              <a:off x="4827646" y="437954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07" name="Flowchart: Connector 219"/>
            <p:cNvSpPr>
              <a:spLocks noChangeArrowheads="1"/>
            </p:cNvSpPr>
            <p:nvPr/>
          </p:nvSpPr>
          <p:spPr bwMode="auto">
            <a:xfrm>
              <a:off x="5039880" y="443260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08" name="Flowchart: Connector 220"/>
            <p:cNvSpPr>
              <a:spLocks noChangeArrowheads="1"/>
            </p:cNvSpPr>
            <p:nvPr/>
          </p:nvSpPr>
          <p:spPr bwMode="auto">
            <a:xfrm>
              <a:off x="5145997" y="469789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09" name="Flowchart: Connector 221"/>
            <p:cNvSpPr>
              <a:spLocks noChangeArrowheads="1"/>
            </p:cNvSpPr>
            <p:nvPr/>
          </p:nvSpPr>
          <p:spPr bwMode="auto">
            <a:xfrm>
              <a:off x="5358231" y="464484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10" name="Flowchart: Connector 222"/>
            <p:cNvSpPr>
              <a:spLocks noChangeArrowheads="1"/>
            </p:cNvSpPr>
            <p:nvPr/>
          </p:nvSpPr>
          <p:spPr bwMode="auto">
            <a:xfrm>
              <a:off x="5517406" y="496319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11" name="Flowchart: Connector 223"/>
            <p:cNvSpPr>
              <a:spLocks noChangeArrowheads="1"/>
            </p:cNvSpPr>
            <p:nvPr/>
          </p:nvSpPr>
          <p:spPr bwMode="auto">
            <a:xfrm>
              <a:off x="5888814" y="496319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37912" name="Flowchart: Connector 224"/>
            <p:cNvSpPr>
              <a:spLocks noChangeArrowheads="1"/>
            </p:cNvSpPr>
            <p:nvPr/>
          </p:nvSpPr>
          <p:spPr bwMode="auto">
            <a:xfrm>
              <a:off x="6101048" y="4804015"/>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pic>
        <p:nvPicPr>
          <p:cNvPr id="88" name="Picture 8" descr="Radonometro"/>
          <p:cNvPicPr>
            <a:picLocks noChangeAspect="1" noChangeArrowheads="1"/>
          </p:cNvPicPr>
          <p:nvPr/>
        </p:nvPicPr>
        <p:blipFill>
          <a:blip r:embed="rId8"/>
          <a:srcRect/>
          <a:stretch>
            <a:fillRect/>
          </a:stretch>
        </p:blipFill>
        <p:spPr bwMode="auto">
          <a:xfrm>
            <a:off x="6118225" y="3397250"/>
            <a:ext cx="1323975" cy="2713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333 4.6161E-6 L -0.00174 4.6161E-6 " pathEditMode="relative" rAng="0" ptsTypes="AA">
                                      <p:cBhvr>
                                        <p:cTn id="6" dur="2000" fill="hold"/>
                                        <p:tgtEl>
                                          <p:spTgt spid="87"/>
                                        </p:tgtEl>
                                        <p:attrNameLst>
                                          <p:attrName>ppt_x</p:attrName>
                                          <p:attrName>ppt_y</p:attrName>
                                        </p:attrNameLst>
                                      </p:cBhvr>
                                      <p:rCtr x="16" y="0"/>
                                    </p:animMotion>
                                  </p:childTnLst>
                                </p:cTn>
                              </p:par>
                              <p:par>
                                <p:cTn id="7" presetID="3" presetClass="entr" presetSubtype="1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animEffect transition="in" filter="blinds(horizontal)">
                                      <p:cBhvr>
                                        <p:cTn id="9" dur="500"/>
                                        <p:tgtEl>
                                          <p:spTgt spid="116"/>
                                        </p:tgtEl>
                                      </p:cBhvr>
                                    </p:animEffect>
                                  </p:childTnLst>
                                </p:cTn>
                              </p:par>
                              <p:par>
                                <p:cTn id="10" presetID="3" presetClass="entr" presetSubtype="10" fill="hold"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blinds(horizontal)">
                                      <p:cBhvr>
                                        <p:cTn id="12" dur="500"/>
                                        <p:tgtEl>
                                          <p:spTgt spid="117"/>
                                        </p:tgtEl>
                                      </p:cBhvr>
                                    </p:animEffect>
                                  </p:childTnLst>
                                </p:cTn>
                              </p:par>
                              <p:par>
                                <p:cTn id="13" presetID="0" presetClass="path" presetSubtype="0" accel="50000" decel="50000" fill="hold" nodeType="withEffect">
                                  <p:stCondLst>
                                    <p:cond delay="0"/>
                                  </p:stCondLst>
                                  <p:childTnLst>
                                    <p:animMotion origin="layout" path="M -0.0217 -0.00393 L 0.00989 -0.00393 " pathEditMode="relative" ptsTypes="AA">
                                      <p:cBhvr>
                                        <p:cTn id="14" dur="2000" fill="hold"/>
                                        <p:tgtEl>
                                          <p:spTgt spid="116"/>
                                        </p:tgtEl>
                                        <p:attrNameLst>
                                          <p:attrName>ppt_x</p:attrName>
                                          <p:attrName>ppt_y</p:attrName>
                                        </p:attrNameLst>
                                      </p:cBhvr>
                                    </p:animMotion>
                                  </p:childTnLst>
                                </p:cTn>
                              </p:par>
                            </p:childTnLst>
                          </p:cTn>
                        </p:par>
                        <p:par>
                          <p:cTn id="15" fill="hold">
                            <p:stCondLst>
                              <p:cond delay="2000"/>
                            </p:stCondLst>
                            <p:childTnLst>
                              <p:par>
                                <p:cTn id="16" presetID="3" presetClass="entr" presetSubtype="10" fill="hold" nodeType="afterEffect">
                                  <p:stCondLst>
                                    <p:cond delay="0"/>
                                  </p:stCondLst>
                                  <p:childTnLst>
                                    <p:set>
                                      <p:cBhvr>
                                        <p:cTn id="17" dur="1" fill="hold">
                                          <p:stCondLst>
                                            <p:cond delay="0"/>
                                          </p:stCondLst>
                                        </p:cTn>
                                        <p:tgtEl>
                                          <p:spTgt spid="227"/>
                                        </p:tgtEl>
                                        <p:attrNameLst>
                                          <p:attrName>style.visibility</p:attrName>
                                        </p:attrNameLst>
                                      </p:cBhvr>
                                      <p:to>
                                        <p:strVal val="visible"/>
                                      </p:to>
                                    </p:set>
                                    <p:animEffect transition="in" filter="blinds(horizontal)">
                                      <p:cBhvr>
                                        <p:cTn id="18" dur="500"/>
                                        <p:tgtEl>
                                          <p:spTgt spid="227"/>
                                        </p:tgtEl>
                                      </p:cBhvr>
                                    </p:animEffect>
                                  </p:childTnLst>
                                </p:cTn>
                              </p:par>
                            </p:childTnLst>
                          </p:cTn>
                        </p:par>
                        <p:par>
                          <p:cTn id="19" fill="hold">
                            <p:stCondLst>
                              <p:cond delay="2500"/>
                            </p:stCondLst>
                            <p:childTnLst>
                              <p:par>
                                <p:cTn id="20" presetID="3" presetClass="entr" presetSubtype="10" fill="hold" nodeType="after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blinds(horizontal)">
                                      <p:cBhvr>
                                        <p:cTn id="22" dur="500"/>
                                        <p:tgtEl>
                                          <p:spTgt spid="88"/>
                                        </p:tgtEl>
                                      </p:cBhvr>
                                    </p:animEffect>
                                  </p:childTnLst>
                                </p:cTn>
                              </p:par>
                              <p:par>
                                <p:cTn id="23" presetID="3" presetClass="entr" presetSubtype="10" fill="hold" nodeType="withEffect">
                                  <p:stCondLst>
                                    <p:cond delay="0"/>
                                  </p:stCondLst>
                                  <p:childTnLst>
                                    <p:set>
                                      <p:cBhvr>
                                        <p:cTn id="24" dur="1" fill="hold">
                                          <p:stCondLst>
                                            <p:cond delay="0"/>
                                          </p:stCondLst>
                                        </p:cTn>
                                        <p:tgtEl>
                                          <p:spTgt spid="226"/>
                                        </p:tgtEl>
                                        <p:attrNameLst>
                                          <p:attrName>style.visibility</p:attrName>
                                        </p:attrNameLst>
                                      </p:cBhvr>
                                      <p:to>
                                        <p:strVal val="visible"/>
                                      </p:to>
                                    </p:set>
                                    <p:animEffect transition="in" filter="blinds(horizontal)">
                                      <p:cBhvr>
                                        <p:cTn id="25" dur="500"/>
                                        <p:tgtEl>
                                          <p:spTgt spid="226"/>
                                        </p:tgtEl>
                                      </p:cBhvr>
                                    </p:animEffect>
                                  </p:childTnLst>
                                </p:cTn>
                              </p:par>
                              <p:par>
                                <p:cTn id="26" presetID="3" presetClass="entr" presetSubtype="10" fill="hold"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blinds(horizontal)">
                                      <p:cBhvr>
                                        <p:cTn id="28"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3993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3993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3994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39941" name="Picture 4" descr="setup sperimentale definitivo"/>
          <p:cNvPicPr>
            <a:picLocks noChangeAspect="1" noChangeArrowheads="1"/>
          </p:cNvPicPr>
          <p:nvPr/>
        </p:nvPicPr>
        <p:blipFill>
          <a:blip r:embed="rId5"/>
          <a:srcRect/>
          <a:stretch>
            <a:fillRect/>
          </a:stretch>
        </p:blipFill>
        <p:spPr bwMode="auto">
          <a:xfrm>
            <a:off x="5033963" y="304800"/>
            <a:ext cx="3538537" cy="6276975"/>
          </a:xfrm>
          <a:prstGeom prst="rect">
            <a:avLst/>
          </a:prstGeom>
          <a:noFill/>
          <a:ln w="9525">
            <a:noFill/>
            <a:miter lim="800000"/>
            <a:headEnd/>
            <a:tailEnd/>
          </a:ln>
        </p:spPr>
      </p:pic>
      <p:sp>
        <p:nvSpPr>
          <p:cNvPr id="39942" name="CasellaDiTesto 4"/>
          <p:cNvSpPr txBox="1">
            <a:spLocks noChangeArrowheads="1"/>
          </p:cNvSpPr>
          <p:nvPr/>
        </p:nvSpPr>
        <p:spPr bwMode="auto">
          <a:xfrm>
            <a:off x="0" y="2819400"/>
            <a:ext cx="5033963" cy="1800225"/>
          </a:xfrm>
          <a:prstGeom prst="rect">
            <a:avLst/>
          </a:prstGeom>
          <a:noFill/>
          <a:ln w="9525">
            <a:noFill/>
            <a:miter lim="800000"/>
            <a:headEnd/>
            <a:tailEnd/>
          </a:ln>
        </p:spPr>
        <p:txBody>
          <a:bodyPr>
            <a:prstTxWarp prst="textNoShape">
              <a:avLst/>
            </a:prstTxWarp>
            <a:spAutoFit/>
          </a:bodyPr>
          <a:lstStyle/>
          <a:p>
            <a:pPr defTabSz="914400"/>
            <a:r>
              <a:rPr lang="it-IT" sz="2800" b="1">
                <a:solidFill>
                  <a:srgbClr val="CC0000"/>
                </a:solidFill>
              </a:rPr>
              <a:t>Realizziamo una configurazione efficace su SHIVA</a:t>
            </a:r>
            <a:endParaRPr lang="it-IT" sz="2800" b="1"/>
          </a:p>
          <a:p>
            <a:pPr defTabSz="914400"/>
            <a:endParaRPr lang="it-IT" sz="2800" b="1"/>
          </a:p>
        </p:txBody>
      </p:sp>
      <p:sp>
        <p:nvSpPr>
          <p:cNvPr id="21" name="Circular Arrow 20"/>
          <p:cNvSpPr/>
          <p:nvPr/>
        </p:nvSpPr>
        <p:spPr>
          <a:xfrm rot="16603516">
            <a:off x="6244432" y="3275806"/>
            <a:ext cx="798512" cy="593725"/>
          </a:xfrm>
          <a:prstGeom prst="circularArrow">
            <a:avLst>
              <a:gd name="adj1" fmla="val 12500"/>
              <a:gd name="adj2" fmla="val 1142319"/>
              <a:gd name="adj3" fmla="val 20457681"/>
              <a:gd name="adj4" fmla="val 10800000"/>
              <a:gd name="adj5" fmla="val 1612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2" name="Left Arrow 21"/>
          <p:cNvSpPr/>
          <p:nvPr/>
        </p:nvSpPr>
        <p:spPr>
          <a:xfrm>
            <a:off x="7315200" y="3449638"/>
            <a:ext cx="657225" cy="244475"/>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945" name="TextBox 22"/>
          <p:cNvSpPr txBox="1">
            <a:spLocks noChangeArrowheads="1"/>
          </p:cNvSpPr>
          <p:nvPr/>
        </p:nvSpPr>
        <p:spPr bwMode="auto">
          <a:xfrm>
            <a:off x="7500938" y="3694113"/>
            <a:ext cx="1570037" cy="457200"/>
          </a:xfrm>
          <a:prstGeom prst="rect">
            <a:avLst/>
          </a:prstGeom>
          <a:noFill/>
          <a:ln w="9525">
            <a:noFill/>
            <a:miter lim="800000"/>
            <a:headEnd/>
            <a:tailEnd/>
          </a:ln>
        </p:spPr>
        <p:txBody>
          <a:bodyPr wrap="none">
            <a:prstTxWarp prst="textNoShape">
              <a:avLst/>
            </a:prstTxWarp>
            <a:spAutoFit/>
          </a:bodyPr>
          <a:lstStyle/>
          <a:p>
            <a:r>
              <a:rPr lang="el-GR">
                <a:solidFill>
                  <a:srgbClr val="FF0000"/>
                </a:solidFill>
              </a:rPr>
              <a:t>σ</a:t>
            </a:r>
            <a:r>
              <a:rPr lang="it-IT" baseline="-25000">
                <a:solidFill>
                  <a:srgbClr val="FF0000"/>
                </a:solidFill>
              </a:rPr>
              <a:t>n</a:t>
            </a:r>
            <a:r>
              <a:rPr lang="it-IT">
                <a:solidFill>
                  <a:srgbClr val="FF0000"/>
                </a:solidFill>
              </a:rPr>
              <a:t>=</a:t>
            </a:r>
            <a:r>
              <a:rPr lang="en-US">
                <a:solidFill>
                  <a:srgbClr val="FF0000"/>
                </a:solidFill>
              </a:rPr>
              <a:t>const</a:t>
            </a:r>
          </a:p>
        </p:txBody>
      </p:sp>
      <p:sp>
        <p:nvSpPr>
          <p:cNvPr id="39946" name="Rectangle 1030"/>
          <p:cNvSpPr>
            <a:spLocks noChangeArrowheads="1"/>
          </p:cNvSpPr>
          <p:nvPr/>
        </p:nvSpPr>
        <p:spPr bwMode="auto">
          <a:xfrm>
            <a:off x="1066800" y="457200"/>
            <a:ext cx="3830638" cy="304800"/>
          </a:xfrm>
          <a:prstGeom prst="rect">
            <a:avLst/>
          </a:prstGeom>
          <a:solidFill>
            <a:srgbClr val="FFFF00"/>
          </a:solidFill>
          <a:ln w="9525">
            <a:noFill/>
            <a:miter lim="800000"/>
            <a:headEnd/>
            <a:tailEnd/>
          </a:ln>
        </p:spPr>
        <p:txBody>
          <a:bodyPr>
            <a:prstTxWarp prst="textNoShape">
              <a:avLst/>
            </a:prstTxWarp>
            <a:spAutoFit/>
          </a:bodyPr>
          <a:lstStyle/>
          <a:p>
            <a:r>
              <a:rPr lang="it-IT" sz="1400">
                <a:solidFill>
                  <a:srgbClr val="FF0000"/>
                </a:solidFill>
              </a:rPr>
              <a:t>Introdurre dipendenza temporale</a:t>
            </a:r>
            <a:r>
              <a:rPr lang="it-IT" sz="1800"/>
              <a:t> </a:t>
            </a:r>
          </a:p>
        </p:txBody>
      </p:sp>
      <p:sp>
        <p:nvSpPr>
          <p:cNvPr id="39947" name="Rectangle 1031"/>
          <p:cNvSpPr>
            <a:spLocks noChangeArrowheads="1"/>
          </p:cNvSpPr>
          <p:nvPr/>
        </p:nvSpPr>
        <p:spPr bwMode="auto">
          <a:xfrm>
            <a:off x="1066800" y="1403350"/>
            <a:ext cx="3830638" cy="730250"/>
          </a:xfrm>
          <a:prstGeom prst="rect">
            <a:avLst/>
          </a:prstGeom>
          <a:solidFill>
            <a:srgbClr val="FFFF00"/>
          </a:solidFill>
          <a:ln w="9525">
            <a:noFill/>
            <a:miter lim="800000"/>
            <a:headEnd/>
            <a:tailEnd/>
          </a:ln>
        </p:spPr>
        <p:txBody>
          <a:bodyPr>
            <a:prstTxWarp prst="textNoShape">
              <a:avLst/>
            </a:prstTxWarp>
            <a:spAutoFit/>
          </a:bodyPr>
          <a:lstStyle/>
          <a:p>
            <a:r>
              <a:rPr lang="it-IT" sz="1400">
                <a:solidFill>
                  <a:srgbClr val="FF0000"/>
                </a:solidFill>
              </a:rPr>
              <a:t>Misurare emissioni da rocce maggiormente caratterizzanti i sistemi sismogenetici</a:t>
            </a:r>
            <a:endParaRPr lang="it-IT" sz="1400"/>
          </a:p>
        </p:txBody>
      </p:sp>
      <p:sp>
        <p:nvSpPr>
          <p:cNvPr id="39948" name="Rectangle 1030"/>
          <p:cNvSpPr>
            <a:spLocks noChangeArrowheads="1"/>
          </p:cNvSpPr>
          <p:nvPr/>
        </p:nvSpPr>
        <p:spPr bwMode="auto">
          <a:xfrm>
            <a:off x="1066800" y="914400"/>
            <a:ext cx="3830638" cy="304800"/>
          </a:xfrm>
          <a:prstGeom prst="rect">
            <a:avLst/>
          </a:prstGeom>
          <a:solidFill>
            <a:srgbClr val="FFFF00"/>
          </a:solidFill>
          <a:ln w="9525">
            <a:noFill/>
            <a:miter lim="800000"/>
            <a:headEnd/>
            <a:tailEnd/>
          </a:ln>
        </p:spPr>
        <p:txBody>
          <a:bodyPr>
            <a:prstTxWarp prst="textNoShape">
              <a:avLst/>
            </a:prstTxWarp>
            <a:spAutoFit/>
          </a:bodyPr>
          <a:lstStyle/>
          <a:p>
            <a:r>
              <a:rPr lang="it-IT" sz="1400">
                <a:solidFill>
                  <a:srgbClr val="FF0000"/>
                </a:solidFill>
              </a:rPr>
              <a:t>Introdurre shear stress</a:t>
            </a:r>
            <a:endParaRPr lang="it-IT" sz="1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41986"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41987"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pic>
        <p:nvPicPr>
          <p:cNvPr id="41988" name="Picture 3" descr="IMAG1215"/>
          <p:cNvPicPr>
            <a:picLocks noChangeAspect="1" noChangeArrowheads="1"/>
          </p:cNvPicPr>
          <p:nvPr/>
        </p:nvPicPr>
        <p:blipFill>
          <a:blip r:embed="rId5"/>
          <a:srcRect/>
          <a:stretch>
            <a:fillRect/>
          </a:stretch>
        </p:blipFill>
        <p:spPr bwMode="auto">
          <a:xfrm>
            <a:off x="179388" y="1447800"/>
            <a:ext cx="1762125" cy="3124200"/>
          </a:xfrm>
          <a:prstGeom prst="rect">
            <a:avLst/>
          </a:prstGeom>
          <a:noFill/>
          <a:ln w="9525">
            <a:noFill/>
            <a:miter lim="800000"/>
            <a:headEnd/>
            <a:tailEnd/>
          </a:ln>
        </p:spPr>
      </p:pic>
      <p:sp>
        <p:nvSpPr>
          <p:cNvPr id="41989" name="Rectangle 1030"/>
          <p:cNvSpPr>
            <a:spLocks noChangeArrowheads="1"/>
          </p:cNvSpPr>
          <p:nvPr/>
        </p:nvSpPr>
        <p:spPr bwMode="auto">
          <a:xfrm>
            <a:off x="503238" y="4772025"/>
            <a:ext cx="793750" cy="457200"/>
          </a:xfrm>
          <a:prstGeom prst="rect">
            <a:avLst/>
          </a:prstGeom>
          <a:noFill/>
          <a:ln w="9525">
            <a:noFill/>
            <a:miter lim="800000"/>
            <a:headEnd/>
            <a:tailEnd/>
          </a:ln>
        </p:spPr>
        <p:txBody>
          <a:bodyPr wrap="none">
            <a:prstTxWarp prst="textNoShape">
              <a:avLst/>
            </a:prstTxWarp>
            <a:spAutoFit/>
          </a:bodyPr>
          <a:lstStyle/>
          <a:p>
            <a:r>
              <a:rPr lang="it-IT">
                <a:latin typeface="Arial" pitchFamily="-60" charset="0"/>
              </a:rPr>
              <a:t>Tufo</a:t>
            </a:r>
          </a:p>
        </p:txBody>
      </p:sp>
      <p:sp>
        <p:nvSpPr>
          <p:cNvPr id="41990" name="Rectangle 1031"/>
          <p:cNvSpPr>
            <a:spLocks noChangeArrowheads="1"/>
          </p:cNvSpPr>
          <p:nvPr/>
        </p:nvSpPr>
        <p:spPr bwMode="auto">
          <a:xfrm>
            <a:off x="3048000" y="5653088"/>
            <a:ext cx="4953000" cy="701675"/>
          </a:xfrm>
          <a:prstGeom prst="rect">
            <a:avLst/>
          </a:prstGeom>
          <a:noFill/>
          <a:ln w="9525">
            <a:noFill/>
            <a:miter lim="800000"/>
            <a:headEnd/>
            <a:tailEnd/>
          </a:ln>
        </p:spPr>
        <p:txBody>
          <a:bodyPr>
            <a:prstTxWarp prst="textNoShape">
              <a:avLst/>
            </a:prstTxWarp>
            <a:spAutoFit/>
          </a:bodyPr>
          <a:lstStyle/>
          <a:p>
            <a:r>
              <a:rPr lang="it-IT" sz="2000">
                <a:solidFill>
                  <a:srgbClr val="CC0000"/>
                </a:solidFill>
              </a:rPr>
              <a:t>Misure significative per tempi di campionamento inferiori ai 10 s</a:t>
            </a:r>
          </a:p>
        </p:txBody>
      </p:sp>
      <p:pic>
        <p:nvPicPr>
          <p:cNvPr id="41991" name="Picture 1033" descr="1-2 dec 2014 esp1 tufo"/>
          <p:cNvPicPr>
            <a:picLocks noChangeAspect="1" noChangeArrowheads="1"/>
          </p:cNvPicPr>
          <p:nvPr/>
        </p:nvPicPr>
        <p:blipFill>
          <a:blip r:embed="rId6"/>
          <a:srcRect/>
          <a:stretch>
            <a:fillRect/>
          </a:stretch>
        </p:blipFill>
        <p:spPr bwMode="auto">
          <a:xfrm>
            <a:off x="1941513" y="228600"/>
            <a:ext cx="6913562" cy="5521325"/>
          </a:xfrm>
          <a:prstGeom prst="rect">
            <a:avLst/>
          </a:prstGeom>
          <a:noFill/>
          <a:ln w="9525">
            <a:noFill/>
            <a:miter lim="800000"/>
            <a:headEnd/>
            <a:tailEnd/>
          </a:ln>
        </p:spPr>
      </p:pic>
      <p:sp>
        <p:nvSpPr>
          <p:cNvPr id="41992"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44034"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44035"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pic>
        <p:nvPicPr>
          <p:cNvPr id="44036" name="Picture 3" descr="IMAG1215"/>
          <p:cNvPicPr>
            <a:picLocks noChangeAspect="1" noChangeArrowheads="1"/>
          </p:cNvPicPr>
          <p:nvPr/>
        </p:nvPicPr>
        <p:blipFill>
          <a:blip r:embed="rId5"/>
          <a:srcRect/>
          <a:stretch>
            <a:fillRect/>
          </a:stretch>
        </p:blipFill>
        <p:spPr bwMode="auto">
          <a:xfrm>
            <a:off x="179388" y="1447800"/>
            <a:ext cx="1762125" cy="3124200"/>
          </a:xfrm>
          <a:prstGeom prst="rect">
            <a:avLst/>
          </a:prstGeom>
          <a:noFill/>
          <a:ln w="9525">
            <a:noFill/>
            <a:miter lim="800000"/>
            <a:headEnd/>
            <a:tailEnd/>
          </a:ln>
        </p:spPr>
      </p:pic>
      <p:sp>
        <p:nvSpPr>
          <p:cNvPr id="44037" name="Rectangle 7"/>
          <p:cNvSpPr>
            <a:spLocks noChangeArrowheads="1"/>
          </p:cNvSpPr>
          <p:nvPr/>
        </p:nvSpPr>
        <p:spPr bwMode="auto">
          <a:xfrm>
            <a:off x="503238" y="4772025"/>
            <a:ext cx="793750" cy="457200"/>
          </a:xfrm>
          <a:prstGeom prst="rect">
            <a:avLst/>
          </a:prstGeom>
          <a:noFill/>
          <a:ln w="9525">
            <a:noFill/>
            <a:miter lim="800000"/>
            <a:headEnd/>
            <a:tailEnd/>
          </a:ln>
        </p:spPr>
        <p:txBody>
          <a:bodyPr wrap="none">
            <a:prstTxWarp prst="textNoShape">
              <a:avLst/>
            </a:prstTxWarp>
            <a:spAutoFit/>
          </a:bodyPr>
          <a:lstStyle/>
          <a:p>
            <a:r>
              <a:rPr lang="it-IT">
                <a:latin typeface="Arial" pitchFamily="-60" charset="0"/>
              </a:rPr>
              <a:t>Tufo</a:t>
            </a:r>
          </a:p>
        </p:txBody>
      </p:sp>
      <p:pic>
        <p:nvPicPr>
          <p:cNvPr id="44038" name="Picture 10" descr="15-16 dec 2014 esp1 tufo"/>
          <p:cNvPicPr>
            <a:picLocks noChangeAspect="1" noChangeArrowheads="1"/>
          </p:cNvPicPr>
          <p:nvPr/>
        </p:nvPicPr>
        <p:blipFill>
          <a:blip r:embed="rId6"/>
          <a:srcRect/>
          <a:stretch>
            <a:fillRect/>
          </a:stretch>
        </p:blipFill>
        <p:spPr bwMode="auto">
          <a:xfrm>
            <a:off x="1752600" y="300038"/>
            <a:ext cx="7162800" cy="5719762"/>
          </a:xfrm>
          <a:prstGeom prst="rect">
            <a:avLst/>
          </a:prstGeom>
          <a:noFill/>
          <a:ln w="9525">
            <a:noFill/>
            <a:miter lim="800000"/>
            <a:headEnd/>
            <a:tailEnd/>
          </a:ln>
        </p:spPr>
      </p:pic>
      <p:grpSp>
        <p:nvGrpSpPr>
          <p:cNvPr id="44039" name="Group 1037"/>
          <p:cNvGrpSpPr>
            <a:grpSpLocks/>
          </p:cNvGrpSpPr>
          <p:nvPr/>
        </p:nvGrpSpPr>
        <p:grpSpPr bwMode="auto">
          <a:xfrm>
            <a:off x="1905000" y="228600"/>
            <a:ext cx="2971800" cy="930275"/>
            <a:chOff x="1248" y="144"/>
            <a:chExt cx="1872" cy="586"/>
          </a:xfrm>
        </p:grpSpPr>
        <p:sp>
          <p:nvSpPr>
            <p:cNvPr id="44042" name="AutoShape 3"/>
            <p:cNvSpPr>
              <a:spLocks noChangeArrowheads="1"/>
            </p:cNvSpPr>
            <p:nvPr/>
          </p:nvSpPr>
          <p:spPr bwMode="auto">
            <a:xfrm>
              <a:off x="2160" y="407"/>
              <a:ext cx="110" cy="323"/>
            </a:xfrm>
            <a:prstGeom prst="downArrow">
              <a:avLst>
                <a:gd name="adj1" fmla="val 50000"/>
                <a:gd name="adj2" fmla="val 73409"/>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p>
          </p:txBody>
        </p:sp>
        <p:sp>
          <p:nvSpPr>
            <p:cNvPr id="44043" name="Text Box 4"/>
            <p:cNvSpPr txBox="1">
              <a:spLocks noChangeArrowheads="1"/>
            </p:cNvSpPr>
            <p:nvPr/>
          </p:nvSpPr>
          <p:spPr bwMode="auto">
            <a:xfrm>
              <a:off x="1248" y="144"/>
              <a:ext cx="1872" cy="25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2000">
                  <a:solidFill>
                    <a:srgbClr val="FF9900"/>
                  </a:solidFill>
                </a:rPr>
                <a:t>Normal load 80 bar</a:t>
              </a:r>
              <a:endParaRPr lang="it-IT">
                <a:solidFill>
                  <a:srgbClr val="FF9900"/>
                </a:solidFill>
              </a:endParaRPr>
            </a:p>
          </p:txBody>
        </p:sp>
      </p:grpSp>
      <p:sp>
        <p:nvSpPr>
          <p:cNvPr id="4404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44041" name="Rectangle 1031"/>
          <p:cNvSpPr>
            <a:spLocks noChangeArrowheads="1"/>
          </p:cNvSpPr>
          <p:nvPr/>
        </p:nvSpPr>
        <p:spPr bwMode="auto">
          <a:xfrm>
            <a:off x="2362200" y="5575300"/>
            <a:ext cx="6026150" cy="1006475"/>
          </a:xfrm>
          <a:prstGeom prst="rect">
            <a:avLst/>
          </a:prstGeom>
          <a:noFill/>
          <a:ln w="9525">
            <a:noFill/>
            <a:miter lim="800000"/>
            <a:headEnd/>
            <a:tailEnd/>
          </a:ln>
        </p:spPr>
        <p:txBody>
          <a:bodyPr>
            <a:prstTxWarp prst="textNoShape">
              <a:avLst/>
            </a:prstTxWarp>
            <a:spAutoFit/>
          </a:bodyPr>
          <a:lstStyle/>
          <a:p>
            <a:r>
              <a:rPr lang="it-IT" sz="2000">
                <a:solidFill>
                  <a:srgbClr val="CC0000"/>
                </a:solidFill>
              </a:rPr>
              <a:t>Variazione emissione radon contemporanea all’applicazione del carico (rilevabile grazie al tempo reale)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46082"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46083"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46084"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46085" name="Picture 11" descr="IMAG1215"/>
          <p:cNvPicPr>
            <a:picLocks noChangeAspect="1" noChangeArrowheads="1"/>
          </p:cNvPicPr>
          <p:nvPr/>
        </p:nvPicPr>
        <p:blipFill>
          <a:blip r:embed="rId5"/>
          <a:srcRect/>
          <a:stretch>
            <a:fillRect/>
          </a:stretch>
        </p:blipFill>
        <p:spPr bwMode="auto">
          <a:xfrm>
            <a:off x="0" y="1600200"/>
            <a:ext cx="1289050" cy="2286000"/>
          </a:xfrm>
          <a:prstGeom prst="rect">
            <a:avLst/>
          </a:prstGeom>
          <a:noFill/>
          <a:ln w="9525">
            <a:noFill/>
            <a:miter lim="800000"/>
            <a:headEnd/>
            <a:tailEnd/>
          </a:ln>
        </p:spPr>
      </p:pic>
      <p:sp>
        <p:nvSpPr>
          <p:cNvPr id="46086" name="CasellaDiTesto 4"/>
          <p:cNvSpPr txBox="1">
            <a:spLocks noChangeArrowheads="1"/>
          </p:cNvSpPr>
          <p:nvPr/>
        </p:nvSpPr>
        <p:spPr bwMode="auto">
          <a:xfrm>
            <a:off x="5105400" y="304800"/>
            <a:ext cx="3733800" cy="641350"/>
          </a:xfrm>
          <a:prstGeom prst="rect">
            <a:avLst/>
          </a:prstGeom>
          <a:solidFill>
            <a:srgbClr val="FFFF00"/>
          </a:solidFill>
          <a:ln w="9525">
            <a:noFill/>
            <a:miter lim="800000"/>
            <a:headEnd/>
            <a:tailEnd/>
          </a:ln>
        </p:spPr>
        <p:txBody>
          <a:bodyPr>
            <a:prstTxWarp prst="textNoShape">
              <a:avLst/>
            </a:prstTxWarp>
            <a:spAutoFit/>
          </a:bodyPr>
          <a:lstStyle/>
          <a:p>
            <a:pPr defTabSz="914400"/>
            <a:r>
              <a:rPr lang="it-IT" sz="1800"/>
              <a:t>Il setup su SHIVA ci permette di aggiungere shear stress</a:t>
            </a:r>
          </a:p>
        </p:txBody>
      </p:sp>
      <p:sp>
        <p:nvSpPr>
          <p:cNvPr id="46087" name="Rectangle 12"/>
          <p:cNvSpPr>
            <a:spLocks noChangeArrowheads="1"/>
          </p:cNvSpPr>
          <p:nvPr/>
        </p:nvSpPr>
        <p:spPr bwMode="auto">
          <a:xfrm>
            <a:off x="228600" y="3976688"/>
            <a:ext cx="638175" cy="366712"/>
          </a:xfrm>
          <a:prstGeom prst="rect">
            <a:avLst/>
          </a:prstGeom>
          <a:noFill/>
          <a:ln w="9525">
            <a:noFill/>
            <a:miter lim="800000"/>
            <a:headEnd/>
            <a:tailEnd/>
          </a:ln>
        </p:spPr>
        <p:txBody>
          <a:bodyPr wrap="none">
            <a:prstTxWarp prst="textNoShape">
              <a:avLst/>
            </a:prstTxWarp>
            <a:spAutoFit/>
          </a:bodyPr>
          <a:lstStyle/>
          <a:p>
            <a:pPr defTabSz="914400"/>
            <a:r>
              <a:rPr lang="it-IT" sz="1800"/>
              <a:t>tufo</a:t>
            </a:r>
            <a:endParaRPr lang="it-IT"/>
          </a:p>
        </p:txBody>
      </p:sp>
      <p:pic>
        <p:nvPicPr>
          <p:cNvPr id="46088" name="Picture 1042" descr="7-8 jan 2015 esp1 tufo"/>
          <p:cNvPicPr>
            <a:picLocks noChangeAspect="1" noChangeArrowheads="1"/>
          </p:cNvPicPr>
          <p:nvPr/>
        </p:nvPicPr>
        <p:blipFill>
          <a:blip r:embed="rId6"/>
          <a:srcRect/>
          <a:stretch>
            <a:fillRect/>
          </a:stretch>
        </p:blipFill>
        <p:spPr bwMode="auto">
          <a:xfrm>
            <a:off x="1476375" y="946150"/>
            <a:ext cx="7058025" cy="5635625"/>
          </a:xfrm>
          <a:prstGeom prst="rect">
            <a:avLst/>
          </a:prstGeom>
          <a:noFill/>
          <a:ln w="9525">
            <a:noFill/>
            <a:miter lim="800000"/>
            <a:headEnd/>
            <a:tailEnd/>
          </a:ln>
        </p:spPr>
      </p:pic>
      <p:sp>
        <p:nvSpPr>
          <p:cNvPr id="46089" name="AutoShape 7"/>
          <p:cNvSpPr>
            <a:spLocks noChangeArrowheads="1"/>
          </p:cNvSpPr>
          <p:nvPr/>
        </p:nvSpPr>
        <p:spPr bwMode="auto">
          <a:xfrm rot="-10784576">
            <a:off x="2955925" y="2851150"/>
            <a:ext cx="92075" cy="517525"/>
          </a:xfrm>
          <a:prstGeom prst="downArrow">
            <a:avLst>
              <a:gd name="adj1" fmla="val 50000"/>
              <a:gd name="adj2" fmla="val 140517"/>
            </a:avLst>
          </a:prstGeom>
          <a:solidFill>
            <a:srgbClr val="CC0000"/>
          </a:solidFill>
          <a:ln w="9525">
            <a:solidFill>
              <a:schemeClr val="tx1"/>
            </a:solidFill>
            <a:miter lim="800000"/>
            <a:headEnd/>
            <a:tailEnd/>
          </a:ln>
        </p:spPr>
        <p:txBody>
          <a:bodyPr rot="10800000" wrap="none" anchor="ctr">
            <a:prstTxWarp prst="textNoShape">
              <a:avLst/>
            </a:prstTxWarp>
          </a:bodyPr>
          <a:lstStyle/>
          <a:p>
            <a:pPr defTabSz="914400"/>
            <a:endParaRPr lang="en-US"/>
          </a:p>
        </p:txBody>
      </p:sp>
      <p:sp>
        <p:nvSpPr>
          <p:cNvPr id="46090" name="Text Box 8"/>
          <p:cNvSpPr txBox="1">
            <a:spLocks noChangeArrowheads="1"/>
          </p:cNvSpPr>
          <p:nvPr/>
        </p:nvSpPr>
        <p:spPr bwMode="auto">
          <a:xfrm>
            <a:off x="2674938" y="3392488"/>
            <a:ext cx="1179512" cy="30480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400">
                <a:solidFill>
                  <a:srgbClr val="FF9900"/>
                </a:solidFill>
              </a:rPr>
              <a:t>Instabilita’</a:t>
            </a:r>
            <a:endParaRPr lang="it-IT">
              <a:solidFill>
                <a:srgbClr val="FF9900"/>
              </a:solidFill>
            </a:endParaRPr>
          </a:p>
        </p:txBody>
      </p:sp>
      <p:grpSp>
        <p:nvGrpSpPr>
          <p:cNvPr id="46091" name="Group 1045"/>
          <p:cNvGrpSpPr>
            <a:grpSpLocks/>
          </p:cNvGrpSpPr>
          <p:nvPr/>
        </p:nvGrpSpPr>
        <p:grpSpPr bwMode="auto">
          <a:xfrm>
            <a:off x="2219325" y="249238"/>
            <a:ext cx="1362075" cy="1122362"/>
            <a:chOff x="1284" y="443"/>
            <a:chExt cx="858" cy="707"/>
          </a:xfrm>
        </p:grpSpPr>
        <p:sp>
          <p:nvSpPr>
            <p:cNvPr id="46096" name="AutoShape 7"/>
            <p:cNvSpPr>
              <a:spLocks noChangeArrowheads="1"/>
            </p:cNvSpPr>
            <p:nvPr/>
          </p:nvSpPr>
          <p:spPr bwMode="auto">
            <a:xfrm>
              <a:off x="1623" y="824"/>
              <a:ext cx="57" cy="326"/>
            </a:xfrm>
            <a:prstGeom prst="downArrow">
              <a:avLst>
                <a:gd name="adj1" fmla="val 50000"/>
                <a:gd name="adj2" fmla="val 142982"/>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p>
          </p:txBody>
        </p:sp>
        <p:sp>
          <p:nvSpPr>
            <p:cNvPr id="46097" name="Text Box 8"/>
            <p:cNvSpPr txBox="1">
              <a:spLocks noChangeArrowheads="1"/>
            </p:cNvSpPr>
            <p:nvPr/>
          </p:nvSpPr>
          <p:spPr bwMode="auto">
            <a:xfrm>
              <a:off x="1284" y="443"/>
              <a:ext cx="858" cy="326"/>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400">
                  <a:solidFill>
                    <a:srgbClr val="FF9900"/>
                  </a:solidFill>
                </a:rPr>
                <a:t>Inizio shear stress</a:t>
              </a:r>
              <a:endParaRPr lang="it-IT">
                <a:solidFill>
                  <a:srgbClr val="FF9900"/>
                </a:solidFill>
              </a:endParaRPr>
            </a:p>
          </p:txBody>
        </p:sp>
      </p:grpSp>
      <p:grpSp>
        <p:nvGrpSpPr>
          <p:cNvPr id="46092" name="Group 1046"/>
          <p:cNvGrpSpPr>
            <a:grpSpLocks/>
          </p:cNvGrpSpPr>
          <p:nvPr/>
        </p:nvGrpSpPr>
        <p:grpSpPr bwMode="auto">
          <a:xfrm>
            <a:off x="3276600" y="1266825"/>
            <a:ext cx="1219200" cy="1050925"/>
            <a:chOff x="1920" y="970"/>
            <a:chExt cx="768" cy="662"/>
          </a:xfrm>
        </p:grpSpPr>
        <p:sp>
          <p:nvSpPr>
            <p:cNvPr id="46094" name="AutoShape 7"/>
            <p:cNvSpPr>
              <a:spLocks noChangeArrowheads="1"/>
            </p:cNvSpPr>
            <p:nvPr/>
          </p:nvSpPr>
          <p:spPr bwMode="auto">
            <a:xfrm>
              <a:off x="2064" y="1306"/>
              <a:ext cx="58" cy="326"/>
            </a:xfrm>
            <a:prstGeom prst="downArrow">
              <a:avLst>
                <a:gd name="adj1" fmla="val 50000"/>
                <a:gd name="adj2" fmla="val 140517"/>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p>
          </p:txBody>
        </p:sp>
        <p:sp>
          <p:nvSpPr>
            <p:cNvPr id="46095" name="Text Box 8"/>
            <p:cNvSpPr txBox="1">
              <a:spLocks noChangeArrowheads="1"/>
            </p:cNvSpPr>
            <p:nvPr/>
          </p:nvSpPr>
          <p:spPr bwMode="auto">
            <a:xfrm>
              <a:off x="1920" y="970"/>
              <a:ext cx="768" cy="326"/>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400">
                  <a:solidFill>
                    <a:srgbClr val="FF9900"/>
                  </a:solidFill>
                </a:rPr>
                <a:t>fine shear stress</a:t>
              </a:r>
              <a:endParaRPr lang="it-IT">
                <a:solidFill>
                  <a:srgbClr val="FF9900"/>
                </a:solidFill>
              </a:endParaRPr>
            </a:p>
          </p:txBody>
        </p:sp>
      </p:grpSp>
      <p:sp>
        <p:nvSpPr>
          <p:cNvPr id="46093" name="CasellaDiTesto 4"/>
          <p:cNvSpPr txBox="1">
            <a:spLocks noChangeArrowheads="1"/>
          </p:cNvSpPr>
          <p:nvPr/>
        </p:nvSpPr>
        <p:spPr bwMode="auto">
          <a:xfrm>
            <a:off x="0" y="4038600"/>
            <a:ext cx="1981200" cy="1739900"/>
          </a:xfrm>
          <a:prstGeom prst="rect">
            <a:avLst/>
          </a:prstGeom>
          <a:solidFill>
            <a:srgbClr val="FFFF00"/>
          </a:solidFill>
          <a:ln w="9525">
            <a:noFill/>
            <a:miter lim="800000"/>
            <a:headEnd/>
            <a:tailEnd/>
          </a:ln>
        </p:spPr>
        <p:txBody>
          <a:bodyPr>
            <a:prstTxWarp prst="textNoShape">
              <a:avLst/>
            </a:prstTxWarp>
            <a:spAutoFit/>
          </a:bodyPr>
          <a:lstStyle/>
          <a:p>
            <a:pPr defTabSz="914400"/>
            <a:r>
              <a:rPr lang="it-IT" sz="1800"/>
              <a:t>Ancora una volta notare l’estrema velocita’ di reazione</a:t>
            </a:r>
          </a:p>
          <a:p>
            <a:pPr defTabSz="914400"/>
            <a:endParaRPr lang="it-IT" sz="1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48130"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48131"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48132"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48133" name="Picture 11" descr="IMAG1215"/>
          <p:cNvPicPr>
            <a:picLocks noChangeAspect="1" noChangeArrowheads="1"/>
          </p:cNvPicPr>
          <p:nvPr/>
        </p:nvPicPr>
        <p:blipFill>
          <a:blip r:embed="rId5"/>
          <a:srcRect/>
          <a:stretch>
            <a:fillRect/>
          </a:stretch>
        </p:blipFill>
        <p:spPr bwMode="auto">
          <a:xfrm>
            <a:off x="0" y="1600200"/>
            <a:ext cx="1289050" cy="2286000"/>
          </a:xfrm>
          <a:prstGeom prst="rect">
            <a:avLst/>
          </a:prstGeom>
          <a:noFill/>
          <a:ln w="9525">
            <a:noFill/>
            <a:miter lim="800000"/>
            <a:headEnd/>
            <a:tailEnd/>
          </a:ln>
        </p:spPr>
      </p:pic>
      <p:sp>
        <p:nvSpPr>
          <p:cNvPr id="48134" name="Rectangle 12"/>
          <p:cNvSpPr>
            <a:spLocks noChangeArrowheads="1"/>
          </p:cNvSpPr>
          <p:nvPr/>
        </p:nvSpPr>
        <p:spPr bwMode="auto">
          <a:xfrm>
            <a:off x="228600" y="3976688"/>
            <a:ext cx="688975" cy="366712"/>
          </a:xfrm>
          <a:prstGeom prst="rect">
            <a:avLst/>
          </a:prstGeom>
          <a:noFill/>
          <a:ln w="9525">
            <a:noFill/>
            <a:miter lim="800000"/>
            <a:headEnd/>
            <a:tailEnd/>
          </a:ln>
        </p:spPr>
        <p:txBody>
          <a:bodyPr wrap="none">
            <a:prstTxWarp prst="textNoShape">
              <a:avLst/>
            </a:prstTxWarp>
            <a:spAutoFit/>
          </a:bodyPr>
          <a:lstStyle/>
          <a:p>
            <a:pPr defTabSz="914400"/>
            <a:r>
              <a:rPr lang="it-IT" sz="1800"/>
              <a:t>Tufo</a:t>
            </a:r>
            <a:endParaRPr lang="it-IT"/>
          </a:p>
        </p:txBody>
      </p:sp>
      <p:sp>
        <p:nvSpPr>
          <p:cNvPr id="48135" name="CasellaDiTesto 4"/>
          <p:cNvSpPr txBox="1">
            <a:spLocks noChangeArrowheads="1"/>
          </p:cNvSpPr>
          <p:nvPr/>
        </p:nvSpPr>
        <p:spPr bwMode="auto">
          <a:xfrm>
            <a:off x="1371600" y="1447800"/>
            <a:ext cx="1981200" cy="1739900"/>
          </a:xfrm>
          <a:prstGeom prst="rect">
            <a:avLst/>
          </a:prstGeom>
          <a:solidFill>
            <a:srgbClr val="FFFF00"/>
          </a:solidFill>
          <a:ln w="9525">
            <a:noFill/>
            <a:miter lim="800000"/>
            <a:headEnd/>
            <a:tailEnd/>
          </a:ln>
        </p:spPr>
        <p:txBody>
          <a:bodyPr>
            <a:prstTxWarp prst="textNoShape">
              <a:avLst/>
            </a:prstTxWarp>
            <a:spAutoFit/>
          </a:bodyPr>
          <a:lstStyle/>
          <a:p>
            <a:pPr defTabSz="914400"/>
            <a:r>
              <a:rPr lang="it-IT" sz="1800"/>
              <a:t>Ancora una volta notare l’estrema velocita’ di reazione</a:t>
            </a:r>
          </a:p>
          <a:p>
            <a:pPr defTabSz="914400"/>
            <a:endParaRPr lang="it-IT" sz="1800"/>
          </a:p>
        </p:txBody>
      </p:sp>
      <p:grpSp>
        <p:nvGrpSpPr>
          <p:cNvPr id="48136" name="Group 27"/>
          <p:cNvGrpSpPr>
            <a:grpSpLocks/>
          </p:cNvGrpSpPr>
          <p:nvPr/>
        </p:nvGrpSpPr>
        <p:grpSpPr bwMode="auto">
          <a:xfrm>
            <a:off x="1752600" y="679450"/>
            <a:ext cx="7162800" cy="5721350"/>
            <a:chOff x="1248" y="428"/>
            <a:chExt cx="4383" cy="3496"/>
          </a:xfrm>
        </p:grpSpPr>
        <p:grpSp>
          <p:nvGrpSpPr>
            <p:cNvPr id="48137" name="Group 5"/>
            <p:cNvGrpSpPr>
              <a:grpSpLocks/>
            </p:cNvGrpSpPr>
            <p:nvPr/>
          </p:nvGrpSpPr>
          <p:grpSpPr bwMode="auto">
            <a:xfrm>
              <a:off x="2322" y="428"/>
              <a:ext cx="3309" cy="3496"/>
              <a:chOff x="96" y="0"/>
              <a:chExt cx="4416" cy="4176"/>
            </a:xfrm>
          </p:grpSpPr>
          <p:pic>
            <p:nvPicPr>
              <p:cNvPr id="48141" name="Picture 4" descr="tortura zoomata"/>
              <p:cNvPicPr>
                <a:picLocks noChangeAspect="1" noChangeArrowheads="1"/>
              </p:cNvPicPr>
              <p:nvPr/>
            </p:nvPicPr>
            <p:blipFill>
              <a:blip r:embed="rId6"/>
              <a:srcRect/>
              <a:stretch>
                <a:fillRect/>
              </a:stretch>
            </p:blipFill>
            <p:spPr bwMode="auto">
              <a:xfrm>
                <a:off x="96" y="0"/>
                <a:ext cx="4080" cy="2216"/>
              </a:xfrm>
              <a:prstGeom prst="rect">
                <a:avLst/>
              </a:prstGeom>
              <a:solidFill>
                <a:srgbClr val="000000"/>
              </a:solidFill>
              <a:ln w="9525">
                <a:noFill/>
                <a:miter lim="800000"/>
                <a:headEnd/>
                <a:tailEnd/>
              </a:ln>
            </p:spPr>
          </p:pic>
          <p:pic>
            <p:nvPicPr>
              <p:cNvPr id="48142" name="Picture 6" descr="tortura shiva acquisition"/>
              <p:cNvPicPr>
                <a:picLocks noChangeAspect="1" noChangeArrowheads="1"/>
              </p:cNvPicPr>
              <p:nvPr/>
            </p:nvPicPr>
            <p:blipFill>
              <a:blip r:embed="rId7"/>
              <a:srcRect/>
              <a:stretch>
                <a:fillRect/>
              </a:stretch>
            </p:blipFill>
            <p:spPr bwMode="auto">
              <a:xfrm>
                <a:off x="240" y="2210"/>
                <a:ext cx="4272" cy="1966"/>
              </a:xfrm>
              <a:prstGeom prst="rect">
                <a:avLst/>
              </a:prstGeom>
              <a:noFill/>
              <a:ln w="9525">
                <a:noFill/>
                <a:miter lim="800000"/>
                <a:headEnd/>
                <a:tailEnd/>
              </a:ln>
            </p:spPr>
          </p:pic>
        </p:grpSp>
        <p:cxnSp>
          <p:nvCxnSpPr>
            <p:cNvPr id="9" name="Connettore 2 8"/>
            <p:cNvCxnSpPr/>
            <p:nvPr/>
          </p:nvCxnSpPr>
          <p:spPr bwMode="auto">
            <a:xfrm>
              <a:off x="2169" y="2662"/>
              <a:ext cx="1329" cy="483"/>
            </a:xfrm>
            <a:prstGeom prst="straightConnector1">
              <a:avLst/>
            </a:prstGeom>
            <a:ln w="44450">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48139" name="Connettore 2 10"/>
            <p:cNvCxnSpPr>
              <a:cxnSpLocks noChangeShapeType="1"/>
            </p:cNvCxnSpPr>
            <p:nvPr/>
          </p:nvCxnSpPr>
          <p:spPr bwMode="auto">
            <a:xfrm flipV="1">
              <a:off x="2169" y="1534"/>
              <a:ext cx="1446" cy="1128"/>
            </a:xfrm>
            <a:prstGeom prst="straightConnector1">
              <a:avLst/>
            </a:prstGeom>
            <a:noFill/>
            <a:ln w="41275">
              <a:solidFill>
                <a:srgbClr val="FF0000"/>
              </a:solidFill>
              <a:round/>
              <a:headEnd/>
              <a:tailEnd type="arrow" w="med" len="med"/>
            </a:ln>
          </p:spPr>
        </p:cxnSp>
        <p:sp>
          <p:nvSpPr>
            <p:cNvPr id="48140" name="CasellaDiTesto 11"/>
            <p:cNvSpPr txBox="1">
              <a:spLocks noChangeArrowheads="1"/>
            </p:cNvSpPr>
            <p:nvPr/>
          </p:nvSpPr>
          <p:spPr bwMode="auto">
            <a:xfrm>
              <a:off x="1248" y="2460"/>
              <a:ext cx="1026" cy="392"/>
            </a:xfrm>
            <a:prstGeom prst="rect">
              <a:avLst/>
            </a:prstGeom>
            <a:noFill/>
            <a:ln w="9525">
              <a:noFill/>
              <a:miter lim="800000"/>
              <a:headEnd/>
              <a:tailEnd/>
            </a:ln>
          </p:spPr>
          <p:txBody>
            <a:bodyPr>
              <a:prstTxWarp prst="textNoShape">
                <a:avLst/>
              </a:prstTxWarp>
              <a:spAutoFit/>
            </a:bodyPr>
            <a:lstStyle/>
            <a:p>
              <a:pPr defTabSz="914400"/>
              <a:r>
                <a:rPr lang="it-IT" sz="1800">
                  <a:solidFill>
                    <a:srgbClr val="FF0000"/>
                  </a:solidFill>
                </a:rPr>
                <a:t>Instabilità</a:t>
              </a:r>
            </a:p>
            <a:p>
              <a:pPr defTabSz="914400"/>
              <a:r>
                <a:rPr lang="it-IT" sz="1800">
                  <a:solidFill>
                    <a:srgbClr val="FF0000"/>
                  </a:solidFill>
                </a:rPr>
                <a:t>principale</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5017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5017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5018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50181" name="Rectangle 8"/>
          <p:cNvSpPr>
            <a:spLocks noChangeArrowheads="1"/>
          </p:cNvSpPr>
          <p:nvPr/>
        </p:nvSpPr>
        <p:spPr bwMode="auto">
          <a:xfrm>
            <a:off x="2057400" y="381000"/>
            <a:ext cx="5029200" cy="1617663"/>
          </a:xfrm>
          <a:prstGeom prst="rect">
            <a:avLst/>
          </a:prstGeom>
          <a:noFill/>
          <a:ln w="9525">
            <a:noFill/>
            <a:miter lim="800000"/>
            <a:headEnd/>
            <a:tailEnd/>
          </a:ln>
        </p:spPr>
        <p:txBody>
          <a:bodyPr>
            <a:prstTxWarp prst="textNoShape">
              <a:avLst/>
            </a:prstTxWarp>
            <a:spAutoFit/>
          </a:bodyPr>
          <a:lstStyle/>
          <a:p>
            <a:pPr defTabSz="914400"/>
            <a:r>
              <a:rPr lang="it-IT" sz="1800">
                <a:solidFill>
                  <a:srgbClr val="CC0000"/>
                </a:solidFill>
              </a:rPr>
              <a:t>Riusciamo a fare misure significative su rocce maggiormente caratterizzanti un sistema sismogenetico?</a:t>
            </a:r>
          </a:p>
          <a:p>
            <a:pPr defTabSz="914400"/>
            <a:endParaRPr lang="it-IT" sz="1800">
              <a:solidFill>
                <a:srgbClr val="CC0000"/>
              </a:solidFill>
            </a:endParaRPr>
          </a:p>
          <a:p>
            <a:pPr algn="ctr" defTabSz="914400"/>
            <a:r>
              <a:rPr lang="it-IT" sz="2800">
                <a:solidFill>
                  <a:srgbClr val="CC0000"/>
                </a:solidFill>
              </a:rPr>
              <a:t>Tonalite</a:t>
            </a:r>
            <a:endParaRPr lang="it-IT" sz="2800"/>
          </a:p>
        </p:txBody>
      </p:sp>
      <p:pic>
        <p:nvPicPr>
          <p:cNvPr id="50182" name="Picture 7" descr="IMAG1214"/>
          <p:cNvPicPr>
            <a:picLocks noChangeAspect="1" noChangeArrowheads="1"/>
          </p:cNvPicPr>
          <p:nvPr/>
        </p:nvPicPr>
        <p:blipFill>
          <a:blip r:embed="rId5"/>
          <a:srcRect/>
          <a:stretch>
            <a:fillRect/>
          </a:stretch>
        </p:blipFill>
        <p:spPr bwMode="auto">
          <a:xfrm>
            <a:off x="3276600" y="2209800"/>
            <a:ext cx="2384425" cy="423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52226"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52227"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52228"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52229" name="Picture 7" descr="IMAG1214"/>
          <p:cNvPicPr>
            <a:picLocks noChangeAspect="1" noChangeArrowheads="1"/>
          </p:cNvPicPr>
          <p:nvPr/>
        </p:nvPicPr>
        <p:blipFill>
          <a:blip r:embed="rId5"/>
          <a:srcRect/>
          <a:stretch>
            <a:fillRect/>
          </a:stretch>
        </p:blipFill>
        <p:spPr bwMode="auto">
          <a:xfrm>
            <a:off x="0" y="1752600"/>
            <a:ext cx="1503363" cy="2667000"/>
          </a:xfrm>
          <a:prstGeom prst="rect">
            <a:avLst/>
          </a:prstGeom>
          <a:noFill/>
          <a:ln w="9525">
            <a:noFill/>
            <a:miter lim="800000"/>
            <a:headEnd/>
            <a:tailEnd/>
          </a:ln>
        </p:spPr>
      </p:pic>
      <p:sp>
        <p:nvSpPr>
          <p:cNvPr id="52230" name="Rectangle 6"/>
          <p:cNvSpPr>
            <a:spLocks noChangeArrowheads="1"/>
          </p:cNvSpPr>
          <p:nvPr/>
        </p:nvSpPr>
        <p:spPr bwMode="auto">
          <a:xfrm>
            <a:off x="179388" y="4419600"/>
            <a:ext cx="1096962" cy="366713"/>
          </a:xfrm>
          <a:prstGeom prst="rect">
            <a:avLst/>
          </a:prstGeom>
          <a:noFill/>
          <a:ln w="9525">
            <a:noFill/>
            <a:miter lim="800000"/>
            <a:headEnd/>
            <a:tailEnd/>
          </a:ln>
        </p:spPr>
        <p:txBody>
          <a:bodyPr wrap="none">
            <a:prstTxWarp prst="textNoShape">
              <a:avLst/>
            </a:prstTxWarp>
            <a:spAutoFit/>
          </a:bodyPr>
          <a:lstStyle/>
          <a:p>
            <a:pPr defTabSz="914400"/>
            <a:r>
              <a:rPr lang="it-IT" sz="1800"/>
              <a:t>Tonalite</a:t>
            </a:r>
            <a:endParaRPr lang="it-IT"/>
          </a:p>
        </p:txBody>
      </p:sp>
      <p:pic>
        <p:nvPicPr>
          <p:cNvPr id="52231" name="Picture 9" descr="7-13 apr 2-15 tonalite"/>
          <p:cNvPicPr>
            <a:picLocks noChangeAspect="1" noChangeArrowheads="1"/>
          </p:cNvPicPr>
          <p:nvPr/>
        </p:nvPicPr>
        <p:blipFill>
          <a:blip r:embed="rId6"/>
          <a:srcRect/>
          <a:stretch>
            <a:fillRect/>
          </a:stretch>
        </p:blipFill>
        <p:spPr bwMode="auto">
          <a:xfrm>
            <a:off x="1476375" y="457200"/>
            <a:ext cx="6448425" cy="5149850"/>
          </a:xfrm>
          <a:prstGeom prst="rect">
            <a:avLst/>
          </a:prstGeom>
          <a:noFill/>
          <a:ln w="9525">
            <a:noFill/>
            <a:miter lim="800000"/>
            <a:headEnd/>
            <a:tailEnd/>
          </a:ln>
        </p:spPr>
      </p:pic>
      <p:sp>
        <p:nvSpPr>
          <p:cNvPr id="52232" name="Rectangle 8"/>
          <p:cNvSpPr>
            <a:spLocks noChangeArrowheads="1"/>
          </p:cNvSpPr>
          <p:nvPr/>
        </p:nvSpPr>
        <p:spPr bwMode="auto">
          <a:xfrm>
            <a:off x="1371600" y="5408613"/>
            <a:ext cx="7412038" cy="915987"/>
          </a:xfrm>
          <a:prstGeom prst="rect">
            <a:avLst/>
          </a:prstGeom>
          <a:noFill/>
          <a:ln w="9525">
            <a:noFill/>
            <a:miter lim="800000"/>
            <a:headEnd/>
            <a:tailEnd/>
          </a:ln>
        </p:spPr>
        <p:txBody>
          <a:bodyPr>
            <a:prstTxWarp prst="textNoShape">
              <a:avLst/>
            </a:prstTxWarp>
            <a:spAutoFit/>
          </a:bodyPr>
          <a:lstStyle/>
          <a:p>
            <a:pPr defTabSz="914400"/>
            <a:r>
              <a:rPr lang="it-IT" sz="1800"/>
              <a:t>La tonalite emana molto quasi 2 ordini di grandezza meno radon rispetto al tufo ma riusciamo a misurarla lo stesso in real time (misure significative sampling time ~5 min)</a:t>
            </a:r>
            <a:endParaRPr lang="it-IT" sz="20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sp>
        <p:nvSpPr>
          <p:cNvPr id="1741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17411"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17412"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pic>
        <p:nvPicPr>
          <p:cNvPr id="17413" name="Immagine 3" descr="radon-simbolo.jpg"/>
          <p:cNvPicPr>
            <a:picLocks noChangeAspect="1"/>
          </p:cNvPicPr>
          <p:nvPr/>
        </p:nvPicPr>
        <p:blipFill>
          <a:blip r:embed="rId5"/>
          <a:srcRect l="15952" r="18526" b="18860"/>
          <a:stretch>
            <a:fillRect/>
          </a:stretch>
        </p:blipFill>
        <p:spPr bwMode="auto">
          <a:xfrm>
            <a:off x="30163" y="1204913"/>
            <a:ext cx="1919287" cy="2376487"/>
          </a:xfrm>
          <a:prstGeom prst="rect">
            <a:avLst/>
          </a:prstGeom>
          <a:noFill/>
          <a:ln w="9525">
            <a:noFill/>
            <a:miter lim="800000"/>
            <a:headEnd/>
            <a:tailEnd/>
          </a:ln>
        </p:spPr>
      </p:pic>
      <p:sp>
        <p:nvSpPr>
          <p:cNvPr id="17414" name="Segnaposto contenuto 2"/>
          <p:cNvSpPr>
            <a:spLocks/>
          </p:cNvSpPr>
          <p:nvPr/>
        </p:nvSpPr>
        <p:spPr bwMode="auto">
          <a:xfrm>
            <a:off x="876300" y="4122738"/>
            <a:ext cx="7391400" cy="1973262"/>
          </a:xfrm>
          <a:prstGeom prst="rect">
            <a:avLst/>
          </a:prstGeom>
          <a:noFill/>
          <a:ln w="9525">
            <a:noFill/>
            <a:miter lim="800000"/>
            <a:headEnd/>
            <a:tailEnd/>
          </a:ln>
        </p:spPr>
        <p:txBody>
          <a:bodyPr>
            <a:prstTxWarp prst="textNoShape">
              <a:avLst/>
            </a:prstTxWarp>
          </a:bodyPr>
          <a:lstStyle/>
          <a:p>
            <a:pPr eaLnBrk="0" hangingPunct="0">
              <a:spcBef>
                <a:spcPct val="20000"/>
              </a:spcBef>
              <a:buFont typeface="Arial" pitchFamily="-60" charset="0"/>
              <a:buNone/>
            </a:pPr>
            <a:r>
              <a:rPr lang="it-IT" sz="2800" b="1">
                <a:latin typeface="Calibri" pitchFamily="-60" charset="0"/>
              </a:rPr>
              <a:t>PERCHE’</a:t>
            </a:r>
            <a:r>
              <a:rPr lang="it-IT" sz="2800">
                <a:latin typeface="Calibri" pitchFamily="-60" charset="0"/>
              </a:rPr>
              <a:t>:</a:t>
            </a:r>
          </a:p>
          <a:p>
            <a:pPr algn="just" eaLnBrk="0" hangingPunct="0">
              <a:spcBef>
                <a:spcPct val="20000"/>
              </a:spcBef>
              <a:buClr>
                <a:srgbClr val="000000"/>
              </a:buClr>
              <a:buFont typeface="Wingdings" pitchFamily="-60" charset="2"/>
              <a:buChar char="Ø"/>
            </a:pPr>
            <a:r>
              <a:rPr lang="it-IT" sz="2800">
                <a:latin typeface="Calibri" pitchFamily="-60" charset="0"/>
              </a:rPr>
              <a:t>classificato come </a:t>
            </a:r>
            <a:r>
              <a:rPr lang="it-IT" sz="2800" b="1">
                <a:latin typeface="Calibri" pitchFamily="-60" charset="0"/>
              </a:rPr>
              <a:t>potenziale indicatore</a:t>
            </a:r>
            <a:r>
              <a:rPr lang="it-IT" sz="2800">
                <a:latin typeface="Calibri" pitchFamily="-60" charset="0"/>
              </a:rPr>
              <a:t> di stato di stress geochimico- idrologico</a:t>
            </a:r>
          </a:p>
        </p:txBody>
      </p:sp>
      <p:sp>
        <p:nvSpPr>
          <p:cNvPr id="17415" name="CasellaDiTesto 4"/>
          <p:cNvSpPr txBox="1">
            <a:spLocks noChangeArrowheads="1"/>
          </p:cNvSpPr>
          <p:nvPr/>
        </p:nvSpPr>
        <p:spPr bwMode="auto">
          <a:xfrm>
            <a:off x="1828800" y="881063"/>
            <a:ext cx="7146925" cy="3081337"/>
          </a:xfrm>
          <a:prstGeom prst="rect">
            <a:avLst/>
          </a:prstGeom>
          <a:noFill/>
          <a:ln w="9525">
            <a:noFill/>
            <a:miter lim="800000"/>
            <a:headEnd/>
            <a:tailEnd/>
          </a:ln>
        </p:spPr>
        <p:txBody>
          <a:bodyPr>
            <a:prstTxWarp prst="textNoShape">
              <a:avLst/>
            </a:prstTxWarp>
            <a:spAutoFit/>
          </a:bodyPr>
          <a:lstStyle/>
          <a:p>
            <a:pPr marL="457200" indent="-457200">
              <a:buFont typeface="Wingdings" pitchFamily="-60" charset="2"/>
              <a:buChar char="§"/>
            </a:pPr>
            <a:r>
              <a:rPr lang="it-IT" sz="2800">
                <a:latin typeface="Calibri" pitchFamily="-60" charset="0"/>
              </a:rPr>
              <a:t>Gas nobile radiativo (decadimento α U e Th)</a:t>
            </a:r>
          </a:p>
          <a:p>
            <a:pPr marL="457200" indent="-457200">
              <a:buFont typeface="Wingdings" pitchFamily="-60" charset="2"/>
              <a:buChar char="§"/>
            </a:pPr>
            <a:r>
              <a:rPr lang="it-IT" sz="2800" b="1" baseline="30000">
                <a:latin typeface="Calibri" pitchFamily="-60" charset="0"/>
              </a:rPr>
              <a:t>222</a:t>
            </a:r>
            <a:r>
              <a:rPr lang="it-IT" sz="2800" b="1">
                <a:latin typeface="Calibri" pitchFamily="-60" charset="0"/>
              </a:rPr>
              <a:t>Rn </a:t>
            </a:r>
            <a:r>
              <a:rPr lang="it-IT" sz="2800">
                <a:latin typeface="Calibri" pitchFamily="-60" charset="0"/>
              </a:rPr>
              <a:t> isotopo principale: tempo dimezzamento 3,8 giorni</a:t>
            </a:r>
          </a:p>
          <a:p>
            <a:pPr marL="457200" indent="-457200">
              <a:buFont typeface="Wingdings" pitchFamily="-60" charset="2"/>
              <a:buChar char="§"/>
            </a:pPr>
            <a:r>
              <a:rPr lang="it-IT" sz="2800">
                <a:latin typeface="Calibri" pitchFamily="-60" charset="0"/>
              </a:rPr>
              <a:t>inodore e incolore in condizioni standard</a:t>
            </a:r>
          </a:p>
          <a:p>
            <a:pPr marL="457200" indent="-457200">
              <a:buFont typeface="Wingdings" pitchFamily="-60" charset="2"/>
              <a:buChar char="§"/>
            </a:pPr>
            <a:r>
              <a:rPr lang="it-IT" sz="2800">
                <a:latin typeface="Calibri" pitchFamily="-60" charset="0"/>
              </a:rPr>
              <a:t>Solubile in acqua </a:t>
            </a:r>
          </a:p>
          <a:p>
            <a:pPr marL="457200" indent="-457200">
              <a:buFont typeface="Wingdings" pitchFamily="-60" charset="2"/>
              <a:buChar char="§"/>
            </a:pPr>
            <a:r>
              <a:rPr lang="it-IT" sz="2800" b="1">
                <a:latin typeface="Calibri" pitchFamily="-60" charset="0"/>
              </a:rPr>
              <a:t>OMS</a:t>
            </a:r>
            <a:r>
              <a:rPr lang="it-IT" sz="2800">
                <a:latin typeface="Calibri" pitchFamily="-60" charset="0"/>
              </a:rPr>
              <a:t> agente cancerogeno Gruppo 1, </a:t>
            </a:r>
            <a:r>
              <a:rPr lang="it-IT" sz="2800" b="1">
                <a:latin typeface="Calibri" pitchFamily="-60" charset="0"/>
              </a:rPr>
              <a:t>US_EPA</a:t>
            </a:r>
            <a:r>
              <a:rPr lang="it-IT" sz="2800">
                <a:latin typeface="Calibri" pitchFamily="-60" charset="0"/>
              </a:rPr>
              <a:t> 2° fattore di rischio tumore al polmone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3" name="Picture 20" descr="9 apr 2015 tonalite"/>
          <p:cNvPicPr>
            <a:picLocks noChangeAspect="1" noChangeArrowheads="1"/>
          </p:cNvPicPr>
          <p:nvPr/>
        </p:nvPicPr>
        <p:blipFill>
          <a:blip r:embed="rId3"/>
          <a:srcRect/>
          <a:stretch>
            <a:fillRect/>
          </a:stretch>
        </p:blipFill>
        <p:spPr bwMode="auto">
          <a:xfrm>
            <a:off x="1752600" y="762000"/>
            <a:ext cx="6553200" cy="5486400"/>
          </a:xfrm>
          <a:prstGeom prst="rect">
            <a:avLst/>
          </a:prstGeom>
          <a:noFill/>
          <a:ln w="9525">
            <a:noFill/>
            <a:miter lim="800000"/>
            <a:headEnd/>
            <a:tailEnd/>
          </a:ln>
        </p:spPr>
      </p:pic>
      <p:sp>
        <p:nvSpPr>
          <p:cNvPr id="54274"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54275" name="Immagine 6" descr="INGV_logo.tif"/>
          <p:cNvPicPr>
            <a:picLocks noChangeAspect="1"/>
          </p:cNvPicPr>
          <p:nvPr/>
        </p:nvPicPr>
        <p:blipFill>
          <a:blip r:embed="rId4"/>
          <a:srcRect/>
          <a:stretch>
            <a:fillRect/>
          </a:stretch>
        </p:blipFill>
        <p:spPr bwMode="auto">
          <a:xfrm>
            <a:off x="179388" y="117475"/>
            <a:ext cx="720725" cy="1008063"/>
          </a:xfrm>
          <a:prstGeom prst="rect">
            <a:avLst/>
          </a:prstGeom>
          <a:noFill/>
          <a:ln w="9525">
            <a:noFill/>
            <a:miter lim="800000"/>
            <a:headEnd/>
            <a:tailEnd/>
          </a:ln>
        </p:spPr>
      </p:pic>
      <p:pic>
        <p:nvPicPr>
          <p:cNvPr id="54276" name="Immagine 8" descr="image2.jpg"/>
          <p:cNvPicPr>
            <a:picLocks noChangeAspect="1"/>
          </p:cNvPicPr>
          <p:nvPr/>
        </p:nvPicPr>
        <p:blipFill>
          <a:blip r:embed="rId5"/>
          <a:srcRect/>
          <a:stretch>
            <a:fillRect/>
          </a:stretch>
        </p:blipFill>
        <p:spPr bwMode="auto">
          <a:xfrm>
            <a:off x="179388" y="6003925"/>
            <a:ext cx="812800" cy="812800"/>
          </a:xfrm>
          <a:prstGeom prst="rect">
            <a:avLst/>
          </a:prstGeom>
          <a:noFill/>
          <a:ln w="9525">
            <a:noFill/>
            <a:miter lim="800000"/>
            <a:headEnd/>
            <a:tailEnd/>
          </a:ln>
        </p:spPr>
      </p:pic>
      <p:sp>
        <p:nvSpPr>
          <p:cNvPr id="54277"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54278" name="Rectangle 8"/>
          <p:cNvSpPr>
            <a:spLocks noChangeArrowheads="1"/>
          </p:cNvSpPr>
          <p:nvPr/>
        </p:nvSpPr>
        <p:spPr bwMode="auto">
          <a:xfrm>
            <a:off x="1905000" y="5927725"/>
            <a:ext cx="6781800" cy="641350"/>
          </a:xfrm>
          <a:prstGeom prst="rect">
            <a:avLst/>
          </a:prstGeom>
          <a:noFill/>
          <a:ln w="9525">
            <a:noFill/>
            <a:miter lim="800000"/>
            <a:headEnd/>
            <a:tailEnd/>
          </a:ln>
        </p:spPr>
        <p:txBody>
          <a:bodyPr>
            <a:prstTxWarp prst="textNoShape">
              <a:avLst/>
            </a:prstTxWarp>
            <a:spAutoFit/>
          </a:bodyPr>
          <a:lstStyle/>
          <a:p>
            <a:pPr defTabSz="914400"/>
            <a:r>
              <a:rPr lang="it-IT" sz="1800"/>
              <a:t>riusciamo anche a evidenziare le variazioni in coincidenza con le instabilita’ “sismiche”.</a:t>
            </a:r>
            <a:endParaRPr lang="it-IT" sz="2000"/>
          </a:p>
        </p:txBody>
      </p:sp>
      <p:grpSp>
        <p:nvGrpSpPr>
          <p:cNvPr id="54279" name="Group 5"/>
          <p:cNvGrpSpPr>
            <a:grpSpLocks/>
          </p:cNvGrpSpPr>
          <p:nvPr/>
        </p:nvGrpSpPr>
        <p:grpSpPr bwMode="auto">
          <a:xfrm>
            <a:off x="4419600" y="3733800"/>
            <a:ext cx="1524000" cy="685800"/>
            <a:chOff x="1584" y="240"/>
            <a:chExt cx="960" cy="432"/>
          </a:xfrm>
        </p:grpSpPr>
        <p:sp>
          <p:nvSpPr>
            <p:cNvPr id="54284" name="AutoShape 3"/>
            <p:cNvSpPr>
              <a:spLocks noChangeArrowheads="1"/>
            </p:cNvSpPr>
            <p:nvPr/>
          </p:nvSpPr>
          <p:spPr bwMode="auto">
            <a:xfrm>
              <a:off x="1680" y="384"/>
              <a:ext cx="96" cy="288"/>
            </a:xfrm>
            <a:prstGeom prst="downArrow">
              <a:avLst>
                <a:gd name="adj1" fmla="val 50000"/>
                <a:gd name="adj2" fmla="val 75000"/>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p>
          </p:txBody>
        </p:sp>
        <p:sp>
          <p:nvSpPr>
            <p:cNvPr id="54285" name="Text Box 4"/>
            <p:cNvSpPr txBox="1">
              <a:spLocks noChangeArrowheads="1"/>
            </p:cNvSpPr>
            <p:nvPr/>
          </p:nvSpPr>
          <p:spPr bwMode="auto">
            <a:xfrm>
              <a:off x="1584" y="240"/>
              <a:ext cx="960" cy="17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200">
                  <a:solidFill>
                    <a:srgbClr val="FF9900"/>
                  </a:solidFill>
                </a:rPr>
                <a:t>Instabilita’</a:t>
              </a:r>
              <a:endParaRPr lang="it-IT">
                <a:solidFill>
                  <a:srgbClr val="FF9900"/>
                </a:solidFill>
              </a:endParaRPr>
            </a:p>
          </p:txBody>
        </p:sp>
      </p:grpSp>
      <p:pic>
        <p:nvPicPr>
          <p:cNvPr id="54280" name="Picture 7" descr="IMAG1214"/>
          <p:cNvPicPr>
            <a:picLocks noChangeAspect="1" noChangeArrowheads="1"/>
          </p:cNvPicPr>
          <p:nvPr/>
        </p:nvPicPr>
        <p:blipFill>
          <a:blip r:embed="rId6"/>
          <a:srcRect/>
          <a:stretch>
            <a:fillRect/>
          </a:stretch>
        </p:blipFill>
        <p:spPr bwMode="auto">
          <a:xfrm>
            <a:off x="0" y="1995488"/>
            <a:ext cx="1503363" cy="2667000"/>
          </a:xfrm>
          <a:prstGeom prst="rect">
            <a:avLst/>
          </a:prstGeom>
          <a:noFill/>
          <a:ln w="9525">
            <a:noFill/>
            <a:miter lim="800000"/>
            <a:headEnd/>
            <a:tailEnd/>
          </a:ln>
        </p:spPr>
      </p:pic>
      <p:sp>
        <p:nvSpPr>
          <p:cNvPr id="54281" name="Rectangle 13"/>
          <p:cNvSpPr>
            <a:spLocks noChangeArrowheads="1"/>
          </p:cNvSpPr>
          <p:nvPr/>
        </p:nvSpPr>
        <p:spPr bwMode="auto">
          <a:xfrm>
            <a:off x="152400" y="4738688"/>
            <a:ext cx="1096963" cy="366712"/>
          </a:xfrm>
          <a:prstGeom prst="rect">
            <a:avLst/>
          </a:prstGeom>
          <a:noFill/>
          <a:ln w="9525">
            <a:noFill/>
            <a:miter lim="800000"/>
            <a:headEnd/>
            <a:tailEnd/>
          </a:ln>
        </p:spPr>
        <p:txBody>
          <a:bodyPr wrap="none">
            <a:prstTxWarp prst="textNoShape">
              <a:avLst/>
            </a:prstTxWarp>
            <a:spAutoFit/>
          </a:bodyPr>
          <a:lstStyle/>
          <a:p>
            <a:pPr defTabSz="914400"/>
            <a:r>
              <a:rPr lang="it-IT" sz="1800"/>
              <a:t>Tonalite</a:t>
            </a:r>
            <a:endParaRPr lang="it-IT"/>
          </a:p>
        </p:txBody>
      </p:sp>
      <p:sp>
        <p:nvSpPr>
          <p:cNvPr id="54282" name="AutoShape 3"/>
          <p:cNvSpPr>
            <a:spLocks noChangeArrowheads="1"/>
          </p:cNvSpPr>
          <p:nvPr/>
        </p:nvSpPr>
        <p:spPr bwMode="auto">
          <a:xfrm>
            <a:off x="4572000" y="1354138"/>
            <a:ext cx="150813" cy="255587"/>
          </a:xfrm>
          <a:prstGeom prst="downArrow">
            <a:avLst>
              <a:gd name="adj1" fmla="val 20833"/>
              <a:gd name="adj2" fmla="val 43216"/>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p>
        </p:txBody>
      </p:sp>
      <p:sp>
        <p:nvSpPr>
          <p:cNvPr id="54283" name="Text Box 4"/>
          <p:cNvSpPr txBox="1">
            <a:spLocks noChangeArrowheads="1"/>
          </p:cNvSpPr>
          <p:nvPr/>
        </p:nvSpPr>
        <p:spPr bwMode="auto">
          <a:xfrm>
            <a:off x="4191000" y="1096963"/>
            <a:ext cx="1524000" cy="274637"/>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200">
                <a:solidFill>
                  <a:srgbClr val="FF9900"/>
                </a:solidFill>
              </a:rPr>
              <a:t>Instabilita’</a:t>
            </a:r>
            <a:endParaRPr lang="it-IT">
              <a:solidFill>
                <a:srgbClr val="FF99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1" name="Picture 3" descr="D:\Dati\s1095_radon\s1095_1_mech.png"/>
          <p:cNvPicPr>
            <a:picLocks noChangeAspect="1" noChangeArrowheads="1"/>
          </p:cNvPicPr>
          <p:nvPr/>
        </p:nvPicPr>
        <p:blipFill>
          <a:blip r:embed="rId3"/>
          <a:srcRect/>
          <a:stretch>
            <a:fillRect/>
          </a:stretch>
        </p:blipFill>
        <p:spPr bwMode="auto">
          <a:xfrm>
            <a:off x="3429000" y="3071813"/>
            <a:ext cx="5068888" cy="3443287"/>
          </a:xfrm>
          <a:prstGeom prst="rect">
            <a:avLst/>
          </a:prstGeom>
          <a:noFill/>
          <a:ln w="9525">
            <a:noFill/>
            <a:miter lim="800000"/>
            <a:headEnd/>
            <a:tailEnd/>
          </a:ln>
        </p:spPr>
      </p:pic>
      <p:pic>
        <p:nvPicPr>
          <p:cNvPr id="56322" name="Picture 20" descr="9 apr 2015 tonalite"/>
          <p:cNvPicPr>
            <a:picLocks noChangeAspect="1" noChangeArrowheads="1"/>
          </p:cNvPicPr>
          <p:nvPr/>
        </p:nvPicPr>
        <p:blipFill>
          <a:blip r:embed="rId4"/>
          <a:srcRect t="49913"/>
          <a:stretch>
            <a:fillRect/>
          </a:stretch>
        </p:blipFill>
        <p:spPr bwMode="auto">
          <a:xfrm>
            <a:off x="2181225" y="601663"/>
            <a:ext cx="5891213" cy="2470150"/>
          </a:xfrm>
          <a:prstGeom prst="rect">
            <a:avLst/>
          </a:prstGeom>
          <a:noFill/>
          <a:ln w="9525">
            <a:noFill/>
            <a:miter lim="800000"/>
            <a:headEnd/>
            <a:tailEnd/>
          </a:ln>
        </p:spPr>
      </p:pic>
      <p:sp>
        <p:nvSpPr>
          <p:cNvPr id="56323"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56324" name="Immagine 6" descr="INGV_logo.tif"/>
          <p:cNvPicPr>
            <a:picLocks noChangeAspect="1"/>
          </p:cNvPicPr>
          <p:nvPr/>
        </p:nvPicPr>
        <p:blipFill>
          <a:blip r:embed="rId5"/>
          <a:srcRect/>
          <a:stretch>
            <a:fillRect/>
          </a:stretch>
        </p:blipFill>
        <p:spPr bwMode="auto">
          <a:xfrm>
            <a:off x="179388" y="117475"/>
            <a:ext cx="720725" cy="1008063"/>
          </a:xfrm>
          <a:prstGeom prst="rect">
            <a:avLst/>
          </a:prstGeom>
          <a:noFill/>
          <a:ln w="9525">
            <a:noFill/>
            <a:miter lim="800000"/>
            <a:headEnd/>
            <a:tailEnd/>
          </a:ln>
        </p:spPr>
      </p:pic>
      <p:pic>
        <p:nvPicPr>
          <p:cNvPr id="56325" name="Immagine 8" descr="image2.jpg"/>
          <p:cNvPicPr>
            <a:picLocks noChangeAspect="1"/>
          </p:cNvPicPr>
          <p:nvPr/>
        </p:nvPicPr>
        <p:blipFill>
          <a:blip r:embed="rId6"/>
          <a:srcRect/>
          <a:stretch>
            <a:fillRect/>
          </a:stretch>
        </p:blipFill>
        <p:spPr bwMode="auto">
          <a:xfrm>
            <a:off x="179388" y="6003925"/>
            <a:ext cx="812800" cy="812800"/>
          </a:xfrm>
          <a:prstGeom prst="rect">
            <a:avLst/>
          </a:prstGeom>
          <a:noFill/>
          <a:ln w="9525">
            <a:noFill/>
            <a:miter lim="800000"/>
            <a:headEnd/>
            <a:tailEnd/>
          </a:ln>
        </p:spPr>
      </p:pic>
      <p:sp>
        <p:nvSpPr>
          <p:cNvPr id="56326"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56327" name="Picture 7" descr="IMAG1214"/>
          <p:cNvPicPr>
            <a:picLocks noChangeAspect="1" noChangeArrowheads="1"/>
          </p:cNvPicPr>
          <p:nvPr/>
        </p:nvPicPr>
        <p:blipFill>
          <a:blip r:embed="rId7"/>
          <a:srcRect/>
          <a:stretch>
            <a:fillRect/>
          </a:stretch>
        </p:blipFill>
        <p:spPr bwMode="auto">
          <a:xfrm>
            <a:off x="0" y="1995488"/>
            <a:ext cx="1503363" cy="2667000"/>
          </a:xfrm>
          <a:prstGeom prst="rect">
            <a:avLst/>
          </a:prstGeom>
          <a:noFill/>
          <a:ln w="9525">
            <a:noFill/>
            <a:miter lim="800000"/>
            <a:headEnd/>
            <a:tailEnd/>
          </a:ln>
        </p:spPr>
      </p:pic>
      <p:sp>
        <p:nvSpPr>
          <p:cNvPr id="56328" name="Rectangle 13"/>
          <p:cNvSpPr>
            <a:spLocks noChangeArrowheads="1"/>
          </p:cNvSpPr>
          <p:nvPr/>
        </p:nvSpPr>
        <p:spPr bwMode="auto">
          <a:xfrm>
            <a:off x="152400" y="4738688"/>
            <a:ext cx="1096963" cy="366712"/>
          </a:xfrm>
          <a:prstGeom prst="rect">
            <a:avLst/>
          </a:prstGeom>
          <a:noFill/>
          <a:ln w="9525">
            <a:noFill/>
            <a:miter lim="800000"/>
            <a:headEnd/>
            <a:tailEnd/>
          </a:ln>
        </p:spPr>
        <p:txBody>
          <a:bodyPr wrap="none">
            <a:prstTxWarp prst="textNoShape">
              <a:avLst/>
            </a:prstTxWarp>
            <a:spAutoFit/>
          </a:bodyPr>
          <a:lstStyle/>
          <a:p>
            <a:pPr defTabSz="914400"/>
            <a:r>
              <a:rPr lang="it-IT" sz="1800"/>
              <a:t>Tonalite</a:t>
            </a:r>
            <a:endParaRPr lang="it-IT"/>
          </a:p>
        </p:txBody>
      </p:sp>
      <p:cxnSp>
        <p:nvCxnSpPr>
          <p:cNvPr id="16" name="Connettore 2 8"/>
          <p:cNvCxnSpPr/>
          <p:nvPr/>
        </p:nvCxnSpPr>
        <p:spPr bwMode="auto">
          <a:xfrm>
            <a:off x="3328988" y="3071813"/>
            <a:ext cx="2100262" cy="214312"/>
          </a:xfrm>
          <a:prstGeom prst="straightConnector1">
            <a:avLst/>
          </a:prstGeom>
          <a:ln w="44450">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56330" name="Connettore 2 10"/>
          <p:cNvCxnSpPr>
            <a:cxnSpLocks noChangeShapeType="1"/>
          </p:cNvCxnSpPr>
          <p:nvPr/>
        </p:nvCxnSpPr>
        <p:spPr bwMode="auto">
          <a:xfrm flipV="1">
            <a:off x="3328988" y="1571625"/>
            <a:ext cx="1528762" cy="1500188"/>
          </a:xfrm>
          <a:prstGeom prst="straightConnector1">
            <a:avLst/>
          </a:prstGeom>
          <a:noFill/>
          <a:ln w="41275">
            <a:solidFill>
              <a:srgbClr val="FF0000"/>
            </a:solidFill>
            <a:round/>
            <a:headEnd/>
            <a:tailEnd type="arrow" w="med" len="med"/>
          </a:ln>
        </p:spPr>
      </p:cxnSp>
      <p:sp>
        <p:nvSpPr>
          <p:cNvPr id="56331" name="CasellaDiTesto 11"/>
          <p:cNvSpPr txBox="1">
            <a:spLocks noChangeArrowheads="1"/>
          </p:cNvSpPr>
          <p:nvPr/>
        </p:nvSpPr>
        <p:spPr bwMode="auto">
          <a:xfrm>
            <a:off x="1752600" y="2786063"/>
            <a:ext cx="1676400" cy="641350"/>
          </a:xfrm>
          <a:prstGeom prst="rect">
            <a:avLst/>
          </a:prstGeom>
          <a:noFill/>
          <a:ln w="9525">
            <a:noFill/>
            <a:miter lim="800000"/>
            <a:headEnd/>
            <a:tailEnd/>
          </a:ln>
        </p:spPr>
        <p:txBody>
          <a:bodyPr>
            <a:prstTxWarp prst="textNoShape">
              <a:avLst/>
            </a:prstTxWarp>
            <a:spAutoFit/>
          </a:bodyPr>
          <a:lstStyle/>
          <a:p>
            <a:pPr defTabSz="914400"/>
            <a:r>
              <a:rPr lang="it-IT" sz="1800">
                <a:solidFill>
                  <a:srgbClr val="FF0000"/>
                </a:solidFill>
              </a:rPr>
              <a:t>Instabilità</a:t>
            </a:r>
          </a:p>
          <a:p>
            <a:pPr defTabSz="914400"/>
            <a:r>
              <a:rPr lang="it-IT" sz="1800">
                <a:solidFill>
                  <a:srgbClr val="FF0000"/>
                </a:solidFill>
              </a:rPr>
              <a:t>principale</a:t>
            </a:r>
          </a:p>
        </p:txBody>
      </p:sp>
      <p:sp>
        <p:nvSpPr>
          <p:cNvPr id="56332" name="Rectangle 18"/>
          <p:cNvSpPr>
            <a:spLocks noChangeArrowheads="1"/>
          </p:cNvSpPr>
          <p:nvPr/>
        </p:nvSpPr>
        <p:spPr bwMode="auto">
          <a:xfrm>
            <a:off x="214313" y="5243513"/>
            <a:ext cx="3359150" cy="457200"/>
          </a:xfrm>
          <a:prstGeom prst="rect">
            <a:avLst/>
          </a:prstGeom>
          <a:noFill/>
          <a:ln w="9525">
            <a:noFill/>
            <a:miter lim="800000"/>
            <a:headEnd/>
            <a:tailEnd/>
          </a:ln>
        </p:spPr>
        <p:txBody>
          <a:bodyPr wrap="none">
            <a:prstTxWarp prst="textNoShape">
              <a:avLst/>
            </a:prstTxWarp>
            <a:spAutoFit/>
          </a:bodyPr>
          <a:lstStyle/>
          <a:p>
            <a:r>
              <a:rPr lang="en-US" sz="1200"/>
              <a:t>L’instabilità avviene dopo 1 h, 24', 50.8 '‘</a:t>
            </a:r>
          </a:p>
          <a:p>
            <a:r>
              <a:rPr lang="en-US" sz="1200"/>
              <a:t>Dall’applicazione del carico tangenziale.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69" name="Picture 2" descr="D:\Dati\s1095_radon\tonalite 16 04 2015 (1)_2 event.bmp"/>
          <p:cNvPicPr>
            <a:picLocks noChangeAspect="1" noChangeArrowheads="1"/>
          </p:cNvPicPr>
          <p:nvPr/>
        </p:nvPicPr>
        <p:blipFill>
          <a:blip r:embed="rId3"/>
          <a:srcRect t="47015"/>
          <a:stretch>
            <a:fillRect/>
          </a:stretch>
        </p:blipFill>
        <p:spPr bwMode="auto">
          <a:xfrm>
            <a:off x="2768600" y="571500"/>
            <a:ext cx="5581650" cy="2028825"/>
          </a:xfrm>
          <a:prstGeom prst="rect">
            <a:avLst/>
          </a:prstGeom>
          <a:noFill/>
          <a:ln w="9525">
            <a:noFill/>
            <a:miter lim="800000"/>
            <a:headEnd/>
            <a:tailEnd/>
          </a:ln>
        </p:spPr>
      </p:pic>
      <p:sp>
        <p:nvSpPr>
          <p:cNvPr id="58370"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58371" name="Immagine 6" descr="INGV_logo.tif"/>
          <p:cNvPicPr>
            <a:picLocks noChangeAspect="1"/>
          </p:cNvPicPr>
          <p:nvPr/>
        </p:nvPicPr>
        <p:blipFill>
          <a:blip r:embed="rId4"/>
          <a:srcRect/>
          <a:stretch>
            <a:fillRect/>
          </a:stretch>
        </p:blipFill>
        <p:spPr bwMode="auto">
          <a:xfrm>
            <a:off x="179388" y="117475"/>
            <a:ext cx="720725" cy="1008063"/>
          </a:xfrm>
          <a:prstGeom prst="rect">
            <a:avLst/>
          </a:prstGeom>
          <a:noFill/>
          <a:ln w="9525">
            <a:noFill/>
            <a:miter lim="800000"/>
            <a:headEnd/>
            <a:tailEnd/>
          </a:ln>
        </p:spPr>
      </p:pic>
      <p:pic>
        <p:nvPicPr>
          <p:cNvPr id="58372" name="Immagine 8" descr="image2.jpg"/>
          <p:cNvPicPr>
            <a:picLocks noChangeAspect="1"/>
          </p:cNvPicPr>
          <p:nvPr/>
        </p:nvPicPr>
        <p:blipFill>
          <a:blip r:embed="rId5"/>
          <a:srcRect/>
          <a:stretch>
            <a:fillRect/>
          </a:stretch>
        </p:blipFill>
        <p:spPr bwMode="auto">
          <a:xfrm>
            <a:off x="179388" y="6003925"/>
            <a:ext cx="812800" cy="812800"/>
          </a:xfrm>
          <a:prstGeom prst="rect">
            <a:avLst/>
          </a:prstGeom>
          <a:noFill/>
          <a:ln w="9525">
            <a:noFill/>
            <a:miter lim="800000"/>
            <a:headEnd/>
            <a:tailEnd/>
          </a:ln>
        </p:spPr>
      </p:pic>
      <p:sp>
        <p:nvSpPr>
          <p:cNvPr id="58373"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58374" name="Picture 7" descr="IMAG1214"/>
          <p:cNvPicPr>
            <a:picLocks noChangeAspect="1" noChangeArrowheads="1"/>
          </p:cNvPicPr>
          <p:nvPr/>
        </p:nvPicPr>
        <p:blipFill>
          <a:blip r:embed="rId6"/>
          <a:srcRect/>
          <a:stretch>
            <a:fillRect/>
          </a:stretch>
        </p:blipFill>
        <p:spPr bwMode="auto">
          <a:xfrm>
            <a:off x="0" y="1995488"/>
            <a:ext cx="1503363" cy="2667000"/>
          </a:xfrm>
          <a:prstGeom prst="rect">
            <a:avLst/>
          </a:prstGeom>
          <a:noFill/>
          <a:ln w="9525">
            <a:noFill/>
            <a:miter lim="800000"/>
            <a:headEnd/>
            <a:tailEnd/>
          </a:ln>
        </p:spPr>
      </p:pic>
      <p:sp>
        <p:nvSpPr>
          <p:cNvPr id="58375" name="Rectangle 13"/>
          <p:cNvSpPr>
            <a:spLocks noChangeArrowheads="1"/>
          </p:cNvSpPr>
          <p:nvPr/>
        </p:nvSpPr>
        <p:spPr bwMode="auto">
          <a:xfrm>
            <a:off x="152400" y="4738688"/>
            <a:ext cx="1096963" cy="366712"/>
          </a:xfrm>
          <a:prstGeom prst="rect">
            <a:avLst/>
          </a:prstGeom>
          <a:noFill/>
          <a:ln w="9525">
            <a:noFill/>
            <a:miter lim="800000"/>
            <a:headEnd/>
            <a:tailEnd/>
          </a:ln>
        </p:spPr>
        <p:txBody>
          <a:bodyPr wrap="none">
            <a:prstTxWarp prst="textNoShape">
              <a:avLst/>
            </a:prstTxWarp>
            <a:spAutoFit/>
          </a:bodyPr>
          <a:lstStyle/>
          <a:p>
            <a:pPr defTabSz="914400"/>
            <a:r>
              <a:rPr lang="it-IT" sz="1800"/>
              <a:t>Tonalite</a:t>
            </a:r>
            <a:endParaRPr lang="it-IT"/>
          </a:p>
        </p:txBody>
      </p:sp>
      <p:cxnSp>
        <p:nvCxnSpPr>
          <p:cNvPr id="16" name="Connettore 2 8"/>
          <p:cNvCxnSpPr/>
          <p:nvPr/>
        </p:nvCxnSpPr>
        <p:spPr bwMode="auto">
          <a:xfrm>
            <a:off x="3257550" y="3071813"/>
            <a:ext cx="3671888" cy="500062"/>
          </a:xfrm>
          <a:prstGeom prst="straightConnector1">
            <a:avLst/>
          </a:prstGeom>
          <a:ln w="44450">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58377" name="CasellaDiTesto 11"/>
          <p:cNvSpPr txBox="1">
            <a:spLocks noChangeArrowheads="1"/>
          </p:cNvSpPr>
          <p:nvPr/>
        </p:nvSpPr>
        <p:spPr bwMode="auto">
          <a:xfrm>
            <a:off x="1752600" y="2786063"/>
            <a:ext cx="1676400" cy="641350"/>
          </a:xfrm>
          <a:prstGeom prst="rect">
            <a:avLst/>
          </a:prstGeom>
          <a:noFill/>
          <a:ln w="9525">
            <a:noFill/>
            <a:miter lim="800000"/>
            <a:headEnd/>
            <a:tailEnd/>
          </a:ln>
        </p:spPr>
        <p:txBody>
          <a:bodyPr>
            <a:prstTxWarp prst="textNoShape">
              <a:avLst/>
            </a:prstTxWarp>
            <a:spAutoFit/>
          </a:bodyPr>
          <a:lstStyle/>
          <a:p>
            <a:pPr defTabSz="914400"/>
            <a:r>
              <a:rPr lang="it-IT" sz="1800">
                <a:solidFill>
                  <a:srgbClr val="FF0000"/>
                </a:solidFill>
              </a:rPr>
              <a:t>Instabilità</a:t>
            </a:r>
          </a:p>
          <a:p>
            <a:pPr defTabSz="914400"/>
            <a:r>
              <a:rPr lang="it-IT" sz="1800">
                <a:solidFill>
                  <a:srgbClr val="FF0000"/>
                </a:solidFill>
              </a:rPr>
              <a:t>principale</a:t>
            </a:r>
          </a:p>
        </p:txBody>
      </p:sp>
      <p:sp>
        <p:nvSpPr>
          <p:cNvPr id="58378" name="CasellaDiTesto 11"/>
          <p:cNvSpPr txBox="1">
            <a:spLocks noChangeArrowheads="1"/>
          </p:cNvSpPr>
          <p:nvPr/>
        </p:nvSpPr>
        <p:spPr bwMode="auto">
          <a:xfrm>
            <a:off x="7000875" y="1428750"/>
            <a:ext cx="2071688" cy="517525"/>
          </a:xfrm>
          <a:prstGeom prst="rect">
            <a:avLst/>
          </a:prstGeom>
          <a:solidFill>
            <a:schemeClr val="bg1"/>
          </a:solidFill>
          <a:ln w="9525">
            <a:noFill/>
            <a:miter lim="800000"/>
            <a:headEnd/>
            <a:tailEnd/>
          </a:ln>
        </p:spPr>
        <p:txBody>
          <a:bodyPr>
            <a:prstTxWarp prst="textNoShape">
              <a:avLst/>
            </a:prstTxWarp>
            <a:spAutoFit/>
          </a:bodyPr>
          <a:lstStyle/>
          <a:p>
            <a:pPr defTabSz="914400"/>
            <a:r>
              <a:rPr lang="it-IT" sz="1400">
                <a:solidFill>
                  <a:srgbClr val="0000FF"/>
                </a:solidFill>
              </a:rPr>
              <a:t>Effetto dell’accorciamento?</a:t>
            </a:r>
          </a:p>
        </p:txBody>
      </p:sp>
      <p:sp>
        <p:nvSpPr>
          <p:cNvPr id="24" name="Freeform 23"/>
          <p:cNvSpPr/>
          <p:nvPr/>
        </p:nvSpPr>
        <p:spPr>
          <a:xfrm>
            <a:off x="5715000" y="1162050"/>
            <a:ext cx="1628775" cy="838200"/>
          </a:xfrm>
          <a:custGeom>
            <a:avLst/>
            <a:gdLst>
              <a:gd name="connsiteX0" fmla="*/ 0 w 1085850"/>
              <a:gd name="connsiteY0" fmla="*/ 638175 h 638175"/>
              <a:gd name="connsiteX1" fmla="*/ 276225 w 1085850"/>
              <a:gd name="connsiteY1" fmla="*/ 352425 h 638175"/>
              <a:gd name="connsiteX2" fmla="*/ 581025 w 1085850"/>
              <a:gd name="connsiteY2" fmla="*/ 85725 h 638175"/>
              <a:gd name="connsiteX3" fmla="*/ 1085850 w 1085850"/>
              <a:gd name="connsiteY3" fmla="*/ 0 h 638175"/>
              <a:gd name="connsiteX0" fmla="*/ 0 w 1085850"/>
              <a:gd name="connsiteY0" fmla="*/ 638175 h 638175"/>
              <a:gd name="connsiteX1" fmla="*/ 276225 w 1085850"/>
              <a:gd name="connsiteY1" fmla="*/ 352425 h 638175"/>
              <a:gd name="connsiteX2" fmla="*/ 380996 w 1085850"/>
              <a:gd name="connsiteY2" fmla="*/ 430289 h 638175"/>
              <a:gd name="connsiteX3" fmla="*/ 581025 w 1085850"/>
              <a:gd name="connsiteY3" fmla="*/ 85725 h 638175"/>
              <a:gd name="connsiteX4" fmla="*/ 1085850 w 1085850"/>
              <a:gd name="connsiteY4" fmla="*/ 0 h 638175"/>
              <a:gd name="connsiteX0" fmla="*/ 0 w 1085850"/>
              <a:gd name="connsiteY0" fmla="*/ 638175 h 638175"/>
              <a:gd name="connsiteX1" fmla="*/ 377825 w 1085850"/>
              <a:gd name="connsiteY1" fmla="*/ 441867 h 638175"/>
              <a:gd name="connsiteX2" fmla="*/ 380996 w 1085850"/>
              <a:gd name="connsiteY2" fmla="*/ 430289 h 638175"/>
              <a:gd name="connsiteX3" fmla="*/ 581025 w 1085850"/>
              <a:gd name="connsiteY3" fmla="*/ 85725 h 638175"/>
              <a:gd name="connsiteX4" fmla="*/ 1085850 w 1085850"/>
              <a:gd name="connsiteY4" fmla="*/ 0 h 638175"/>
              <a:gd name="connsiteX0" fmla="*/ 0 w 1085850"/>
              <a:gd name="connsiteY0" fmla="*/ 638175 h 638175"/>
              <a:gd name="connsiteX1" fmla="*/ 377825 w 1085850"/>
              <a:gd name="connsiteY1" fmla="*/ 441867 h 638175"/>
              <a:gd name="connsiteX2" fmla="*/ 380996 w 1085850"/>
              <a:gd name="connsiteY2" fmla="*/ 430289 h 638175"/>
              <a:gd name="connsiteX3" fmla="*/ 682626 w 1085850"/>
              <a:gd name="connsiteY3" fmla="*/ 85725 h 638175"/>
              <a:gd name="connsiteX4" fmla="*/ 1085850 w 1085850"/>
              <a:gd name="connsiteY4" fmla="*/ 0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638175">
                <a:moveTo>
                  <a:pt x="0" y="638175"/>
                </a:moveTo>
                <a:cubicBezTo>
                  <a:pt x="89694" y="541337"/>
                  <a:pt x="280988" y="533942"/>
                  <a:pt x="377825" y="441867"/>
                </a:cubicBezTo>
                <a:cubicBezTo>
                  <a:pt x="424391" y="392312"/>
                  <a:pt x="330196" y="489646"/>
                  <a:pt x="380996" y="430289"/>
                </a:cubicBezTo>
                <a:cubicBezTo>
                  <a:pt x="431796" y="370932"/>
                  <a:pt x="565150" y="157440"/>
                  <a:pt x="682626" y="85725"/>
                </a:cubicBezTo>
                <a:cubicBezTo>
                  <a:pt x="800102" y="14010"/>
                  <a:pt x="900906" y="13494"/>
                  <a:pt x="1085850" y="0"/>
                </a:cubicBezTo>
              </a:path>
            </a:pathLst>
          </a:custGeom>
          <a:ln>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58380" name="Picture 3" descr="D:\Dati\s1095_radon\s1095_2_mech.png"/>
          <p:cNvPicPr>
            <a:picLocks noChangeAspect="1" noChangeArrowheads="1"/>
          </p:cNvPicPr>
          <p:nvPr/>
        </p:nvPicPr>
        <p:blipFill>
          <a:blip r:embed="rId7"/>
          <a:srcRect/>
          <a:stretch>
            <a:fillRect/>
          </a:stretch>
        </p:blipFill>
        <p:spPr bwMode="auto">
          <a:xfrm>
            <a:off x="3559175" y="2898775"/>
            <a:ext cx="5513388" cy="3387725"/>
          </a:xfrm>
          <a:prstGeom prst="rect">
            <a:avLst/>
          </a:prstGeom>
          <a:noFill/>
          <a:ln w="9525">
            <a:noFill/>
            <a:miter lim="800000"/>
            <a:headEnd/>
            <a:tailEnd/>
          </a:ln>
        </p:spPr>
      </p:pic>
      <p:sp>
        <p:nvSpPr>
          <p:cNvPr id="58381" name="Line 14"/>
          <p:cNvSpPr>
            <a:spLocks noChangeShapeType="1"/>
          </p:cNvSpPr>
          <p:nvPr/>
        </p:nvSpPr>
        <p:spPr bwMode="auto">
          <a:xfrm flipV="1">
            <a:off x="3257550" y="1344613"/>
            <a:ext cx="1771650" cy="1727200"/>
          </a:xfrm>
          <a:prstGeom prst="line">
            <a:avLst/>
          </a:prstGeom>
          <a:noFill/>
          <a:ln w="41275">
            <a:solidFill>
              <a:srgbClr val="FF0000"/>
            </a:solidFill>
            <a:round/>
            <a:headEnd/>
            <a:tailEnd type="arrow"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6041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6041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6042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60421" name="Rectangle 5"/>
          <p:cNvSpPr>
            <a:spLocks noChangeArrowheads="1"/>
          </p:cNvSpPr>
          <p:nvPr/>
        </p:nvSpPr>
        <p:spPr bwMode="auto">
          <a:xfrm>
            <a:off x="179388" y="914400"/>
            <a:ext cx="8964612" cy="4924425"/>
          </a:xfrm>
          <a:prstGeom prst="rect">
            <a:avLst/>
          </a:prstGeom>
          <a:noFill/>
          <a:ln w="9525">
            <a:noFill/>
            <a:miter lim="800000"/>
            <a:headEnd/>
            <a:tailEnd/>
          </a:ln>
        </p:spPr>
        <p:txBody>
          <a:bodyPr>
            <a:prstTxWarp prst="textNoShape">
              <a:avLst/>
            </a:prstTxWarp>
            <a:spAutoFit/>
          </a:bodyPr>
          <a:lstStyle/>
          <a:p>
            <a:pPr algn="ctr"/>
            <a:r>
              <a:rPr lang="it-IT"/>
              <a:t>Summary</a:t>
            </a:r>
          </a:p>
          <a:p>
            <a:pPr>
              <a:buFontTx/>
              <a:buChar char="•"/>
            </a:pPr>
            <a:r>
              <a:rPr lang="it-IT" sz="1400"/>
              <a:t>L’utilizzo di un rilevatore di Radon ad alta efficienza e sensibilita’ ci ha permesso per la prima volta di misurare in tempo reale (tempo di campionamento efficace compreso fra 5 s e 5 min.) l’emissione di radon da parte di campioni di roccia del volume ~10^2 cmc, sia ad alto (Tufo) che a basso (Tonalite) contenuto di radionuclidi in laboratorio;</a:t>
            </a:r>
          </a:p>
          <a:p>
            <a:pPr>
              <a:buFontTx/>
              <a:buChar char="•"/>
            </a:pPr>
            <a:endParaRPr lang="it-IT" sz="1400"/>
          </a:p>
          <a:p>
            <a:pPr>
              <a:buFontTx/>
              <a:buChar char="•"/>
            </a:pPr>
            <a:r>
              <a:rPr lang="it-IT" sz="1400"/>
              <a:t>Il setup  sperimentale composto dal world class rotary shear SHIVA e da un vessel specifico per il contenimento dei fluidi ci ha permesso di monitorare le variazioni di emissione radioattiva dei campioni di roccia in funzione delle variazioni dello stato di stress, sia in presenza di carico normale che di carico tangenziale (shear);</a:t>
            </a:r>
          </a:p>
          <a:p>
            <a:pPr>
              <a:buFontTx/>
              <a:buChar char="•"/>
            </a:pPr>
            <a:endParaRPr lang="it-IT" sz="1400"/>
          </a:p>
          <a:p>
            <a:pPr>
              <a:buFontTx/>
              <a:buChar char="•"/>
            </a:pPr>
            <a:r>
              <a:rPr lang="it-IT" sz="1400"/>
              <a:t>Le variazioni di emissione di radon esistono e sono rilevabili sia in seguito all’attivazione del carico sia in occorrenza delle instabilita’ di slip del campione (i.e. eventi sismici);</a:t>
            </a:r>
          </a:p>
          <a:p>
            <a:pPr>
              <a:buFontTx/>
              <a:buChar char="•"/>
            </a:pPr>
            <a:endParaRPr lang="it-IT" sz="1400"/>
          </a:p>
          <a:p>
            <a:pPr>
              <a:buFontTx/>
              <a:buChar char="•"/>
            </a:pPr>
            <a:r>
              <a:rPr lang="it-IT" sz="1400"/>
              <a:t>Compatibilmente con la scala temporale dei nostri esperimenti (~days vs ~10^2-10^3 years ciclo sismico) le variazioni di emissione di radon sono virtualmente contemporanee alle instabilita’;</a:t>
            </a:r>
          </a:p>
          <a:p>
            <a:pPr>
              <a:buFontTx/>
              <a:buChar char="•"/>
            </a:pPr>
            <a:endParaRPr lang="it-IT" sz="1400"/>
          </a:p>
          <a:p>
            <a:pPr>
              <a:buFontTx/>
              <a:buChar char="•"/>
            </a:pPr>
            <a:r>
              <a:rPr lang="it-IT" sz="1400"/>
              <a:t>In assenza di fenomeni legati alla circolazione/migrazione dei fluidi in pressione (fortemente caratterizzanti alcuni regimi sismotettonici come quello italiano) che saranno oggetto delle prossime evoluzioni sperimentali, le variazioni univocamente individuabili appaiono principalmente negative.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7065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7065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7066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70661" name="Rectangle 5"/>
          <p:cNvSpPr>
            <a:spLocks noChangeArrowheads="1"/>
          </p:cNvSpPr>
          <p:nvPr/>
        </p:nvSpPr>
        <p:spPr bwMode="auto">
          <a:xfrm>
            <a:off x="4156075" y="762000"/>
            <a:ext cx="1236663" cy="1098550"/>
          </a:xfrm>
          <a:prstGeom prst="rect">
            <a:avLst/>
          </a:prstGeom>
          <a:noFill/>
          <a:ln w="9525">
            <a:noFill/>
            <a:miter lim="800000"/>
            <a:headEnd/>
            <a:tailEnd/>
          </a:ln>
        </p:spPr>
        <p:txBody>
          <a:bodyPr wrap="none">
            <a:prstTxWarp prst="textNoShape">
              <a:avLst/>
            </a:prstTxWarp>
            <a:spAutoFit/>
          </a:bodyPr>
          <a:lstStyle/>
          <a:p>
            <a:r>
              <a:rPr lang="it-IT" sz="6600" b="1">
                <a:solidFill>
                  <a:srgbClr val="FF0000"/>
                </a:solidFill>
              </a:rPr>
              <a:t>SI</a:t>
            </a:r>
            <a:endParaRPr lang="it-IT"/>
          </a:p>
        </p:txBody>
      </p:sp>
      <p:sp>
        <p:nvSpPr>
          <p:cNvPr id="70662" name="Rectangle 6"/>
          <p:cNvSpPr>
            <a:spLocks noChangeArrowheads="1"/>
          </p:cNvSpPr>
          <p:nvPr/>
        </p:nvSpPr>
        <p:spPr bwMode="auto">
          <a:xfrm>
            <a:off x="3784600" y="2057400"/>
            <a:ext cx="2470150" cy="1098550"/>
          </a:xfrm>
          <a:prstGeom prst="rect">
            <a:avLst/>
          </a:prstGeom>
          <a:noFill/>
          <a:ln w="9525">
            <a:noFill/>
            <a:miter lim="800000"/>
            <a:headEnd/>
            <a:tailEnd/>
          </a:ln>
        </p:spPr>
        <p:txBody>
          <a:bodyPr wrap="none">
            <a:prstTxWarp prst="textNoShape">
              <a:avLst/>
            </a:prstTxWarp>
            <a:spAutoFit/>
          </a:bodyPr>
          <a:lstStyle/>
          <a:p>
            <a:r>
              <a:rPr lang="it-IT" sz="6600" b="1">
                <a:solidFill>
                  <a:srgbClr val="FF0000"/>
                </a:solidFill>
              </a:rPr>
              <a:t>PUO’</a:t>
            </a:r>
            <a:endParaRPr lang="it-IT" sz="6000"/>
          </a:p>
        </p:txBody>
      </p:sp>
      <p:sp>
        <p:nvSpPr>
          <p:cNvPr id="70663" name="Rectangle 7"/>
          <p:cNvSpPr>
            <a:spLocks noChangeArrowheads="1"/>
          </p:cNvSpPr>
          <p:nvPr/>
        </p:nvSpPr>
        <p:spPr bwMode="auto">
          <a:xfrm>
            <a:off x="3581400" y="3429000"/>
            <a:ext cx="2944813" cy="1098550"/>
          </a:xfrm>
          <a:prstGeom prst="rect">
            <a:avLst/>
          </a:prstGeom>
          <a:noFill/>
          <a:ln w="9525">
            <a:noFill/>
            <a:miter lim="800000"/>
            <a:headEnd/>
            <a:tailEnd/>
          </a:ln>
        </p:spPr>
        <p:txBody>
          <a:bodyPr wrap="none">
            <a:prstTxWarp prst="textNoShape">
              <a:avLst/>
            </a:prstTxWarp>
            <a:spAutoFit/>
          </a:bodyPr>
          <a:lstStyle/>
          <a:p>
            <a:r>
              <a:rPr lang="it-IT" sz="6600" b="1">
                <a:solidFill>
                  <a:srgbClr val="FF0000"/>
                </a:solidFill>
              </a:rPr>
              <a:t>FARE!</a:t>
            </a:r>
            <a:endParaRPr lang="it-IT"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iterate type="wd">
                                    <p:tmAbs val="500"/>
                                  </p:iterate>
                                  <p:childTnLst>
                                    <p:set>
                                      <p:cBhvr>
                                        <p:cTn id="9" dur="1" fill="hold">
                                          <p:stCondLst>
                                            <p:cond delay="0"/>
                                          </p:stCondLst>
                                        </p:cTn>
                                        <p:tgtEl>
                                          <p:spTgt spid="7066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iterate type="wd">
                                    <p:tmAbs val="500"/>
                                  </p:iterate>
                                  <p:childTnLst>
                                    <p:set>
                                      <p:cBhvr>
                                        <p:cTn id="12" dur="1" fill="hold">
                                          <p:stCondLst>
                                            <p:cond delay="0"/>
                                          </p:stCondLst>
                                        </p:cTn>
                                        <p:tgtEl>
                                          <p:spTgt spid="7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p:bldP spid="70662" grpId="0"/>
      <p:bldP spid="70663"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87043"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87044"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87045"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68610"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68611"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68612"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pic>
        <p:nvPicPr>
          <p:cNvPr id="68613" name="Picture 4" descr="setup sperimentale definitivo"/>
          <p:cNvPicPr>
            <a:picLocks noChangeAspect="1" noChangeArrowheads="1"/>
          </p:cNvPicPr>
          <p:nvPr/>
        </p:nvPicPr>
        <p:blipFill>
          <a:blip r:embed="rId5"/>
          <a:srcRect/>
          <a:stretch>
            <a:fillRect/>
          </a:stretch>
        </p:blipFill>
        <p:spPr bwMode="auto">
          <a:xfrm>
            <a:off x="5187950" y="304800"/>
            <a:ext cx="3384550" cy="6003925"/>
          </a:xfrm>
          <a:prstGeom prst="rect">
            <a:avLst/>
          </a:prstGeom>
          <a:noFill/>
          <a:ln w="9525">
            <a:noFill/>
            <a:miter lim="800000"/>
            <a:headEnd/>
            <a:tailEnd/>
          </a:ln>
        </p:spPr>
      </p:pic>
      <p:sp>
        <p:nvSpPr>
          <p:cNvPr id="68614" name="CasellaDiTesto 4"/>
          <p:cNvSpPr txBox="1">
            <a:spLocks noChangeArrowheads="1"/>
          </p:cNvSpPr>
          <p:nvPr/>
        </p:nvSpPr>
        <p:spPr bwMode="auto">
          <a:xfrm>
            <a:off x="0" y="1285875"/>
            <a:ext cx="4419600" cy="1647825"/>
          </a:xfrm>
          <a:prstGeom prst="rect">
            <a:avLst/>
          </a:prstGeom>
          <a:noFill/>
          <a:ln w="9525">
            <a:noFill/>
            <a:miter lim="800000"/>
            <a:headEnd/>
            <a:tailEnd/>
          </a:ln>
        </p:spPr>
        <p:txBody>
          <a:bodyPr>
            <a:prstTxWarp prst="textNoShape">
              <a:avLst/>
            </a:prstTxWarp>
            <a:spAutoFit/>
          </a:bodyPr>
          <a:lstStyle/>
          <a:p>
            <a:pPr defTabSz="914400"/>
            <a:r>
              <a:rPr lang="it-IT" sz="2800">
                <a:solidFill>
                  <a:srgbClr val="CC0000"/>
                </a:solidFill>
              </a:rPr>
              <a:t>Realizziamo una configurazione efficace su SHIVA</a:t>
            </a:r>
            <a:endParaRPr lang="it-IT" sz="2800"/>
          </a:p>
          <a:p>
            <a:pPr defTabSz="914400"/>
            <a:endParaRPr lang="it-IT" sz="1800"/>
          </a:p>
        </p:txBody>
      </p:sp>
      <p:sp>
        <p:nvSpPr>
          <p:cNvPr id="21" name="Circular Arrow 20"/>
          <p:cNvSpPr/>
          <p:nvPr/>
        </p:nvSpPr>
        <p:spPr>
          <a:xfrm rot="16603516">
            <a:off x="6244432" y="3275806"/>
            <a:ext cx="798512" cy="593725"/>
          </a:xfrm>
          <a:prstGeom prst="circularArrow">
            <a:avLst>
              <a:gd name="adj1" fmla="val 12500"/>
              <a:gd name="adj2" fmla="val 1142319"/>
              <a:gd name="adj3" fmla="val 20457681"/>
              <a:gd name="adj4" fmla="val 10800000"/>
              <a:gd name="adj5" fmla="val 1612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2" name="Left Arrow 21"/>
          <p:cNvSpPr/>
          <p:nvPr/>
        </p:nvSpPr>
        <p:spPr>
          <a:xfrm>
            <a:off x="7315200" y="3449638"/>
            <a:ext cx="657225" cy="244475"/>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7" name="TextBox 22"/>
          <p:cNvSpPr txBox="1">
            <a:spLocks noChangeArrowheads="1"/>
          </p:cNvSpPr>
          <p:nvPr/>
        </p:nvSpPr>
        <p:spPr bwMode="auto">
          <a:xfrm>
            <a:off x="7500938" y="3694113"/>
            <a:ext cx="1570037" cy="457200"/>
          </a:xfrm>
          <a:prstGeom prst="rect">
            <a:avLst/>
          </a:prstGeom>
          <a:noFill/>
          <a:ln w="9525">
            <a:noFill/>
            <a:miter lim="800000"/>
            <a:headEnd/>
            <a:tailEnd/>
          </a:ln>
        </p:spPr>
        <p:txBody>
          <a:bodyPr wrap="none">
            <a:prstTxWarp prst="textNoShape">
              <a:avLst/>
            </a:prstTxWarp>
            <a:spAutoFit/>
          </a:bodyPr>
          <a:lstStyle/>
          <a:p>
            <a:r>
              <a:rPr lang="el-GR">
                <a:solidFill>
                  <a:srgbClr val="FF0000"/>
                </a:solidFill>
              </a:rPr>
              <a:t>σ</a:t>
            </a:r>
            <a:r>
              <a:rPr lang="it-IT" baseline="-25000">
                <a:solidFill>
                  <a:srgbClr val="FF0000"/>
                </a:solidFill>
              </a:rPr>
              <a:t>n</a:t>
            </a:r>
            <a:r>
              <a:rPr lang="it-IT">
                <a:solidFill>
                  <a:srgbClr val="FF0000"/>
                </a:solidFill>
              </a:rPr>
              <a:t>=</a:t>
            </a:r>
            <a:r>
              <a:rPr lang="en-US">
                <a:solidFill>
                  <a:srgbClr val="FF0000"/>
                </a:solidFill>
              </a:rPr>
              <a:t>const</a:t>
            </a:r>
          </a:p>
        </p:txBody>
      </p:sp>
      <p:grpSp>
        <p:nvGrpSpPr>
          <p:cNvPr id="68618" name="Group 11"/>
          <p:cNvGrpSpPr>
            <a:grpSpLocks/>
          </p:cNvGrpSpPr>
          <p:nvPr/>
        </p:nvGrpSpPr>
        <p:grpSpPr bwMode="auto">
          <a:xfrm>
            <a:off x="19050" y="2551113"/>
            <a:ext cx="4838700" cy="3544887"/>
            <a:chOff x="12" y="1549"/>
            <a:chExt cx="3048" cy="2233"/>
          </a:xfrm>
        </p:grpSpPr>
        <p:grpSp>
          <p:nvGrpSpPr>
            <p:cNvPr id="68619" name="Group 19"/>
            <p:cNvGrpSpPr>
              <a:grpSpLocks/>
            </p:cNvGrpSpPr>
            <p:nvPr/>
          </p:nvGrpSpPr>
          <p:grpSpPr bwMode="auto">
            <a:xfrm>
              <a:off x="12" y="1549"/>
              <a:ext cx="3048" cy="2233"/>
              <a:chOff x="18664" y="2459755"/>
              <a:chExt cx="4839876" cy="3544170"/>
            </a:xfrm>
          </p:grpSpPr>
          <p:grpSp>
            <p:nvGrpSpPr>
              <p:cNvPr id="68623" name="Group 18"/>
              <p:cNvGrpSpPr>
                <a:grpSpLocks/>
              </p:cNvGrpSpPr>
              <p:nvPr/>
            </p:nvGrpSpPr>
            <p:grpSpPr bwMode="auto">
              <a:xfrm>
                <a:off x="18664" y="2459755"/>
                <a:ext cx="4839876" cy="3544170"/>
                <a:chOff x="18664" y="2316879"/>
                <a:chExt cx="4839876" cy="3544170"/>
              </a:xfrm>
            </p:grpSpPr>
            <p:grpSp>
              <p:nvGrpSpPr>
                <p:cNvPr id="68625" name="Group 13"/>
                <p:cNvGrpSpPr>
                  <a:grpSpLocks/>
                </p:cNvGrpSpPr>
                <p:nvPr/>
              </p:nvGrpSpPr>
              <p:grpSpPr bwMode="auto">
                <a:xfrm>
                  <a:off x="18664" y="2316879"/>
                  <a:ext cx="4400936" cy="3544170"/>
                  <a:chOff x="18664" y="1428736"/>
                  <a:chExt cx="4400936" cy="3544170"/>
                </a:xfrm>
              </p:grpSpPr>
              <p:pic>
                <p:nvPicPr>
                  <p:cNvPr id="68628" name="Picture 7" descr="stress-step-loading.png"/>
                  <p:cNvPicPr>
                    <a:picLocks noChangeAspect="1"/>
                  </p:cNvPicPr>
                  <p:nvPr/>
                </p:nvPicPr>
                <p:blipFill>
                  <a:blip r:embed="rId6"/>
                  <a:srcRect r="51672" b="21954"/>
                  <a:stretch>
                    <a:fillRect/>
                  </a:stretch>
                </p:blipFill>
                <p:spPr bwMode="auto">
                  <a:xfrm>
                    <a:off x="18664" y="1428736"/>
                    <a:ext cx="4400936" cy="3544170"/>
                  </a:xfrm>
                  <a:prstGeom prst="rect">
                    <a:avLst/>
                  </a:prstGeom>
                  <a:noFill/>
                  <a:ln w="9525">
                    <a:noFill/>
                    <a:miter lim="800000"/>
                    <a:headEnd/>
                    <a:tailEnd/>
                  </a:ln>
                </p:spPr>
              </p:pic>
              <p:sp>
                <p:nvSpPr>
                  <p:cNvPr id="68629" name="TextBox 8"/>
                  <p:cNvSpPr txBox="1">
                    <a:spLocks noChangeArrowheads="1"/>
                  </p:cNvSpPr>
                  <p:nvPr/>
                </p:nvSpPr>
                <p:spPr bwMode="auto">
                  <a:xfrm>
                    <a:off x="857068" y="1827118"/>
                    <a:ext cx="2145233" cy="457107"/>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Shear Stress</a:t>
                    </a:r>
                  </a:p>
                </p:txBody>
              </p:sp>
              <p:sp>
                <p:nvSpPr>
                  <p:cNvPr id="68630" name="TextBox 9"/>
                  <p:cNvSpPr txBox="1">
                    <a:spLocks noChangeArrowheads="1"/>
                  </p:cNvSpPr>
                  <p:nvPr/>
                </p:nvSpPr>
                <p:spPr bwMode="auto">
                  <a:xfrm>
                    <a:off x="1500161" y="3642850"/>
                    <a:ext cx="1816542" cy="457108"/>
                  </a:xfrm>
                  <a:prstGeom prst="rect">
                    <a:avLst/>
                  </a:prstGeom>
                  <a:noFill/>
                  <a:ln w="9525">
                    <a:noFill/>
                    <a:miter lim="800000"/>
                    <a:headEnd/>
                    <a:tailEnd/>
                  </a:ln>
                </p:spPr>
                <p:txBody>
                  <a:bodyPr wrap="none">
                    <a:prstTxWarp prst="textNoShape">
                      <a:avLst/>
                    </a:prstTxWarp>
                    <a:spAutoFit/>
                  </a:bodyPr>
                  <a:lstStyle/>
                  <a:p>
                    <a:r>
                      <a:rPr lang="en-US">
                        <a:solidFill>
                          <a:srgbClr val="00B050"/>
                        </a:solidFill>
                      </a:rPr>
                      <a:t>Slip Pulses</a:t>
                    </a:r>
                  </a:p>
                </p:txBody>
              </p:sp>
              <p:cxnSp>
                <p:nvCxnSpPr>
                  <p:cNvPr id="11" name="Straight Arrow Connector 10"/>
                  <p:cNvCxnSpPr/>
                  <p:nvPr/>
                </p:nvCxnSpPr>
                <p:spPr>
                  <a:xfrm flipV="1">
                    <a:off x="1357252" y="2785773"/>
                    <a:ext cx="1429097" cy="4285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736388" y="2892115"/>
                    <a:ext cx="2464399" cy="679313"/>
                  </a:xfrm>
                  <a:custGeom>
                    <a:avLst/>
                    <a:gdLst>
                      <a:gd name="connsiteX0" fmla="*/ 0 w 2463800"/>
                      <a:gd name="connsiteY0" fmla="*/ 664633 h 679450"/>
                      <a:gd name="connsiteX1" fmla="*/ 165100 w 2463800"/>
                      <a:gd name="connsiteY1" fmla="*/ 664633 h 679450"/>
                      <a:gd name="connsiteX2" fmla="*/ 203200 w 2463800"/>
                      <a:gd name="connsiteY2" fmla="*/ 575733 h 679450"/>
                      <a:gd name="connsiteX3" fmla="*/ 533400 w 2463800"/>
                      <a:gd name="connsiteY3" fmla="*/ 575733 h 679450"/>
                      <a:gd name="connsiteX4" fmla="*/ 533400 w 2463800"/>
                      <a:gd name="connsiteY4" fmla="*/ 474133 h 679450"/>
                      <a:gd name="connsiteX5" fmla="*/ 939800 w 2463800"/>
                      <a:gd name="connsiteY5" fmla="*/ 436033 h 679450"/>
                      <a:gd name="connsiteX6" fmla="*/ 952500 w 2463800"/>
                      <a:gd name="connsiteY6" fmla="*/ 321733 h 679450"/>
                      <a:gd name="connsiteX7" fmla="*/ 1257300 w 2463800"/>
                      <a:gd name="connsiteY7" fmla="*/ 334433 h 679450"/>
                      <a:gd name="connsiteX8" fmla="*/ 1270000 w 2463800"/>
                      <a:gd name="connsiteY8" fmla="*/ 220133 h 679450"/>
                      <a:gd name="connsiteX9" fmla="*/ 1638300 w 2463800"/>
                      <a:gd name="connsiteY9" fmla="*/ 220133 h 679450"/>
                      <a:gd name="connsiteX10" fmla="*/ 1638300 w 2463800"/>
                      <a:gd name="connsiteY10" fmla="*/ 93133 h 679450"/>
                      <a:gd name="connsiteX11" fmla="*/ 2044700 w 2463800"/>
                      <a:gd name="connsiteY11" fmla="*/ 131233 h 679450"/>
                      <a:gd name="connsiteX12" fmla="*/ 2057400 w 2463800"/>
                      <a:gd name="connsiteY12" fmla="*/ 16933 h 679450"/>
                      <a:gd name="connsiteX13" fmla="*/ 2463800 w 2463800"/>
                      <a:gd name="connsiteY13" fmla="*/ 29633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3800" h="679450">
                        <a:moveTo>
                          <a:pt x="0" y="664633"/>
                        </a:moveTo>
                        <a:cubicBezTo>
                          <a:pt x="65616" y="672041"/>
                          <a:pt x="131233" y="679450"/>
                          <a:pt x="165100" y="664633"/>
                        </a:cubicBezTo>
                        <a:cubicBezTo>
                          <a:pt x="198967" y="649816"/>
                          <a:pt x="141817" y="590550"/>
                          <a:pt x="203200" y="575733"/>
                        </a:cubicBezTo>
                        <a:cubicBezTo>
                          <a:pt x="264583" y="560916"/>
                          <a:pt x="478367" y="592666"/>
                          <a:pt x="533400" y="575733"/>
                        </a:cubicBezTo>
                        <a:cubicBezTo>
                          <a:pt x="588433" y="558800"/>
                          <a:pt x="465667" y="497416"/>
                          <a:pt x="533400" y="474133"/>
                        </a:cubicBezTo>
                        <a:cubicBezTo>
                          <a:pt x="601133" y="450850"/>
                          <a:pt x="869950" y="461433"/>
                          <a:pt x="939800" y="436033"/>
                        </a:cubicBezTo>
                        <a:cubicBezTo>
                          <a:pt x="1009650" y="410633"/>
                          <a:pt x="899583" y="338666"/>
                          <a:pt x="952500" y="321733"/>
                        </a:cubicBezTo>
                        <a:cubicBezTo>
                          <a:pt x="1005417" y="304800"/>
                          <a:pt x="1204383" y="351366"/>
                          <a:pt x="1257300" y="334433"/>
                        </a:cubicBezTo>
                        <a:cubicBezTo>
                          <a:pt x="1310217" y="317500"/>
                          <a:pt x="1206500" y="239183"/>
                          <a:pt x="1270000" y="220133"/>
                        </a:cubicBezTo>
                        <a:cubicBezTo>
                          <a:pt x="1333500" y="201083"/>
                          <a:pt x="1576917" y="241300"/>
                          <a:pt x="1638300" y="220133"/>
                        </a:cubicBezTo>
                        <a:cubicBezTo>
                          <a:pt x="1699683" y="198966"/>
                          <a:pt x="1570567" y="107950"/>
                          <a:pt x="1638300" y="93133"/>
                        </a:cubicBezTo>
                        <a:cubicBezTo>
                          <a:pt x="1706033" y="78316"/>
                          <a:pt x="1974850" y="143933"/>
                          <a:pt x="2044700" y="131233"/>
                        </a:cubicBezTo>
                        <a:cubicBezTo>
                          <a:pt x="2114550" y="118533"/>
                          <a:pt x="1987550" y="33866"/>
                          <a:pt x="2057400" y="16933"/>
                        </a:cubicBezTo>
                        <a:cubicBezTo>
                          <a:pt x="2127250" y="0"/>
                          <a:pt x="2295525" y="14816"/>
                          <a:pt x="2463800" y="29633"/>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Freeform 12"/>
                  <p:cNvSpPr/>
                  <p:nvPr/>
                </p:nvSpPr>
                <p:spPr>
                  <a:xfrm flipH="1">
                    <a:off x="2719658" y="3073053"/>
                    <a:ext cx="782827" cy="1522104"/>
                  </a:xfrm>
                  <a:custGeom>
                    <a:avLst/>
                    <a:gdLst>
                      <a:gd name="connsiteX0" fmla="*/ 0 w 452438"/>
                      <a:gd name="connsiteY0" fmla="*/ 711994 h 839788"/>
                      <a:gd name="connsiteX1" fmla="*/ 342900 w 452438"/>
                      <a:gd name="connsiteY1" fmla="*/ 721519 h 839788"/>
                      <a:gd name="connsiteX2" fmla="*/ 423863 w 452438"/>
                      <a:gd name="connsiteY2" fmla="*/ 2381 h 839788"/>
                      <a:gd name="connsiteX3" fmla="*/ 452438 w 452438"/>
                      <a:gd name="connsiteY3" fmla="*/ 735806 h 839788"/>
                      <a:gd name="connsiteX0" fmla="*/ 0 w 448600"/>
                      <a:gd name="connsiteY0" fmla="*/ 735803 h 902467"/>
                      <a:gd name="connsiteX1" fmla="*/ 342900 w 448600"/>
                      <a:gd name="connsiteY1" fmla="*/ 745328 h 902467"/>
                      <a:gd name="connsiteX2" fmla="*/ 423863 w 448600"/>
                      <a:gd name="connsiteY2" fmla="*/ 26190 h 902467"/>
                      <a:gd name="connsiteX3" fmla="*/ 448600 w 448600"/>
                      <a:gd name="connsiteY3" fmla="*/ 902467 h 902467"/>
                      <a:gd name="connsiteX0" fmla="*/ 53364 w 501964"/>
                      <a:gd name="connsiteY0" fmla="*/ 735803 h 902467"/>
                      <a:gd name="connsiteX1" fmla="*/ 57150 w 501964"/>
                      <a:gd name="connsiteY1" fmla="*/ 885798 h 902467"/>
                      <a:gd name="connsiteX2" fmla="*/ 396264 w 501964"/>
                      <a:gd name="connsiteY2" fmla="*/ 745328 h 902467"/>
                      <a:gd name="connsiteX3" fmla="*/ 477227 w 501964"/>
                      <a:gd name="connsiteY3" fmla="*/ 26190 h 902467"/>
                      <a:gd name="connsiteX4" fmla="*/ 501964 w 501964"/>
                      <a:gd name="connsiteY4" fmla="*/ 902467 h 902467"/>
                      <a:gd name="connsiteX0" fmla="*/ 109636 w 558236"/>
                      <a:gd name="connsiteY0" fmla="*/ 735803 h 902467"/>
                      <a:gd name="connsiteX1" fmla="*/ 113422 w 558236"/>
                      <a:gd name="connsiteY1" fmla="*/ 885798 h 902467"/>
                      <a:gd name="connsiteX2" fmla="*/ 452536 w 558236"/>
                      <a:gd name="connsiteY2" fmla="*/ 745328 h 902467"/>
                      <a:gd name="connsiteX3" fmla="*/ 533499 w 558236"/>
                      <a:gd name="connsiteY3" fmla="*/ 26190 h 902467"/>
                      <a:gd name="connsiteX4" fmla="*/ 558236 w 558236"/>
                      <a:gd name="connsiteY4" fmla="*/ 902467 h 902467"/>
                      <a:gd name="connsiteX0" fmla="*/ 109636 w 733754"/>
                      <a:gd name="connsiteY0" fmla="*/ 807217 h 902467"/>
                      <a:gd name="connsiteX1" fmla="*/ 288940 w 733754"/>
                      <a:gd name="connsiteY1" fmla="*/ 885798 h 902467"/>
                      <a:gd name="connsiteX2" fmla="*/ 628054 w 733754"/>
                      <a:gd name="connsiteY2" fmla="*/ 745328 h 902467"/>
                      <a:gd name="connsiteX3" fmla="*/ 709017 w 733754"/>
                      <a:gd name="connsiteY3" fmla="*/ 26190 h 902467"/>
                      <a:gd name="connsiteX4" fmla="*/ 733754 w 733754"/>
                      <a:gd name="connsiteY4" fmla="*/ 902467 h 902467"/>
                      <a:gd name="connsiteX0" fmla="*/ 0 w 624118"/>
                      <a:gd name="connsiteY0" fmla="*/ 807217 h 902467"/>
                      <a:gd name="connsiteX1" fmla="*/ 179304 w 624118"/>
                      <a:gd name="connsiteY1" fmla="*/ 885798 h 902467"/>
                      <a:gd name="connsiteX2" fmla="*/ 518418 w 624118"/>
                      <a:gd name="connsiteY2" fmla="*/ 745328 h 902467"/>
                      <a:gd name="connsiteX3" fmla="*/ 599381 w 624118"/>
                      <a:gd name="connsiteY3" fmla="*/ 26190 h 902467"/>
                      <a:gd name="connsiteX4" fmla="*/ 624118 w 624118"/>
                      <a:gd name="connsiteY4" fmla="*/ 902467 h 902467"/>
                      <a:gd name="connsiteX0" fmla="*/ 0 w 624118"/>
                      <a:gd name="connsiteY0" fmla="*/ 807217 h 904470"/>
                      <a:gd name="connsiteX1" fmla="*/ 179304 w 624118"/>
                      <a:gd name="connsiteY1" fmla="*/ 885798 h 904470"/>
                      <a:gd name="connsiteX2" fmla="*/ 297791 w 624118"/>
                      <a:gd name="connsiteY2" fmla="*/ 881058 h 904470"/>
                      <a:gd name="connsiteX3" fmla="*/ 518418 w 624118"/>
                      <a:gd name="connsiteY3" fmla="*/ 745328 h 904470"/>
                      <a:gd name="connsiteX4" fmla="*/ 599381 w 624118"/>
                      <a:gd name="connsiteY4" fmla="*/ 26190 h 904470"/>
                      <a:gd name="connsiteX5" fmla="*/ 624118 w 624118"/>
                      <a:gd name="connsiteY5" fmla="*/ 902467 h 904470"/>
                      <a:gd name="connsiteX0" fmla="*/ 533 w 624651"/>
                      <a:gd name="connsiteY0" fmla="*/ 807217 h 904470"/>
                      <a:gd name="connsiteX1" fmla="*/ 115825 w 624651"/>
                      <a:gd name="connsiteY1" fmla="*/ 580994 h 904470"/>
                      <a:gd name="connsiteX2" fmla="*/ 179837 w 624651"/>
                      <a:gd name="connsiteY2" fmla="*/ 885798 h 904470"/>
                      <a:gd name="connsiteX3" fmla="*/ 298324 w 624651"/>
                      <a:gd name="connsiteY3" fmla="*/ 881058 h 904470"/>
                      <a:gd name="connsiteX4" fmla="*/ 518951 w 624651"/>
                      <a:gd name="connsiteY4" fmla="*/ 745328 h 904470"/>
                      <a:gd name="connsiteX5" fmla="*/ 599914 w 624651"/>
                      <a:gd name="connsiteY5" fmla="*/ 26190 h 904470"/>
                      <a:gd name="connsiteX6" fmla="*/ 624651 w 624651"/>
                      <a:gd name="connsiteY6" fmla="*/ 902467 h 904470"/>
                      <a:gd name="connsiteX0" fmla="*/ 533 w 624651"/>
                      <a:gd name="connsiteY0" fmla="*/ 807217 h 904470"/>
                      <a:gd name="connsiteX1" fmla="*/ 115825 w 624651"/>
                      <a:gd name="connsiteY1" fmla="*/ 580994 h 904470"/>
                      <a:gd name="connsiteX2" fmla="*/ 298858 w 624651"/>
                      <a:gd name="connsiteY2" fmla="*/ 885798 h 904470"/>
                      <a:gd name="connsiteX3" fmla="*/ 298324 w 624651"/>
                      <a:gd name="connsiteY3" fmla="*/ 881058 h 904470"/>
                      <a:gd name="connsiteX4" fmla="*/ 518951 w 624651"/>
                      <a:gd name="connsiteY4" fmla="*/ 745328 h 904470"/>
                      <a:gd name="connsiteX5" fmla="*/ 599914 w 624651"/>
                      <a:gd name="connsiteY5" fmla="*/ 26190 h 904470"/>
                      <a:gd name="connsiteX6" fmla="*/ 624651 w 624651"/>
                      <a:gd name="connsiteY6" fmla="*/ 902467 h 904470"/>
                      <a:gd name="connsiteX0" fmla="*/ 533 w 624651"/>
                      <a:gd name="connsiteY0" fmla="*/ 1424793 h 1522046"/>
                      <a:gd name="connsiteX1" fmla="*/ 115825 w 624651"/>
                      <a:gd name="connsiteY1" fmla="*/ 1198570 h 1522046"/>
                      <a:gd name="connsiteX2" fmla="*/ 238024 w 624651"/>
                      <a:gd name="connsiteY2" fmla="*/ 50801 h 1522046"/>
                      <a:gd name="connsiteX3" fmla="*/ 298858 w 624651"/>
                      <a:gd name="connsiteY3" fmla="*/ 1503374 h 1522046"/>
                      <a:gd name="connsiteX4" fmla="*/ 298324 w 624651"/>
                      <a:gd name="connsiteY4" fmla="*/ 1498634 h 1522046"/>
                      <a:gd name="connsiteX5" fmla="*/ 518951 w 624651"/>
                      <a:gd name="connsiteY5" fmla="*/ 1362904 h 1522046"/>
                      <a:gd name="connsiteX6" fmla="*/ 599914 w 624651"/>
                      <a:gd name="connsiteY6" fmla="*/ 643766 h 1522046"/>
                      <a:gd name="connsiteX7" fmla="*/ 624651 w 624651"/>
                      <a:gd name="connsiteY7" fmla="*/ 1520043 h 1522046"/>
                      <a:gd name="connsiteX0" fmla="*/ 533 w 624651"/>
                      <a:gd name="connsiteY0" fmla="*/ 1424793 h 1522046"/>
                      <a:gd name="connsiteX1" fmla="*/ 234846 w 624651"/>
                      <a:gd name="connsiteY1" fmla="*/ 1198570 h 1522046"/>
                      <a:gd name="connsiteX2" fmla="*/ 238024 w 624651"/>
                      <a:gd name="connsiteY2" fmla="*/ 50801 h 1522046"/>
                      <a:gd name="connsiteX3" fmla="*/ 298858 w 624651"/>
                      <a:gd name="connsiteY3" fmla="*/ 1503374 h 1522046"/>
                      <a:gd name="connsiteX4" fmla="*/ 298324 w 624651"/>
                      <a:gd name="connsiteY4" fmla="*/ 1498634 h 1522046"/>
                      <a:gd name="connsiteX5" fmla="*/ 518951 w 624651"/>
                      <a:gd name="connsiteY5" fmla="*/ 1362904 h 1522046"/>
                      <a:gd name="connsiteX6" fmla="*/ 599914 w 624651"/>
                      <a:gd name="connsiteY6" fmla="*/ 643766 h 1522046"/>
                      <a:gd name="connsiteX7" fmla="*/ 624651 w 624651"/>
                      <a:gd name="connsiteY7" fmla="*/ 1520043 h 1522046"/>
                      <a:gd name="connsiteX0" fmla="*/ 533 w 624651"/>
                      <a:gd name="connsiteY0" fmla="*/ 1424793 h 1522046"/>
                      <a:gd name="connsiteX1" fmla="*/ 234846 w 624651"/>
                      <a:gd name="connsiteY1" fmla="*/ 1198570 h 1522046"/>
                      <a:gd name="connsiteX2" fmla="*/ 238024 w 624651"/>
                      <a:gd name="connsiteY2" fmla="*/ 50801 h 1522046"/>
                      <a:gd name="connsiteX3" fmla="*/ 298858 w 624651"/>
                      <a:gd name="connsiteY3" fmla="*/ 1503374 h 1522046"/>
                      <a:gd name="connsiteX4" fmla="*/ 298324 w 624651"/>
                      <a:gd name="connsiteY4" fmla="*/ 1498634 h 1522046"/>
                      <a:gd name="connsiteX5" fmla="*/ 518951 w 624651"/>
                      <a:gd name="connsiteY5" fmla="*/ 1362904 h 1522046"/>
                      <a:gd name="connsiteX6" fmla="*/ 599914 w 624651"/>
                      <a:gd name="connsiteY6" fmla="*/ 643766 h 1522046"/>
                      <a:gd name="connsiteX7" fmla="*/ 624651 w 624651"/>
                      <a:gd name="connsiteY7" fmla="*/ 1520043 h 15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651" h="1522046">
                        <a:moveTo>
                          <a:pt x="533" y="1424793"/>
                        </a:moveTo>
                        <a:cubicBezTo>
                          <a:pt x="0" y="1422812"/>
                          <a:pt x="219336" y="1456930"/>
                          <a:pt x="234846" y="1198570"/>
                        </a:cubicBezTo>
                        <a:cubicBezTo>
                          <a:pt x="254591" y="1160077"/>
                          <a:pt x="227355" y="0"/>
                          <a:pt x="238024" y="50801"/>
                        </a:cubicBezTo>
                        <a:cubicBezTo>
                          <a:pt x="248693" y="101602"/>
                          <a:pt x="268971" y="1452574"/>
                          <a:pt x="298858" y="1503374"/>
                        </a:cubicBezTo>
                        <a:cubicBezTo>
                          <a:pt x="328742" y="1515681"/>
                          <a:pt x="261642" y="1522046"/>
                          <a:pt x="298324" y="1498634"/>
                        </a:cubicBezTo>
                        <a:cubicBezTo>
                          <a:pt x="335006" y="1475222"/>
                          <a:pt x="468686" y="1505382"/>
                          <a:pt x="518951" y="1362904"/>
                        </a:cubicBezTo>
                        <a:cubicBezTo>
                          <a:pt x="569216" y="1220426"/>
                          <a:pt x="582297" y="617576"/>
                          <a:pt x="599914" y="643766"/>
                        </a:cubicBezTo>
                        <a:cubicBezTo>
                          <a:pt x="617531" y="669956"/>
                          <a:pt x="619491" y="1154521"/>
                          <a:pt x="624651" y="1520043"/>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68626" name="TextBox 16"/>
                <p:cNvSpPr txBox="1">
                  <a:spLocks noChangeArrowheads="1"/>
                </p:cNvSpPr>
                <p:nvPr/>
              </p:nvSpPr>
              <p:spPr bwMode="auto">
                <a:xfrm>
                  <a:off x="4143991" y="3858030"/>
                  <a:ext cx="536705" cy="396794"/>
                </a:xfrm>
                <a:prstGeom prst="rect">
                  <a:avLst/>
                </a:prstGeom>
                <a:solidFill>
                  <a:schemeClr val="bg1"/>
                </a:solidFill>
                <a:ln w="9525">
                  <a:noFill/>
                  <a:miter lim="800000"/>
                  <a:headEnd/>
                  <a:tailEnd/>
                </a:ln>
              </p:spPr>
              <p:txBody>
                <a:bodyPr wrap="none">
                  <a:prstTxWarp prst="textNoShape">
                    <a:avLst/>
                  </a:prstTxWarp>
                  <a:spAutoFit/>
                </a:bodyPr>
                <a:lstStyle/>
                <a:p>
                  <a:r>
                    <a:rPr lang="en-US" sz="2000">
                      <a:solidFill>
                        <a:schemeClr val="tx2"/>
                      </a:solidFill>
                      <a:latin typeface="Arial" pitchFamily="-60" charset="0"/>
                      <a:ea typeface="Arial" pitchFamily="-60" charset="0"/>
                      <a:cs typeface="Arial" pitchFamily="-60" charset="0"/>
                    </a:rPr>
                    <a:t>0.5</a:t>
                  </a:r>
                </a:p>
              </p:txBody>
            </p:sp>
            <p:sp>
              <p:nvSpPr>
                <p:cNvPr id="68627" name="TextBox 17"/>
                <p:cNvSpPr txBox="1">
                  <a:spLocks noChangeArrowheads="1"/>
                </p:cNvSpPr>
                <p:nvPr/>
              </p:nvSpPr>
              <p:spPr bwMode="auto">
                <a:xfrm>
                  <a:off x="4245616" y="2386715"/>
                  <a:ext cx="612924" cy="396795"/>
                </a:xfrm>
                <a:prstGeom prst="rect">
                  <a:avLst/>
                </a:prstGeom>
                <a:solidFill>
                  <a:schemeClr val="bg1"/>
                </a:solidFill>
                <a:ln w="9525">
                  <a:noFill/>
                  <a:miter lim="800000"/>
                  <a:headEnd/>
                  <a:tailEnd/>
                </a:ln>
              </p:spPr>
              <p:txBody>
                <a:bodyPr wrap="none">
                  <a:prstTxWarp prst="textNoShape">
                    <a:avLst/>
                  </a:prstTxWarp>
                  <a:spAutoFit/>
                </a:bodyPr>
                <a:lstStyle/>
                <a:p>
                  <a:r>
                    <a:rPr lang="en-US" sz="2000">
                      <a:solidFill>
                        <a:schemeClr val="tx2"/>
                      </a:solidFill>
                      <a:latin typeface="Arial" pitchFamily="-60" charset="0"/>
                      <a:ea typeface="Arial" pitchFamily="-60" charset="0"/>
                      <a:cs typeface="Arial" pitchFamily="-60" charset="0"/>
                    </a:rPr>
                    <a:t>10</a:t>
                  </a:r>
                  <a:r>
                    <a:rPr lang="en-US" sz="2000" baseline="30000">
                      <a:solidFill>
                        <a:schemeClr val="tx2"/>
                      </a:solidFill>
                      <a:latin typeface="Arial" pitchFamily="-60" charset="0"/>
                      <a:ea typeface="Arial" pitchFamily="-60" charset="0"/>
                      <a:cs typeface="Arial" pitchFamily="-60" charset="0"/>
                    </a:rPr>
                    <a:t>-4</a:t>
                  </a:r>
                </a:p>
              </p:txBody>
            </p:sp>
          </p:grpSp>
          <p:sp>
            <p:nvSpPr>
              <p:cNvPr id="68624" name="TextBox 15"/>
              <p:cNvSpPr txBox="1">
                <a:spLocks noChangeArrowheads="1"/>
              </p:cNvSpPr>
              <p:nvPr/>
            </p:nvSpPr>
            <p:spPr bwMode="auto">
              <a:xfrm>
                <a:off x="4143991" y="3958052"/>
                <a:ext cx="536706" cy="396794"/>
              </a:xfrm>
              <a:prstGeom prst="rect">
                <a:avLst/>
              </a:prstGeom>
              <a:solidFill>
                <a:schemeClr val="bg1"/>
              </a:solidFill>
              <a:ln w="9525">
                <a:noFill/>
                <a:miter lim="800000"/>
                <a:headEnd/>
                <a:tailEnd/>
              </a:ln>
            </p:spPr>
            <p:txBody>
              <a:bodyPr wrap="none">
                <a:prstTxWarp prst="textNoShape">
                  <a:avLst/>
                </a:prstTxWarp>
                <a:spAutoFit/>
              </a:bodyPr>
              <a:lstStyle/>
              <a:p>
                <a:r>
                  <a:rPr lang="en-US" sz="2000">
                    <a:solidFill>
                      <a:schemeClr val="tx2"/>
                    </a:solidFill>
                    <a:latin typeface="Arial" pitchFamily="-60" charset="0"/>
                    <a:ea typeface="Arial" pitchFamily="-60" charset="0"/>
                    <a:cs typeface="Arial" pitchFamily="-60" charset="0"/>
                  </a:rPr>
                  <a:t>0.5</a:t>
                </a:r>
              </a:p>
            </p:txBody>
          </p:sp>
        </p:grpSp>
        <p:sp>
          <p:nvSpPr>
            <p:cNvPr id="68620" name="TextBox 28"/>
            <p:cNvSpPr>
              <a:spLocks noChangeArrowheads="1"/>
            </p:cNvSpPr>
            <p:nvPr/>
          </p:nvSpPr>
          <p:spPr bwMode="auto">
            <a:xfrm>
              <a:off x="1035" y="2321"/>
              <a:ext cx="332" cy="271"/>
            </a:xfrm>
            <a:prstGeom prst="downArrowCallout">
              <a:avLst>
                <a:gd name="adj1" fmla="val 27701"/>
                <a:gd name="adj2" fmla="val 27701"/>
                <a:gd name="adj3" fmla="val 25000"/>
                <a:gd name="adj4" fmla="val 64977"/>
              </a:avLst>
            </a:prstGeom>
            <a:noFill/>
            <a:ln w="9525">
              <a:solidFill>
                <a:schemeClr val="tx1"/>
              </a:solidFill>
              <a:miter lim="800000"/>
              <a:headEnd/>
              <a:tailEnd/>
            </a:ln>
          </p:spPr>
          <p:txBody>
            <a:bodyPr wrap="none">
              <a:prstTxWarp prst="textNoShape">
                <a:avLst/>
              </a:prstTxWarp>
              <a:spAutoFit/>
            </a:bodyPr>
            <a:lstStyle/>
            <a:p>
              <a:r>
                <a:rPr lang="en-US" sz="1400"/>
                <a:t>Rn?</a:t>
              </a:r>
            </a:p>
          </p:txBody>
        </p:sp>
        <p:sp>
          <p:nvSpPr>
            <p:cNvPr id="68621" name="TextBox 29"/>
            <p:cNvSpPr>
              <a:spLocks noChangeArrowheads="1"/>
            </p:cNvSpPr>
            <p:nvPr/>
          </p:nvSpPr>
          <p:spPr bwMode="auto">
            <a:xfrm>
              <a:off x="1688" y="2173"/>
              <a:ext cx="332" cy="271"/>
            </a:xfrm>
            <a:prstGeom prst="downArrowCallout">
              <a:avLst>
                <a:gd name="adj1" fmla="val 27701"/>
                <a:gd name="adj2" fmla="val 27701"/>
                <a:gd name="adj3" fmla="val 25000"/>
                <a:gd name="adj4" fmla="val 64977"/>
              </a:avLst>
            </a:prstGeom>
            <a:noFill/>
            <a:ln w="9525">
              <a:solidFill>
                <a:schemeClr val="tx1"/>
              </a:solidFill>
              <a:miter lim="800000"/>
              <a:headEnd/>
              <a:tailEnd/>
            </a:ln>
          </p:spPr>
          <p:txBody>
            <a:bodyPr wrap="none">
              <a:prstTxWarp prst="textNoShape">
                <a:avLst/>
              </a:prstTxWarp>
              <a:spAutoFit/>
            </a:bodyPr>
            <a:lstStyle/>
            <a:p>
              <a:r>
                <a:rPr lang="en-US" sz="1400"/>
                <a:t>Rn?</a:t>
              </a:r>
            </a:p>
          </p:txBody>
        </p:sp>
        <p:sp>
          <p:nvSpPr>
            <p:cNvPr id="68622" name="TextBox 30"/>
            <p:cNvSpPr>
              <a:spLocks noChangeArrowheads="1"/>
            </p:cNvSpPr>
            <p:nvPr/>
          </p:nvSpPr>
          <p:spPr bwMode="auto">
            <a:xfrm>
              <a:off x="540" y="2475"/>
              <a:ext cx="332" cy="271"/>
            </a:xfrm>
            <a:prstGeom prst="downArrowCallout">
              <a:avLst>
                <a:gd name="adj1" fmla="val 27701"/>
                <a:gd name="adj2" fmla="val 27701"/>
                <a:gd name="adj3" fmla="val 25000"/>
                <a:gd name="adj4" fmla="val 64977"/>
              </a:avLst>
            </a:prstGeom>
            <a:noFill/>
            <a:ln w="9525">
              <a:solidFill>
                <a:schemeClr val="tx1"/>
              </a:solidFill>
              <a:miter lim="800000"/>
              <a:headEnd/>
              <a:tailEnd/>
            </a:ln>
          </p:spPr>
          <p:txBody>
            <a:bodyPr wrap="none">
              <a:prstTxWarp prst="textNoShape">
                <a:avLst/>
              </a:prstTxWarp>
              <a:spAutoFit/>
            </a:bodyPr>
            <a:lstStyle/>
            <a:p>
              <a:r>
                <a:rPr lang="en-US" sz="1400"/>
                <a:t>Rn?</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5" name="Picture 1" descr="/Volumes/disco utenti/GEOFICA/2015/congresso SIF  e missione/SIF-2015/Video_Esperimento_051_HS_gabbro_combined.wmv">
            <a:hlinkClick r:id="" action="ppaction://media"/>
          </p:cNvPr>
          <p:cNvPicPr/>
          <p:nvPr>
            <a:videoFile r:link="rId1"/>
          </p:nvPr>
        </p:nvPicPr>
        <p:blipFill>
          <a:blip r:embed="rId4"/>
          <a:srcRect/>
          <a:stretch>
            <a:fillRect/>
          </a:stretch>
        </p:blipFill>
        <p:spPr bwMode="auto">
          <a:xfrm>
            <a:off x="2776538" y="1285875"/>
            <a:ext cx="6367462" cy="3714750"/>
          </a:xfrm>
          <a:prstGeom prst="rect">
            <a:avLst/>
          </a:prstGeom>
          <a:noFill/>
          <a:ln w="9525">
            <a:noFill/>
            <a:miter lim="800000"/>
            <a:headEnd/>
            <a:tailEnd/>
          </a:ln>
        </p:spPr>
      </p:pic>
      <p:grpSp>
        <p:nvGrpSpPr>
          <p:cNvPr id="62466" name="Group 2"/>
          <p:cNvGrpSpPr>
            <a:grpSpLocks/>
          </p:cNvGrpSpPr>
          <p:nvPr/>
        </p:nvGrpSpPr>
        <p:grpSpPr bwMode="auto">
          <a:xfrm rot="2098820">
            <a:off x="296863" y="2060575"/>
            <a:ext cx="2609850" cy="2632075"/>
            <a:chOff x="927221" y="1321978"/>
            <a:chExt cx="3469700" cy="3500462"/>
          </a:xfrm>
        </p:grpSpPr>
        <p:grpSp>
          <p:nvGrpSpPr>
            <p:cNvPr id="62471" name="Group 13"/>
            <p:cNvGrpSpPr>
              <a:grpSpLocks/>
            </p:cNvGrpSpPr>
            <p:nvPr/>
          </p:nvGrpSpPr>
          <p:grpSpPr bwMode="auto">
            <a:xfrm rot="-443983">
              <a:off x="927221" y="1321978"/>
              <a:ext cx="3011351" cy="3500462"/>
              <a:chOff x="214301" y="3054892"/>
              <a:chExt cx="3011351" cy="3500462"/>
            </a:xfrm>
          </p:grpSpPr>
          <p:sp>
            <p:nvSpPr>
              <p:cNvPr id="62474" name="Rectangle 33" descr="Granite"/>
              <p:cNvSpPr>
                <a:spLocks noChangeArrowheads="1"/>
              </p:cNvSpPr>
              <p:nvPr/>
            </p:nvSpPr>
            <p:spPr bwMode="auto">
              <a:xfrm rot="3760293" flipH="1">
                <a:off x="-540401" y="4782732"/>
                <a:ext cx="2899806" cy="549032"/>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62475" name="Rectangle 34" descr="Granite"/>
              <p:cNvSpPr>
                <a:spLocks noChangeArrowheads="1"/>
              </p:cNvSpPr>
              <p:nvPr/>
            </p:nvSpPr>
            <p:spPr bwMode="auto">
              <a:xfrm rot="3745691" flipH="1">
                <a:off x="1114548" y="4922679"/>
                <a:ext cx="1295861" cy="607262"/>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62476" name="AutoShape 35"/>
              <p:cNvSpPr>
                <a:spLocks noChangeArrowheads="1"/>
              </p:cNvSpPr>
              <p:nvPr/>
            </p:nvSpPr>
            <p:spPr bwMode="auto">
              <a:xfrm rot="3732354" flipH="1">
                <a:off x="2291538" y="4521100"/>
                <a:ext cx="443631" cy="831828"/>
              </a:xfrm>
              <a:prstGeom prst="downArrow">
                <a:avLst>
                  <a:gd name="adj1" fmla="val 50000"/>
                  <a:gd name="adj2" fmla="val 55531"/>
                </a:avLst>
              </a:prstGeom>
              <a:solidFill>
                <a:schemeClr val="bg1"/>
              </a:solidFill>
              <a:ln w="9525">
                <a:solidFill>
                  <a:srgbClr val="FF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62477" name="AutoShape 36"/>
              <p:cNvSpPr>
                <a:spLocks noChangeArrowheads="1"/>
              </p:cNvSpPr>
              <p:nvPr/>
            </p:nvSpPr>
            <p:spPr bwMode="auto">
              <a:xfrm rot="14559168" flipH="1">
                <a:off x="786028" y="4039352"/>
                <a:ext cx="762271" cy="399296"/>
              </a:xfrm>
              <a:prstGeom prst="rightArrow">
                <a:avLst>
                  <a:gd name="adj1" fmla="val 50000"/>
                  <a:gd name="adj2" fmla="val 62503"/>
                </a:avLst>
              </a:prstGeom>
              <a:solidFill>
                <a:schemeClr val="bg1"/>
              </a:solidFill>
              <a:ln w="9525">
                <a:solidFill>
                  <a:srgbClr val="FF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62478" name="Text Box 42"/>
              <p:cNvSpPr txBox="1">
                <a:spLocks noChangeArrowheads="1"/>
              </p:cNvSpPr>
              <p:nvPr/>
            </p:nvSpPr>
            <p:spPr bwMode="auto">
              <a:xfrm flipH="1">
                <a:off x="2227311" y="3825300"/>
                <a:ext cx="998341" cy="1013402"/>
              </a:xfrm>
              <a:prstGeom prst="rect">
                <a:avLst/>
              </a:prstGeom>
              <a:noFill/>
              <a:ln w="9525">
                <a:noFill/>
                <a:miter lim="800000"/>
                <a:headEnd/>
                <a:tailEnd/>
              </a:ln>
            </p:spPr>
            <p:txBody>
              <a:bodyPr>
                <a:prstTxWarp prst="textNoShape">
                  <a:avLst/>
                </a:prstTxWarp>
                <a:spAutoFit/>
              </a:bodyPr>
              <a:lstStyle/>
              <a:p>
                <a:pPr eaLnBrk="0" hangingPunct="0">
                  <a:lnSpc>
                    <a:spcPct val="110000"/>
                  </a:lnSpc>
                  <a:spcBef>
                    <a:spcPct val="50000"/>
                  </a:spcBef>
                </a:pPr>
                <a:r>
                  <a:rPr lang="en-US" sz="4000">
                    <a:solidFill>
                      <a:schemeClr val="bg1"/>
                    </a:solidFill>
                    <a:latin typeface="Symbol" pitchFamily="-60" charset="2"/>
                  </a:rPr>
                  <a:t>s</a:t>
                </a:r>
                <a:r>
                  <a:rPr lang="en-US" sz="4000" baseline="-25000">
                    <a:solidFill>
                      <a:schemeClr val="bg1"/>
                    </a:solidFill>
                  </a:rPr>
                  <a:t>n</a:t>
                </a:r>
              </a:p>
            </p:txBody>
          </p:sp>
          <p:cxnSp>
            <p:nvCxnSpPr>
              <p:cNvPr id="12" name="Connettore 1 2"/>
              <p:cNvCxnSpPr/>
              <p:nvPr/>
            </p:nvCxnSpPr>
            <p:spPr bwMode="auto">
              <a:xfrm rot="16200000" flipH="1">
                <a:off x="-659709" y="3912123"/>
                <a:ext cx="3500462" cy="17876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rot="19647383">
              <a:off x="2606386" y="2029252"/>
              <a:ext cx="1785503" cy="715715"/>
            </a:xfrm>
            <a:prstGeom prst="rect">
              <a:avLst/>
            </a:prstGeom>
            <a:noFill/>
            <a:ln>
              <a:noFill/>
            </a:ln>
          </p:spPr>
          <p:style>
            <a:lnRef idx="2">
              <a:schemeClr val="accent6"/>
            </a:lnRef>
            <a:fillRef idx="1001">
              <a:schemeClr val="lt1"/>
            </a:fillRef>
            <a:effectRef idx="0">
              <a:schemeClr val="accent6"/>
            </a:effectRef>
            <a:fontRef idx="minor">
              <a:schemeClr val="dk1"/>
            </a:fontRef>
          </p:style>
          <p:txBody>
            <a:bodyPr anchor="ctr"/>
            <a:lstStyle/>
            <a:p>
              <a:pPr algn="ctr">
                <a:defRPr/>
              </a:pPr>
              <a:r>
                <a:rPr lang="el-GR" sz="4400" dirty="0"/>
                <a:t>σ</a:t>
              </a:r>
              <a:r>
                <a:rPr lang="it-IT" sz="4400" baseline="-25000" dirty="0"/>
                <a:t>n</a:t>
              </a:r>
              <a:endParaRPr lang="en-US" sz="4400" baseline="-25000" dirty="0"/>
            </a:p>
          </p:txBody>
        </p:sp>
        <p:sp>
          <p:nvSpPr>
            <p:cNvPr id="6" name="Rectangle 5"/>
            <p:cNvSpPr/>
            <p:nvPr/>
          </p:nvSpPr>
          <p:spPr>
            <a:xfrm rot="19647383">
              <a:off x="1423161" y="1833496"/>
              <a:ext cx="1787612" cy="713604"/>
            </a:xfrm>
            <a:prstGeom prst="rect">
              <a:avLst/>
            </a:prstGeom>
            <a:noFill/>
            <a:ln>
              <a:noFill/>
            </a:ln>
          </p:spPr>
          <p:style>
            <a:lnRef idx="2">
              <a:schemeClr val="accent6"/>
            </a:lnRef>
            <a:fillRef idx="1001">
              <a:schemeClr val="lt1"/>
            </a:fillRef>
            <a:effectRef idx="0">
              <a:schemeClr val="accent6"/>
            </a:effectRef>
            <a:fontRef idx="minor">
              <a:schemeClr val="dk1"/>
            </a:fontRef>
          </p:style>
          <p:txBody>
            <a:bodyPr anchor="ctr"/>
            <a:lstStyle/>
            <a:p>
              <a:pPr algn="ctr">
                <a:defRPr/>
              </a:pPr>
              <a:r>
                <a:rPr lang="el-GR" sz="4400" dirty="0"/>
                <a:t>τ</a:t>
              </a:r>
              <a:endParaRPr lang="en-US" sz="4400" baseline="-25000" dirty="0"/>
            </a:p>
          </p:txBody>
        </p:sp>
      </p:grpSp>
      <p:sp>
        <p:nvSpPr>
          <p:cNvPr id="6246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62468" name="Immagine 6" descr="INGV_logo.tif"/>
          <p:cNvPicPr>
            <a:picLocks noChangeAspect="1"/>
          </p:cNvPicPr>
          <p:nvPr/>
        </p:nvPicPr>
        <p:blipFill>
          <a:blip r:embed="rId6"/>
          <a:srcRect/>
          <a:stretch>
            <a:fillRect/>
          </a:stretch>
        </p:blipFill>
        <p:spPr bwMode="auto">
          <a:xfrm>
            <a:off x="179388" y="117475"/>
            <a:ext cx="720725" cy="1008063"/>
          </a:xfrm>
          <a:prstGeom prst="rect">
            <a:avLst/>
          </a:prstGeom>
          <a:noFill/>
          <a:ln w="9525">
            <a:noFill/>
            <a:miter lim="800000"/>
            <a:headEnd/>
            <a:tailEnd/>
          </a:ln>
        </p:spPr>
      </p:pic>
      <p:pic>
        <p:nvPicPr>
          <p:cNvPr id="62469" name="Immagine 8" descr="image2.jpg"/>
          <p:cNvPicPr>
            <a:picLocks noChangeAspect="1"/>
          </p:cNvPicPr>
          <p:nvPr/>
        </p:nvPicPr>
        <p:blipFill>
          <a:blip r:embed="rId7"/>
          <a:srcRect/>
          <a:stretch>
            <a:fillRect/>
          </a:stretch>
        </p:blipFill>
        <p:spPr bwMode="auto">
          <a:xfrm>
            <a:off x="179388" y="6003925"/>
            <a:ext cx="812800" cy="812800"/>
          </a:xfrm>
          <a:prstGeom prst="rect">
            <a:avLst/>
          </a:prstGeom>
          <a:noFill/>
          <a:ln w="9525">
            <a:noFill/>
            <a:miter lim="800000"/>
            <a:headEnd/>
            <a:tailEnd/>
          </a:ln>
        </p:spPr>
      </p:pic>
      <p:sp>
        <p:nvSpPr>
          <p:cNvPr id="62470"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childTnLst>
            <p:video>
              <p:cMediaNode mute="1">
                <p:cTn id="2" fill="hold" display="0">
                  <p:stCondLst>
                    <p:cond delay="indefinite"/>
                  </p:stCondLst>
                  <p:endCondLst>
                    <p:cond evt="onNext" delay="0">
                      <p:tgtEl>
                        <p:sldTgt/>
                      </p:tgtEl>
                    </p:cond>
                    <p:cond evt="onPrev" delay="0">
                      <p:tgtEl>
                        <p:sldTgt/>
                      </p:tgtEl>
                    </p:cond>
                  </p:endCondLst>
                </p:cTn>
                <p:tgtEl>
                  <p:spTgt spid="62465"/>
                </p:tgtEl>
              </p:cMediaNode>
            </p:video>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64514"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64515"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64516"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64517" name="Rectangle 33" descr="Granite"/>
          <p:cNvSpPr>
            <a:spLocks noChangeArrowheads="1"/>
          </p:cNvSpPr>
          <p:nvPr/>
        </p:nvSpPr>
        <p:spPr bwMode="auto">
          <a:xfrm rot="5400000" flipH="1">
            <a:off x="2994025" y="2911476"/>
            <a:ext cx="2179637" cy="595312"/>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64518" name="Rectangle 33" descr="Granite"/>
          <p:cNvSpPr>
            <a:spLocks noChangeArrowheads="1"/>
          </p:cNvSpPr>
          <p:nvPr/>
        </p:nvSpPr>
        <p:spPr bwMode="auto">
          <a:xfrm rot="5400000" flipH="1">
            <a:off x="3673476" y="2913062"/>
            <a:ext cx="2201862" cy="595313"/>
          </a:xfrm>
          <a:prstGeom prst="rect">
            <a:avLst/>
          </a:prstGeom>
          <a:blipFill dpi="0" rotWithShape="0">
            <a:blip r:embed="rId5"/>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cxnSp>
        <p:nvCxnSpPr>
          <p:cNvPr id="115" name="Connettore 1 2"/>
          <p:cNvCxnSpPr/>
          <p:nvPr/>
        </p:nvCxnSpPr>
        <p:spPr bwMode="auto">
          <a:xfrm rot="5400000">
            <a:off x="2951956" y="3166269"/>
            <a:ext cx="29543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a:grpSpLocks/>
          </p:cNvGrpSpPr>
          <p:nvPr/>
        </p:nvGrpSpPr>
        <p:grpSpPr bwMode="auto">
          <a:xfrm>
            <a:off x="6810375" y="1393825"/>
            <a:ext cx="1047750" cy="3703638"/>
            <a:chOff x="6810328" y="1441130"/>
            <a:chExt cx="1047821" cy="3704461"/>
          </a:xfrm>
        </p:grpSpPr>
        <p:grpSp>
          <p:nvGrpSpPr>
            <p:cNvPr id="64530" name="Group 103"/>
            <p:cNvGrpSpPr>
              <a:grpSpLocks/>
            </p:cNvGrpSpPr>
            <p:nvPr/>
          </p:nvGrpSpPr>
          <p:grpSpPr bwMode="auto">
            <a:xfrm flipH="1">
              <a:off x="6810328" y="1441130"/>
              <a:ext cx="1047821" cy="3704461"/>
              <a:chOff x="3996684" y="1510488"/>
              <a:chExt cx="2575580" cy="3704461"/>
            </a:xfrm>
          </p:grpSpPr>
          <p:sp>
            <p:nvSpPr>
              <p:cNvPr id="105" name="Rectangle 104"/>
              <p:cNvSpPr/>
              <p:nvPr/>
            </p:nvSpPr>
            <p:spPr>
              <a:xfrm>
                <a:off x="4784968" y="4349569"/>
                <a:ext cx="1642907" cy="10638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4534" name="Group 99"/>
              <p:cNvGrpSpPr>
                <a:grpSpLocks/>
              </p:cNvGrpSpPr>
              <p:nvPr/>
            </p:nvGrpSpPr>
            <p:grpSpPr bwMode="auto">
              <a:xfrm>
                <a:off x="3996684" y="1510488"/>
                <a:ext cx="2575580" cy="3704461"/>
                <a:chOff x="4002875" y="1492878"/>
                <a:chExt cx="2575580" cy="3704461"/>
              </a:xfrm>
            </p:grpSpPr>
            <p:sp>
              <p:nvSpPr>
                <p:cNvPr id="107" name="Rectangle 106"/>
                <p:cNvSpPr/>
                <p:nvPr/>
              </p:nvSpPr>
              <p:spPr>
                <a:xfrm rot="5400000">
                  <a:off x="6034006" y="1416846"/>
                  <a:ext cx="468417" cy="62048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p:cNvSpPr/>
                <p:nvPr/>
              </p:nvSpPr>
              <p:spPr>
                <a:xfrm rot="5400000">
                  <a:off x="6047397" y="4666280"/>
                  <a:ext cx="500174" cy="561945"/>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p:cNvSpPr/>
                <p:nvPr/>
              </p:nvSpPr>
              <p:spPr>
                <a:xfrm>
                  <a:off x="4935546" y="2161365"/>
                  <a:ext cx="1642909" cy="10638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Freeform 111"/>
                <p:cNvSpPr/>
                <p:nvPr/>
              </p:nvSpPr>
              <p:spPr>
                <a:xfrm>
                  <a:off x="4002875" y="1964471"/>
                  <a:ext cx="1568762" cy="2727931"/>
                </a:xfrm>
                <a:custGeom>
                  <a:avLst/>
                  <a:gdLst>
                    <a:gd name="connsiteX0" fmla="*/ 15902 w 1216549"/>
                    <a:gd name="connsiteY0" fmla="*/ 55660 h 2727298"/>
                    <a:gd name="connsiteX1" fmla="*/ 31805 w 1216549"/>
                    <a:gd name="connsiteY1" fmla="*/ 2727298 h 2727298"/>
                    <a:gd name="connsiteX2" fmla="*/ 882594 w 1216549"/>
                    <a:gd name="connsiteY2" fmla="*/ 2727298 h 2727298"/>
                    <a:gd name="connsiteX3" fmla="*/ 1216549 w 1216549"/>
                    <a:gd name="connsiteY3" fmla="*/ 2568272 h 2727298"/>
                    <a:gd name="connsiteX4" fmla="*/ 477078 w 1216549"/>
                    <a:gd name="connsiteY4" fmla="*/ 2560320 h 2727298"/>
                    <a:gd name="connsiteX5" fmla="*/ 485029 w 1216549"/>
                    <a:gd name="connsiteY5" fmla="*/ 151075 h 2727298"/>
                    <a:gd name="connsiteX6" fmla="*/ 1184744 w 1216549"/>
                    <a:gd name="connsiteY6" fmla="*/ 143124 h 2727298"/>
                    <a:gd name="connsiteX7" fmla="*/ 707666 w 1216549"/>
                    <a:gd name="connsiteY7" fmla="*/ 0 h 2727298"/>
                    <a:gd name="connsiteX8" fmla="*/ 0 w 1216549"/>
                    <a:gd name="connsiteY8" fmla="*/ 7952 h 272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549" h="2727298">
                      <a:moveTo>
                        <a:pt x="15902" y="55660"/>
                      </a:moveTo>
                      <a:cubicBezTo>
                        <a:pt x="21235" y="946206"/>
                        <a:pt x="31805" y="1836736"/>
                        <a:pt x="31805" y="2727298"/>
                      </a:cubicBezTo>
                      <a:lnTo>
                        <a:pt x="882594" y="2727298"/>
                      </a:lnTo>
                      <a:lnTo>
                        <a:pt x="1216549" y="2568272"/>
                      </a:lnTo>
                      <a:lnTo>
                        <a:pt x="477078" y="2560320"/>
                      </a:lnTo>
                      <a:cubicBezTo>
                        <a:pt x="479728" y="1757238"/>
                        <a:pt x="482379" y="954157"/>
                        <a:pt x="485029" y="151075"/>
                      </a:cubicBezTo>
                      <a:lnTo>
                        <a:pt x="1184744" y="143124"/>
                      </a:lnTo>
                      <a:lnTo>
                        <a:pt x="707666" y="0"/>
                      </a:lnTo>
                      <a:lnTo>
                        <a:pt x="0" y="7952"/>
                      </a:lnTo>
                    </a:path>
                  </a:pathLst>
                </a:custGeom>
                <a:solidFill>
                  <a:schemeClr val="bg1">
                    <a:lumMod val="75000"/>
                  </a:schemeClr>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sp>
          <p:nvSpPr>
            <p:cNvPr id="118" name="Oval 117"/>
            <p:cNvSpPr/>
            <p:nvPr/>
          </p:nvSpPr>
          <p:spPr>
            <a:xfrm>
              <a:off x="6850019" y="1912723"/>
              <a:ext cx="187338" cy="188954"/>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 name="Oval 118"/>
            <p:cNvSpPr/>
            <p:nvPr/>
          </p:nvSpPr>
          <p:spPr>
            <a:xfrm>
              <a:off x="6850019" y="4434233"/>
              <a:ext cx="187338" cy="18736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 name="Group 100"/>
          <p:cNvGrpSpPr>
            <a:grpSpLocks/>
          </p:cNvGrpSpPr>
          <p:nvPr/>
        </p:nvGrpSpPr>
        <p:grpSpPr bwMode="auto">
          <a:xfrm>
            <a:off x="1189038" y="1370013"/>
            <a:ext cx="1022350" cy="3736975"/>
            <a:chOff x="4332792" y="1478421"/>
            <a:chExt cx="2239472" cy="3736529"/>
          </a:xfrm>
        </p:grpSpPr>
        <p:sp>
          <p:nvSpPr>
            <p:cNvPr id="87" name="Rectangle 86"/>
            <p:cNvSpPr/>
            <p:nvPr/>
          </p:nvSpPr>
          <p:spPr>
            <a:xfrm>
              <a:off x="4784859" y="4349865"/>
              <a:ext cx="1484866" cy="1063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4523" name="Group 99"/>
            <p:cNvGrpSpPr>
              <a:grpSpLocks/>
            </p:cNvGrpSpPr>
            <p:nvPr/>
          </p:nvGrpSpPr>
          <p:grpSpPr bwMode="auto">
            <a:xfrm>
              <a:off x="4332792" y="1478421"/>
              <a:ext cx="2239472" cy="3736529"/>
              <a:chOff x="4338983" y="1460811"/>
              <a:chExt cx="2239472" cy="3736529"/>
            </a:xfrm>
          </p:grpSpPr>
          <p:sp>
            <p:nvSpPr>
              <p:cNvPr id="94" name="Rectangle 93"/>
              <p:cNvSpPr/>
              <p:nvPr/>
            </p:nvSpPr>
            <p:spPr>
              <a:xfrm rot="5400000">
                <a:off x="5208718" y="591076"/>
                <a:ext cx="500002" cy="223947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p:cNvSpPr/>
              <p:nvPr/>
            </p:nvSpPr>
            <p:spPr>
              <a:xfrm rot="5400000">
                <a:off x="5208716" y="3827603"/>
                <a:ext cx="500003" cy="2239472"/>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p:cNvSpPr/>
              <p:nvPr/>
            </p:nvSpPr>
            <p:spPr>
              <a:xfrm>
                <a:off x="4937103" y="2160814"/>
                <a:ext cx="1481390" cy="1063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Oval 96"/>
              <p:cNvSpPr/>
              <p:nvPr/>
            </p:nvSpPr>
            <p:spPr>
              <a:xfrm>
                <a:off x="5792553" y="4476701"/>
                <a:ext cx="410338" cy="2031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Oval 97"/>
              <p:cNvSpPr/>
              <p:nvPr/>
            </p:nvSpPr>
            <p:spPr>
              <a:xfrm>
                <a:off x="5837759" y="1963988"/>
                <a:ext cx="410338" cy="18889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Freeform 98"/>
              <p:cNvSpPr/>
              <p:nvPr/>
            </p:nvSpPr>
            <p:spPr>
              <a:xfrm>
                <a:off x="4338983" y="1963988"/>
                <a:ext cx="1217104" cy="2728587"/>
              </a:xfrm>
              <a:custGeom>
                <a:avLst/>
                <a:gdLst>
                  <a:gd name="connsiteX0" fmla="*/ 15902 w 1216549"/>
                  <a:gd name="connsiteY0" fmla="*/ 55660 h 2727298"/>
                  <a:gd name="connsiteX1" fmla="*/ 31805 w 1216549"/>
                  <a:gd name="connsiteY1" fmla="*/ 2727298 h 2727298"/>
                  <a:gd name="connsiteX2" fmla="*/ 882594 w 1216549"/>
                  <a:gd name="connsiteY2" fmla="*/ 2727298 h 2727298"/>
                  <a:gd name="connsiteX3" fmla="*/ 1216549 w 1216549"/>
                  <a:gd name="connsiteY3" fmla="*/ 2568272 h 2727298"/>
                  <a:gd name="connsiteX4" fmla="*/ 477078 w 1216549"/>
                  <a:gd name="connsiteY4" fmla="*/ 2560320 h 2727298"/>
                  <a:gd name="connsiteX5" fmla="*/ 485029 w 1216549"/>
                  <a:gd name="connsiteY5" fmla="*/ 151075 h 2727298"/>
                  <a:gd name="connsiteX6" fmla="*/ 1184744 w 1216549"/>
                  <a:gd name="connsiteY6" fmla="*/ 143124 h 2727298"/>
                  <a:gd name="connsiteX7" fmla="*/ 707666 w 1216549"/>
                  <a:gd name="connsiteY7" fmla="*/ 0 h 2727298"/>
                  <a:gd name="connsiteX8" fmla="*/ 0 w 1216549"/>
                  <a:gd name="connsiteY8" fmla="*/ 7952 h 272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549" h="2727298">
                    <a:moveTo>
                      <a:pt x="15902" y="55660"/>
                    </a:moveTo>
                    <a:cubicBezTo>
                      <a:pt x="21235" y="946206"/>
                      <a:pt x="31805" y="1836736"/>
                      <a:pt x="31805" y="2727298"/>
                    </a:cubicBezTo>
                    <a:lnTo>
                      <a:pt x="882594" y="2727298"/>
                    </a:lnTo>
                    <a:lnTo>
                      <a:pt x="1216549" y="2568272"/>
                    </a:lnTo>
                    <a:lnTo>
                      <a:pt x="477078" y="2560320"/>
                    </a:lnTo>
                    <a:cubicBezTo>
                      <a:pt x="479728" y="1757238"/>
                      <a:pt x="482379" y="954157"/>
                      <a:pt x="485029" y="151075"/>
                    </a:cubicBezTo>
                    <a:lnTo>
                      <a:pt x="1184744" y="143124"/>
                    </a:lnTo>
                    <a:lnTo>
                      <a:pt x="707666" y="0"/>
                    </a:lnTo>
                    <a:lnTo>
                      <a:pt x="0" y="7952"/>
                    </a:lnTo>
                  </a:path>
                </a:pathLst>
              </a:custGeom>
              <a:solidFill>
                <a:schemeClr val="bg1">
                  <a:lumMod val="75000"/>
                </a:schemeClr>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blinds(horizontal)">
                                      <p:cBhvr>
                                        <p:cTn id="10" dur="500"/>
                                        <p:tgtEl>
                                          <p:spTgt spid="120"/>
                                        </p:tgtEl>
                                      </p:cBhvr>
                                    </p:animEffect>
                                  </p:childTnLst>
                                </p:cTn>
                              </p:par>
                              <p:par>
                                <p:cTn id="11" presetID="0" presetClass="path" presetSubtype="0" accel="50000" decel="50000" fill="hold" nodeType="withEffect">
                                  <p:stCondLst>
                                    <p:cond delay="0"/>
                                  </p:stCondLst>
                                  <p:childTnLst>
                                    <p:animMotion origin="layout" path="M 2.5E-6 4.6161E-6 L 0.23524 0.00092 " pathEditMode="relative" rAng="0" ptsTypes="AA">
                                      <p:cBhvr>
                                        <p:cTn id="12" dur="2000" fill="hold"/>
                                        <p:tgtEl>
                                          <p:spTgt spid="101"/>
                                        </p:tgtEl>
                                        <p:attrNameLst>
                                          <p:attrName>ppt_x</p:attrName>
                                          <p:attrName>ppt_y</p:attrName>
                                        </p:attrNameLst>
                                      </p:cBhvr>
                                      <p:rCtr x="118" y="0"/>
                                    </p:animMotion>
                                  </p:childTnLst>
                                </p:cTn>
                              </p:par>
                              <p:par>
                                <p:cTn id="13" presetID="35" presetClass="path" presetSubtype="0" accel="50000" decel="50000" fill="hold" nodeType="withEffect">
                                  <p:stCondLst>
                                    <p:cond delay="0"/>
                                  </p:stCondLst>
                                  <p:childTnLst>
                                    <p:animMotion origin="layout" path="M 0 0  L -0.25 0  E" pathEditMode="relative" ptsTypes="">
                                      <p:cBhvr>
                                        <p:cTn id="14" dur="2000" fill="hold"/>
                                        <p:tgtEl>
                                          <p:spTgt spid="1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72706"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72707"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72708"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1945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1945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grpSp>
        <p:nvGrpSpPr>
          <p:cNvPr id="19460" name="Group 1031"/>
          <p:cNvGrpSpPr>
            <a:grpSpLocks/>
          </p:cNvGrpSpPr>
          <p:nvPr/>
        </p:nvGrpSpPr>
        <p:grpSpPr bwMode="auto">
          <a:xfrm>
            <a:off x="838200" y="1295400"/>
            <a:ext cx="7569200" cy="4876800"/>
            <a:chOff x="158" y="240"/>
            <a:chExt cx="5261" cy="3266"/>
          </a:xfrm>
        </p:grpSpPr>
        <p:grpSp>
          <p:nvGrpSpPr>
            <p:cNvPr id="19462" name="Group 1030"/>
            <p:cNvGrpSpPr>
              <a:grpSpLocks/>
            </p:cNvGrpSpPr>
            <p:nvPr/>
          </p:nvGrpSpPr>
          <p:grpSpPr bwMode="auto">
            <a:xfrm>
              <a:off x="158" y="240"/>
              <a:ext cx="5261" cy="3266"/>
              <a:chOff x="158" y="255"/>
              <a:chExt cx="5261" cy="3266"/>
            </a:xfrm>
          </p:grpSpPr>
          <p:pic>
            <p:nvPicPr>
              <p:cNvPr id="19464" name="Picture 2" descr="C:\Users\tobia\Desktop\kick off\Decay_chain(4n+2,_Uranium_series).PNG"/>
              <p:cNvPicPr>
                <a:picLocks noChangeAspect="1" noChangeArrowheads="1"/>
              </p:cNvPicPr>
              <p:nvPr/>
            </p:nvPicPr>
            <p:blipFill>
              <a:blip r:embed="rId5"/>
              <a:srcRect/>
              <a:stretch>
                <a:fillRect/>
              </a:stretch>
            </p:blipFill>
            <p:spPr bwMode="auto">
              <a:xfrm>
                <a:off x="158" y="255"/>
                <a:ext cx="2184" cy="2858"/>
              </a:xfrm>
              <a:prstGeom prst="rect">
                <a:avLst/>
              </a:prstGeom>
              <a:noFill/>
              <a:ln w="9525">
                <a:noFill/>
                <a:miter lim="800000"/>
                <a:headEnd/>
                <a:tailEnd/>
              </a:ln>
            </p:spPr>
          </p:pic>
          <p:pic>
            <p:nvPicPr>
              <p:cNvPr id="19465" name="Picture 3" descr="C:\Users\tobia\Desktop\kick off\serie del radio.tiff"/>
              <p:cNvPicPr>
                <a:picLocks noChangeAspect="1" noChangeArrowheads="1"/>
              </p:cNvPicPr>
              <p:nvPr/>
            </p:nvPicPr>
            <p:blipFill>
              <a:blip r:embed="rId6"/>
              <a:srcRect/>
              <a:stretch>
                <a:fillRect/>
              </a:stretch>
            </p:blipFill>
            <p:spPr bwMode="auto">
              <a:xfrm>
                <a:off x="2465" y="255"/>
                <a:ext cx="2954" cy="3266"/>
              </a:xfrm>
              <a:prstGeom prst="rect">
                <a:avLst/>
              </a:prstGeom>
              <a:noFill/>
              <a:ln w="9525">
                <a:noFill/>
                <a:miter lim="800000"/>
                <a:headEnd/>
                <a:tailEnd/>
              </a:ln>
            </p:spPr>
          </p:pic>
        </p:grpSp>
        <p:sp>
          <p:nvSpPr>
            <p:cNvPr id="19463" name="CasellaDiTesto 4"/>
            <p:cNvSpPr txBox="1">
              <a:spLocks noChangeArrowheads="1"/>
            </p:cNvSpPr>
            <p:nvPr/>
          </p:nvSpPr>
          <p:spPr bwMode="auto">
            <a:xfrm>
              <a:off x="2476" y="1485"/>
              <a:ext cx="2924" cy="246"/>
            </a:xfrm>
            <a:prstGeom prst="rect">
              <a:avLst/>
            </a:prstGeom>
            <a:solidFill>
              <a:srgbClr val="FF0000">
                <a:alpha val="36862"/>
              </a:srgbClr>
            </a:solidFill>
            <a:ln w="9525">
              <a:noFill/>
              <a:miter lim="800000"/>
              <a:headEnd/>
              <a:tailEnd/>
            </a:ln>
          </p:spPr>
          <p:txBody>
            <a:bodyPr>
              <a:prstTxWarp prst="textNoShape">
                <a:avLst/>
              </a:prstTxWarp>
              <a:spAutoFit/>
            </a:bodyPr>
            <a:lstStyle/>
            <a:p>
              <a:pPr algn="ctr" defTabSz="914400"/>
              <a:endParaRPr lang="it-IT" sz="1800">
                <a:latin typeface="Tahoma" pitchFamily="-60" charset="0"/>
              </a:endParaRPr>
            </a:p>
          </p:txBody>
        </p:sp>
      </p:grpSp>
      <p:sp>
        <p:nvSpPr>
          <p:cNvPr id="19461"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21506"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21507"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grpSp>
        <p:nvGrpSpPr>
          <p:cNvPr id="21508" name="Group 1036"/>
          <p:cNvGrpSpPr>
            <a:grpSpLocks/>
          </p:cNvGrpSpPr>
          <p:nvPr/>
        </p:nvGrpSpPr>
        <p:grpSpPr bwMode="auto">
          <a:xfrm>
            <a:off x="900113" y="1363663"/>
            <a:ext cx="7821612" cy="4276725"/>
            <a:chOff x="113" y="522"/>
            <a:chExt cx="5332" cy="2908"/>
          </a:xfrm>
        </p:grpSpPr>
        <p:pic>
          <p:nvPicPr>
            <p:cNvPr id="21510" name="Picture 2" descr="C:\Users\tobia\Desktop\kick off\serie del torio.tiff"/>
            <p:cNvPicPr>
              <a:picLocks noChangeAspect="1" noChangeArrowheads="1"/>
            </p:cNvPicPr>
            <p:nvPr/>
          </p:nvPicPr>
          <p:blipFill>
            <a:blip r:embed="rId5"/>
            <a:srcRect/>
            <a:stretch>
              <a:fillRect/>
            </a:stretch>
          </p:blipFill>
          <p:spPr bwMode="auto">
            <a:xfrm>
              <a:off x="2064" y="544"/>
              <a:ext cx="3381" cy="2886"/>
            </a:xfrm>
            <a:prstGeom prst="rect">
              <a:avLst/>
            </a:prstGeom>
            <a:noFill/>
            <a:ln w="9525">
              <a:noFill/>
              <a:miter lim="800000"/>
              <a:headEnd/>
              <a:tailEnd/>
            </a:ln>
          </p:spPr>
        </p:pic>
        <p:pic>
          <p:nvPicPr>
            <p:cNvPr id="21511" name="Picture 3" descr="C:\Users\tobia\Desktop\kick off\300px-Decay_Chain_Thorium.svg.png"/>
            <p:cNvPicPr>
              <a:picLocks noChangeAspect="1" noChangeArrowheads="1"/>
            </p:cNvPicPr>
            <p:nvPr/>
          </p:nvPicPr>
          <p:blipFill>
            <a:blip r:embed="rId6"/>
            <a:srcRect/>
            <a:stretch>
              <a:fillRect/>
            </a:stretch>
          </p:blipFill>
          <p:spPr bwMode="auto">
            <a:xfrm>
              <a:off x="113" y="522"/>
              <a:ext cx="1885" cy="2908"/>
            </a:xfrm>
            <a:prstGeom prst="rect">
              <a:avLst/>
            </a:prstGeom>
            <a:noFill/>
            <a:ln w="9525">
              <a:noFill/>
              <a:miter lim="800000"/>
              <a:headEnd/>
              <a:tailEnd/>
            </a:ln>
          </p:spPr>
        </p:pic>
        <p:sp>
          <p:nvSpPr>
            <p:cNvPr id="21512" name="CasellaDiTesto 4"/>
            <p:cNvSpPr txBox="1">
              <a:spLocks noChangeArrowheads="1"/>
            </p:cNvSpPr>
            <p:nvPr/>
          </p:nvSpPr>
          <p:spPr bwMode="auto">
            <a:xfrm>
              <a:off x="2070" y="2340"/>
              <a:ext cx="3375" cy="249"/>
            </a:xfrm>
            <a:prstGeom prst="rect">
              <a:avLst/>
            </a:prstGeom>
            <a:solidFill>
              <a:srgbClr val="FF0000">
                <a:alpha val="36862"/>
              </a:srgbClr>
            </a:solidFill>
            <a:ln w="9525">
              <a:noFill/>
              <a:miter lim="800000"/>
              <a:headEnd/>
              <a:tailEnd/>
            </a:ln>
          </p:spPr>
          <p:txBody>
            <a:bodyPr>
              <a:prstTxWarp prst="textNoShape">
                <a:avLst/>
              </a:prstTxWarp>
              <a:spAutoFit/>
            </a:bodyPr>
            <a:lstStyle/>
            <a:p>
              <a:pPr algn="ctr" defTabSz="914400"/>
              <a:endParaRPr lang="it-IT" sz="1800">
                <a:latin typeface="Tahoma" pitchFamily="-60" charset="0"/>
              </a:endParaRPr>
            </a:p>
          </p:txBody>
        </p:sp>
      </p:grpSp>
      <p:sp>
        <p:nvSpPr>
          <p:cNvPr id="21509"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3553" name="Group 13"/>
          <p:cNvGrpSpPr>
            <a:grpSpLocks/>
          </p:cNvGrpSpPr>
          <p:nvPr/>
        </p:nvGrpSpPr>
        <p:grpSpPr bwMode="auto">
          <a:xfrm rot="1581147">
            <a:off x="1031875" y="2014538"/>
            <a:ext cx="2211388" cy="2674937"/>
            <a:chOff x="282910" y="3021084"/>
            <a:chExt cx="2942171" cy="3557361"/>
          </a:xfrm>
        </p:grpSpPr>
        <p:sp>
          <p:nvSpPr>
            <p:cNvPr id="23612" name="Rectangle 33" descr="Granite"/>
            <p:cNvSpPr>
              <a:spLocks noChangeArrowheads="1"/>
            </p:cNvSpPr>
            <p:nvPr/>
          </p:nvSpPr>
          <p:spPr bwMode="auto">
            <a:xfrm rot="3760293" flipH="1">
              <a:off x="-676720" y="4665489"/>
              <a:ext cx="2899806" cy="926105"/>
            </a:xfrm>
            <a:prstGeom prst="rect">
              <a:avLst/>
            </a:prstGeom>
            <a:blipFill dpi="0" rotWithShape="0">
              <a:blip r:embed="rId3"/>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23613" name="Rectangle 34" descr="Granite"/>
            <p:cNvSpPr>
              <a:spLocks noChangeArrowheads="1"/>
            </p:cNvSpPr>
            <p:nvPr/>
          </p:nvSpPr>
          <p:spPr bwMode="auto">
            <a:xfrm rot="3745691" flipH="1">
              <a:off x="1142894" y="4908817"/>
              <a:ext cx="1295861" cy="607262"/>
            </a:xfrm>
            <a:prstGeom prst="rect">
              <a:avLst/>
            </a:prstGeom>
            <a:blipFill dpi="0" rotWithShape="0">
              <a:blip r:embed="rId3"/>
              <a:srcRect/>
              <a:tile tx="0" ty="0" sx="100000" sy="100000" flip="none" algn="tl"/>
            </a:blipFill>
            <a:ln w="38100">
              <a:solidFill>
                <a:srgbClr val="00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23614" name="AutoShape 35"/>
            <p:cNvSpPr>
              <a:spLocks noChangeArrowheads="1"/>
            </p:cNvSpPr>
            <p:nvPr/>
          </p:nvSpPr>
          <p:spPr bwMode="auto">
            <a:xfrm rot="3732354" flipH="1">
              <a:off x="2291549" y="4521274"/>
              <a:ext cx="443631" cy="831828"/>
            </a:xfrm>
            <a:prstGeom prst="downArrow">
              <a:avLst>
                <a:gd name="adj1" fmla="val 50000"/>
                <a:gd name="adj2" fmla="val 55531"/>
              </a:avLst>
            </a:prstGeom>
            <a:solidFill>
              <a:schemeClr val="bg1"/>
            </a:solidFill>
            <a:ln w="9525">
              <a:solidFill>
                <a:srgbClr val="FF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23615" name="AutoShape 36"/>
            <p:cNvSpPr>
              <a:spLocks noChangeArrowheads="1"/>
            </p:cNvSpPr>
            <p:nvPr/>
          </p:nvSpPr>
          <p:spPr bwMode="auto">
            <a:xfrm rot="14559168" flipH="1">
              <a:off x="786039" y="4039526"/>
              <a:ext cx="762271" cy="399296"/>
            </a:xfrm>
            <a:prstGeom prst="rightArrow">
              <a:avLst>
                <a:gd name="adj1" fmla="val 50000"/>
                <a:gd name="adj2" fmla="val 62503"/>
              </a:avLst>
            </a:prstGeom>
            <a:solidFill>
              <a:schemeClr val="bg1"/>
            </a:solidFill>
            <a:ln w="9525">
              <a:solidFill>
                <a:srgbClr val="FF0000"/>
              </a:solidFill>
              <a:miter lim="800000"/>
              <a:headEnd/>
              <a:tailEnd/>
            </a:ln>
          </p:spPr>
          <p:txBody>
            <a:bodyPr wrap="none" anchor="ctr">
              <a:prstTxWarp prst="textNoShape">
                <a:avLst/>
              </a:prstTxWarp>
            </a:bodyPr>
            <a:lstStyle/>
            <a:p>
              <a:pPr eaLnBrk="0" hangingPunct="0">
                <a:lnSpc>
                  <a:spcPct val="110000"/>
                </a:lnSpc>
              </a:pPr>
              <a:endParaRPr lang="it-IT"/>
            </a:p>
          </p:txBody>
        </p:sp>
        <p:sp>
          <p:nvSpPr>
            <p:cNvPr id="23616" name="Text Box 42"/>
            <p:cNvSpPr txBox="1">
              <a:spLocks noChangeArrowheads="1"/>
            </p:cNvSpPr>
            <p:nvPr/>
          </p:nvSpPr>
          <p:spPr bwMode="auto">
            <a:xfrm flipH="1">
              <a:off x="2226053" y="3823338"/>
              <a:ext cx="999028" cy="1013372"/>
            </a:xfrm>
            <a:prstGeom prst="rect">
              <a:avLst/>
            </a:prstGeom>
            <a:noFill/>
            <a:ln w="9525">
              <a:noFill/>
              <a:miter lim="800000"/>
              <a:headEnd/>
              <a:tailEnd/>
            </a:ln>
          </p:spPr>
          <p:txBody>
            <a:bodyPr>
              <a:prstTxWarp prst="textNoShape">
                <a:avLst/>
              </a:prstTxWarp>
              <a:spAutoFit/>
            </a:bodyPr>
            <a:lstStyle/>
            <a:p>
              <a:pPr eaLnBrk="0" hangingPunct="0">
                <a:lnSpc>
                  <a:spcPct val="110000"/>
                </a:lnSpc>
                <a:spcBef>
                  <a:spcPct val="50000"/>
                </a:spcBef>
              </a:pPr>
              <a:r>
                <a:rPr lang="en-US" sz="4000">
                  <a:solidFill>
                    <a:schemeClr val="bg1"/>
                  </a:solidFill>
                  <a:latin typeface="Symbol" pitchFamily="-60" charset="2"/>
                </a:rPr>
                <a:t>s</a:t>
              </a:r>
              <a:r>
                <a:rPr lang="en-US" sz="4000" baseline="-25000">
                  <a:solidFill>
                    <a:schemeClr val="bg1"/>
                  </a:solidFill>
                </a:rPr>
                <a:t>n</a:t>
              </a:r>
            </a:p>
          </p:txBody>
        </p:sp>
        <p:cxnSp>
          <p:nvCxnSpPr>
            <p:cNvPr id="122" name="Connettore 1 2"/>
            <p:cNvCxnSpPr/>
            <p:nvPr/>
          </p:nvCxnSpPr>
          <p:spPr bwMode="auto">
            <a:xfrm rot="16200000" flipH="1">
              <a:off x="-578380" y="3870665"/>
              <a:ext cx="3500359" cy="17868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5" name="Rectangle 114"/>
          <p:cNvSpPr/>
          <p:nvPr/>
        </p:nvSpPr>
        <p:spPr>
          <a:xfrm rot="72513">
            <a:off x="2397125" y="3092450"/>
            <a:ext cx="1343025" cy="538163"/>
          </a:xfrm>
          <a:prstGeom prst="rect">
            <a:avLst/>
          </a:prstGeom>
          <a:noFill/>
          <a:ln>
            <a:noFill/>
          </a:ln>
        </p:spPr>
        <p:style>
          <a:lnRef idx="2">
            <a:schemeClr val="accent6"/>
          </a:lnRef>
          <a:fillRef idx="1001">
            <a:schemeClr val="lt1"/>
          </a:fillRef>
          <a:effectRef idx="0">
            <a:schemeClr val="accent6"/>
          </a:effectRef>
          <a:fontRef idx="minor">
            <a:schemeClr val="dk1"/>
          </a:fontRef>
        </p:style>
        <p:txBody>
          <a:bodyPr anchor="ctr"/>
          <a:lstStyle/>
          <a:p>
            <a:pPr algn="ctr">
              <a:defRPr/>
            </a:pPr>
            <a:r>
              <a:rPr lang="el-GR" sz="4400" dirty="0"/>
              <a:t>σ</a:t>
            </a:r>
            <a:r>
              <a:rPr lang="it-IT" sz="4400" baseline="-25000" dirty="0"/>
              <a:t>n</a:t>
            </a:r>
            <a:endParaRPr lang="en-US" sz="4400" baseline="-25000" dirty="0"/>
          </a:p>
        </p:txBody>
      </p:sp>
      <p:sp>
        <p:nvSpPr>
          <p:cNvPr id="116" name="Rectangle 115"/>
          <p:cNvSpPr/>
          <p:nvPr/>
        </p:nvSpPr>
        <p:spPr>
          <a:xfrm rot="72513">
            <a:off x="1738313" y="2474913"/>
            <a:ext cx="1343025" cy="536575"/>
          </a:xfrm>
          <a:prstGeom prst="rect">
            <a:avLst/>
          </a:prstGeom>
          <a:noFill/>
          <a:ln>
            <a:noFill/>
          </a:ln>
        </p:spPr>
        <p:style>
          <a:lnRef idx="2">
            <a:schemeClr val="accent6"/>
          </a:lnRef>
          <a:fillRef idx="1001">
            <a:schemeClr val="lt1"/>
          </a:fillRef>
          <a:effectRef idx="0">
            <a:schemeClr val="accent6"/>
          </a:effectRef>
          <a:fontRef idx="minor">
            <a:schemeClr val="dk1"/>
          </a:fontRef>
        </p:style>
        <p:txBody>
          <a:bodyPr anchor="ctr"/>
          <a:lstStyle/>
          <a:p>
            <a:pPr algn="ctr">
              <a:defRPr/>
            </a:pPr>
            <a:r>
              <a:rPr lang="el-GR" sz="4400" dirty="0"/>
              <a:t>τ</a:t>
            </a:r>
            <a:endParaRPr lang="en-US" sz="4400" baseline="-25000" dirty="0"/>
          </a:p>
        </p:txBody>
      </p:sp>
      <p:sp>
        <p:nvSpPr>
          <p:cNvPr id="23556"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23557" name="Immagine 6" descr="INGV_logo.tif"/>
          <p:cNvPicPr>
            <a:picLocks noChangeAspect="1"/>
          </p:cNvPicPr>
          <p:nvPr/>
        </p:nvPicPr>
        <p:blipFill>
          <a:blip r:embed="rId4"/>
          <a:srcRect/>
          <a:stretch>
            <a:fillRect/>
          </a:stretch>
        </p:blipFill>
        <p:spPr bwMode="auto">
          <a:xfrm>
            <a:off x="179388" y="117475"/>
            <a:ext cx="720725" cy="1008063"/>
          </a:xfrm>
          <a:prstGeom prst="rect">
            <a:avLst/>
          </a:prstGeom>
          <a:noFill/>
          <a:ln w="9525">
            <a:noFill/>
            <a:miter lim="800000"/>
            <a:headEnd/>
            <a:tailEnd/>
          </a:ln>
        </p:spPr>
      </p:pic>
      <p:pic>
        <p:nvPicPr>
          <p:cNvPr id="23558" name="Immagine 8" descr="image2.jpg"/>
          <p:cNvPicPr>
            <a:picLocks noChangeAspect="1"/>
          </p:cNvPicPr>
          <p:nvPr/>
        </p:nvPicPr>
        <p:blipFill>
          <a:blip r:embed="rId5"/>
          <a:srcRect/>
          <a:stretch>
            <a:fillRect/>
          </a:stretch>
        </p:blipFill>
        <p:spPr bwMode="auto">
          <a:xfrm>
            <a:off x="179388" y="6003925"/>
            <a:ext cx="812800" cy="812800"/>
          </a:xfrm>
          <a:prstGeom prst="rect">
            <a:avLst/>
          </a:prstGeom>
          <a:noFill/>
          <a:ln w="9525">
            <a:noFill/>
            <a:miter lim="800000"/>
            <a:headEnd/>
            <a:tailEnd/>
          </a:ln>
        </p:spPr>
      </p:pic>
      <p:grpSp>
        <p:nvGrpSpPr>
          <p:cNvPr id="23559" name="Group 11"/>
          <p:cNvGrpSpPr>
            <a:grpSpLocks/>
          </p:cNvGrpSpPr>
          <p:nvPr/>
        </p:nvGrpSpPr>
        <p:grpSpPr bwMode="auto">
          <a:xfrm>
            <a:off x="4652963" y="1371600"/>
            <a:ext cx="4491037" cy="3886200"/>
            <a:chOff x="192" y="384"/>
            <a:chExt cx="5088" cy="3723"/>
          </a:xfrm>
        </p:grpSpPr>
        <p:pic>
          <p:nvPicPr>
            <p:cNvPr id="23610" name="Picture 8" descr="radon_change_points"/>
            <p:cNvPicPr>
              <a:picLocks noChangeAspect="1" noChangeArrowheads="1"/>
            </p:cNvPicPr>
            <p:nvPr/>
          </p:nvPicPr>
          <p:blipFill>
            <a:blip r:embed="rId6"/>
            <a:srcRect/>
            <a:stretch>
              <a:fillRect/>
            </a:stretch>
          </p:blipFill>
          <p:spPr bwMode="auto">
            <a:xfrm>
              <a:off x="192" y="1872"/>
              <a:ext cx="5088" cy="2235"/>
            </a:xfrm>
            <a:prstGeom prst="rect">
              <a:avLst/>
            </a:prstGeom>
            <a:noFill/>
            <a:ln w="9525">
              <a:noFill/>
              <a:miter lim="800000"/>
              <a:headEnd/>
              <a:tailEnd/>
            </a:ln>
          </p:spPr>
        </p:pic>
        <p:pic>
          <p:nvPicPr>
            <p:cNvPr id="23611" name="Picture 9" descr="mmn x change point"/>
            <p:cNvPicPr>
              <a:picLocks noChangeAspect="1" noChangeArrowheads="1"/>
            </p:cNvPicPr>
            <p:nvPr/>
          </p:nvPicPr>
          <p:blipFill>
            <a:blip r:embed="rId7"/>
            <a:srcRect/>
            <a:stretch>
              <a:fillRect/>
            </a:stretch>
          </p:blipFill>
          <p:spPr bwMode="auto">
            <a:xfrm>
              <a:off x="480" y="384"/>
              <a:ext cx="4752" cy="1480"/>
            </a:xfrm>
            <a:prstGeom prst="rect">
              <a:avLst/>
            </a:prstGeom>
            <a:noFill/>
            <a:ln w="9525">
              <a:noFill/>
              <a:miter lim="800000"/>
              <a:headEnd/>
              <a:tailEnd/>
            </a:ln>
          </p:spPr>
        </p:pic>
      </p:grpSp>
      <p:sp>
        <p:nvSpPr>
          <p:cNvPr id="23560" name="Rectangle 6"/>
          <p:cNvSpPr>
            <a:spLocks noChangeArrowheads="1"/>
          </p:cNvSpPr>
          <p:nvPr/>
        </p:nvSpPr>
        <p:spPr bwMode="auto">
          <a:xfrm>
            <a:off x="4652963" y="5257800"/>
            <a:ext cx="4643437" cy="517525"/>
          </a:xfrm>
          <a:prstGeom prst="rect">
            <a:avLst/>
          </a:prstGeom>
          <a:noFill/>
          <a:ln w="9525">
            <a:noFill/>
            <a:miter lim="800000"/>
            <a:headEnd/>
            <a:tailEnd/>
          </a:ln>
        </p:spPr>
        <p:txBody>
          <a:bodyPr>
            <a:prstTxWarp prst="textNoShape">
              <a:avLst/>
            </a:prstTxWarp>
            <a:spAutoFit/>
          </a:bodyPr>
          <a:lstStyle/>
          <a:p>
            <a:pPr defTabSz="914400"/>
            <a:r>
              <a:rPr lang="it-IT" sz="1400"/>
              <a:t>Significant change points ~20 days before 4.3 </a:t>
            </a:r>
          </a:p>
          <a:p>
            <a:pPr defTabSz="914400"/>
            <a:r>
              <a:rPr lang="it-IT" sz="1400"/>
              <a:t>(sequence start) and 5.2 earthquakes.</a:t>
            </a:r>
          </a:p>
        </p:txBody>
      </p:sp>
      <p:sp>
        <p:nvSpPr>
          <p:cNvPr id="23561"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23562" name="TextBox 80"/>
          <p:cNvSpPr txBox="1">
            <a:spLocks noChangeArrowheads="1"/>
          </p:cNvSpPr>
          <p:nvPr/>
        </p:nvSpPr>
        <p:spPr bwMode="auto">
          <a:xfrm>
            <a:off x="3214688" y="1803400"/>
            <a:ext cx="909637"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Fluid</a:t>
            </a:r>
          </a:p>
        </p:txBody>
      </p:sp>
      <p:grpSp>
        <p:nvGrpSpPr>
          <p:cNvPr id="23563" name="Group 156"/>
          <p:cNvGrpSpPr>
            <a:grpSpLocks/>
          </p:cNvGrpSpPr>
          <p:nvPr/>
        </p:nvGrpSpPr>
        <p:grpSpPr bwMode="auto">
          <a:xfrm>
            <a:off x="225425" y="1484313"/>
            <a:ext cx="3790950" cy="3873500"/>
            <a:chOff x="224685" y="1484560"/>
            <a:chExt cx="3791717" cy="3873266"/>
          </a:xfrm>
        </p:grpSpPr>
        <p:sp>
          <p:nvSpPr>
            <p:cNvPr id="23564" name="Flowchart: Connector 62"/>
            <p:cNvSpPr>
              <a:spLocks noChangeArrowheads="1"/>
            </p:cNvSpPr>
            <p:nvPr/>
          </p:nvSpPr>
          <p:spPr bwMode="auto">
            <a:xfrm>
              <a:off x="1729711" y="371301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65" name="Flowchart: Connector 63"/>
            <p:cNvSpPr>
              <a:spLocks noChangeArrowheads="1"/>
            </p:cNvSpPr>
            <p:nvPr/>
          </p:nvSpPr>
          <p:spPr bwMode="auto">
            <a:xfrm>
              <a:off x="1729711" y="350078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66" name="Flowchart: Connector 64"/>
            <p:cNvSpPr>
              <a:spLocks noChangeArrowheads="1"/>
            </p:cNvSpPr>
            <p:nvPr/>
          </p:nvSpPr>
          <p:spPr bwMode="auto">
            <a:xfrm>
              <a:off x="1941945" y="371301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67" name="Flowchart: Connector 65"/>
            <p:cNvSpPr>
              <a:spLocks noChangeArrowheads="1"/>
            </p:cNvSpPr>
            <p:nvPr/>
          </p:nvSpPr>
          <p:spPr bwMode="auto">
            <a:xfrm>
              <a:off x="1570536" y="365995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68" name="Flowchart: Connector 66"/>
            <p:cNvSpPr>
              <a:spLocks noChangeArrowheads="1"/>
            </p:cNvSpPr>
            <p:nvPr/>
          </p:nvSpPr>
          <p:spPr bwMode="auto">
            <a:xfrm>
              <a:off x="1857356" y="321468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69" name="Flowchart: Connector 67"/>
            <p:cNvSpPr>
              <a:spLocks noChangeArrowheads="1"/>
            </p:cNvSpPr>
            <p:nvPr/>
          </p:nvSpPr>
          <p:spPr bwMode="auto">
            <a:xfrm>
              <a:off x="1305243" y="355383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0" name="Flowchart: Connector 68"/>
            <p:cNvSpPr>
              <a:spLocks noChangeArrowheads="1"/>
            </p:cNvSpPr>
            <p:nvPr/>
          </p:nvSpPr>
          <p:spPr bwMode="auto">
            <a:xfrm>
              <a:off x="1857356" y="3586095"/>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1" name="Curved Right Arrow 69"/>
            <p:cNvSpPr>
              <a:spLocks noChangeArrowheads="1"/>
            </p:cNvSpPr>
            <p:nvPr/>
          </p:nvSpPr>
          <p:spPr bwMode="auto">
            <a:xfrm>
              <a:off x="1676653" y="1484560"/>
              <a:ext cx="1803987" cy="3873266"/>
            </a:xfrm>
            <a:prstGeom prst="curvedRightArrow">
              <a:avLst>
                <a:gd name="adj1" fmla="val 12246"/>
                <a:gd name="adj2" fmla="val 47752"/>
                <a:gd name="adj3" fmla="val 24343"/>
              </a:avLst>
            </a:prstGeom>
            <a:blipFill dpi="0" rotWithShape="1">
              <a:blip r:embed="rId8"/>
              <a:srcRect/>
              <a:tile tx="0" ty="0" sx="100000" sy="100000" flip="none" algn="tl"/>
            </a:blip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2" name="Flowchart: Connector 70"/>
            <p:cNvSpPr>
              <a:spLocks noChangeArrowheads="1"/>
            </p:cNvSpPr>
            <p:nvPr/>
          </p:nvSpPr>
          <p:spPr bwMode="auto">
            <a:xfrm>
              <a:off x="1729711" y="387219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3" name="Flowchart: Connector 71"/>
            <p:cNvSpPr>
              <a:spLocks noChangeArrowheads="1"/>
            </p:cNvSpPr>
            <p:nvPr/>
          </p:nvSpPr>
          <p:spPr bwMode="auto">
            <a:xfrm>
              <a:off x="1995004" y="419054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4" name="Flowchart: Connector 72"/>
            <p:cNvSpPr>
              <a:spLocks noChangeArrowheads="1"/>
            </p:cNvSpPr>
            <p:nvPr/>
          </p:nvSpPr>
          <p:spPr bwMode="auto">
            <a:xfrm>
              <a:off x="2154179" y="440277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5" name="Flowchart: Connector 73"/>
            <p:cNvSpPr>
              <a:spLocks noChangeArrowheads="1"/>
            </p:cNvSpPr>
            <p:nvPr/>
          </p:nvSpPr>
          <p:spPr bwMode="auto">
            <a:xfrm>
              <a:off x="2366413" y="4455833"/>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6" name="Flowchart: Connector 74"/>
            <p:cNvSpPr>
              <a:spLocks noChangeArrowheads="1"/>
            </p:cNvSpPr>
            <p:nvPr/>
          </p:nvSpPr>
          <p:spPr bwMode="auto">
            <a:xfrm>
              <a:off x="2472530" y="472112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7" name="Flowchart: Connector 75"/>
            <p:cNvSpPr>
              <a:spLocks noChangeArrowheads="1"/>
            </p:cNvSpPr>
            <p:nvPr/>
          </p:nvSpPr>
          <p:spPr bwMode="auto">
            <a:xfrm>
              <a:off x="2684764" y="466806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8" name="Flowchart: Connector 76"/>
            <p:cNvSpPr>
              <a:spLocks noChangeArrowheads="1"/>
            </p:cNvSpPr>
            <p:nvPr/>
          </p:nvSpPr>
          <p:spPr bwMode="auto">
            <a:xfrm>
              <a:off x="2843939" y="498641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79" name="Flowchart: Connector 77"/>
            <p:cNvSpPr>
              <a:spLocks noChangeArrowheads="1"/>
            </p:cNvSpPr>
            <p:nvPr/>
          </p:nvSpPr>
          <p:spPr bwMode="auto">
            <a:xfrm>
              <a:off x="3215347" y="498641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0" name="Flowchart: Connector 78"/>
            <p:cNvSpPr>
              <a:spLocks noChangeArrowheads="1"/>
            </p:cNvSpPr>
            <p:nvPr/>
          </p:nvSpPr>
          <p:spPr bwMode="auto">
            <a:xfrm>
              <a:off x="3427581" y="482724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1" name="TextBox 79"/>
            <p:cNvSpPr txBox="1">
              <a:spLocks noChangeArrowheads="1"/>
            </p:cNvSpPr>
            <p:nvPr/>
          </p:nvSpPr>
          <p:spPr bwMode="auto">
            <a:xfrm>
              <a:off x="3427320" y="4402209"/>
              <a:ext cx="589082" cy="457172"/>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Rn</a:t>
              </a:r>
            </a:p>
          </p:txBody>
        </p:sp>
        <p:sp>
          <p:nvSpPr>
            <p:cNvPr id="23582" name="Flowchart: Connector 122"/>
            <p:cNvSpPr>
              <a:spLocks noChangeArrowheads="1"/>
            </p:cNvSpPr>
            <p:nvPr/>
          </p:nvSpPr>
          <p:spPr bwMode="auto">
            <a:xfrm>
              <a:off x="1457643" y="328612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3" name="Flowchart: Connector 123"/>
            <p:cNvSpPr>
              <a:spLocks noChangeArrowheads="1"/>
            </p:cNvSpPr>
            <p:nvPr/>
          </p:nvSpPr>
          <p:spPr bwMode="auto">
            <a:xfrm>
              <a:off x="1340991" y="3071810"/>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4" name="Flowchart: Connector 125"/>
            <p:cNvSpPr>
              <a:spLocks noChangeArrowheads="1"/>
            </p:cNvSpPr>
            <p:nvPr/>
          </p:nvSpPr>
          <p:spPr bwMode="auto">
            <a:xfrm>
              <a:off x="1428728" y="384132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5" name="Flowchart: Connector 127"/>
            <p:cNvSpPr>
              <a:spLocks noChangeArrowheads="1"/>
            </p:cNvSpPr>
            <p:nvPr/>
          </p:nvSpPr>
          <p:spPr bwMode="auto">
            <a:xfrm>
              <a:off x="1457643" y="370623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6" name="Flowchart: Connector 126"/>
            <p:cNvSpPr>
              <a:spLocks noChangeArrowheads="1"/>
            </p:cNvSpPr>
            <p:nvPr/>
          </p:nvSpPr>
          <p:spPr bwMode="auto">
            <a:xfrm>
              <a:off x="1257678" y="2412569"/>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7" name="Flowchart: Connector 128"/>
            <p:cNvSpPr>
              <a:spLocks noChangeArrowheads="1"/>
            </p:cNvSpPr>
            <p:nvPr/>
          </p:nvSpPr>
          <p:spPr bwMode="auto">
            <a:xfrm>
              <a:off x="1269553" y="221436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8" name="Flowchart: Connector 130"/>
            <p:cNvSpPr>
              <a:spLocks noChangeArrowheads="1"/>
            </p:cNvSpPr>
            <p:nvPr/>
          </p:nvSpPr>
          <p:spPr bwMode="auto">
            <a:xfrm>
              <a:off x="1062878" y="221455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89" name="Flowchart: Connector 131"/>
            <p:cNvSpPr>
              <a:spLocks noChangeArrowheads="1"/>
            </p:cNvSpPr>
            <p:nvPr/>
          </p:nvSpPr>
          <p:spPr bwMode="auto">
            <a:xfrm>
              <a:off x="1126677" y="248400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0" name="Flowchart: Connector 134"/>
            <p:cNvSpPr>
              <a:spLocks noChangeArrowheads="1"/>
            </p:cNvSpPr>
            <p:nvPr/>
          </p:nvSpPr>
          <p:spPr bwMode="auto">
            <a:xfrm>
              <a:off x="1257678" y="284119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1" name="Flowchart: Connector 135"/>
            <p:cNvSpPr>
              <a:spLocks noChangeArrowheads="1"/>
            </p:cNvSpPr>
            <p:nvPr/>
          </p:nvSpPr>
          <p:spPr bwMode="auto">
            <a:xfrm>
              <a:off x="1269553" y="264299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2" name="Flowchart: Connector 136"/>
            <p:cNvSpPr>
              <a:spLocks noChangeArrowheads="1"/>
            </p:cNvSpPr>
            <p:nvPr/>
          </p:nvSpPr>
          <p:spPr bwMode="auto">
            <a:xfrm>
              <a:off x="1126677" y="269832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3" name="Flowchart: Connector 137"/>
            <p:cNvSpPr>
              <a:spLocks noChangeArrowheads="1"/>
            </p:cNvSpPr>
            <p:nvPr/>
          </p:nvSpPr>
          <p:spPr bwMode="auto">
            <a:xfrm>
              <a:off x="1198115" y="284119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4" name="Flowchart: Connector 138"/>
            <p:cNvSpPr>
              <a:spLocks noChangeArrowheads="1"/>
            </p:cNvSpPr>
            <p:nvPr/>
          </p:nvSpPr>
          <p:spPr bwMode="auto">
            <a:xfrm>
              <a:off x="1471992" y="2412757"/>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5" name="Flowchart: Connector 139"/>
            <p:cNvSpPr>
              <a:spLocks noChangeArrowheads="1"/>
            </p:cNvSpPr>
            <p:nvPr/>
          </p:nvSpPr>
          <p:spPr bwMode="auto">
            <a:xfrm>
              <a:off x="1483867" y="221455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6" name="Flowchart: Connector 140"/>
            <p:cNvSpPr>
              <a:spLocks noChangeArrowheads="1"/>
            </p:cNvSpPr>
            <p:nvPr/>
          </p:nvSpPr>
          <p:spPr bwMode="auto">
            <a:xfrm>
              <a:off x="1471992" y="2841385"/>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7" name="Flowchart: Connector 141"/>
            <p:cNvSpPr>
              <a:spLocks noChangeArrowheads="1"/>
            </p:cNvSpPr>
            <p:nvPr/>
          </p:nvSpPr>
          <p:spPr bwMode="auto">
            <a:xfrm>
              <a:off x="1483867" y="2643182"/>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8" name="Flowchart: Connector 142"/>
            <p:cNvSpPr>
              <a:spLocks noChangeArrowheads="1"/>
            </p:cNvSpPr>
            <p:nvPr/>
          </p:nvSpPr>
          <p:spPr bwMode="auto">
            <a:xfrm>
              <a:off x="1285852" y="321468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599" name="Flowchart: Connector 143"/>
            <p:cNvSpPr>
              <a:spLocks noChangeArrowheads="1"/>
            </p:cNvSpPr>
            <p:nvPr/>
          </p:nvSpPr>
          <p:spPr bwMode="auto">
            <a:xfrm>
              <a:off x="1285852" y="411076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0" name="Flowchart: Connector 144"/>
            <p:cNvSpPr>
              <a:spLocks noChangeArrowheads="1"/>
            </p:cNvSpPr>
            <p:nvPr/>
          </p:nvSpPr>
          <p:spPr bwMode="auto">
            <a:xfrm>
              <a:off x="1079177" y="4110952"/>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1" name="Flowchart: Connector 145"/>
            <p:cNvSpPr>
              <a:spLocks noChangeArrowheads="1"/>
            </p:cNvSpPr>
            <p:nvPr/>
          </p:nvSpPr>
          <p:spPr bwMode="auto">
            <a:xfrm>
              <a:off x="1500166" y="4110952"/>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2" name="Flowchart: Connector 146"/>
            <p:cNvSpPr>
              <a:spLocks noChangeArrowheads="1"/>
            </p:cNvSpPr>
            <p:nvPr/>
          </p:nvSpPr>
          <p:spPr bwMode="auto">
            <a:xfrm>
              <a:off x="1146068" y="3920916"/>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3" name="Flowchart: Connector 147"/>
            <p:cNvSpPr>
              <a:spLocks noChangeArrowheads="1"/>
            </p:cNvSpPr>
            <p:nvPr/>
          </p:nvSpPr>
          <p:spPr bwMode="auto">
            <a:xfrm>
              <a:off x="1285852" y="384132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151" name="Bent Arrow 150"/>
            <p:cNvSpPr/>
            <p:nvPr/>
          </p:nvSpPr>
          <p:spPr>
            <a:xfrm rot="11770958">
              <a:off x="715322" y="2552882"/>
              <a:ext cx="965395" cy="1258812"/>
            </a:xfrm>
            <a:prstGeom prst="bentArrow">
              <a:avLst>
                <a:gd name="adj1" fmla="val 9678"/>
                <a:gd name="adj2" fmla="val 25000"/>
                <a:gd name="adj3" fmla="val 21315"/>
                <a:gd name="adj4" fmla="val 78685"/>
              </a:avLst>
            </a:prstGeom>
            <a:blipFill>
              <a:blip r:embed="rId8"/>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3605" name="Flowchart: Connector 151"/>
            <p:cNvSpPr>
              <a:spLocks noChangeArrowheads="1"/>
            </p:cNvSpPr>
            <p:nvPr/>
          </p:nvSpPr>
          <p:spPr bwMode="auto">
            <a:xfrm>
              <a:off x="224685" y="3020831"/>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6" name="Flowchart: Connector 152"/>
            <p:cNvSpPr>
              <a:spLocks noChangeArrowheads="1"/>
            </p:cNvSpPr>
            <p:nvPr/>
          </p:nvSpPr>
          <p:spPr bwMode="auto">
            <a:xfrm>
              <a:off x="436919" y="296777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7" name="Flowchart: Connector 153"/>
            <p:cNvSpPr>
              <a:spLocks noChangeArrowheads="1"/>
            </p:cNvSpPr>
            <p:nvPr/>
          </p:nvSpPr>
          <p:spPr bwMode="auto">
            <a:xfrm>
              <a:off x="596094" y="328612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8" name="Flowchart: Connector 154"/>
            <p:cNvSpPr>
              <a:spLocks noChangeArrowheads="1"/>
            </p:cNvSpPr>
            <p:nvPr/>
          </p:nvSpPr>
          <p:spPr bwMode="auto">
            <a:xfrm>
              <a:off x="967502" y="3286124"/>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sp>
          <p:nvSpPr>
            <p:cNvPr id="23609" name="Flowchart: Connector 155"/>
            <p:cNvSpPr>
              <a:spLocks noChangeArrowheads="1"/>
            </p:cNvSpPr>
            <p:nvPr/>
          </p:nvSpPr>
          <p:spPr bwMode="auto">
            <a:xfrm>
              <a:off x="1179736" y="3126948"/>
              <a:ext cx="159175" cy="159175"/>
            </a:xfrm>
            <a:prstGeom prst="flowChartConnector">
              <a:avLst/>
            </a:prstGeom>
            <a:solidFill>
              <a:srgbClr val="FF0000"/>
            </a:solidFill>
            <a:ln w="9525">
              <a:solidFill>
                <a:schemeClr val="tx1"/>
              </a:solidFill>
              <a:round/>
              <a:headEnd/>
              <a:tailEnd/>
            </a:ln>
          </p:spPr>
          <p:txBody>
            <a:bodyPr>
              <a:prstTxWarp prst="textNoShape">
                <a:avLst/>
              </a:prstTxWarp>
            </a:bodyPr>
            <a:lstStyle/>
            <a:p>
              <a:pPr algn="ctr" defTabSz="914400"/>
              <a:endParaRPr lang="en-US" sz="1800">
                <a:latin typeface="Tahoma" pitchFamily="-60"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25602"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25603"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sp>
        <p:nvSpPr>
          <p:cNvPr id="25604" name="Text Box 4"/>
          <p:cNvSpPr txBox="1">
            <a:spLocks noChangeArrowheads="1"/>
          </p:cNvSpPr>
          <p:nvPr/>
        </p:nvSpPr>
        <p:spPr bwMode="auto">
          <a:xfrm>
            <a:off x="5943600" y="1052513"/>
            <a:ext cx="3048000" cy="1004887"/>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200"/>
              <a:t>Tuccimei et al., GRL 2010: tufo caricato uniassialmente (normal load), snapshot in 3 diverse condizioni senza dipendenza temporale</a:t>
            </a:r>
          </a:p>
        </p:txBody>
      </p:sp>
      <p:sp>
        <p:nvSpPr>
          <p:cNvPr id="25605" name="Text Box 7"/>
          <p:cNvSpPr txBox="1">
            <a:spLocks noChangeArrowheads="1"/>
          </p:cNvSpPr>
          <p:nvPr/>
        </p:nvSpPr>
        <p:spPr bwMode="auto">
          <a:xfrm>
            <a:off x="1524000" y="5562600"/>
            <a:ext cx="3886200" cy="63976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it-IT" sz="1200">
                <a:latin typeface="ヒラギノ角ゴ Pro W3" pitchFamily="-60" charset="-128"/>
              </a:rPr>
              <a:t>Scarlato</a:t>
            </a:r>
            <a:r>
              <a:rPr lang="it-IT" sz="1200"/>
              <a:t> et al., Boll Volc 2013: tufo caricato uniassialmente (normal load) 1 snapshot al giorno</a:t>
            </a:r>
          </a:p>
        </p:txBody>
      </p:sp>
      <p:grpSp>
        <p:nvGrpSpPr>
          <p:cNvPr id="25606" name="Group 1034"/>
          <p:cNvGrpSpPr>
            <a:grpSpLocks/>
          </p:cNvGrpSpPr>
          <p:nvPr/>
        </p:nvGrpSpPr>
        <p:grpSpPr bwMode="auto">
          <a:xfrm>
            <a:off x="1524000" y="609600"/>
            <a:ext cx="6553200" cy="5049838"/>
            <a:chOff x="624" y="240"/>
            <a:chExt cx="4798" cy="3600"/>
          </a:xfrm>
        </p:grpSpPr>
        <p:pic>
          <p:nvPicPr>
            <p:cNvPr id="25608" name="Picture 3" descr="grafico tuccimei et al 2010"/>
            <p:cNvPicPr>
              <a:picLocks noChangeAspect="1" noChangeArrowheads="1"/>
            </p:cNvPicPr>
            <p:nvPr/>
          </p:nvPicPr>
          <p:blipFill>
            <a:blip r:embed="rId5"/>
            <a:srcRect/>
            <a:stretch>
              <a:fillRect/>
            </a:stretch>
          </p:blipFill>
          <p:spPr bwMode="auto">
            <a:xfrm>
              <a:off x="624" y="240"/>
              <a:ext cx="3216" cy="1589"/>
            </a:xfrm>
            <a:prstGeom prst="rect">
              <a:avLst/>
            </a:prstGeom>
            <a:noFill/>
            <a:ln w="9525">
              <a:noFill/>
              <a:miter lim="800000"/>
              <a:headEnd/>
              <a:tailEnd/>
            </a:ln>
          </p:spPr>
        </p:pic>
        <p:pic>
          <p:nvPicPr>
            <p:cNvPr id="25609" name="Picture 5" descr="scarlato et al 2013 grafico 1"/>
            <p:cNvPicPr>
              <a:picLocks noChangeAspect="1" noChangeArrowheads="1"/>
            </p:cNvPicPr>
            <p:nvPr/>
          </p:nvPicPr>
          <p:blipFill>
            <a:blip r:embed="rId6"/>
            <a:srcRect/>
            <a:stretch>
              <a:fillRect/>
            </a:stretch>
          </p:blipFill>
          <p:spPr bwMode="auto">
            <a:xfrm>
              <a:off x="865" y="1896"/>
              <a:ext cx="2136" cy="1752"/>
            </a:xfrm>
            <a:prstGeom prst="rect">
              <a:avLst/>
            </a:prstGeom>
            <a:noFill/>
            <a:ln w="9525">
              <a:noFill/>
              <a:miter lim="800000"/>
              <a:headEnd/>
              <a:tailEnd/>
            </a:ln>
          </p:spPr>
        </p:pic>
        <p:pic>
          <p:nvPicPr>
            <p:cNvPr id="25610" name="Picture 8" descr="scarlato et al 2013 grafico 2"/>
            <p:cNvPicPr>
              <a:picLocks noChangeAspect="1" noChangeArrowheads="1"/>
            </p:cNvPicPr>
            <p:nvPr/>
          </p:nvPicPr>
          <p:blipFill>
            <a:blip r:embed="rId7"/>
            <a:srcRect/>
            <a:stretch>
              <a:fillRect/>
            </a:stretch>
          </p:blipFill>
          <p:spPr bwMode="auto">
            <a:xfrm>
              <a:off x="3312" y="1584"/>
              <a:ext cx="2110" cy="2256"/>
            </a:xfrm>
            <a:prstGeom prst="rect">
              <a:avLst/>
            </a:prstGeom>
            <a:noFill/>
            <a:ln w="9525">
              <a:noFill/>
              <a:miter lim="800000"/>
              <a:headEnd/>
              <a:tailEnd/>
            </a:ln>
          </p:spPr>
        </p:pic>
      </p:grpSp>
      <p:sp>
        <p:nvSpPr>
          <p:cNvPr id="25607"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27650"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27651"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grpSp>
        <p:nvGrpSpPr>
          <p:cNvPr id="27652" name="Group 5"/>
          <p:cNvGrpSpPr>
            <a:grpSpLocks/>
          </p:cNvGrpSpPr>
          <p:nvPr/>
        </p:nvGrpSpPr>
        <p:grpSpPr bwMode="auto">
          <a:xfrm>
            <a:off x="990600" y="2636838"/>
            <a:ext cx="7239000" cy="3611562"/>
            <a:chOff x="624" y="240"/>
            <a:chExt cx="4798" cy="3600"/>
          </a:xfrm>
        </p:grpSpPr>
        <p:pic>
          <p:nvPicPr>
            <p:cNvPr id="27655" name="Picture 3" descr="grafico tuccimei et al 2010"/>
            <p:cNvPicPr>
              <a:picLocks noChangeAspect="1" noChangeArrowheads="1"/>
            </p:cNvPicPr>
            <p:nvPr/>
          </p:nvPicPr>
          <p:blipFill>
            <a:blip r:embed="rId5"/>
            <a:srcRect/>
            <a:stretch>
              <a:fillRect/>
            </a:stretch>
          </p:blipFill>
          <p:spPr bwMode="auto">
            <a:xfrm>
              <a:off x="624" y="240"/>
              <a:ext cx="3216" cy="1589"/>
            </a:xfrm>
            <a:prstGeom prst="rect">
              <a:avLst/>
            </a:prstGeom>
            <a:noFill/>
            <a:ln w="9525">
              <a:noFill/>
              <a:miter lim="800000"/>
              <a:headEnd/>
              <a:tailEnd/>
            </a:ln>
          </p:spPr>
        </p:pic>
        <p:pic>
          <p:nvPicPr>
            <p:cNvPr id="27656" name="Picture 5" descr="scarlato et al 2013 grafico 1"/>
            <p:cNvPicPr>
              <a:picLocks noChangeAspect="1" noChangeArrowheads="1"/>
            </p:cNvPicPr>
            <p:nvPr/>
          </p:nvPicPr>
          <p:blipFill>
            <a:blip r:embed="rId6"/>
            <a:srcRect/>
            <a:stretch>
              <a:fillRect/>
            </a:stretch>
          </p:blipFill>
          <p:spPr bwMode="auto">
            <a:xfrm>
              <a:off x="865" y="1896"/>
              <a:ext cx="2136" cy="1752"/>
            </a:xfrm>
            <a:prstGeom prst="rect">
              <a:avLst/>
            </a:prstGeom>
            <a:noFill/>
            <a:ln w="9525">
              <a:noFill/>
              <a:miter lim="800000"/>
              <a:headEnd/>
              <a:tailEnd/>
            </a:ln>
          </p:spPr>
        </p:pic>
        <p:pic>
          <p:nvPicPr>
            <p:cNvPr id="27657" name="Picture 8" descr="scarlato et al 2013 grafico 2"/>
            <p:cNvPicPr>
              <a:picLocks noChangeAspect="1" noChangeArrowheads="1"/>
            </p:cNvPicPr>
            <p:nvPr/>
          </p:nvPicPr>
          <p:blipFill>
            <a:blip r:embed="rId7"/>
            <a:srcRect/>
            <a:stretch>
              <a:fillRect/>
            </a:stretch>
          </p:blipFill>
          <p:spPr bwMode="auto">
            <a:xfrm>
              <a:off x="3312" y="1584"/>
              <a:ext cx="2110" cy="2256"/>
            </a:xfrm>
            <a:prstGeom prst="rect">
              <a:avLst/>
            </a:prstGeom>
            <a:noFill/>
            <a:ln w="9525">
              <a:noFill/>
              <a:miter lim="800000"/>
              <a:headEnd/>
              <a:tailEnd/>
            </a:ln>
          </p:spPr>
        </p:pic>
      </p:grpSp>
      <p:sp>
        <p:nvSpPr>
          <p:cNvPr id="27653"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27654" name="Rectangle 10"/>
          <p:cNvSpPr>
            <a:spLocks noChangeArrowheads="1"/>
          </p:cNvSpPr>
          <p:nvPr/>
        </p:nvSpPr>
        <p:spPr bwMode="auto">
          <a:xfrm>
            <a:off x="1219200" y="457200"/>
            <a:ext cx="5383213"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dipendenza temporale</a:t>
            </a:r>
            <a:r>
              <a:rPr lang="it-IT"/>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29698"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29699"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grpSp>
        <p:nvGrpSpPr>
          <p:cNvPr id="29700" name="Group 5"/>
          <p:cNvGrpSpPr>
            <a:grpSpLocks/>
          </p:cNvGrpSpPr>
          <p:nvPr/>
        </p:nvGrpSpPr>
        <p:grpSpPr bwMode="auto">
          <a:xfrm>
            <a:off x="990600" y="2636838"/>
            <a:ext cx="7239000" cy="3611562"/>
            <a:chOff x="624" y="240"/>
            <a:chExt cx="4798" cy="3600"/>
          </a:xfrm>
        </p:grpSpPr>
        <p:pic>
          <p:nvPicPr>
            <p:cNvPr id="29704" name="Picture 3" descr="grafico tuccimei et al 2010"/>
            <p:cNvPicPr>
              <a:picLocks noChangeAspect="1" noChangeArrowheads="1"/>
            </p:cNvPicPr>
            <p:nvPr/>
          </p:nvPicPr>
          <p:blipFill>
            <a:blip r:embed="rId5"/>
            <a:srcRect/>
            <a:stretch>
              <a:fillRect/>
            </a:stretch>
          </p:blipFill>
          <p:spPr bwMode="auto">
            <a:xfrm>
              <a:off x="624" y="240"/>
              <a:ext cx="3216" cy="1589"/>
            </a:xfrm>
            <a:prstGeom prst="rect">
              <a:avLst/>
            </a:prstGeom>
            <a:noFill/>
            <a:ln w="9525">
              <a:noFill/>
              <a:miter lim="800000"/>
              <a:headEnd/>
              <a:tailEnd/>
            </a:ln>
          </p:spPr>
        </p:pic>
        <p:pic>
          <p:nvPicPr>
            <p:cNvPr id="29705" name="Picture 5" descr="scarlato et al 2013 grafico 1"/>
            <p:cNvPicPr>
              <a:picLocks noChangeAspect="1" noChangeArrowheads="1"/>
            </p:cNvPicPr>
            <p:nvPr/>
          </p:nvPicPr>
          <p:blipFill>
            <a:blip r:embed="rId6"/>
            <a:srcRect/>
            <a:stretch>
              <a:fillRect/>
            </a:stretch>
          </p:blipFill>
          <p:spPr bwMode="auto">
            <a:xfrm>
              <a:off x="865" y="1896"/>
              <a:ext cx="2136" cy="1752"/>
            </a:xfrm>
            <a:prstGeom prst="rect">
              <a:avLst/>
            </a:prstGeom>
            <a:noFill/>
            <a:ln w="9525">
              <a:noFill/>
              <a:miter lim="800000"/>
              <a:headEnd/>
              <a:tailEnd/>
            </a:ln>
          </p:spPr>
        </p:pic>
        <p:pic>
          <p:nvPicPr>
            <p:cNvPr id="29706" name="Picture 8" descr="scarlato et al 2013 grafico 2"/>
            <p:cNvPicPr>
              <a:picLocks noChangeAspect="1" noChangeArrowheads="1"/>
            </p:cNvPicPr>
            <p:nvPr/>
          </p:nvPicPr>
          <p:blipFill>
            <a:blip r:embed="rId7"/>
            <a:srcRect/>
            <a:stretch>
              <a:fillRect/>
            </a:stretch>
          </p:blipFill>
          <p:spPr bwMode="auto">
            <a:xfrm>
              <a:off x="3312" y="1584"/>
              <a:ext cx="2110" cy="2256"/>
            </a:xfrm>
            <a:prstGeom prst="rect">
              <a:avLst/>
            </a:prstGeom>
            <a:noFill/>
            <a:ln w="9525">
              <a:noFill/>
              <a:miter lim="800000"/>
              <a:headEnd/>
              <a:tailEnd/>
            </a:ln>
          </p:spPr>
        </p:pic>
      </p:grpSp>
      <p:sp>
        <p:nvSpPr>
          <p:cNvPr id="29701"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29702" name="Rectangle 10"/>
          <p:cNvSpPr>
            <a:spLocks noChangeArrowheads="1"/>
          </p:cNvSpPr>
          <p:nvPr/>
        </p:nvSpPr>
        <p:spPr bwMode="auto">
          <a:xfrm>
            <a:off x="1219200" y="457200"/>
            <a:ext cx="5383213"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dipendenza temporale</a:t>
            </a:r>
            <a:r>
              <a:rPr lang="it-IT"/>
              <a:t> </a:t>
            </a:r>
          </a:p>
        </p:txBody>
      </p:sp>
      <p:sp>
        <p:nvSpPr>
          <p:cNvPr id="29703" name="Rectangle 10"/>
          <p:cNvSpPr>
            <a:spLocks noChangeArrowheads="1"/>
          </p:cNvSpPr>
          <p:nvPr/>
        </p:nvSpPr>
        <p:spPr bwMode="auto">
          <a:xfrm>
            <a:off x="1219200" y="1143000"/>
            <a:ext cx="3733800"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shear stress</a:t>
            </a:r>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CasellaDiTesto 4"/>
          <p:cNvSpPr txBox="1">
            <a:spLocks noChangeArrowheads="1"/>
          </p:cNvSpPr>
          <p:nvPr/>
        </p:nvSpPr>
        <p:spPr bwMode="auto">
          <a:xfrm>
            <a:off x="1476375" y="6581775"/>
            <a:ext cx="7667625" cy="274638"/>
          </a:xfrm>
          <a:prstGeom prst="rect">
            <a:avLst/>
          </a:prstGeom>
          <a:solidFill>
            <a:srgbClr val="323232"/>
          </a:solidFill>
          <a:ln w="9525">
            <a:noFill/>
            <a:miter lim="800000"/>
            <a:headEnd/>
            <a:tailEnd/>
          </a:ln>
        </p:spPr>
        <p:txBody>
          <a:bodyPr>
            <a:prstTxWarp prst="textNoShape">
              <a:avLst/>
            </a:prstTxWarp>
            <a:spAutoFit/>
          </a:bodyPr>
          <a:lstStyle/>
          <a:p>
            <a:pPr algn="r"/>
            <a:r>
              <a:rPr lang="it-IT" sz="1200">
                <a:solidFill>
                  <a:schemeClr val="bg1"/>
                </a:solidFill>
                <a:latin typeface="Calibri" pitchFamily="-60" charset="0"/>
                <a:ea typeface="Arial" pitchFamily="-60" charset="0"/>
                <a:cs typeface="Arial" pitchFamily="-60" charset="0"/>
              </a:rPr>
              <a:t>101° CONGRESSO NAZIONALE DELLA SOCIETÀ ITALIANA DI FISICA, Roma, 21-25 Settembre 2015</a:t>
            </a:r>
            <a:endParaRPr lang="it-IT" sz="1200">
              <a:solidFill>
                <a:schemeClr val="bg1"/>
              </a:solidFill>
              <a:latin typeface="Calibri" pitchFamily="-60" charset="0"/>
            </a:endParaRPr>
          </a:p>
        </p:txBody>
      </p:sp>
      <p:pic>
        <p:nvPicPr>
          <p:cNvPr id="31746" name="Immagine 6" descr="INGV_logo.tif"/>
          <p:cNvPicPr>
            <a:picLocks noChangeAspect="1"/>
          </p:cNvPicPr>
          <p:nvPr/>
        </p:nvPicPr>
        <p:blipFill>
          <a:blip r:embed="rId3"/>
          <a:srcRect/>
          <a:stretch>
            <a:fillRect/>
          </a:stretch>
        </p:blipFill>
        <p:spPr bwMode="auto">
          <a:xfrm>
            <a:off x="179388" y="117475"/>
            <a:ext cx="720725" cy="1008063"/>
          </a:xfrm>
          <a:prstGeom prst="rect">
            <a:avLst/>
          </a:prstGeom>
          <a:noFill/>
          <a:ln w="9525">
            <a:noFill/>
            <a:miter lim="800000"/>
            <a:headEnd/>
            <a:tailEnd/>
          </a:ln>
        </p:spPr>
      </p:pic>
      <p:pic>
        <p:nvPicPr>
          <p:cNvPr id="31747" name="Immagine 8" descr="image2.jpg"/>
          <p:cNvPicPr>
            <a:picLocks noChangeAspect="1"/>
          </p:cNvPicPr>
          <p:nvPr/>
        </p:nvPicPr>
        <p:blipFill>
          <a:blip r:embed="rId4"/>
          <a:srcRect/>
          <a:stretch>
            <a:fillRect/>
          </a:stretch>
        </p:blipFill>
        <p:spPr bwMode="auto">
          <a:xfrm>
            <a:off x="179388" y="6003925"/>
            <a:ext cx="812800" cy="812800"/>
          </a:xfrm>
          <a:prstGeom prst="rect">
            <a:avLst/>
          </a:prstGeom>
          <a:noFill/>
          <a:ln w="9525">
            <a:noFill/>
            <a:miter lim="800000"/>
            <a:headEnd/>
            <a:tailEnd/>
          </a:ln>
        </p:spPr>
      </p:pic>
      <p:grpSp>
        <p:nvGrpSpPr>
          <p:cNvPr id="31748" name="Group 5"/>
          <p:cNvGrpSpPr>
            <a:grpSpLocks/>
          </p:cNvGrpSpPr>
          <p:nvPr/>
        </p:nvGrpSpPr>
        <p:grpSpPr bwMode="auto">
          <a:xfrm>
            <a:off x="990600" y="2636838"/>
            <a:ext cx="7239000" cy="3611562"/>
            <a:chOff x="624" y="240"/>
            <a:chExt cx="4798" cy="3600"/>
          </a:xfrm>
        </p:grpSpPr>
        <p:pic>
          <p:nvPicPr>
            <p:cNvPr id="31753" name="Picture 3" descr="grafico tuccimei et al 2010"/>
            <p:cNvPicPr>
              <a:picLocks noChangeAspect="1" noChangeArrowheads="1"/>
            </p:cNvPicPr>
            <p:nvPr/>
          </p:nvPicPr>
          <p:blipFill>
            <a:blip r:embed="rId5"/>
            <a:srcRect/>
            <a:stretch>
              <a:fillRect/>
            </a:stretch>
          </p:blipFill>
          <p:spPr bwMode="auto">
            <a:xfrm>
              <a:off x="624" y="240"/>
              <a:ext cx="3216" cy="1589"/>
            </a:xfrm>
            <a:prstGeom prst="rect">
              <a:avLst/>
            </a:prstGeom>
            <a:noFill/>
            <a:ln w="9525">
              <a:noFill/>
              <a:miter lim="800000"/>
              <a:headEnd/>
              <a:tailEnd/>
            </a:ln>
          </p:spPr>
        </p:pic>
        <p:pic>
          <p:nvPicPr>
            <p:cNvPr id="31754" name="Picture 5" descr="scarlato et al 2013 grafico 1"/>
            <p:cNvPicPr>
              <a:picLocks noChangeAspect="1" noChangeArrowheads="1"/>
            </p:cNvPicPr>
            <p:nvPr/>
          </p:nvPicPr>
          <p:blipFill>
            <a:blip r:embed="rId6"/>
            <a:srcRect/>
            <a:stretch>
              <a:fillRect/>
            </a:stretch>
          </p:blipFill>
          <p:spPr bwMode="auto">
            <a:xfrm>
              <a:off x="865" y="1896"/>
              <a:ext cx="2136" cy="1752"/>
            </a:xfrm>
            <a:prstGeom prst="rect">
              <a:avLst/>
            </a:prstGeom>
            <a:noFill/>
            <a:ln w="9525">
              <a:noFill/>
              <a:miter lim="800000"/>
              <a:headEnd/>
              <a:tailEnd/>
            </a:ln>
          </p:spPr>
        </p:pic>
        <p:pic>
          <p:nvPicPr>
            <p:cNvPr id="31755" name="Picture 8" descr="scarlato et al 2013 grafico 2"/>
            <p:cNvPicPr>
              <a:picLocks noChangeAspect="1" noChangeArrowheads="1"/>
            </p:cNvPicPr>
            <p:nvPr/>
          </p:nvPicPr>
          <p:blipFill>
            <a:blip r:embed="rId7"/>
            <a:srcRect/>
            <a:stretch>
              <a:fillRect/>
            </a:stretch>
          </p:blipFill>
          <p:spPr bwMode="auto">
            <a:xfrm>
              <a:off x="3312" y="1584"/>
              <a:ext cx="2110" cy="2256"/>
            </a:xfrm>
            <a:prstGeom prst="rect">
              <a:avLst/>
            </a:prstGeom>
            <a:noFill/>
            <a:ln w="9525">
              <a:noFill/>
              <a:miter lim="800000"/>
              <a:headEnd/>
              <a:tailEnd/>
            </a:ln>
          </p:spPr>
        </p:pic>
      </p:grpSp>
      <p:sp>
        <p:nvSpPr>
          <p:cNvPr id="31749" name="CasellaDiTesto 5"/>
          <p:cNvSpPr txBox="1">
            <a:spLocks noChangeArrowheads="1"/>
          </p:cNvSpPr>
          <p:nvPr/>
        </p:nvSpPr>
        <p:spPr bwMode="auto">
          <a:xfrm>
            <a:off x="1476375" y="0"/>
            <a:ext cx="7667625" cy="304800"/>
          </a:xfrm>
          <a:prstGeom prst="rect">
            <a:avLst/>
          </a:prstGeom>
          <a:solidFill>
            <a:srgbClr val="323232"/>
          </a:solidFill>
          <a:ln w="9525">
            <a:noFill/>
            <a:miter lim="800000"/>
            <a:headEnd/>
            <a:tailEnd/>
          </a:ln>
        </p:spPr>
        <p:txBody>
          <a:bodyPr>
            <a:prstTxWarp prst="textNoShape">
              <a:avLst/>
            </a:prstTxWarp>
            <a:spAutoFit/>
          </a:bodyPr>
          <a:lstStyle/>
          <a:p>
            <a:pPr algn="r"/>
            <a:r>
              <a:rPr lang="it-IT" sz="1400">
                <a:solidFill>
                  <a:schemeClr val="bg1"/>
                </a:solidFill>
                <a:latin typeface="Calibri" pitchFamily="-60" charset="0"/>
                <a:ea typeface="Arial" pitchFamily="-60" charset="0"/>
                <a:cs typeface="Arial" pitchFamily="-60" charset="0"/>
              </a:rPr>
              <a:t>REAL TIME RADON MONITORING IN LABORATORY</a:t>
            </a:r>
            <a:endParaRPr lang="it-IT" sz="1400">
              <a:solidFill>
                <a:schemeClr val="bg1"/>
              </a:solidFill>
              <a:latin typeface="Calibri" pitchFamily="-60" charset="0"/>
            </a:endParaRPr>
          </a:p>
        </p:txBody>
      </p:sp>
      <p:sp>
        <p:nvSpPr>
          <p:cNvPr id="31750" name="Rectangle 10"/>
          <p:cNvSpPr>
            <a:spLocks noChangeArrowheads="1"/>
          </p:cNvSpPr>
          <p:nvPr/>
        </p:nvSpPr>
        <p:spPr bwMode="auto">
          <a:xfrm>
            <a:off x="1219200" y="457200"/>
            <a:ext cx="5383213"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dipendenza temporale</a:t>
            </a:r>
            <a:r>
              <a:rPr lang="it-IT"/>
              <a:t> </a:t>
            </a:r>
          </a:p>
        </p:txBody>
      </p:sp>
      <p:sp>
        <p:nvSpPr>
          <p:cNvPr id="31751" name="Rectangle 11"/>
          <p:cNvSpPr>
            <a:spLocks noChangeArrowheads="1"/>
          </p:cNvSpPr>
          <p:nvPr/>
        </p:nvSpPr>
        <p:spPr bwMode="auto">
          <a:xfrm>
            <a:off x="1198563" y="1752600"/>
            <a:ext cx="7869237" cy="822325"/>
          </a:xfrm>
          <a:prstGeom prst="rect">
            <a:avLst/>
          </a:prstGeom>
          <a:solidFill>
            <a:srgbClr val="FFFF00"/>
          </a:solidFill>
          <a:ln w="9525">
            <a:noFill/>
            <a:miter lim="800000"/>
            <a:headEnd/>
            <a:tailEnd/>
          </a:ln>
        </p:spPr>
        <p:txBody>
          <a:bodyPr>
            <a:prstTxWarp prst="textNoShape">
              <a:avLst/>
            </a:prstTxWarp>
            <a:spAutoFit/>
          </a:bodyPr>
          <a:lstStyle/>
          <a:p>
            <a:r>
              <a:rPr lang="it-IT">
                <a:solidFill>
                  <a:srgbClr val="FF0000"/>
                </a:solidFill>
              </a:rPr>
              <a:t>Misurare emissioni da rocce maggiormente caratterizzanti i sistemi sismogenetici</a:t>
            </a:r>
            <a:endParaRPr lang="it-IT"/>
          </a:p>
        </p:txBody>
      </p:sp>
      <p:sp>
        <p:nvSpPr>
          <p:cNvPr id="31752" name="Rectangle 10"/>
          <p:cNvSpPr>
            <a:spLocks noChangeArrowheads="1"/>
          </p:cNvSpPr>
          <p:nvPr/>
        </p:nvSpPr>
        <p:spPr bwMode="auto">
          <a:xfrm>
            <a:off x="1219200" y="1143000"/>
            <a:ext cx="3733800" cy="457200"/>
          </a:xfrm>
          <a:prstGeom prst="rect">
            <a:avLst/>
          </a:prstGeom>
          <a:solidFill>
            <a:srgbClr val="FFFF00"/>
          </a:solidFill>
          <a:ln w="9525">
            <a:noFill/>
            <a:miter lim="800000"/>
            <a:headEnd/>
            <a:tailEnd/>
          </a:ln>
        </p:spPr>
        <p:txBody>
          <a:bodyPr wrap="none">
            <a:prstTxWarp prst="textNoShape">
              <a:avLst/>
            </a:prstTxWarp>
            <a:spAutoFit/>
          </a:bodyPr>
          <a:lstStyle/>
          <a:p>
            <a:r>
              <a:rPr lang="it-IT">
                <a:solidFill>
                  <a:srgbClr val="FF0000"/>
                </a:solidFill>
              </a:rPr>
              <a:t>Introdurre shear stress</a:t>
            </a:r>
            <a:endParaRPr lang="it-IT"/>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HAPEID" val="zOcqI1HDK3IEOujrh8ryyb"/>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4710</TotalTime>
  <Words>1111</Words>
  <Application>Microsoft Macintosh PowerPoint</Application>
  <PresentationFormat>On-screen Show (4:3)</PresentationFormat>
  <Paragraphs>181</Paragraphs>
  <Slides>29</Slides>
  <Notes>29</Notes>
  <HiddenSlides>0</HiddenSlides>
  <MMClips>1</MMClips>
  <ScaleCrop>false</ScaleCrop>
  <HeadingPairs>
    <vt:vector size="6" baseType="variant">
      <vt:variant>
        <vt:lpstr>Caratteri utilizzati</vt:lpstr>
      </vt:variant>
      <vt:variant>
        <vt:i4>8</vt:i4>
      </vt:variant>
      <vt:variant>
        <vt:lpstr>Modello struttura</vt:lpstr>
      </vt:variant>
      <vt:variant>
        <vt:i4>1</vt:i4>
      </vt:variant>
      <vt:variant>
        <vt:lpstr>Titoli diapositive</vt:lpstr>
      </vt:variant>
      <vt:variant>
        <vt:i4>29</vt:i4>
      </vt:variant>
    </vt:vector>
  </HeadingPairs>
  <TitlesOfParts>
    <vt:vector size="38" baseType="lpstr">
      <vt:lpstr>Verdana</vt:lpstr>
      <vt:lpstr>ＭＳ Ｐゴシック</vt:lpstr>
      <vt:lpstr>Arial</vt:lpstr>
      <vt:lpstr>Calibri</vt:lpstr>
      <vt:lpstr>Wingdings</vt:lpstr>
      <vt:lpstr>Tahoma</vt:lpstr>
      <vt:lpstr>Symbol</vt:lpstr>
      <vt:lpstr>ヒラギノ角ゴ Pro W3</vt:lpstr>
      <vt:lpstr>Tema di Office</vt:lpstr>
      <vt:lpstr>Real time radon monitoring in the laboratory: a pilot approach to investigate the Earth crust.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INGV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term continuous radon monitoring in Italy</dc:title>
  <dc:creator>Valentina Cannelli</dc:creator>
  <cp:lastModifiedBy>Antonio Piersanti</cp:lastModifiedBy>
  <cp:revision>119</cp:revision>
  <dcterms:created xsi:type="dcterms:W3CDTF">2015-08-24T10:24:36Z</dcterms:created>
  <dcterms:modified xsi:type="dcterms:W3CDTF">2015-09-23T10:38:24Z</dcterms:modified>
</cp:coreProperties>
</file>