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4" r:id="rId3"/>
    <p:sldId id="275" r:id="rId4"/>
    <p:sldId id="279" r:id="rId5"/>
    <p:sldId id="282" r:id="rId6"/>
    <p:sldId id="25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1" r:id="rId16"/>
    <p:sldId id="278" r:id="rId17"/>
    <p:sldId id="281" r:id="rId18"/>
    <p:sldId id="276" r:id="rId19"/>
    <p:sldId id="273" r:id="rId20"/>
    <p:sldId id="266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ABD54-C313-4FD2-B7D7-73F2581354D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1950216-324E-4E21-A40A-2D49DC1236DE}">
      <dgm:prSet phldrT="[Testo]"/>
      <dgm:spPr/>
      <dgm:t>
        <a:bodyPr/>
        <a:lstStyle/>
        <a:p>
          <a:r>
            <a:rPr lang="it-IT" smtClean="0"/>
            <a:t>SQUID</a:t>
          </a:r>
          <a:endParaRPr lang="it-IT"/>
        </a:p>
      </dgm:t>
    </dgm:pt>
    <dgm:pt modelId="{F4936A97-EADB-4631-860F-AA9CC40DF911}" type="parTrans" cxnId="{C538F120-2902-45E1-9B0E-EAD02E8A8F00}">
      <dgm:prSet/>
      <dgm:spPr/>
      <dgm:t>
        <a:bodyPr/>
        <a:lstStyle/>
        <a:p>
          <a:endParaRPr lang="it-IT"/>
        </a:p>
      </dgm:t>
    </dgm:pt>
    <dgm:pt modelId="{DDE1B847-7042-4EBA-B65F-DC6D17BF9F24}" type="sibTrans" cxnId="{C538F120-2902-45E1-9B0E-EAD02E8A8F00}">
      <dgm:prSet/>
      <dgm:spPr/>
      <dgm:t>
        <a:bodyPr/>
        <a:lstStyle/>
        <a:p>
          <a:endParaRPr lang="it-IT"/>
        </a:p>
      </dgm:t>
    </dgm:pt>
    <dgm:pt modelId="{42782F2A-AFA7-41DF-A52A-91D0DFBC231F}">
      <dgm:prSet phldrT="[Testo]"/>
      <dgm:spPr/>
      <dgm:t>
        <a:bodyPr/>
        <a:lstStyle/>
        <a:p>
          <a:r>
            <a:rPr lang="it-IT" b="0" i="0" smtClean="0"/>
            <a:t>magnetometri estremamente sensibili usati per misurare campi magnetici poco intensi, sono costituiti da un anello superconduttore contenente una o più giunzioni Josephson.</a:t>
          </a:r>
          <a:endParaRPr lang="it-IT"/>
        </a:p>
      </dgm:t>
    </dgm:pt>
    <dgm:pt modelId="{D85A8123-34EC-400A-874B-89E6D3ADAF93}" type="parTrans" cxnId="{EB2F2684-97F8-48C7-8130-F09AFA23B759}">
      <dgm:prSet/>
      <dgm:spPr/>
      <dgm:t>
        <a:bodyPr/>
        <a:lstStyle/>
        <a:p>
          <a:endParaRPr lang="it-IT"/>
        </a:p>
      </dgm:t>
    </dgm:pt>
    <dgm:pt modelId="{0D72D4F7-0440-423B-8B7E-11ADDD76C9E3}" type="sibTrans" cxnId="{EB2F2684-97F8-48C7-8130-F09AFA23B759}">
      <dgm:prSet/>
      <dgm:spPr/>
      <dgm:t>
        <a:bodyPr/>
        <a:lstStyle/>
        <a:p>
          <a:endParaRPr lang="it-IT"/>
        </a:p>
      </dgm:t>
    </dgm:pt>
    <dgm:pt modelId="{C1865A24-97AC-4C86-813B-F30CF5E90D21}">
      <dgm:prSet phldrT="[Testo]"/>
      <dgm:spPr/>
      <dgm:t>
        <a:bodyPr/>
        <a:lstStyle/>
        <a:p>
          <a:r>
            <a:rPr lang="it-IT" b="0" i="0" smtClean="0"/>
            <a:t>Magnetoencefalografia</a:t>
          </a:r>
          <a:endParaRPr lang="it-IT"/>
        </a:p>
      </dgm:t>
    </dgm:pt>
    <dgm:pt modelId="{671B69DB-E27C-4D4F-839F-79550CED83B4}" type="parTrans" cxnId="{C6E4745A-B8F1-4ABE-85C8-8277A7D487A3}">
      <dgm:prSet/>
      <dgm:spPr/>
      <dgm:t>
        <a:bodyPr/>
        <a:lstStyle/>
        <a:p>
          <a:endParaRPr lang="it-IT"/>
        </a:p>
      </dgm:t>
    </dgm:pt>
    <dgm:pt modelId="{3C63E7B6-2DFC-49BB-89B8-DB13DB0EF8CD}" type="sibTrans" cxnId="{C6E4745A-B8F1-4ABE-85C8-8277A7D487A3}">
      <dgm:prSet/>
      <dgm:spPr/>
      <dgm:t>
        <a:bodyPr/>
        <a:lstStyle/>
        <a:p>
          <a:endParaRPr lang="it-IT"/>
        </a:p>
      </dgm:t>
    </dgm:pt>
    <dgm:pt modelId="{41896A8F-B9A7-4ADB-9447-3A100DF951D6}">
      <dgm:prSet phldrT="[Testo]"/>
      <dgm:spPr/>
      <dgm:t>
        <a:bodyPr/>
        <a:lstStyle/>
        <a:p>
          <a:r>
            <a:rPr lang="it-IT" b="0" i="0" dirty="0" smtClean="0"/>
            <a:t>usa la misura proveniente da un </a:t>
          </a:r>
          <a:r>
            <a:rPr lang="it-IT" b="0" i="1" dirty="0" smtClean="0"/>
            <a:t>array</a:t>
          </a:r>
          <a:r>
            <a:rPr lang="it-IT" b="0" i="0" dirty="0" smtClean="0"/>
            <a:t> di SQUID per ricavare l'attività di gruppi di neuroni all'interno del cervello</a:t>
          </a:r>
          <a:endParaRPr lang="it-IT" dirty="0"/>
        </a:p>
      </dgm:t>
    </dgm:pt>
    <dgm:pt modelId="{DFCF4B56-A853-4CD1-8909-51A447280BF5}" type="parTrans" cxnId="{2A5A272F-F90C-4824-9864-EAD89046410A}">
      <dgm:prSet/>
      <dgm:spPr/>
      <dgm:t>
        <a:bodyPr/>
        <a:lstStyle/>
        <a:p>
          <a:endParaRPr lang="it-IT"/>
        </a:p>
      </dgm:t>
    </dgm:pt>
    <dgm:pt modelId="{5B95212C-BD38-4330-B8DB-BCCA327A1193}" type="sibTrans" cxnId="{2A5A272F-F90C-4824-9864-EAD89046410A}">
      <dgm:prSet/>
      <dgm:spPr/>
      <dgm:t>
        <a:bodyPr/>
        <a:lstStyle/>
        <a:p>
          <a:endParaRPr lang="it-IT"/>
        </a:p>
      </dgm:t>
    </dgm:pt>
    <dgm:pt modelId="{0F671020-A156-4FF4-B7A4-FB5A2E5504E6}">
      <dgm:prSet phldrT="[Testo]"/>
      <dgm:spPr/>
      <dgm:t>
        <a:bodyPr/>
        <a:lstStyle/>
        <a:p>
          <a:r>
            <a:rPr lang="it-IT" smtClean="0"/>
            <a:t>Computer quantistici</a:t>
          </a:r>
          <a:endParaRPr lang="it-IT"/>
        </a:p>
      </dgm:t>
    </dgm:pt>
    <dgm:pt modelId="{AB43D109-F145-4868-83E8-56706E503269}" type="parTrans" cxnId="{8E2936E6-7238-4A6E-8616-65254821858D}">
      <dgm:prSet/>
      <dgm:spPr/>
      <dgm:t>
        <a:bodyPr/>
        <a:lstStyle/>
        <a:p>
          <a:endParaRPr lang="it-IT"/>
        </a:p>
      </dgm:t>
    </dgm:pt>
    <dgm:pt modelId="{97BFE137-DAD7-4B5B-B557-D7FE76DD4588}" type="sibTrans" cxnId="{8E2936E6-7238-4A6E-8616-65254821858D}">
      <dgm:prSet/>
      <dgm:spPr/>
      <dgm:t>
        <a:bodyPr/>
        <a:lstStyle/>
        <a:p>
          <a:endParaRPr lang="it-IT"/>
        </a:p>
      </dgm:t>
    </dgm:pt>
    <dgm:pt modelId="{3111D078-4F88-4CAA-9F44-D0C5EB1210FA}">
      <dgm:prSet phldrT="[Testo]"/>
      <dgm:spPr/>
      <dgm:t>
        <a:bodyPr/>
        <a:lstStyle/>
        <a:p>
          <a:r>
            <a:rPr lang="it-IT" b="0" i="0" smtClean="0"/>
            <a:t>Attualmente vi è una notevole attività nel tentativo di usare tali dispositivi come qu-bit di un Computer quantistico</a:t>
          </a:r>
          <a:endParaRPr lang="it-IT"/>
        </a:p>
      </dgm:t>
    </dgm:pt>
    <dgm:pt modelId="{93614AB7-B936-4BDB-830D-3446A1781B72}" type="parTrans" cxnId="{33A2C048-E9F0-42CA-959F-A636E46C1DB8}">
      <dgm:prSet/>
      <dgm:spPr/>
      <dgm:t>
        <a:bodyPr/>
        <a:lstStyle/>
        <a:p>
          <a:endParaRPr lang="it-IT"/>
        </a:p>
      </dgm:t>
    </dgm:pt>
    <dgm:pt modelId="{0DC15DC7-8F6C-4ADB-8D92-49269A706017}" type="sibTrans" cxnId="{33A2C048-E9F0-42CA-959F-A636E46C1DB8}">
      <dgm:prSet/>
      <dgm:spPr/>
      <dgm:t>
        <a:bodyPr/>
        <a:lstStyle/>
        <a:p>
          <a:endParaRPr lang="it-IT"/>
        </a:p>
      </dgm:t>
    </dgm:pt>
    <dgm:pt modelId="{0A3F75FD-570D-4B20-881F-A6CDF3546E1B}" type="pres">
      <dgm:prSet presAssocID="{D7FABD54-C313-4FD2-B7D7-73F2581354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28CC118-7E71-4169-9253-1E7E12545822}" type="pres">
      <dgm:prSet presAssocID="{11950216-324E-4E21-A40A-2D49DC1236DE}" presName="comp" presStyleCnt="0"/>
      <dgm:spPr/>
    </dgm:pt>
    <dgm:pt modelId="{8E95ED06-DF17-4292-8530-40259ECD2BD8}" type="pres">
      <dgm:prSet presAssocID="{11950216-324E-4E21-A40A-2D49DC1236DE}" presName="box" presStyleLbl="node1" presStyleIdx="0" presStyleCnt="3"/>
      <dgm:spPr/>
      <dgm:t>
        <a:bodyPr/>
        <a:lstStyle/>
        <a:p>
          <a:endParaRPr lang="it-IT"/>
        </a:p>
      </dgm:t>
    </dgm:pt>
    <dgm:pt modelId="{E22CCEC9-1F4C-4DA8-9B5C-729D12340C7F}" type="pres">
      <dgm:prSet presAssocID="{11950216-324E-4E21-A40A-2D49DC1236D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41C7FE-DF73-4AD4-B490-8B5D37081905}" type="pres">
      <dgm:prSet presAssocID="{11950216-324E-4E21-A40A-2D49DC1236D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0267DC-E611-4A0A-BE69-01C70971F5A8}" type="pres">
      <dgm:prSet presAssocID="{DDE1B847-7042-4EBA-B65F-DC6D17BF9F24}" presName="spacer" presStyleCnt="0"/>
      <dgm:spPr/>
    </dgm:pt>
    <dgm:pt modelId="{D20CF9F9-34EE-4144-A632-52527200A05E}" type="pres">
      <dgm:prSet presAssocID="{C1865A24-97AC-4C86-813B-F30CF5E90D21}" presName="comp" presStyleCnt="0"/>
      <dgm:spPr/>
    </dgm:pt>
    <dgm:pt modelId="{25DD14D8-E060-4528-A037-BA095261B83D}" type="pres">
      <dgm:prSet presAssocID="{C1865A24-97AC-4C86-813B-F30CF5E90D21}" presName="box" presStyleLbl="node1" presStyleIdx="1" presStyleCnt="3"/>
      <dgm:spPr/>
      <dgm:t>
        <a:bodyPr/>
        <a:lstStyle/>
        <a:p>
          <a:endParaRPr lang="it-IT"/>
        </a:p>
      </dgm:t>
    </dgm:pt>
    <dgm:pt modelId="{FDBE9FE2-7854-4D58-B9B8-BF7A3523DE93}" type="pres">
      <dgm:prSet presAssocID="{C1865A24-97AC-4C86-813B-F30CF5E90D21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25C775-48B6-4382-A245-64A86D3AEF4B}" type="pres">
      <dgm:prSet presAssocID="{C1865A24-97AC-4C86-813B-F30CF5E90D2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A09310-1C6A-48E7-87AC-2E47BFCECF80}" type="pres">
      <dgm:prSet presAssocID="{3C63E7B6-2DFC-49BB-89B8-DB13DB0EF8CD}" presName="spacer" presStyleCnt="0"/>
      <dgm:spPr/>
    </dgm:pt>
    <dgm:pt modelId="{58715DA7-1581-46A2-B296-F9F8FC90695C}" type="pres">
      <dgm:prSet presAssocID="{0F671020-A156-4FF4-B7A4-FB5A2E5504E6}" presName="comp" presStyleCnt="0"/>
      <dgm:spPr/>
    </dgm:pt>
    <dgm:pt modelId="{11BFE4EC-69C4-4210-99F1-E5943EAD233A}" type="pres">
      <dgm:prSet presAssocID="{0F671020-A156-4FF4-B7A4-FB5A2E5504E6}" presName="box" presStyleLbl="node1" presStyleIdx="2" presStyleCnt="3"/>
      <dgm:spPr/>
      <dgm:t>
        <a:bodyPr/>
        <a:lstStyle/>
        <a:p>
          <a:endParaRPr lang="it-IT"/>
        </a:p>
      </dgm:t>
    </dgm:pt>
    <dgm:pt modelId="{95FE4CAE-E0BB-4E03-8769-A692ECAF39BD}" type="pres">
      <dgm:prSet presAssocID="{0F671020-A156-4FF4-B7A4-FB5A2E5504E6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F5DEE7-5830-40AB-A4C2-443AA15D797A}" type="pres">
      <dgm:prSet presAssocID="{0F671020-A156-4FF4-B7A4-FB5A2E5504E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0CC5A1-E9CE-4F57-A35A-38696F982511}" type="presOf" srcId="{0F671020-A156-4FF4-B7A4-FB5A2E5504E6}" destId="{11BFE4EC-69C4-4210-99F1-E5943EAD233A}" srcOrd="0" destOrd="0" presId="urn:microsoft.com/office/officeart/2005/8/layout/vList4"/>
    <dgm:cxn modelId="{C6E4745A-B8F1-4ABE-85C8-8277A7D487A3}" srcId="{D7FABD54-C313-4FD2-B7D7-73F2581354D5}" destId="{C1865A24-97AC-4C86-813B-F30CF5E90D21}" srcOrd="1" destOrd="0" parTransId="{671B69DB-E27C-4D4F-839F-79550CED83B4}" sibTransId="{3C63E7B6-2DFC-49BB-89B8-DB13DB0EF8CD}"/>
    <dgm:cxn modelId="{75C3C2F6-7141-4376-B7C9-689A5988A3D2}" type="presOf" srcId="{3111D078-4F88-4CAA-9F44-D0C5EB1210FA}" destId="{11F5DEE7-5830-40AB-A4C2-443AA15D797A}" srcOrd="1" destOrd="1" presId="urn:microsoft.com/office/officeart/2005/8/layout/vList4"/>
    <dgm:cxn modelId="{958E4726-FBB2-4FA6-AE1F-C7C95B5D149B}" type="presOf" srcId="{42782F2A-AFA7-41DF-A52A-91D0DFBC231F}" destId="{0D41C7FE-DF73-4AD4-B490-8B5D37081905}" srcOrd="1" destOrd="1" presId="urn:microsoft.com/office/officeart/2005/8/layout/vList4"/>
    <dgm:cxn modelId="{FD16B91F-0A4A-4346-9F2C-0FF0C83E0316}" type="presOf" srcId="{3111D078-4F88-4CAA-9F44-D0C5EB1210FA}" destId="{11BFE4EC-69C4-4210-99F1-E5943EAD233A}" srcOrd="0" destOrd="1" presId="urn:microsoft.com/office/officeart/2005/8/layout/vList4"/>
    <dgm:cxn modelId="{C538F120-2902-45E1-9B0E-EAD02E8A8F00}" srcId="{D7FABD54-C313-4FD2-B7D7-73F2581354D5}" destId="{11950216-324E-4E21-A40A-2D49DC1236DE}" srcOrd="0" destOrd="0" parTransId="{F4936A97-EADB-4631-860F-AA9CC40DF911}" sibTransId="{DDE1B847-7042-4EBA-B65F-DC6D17BF9F24}"/>
    <dgm:cxn modelId="{05D19F03-7A4A-4C3D-B7E8-52DEF10239D7}" type="presOf" srcId="{C1865A24-97AC-4C86-813B-F30CF5E90D21}" destId="{8D25C775-48B6-4382-A245-64A86D3AEF4B}" srcOrd="1" destOrd="0" presId="urn:microsoft.com/office/officeart/2005/8/layout/vList4"/>
    <dgm:cxn modelId="{53401823-9F42-4538-9EF9-FFC019992AAD}" type="presOf" srcId="{41896A8F-B9A7-4ADB-9447-3A100DF951D6}" destId="{8D25C775-48B6-4382-A245-64A86D3AEF4B}" srcOrd="1" destOrd="1" presId="urn:microsoft.com/office/officeart/2005/8/layout/vList4"/>
    <dgm:cxn modelId="{8E2936E6-7238-4A6E-8616-65254821858D}" srcId="{D7FABD54-C313-4FD2-B7D7-73F2581354D5}" destId="{0F671020-A156-4FF4-B7A4-FB5A2E5504E6}" srcOrd="2" destOrd="0" parTransId="{AB43D109-F145-4868-83E8-56706E503269}" sibTransId="{97BFE137-DAD7-4B5B-B557-D7FE76DD4588}"/>
    <dgm:cxn modelId="{33A2C048-E9F0-42CA-959F-A636E46C1DB8}" srcId="{0F671020-A156-4FF4-B7A4-FB5A2E5504E6}" destId="{3111D078-4F88-4CAA-9F44-D0C5EB1210FA}" srcOrd="0" destOrd="0" parTransId="{93614AB7-B936-4BDB-830D-3446A1781B72}" sibTransId="{0DC15DC7-8F6C-4ADB-8D92-49269A706017}"/>
    <dgm:cxn modelId="{1EC597CD-CB40-4AFC-9973-632B5606A88C}" type="presOf" srcId="{C1865A24-97AC-4C86-813B-F30CF5E90D21}" destId="{25DD14D8-E060-4528-A037-BA095261B83D}" srcOrd="0" destOrd="0" presId="urn:microsoft.com/office/officeart/2005/8/layout/vList4"/>
    <dgm:cxn modelId="{4BDE6848-31A0-4C6A-AEB7-C3BAFDB6227E}" type="presOf" srcId="{11950216-324E-4E21-A40A-2D49DC1236DE}" destId="{8E95ED06-DF17-4292-8530-40259ECD2BD8}" srcOrd="0" destOrd="0" presId="urn:microsoft.com/office/officeart/2005/8/layout/vList4"/>
    <dgm:cxn modelId="{61BE4100-5AC6-4C7B-8624-1A6E88822F35}" type="presOf" srcId="{41896A8F-B9A7-4ADB-9447-3A100DF951D6}" destId="{25DD14D8-E060-4528-A037-BA095261B83D}" srcOrd="0" destOrd="1" presId="urn:microsoft.com/office/officeart/2005/8/layout/vList4"/>
    <dgm:cxn modelId="{3ECE5E91-0423-43CE-B104-EE90E93776CB}" type="presOf" srcId="{D7FABD54-C313-4FD2-B7D7-73F2581354D5}" destId="{0A3F75FD-570D-4B20-881F-A6CDF3546E1B}" srcOrd="0" destOrd="0" presId="urn:microsoft.com/office/officeart/2005/8/layout/vList4"/>
    <dgm:cxn modelId="{59A4E8CD-E2A9-4BEB-ACEC-3CEEB1C4AF8D}" type="presOf" srcId="{42782F2A-AFA7-41DF-A52A-91D0DFBC231F}" destId="{8E95ED06-DF17-4292-8530-40259ECD2BD8}" srcOrd="0" destOrd="1" presId="urn:microsoft.com/office/officeart/2005/8/layout/vList4"/>
    <dgm:cxn modelId="{2A5A272F-F90C-4824-9864-EAD89046410A}" srcId="{C1865A24-97AC-4C86-813B-F30CF5E90D21}" destId="{41896A8F-B9A7-4ADB-9447-3A100DF951D6}" srcOrd="0" destOrd="0" parTransId="{DFCF4B56-A853-4CD1-8909-51A447280BF5}" sibTransId="{5B95212C-BD38-4330-B8DB-BCCA327A1193}"/>
    <dgm:cxn modelId="{90502657-54DB-4F78-B4BB-5CA69FF66817}" type="presOf" srcId="{0F671020-A156-4FF4-B7A4-FB5A2E5504E6}" destId="{11F5DEE7-5830-40AB-A4C2-443AA15D797A}" srcOrd="1" destOrd="0" presId="urn:microsoft.com/office/officeart/2005/8/layout/vList4"/>
    <dgm:cxn modelId="{4A6A0151-0992-4A48-AE95-20ADBBE21EAE}" type="presOf" srcId="{11950216-324E-4E21-A40A-2D49DC1236DE}" destId="{0D41C7FE-DF73-4AD4-B490-8B5D37081905}" srcOrd="1" destOrd="0" presId="urn:microsoft.com/office/officeart/2005/8/layout/vList4"/>
    <dgm:cxn modelId="{EB2F2684-97F8-48C7-8130-F09AFA23B759}" srcId="{11950216-324E-4E21-A40A-2D49DC1236DE}" destId="{42782F2A-AFA7-41DF-A52A-91D0DFBC231F}" srcOrd="0" destOrd="0" parTransId="{D85A8123-34EC-400A-874B-89E6D3ADAF93}" sibTransId="{0D72D4F7-0440-423B-8B7E-11ADDD76C9E3}"/>
    <dgm:cxn modelId="{AD6C05C9-86F5-4E6C-AEBA-0D879236BBBB}" type="presParOf" srcId="{0A3F75FD-570D-4B20-881F-A6CDF3546E1B}" destId="{728CC118-7E71-4169-9253-1E7E12545822}" srcOrd="0" destOrd="0" presId="urn:microsoft.com/office/officeart/2005/8/layout/vList4"/>
    <dgm:cxn modelId="{5A2DF68C-4419-4284-8CAD-8F3305EB063F}" type="presParOf" srcId="{728CC118-7E71-4169-9253-1E7E12545822}" destId="{8E95ED06-DF17-4292-8530-40259ECD2BD8}" srcOrd="0" destOrd="0" presId="urn:microsoft.com/office/officeart/2005/8/layout/vList4"/>
    <dgm:cxn modelId="{88CFAABE-AEAB-4AB8-83FB-DAA86DE7A170}" type="presParOf" srcId="{728CC118-7E71-4169-9253-1E7E12545822}" destId="{E22CCEC9-1F4C-4DA8-9B5C-729D12340C7F}" srcOrd="1" destOrd="0" presId="urn:microsoft.com/office/officeart/2005/8/layout/vList4"/>
    <dgm:cxn modelId="{F1146EFE-79D1-4FB4-BF2A-AD376E492E31}" type="presParOf" srcId="{728CC118-7E71-4169-9253-1E7E12545822}" destId="{0D41C7FE-DF73-4AD4-B490-8B5D37081905}" srcOrd="2" destOrd="0" presId="urn:microsoft.com/office/officeart/2005/8/layout/vList4"/>
    <dgm:cxn modelId="{D8746357-191F-4E16-8041-4CF50BF6292E}" type="presParOf" srcId="{0A3F75FD-570D-4B20-881F-A6CDF3546E1B}" destId="{ED0267DC-E611-4A0A-BE69-01C70971F5A8}" srcOrd="1" destOrd="0" presId="urn:microsoft.com/office/officeart/2005/8/layout/vList4"/>
    <dgm:cxn modelId="{64D224B5-06B2-4D74-B295-A392227913AC}" type="presParOf" srcId="{0A3F75FD-570D-4B20-881F-A6CDF3546E1B}" destId="{D20CF9F9-34EE-4144-A632-52527200A05E}" srcOrd="2" destOrd="0" presId="urn:microsoft.com/office/officeart/2005/8/layout/vList4"/>
    <dgm:cxn modelId="{3CBDF311-342C-463E-A37A-A36BC433D26F}" type="presParOf" srcId="{D20CF9F9-34EE-4144-A632-52527200A05E}" destId="{25DD14D8-E060-4528-A037-BA095261B83D}" srcOrd="0" destOrd="0" presId="urn:microsoft.com/office/officeart/2005/8/layout/vList4"/>
    <dgm:cxn modelId="{440F73C2-B03D-499F-B841-28B60BBC3505}" type="presParOf" srcId="{D20CF9F9-34EE-4144-A632-52527200A05E}" destId="{FDBE9FE2-7854-4D58-B9B8-BF7A3523DE93}" srcOrd="1" destOrd="0" presId="urn:microsoft.com/office/officeart/2005/8/layout/vList4"/>
    <dgm:cxn modelId="{A7EA92AE-616A-4D9A-A1E5-707871769F4A}" type="presParOf" srcId="{D20CF9F9-34EE-4144-A632-52527200A05E}" destId="{8D25C775-48B6-4382-A245-64A86D3AEF4B}" srcOrd="2" destOrd="0" presId="urn:microsoft.com/office/officeart/2005/8/layout/vList4"/>
    <dgm:cxn modelId="{8BA9DB5B-D803-4C7B-B9AB-15FF5BC797E7}" type="presParOf" srcId="{0A3F75FD-570D-4B20-881F-A6CDF3546E1B}" destId="{D2A09310-1C6A-48E7-87AC-2E47BFCECF80}" srcOrd="3" destOrd="0" presId="urn:microsoft.com/office/officeart/2005/8/layout/vList4"/>
    <dgm:cxn modelId="{BA937A27-7E49-4994-8B90-EC2EC8FFC419}" type="presParOf" srcId="{0A3F75FD-570D-4B20-881F-A6CDF3546E1B}" destId="{58715DA7-1581-46A2-B296-F9F8FC90695C}" srcOrd="4" destOrd="0" presId="urn:microsoft.com/office/officeart/2005/8/layout/vList4"/>
    <dgm:cxn modelId="{E1B4CCCF-5B00-46C7-BF33-059CE9EF1440}" type="presParOf" srcId="{58715DA7-1581-46A2-B296-F9F8FC90695C}" destId="{11BFE4EC-69C4-4210-99F1-E5943EAD233A}" srcOrd="0" destOrd="0" presId="urn:microsoft.com/office/officeart/2005/8/layout/vList4"/>
    <dgm:cxn modelId="{E6FA5A35-68EB-4736-90BD-78EB50CD99E7}" type="presParOf" srcId="{58715DA7-1581-46A2-B296-F9F8FC90695C}" destId="{95FE4CAE-E0BB-4E03-8769-A692ECAF39BD}" srcOrd="1" destOrd="0" presId="urn:microsoft.com/office/officeart/2005/8/layout/vList4"/>
    <dgm:cxn modelId="{D2562BCD-446D-4031-9E8D-B1D6997C975B}" type="presParOf" srcId="{58715DA7-1581-46A2-B296-F9F8FC90695C}" destId="{11F5DEE7-5830-40AB-A4C2-443AA15D79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CC5BE-1E0B-4050-B783-687CD481C10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18FB7DA-D40C-4B3E-BF45-B5CE633BF126}">
      <dgm:prSet phldrT="[Testo]" custT="1"/>
      <dgm:spPr/>
      <dgm:t>
        <a:bodyPr/>
        <a:lstStyle/>
        <a:p>
          <a:r>
            <a:rPr lang="it-IT" sz="2000" dirty="0" smtClean="0"/>
            <a:t>Analogia pendolo - giunzione </a:t>
          </a:r>
          <a:r>
            <a:rPr lang="it-IT" sz="2000" dirty="0" err="1" smtClean="0"/>
            <a:t>Josephson</a:t>
          </a:r>
          <a:r>
            <a:rPr lang="it-IT" sz="2000" dirty="0" smtClean="0"/>
            <a:t> </a:t>
          </a:r>
          <a:r>
            <a:rPr lang="it-IT" sz="2000" dirty="0" err="1" smtClean="0"/>
            <a:t>sovrasmorzata</a:t>
          </a:r>
          <a:endParaRPr lang="it-IT" sz="2000" dirty="0" smtClean="0"/>
        </a:p>
      </dgm:t>
    </dgm:pt>
    <dgm:pt modelId="{22E28C32-0507-4077-9587-6FD50CE1A3D4}" type="parTrans" cxnId="{6D72BAA2-1633-4400-B09F-62DA95BAF4B9}">
      <dgm:prSet/>
      <dgm:spPr/>
      <dgm:t>
        <a:bodyPr/>
        <a:lstStyle/>
        <a:p>
          <a:endParaRPr lang="it-IT"/>
        </a:p>
      </dgm:t>
    </dgm:pt>
    <dgm:pt modelId="{AEA115C5-CA52-42C9-AA0E-5E6A53E11180}" type="sibTrans" cxnId="{6D72BAA2-1633-4400-B09F-62DA95BAF4B9}">
      <dgm:prSet/>
      <dgm:spPr/>
      <dgm:t>
        <a:bodyPr/>
        <a:lstStyle/>
        <a:p>
          <a:endParaRPr lang="it-IT"/>
        </a:p>
      </dgm:t>
    </dgm:pt>
    <dgm:pt modelId="{E1F3A25B-8551-4D4D-A5E9-D5C1DD585CFA}">
      <dgm:prSet phldrT="[Testo]"/>
      <dgm:spPr/>
      <dgm:t>
        <a:bodyPr/>
        <a:lstStyle/>
        <a:p>
          <a:r>
            <a:rPr lang="it-IT" dirty="0" smtClean="0"/>
            <a:t>strategia didattica per introdurre agli studenti della Scuola Secondaria lo studio delle proprietà dei dispositivi a superconduttore. </a:t>
          </a:r>
          <a:endParaRPr lang="it-IT" dirty="0"/>
        </a:p>
      </dgm:t>
    </dgm:pt>
    <dgm:pt modelId="{EB0675F1-7073-4DD0-8E56-8147C6FA7F67}" type="parTrans" cxnId="{051F4531-AEF4-4E84-A108-B12757771FE1}">
      <dgm:prSet/>
      <dgm:spPr/>
      <dgm:t>
        <a:bodyPr/>
        <a:lstStyle/>
        <a:p>
          <a:endParaRPr lang="it-IT"/>
        </a:p>
      </dgm:t>
    </dgm:pt>
    <dgm:pt modelId="{52E25A45-A780-4835-8B6E-842C737F0272}" type="sibTrans" cxnId="{051F4531-AEF4-4E84-A108-B12757771FE1}">
      <dgm:prSet/>
      <dgm:spPr/>
      <dgm:t>
        <a:bodyPr/>
        <a:lstStyle/>
        <a:p>
          <a:endParaRPr lang="it-IT"/>
        </a:p>
      </dgm:t>
    </dgm:pt>
    <dgm:pt modelId="{38F06729-4806-4914-BD01-8AD6E6529656}">
      <dgm:prSet phldrT="[Testo]" custT="1"/>
      <dgm:spPr/>
      <dgm:t>
        <a:bodyPr/>
        <a:lstStyle/>
        <a:p>
          <a:endParaRPr lang="it-IT" sz="2400" dirty="0"/>
        </a:p>
      </dgm:t>
    </dgm:pt>
    <dgm:pt modelId="{61DF4CB8-582E-4D70-B8A4-6E593CA997E3}" type="parTrans" cxnId="{E643CD05-BE07-47AB-8A75-E2F19EFB288C}">
      <dgm:prSet/>
      <dgm:spPr/>
      <dgm:t>
        <a:bodyPr/>
        <a:lstStyle/>
        <a:p>
          <a:endParaRPr lang="it-IT"/>
        </a:p>
      </dgm:t>
    </dgm:pt>
    <dgm:pt modelId="{76B280C4-475B-4FD2-97D2-0501DE4C6594}" type="sibTrans" cxnId="{E643CD05-BE07-47AB-8A75-E2F19EFB288C}">
      <dgm:prSet/>
      <dgm:spPr/>
      <dgm:t>
        <a:bodyPr/>
        <a:lstStyle/>
        <a:p>
          <a:endParaRPr lang="it-IT"/>
        </a:p>
      </dgm:t>
    </dgm:pt>
    <dgm:pt modelId="{4507CE3A-27E2-4BDF-A865-7CEA0620B259}">
      <dgm:prSet/>
      <dgm:spPr/>
      <dgm:t>
        <a:bodyPr/>
        <a:lstStyle/>
        <a:p>
          <a:r>
            <a:rPr lang="it-IT" dirty="0" smtClean="0"/>
            <a:t>Verifica qualitativa e quantitativa del modello</a:t>
          </a:r>
          <a:endParaRPr lang="it-IT" dirty="0"/>
        </a:p>
      </dgm:t>
    </dgm:pt>
    <dgm:pt modelId="{296D8ECA-5423-4773-A248-65000DB74A13}" type="parTrans" cxnId="{BBFF1B39-84E7-4870-AF10-FE95246CF30F}">
      <dgm:prSet/>
      <dgm:spPr/>
      <dgm:t>
        <a:bodyPr/>
        <a:lstStyle/>
        <a:p>
          <a:endParaRPr lang="it-IT"/>
        </a:p>
      </dgm:t>
    </dgm:pt>
    <dgm:pt modelId="{A3630532-1C5E-4F60-B221-7165C3E02C4A}" type="sibTrans" cxnId="{BBFF1B39-84E7-4870-AF10-FE95246CF30F}">
      <dgm:prSet/>
      <dgm:spPr/>
      <dgm:t>
        <a:bodyPr/>
        <a:lstStyle/>
        <a:p>
          <a:endParaRPr lang="it-IT"/>
        </a:p>
      </dgm:t>
    </dgm:pt>
    <dgm:pt modelId="{BCE037C3-CCC2-4A79-A382-24C89A9382A0}">
      <dgm:prSet custT="1"/>
      <dgm:spPr/>
      <dgm:t>
        <a:bodyPr/>
        <a:lstStyle/>
        <a:p>
          <a:r>
            <a:rPr lang="it-IT" sz="2000" dirty="0" smtClean="0"/>
            <a:t>Costruzione di </a:t>
          </a:r>
          <a:r>
            <a:rPr lang="it-IT" sz="2000" dirty="0" err="1" smtClean="0"/>
            <a:t>exhibit</a:t>
          </a:r>
          <a:endParaRPr lang="it-IT" sz="2000" dirty="0" smtClean="0"/>
        </a:p>
        <a:p>
          <a:r>
            <a:rPr lang="it-IT" sz="2000" dirty="0" smtClean="0"/>
            <a:t>- Didattica laboratoriale</a:t>
          </a:r>
          <a:endParaRPr lang="it-IT" sz="2000" dirty="0"/>
        </a:p>
      </dgm:t>
    </dgm:pt>
    <dgm:pt modelId="{0AF490A7-BFA7-40CF-A570-3682777D25E4}" type="parTrans" cxnId="{487AA703-ABCF-4E0E-944B-DCB392DD8A5D}">
      <dgm:prSet/>
      <dgm:spPr/>
      <dgm:t>
        <a:bodyPr/>
        <a:lstStyle/>
        <a:p>
          <a:endParaRPr lang="it-IT"/>
        </a:p>
      </dgm:t>
    </dgm:pt>
    <dgm:pt modelId="{BEAA7D81-8DF0-43F5-A8B9-4A6FA83D7CA9}" type="sibTrans" cxnId="{487AA703-ABCF-4E0E-944B-DCB392DD8A5D}">
      <dgm:prSet/>
      <dgm:spPr/>
      <dgm:t>
        <a:bodyPr/>
        <a:lstStyle/>
        <a:p>
          <a:endParaRPr lang="it-IT"/>
        </a:p>
      </dgm:t>
    </dgm:pt>
    <dgm:pt modelId="{EF2CB87A-5F51-4A18-B958-A6C8C63BE995}">
      <dgm:prSet phldrT="[Testo]" custScaleX="216656" custScaleY="112334" custLinFactX="83756" custLinFactNeighborX="100000" custLinFactNeighborY="-66912"/>
      <dgm:spPr/>
      <dgm:t>
        <a:bodyPr/>
        <a:lstStyle/>
        <a:p>
          <a:endParaRPr lang="it-IT"/>
        </a:p>
      </dgm:t>
    </dgm:pt>
    <dgm:pt modelId="{5849CB3D-97ED-42AA-A285-DAC5FA97527C}" type="parTrans" cxnId="{36615FF5-3340-4880-91E1-1CE5D82B2CBA}">
      <dgm:prSet/>
      <dgm:spPr/>
      <dgm:t>
        <a:bodyPr/>
        <a:lstStyle/>
        <a:p>
          <a:endParaRPr lang="it-IT"/>
        </a:p>
      </dgm:t>
    </dgm:pt>
    <dgm:pt modelId="{82FEF0BA-2234-457F-A7A1-793A3F391FB3}" type="sibTrans" cxnId="{36615FF5-3340-4880-91E1-1CE5D82B2CBA}">
      <dgm:prSet/>
      <dgm:spPr/>
      <dgm:t>
        <a:bodyPr/>
        <a:lstStyle/>
        <a:p>
          <a:endParaRPr lang="it-IT"/>
        </a:p>
      </dgm:t>
    </dgm:pt>
    <dgm:pt modelId="{9A3FA744-6D72-483B-A6B0-E3AC8AA94C90}">
      <dgm:prSet phldrT="[Testo]" custScaleX="216656" custScaleY="112334" custLinFactX="83756" custLinFactNeighborX="100000" custLinFactNeighborY="-66912"/>
      <dgm:spPr/>
      <dgm:t>
        <a:bodyPr/>
        <a:lstStyle/>
        <a:p>
          <a:endParaRPr lang="it-IT" dirty="0" smtClean="0"/>
        </a:p>
      </dgm:t>
    </dgm:pt>
    <dgm:pt modelId="{A13A17DF-9495-4270-B64E-3209770D5602}" type="parTrans" cxnId="{BBEC761A-82B9-4255-BB00-C30853BFF85C}">
      <dgm:prSet/>
      <dgm:spPr/>
    </dgm:pt>
    <dgm:pt modelId="{95C50222-FF12-493A-BD9F-76B8CBD2FA25}" type="sibTrans" cxnId="{BBEC761A-82B9-4255-BB00-C30853BFF85C}">
      <dgm:prSet/>
      <dgm:spPr/>
    </dgm:pt>
    <dgm:pt modelId="{B17BE45F-7023-44EA-B396-81ED5B2F9A1B}" type="pres">
      <dgm:prSet presAssocID="{0B3CC5BE-1E0B-4050-B783-687CD481C10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F72C655-6FF6-41D5-967C-E5C5B47EC394}" type="pres">
      <dgm:prSet presAssocID="{0B3CC5BE-1E0B-4050-B783-687CD481C10D}" presName="arrow" presStyleLbl="bgShp" presStyleIdx="0" presStyleCnt="1" custLinFactNeighborX="3211" custLinFactNeighborY="733"/>
      <dgm:spPr/>
    </dgm:pt>
    <dgm:pt modelId="{A526B765-F7F2-43C3-A9F2-142A58B1D775}" type="pres">
      <dgm:prSet presAssocID="{0B3CC5BE-1E0B-4050-B783-687CD481C10D}" presName="arrowDiagram5" presStyleCnt="0"/>
      <dgm:spPr/>
    </dgm:pt>
    <dgm:pt modelId="{6A59FB36-1090-41A0-9FE8-3FF6698D8A9B}" type="pres">
      <dgm:prSet presAssocID="{318FB7DA-D40C-4B3E-BF45-B5CE633BF126}" presName="bullet5a" presStyleLbl="node1" presStyleIdx="0" presStyleCnt="5"/>
      <dgm:spPr/>
    </dgm:pt>
    <dgm:pt modelId="{1A73E7EE-8C20-4C4C-A957-10219C1022D9}" type="pres">
      <dgm:prSet presAssocID="{318FB7DA-D40C-4B3E-BF45-B5CE633BF126}" presName="textBox5a" presStyleLbl="revTx" presStyleIdx="0" presStyleCnt="5" custScaleX="216656" custScaleY="112334" custLinFactX="83756" custLinFactNeighborX="100000" custLinFactNeighborY="-669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501565-9C07-4CB3-A153-13EA502CD2FD}" type="pres">
      <dgm:prSet presAssocID="{E1F3A25B-8551-4D4D-A5E9-D5C1DD585CFA}" presName="bullet5b" presStyleLbl="node1" presStyleIdx="1" presStyleCnt="5"/>
      <dgm:spPr>
        <a:solidFill>
          <a:srgbClr val="00B050"/>
        </a:solidFill>
      </dgm:spPr>
    </dgm:pt>
    <dgm:pt modelId="{6BE40745-F202-45E2-A5C6-00502A634818}" type="pres">
      <dgm:prSet presAssocID="{E1F3A25B-8551-4D4D-A5E9-D5C1DD585CFA}" presName="textBox5b" presStyleLbl="revTx" presStyleIdx="1" presStyleCnt="5" custScaleX="132831" custScaleY="149046" custLinFactX="-40009" custLinFactNeighborX="-100000" custLinFactNeighborY="-827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66C6EA-CDFE-4F9F-849E-324E1ACE20C8}" type="pres">
      <dgm:prSet presAssocID="{38F06729-4806-4914-BD01-8AD6E6529656}" presName="bullet5c" presStyleLbl="node1" presStyleIdx="2" presStyleCnt="5"/>
      <dgm:spPr>
        <a:solidFill>
          <a:srgbClr val="00B050"/>
        </a:solidFill>
      </dgm:spPr>
    </dgm:pt>
    <dgm:pt modelId="{0FCF030D-15A8-4BD1-87F4-E55F79BC4577}" type="pres">
      <dgm:prSet presAssocID="{38F06729-4806-4914-BD01-8AD6E6529656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F3A82F-1718-42B7-9DBE-005222372098}" type="pres">
      <dgm:prSet presAssocID="{4507CE3A-27E2-4BDF-A865-7CEA0620B259}" presName="bullet5d" presStyleLbl="node1" presStyleIdx="3" presStyleCnt="5"/>
      <dgm:spPr>
        <a:solidFill>
          <a:srgbClr val="FFC000"/>
        </a:solidFill>
      </dgm:spPr>
    </dgm:pt>
    <dgm:pt modelId="{90DD51F8-7725-4043-A5C9-9E402C24BDC8}" type="pres">
      <dgm:prSet presAssocID="{4507CE3A-27E2-4BDF-A865-7CEA0620B259}" presName="textBox5d" presStyleLbl="revTx" presStyleIdx="3" presStyleCnt="5" custScaleX="100916" custScaleY="46950" custLinFactNeighborX="94494" custLinFactNeighborY="-208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938B79-A550-42FF-B1F3-B9FC417BEE11}" type="pres">
      <dgm:prSet presAssocID="{BCE037C3-CCC2-4A79-A382-24C89A9382A0}" presName="bullet5e" presStyleLbl="node1" presStyleIdx="4" presStyleCnt="5"/>
      <dgm:spPr>
        <a:solidFill>
          <a:srgbClr val="FF0000"/>
        </a:solidFill>
      </dgm:spPr>
    </dgm:pt>
    <dgm:pt modelId="{C233F58B-F140-429C-877F-8C93C6645957}" type="pres">
      <dgm:prSet presAssocID="{BCE037C3-CCC2-4A79-A382-24C89A9382A0}" presName="textBox5e" presStyleLbl="revTx" presStyleIdx="4" presStyleCnt="5" custScaleX="116512" custScaleY="52135" custLinFactX="-22935" custLinFactNeighborX="-100000" custLinFactNeighborY="-43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EC761A-82B9-4255-BB00-C30853BFF85C}" srcId="{0B3CC5BE-1E0B-4050-B783-687CD481C10D}" destId="{9A3FA744-6D72-483B-A6B0-E3AC8AA94C90}" srcOrd="6" destOrd="0" parTransId="{A13A17DF-9495-4270-B64E-3209770D5602}" sibTransId="{95C50222-FF12-493A-BD9F-76B8CBD2FA25}"/>
    <dgm:cxn modelId="{BBFF1B39-84E7-4870-AF10-FE95246CF30F}" srcId="{0B3CC5BE-1E0B-4050-B783-687CD481C10D}" destId="{4507CE3A-27E2-4BDF-A865-7CEA0620B259}" srcOrd="3" destOrd="0" parTransId="{296D8ECA-5423-4773-A248-65000DB74A13}" sibTransId="{A3630532-1C5E-4F60-B221-7165C3E02C4A}"/>
    <dgm:cxn modelId="{E643CD05-BE07-47AB-8A75-E2F19EFB288C}" srcId="{0B3CC5BE-1E0B-4050-B783-687CD481C10D}" destId="{38F06729-4806-4914-BD01-8AD6E6529656}" srcOrd="2" destOrd="0" parTransId="{61DF4CB8-582E-4D70-B8A4-6E593CA997E3}" sibTransId="{76B280C4-475B-4FD2-97D2-0501DE4C6594}"/>
    <dgm:cxn modelId="{EDC55E64-9B04-4E92-87F7-4C61215AE6E2}" type="presOf" srcId="{0B3CC5BE-1E0B-4050-B783-687CD481C10D}" destId="{B17BE45F-7023-44EA-B396-81ED5B2F9A1B}" srcOrd="0" destOrd="0" presId="urn:microsoft.com/office/officeart/2005/8/layout/arrow2"/>
    <dgm:cxn modelId="{8EED8BFC-9398-4632-8CCC-1E63642DC17D}" type="presOf" srcId="{38F06729-4806-4914-BD01-8AD6E6529656}" destId="{0FCF030D-15A8-4BD1-87F4-E55F79BC4577}" srcOrd="0" destOrd="0" presId="urn:microsoft.com/office/officeart/2005/8/layout/arrow2"/>
    <dgm:cxn modelId="{199B84C3-CE89-4D7A-AC5F-D63C6D201AC0}" type="presOf" srcId="{4507CE3A-27E2-4BDF-A865-7CEA0620B259}" destId="{90DD51F8-7725-4043-A5C9-9E402C24BDC8}" srcOrd="0" destOrd="0" presId="urn:microsoft.com/office/officeart/2005/8/layout/arrow2"/>
    <dgm:cxn modelId="{C241F7B1-354F-4274-97D1-47C6139E28E4}" type="presOf" srcId="{E1F3A25B-8551-4D4D-A5E9-D5C1DD585CFA}" destId="{6BE40745-F202-45E2-A5C6-00502A634818}" srcOrd="0" destOrd="0" presId="urn:microsoft.com/office/officeart/2005/8/layout/arrow2"/>
    <dgm:cxn modelId="{FABD9797-7E97-4CF4-9E2C-280422D76018}" type="presOf" srcId="{BCE037C3-CCC2-4A79-A382-24C89A9382A0}" destId="{C233F58B-F140-429C-877F-8C93C6645957}" srcOrd="0" destOrd="0" presId="urn:microsoft.com/office/officeart/2005/8/layout/arrow2"/>
    <dgm:cxn modelId="{6D72BAA2-1633-4400-B09F-62DA95BAF4B9}" srcId="{0B3CC5BE-1E0B-4050-B783-687CD481C10D}" destId="{318FB7DA-D40C-4B3E-BF45-B5CE633BF126}" srcOrd="0" destOrd="0" parTransId="{22E28C32-0507-4077-9587-6FD50CE1A3D4}" sibTransId="{AEA115C5-CA52-42C9-AA0E-5E6A53E11180}"/>
    <dgm:cxn modelId="{CE6F1B31-94E3-41E6-B206-267DBD0F66B1}" type="presOf" srcId="{318FB7DA-D40C-4B3E-BF45-B5CE633BF126}" destId="{1A73E7EE-8C20-4C4C-A957-10219C1022D9}" srcOrd="0" destOrd="0" presId="urn:microsoft.com/office/officeart/2005/8/layout/arrow2"/>
    <dgm:cxn modelId="{487AA703-ABCF-4E0E-944B-DCB392DD8A5D}" srcId="{0B3CC5BE-1E0B-4050-B783-687CD481C10D}" destId="{BCE037C3-CCC2-4A79-A382-24C89A9382A0}" srcOrd="4" destOrd="0" parTransId="{0AF490A7-BFA7-40CF-A570-3682777D25E4}" sibTransId="{BEAA7D81-8DF0-43F5-A8B9-4A6FA83D7CA9}"/>
    <dgm:cxn modelId="{051F4531-AEF4-4E84-A108-B12757771FE1}" srcId="{0B3CC5BE-1E0B-4050-B783-687CD481C10D}" destId="{E1F3A25B-8551-4D4D-A5E9-D5C1DD585CFA}" srcOrd="1" destOrd="0" parTransId="{EB0675F1-7073-4DD0-8E56-8147C6FA7F67}" sibTransId="{52E25A45-A780-4835-8B6E-842C737F0272}"/>
    <dgm:cxn modelId="{36615FF5-3340-4880-91E1-1CE5D82B2CBA}" srcId="{0B3CC5BE-1E0B-4050-B783-687CD481C10D}" destId="{EF2CB87A-5F51-4A18-B958-A6C8C63BE995}" srcOrd="5" destOrd="0" parTransId="{5849CB3D-97ED-42AA-A285-DAC5FA97527C}" sibTransId="{82FEF0BA-2234-457F-A7A1-793A3F391FB3}"/>
    <dgm:cxn modelId="{37EE4FC6-EFAB-4653-ADBC-B3CCF2E75FA5}" type="presParOf" srcId="{B17BE45F-7023-44EA-B396-81ED5B2F9A1B}" destId="{BF72C655-6FF6-41D5-967C-E5C5B47EC394}" srcOrd="0" destOrd="0" presId="urn:microsoft.com/office/officeart/2005/8/layout/arrow2"/>
    <dgm:cxn modelId="{1290A672-BBBC-4618-B399-9132A0B188F9}" type="presParOf" srcId="{B17BE45F-7023-44EA-B396-81ED5B2F9A1B}" destId="{A526B765-F7F2-43C3-A9F2-142A58B1D775}" srcOrd="1" destOrd="0" presId="urn:microsoft.com/office/officeart/2005/8/layout/arrow2"/>
    <dgm:cxn modelId="{E47E605A-D3EA-4AB1-AE66-311D9B094231}" type="presParOf" srcId="{A526B765-F7F2-43C3-A9F2-142A58B1D775}" destId="{6A59FB36-1090-41A0-9FE8-3FF6698D8A9B}" srcOrd="0" destOrd="0" presId="urn:microsoft.com/office/officeart/2005/8/layout/arrow2"/>
    <dgm:cxn modelId="{ED0428DE-4866-4EAF-927D-78A1E31D3DC9}" type="presParOf" srcId="{A526B765-F7F2-43C3-A9F2-142A58B1D775}" destId="{1A73E7EE-8C20-4C4C-A957-10219C1022D9}" srcOrd="1" destOrd="0" presId="urn:microsoft.com/office/officeart/2005/8/layout/arrow2"/>
    <dgm:cxn modelId="{75B3B44A-339E-452C-A8D8-FF19B4724572}" type="presParOf" srcId="{A526B765-F7F2-43C3-A9F2-142A58B1D775}" destId="{C1501565-9C07-4CB3-A153-13EA502CD2FD}" srcOrd="2" destOrd="0" presId="urn:microsoft.com/office/officeart/2005/8/layout/arrow2"/>
    <dgm:cxn modelId="{BB468FB1-3BDD-44FE-A878-681EEB0A26A4}" type="presParOf" srcId="{A526B765-F7F2-43C3-A9F2-142A58B1D775}" destId="{6BE40745-F202-45E2-A5C6-00502A634818}" srcOrd="3" destOrd="0" presId="urn:microsoft.com/office/officeart/2005/8/layout/arrow2"/>
    <dgm:cxn modelId="{1EF47CD5-93EE-453C-8DAB-A2A46480591E}" type="presParOf" srcId="{A526B765-F7F2-43C3-A9F2-142A58B1D775}" destId="{4C66C6EA-CDFE-4F9F-849E-324E1ACE20C8}" srcOrd="4" destOrd="0" presId="urn:microsoft.com/office/officeart/2005/8/layout/arrow2"/>
    <dgm:cxn modelId="{E7AA1375-BBAE-4356-AE34-55A868C7BC30}" type="presParOf" srcId="{A526B765-F7F2-43C3-A9F2-142A58B1D775}" destId="{0FCF030D-15A8-4BD1-87F4-E55F79BC4577}" srcOrd="5" destOrd="0" presId="urn:microsoft.com/office/officeart/2005/8/layout/arrow2"/>
    <dgm:cxn modelId="{FF480035-D6DE-412C-ADC7-57FA4FA11931}" type="presParOf" srcId="{A526B765-F7F2-43C3-A9F2-142A58B1D775}" destId="{89F3A82F-1718-42B7-9DBE-005222372098}" srcOrd="6" destOrd="0" presId="urn:microsoft.com/office/officeart/2005/8/layout/arrow2"/>
    <dgm:cxn modelId="{18B48D63-4DCB-457F-A817-25E9A0F32D41}" type="presParOf" srcId="{A526B765-F7F2-43C3-A9F2-142A58B1D775}" destId="{90DD51F8-7725-4043-A5C9-9E402C24BDC8}" srcOrd="7" destOrd="0" presId="urn:microsoft.com/office/officeart/2005/8/layout/arrow2"/>
    <dgm:cxn modelId="{13469482-B185-4AE9-A731-0BDBAF0DD790}" type="presParOf" srcId="{A526B765-F7F2-43C3-A9F2-142A58B1D775}" destId="{50938B79-A550-42FF-B1F3-B9FC417BEE11}" srcOrd="8" destOrd="0" presId="urn:microsoft.com/office/officeart/2005/8/layout/arrow2"/>
    <dgm:cxn modelId="{D6370EA1-00FD-44A5-AE93-28387AA437F0}" type="presParOf" srcId="{A526B765-F7F2-43C3-A9F2-142A58B1D775}" destId="{C233F58B-F140-429C-877F-8C93C664595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5ED06-DF17-4292-8530-40259ECD2BD8}">
      <dsp:nvSpPr>
        <dsp:cNvPr id="0" name=""/>
        <dsp:cNvSpPr/>
      </dsp:nvSpPr>
      <dsp:spPr>
        <a:xfrm>
          <a:off x="0" y="0"/>
          <a:ext cx="8136904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smtClean="0"/>
            <a:t>SQUID</a:t>
          </a:r>
          <a:endParaRPr lang="it-IT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i="0" kern="1200" smtClean="0"/>
            <a:t>magnetometri estremamente sensibili usati per misurare campi magnetici poco intensi, sono costituiti da un anello superconduttore contenente una o più giunzioni Josephson.</a:t>
          </a:r>
          <a:endParaRPr lang="it-IT" sz="2000" kern="1200"/>
        </a:p>
      </dsp:txBody>
      <dsp:txXfrm>
        <a:off x="1814151" y="0"/>
        <a:ext cx="6322752" cy="1867707"/>
      </dsp:txXfrm>
    </dsp:sp>
    <dsp:sp modelId="{E22CCEC9-1F4C-4DA8-9B5C-729D12340C7F}">
      <dsp:nvSpPr>
        <dsp:cNvPr id="0" name=""/>
        <dsp:cNvSpPr/>
      </dsp:nvSpPr>
      <dsp:spPr>
        <a:xfrm>
          <a:off x="186770" y="186770"/>
          <a:ext cx="1627380" cy="14941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D14D8-E060-4528-A037-BA095261B83D}">
      <dsp:nvSpPr>
        <dsp:cNvPr id="0" name=""/>
        <dsp:cNvSpPr/>
      </dsp:nvSpPr>
      <dsp:spPr>
        <a:xfrm>
          <a:off x="0" y="2054478"/>
          <a:ext cx="8136904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0" i="0" kern="1200" smtClean="0"/>
            <a:t>Magnetoencefalografia</a:t>
          </a:r>
          <a:endParaRPr lang="it-IT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i="0" kern="1200" dirty="0" smtClean="0"/>
            <a:t>usa la misura proveniente da un </a:t>
          </a:r>
          <a:r>
            <a:rPr lang="it-IT" sz="2000" b="0" i="1" kern="1200" dirty="0" smtClean="0"/>
            <a:t>array</a:t>
          </a:r>
          <a:r>
            <a:rPr lang="it-IT" sz="2000" b="0" i="0" kern="1200" dirty="0" smtClean="0"/>
            <a:t> di SQUID per ricavare l'attività di gruppi di neuroni all'interno del cervello</a:t>
          </a:r>
          <a:endParaRPr lang="it-IT" sz="2000" kern="1200" dirty="0"/>
        </a:p>
      </dsp:txBody>
      <dsp:txXfrm>
        <a:off x="1814151" y="2054478"/>
        <a:ext cx="6322752" cy="1867707"/>
      </dsp:txXfrm>
    </dsp:sp>
    <dsp:sp modelId="{FDBE9FE2-7854-4D58-B9B8-BF7A3523DE93}">
      <dsp:nvSpPr>
        <dsp:cNvPr id="0" name=""/>
        <dsp:cNvSpPr/>
      </dsp:nvSpPr>
      <dsp:spPr>
        <a:xfrm>
          <a:off x="186770" y="2241248"/>
          <a:ext cx="1627380" cy="14941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FE4EC-69C4-4210-99F1-E5943EAD233A}">
      <dsp:nvSpPr>
        <dsp:cNvPr id="0" name=""/>
        <dsp:cNvSpPr/>
      </dsp:nvSpPr>
      <dsp:spPr>
        <a:xfrm>
          <a:off x="0" y="4108956"/>
          <a:ext cx="8136904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smtClean="0"/>
            <a:t>Computer quantistici</a:t>
          </a:r>
          <a:endParaRPr lang="it-IT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i="0" kern="1200" smtClean="0"/>
            <a:t>Attualmente vi è una notevole attività nel tentativo di usare tali dispositivi come qu-bit di un Computer quantistico</a:t>
          </a:r>
          <a:endParaRPr lang="it-IT" sz="2000" kern="1200"/>
        </a:p>
      </dsp:txBody>
      <dsp:txXfrm>
        <a:off x="1814151" y="4108956"/>
        <a:ext cx="6322752" cy="1867707"/>
      </dsp:txXfrm>
    </dsp:sp>
    <dsp:sp modelId="{95FE4CAE-E0BB-4E03-8769-A692ECAF39BD}">
      <dsp:nvSpPr>
        <dsp:cNvPr id="0" name=""/>
        <dsp:cNvSpPr/>
      </dsp:nvSpPr>
      <dsp:spPr>
        <a:xfrm>
          <a:off x="186770" y="4295727"/>
          <a:ext cx="1627380" cy="14941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2C655-6FF6-41D5-967C-E5C5B47EC394}">
      <dsp:nvSpPr>
        <dsp:cNvPr id="0" name=""/>
        <dsp:cNvSpPr/>
      </dsp:nvSpPr>
      <dsp:spPr>
        <a:xfrm>
          <a:off x="0" y="31459"/>
          <a:ext cx="7848872" cy="49055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9FB36-1090-41A0-9FE8-3FF6698D8A9B}">
      <dsp:nvSpPr>
        <dsp:cNvPr id="0" name=""/>
        <dsp:cNvSpPr/>
      </dsp:nvSpPr>
      <dsp:spPr>
        <a:xfrm>
          <a:off x="708313" y="3643265"/>
          <a:ext cx="180524" cy="180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3E7EE-8C20-4C4C-A957-10219C1022D9}">
      <dsp:nvSpPr>
        <dsp:cNvPr id="0" name=""/>
        <dsp:cNvSpPr/>
      </dsp:nvSpPr>
      <dsp:spPr>
        <a:xfrm>
          <a:off x="2088229" y="2880315"/>
          <a:ext cx="2227661" cy="1311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5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Analogia pendolo - giunzione </a:t>
          </a:r>
          <a:r>
            <a:rPr lang="it-IT" sz="2000" kern="1200" dirty="0" err="1" smtClean="0"/>
            <a:t>Josephson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sovrasmorzata</a:t>
          </a:r>
          <a:endParaRPr lang="it-IT" sz="2000" kern="1200" dirty="0" smtClean="0"/>
        </a:p>
      </dsp:txBody>
      <dsp:txXfrm>
        <a:off x="2088229" y="2880315"/>
        <a:ext cx="2227661" cy="1311521"/>
      </dsp:txXfrm>
    </dsp:sp>
    <dsp:sp modelId="{C1501565-9C07-4CB3-A153-13EA502CD2FD}">
      <dsp:nvSpPr>
        <dsp:cNvPr id="0" name=""/>
        <dsp:cNvSpPr/>
      </dsp:nvSpPr>
      <dsp:spPr>
        <a:xfrm>
          <a:off x="1685498" y="2704343"/>
          <a:ext cx="282559" cy="28255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40745-F202-45E2-A5C6-00502A634818}">
      <dsp:nvSpPr>
        <dsp:cNvPr id="0" name=""/>
        <dsp:cNvSpPr/>
      </dsp:nvSpPr>
      <dsp:spPr>
        <a:xfrm>
          <a:off x="0" y="640380"/>
          <a:ext cx="1730672" cy="306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22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strategia didattica per introdurre agli studenti della Scuola Secondaria lo studio delle proprietà dei dispositivi a superconduttore. </a:t>
          </a:r>
          <a:endParaRPr lang="it-IT" sz="1700" kern="1200" dirty="0"/>
        </a:p>
      </dsp:txBody>
      <dsp:txXfrm>
        <a:off x="0" y="640380"/>
        <a:ext cx="1730672" cy="3063526"/>
      </dsp:txXfrm>
    </dsp:sp>
    <dsp:sp modelId="{4C66C6EA-CDFE-4F9F-849E-324E1ACE20C8}">
      <dsp:nvSpPr>
        <dsp:cNvPr id="0" name=""/>
        <dsp:cNvSpPr/>
      </dsp:nvSpPr>
      <dsp:spPr>
        <a:xfrm>
          <a:off x="2941317" y="1955757"/>
          <a:ext cx="376745" cy="37674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F030D-15A8-4BD1-87F4-E55F79BC4577}">
      <dsp:nvSpPr>
        <dsp:cNvPr id="0" name=""/>
        <dsp:cNvSpPr/>
      </dsp:nvSpPr>
      <dsp:spPr>
        <a:xfrm>
          <a:off x="3129690" y="2144130"/>
          <a:ext cx="1514832" cy="2756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3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/>
        </a:p>
      </dsp:txBody>
      <dsp:txXfrm>
        <a:off x="3129690" y="2144130"/>
        <a:ext cx="1514832" cy="2756916"/>
      </dsp:txXfrm>
    </dsp:sp>
    <dsp:sp modelId="{89F3A82F-1718-42B7-9DBE-005222372098}">
      <dsp:nvSpPr>
        <dsp:cNvPr id="0" name=""/>
        <dsp:cNvSpPr/>
      </dsp:nvSpPr>
      <dsp:spPr>
        <a:xfrm>
          <a:off x="4401207" y="1371016"/>
          <a:ext cx="486630" cy="48663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D51F8-7725-4043-A5C9-9E402C24BDC8}">
      <dsp:nvSpPr>
        <dsp:cNvPr id="0" name=""/>
        <dsp:cNvSpPr/>
      </dsp:nvSpPr>
      <dsp:spPr>
        <a:xfrm>
          <a:off x="6120675" y="1800195"/>
          <a:ext cx="1584153" cy="154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55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Verifica qualitativa e quantitativa del modello</a:t>
          </a:r>
          <a:endParaRPr lang="it-IT" sz="1700" kern="1200" dirty="0"/>
        </a:p>
      </dsp:txBody>
      <dsp:txXfrm>
        <a:off x="6120675" y="1800195"/>
        <a:ext cx="1584153" cy="1543112"/>
      </dsp:txXfrm>
    </dsp:sp>
    <dsp:sp modelId="{50938B79-A550-42FF-B1F3-B9FC417BEE11}">
      <dsp:nvSpPr>
        <dsp:cNvPr id="0" name=""/>
        <dsp:cNvSpPr/>
      </dsp:nvSpPr>
      <dsp:spPr>
        <a:xfrm>
          <a:off x="5904266" y="980535"/>
          <a:ext cx="620060" cy="62006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3F58B-F140-429C-877F-8C93C6645957}">
      <dsp:nvSpPr>
        <dsp:cNvPr id="0" name=""/>
        <dsp:cNvSpPr/>
      </dsp:nvSpPr>
      <dsp:spPr>
        <a:xfrm>
          <a:off x="4154894" y="1998418"/>
          <a:ext cx="1828975" cy="188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5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Costruzione di </a:t>
          </a:r>
          <a:r>
            <a:rPr lang="it-IT" sz="2000" kern="1200" dirty="0" err="1" smtClean="0"/>
            <a:t>exhibit</a:t>
          </a:r>
          <a:endParaRPr lang="it-IT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- Didattica laboratoriale</a:t>
          </a:r>
          <a:endParaRPr lang="it-IT" sz="2000" kern="1200" dirty="0"/>
        </a:p>
      </dsp:txBody>
      <dsp:txXfrm>
        <a:off x="4154894" y="1998418"/>
        <a:ext cx="1828975" cy="1882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7F40-E30F-4A0C-80BA-842106D69675}" type="datetimeFigureOut">
              <a:rPr lang="it-IT" smtClean="0"/>
              <a:t>19/09/2015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7354F-CF75-4638-B1FF-D1C10C7F3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23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31648-34C9-4F76-97E2-8B82C8C83BF4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8025"/>
            <a:ext cx="4586287" cy="3440113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49750"/>
            <a:ext cx="4995863" cy="4146550"/>
          </a:xfrm>
        </p:spPr>
        <p:txBody>
          <a:bodyPr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D55B-5B54-4EDA-89BE-C020DAFCA242}" type="datetime1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74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C148-8698-44CF-BFCA-936AAFCE5F37}" type="datetime1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16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FC3F-AE29-44E4-A940-938625E9CD52}" type="datetime1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9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BF5C-A738-41C0-9B6F-82D42CC79E1A}" type="datetime1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9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4A1-FE46-4DC2-9452-190CF624C22B}" type="datetime1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16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F365-6D78-42DD-8237-6E9958AF0D7B}" type="datetime1">
              <a:rPr lang="it-IT" smtClean="0"/>
              <a:t>19/09/2015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2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D496-F8EC-4214-B5B5-56CAF850B3D0}" type="datetime1">
              <a:rPr lang="it-IT" smtClean="0"/>
              <a:t>19/09/2015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72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2FB-23B2-4DE6-A6B8-281DA3859DC6}" type="datetime1">
              <a:rPr lang="it-IT" smtClean="0"/>
              <a:t>19/09/2015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59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AFF-A6E7-4D20-952B-DC8A412E66A2}" type="datetime1">
              <a:rPr lang="it-IT" smtClean="0"/>
              <a:t>19/09/2015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4C5-99B6-4E17-B8F0-33BB385C1A34}" type="datetime1">
              <a:rPr lang="it-IT" smtClean="0"/>
              <a:t>19/09/2015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3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B5D7-F4F0-4031-BFAC-452AF08EF91F}" type="datetime1">
              <a:rPr lang="it-IT" smtClean="0"/>
              <a:t>19/09/2015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08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0446-82B0-4755-B42C-CAFF6C2E2C5A}" type="datetime1">
              <a:rPr lang="it-IT" smtClean="0"/>
              <a:t>19/09/2015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450D-31B1-4556-B16B-F544E6F3E4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57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mailto:rocapone@unisa.it" TargetMode="External"/><Relationship Id="rId4" Type="http://schemas.openxmlformats.org/officeDocument/2006/relationships/hyperlink" Target="http://www.fisica.unisa.i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5.png"/><Relationship Id="rId4" Type="http://schemas.openxmlformats.org/officeDocument/2006/relationships/image" Target="../media/image42.wmf"/><Relationship Id="rId9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WordArt 7"/>
          <p:cNvSpPr>
            <a:spLocks noChangeArrowheads="1" noChangeShapeType="1"/>
          </p:cNvSpPr>
          <p:nvPr/>
        </p:nvSpPr>
        <p:spPr bwMode="auto">
          <a:xfrm>
            <a:off x="2916238" y="3644900"/>
            <a:ext cx="3832225" cy="1743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it-IT" sz="2000" kern="10" dirty="0">
              <a:solidFill>
                <a:srgbClr val="3333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3" y="260648"/>
            <a:ext cx="7872195" cy="100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60084" y="1428909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Università </a:t>
            </a:r>
            <a:r>
              <a:rPr lang="it-IT" sz="2400" i="1" dirty="0"/>
              <a:t>degli Studi di Salerno, Fisciano (SA), </a:t>
            </a:r>
            <a:r>
              <a:rPr lang="it-IT" sz="2400" i="1" dirty="0" err="1"/>
              <a:t>Italy</a:t>
            </a:r>
            <a:r>
              <a:rPr lang="it-IT" sz="2400" i="1" dirty="0"/>
              <a:t> </a:t>
            </a:r>
            <a:r>
              <a:rPr lang="it-IT" sz="2400" dirty="0" smtClean="0"/>
              <a:t> </a:t>
            </a:r>
            <a:r>
              <a:rPr lang="it-IT" sz="2400" dirty="0" smtClean="0">
                <a:hlinkClick r:id="rId4"/>
              </a:rPr>
              <a:t>http</a:t>
            </a:r>
            <a:r>
              <a:rPr lang="it-IT" sz="2400" dirty="0">
                <a:hlinkClick r:id="rId4"/>
              </a:rPr>
              <a:t>://</a:t>
            </a:r>
            <a:r>
              <a:rPr lang="it-IT" sz="2400" dirty="0" smtClean="0">
                <a:hlinkClick r:id="rId4"/>
              </a:rPr>
              <a:t>www.fisica.unisa.it</a:t>
            </a:r>
            <a:endParaRPr lang="it-IT" sz="2400" dirty="0" smtClean="0"/>
          </a:p>
          <a:p>
            <a:pPr algn="ctr"/>
            <a:endParaRPr lang="it-IT" dirty="0" smtClean="0">
              <a:hlinkClick r:id="rId5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36048" y="2348880"/>
            <a:ext cx="7416824" cy="1754326"/>
          </a:xfrm>
          <a:prstGeom prst="rect">
            <a:avLst/>
          </a:prstGeom>
          <a:solidFill>
            <a:srgbClr val="FFC000"/>
          </a:solidFill>
          <a:ln w="127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3600" b="1" dirty="0"/>
              <a:t>Analogo meccanico </a:t>
            </a:r>
            <a:endParaRPr lang="it-IT" sz="3600" b="1" dirty="0" smtClean="0"/>
          </a:p>
          <a:p>
            <a:pPr algn="ctr"/>
            <a:r>
              <a:rPr lang="it-IT" sz="3600" b="1" dirty="0" smtClean="0"/>
              <a:t>di </a:t>
            </a:r>
            <a:r>
              <a:rPr lang="it-IT" sz="3600" b="1" dirty="0"/>
              <a:t>una </a:t>
            </a:r>
            <a:r>
              <a:rPr lang="it-IT" sz="3600" b="1" dirty="0" smtClean="0"/>
              <a:t>Giunzione </a:t>
            </a:r>
            <a:r>
              <a:rPr lang="it-IT" sz="3600" b="1" dirty="0" err="1"/>
              <a:t>Josephson</a:t>
            </a:r>
            <a:r>
              <a:rPr lang="it-IT" sz="3600" b="1" dirty="0"/>
              <a:t> </a:t>
            </a:r>
            <a:r>
              <a:rPr lang="it-IT" sz="3600" b="1" dirty="0" err="1"/>
              <a:t>sovrasmorzata</a:t>
            </a:r>
            <a:endParaRPr lang="it-IT" sz="3600" b="1" dirty="0"/>
          </a:p>
        </p:txBody>
      </p:sp>
      <p:pic>
        <p:nvPicPr>
          <p:cNvPr id="2050" name="Picture 2" descr="http://static.sif.it/SIF/resources/public/images/congress-2015-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62" y="5543366"/>
            <a:ext cx="2417266" cy="120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95936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Roma </a:t>
            </a:r>
            <a:r>
              <a:rPr lang="it-IT" b="1" dirty="0" smtClean="0">
                <a:solidFill>
                  <a:srgbClr val="0070C0"/>
                </a:solidFill>
              </a:rPr>
              <a:t>  25 </a:t>
            </a:r>
            <a:r>
              <a:rPr lang="it-IT" b="1" dirty="0">
                <a:solidFill>
                  <a:srgbClr val="0070C0"/>
                </a:solidFill>
              </a:rPr>
              <a:t>settembre 2015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86000" y="41008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Roberto De Luca </a:t>
            </a:r>
            <a:r>
              <a:rPr lang="it-IT" b="1" dirty="0" smtClean="0">
                <a:solidFill>
                  <a:srgbClr val="002060"/>
                </a:solidFill>
              </a:rPr>
              <a:t>    </a:t>
            </a:r>
            <a:r>
              <a:rPr lang="it-IT" dirty="0" smtClean="0"/>
              <a:t>rdeluca@unisa.it</a:t>
            </a:r>
            <a:endParaRPr lang="it-IT" dirty="0"/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Immacolata D’</a:t>
            </a:r>
            <a:r>
              <a:rPr lang="it-IT" b="1" dirty="0" err="1">
                <a:solidFill>
                  <a:srgbClr val="002060"/>
                </a:solidFill>
              </a:rPr>
              <a:t>Acunto</a:t>
            </a:r>
            <a:r>
              <a:rPr lang="it-IT" b="1" dirty="0">
                <a:solidFill>
                  <a:srgbClr val="002060"/>
                </a:solidFill>
              </a:rPr>
              <a:t>    </a:t>
            </a:r>
            <a:r>
              <a:rPr lang="it-IT" dirty="0"/>
              <a:t>idacunto@unisa.it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Roberto Capone       </a:t>
            </a:r>
            <a:r>
              <a:rPr lang="it-IT" dirty="0"/>
              <a:t>rcapone@unisa.it</a:t>
            </a:r>
          </a:p>
          <a:p>
            <a:pPr algn="ctr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6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4" y="1916832"/>
            <a:ext cx="2109788" cy="396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83" y="4361558"/>
            <a:ext cx="20097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44" y="3202711"/>
            <a:ext cx="2180172" cy="80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21" y="3234238"/>
            <a:ext cx="21717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78" y="4386021"/>
            <a:ext cx="2556504" cy="103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11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3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4" name="Shape 44"/>
          <p:cNvSpPr txBox="1">
            <a:spLocks/>
          </p:cNvSpPr>
          <p:nvPr/>
        </p:nvSpPr>
        <p:spPr bwMode="auto">
          <a:xfrm>
            <a:off x="3175" y="0"/>
            <a:ext cx="9137650" cy="119675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4000" dirty="0" smtClean="0">
                <a:solidFill>
                  <a:schemeClr val="bg1"/>
                </a:solidFill>
                <a:latin typeface="+mn-lt"/>
              </a:rPr>
              <a:t>Equazione del pendolo sovra smorzato</a:t>
            </a:r>
            <a:endParaRPr lang="en-US" altLang="it-IT" sz="4000" dirty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3131840" y="1916832"/>
                <a:ext cx="4392488" cy="793551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</m:num>
                        <m:den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𝝉</m:t>
                          </m:r>
                        </m:den>
                      </m:f>
                      <m:r>
                        <a:rPr lang="it-IT" sz="2400" b="1" i="1">
                          <a:latin typeface="Cambria Math"/>
                        </a:rPr>
                        <m:t>+</m:t>
                      </m:r>
                      <m:r>
                        <a:rPr lang="it-IT" sz="2400" b="1" i="1">
                          <a:latin typeface="Cambria Math"/>
                        </a:rPr>
                        <m:t>𝒔𝒊𝒏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it-IT" sz="2400" b="1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𝝉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916832"/>
                <a:ext cx="4392488" cy="7935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8240" y="908720"/>
            <a:ext cx="5451673" cy="34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11560" y="3774649"/>
            <a:ext cx="8532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per                   </a:t>
            </a:r>
            <a:r>
              <a:rPr lang="en-GB" sz="2400" dirty="0" err="1" smtClean="0"/>
              <a:t>si</a:t>
            </a:r>
            <a:r>
              <a:rPr lang="en-GB" sz="2400" dirty="0" smtClean="0"/>
              <a:t> </a:t>
            </a:r>
            <a:r>
              <a:rPr lang="en-GB" sz="2400" dirty="0" err="1" smtClean="0"/>
              <a:t>hanno</a:t>
            </a:r>
            <a:r>
              <a:rPr lang="en-GB" sz="2400" dirty="0" smtClean="0"/>
              <a:t> due </a:t>
            </a:r>
            <a:r>
              <a:rPr lang="en-GB" sz="2400" dirty="0" err="1" smtClean="0"/>
              <a:t>soluzioni</a:t>
            </a:r>
            <a:endParaRPr lang="en-GB" sz="2400" dirty="0" smtClean="0"/>
          </a:p>
          <a:p>
            <a:r>
              <a:rPr lang="en-GB" sz="2400" dirty="0" smtClean="0"/>
              <a:t> la stabile</a:t>
            </a:r>
            <a:r>
              <a:rPr lang="en-GB" sz="2400" dirty="0"/>
              <a:t>	</a:t>
            </a:r>
            <a:endParaRPr lang="it-IT" sz="2400" dirty="0"/>
          </a:p>
          <a:p>
            <a:endParaRPr lang="en-GB" sz="2400" dirty="0" smtClean="0"/>
          </a:p>
          <a:p>
            <a:r>
              <a:rPr lang="en-GB" sz="2400" dirty="0" err="1" smtClean="0"/>
              <a:t>L’instabile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 </a:t>
            </a:r>
            <a:endParaRPr lang="it-IT" sz="2400" dirty="0"/>
          </a:p>
          <a:p>
            <a:endParaRPr lang="it-IT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864096" cy="47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07" y="4620405"/>
            <a:ext cx="1810244" cy="54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4" y="5256168"/>
            <a:ext cx="1228725" cy="43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9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1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2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Momento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forzante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costante</a:t>
            </a: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8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3988" y="1454421"/>
            <a:ext cx="4330824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              </a:t>
            </a:r>
            <a:r>
              <a:rPr lang="en-GB" dirty="0" err="1" smtClean="0"/>
              <a:t>il</a:t>
            </a:r>
            <a:r>
              <a:rPr lang="en-GB" dirty="0" smtClean="0"/>
              <a:t> regime di </a:t>
            </a:r>
            <a:r>
              <a:rPr lang="en-GB" dirty="0" err="1" smtClean="0"/>
              <a:t>stabilità</a:t>
            </a:r>
            <a:r>
              <a:rPr lang="en-GB" dirty="0" smtClean="0"/>
              <a:t> </a:t>
            </a:r>
            <a:r>
              <a:rPr lang="en-GB" dirty="0" err="1" smtClean="0"/>
              <a:t>varia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per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err="1" smtClean="0"/>
              <a:t>abbiamo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soluzione</a:t>
            </a:r>
            <a:r>
              <a:rPr lang="en-GB" dirty="0" smtClean="0"/>
              <a:t> “half-stable”: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pendolo</a:t>
            </a:r>
            <a:r>
              <a:rPr lang="en-GB" dirty="0" smtClean="0"/>
              <a:t> </a:t>
            </a:r>
            <a:r>
              <a:rPr lang="en-GB" dirty="0" err="1" smtClean="0"/>
              <a:t>oscilla</a:t>
            </a:r>
            <a:r>
              <a:rPr lang="en-GB" dirty="0" smtClean="0"/>
              <a:t> </a:t>
            </a:r>
            <a:r>
              <a:rPr lang="en-GB" dirty="0" err="1" smtClean="0"/>
              <a:t>intorno</a:t>
            </a:r>
            <a:r>
              <a:rPr lang="en-GB" dirty="0" smtClean="0"/>
              <a:t> ad </a:t>
            </a:r>
            <a:r>
              <a:rPr lang="en-GB" i="1" dirty="0" smtClean="0"/>
              <a:t>O</a:t>
            </a:r>
            <a:r>
              <a:rPr lang="en-GB" dirty="0" smtClean="0"/>
              <a:t> </a:t>
            </a:r>
            <a:r>
              <a:rPr lang="it-IT" dirty="0" err="1" smtClean="0"/>
              <a:t>finchè</a:t>
            </a:r>
            <a:r>
              <a:rPr lang="it-IT" dirty="0" smtClean="0"/>
              <a:t> non viene perturbato</a:t>
            </a:r>
          </a:p>
          <a:p>
            <a:endParaRPr lang="it-IT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1495532"/>
            <a:ext cx="648072" cy="6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2567172"/>
            <a:ext cx="864096" cy="45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95532"/>
            <a:ext cx="3377211" cy="214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8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0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1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Momento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forzante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costante</a:t>
            </a: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8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per</a:t>
            </a:r>
          </a:p>
          <a:p>
            <a:r>
              <a:rPr lang="en-GB" dirty="0" smtClean="0"/>
              <a:t>La </a:t>
            </a:r>
            <a:r>
              <a:rPr lang="en-GB" dirty="0" err="1" smtClean="0"/>
              <a:t>funzione</a:t>
            </a:r>
            <a:r>
              <a:rPr lang="en-GB" dirty="0" smtClean="0"/>
              <a:t>             </a:t>
            </a:r>
            <a:r>
              <a:rPr lang="en-GB" dirty="0" err="1" smtClean="0"/>
              <a:t>cresce</a:t>
            </a:r>
            <a:r>
              <a:rPr lang="en-GB" dirty="0" smtClean="0"/>
              <a:t> </a:t>
            </a:r>
            <a:r>
              <a:rPr lang="en-GB" dirty="0" err="1" smtClean="0"/>
              <a:t>monotonicamente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          è </a:t>
            </a:r>
            <a:r>
              <a:rPr lang="en-GB" dirty="0" err="1" smtClean="0"/>
              <a:t>sempre</a:t>
            </a:r>
            <a:r>
              <a:rPr lang="en-GB" dirty="0" smtClean="0"/>
              <a:t> </a:t>
            </a:r>
            <a:r>
              <a:rPr lang="en-GB" dirty="0" err="1" smtClean="0"/>
              <a:t>positiva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936105" cy="51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28" y="2362597"/>
            <a:ext cx="103788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93" y="2811413"/>
            <a:ext cx="4857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69" y="3530047"/>
            <a:ext cx="3534341" cy="22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5536" y="573499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dipendenza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frequenza</a:t>
            </a:r>
            <a:r>
              <a:rPr lang="en-GB" dirty="0" smtClean="0"/>
              <a:t> </a:t>
            </a:r>
            <a:r>
              <a:rPr lang="en-GB" dirty="0" err="1" smtClean="0"/>
              <a:t>angolare</a:t>
            </a:r>
            <a:r>
              <a:rPr lang="en-GB" dirty="0" smtClean="0"/>
              <a:t>  dal tempo di un </a:t>
            </a:r>
            <a:r>
              <a:rPr lang="en-GB" dirty="0" err="1" smtClean="0"/>
              <a:t>pendolo</a:t>
            </a:r>
            <a:r>
              <a:rPr lang="en-GB" dirty="0" smtClean="0"/>
              <a:t> </a:t>
            </a:r>
            <a:r>
              <a:rPr lang="en-GB" dirty="0" err="1" smtClean="0"/>
              <a:t>sovra</a:t>
            </a:r>
            <a:r>
              <a:rPr lang="en-GB" dirty="0" smtClean="0"/>
              <a:t> </a:t>
            </a:r>
            <a:r>
              <a:rPr lang="en-GB" dirty="0" err="1" smtClean="0"/>
              <a:t>smorzato</a:t>
            </a:r>
            <a:r>
              <a:rPr lang="en-GB" dirty="0" smtClean="0"/>
              <a:t> </a:t>
            </a:r>
            <a:r>
              <a:rPr lang="en-GB" dirty="0" err="1" smtClean="0"/>
              <a:t>sottoposto</a:t>
            </a:r>
            <a:r>
              <a:rPr lang="en-GB" dirty="0" smtClean="0"/>
              <a:t> a </a:t>
            </a:r>
            <a:r>
              <a:rPr lang="en-GB" dirty="0" err="1" smtClean="0"/>
              <a:t>momento</a:t>
            </a:r>
            <a:r>
              <a:rPr lang="en-GB" dirty="0" smtClean="0"/>
              <a:t> </a:t>
            </a:r>
            <a:r>
              <a:rPr lang="en-GB" dirty="0" err="1" smtClean="0"/>
              <a:t>costante</a:t>
            </a:r>
            <a:r>
              <a:rPr lang="en-GB" dirty="0" smtClean="0"/>
              <a:t> </a:t>
            </a:r>
            <a:r>
              <a:rPr lang="en-GB" i="1" dirty="0"/>
              <a:t>m</a:t>
            </a:r>
            <a:r>
              <a:rPr lang="en-GB" i="1" baseline="-25000" dirty="0"/>
              <a:t>0</a:t>
            </a:r>
            <a:r>
              <a:rPr lang="en-GB" dirty="0"/>
              <a:t>=1.50</a:t>
            </a:r>
            <a:endParaRPr lang="it-IT" dirty="0"/>
          </a:p>
        </p:txBody>
      </p: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10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2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3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Momento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forzante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n-lt"/>
              </a:rPr>
              <a:t>costante</a:t>
            </a: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5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Pendolo</a:t>
            </a:r>
            <a:r>
              <a:rPr lang="en-GB" sz="3200" dirty="0" smtClean="0"/>
              <a:t> in </a:t>
            </a:r>
            <a:r>
              <a:rPr lang="en-GB" sz="3200" dirty="0" err="1" smtClean="0"/>
              <a:t>equilibrio</a:t>
            </a:r>
            <a:r>
              <a:rPr lang="en-GB" sz="3200" dirty="0" smtClean="0"/>
              <a:t>  </a:t>
            </a:r>
            <a:r>
              <a:rPr lang="en-GB" sz="3200" dirty="0" err="1" smtClean="0"/>
              <a:t>statico</a:t>
            </a:r>
            <a:endParaRPr lang="it-IT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7" y="2780928"/>
            <a:ext cx="2237175" cy="10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9" y="620688"/>
            <a:ext cx="1134323" cy="60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9" y="1772816"/>
            <a:ext cx="1224136" cy="88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90" y="1412776"/>
            <a:ext cx="50584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8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0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1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4000" dirty="0" smtClean="0">
                <a:solidFill>
                  <a:schemeClr val="bg1"/>
                </a:solidFill>
                <a:latin typeface="+mn-lt"/>
              </a:rPr>
              <a:t>Notiamo che</a:t>
            </a:r>
            <a:endParaRPr lang="it-IT" sz="40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251520" y="4373454"/>
                <a:ext cx="4196616" cy="220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La </a:t>
                </a:r>
                <a:r>
                  <a:rPr lang="en-GB" sz="2400" dirty="0" err="1"/>
                  <a:t>curva</a:t>
                </a:r>
                <a:r>
                  <a:rPr lang="en-GB" sz="2400" dirty="0"/>
                  <a:t>  </a:t>
                </a:r>
                <a:r>
                  <a:rPr lang="it-IT" sz="2400" i="1" dirty="0" smtClean="0"/>
                  <a:t>ha </a:t>
                </a:r>
                <a:r>
                  <a:rPr lang="en-GB" sz="2400" dirty="0" err="1" smtClean="0"/>
                  <a:t>l’asintoto</a:t>
                </a:r>
                <a:r>
                  <a:rPr lang="en-GB" sz="2400" dirty="0" smtClean="0"/>
                  <a:t> </a:t>
                </a:r>
                <a:r>
                  <a:rPr lang="en-GB" sz="2400" dirty="0" err="1"/>
                  <a:t>obliquo</a:t>
                </a:r>
                <a:endParaRPr lang="en-GB" sz="2400" dirty="0"/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/>
              </a:p>
              <a:p>
                <a:r>
                  <a:rPr lang="en-GB" sz="2400" dirty="0"/>
                  <a:t>Per </a:t>
                </a:r>
                <a:r>
                  <a:rPr lang="en-GB" sz="2400" dirty="0" err="1"/>
                  <a:t>grandi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valori</a:t>
                </a:r>
                <a:r>
                  <a:rPr lang="en-GB" sz="2400" dirty="0"/>
                  <a:t> di </a:t>
                </a:r>
                <a:r>
                  <a:rPr lang="en-GB" sz="2400" i="1" dirty="0" smtClean="0"/>
                  <a:t>m</a:t>
                </a:r>
                <a:r>
                  <a:rPr lang="en-GB" sz="2400" i="1" baseline="-25000" dirty="0" smtClean="0"/>
                  <a:t>0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il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momento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predomina</a:t>
                </a:r>
                <a:r>
                  <a:rPr lang="en-GB" sz="2400" dirty="0" smtClean="0"/>
                  <a:t> </a:t>
                </a:r>
                <a:r>
                  <a:rPr lang="en-GB" sz="2400" dirty="0" err="1"/>
                  <a:t>rispetto</a:t>
                </a:r>
                <a:r>
                  <a:rPr lang="en-GB" sz="2400" dirty="0"/>
                  <a:t> al </a:t>
                </a:r>
                <a:r>
                  <a:rPr lang="en-GB" sz="2400" dirty="0" err="1"/>
                  <a:t>termine</a:t>
                </a:r>
                <a:r>
                  <a:rPr lang="en-GB" sz="2400" dirty="0"/>
                  <a:t> non </a:t>
                </a:r>
                <a:r>
                  <a:rPr lang="en-GB" sz="2400" dirty="0" err="1"/>
                  <a:t>lineare</a:t>
                </a:r>
                <a:endParaRPr lang="it-IT" sz="2400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73454"/>
                <a:ext cx="4196616" cy="2209387"/>
              </a:xfrm>
              <a:prstGeom prst="rect">
                <a:avLst/>
              </a:prstGeom>
              <a:blipFill rotWithShape="1">
                <a:blip r:embed="rId6"/>
                <a:stretch>
                  <a:fillRect l="-2177" t="-2204" r="-2467" b="-52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908720"/>
            <a:ext cx="4608512" cy="532859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j-lt"/>
              </a:rPr>
              <a:t>i</a:t>
            </a:r>
            <a:r>
              <a:rPr lang="en-US" sz="18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&lt;1 la </a:t>
            </a:r>
            <a:r>
              <a:rPr lang="en-US" sz="2400" dirty="0" err="1" smtClean="0">
                <a:latin typeface="+mj-lt"/>
              </a:rPr>
              <a:t>giunzione</a:t>
            </a:r>
            <a:r>
              <a:rPr lang="en-US" sz="2400" dirty="0" smtClean="0">
                <a:latin typeface="+mj-lt"/>
              </a:rPr>
              <a:t> è </a:t>
            </a:r>
            <a:r>
              <a:rPr lang="en-US" sz="2400" dirty="0" err="1" smtClean="0">
                <a:latin typeface="+mj-lt"/>
              </a:rPr>
              <a:t>nello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stato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superconduttivo</a:t>
            </a:r>
            <a:r>
              <a:rPr lang="en-US" sz="2400" dirty="0" smtClean="0">
                <a:latin typeface="+mj-lt"/>
              </a:rPr>
              <a:t> (zero V), </a:t>
            </a:r>
            <a:r>
              <a:rPr lang="en-US" sz="2400" dirty="0" err="1" smtClean="0">
                <a:latin typeface="+mj-lt"/>
              </a:rPr>
              <a:t>massima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corrente</a:t>
            </a:r>
            <a:r>
              <a:rPr lang="en-US" sz="2400" dirty="0" smtClean="0">
                <a:latin typeface="+mj-lt"/>
              </a:rPr>
              <a:t> di tunneling. </a:t>
            </a:r>
          </a:p>
          <a:p>
            <a:r>
              <a:rPr lang="en-US" sz="2400" dirty="0" smtClean="0">
                <a:latin typeface="+mj-lt"/>
              </a:rPr>
              <a:t>Non </a:t>
            </a:r>
            <a:r>
              <a:rPr lang="en-US" sz="2400" dirty="0" err="1" smtClean="0">
                <a:latin typeface="+mj-lt"/>
              </a:rPr>
              <a:t>fluisce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corrente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nel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ramo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resistivo</a:t>
            </a:r>
            <a:r>
              <a:rPr lang="en-US" sz="2400" dirty="0" smtClean="0">
                <a:latin typeface="+mj-lt"/>
              </a:rPr>
              <a:t> del </a:t>
            </a:r>
            <a:r>
              <a:rPr lang="en-US" sz="2400" dirty="0" err="1" smtClean="0">
                <a:latin typeface="+mj-lt"/>
              </a:rPr>
              <a:t>modello</a:t>
            </a:r>
            <a:r>
              <a:rPr lang="en-US" sz="2400" dirty="0" smtClean="0">
                <a:latin typeface="+mj-lt"/>
              </a:rPr>
              <a:t> RSJ.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 la </a:t>
            </a:r>
            <a:r>
              <a:rPr lang="en-US" sz="2400" dirty="0" err="1" smtClean="0">
                <a:latin typeface="+mj-lt"/>
              </a:rPr>
              <a:t>curva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crolla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verticalmente</a:t>
            </a:r>
            <a:r>
              <a:rPr lang="en-US" sz="2400" dirty="0" smtClean="0">
                <a:latin typeface="+mj-lt"/>
              </a:rPr>
              <a:t> a zero.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i</a:t>
            </a:r>
            <a:r>
              <a:rPr lang="en-US" sz="18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&gt; 1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il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ramo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resistivo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è </a:t>
            </a:r>
            <a:r>
              <a:rPr lang="en-US" sz="2400" dirty="0" err="1" smtClean="0">
                <a:latin typeface="+mj-lt"/>
              </a:rPr>
              <a:t>attivato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ed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attraverso</a:t>
            </a:r>
            <a:r>
              <a:rPr lang="en-US" sz="2400" dirty="0" smtClean="0">
                <a:latin typeface="+mj-lt"/>
              </a:rPr>
              <a:t> la </a:t>
            </a:r>
            <a:r>
              <a:rPr lang="en-US" sz="2400" dirty="0" err="1" smtClean="0">
                <a:latin typeface="+mj-lt"/>
              </a:rPr>
              <a:t>giunzione</a:t>
            </a:r>
            <a:r>
              <a:rPr lang="en-US" sz="2400" dirty="0" smtClean="0">
                <a:latin typeface="+mj-lt"/>
              </a:rPr>
              <a:t> vi è </a:t>
            </a:r>
            <a:r>
              <a:rPr lang="en-US" sz="2400" dirty="0" err="1" smtClean="0">
                <a:latin typeface="+mj-lt"/>
              </a:rPr>
              <a:t>una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tensione</a:t>
            </a:r>
            <a:r>
              <a:rPr lang="en-US" sz="2400" dirty="0" smtClean="0">
                <a:latin typeface="+mj-lt"/>
              </a:rPr>
              <a:t> non </a:t>
            </a:r>
            <a:r>
              <a:rPr lang="en-US" sz="2400" dirty="0" err="1" smtClean="0">
                <a:latin typeface="+mj-lt"/>
              </a:rPr>
              <a:t>nulla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6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7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9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0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Lo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</a:rPr>
              <a:t>stesso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</a:rPr>
              <a:t>avviene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in </a:t>
            </a:r>
            <a:r>
              <a:rPr lang="en-US" sz="4000" dirty="0" err="1" smtClean="0">
                <a:solidFill>
                  <a:schemeClr val="bg1"/>
                </a:solidFill>
                <a:latin typeface="+mn-lt"/>
              </a:rPr>
              <a:t>una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 JJ!</a:t>
            </a: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pic>
        <p:nvPicPr>
          <p:cNvPr id="5124" name="Picture 4" descr="Risultati immagini per i v joseph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836712"/>
            <a:ext cx="3126295" cy="3168352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15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211614" y="4221088"/>
            <a:ext cx="3957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Tipica caratteristica corrente tensione </a:t>
            </a:r>
            <a:endParaRPr lang="it-IT" dirty="0" smtClean="0"/>
          </a:p>
          <a:p>
            <a:r>
              <a:rPr lang="it-IT" dirty="0" smtClean="0"/>
              <a:t>di </a:t>
            </a:r>
            <a:r>
              <a:rPr lang="it-IT" dirty="0"/>
              <a:t>una giunzione </a:t>
            </a:r>
            <a:r>
              <a:rPr lang="it-IT" dirty="0" err="1"/>
              <a:t>Josephson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10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4"/>
          <p:cNvSpPr txBox="1">
            <a:spLocks/>
          </p:cNvSpPr>
          <p:nvPr/>
        </p:nvSpPr>
        <p:spPr bwMode="auto">
          <a:xfrm>
            <a:off x="6350" y="116632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3200" dirty="0" smtClean="0">
                <a:solidFill>
                  <a:schemeClr val="bg1"/>
                </a:solidFill>
                <a:latin typeface="+mn-lt"/>
              </a:rPr>
              <a:t>Sviluppi</a:t>
            </a:r>
            <a:r>
              <a:rPr lang="it-IT" sz="3200" dirty="0">
                <a:solidFill>
                  <a:schemeClr val="bg1"/>
                </a:solidFill>
                <a:latin typeface="+mn-lt"/>
              </a:rPr>
              <a:t>: verifica del modello tramite </a:t>
            </a:r>
            <a:r>
              <a:rPr lang="it-IT" sz="3200" dirty="0" err="1">
                <a:solidFill>
                  <a:schemeClr val="bg1"/>
                </a:solidFill>
                <a:latin typeface="+mn-lt"/>
              </a:rPr>
              <a:t>exhibit</a:t>
            </a:r>
            <a:endParaRPr lang="it-IT" sz="32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endParaRPr lang="en-US" altLang="it-IT" sz="28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03014"/>
            <a:ext cx="2795621" cy="43259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72789"/>
            <a:ext cx="4248472" cy="3186354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5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258" y="0"/>
            <a:ext cx="9036496" cy="778098"/>
          </a:xfrm>
          <a:solidFill>
            <a:srgbClr val="0070C0"/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Schema modello sperimentale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17</a:t>
            </a:fld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411760" y="1844824"/>
            <a:ext cx="3888432" cy="3600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" name="Connettore 1 6"/>
          <p:cNvCxnSpPr>
            <a:endCxn id="5" idx="5"/>
          </p:cNvCxnSpPr>
          <p:nvPr/>
        </p:nvCxnSpPr>
        <p:spPr>
          <a:xfrm>
            <a:off x="4355976" y="3645024"/>
            <a:ext cx="1374768" cy="12729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 flipH="1">
            <a:off x="5582474" y="4767526"/>
            <a:ext cx="148269" cy="155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endCxn id="5" idx="4"/>
          </p:cNvCxnSpPr>
          <p:nvPr/>
        </p:nvCxnSpPr>
        <p:spPr>
          <a:xfrm>
            <a:off x="4355976" y="3645024"/>
            <a:ext cx="0" cy="18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5645389" y="3806879"/>
            <a:ext cx="1001496" cy="1056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674305" y="4845336"/>
            <a:ext cx="28443" cy="1103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136580" y="391397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858104" y="5764001"/>
            <a:ext cx="58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mg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710415" y="37392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499992" y="41506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q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4211960" y="3501008"/>
            <a:ext cx="288032" cy="2382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2 26"/>
          <p:cNvCxnSpPr>
            <a:stCxn id="25" idx="2"/>
          </p:cNvCxnSpPr>
          <p:nvPr/>
        </p:nvCxnSpPr>
        <p:spPr>
          <a:xfrm>
            <a:off x="4211960" y="3620117"/>
            <a:ext cx="0" cy="28332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764561" y="5810167"/>
            <a:ext cx="223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Momento esterno applicato misurabile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113237" y="2348880"/>
            <a:ext cx="2469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/>
                </a:solidFill>
              </a:rPr>
              <a:t>Mezzo = glicerina</a:t>
            </a:r>
            <a:endParaRPr lang="it-IT" sz="2000" b="1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1"/>
            <a:ext cx="2160240" cy="228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889950" y="4723092"/>
            <a:ext cx="2469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/>
                </a:solidFill>
              </a:rPr>
              <a:t>Sfera di Alluminio</a:t>
            </a:r>
            <a:endParaRPr lang="it-IT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1" y="188640"/>
            <a:ext cx="9144000" cy="98072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Stima delle condizioni sperimentali di funzionamento dell’analogia proposta</a:t>
            </a:r>
            <a:endParaRPr lang="it-IT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56099"/>
              </p:ext>
            </p:extLst>
          </p:nvPr>
        </p:nvGraphicFramePr>
        <p:xfrm>
          <a:off x="395536" y="1489689"/>
          <a:ext cx="4068216" cy="1569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zione" r:id="rId3" imgW="1777680" imgH="685800" progId="Equation.3">
                  <p:embed/>
                </p:oleObj>
              </mc:Choice>
              <mc:Fallback>
                <p:oleObj name="Equazione" r:id="rId3" imgW="177768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89689"/>
                        <a:ext cx="4068216" cy="1569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C:\Users\Pierino\Downloads\glicerina (1)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7" y="3242243"/>
            <a:ext cx="6019048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326474"/>
              </p:ext>
            </p:extLst>
          </p:nvPr>
        </p:nvGraphicFramePr>
        <p:xfrm>
          <a:off x="5076056" y="1628800"/>
          <a:ext cx="3547239" cy="77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zione" r:id="rId6" imgW="2209680" imgH="482400" progId="Equation.3">
                  <p:embed/>
                </p:oleObj>
              </mc:Choice>
              <mc:Fallback>
                <p:oleObj name="Equazione" r:id="rId6" imgW="220968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628800"/>
                        <a:ext cx="3547239" cy="772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43977"/>
              </p:ext>
            </p:extLst>
          </p:nvPr>
        </p:nvGraphicFramePr>
        <p:xfrm>
          <a:off x="6732240" y="3573016"/>
          <a:ext cx="1962050" cy="207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zione" r:id="rId8" imgW="1079280" imgH="1143000" progId="Equation.3">
                  <p:embed/>
                </p:oleObj>
              </mc:Choice>
              <mc:Fallback>
                <p:oleObj name="Equazione" r:id="rId8" imgW="107928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32240" y="3573016"/>
                        <a:ext cx="1962050" cy="2077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3707904" y="2708921"/>
            <a:ext cx="4849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Sfera</a:t>
            </a:r>
            <a:r>
              <a:rPr lang="en-US" sz="2800" dirty="0" smtClean="0">
                <a:solidFill>
                  <a:srgbClr val="C00000"/>
                </a:solidFill>
              </a:rPr>
              <a:t> di </a:t>
            </a:r>
            <a:r>
              <a:rPr lang="en-US" sz="2800" dirty="0" err="1" smtClean="0">
                <a:solidFill>
                  <a:srgbClr val="C00000"/>
                </a:solidFill>
              </a:rPr>
              <a:t>Alluminio</a:t>
            </a:r>
            <a:r>
              <a:rPr lang="en-US" sz="2800" dirty="0" smtClean="0">
                <a:solidFill>
                  <a:srgbClr val="C00000"/>
                </a:solidFill>
              </a:rPr>
              <a:t> in </a:t>
            </a:r>
            <a:r>
              <a:rPr lang="en-US" sz="2800" dirty="0" err="1" smtClean="0">
                <a:solidFill>
                  <a:srgbClr val="C00000"/>
                </a:solidFill>
              </a:rPr>
              <a:t>glicerina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902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analizzato</a:t>
            </a:r>
            <a:r>
              <a:rPr lang="en-US" dirty="0" smtClean="0"/>
              <a:t> </a:t>
            </a:r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proprietà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JJ in regime di </a:t>
            </a:r>
            <a:r>
              <a:rPr lang="en-US" dirty="0" err="1" smtClean="0"/>
              <a:t>sovrasmorzamento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un </a:t>
            </a:r>
            <a:r>
              <a:rPr lang="en-US" dirty="0" err="1" smtClean="0"/>
              <a:t>analogo</a:t>
            </a:r>
            <a:r>
              <a:rPr lang="en-US" dirty="0" smtClean="0"/>
              <a:t> </a:t>
            </a:r>
            <a:r>
              <a:rPr lang="en-US" dirty="0" err="1" smtClean="0"/>
              <a:t>meccanico</a:t>
            </a:r>
            <a:r>
              <a:rPr lang="en-US" dirty="0" smtClean="0"/>
              <a:t>: un </a:t>
            </a:r>
            <a:r>
              <a:rPr lang="en-US" dirty="0" err="1" smtClean="0"/>
              <a:t>pendolo</a:t>
            </a:r>
            <a:r>
              <a:rPr lang="en-US" dirty="0" smtClean="0"/>
              <a:t> in un mezzo </a:t>
            </a:r>
            <a:r>
              <a:rPr lang="en-US" dirty="0" err="1" smtClean="0"/>
              <a:t>viscoso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essendo</a:t>
            </a:r>
            <a:r>
              <a:rPr lang="en-US" dirty="0" smtClean="0"/>
              <a:t> le </a:t>
            </a:r>
            <a:r>
              <a:rPr lang="en-US" dirty="0" err="1" smtClean="0"/>
              <a:t>proprietà</a:t>
            </a:r>
            <a:r>
              <a:rPr lang="en-US" dirty="0" smtClean="0"/>
              <a:t> </a:t>
            </a:r>
            <a:r>
              <a:rPr lang="en-US" dirty="0" err="1" smtClean="0"/>
              <a:t>meccaniche</a:t>
            </a:r>
            <a:r>
              <a:rPr lang="en-US" dirty="0" smtClean="0"/>
              <a:t> del </a:t>
            </a:r>
            <a:r>
              <a:rPr lang="en-US" dirty="0" err="1" smtClean="0"/>
              <a:t>pendolo</a:t>
            </a:r>
            <a:r>
              <a:rPr lang="en-US" dirty="0" smtClean="0"/>
              <a:t> </a:t>
            </a:r>
            <a:r>
              <a:rPr lang="en-US" dirty="0" err="1" smtClean="0"/>
              <a:t>familiari</a:t>
            </a:r>
            <a:r>
              <a:rPr lang="en-US" dirty="0" smtClean="0"/>
              <a:t> </a:t>
            </a:r>
            <a:r>
              <a:rPr lang="en-US" dirty="0" err="1" smtClean="0"/>
              <a:t>agli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e </a:t>
            </a:r>
            <a:r>
              <a:rPr lang="en-US" dirty="0" err="1" smtClean="0"/>
              <a:t>facilmente</a:t>
            </a:r>
            <a:r>
              <a:rPr lang="en-US" dirty="0" smtClean="0"/>
              <a:t> </a:t>
            </a:r>
            <a:r>
              <a:rPr lang="en-US" dirty="0" err="1" smtClean="0"/>
              <a:t>osservabili</a:t>
            </a:r>
            <a:r>
              <a:rPr lang="en-US" dirty="0" smtClean="0"/>
              <a:t>,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la </a:t>
            </a:r>
            <a:r>
              <a:rPr lang="en-US" dirty="0" err="1" smtClean="0"/>
              <a:t>costruzione</a:t>
            </a:r>
            <a:r>
              <a:rPr lang="en-US" dirty="0" smtClean="0"/>
              <a:t> di 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concreti</a:t>
            </a:r>
            <a:r>
              <a:rPr lang="en-US" dirty="0" smtClean="0"/>
              <a:t>, </a:t>
            </a:r>
            <a:r>
              <a:rPr lang="en-US" dirty="0" err="1" smtClean="0"/>
              <a:t>essi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derivare</a:t>
            </a:r>
            <a:r>
              <a:rPr lang="en-US" dirty="0" smtClean="0"/>
              <a:t> </a:t>
            </a:r>
            <a:r>
              <a:rPr lang="en-US" dirty="0" err="1" smtClean="0"/>
              <a:t>comportamenti</a:t>
            </a:r>
            <a:r>
              <a:rPr lang="en-US" dirty="0" smtClean="0"/>
              <a:t> </a:t>
            </a:r>
            <a:r>
              <a:rPr lang="en-US" dirty="0" err="1" smtClean="0"/>
              <a:t>microscopici</a:t>
            </a:r>
            <a:r>
              <a:rPr lang="en-US" dirty="0" smtClean="0"/>
              <a:t> di </a:t>
            </a:r>
            <a:r>
              <a:rPr lang="en-US" dirty="0" err="1" smtClean="0"/>
              <a:t>natura</a:t>
            </a:r>
            <a:r>
              <a:rPr lang="en-US" dirty="0" smtClean="0"/>
              <a:t> </a:t>
            </a:r>
            <a:r>
              <a:rPr lang="en-US" dirty="0" err="1" smtClean="0"/>
              <a:t>quantistica</a:t>
            </a:r>
            <a:r>
              <a:rPr lang="en-US" dirty="0" smtClean="0"/>
              <a:t> per </a:t>
            </a:r>
            <a:r>
              <a:rPr lang="en-US" dirty="0" err="1" smtClean="0"/>
              <a:t>analogia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it-IT" dirty="0"/>
          </a:p>
        </p:txBody>
      </p:sp>
      <p:grpSp>
        <p:nvGrpSpPr>
          <p:cNvPr id="4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5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7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9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+mn-lt"/>
              </a:rPr>
              <a:t>Conclusioni</a:t>
            </a:r>
            <a:r>
              <a:rPr lang="en-US" sz="4000" dirty="0"/>
              <a:t/>
            </a:r>
            <a:br>
              <a:rPr lang="en-US" sz="4000" dirty="0"/>
            </a:br>
            <a:endParaRPr lang="it-IT" sz="4000" dirty="0"/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8617"/>
            <a:ext cx="3362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9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mtClean="0"/>
              <a:t>Perché parlare delle JJ a scuola?</a:t>
            </a:r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 smtClean="0"/>
              <a:t>Quando parlarne? A chi?</a:t>
            </a:r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 smtClean="0"/>
              <a:t>E’ possibile realizzare qualche esperienza laboratoriale?</a:t>
            </a: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619672" y="1719560"/>
            <a:ext cx="4104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Didattica per competenze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19672" y="3429000"/>
            <a:ext cx="4104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Indicazioni Nazionali per i Licei e per gli Istituti Tecnici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619672" y="5517232"/>
            <a:ext cx="4104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Didattica hands on</a:t>
            </a: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156175" y="1484784"/>
            <a:ext cx="2678657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Situated learning</a:t>
            </a: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56176" y="2204864"/>
            <a:ext cx="2678657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Morin «La testa ben fatta»</a:t>
            </a: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56176" y="3068960"/>
            <a:ext cx="2678656" cy="56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Quinto anno Licei Scientifici e IT</a:t>
            </a: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156176" y="3789040"/>
            <a:ext cx="2678656" cy="56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Corsi  CPIA e ITS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6156175" y="5373216"/>
            <a:ext cx="26786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Protocolli d’intesa con Dipartimenti e enti di ricerca (Legge 107/2015)</a:t>
            </a:r>
            <a:endParaRPr lang="it-IT" dirty="0"/>
          </a:p>
        </p:txBody>
      </p:sp>
      <p:sp>
        <p:nvSpPr>
          <p:cNvPr id="12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4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Una </a:t>
            </a:r>
            <a:r>
              <a:rPr lang="en-US" altLang="it-IT" sz="4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proposta</a:t>
            </a:r>
            <a:r>
              <a:rPr lang="en-US" altLang="it-IT" sz="4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t-IT" sz="4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didattica</a:t>
            </a:r>
            <a:endParaRPr lang="en-US" altLang="it-IT" sz="4000" dirty="0" smtClean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it-IT" sz="4000" dirty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14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15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7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836712"/>
            <a:ext cx="8352928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fontAlgn="base"/>
            <a:r>
              <a:rPr lang="it-IT" sz="3800" dirty="0" smtClean="0"/>
              <a:t>R </a:t>
            </a:r>
            <a:r>
              <a:rPr lang="it-IT" sz="3800" dirty="0"/>
              <a:t>De Luca, A Giordano and I D'</a:t>
            </a:r>
            <a:r>
              <a:rPr lang="it-IT" sz="3800" dirty="0" err="1"/>
              <a:t>Acunto</a:t>
            </a:r>
            <a:endParaRPr lang="it-IT" sz="3800" dirty="0"/>
          </a:p>
          <a:p>
            <a:pPr marL="0" indent="0" fontAlgn="base">
              <a:buNone/>
            </a:pPr>
            <a:r>
              <a:rPr lang="it-IT" sz="3800" b="1" i="1" dirty="0" smtClean="0"/>
              <a:t>     </a:t>
            </a:r>
            <a:r>
              <a:rPr lang="it-IT" sz="3800" b="1" i="1" dirty="0" err="1" smtClean="0"/>
              <a:t>Mechanical</a:t>
            </a:r>
            <a:r>
              <a:rPr lang="it-IT" sz="3800" b="1" i="1" dirty="0" smtClean="0"/>
              <a:t> </a:t>
            </a:r>
            <a:r>
              <a:rPr lang="it-IT" sz="3800" b="1" i="1" dirty="0" err="1"/>
              <a:t>analog</a:t>
            </a:r>
            <a:r>
              <a:rPr lang="it-IT" sz="3800" b="1" i="1" dirty="0"/>
              <a:t> of an over-</a:t>
            </a:r>
            <a:r>
              <a:rPr lang="it-IT" sz="3800" b="1" i="1" dirty="0" err="1"/>
              <a:t>damped</a:t>
            </a:r>
            <a:r>
              <a:rPr lang="it-IT" sz="3800" b="1" i="1" dirty="0"/>
              <a:t> </a:t>
            </a:r>
            <a:r>
              <a:rPr lang="it-IT" sz="3800" b="1" i="1" dirty="0" err="1"/>
              <a:t>Josephson</a:t>
            </a:r>
            <a:r>
              <a:rPr lang="it-IT" sz="3800" b="1" i="1" dirty="0"/>
              <a:t> </a:t>
            </a:r>
            <a:r>
              <a:rPr lang="it-IT" sz="3800" b="1" i="1" dirty="0" err="1" smtClean="0"/>
              <a:t>junction</a:t>
            </a:r>
            <a:r>
              <a:rPr lang="it-IT" sz="3800" b="1" i="1" dirty="0" smtClean="0"/>
              <a:t> </a:t>
            </a:r>
            <a:r>
              <a:rPr lang="it-IT" sz="3800" dirty="0"/>
              <a:t> </a:t>
            </a:r>
            <a:r>
              <a:rPr lang="it-IT" sz="3800" dirty="0" err="1"/>
              <a:t>European</a:t>
            </a:r>
            <a:r>
              <a:rPr lang="it-IT" sz="3800" dirty="0"/>
              <a:t> </a:t>
            </a:r>
            <a:r>
              <a:rPr lang="it-IT" sz="3800" dirty="0" smtClean="0"/>
              <a:t>	Journal </a:t>
            </a:r>
            <a:r>
              <a:rPr lang="it-IT" sz="3800" dirty="0"/>
              <a:t>of </a:t>
            </a:r>
            <a:r>
              <a:rPr lang="it-IT" sz="3800" dirty="0" err="1"/>
              <a:t>Physics</a:t>
            </a:r>
            <a:r>
              <a:rPr lang="it-IT" sz="3800" dirty="0"/>
              <a:t>, </a:t>
            </a:r>
            <a:r>
              <a:rPr lang="it-IT" sz="3800" dirty="0" smtClean="0"/>
              <a:t>Volume 36</a:t>
            </a:r>
            <a:r>
              <a:rPr lang="it-IT" sz="3800" dirty="0"/>
              <a:t>, </a:t>
            </a:r>
            <a:r>
              <a:rPr lang="it-IT" sz="3800" dirty="0" err="1"/>
              <a:t>Number</a:t>
            </a:r>
            <a:r>
              <a:rPr lang="it-IT" sz="3800" dirty="0"/>
              <a:t> </a:t>
            </a:r>
            <a:r>
              <a:rPr lang="it-IT" sz="3800" dirty="0" smtClean="0"/>
              <a:t>5 2015</a:t>
            </a:r>
          </a:p>
          <a:p>
            <a:pPr marL="0" indent="0" fontAlgn="base">
              <a:buNone/>
            </a:pPr>
            <a:endParaRPr lang="it-IT" sz="3800" dirty="0"/>
          </a:p>
          <a:p>
            <a:r>
              <a:rPr lang="en-GB" sz="3800" dirty="0" smtClean="0"/>
              <a:t> </a:t>
            </a:r>
            <a:r>
              <a:rPr lang="en-GB" sz="3800" dirty="0"/>
              <a:t>B. D. Josephson, </a:t>
            </a:r>
            <a:r>
              <a:rPr lang="en-US" sz="2400" dirty="0"/>
              <a:t> </a:t>
            </a:r>
            <a:r>
              <a:rPr lang="en-US" sz="3800" i="1" dirty="0"/>
              <a:t>"Possible new effects in superconductive </a:t>
            </a:r>
            <a:r>
              <a:rPr lang="en-US" sz="3800" i="1" dirty="0" err="1"/>
              <a:t>tunnelling</a:t>
            </a:r>
            <a:r>
              <a:rPr lang="en-US" sz="2400" dirty="0"/>
              <a:t>," </a:t>
            </a:r>
            <a:r>
              <a:rPr lang="en-GB" sz="3800" dirty="0" smtClean="0"/>
              <a:t>Phys</a:t>
            </a:r>
            <a:r>
              <a:rPr lang="en-GB" sz="3800" dirty="0"/>
              <a:t>. Lett. </a:t>
            </a:r>
            <a:r>
              <a:rPr lang="en-GB" sz="3800" b="1" dirty="0"/>
              <a:t>1</a:t>
            </a:r>
            <a:r>
              <a:rPr lang="en-GB" sz="3800" dirty="0"/>
              <a:t>, 251 (1963). </a:t>
            </a:r>
            <a:endParaRPr lang="en-GB" sz="3800" dirty="0" smtClean="0"/>
          </a:p>
          <a:p>
            <a:pPr marL="0" indent="0">
              <a:buNone/>
            </a:pPr>
            <a:endParaRPr lang="it-IT" sz="3800" dirty="0"/>
          </a:p>
          <a:p>
            <a:r>
              <a:rPr lang="en-GB" sz="3800" dirty="0" smtClean="0"/>
              <a:t>A</a:t>
            </a:r>
            <a:r>
              <a:rPr lang="en-GB" sz="3800" dirty="0"/>
              <a:t>. Barone and G. </a:t>
            </a:r>
            <a:r>
              <a:rPr lang="en-GB" sz="3800" dirty="0" err="1"/>
              <a:t>Paternò</a:t>
            </a:r>
            <a:r>
              <a:rPr lang="en-GB" sz="3800" dirty="0"/>
              <a:t>, </a:t>
            </a:r>
            <a:r>
              <a:rPr lang="en-GB" sz="3800" i="1" dirty="0"/>
              <a:t>Physics and applications of the Josephson Effect</a:t>
            </a:r>
            <a:r>
              <a:rPr lang="en-GB" sz="3800" dirty="0"/>
              <a:t> (New York, Wiley, 1982</a:t>
            </a:r>
            <a:r>
              <a:rPr lang="en-GB" sz="3800" dirty="0" smtClean="0"/>
              <a:t>).</a:t>
            </a:r>
          </a:p>
          <a:p>
            <a:pPr marL="0" indent="0">
              <a:buNone/>
            </a:pPr>
            <a:endParaRPr lang="it-IT" sz="3800" dirty="0"/>
          </a:p>
          <a:p>
            <a:r>
              <a:rPr lang="en-GB" sz="3800" dirty="0" smtClean="0"/>
              <a:t>D</a:t>
            </a:r>
            <a:r>
              <a:rPr lang="en-GB" sz="3800" dirty="0"/>
              <a:t>. B. Sullivan and J. E. Zimmerman, Am. J. Phys. </a:t>
            </a:r>
            <a:r>
              <a:rPr lang="en-GB" sz="3800" b="1" dirty="0"/>
              <a:t>39</a:t>
            </a:r>
            <a:r>
              <a:rPr lang="en-GB" sz="3800" dirty="0"/>
              <a:t>, 1504 (1971). </a:t>
            </a:r>
            <a:endParaRPr lang="en-GB" sz="3800" dirty="0" smtClean="0"/>
          </a:p>
          <a:p>
            <a:pPr marL="0" indent="0">
              <a:buNone/>
            </a:pPr>
            <a:endParaRPr lang="en-GB" sz="3800" dirty="0" smtClean="0"/>
          </a:p>
          <a:p>
            <a:r>
              <a:rPr lang="it-IT" sz="3800" dirty="0"/>
              <a:t>Edgar </a:t>
            </a:r>
            <a:r>
              <a:rPr lang="it-IT" sz="3800" dirty="0" err="1"/>
              <a:t>Morin</a:t>
            </a:r>
            <a:r>
              <a:rPr lang="it-IT" sz="3800" dirty="0"/>
              <a:t>, </a:t>
            </a:r>
            <a:r>
              <a:rPr lang="it-IT" sz="3800" i="1" dirty="0"/>
              <a:t>La testa ben fatta. Riforma dell'insegnamento e riforma del </a:t>
            </a:r>
            <a:r>
              <a:rPr lang="it-IT" sz="3800" i="1" dirty="0" smtClean="0"/>
              <a:t>pensiero     </a:t>
            </a:r>
            <a:r>
              <a:rPr lang="it-IT" sz="3800" dirty="0" smtClean="0"/>
              <a:t>Milano</a:t>
            </a:r>
            <a:r>
              <a:rPr lang="it-IT" sz="3800" dirty="0"/>
              <a:t>, Raffaello Cortina Editore, </a:t>
            </a:r>
            <a:r>
              <a:rPr lang="it-IT" sz="3800" dirty="0" smtClean="0"/>
              <a:t>2000</a:t>
            </a:r>
          </a:p>
          <a:p>
            <a:endParaRPr lang="it-IT" b="1" dirty="0"/>
          </a:p>
          <a:p>
            <a:endParaRPr lang="en-GB" b="1" dirty="0"/>
          </a:p>
          <a:p>
            <a:pPr marL="0" indent="0">
              <a:buNone/>
            </a:pPr>
            <a:r>
              <a:rPr lang="en-GB" sz="2600" b="1" dirty="0" smtClean="0"/>
              <a:t>Acknowledgements</a:t>
            </a:r>
            <a:endParaRPr lang="it-IT" sz="2600" dirty="0"/>
          </a:p>
          <a:p>
            <a:r>
              <a:rPr lang="en-GB" sz="3400" dirty="0"/>
              <a:t>The authors would like to thank O. </a:t>
            </a:r>
            <a:r>
              <a:rPr lang="en-GB" sz="3400" dirty="0" err="1"/>
              <a:t>Faella</a:t>
            </a:r>
            <a:r>
              <a:rPr lang="en-GB" sz="3400" dirty="0"/>
              <a:t> and A. </a:t>
            </a:r>
            <a:r>
              <a:rPr lang="en-GB" sz="3400" dirty="0" err="1"/>
              <a:t>Saggese</a:t>
            </a:r>
            <a:r>
              <a:rPr lang="en-GB" sz="3400" dirty="0"/>
              <a:t> for useful discussions</a:t>
            </a:r>
            <a:r>
              <a:rPr lang="en-GB" sz="2600" dirty="0"/>
              <a:t>.</a:t>
            </a:r>
            <a:endParaRPr lang="it-IT" sz="2600" dirty="0"/>
          </a:p>
          <a:p>
            <a:endParaRPr lang="it-IT" dirty="0"/>
          </a:p>
          <a:p>
            <a:endParaRPr lang="it-IT" dirty="0"/>
          </a:p>
        </p:txBody>
      </p:sp>
      <p:grpSp>
        <p:nvGrpSpPr>
          <p:cNvPr id="4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5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7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69269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Riferimenti bibliografici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0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252028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Per una scienza </a:t>
            </a:r>
            <a:r>
              <a:rPr lang="it-IT" dirty="0">
                <a:solidFill>
                  <a:schemeClr val="bg1"/>
                </a:solidFill>
              </a:rPr>
              <a:t>“</a:t>
            </a:r>
            <a:r>
              <a:rPr lang="it-IT" dirty="0" smtClean="0">
                <a:solidFill>
                  <a:schemeClr val="bg1"/>
                </a:solidFill>
              </a:rPr>
              <a:t>multidimensionale»: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superare la </a:t>
            </a:r>
            <a:r>
              <a:rPr lang="it-IT" dirty="0">
                <a:solidFill>
                  <a:schemeClr val="bg1"/>
                </a:solidFill>
              </a:rPr>
              <a:t>frammentazione delle conoscenze per privilegiare la loro interconnessione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59" y="2588210"/>
            <a:ext cx="9124041" cy="4269790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it-IT" sz="4000" dirty="0"/>
          </a:p>
          <a:p>
            <a:pPr algn="ctr"/>
            <a:endParaRPr lang="it-IT" sz="4000" i="1" dirty="0" smtClean="0"/>
          </a:p>
          <a:p>
            <a:pPr algn="ctr"/>
            <a:endParaRPr lang="it-IT" sz="4000" i="1" dirty="0"/>
          </a:p>
          <a:p>
            <a:pPr marL="0" indent="0" algn="ctr">
              <a:buNone/>
            </a:pPr>
            <a:endParaRPr lang="it-IT" sz="4000" i="1" dirty="0" smtClean="0"/>
          </a:p>
          <a:p>
            <a:pPr marL="0" indent="0" algn="ctr">
              <a:buNone/>
            </a:pPr>
            <a:endParaRPr lang="it-IT" sz="4000" i="1" dirty="0"/>
          </a:p>
          <a:p>
            <a:pPr marL="0" indent="0" algn="ctr">
              <a:buNone/>
            </a:pPr>
            <a:r>
              <a:rPr lang="it-IT" sz="4000" i="1" dirty="0" smtClean="0"/>
              <a:t>«E’ meglio una testa ben fatta che una testa ben piena»</a:t>
            </a:r>
          </a:p>
          <a:p>
            <a:pPr marL="0" indent="0" algn="ctr">
              <a:buNone/>
            </a:pPr>
            <a:r>
              <a:rPr lang="it-IT" sz="4000" i="1" dirty="0" err="1" smtClean="0">
                <a:solidFill>
                  <a:schemeClr val="bg1"/>
                </a:solidFill>
              </a:rPr>
              <a:t>Montaigne</a:t>
            </a:r>
            <a:endParaRPr lang="it-IT" sz="4000" i="1" dirty="0" smtClean="0">
              <a:solidFill>
                <a:schemeClr val="bg1"/>
              </a:solidFill>
            </a:endParaRPr>
          </a:p>
          <a:p>
            <a:endParaRPr lang="it-IT" dirty="0"/>
          </a:p>
          <a:p>
            <a:pPr marL="0" indent="0" algn="ctr">
              <a:buNone/>
            </a:pPr>
            <a:r>
              <a:rPr lang="it-IT" sz="6600" dirty="0" smtClean="0"/>
              <a:t>Grazie</a:t>
            </a:r>
            <a:endParaRPr lang="it-IT" sz="6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21</a:t>
            </a:fld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922"/>
            <a:ext cx="3396782" cy="19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94807582"/>
              </p:ext>
            </p:extLst>
          </p:nvPr>
        </p:nvGraphicFramePr>
        <p:xfrm>
          <a:off x="467544" y="404664"/>
          <a:ext cx="813690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816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2800" dirty="0" smtClean="0">
                <a:solidFill>
                  <a:schemeClr val="bg1"/>
                </a:solidFill>
                <a:latin typeface="+mn-lt"/>
              </a:rPr>
              <a:t>Introdurre la Fisica moderna con modelli macroscopici</a:t>
            </a:r>
            <a:endParaRPr lang="en-US" altLang="it-IT" sz="2800" dirty="0">
              <a:solidFill>
                <a:schemeClr val="bg1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6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7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9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1404998117"/>
              </p:ext>
            </p:extLst>
          </p:nvPr>
        </p:nvGraphicFramePr>
        <p:xfrm>
          <a:off x="395536" y="764704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3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5" y="1772816"/>
            <a:ext cx="1542855" cy="289950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0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11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3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4" name="Shape 44"/>
          <p:cNvSpPr txBox="1">
            <a:spLocks/>
          </p:cNvSpPr>
          <p:nvPr/>
        </p:nvSpPr>
        <p:spPr bwMode="auto">
          <a:xfrm>
            <a:off x="-3091" y="0"/>
            <a:ext cx="9058819" cy="9087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4000" dirty="0" smtClean="0">
                <a:solidFill>
                  <a:schemeClr val="bg1"/>
                </a:solidFill>
                <a:latin typeface="+mn-lt"/>
              </a:rPr>
              <a:t>L’Analogia dei modelli</a:t>
            </a:r>
            <a:endParaRPr lang="en-US" altLang="it-IT" sz="4000" dirty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74830" y="5301208"/>
                <a:ext cx="4392488" cy="793551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</m:num>
                        <m:den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>
                              <a:latin typeface="Cambria Math"/>
                              <a:ea typeface="Cambria Math"/>
                            </a:rPr>
                            <m:t>𝝉</m:t>
                          </m:r>
                        </m:den>
                      </m:f>
                      <m:r>
                        <a:rPr lang="it-IT" sz="2400" b="1" i="1">
                          <a:latin typeface="Cambria Math"/>
                        </a:rPr>
                        <m:t>+</m:t>
                      </m:r>
                      <m:r>
                        <a:rPr lang="it-IT" sz="2400" b="1" i="1">
                          <a:latin typeface="Cambria Math"/>
                        </a:rPr>
                        <m:t>𝒔𝒊𝒏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it-IT" sz="2400" b="1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𝝉</m:t>
                      </m:r>
                      <m:r>
                        <a:rPr lang="it-IT" sz="24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" y="5301208"/>
                <a:ext cx="4392488" cy="793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115575" y="1303449"/>
            <a:ext cx="4106128" cy="4606176"/>
          </a:xfrm>
        </p:spPr>
        <p:txBody>
          <a:bodyPr/>
          <a:lstStyle/>
          <a:p>
            <a:r>
              <a:rPr lang="it-IT" dirty="0" smtClean="0"/>
              <a:t>Pendolo smorzato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5</a:t>
            </a:fld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34" y="1887900"/>
            <a:ext cx="2177603" cy="182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Risultati immagini per i v joseph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97" y="1816365"/>
            <a:ext cx="1800200" cy="182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214773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572000" y="1311151"/>
            <a:ext cx="448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/>
              <a:t>Josephson</a:t>
            </a:r>
            <a:r>
              <a:rPr lang="it-IT" sz="2400" dirty="0" smtClean="0"/>
              <a:t> Junction </a:t>
            </a:r>
            <a:r>
              <a:rPr lang="it-IT" sz="2400" dirty="0" err="1" smtClean="0"/>
              <a:t>sovrasmorzata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5289954" y="5312633"/>
                <a:ext cx="3161310" cy="793551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>
                              <a:latin typeface="Cambria Math"/>
                            </a:rPr>
                            <m:t>𝝓</m:t>
                          </m:r>
                        </m:num>
                        <m:den>
                          <m:r>
                            <a:rPr lang="it-IT" sz="2400" b="1" i="1">
                              <a:latin typeface="Cambria Math"/>
                            </a:rPr>
                            <m:t>𝒅</m:t>
                          </m:r>
                          <m:r>
                            <a:rPr lang="it-IT" sz="2400" b="1" i="1">
                              <a:latin typeface="Cambria Math"/>
                            </a:rPr>
                            <m:t>𝝉</m:t>
                          </m:r>
                        </m:den>
                      </m:f>
                      <m:r>
                        <a:rPr lang="it-IT" sz="2400" b="1" i="1">
                          <a:latin typeface="Cambria Math"/>
                        </a:rPr>
                        <m:t>+</m:t>
                      </m:r>
                      <m:r>
                        <a:rPr lang="it-IT" sz="2400" b="1" i="1">
                          <a:latin typeface="Cambria Math"/>
                        </a:rPr>
                        <m:t>𝒔𝒊𝒏</m:t>
                      </m:r>
                      <m:r>
                        <a:rPr lang="it-IT" sz="2400" b="1" i="1">
                          <a:latin typeface="Cambria Math"/>
                        </a:rPr>
                        <m:t>𝝓</m:t>
                      </m:r>
                      <m:r>
                        <a:rPr lang="it-IT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/>
                            </a:rPr>
                            <m:t>𝒊</m:t>
                          </m:r>
                        </m:e>
                        <m:sub>
                          <m:r>
                            <a:rPr lang="it-IT" sz="2400" b="1" i="1">
                              <a:latin typeface="Cambria Math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954" y="5312633"/>
                <a:ext cx="3161310" cy="7935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3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67" y="1988840"/>
            <a:ext cx="4590159" cy="220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44"/>
          <p:cNvSpPr txBox="1">
            <a:spLocks/>
          </p:cNvSpPr>
          <p:nvPr/>
        </p:nvSpPr>
        <p:spPr bwMode="auto">
          <a:xfrm>
            <a:off x="25730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4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Corrispondenze</a:t>
            </a:r>
            <a:r>
              <a:rPr lang="en-US" altLang="it-IT" sz="4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t-IT" sz="4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tra</a:t>
            </a:r>
            <a:r>
              <a:rPr lang="en-US" altLang="it-IT" sz="4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t-IT" sz="4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grandezze</a:t>
            </a:r>
            <a:endParaRPr lang="en-US" altLang="it-IT" sz="4000" dirty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6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7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9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67738"/>
              </p:ext>
            </p:extLst>
          </p:nvPr>
        </p:nvGraphicFramePr>
        <p:xfrm>
          <a:off x="1691680" y="764704"/>
          <a:ext cx="60960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36024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err="1" smtClean="0"/>
                        <a:t>Josephson</a:t>
                      </a:r>
                      <a:r>
                        <a:rPr lang="it-IT" sz="2800" dirty="0" smtClean="0"/>
                        <a:t> </a:t>
                      </a:r>
                      <a:r>
                        <a:rPr lang="it-IT" sz="2800" dirty="0" err="1" smtClean="0"/>
                        <a:t>junction</a:t>
                      </a:r>
                      <a:r>
                        <a:rPr lang="it-IT" sz="2800" dirty="0" smtClean="0"/>
                        <a:t> </a:t>
                      </a:r>
                      <a:endParaRPr lang="it-IT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/>
                        <a:t>pendolo</a:t>
                      </a:r>
                    </a:p>
                    <a:p>
                      <a:pPr algn="ctr"/>
                      <a:endParaRPr lang="it-IT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Differenza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fase</a:t>
                      </a:r>
                      <a:r>
                        <a:rPr lang="en-US" sz="1800" dirty="0" smtClean="0"/>
                        <a:t>  φ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Angolo</a:t>
                      </a:r>
                      <a:r>
                        <a:rPr lang="en-US" sz="1800" dirty="0" smtClean="0"/>
                        <a:t> di </a:t>
                      </a:r>
                      <a:r>
                        <a:rPr lang="en-US" sz="1800" dirty="0" err="1" smtClean="0"/>
                        <a:t>deflessione</a:t>
                      </a:r>
                      <a:r>
                        <a:rPr lang="en-US" sz="1800" dirty="0" smtClean="0"/>
                        <a:t> θ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Corrente totale attraverso la giunzione </a:t>
                      </a:r>
                      <a:r>
                        <a:rPr lang="it-IT" sz="1800" i="1" dirty="0" smtClean="0"/>
                        <a:t>I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Momento torcente </a:t>
                      </a:r>
                      <a:r>
                        <a:rPr lang="it-IT" sz="1800" i="1" dirty="0" smtClean="0"/>
                        <a:t>m 0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Capacità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i="1" dirty="0" smtClean="0"/>
                        <a:t>C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Momento</a:t>
                      </a:r>
                      <a:r>
                        <a:rPr lang="en-US" sz="1800" dirty="0" smtClean="0"/>
                        <a:t> di </a:t>
                      </a:r>
                      <a:r>
                        <a:rPr lang="en-US" sz="1800" dirty="0" err="1" smtClean="0"/>
                        <a:t>inerzia</a:t>
                      </a:r>
                      <a:endParaRPr lang="en-US" sz="1800" dirty="0" smtClean="0"/>
                    </a:p>
                    <a:p>
                      <a:pPr algn="ctr"/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conduttanza 1/</a:t>
                      </a:r>
                      <a:r>
                        <a:rPr lang="it-IT" sz="1800" i="1" dirty="0" smtClean="0"/>
                        <a:t>R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Coefficiente Viscosità </a:t>
                      </a:r>
                      <a:r>
                        <a:rPr lang="el-GR" sz="1800" dirty="0" smtClean="0"/>
                        <a:t>η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Josephson current  </a:t>
                      </a:r>
                      <a:r>
                        <a:rPr lang="en-US" sz="1800" i="1" dirty="0" err="1" smtClean="0"/>
                        <a:t>I</a:t>
                      </a:r>
                      <a:r>
                        <a:rPr lang="en-US" sz="1800" dirty="0" err="1" smtClean="0"/>
                        <a:t>Bsinφ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Spostamento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orizzontale</a:t>
                      </a:r>
                      <a:r>
                        <a:rPr lang="en-US" sz="1800" dirty="0" smtClean="0"/>
                        <a:t> del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pendolo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i="1" dirty="0" smtClean="0"/>
                        <a:t>x </a:t>
                      </a:r>
                      <a:r>
                        <a:rPr lang="en-US" sz="1800" dirty="0" smtClean="0"/>
                        <a:t>= </a:t>
                      </a:r>
                      <a:r>
                        <a:rPr lang="en-US" sz="1800" i="1" dirty="0" smtClean="0"/>
                        <a:t>l </a:t>
                      </a:r>
                      <a:r>
                        <a:rPr lang="en-US" sz="1800" dirty="0" err="1" smtClean="0"/>
                        <a:t>sinθ</a:t>
                      </a:r>
                      <a:endParaRPr lang="en-US" sz="1800" dirty="0" smtClean="0"/>
                    </a:p>
                    <a:p>
                      <a:pPr algn="ctr"/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Tensione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capi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della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giunzioneV</a:t>
                      </a:r>
                      <a:r>
                        <a:rPr lang="en-US" sz="1800" dirty="0" smtClean="0"/>
                        <a:t>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Velocità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angolare</a:t>
                      </a:r>
                      <a:endParaRPr lang="it-IT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5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0080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52275"/>
              </p:ext>
            </p:extLst>
          </p:nvPr>
        </p:nvGraphicFramePr>
        <p:xfrm>
          <a:off x="827584" y="3789040"/>
          <a:ext cx="2665632" cy="805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Equazione" r:id="rId3" imgW="622030" imgH="190417" progId="Equation.3">
                  <p:embed/>
                </p:oleObj>
              </mc:Choice>
              <mc:Fallback>
                <p:oleObj name="Equazione" r:id="rId3" imgW="622030" imgH="19041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789040"/>
                        <a:ext cx="2665632" cy="805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698574"/>
              </p:ext>
            </p:extLst>
          </p:nvPr>
        </p:nvGraphicFramePr>
        <p:xfrm>
          <a:off x="899592" y="4725488"/>
          <a:ext cx="2052918" cy="102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Equazione" r:id="rId5" imgW="723586" imgH="368140" progId="Equation.3">
                  <p:embed/>
                </p:oleObj>
              </mc:Choice>
              <mc:Fallback>
                <p:oleObj name="Equazione" r:id="rId5" imgW="723586" imgH="3681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725488"/>
                        <a:ext cx="2052918" cy="1026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1520" y="1073642"/>
            <a:ext cx="860444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9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Nel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1973 -B. D. Josephson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riceve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il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Nobel per la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fisica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per aver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predetto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l’effetto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Josephson in un device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superconduttore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(due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superconduttori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debolmente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accoppiati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)</a:t>
            </a: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S Mincho" pitchFamily="49" charset="-128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La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dinanimica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della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differenza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di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fase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superconduttiva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attraverso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la JJ è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descritta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kumimoji="0" lang="en-GB" alt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dall’equazione</a:t>
            </a:r>
            <a:r>
              <a:rPr kumimoji="0" lang="en-GB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anose="02020603050405020304" pitchFamily="18" charset="0"/>
              </a:rPr>
              <a:t> di Josephson[1]:</a:t>
            </a: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228184" y="3861048"/>
            <a:ext cx="2483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1600" i="1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I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è la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corrente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che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fluisce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attraverso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la JJ (</a:t>
            </a:r>
            <a:r>
              <a:rPr lang="en-GB" altLang="zh-CN" sz="1600" i="1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I</a:t>
            </a:r>
            <a:r>
              <a:rPr lang="en-GB" altLang="zh-CN" sz="1600" i="1" baseline="-300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J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corrisponde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alla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Imax per V=0)  </a:t>
            </a:r>
            <a:r>
              <a:rPr lang="en-GB" altLang="zh-CN" sz="1600" i="1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ħ</a:t>
            </a:r>
            <a:r>
              <a:rPr lang="en-GB" altLang="zh-CN" sz="1600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=</a:t>
            </a:r>
            <a:r>
              <a:rPr lang="en-GB" altLang="zh-CN" sz="1600" i="1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h</a:t>
            </a:r>
            <a:r>
              <a:rPr lang="en-GB" altLang="zh-CN" sz="1600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/2</a:t>
            </a:r>
            <a:r>
              <a:rPr lang="en-GB" altLang="zh-CN" sz="1600" i="1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p</a:t>
            </a:r>
            <a:r>
              <a:rPr lang="en-GB" altLang="zh-CN" sz="1600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, </a:t>
            </a:r>
            <a:r>
              <a:rPr lang="en-GB" altLang="zh-CN" sz="1600" i="1" dirty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i="1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V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è la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ddp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fra</a:t>
            </a:r>
            <a:r>
              <a:rPr lang="en-GB" altLang="zh-CN" sz="1600" dirty="0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 I due </a:t>
            </a:r>
            <a:r>
              <a:rPr lang="en-GB" altLang="zh-CN" sz="1600" dirty="0" err="1" smtClean="0">
                <a:solidFill>
                  <a:prstClr val="black"/>
                </a:solidFill>
                <a:ea typeface="MS Mincho" pitchFamily="49" charset="-128"/>
                <a:cs typeface="Times New Roman" panose="02020603050405020304" pitchFamily="18" charset="0"/>
              </a:rPr>
              <a:t>superconduttori</a:t>
            </a:r>
            <a:endParaRPr lang="en-GB" altLang="zh-CN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4000" dirty="0" smtClean="0">
                <a:solidFill>
                  <a:schemeClr val="bg1"/>
                </a:solidFill>
                <a:latin typeface="+mn-lt"/>
                <a:ea typeface="MS Mincho" pitchFamily="49" charset="-128"/>
                <a:cs typeface="Times New Roman" panose="02020603050405020304" pitchFamily="18" charset="0"/>
              </a:rPr>
              <a:t>La </a:t>
            </a:r>
            <a:r>
              <a:rPr lang="en-GB" altLang="it-IT" sz="4000" dirty="0" err="1" smtClean="0">
                <a:solidFill>
                  <a:schemeClr val="bg1"/>
                </a:solidFill>
                <a:latin typeface="+mn-lt"/>
                <a:ea typeface="MS Mincho" pitchFamily="49" charset="-128"/>
                <a:cs typeface="Times New Roman" panose="02020603050405020304" pitchFamily="18" charset="0"/>
              </a:rPr>
              <a:t>Giunzione</a:t>
            </a:r>
            <a:r>
              <a:rPr lang="en-GB" altLang="it-IT" sz="4000" dirty="0" smtClean="0">
                <a:solidFill>
                  <a:schemeClr val="bg1"/>
                </a:solidFill>
                <a:latin typeface="+mn-lt"/>
                <a:ea typeface="MS Mincho" pitchFamily="49" charset="-128"/>
                <a:cs typeface="Times New Roman" panose="02020603050405020304" pitchFamily="18" charset="0"/>
              </a:rPr>
              <a:t> Josephson</a:t>
            </a:r>
            <a:r>
              <a:rPr lang="en-US" altLang="it-IT" sz="4000" dirty="0" smtClean="0">
                <a:solidFill>
                  <a:schemeClr val="bg1"/>
                </a:solidFill>
                <a:latin typeface="+mn-lt"/>
                <a:ea typeface="MS Mincho" pitchFamily="49" charset="-128"/>
                <a:cs typeface="Times New Roman" panose="02020603050405020304" pitchFamily="18" charset="0"/>
              </a:rPr>
              <a:t>  </a:t>
            </a:r>
            <a:r>
              <a:rPr lang="en-US" altLang="it-IT" sz="4000" dirty="0">
                <a:solidFill>
                  <a:schemeClr val="bg1"/>
                </a:solidFill>
                <a:latin typeface="+mn-lt"/>
                <a:ea typeface="MS Mincho" pitchFamily="49" charset="-128"/>
                <a:cs typeface="Times New Roman" panose="02020603050405020304" pitchFamily="18" charset="0"/>
              </a:rPr>
              <a:t>(JJ)</a:t>
            </a:r>
            <a:endParaRPr lang="en-US" altLang="it-IT" sz="4000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13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17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8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9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7</a:t>
            </a:fld>
            <a:endParaRPr lang="it-IT"/>
          </a:p>
        </p:txBody>
      </p:sp>
      <p:pic>
        <p:nvPicPr>
          <p:cNvPr id="1201" name="Picture 1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47" y="4725144"/>
            <a:ext cx="2458768" cy="143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1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2645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i="1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err="1" smtClean="0"/>
              <a:t>Iniettando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corrente</a:t>
            </a:r>
            <a:r>
              <a:rPr lang="en-US" sz="2800" dirty="0" smtClean="0"/>
              <a:t> I</a:t>
            </a:r>
            <a:r>
              <a:rPr lang="en-US" sz="2800" i="1" baseline="-25000" dirty="0" smtClean="0"/>
              <a:t>B</a:t>
            </a:r>
            <a:r>
              <a:rPr lang="en-US" sz="2800" dirty="0" smtClean="0"/>
              <a:t> </a:t>
            </a:r>
            <a:r>
              <a:rPr lang="en-US" sz="2800" dirty="0" err="1" smtClean="0"/>
              <a:t>nel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</a:t>
            </a:r>
            <a:r>
              <a:rPr lang="it-IT" sz="2800" dirty="0" smtClean="0"/>
              <a:t> si ha</a:t>
            </a:r>
            <a:endParaRPr lang="en-US" sz="2800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	(2)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247849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580085" cy="95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7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9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10" name="Shape 44"/>
          <p:cNvSpPr txBox="1">
            <a:spLocks/>
          </p:cNvSpPr>
          <p:nvPr/>
        </p:nvSpPr>
        <p:spPr bwMode="auto">
          <a:xfrm>
            <a:off x="3175" y="0"/>
            <a:ext cx="9137650" cy="569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3" tIns="41130" rIns="82283" bIns="4113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None/>
            </a:pPr>
            <a:r>
              <a:rPr lang="it-IT" sz="4000" dirty="0" smtClean="0">
                <a:solidFill>
                  <a:schemeClr val="bg1"/>
                </a:solidFill>
                <a:latin typeface="+mn-lt"/>
              </a:rPr>
              <a:t>Modello di JJ in parallelo a R</a:t>
            </a:r>
            <a:endParaRPr lang="it-IT" sz="40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it-IT" sz="4000" dirty="0">
              <a:solidFill>
                <a:srgbClr val="FFFFF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2" descr="C:\Users\Pierino\Desktop\jj no 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4764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4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69269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Josephson Junction over-damped</a:t>
            </a:r>
            <a:endParaRPr lang="it-IT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40768"/>
                <a:ext cx="8291264" cy="4785395"/>
              </a:xfrm>
              <a:ln>
                <a:solidFill>
                  <a:srgbClr val="FF0000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Introducendo le </a:t>
                </a:r>
                <a:r>
                  <a:rPr lang="en-US" dirty="0" err="1" smtClean="0"/>
                  <a:t>quantità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adimensionali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 dirty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 dirty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den>
                      </m:f>
                      <m:r>
                        <a:rPr lang="it-IT" b="0" i="0" dirty="0" smtClean="0">
                          <a:latin typeface="Cambria Math"/>
                        </a:rPr>
                        <m:t> </m:t>
                      </m:r>
                      <m:r>
                        <a:rPr lang="it-IT" b="0" i="1" dirty="0" smtClean="0">
                          <a:latin typeface="Cambria Math"/>
                        </a:rPr>
                        <m:t>;  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la (2) ci </a:t>
                </a:r>
                <a:r>
                  <a:rPr lang="en-US" dirty="0" err="1" smtClean="0"/>
                  <a:t>dà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l’equazione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it-IT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r>
                        <a:rPr lang="it-IT" b="0" i="1" smtClean="0">
                          <a:latin typeface="Cambria Math"/>
                        </a:rPr>
                        <m:t>𝑠𝑖𝑛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che</a:t>
                </a:r>
                <a:r>
                  <a:rPr lang="en-US" dirty="0" smtClean="0"/>
                  <a:t> è </a:t>
                </a:r>
                <a:r>
                  <a:rPr lang="en-US" dirty="0" err="1" smtClean="0"/>
                  <a:t>l’analogo</a:t>
                </a:r>
                <a:r>
                  <a:rPr lang="en-US" dirty="0" smtClean="0"/>
                  <a:t> di…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4" name="Segnaposto contenu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40768"/>
                <a:ext cx="8291264" cy="4785395"/>
              </a:xfrm>
              <a:blipFill rotWithShape="1">
                <a:blip r:embed="rId2"/>
                <a:stretch>
                  <a:fillRect l="-1689" t="-3177" b="-25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o 8"/>
          <p:cNvGrpSpPr>
            <a:grpSpLocks/>
          </p:cNvGrpSpPr>
          <p:nvPr/>
        </p:nvGrpSpPr>
        <p:grpSpPr bwMode="auto">
          <a:xfrm>
            <a:off x="3175" y="6603991"/>
            <a:ext cx="9144000" cy="254009"/>
            <a:chOff x="2935" y="6603922"/>
            <a:chExt cx="9143819" cy="254078"/>
          </a:xfrm>
        </p:grpSpPr>
        <p:sp>
          <p:nvSpPr>
            <p:cNvPr id="8" name="Shape 36"/>
            <p:cNvSpPr txBox="1">
              <a:spLocks noChangeArrowheads="1"/>
            </p:cNvSpPr>
            <p:nvPr/>
          </p:nvSpPr>
          <p:spPr bwMode="auto">
            <a:xfrm>
              <a:off x="2935" y="6603931"/>
              <a:ext cx="2222369" cy="2540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FFFFFF"/>
                  </a:solidFill>
                  <a:latin typeface="Calibri" pitchFamily="34" charset="0"/>
                </a:rPr>
                <a:t>SIF 2015</a:t>
              </a:r>
              <a:endParaRPr lang="en-US" altLang="it-IT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" name="Shape 38"/>
            <p:cNvSpPr txBox="1">
              <a:spLocks noChangeArrowheads="1"/>
            </p:cNvSpPr>
            <p:nvPr/>
          </p:nvSpPr>
          <p:spPr bwMode="auto">
            <a:xfrm>
              <a:off x="2225439" y="6603922"/>
              <a:ext cx="2222369" cy="25406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smtClean="0">
                  <a:solidFill>
                    <a:srgbClr val="0B5394"/>
                  </a:solidFill>
                  <a:latin typeface="Calibri" pitchFamily="34" charset="0"/>
                </a:rPr>
                <a:t>Dip. Fisica UNISA</a:t>
              </a:r>
              <a:endParaRPr lang="en-US" altLang="it-IT" sz="1800" b="1">
                <a:solidFill>
                  <a:srgbClr val="0B5394"/>
                </a:solidFill>
                <a:latin typeface="Calibri" pitchFamily="34" charset="0"/>
              </a:endParaRPr>
            </a:p>
          </p:txBody>
        </p:sp>
        <p:sp>
          <p:nvSpPr>
            <p:cNvPr id="10" name="Shape 39"/>
            <p:cNvSpPr txBox="1">
              <a:spLocks noChangeArrowheads="1"/>
            </p:cNvSpPr>
            <p:nvPr/>
          </p:nvSpPr>
          <p:spPr bwMode="auto">
            <a:xfrm>
              <a:off x="4447944" y="6603931"/>
              <a:ext cx="4698810" cy="2540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3" tIns="82283" rIns="82283" bIns="82283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 b="1" i="1" smtClean="0">
                  <a:solidFill>
                    <a:srgbClr val="0B5394"/>
                  </a:solidFill>
                  <a:latin typeface="Calibri" pitchFamily="34" charset="0"/>
                </a:rPr>
                <a:t>R. De Luca, I. D’Acunto, R. Capone</a:t>
              </a:r>
              <a:endParaRPr lang="en-US" altLang="it-IT" sz="1800" b="1" i="1">
                <a:solidFill>
                  <a:srgbClr val="0B5394"/>
                </a:solidFill>
                <a:latin typeface="Calibri" pitchFamily="34" charset="0"/>
              </a:endParaRP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450D-31B1-4556-B16B-F544E6F3E43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0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1030</Words>
  <Application>Microsoft Office PowerPoint</Application>
  <PresentationFormat>Presentazione su schermo (4:3)</PresentationFormat>
  <Paragraphs>221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Josephson Junction over-damped</vt:lpstr>
      <vt:lpstr>Presentazione standard di PowerPoint</vt:lpstr>
      <vt:lpstr>Presentazione standard di PowerPoint</vt:lpstr>
      <vt:lpstr>Presentazione standard di PowerPoint</vt:lpstr>
      <vt:lpstr> </vt:lpstr>
      <vt:lpstr>Pendolo in equilibrio  statico</vt:lpstr>
      <vt:lpstr>Presentazione standard di PowerPoint</vt:lpstr>
      <vt:lpstr>Presentazione standard di PowerPoint</vt:lpstr>
      <vt:lpstr>Schema modello sperimentale</vt:lpstr>
      <vt:lpstr>Stima delle condizioni sperimentali di funzionamento dell’analogia proposta</vt:lpstr>
      <vt:lpstr>Presentazione standard di PowerPoint</vt:lpstr>
      <vt:lpstr>Riferimenti bibliografici</vt:lpstr>
      <vt:lpstr>Per una scienza “multidimensionale»: superare la frammentazione delle conoscenze per privilegiare la loro interconnessione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Pierino</dc:creator>
  <cp:lastModifiedBy>Pierino</cp:lastModifiedBy>
  <cp:revision>116</cp:revision>
  <dcterms:created xsi:type="dcterms:W3CDTF">2015-09-14T09:55:01Z</dcterms:created>
  <dcterms:modified xsi:type="dcterms:W3CDTF">2015-09-19T10:42:35Z</dcterms:modified>
</cp:coreProperties>
</file>