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004E-2AC3-4C36-85F0-37129244A98B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D3613-1A58-491C-AEBC-C6FC66AA007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C389-8F4C-4E4F-9A7B-CA613B883800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E8C3-C8FA-45BF-BA33-92545392C62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249F8-2F57-4D19-B484-CEDA50D3A6E1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35BA9-517F-48E4-90E8-40E2DEA877B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934B-FDA6-4748-9944-8DEDD2848A26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8206-4D11-431D-97B3-E627A225AB6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CB5A-0278-4596-B423-E928E0944266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FD4B-5BDB-4C34-BAA0-E741599925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A4D15-CA94-474D-82CF-74AB45BF9D54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6EE82-5B4F-4A45-9831-B4B84492DF4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2072E-6A3F-4378-B9CE-639FFBDA5523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F802-667D-46C4-8B42-B4CF5B14608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8732D-641A-4CE7-AE3F-AA8409136EE8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1D48-B2B1-4259-ADF5-0B8AEC4F018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19F82-5072-402B-9E45-1559C7A94805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DA1C7-BBB6-4CD9-84FB-97FBA9C02B9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A76DA-30B6-4A14-9C76-C6115E044C3E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FAEC-2C9A-4DC7-BB6C-4D3014FB238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4703F-4915-4224-9C2E-AC0693F8808D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2A48-A83B-4994-B3DB-BC7CEFE6293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43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1434FC-C3D7-4C5C-B1AD-A6DEDBA68C5B}" type="datetimeFigureOut">
              <a:rPr lang="it-IT"/>
              <a:pPr>
                <a:defRPr/>
              </a:pPr>
              <a:t>18/09/2015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13AE5-05ED-4B54-ACD5-3CAEC26C64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7.jpe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42965" y="500042"/>
            <a:ext cx="7929563" cy="1754326"/>
          </a:xfrm>
          <a:prstGeom prst="rect">
            <a:avLst/>
          </a:prstGeom>
          <a:noFill/>
          <a:ln w="63500">
            <a:solidFill>
              <a:schemeClr val="accent6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Un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Amico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Ritrovato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: un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Semplice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Esperimento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di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Ottica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Geometrica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con un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Importante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Contenuto</a:t>
            </a:r>
            <a:r>
              <a:rPr lang="en-US" sz="3600" b="1" cap="small" dirty="0" smtClean="0">
                <a:solidFill>
                  <a:srgbClr val="CC0000"/>
                </a:solidFill>
                <a:latin typeface="+mn-lt"/>
                <a:cs typeface="+mn-cs"/>
              </a:rPr>
              <a:t> </a:t>
            </a:r>
            <a:r>
              <a:rPr lang="en-US" sz="3600" b="1" cap="small" dirty="0" err="1" smtClean="0">
                <a:solidFill>
                  <a:srgbClr val="CC0000"/>
                </a:solidFill>
                <a:latin typeface="+mn-lt"/>
                <a:cs typeface="+mn-cs"/>
              </a:rPr>
              <a:t>Didattico</a:t>
            </a:r>
            <a:endParaRPr lang="en-US" sz="3600" b="1" cap="small" dirty="0" smtClean="0">
              <a:solidFill>
                <a:srgbClr val="CC0000"/>
              </a:solidFill>
              <a:latin typeface="+mn-lt"/>
              <a:cs typeface="+mn-cs"/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643438" y="2786058"/>
            <a:ext cx="399955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u="sng" dirty="0" err="1" smtClean="0">
                <a:latin typeface="Calibri" pitchFamily="34" charset="0"/>
              </a:rPr>
              <a:t>Fabrizio</a:t>
            </a:r>
            <a:r>
              <a:rPr lang="en-US" sz="2400" b="1" u="sng" dirty="0" smtClean="0">
                <a:latin typeface="Calibri" pitchFamily="34" charset="0"/>
              </a:rPr>
              <a:t> Fontana</a:t>
            </a:r>
          </a:p>
          <a:p>
            <a:pPr algn="ctr"/>
            <a:r>
              <a:rPr lang="en-US" i="1" dirty="0" err="1" smtClean="0">
                <a:latin typeface="Calibri" pitchFamily="34" charset="0"/>
              </a:rPr>
              <a:t>Università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degli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Studi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Guglielmo</a:t>
            </a:r>
            <a:r>
              <a:rPr lang="en-US" i="1" dirty="0" smtClean="0">
                <a:latin typeface="Calibri" pitchFamily="34" charset="0"/>
              </a:rPr>
              <a:t> Marconi</a:t>
            </a:r>
          </a:p>
          <a:p>
            <a:pPr algn="ctr"/>
            <a:endParaRPr lang="en-US" sz="800" b="1" dirty="0" smtClean="0">
              <a:latin typeface="Calibri" pitchFamily="34" charset="0"/>
            </a:endParaRPr>
          </a:p>
          <a:p>
            <a:pPr algn="ctr"/>
            <a:r>
              <a:rPr lang="en-US" sz="2400" b="1" dirty="0" smtClean="0">
                <a:latin typeface="Calibri" pitchFamily="34" charset="0"/>
              </a:rPr>
              <a:t> Francesco </a:t>
            </a:r>
            <a:r>
              <a:rPr lang="en-US" sz="2400" b="1" dirty="0" err="1" smtClean="0">
                <a:latin typeface="Calibri" pitchFamily="34" charset="0"/>
              </a:rPr>
              <a:t>Offi</a:t>
            </a:r>
            <a:endParaRPr lang="en-US" sz="2400" b="1" baseline="30000" dirty="0">
              <a:latin typeface="Calibri" pitchFamily="34" charset="0"/>
            </a:endParaRPr>
          </a:p>
          <a:p>
            <a:pPr algn="ctr"/>
            <a:r>
              <a:rPr lang="en-US" sz="1200" b="1" baseline="30000" dirty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Università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degli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Studi</a:t>
            </a:r>
            <a:r>
              <a:rPr lang="en-US" i="1" dirty="0" smtClean="0">
                <a:latin typeface="Calibri" pitchFamily="34" charset="0"/>
              </a:rPr>
              <a:t> Roma </a:t>
            </a:r>
            <a:r>
              <a:rPr lang="en-US" i="1" dirty="0" err="1" smtClean="0">
                <a:latin typeface="Calibri" pitchFamily="34" charset="0"/>
              </a:rPr>
              <a:t>Tre</a:t>
            </a:r>
            <a:r>
              <a:rPr lang="en-US" i="1" dirty="0" smtClean="0">
                <a:latin typeface="Calibri" pitchFamily="34" charset="0"/>
              </a:rPr>
              <a:t> 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1270" name="CasellaDiTesto 4"/>
          <p:cNvSpPr txBox="1">
            <a:spLocks noChangeArrowheads="1"/>
          </p:cNvSpPr>
          <p:nvPr/>
        </p:nvSpPr>
        <p:spPr bwMode="auto">
          <a:xfrm>
            <a:off x="3034026" y="5662989"/>
            <a:ext cx="57864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i="1" dirty="0" smtClean="0">
                <a:latin typeface="Calibri" pitchFamily="34" charset="0"/>
              </a:rPr>
              <a:t>101° Congresso Nazionale della Società Italiana di Fisica</a:t>
            </a:r>
          </a:p>
          <a:p>
            <a:pPr algn="ctr"/>
            <a:r>
              <a:rPr lang="it-IT" i="1" dirty="0" smtClean="0">
                <a:latin typeface="Calibri" pitchFamily="34" charset="0"/>
              </a:rPr>
              <a:t>Roma 21 – 25 settembre 2015</a:t>
            </a:r>
            <a:endParaRPr lang="it-IT" i="1" dirty="0">
              <a:latin typeface="Calibri" pitchFamily="34" charset="0"/>
            </a:endParaRPr>
          </a:p>
        </p:txBody>
      </p:sp>
      <p:pic>
        <p:nvPicPr>
          <p:cNvPr id="11272" name="Picture 8" descr="101° Congresso Nazionale - R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45224"/>
            <a:ext cx="2500288" cy="1250144"/>
          </a:xfrm>
          <a:prstGeom prst="rect">
            <a:avLst/>
          </a:prstGeom>
          <a:noFill/>
        </p:spPr>
      </p:pic>
      <p:grpSp>
        <p:nvGrpSpPr>
          <p:cNvPr id="45" name="Gruppo 44"/>
          <p:cNvGrpSpPr/>
          <p:nvPr/>
        </p:nvGrpSpPr>
        <p:grpSpPr>
          <a:xfrm>
            <a:off x="357190" y="2428868"/>
            <a:ext cx="3929058" cy="1984474"/>
            <a:chOff x="357190" y="2428868"/>
            <a:chExt cx="3929058" cy="1984474"/>
          </a:xfrm>
        </p:grpSpPr>
        <p:sp>
          <p:nvSpPr>
            <p:cNvPr id="9" name="Ovale 8"/>
            <p:cNvSpPr/>
            <p:nvPr/>
          </p:nvSpPr>
          <p:spPr>
            <a:xfrm>
              <a:off x="2107761" y="2811771"/>
              <a:ext cx="155605" cy="159495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ttore 2 9"/>
            <p:cNvCxnSpPr/>
            <p:nvPr/>
          </p:nvCxnSpPr>
          <p:spPr>
            <a:xfrm>
              <a:off x="2552527" y="4211358"/>
              <a:ext cx="661322" cy="86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1 10"/>
            <p:cNvCxnSpPr/>
            <p:nvPr/>
          </p:nvCxnSpPr>
          <p:spPr>
            <a:xfrm rot="5400000" flipH="1" flipV="1">
              <a:off x="2095758" y="3939908"/>
              <a:ext cx="934496" cy="865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>
              <a:off x="2185564" y="4212222"/>
              <a:ext cx="38080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sellaDiTesto 40"/>
            <p:cNvSpPr txBox="1">
              <a:spLocks noChangeArrowheads="1"/>
            </p:cNvSpPr>
            <p:nvPr/>
          </p:nvSpPr>
          <p:spPr bwMode="auto">
            <a:xfrm>
              <a:off x="2214546" y="4212222"/>
              <a:ext cx="181741" cy="201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Calibri" pitchFamily="34" charset="0"/>
                </a:rPr>
                <a:t>f</a:t>
              </a:r>
              <a:r>
                <a:rPr lang="en-US" baseline="-25000" dirty="0" smtClean="0">
                  <a:latin typeface="Calibri" pitchFamily="34" charset="0"/>
                </a:rPr>
                <a:t>1</a:t>
              </a:r>
              <a:endParaRPr lang="en-US" i="1" dirty="0">
                <a:latin typeface="Calibri" pitchFamily="34" charset="0"/>
              </a:endParaRPr>
            </a:p>
          </p:txBody>
        </p:sp>
        <p:cxnSp>
          <p:nvCxnSpPr>
            <p:cNvPr id="14" name="Connettore 1 13"/>
            <p:cNvCxnSpPr/>
            <p:nvPr/>
          </p:nvCxnSpPr>
          <p:spPr>
            <a:xfrm>
              <a:off x="1135221" y="3277720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>
              <a:off x="824023" y="3823205"/>
              <a:ext cx="544618" cy="865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40"/>
            <p:cNvSpPr txBox="1">
              <a:spLocks noChangeArrowheads="1"/>
            </p:cNvSpPr>
            <p:nvPr/>
          </p:nvSpPr>
          <p:spPr bwMode="auto">
            <a:xfrm>
              <a:off x="1018530" y="3667600"/>
              <a:ext cx="149554" cy="201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s</a:t>
              </a:r>
            </a:p>
          </p:txBody>
        </p:sp>
        <p:cxnSp>
          <p:nvCxnSpPr>
            <p:cNvPr id="17" name="Connettore 1 16"/>
            <p:cNvCxnSpPr/>
            <p:nvPr/>
          </p:nvCxnSpPr>
          <p:spPr>
            <a:xfrm>
              <a:off x="1135221" y="3360709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>
              <a:off x="1135221" y="3443698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>
              <a:off x="1135221" y="3526688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1135221" y="3692667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>
              <a:off x="1135221" y="3775656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>
              <a:off x="1135221" y="3858646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1 22"/>
            <p:cNvCxnSpPr/>
            <p:nvPr/>
          </p:nvCxnSpPr>
          <p:spPr>
            <a:xfrm>
              <a:off x="1135221" y="3941635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54" descr="http://files.spazioweb.it/aruba50909/image/lampadina-icon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7190" y="3045175"/>
              <a:ext cx="1167047" cy="1167047"/>
            </a:xfrm>
            <a:prstGeom prst="rect">
              <a:avLst/>
            </a:prstGeom>
            <a:noFill/>
          </p:spPr>
        </p:pic>
        <p:sp>
          <p:nvSpPr>
            <p:cNvPr id="25" name="CasellaDiTesto 40"/>
            <p:cNvSpPr txBox="1">
              <a:spLocks noChangeArrowheads="1"/>
            </p:cNvSpPr>
            <p:nvPr/>
          </p:nvSpPr>
          <p:spPr bwMode="auto">
            <a:xfrm>
              <a:off x="2786050" y="4212222"/>
              <a:ext cx="181741" cy="201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Calibri" pitchFamily="34" charset="0"/>
                </a:rPr>
                <a:t>f</a:t>
              </a:r>
              <a:r>
                <a:rPr lang="en-US" baseline="-25000" dirty="0" smtClean="0">
                  <a:latin typeface="Calibri" pitchFamily="34" charset="0"/>
                </a:rPr>
                <a:t>2</a:t>
              </a:r>
              <a:endParaRPr lang="en-US" i="1" dirty="0">
                <a:latin typeface="Calibri" pitchFamily="34" charset="0"/>
              </a:endParaRPr>
            </a:p>
          </p:txBody>
        </p:sp>
        <p:sp>
          <p:nvSpPr>
            <p:cNvPr id="26" name="Ovale 25"/>
            <p:cNvSpPr/>
            <p:nvPr/>
          </p:nvSpPr>
          <p:spPr>
            <a:xfrm>
              <a:off x="3219056" y="2811771"/>
              <a:ext cx="38901" cy="159495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7" name="Connettore 1 26"/>
            <p:cNvCxnSpPr/>
            <p:nvPr/>
          </p:nvCxnSpPr>
          <p:spPr>
            <a:xfrm>
              <a:off x="2185564" y="3278584"/>
              <a:ext cx="1050342" cy="93363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1 27"/>
            <p:cNvCxnSpPr/>
            <p:nvPr/>
          </p:nvCxnSpPr>
          <p:spPr>
            <a:xfrm>
              <a:off x="2185564" y="3356387"/>
              <a:ext cx="1050342" cy="73913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>
              <a:off x="2185564" y="3444563"/>
              <a:ext cx="1050342" cy="456446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>
              <a:off x="2185564" y="3527553"/>
              <a:ext cx="1050342" cy="25675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 flipV="1">
              <a:off x="2185564" y="3480384"/>
              <a:ext cx="1050342" cy="210067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flipV="1">
              <a:off x="2185564" y="3317486"/>
              <a:ext cx="1050342" cy="457261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flipV="1">
              <a:off x="2185564" y="3161880"/>
              <a:ext cx="1050342" cy="69735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1 33"/>
            <p:cNvCxnSpPr/>
            <p:nvPr/>
          </p:nvCxnSpPr>
          <p:spPr>
            <a:xfrm flipV="1">
              <a:off x="2185564" y="3006273"/>
              <a:ext cx="1050342" cy="935946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1 34"/>
            <p:cNvCxnSpPr/>
            <p:nvPr/>
          </p:nvCxnSpPr>
          <p:spPr>
            <a:xfrm>
              <a:off x="3235906" y="3006273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3235906" y="3161015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>
              <a:off x="3235906" y="3316621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3235906" y="3486265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3235906" y="3783440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3235906" y="3900145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3235906" y="4094653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3235906" y="4211357"/>
              <a:ext cx="1050342" cy="865"/>
            </a:xfrm>
            <a:prstGeom prst="line">
              <a:avLst/>
            </a:prstGeom>
            <a:ln w="19050">
              <a:solidFill>
                <a:srgbClr val="FFC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sellaDiTesto 40"/>
            <p:cNvSpPr txBox="1">
              <a:spLocks noChangeArrowheads="1"/>
            </p:cNvSpPr>
            <p:nvPr/>
          </p:nvSpPr>
          <p:spPr bwMode="auto">
            <a:xfrm>
              <a:off x="2017966" y="2428868"/>
              <a:ext cx="196580" cy="201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Calibri" pitchFamily="34" charset="0"/>
                </a:rPr>
                <a:t>L</a:t>
              </a:r>
              <a:r>
                <a:rPr lang="en-US" baseline="-25000" dirty="0" smtClean="0">
                  <a:latin typeface="Calibri" pitchFamily="34" charset="0"/>
                </a:rPr>
                <a:t>1</a:t>
              </a:r>
              <a:endParaRPr lang="en-US" i="1" dirty="0">
                <a:latin typeface="Calibri" pitchFamily="34" charset="0"/>
              </a:endParaRPr>
            </a:p>
          </p:txBody>
        </p:sp>
        <p:sp>
          <p:nvSpPr>
            <p:cNvPr id="44" name="CasellaDiTesto 40"/>
            <p:cNvSpPr txBox="1">
              <a:spLocks noChangeArrowheads="1"/>
            </p:cNvSpPr>
            <p:nvPr/>
          </p:nvSpPr>
          <p:spPr bwMode="auto">
            <a:xfrm>
              <a:off x="3071802" y="2428868"/>
              <a:ext cx="196580" cy="201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Calibri" pitchFamily="34" charset="0"/>
                </a:rPr>
                <a:t>L</a:t>
              </a:r>
              <a:r>
                <a:rPr lang="en-US" baseline="-25000" dirty="0" smtClean="0">
                  <a:latin typeface="Calibri" pitchFamily="34" charset="0"/>
                </a:rPr>
                <a:t>2</a:t>
              </a:r>
              <a:endParaRPr lang="en-US" i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8858" y="285728"/>
            <a:ext cx="453563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1270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asellaDiTesto 1"/>
          <p:cNvSpPr txBox="1"/>
          <p:nvPr/>
        </p:nvSpPr>
        <p:spPr>
          <a:xfrm>
            <a:off x="108377" y="836712"/>
            <a:ext cx="43204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Soluzione analitica non approssimata della equazione delle lenti confrontata con le misure (misure sperimentali in laboratorio didattico).</a:t>
            </a:r>
          </a:p>
          <a:p>
            <a:endParaRPr lang="it-IT" dirty="0">
              <a:latin typeface="+mn-lt"/>
            </a:endParaRPr>
          </a:p>
          <a:p>
            <a:r>
              <a:rPr lang="it-IT" dirty="0" smtClean="0">
                <a:latin typeface="+mn-lt"/>
              </a:rPr>
              <a:t>In </a:t>
            </a:r>
            <a:r>
              <a:rPr lang="it-IT" dirty="0" smtClean="0">
                <a:latin typeface="+mn-lt"/>
              </a:rPr>
              <a:t>ascissa: </a:t>
            </a:r>
            <a:r>
              <a:rPr lang="it-IT" dirty="0" smtClean="0">
                <a:latin typeface="+mn-lt"/>
              </a:rPr>
              <a:t>la distanza tra oggetto e immagine; in ordinata l’ingrandimento in grandezze adimensionali.</a:t>
            </a:r>
          </a:p>
          <a:p>
            <a:endParaRPr lang="it-IT" dirty="0">
              <a:solidFill>
                <a:srgbClr val="FF0000"/>
              </a:solidFill>
              <a:latin typeface="+mn-lt"/>
            </a:endParaRPr>
          </a:p>
          <a:p>
            <a:r>
              <a:rPr lang="it-IT" dirty="0" smtClean="0">
                <a:solidFill>
                  <a:srgbClr val="00B050"/>
                </a:solidFill>
                <a:latin typeface="+mn-lt"/>
              </a:rPr>
              <a:t>Come atteso per gli strumenti afocali l’ingrandimento è nullo una volta superate le distanze focali. Questo è indicato usualmente come </a:t>
            </a:r>
            <a:r>
              <a:rPr lang="it-IT" dirty="0" smtClean="0">
                <a:solidFill>
                  <a:srgbClr val="00B050"/>
                </a:solidFill>
                <a:latin typeface="+mn-lt"/>
              </a:rPr>
              <a:t>«effetto telescopico».</a:t>
            </a:r>
            <a:endParaRPr lang="it-IT" dirty="0" smtClean="0">
              <a:solidFill>
                <a:srgbClr val="00B050"/>
              </a:solidFill>
              <a:latin typeface="+mn-lt"/>
            </a:endParaRPr>
          </a:p>
          <a:p>
            <a:endParaRPr lang="it-IT" dirty="0">
              <a:solidFill>
                <a:srgbClr val="FF0000"/>
              </a:solidFill>
              <a:latin typeface="+mn-lt"/>
            </a:endParaRPr>
          </a:p>
          <a:p>
            <a:r>
              <a:rPr lang="it-IT" dirty="0" smtClean="0">
                <a:solidFill>
                  <a:srgbClr val="FF0000"/>
                </a:solidFill>
                <a:latin typeface="+mn-lt"/>
              </a:rPr>
              <a:t>All’interno dell’area in cui non vale l’effetto telescopico </a:t>
            </a:r>
            <a:r>
              <a:rPr lang="it-IT" dirty="0" smtClean="0">
                <a:solidFill>
                  <a:srgbClr val="FF0000"/>
                </a:solidFill>
                <a:latin typeface="+mn-lt"/>
              </a:rPr>
              <a:t>non basta l’equazione delle lenti e bisogna </a:t>
            </a:r>
            <a:r>
              <a:rPr lang="it-IT" dirty="0" smtClean="0">
                <a:solidFill>
                  <a:srgbClr val="FF0000"/>
                </a:solidFill>
                <a:latin typeface="+mn-lt"/>
              </a:rPr>
              <a:t>ricorrere all’uso dell’invariante lagrangiano (che soddisfa l’andamento mostrato dalle misure sperimentali).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193252" y="142852"/>
            <a:ext cx="40116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cap="small" dirty="0" err="1" smtClean="0">
                <a:solidFill>
                  <a:srgbClr val="C00000"/>
                </a:solidFill>
                <a:latin typeface="Calibri" pitchFamily="34" charset="0"/>
              </a:rPr>
              <a:t>Contenuto</a:t>
            </a:r>
            <a:r>
              <a:rPr lang="en-US" sz="36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600" b="1" cap="small" dirty="0" err="1" smtClean="0">
                <a:solidFill>
                  <a:srgbClr val="C00000"/>
                </a:solidFill>
                <a:latin typeface="Calibri" pitchFamily="34" charset="0"/>
              </a:rPr>
              <a:t>Didattico</a:t>
            </a:r>
            <a:endParaRPr lang="en-GB" sz="36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124744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Scopo dell’esperienza è ripristinare una visione corretta del problema fondamentale dell’ottica (oltre le approssimazioni dell’ottica gaussiana):</a:t>
            </a:r>
          </a:p>
          <a:p>
            <a:endParaRPr lang="it-IT" dirty="0">
              <a:latin typeface="+mn-lt"/>
            </a:endParaRPr>
          </a:p>
          <a:p>
            <a:r>
              <a:rPr lang="it-IT" dirty="0" smtClean="0">
                <a:latin typeface="+mn-lt"/>
              </a:rPr>
              <a:t>Ricostruire la funzione di corrispondenza biunivoca tra oggetto e immagine liberando gli studenti dalla dipendenza dal concetto di fuoco.</a:t>
            </a:r>
          </a:p>
          <a:p>
            <a:endParaRPr lang="it-IT" dirty="0">
              <a:latin typeface="+mn-lt"/>
            </a:endParaRPr>
          </a:p>
          <a:p>
            <a:r>
              <a:rPr lang="it-IT" dirty="0" smtClean="0">
                <a:latin typeface="+mn-lt"/>
              </a:rPr>
              <a:t>Il fuoco è un punto particolare della funzione di relazione oggetto/immagine e questa esperienza dimostra che anche in assenza di fuoco è possibile costruire la relazione oggetto/immagine mediante misure in laboratorio didattico.</a:t>
            </a:r>
          </a:p>
          <a:p>
            <a:endParaRPr lang="it-IT" dirty="0">
              <a:latin typeface="+mn-lt"/>
            </a:endParaRPr>
          </a:p>
          <a:p>
            <a:r>
              <a:rPr lang="it-IT" dirty="0" smtClean="0">
                <a:latin typeface="+mn-lt"/>
              </a:rPr>
              <a:t>Ricordando che si può scrivere l’equazione tra oggetto e immagine mediante l’algebra delle matrici (ABCD) lo strumento costruito in realtà è un sistema per la soluzione di un problema agli auto valori (posizione/ingrandimento) e dunque è un risolutore di equazioni differenziali (in qualche aspetto paragonabile a quello proposto originariamente da Lagrange per introdurre i moltiplicatori omonimi).</a:t>
            </a:r>
            <a:endParaRPr lang="it-IT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714744" y="142852"/>
            <a:ext cx="23651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cap="small" dirty="0" err="1" smtClean="0">
                <a:solidFill>
                  <a:srgbClr val="C00000"/>
                </a:solidFill>
                <a:latin typeface="Calibri" pitchFamily="34" charset="0"/>
              </a:rPr>
              <a:t>Conclusioni</a:t>
            </a:r>
            <a:endParaRPr lang="en-GB" sz="36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 flipH="1">
            <a:off x="1115616" y="2708920"/>
            <a:ext cx="73356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+mn-lt"/>
              </a:rPr>
              <a:t>L’esperienza proposta è significativamente semplice (per essere alla portata di qualunque laboratorio didattico di fisica) ma è anche significativamente ricco in contenuti informativi teorici (aiuta verso la comprensione del concetto di coniugazione oggetto/immagine) e pratici (una volta introdotta l’algebra delle matrici è possibile usarlo anche per spiegare la nozione di soluzione di una semplice equazione differenziale introducendo il concetto di auto valore).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500034" y="500042"/>
            <a:ext cx="2017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Sistemi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afocali</a:t>
            </a:r>
            <a:endParaRPr lang="en-GB" sz="24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14678" y="428604"/>
            <a:ext cx="57150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+mn-lt"/>
              </a:rPr>
              <a:t>Sistemi di lenti che presentano una distanza focale infinita e un potere diottrico nullo</a:t>
            </a:r>
            <a:endParaRPr lang="it-IT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42910" y="1714488"/>
            <a:ext cx="29289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b="1" cap="all" dirty="0" smtClean="0">
                <a:latin typeface="+mn-lt"/>
              </a:rPr>
              <a:t>Molto utilizzati nella pratica nelle ottiche di telescopi e macchine fotografiche </a:t>
            </a:r>
            <a:endParaRPr lang="it-IT" sz="2400" b="1" cap="all" dirty="0">
              <a:latin typeface="+mn-lt"/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2643174" y="642918"/>
            <a:ext cx="357190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303" name="Picture 15" descr="http://www.telescopifermarket.com/wp-content/uploads/2014/09/telescopi-serie-omni-Celestr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285860"/>
            <a:ext cx="4762500" cy="2085976"/>
          </a:xfrm>
          <a:prstGeom prst="rect">
            <a:avLst/>
          </a:prstGeom>
          <a:noFill/>
        </p:spPr>
      </p:pic>
      <p:pic>
        <p:nvPicPr>
          <p:cNvPr id="12305" name="Picture 17" descr="http://www.linkiesta.it/sites/default/files/styles/main_image_article/public/uploads/articolo/immagine-singola/macchine-fotografiche-prezzi.jpg?itok=pfBU5OV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57694"/>
            <a:ext cx="3571900" cy="2299717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4143372" y="4143380"/>
            <a:ext cx="500062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it-IT" sz="1600" b="1" dirty="0" smtClean="0"/>
              <a:t>Ma se è un sistema di lenti è “AFOCALE”</a:t>
            </a:r>
          </a:p>
          <a:p>
            <a:pPr marL="180975" indent="-180975">
              <a:spcBef>
                <a:spcPts val="600"/>
              </a:spcBef>
              <a:buFont typeface="Arial" pitchFamily="34" charset="0"/>
              <a:buChar char="-"/>
            </a:pPr>
            <a:r>
              <a:rPr lang="it-IT" sz="1600" b="1" dirty="0" smtClean="0"/>
              <a:t>come si possono studiare le sue proprietà ottiche? </a:t>
            </a:r>
          </a:p>
          <a:p>
            <a:pPr marL="180975" indent="-180975">
              <a:spcBef>
                <a:spcPts val="600"/>
              </a:spcBef>
              <a:buFont typeface="Arial" pitchFamily="34" charset="0"/>
              <a:buChar char="-"/>
            </a:pPr>
            <a:r>
              <a:rPr lang="it-IT" sz="1600" b="1" dirty="0" smtClean="0"/>
              <a:t>Quale è il significato intrinseco del fatto che “NON METTONO A FUOCO”? </a:t>
            </a:r>
          </a:p>
          <a:p>
            <a:pPr marL="180975" indent="-180975">
              <a:spcBef>
                <a:spcPts val="600"/>
              </a:spcBef>
              <a:buFont typeface="Arial" pitchFamily="34" charset="0"/>
              <a:buChar char="-"/>
            </a:pPr>
            <a:r>
              <a:rPr lang="it-IT" sz="1600" b="1" dirty="0" smtClean="0"/>
              <a:t>Le loro proprietà ci possono fornire insegnamenti utili per approfondire conoscenze sui sistemi ottici dal punto di vista dell’ottica geometrica?</a:t>
            </a:r>
            <a:endParaRPr 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28596" y="142852"/>
            <a:ext cx="81925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Equazione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di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Gullstrand: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Fuoco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Equivalente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di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un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Sistema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Ottico</a:t>
            </a:r>
            <a:endParaRPr lang="en-GB" sz="24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03" y="857232"/>
            <a:ext cx="6001621" cy="2571768"/>
          </a:xfrm>
          <a:prstGeom prst="rect">
            <a:avLst/>
          </a:prstGeom>
        </p:spPr>
      </p:pic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285984" y="3929066"/>
          <a:ext cx="2455681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zione" r:id="rId4" imgW="1396800" imgH="203040" progId="Equation.3">
                  <p:embed/>
                </p:oleObj>
              </mc:Choice>
              <mc:Fallback>
                <p:oleObj name="Equazione" r:id="rId4" imgW="1396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3929066"/>
                        <a:ext cx="2455681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ccia a destra 4"/>
          <p:cNvSpPr/>
          <p:nvPr/>
        </p:nvSpPr>
        <p:spPr>
          <a:xfrm>
            <a:off x="5072066" y="4000504"/>
            <a:ext cx="285752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742368" y="3786190"/>
            <a:ext cx="2044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latin typeface="+mn-lt"/>
              </a:rPr>
              <a:t>Potere equivalente </a:t>
            </a:r>
          </a:p>
          <a:p>
            <a:pPr algn="ctr"/>
            <a:r>
              <a:rPr lang="it-IT" b="1" dirty="0" smtClean="0">
                <a:latin typeface="+mn-lt"/>
              </a:rPr>
              <a:t>secondo </a:t>
            </a:r>
            <a:r>
              <a:rPr lang="it-IT" b="1" dirty="0" err="1" smtClean="0">
                <a:latin typeface="+mn-lt"/>
              </a:rPr>
              <a:t>Gullstrad</a:t>
            </a:r>
            <a:endParaRPr lang="it-IT" b="1" dirty="0"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8" y="4643446"/>
            <a:ext cx="8271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n-lt"/>
              </a:rPr>
              <a:t>Un sistema è afocale quando il suo equivalente è nullo, cioè quando vale la condizione</a:t>
            </a:r>
            <a:endParaRPr lang="it-IT" dirty="0">
              <a:latin typeface="+mn-lt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29058" y="5286393"/>
          <a:ext cx="13160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zione" r:id="rId6" imgW="749160" imgH="406080" progId="Equation.3">
                  <p:embed/>
                </p:oleObj>
              </mc:Choice>
              <mc:Fallback>
                <p:oleObj name="Equazione" r:id="rId6" imgW="74916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5286393"/>
                        <a:ext cx="1316038" cy="7143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73582" y="6215082"/>
            <a:ext cx="879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u="sng" dirty="0" smtClean="0">
                <a:solidFill>
                  <a:srgbClr val="C00000"/>
                </a:solidFill>
                <a:latin typeface="+mn-lt"/>
              </a:rPr>
              <a:t>In condizione afocale la distanza tra le due lenti è uguale alla somma delle focali delle lenti</a:t>
            </a:r>
            <a:endParaRPr lang="it-IT" b="1" u="sng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410469" y="142852"/>
            <a:ext cx="6464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Relazione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Oggetto-Immagine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in un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Sistema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Afocale</a:t>
            </a:r>
            <a:endParaRPr lang="en-GB" sz="24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785794"/>
            <a:ext cx="5195524" cy="307183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833189" y="4359288"/>
            <a:ext cx="4024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n-lt"/>
              </a:rPr>
              <a:t>Definizione di ingrandimento trasversale </a:t>
            </a:r>
            <a:endParaRPr lang="it-IT" dirty="0">
              <a:latin typeface="+mn-lt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628" y="4214818"/>
          <a:ext cx="11604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zione" r:id="rId4" imgW="660240" imgH="368280" progId="Equation.3">
                  <p:embed/>
                </p:oleObj>
              </mc:Choice>
              <mc:Fallback>
                <p:oleObj name="Equazione" r:id="rId4" imgW="660240" imgH="36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4214818"/>
                        <a:ext cx="11604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833189" y="5204402"/>
            <a:ext cx="295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+mn-lt"/>
              </a:rPr>
              <a:t>In un sistema afocale diventa </a:t>
            </a:r>
            <a:endParaRPr lang="it-IT" dirty="0">
              <a:latin typeface="+mn-lt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113348" y="5040318"/>
          <a:ext cx="9588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zione" r:id="rId6" imgW="545760" imgH="406080" progId="Equation.3">
                  <p:embed/>
                </p:oleObj>
              </mc:Choice>
              <mc:Fallback>
                <p:oleObj name="Equazione" r:id="rId6" imgW="54576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348" y="5040318"/>
                        <a:ext cx="958850" cy="7143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85786" y="5998973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n-lt"/>
              </a:rPr>
              <a:t>In un sistema afocale l’ingrandimento trasversale è </a:t>
            </a:r>
            <a:r>
              <a:rPr lang="it-IT" b="1" cap="small" dirty="0" smtClean="0">
                <a:latin typeface="+mn-lt"/>
              </a:rPr>
              <a:t>costante</a:t>
            </a:r>
            <a:r>
              <a:rPr lang="it-IT" b="1" dirty="0" smtClean="0">
                <a:latin typeface="+mn-lt"/>
              </a:rPr>
              <a:t> per qualsiasi posizione dell’oggetto e dato dal rapporto tra le distanze focali delle due lenti</a:t>
            </a:r>
            <a:endParaRPr lang="it-IT" b="1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171066" y="142852"/>
            <a:ext cx="2758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Teorema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di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Lagrande</a:t>
            </a:r>
            <a:endParaRPr lang="en-GB" sz="24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" name="Immagin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828" y="928670"/>
            <a:ext cx="6548758" cy="2428892"/>
          </a:xfrm>
          <a:prstGeom prst="rect">
            <a:avLst/>
          </a:prstGeom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571868" y="3643314"/>
          <a:ext cx="12493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zione" r:id="rId4" imgW="711000" imgH="177480" progId="Equation.3">
                  <p:embed/>
                </p:oleObj>
              </mc:Choice>
              <mc:Fallback>
                <p:oleObj name="Equazione" r:id="rId4" imgW="7110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643314"/>
                        <a:ext cx="1249362" cy="3127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28596" y="4143380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relazione universale che vale qualunque sia il numero di diottri da attraversare </a:t>
            </a:r>
          </a:p>
          <a:p>
            <a:pPr algn="ctr"/>
            <a:r>
              <a:rPr lang="it-IT" dirty="0" smtClean="0">
                <a:latin typeface="+mj-lt"/>
              </a:rPr>
              <a:t>Vale anche nel caso del sistema afocale e rappresenta la relazione fondamentale che deve essere soddisfatta per calcolare la relazione di coniugazione tra oggetto e immagine</a:t>
            </a:r>
            <a:endParaRPr lang="it-IT" dirty="0">
              <a:latin typeface="+mj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4282" y="5202808"/>
            <a:ext cx="8786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j-lt"/>
              </a:rPr>
              <a:t>Per lenti in aria e in condizione </a:t>
            </a:r>
            <a:r>
              <a:rPr lang="it-IT" dirty="0" err="1" smtClean="0">
                <a:latin typeface="+mj-lt"/>
              </a:rPr>
              <a:t>parassiale</a:t>
            </a:r>
            <a:r>
              <a:rPr lang="it-IT" dirty="0" smtClean="0">
                <a:latin typeface="+mj-lt"/>
              </a:rPr>
              <a:t> si riduce a</a:t>
            </a:r>
          </a:p>
          <a:p>
            <a:endParaRPr lang="it-IT" dirty="0" smtClean="0">
              <a:latin typeface="+mj-lt"/>
            </a:endParaRPr>
          </a:p>
          <a:p>
            <a:r>
              <a:rPr lang="it-IT" dirty="0" smtClean="0">
                <a:latin typeface="+mn-lt"/>
              </a:rPr>
              <a:t>dove </a:t>
            </a:r>
            <a:r>
              <a:rPr lang="it-IT" i="1" dirty="0" smtClean="0">
                <a:latin typeface="+mn-lt"/>
              </a:rPr>
              <a:t>M</a:t>
            </a:r>
            <a:r>
              <a:rPr lang="it-IT" dirty="0" smtClean="0">
                <a:latin typeface="+mn-lt"/>
              </a:rPr>
              <a:t> è una generica costante che prende il nome di </a:t>
            </a:r>
            <a:r>
              <a:rPr lang="it-IT" b="1" i="1" dirty="0" smtClean="0">
                <a:latin typeface="+mn-lt"/>
              </a:rPr>
              <a:t>invariante </a:t>
            </a:r>
            <a:r>
              <a:rPr lang="it-IT" b="1" i="1" dirty="0" err="1" smtClean="0">
                <a:latin typeface="+mn-lt"/>
              </a:rPr>
              <a:t>lagrangiano</a:t>
            </a:r>
            <a:r>
              <a:rPr lang="it-IT" i="1" dirty="0" smtClean="0">
                <a:latin typeface="+mn-lt"/>
              </a:rPr>
              <a:t> </a:t>
            </a:r>
            <a:r>
              <a:rPr lang="it-IT" dirty="0" smtClean="0">
                <a:latin typeface="+mn-lt"/>
              </a:rPr>
              <a:t> e </a:t>
            </a:r>
            <a:br>
              <a:rPr lang="it-IT" dirty="0" smtClean="0">
                <a:latin typeface="+mn-lt"/>
              </a:rPr>
            </a:br>
            <a:r>
              <a:rPr lang="it-IT" dirty="0" smtClean="0">
                <a:latin typeface="+mn-lt"/>
              </a:rPr>
              <a:t>diventano importanti le distanze </a:t>
            </a:r>
            <a:r>
              <a:rPr lang="it-IT" i="1" dirty="0" smtClean="0">
                <a:latin typeface="+mn-lt"/>
              </a:rPr>
              <a:t>l</a:t>
            </a:r>
            <a:r>
              <a:rPr lang="it-IT" dirty="0" smtClean="0">
                <a:latin typeface="+mn-lt"/>
              </a:rPr>
              <a:t> (oggetto) ed</a:t>
            </a:r>
            <a:r>
              <a:rPr lang="it-IT" i="1" dirty="0" smtClean="0">
                <a:latin typeface="+mn-lt"/>
              </a:rPr>
              <a:t> l</a:t>
            </a:r>
            <a:r>
              <a:rPr lang="it-IT" dirty="0" smtClean="0">
                <a:latin typeface="+mn-lt"/>
              </a:rPr>
              <a:t>’  (immagine) che devono essere </a:t>
            </a:r>
            <a:br>
              <a:rPr lang="it-IT" dirty="0" smtClean="0">
                <a:latin typeface="+mn-lt"/>
              </a:rPr>
            </a:br>
            <a:r>
              <a:rPr lang="it-IT" dirty="0" smtClean="0">
                <a:latin typeface="+mn-lt"/>
              </a:rPr>
              <a:t>riferite ad un opportuno sistema di riferimento</a:t>
            </a:r>
            <a:endParaRPr lang="it-IT" dirty="0">
              <a:latin typeface="+mn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75325" y="5214938"/>
          <a:ext cx="9144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zione" r:id="rId6" imgW="520560" imgH="177480" progId="Equation.3">
                  <p:embed/>
                </p:oleObj>
              </mc:Choice>
              <mc:Fallback>
                <p:oleObj name="Equazione" r:id="rId6" imgW="52056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5214938"/>
                        <a:ext cx="9144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571604" y="-24"/>
            <a:ext cx="593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Grandezze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Fondamentali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in un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Sistema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Afocale</a:t>
            </a:r>
            <a:endParaRPr lang="en-GB" sz="24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438" y="571480"/>
            <a:ext cx="4789842" cy="283197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42844" y="617374"/>
            <a:ext cx="38576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j-lt"/>
              </a:rPr>
              <a:t>Nel caso di un sistema afocale il teorema di </a:t>
            </a:r>
            <a:r>
              <a:rPr lang="it-IT" dirty="0" err="1" smtClean="0">
                <a:latin typeface="+mj-lt"/>
              </a:rPr>
              <a:t>Lagrange</a:t>
            </a:r>
            <a:r>
              <a:rPr lang="it-IT" dirty="0" smtClean="0">
                <a:latin typeface="+mj-lt"/>
              </a:rPr>
              <a:t> può essere espresso come </a:t>
            </a:r>
          </a:p>
          <a:p>
            <a:endParaRPr lang="it-IT" dirty="0" smtClean="0">
              <a:latin typeface="+mj-lt"/>
            </a:endParaRPr>
          </a:p>
          <a:p>
            <a:endParaRPr lang="it-IT" dirty="0" smtClean="0">
              <a:latin typeface="+mj-lt"/>
            </a:endParaRPr>
          </a:p>
          <a:p>
            <a:endParaRPr lang="it-IT" dirty="0" smtClean="0">
              <a:latin typeface="+mn-lt"/>
            </a:endParaRPr>
          </a:p>
          <a:p>
            <a:r>
              <a:rPr lang="it-IT" dirty="0" smtClean="0">
                <a:latin typeface="+mn-lt"/>
              </a:rPr>
              <a:t>da cui si ottiene una relazione lineare tra le coppie </a:t>
            </a:r>
            <a:r>
              <a:rPr lang="it-IT" b="1" dirty="0" smtClean="0">
                <a:latin typeface="+mn-lt"/>
              </a:rPr>
              <a:t>fuoco-oggetto</a:t>
            </a:r>
            <a:r>
              <a:rPr lang="it-IT" dirty="0" smtClean="0">
                <a:latin typeface="+mn-lt"/>
              </a:rPr>
              <a:t> e </a:t>
            </a:r>
            <a:br>
              <a:rPr lang="it-IT" dirty="0" smtClean="0">
                <a:latin typeface="+mn-lt"/>
              </a:rPr>
            </a:br>
            <a:r>
              <a:rPr lang="it-IT" b="1" dirty="0" smtClean="0">
                <a:latin typeface="+mn-lt"/>
              </a:rPr>
              <a:t>fuoco-immagine</a:t>
            </a:r>
            <a:r>
              <a:rPr lang="it-IT" dirty="0" smtClean="0">
                <a:latin typeface="+mn-lt"/>
              </a:rPr>
              <a:t> del tipo</a:t>
            </a:r>
            <a:endParaRPr lang="it-IT" dirty="0">
              <a:latin typeface="+mn-lt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95338" y="1411135"/>
          <a:ext cx="19621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zione" r:id="rId4" imgW="1117440" imgH="482400" progId="Equation.3">
                  <p:embed/>
                </p:oleObj>
              </mc:Choice>
              <mc:Fallback>
                <p:oleObj name="Equazione" r:id="rId4" imgW="11174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38" y="1411135"/>
                        <a:ext cx="196215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609857" y="3500438"/>
          <a:ext cx="3033713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zione" r:id="rId6" imgW="1726920" imgH="482400" progId="Equation.3">
                  <p:embed/>
                </p:oleObj>
              </mc:Choice>
              <mc:Fallback>
                <p:oleObj name="Equazione" r:id="rId6" imgW="172692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7" y="3500438"/>
                        <a:ext cx="3033713" cy="8493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42844" y="4429132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j-lt"/>
              </a:rPr>
              <a:t>Questa relazione può essere verificata sperimentalmente </a:t>
            </a:r>
            <a:r>
              <a:rPr lang="it-IT" dirty="0" smtClean="0">
                <a:latin typeface="+mn-lt"/>
              </a:rPr>
              <a:t>e nella ipotesi che si usino le coppie </a:t>
            </a:r>
            <a:r>
              <a:rPr lang="it-IT" dirty="0" err="1" smtClean="0">
                <a:latin typeface="+mn-lt"/>
              </a:rPr>
              <a:t>ol</a:t>
            </a:r>
            <a:r>
              <a:rPr lang="it-IT" dirty="0" smtClean="0">
                <a:latin typeface="+mn-lt"/>
              </a:rPr>
              <a:t>/li piuttosto che le coppie </a:t>
            </a:r>
            <a:r>
              <a:rPr lang="it-IT" dirty="0" err="1" smtClean="0">
                <a:latin typeface="+mn-lt"/>
              </a:rPr>
              <a:t>of</a:t>
            </a:r>
            <a:r>
              <a:rPr lang="it-IT" dirty="0" smtClean="0">
                <a:latin typeface="+mn-lt"/>
              </a:rPr>
              <a:t>/</a:t>
            </a:r>
            <a:r>
              <a:rPr lang="it-IT" dirty="0" err="1" smtClean="0">
                <a:latin typeface="+mn-lt"/>
              </a:rPr>
              <a:t>fi</a:t>
            </a:r>
            <a:r>
              <a:rPr lang="it-IT" dirty="0" smtClean="0">
                <a:latin typeface="+mn-lt"/>
              </a:rPr>
              <a:t>  è possibile costruire il sistema di equazioni </a:t>
            </a:r>
            <a:endParaRPr lang="it-IT" dirty="0">
              <a:latin typeface="+mn-lt"/>
            </a:endParaRP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/>
        </p:nvGraphicFramePr>
        <p:xfrm>
          <a:off x="3428992" y="5070490"/>
          <a:ext cx="1585760" cy="1716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zione" r:id="rId8" imgW="927000" imgH="1002960" progId="Equation.3">
                  <p:embed/>
                </p:oleObj>
              </mc:Choice>
              <mc:Fallback>
                <p:oleObj name="Equazione" r:id="rId8" imgW="927000" imgH="1002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5070490"/>
                        <a:ext cx="1585760" cy="1716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Parentesi graffa aperta 9"/>
          <p:cNvSpPr/>
          <p:nvPr/>
        </p:nvSpPr>
        <p:spPr>
          <a:xfrm>
            <a:off x="3000364" y="5214950"/>
            <a:ext cx="285752" cy="1500198"/>
          </a:xfrm>
          <a:prstGeom prst="leftBrace">
            <a:avLst>
              <a:gd name="adj1" fmla="val 74999"/>
              <a:gd name="adj2" fmla="val 4936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572132" y="5103674"/>
            <a:ext cx="3428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Sistema di equazioni che, stimati delle grandezze </a:t>
            </a:r>
            <a:r>
              <a:rPr lang="it-IT" i="1" dirty="0" smtClean="0">
                <a:latin typeface="+mn-lt"/>
              </a:rPr>
              <a:t>M</a:t>
            </a:r>
            <a:r>
              <a:rPr lang="it-IT" dirty="0" smtClean="0">
                <a:latin typeface="+mn-lt"/>
              </a:rPr>
              <a:t> ed </a:t>
            </a:r>
            <a:r>
              <a:rPr lang="it-IT" i="1" dirty="0" smtClean="0">
                <a:latin typeface="+mn-lt"/>
              </a:rPr>
              <a:t>n,  </a:t>
            </a:r>
            <a:r>
              <a:rPr lang="it-IT" dirty="0" smtClean="0">
                <a:latin typeface="+mn-lt"/>
              </a:rPr>
              <a:t>consentono di verificare a posteriori la correttezza dei valori dichiarati dal produttore delle  distanza focali delle lenti usate</a:t>
            </a:r>
            <a:endParaRPr lang="it-IT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071802" y="38377"/>
            <a:ext cx="2958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Apparato</a:t>
            </a:r>
            <a:r>
              <a:rPr lang="en-US" sz="2400" b="1" cap="small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400" b="1" cap="small" dirty="0" err="1" smtClean="0">
                <a:solidFill>
                  <a:srgbClr val="C00000"/>
                </a:solidFill>
                <a:latin typeface="Calibri" pitchFamily="34" charset="0"/>
              </a:rPr>
              <a:t>Sperimentale</a:t>
            </a:r>
            <a:endParaRPr lang="en-GB" sz="2400" b="1" cap="small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36712"/>
            <a:ext cx="6120680" cy="37484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76872"/>
            <a:ext cx="1648055" cy="115212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83569" y="522920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L’apparato sperimentale è molto semplice: su un banco ottico di lunghezza opportuna si montano due lenti convesse allineate come mostrato. La sorgente dell’immagine è una lampada dotata di diffusore parabolico allo scopo di produrre un’onda piana. L’immagine è raccolta su uno schermo.</a:t>
            </a:r>
            <a:endParaRPr lang="it-IT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42844" y="71414"/>
            <a:ext cx="1148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cap="small" dirty="0" err="1" smtClean="0">
                <a:latin typeface="Calibri" pitchFamily="34" charset="0"/>
              </a:rPr>
              <a:t>Esempio</a:t>
            </a:r>
            <a:endParaRPr lang="en-GB" sz="2400" b="1" cap="small" dirty="0"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53635"/>
            <a:ext cx="3786214" cy="516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452281"/>
            <a:ext cx="4800593" cy="340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1643042" y="142852"/>
            <a:ext cx="1287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>
                <a:latin typeface="+mn-lt"/>
              </a:rPr>
              <a:t>f</a:t>
            </a:r>
            <a:r>
              <a:rPr lang="it-IT" baseline="-25000" dirty="0" err="1" smtClean="0">
                <a:latin typeface="+mn-lt"/>
              </a:rPr>
              <a:t>o</a:t>
            </a:r>
            <a:r>
              <a:rPr lang="it-IT" dirty="0" err="1" smtClean="0">
                <a:latin typeface="+mn-lt"/>
              </a:rPr>
              <a:t>=</a:t>
            </a:r>
            <a:r>
              <a:rPr lang="it-IT" dirty="0" smtClean="0">
                <a:latin typeface="+mn-lt"/>
              </a:rPr>
              <a:t> 50 mm</a:t>
            </a:r>
          </a:p>
          <a:p>
            <a:r>
              <a:rPr lang="it-IT" i="1" dirty="0" err="1" smtClean="0"/>
              <a:t>f</a:t>
            </a:r>
            <a:r>
              <a:rPr lang="it-IT" i="1" baseline="-25000" dirty="0" err="1" smtClean="0"/>
              <a:t>e</a:t>
            </a:r>
            <a:r>
              <a:rPr lang="it-IT" dirty="0" err="1" smtClean="0">
                <a:latin typeface="+mn-lt"/>
              </a:rPr>
              <a:t>=</a:t>
            </a:r>
            <a:r>
              <a:rPr lang="it-IT" dirty="0" smtClean="0">
                <a:latin typeface="+mn-lt"/>
              </a:rPr>
              <a:t> 100 mm</a:t>
            </a:r>
          </a:p>
          <a:p>
            <a:r>
              <a:rPr lang="it-IT" i="1" dirty="0" smtClean="0">
                <a:latin typeface="+mn-lt"/>
              </a:rPr>
              <a:t>t </a:t>
            </a:r>
            <a:r>
              <a:rPr lang="it-IT" dirty="0" smtClean="0">
                <a:latin typeface="+mn-lt"/>
              </a:rPr>
              <a:t>= 150 mm</a:t>
            </a:r>
          </a:p>
          <a:p>
            <a:endParaRPr lang="it-IT" i="1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357290" y="1285860"/>
            <a:ext cx="1527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+mj-lt"/>
              </a:rPr>
              <a:t>dati misurati</a:t>
            </a:r>
            <a:endParaRPr lang="it-IT" sz="2000" b="1" dirty="0">
              <a:latin typeface="+mj-lt"/>
            </a:endParaRPr>
          </a:p>
        </p:txBody>
      </p:sp>
      <p:sp>
        <p:nvSpPr>
          <p:cNvPr id="9" name="Figura a mano libera 8"/>
          <p:cNvSpPr/>
          <p:nvPr/>
        </p:nvSpPr>
        <p:spPr>
          <a:xfrm>
            <a:off x="3886206" y="3714752"/>
            <a:ext cx="1543050" cy="1304925"/>
          </a:xfrm>
          <a:custGeom>
            <a:avLst/>
            <a:gdLst>
              <a:gd name="connsiteX0" fmla="*/ 0 w 1543050"/>
              <a:gd name="connsiteY0" fmla="*/ 1304925 h 1304925"/>
              <a:gd name="connsiteX1" fmla="*/ 1123950 w 1543050"/>
              <a:gd name="connsiteY1" fmla="*/ 923925 h 1304925"/>
              <a:gd name="connsiteX2" fmla="*/ 1543050 w 1543050"/>
              <a:gd name="connsiteY2" fmla="*/ 0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3050" h="1304925">
                <a:moveTo>
                  <a:pt x="0" y="1304925"/>
                </a:moveTo>
                <a:cubicBezTo>
                  <a:pt x="433387" y="1223168"/>
                  <a:pt x="866775" y="1141412"/>
                  <a:pt x="1123950" y="923925"/>
                </a:cubicBezTo>
                <a:cubicBezTo>
                  <a:pt x="1381125" y="706438"/>
                  <a:pt x="1462087" y="353219"/>
                  <a:pt x="1543050" y="0"/>
                </a:cubicBezTo>
              </a:path>
            </a:pathLst>
          </a:custGeom>
          <a:ln w="2222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572132" y="3842097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+mj-lt"/>
              </a:rPr>
              <a:t>dati trasformati come distanza oggetto e distanza immagine</a:t>
            </a:r>
            <a:endParaRPr lang="it-IT" sz="2000" b="1" dirty="0"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86314" y="5072074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+mn-lt"/>
              </a:rPr>
              <a:t>Buon confronto con i valori aspettati </a:t>
            </a:r>
            <a:endParaRPr lang="it-IT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4857752" y="5500702"/>
          <a:ext cx="37862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Valore atteso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Valore ottenuto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4.01 </a:t>
                      </a:r>
                      <a:r>
                        <a:rPr lang="it-IT" dirty="0" smtClean="0">
                          <a:sym typeface="Symbol"/>
                        </a:rPr>
                        <a:t> 0.03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0.244 </a:t>
                      </a:r>
                      <a:r>
                        <a:rPr lang="it-IT" dirty="0" smtClean="0">
                          <a:sym typeface="Symbol"/>
                        </a:rPr>
                        <a:t> 0.003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42844" y="71414"/>
            <a:ext cx="4582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u="sng" smtClean="0">
                <a:latin typeface="Calibri" pitchFamily="34" charset="0"/>
              </a:rPr>
              <a:t>Calcolo dell’invariante lagrangiano</a:t>
            </a:r>
            <a:endParaRPr lang="it-IT" sz="2400" b="1" u="sng"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6269" y="747732"/>
            <a:ext cx="4612011" cy="589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1860151" y="928670"/>
            <a:ext cx="2568973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Invariante </a:t>
            </a:r>
            <a:r>
              <a:rPr lang="it-IT" sz="2000" b="1" dirty="0" err="1" smtClean="0">
                <a:latin typeface="+mn-lt"/>
              </a:rPr>
              <a:t>lagrangiano</a:t>
            </a:r>
            <a:endParaRPr lang="it-IT" sz="2000" b="1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43042" y="5786454"/>
            <a:ext cx="2977546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+mn-lt"/>
              </a:rPr>
              <a:t>Ingrandimento trasversale</a:t>
            </a:r>
            <a:endParaRPr lang="it-IT" sz="2000" b="1" dirty="0"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9" y="1643050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+mn-lt"/>
              </a:rPr>
              <a:t>L’invariante è davvero tale, poiché si ottiene una retta con coefficiente angolare pari a 1 e intercetta pari a zero. Nello stesso tempo l’ingrandimento trasversale è una costante ed il suo valore risulta essere, all’interno dell’errore, pari al valore atteso di 2.</a:t>
            </a:r>
          </a:p>
          <a:p>
            <a:endParaRPr lang="it-IT" dirty="0" smtClean="0">
              <a:latin typeface="+mn-lt"/>
            </a:endParaRPr>
          </a:p>
          <a:p>
            <a:r>
              <a:rPr lang="it-IT" dirty="0" smtClean="0">
                <a:latin typeface="+mn-lt"/>
              </a:rPr>
              <a:t>Da notare il punto con cerchio tratteggiato: non è un punto fuori statistica, ma un effetto reale dovuto alla presenza di una singolarità nello zero</a:t>
            </a:r>
            <a:endParaRPr lang="it-IT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836</Words>
  <Application>Microsoft Office PowerPoint</Application>
  <PresentationFormat>Presentazione su schermo (4:3)</PresentationFormat>
  <Paragraphs>81</Paragraphs>
  <Slides>12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Tema di Office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Cesco</dc:creator>
  <cp:lastModifiedBy>Utente</cp:lastModifiedBy>
  <cp:revision>183</cp:revision>
  <dcterms:created xsi:type="dcterms:W3CDTF">2013-01-28T16:07:37Z</dcterms:created>
  <dcterms:modified xsi:type="dcterms:W3CDTF">2015-09-18T15:02:19Z</dcterms:modified>
</cp:coreProperties>
</file>