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80" r:id="rId5"/>
  </p:sldMasterIdLst>
  <p:notesMasterIdLst>
    <p:notesMasterId r:id="rId22"/>
  </p:notesMasterIdLst>
  <p:handoutMasterIdLst>
    <p:handoutMasterId r:id="rId23"/>
  </p:handoutMasterIdLst>
  <p:sldIdLst>
    <p:sldId id="294" r:id="rId6"/>
    <p:sldId id="256" r:id="rId7"/>
    <p:sldId id="280" r:id="rId8"/>
    <p:sldId id="265" r:id="rId9"/>
    <p:sldId id="263" r:id="rId10"/>
    <p:sldId id="283" r:id="rId11"/>
    <p:sldId id="272" r:id="rId12"/>
    <p:sldId id="275" r:id="rId13"/>
    <p:sldId id="291" r:id="rId14"/>
    <p:sldId id="286" r:id="rId15"/>
    <p:sldId id="287" r:id="rId16"/>
    <p:sldId id="288" r:id="rId17"/>
    <p:sldId id="289" r:id="rId18"/>
    <p:sldId id="290" r:id="rId19"/>
    <p:sldId id="285" r:id="rId20"/>
    <p:sldId id="293" r:id="rId21"/>
  </p:sldIdLst>
  <p:sldSz cx="6858000" cy="51435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32"/>
    <a:srgbClr val="0085CA"/>
    <a:srgbClr val="64A70B"/>
    <a:srgbClr val="978C87"/>
    <a:srgbClr val="D312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68815" autoAdjust="0"/>
  </p:normalViewPr>
  <p:slideViewPr>
    <p:cSldViewPr snapToObjects="1">
      <p:cViewPr>
        <p:scale>
          <a:sx n="73" d="100"/>
          <a:sy n="73" d="100"/>
        </p:scale>
        <p:origin x="-1770" y="-162"/>
      </p:cViewPr>
      <p:guideLst>
        <p:guide orient="horz" pos="1620"/>
        <p:guide pos="2160"/>
      </p:guideLst>
    </p:cSldViewPr>
  </p:slideViewPr>
  <p:notesTextViewPr>
    <p:cViewPr>
      <p:scale>
        <a:sx n="100" d="100"/>
        <a:sy n="100" d="100"/>
      </p:scale>
      <p:origin x="0" y="0"/>
    </p:cViewPr>
  </p:notesTextViewPr>
  <p:sorterViewPr>
    <p:cViewPr>
      <p:scale>
        <a:sx n="149" d="100"/>
        <a:sy n="149" d="100"/>
      </p:scale>
      <p:origin x="0" y="0"/>
    </p:cViewPr>
  </p:sorterViewPr>
  <p:gridSpacing cx="76330" cy="7633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BB327535-8FCE-4B1D-A45A-07EDBA581FE9}" type="datetimeFigureOut">
              <a:rPr lang="en-GB" smtClean="0"/>
              <a:t>17/09/2015</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4D8F1094-1C22-4680-B5C3-55E9CA6E0C35}" type="slidenum">
              <a:rPr lang="en-GB" smtClean="0"/>
              <a:t>‹#›</a:t>
            </a:fld>
            <a:endParaRPr lang="en-GB"/>
          </a:p>
        </p:txBody>
      </p:sp>
    </p:spTree>
    <p:extLst>
      <p:ext uri="{BB962C8B-B14F-4D97-AF65-F5344CB8AC3E}">
        <p14:creationId xmlns:p14="http://schemas.microsoft.com/office/powerpoint/2010/main" val="844730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1C5C2FB-198A-4A65-A4DE-638F4BFDA112}" type="datetimeFigureOut">
              <a:rPr lang="en-GB" smtClean="0"/>
              <a:pPr/>
              <a:t>17/09/2015</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D3BE5254-8076-47E6-8332-7F470F238615}" type="slidenum">
              <a:rPr lang="en-GB" smtClean="0"/>
              <a:pPr/>
              <a:t>‹#›</a:t>
            </a:fld>
            <a:endParaRPr lang="en-GB"/>
          </a:p>
        </p:txBody>
      </p:sp>
    </p:spTree>
    <p:extLst>
      <p:ext uri="{BB962C8B-B14F-4D97-AF65-F5344CB8AC3E}">
        <p14:creationId xmlns:p14="http://schemas.microsoft.com/office/powerpoint/2010/main" val="62493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BE5254-8076-47E6-8332-7F470F238615}" type="slidenum">
              <a:rPr lang="en-GB" smtClean="0"/>
              <a:pPr/>
              <a:t>2</a:t>
            </a:fld>
            <a:endParaRPr lang="en-GB"/>
          </a:p>
        </p:txBody>
      </p:sp>
    </p:spTree>
    <p:extLst>
      <p:ext uri="{BB962C8B-B14F-4D97-AF65-F5344CB8AC3E}">
        <p14:creationId xmlns:p14="http://schemas.microsoft.com/office/powerpoint/2010/main" val="289327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942975" y="746125"/>
            <a:ext cx="4972050" cy="3729038"/>
          </a:xfrm>
          <a:ln/>
        </p:spPr>
      </p:sp>
      <p:sp>
        <p:nvSpPr>
          <p:cNvPr id="5123"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330018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BE5254-8076-47E6-8332-7F470F238615}" type="slidenum">
              <a:rPr lang="en-GB" smtClean="0"/>
              <a:pPr/>
              <a:t>3</a:t>
            </a:fld>
            <a:endParaRPr lang="en-GB"/>
          </a:p>
        </p:txBody>
      </p:sp>
    </p:spTree>
    <p:extLst>
      <p:ext uri="{BB962C8B-B14F-4D97-AF65-F5344CB8AC3E}">
        <p14:creationId xmlns:p14="http://schemas.microsoft.com/office/powerpoint/2010/main" val="121159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BE5254-8076-47E6-8332-7F470F238615}" type="slidenum">
              <a:rPr lang="en-GB" smtClean="0"/>
              <a:pPr/>
              <a:t>4</a:t>
            </a:fld>
            <a:endParaRPr lang="en-GB"/>
          </a:p>
        </p:txBody>
      </p:sp>
    </p:spTree>
    <p:extLst>
      <p:ext uri="{BB962C8B-B14F-4D97-AF65-F5344CB8AC3E}">
        <p14:creationId xmlns:p14="http://schemas.microsoft.com/office/powerpoint/2010/main" val="213293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BE5254-8076-47E6-8332-7F470F238615}" type="slidenum">
              <a:rPr lang="en-GB" smtClean="0"/>
              <a:pPr/>
              <a:t>5</a:t>
            </a:fld>
            <a:endParaRPr lang="en-GB"/>
          </a:p>
        </p:txBody>
      </p:sp>
    </p:spTree>
    <p:extLst>
      <p:ext uri="{BB962C8B-B14F-4D97-AF65-F5344CB8AC3E}">
        <p14:creationId xmlns:p14="http://schemas.microsoft.com/office/powerpoint/2010/main" val="288625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BE5254-8076-47E6-8332-7F470F238615}" type="slidenum">
              <a:rPr lang="en-GB" smtClean="0"/>
              <a:pPr/>
              <a:t>6</a:t>
            </a:fld>
            <a:endParaRPr lang="en-GB"/>
          </a:p>
        </p:txBody>
      </p:sp>
    </p:spTree>
    <p:extLst>
      <p:ext uri="{BB962C8B-B14F-4D97-AF65-F5344CB8AC3E}">
        <p14:creationId xmlns:p14="http://schemas.microsoft.com/office/powerpoint/2010/main" val="209967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BE5254-8076-47E6-8332-7F470F238615}" type="slidenum">
              <a:rPr lang="en-GB" smtClean="0"/>
              <a:pPr/>
              <a:t>7</a:t>
            </a:fld>
            <a:endParaRPr lang="en-GB"/>
          </a:p>
        </p:txBody>
      </p:sp>
    </p:spTree>
    <p:extLst>
      <p:ext uri="{BB962C8B-B14F-4D97-AF65-F5344CB8AC3E}">
        <p14:creationId xmlns:p14="http://schemas.microsoft.com/office/powerpoint/2010/main" val="349459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pPr>
              <a:buFont typeface="Arial" pitchFamily="34" charset="0"/>
              <a:buNone/>
            </a:pPr>
            <a:endParaRPr lang="en-GB" b="0" dirty="0"/>
          </a:p>
        </p:txBody>
      </p:sp>
      <p:sp>
        <p:nvSpPr>
          <p:cNvPr id="4" name="Slide Number Placeholder 3"/>
          <p:cNvSpPr>
            <a:spLocks noGrp="1"/>
          </p:cNvSpPr>
          <p:nvPr>
            <p:ph type="sldNum" sz="quarter" idx="10"/>
          </p:nvPr>
        </p:nvSpPr>
        <p:spPr/>
        <p:txBody>
          <a:bodyPr/>
          <a:lstStyle/>
          <a:p>
            <a:fld id="{D3BE5254-8076-47E6-8332-7F470F238615}" type="slidenum">
              <a:rPr lang="en-GB" smtClean="0"/>
              <a:pPr/>
              <a:t>8</a:t>
            </a:fld>
            <a:endParaRPr lang="en-GB"/>
          </a:p>
        </p:txBody>
      </p:sp>
    </p:spTree>
    <p:extLst>
      <p:ext uri="{BB962C8B-B14F-4D97-AF65-F5344CB8AC3E}">
        <p14:creationId xmlns:p14="http://schemas.microsoft.com/office/powerpoint/2010/main" val="179691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BE5254-8076-47E6-8332-7F470F238615}" type="slidenum">
              <a:rPr lang="en-GB" smtClean="0"/>
              <a:pPr/>
              <a:t>10</a:t>
            </a:fld>
            <a:endParaRPr lang="en-GB"/>
          </a:p>
        </p:txBody>
      </p:sp>
    </p:spTree>
    <p:extLst>
      <p:ext uri="{BB962C8B-B14F-4D97-AF65-F5344CB8AC3E}">
        <p14:creationId xmlns:p14="http://schemas.microsoft.com/office/powerpoint/2010/main" val="212521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42975" y="746125"/>
            <a:ext cx="4972050" cy="3729038"/>
          </a:xfrm>
          <a:ln/>
        </p:spPr>
      </p:sp>
      <p:sp>
        <p:nvSpPr>
          <p:cNvPr id="19459" name="Notes Placeholder 2"/>
          <p:cNvSpPr>
            <a:spLocks noGrp="1"/>
          </p:cNvSpPr>
          <p:nvPr>
            <p:ph type="body" idx="1"/>
          </p:nvPr>
        </p:nvSpPr>
        <p:spPr>
          <a:noFill/>
        </p:spPr>
        <p:txBody>
          <a:bodyPr/>
          <a:lstStyle/>
          <a:p>
            <a:r>
              <a:rPr lang="en-GB" altLang="en-US" smtClean="0"/>
              <a:t>40,000 members. Mainly professional physicists. Governed by a council of members.</a:t>
            </a:r>
          </a:p>
          <a:p>
            <a:r>
              <a:rPr lang="en-GB" altLang="en-US" smtClean="0"/>
              <a:t>Most of them will have had a good experience of physics at school. So, genuinely, the members would like to help others get a similarly good experience.</a:t>
            </a:r>
          </a:p>
          <a:p>
            <a:r>
              <a:rPr lang="en-GB" altLang="en-US" smtClean="0"/>
              <a:t>Also, there is a sense that they want to preserve physics.</a:t>
            </a:r>
          </a:p>
          <a:p>
            <a:r>
              <a:rPr lang="en-GB" altLang="en-US" smtClean="0"/>
              <a:t>In both cases, they – and we – genuinely value physics, physics education and good physics teachers. For its own sake. </a:t>
            </a:r>
          </a:p>
          <a:p>
            <a:endParaRPr lang="en-GB" altLang="en-US" smtClean="0"/>
          </a:p>
          <a:p>
            <a:r>
              <a:rPr lang="en-GB" altLang="en-US" smtClean="0"/>
              <a:t>However, there are and have been concerns.</a:t>
            </a:r>
          </a:p>
          <a:p>
            <a:r>
              <a:rPr lang="en-GB" altLang="en-US" smtClean="0"/>
              <a:t>Declining A-level numbers</a:t>
            </a:r>
          </a:p>
          <a:p>
            <a:r>
              <a:rPr lang="en-GB" altLang="en-US" smtClean="0"/>
              <a:t>And, no doubt related, a shortage good, specialist physics teachers.</a:t>
            </a:r>
          </a:p>
          <a:p>
            <a:endParaRPr lang="en-GB" altLang="en-US" smtClean="0"/>
          </a:p>
          <a:p>
            <a:r>
              <a:rPr lang="en-GB" altLang="en-US" smtClean="0"/>
              <a:t>So, happily, the IOP has invested in addressing these issues over the years and built up a large and active education department. And a large network of over 80 field workers</a:t>
            </a:r>
          </a:p>
          <a:p>
            <a:endParaRPr lang="en-GB" altLang="en-US" smtClean="0"/>
          </a:p>
          <a:p>
            <a:r>
              <a:rPr lang="en-GB" altLang="en-US" smtClean="0"/>
              <a:t>Should say it includes a number of ex teachers (over a hundred years of teaching experience – just among the office staff)</a:t>
            </a:r>
          </a:p>
        </p:txBody>
      </p:sp>
    </p:spTree>
    <p:extLst>
      <p:ext uri="{BB962C8B-B14F-4D97-AF65-F5344CB8AC3E}">
        <p14:creationId xmlns:p14="http://schemas.microsoft.com/office/powerpoint/2010/main" val="8671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pic>
        <p:nvPicPr>
          <p:cNvPr id="12" name="Picture 11" descr="RS_Powerpoint title slide_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858000" cy="5143370"/>
          </a:xfrm>
          <a:prstGeom prst="rect">
            <a:avLst/>
          </a:prstGeom>
        </p:spPr>
      </p:pic>
      <p:sp>
        <p:nvSpPr>
          <p:cNvPr id="5" name="Footer Placeholder 4"/>
          <p:cNvSpPr>
            <a:spLocks noGrp="1"/>
          </p:cNvSpPr>
          <p:nvPr>
            <p:ph type="ftr" sz="quarter" idx="11"/>
          </p:nvPr>
        </p:nvSpPr>
        <p:spPr>
          <a:xfrm>
            <a:off x="58829" y="54164"/>
            <a:ext cx="2171700" cy="273844"/>
          </a:xfrm>
        </p:spPr>
        <p:txBody>
          <a:bodyPr/>
          <a:lstStyle>
            <a:lvl1pPr algn="l">
              <a:defRPr sz="600">
                <a:solidFill>
                  <a:srgbClr val="1C1D1D"/>
                </a:solidFill>
              </a:defRPr>
            </a:lvl1pPr>
          </a:lstStyle>
          <a:p>
            <a:r>
              <a:rPr lang="en-US" dirty="0" smtClean="0"/>
              <a:t>Title of presentation or section</a:t>
            </a:r>
            <a:endParaRPr lang="en-US" dirty="0"/>
          </a:p>
        </p:txBody>
      </p:sp>
      <p:sp>
        <p:nvSpPr>
          <p:cNvPr id="6" name="Slide Number Placeholder 5"/>
          <p:cNvSpPr>
            <a:spLocks noGrp="1"/>
          </p:cNvSpPr>
          <p:nvPr>
            <p:ph type="sldNum" sz="quarter" idx="12"/>
          </p:nvPr>
        </p:nvSpPr>
        <p:spPr>
          <a:xfrm>
            <a:off x="5260789" y="54164"/>
            <a:ext cx="1600200" cy="273844"/>
          </a:xfrm>
        </p:spPr>
        <p:txBody>
          <a:bodyPr/>
          <a:lstStyle>
            <a:lvl1pPr>
              <a:defRPr sz="600">
                <a:solidFill>
                  <a:srgbClr val="1C1D1D"/>
                </a:solidFill>
              </a:defRPr>
            </a:lvl1pPr>
          </a:lstStyle>
          <a:p>
            <a:fld id="{6F5D2545-22DB-634E-B302-6181556C9BE5}" type="slidenum">
              <a:rPr lang="en-US" smtClean="0"/>
              <a:pPr/>
              <a:t>‹#›</a:t>
            </a:fld>
            <a:endParaRPr lang="en-US" dirty="0"/>
          </a:p>
        </p:txBody>
      </p:sp>
      <p:sp>
        <p:nvSpPr>
          <p:cNvPr id="7" name="Title 1"/>
          <p:cNvSpPr>
            <a:spLocks noGrp="1"/>
          </p:cNvSpPr>
          <p:nvPr>
            <p:ph type="title"/>
          </p:nvPr>
        </p:nvSpPr>
        <p:spPr>
          <a:xfrm>
            <a:off x="53763" y="745306"/>
            <a:ext cx="1714409" cy="990870"/>
          </a:xfrm>
        </p:spPr>
        <p:txBody>
          <a:bodyPr anchor="t">
            <a:normAutofit/>
          </a:bodyPr>
          <a:lstStyle>
            <a:lvl1pPr algn="l">
              <a:defRPr sz="1200" b="1"/>
            </a:lvl1pPr>
          </a:lstStyle>
          <a:p>
            <a:r>
              <a:rPr lang="en-GB" dirty="0" smtClean="0"/>
              <a:t>Click to edit Master title style</a:t>
            </a:r>
            <a:endParaRPr lang="en-US" dirty="0"/>
          </a:p>
        </p:txBody>
      </p:sp>
      <p:sp>
        <p:nvSpPr>
          <p:cNvPr id="8" name="Text Placeholder 3"/>
          <p:cNvSpPr>
            <a:spLocks noGrp="1"/>
          </p:cNvSpPr>
          <p:nvPr>
            <p:ph type="body" sz="half" idx="2"/>
          </p:nvPr>
        </p:nvSpPr>
        <p:spPr>
          <a:xfrm>
            <a:off x="1862469" y="745307"/>
            <a:ext cx="4906236" cy="3591751"/>
          </a:xfrm>
        </p:spPr>
        <p:txBody>
          <a:bodyPr anchor="t">
            <a:normAutofit/>
          </a:bodyPr>
          <a:lstStyle>
            <a:lvl1pPr marL="0" indent="0">
              <a:buFont typeface="Arial"/>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smtClean="0"/>
              <a:t>Click to edit Master text styles</a:t>
            </a:r>
          </a:p>
        </p:txBody>
      </p:sp>
    </p:spTree>
    <p:extLst>
      <p:ext uri="{BB962C8B-B14F-4D97-AF65-F5344CB8AC3E}">
        <p14:creationId xmlns:p14="http://schemas.microsoft.com/office/powerpoint/2010/main" val="156265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947150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749934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225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Tree>
    <p:extLst>
      <p:ext uri="{BB962C8B-B14F-4D97-AF65-F5344CB8AC3E}">
        <p14:creationId xmlns:p14="http://schemas.microsoft.com/office/powerpoint/2010/main" val="26152085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5085" y="1371600"/>
            <a:ext cx="2399109" cy="1943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188494" y="1371600"/>
            <a:ext cx="2400300" cy="1943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85134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58923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010558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2588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125" b="1"/>
            </a:lvl1pPr>
          </a:lstStyle>
          <a:p>
            <a:r>
              <a:rPr lang="en-US" smtClean="0"/>
              <a:t>Click to edit Master title style</a:t>
            </a:r>
            <a:endParaRPr lang="en-GB"/>
          </a:p>
        </p:txBody>
      </p:sp>
      <p:sp>
        <p:nvSpPr>
          <p:cNvPr id="3" name="Content Placeholder 2"/>
          <p:cNvSpPr>
            <a:spLocks noGrp="1"/>
          </p:cNvSpPr>
          <p:nvPr>
            <p:ph idx="1"/>
          </p:nvPr>
        </p:nvSpPr>
        <p:spPr>
          <a:xfrm>
            <a:off x="2681287" y="204789"/>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1076327"/>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409343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125" b="1"/>
            </a:lvl1pPr>
          </a:lstStyle>
          <a:p>
            <a:r>
              <a:rPr lang="en-US" smtClean="0"/>
              <a:t>Click to edit Master title style</a:t>
            </a:r>
            <a:endParaRPr lang="en-GB"/>
          </a:p>
        </p:txBody>
      </p:sp>
      <p:sp>
        <p:nvSpPr>
          <p:cNvPr id="3" name="Picture Placeholder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GB" noProof="0" smtClean="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10440903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033571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51735" y="1028700"/>
            <a:ext cx="1243013" cy="228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0317" y="1028700"/>
            <a:ext cx="3617119"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16766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0317" y="1006078"/>
            <a:ext cx="4983956"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1199499"/>
      </p:ext>
    </p:extLst>
  </p:cSld>
  <p:clrMapOvr>
    <a:masterClrMapping/>
  </p:clrMapOvr>
  <p:transition spd="slow" advClick="0" advTm="7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317" y="1006079"/>
            <a:ext cx="4974431" cy="342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6992" y="1371600"/>
            <a:ext cx="240149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02781" y="1371600"/>
            <a:ext cx="2401491"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887764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8C2560D-EC28-3B41-86E8-18F1CE0113B4}" type="datetimeFigureOut">
              <a:rPr lang="en-US" smtClean="0"/>
              <a:pPr/>
              <a:t>9/17/2015</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20317" y="1028700"/>
            <a:ext cx="497443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GB" altLang="en-US" smtClean="0"/>
              <a:t>Click to edit Master title style</a:t>
            </a:r>
          </a:p>
        </p:txBody>
      </p:sp>
      <p:sp>
        <p:nvSpPr>
          <p:cNvPr id="1027" name="Rectangle 4"/>
          <p:cNvSpPr>
            <a:spLocks noGrp="1" noChangeArrowheads="1"/>
          </p:cNvSpPr>
          <p:nvPr>
            <p:ph type="body" idx="1"/>
          </p:nvPr>
        </p:nvSpPr>
        <p:spPr bwMode="auto">
          <a:xfrm>
            <a:off x="675085" y="1371600"/>
            <a:ext cx="4913709"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8"/>
          <p:cNvSpPr>
            <a:spLocks noChangeArrowheads="1"/>
          </p:cNvSpPr>
          <p:nvPr userDrawn="1"/>
        </p:nvSpPr>
        <p:spPr bwMode="auto">
          <a:xfrm>
            <a:off x="0" y="0"/>
            <a:ext cx="6858000" cy="86916"/>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i="1">
                <a:solidFill>
                  <a:schemeClr val="tx1"/>
                </a:solidFill>
                <a:latin typeface="Arial" charset="0"/>
              </a:defRPr>
            </a:lvl1pPr>
            <a:lvl2pPr marL="742950" indent="-285750">
              <a:defRPr sz="3200" i="1">
                <a:solidFill>
                  <a:schemeClr val="tx1"/>
                </a:solidFill>
                <a:latin typeface="Arial" charset="0"/>
              </a:defRPr>
            </a:lvl2pPr>
            <a:lvl3pPr marL="1143000" indent="-228600">
              <a:defRPr sz="3200" i="1">
                <a:solidFill>
                  <a:schemeClr val="tx1"/>
                </a:solidFill>
                <a:latin typeface="Arial" charset="0"/>
              </a:defRPr>
            </a:lvl3pPr>
            <a:lvl4pPr marL="1600200" indent="-228600">
              <a:defRPr sz="3200" i="1">
                <a:solidFill>
                  <a:schemeClr val="tx1"/>
                </a:solidFill>
                <a:latin typeface="Arial" charset="0"/>
              </a:defRPr>
            </a:lvl4pPr>
            <a:lvl5pPr marL="2057400" indent="-228600">
              <a:defRPr sz="3200" i="1">
                <a:solidFill>
                  <a:schemeClr val="tx1"/>
                </a:solidFill>
                <a:latin typeface="Arial" charset="0"/>
              </a:defRPr>
            </a:lvl5pPr>
            <a:lvl6pPr marL="2514600" indent="-228600" eaLnBrk="0" fontAlgn="base" hangingPunct="0">
              <a:spcBef>
                <a:spcPct val="0"/>
              </a:spcBef>
              <a:spcAft>
                <a:spcPct val="0"/>
              </a:spcAft>
              <a:defRPr sz="3200" i="1">
                <a:solidFill>
                  <a:schemeClr val="tx1"/>
                </a:solidFill>
                <a:latin typeface="Arial" charset="0"/>
              </a:defRPr>
            </a:lvl6pPr>
            <a:lvl7pPr marL="2971800" indent="-228600" eaLnBrk="0" fontAlgn="base" hangingPunct="0">
              <a:spcBef>
                <a:spcPct val="0"/>
              </a:spcBef>
              <a:spcAft>
                <a:spcPct val="0"/>
              </a:spcAft>
              <a:defRPr sz="3200" i="1">
                <a:solidFill>
                  <a:schemeClr val="tx1"/>
                </a:solidFill>
                <a:latin typeface="Arial" charset="0"/>
              </a:defRPr>
            </a:lvl7pPr>
            <a:lvl8pPr marL="3429000" indent="-228600" eaLnBrk="0" fontAlgn="base" hangingPunct="0">
              <a:spcBef>
                <a:spcPct val="0"/>
              </a:spcBef>
              <a:spcAft>
                <a:spcPct val="0"/>
              </a:spcAft>
              <a:defRPr sz="3200" i="1">
                <a:solidFill>
                  <a:schemeClr val="tx1"/>
                </a:solidFill>
                <a:latin typeface="Arial" charset="0"/>
              </a:defRPr>
            </a:lvl8pPr>
            <a:lvl9pPr marL="3886200" indent="-228600" eaLnBrk="0" fontAlgn="base" hangingPunct="0">
              <a:spcBef>
                <a:spcPct val="0"/>
              </a:spcBef>
              <a:spcAft>
                <a:spcPct val="0"/>
              </a:spcAft>
              <a:defRPr sz="3200" i="1">
                <a:solidFill>
                  <a:schemeClr val="tx1"/>
                </a:solidFill>
                <a:latin typeface="Arial" charset="0"/>
              </a:defRPr>
            </a:lvl9pPr>
          </a:lstStyle>
          <a:p>
            <a:pPr defTabSz="514350" eaLnBrk="0" fontAlgn="base" hangingPunct="0">
              <a:spcBef>
                <a:spcPct val="0"/>
              </a:spcBef>
              <a:spcAft>
                <a:spcPct val="0"/>
              </a:spcAft>
              <a:defRPr/>
            </a:pPr>
            <a:endParaRPr lang="en-US" altLang="en-US" sz="1800" smtClean="0">
              <a:solidFill>
                <a:srgbClr val="000000"/>
              </a:solidFill>
            </a:endParaRPr>
          </a:p>
        </p:txBody>
      </p:sp>
      <p:pic>
        <p:nvPicPr>
          <p:cNvPr id="1029" name="Picture 12" descr="Bottom logo pane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91" y="4767262"/>
            <a:ext cx="6859191"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32254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483" r:id="rId3"/>
    <p:sldLayoutId id="2147493484" r:id="rId4"/>
    <p:sldLayoutId id="2147493485" r:id="rId5"/>
    <p:sldLayoutId id="2147493486" r:id="rId6"/>
    <p:sldLayoutId id="2147493487" r:id="rId7"/>
    <p:sldLayoutId id="2147493488" r:id="rId8"/>
    <p:sldLayoutId id="2147493489" r:id="rId9"/>
    <p:sldLayoutId id="2147493490" r:id="rId10"/>
    <p:sldLayoutId id="2147493491" r:id="rId11"/>
    <p:sldLayoutId id="2147493492" r:id="rId12"/>
    <p:sldLayoutId id="2147493493" r:id="rId13"/>
  </p:sldLayoutIdLst>
  <p:transition/>
  <p:timing>
    <p:tnLst>
      <p:par>
        <p:cTn id="1" dur="indefinite" restart="never" nodeType="tmRoot"/>
      </p:par>
    </p:tnLst>
  </p:timing>
  <p:txStyles>
    <p:titleStyle>
      <a:lvl1pPr algn="l" defTabSz="428625" rtl="0" eaLnBrk="0" fontAlgn="base" hangingPunct="0">
        <a:spcBef>
          <a:spcPct val="0"/>
        </a:spcBef>
        <a:spcAft>
          <a:spcPct val="0"/>
        </a:spcAft>
        <a:defRPr sz="1350">
          <a:solidFill>
            <a:schemeClr val="hlink"/>
          </a:solidFill>
          <a:latin typeface="+mj-lt"/>
          <a:ea typeface="+mj-ea"/>
          <a:cs typeface="+mj-cs"/>
        </a:defRPr>
      </a:lvl1pPr>
      <a:lvl2pPr algn="l" defTabSz="428625" rtl="0" eaLnBrk="0" fontAlgn="base" hangingPunct="0">
        <a:spcBef>
          <a:spcPct val="0"/>
        </a:spcBef>
        <a:spcAft>
          <a:spcPct val="0"/>
        </a:spcAft>
        <a:defRPr sz="1350">
          <a:solidFill>
            <a:schemeClr val="hlink"/>
          </a:solidFill>
          <a:latin typeface="Arial" charset="0"/>
        </a:defRPr>
      </a:lvl2pPr>
      <a:lvl3pPr algn="l" defTabSz="428625" rtl="0" eaLnBrk="0" fontAlgn="base" hangingPunct="0">
        <a:spcBef>
          <a:spcPct val="0"/>
        </a:spcBef>
        <a:spcAft>
          <a:spcPct val="0"/>
        </a:spcAft>
        <a:defRPr sz="1350">
          <a:solidFill>
            <a:schemeClr val="hlink"/>
          </a:solidFill>
          <a:latin typeface="Arial" charset="0"/>
        </a:defRPr>
      </a:lvl3pPr>
      <a:lvl4pPr algn="l" defTabSz="428625" rtl="0" eaLnBrk="0" fontAlgn="base" hangingPunct="0">
        <a:spcBef>
          <a:spcPct val="0"/>
        </a:spcBef>
        <a:spcAft>
          <a:spcPct val="0"/>
        </a:spcAft>
        <a:defRPr sz="1350">
          <a:solidFill>
            <a:schemeClr val="hlink"/>
          </a:solidFill>
          <a:latin typeface="Arial" charset="0"/>
        </a:defRPr>
      </a:lvl4pPr>
      <a:lvl5pPr algn="l" defTabSz="428625" rtl="0" eaLnBrk="0" fontAlgn="base" hangingPunct="0">
        <a:spcBef>
          <a:spcPct val="0"/>
        </a:spcBef>
        <a:spcAft>
          <a:spcPct val="0"/>
        </a:spcAft>
        <a:defRPr sz="1350">
          <a:solidFill>
            <a:schemeClr val="hlink"/>
          </a:solidFill>
          <a:latin typeface="Arial" charset="0"/>
        </a:defRPr>
      </a:lvl5pPr>
      <a:lvl6pPr marL="257175" algn="l" defTabSz="428625" rtl="0" eaLnBrk="0" fontAlgn="base" hangingPunct="0">
        <a:spcBef>
          <a:spcPct val="0"/>
        </a:spcBef>
        <a:spcAft>
          <a:spcPct val="0"/>
        </a:spcAft>
        <a:defRPr sz="1350">
          <a:solidFill>
            <a:schemeClr val="hlink"/>
          </a:solidFill>
          <a:latin typeface="Arial" charset="0"/>
        </a:defRPr>
      </a:lvl6pPr>
      <a:lvl7pPr marL="514350" algn="l" defTabSz="428625" rtl="0" eaLnBrk="0" fontAlgn="base" hangingPunct="0">
        <a:spcBef>
          <a:spcPct val="0"/>
        </a:spcBef>
        <a:spcAft>
          <a:spcPct val="0"/>
        </a:spcAft>
        <a:defRPr sz="1350">
          <a:solidFill>
            <a:schemeClr val="hlink"/>
          </a:solidFill>
          <a:latin typeface="Arial" charset="0"/>
        </a:defRPr>
      </a:lvl7pPr>
      <a:lvl8pPr marL="771525" algn="l" defTabSz="428625" rtl="0" eaLnBrk="0" fontAlgn="base" hangingPunct="0">
        <a:spcBef>
          <a:spcPct val="0"/>
        </a:spcBef>
        <a:spcAft>
          <a:spcPct val="0"/>
        </a:spcAft>
        <a:defRPr sz="1350">
          <a:solidFill>
            <a:schemeClr val="hlink"/>
          </a:solidFill>
          <a:latin typeface="Arial" charset="0"/>
        </a:defRPr>
      </a:lvl8pPr>
      <a:lvl9pPr marL="1028700" algn="l" defTabSz="428625" rtl="0" eaLnBrk="0" fontAlgn="base" hangingPunct="0">
        <a:spcBef>
          <a:spcPct val="0"/>
        </a:spcBef>
        <a:spcAft>
          <a:spcPct val="0"/>
        </a:spcAft>
        <a:defRPr sz="1350">
          <a:solidFill>
            <a:schemeClr val="hlink"/>
          </a:solidFill>
          <a:latin typeface="Arial" charset="0"/>
        </a:defRPr>
      </a:lvl9pPr>
    </p:titleStyle>
    <p:bodyStyle>
      <a:lvl1pPr marL="192881" indent="-192881" algn="l" defTabSz="428625" rtl="0" eaLnBrk="0" fontAlgn="base" hangingPunct="0">
        <a:spcBef>
          <a:spcPct val="20000"/>
        </a:spcBef>
        <a:spcAft>
          <a:spcPct val="0"/>
        </a:spcAft>
        <a:buClr>
          <a:schemeClr val="hlink"/>
        </a:buClr>
        <a:buSzPct val="75000"/>
        <a:buFont typeface="Monotype Sorts" pitchFamily="2" charset="2"/>
        <a:buChar char="l"/>
        <a:defRPr sz="1350" b="1">
          <a:solidFill>
            <a:schemeClr val="tx1"/>
          </a:solidFill>
          <a:latin typeface="+mn-lt"/>
          <a:ea typeface="+mn-ea"/>
          <a:cs typeface="+mn-cs"/>
        </a:defRPr>
      </a:lvl1pPr>
      <a:lvl2pPr marL="417910" indent="-160735" algn="l" defTabSz="428625" rtl="0" eaLnBrk="0" fontAlgn="base" hangingPunct="0">
        <a:spcBef>
          <a:spcPct val="20000"/>
        </a:spcBef>
        <a:spcAft>
          <a:spcPct val="0"/>
        </a:spcAft>
        <a:buClr>
          <a:schemeClr val="hlink"/>
        </a:buClr>
        <a:buSzPct val="75000"/>
        <a:buFont typeface="Monotype Sorts" pitchFamily="2" charset="2"/>
        <a:buChar char="l"/>
        <a:defRPr sz="1350">
          <a:solidFill>
            <a:schemeClr val="tx1"/>
          </a:solidFill>
          <a:latin typeface="+mn-lt"/>
        </a:defRPr>
      </a:lvl2pPr>
      <a:lvl3pPr marL="642938" indent="-128588" algn="l" defTabSz="428625" rtl="0" eaLnBrk="0" fontAlgn="base" hangingPunct="0">
        <a:spcBef>
          <a:spcPct val="20000"/>
        </a:spcBef>
        <a:spcAft>
          <a:spcPct val="0"/>
        </a:spcAft>
        <a:buClr>
          <a:schemeClr val="hlink"/>
        </a:buClr>
        <a:buSzPct val="75000"/>
        <a:buFont typeface="Monotype Sorts" pitchFamily="2" charset="2"/>
        <a:buChar char="l"/>
        <a:defRPr sz="1125">
          <a:solidFill>
            <a:schemeClr val="tx1"/>
          </a:solidFill>
          <a:latin typeface="+mn-lt"/>
        </a:defRPr>
      </a:lvl3pPr>
      <a:lvl4pPr marL="900113" indent="-128588" algn="l" defTabSz="428625" rtl="0" eaLnBrk="0" fontAlgn="base" hangingPunct="0">
        <a:spcBef>
          <a:spcPct val="20000"/>
        </a:spcBef>
        <a:spcAft>
          <a:spcPct val="0"/>
        </a:spcAft>
        <a:buClr>
          <a:schemeClr val="hlink"/>
        </a:buClr>
        <a:buSzPct val="75000"/>
        <a:buFont typeface="Monotype Sorts" pitchFamily="2" charset="2"/>
        <a:buChar char="l"/>
        <a:defRPr sz="1125">
          <a:solidFill>
            <a:schemeClr val="tx1"/>
          </a:solidFill>
          <a:latin typeface="+mn-lt"/>
        </a:defRPr>
      </a:lvl4pPr>
      <a:lvl5pPr marL="1157288" indent="-128588" algn="l" defTabSz="428625" rtl="0" eaLnBrk="0" fontAlgn="base" hangingPunct="0">
        <a:spcBef>
          <a:spcPct val="20000"/>
        </a:spcBef>
        <a:spcAft>
          <a:spcPct val="0"/>
        </a:spcAft>
        <a:buClr>
          <a:schemeClr val="hlink"/>
        </a:buClr>
        <a:buSzPct val="75000"/>
        <a:buFont typeface="Monotype Sorts" pitchFamily="2" charset="2"/>
        <a:buChar char="l"/>
        <a:defRPr sz="1125">
          <a:solidFill>
            <a:schemeClr val="tx1"/>
          </a:solidFill>
          <a:latin typeface="+mn-lt"/>
        </a:defRPr>
      </a:lvl5pPr>
      <a:lvl6pPr marL="1414463" indent="-128588" algn="l" defTabSz="428625" rtl="0" eaLnBrk="0" fontAlgn="base" hangingPunct="0">
        <a:spcBef>
          <a:spcPct val="20000"/>
        </a:spcBef>
        <a:spcAft>
          <a:spcPct val="0"/>
        </a:spcAft>
        <a:buClr>
          <a:schemeClr val="hlink"/>
        </a:buClr>
        <a:buSzPct val="75000"/>
        <a:buFont typeface="Monotype Sorts" pitchFamily="1" charset="2"/>
        <a:buChar char="l"/>
        <a:defRPr sz="1125">
          <a:solidFill>
            <a:schemeClr val="tx1"/>
          </a:solidFill>
          <a:latin typeface="+mn-lt"/>
        </a:defRPr>
      </a:lvl6pPr>
      <a:lvl7pPr marL="1671638" indent="-128588" algn="l" defTabSz="428625" rtl="0" eaLnBrk="0" fontAlgn="base" hangingPunct="0">
        <a:spcBef>
          <a:spcPct val="20000"/>
        </a:spcBef>
        <a:spcAft>
          <a:spcPct val="0"/>
        </a:spcAft>
        <a:buClr>
          <a:schemeClr val="hlink"/>
        </a:buClr>
        <a:buSzPct val="75000"/>
        <a:buFont typeface="Monotype Sorts" pitchFamily="1" charset="2"/>
        <a:buChar char="l"/>
        <a:defRPr sz="1125">
          <a:solidFill>
            <a:schemeClr val="tx1"/>
          </a:solidFill>
          <a:latin typeface="+mn-lt"/>
        </a:defRPr>
      </a:lvl7pPr>
      <a:lvl8pPr marL="1928813" indent="-128588" algn="l" defTabSz="428625" rtl="0" eaLnBrk="0" fontAlgn="base" hangingPunct="0">
        <a:spcBef>
          <a:spcPct val="20000"/>
        </a:spcBef>
        <a:spcAft>
          <a:spcPct val="0"/>
        </a:spcAft>
        <a:buClr>
          <a:schemeClr val="hlink"/>
        </a:buClr>
        <a:buSzPct val="75000"/>
        <a:buFont typeface="Monotype Sorts" pitchFamily="1" charset="2"/>
        <a:buChar char="l"/>
        <a:defRPr sz="1125">
          <a:solidFill>
            <a:schemeClr val="tx1"/>
          </a:solidFill>
          <a:latin typeface="+mn-lt"/>
        </a:defRPr>
      </a:lvl8pPr>
      <a:lvl9pPr marL="2185988" indent="-128588" algn="l" defTabSz="428625" rtl="0" eaLnBrk="0" fontAlgn="base" hangingPunct="0">
        <a:spcBef>
          <a:spcPct val="20000"/>
        </a:spcBef>
        <a:spcAft>
          <a:spcPct val="0"/>
        </a:spcAft>
        <a:buClr>
          <a:schemeClr val="hlink"/>
        </a:buClr>
        <a:buSzPct val="75000"/>
        <a:buFont typeface="Monotype Sorts" pitchFamily="1" charset="2"/>
        <a:buChar char="l"/>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scientist.org.uk/files/2013/04/I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340" y="4196618"/>
            <a:ext cx="3205860" cy="334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2275" t="10743" b="42148"/>
          <a:stretch/>
        </p:blipFill>
        <p:spPr>
          <a:xfrm>
            <a:off x="223140" y="3564040"/>
            <a:ext cx="2442560" cy="1076015"/>
          </a:xfrm>
          <a:prstGeom prst="rect">
            <a:avLst/>
          </a:prstGeom>
        </p:spPr>
      </p:pic>
      <p:sp>
        <p:nvSpPr>
          <p:cNvPr id="6" name="Title 1"/>
          <p:cNvSpPr>
            <a:spLocks noGrp="1"/>
          </p:cNvSpPr>
          <p:nvPr>
            <p:ph type="title"/>
          </p:nvPr>
        </p:nvSpPr>
        <p:spPr>
          <a:xfrm>
            <a:off x="187340" y="1162260"/>
            <a:ext cx="6523850" cy="1255338"/>
          </a:xfrm>
        </p:spPr>
        <p:txBody>
          <a:bodyPr>
            <a:noAutofit/>
          </a:bodyPr>
          <a:lstStyle/>
          <a:p>
            <a:pPr>
              <a:lnSpc>
                <a:spcPct val="150000"/>
              </a:lnSpc>
              <a:spcBef>
                <a:spcPts val="900"/>
              </a:spcBef>
              <a:spcAft>
                <a:spcPts val="1800"/>
              </a:spcAft>
            </a:pPr>
            <a:r>
              <a:rPr lang="en-GB" dirty="0" smtClean="0">
                <a:solidFill>
                  <a:srgbClr val="333132"/>
                </a:solidFill>
                <a:latin typeface="Arial" pitchFamily="34" charset="0"/>
                <a:cs typeface="Arial" pitchFamily="34" charset="0"/>
              </a:rPr>
              <a:t/>
            </a:r>
            <a:br>
              <a:rPr lang="en-GB" dirty="0" smtClean="0">
                <a:solidFill>
                  <a:srgbClr val="333132"/>
                </a:solidFill>
                <a:latin typeface="Arial" pitchFamily="34" charset="0"/>
                <a:cs typeface="Arial" pitchFamily="34" charset="0"/>
              </a:rPr>
            </a:br>
            <a:r>
              <a:rPr lang="en-GB" dirty="0" smtClean="0">
                <a:solidFill>
                  <a:srgbClr val="333132"/>
                </a:solidFill>
                <a:latin typeface="Arial" pitchFamily="34" charset="0"/>
                <a:cs typeface="Arial" pitchFamily="34" charset="0"/>
              </a:rPr>
              <a:t/>
            </a:r>
            <a:br>
              <a:rPr lang="en-GB" dirty="0" smtClean="0">
                <a:solidFill>
                  <a:srgbClr val="333132"/>
                </a:solidFill>
                <a:latin typeface="Arial" pitchFamily="34" charset="0"/>
                <a:cs typeface="Arial" pitchFamily="34" charset="0"/>
              </a:rPr>
            </a:br>
            <a:r>
              <a:rPr lang="en-GB" dirty="0" smtClean="0">
                <a:solidFill>
                  <a:srgbClr val="333132"/>
                </a:solidFill>
                <a:latin typeface="Arial" pitchFamily="34" charset="0"/>
                <a:cs typeface="Arial" pitchFamily="34" charset="0"/>
              </a:rPr>
              <a:t>Visions for Science Education</a:t>
            </a:r>
            <a:br>
              <a:rPr lang="en-GB" dirty="0" smtClean="0">
                <a:solidFill>
                  <a:srgbClr val="333132"/>
                </a:solidFill>
                <a:latin typeface="Arial" pitchFamily="34" charset="0"/>
                <a:cs typeface="Arial" pitchFamily="34" charset="0"/>
              </a:rPr>
            </a:br>
            <a:r>
              <a:rPr lang="en-GB" sz="1500" dirty="0" err="1">
                <a:solidFill>
                  <a:srgbClr val="333132"/>
                </a:solidFill>
                <a:latin typeface="Arial" pitchFamily="34" charset="0"/>
                <a:cs typeface="Arial" pitchFamily="34" charset="0"/>
              </a:rPr>
              <a:t>Education</a:t>
            </a:r>
            <a:r>
              <a:rPr lang="en-GB" sz="1500" dirty="0">
                <a:solidFill>
                  <a:srgbClr val="333132"/>
                </a:solidFill>
                <a:latin typeface="Arial" pitchFamily="34" charset="0"/>
                <a:cs typeface="Arial" pitchFamily="34" charset="0"/>
              </a:rPr>
              <a:t> Policy work at the Royal Society and the Institute of Physics, UK</a:t>
            </a:r>
            <a:r>
              <a:rPr lang="en-GB" dirty="0" smtClean="0">
                <a:solidFill>
                  <a:srgbClr val="333132"/>
                </a:solidFill>
                <a:latin typeface="Arial" pitchFamily="34" charset="0"/>
                <a:cs typeface="Arial" pitchFamily="34" charset="0"/>
              </a:rPr>
              <a:t/>
            </a:r>
            <a:br>
              <a:rPr lang="en-GB" dirty="0" smtClean="0">
                <a:solidFill>
                  <a:srgbClr val="333132"/>
                </a:solidFill>
                <a:latin typeface="Arial" pitchFamily="34" charset="0"/>
                <a:cs typeface="Arial" pitchFamily="34" charset="0"/>
              </a:rPr>
            </a:br>
            <a:r>
              <a:rPr lang="en-GB" sz="1500" dirty="0">
                <a:solidFill>
                  <a:srgbClr val="333132"/>
                </a:solidFill>
                <a:latin typeface="Arial" pitchFamily="34" charset="0"/>
                <a:cs typeface="Arial" pitchFamily="34" charset="0"/>
              </a:rPr>
              <a:t>Professor Dame Julia Higgins FRS </a:t>
            </a:r>
            <a:r>
              <a:rPr lang="en-GB" sz="1500" dirty="0" err="1">
                <a:solidFill>
                  <a:srgbClr val="333132"/>
                </a:solidFill>
                <a:latin typeface="Arial" pitchFamily="34" charset="0"/>
                <a:cs typeface="Arial" pitchFamily="34" charset="0"/>
              </a:rPr>
              <a:t>FREng</a:t>
            </a:r>
            <a:r>
              <a:rPr lang="en-GB" dirty="0" smtClean="0">
                <a:solidFill>
                  <a:srgbClr val="333132"/>
                </a:solidFill>
                <a:latin typeface="Arial" pitchFamily="34" charset="0"/>
                <a:cs typeface="Arial" pitchFamily="34" charset="0"/>
              </a:rPr>
              <a:t/>
            </a:r>
            <a:br>
              <a:rPr lang="en-GB" dirty="0" smtClean="0">
                <a:solidFill>
                  <a:srgbClr val="333132"/>
                </a:solidFill>
                <a:latin typeface="Arial" pitchFamily="34" charset="0"/>
                <a:cs typeface="Arial" pitchFamily="34" charset="0"/>
              </a:rPr>
            </a:br>
            <a:r>
              <a:rPr lang="en-GB" sz="1200" dirty="0">
                <a:solidFill>
                  <a:srgbClr val="333132"/>
                </a:solidFill>
                <a:latin typeface="Arial" pitchFamily="34" charset="0"/>
                <a:cs typeface="Arial" pitchFamily="34" charset="0"/>
              </a:rPr>
              <a:t>Italian Physical Society, 101</a:t>
            </a:r>
            <a:r>
              <a:rPr lang="en-GB" sz="1200" baseline="30000" dirty="0">
                <a:solidFill>
                  <a:srgbClr val="333132"/>
                </a:solidFill>
                <a:latin typeface="Arial" pitchFamily="34" charset="0"/>
                <a:cs typeface="Arial" pitchFamily="34" charset="0"/>
              </a:rPr>
              <a:t>st</a:t>
            </a:r>
            <a:r>
              <a:rPr lang="en-GB" sz="1200" dirty="0">
                <a:solidFill>
                  <a:srgbClr val="333132"/>
                </a:solidFill>
                <a:latin typeface="Arial" pitchFamily="34" charset="0"/>
                <a:cs typeface="Arial" pitchFamily="34" charset="0"/>
              </a:rPr>
              <a:t> National Congress, Rome, 21-25 September, 2015.</a:t>
            </a:r>
            <a:r>
              <a:rPr lang="en-GB" dirty="0" smtClean="0">
                <a:solidFill>
                  <a:srgbClr val="333132"/>
                </a:solidFill>
                <a:latin typeface="Arial" pitchFamily="34" charset="0"/>
                <a:cs typeface="Arial" pitchFamily="34" charset="0"/>
              </a:rPr>
              <a:t/>
            </a:r>
            <a:br>
              <a:rPr lang="en-GB" dirty="0" smtClean="0">
                <a:solidFill>
                  <a:srgbClr val="333132"/>
                </a:solidFill>
                <a:latin typeface="Arial" pitchFamily="34" charset="0"/>
                <a:cs typeface="Arial" pitchFamily="34" charset="0"/>
              </a:rPr>
            </a:br>
            <a:r>
              <a:rPr lang="en-GB" b="0" dirty="0">
                <a:solidFill>
                  <a:srgbClr val="333132"/>
                </a:solidFill>
                <a:latin typeface="Arial" pitchFamily="34" charset="0"/>
                <a:cs typeface="Arial" pitchFamily="34" charset="0"/>
              </a:rPr>
              <a:t/>
            </a:r>
            <a:br>
              <a:rPr lang="en-GB" b="0" dirty="0">
                <a:solidFill>
                  <a:srgbClr val="333132"/>
                </a:solidFill>
                <a:latin typeface="Arial" pitchFamily="34" charset="0"/>
                <a:cs typeface="Arial" pitchFamily="34" charset="0"/>
              </a:rPr>
            </a:br>
            <a:endParaRPr lang="en-GB" b="0" dirty="0">
              <a:solidFill>
                <a:srgbClr val="333132"/>
              </a:solidFill>
              <a:latin typeface="Arial" pitchFamily="34" charset="0"/>
              <a:cs typeface="Arial" pitchFamily="34" charset="0"/>
            </a:endParaRPr>
          </a:p>
        </p:txBody>
      </p:sp>
    </p:spTree>
    <p:extLst>
      <p:ext uri="{BB962C8B-B14F-4D97-AF65-F5344CB8AC3E}">
        <p14:creationId xmlns:p14="http://schemas.microsoft.com/office/powerpoint/2010/main" val="70903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3140" y="205520"/>
            <a:ext cx="4526358" cy="667023"/>
          </a:xfrm>
        </p:spPr>
        <p:txBody>
          <a:bodyPr/>
          <a:lstStyle/>
          <a:p>
            <a:r>
              <a:rPr lang="en-GB" altLang="en-US" sz="3200" dirty="0" smtClean="0"/>
              <a:t>The </a:t>
            </a:r>
            <a:r>
              <a:rPr lang="en-GB" altLang="en-US" sz="3200" dirty="0"/>
              <a:t>problems</a:t>
            </a:r>
            <a:endParaRPr lang="en-GB" altLang="en-US" sz="3200" b="1" dirty="0"/>
          </a:p>
        </p:txBody>
      </p:sp>
      <p:sp>
        <p:nvSpPr>
          <p:cNvPr id="16387" name="Rectangle 3"/>
          <p:cNvSpPr>
            <a:spLocks noGrp="1" noChangeArrowheads="1"/>
          </p:cNvSpPr>
          <p:nvPr>
            <p:ph type="body" sz="half" idx="1"/>
          </p:nvPr>
        </p:nvSpPr>
        <p:spPr>
          <a:xfrm>
            <a:off x="223140" y="968820"/>
            <a:ext cx="7321830" cy="3238686"/>
          </a:xfrm>
        </p:spPr>
        <p:txBody>
          <a:bodyPr/>
          <a:lstStyle/>
          <a:p>
            <a:pPr marL="0" indent="0">
              <a:buNone/>
              <a:tabLst>
                <a:tab pos="251817" algn="l"/>
              </a:tabLst>
            </a:pPr>
            <a:r>
              <a:rPr lang="en-GB" altLang="en-US" sz="1400" dirty="0"/>
              <a:t>-	Loss of entitlement:</a:t>
            </a:r>
            <a:br>
              <a:rPr lang="en-GB" altLang="en-US" sz="1400" dirty="0"/>
            </a:br>
            <a:r>
              <a:rPr lang="en-US" altLang="en-US" sz="1400" dirty="0"/>
              <a:t>	</a:t>
            </a:r>
            <a:r>
              <a:rPr lang="en-US" altLang="en-US" sz="1400" b="0" dirty="0"/>
              <a:t>In about 1000 schools; no culture of physics</a:t>
            </a:r>
          </a:p>
          <a:p>
            <a:pPr marL="0" indent="0">
              <a:buNone/>
              <a:tabLst>
                <a:tab pos="251817" algn="l"/>
              </a:tabLst>
            </a:pPr>
            <a:r>
              <a:rPr lang="en-GB" altLang="en-US" sz="1400" dirty="0"/>
              <a:t>-	</a:t>
            </a:r>
            <a:r>
              <a:rPr lang="en-US" altLang="en-US" sz="1400" dirty="0"/>
              <a:t>Representation (gender):</a:t>
            </a:r>
            <a:br>
              <a:rPr lang="en-US" altLang="en-US" sz="1400" dirty="0"/>
            </a:br>
            <a:r>
              <a:rPr lang="en-US" altLang="en-US" sz="1400" dirty="0"/>
              <a:t>	</a:t>
            </a:r>
            <a:r>
              <a:rPr lang="en-US" altLang="en-US" sz="1400" b="0" dirty="0"/>
              <a:t>20% girls from age 16; physics is 19</a:t>
            </a:r>
            <a:r>
              <a:rPr lang="en-US" altLang="en-US" sz="1400" b="0" baseline="30000" dirty="0"/>
              <a:t>th</a:t>
            </a:r>
            <a:r>
              <a:rPr lang="en-US" altLang="en-US" sz="1400" b="0" dirty="0"/>
              <a:t> most popular subject amongst girls</a:t>
            </a:r>
            <a:endParaRPr lang="en-GB" altLang="en-US" sz="1400" b="0" dirty="0"/>
          </a:p>
          <a:p>
            <a:pPr marL="0" indent="0">
              <a:buNone/>
              <a:tabLst>
                <a:tab pos="251817" algn="l"/>
              </a:tabLst>
            </a:pPr>
            <a:r>
              <a:rPr lang="en-GB" altLang="en-US" sz="1400" dirty="0"/>
              <a:t>-	</a:t>
            </a:r>
            <a:r>
              <a:rPr lang="en-US" altLang="en-US" sz="1400" dirty="0"/>
              <a:t>Representation (socio-economic):</a:t>
            </a:r>
            <a:br>
              <a:rPr lang="en-US" altLang="en-US" sz="1400" dirty="0"/>
            </a:br>
            <a:r>
              <a:rPr lang="en-US" altLang="en-US" sz="1400" dirty="0"/>
              <a:t>	</a:t>
            </a:r>
            <a:r>
              <a:rPr lang="en-US" altLang="en-US" sz="1400" b="0" dirty="0"/>
              <a:t>the 1000 schools (above) tend to be in more deprived areas</a:t>
            </a:r>
            <a:endParaRPr lang="en-GB" altLang="en-US" sz="1400" dirty="0"/>
          </a:p>
          <a:p>
            <a:pPr marL="0" indent="0">
              <a:buNone/>
              <a:tabLst>
                <a:tab pos="251817" algn="l"/>
              </a:tabLst>
            </a:pPr>
            <a:r>
              <a:rPr lang="en-GB" altLang="en-US" sz="1400" dirty="0"/>
              <a:t>-	Under-equipped workforce: </a:t>
            </a:r>
            <a:br>
              <a:rPr lang="en-GB" altLang="en-US" sz="1400" dirty="0"/>
            </a:br>
            <a:r>
              <a:rPr lang="en-GB" altLang="en-US" sz="1400" dirty="0"/>
              <a:t>	</a:t>
            </a:r>
            <a:r>
              <a:rPr lang="en-GB" altLang="en-US" sz="1400" b="0" dirty="0"/>
              <a:t>non-specialist teachers; 500 schools have no specialist physics teacher</a:t>
            </a:r>
          </a:p>
          <a:p>
            <a:pPr marL="0" indent="0">
              <a:buNone/>
              <a:tabLst>
                <a:tab pos="251817" algn="l"/>
              </a:tabLst>
            </a:pPr>
            <a:r>
              <a:rPr lang="en-GB" altLang="en-US" sz="1400" dirty="0"/>
              <a:t>-	Recruitment and shortage of specialist teachers: </a:t>
            </a:r>
            <a:br>
              <a:rPr lang="en-GB" altLang="en-US" sz="1400" dirty="0"/>
            </a:br>
            <a:r>
              <a:rPr lang="en-GB" altLang="en-US" sz="1400" dirty="0"/>
              <a:t>	</a:t>
            </a:r>
            <a:r>
              <a:rPr lang="en-GB" altLang="en-US" sz="1400" b="0" dirty="0"/>
              <a:t>20 years of decline; break even this year; short of ~4000 specialists </a:t>
            </a:r>
          </a:p>
          <a:p>
            <a:pPr marL="0" indent="0">
              <a:buNone/>
              <a:tabLst>
                <a:tab pos="251817" algn="l"/>
              </a:tabLst>
            </a:pPr>
            <a:r>
              <a:rPr lang="en-GB" altLang="en-US" sz="1400" dirty="0"/>
              <a:t>-	Training</a:t>
            </a:r>
            <a:br>
              <a:rPr lang="en-GB" altLang="en-US" sz="1400" dirty="0"/>
            </a:br>
            <a:r>
              <a:rPr lang="en-GB" altLang="en-US" sz="1400" dirty="0"/>
              <a:t>	</a:t>
            </a:r>
            <a:r>
              <a:rPr lang="en-GB" altLang="en-US" sz="1400" b="0" dirty="0"/>
              <a:t>Subject knowledge; 1 year PGCE; professionalization</a:t>
            </a:r>
          </a:p>
          <a:p>
            <a:pPr marL="0" indent="0">
              <a:buNone/>
              <a:tabLst>
                <a:tab pos="251817" algn="l"/>
              </a:tabLst>
            </a:pPr>
            <a:r>
              <a:rPr lang="en-GB" altLang="en-US" sz="1400" dirty="0"/>
              <a:t>-	Retention: </a:t>
            </a:r>
            <a:br>
              <a:rPr lang="en-GB" altLang="en-US" sz="1400" dirty="0"/>
            </a:br>
            <a:r>
              <a:rPr lang="en-GB" altLang="en-US" sz="1400" dirty="0"/>
              <a:t>	 </a:t>
            </a:r>
            <a:r>
              <a:rPr lang="en-GB" altLang="en-US" sz="1400" b="0" dirty="0"/>
              <a:t>~ 50% of teachers leave in first 5 years; slightly lower for physics</a:t>
            </a:r>
          </a:p>
          <a:p>
            <a:pPr marL="0" indent="0">
              <a:buNone/>
              <a:tabLst>
                <a:tab pos="251817" algn="l"/>
              </a:tabLst>
            </a:pPr>
            <a:r>
              <a:rPr lang="en-GB" altLang="en-US" sz="1400" dirty="0"/>
              <a:t>-	Curriculum and assessment: </a:t>
            </a:r>
            <a:br>
              <a:rPr lang="en-GB" altLang="en-US" sz="1400" dirty="0"/>
            </a:br>
            <a:r>
              <a:rPr lang="en-GB" altLang="en-US" sz="1400" dirty="0"/>
              <a:t>	</a:t>
            </a:r>
            <a:r>
              <a:rPr lang="en-GB" altLang="en-US" sz="1400" b="0" dirty="0"/>
              <a:t>Structures; content; image of physics; </a:t>
            </a:r>
          </a:p>
        </p:txBody>
      </p:sp>
      <p:sp>
        <p:nvSpPr>
          <p:cNvPr id="4" name="Line 4"/>
          <p:cNvSpPr>
            <a:spLocks noChangeShapeType="1"/>
          </p:cNvSpPr>
          <p:nvPr/>
        </p:nvSpPr>
        <p:spPr bwMode="auto">
          <a:xfrm>
            <a:off x="375800" y="849909"/>
            <a:ext cx="45085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350" eaLnBrk="0" fontAlgn="base" hangingPunct="0">
              <a:spcBef>
                <a:spcPct val="0"/>
              </a:spcBef>
              <a:spcAft>
                <a:spcPct val="0"/>
              </a:spcAft>
            </a:pPr>
            <a:endParaRPr lang="en-GB" i="1">
              <a:solidFill>
                <a:srgbClr val="000000"/>
              </a:solidFill>
            </a:endParaRPr>
          </a:p>
        </p:txBody>
      </p:sp>
    </p:spTree>
    <p:extLst>
      <p:ext uri="{BB962C8B-B14F-4D97-AF65-F5344CB8AC3E}">
        <p14:creationId xmlns:p14="http://schemas.microsoft.com/office/powerpoint/2010/main" val="626591856"/>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75800" y="1124388"/>
            <a:ext cx="5118636" cy="1813709"/>
          </a:xfrm>
        </p:spPr>
        <p:txBody>
          <a:bodyPr/>
          <a:lstStyle/>
          <a:p>
            <a:pPr>
              <a:defRPr/>
            </a:pPr>
            <a:r>
              <a:rPr lang="en-US" sz="1400" dirty="0" err="1" smtClean="0"/>
              <a:t>Programmes</a:t>
            </a:r>
            <a:r>
              <a:rPr lang="en-US" sz="1400" dirty="0" smtClean="0"/>
              <a:t> of activity</a:t>
            </a:r>
          </a:p>
          <a:p>
            <a:pPr marL="0" indent="0">
              <a:buNone/>
              <a:defRPr/>
            </a:pPr>
            <a:endParaRPr lang="en-US" sz="1400" dirty="0" smtClean="0"/>
          </a:p>
          <a:p>
            <a:pPr marL="514350" lvl="1" indent="-257175">
              <a:buFont typeface="+mj-lt"/>
              <a:buAutoNum type="alphaUcPeriod"/>
              <a:defRPr/>
            </a:pPr>
            <a:r>
              <a:rPr lang="en-US" sz="1400" dirty="0" smtClean="0"/>
              <a:t>Teacher recruitment and retention</a:t>
            </a:r>
          </a:p>
          <a:p>
            <a:pPr marL="514350" lvl="1" indent="-257175">
              <a:buFont typeface="+mj-lt"/>
              <a:buAutoNum type="alphaUcPeriod"/>
              <a:defRPr/>
            </a:pPr>
            <a:r>
              <a:rPr lang="en-US" sz="1400" dirty="0" smtClean="0"/>
              <a:t>Teacher support networks</a:t>
            </a:r>
          </a:p>
          <a:p>
            <a:pPr marL="514350" lvl="1" indent="-257175">
              <a:buFont typeface="+mj-lt"/>
              <a:buAutoNum type="alphaUcPeriod"/>
              <a:defRPr/>
            </a:pPr>
            <a:r>
              <a:rPr lang="en-US" sz="1400" dirty="0" smtClean="0"/>
              <a:t>Improving Gender Balance</a:t>
            </a:r>
          </a:p>
          <a:p>
            <a:pPr marL="514350" lvl="1" indent="-257175">
              <a:buFont typeface="+mj-lt"/>
              <a:buAutoNum type="alphaUcPeriod"/>
              <a:defRPr/>
            </a:pPr>
            <a:r>
              <a:rPr lang="en-US" sz="1400" dirty="0" smtClean="0"/>
              <a:t>School support and resources</a:t>
            </a:r>
          </a:p>
          <a:p>
            <a:pPr marL="514350" lvl="1" indent="-257175">
              <a:buFont typeface="+mj-lt"/>
              <a:buAutoNum type="alphaUcPeriod"/>
              <a:defRPr/>
            </a:pPr>
            <a:r>
              <a:rPr lang="en-US" sz="1400" dirty="0" smtClean="0"/>
              <a:t>Policy and curriculum</a:t>
            </a:r>
          </a:p>
          <a:p>
            <a:pPr marL="514350" lvl="1" indent="-257175">
              <a:buFont typeface="+mj-lt"/>
              <a:buAutoNum type="alphaUcPeriod"/>
              <a:defRPr/>
            </a:pPr>
            <a:r>
              <a:rPr lang="en-US" sz="1400" dirty="0" smtClean="0"/>
              <a:t>Higher Education</a:t>
            </a:r>
          </a:p>
          <a:p>
            <a:pPr lvl="1">
              <a:defRPr/>
            </a:pPr>
            <a:endParaRPr lang="en-US" dirty="0" smtClean="0"/>
          </a:p>
          <a:p>
            <a:pPr>
              <a:defRPr/>
            </a:pPr>
            <a:endParaRPr lang="en-US" dirty="0" smtClean="0"/>
          </a:p>
        </p:txBody>
      </p:sp>
      <p:sp>
        <p:nvSpPr>
          <p:cNvPr id="18435" name="Line 4"/>
          <p:cNvSpPr>
            <a:spLocks noChangeShapeType="1"/>
          </p:cNvSpPr>
          <p:nvPr/>
        </p:nvSpPr>
        <p:spPr bwMode="auto">
          <a:xfrm>
            <a:off x="375800" y="739830"/>
            <a:ext cx="45085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350" eaLnBrk="0" fontAlgn="base" hangingPunct="0">
              <a:spcBef>
                <a:spcPct val="0"/>
              </a:spcBef>
              <a:spcAft>
                <a:spcPct val="0"/>
              </a:spcAft>
            </a:pPr>
            <a:endParaRPr lang="en-GB" i="1">
              <a:solidFill>
                <a:srgbClr val="000000"/>
              </a:solidFill>
            </a:endParaRPr>
          </a:p>
        </p:txBody>
      </p:sp>
      <p:sp>
        <p:nvSpPr>
          <p:cNvPr id="6" name="Rectangle 2"/>
          <p:cNvSpPr txBox="1">
            <a:spLocks noChangeArrowheads="1"/>
          </p:cNvSpPr>
          <p:nvPr/>
        </p:nvSpPr>
        <p:spPr bwMode="auto">
          <a:xfrm>
            <a:off x="299470" y="281850"/>
            <a:ext cx="503778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900" tIns="25004" rIns="50900" bIns="25004" anchor="ctr"/>
          <a:lstStyle>
            <a:lvl1pPr algn="l" defTabSz="762000" rtl="0" eaLnBrk="0" fontAlgn="base" hangingPunct="0">
              <a:spcBef>
                <a:spcPct val="0"/>
              </a:spcBef>
              <a:spcAft>
                <a:spcPct val="0"/>
              </a:spcAft>
              <a:defRPr sz="2400">
                <a:solidFill>
                  <a:schemeClr val="hlink"/>
                </a:solidFill>
                <a:latin typeface="+mj-lt"/>
                <a:ea typeface="+mj-ea"/>
                <a:cs typeface="+mj-cs"/>
              </a:defRPr>
            </a:lvl1pPr>
            <a:lvl2pPr algn="l" defTabSz="762000" rtl="0" eaLnBrk="0" fontAlgn="base" hangingPunct="0">
              <a:spcBef>
                <a:spcPct val="0"/>
              </a:spcBef>
              <a:spcAft>
                <a:spcPct val="0"/>
              </a:spcAft>
              <a:defRPr sz="2400">
                <a:solidFill>
                  <a:schemeClr val="hlink"/>
                </a:solidFill>
                <a:latin typeface="Arial" charset="0"/>
              </a:defRPr>
            </a:lvl2pPr>
            <a:lvl3pPr algn="l" defTabSz="762000" rtl="0" eaLnBrk="0" fontAlgn="base" hangingPunct="0">
              <a:spcBef>
                <a:spcPct val="0"/>
              </a:spcBef>
              <a:spcAft>
                <a:spcPct val="0"/>
              </a:spcAft>
              <a:defRPr sz="2400">
                <a:solidFill>
                  <a:schemeClr val="hlink"/>
                </a:solidFill>
                <a:latin typeface="Arial" charset="0"/>
              </a:defRPr>
            </a:lvl3pPr>
            <a:lvl4pPr algn="l" defTabSz="762000" rtl="0" eaLnBrk="0" fontAlgn="base" hangingPunct="0">
              <a:spcBef>
                <a:spcPct val="0"/>
              </a:spcBef>
              <a:spcAft>
                <a:spcPct val="0"/>
              </a:spcAft>
              <a:defRPr sz="2400">
                <a:solidFill>
                  <a:schemeClr val="hlink"/>
                </a:solidFill>
                <a:latin typeface="Arial" charset="0"/>
              </a:defRPr>
            </a:lvl4pPr>
            <a:lvl5pPr algn="l" defTabSz="762000" rtl="0" eaLnBrk="0" fontAlgn="base" hangingPunct="0">
              <a:spcBef>
                <a:spcPct val="0"/>
              </a:spcBef>
              <a:spcAft>
                <a:spcPct val="0"/>
              </a:spcAft>
              <a:defRPr sz="2400">
                <a:solidFill>
                  <a:schemeClr val="hlink"/>
                </a:solidFill>
                <a:latin typeface="Arial" charset="0"/>
              </a:defRPr>
            </a:lvl5pPr>
            <a:lvl6pPr marL="457200" algn="l" defTabSz="762000" rtl="0" eaLnBrk="0" fontAlgn="base" hangingPunct="0">
              <a:spcBef>
                <a:spcPct val="0"/>
              </a:spcBef>
              <a:spcAft>
                <a:spcPct val="0"/>
              </a:spcAft>
              <a:defRPr sz="2400">
                <a:solidFill>
                  <a:schemeClr val="hlink"/>
                </a:solidFill>
                <a:latin typeface="Arial" charset="0"/>
              </a:defRPr>
            </a:lvl6pPr>
            <a:lvl7pPr marL="914400" algn="l" defTabSz="762000" rtl="0" eaLnBrk="0" fontAlgn="base" hangingPunct="0">
              <a:spcBef>
                <a:spcPct val="0"/>
              </a:spcBef>
              <a:spcAft>
                <a:spcPct val="0"/>
              </a:spcAft>
              <a:defRPr sz="2400">
                <a:solidFill>
                  <a:schemeClr val="hlink"/>
                </a:solidFill>
                <a:latin typeface="Arial" charset="0"/>
              </a:defRPr>
            </a:lvl7pPr>
            <a:lvl8pPr marL="1371600" algn="l" defTabSz="762000" rtl="0" eaLnBrk="0" fontAlgn="base" hangingPunct="0">
              <a:spcBef>
                <a:spcPct val="0"/>
              </a:spcBef>
              <a:spcAft>
                <a:spcPct val="0"/>
              </a:spcAft>
              <a:defRPr sz="2400">
                <a:solidFill>
                  <a:schemeClr val="hlink"/>
                </a:solidFill>
                <a:latin typeface="Arial" charset="0"/>
              </a:defRPr>
            </a:lvl8pPr>
            <a:lvl9pPr marL="1828800" algn="l" defTabSz="762000" rtl="0" eaLnBrk="0" fontAlgn="base" hangingPunct="0">
              <a:spcBef>
                <a:spcPct val="0"/>
              </a:spcBef>
              <a:spcAft>
                <a:spcPct val="0"/>
              </a:spcAft>
              <a:defRPr sz="2400">
                <a:solidFill>
                  <a:schemeClr val="hlink"/>
                </a:solidFill>
                <a:latin typeface="Arial" charset="0"/>
              </a:defRPr>
            </a:lvl9pPr>
          </a:lstStyle>
          <a:p>
            <a:pPr>
              <a:defRPr/>
            </a:pPr>
            <a:r>
              <a:rPr lang="en-GB" altLang="en-US" sz="3200" kern="0" dirty="0" smtClean="0">
                <a:solidFill>
                  <a:srgbClr val="FC0128"/>
                </a:solidFill>
              </a:rPr>
              <a:t>Solving </a:t>
            </a:r>
            <a:r>
              <a:rPr lang="en-GB" altLang="en-US" sz="3200" kern="0" dirty="0">
                <a:solidFill>
                  <a:srgbClr val="FC0128"/>
                </a:solidFill>
              </a:rPr>
              <a:t>the problems</a:t>
            </a:r>
            <a:endParaRPr lang="en-GB" altLang="en-US" sz="3200" b="1" kern="0" dirty="0">
              <a:solidFill>
                <a:srgbClr val="FC0128"/>
              </a:solidFill>
            </a:endParaRPr>
          </a:p>
        </p:txBody>
      </p:sp>
    </p:spTree>
    <p:extLst>
      <p:ext uri="{BB962C8B-B14F-4D97-AF65-F5344CB8AC3E}">
        <p14:creationId xmlns:p14="http://schemas.microsoft.com/office/powerpoint/2010/main" val="22217132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6810" y="281850"/>
            <a:ext cx="4783634" cy="257175"/>
          </a:xfrm>
        </p:spPr>
        <p:txBody>
          <a:bodyPr/>
          <a:lstStyle/>
          <a:p>
            <a:r>
              <a:rPr lang="en-GB" altLang="en-US" sz="3200" dirty="0" smtClean="0"/>
              <a:t>Recruitment </a:t>
            </a:r>
            <a:r>
              <a:rPr lang="en-GB" altLang="en-US" sz="3200" dirty="0"/>
              <a:t>- projects</a:t>
            </a:r>
          </a:p>
        </p:txBody>
      </p:sp>
      <p:sp>
        <p:nvSpPr>
          <p:cNvPr id="20483" name="Rectangle 3"/>
          <p:cNvSpPr>
            <a:spLocks noGrp="1" noChangeArrowheads="1"/>
          </p:cNvSpPr>
          <p:nvPr>
            <p:ph type="body" sz="half" idx="1"/>
          </p:nvPr>
        </p:nvSpPr>
        <p:spPr>
          <a:xfrm>
            <a:off x="301420" y="892490"/>
            <a:ext cx="6558530" cy="2794992"/>
          </a:xfrm>
        </p:spPr>
        <p:txBody>
          <a:bodyPr/>
          <a:lstStyle/>
          <a:p>
            <a:r>
              <a:rPr lang="en-GB" altLang="en-US" sz="1400" dirty="0"/>
              <a:t>MITRE</a:t>
            </a:r>
          </a:p>
          <a:p>
            <a:pPr lvl="1"/>
            <a:r>
              <a:rPr lang="en-GB" altLang="en-US" sz="1400" dirty="0"/>
              <a:t>Marketing events (30 visits) </a:t>
            </a:r>
            <a:r>
              <a:rPr lang="en-GB" altLang="en-US" sz="1400" dirty="0" smtClean="0"/>
              <a:t>in </a:t>
            </a:r>
            <a:r>
              <a:rPr lang="en-GB" altLang="en-US" sz="1400" dirty="0"/>
              <a:t>physics and </a:t>
            </a:r>
            <a:r>
              <a:rPr lang="en-GB" altLang="en-US" sz="1400" b="1" dirty="0"/>
              <a:t>engineering</a:t>
            </a:r>
            <a:r>
              <a:rPr lang="en-GB" altLang="en-US" sz="1400" dirty="0"/>
              <a:t> departments</a:t>
            </a:r>
          </a:p>
          <a:p>
            <a:pPr lvl="1"/>
            <a:r>
              <a:rPr lang="en-GB" altLang="en-US" sz="1400" dirty="0"/>
              <a:t>15% increase in applications</a:t>
            </a:r>
          </a:p>
          <a:p>
            <a:r>
              <a:rPr lang="en-GB" altLang="en-US" sz="1400" dirty="0"/>
              <a:t>School experience programme (taster placements in schools)</a:t>
            </a:r>
          </a:p>
          <a:p>
            <a:r>
              <a:rPr lang="en-GB" altLang="en-US" sz="1400" dirty="0"/>
              <a:t>Scholarships</a:t>
            </a:r>
          </a:p>
          <a:p>
            <a:pPr lvl="1"/>
            <a:r>
              <a:rPr lang="en-GB" altLang="en-US" sz="1400" dirty="0"/>
              <a:t>Working closely with government</a:t>
            </a:r>
          </a:p>
          <a:p>
            <a:pPr lvl="2"/>
            <a:r>
              <a:rPr lang="en-GB" altLang="en-US" sz="1400" dirty="0"/>
              <a:t>556 applications</a:t>
            </a:r>
          </a:p>
          <a:p>
            <a:pPr lvl="2"/>
            <a:r>
              <a:rPr lang="en-GB" altLang="en-US" sz="1400" dirty="0"/>
              <a:t>216 interviews (over 7 sessions) </a:t>
            </a:r>
          </a:p>
          <a:p>
            <a:pPr lvl="2"/>
            <a:r>
              <a:rPr lang="en-GB" altLang="en-US" sz="1400" dirty="0"/>
              <a:t>107 awarded and accepted</a:t>
            </a:r>
          </a:p>
          <a:p>
            <a:pPr lvl="1"/>
            <a:r>
              <a:rPr lang="en-GB" altLang="en-US" sz="1400" dirty="0"/>
              <a:t>Degree profile up (1sts and 2(i)s: 47% to 64%)</a:t>
            </a:r>
          </a:p>
          <a:p>
            <a:r>
              <a:rPr lang="en-GB" altLang="en-US" sz="1400" dirty="0"/>
              <a:t>Student Teacher Affiliation</a:t>
            </a:r>
          </a:p>
          <a:p>
            <a:pPr lvl="1"/>
            <a:r>
              <a:rPr lang="en-GB" altLang="en-US" sz="1400" dirty="0"/>
              <a:t>2000 affiliates each year</a:t>
            </a:r>
          </a:p>
          <a:p>
            <a:r>
              <a:rPr lang="en-GB" altLang="en-US" sz="1400" dirty="0"/>
              <a:t>Learning to Teach Physics</a:t>
            </a:r>
          </a:p>
          <a:p>
            <a:pPr lvl="1"/>
            <a:r>
              <a:rPr lang="en-GB" altLang="en-US" sz="1400" dirty="0"/>
              <a:t>Mentoring, visits and masterclasses (improve early career retention)</a:t>
            </a:r>
            <a:br>
              <a:rPr lang="en-GB" altLang="en-US" sz="1400" dirty="0"/>
            </a:br>
            <a:endParaRPr lang="en-GB" altLang="en-US" sz="1400" dirty="0" smtClean="0"/>
          </a:p>
        </p:txBody>
      </p:sp>
      <p:sp>
        <p:nvSpPr>
          <p:cNvPr id="4" name="Line 4"/>
          <p:cNvSpPr>
            <a:spLocks noChangeShapeType="1"/>
          </p:cNvSpPr>
          <p:nvPr/>
        </p:nvSpPr>
        <p:spPr bwMode="auto">
          <a:xfrm>
            <a:off x="299470" y="803525"/>
            <a:ext cx="45085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350" eaLnBrk="0" fontAlgn="base" hangingPunct="0">
              <a:spcBef>
                <a:spcPct val="0"/>
              </a:spcBef>
              <a:spcAft>
                <a:spcPct val="0"/>
              </a:spcAft>
            </a:pPr>
            <a:endParaRPr lang="en-GB" i="1">
              <a:solidFill>
                <a:srgbClr val="000000"/>
              </a:solidFill>
            </a:endParaRPr>
          </a:p>
        </p:txBody>
      </p:sp>
    </p:spTree>
    <p:extLst>
      <p:ext uri="{BB962C8B-B14F-4D97-AF65-F5344CB8AC3E}">
        <p14:creationId xmlns:p14="http://schemas.microsoft.com/office/powerpoint/2010/main" val="1840025060"/>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198011" y="979877"/>
            <a:ext cx="4986579" cy="267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4" rIns="50900" bIns="25004"/>
          <a:lstStyle>
            <a:lvl1pPr marL="342900" indent="-342900">
              <a:spcBef>
                <a:spcPct val="20000"/>
              </a:spcBef>
              <a:spcAft>
                <a:spcPct val="30000"/>
              </a:spcAft>
              <a:buClr>
                <a:schemeClr val="hlink"/>
              </a:buClr>
              <a:buSzPct val="75000"/>
              <a:buFont typeface="Monotype Sorts" pitchFamily="2" charset="2"/>
              <a:buChar char="l"/>
              <a:defRPr sz="2400">
                <a:solidFill>
                  <a:schemeClr val="tx1"/>
                </a:solidFill>
                <a:latin typeface="Arial" charset="0"/>
              </a:defRPr>
            </a:lvl1pPr>
            <a:lvl2pPr marL="742950" indent="-285750">
              <a:spcBef>
                <a:spcPct val="20000"/>
              </a:spcBef>
              <a:buClr>
                <a:schemeClr val="hlink"/>
              </a:buClr>
              <a:buSzPct val="75000"/>
              <a:buFont typeface="Monotype Sorts" pitchFamily="2" charset="2"/>
              <a:buChar char="l"/>
              <a:defRPr sz="2400">
                <a:solidFill>
                  <a:schemeClr val="tx1"/>
                </a:solidFill>
                <a:latin typeface="Arial" charset="0"/>
              </a:defRPr>
            </a:lvl2pPr>
            <a:lvl3pPr marL="1143000" indent="-228600">
              <a:spcBef>
                <a:spcPct val="20000"/>
              </a:spcBef>
              <a:buClr>
                <a:schemeClr val="hlink"/>
              </a:buClr>
              <a:buSzPct val="75000"/>
              <a:buFont typeface="Monotype Sorts" pitchFamily="2" charset="2"/>
              <a:buChar char="l"/>
              <a:defRPr sz="2000">
                <a:solidFill>
                  <a:schemeClr val="tx1"/>
                </a:solidFill>
                <a:latin typeface="Arial" charset="0"/>
              </a:defRPr>
            </a:lvl3pPr>
            <a:lvl4pPr marL="1600200" indent="-228600">
              <a:spcBef>
                <a:spcPct val="20000"/>
              </a:spcBef>
              <a:buClr>
                <a:schemeClr val="hlink"/>
              </a:buClr>
              <a:buSzPct val="75000"/>
              <a:buFont typeface="Monotype Sorts" pitchFamily="2" charset="2"/>
              <a:buChar char="l"/>
              <a:defRPr sz="2000">
                <a:solidFill>
                  <a:schemeClr val="tx1"/>
                </a:solidFill>
                <a:latin typeface="Arial" charset="0"/>
              </a:defRPr>
            </a:lvl4pPr>
            <a:lvl5pPr marL="2057400" indent="-228600">
              <a:spcBef>
                <a:spcPct val="20000"/>
              </a:spcBef>
              <a:buClr>
                <a:schemeClr val="hlink"/>
              </a:buClr>
              <a:buSzPct val="75000"/>
              <a:buFont typeface="Monotype Sort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Arial" charset="0"/>
              </a:defRPr>
            </a:lvl9pPr>
          </a:lstStyle>
          <a:p>
            <a:pPr defTabSz="428625" eaLnBrk="0" fontAlgn="base" hangingPunct="0">
              <a:spcAft>
                <a:spcPct val="0"/>
              </a:spcAft>
              <a:buClr>
                <a:srgbClr val="FC0128"/>
              </a:buClr>
              <a:defRPr/>
            </a:pPr>
            <a:r>
              <a:rPr lang="en-GB" altLang="en-US" sz="1400" b="1" dirty="0">
                <a:solidFill>
                  <a:srgbClr val="000000"/>
                </a:solidFill>
                <a:latin typeface="Arial"/>
              </a:rPr>
              <a:t>Teacher Network</a:t>
            </a:r>
          </a:p>
          <a:p>
            <a:pPr defTabSz="428625" eaLnBrk="0" fontAlgn="base" hangingPunct="0">
              <a:spcAft>
                <a:spcPct val="0"/>
              </a:spcAft>
              <a:buClr>
                <a:srgbClr val="FC0128"/>
              </a:buClr>
              <a:defRPr/>
            </a:pPr>
            <a:r>
              <a:rPr lang="en-GB" altLang="en-US" sz="1400" dirty="0">
                <a:solidFill>
                  <a:srgbClr val="000000"/>
                </a:solidFill>
                <a:latin typeface="Arial"/>
              </a:rPr>
              <a:t>In school workshops. E.g. 53 Physics Network Coordinators across UK and Ireland</a:t>
            </a:r>
          </a:p>
          <a:p>
            <a:pPr lvl="1" defTabSz="428625" eaLnBrk="0" fontAlgn="base" hangingPunct="0">
              <a:spcAft>
                <a:spcPct val="0"/>
              </a:spcAft>
              <a:buClr>
                <a:srgbClr val="FC0128"/>
              </a:buClr>
              <a:defRPr/>
            </a:pPr>
            <a:r>
              <a:rPr lang="en-GB" altLang="en-US" sz="1400" dirty="0">
                <a:solidFill>
                  <a:srgbClr val="000000"/>
                </a:solidFill>
                <a:latin typeface="Arial"/>
              </a:rPr>
              <a:t>~ 3000 teacher-days of professional development last year</a:t>
            </a:r>
            <a:r>
              <a:rPr lang="en-GB" altLang="en-US" sz="1400" dirty="0">
                <a:solidFill>
                  <a:srgbClr val="000000"/>
                </a:solidFill>
              </a:rPr>
              <a:t/>
            </a:r>
            <a:br>
              <a:rPr lang="en-GB" altLang="en-US" sz="1400" dirty="0">
                <a:solidFill>
                  <a:srgbClr val="000000"/>
                </a:solidFill>
              </a:rPr>
            </a:br>
            <a:endParaRPr lang="en-GB" altLang="en-US" sz="1400" dirty="0">
              <a:solidFill>
                <a:srgbClr val="000000"/>
              </a:solidFill>
            </a:endParaRPr>
          </a:p>
          <a:p>
            <a:pPr defTabSz="514350" eaLnBrk="0" fontAlgn="base" hangingPunct="0">
              <a:buClr>
                <a:srgbClr val="FC0128"/>
              </a:buClr>
              <a:defRPr/>
            </a:pPr>
            <a:endParaRPr lang="en-GB" altLang="en-US" sz="1400" dirty="0">
              <a:solidFill>
                <a:srgbClr val="000000"/>
              </a:solidFill>
            </a:endParaRPr>
          </a:p>
          <a:p>
            <a:pPr defTabSz="514350" eaLnBrk="0" fontAlgn="base" hangingPunct="0">
              <a:buClr>
                <a:srgbClr val="FC0128"/>
              </a:buClr>
              <a:defRPr/>
            </a:pPr>
            <a:endParaRPr lang="en-GB" altLang="en-US" sz="1400" dirty="0">
              <a:solidFill>
                <a:srgbClr val="000000"/>
              </a:solidFill>
            </a:endParaRPr>
          </a:p>
        </p:txBody>
      </p:sp>
      <p:pic>
        <p:nvPicPr>
          <p:cNvPr id="2150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032" y="674055"/>
            <a:ext cx="1028838" cy="151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2"/>
          <p:cNvSpPr txBox="1">
            <a:spLocks noChangeArrowheads="1"/>
          </p:cNvSpPr>
          <p:nvPr/>
        </p:nvSpPr>
        <p:spPr bwMode="auto">
          <a:xfrm>
            <a:off x="189816" y="341613"/>
            <a:ext cx="5823969"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4" rIns="50900" bIns="25004" anchor="ctr"/>
          <a:lstStyle>
            <a:lvl1pPr algn="l" defTabSz="762000" rtl="0" eaLnBrk="0" fontAlgn="base" hangingPunct="0">
              <a:spcBef>
                <a:spcPct val="0"/>
              </a:spcBef>
              <a:spcAft>
                <a:spcPct val="0"/>
              </a:spcAft>
              <a:defRPr sz="2400">
                <a:solidFill>
                  <a:schemeClr val="hlink"/>
                </a:solidFill>
                <a:latin typeface="+mj-lt"/>
                <a:ea typeface="+mj-ea"/>
                <a:cs typeface="+mj-cs"/>
              </a:defRPr>
            </a:lvl1pPr>
            <a:lvl2pPr algn="l" defTabSz="762000" rtl="0" eaLnBrk="0" fontAlgn="base" hangingPunct="0">
              <a:spcBef>
                <a:spcPct val="0"/>
              </a:spcBef>
              <a:spcAft>
                <a:spcPct val="0"/>
              </a:spcAft>
              <a:defRPr sz="2400">
                <a:solidFill>
                  <a:schemeClr val="hlink"/>
                </a:solidFill>
                <a:latin typeface="Arial" charset="0"/>
              </a:defRPr>
            </a:lvl2pPr>
            <a:lvl3pPr algn="l" defTabSz="762000" rtl="0" eaLnBrk="0" fontAlgn="base" hangingPunct="0">
              <a:spcBef>
                <a:spcPct val="0"/>
              </a:spcBef>
              <a:spcAft>
                <a:spcPct val="0"/>
              </a:spcAft>
              <a:defRPr sz="2400">
                <a:solidFill>
                  <a:schemeClr val="hlink"/>
                </a:solidFill>
                <a:latin typeface="Arial" charset="0"/>
              </a:defRPr>
            </a:lvl3pPr>
            <a:lvl4pPr algn="l" defTabSz="762000" rtl="0" eaLnBrk="0" fontAlgn="base" hangingPunct="0">
              <a:spcBef>
                <a:spcPct val="0"/>
              </a:spcBef>
              <a:spcAft>
                <a:spcPct val="0"/>
              </a:spcAft>
              <a:defRPr sz="2400">
                <a:solidFill>
                  <a:schemeClr val="hlink"/>
                </a:solidFill>
                <a:latin typeface="Arial" charset="0"/>
              </a:defRPr>
            </a:lvl4pPr>
            <a:lvl5pPr algn="l" defTabSz="762000" rtl="0" eaLnBrk="0" fontAlgn="base" hangingPunct="0">
              <a:spcBef>
                <a:spcPct val="0"/>
              </a:spcBef>
              <a:spcAft>
                <a:spcPct val="0"/>
              </a:spcAft>
              <a:defRPr sz="2400">
                <a:solidFill>
                  <a:schemeClr val="hlink"/>
                </a:solidFill>
                <a:latin typeface="Arial" charset="0"/>
              </a:defRPr>
            </a:lvl5pPr>
            <a:lvl6pPr marL="457200" algn="l" defTabSz="762000" rtl="0" eaLnBrk="0" fontAlgn="base" hangingPunct="0">
              <a:spcBef>
                <a:spcPct val="0"/>
              </a:spcBef>
              <a:spcAft>
                <a:spcPct val="0"/>
              </a:spcAft>
              <a:defRPr sz="2400">
                <a:solidFill>
                  <a:schemeClr val="hlink"/>
                </a:solidFill>
                <a:latin typeface="Arial" charset="0"/>
              </a:defRPr>
            </a:lvl6pPr>
            <a:lvl7pPr marL="914400" algn="l" defTabSz="762000" rtl="0" eaLnBrk="0" fontAlgn="base" hangingPunct="0">
              <a:spcBef>
                <a:spcPct val="0"/>
              </a:spcBef>
              <a:spcAft>
                <a:spcPct val="0"/>
              </a:spcAft>
              <a:defRPr sz="2400">
                <a:solidFill>
                  <a:schemeClr val="hlink"/>
                </a:solidFill>
                <a:latin typeface="Arial" charset="0"/>
              </a:defRPr>
            </a:lvl7pPr>
            <a:lvl8pPr marL="1371600" algn="l" defTabSz="762000" rtl="0" eaLnBrk="0" fontAlgn="base" hangingPunct="0">
              <a:spcBef>
                <a:spcPct val="0"/>
              </a:spcBef>
              <a:spcAft>
                <a:spcPct val="0"/>
              </a:spcAft>
              <a:defRPr sz="2400">
                <a:solidFill>
                  <a:schemeClr val="hlink"/>
                </a:solidFill>
                <a:latin typeface="Arial" charset="0"/>
              </a:defRPr>
            </a:lvl8pPr>
            <a:lvl9pPr marL="1828800" algn="l" defTabSz="762000" rtl="0" eaLnBrk="0" fontAlgn="base" hangingPunct="0">
              <a:spcBef>
                <a:spcPct val="0"/>
              </a:spcBef>
              <a:spcAft>
                <a:spcPct val="0"/>
              </a:spcAft>
              <a:defRPr sz="2400">
                <a:solidFill>
                  <a:schemeClr val="hlink"/>
                </a:solidFill>
                <a:latin typeface="Arial" charset="0"/>
              </a:defRPr>
            </a:lvl9pPr>
          </a:lstStyle>
          <a:p>
            <a:pPr>
              <a:defRPr/>
            </a:pPr>
            <a:r>
              <a:rPr lang="en-GB" altLang="en-US" sz="3200" kern="0" dirty="0" smtClean="0">
                <a:solidFill>
                  <a:srgbClr val="FC0128"/>
                </a:solidFill>
              </a:rPr>
              <a:t>Teacher </a:t>
            </a:r>
            <a:r>
              <a:rPr lang="en-GB" altLang="en-US" sz="3200" kern="0" dirty="0">
                <a:solidFill>
                  <a:srgbClr val="FC0128"/>
                </a:solidFill>
              </a:rPr>
              <a:t>support networks</a:t>
            </a:r>
          </a:p>
        </p:txBody>
      </p:sp>
      <p:sp>
        <p:nvSpPr>
          <p:cNvPr id="21509" name="Rectangle 3"/>
          <p:cNvSpPr>
            <a:spLocks noGrp="1" noChangeArrowheads="1"/>
          </p:cNvSpPr>
          <p:nvPr>
            <p:ph type="body" sz="half" idx="1"/>
          </p:nvPr>
        </p:nvSpPr>
        <p:spPr>
          <a:xfrm>
            <a:off x="2436710" y="2171541"/>
            <a:ext cx="4154545" cy="1458218"/>
          </a:xfrm>
        </p:spPr>
        <p:txBody>
          <a:bodyPr/>
          <a:lstStyle/>
          <a:p>
            <a:r>
              <a:rPr lang="en-GB" altLang="en-US" sz="1400" dirty="0"/>
              <a:t>Stimulating Physics Network</a:t>
            </a:r>
          </a:p>
          <a:p>
            <a:pPr lvl="1"/>
            <a:r>
              <a:rPr lang="en-GB" altLang="en-US" sz="1400" dirty="0"/>
              <a:t>Intensive support in schools</a:t>
            </a:r>
          </a:p>
          <a:p>
            <a:pPr lvl="1"/>
            <a:r>
              <a:rPr lang="en-GB" altLang="en-US" sz="1400" dirty="0"/>
              <a:t>35 Teaching and Learning Coaches</a:t>
            </a:r>
          </a:p>
          <a:p>
            <a:pPr lvl="1"/>
            <a:r>
              <a:rPr lang="en-GB" altLang="en-US" sz="1400" dirty="0"/>
              <a:t>7000 teacher days of professional development</a:t>
            </a:r>
          </a:p>
          <a:p>
            <a:pPr lvl="1"/>
            <a:r>
              <a:rPr lang="en-GB" altLang="en-US" sz="1400" dirty="0"/>
              <a:t>Improved post-16 uptake in partner schools</a:t>
            </a:r>
          </a:p>
          <a:p>
            <a:pPr lvl="1"/>
            <a:r>
              <a:rPr lang="en-GB" altLang="en-US" sz="1400" dirty="0"/>
              <a:t>Improved GCSE results</a:t>
            </a:r>
          </a:p>
          <a:p>
            <a:pPr lvl="1"/>
            <a:r>
              <a:rPr lang="en-GB" altLang="en-US" sz="1400" dirty="0"/>
              <a:t>Improved gender balance</a:t>
            </a:r>
          </a:p>
          <a:p>
            <a:endParaRPr lang="en-GB" altLang="en-US" sz="1575" dirty="0"/>
          </a:p>
        </p:txBody>
      </p:sp>
      <p:pic>
        <p:nvPicPr>
          <p:cNvPr id="215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70" y="2402912"/>
            <a:ext cx="2121225" cy="137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Rectangle 3"/>
          <p:cNvSpPr txBox="1">
            <a:spLocks noChangeArrowheads="1"/>
          </p:cNvSpPr>
          <p:nvPr/>
        </p:nvSpPr>
        <p:spPr bwMode="auto">
          <a:xfrm>
            <a:off x="-191182" y="4403670"/>
            <a:ext cx="576496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900" tIns="25004" rIns="50900" bIns="25004"/>
          <a:lstStyle>
            <a:lvl1pPr marL="342900" indent="-342900" algn="l" defTabSz="762000" rtl="0" eaLnBrk="0" fontAlgn="base" hangingPunct="0">
              <a:spcBef>
                <a:spcPct val="20000"/>
              </a:spcBef>
              <a:spcAft>
                <a:spcPct val="0"/>
              </a:spcAft>
              <a:buClr>
                <a:schemeClr val="hlink"/>
              </a:buClr>
              <a:buSzPct val="75000"/>
              <a:buFont typeface="Monotype Sorts" pitchFamily="2" charset="2"/>
              <a:buChar char="l"/>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hlink"/>
              </a:buClr>
              <a:buSzPct val="75000"/>
              <a:buFont typeface="Monotype Sorts" pitchFamily="2" charset="2"/>
              <a:buChar char="l"/>
              <a:defRPr sz="2400">
                <a:solidFill>
                  <a:schemeClr val="tx1"/>
                </a:solidFill>
                <a:latin typeface="+mn-lt"/>
              </a:defRPr>
            </a:lvl2pPr>
            <a:lvl3pPr marL="1143000" indent="-2286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3pPr>
            <a:lvl4pPr marL="1600200" indent="-2286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4pPr>
            <a:lvl5pPr marL="2057400" indent="-2286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5pPr>
            <a:lvl6pPr marL="2514600" indent="-228600" algn="l" defTabSz="762000" rtl="0" eaLnBrk="0" fontAlgn="base" hangingPunct="0">
              <a:spcBef>
                <a:spcPct val="20000"/>
              </a:spcBef>
              <a:spcAft>
                <a:spcPct val="0"/>
              </a:spcAft>
              <a:buClr>
                <a:schemeClr val="hlink"/>
              </a:buClr>
              <a:buSzPct val="75000"/>
              <a:buFont typeface="Monotype Sorts" pitchFamily="1" charset="2"/>
              <a:buChar char="l"/>
              <a:defRPr sz="2000">
                <a:solidFill>
                  <a:schemeClr val="tx1"/>
                </a:solidFill>
                <a:latin typeface="+mn-lt"/>
              </a:defRPr>
            </a:lvl6pPr>
            <a:lvl7pPr marL="2971800" indent="-228600" algn="l" defTabSz="762000" rtl="0" eaLnBrk="0" fontAlgn="base" hangingPunct="0">
              <a:spcBef>
                <a:spcPct val="20000"/>
              </a:spcBef>
              <a:spcAft>
                <a:spcPct val="0"/>
              </a:spcAft>
              <a:buClr>
                <a:schemeClr val="hlink"/>
              </a:buClr>
              <a:buSzPct val="75000"/>
              <a:buFont typeface="Monotype Sorts" pitchFamily="1" charset="2"/>
              <a:buChar char="l"/>
              <a:defRPr sz="2000">
                <a:solidFill>
                  <a:schemeClr val="tx1"/>
                </a:solidFill>
                <a:latin typeface="+mn-lt"/>
              </a:defRPr>
            </a:lvl7pPr>
            <a:lvl8pPr marL="3429000" indent="-228600" algn="l" defTabSz="762000" rtl="0" eaLnBrk="0" fontAlgn="base" hangingPunct="0">
              <a:spcBef>
                <a:spcPct val="20000"/>
              </a:spcBef>
              <a:spcAft>
                <a:spcPct val="0"/>
              </a:spcAft>
              <a:buClr>
                <a:schemeClr val="hlink"/>
              </a:buClr>
              <a:buSzPct val="75000"/>
              <a:buFont typeface="Monotype Sorts" pitchFamily="1" charset="2"/>
              <a:buChar char="l"/>
              <a:defRPr sz="2000">
                <a:solidFill>
                  <a:schemeClr val="tx1"/>
                </a:solidFill>
                <a:latin typeface="+mn-lt"/>
              </a:defRPr>
            </a:lvl8pPr>
            <a:lvl9pPr marL="3886200" indent="-228600" algn="l" defTabSz="762000" rtl="0" eaLnBrk="0" fontAlgn="base" hangingPunct="0">
              <a:spcBef>
                <a:spcPct val="20000"/>
              </a:spcBef>
              <a:spcAft>
                <a:spcPct val="0"/>
              </a:spcAft>
              <a:buClr>
                <a:schemeClr val="hlink"/>
              </a:buClr>
              <a:buSzPct val="75000"/>
              <a:buFont typeface="Monotype Sorts" pitchFamily="1" charset="2"/>
              <a:buChar char="l"/>
              <a:defRPr sz="2000">
                <a:solidFill>
                  <a:schemeClr val="tx1"/>
                </a:solidFill>
                <a:latin typeface="+mn-lt"/>
              </a:defRPr>
            </a:lvl9pPr>
          </a:lstStyle>
          <a:p>
            <a:pPr lvl="1">
              <a:buClr>
                <a:srgbClr val="FC0128"/>
              </a:buClr>
              <a:defRPr/>
            </a:pPr>
            <a:r>
              <a:rPr lang="en-GB" altLang="en-US" sz="1400" kern="0" dirty="0">
                <a:solidFill>
                  <a:srgbClr val="000000"/>
                </a:solidFill>
              </a:rPr>
              <a:t>Work with 50% of UK schools over three year cycle</a:t>
            </a:r>
          </a:p>
        </p:txBody>
      </p:sp>
      <p:sp>
        <p:nvSpPr>
          <p:cNvPr id="9" name="Line 4"/>
          <p:cNvSpPr>
            <a:spLocks noChangeShapeType="1"/>
          </p:cNvSpPr>
          <p:nvPr/>
        </p:nvSpPr>
        <p:spPr bwMode="auto">
          <a:xfrm>
            <a:off x="299470" y="803525"/>
            <a:ext cx="46561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350" eaLnBrk="0" fontAlgn="base" hangingPunct="0">
              <a:spcBef>
                <a:spcPct val="0"/>
              </a:spcBef>
              <a:spcAft>
                <a:spcPct val="0"/>
              </a:spcAft>
            </a:pPr>
            <a:endParaRPr lang="en-GB" i="1">
              <a:solidFill>
                <a:srgbClr val="000000"/>
              </a:solidFill>
            </a:endParaRPr>
          </a:p>
        </p:txBody>
      </p:sp>
    </p:spTree>
    <p:extLst>
      <p:ext uri="{BB962C8B-B14F-4D97-AF65-F5344CB8AC3E}">
        <p14:creationId xmlns:p14="http://schemas.microsoft.com/office/powerpoint/2010/main" val="1335219471"/>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9641" y="229592"/>
            <a:ext cx="5741789" cy="257175"/>
          </a:xfrm>
        </p:spPr>
        <p:txBody>
          <a:bodyPr/>
          <a:lstStyle/>
          <a:p>
            <a:r>
              <a:rPr lang="en-GB" altLang="en-US" sz="3200" dirty="0" smtClean="0"/>
              <a:t>Improving</a:t>
            </a:r>
            <a:r>
              <a:rPr lang="en-GB" altLang="en-US" sz="1800" dirty="0" smtClean="0"/>
              <a:t> </a:t>
            </a:r>
            <a:r>
              <a:rPr lang="en-GB" altLang="en-US" sz="3200" dirty="0"/>
              <a:t>Gender Balance</a:t>
            </a:r>
          </a:p>
        </p:txBody>
      </p:sp>
      <p:sp>
        <p:nvSpPr>
          <p:cNvPr id="138243" name="Rectangle 3"/>
          <p:cNvSpPr>
            <a:spLocks noGrp="1" noChangeArrowheads="1"/>
          </p:cNvSpPr>
          <p:nvPr>
            <p:ph type="body" sz="half" idx="1"/>
          </p:nvPr>
        </p:nvSpPr>
        <p:spPr>
          <a:xfrm>
            <a:off x="223140" y="1045150"/>
            <a:ext cx="6411720" cy="2713733"/>
          </a:xfrm>
        </p:spPr>
        <p:txBody>
          <a:bodyPr/>
          <a:lstStyle/>
          <a:p>
            <a:pPr marL="192881" lvl="1" indent="-192881">
              <a:spcAft>
                <a:spcPct val="30000"/>
              </a:spcAft>
              <a:defRPr/>
            </a:pPr>
            <a:r>
              <a:rPr lang="en-GB" sz="1400" dirty="0">
                <a:ea typeface="+mn-ea"/>
                <a:cs typeface="+mn-cs"/>
              </a:rPr>
              <a:t>We are running 4 related pilot projects in 20 schools</a:t>
            </a:r>
          </a:p>
          <a:p>
            <a:pPr marL="192881" lvl="1" indent="-192881">
              <a:spcAft>
                <a:spcPct val="30000"/>
              </a:spcAft>
              <a:defRPr/>
            </a:pPr>
            <a:r>
              <a:rPr lang="en-GB" sz="1400" dirty="0">
                <a:ea typeface="+mn-ea"/>
                <a:cs typeface="+mn-cs"/>
              </a:rPr>
              <a:t>With new approaches to addressing the issue:</a:t>
            </a:r>
          </a:p>
          <a:p>
            <a:pPr lvl="1">
              <a:defRPr/>
            </a:pPr>
            <a:r>
              <a:rPr lang="en-GB" sz="1400" b="1" dirty="0"/>
              <a:t>Strand A</a:t>
            </a:r>
            <a:r>
              <a:rPr lang="en-GB" sz="1400" dirty="0"/>
              <a:t>: Working with girls aged 11-16 to build confidence and resilience (8 schools)</a:t>
            </a:r>
          </a:p>
          <a:p>
            <a:pPr lvl="1">
              <a:defRPr/>
            </a:pPr>
            <a:r>
              <a:rPr lang="en-GB" sz="1400" b="1" dirty="0"/>
              <a:t>Strand B</a:t>
            </a:r>
            <a:r>
              <a:rPr lang="en-GB" sz="1400" dirty="0"/>
              <a:t>: Working with teachers of physics to enhance the experience of girls in the physics classroom (8 schools)</a:t>
            </a:r>
          </a:p>
          <a:p>
            <a:pPr lvl="1">
              <a:defRPr/>
            </a:pPr>
            <a:r>
              <a:rPr lang="en-GB" sz="1400" b="1" dirty="0"/>
              <a:t>Strand C</a:t>
            </a:r>
            <a:r>
              <a:rPr lang="en-GB" sz="1400" dirty="0"/>
              <a:t>: Working with senior leaders, governors, pupils and teachers across all subjects on gender equity and whole school culture (4 schools)</a:t>
            </a:r>
          </a:p>
          <a:p>
            <a:pPr lvl="1">
              <a:defRPr/>
            </a:pPr>
            <a:r>
              <a:rPr lang="en-GB" sz="1400" b="1" dirty="0"/>
              <a:t>Strand D</a:t>
            </a:r>
            <a:r>
              <a:rPr lang="en-GB" sz="1400" dirty="0"/>
              <a:t>: A combination of strands A to C (4 schools)</a:t>
            </a:r>
          </a:p>
          <a:p>
            <a:pPr lvl="1">
              <a:defRPr/>
            </a:pPr>
            <a:endParaRPr lang="en-GB" sz="1013" dirty="0"/>
          </a:p>
          <a:p>
            <a:pPr marL="192881" lvl="1" indent="-192881">
              <a:spcAft>
                <a:spcPct val="30000"/>
              </a:spcAft>
              <a:defRPr/>
            </a:pPr>
            <a:endParaRPr lang="en-GB" sz="1013" dirty="0">
              <a:ea typeface="+mn-ea"/>
              <a:cs typeface="+mn-cs"/>
            </a:endParaRPr>
          </a:p>
          <a:p>
            <a:pPr marL="0" lvl="1" indent="0">
              <a:spcAft>
                <a:spcPct val="30000"/>
              </a:spcAft>
              <a:buNone/>
              <a:defRPr/>
            </a:pP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r>
              <a:rPr lang="en-GB" sz="1013" dirty="0">
                <a:ea typeface="+mn-ea"/>
                <a:cs typeface="+mn-cs"/>
              </a:rPr>
              <a:t/>
            </a:r>
            <a:br>
              <a:rPr lang="en-GB" sz="1013" dirty="0">
                <a:ea typeface="+mn-ea"/>
                <a:cs typeface="+mn-cs"/>
              </a:rPr>
            </a:br>
            <a:endParaRPr lang="en-GB" sz="1013" dirty="0">
              <a:ea typeface="+mn-ea"/>
              <a:cs typeface="+mn-cs"/>
            </a:endParaRPr>
          </a:p>
          <a:p>
            <a:pPr marL="192881" lvl="1" indent="-192881">
              <a:spcAft>
                <a:spcPct val="30000"/>
              </a:spcAft>
              <a:defRPr/>
            </a:pPr>
            <a:r>
              <a:rPr lang="en-GB" sz="1013" dirty="0">
                <a:ea typeface="+mn-ea"/>
                <a:cs typeface="+mn-cs"/>
              </a:rPr>
              <a:t>Chance of taking physics in a maintained mixed school is about half what it should be</a:t>
            </a:r>
          </a:p>
          <a:p>
            <a:pPr marL="192881" lvl="1" indent="-192881">
              <a:spcAft>
                <a:spcPct val="30000"/>
              </a:spcAft>
              <a:defRPr/>
            </a:pPr>
            <a:r>
              <a:rPr lang="en-GB" sz="1013" dirty="0">
                <a:ea typeface="+mn-ea"/>
                <a:cs typeface="+mn-cs"/>
              </a:rPr>
              <a:t>It is a subtle; but it is a whole school issue</a:t>
            </a:r>
          </a:p>
          <a:p>
            <a:pPr lvl="1">
              <a:defRPr/>
            </a:pPr>
            <a:endParaRPr lang="en-GB" sz="450" dirty="0"/>
          </a:p>
          <a:p>
            <a:pPr marL="0" indent="0">
              <a:buNone/>
              <a:defRPr/>
            </a:pPr>
            <a:r>
              <a:rPr lang="en-GB" sz="1013" dirty="0"/>
              <a:t/>
            </a:r>
            <a:br>
              <a:rPr lang="en-GB" sz="1013" dirty="0"/>
            </a:br>
            <a:endParaRPr lang="en-GB" sz="1575" dirty="0"/>
          </a:p>
        </p:txBody>
      </p:sp>
      <p:sp>
        <p:nvSpPr>
          <p:cNvPr id="4" name="Line 4"/>
          <p:cNvSpPr>
            <a:spLocks noChangeShapeType="1"/>
          </p:cNvSpPr>
          <p:nvPr/>
        </p:nvSpPr>
        <p:spPr bwMode="auto">
          <a:xfrm>
            <a:off x="223140" y="663500"/>
            <a:ext cx="47324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350" eaLnBrk="0" fontAlgn="base" hangingPunct="0">
              <a:spcBef>
                <a:spcPct val="0"/>
              </a:spcBef>
              <a:spcAft>
                <a:spcPct val="0"/>
              </a:spcAft>
            </a:pPr>
            <a:endParaRPr lang="en-GB" i="1">
              <a:solidFill>
                <a:srgbClr val="000000"/>
              </a:solidFill>
            </a:endParaRPr>
          </a:p>
        </p:txBody>
      </p:sp>
    </p:spTree>
    <p:extLst>
      <p:ext uri="{BB962C8B-B14F-4D97-AF65-F5344CB8AC3E}">
        <p14:creationId xmlns:p14="http://schemas.microsoft.com/office/powerpoint/2010/main" val="822593907"/>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0480" y="205520"/>
            <a:ext cx="4974431" cy="342900"/>
          </a:xfrm>
        </p:spPr>
        <p:txBody>
          <a:bodyPr>
            <a:noAutofit/>
          </a:bodyPr>
          <a:lstStyle/>
          <a:p>
            <a:r>
              <a:rPr lang="en-US" altLang="en-US" sz="3200" dirty="0" smtClean="0"/>
              <a:t>European </a:t>
            </a:r>
            <a:r>
              <a:rPr lang="en-US" altLang="en-US" sz="3200" dirty="0"/>
              <a:t>networks</a:t>
            </a:r>
          </a:p>
        </p:txBody>
      </p:sp>
      <p:sp>
        <p:nvSpPr>
          <p:cNvPr id="3075" name="Rectangle 3"/>
          <p:cNvSpPr>
            <a:spLocks noGrp="1" noChangeArrowheads="1"/>
          </p:cNvSpPr>
          <p:nvPr>
            <p:ph sz="half" idx="2"/>
          </p:nvPr>
        </p:nvSpPr>
        <p:spPr>
          <a:xfrm>
            <a:off x="299470" y="911163"/>
            <a:ext cx="4983955" cy="3028950"/>
          </a:xfrm>
        </p:spPr>
        <p:txBody>
          <a:bodyPr/>
          <a:lstStyle/>
          <a:p>
            <a:pPr>
              <a:buFont typeface="Monotype Sorts" pitchFamily="1" charset="2"/>
              <a:buChar char="l"/>
              <a:defRPr/>
            </a:pPr>
            <a:r>
              <a:rPr lang="en-US" sz="1400" dirty="0"/>
              <a:t>GIREP</a:t>
            </a:r>
          </a:p>
          <a:p>
            <a:pPr lvl="1">
              <a:buFont typeface="Monotype Sorts" pitchFamily="1" charset="2"/>
              <a:buChar char="l"/>
              <a:defRPr/>
            </a:pPr>
            <a:r>
              <a:rPr lang="en-US" sz="1400" dirty="0"/>
              <a:t>IOP has good, long-standing, links with GIREP</a:t>
            </a:r>
          </a:p>
          <a:p>
            <a:pPr lvl="1">
              <a:buFont typeface="Monotype Sorts" pitchFamily="1" charset="2"/>
              <a:buChar char="l"/>
              <a:defRPr/>
            </a:pPr>
            <a:r>
              <a:rPr lang="en-US" sz="1400" dirty="0"/>
              <a:t>We took part in workshop on teacher support at the 2015 conference</a:t>
            </a:r>
          </a:p>
          <a:p>
            <a:pPr lvl="1">
              <a:buFont typeface="Monotype Sorts" pitchFamily="1" charset="2"/>
              <a:buChar char="l"/>
              <a:defRPr/>
            </a:pPr>
            <a:r>
              <a:rPr lang="en-US" sz="1400" dirty="0"/>
              <a:t>The workshop discussed a possible network of networks across Europe</a:t>
            </a:r>
            <a:br>
              <a:rPr lang="en-US" sz="1400" dirty="0"/>
            </a:br>
            <a:endParaRPr lang="en-US" sz="1400" dirty="0"/>
          </a:p>
          <a:p>
            <a:pPr>
              <a:buFont typeface="Monotype Sorts" pitchFamily="1" charset="2"/>
              <a:buChar char="l"/>
              <a:defRPr/>
            </a:pPr>
            <a:r>
              <a:rPr lang="en-US" sz="1400" dirty="0"/>
              <a:t>HOPE</a:t>
            </a:r>
          </a:p>
          <a:p>
            <a:pPr lvl="1">
              <a:buFont typeface="Monotype Sorts" pitchFamily="1" charset="2"/>
              <a:buChar char="l"/>
              <a:defRPr/>
            </a:pPr>
            <a:r>
              <a:rPr lang="en-US" sz="1400" dirty="0"/>
              <a:t>IOP attended the 2015 conference in Zagreb</a:t>
            </a:r>
          </a:p>
          <a:p>
            <a:pPr lvl="1">
              <a:buFont typeface="Monotype Sorts" pitchFamily="1" charset="2"/>
              <a:buChar char="l"/>
              <a:defRPr/>
            </a:pPr>
            <a:r>
              <a:rPr lang="en-US" sz="1400" dirty="0"/>
              <a:t>The focus was on teacher recruitment and teacher education</a:t>
            </a:r>
          </a:p>
          <a:p>
            <a:pPr lvl="1">
              <a:buFont typeface="Monotype Sorts" pitchFamily="1" charset="2"/>
              <a:buChar char="l"/>
              <a:defRPr/>
            </a:pPr>
            <a:r>
              <a:rPr lang="en-US" sz="1400" dirty="0"/>
              <a:t>We are expecting a final report from HOPE in 2016 with data and descriptions of good practice across Europe</a:t>
            </a:r>
          </a:p>
          <a:p>
            <a:pPr>
              <a:buFont typeface="Monotype Sorts" pitchFamily="1" charset="2"/>
              <a:buChar char="l"/>
              <a:defRPr/>
            </a:pPr>
            <a:endParaRPr lang="en-US" dirty="0"/>
          </a:p>
          <a:p>
            <a:pPr marL="0" indent="0">
              <a:buNone/>
              <a:defRPr/>
            </a:pPr>
            <a:endParaRPr lang="en-US" dirty="0" smtClean="0"/>
          </a:p>
          <a:p>
            <a:pPr marL="0" indent="0">
              <a:buNone/>
              <a:defRPr/>
            </a:pPr>
            <a:endParaRPr lang="en-US" dirty="0" smtClean="0"/>
          </a:p>
        </p:txBody>
      </p:sp>
      <p:sp>
        <p:nvSpPr>
          <p:cNvPr id="4100" name="Line 4"/>
          <p:cNvSpPr>
            <a:spLocks noChangeShapeType="1"/>
          </p:cNvSpPr>
          <p:nvPr/>
        </p:nvSpPr>
        <p:spPr bwMode="auto">
          <a:xfrm>
            <a:off x="146810" y="663500"/>
            <a:ext cx="45085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350" eaLnBrk="0" fontAlgn="base" hangingPunct="0">
              <a:spcBef>
                <a:spcPct val="0"/>
              </a:spcBef>
              <a:spcAft>
                <a:spcPct val="0"/>
              </a:spcAft>
            </a:pPr>
            <a:endParaRPr lang="en-GB" i="1">
              <a:solidFill>
                <a:srgbClr val="000000"/>
              </a:solidFill>
            </a:endParaRPr>
          </a:p>
        </p:txBody>
      </p:sp>
    </p:spTree>
    <p:extLst>
      <p:ext uri="{BB962C8B-B14F-4D97-AF65-F5344CB8AC3E}">
        <p14:creationId xmlns:p14="http://schemas.microsoft.com/office/powerpoint/2010/main" val="718111633"/>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16" y="1661601"/>
            <a:ext cx="4974431" cy="257175"/>
          </a:xfrm>
        </p:spPr>
        <p:txBody>
          <a:bodyPr>
            <a:normAutofit fontScale="90000"/>
          </a:bodyPr>
          <a:lstStyle/>
          <a:p>
            <a:r>
              <a:rPr lang="en-GB" dirty="0" smtClean="0"/>
              <a:t>Thank you</a:t>
            </a:r>
            <a:endParaRPr lang="en-GB" dirty="0"/>
          </a:p>
        </p:txBody>
      </p:sp>
      <p:pic>
        <p:nvPicPr>
          <p:cNvPr id="4" name="Picture 4" descr="http://imascientist.org.uk/files/2013/04/I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29415"/>
            <a:ext cx="3205860" cy="334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2275" t="10743" b="42148"/>
          <a:stretch/>
        </p:blipFill>
        <p:spPr>
          <a:xfrm>
            <a:off x="452130" y="3411380"/>
            <a:ext cx="2442560" cy="1076015"/>
          </a:xfrm>
          <a:prstGeom prst="rect">
            <a:avLst/>
          </a:prstGeom>
        </p:spPr>
      </p:pic>
    </p:spTree>
    <p:extLst>
      <p:ext uri="{BB962C8B-B14F-4D97-AF65-F5344CB8AC3E}">
        <p14:creationId xmlns:p14="http://schemas.microsoft.com/office/powerpoint/2010/main" val="23089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ion Powerpoint title slid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50" y="642938"/>
            <a:ext cx="6856964" cy="3857625"/>
          </a:xfrm>
          <a:prstGeom prst="rect">
            <a:avLst/>
          </a:prstGeom>
        </p:spPr>
      </p:pic>
    </p:spTree>
    <p:extLst>
      <p:ext uri="{BB962C8B-B14F-4D97-AF65-F5344CB8AC3E}">
        <p14:creationId xmlns:p14="http://schemas.microsoft.com/office/powerpoint/2010/main" val="298621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3090_7_Vision Powerpoint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2937"/>
            <a:ext cx="6858000" cy="38575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3090_7_Vision Powerpoint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2937"/>
            <a:ext cx="6858000" cy="3857528"/>
          </a:xfrm>
          <a:prstGeom prst="rect">
            <a:avLst/>
          </a:prstGeom>
        </p:spPr>
      </p:pic>
    </p:spTree>
    <p:extLst>
      <p:ext uri="{BB962C8B-B14F-4D97-AF65-F5344CB8AC3E}">
        <p14:creationId xmlns:p14="http://schemas.microsoft.com/office/powerpoint/2010/main" val="53698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3090_7_Vision Powerpoint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2937"/>
            <a:ext cx="6858000" cy="3857528"/>
          </a:xfrm>
          <a:prstGeom prst="rect">
            <a:avLst/>
          </a:prstGeom>
        </p:spPr>
      </p:pic>
    </p:spTree>
    <p:extLst>
      <p:ext uri="{BB962C8B-B14F-4D97-AF65-F5344CB8AC3E}">
        <p14:creationId xmlns:p14="http://schemas.microsoft.com/office/powerpoint/2010/main" val="53698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pPr marL="135000" indent="-135000">
              <a:buFont typeface="Arial" pitchFamily="34" charset="0"/>
              <a:buChar char="•"/>
            </a:pPr>
            <a:r>
              <a:rPr lang="en-GB" dirty="0" smtClean="0">
                <a:solidFill>
                  <a:srgbClr val="333132"/>
                </a:solidFill>
                <a:latin typeface="Arial" pitchFamily="34" charset="0"/>
                <a:cs typeface="Arial" pitchFamily="34" charset="0"/>
              </a:rPr>
              <a:t>Just </a:t>
            </a:r>
            <a:r>
              <a:rPr lang="en-GB" b="1" dirty="0">
                <a:solidFill>
                  <a:srgbClr val="D31245"/>
                </a:solidFill>
                <a:latin typeface="Arial" pitchFamily="34" charset="0"/>
                <a:cs typeface="Arial" pitchFamily="34" charset="0"/>
              </a:rPr>
              <a:t>3%</a:t>
            </a:r>
            <a:r>
              <a:rPr lang="en-GB" dirty="0">
                <a:solidFill>
                  <a:srgbClr val="333132"/>
                </a:solidFill>
                <a:latin typeface="Arial" pitchFamily="34" charset="0"/>
                <a:cs typeface="Arial" pitchFamily="34" charset="0"/>
              </a:rPr>
              <a:t> and </a:t>
            </a:r>
            <a:r>
              <a:rPr lang="en-GB" b="1" dirty="0">
                <a:solidFill>
                  <a:srgbClr val="D31245"/>
                </a:solidFill>
                <a:latin typeface="Arial" pitchFamily="34" charset="0"/>
                <a:cs typeface="Arial" pitchFamily="34" charset="0"/>
              </a:rPr>
              <a:t>5%</a:t>
            </a:r>
            <a:r>
              <a:rPr lang="en-GB" dirty="0">
                <a:solidFill>
                  <a:srgbClr val="333132"/>
                </a:solidFill>
                <a:latin typeface="Arial" pitchFamily="34" charset="0"/>
                <a:cs typeface="Arial" pitchFamily="34" charset="0"/>
              </a:rPr>
              <a:t>, respectively, of England’s primary school teachers hold specialist mathematics or science degrees</a:t>
            </a:r>
            <a:r>
              <a:rPr lang="en-GB" dirty="0" smtClean="0">
                <a:solidFill>
                  <a:srgbClr val="333132"/>
                </a:solidFill>
                <a:latin typeface="Arial" pitchFamily="34" charset="0"/>
                <a:cs typeface="Arial" pitchFamily="34" charset="0"/>
              </a:rPr>
              <a:t>.</a:t>
            </a:r>
            <a:endParaRPr lang="en-GB" dirty="0">
              <a:solidFill>
                <a:srgbClr val="333132"/>
              </a:solidFill>
              <a:latin typeface="Arial" pitchFamily="34" charset="0"/>
              <a:cs typeface="Arial" pitchFamily="34" charset="0"/>
            </a:endParaRPr>
          </a:p>
          <a:p>
            <a:pPr marL="135000" indent="-135000">
              <a:buFont typeface="Arial" pitchFamily="34" charset="0"/>
              <a:buChar char="•"/>
            </a:pPr>
            <a:r>
              <a:rPr lang="en-GB" dirty="0">
                <a:solidFill>
                  <a:srgbClr val="333132"/>
                </a:solidFill>
                <a:latin typeface="Arial" pitchFamily="34" charset="0"/>
                <a:cs typeface="Arial" pitchFamily="34" charset="0"/>
              </a:rPr>
              <a:t>More than </a:t>
            </a:r>
            <a:r>
              <a:rPr lang="en-GB" b="1" dirty="0">
                <a:solidFill>
                  <a:srgbClr val="D31245"/>
                </a:solidFill>
                <a:latin typeface="Arial" pitchFamily="34" charset="0"/>
                <a:cs typeface="Arial" pitchFamily="34" charset="0"/>
              </a:rPr>
              <a:t>20%</a:t>
            </a:r>
            <a:r>
              <a:rPr lang="en-GB" dirty="0">
                <a:solidFill>
                  <a:srgbClr val="333132"/>
                </a:solidFill>
                <a:latin typeface="Arial" pitchFamily="34" charset="0"/>
                <a:cs typeface="Arial" pitchFamily="34" charset="0"/>
              </a:rPr>
              <a:t> of mathematics and chemistry teachers and a third of physics teachers have </a:t>
            </a:r>
            <a:r>
              <a:rPr lang="en-GB" dirty="0" smtClean="0">
                <a:solidFill>
                  <a:srgbClr val="333132"/>
                </a:solidFill>
                <a:latin typeface="Arial" pitchFamily="34" charset="0"/>
                <a:cs typeface="Arial" pitchFamily="34" charset="0"/>
              </a:rPr>
              <a:t>no degree level qualification in the subject.</a:t>
            </a:r>
            <a:endParaRPr lang="en-GB" b="1" dirty="0">
              <a:solidFill>
                <a:srgbClr val="333132"/>
              </a:solidFill>
              <a:latin typeface="Arial" pitchFamily="34" charset="0"/>
              <a:cs typeface="Arial" pitchFamily="34" charset="0"/>
            </a:endParaRPr>
          </a:p>
        </p:txBody>
      </p:sp>
      <p:sp>
        <p:nvSpPr>
          <p:cNvPr id="8" name="Title 1"/>
          <p:cNvSpPr>
            <a:spLocks noGrp="1"/>
          </p:cNvSpPr>
          <p:nvPr>
            <p:ph type="title"/>
          </p:nvPr>
        </p:nvSpPr>
        <p:spPr>
          <a:xfrm>
            <a:off x="53763" y="1201917"/>
            <a:ext cx="1714409" cy="1255338"/>
          </a:xfrm>
        </p:spPr>
        <p:txBody>
          <a:bodyPr>
            <a:noAutofit/>
          </a:bodyPr>
          <a:lstStyle/>
          <a:p>
            <a:r>
              <a:rPr lang="en-GB" dirty="0">
                <a:solidFill>
                  <a:srgbClr val="333132"/>
                </a:solidFill>
                <a:latin typeface="Arial" pitchFamily="34" charset="0"/>
                <a:cs typeface="Arial" pitchFamily="34" charset="0"/>
              </a:rPr>
              <a:t>Success depends </a:t>
            </a:r>
            <a:r>
              <a:rPr lang="en-GB" dirty="0" smtClean="0">
                <a:solidFill>
                  <a:srgbClr val="333132"/>
                </a:solidFill>
                <a:latin typeface="Arial" pitchFamily="34" charset="0"/>
                <a:cs typeface="Arial" pitchFamily="34" charset="0"/>
              </a:rPr>
              <a:t/>
            </a:r>
            <a:br>
              <a:rPr lang="en-GB" dirty="0" smtClean="0">
                <a:solidFill>
                  <a:srgbClr val="333132"/>
                </a:solidFill>
                <a:latin typeface="Arial" pitchFamily="34" charset="0"/>
                <a:cs typeface="Arial" pitchFamily="34" charset="0"/>
              </a:rPr>
            </a:br>
            <a:r>
              <a:rPr lang="en-GB" dirty="0" smtClean="0">
                <a:solidFill>
                  <a:srgbClr val="333132"/>
                </a:solidFill>
                <a:latin typeface="Arial" pitchFamily="34" charset="0"/>
                <a:cs typeface="Arial" pitchFamily="34" charset="0"/>
              </a:rPr>
              <a:t>on teachers.</a:t>
            </a:r>
            <a:br>
              <a:rPr lang="en-GB" dirty="0" smtClean="0">
                <a:solidFill>
                  <a:srgbClr val="333132"/>
                </a:solidFill>
                <a:latin typeface="Arial" pitchFamily="34" charset="0"/>
                <a:cs typeface="Arial" pitchFamily="34" charset="0"/>
              </a:rPr>
            </a:br>
            <a:r>
              <a:rPr lang="en-GB" dirty="0" smtClean="0">
                <a:solidFill>
                  <a:srgbClr val="333132"/>
                </a:solidFill>
                <a:latin typeface="Arial" pitchFamily="34" charset="0"/>
                <a:cs typeface="Arial" pitchFamily="34" charset="0"/>
              </a:rPr>
              <a:t/>
            </a:r>
            <a:br>
              <a:rPr lang="en-GB" dirty="0" smtClean="0">
                <a:solidFill>
                  <a:srgbClr val="333132"/>
                </a:solidFill>
                <a:latin typeface="Arial" pitchFamily="34" charset="0"/>
                <a:cs typeface="Arial" pitchFamily="34" charset="0"/>
              </a:rPr>
            </a:br>
            <a:r>
              <a:rPr lang="en-GB" b="0" dirty="0" smtClean="0">
                <a:solidFill>
                  <a:srgbClr val="333132"/>
                </a:solidFill>
                <a:latin typeface="Arial" pitchFamily="34" charset="0"/>
                <a:cs typeface="Arial" pitchFamily="34" charset="0"/>
              </a:rPr>
              <a:t>They </a:t>
            </a:r>
            <a:r>
              <a:rPr lang="en-GB" b="0" dirty="0">
                <a:solidFill>
                  <a:srgbClr val="333132"/>
                </a:solidFill>
                <a:latin typeface="Arial" pitchFamily="34" charset="0"/>
                <a:cs typeface="Arial" pitchFamily="34" charset="0"/>
              </a:rPr>
              <a:t>should receive the recognition</a:t>
            </a:r>
            <a:r>
              <a:rPr lang="en-GB" b="0" dirty="0" smtClean="0">
                <a:solidFill>
                  <a:srgbClr val="333132"/>
                </a:solidFill>
                <a:latin typeface="Arial" pitchFamily="34" charset="0"/>
                <a:cs typeface="Arial" pitchFamily="34" charset="0"/>
              </a:rPr>
              <a:t>, reward </a:t>
            </a:r>
            <a:r>
              <a:rPr lang="en-GB" b="0" dirty="0">
                <a:solidFill>
                  <a:srgbClr val="333132"/>
                </a:solidFill>
                <a:latin typeface="Arial" pitchFamily="34" charset="0"/>
                <a:cs typeface="Arial" pitchFamily="34" charset="0"/>
              </a:rPr>
              <a:t>and support they </a:t>
            </a:r>
            <a:r>
              <a:rPr lang="en-GB" b="0" dirty="0" smtClean="0">
                <a:solidFill>
                  <a:srgbClr val="333132"/>
                </a:solidFill>
                <a:latin typeface="Arial" pitchFamily="34" charset="0"/>
                <a:cs typeface="Arial" pitchFamily="34" charset="0"/>
              </a:rPr>
              <a:t>deserve.</a:t>
            </a:r>
            <a:r>
              <a:rPr lang="en-GB" b="0" dirty="0">
                <a:solidFill>
                  <a:srgbClr val="333132"/>
                </a:solidFill>
                <a:latin typeface="Arial" pitchFamily="34" charset="0"/>
                <a:cs typeface="Arial" pitchFamily="34" charset="0"/>
              </a:rPr>
              <a:t/>
            </a:r>
            <a:br>
              <a:rPr lang="en-GB" b="0" dirty="0">
                <a:solidFill>
                  <a:srgbClr val="333132"/>
                </a:solidFill>
                <a:latin typeface="Arial" pitchFamily="34" charset="0"/>
                <a:cs typeface="Arial" pitchFamily="34" charset="0"/>
              </a:rPr>
            </a:br>
            <a:endParaRPr lang="en-GB" b="0" dirty="0">
              <a:solidFill>
                <a:srgbClr val="333132"/>
              </a:solidFill>
              <a:latin typeface="Arial" pitchFamily="34" charset="0"/>
              <a:cs typeface="Arial" pitchFamily="34" charset="0"/>
            </a:endParaRPr>
          </a:p>
        </p:txBody>
      </p:sp>
      <p:pic>
        <p:nvPicPr>
          <p:cNvPr id="2" name="Picture 1" descr="Photo 9 - Section 5.4.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96170" y="2391510"/>
            <a:ext cx="4630229" cy="1937310"/>
          </a:xfrm>
          <a:prstGeom prst="rect">
            <a:avLst/>
          </a:prstGeom>
        </p:spPr>
      </p:pic>
    </p:spTree>
    <p:extLst>
      <p:ext uri="{BB962C8B-B14F-4D97-AF65-F5344CB8AC3E}">
        <p14:creationId xmlns:p14="http://schemas.microsoft.com/office/powerpoint/2010/main" val="2910403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3090_7_Vision Powerpoint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2937"/>
            <a:ext cx="6858000" cy="3857528"/>
          </a:xfrm>
          <a:prstGeom prst="rect">
            <a:avLst/>
          </a:prstGeom>
        </p:spPr>
      </p:pic>
    </p:spTree>
    <p:extLst>
      <p:ext uri="{BB962C8B-B14F-4D97-AF65-F5344CB8AC3E}">
        <p14:creationId xmlns:p14="http://schemas.microsoft.com/office/powerpoint/2010/main" val="53698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3090_7_Vision Powerpoint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2937"/>
            <a:ext cx="6858000" cy="3857528"/>
          </a:xfrm>
          <a:prstGeom prst="rect">
            <a:avLst/>
          </a:prstGeom>
        </p:spPr>
      </p:pic>
    </p:spTree>
    <p:extLst>
      <p:ext uri="{BB962C8B-B14F-4D97-AF65-F5344CB8AC3E}">
        <p14:creationId xmlns:p14="http://schemas.microsoft.com/office/powerpoint/2010/main" val="536982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scientist.org.uk/files/2013/04/I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90" y="3401839"/>
            <a:ext cx="6036975" cy="629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10" y="816160"/>
            <a:ext cx="3379123" cy="230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17342"/>
      </p:ext>
    </p:extLst>
  </p:cSld>
  <p:clrMapOvr>
    <a:masterClrMapping/>
  </p:clrMapOvr>
  <p:transition spd="slow">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2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2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1" u="none" strike="noStrike" cap="none" normalizeH="0" baseline="0" smtClean="0">
            <a:ln>
              <a:noFill/>
            </a:ln>
            <a:solidFill>
              <a:schemeClr val="tx1"/>
            </a:solidFill>
            <a:effectLst/>
            <a:latin typeface="Arial" charset="0"/>
          </a:defRPr>
        </a:defPPr>
      </a:lstStyle>
    </a:lnDef>
  </a:objectDefaults>
  <a:extraClrSchemeLst>
    <a:extraClrScheme>
      <a:clrScheme name="12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http://purl.org/dc/dcmitype/"/>
    <ds:schemaRef ds:uri="http://purl.org/dc/terms/"/>
    <ds:schemaRef ds:uri="http://schemas.microsoft.com/sharepoint/v3/field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1037</TotalTime>
  <Words>536</Words>
  <Application>Microsoft Office PowerPoint</Application>
  <PresentationFormat>Custom</PresentationFormat>
  <Paragraphs>94</Paragraphs>
  <Slides>16</Slides>
  <Notes>10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1_1298</vt:lpstr>
      <vt:lpstr>  Visions for Science Education Education Policy work at the Royal Society and the Institute of Physics, UK Professor Dame Julia Higgins FRS FREng Italian Physical Society, 101st National Congress, Rome, 21-25 September, 2015.  </vt:lpstr>
      <vt:lpstr>PowerPoint Presentation</vt:lpstr>
      <vt:lpstr>PowerPoint Presentation</vt:lpstr>
      <vt:lpstr>PowerPoint Presentation</vt:lpstr>
      <vt:lpstr>PowerPoint Presentation</vt:lpstr>
      <vt:lpstr>Success depends  on teachers.  They should receive the recognition, reward and support they deserve. </vt:lpstr>
      <vt:lpstr>PowerPoint Presentation</vt:lpstr>
      <vt:lpstr>PowerPoint Presentation</vt:lpstr>
      <vt:lpstr>PowerPoint Presentation</vt:lpstr>
      <vt:lpstr>The problems</vt:lpstr>
      <vt:lpstr>PowerPoint Presentation</vt:lpstr>
      <vt:lpstr>Recruitment - projects</vt:lpstr>
      <vt:lpstr>PowerPoint Presentation</vt:lpstr>
      <vt:lpstr>Improving Gender Balance</vt:lpstr>
      <vt:lpstr>European networks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Higgins, Julia S</cp:lastModifiedBy>
  <cp:revision>124</cp:revision>
  <cp:lastPrinted>2015-09-17T09:09:33Z</cp:lastPrinted>
  <dcterms:created xsi:type="dcterms:W3CDTF">2010-04-12T23:12:02Z</dcterms:created>
  <dcterms:modified xsi:type="dcterms:W3CDTF">2015-09-17T09:10:17Z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