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handoutMasterIdLst>
    <p:handoutMasterId r:id="rId43"/>
  </p:handoutMasterIdLst>
  <p:sldIdLst>
    <p:sldId id="370" r:id="rId2"/>
    <p:sldId id="371" r:id="rId3"/>
    <p:sldId id="339" r:id="rId4"/>
    <p:sldId id="322" r:id="rId5"/>
    <p:sldId id="340" r:id="rId6"/>
    <p:sldId id="324" r:id="rId7"/>
    <p:sldId id="409" r:id="rId8"/>
    <p:sldId id="412" r:id="rId9"/>
    <p:sldId id="413" r:id="rId10"/>
    <p:sldId id="373" r:id="rId11"/>
    <p:sldId id="375" r:id="rId12"/>
    <p:sldId id="376" r:id="rId13"/>
    <p:sldId id="379" r:id="rId14"/>
    <p:sldId id="387" r:id="rId15"/>
    <p:sldId id="389" r:id="rId16"/>
    <p:sldId id="383" r:id="rId17"/>
    <p:sldId id="384" r:id="rId18"/>
    <p:sldId id="390" r:id="rId19"/>
    <p:sldId id="408" r:id="rId20"/>
    <p:sldId id="392" r:id="rId21"/>
    <p:sldId id="386" r:id="rId22"/>
    <p:sldId id="394" r:id="rId23"/>
    <p:sldId id="393" r:id="rId24"/>
    <p:sldId id="400" r:id="rId25"/>
    <p:sldId id="395" r:id="rId26"/>
    <p:sldId id="398" r:id="rId27"/>
    <p:sldId id="399" r:id="rId28"/>
    <p:sldId id="380" r:id="rId29"/>
    <p:sldId id="406" r:id="rId30"/>
    <p:sldId id="411" r:id="rId31"/>
    <p:sldId id="414" r:id="rId32"/>
    <p:sldId id="407" r:id="rId33"/>
    <p:sldId id="372" r:id="rId34"/>
    <p:sldId id="388" r:id="rId35"/>
    <p:sldId id="334" r:id="rId36"/>
    <p:sldId id="354" r:id="rId37"/>
    <p:sldId id="276" r:id="rId38"/>
    <p:sldId id="307" r:id="rId39"/>
    <p:sldId id="359" r:id="rId40"/>
    <p:sldId id="367"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00"/>
    <a:srgbClr val="006E00"/>
    <a:srgbClr val="313D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089" autoAdjust="0"/>
  </p:normalViewPr>
  <p:slideViewPr>
    <p:cSldViewPr snapToGrid="0" snapToObjects="1">
      <p:cViewPr varScale="1">
        <p:scale>
          <a:sx n="83" d="100"/>
          <a:sy n="83" d="100"/>
        </p:scale>
        <p:origin x="-132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68"/>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B96FA3-9068-C14E-8F40-A2DCF38944DC}" type="datetime1">
              <a:rPr lang="en-US" smtClean="0"/>
              <a:pPr/>
              <a:t>9/23/15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54BFF1-44E5-F746-B097-1D00A2F7201F}" type="slidenum">
              <a:rPr lang="en-US" smtClean="0"/>
              <a:pPr/>
              <a:t>‹n.›</a:t>
            </a:fld>
            <a:endParaRPr lang="en-US"/>
          </a:p>
        </p:txBody>
      </p:sp>
    </p:spTree>
    <p:extLst>
      <p:ext uri="{BB962C8B-B14F-4D97-AF65-F5344CB8AC3E}">
        <p14:creationId xmlns:p14="http://schemas.microsoft.com/office/powerpoint/2010/main" val="206576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B497FE-BDF2-C443-91F5-DA7411F9016F}" type="datetime1">
              <a:rPr lang="en-US" smtClean="0"/>
              <a:pPr/>
              <a:t>9/23/15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F41C78-E04F-0347-9BC4-04E6D4F14C40}" type="slidenum">
              <a:rPr lang="en-US" smtClean="0"/>
              <a:pPr/>
              <a:t>‹n.›</a:t>
            </a:fld>
            <a:endParaRPr lang="en-US"/>
          </a:p>
        </p:txBody>
      </p:sp>
    </p:spTree>
    <p:extLst>
      <p:ext uri="{BB962C8B-B14F-4D97-AF65-F5344CB8AC3E}">
        <p14:creationId xmlns:p14="http://schemas.microsoft.com/office/powerpoint/2010/main" val="37774742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93C7167-F4BE-8340-9E50-ECBC6274C530}" type="slidenum">
              <a:rPr lang="en-GB">
                <a:latin typeface="Times New Roman" pitchFamily="-112" charset="0"/>
              </a:rPr>
              <a:pPr/>
              <a:t>1</a:t>
            </a:fld>
            <a:endParaRPr lang="en-GB">
              <a:latin typeface="Times New Roman" pitchFamily="-112" charset="0"/>
            </a:endParaRPr>
          </a:p>
        </p:txBody>
      </p:sp>
      <p:sp>
        <p:nvSpPr>
          <p:cNvPr id="16387" name="Rectangle 2"/>
          <p:cNvSpPr>
            <a:spLocks noGrp="1" noRot="1" noChangeAspect="1" noChangeArrowheads="1" noTextEdit="1"/>
          </p:cNvSpPr>
          <p:nvPr>
            <p:ph type="sldImg"/>
          </p:nvPr>
        </p:nvSpPr>
        <p:spPr>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dirty="0" smtClean="0">
                <a:latin typeface="Times New Roman" pitchFamily="-112" charset="0"/>
                <a:ea typeface="ＭＳ Ｐゴシック" pitchFamily="-112" charset="-128"/>
                <a:cs typeface="ＭＳ Ｐゴシック" pitchFamily="-112" charset="-128"/>
              </a:rPr>
              <a:t>2:53</a:t>
            </a:r>
            <a:endParaRPr lang="en-GB" dirty="0">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55CFC1B6-D37F-9E4F-9382-603A144286D8}" type="slidenum">
              <a:rPr lang="it-IT">
                <a:latin typeface="Times New Roman" pitchFamily="-112" charset="0"/>
              </a:rPr>
              <a:pPr/>
              <a:t>15</a:t>
            </a:fld>
            <a:endParaRPr lang="it-IT">
              <a:latin typeface="Times New Roman" pitchFamily="-112"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55CFC1B6-D37F-9E4F-9382-603A144286D8}" type="slidenum">
              <a:rPr lang="it-IT">
                <a:latin typeface="Times New Roman" pitchFamily="-112" charset="0"/>
              </a:rPr>
              <a:pPr/>
              <a:t>16</a:t>
            </a:fld>
            <a:endParaRPr lang="it-IT">
              <a:latin typeface="Times New Roman" pitchFamily="-112"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70D8DB0-46EE-9241-A580-0B15646B598C}" type="slidenum">
              <a:rPr lang="it-IT">
                <a:latin typeface="Times New Roman" pitchFamily="-112" charset="0"/>
              </a:rPr>
              <a:pPr/>
              <a:t>17</a:t>
            </a:fld>
            <a:endParaRPr lang="it-IT">
              <a:latin typeface="Times New Roman" pitchFamily="-112" charset="0"/>
            </a:endParaRPr>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xfrm>
            <a:off x="685480" y="4342230"/>
            <a:ext cx="5487042" cy="4115385"/>
          </a:xfrm>
          <a:solidFill>
            <a:srgbClr val="FFFFFF"/>
          </a:solidFill>
          <a:ln>
            <a:solidFill>
              <a:srgbClr val="000000"/>
            </a:solidFill>
          </a:ln>
        </p:spPr>
        <p:txBody>
          <a:bodyPr/>
          <a:lstStyle/>
          <a:p>
            <a:pPr eaLnBrk="1" hangingPunct="1"/>
            <a:r>
              <a:rPr lang="en-US" dirty="0" err="1" smtClean="0">
                <a:latin typeface="Times New Roman" pitchFamily="-112" charset="0"/>
                <a:ea typeface="ＭＳ Ｐゴシック" pitchFamily="-112" charset="-128"/>
                <a:cs typeface="ＭＳ Ｐゴシック" pitchFamily="-112" charset="-128"/>
              </a:rPr>
              <a:t>Ricevitore</a:t>
            </a:r>
            <a:r>
              <a:rPr lang="en-US" dirty="0" smtClean="0">
                <a:latin typeface="Times New Roman" pitchFamily="-112" charset="0"/>
                <a:ea typeface="ＭＳ Ｐゴシック" pitchFamily="-112" charset="-128"/>
                <a:cs typeface="ＭＳ Ｐゴシック" pitchFamily="-112" charset="-128"/>
              </a:rPr>
              <a:t> dual band </a:t>
            </a:r>
            <a:r>
              <a:rPr lang="en-US" dirty="0" err="1" smtClean="0">
                <a:latin typeface="Times New Roman" pitchFamily="-112" charset="0"/>
                <a:ea typeface="ＭＳ Ｐゴシック" pitchFamily="-112" charset="-128"/>
                <a:cs typeface="ＭＳ Ｐゴシック" pitchFamily="-112" charset="-128"/>
              </a:rPr>
              <a:t>consente</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una</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rimozione</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estremamente</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accurata</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degli</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effetti</a:t>
            </a:r>
            <a:r>
              <a:rPr lang="en-US" dirty="0" smtClean="0">
                <a:latin typeface="Times New Roman" pitchFamily="-112" charset="0"/>
                <a:ea typeface="ＭＳ Ｐゴシック" pitchFamily="-112" charset="-128"/>
                <a:cs typeface="ＭＳ Ｐゴシック" pitchFamily="-112" charset="-128"/>
              </a:rPr>
              <a:t> mezzo </a:t>
            </a:r>
            <a:r>
              <a:rPr lang="en-US" dirty="0" err="1" smtClean="0">
                <a:latin typeface="Times New Roman" pitchFamily="-112" charset="0"/>
                <a:ea typeface="ＭＳ Ｐゴシック" pitchFamily="-112" charset="-128"/>
                <a:cs typeface="ＭＳ Ｐゴシック" pitchFamily="-112" charset="-128"/>
              </a:rPr>
              <a:t>interstellare</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a:t>
            </a:r>
            <a:r>
              <a:rPr lang="en-US" dirty="0" smtClean="0">
                <a:latin typeface="Times New Roman" pitchFamily="-112" charset="0"/>
                <a:ea typeface="ＭＳ Ｐゴシック" pitchFamily="-112" charset="-128"/>
                <a:cs typeface="ＭＳ Ｐゴシック" pitchFamily="-112" charset="-128"/>
                <a:sym typeface="Wingdings" pitchFamily="-112" charset="2"/>
              </a:rPr>
              <a:t> timing ultra </a:t>
            </a:r>
            <a:r>
              <a:rPr lang="en-US" dirty="0" err="1" smtClean="0">
                <a:latin typeface="Times New Roman" pitchFamily="-112" charset="0"/>
                <a:ea typeface="ＭＳ Ｐゴシック" pitchFamily="-112" charset="-128"/>
                <a:cs typeface="ＭＳ Ｐゴシック" pitchFamily="-112" charset="-128"/>
                <a:sym typeface="Wingdings" pitchFamily="-112" charset="2"/>
              </a:rPr>
              <a:t>preciso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pulsar </a:t>
            </a:r>
            <a:r>
              <a:rPr lang="en-US" dirty="0" err="1" smtClean="0">
                <a:latin typeface="Times New Roman" pitchFamily="-112" charset="0"/>
                <a:ea typeface="ＭＳ Ｐゴシック" pitchFamily="-112" charset="-128"/>
                <a:cs typeface="ＭＳ Ｐゴシック" pitchFamily="-112" charset="-128"/>
                <a:sym typeface="Wingdings" pitchFamily="-112" charset="2"/>
              </a:rPr>
              <a:t>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detezione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perturbazioni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spazio</a:t>
            </a:r>
            <a:r>
              <a:rPr lang="en-US" dirty="0" smtClean="0">
                <a:latin typeface="Times New Roman" pitchFamily="-112" charset="0"/>
                <a:ea typeface="ＭＳ Ｐゴシック" pitchFamily="-112" charset="-128"/>
                <a:cs typeface="ＭＳ Ｐゴシック" pitchFamily="-112" charset="-128"/>
                <a:sym typeface="Wingdings" pitchFamily="-112" charset="2"/>
              </a:rPr>
              <a:t> tempo </a:t>
            </a:r>
            <a:r>
              <a:rPr lang="en-US" dirty="0" err="1" smtClean="0">
                <a:latin typeface="Times New Roman" pitchFamily="-112" charset="0"/>
                <a:ea typeface="ＭＳ Ｐゴシック" pitchFamily="-112" charset="-128"/>
                <a:cs typeface="ＭＳ Ｐゴシック" pitchFamily="-112" charset="-128"/>
                <a:sym typeface="Wingdings" pitchFamily="-112" charset="2"/>
              </a:rPr>
              <a:t>da</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analisi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dei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residui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Pertantp</a:t>
            </a:r>
            <a:r>
              <a:rPr lang="en-US" dirty="0" smtClean="0">
                <a:latin typeface="Times New Roman" pitchFamily="-112" charset="0"/>
                <a:ea typeface="ＭＳ Ｐゴシック" pitchFamily="-112" charset="-128"/>
                <a:cs typeface="ＭＳ Ｐゴシック" pitchFamily="-112" charset="-128"/>
                <a:sym typeface="Wingdings" pitchFamily="-112" charset="2"/>
              </a:rPr>
              <a:t> SRT </a:t>
            </a:r>
            <a:r>
              <a:rPr lang="en-US" dirty="0" err="1" smtClean="0">
                <a:latin typeface="Times New Roman" pitchFamily="-112" charset="0"/>
                <a:ea typeface="ＭＳ Ｐゴシック" pitchFamily="-112" charset="-128"/>
                <a:cs typeface="ＭＳ Ｐゴシック" pitchFamily="-112" charset="-128"/>
                <a:sym typeface="Wingdings" pitchFamily="-112" charset="2"/>
              </a:rPr>
              <a:t>avra</a:t>
            </a:r>
            <a:r>
              <a:rPr lang="en-US" dirty="0" smtClean="0">
                <a:latin typeface="Times New Roman" pitchFamily="-112" charset="0"/>
                <a:ea typeface="ＭＳ Ｐゴシック" pitchFamily="-112" charset="-128"/>
                <a:cs typeface="ＭＳ Ｐゴシック" pitchFamily="-112" charset="-128"/>
                <a:sym typeface="Wingdings" pitchFamily="-112" charset="2"/>
              </a:rPr>
              <a:t>’ un </a:t>
            </a:r>
            <a:r>
              <a:rPr lang="en-US" dirty="0" err="1" smtClean="0">
                <a:latin typeface="Times New Roman" pitchFamily="-112" charset="0"/>
                <a:ea typeface="ＭＳ Ｐゴシック" pitchFamily="-112" charset="-128"/>
                <a:cs typeface="ＭＳ Ｐゴシック" pitchFamily="-112" charset="-128"/>
                <a:sym typeface="Wingdings" pitchFamily="-112" charset="2"/>
              </a:rPr>
              <a:t>ruolo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fondamentale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nell’ambito</a:t>
            </a:r>
            <a:r>
              <a:rPr lang="en-US" dirty="0" smtClean="0">
                <a:latin typeface="Times New Roman" pitchFamily="-112" charset="0"/>
                <a:ea typeface="ＭＳ Ｐゴシック" pitchFamily="-112" charset="-128"/>
                <a:cs typeface="ＭＳ Ｐゴシック" pitchFamily="-112" charset="-128"/>
                <a:sym typeface="Wingdings" pitchFamily="-112" charset="2"/>
              </a:rPr>
              <a:t> del LEAP, </a:t>
            </a:r>
            <a:r>
              <a:rPr lang="en-US" dirty="0" err="1" smtClean="0">
                <a:latin typeface="Times New Roman" pitchFamily="-112" charset="0"/>
                <a:ea typeface="ＭＳ Ｐゴシック" pitchFamily="-112" charset="-128"/>
                <a:cs typeface="ＭＳ Ｐゴシック" pitchFamily="-112" charset="-128"/>
                <a:sym typeface="Wingdings" pitchFamily="-112" charset="2"/>
              </a:rPr>
              <a:t>che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prevede</a:t>
            </a:r>
            <a:r>
              <a:rPr lang="en-US" dirty="0" smtClean="0">
                <a:latin typeface="Times New Roman" pitchFamily="-112" charset="0"/>
                <a:ea typeface="ＭＳ Ｐゴシック" pitchFamily="-112" charset="-128"/>
                <a:cs typeface="ＭＳ Ｐゴシック" pitchFamily="-112" charset="-128"/>
                <a:sym typeface="Wingdings" pitchFamily="-112" charset="2"/>
              </a:rPr>
              <a:t> la </a:t>
            </a:r>
            <a:r>
              <a:rPr lang="en-US" dirty="0" err="1" smtClean="0">
                <a:latin typeface="Times New Roman" pitchFamily="-112" charset="0"/>
                <a:ea typeface="ＭＳ Ｐゴシック" pitchFamily="-112" charset="-128"/>
                <a:cs typeface="ＭＳ Ｐゴシック" pitchFamily="-112" charset="-128"/>
                <a:sym typeface="Wingdings" pitchFamily="-112" charset="2"/>
              </a:rPr>
              <a:t>combinazione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coerente</a:t>
            </a:r>
            <a:r>
              <a:rPr lang="en-US" dirty="0" smtClean="0">
                <a:latin typeface="Times New Roman" pitchFamily="-112" charset="0"/>
                <a:ea typeface="ＭＳ Ｐゴシック" pitchFamily="-112" charset="-128"/>
                <a:cs typeface="ＭＳ Ｐゴシック" pitchFamily="-112" charset="-128"/>
                <a:sym typeface="Wingdings" pitchFamily="-112" charset="2"/>
              </a:rPr>
              <a:t> del </a:t>
            </a:r>
            <a:r>
              <a:rPr lang="en-US" dirty="0" err="1" smtClean="0">
                <a:latin typeface="Times New Roman" pitchFamily="-112" charset="0"/>
                <a:ea typeface="ＭＳ Ｐゴシック" pitchFamily="-112" charset="-128"/>
                <a:cs typeface="ＭＳ Ｐゴシック" pitchFamily="-112" charset="-128"/>
                <a:sym typeface="Wingdings" pitchFamily="-112" charset="2"/>
              </a:rPr>
              <a:t>segnale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dei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maggiori</a:t>
            </a:r>
            <a:r>
              <a:rPr lang="en-US" dirty="0" smtClean="0">
                <a:latin typeface="Times New Roman" pitchFamily="-112" charset="0"/>
                <a:ea typeface="ＭＳ Ｐゴシック" pitchFamily="-112" charset="-128"/>
                <a:cs typeface="ＭＳ Ｐゴシック" pitchFamily="-112" charset="-128"/>
                <a:sym typeface="Wingdings" pitchFamily="-112" charset="2"/>
              </a:rPr>
              <a:t> 5 </a:t>
            </a:r>
            <a:r>
              <a:rPr lang="en-US" dirty="0" err="1" smtClean="0">
                <a:latin typeface="Times New Roman" pitchFamily="-112" charset="0"/>
                <a:ea typeface="ＭＳ Ｐゴシック" pitchFamily="-112" charset="-128"/>
                <a:cs typeface="ＭＳ Ｐゴシック" pitchFamily="-112" charset="-128"/>
                <a:sym typeface="Wingdings" pitchFamily="-112" charset="2"/>
              </a:rPr>
              <a:t>radiotelescopi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europei</a:t>
            </a:r>
            <a:r>
              <a:rPr lang="en-US" dirty="0" smtClean="0">
                <a:latin typeface="Times New Roman" pitchFamily="-112" charset="0"/>
                <a:ea typeface="ＭＳ Ｐゴシック" pitchFamily="-112" charset="-128"/>
                <a:cs typeface="ＭＳ Ｐゴシック" pitchFamily="-112" charset="-128"/>
                <a:sym typeface="Wingdings" pitchFamily="-112" charset="2"/>
              </a:rPr>
              <a:t> per fare timing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pulsar. Le pulsar </a:t>
            </a:r>
            <a:r>
              <a:rPr lang="en-US" dirty="0" err="1" smtClean="0">
                <a:latin typeface="Times New Roman" pitchFamily="-112" charset="0"/>
                <a:ea typeface="ＭＳ Ｐゴシック" pitchFamily="-112" charset="-128"/>
                <a:cs typeface="ＭＳ Ｐゴシック" pitchFamily="-112" charset="-128"/>
                <a:sym typeface="Wingdings" pitchFamily="-112" charset="2"/>
              </a:rPr>
              <a:t>utilizzate</a:t>
            </a:r>
            <a:r>
              <a:rPr lang="en-US" dirty="0" smtClean="0">
                <a:latin typeface="Times New Roman" pitchFamily="-112" charset="0"/>
                <a:ea typeface="ＭＳ Ｐゴシック" pitchFamily="-112" charset="-128"/>
                <a:cs typeface="ＭＳ Ｐゴシック" pitchFamily="-112" charset="-128"/>
                <a:sym typeface="Wingdings" pitchFamily="-112" charset="2"/>
              </a:rPr>
              <a:t> a </a:t>
            </a:r>
            <a:r>
              <a:rPr lang="en-US" dirty="0" err="1" smtClean="0">
                <a:latin typeface="Times New Roman" pitchFamily="-112" charset="0"/>
                <a:ea typeface="ＭＳ Ｐゴシック" pitchFamily="-112" charset="-128"/>
                <a:cs typeface="ＭＳ Ｐゴシック" pitchFamily="-112" charset="-128"/>
                <a:sym typeface="Wingdings" pitchFamily="-112" charset="2"/>
              </a:rPr>
              <a:t>questo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scopo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forniranno</a:t>
            </a:r>
            <a:r>
              <a:rPr lang="en-US" dirty="0" smtClean="0">
                <a:latin typeface="Times New Roman" pitchFamily="-112" charset="0"/>
                <a:ea typeface="ＭＳ Ｐゴシック" pitchFamily="-112" charset="-128"/>
                <a:cs typeface="ＭＳ Ｐゴシック" pitchFamily="-112" charset="-128"/>
                <a:sym typeface="Wingdings" pitchFamily="-112" charset="2"/>
              </a:rPr>
              <a:t> le </a:t>
            </a:r>
            <a:r>
              <a:rPr lang="en-US" dirty="0" err="1" smtClean="0">
                <a:latin typeface="Times New Roman" pitchFamily="-112" charset="0"/>
                <a:ea typeface="ＭＳ Ｐゴシック" pitchFamily="-112" charset="-128"/>
                <a:cs typeface="ＭＳ Ｐゴシック" pitchFamily="-112" charset="-128"/>
                <a:sym typeface="Wingdings" pitchFamily="-112" charset="2"/>
              </a:rPr>
              <a:t>braccia</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un </a:t>
            </a:r>
            <a:r>
              <a:rPr lang="en-US" dirty="0" err="1" smtClean="0">
                <a:latin typeface="Times New Roman" pitchFamily="-112" charset="0"/>
                <a:ea typeface="ＭＳ Ｐゴシック" pitchFamily="-112" charset="-128"/>
                <a:cs typeface="ＭＳ Ｐゴシック" pitchFamily="-112" charset="-128"/>
                <a:sym typeface="Wingdings" pitchFamily="-112" charset="2"/>
              </a:rPr>
              <a:t>immenso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rilevatore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onde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gravitazionali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che</a:t>
            </a:r>
            <a:r>
              <a:rPr lang="en-US" dirty="0" smtClean="0">
                <a:latin typeface="Times New Roman" pitchFamily="-112" charset="0"/>
                <a:ea typeface="ＭＳ Ｐゴシック" pitchFamily="-112" charset="-128"/>
                <a:cs typeface="ＭＳ Ｐゴシック" pitchFamily="-112" charset="-128"/>
                <a:sym typeface="Wingdings" pitchFamily="-112" charset="2"/>
              </a:rPr>
              <a:t> non </a:t>
            </a:r>
            <a:r>
              <a:rPr lang="en-US" dirty="0" err="1" smtClean="0">
                <a:latin typeface="Times New Roman" pitchFamily="-112" charset="0"/>
                <a:ea typeface="ＭＳ Ｐゴシック" pitchFamily="-112" charset="-128"/>
                <a:cs typeface="ＭＳ Ｐゴシック" pitchFamily="-112" charset="-128"/>
                <a:sym typeface="Wingdings" pitchFamily="-112" charset="2"/>
              </a:rPr>
              <a:t>avra</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rivali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fino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all’avvento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SKA. </a:t>
            </a:r>
            <a:r>
              <a:rPr lang="en-US" dirty="0" err="1" smtClean="0">
                <a:latin typeface="Times New Roman" pitchFamily="-112" charset="0"/>
                <a:ea typeface="ＭＳ Ｐゴシック" pitchFamily="-112" charset="-128"/>
                <a:cs typeface="ＭＳ Ｐゴシック" pitchFamily="-112" charset="-128"/>
                <a:sym typeface="Wingdings" pitchFamily="-112" charset="2"/>
              </a:rPr>
              <a:t>Qusto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quindi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considerato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l’esperimento</a:t>
            </a:r>
            <a:r>
              <a:rPr lang="en-US" dirty="0" smtClean="0">
                <a:latin typeface="Times New Roman" pitchFamily="-112" charset="0"/>
                <a:ea typeface="ＭＳ Ｐゴシック" pitchFamily="-112" charset="-128"/>
                <a:cs typeface="ＭＳ Ｐゴシック" pitchFamily="-112" charset="-128"/>
                <a:sym typeface="Wingdings" pitchFamily="-112" charset="2"/>
              </a:rPr>
              <a:t> leader per la </a:t>
            </a:r>
            <a:r>
              <a:rPr lang="en-US" dirty="0" err="1" smtClean="0">
                <a:latin typeface="Times New Roman" pitchFamily="-112" charset="0"/>
                <a:ea typeface="ＭＳ Ｐゴシック" pitchFamily="-112" charset="-128"/>
                <a:cs typeface="ＭＳ Ｐゴシック" pitchFamily="-112" charset="-128"/>
                <a:sym typeface="Wingdings" pitchFamily="-112" charset="2"/>
              </a:rPr>
              <a:t>detezione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onde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gravitazionali</a:t>
            </a:r>
            <a:r>
              <a:rPr lang="en-US" dirty="0" smtClean="0">
                <a:latin typeface="Times New Roman" pitchFamily="-112" charset="0"/>
                <a:ea typeface="ＭＳ Ｐゴシック" pitchFamily="-112" charset="-128"/>
                <a:cs typeface="ＭＳ Ｐゴシック" pitchFamily="-112" charset="-128"/>
                <a:sym typeface="Wingdings" pitchFamily="-112" charset="2"/>
              </a:rPr>
              <a:t>.</a:t>
            </a:r>
            <a:endParaRPr lang="en-US" dirty="0" smtClean="0">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err="1" smtClean="0"/>
              <a:t>ToO</a:t>
            </a:r>
            <a:r>
              <a:rPr lang="en-US" dirty="0" smtClean="0"/>
              <a:t> </a:t>
            </a:r>
            <a:r>
              <a:rPr lang="en-US" dirty="0" err="1" smtClean="0"/>
              <a:t>Magnetar</a:t>
            </a:r>
            <a:r>
              <a:rPr lang="en-US" dirty="0" smtClean="0"/>
              <a:t> -&gt; </a:t>
            </a:r>
            <a:r>
              <a:rPr lang="en-US" dirty="0" err="1" smtClean="0"/>
              <a:t>profilo</a:t>
            </a:r>
            <a:r>
              <a:rPr lang="en-US" dirty="0" smtClean="0"/>
              <a:t> </a:t>
            </a:r>
            <a:r>
              <a:rPr lang="en-US" dirty="0" err="1" smtClean="0"/>
              <a:t>integrato</a:t>
            </a:r>
            <a:r>
              <a:rPr lang="en-US" dirty="0" smtClean="0"/>
              <a:t> </a:t>
            </a:r>
            <a:r>
              <a:rPr lang="en-US" dirty="0" err="1" smtClean="0"/>
              <a:t>contenete</a:t>
            </a:r>
            <a:r>
              <a:rPr lang="en-US" dirty="0" smtClean="0"/>
              <a:t> 3.3 ore (non consecutive) </a:t>
            </a:r>
            <a:r>
              <a:rPr lang="en-US" dirty="0" err="1" smtClean="0"/>
              <a:t>di</a:t>
            </a:r>
            <a:r>
              <a:rPr lang="en-US" dirty="0" smtClean="0"/>
              <a:t> </a:t>
            </a:r>
            <a:r>
              <a:rPr lang="en-US" dirty="0" err="1" smtClean="0"/>
              <a:t>dati</a:t>
            </a:r>
            <a:r>
              <a:rPr lang="en-US" dirty="0" smtClean="0"/>
              <a:t> </a:t>
            </a:r>
            <a:r>
              <a:rPr lang="en-US" dirty="0" err="1" smtClean="0"/>
              <a:t>della</a:t>
            </a:r>
            <a:r>
              <a:rPr lang="en-US" dirty="0" smtClean="0"/>
              <a:t> </a:t>
            </a:r>
            <a:r>
              <a:rPr lang="en-US" dirty="0" err="1" smtClean="0"/>
              <a:t>magnetar</a:t>
            </a:r>
            <a:r>
              <a:rPr lang="en-US" dirty="0" smtClean="0"/>
              <a:t> in </a:t>
            </a:r>
            <a:r>
              <a:rPr lang="en-US" dirty="0" err="1" smtClean="0"/>
              <a:t>banda</a:t>
            </a:r>
            <a:r>
              <a:rPr lang="en-US" dirty="0" smtClean="0"/>
              <a:t> C. </a:t>
            </a:r>
          </a:p>
          <a:p>
            <a:r>
              <a:rPr lang="en-US" dirty="0" smtClean="0"/>
              <a:t>backend total-power </a:t>
            </a:r>
            <a:r>
              <a:rPr lang="en-US" dirty="0" err="1" smtClean="0"/>
              <a:t>e</a:t>
            </a:r>
            <a:r>
              <a:rPr lang="en-US" dirty="0" smtClean="0"/>
              <a:t>  </a:t>
            </a:r>
            <a:r>
              <a:rPr lang="en-US" dirty="0" err="1" smtClean="0"/>
              <a:t>frequenza</a:t>
            </a:r>
            <a:r>
              <a:rPr lang="en-US" dirty="0" smtClean="0"/>
              <a:t> non </a:t>
            </a:r>
            <a:r>
              <a:rPr lang="en-US" dirty="0" err="1" smtClean="0"/>
              <a:t>adatti</a:t>
            </a:r>
            <a:r>
              <a:rPr lang="en-US" dirty="0" smtClean="0"/>
              <a:t> a </a:t>
            </a:r>
            <a:r>
              <a:rPr lang="en-US" dirty="0" err="1" smtClean="0"/>
              <a:t>osservazioni</a:t>
            </a:r>
            <a:r>
              <a:rPr lang="en-US" dirty="0" smtClean="0"/>
              <a:t> pulsar (</a:t>
            </a:r>
            <a:r>
              <a:rPr lang="en-US" dirty="0" err="1" smtClean="0"/>
              <a:t>segnale</a:t>
            </a:r>
            <a:r>
              <a:rPr lang="en-US" dirty="0" smtClean="0"/>
              <a:t> </a:t>
            </a:r>
            <a:r>
              <a:rPr lang="en-US" dirty="0" err="1" smtClean="0"/>
              <a:t>impulsivo</a:t>
            </a:r>
            <a:r>
              <a:rPr lang="en-US" dirty="0" smtClean="0"/>
              <a:t> </a:t>
            </a:r>
            <a:r>
              <a:rPr lang="en-US" dirty="0" err="1" smtClean="0"/>
              <a:t>disperso</a:t>
            </a:r>
            <a:r>
              <a:rPr lang="en-US" dirty="0" smtClean="0"/>
              <a:t> </a:t>
            </a:r>
            <a:r>
              <a:rPr lang="en-US" dirty="0" err="1" smtClean="0"/>
              <a:t>e</a:t>
            </a:r>
            <a:r>
              <a:rPr lang="en-US" dirty="0" smtClean="0"/>
              <a:t> a </a:t>
            </a:r>
            <a:r>
              <a:rPr lang="en-US" dirty="0" err="1" smtClean="0"/>
              <a:t>spettro</a:t>
            </a:r>
            <a:r>
              <a:rPr lang="en-US" dirty="0" smtClean="0"/>
              <a:t> </a:t>
            </a:r>
            <a:r>
              <a:rPr lang="en-US" dirty="0" err="1" smtClean="0"/>
              <a:t>ripido</a:t>
            </a:r>
            <a:r>
              <a:rPr lang="en-US" dirty="0" smtClean="0"/>
              <a:t>), ma la </a:t>
            </a:r>
            <a:r>
              <a:rPr lang="en-US" dirty="0" err="1" smtClean="0"/>
              <a:t>peculiare</a:t>
            </a:r>
            <a:r>
              <a:rPr lang="en-US" dirty="0" smtClean="0"/>
              <a:t> </a:t>
            </a:r>
            <a:r>
              <a:rPr lang="en-US" dirty="0" err="1" smtClean="0"/>
              <a:t>natura</a:t>
            </a:r>
            <a:r>
              <a:rPr lang="en-US" dirty="0" smtClean="0"/>
              <a:t> </a:t>
            </a:r>
            <a:r>
              <a:rPr lang="en-US" dirty="0" err="1" smtClean="0"/>
              <a:t>di</a:t>
            </a:r>
            <a:r>
              <a:rPr lang="en-US" dirty="0" smtClean="0"/>
              <a:t> </a:t>
            </a:r>
            <a:r>
              <a:rPr lang="en-US" dirty="0" err="1" smtClean="0"/>
              <a:t>questo</a:t>
            </a:r>
            <a:r>
              <a:rPr lang="en-US" dirty="0" smtClean="0"/>
              <a:t> </a:t>
            </a:r>
            <a:r>
              <a:rPr lang="en-US" dirty="0" err="1" smtClean="0"/>
              <a:t>oggetto</a:t>
            </a:r>
            <a:r>
              <a:rPr lang="en-US" dirty="0" smtClean="0"/>
              <a:t> (</a:t>
            </a:r>
            <a:r>
              <a:rPr lang="en-US" dirty="0" err="1" smtClean="0"/>
              <a:t>spettro</a:t>
            </a:r>
            <a:r>
              <a:rPr lang="en-US" dirty="0" smtClean="0"/>
              <a:t> circa </a:t>
            </a:r>
            <a:r>
              <a:rPr lang="en-US" dirty="0" err="1" smtClean="0"/>
              <a:t>piatto</a:t>
            </a:r>
            <a:r>
              <a:rPr lang="en-US" dirty="0" smtClean="0"/>
              <a:t>, </a:t>
            </a:r>
            <a:r>
              <a:rPr lang="en-US" dirty="0" err="1" smtClean="0"/>
              <a:t>periodo</a:t>
            </a:r>
            <a:r>
              <a:rPr lang="en-US" dirty="0" smtClean="0"/>
              <a:t> </a:t>
            </a:r>
            <a:r>
              <a:rPr lang="en-US" dirty="0" err="1" smtClean="0"/>
              <a:t>di</a:t>
            </a:r>
            <a:r>
              <a:rPr lang="en-US" dirty="0" smtClean="0"/>
              <a:t> </a:t>
            </a:r>
            <a:r>
              <a:rPr lang="en-US" dirty="0" err="1" smtClean="0"/>
              <a:t>rotazione</a:t>
            </a:r>
            <a:r>
              <a:rPr lang="en-US" dirty="0" smtClean="0"/>
              <a:t> </a:t>
            </a:r>
            <a:r>
              <a:rPr lang="en-US" dirty="0" err="1" smtClean="0"/>
              <a:t>lungo</a:t>
            </a:r>
            <a:r>
              <a:rPr lang="en-US" dirty="0" smtClean="0"/>
              <a:t>) ha </a:t>
            </a:r>
            <a:r>
              <a:rPr lang="en-US" dirty="0" err="1" smtClean="0"/>
              <a:t>reso</a:t>
            </a:r>
            <a:r>
              <a:rPr lang="en-US" dirty="0" smtClean="0"/>
              <a:t> </a:t>
            </a:r>
            <a:r>
              <a:rPr lang="en-US" dirty="0" err="1" smtClean="0"/>
              <a:t>possibile</a:t>
            </a:r>
            <a:r>
              <a:rPr lang="en-US" dirty="0" smtClean="0"/>
              <a:t> </a:t>
            </a:r>
            <a:r>
              <a:rPr lang="en-US" dirty="0" err="1" smtClean="0"/>
              <a:t>osservare</a:t>
            </a:r>
            <a:r>
              <a:rPr lang="en-US" dirty="0" smtClean="0"/>
              <a:t> </a:t>
            </a:r>
            <a:r>
              <a:rPr lang="en-US" dirty="0" err="1" smtClean="0"/>
              <a:t>questo</a:t>
            </a:r>
            <a:r>
              <a:rPr lang="en-US" dirty="0" smtClean="0"/>
              <a:t> </a:t>
            </a:r>
            <a:r>
              <a:rPr lang="en-US" dirty="0" err="1" smtClean="0"/>
              <a:t>oggetto</a:t>
            </a:r>
            <a:r>
              <a:rPr lang="en-US" dirty="0" smtClean="0"/>
              <a:t> a SRT. </a:t>
            </a:r>
          </a:p>
          <a:p>
            <a:r>
              <a:rPr lang="en-US" dirty="0" err="1" smtClean="0"/>
              <a:t>Quella</a:t>
            </a:r>
            <a:r>
              <a:rPr lang="en-US" dirty="0" smtClean="0"/>
              <a:t> </a:t>
            </a:r>
            <a:r>
              <a:rPr lang="en-US" dirty="0" err="1" smtClean="0"/>
              <a:t>di</a:t>
            </a:r>
            <a:r>
              <a:rPr lang="en-US" dirty="0" smtClean="0"/>
              <a:t> SRT </a:t>
            </a:r>
            <a:r>
              <a:rPr lang="en-US" dirty="0" err="1" smtClean="0"/>
              <a:t>e</a:t>
            </a:r>
            <a:r>
              <a:rPr lang="en-US" dirty="0" smtClean="0"/>
              <a:t>' la prima (</a:t>
            </a:r>
            <a:r>
              <a:rPr lang="en-US" dirty="0" err="1" smtClean="0"/>
              <a:t>e</a:t>
            </a:r>
            <a:r>
              <a:rPr lang="en-US" dirty="0" smtClean="0"/>
              <a:t> </a:t>
            </a:r>
            <a:r>
              <a:rPr lang="en-US" dirty="0" err="1" smtClean="0"/>
              <a:t>tutt'ora</a:t>
            </a:r>
            <a:r>
              <a:rPr lang="en-US" dirty="0" smtClean="0"/>
              <a:t> </a:t>
            </a:r>
            <a:r>
              <a:rPr lang="en-US" dirty="0" err="1" smtClean="0"/>
              <a:t>unica</a:t>
            </a:r>
            <a:r>
              <a:rPr lang="en-US" dirty="0" smtClean="0"/>
              <a:t>, credo) </a:t>
            </a:r>
            <a:r>
              <a:rPr lang="en-US" dirty="0" err="1" smtClean="0"/>
              <a:t>osservazione</a:t>
            </a:r>
            <a:r>
              <a:rPr lang="en-US" dirty="0" smtClean="0"/>
              <a:t> in </a:t>
            </a:r>
            <a:r>
              <a:rPr lang="en-US" dirty="0" err="1" smtClean="0"/>
              <a:t>banda</a:t>
            </a:r>
            <a:r>
              <a:rPr lang="en-US" dirty="0" smtClean="0"/>
              <a:t> C </a:t>
            </a:r>
            <a:r>
              <a:rPr lang="en-US" dirty="0" err="1" smtClean="0"/>
              <a:t>di</a:t>
            </a:r>
            <a:r>
              <a:rPr lang="en-US" dirty="0" smtClean="0"/>
              <a:t> </a:t>
            </a:r>
            <a:r>
              <a:rPr lang="en-US" dirty="0" err="1" smtClean="0"/>
              <a:t>questa</a:t>
            </a:r>
            <a:r>
              <a:rPr lang="en-US" dirty="0" smtClean="0"/>
              <a:t> </a:t>
            </a:r>
            <a:r>
              <a:rPr lang="en-US" dirty="0" err="1" smtClean="0"/>
              <a:t>sorgente</a:t>
            </a:r>
            <a:r>
              <a:rPr lang="en-US" dirty="0" smtClean="0"/>
              <a:t>.</a:t>
            </a:r>
          </a:p>
          <a:p>
            <a:endParaRPr lang="en-US" dirty="0" smtClean="0"/>
          </a:p>
          <a:p>
            <a:r>
              <a:rPr lang="en-US" dirty="0" smtClean="0"/>
              <a:t>LEAP -&gt; </a:t>
            </a:r>
            <a:r>
              <a:rPr lang="en-US" dirty="0" err="1" smtClean="0"/>
              <a:t>purtroppo</a:t>
            </a:r>
            <a:r>
              <a:rPr lang="en-US" dirty="0" smtClean="0"/>
              <a:t> per </a:t>
            </a:r>
            <a:r>
              <a:rPr lang="en-US" dirty="0" err="1" smtClean="0"/>
              <a:t>motivi</a:t>
            </a:r>
            <a:r>
              <a:rPr lang="en-US" dirty="0" smtClean="0"/>
              <a:t> </a:t>
            </a:r>
            <a:r>
              <a:rPr lang="en-US" dirty="0" err="1" smtClean="0"/>
              <a:t>vari</a:t>
            </a:r>
            <a:r>
              <a:rPr lang="en-US" dirty="0" smtClean="0"/>
              <a:t> (</a:t>
            </a:r>
            <a:r>
              <a:rPr lang="en-US" dirty="0" err="1" smtClean="0"/>
              <a:t>e</a:t>
            </a:r>
            <a:r>
              <a:rPr lang="en-US" dirty="0" smtClean="0"/>
              <a:t> </a:t>
            </a:r>
            <a:r>
              <a:rPr lang="en-US" dirty="0" err="1" smtClean="0"/>
              <a:t>indipendenti</a:t>
            </a:r>
            <a:r>
              <a:rPr lang="en-US" dirty="0" smtClean="0"/>
              <a:t> </a:t>
            </a:r>
            <a:r>
              <a:rPr lang="en-US" dirty="0" err="1" smtClean="0"/>
              <a:t>da</a:t>
            </a:r>
            <a:r>
              <a:rPr lang="en-US" dirty="0" smtClean="0"/>
              <a:t> SRT) non </a:t>
            </a:r>
            <a:r>
              <a:rPr lang="en-US" dirty="0" err="1" smtClean="0"/>
              <a:t>abbiamo</a:t>
            </a:r>
            <a:r>
              <a:rPr lang="en-US" dirty="0" smtClean="0"/>
              <a:t> </a:t>
            </a:r>
            <a:r>
              <a:rPr lang="en-US" dirty="0" err="1" smtClean="0"/>
              <a:t>ancora</a:t>
            </a:r>
            <a:r>
              <a:rPr lang="en-US" dirty="0" smtClean="0"/>
              <a:t> </a:t>
            </a:r>
            <a:r>
              <a:rPr lang="en-US" dirty="0" err="1" smtClean="0"/>
              <a:t>potuto</a:t>
            </a:r>
            <a:r>
              <a:rPr lang="en-US" dirty="0" smtClean="0"/>
              <a:t> </a:t>
            </a:r>
            <a:r>
              <a:rPr lang="en-US" dirty="0" err="1" smtClean="0"/>
              <a:t>correlare</a:t>
            </a:r>
            <a:r>
              <a:rPr lang="en-US" dirty="0" smtClean="0"/>
              <a:t> </a:t>
            </a:r>
            <a:r>
              <a:rPr lang="en-US" dirty="0" err="1" smtClean="0"/>
              <a:t>i</a:t>
            </a:r>
            <a:r>
              <a:rPr lang="en-US" dirty="0" smtClean="0"/>
              <a:t> </a:t>
            </a:r>
            <a:r>
              <a:rPr lang="en-US" dirty="0" err="1" smtClean="0"/>
              <a:t>dati</a:t>
            </a:r>
            <a:r>
              <a:rPr lang="en-US" dirty="0" smtClean="0"/>
              <a:t> </a:t>
            </a:r>
            <a:r>
              <a:rPr lang="en-US" dirty="0" err="1" smtClean="0"/>
              <a:t>di</a:t>
            </a:r>
            <a:r>
              <a:rPr lang="en-US" dirty="0" smtClean="0"/>
              <a:t> </a:t>
            </a:r>
            <a:r>
              <a:rPr lang="en-US" dirty="0" err="1" smtClean="0"/>
              <a:t>tutti</a:t>
            </a:r>
            <a:r>
              <a:rPr lang="en-US" dirty="0" smtClean="0"/>
              <a:t> </a:t>
            </a:r>
            <a:r>
              <a:rPr lang="en-US" dirty="0" err="1" smtClean="0"/>
              <a:t>e</a:t>
            </a:r>
            <a:r>
              <a:rPr lang="en-US" dirty="0" smtClean="0"/>
              <a:t> 5 </a:t>
            </a:r>
            <a:r>
              <a:rPr lang="en-US" dirty="0" err="1" smtClean="0"/>
              <a:t>i</a:t>
            </a:r>
            <a:r>
              <a:rPr lang="en-US" dirty="0" smtClean="0"/>
              <a:t> </a:t>
            </a:r>
            <a:r>
              <a:rPr lang="en-US" dirty="0" err="1" smtClean="0"/>
              <a:t>telescopi</a:t>
            </a:r>
            <a:r>
              <a:rPr lang="en-US" dirty="0" smtClean="0"/>
              <a:t>. </a:t>
            </a:r>
            <a:r>
              <a:rPr lang="en-US" dirty="0" err="1" smtClean="0"/>
              <a:t>L'immagine</a:t>
            </a:r>
            <a:r>
              <a:rPr lang="en-US" dirty="0" smtClean="0"/>
              <a:t> B1937+21_ROACH </a:t>
            </a:r>
            <a:r>
              <a:rPr lang="en-US" dirty="0" err="1" smtClean="0"/>
              <a:t>e</a:t>
            </a:r>
            <a:r>
              <a:rPr lang="en-US" dirty="0" smtClean="0"/>
              <a:t>' </a:t>
            </a:r>
            <a:r>
              <a:rPr lang="en-US" dirty="0" err="1" smtClean="0"/>
              <a:t>quindi</a:t>
            </a:r>
            <a:r>
              <a:rPr lang="en-US" dirty="0" smtClean="0"/>
              <a:t> </a:t>
            </a:r>
            <a:r>
              <a:rPr lang="en-US" dirty="0" err="1" smtClean="0"/>
              <a:t>relativa</a:t>
            </a:r>
            <a:r>
              <a:rPr lang="en-US" dirty="0" smtClean="0"/>
              <a:t> a </a:t>
            </a:r>
            <a:r>
              <a:rPr lang="en-US" dirty="0" err="1" smtClean="0"/>
              <a:t>una</a:t>
            </a:r>
            <a:r>
              <a:rPr lang="en-US" dirty="0" smtClean="0"/>
              <a:t> </a:t>
            </a:r>
            <a:r>
              <a:rPr lang="en-US" dirty="0" err="1" smtClean="0"/>
              <a:t>osservazione</a:t>
            </a:r>
            <a:r>
              <a:rPr lang="en-US" dirty="0" smtClean="0"/>
              <a:t> con </a:t>
            </a:r>
            <a:r>
              <a:rPr lang="en-US" dirty="0" err="1" smtClean="0"/>
              <a:t>il</a:t>
            </a:r>
            <a:r>
              <a:rPr lang="en-US" dirty="0" smtClean="0"/>
              <a:t> solo SRT (</a:t>
            </a:r>
            <a:r>
              <a:rPr lang="en-US" dirty="0" err="1" smtClean="0"/>
              <a:t>e</a:t>
            </a:r>
            <a:r>
              <a:rPr lang="en-US" dirty="0" smtClean="0"/>
              <a:t> </a:t>
            </a:r>
            <a:r>
              <a:rPr lang="en-US" dirty="0" err="1" smtClean="0"/>
              <a:t>una</a:t>
            </a:r>
            <a:r>
              <a:rPr lang="en-US" dirty="0" smtClean="0"/>
              <a:t> sola </a:t>
            </a:r>
            <a:r>
              <a:rPr lang="en-US" dirty="0" err="1" smtClean="0"/>
              <a:t>delle</a:t>
            </a:r>
            <a:r>
              <a:rPr lang="en-US" dirty="0" smtClean="0"/>
              <a:t> 16 </a:t>
            </a:r>
            <a:r>
              <a:rPr lang="en-US" dirty="0" err="1" smtClean="0"/>
              <a:t>sottobande</a:t>
            </a:r>
            <a:r>
              <a:rPr lang="en-US" dirty="0" smtClean="0"/>
              <a:t> </a:t>
            </a:r>
            <a:r>
              <a:rPr lang="en-US" dirty="0" err="1" smtClean="0"/>
              <a:t>da</a:t>
            </a:r>
            <a:r>
              <a:rPr lang="en-US" dirty="0" smtClean="0"/>
              <a:t> 16 MHz </a:t>
            </a:r>
            <a:r>
              <a:rPr lang="en-US" dirty="0" err="1" smtClean="0"/>
              <a:t>della</a:t>
            </a:r>
            <a:r>
              <a:rPr lang="en-US" dirty="0" smtClean="0"/>
              <a:t> ROACH; per </a:t>
            </a:r>
            <a:r>
              <a:rPr lang="en-US" dirty="0" err="1" smtClean="0"/>
              <a:t>usarle</a:t>
            </a:r>
            <a:r>
              <a:rPr lang="en-US" dirty="0" smtClean="0"/>
              <a:t> </a:t>
            </a:r>
            <a:r>
              <a:rPr lang="en-US" dirty="0" err="1" smtClean="0"/>
              <a:t>tutte</a:t>
            </a:r>
            <a:r>
              <a:rPr lang="en-US" dirty="0" smtClean="0"/>
              <a:t> </a:t>
            </a:r>
            <a:r>
              <a:rPr lang="en-US" dirty="0" err="1" smtClean="0"/>
              <a:t>abbiamo</a:t>
            </a:r>
            <a:r>
              <a:rPr lang="en-US" dirty="0" smtClean="0"/>
              <a:t> </a:t>
            </a:r>
            <a:r>
              <a:rPr lang="en-US" dirty="0" err="1" smtClean="0"/>
              <a:t>bisogno</a:t>
            </a:r>
            <a:r>
              <a:rPr lang="en-US" dirty="0" smtClean="0"/>
              <a:t> del cluster per </a:t>
            </a:r>
            <a:r>
              <a:rPr lang="en-US" dirty="0" err="1" smtClean="0"/>
              <a:t>il</a:t>
            </a:r>
            <a:r>
              <a:rPr lang="en-US" dirty="0" smtClean="0"/>
              <a:t> </a:t>
            </a:r>
            <a:r>
              <a:rPr lang="en-US" dirty="0" err="1" smtClean="0"/>
              <a:t>quale</a:t>
            </a:r>
            <a:r>
              <a:rPr lang="en-US" dirty="0" smtClean="0"/>
              <a:t> </a:t>
            </a:r>
            <a:r>
              <a:rPr lang="en-US" dirty="0" err="1" smtClean="0"/>
              <a:t>abbiamo</a:t>
            </a:r>
            <a:r>
              <a:rPr lang="en-US" dirty="0" smtClean="0"/>
              <a:t> </a:t>
            </a:r>
            <a:r>
              <a:rPr lang="en-US" dirty="0" err="1" smtClean="0"/>
              <a:t>bisogno</a:t>
            </a:r>
            <a:r>
              <a:rPr lang="en-US" dirty="0" smtClean="0"/>
              <a:t> </a:t>
            </a:r>
            <a:r>
              <a:rPr lang="en-US" dirty="0" err="1" smtClean="0"/>
              <a:t>di</a:t>
            </a:r>
            <a:r>
              <a:rPr lang="en-US" dirty="0" smtClean="0"/>
              <a:t> </a:t>
            </a:r>
            <a:r>
              <a:rPr lang="en-US" dirty="0" err="1" smtClean="0"/>
              <a:t>piu</a:t>
            </a:r>
            <a:r>
              <a:rPr lang="en-US" dirty="0" smtClean="0"/>
              <a:t>' </a:t>
            </a:r>
            <a:r>
              <a:rPr lang="en-US" dirty="0" err="1" smtClean="0"/>
              <a:t>potenza</a:t>
            </a:r>
            <a:r>
              <a:rPr lang="en-US" dirty="0" smtClean="0"/>
              <a:t> in </a:t>
            </a:r>
            <a:r>
              <a:rPr lang="en-US" dirty="0" err="1" smtClean="0"/>
              <a:t>sito</a:t>
            </a:r>
            <a:r>
              <a:rPr lang="en-US" dirty="0" smtClean="0"/>
              <a:t>). Si </a:t>
            </a:r>
            <a:r>
              <a:rPr lang="en-US" dirty="0" err="1" smtClean="0"/>
              <a:t>tratta</a:t>
            </a:r>
            <a:r>
              <a:rPr lang="en-US" dirty="0" smtClean="0"/>
              <a:t> </a:t>
            </a:r>
            <a:r>
              <a:rPr lang="en-US" dirty="0" err="1" smtClean="0"/>
              <a:t>di</a:t>
            </a:r>
            <a:r>
              <a:rPr lang="en-US" dirty="0" smtClean="0"/>
              <a:t> B1937+21, la prima MSP </a:t>
            </a:r>
            <a:r>
              <a:rPr lang="en-US" dirty="0" err="1" smtClean="0"/>
              <a:t>scoperta</a:t>
            </a:r>
            <a:r>
              <a:rPr lang="en-US" dirty="0" smtClean="0"/>
              <a:t> (</a:t>
            </a:r>
            <a:r>
              <a:rPr lang="en-US" dirty="0" err="1" smtClean="0"/>
              <a:t>e</a:t>
            </a:r>
            <a:r>
              <a:rPr lang="en-US" dirty="0" smtClean="0"/>
              <a:t> la </a:t>
            </a:r>
            <a:r>
              <a:rPr lang="en-US" dirty="0" err="1" smtClean="0"/>
              <a:t>seconda</a:t>
            </a:r>
            <a:r>
              <a:rPr lang="en-US" dirty="0" smtClean="0"/>
              <a:t> </a:t>
            </a:r>
            <a:r>
              <a:rPr lang="en-US" dirty="0" err="1" smtClean="0"/>
              <a:t>piu</a:t>
            </a:r>
            <a:r>
              <a:rPr lang="en-US" dirty="0" smtClean="0"/>
              <a:t>' </a:t>
            </a:r>
            <a:r>
              <a:rPr lang="en-US" dirty="0" err="1" smtClean="0"/>
              <a:t>rapidamente</a:t>
            </a:r>
            <a:r>
              <a:rPr lang="en-US" dirty="0" smtClean="0"/>
              <a:t> </a:t>
            </a:r>
            <a:r>
              <a:rPr lang="en-US" dirty="0" err="1" smtClean="0"/>
              <a:t>rotante</a:t>
            </a:r>
            <a:r>
              <a:rPr lang="en-US" dirty="0" smtClean="0"/>
              <a:t> </a:t>
            </a:r>
            <a:r>
              <a:rPr lang="en-US" dirty="0" err="1" smtClean="0"/>
              <a:t>nella</a:t>
            </a:r>
            <a:r>
              <a:rPr lang="en-US" dirty="0" smtClean="0"/>
              <a:t> </a:t>
            </a:r>
            <a:r>
              <a:rPr lang="en-US" dirty="0" err="1" smtClean="0"/>
              <a:t>Galassia</a:t>
            </a:r>
            <a:r>
              <a:rPr lang="en-US" dirty="0" smtClean="0"/>
              <a:t>). </a:t>
            </a:r>
            <a:r>
              <a:rPr lang="en-US" dirty="0" err="1" smtClean="0"/>
              <a:t>Osservazione</a:t>
            </a:r>
            <a:r>
              <a:rPr lang="en-US" dirty="0" smtClean="0"/>
              <a:t> </a:t>
            </a:r>
            <a:r>
              <a:rPr lang="en-US" dirty="0" err="1" smtClean="0"/>
              <a:t>su</a:t>
            </a:r>
            <a:r>
              <a:rPr lang="en-US" dirty="0" smtClean="0"/>
              <a:t> 16 MHz </a:t>
            </a:r>
            <a:r>
              <a:rPr lang="en-US" dirty="0" err="1" smtClean="0"/>
              <a:t>di</a:t>
            </a:r>
            <a:r>
              <a:rPr lang="en-US" dirty="0" smtClean="0"/>
              <a:t> </a:t>
            </a:r>
            <a:r>
              <a:rPr lang="en-US" dirty="0" err="1" smtClean="0"/>
              <a:t>banda</a:t>
            </a:r>
            <a:r>
              <a:rPr lang="en-US" dirty="0" smtClean="0"/>
              <a:t> per 15 min in </a:t>
            </a:r>
            <a:r>
              <a:rPr lang="en-US" dirty="0" err="1" smtClean="0"/>
              <a:t>banda</a:t>
            </a:r>
            <a:r>
              <a:rPr lang="en-US" dirty="0" smtClean="0"/>
              <a:t> L (23 Sept 13). </a:t>
            </a:r>
            <a:r>
              <a:rPr lang="en-US" dirty="0" err="1" smtClean="0"/>
              <a:t>Risultato</a:t>
            </a:r>
            <a:r>
              <a:rPr lang="en-US" dirty="0" smtClean="0"/>
              <a:t> molto </a:t>
            </a:r>
            <a:r>
              <a:rPr lang="en-US" dirty="0" err="1" smtClean="0"/>
              <a:t>buono</a:t>
            </a:r>
            <a:r>
              <a:rPr lang="en-US" dirty="0" smtClean="0"/>
              <a:t> </a:t>
            </a:r>
            <a:r>
              <a:rPr lang="en-US" dirty="0" err="1" smtClean="0"/>
              <a:t>e</a:t>
            </a:r>
            <a:r>
              <a:rPr lang="en-US" dirty="0" smtClean="0"/>
              <a:t> in </a:t>
            </a:r>
            <a:r>
              <a:rPr lang="en-US" dirty="0" err="1" smtClean="0"/>
              <a:t>linea</a:t>
            </a:r>
            <a:r>
              <a:rPr lang="en-US" dirty="0" smtClean="0"/>
              <a:t> con </a:t>
            </a:r>
            <a:r>
              <a:rPr lang="en-US" dirty="0" err="1" smtClean="0"/>
              <a:t>quello</a:t>
            </a:r>
            <a:r>
              <a:rPr lang="en-US" dirty="0" smtClean="0"/>
              <a:t> </a:t>
            </a:r>
            <a:r>
              <a:rPr lang="en-US" dirty="0" err="1" smtClean="0"/>
              <a:t>che</a:t>
            </a:r>
            <a:r>
              <a:rPr lang="en-US" dirty="0" smtClean="0"/>
              <a:t> </a:t>
            </a:r>
            <a:r>
              <a:rPr lang="en-US" dirty="0" err="1" smtClean="0"/>
              <a:t>si</a:t>
            </a:r>
            <a:r>
              <a:rPr lang="en-US" dirty="0" smtClean="0"/>
              <a:t> </a:t>
            </a:r>
            <a:r>
              <a:rPr lang="en-US" dirty="0" err="1" smtClean="0"/>
              <a:t>vede</a:t>
            </a:r>
            <a:r>
              <a:rPr lang="en-US" dirty="0" smtClean="0"/>
              <a:t> </a:t>
            </a:r>
            <a:r>
              <a:rPr lang="en-US" dirty="0" err="1" smtClean="0"/>
              <a:t>agli</a:t>
            </a:r>
            <a:r>
              <a:rPr lang="en-US" dirty="0" smtClean="0"/>
              <a:t> </a:t>
            </a:r>
            <a:r>
              <a:rPr lang="en-US" dirty="0" err="1" smtClean="0"/>
              <a:t>altri</a:t>
            </a:r>
            <a:r>
              <a:rPr lang="en-US" dirty="0" smtClean="0"/>
              <a:t> </a:t>
            </a:r>
            <a:r>
              <a:rPr lang="en-US" dirty="0" err="1" smtClean="0"/>
              <a:t>telescopi</a:t>
            </a:r>
            <a:r>
              <a:rPr lang="en-US" dirty="0" smtClean="0"/>
              <a:t> LEAP. </a:t>
            </a:r>
          </a:p>
          <a:p>
            <a:endParaRPr lang="en-US" dirty="0" smtClean="0"/>
          </a:p>
          <a:p>
            <a:r>
              <a:rPr lang="en-US" dirty="0" smtClean="0"/>
              <a:t>DFB -&gt; B1937+21 </a:t>
            </a:r>
            <a:r>
              <a:rPr lang="en-US" dirty="0" err="1" smtClean="0"/>
              <a:t>osservata</a:t>
            </a:r>
            <a:r>
              <a:rPr lang="en-US" dirty="0" smtClean="0"/>
              <a:t> </a:t>
            </a:r>
            <a:r>
              <a:rPr lang="en-US" dirty="0" err="1" smtClean="0"/>
              <a:t>col</a:t>
            </a:r>
            <a:r>
              <a:rPr lang="en-US" dirty="0" smtClean="0"/>
              <a:t> DFB. </a:t>
            </a:r>
            <a:r>
              <a:rPr lang="en-US" dirty="0" err="1" smtClean="0"/>
              <a:t>Da</a:t>
            </a:r>
            <a:r>
              <a:rPr lang="en-US" dirty="0" smtClean="0"/>
              <a:t> </a:t>
            </a:r>
            <a:r>
              <a:rPr lang="en-US" dirty="0" err="1" smtClean="0"/>
              <a:t>confromtare</a:t>
            </a:r>
            <a:r>
              <a:rPr lang="en-US" dirty="0" smtClean="0"/>
              <a:t> con </a:t>
            </a:r>
            <a:r>
              <a:rPr lang="en-US" dirty="0" err="1" smtClean="0"/>
              <a:t>quella</a:t>
            </a:r>
            <a:r>
              <a:rPr lang="en-US" dirty="0" smtClean="0"/>
              <a:t> </a:t>
            </a:r>
            <a:r>
              <a:rPr lang="en-US" dirty="0" err="1" smtClean="0"/>
              <a:t>di</a:t>
            </a:r>
            <a:r>
              <a:rPr lang="en-US" dirty="0" smtClean="0"/>
              <a:t> LEAP: qui </a:t>
            </a:r>
            <a:r>
              <a:rPr lang="en-US" dirty="0" err="1" smtClean="0"/>
              <a:t>abbiamo</a:t>
            </a:r>
            <a:r>
              <a:rPr lang="en-US" dirty="0" smtClean="0"/>
              <a:t> </a:t>
            </a:r>
            <a:r>
              <a:rPr lang="en-US" dirty="0" err="1" smtClean="0"/>
              <a:t>una</a:t>
            </a:r>
            <a:r>
              <a:rPr lang="en-US" dirty="0" smtClean="0"/>
              <a:t> </a:t>
            </a:r>
            <a:r>
              <a:rPr lang="en-US" dirty="0" err="1" smtClean="0"/>
              <a:t>banda</a:t>
            </a:r>
            <a:r>
              <a:rPr lang="en-US" dirty="0" smtClean="0"/>
              <a:t> molto </a:t>
            </a:r>
            <a:r>
              <a:rPr lang="en-US" dirty="0" err="1" smtClean="0"/>
              <a:t>maggiore</a:t>
            </a:r>
            <a:r>
              <a:rPr lang="en-US" dirty="0" smtClean="0"/>
              <a:t> (500 MHz </a:t>
            </a:r>
            <a:r>
              <a:rPr lang="en-US" dirty="0" err="1" smtClean="0"/>
              <a:t>vs</a:t>
            </a:r>
            <a:r>
              <a:rPr lang="en-US" dirty="0" smtClean="0"/>
              <a:t> 16 MHz, </a:t>
            </a:r>
            <a:r>
              <a:rPr lang="en-US" dirty="0" err="1" smtClean="0"/>
              <a:t>quindi</a:t>
            </a:r>
            <a:r>
              <a:rPr lang="en-US" dirty="0" smtClean="0"/>
              <a:t> </a:t>
            </a:r>
            <a:r>
              <a:rPr lang="en-US" dirty="0" err="1" smtClean="0"/>
              <a:t>ovviamente</a:t>
            </a:r>
            <a:r>
              <a:rPr lang="en-US" dirty="0" smtClean="0"/>
              <a:t> </a:t>
            </a:r>
            <a:r>
              <a:rPr lang="en-US" dirty="0" err="1" smtClean="0"/>
              <a:t>raggiungiamo</a:t>
            </a:r>
            <a:r>
              <a:rPr lang="en-US" dirty="0" smtClean="0"/>
              <a:t> un alto SNR molto </a:t>
            </a:r>
            <a:r>
              <a:rPr lang="en-US" dirty="0" err="1" smtClean="0"/>
              <a:t>piu</a:t>
            </a:r>
            <a:r>
              <a:rPr lang="en-US" dirty="0" smtClean="0"/>
              <a:t>' </a:t>
            </a:r>
            <a:r>
              <a:rPr lang="en-US" dirty="0" err="1" smtClean="0"/>
              <a:t>rapidamente</a:t>
            </a:r>
            <a:r>
              <a:rPr lang="en-US" dirty="0" smtClean="0"/>
              <a:t>), ma la </a:t>
            </a:r>
            <a:r>
              <a:rPr lang="en-US" dirty="0" err="1" smtClean="0"/>
              <a:t>risoluzione</a:t>
            </a:r>
            <a:r>
              <a:rPr lang="en-US" dirty="0" smtClean="0"/>
              <a:t> </a:t>
            </a:r>
            <a:r>
              <a:rPr lang="en-US" dirty="0" err="1" smtClean="0"/>
              <a:t>temporale</a:t>
            </a:r>
            <a:r>
              <a:rPr lang="en-US" dirty="0" smtClean="0"/>
              <a:t> </a:t>
            </a:r>
            <a:r>
              <a:rPr lang="en-US" dirty="0" err="1" smtClean="0"/>
              <a:t>e</a:t>
            </a:r>
            <a:r>
              <a:rPr lang="en-US" dirty="0" smtClean="0"/>
              <a:t>, </a:t>
            </a:r>
            <a:r>
              <a:rPr lang="en-US" dirty="0" err="1" smtClean="0"/>
              <a:t>soprattutto</a:t>
            </a:r>
            <a:r>
              <a:rPr lang="en-US" dirty="0" smtClean="0"/>
              <a:t>, in </a:t>
            </a:r>
            <a:r>
              <a:rPr lang="en-US" dirty="0" err="1" smtClean="0"/>
              <a:t>frequenza</a:t>
            </a:r>
            <a:r>
              <a:rPr lang="en-US" dirty="0" smtClean="0"/>
              <a:t> </a:t>
            </a:r>
            <a:r>
              <a:rPr lang="en-US" dirty="0" err="1" smtClean="0"/>
              <a:t>sono</a:t>
            </a:r>
            <a:r>
              <a:rPr lang="en-US" dirty="0" smtClean="0"/>
              <a:t> </a:t>
            </a:r>
            <a:r>
              <a:rPr lang="en-US" dirty="0" err="1" smtClean="0"/>
              <a:t>piu</a:t>
            </a:r>
            <a:r>
              <a:rPr lang="en-US" dirty="0" smtClean="0"/>
              <a:t>' </a:t>
            </a:r>
            <a:r>
              <a:rPr lang="en-US" dirty="0" err="1" smtClean="0"/>
              <a:t>limitate</a:t>
            </a:r>
            <a:r>
              <a:rPr lang="en-US" dirty="0" smtClean="0"/>
              <a:t> (</a:t>
            </a:r>
            <a:r>
              <a:rPr lang="en-US" dirty="0" err="1" smtClean="0"/>
              <a:t>dedispersione</a:t>
            </a:r>
            <a:r>
              <a:rPr lang="en-US" dirty="0" smtClean="0"/>
              <a:t> </a:t>
            </a:r>
            <a:r>
              <a:rPr lang="en-US" dirty="0" err="1" smtClean="0"/>
              <a:t>incoerente</a:t>
            </a:r>
            <a:r>
              <a:rPr lang="en-US" dirty="0" smtClean="0"/>
              <a:t> in un </a:t>
            </a:r>
            <a:r>
              <a:rPr lang="en-US" dirty="0" err="1" smtClean="0"/>
              <a:t>canale</a:t>
            </a:r>
            <a:r>
              <a:rPr lang="en-US" dirty="0" smtClean="0"/>
              <a:t> </a:t>
            </a:r>
            <a:r>
              <a:rPr lang="en-US" dirty="0" err="1" smtClean="0"/>
              <a:t>di</a:t>
            </a:r>
            <a:r>
              <a:rPr lang="en-US" dirty="0" smtClean="0"/>
              <a:t> </a:t>
            </a:r>
            <a:r>
              <a:rPr lang="en-US" dirty="0" err="1" smtClean="0"/>
              <a:t>frequenza</a:t>
            </a:r>
            <a:r>
              <a:rPr lang="en-US" dirty="0" smtClean="0"/>
              <a:t> </a:t>
            </a:r>
            <a:r>
              <a:rPr lang="en-US" dirty="0" err="1" smtClean="0"/>
              <a:t>da</a:t>
            </a:r>
            <a:r>
              <a:rPr lang="en-US" dirty="0" smtClean="0"/>
              <a:t> ~1 MHz con DFB </a:t>
            </a:r>
            <a:r>
              <a:rPr lang="en-US" dirty="0" err="1" smtClean="0"/>
              <a:t>vs</a:t>
            </a:r>
            <a:r>
              <a:rPr lang="en-US" dirty="0" smtClean="0"/>
              <a:t> </a:t>
            </a:r>
            <a:r>
              <a:rPr lang="en-US" dirty="0" err="1" smtClean="0"/>
              <a:t>dedispersione</a:t>
            </a:r>
            <a:r>
              <a:rPr lang="en-US" dirty="0" smtClean="0"/>
              <a:t> </a:t>
            </a:r>
            <a:r>
              <a:rPr lang="en-US" dirty="0" err="1" smtClean="0"/>
              <a:t>coerente</a:t>
            </a:r>
            <a:r>
              <a:rPr lang="en-US" dirty="0" smtClean="0"/>
              <a:t> con la ROACH). A </a:t>
            </a:r>
            <a:r>
              <a:rPr lang="en-US" dirty="0" err="1" smtClean="0"/>
              <a:t>causa</a:t>
            </a:r>
            <a:r>
              <a:rPr lang="en-US" dirty="0" smtClean="0"/>
              <a:t> </a:t>
            </a:r>
            <a:r>
              <a:rPr lang="en-US" dirty="0" err="1" smtClean="0"/>
              <a:t>di</a:t>
            </a:r>
            <a:r>
              <a:rPr lang="en-US" dirty="0" smtClean="0"/>
              <a:t> </a:t>
            </a:r>
            <a:r>
              <a:rPr lang="en-US" dirty="0" err="1" smtClean="0"/>
              <a:t>cio</a:t>
            </a:r>
            <a:r>
              <a:rPr lang="en-US" dirty="0" smtClean="0"/>
              <a:t>' </a:t>
            </a:r>
            <a:r>
              <a:rPr lang="en-US" dirty="0" err="1" smtClean="0"/>
              <a:t>il</a:t>
            </a:r>
            <a:r>
              <a:rPr lang="en-US" dirty="0" smtClean="0"/>
              <a:t> </a:t>
            </a:r>
            <a:r>
              <a:rPr lang="en-US" dirty="0" err="1" smtClean="0"/>
              <a:t>profilo</a:t>
            </a:r>
            <a:r>
              <a:rPr lang="en-US" dirty="0" smtClean="0"/>
              <a:t> </a:t>
            </a:r>
            <a:r>
              <a:rPr lang="en-US" dirty="0" err="1" smtClean="0"/>
              <a:t>integrato</a:t>
            </a:r>
            <a:r>
              <a:rPr lang="en-US" dirty="0" smtClean="0"/>
              <a:t> </a:t>
            </a:r>
            <a:r>
              <a:rPr lang="en-US" dirty="0" err="1" smtClean="0"/>
              <a:t>e</a:t>
            </a:r>
            <a:r>
              <a:rPr lang="en-US" dirty="0" smtClean="0"/>
              <a:t>' molto </a:t>
            </a:r>
            <a:r>
              <a:rPr lang="en-US" dirty="0" err="1" smtClean="0"/>
              <a:t>piu</a:t>
            </a:r>
            <a:r>
              <a:rPr lang="en-US" dirty="0" smtClean="0"/>
              <a:t>' largo </a:t>
            </a:r>
            <a:r>
              <a:rPr lang="en-US" dirty="0" err="1" smtClean="0"/>
              <a:t>e</a:t>
            </a:r>
            <a:r>
              <a:rPr lang="en-US" dirty="0" smtClean="0"/>
              <a:t> non </a:t>
            </a:r>
            <a:r>
              <a:rPr lang="en-US" dirty="0" err="1" smtClean="0"/>
              <a:t>mostra</a:t>
            </a:r>
            <a:r>
              <a:rPr lang="en-US" dirty="0" smtClean="0"/>
              <a:t> </a:t>
            </a:r>
            <a:r>
              <a:rPr lang="en-US" dirty="0" err="1" smtClean="0"/>
              <a:t>tutte</a:t>
            </a:r>
            <a:r>
              <a:rPr lang="en-US" dirty="0" smtClean="0"/>
              <a:t> le features </a:t>
            </a:r>
            <a:r>
              <a:rPr lang="en-US" dirty="0" err="1" smtClean="0"/>
              <a:t>fini</a:t>
            </a:r>
            <a:r>
              <a:rPr lang="en-US" dirty="0" smtClean="0"/>
              <a:t> </a:t>
            </a:r>
            <a:r>
              <a:rPr lang="en-US" dirty="0" err="1" smtClean="0"/>
              <a:t>che</a:t>
            </a:r>
            <a:r>
              <a:rPr lang="en-US" dirty="0" smtClean="0"/>
              <a:t> </a:t>
            </a:r>
            <a:r>
              <a:rPr lang="en-US" dirty="0" err="1" smtClean="0"/>
              <a:t>invece</a:t>
            </a:r>
            <a:r>
              <a:rPr lang="en-US" dirty="0" smtClean="0"/>
              <a:t> con baseband recording </a:t>
            </a:r>
            <a:r>
              <a:rPr lang="en-US" dirty="0" err="1" smtClean="0"/>
              <a:t>e</a:t>
            </a:r>
            <a:r>
              <a:rPr lang="en-US" dirty="0" smtClean="0"/>
              <a:t> </a:t>
            </a:r>
            <a:r>
              <a:rPr lang="en-US" dirty="0" err="1" smtClean="0"/>
              <a:t>dedispersione</a:t>
            </a:r>
            <a:r>
              <a:rPr lang="en-US" dirty="0" smtClean="0"/>
              <a:t> </a:t>
            </a:r>
            <a:r>
              <a:rPr lang="en-US" dirty="0" err="1" smtClean="0"/>
              <a:t>coerente</a:t>
            </a:r>
            <a:r>
              <a:rPr lang="en-US" dirty="0" smtClean="0"/>
              <a:t> la ROACH </a:t>
            </a:r>
            <a:r>
              <a:rPr lang="en-US" dirty="0" err="1" smtClean="0"/>
              <a:t>permette</a:t>
            </a:r>
            <a:r>
              <a:rPr lang="en-US" dirty="0" smtClean="0"/>
              <a:t> </a:t>
            </a:r>
            <a:r>
              <a:rPr lang="en-US" dirty="0" err="1" smtClean="0"/>
              <a:t>di</a:t>
            </a:r>
            <a:r>
              <a:rPr lang="en-US" dirty="0" smtClean="0"/>
              <a:t> </a:t>
            </a:r>
            <a:r>
              <a:rPr lang="en-US" dirty="0" err="1" smtClean="0"/>
              <a:t>mettere</a:t>
            </a:r>
            <a:r>
              <a:rPr lang="en-US" dirty="0" smtClean="0"/>
              <a:t> in </a:t>
            </a:r>
            <a:r>
              <a:rPr lang="en-US" dirty="0" err="1" smtClean="0"/>
              <a:t>evidenza</a:t>
            </a:r>
            <a:r>
              <a:rPr lang="en-US" dirty="0" smtClean="0"/>
              <a:t>.</a:t>
            </a:r>
          </a:p>
          <a:p>
            <a:endParaRPr lang="en-US" dirty="0"/>
          </a:p>
        </p:txBody>
      </p:sp>
      <p:sp>
        <p:nvSpPr>
          <p:cNvPr id="4" name="Slide Number Placeholder 3"/>
          <p:cNvSpPr>
            <a:spLocks noGrp="1"/>
          </p:cNvSpPr>
          <p:nvPr>
            <p:ph type="sldNum" sz="quarter" idx="10"/>
          </p:nvPr>
        </p:nvSpPr>
        <p:spPr/>
        <p:txBody>
          <a:bodyPr/>
          <a:lstStyle/>
          <a:p>
            <a:fld id="{D7F41C78-E04F-0347-9BC4-04E6D4F14C40}"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a:ln/>
        </p:spPr>
      </p:sp>
      <p:sp>
        <p:nvSpPr>
          <p:cNvPr id="62467" name="Notes Placeholder 2"/>
          <p:cNvSpPr>
            <a:spLocks noGrp="1"/>
          </p:cNvSpPr>
          <p:nvPr>
            <p:ph type="body" idx="1"/>
          </p:nvPr>
        </p:nvSpPr>
        <p:spPr>
          <a:noFill/>
          <a:ln/>
        </p:spPr>
        <p:txBody>
          <a:bodyPr/>
          <a:lstStyle/>
          <a:p>
            <a:r>
              <a:rPr lang="en-US" smtClean="0">
                <a:latin typeface="Times New Roman" pitchFamily="-112" charset="0"/>
                <a:ea typeface="ＭＳ Ｐゴシック" pitchFamily="-112" charset="-128"/>
                <a:cs typeface="ＭＳ Ｐゴシック" pitchFamily="-112" charset="-128"/>
              </a:rPr>
              <a:t>HSA= High Sensitive Array (link to VLBA, GBT, E-VLA)</a:t>
            </a:r>
          </a:p>
          <a:p>
            <a:r>
              <a:rPr lang="en-US" smtClean="0">
                <a:latin typeface="Times New Roman" pitchFamily="-112" charset="0"/>
                <a:ea typeface="ＭＳ Ｐゴシック" pitchFamily="-112" charset="-128"/>
                <a:cs typeface="ＭＳ Ｐゴシック" pitchFamily="-112" charset="-128"/>
              </a:rPr>
              <a:t>RadioAstron: lancio schedulato per Maggio 2011</a:t>
            </a:r>
          </a:p>
        </p:txBody>
      </p:sp>
      <p:sp>
        <p:nvSpPr>
          <p:cNvPr id="62468" name="Slide Number Placeholder 3"/>
          <p:cNvSpPr>
            <a:spLocks noGrp="1"/>
          </p:cNvSpPr>
          <p:nvPr>
            <p:ph type="sldNum" sz="quarter" idx="5"/>
          </p:nvPr>
        </p:nvSpPr>
        <p:spPr>
          <a:noFill/>
        </p:spPr>
        <p:txBody>
          <a:bodyPr/>
          <a:lstStyle/>
          <a:p>
            <a:fld id="{A2C32E1E-7CFC-1747-8CF3-557F7FCEDCF3}" type="slidenum">
              <a:rPr lang="en-GB" smtClean="0">
                <a:latin typeface="Times New Roman" pitchFamily="-112" charset="0"/>
              </a:rPr>
              <a:pPr/>
              <a:t>21</a:t>
            </a:fld>
            <a:endParaRPr lang="en-GB" smtClean="0">
              <a:latin typeface="Times New Roman" pitchFamily="-11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NB: No </a:t>
            </a:r>
            <a:r>
              <a:rPr lang="it-IT" dirty="0" err="1" smtClean="0"/>
              <a:t>beam</a:t>
            </a:r>
            <a:r>
              <a:rPr lang="it-IT" dirty="0" smtClean="0"/>
              <a:t> </a:t>
            </a:r>
            <a:r>
              <a:rPr lang="it-IT" dirty="0" err="1" smtClean="0"/>
              <a:t>deconvolution</a:t>
            </a:r>
            <a:r>
              <a:rPr lang="it-IT" dirty="0" smtClean="0"/>
              <a:t> </a:t>
            </a:r>
            <a:r>
              <a:rPr lang="it-IT" dirty="0" err="1" smtClean="0"/>
              <a:t>performed</a:t>
            </a:r>
            <a:r>
              <a:rPr lang="it-IT" dirty="0" smtClean="0"/>
              <a:t>. </a:t>
            </a:r>
            <a:r>
              <a:rPr lang="it-IT" dirty="0" err="1" smtClean="0"/>
              <a:t>Only</a:t>
            </a:r>
            <a:r>
              <a:rPr lang="it-IT" dirty="0" smtClean="0"/>
              <a:t> RFI </a:t>
            </a:r>
            <a:r>
              <a:rPr lang="it-IT" dirty="0" err="1" smtClean="0"/>
              <a:t>flagging</a:t>
            </a:r>
            <a:r>
              <a:rPr lang="it-IT" dirty="0" smtClean="0"/>
              <a:t> and de-</a:t>
            </a:r>
            <a:r>
              <a:rPr lang="it-IT" dirty="0" err="1" smtClean="0"/>
              <a:t>striping</a:t>
            </a:r>
            <a:endParaRPr lang="it-IT" dirty="0"/>
          </a:p>
        </p:txBody>
      </p:sp>
      <p:sp>
        <p:nvSpPr>
          <p:cNvPr id="4" name="Segnaposto numero diapositiva 3"/>
          <p:cNvSpPr>
            <a:spLocks noGrp="1"/>
          </p:cNvSpPr>
          <p:nvPr>
            <p:ph type="sldNum" sz="quarter" idx="10"/>
          </p:nvPr>
        </p:nvSpPr>
        <p:spPr/>
        <p:txBody>
          <a:bodyPr/>
          <a:lstStyle/>
          <a:p>
            <a:fld id="{D7F41C78-E04F-0347-9BC4-04E6D4F14C40}" type="slidenum">
              <a:rPr lang="en-US" smtClean="0"/>
              <a:pPr/>
              <a:t>23</a:t>
            </a:fld>
            <a:endParaRPr lang="en-US"/>
          </a:p>
        </p:txBody>
      </p:sp>
    </p:spTree>
    <p:extLst>
      <p:ext uri="{BB962C8B-B14F-4D97-AF65-F5344CB8AC3E}">
        <p14:creationId xmlns:p14="http://schemas.microsoft.com/office/powerpoint/2010/main" val="189027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err="1" smtClean="0"/>
              <a:t>ToO</a:t>
            </a:r>
            <a:r>
              <a:rPr lang="en-US" dirty="0" smtClean="0"/>
              <a:t> </a:t>
            </a:r>
            <a:r>
              <a:rPr lang="en-US" dirty="0" err="1" smtClean="0"/>
              <a:t>Magnetar</a:t>
            </a:r>
            <a:r>
              <a:rPr lang="en-US" dirty="0" smtClean="0"/>
              <a:t> -&gt; </a:t>
            </a:r>
            <a:r>
              <a:rPr lang="en-US" dirty="0" err="1" smtClean="0"/>
              <a:t>profilo</a:t>
            </a:r>
            <a:r>
              <a:rPr lang="en-US" dirty="0" smtClean="0"/>
              <a:t> </a:t>
            </a:r>
            <a:r>
              <a:rPr lang="en-US" dirty="0" err="1" smtClean="0"/>
              <a:t>integrato</a:t>
            </a:r>
            <a:r>
              <a:rPr lang="en-US" dirty="0" smtClean="0"/>
              <a:t> </a:t>
            </a:r>
            <a:r>
              <a:rPr lang="en-US" dirty="0" err="1" smtClean="0"/>
              <a:t>contenete</a:t>
            </a:r>
            <a:r>
              <a:rPr lang="en-US" dirty="0" smtClean="0"/>
              <a:t> 3.3 ore (non consecutive) </a:t>
            </a:r>
            <a:r>
              <a:rPr lang="en-US" dirty="0" err="1" smtClean="0"/>
              <a:t>di</a:t>
            </a:r>
            <a:r>
              <a:rPr lang="en-US" dirty="0" smtClean="0"/>
              <a:t> </a:t>
            </a:r>
            <a:r>
              <a:rPr lang="en-US" dirty="0" err="1" smtClean="0"/>
              <a:t>dati</a:t>
            </a:r>
            <a:r>
              <a:rPr lang="en-US" dirty="0" smtClean="0"/>
              <a:t> </a:t>
            </a:r>
            <a:r>
              <a:rPr lang="en-US" dirty="0" err="1" smtClean="0"/>
              <a:t>della</a:t>
            </a:r>
            <a:r>
              <a:rPr lang="en-US" dirty="0" smtClean="0"/>
              <a:t> </a:t>
            </a:r>
            <a:r>
              <a:rPr lang="en-US" dirty="0" err="1" smtClean="0"/>
              <a:t>magnetar</a:t>
            </a:r>
            <a:r>
              <a:rPr lang="en-US" dirty="0" smtClean="0"/>
              <a:t> in </a:t>
            </a:r>
            <a:r>
              <a:rPr lang="en-US" dirty="0" err="1" smtClean="0"/>
              <a:t>banda</a:t>
            </a:r>
            <a:r>
              <a:rPr lang="en-US" dirty="0" smtClean="0"/>
              <a:t> C. </a:t>
            </a:r>
          </a:p>
          <a:p>
            <a:r>
              <a:rPr lang="en-US" dirty="0" smtClean="0"/>
              <a:t>backend total-power </a:t>
            </a:r>
            <a:r>
              <a:rPr lang="en-US" dirty="0" err="1" smtClean="0"/>
              <a:t>e</a:t>
            </a:r>
            <a:r>
              <a:rPr lang="en-US" dirty="0" smtClean="0"/>
              <a:t>  </a:t>
            </a:r>
            <a:r>
              <a:rPr lang="en-US" dirty="0" err="1" smtClean="0"/>
              <a:t>frequenza</a:t>
            </a:r>
            <a:r>
              <a:rPr lang="en-US" dirty="0" smtClean="0"/>
              <a:t> non </a:t>
            </a:r>
            <a:r>
              <a:rPr lang="en-US" dirty="0" err="1" smtClean="0"/>
              <a:t>adatti</a:t>
            </a:r>
            <a:r>
              <a:rPr lang="en-US" dirty="0" smtClean="0"/>
              <a:t> a </a:t>
            </a:r>
            <a:r>
              <a:rPr lang="en-US" dirty="0" err="1" smtClean="0"/>
              <a:t>osservazioni</a:t>
            </a:r>
            <a:r>
              <a:rPr lang="en-US" dirty="0" smtClean="0"/>
              <a:t> pulsar (</a:t>
            </a:r>
            <a:r>
              <a:rPr lang="en-US" dirty="0" err="1" smtClean="0"/>
              <a:t>segnale</a:t>
            </a:r>
            <a:r>
              <a:rPr lang="en-US" dirty="0" smtClean="0"/>
              <a:t> </a:t>
            </a:r>
            <a:r>
              <a:rPr lang="en-US" dirty="0" err="1" smtClean="0"/>
              <a:t>impulsivo</a:t>
            </a:r>
            <a:r>
              <a:rPr lang="en-US" dirty="0" smtClean="0"/>
              <a:t> </a:t>
            </a:r>
            <a:r>
              <a:rPr lang="en-US" dirty="0" err="1" smtClean="0"/>
              <a:t>disperso</a:t>
            </a:r>
            <a:r>
              <a:rPr lang="en-US" dirty="0" smtClean="0"/>
              <a:t> </a:t>
            </a:r>
            <a:r>
              <a:rPr lang="en-US" dirty="0" err="1" smtClean="0"/>
              <a:t>e</a:t>
            </a:r>
            <a:r>
              <a:rPr lang="en-US" dirty="0" smtClean="0"/>
              <a:t> a </a:t>
            </a:r>
            <a:r>
              <a:rPr lang="en-US" dirty="0" err="1" smtClean="0"/>
              <a:t>spettro</a:t>
            </a:r>
            <a:r>
              <a:rPr lang="en-US" dirty="0" smtClean="0"/>
              <a:t> </a:t>
            </a:r>
            <a:r>
              <a:rPr lang="en-US" dirty="0" err="1" smtClean="0"/>
              <a:t>ripido</a:t>
            </a:r>
            <a:r>
              <a:rPr lang="en-US" dirty="0" smtClean="0"/>
              <a:t>), ma la </a:t>
            </a:r>
            <a:r>
              <a:rPr lang="en-US" dirty="0" err="1" smtClean="0"/>
              <a:t>peculiare</a:t>
            </a:r>
            <a:r>
              <a:rPr lang="en-US" dirty="0" smtClean="0"/>
              <a:t> </a:t>
            </a:r>
            <a:r>
              <a:rPr lang="en-US" dirty="0" err="1" smtClean="0"/>
              <a:t>natura</a:t>
            </a:r>
            <a:r>
              <a:rPr lang="en-US" dirty="0" smtClean="0"/>
              <a:t> </a:t>
            </a:r>
            <a:r>
              <a:rPr lang="en-US" dirty="0" err="1" smtClean="0"/>
              <a:t>di</a:t>
            </a:r>
            <a:r>
              <a:rPr lang="en-US" dirty="0" smtClean="0"/>
              <a:t> </a:t>
            </a:r>
            <a:r>
              <a:rPr lang="en-US" dirty="0" err="1" smtClean="0"/>
              <a:t>questo</a:t>
            </a:r>
            <a:r>
              <a:rPr lang="en-US" dirty="0" smtClean="0"/>
              <a:t> </a:t>
            </a:r>
            <a:r>
              <a:rPr lang="en-US" dirty="0" err="1" smtClean="0"/>
              <a:t>oggetto</a:t>
            </a:r>
            <a:r>
              <a:rPr lang="en-US" dirty="0" smtClean="0"/>
              <a:t> (</a:t>
            </a:r>
            <a:r>
              <a:rPr lang="en-US" dirty="0" err="1" smtClean="0"/>
              <a:t>spettro</a:t>
            </a:r>
            <a:r>
              <a:rPr lang="en-US" dirty="0" smtClean="0"/>
              <a:t> circa </a:t>
            </a:r>
            <a:r>
              <a:rPr lang="en-US" dirty="0" err="1" smtClean="0"/>
              <a:t>piatto</a:t>
            </a:r>
            <a:r>
              <a:rPr lang="en-US" dirty="0" smtClean="0"/>
              <a:t>, </a:t>
            </a:r>
            <a:r>
              <a:rPr lang="en-US" dirty="0" err="1" smtClean="0"/>
              <a:t>periodo</a:t>
            </a:r>
            <a:r>
              <a:rPr lang="en-US" dirty="0" smtClean="0"/>
              <a:t> </a:t>
            </a:r>
            <a:r>
              <a:rPr lang="en-US" dirty="0" err="1" smtClean="0"/>
              <a:t>di</a:t>
            </a:r>
            <a:r>
              <a:rPr lang="en-US" dirty="0" smtClean="0"/>
              <a:t> </a:t>
            </a:r>
            <a:r>
              <a:rPr lang="en-US" dirty="0" err="1" smtClean="0"/>
              <a:t>rotazione</a:t>
            </a:r>
            <a:r>
              <a:rPr lang="en-US" dirty="0" smtClean="0"/>
              <a:t> </a:t>
            </a:r>
            <a:r>
              <a:rPr lang="en-US" dirty="0" err="1" smtClean="0"/>
              <a:t>lungo</a:t>
            </a:r>
            <a:r>
              <a:rPr lang="en-US" dirty="0" smtClean="0"/>
              <a:t>) ha </a:t>
            </a:r>
            <a:r>
              <a:rPr lang="en-US" dirty="0" err="1" smtClean="0"/>
              <a:t>reso</a:t>
            </a:r>
            <a:r>
              <a:rPr lang="en-US" dirty="0" smtClean="0"/>
              <a:t> </a:t>
            </a:r>
            <a:r>
              <a:rPr lang="en-US" dirty="0" err="1" smtClean="0"/>
              <a:t>possibile</a:t>
            </a:r>
            <a:r>
              <a:rPr lang="en-US" dirty="0" smtClean="0"/>
              <a:t> </a:t>
            </a:r>
            <a:r>
              <a:rPr lang="en-US" dirty="0" err="1" smtClean="0"/>
              <a:t>osservare</a:t>
            </a:r>
            <a:r>
              <a:rPr lang="en-US" dirty="0" smtClean="0"/>
              <a:t> </a:t>
            </a:r>
            <a:r>
              <a:rPr lang="en-US" dirty="0" err="1" smtClean="0"/>
              <a:t>questo</a:t>
            </a:r>
            <a:r>
              <a:rPr lang="en-US" dirty="0" smtClean="0"/>
              <a:t> </a:t>
            </a:r>
            <a:r>
              <a:rPr lang="en-US" dirty="0" err="1" smtClean="0"/>
              <a:t>oggetto</a:t>
            </a:r>
            <a:r>
              <a:rPr lang="en-US" dirty="0" smtClean="0"/>
              <a:t> a SRT. </a:t>
            </a:r>
          </a:p>
          <a:p>
            <a:r>
              <a:rPr lang="en-US" dirty="0" err="1" smtClean="0"/>
              <a:t>Quella</a:t>
            </a:r>
            <a:r>
              <a:rPr lang="en-US" dirty="0" smtClean="0"/>
              <a:t> </a:t>
            </a:r>
            <a:r>
              <a:rPr lang="en-US" dirty="0" err="1" smtClean="0"/>
              <a:t>di</a:t>
            </a:r>
            <a:r>
              <a:rPr lang="en-US" dirty="0" smtClean="0"/>
              <a:t> SRT </a:t>
            </a:r>
            <a:r>
              <a:rPr lang="en-US" dirty="0" err="1" smtClean="0"/>
              <a:t>e</a:t>
            </a:r>
            <a:r>
              <a:rPr lang="en-US" dirty="0" smtClean="0"/>
              <a:t>' la prima (</a:t>
            </a:r>
            <a:r>
              <a:rPr lang="en-US" dirty="0" err="1" smtClean="0"/>
              <a:t>e</a:t>
            </a:r>
            <a:r>
              <a:rPr lang="en-US" dirty="0" smtClean="0"/>
              <a:t> </a:t>
            </a:r>
            <a:r>
              <a:rPr lang="en-US" dirty="0" err="1" smtClean="0"/>
              <a:t>tutt'ora</a:t>
            </a:r>
            <a:r>
              <a:rPr lang="en-US" dirty="0" smtClean="0"/>
              <a:t> </a:t>
            </a:r>
            <a:r>
              <a:rPr lang="en-US" dirty="0" err="1" smtClean="0"/>
              <a:t>unica</a:t>
            </a:r>
            <a:r>
              <a:rPr lang="en-US" dirty="0" smtClean="0"/>
              <a:t>, credo) </a:t>
            </a:r>
            <a:r>
              <a:rPr lang="en-US" dirty="0" err="1" smtClean="0"/>
              <a:t>osservazione</a:t>
            </a:r>
            <a:r>
              <a:rPr lang="en-US" dirty="0" smtClean="0"/>
              <a:t> in </a:t>
            </a:r>
            <a:r>
              <a:rPr lang="en-US" dirty="0" err="1" smtClean="0"/>
              <a:t>banda</a:t>
            </a:r>
            <a:r>
              <a:rPr lang="en-US" dirty="0" smtClean="0"/>
              <a:t> C </a:t>
            </a:r>
            <a:r>
              <a:rPr lang="en-US" dirty="0" err="1" smtClean="0"/>
              <a:t>di</a:t>
            </a:r>
            <a:r>
              <a:rPr lang="en-US" dirty="0" smtClean="0"/>
              <a:t> </a:t>
            </a:r>
            <a:r>
              <a:rPr lang="en-US" dirty="0" err="1" smtClean="0"/>
              <a:t>questa</a:t>
            </a:r>
            <a:r>
              <a:rPr lang="en-US" dirty="0" smtClean="0"/>
              <a:t> </a:t>
            </a:r>
            <a:r>
              <a:rPr lang="en-US" dirty="0" err="1" smtClean="0"/>
              <a:t>sorgente</a:t>
            </a:r>
            <a:r>
              <a:rPr lang="en-US" dirty="0" smtClean="0"/>
              <a:t>.</a:t>
            </a:r>
          </a:p>
          <a:p>
            <a:endParaRPr lang="en-US" dirty="0" smtClean="0"/>
          </a:p>
          <a:p>
            <a:r>
              <a:rPr lang="en-US" dirty="0" smtClean="0"/>
              <a:t>LEAP -&gt; </a:t>
            </a:r>
            <a:r>
              <a:rPr lang="en-US" dirty="0" err="1" smtClean="0"/>
              <a:t>purtroppo</a:t>
            </a:r>
            <a:r>
              <a:rPr lang="en-US" dirty="0" smtClean="0"/>
              <a:t> per </a:t>
            </a:r>
            <a:r>
              <a:rPr lang="en-US" dirty="0" err="1" smtClean="0"/>
              <a:t>motivi</a:t>
            </a:r>
            <a:r>
              <a:rPr lang="en-US" dirty="0" smtClean="0"/>
              <a:t> </a:t>
            </a:r>
            <a:r>
              <a:rPr lang="en-US" dirty="0" err="1" smtClean="0"/>
              <a:t>vari</a:t>
            </a:r>
            <a:r>
              <a:rPr lang="en-US" dirty="0" smtClean="0"/>
              <a:t> (</a:t>
            </a:r>
            <a:r>
              <a:rPr lang="en-US" dirty="0" err="1" smtClean="0"/>
              <a:t>e</a:t>
            </a:r>
            <a:r>
              <a:rPr lang="en-US" dirty="0" smtClean="0"/>
              <a:t> </a:t>
            </a:r>
            <a:r>
              <a:rPr lang="en-US" dirty="0" err="1" smtClean="0"/>
              <a:t>indipendenti</a:t>
            </a:r>
            <a:r>
              <a:rPr lang="en-US" dirty="0" smtClean="0"/>
              <a:t> </a:t>
            </a:r>
            <a:r>
              <a:rPr lang="en-US" dirty="0" err="1" smtClean="0"/>
              <a:t>da</a:t>
            </a:r>
            <a:r>
              <a:rPr lang="en-US" dirty="0" smtClean="0"/>
              <a:t> SRT) non </a:t>
            </a:r>
            <a:r>
              <a:rPr lang="en-US" dirty="0" err="1" smtClean="0"/>
              <a:t>abbiamo</a:t>
            </a:r>
            <a:r>
              <a:rPr lang="en-US" dirty="0" smtClean="0"/>
              <a:t> </a:t>
            </a:r>
            <a:r>
              <a:rPr lang="en-US" dirty="0" err="1" smtClean="0"/>
              <a:t>ancora</a:t>
            </a:r>
            <a:r>
              <a:rPr lang="en-US" dirty="0" smtClean="0"/>
              <a:t> </a:t>
            </a:r>
            <a:r>
              <a:rPr lang="en-US" dirty="0" err="1" smtClean="0"/>
              <a:t>potuto</a:t>
            </a:r>
            <a:r>
              <a:rPr lang="en-US" dirty="0" smtClean="0"/>
              <a:t> </a:t>
            </a:r>
            <a:r>
              <a:rPr lang="en-US" dirty="0" err="1" smtClean="0"/>
              <a:t>correlare</a:t>
            </a:r>
            <a:r>
              <a:rPr lang="en-US" dirty="0" smtClean="0"/>
              <a:t> </a:t>
            </a:r>
            <a:r>
              <a:rPr lang="en-US" dirty="0" err="1" smtClean="0"/>
              <a:t>i</a:t>
            </a:r>
            <a:r>
              <a:rPr lang="en-US" dirty="0" smtClean="0"/>
              <a:t> </a:t>
            </a:r>
            <a:r>
              <a:rPr lang="en-US" dirty="0" err="1" smtClean="0"/>
              <a:t>dati</a:t>
            </a:r>
            <a:r>
              <a:rPr lang="en-US" dirty="0" smtClean="0"/>
              <a:t> </a:t>
            </a:r>
            <a:r>
              <a:rPr lang="en-US" dirty="0" err="1" smtClean="0"/>
              <a:t>di</a:t>
            </a:r>
            <a:r>
              <a:rPr lang="en-US" dirty="0" smtClean="0"/>
              <a:t> </a:t>
            </a:r>
            <a:r>
              <a:rPr lang="en-US" dirty="0" err="1" smtClean="0"/>
              <a:t>tutti</a:t>
            </a:r>
            <a:r>
              <a:rPr lang="en-US" dirty="0" smtClean="0"/>
              <a:t> </a:t>
            </a:r>
            <a:r>
              <a:rPr lang="en-US" dirty="0" err="1" smtClean="0"/>
              <a:t>e</a:t>
            </a:r>
            <a:r>
              <a:rPr lang="en-US" dirty="0" smtClean="0"/>
              <a:t> 5 </a:t>
            </a:r>
            <a:r>
              <a:rPr lang="en-US" dirty="0" err="1" smtClean="0"/>
              <a:t>i</a:t>
            </a:r>
            <a:r>
              <a:rPr lang="en-US" dirty="0" smtClean="0"/>
              <a:t> </a:t>
            </a:r>
            <a:r>
              <a:rPr lang="en-US" dirty="0" err="1" smtClean="0"/>
              <a:t>telescopi</a:t>
            </a:r>
            <a:r>
              <a:rPr lang="en-US" dirty="0" smtClean="0"/>
              <a:t>. </a:t>
            </a:r>
            <a:r>
              <a:rPr lang="en-US" dirty="0" err="1" smtClean="0"/>
              <a:t>L'immagine</a:t>
            </a:r>
            <a:r>
              <a:rPr lang="en-US" dirty="0" smtClean="0"/>
              <a:t> B1937+21_ROACH </a:t>
            </a:r>
            <a:r>
              <a:rPr lang="en-US" dirty="0" err="1" smtClean="0"/>
              <a:t>e</a:t>
            </a:r>
            <a:r>
              <a:rPr lang="en-US" dirty="0" smtClean="0"/>
              <a:t>' </a:t>
            </a:r>
            <a:r>
              <a:rPr lang="en-US" dirty="0" err="1" smtClean="0"/>
              <a:t>quindi</a:t>
            </a:r>
            <a:r>
              <a:rPr lang="en-US" dirty="0" smtClean="0"/>
              <a:t> </a:t>
            </a:r>
            <a:r>
              <a:rPr lang="en-US" dirty="0" err="1" smtClean="0"/>
              <a:t>relativa</a:t>
            </a:r>
            <a:r>
              <a:rPr lang="en-US" dirty="0" smtClean="0"/>
              <a:t> a </a:t>
            </a:r>
            <a:r>
              <a:rPr lang="en-US" dirty="0" err="1" smtClean="0"/>
              <a:t>una</a:t>
            </a:r>
            <a:r>
              <a:rPr lang="en-US" dirty="0" smtClean="0"/>
              <a:t> </a:t>
            </a:r>
            <a:r>
              <a:rPr lang="en-US" dirty="0" err="1" smtClean="0"/>
              <a:t>osservazione</a:t>
            </a:r>
            <a:r>
              <a:rPr lang="en-US" dirty="0" smtClean="0"/>
              <a:t> con </a:t>
            </a:r>
            <a:r>
              <a:rPr lang="en-US" dirty="0" err="1" smtClean="0"/>
              <a:t>il</a:t>
            </a:r>
            <a:r>
              <a:rPr lang="en-US" dirty="0" smtClean="0"/>
              <a:t> solo SRT (</a:t>
            </a:r>
            <a:r>
              <a:rPr lang="en-US" dirty="0" err="1" smtClean="0"/>
              <a:t>e</a:t>
            </a:r>
            <a:r>
              <a:rPr lang="en-US" dirty="0" smtClean="0"/>
              <a:t> </a:t>
            </a:r>
            <a:r>
              <a:rPr lang="en-US" dirty="0" err="1" smtClean="0"/>
              <a:t>una</a:t>
            </a:r>
            <a:r>
              <a:rPr lang="en-US" dirty="0" smtClean="0"/>
              <a:t> sola </a:t>
            </a:r>
            <a:r>
              <a:rPr lang="en-US" dirty="0" err="1" smtClean="0"/>
              <a:t>delle</a:t>
            </a:r>
            <a:r>
              <a:rPr lang="en-US" dirty="0" smtClean="0"/>
              <a:t> 16 </a:t>
            </a:r>
            <a:r>
              <a:rPr lang="en-US" dirty="0" err="1" smtClean="0"/>
              <a:t>sottobande</a:t>
            </a:r>
            <a:r>
              <a:rPr lang="en-US" dirty="0" smtClean="0"/>
              <a:t> </a:t>
            </a:r>
            <a:r>
              <a:rPr lang="en-US" dirty="0" err="1" smtClean="0"/>
              <a:t>da</a:t>
            </a:r>
            <a:r>
              <a:rPr lang="en-US" dirty="0" smtClean="0"/>
              <a:t> 16 MHz </a:t>
            </a:r>
            <a:r>
              <a:rPr lang="en-US" dirty="0" err="1" smtClean="0"/>
              <a:t>della</a:t>
            </a:r>
            <a:r>
              <a:rPr lang="en-US" dirty="0" smtClean="0"/>
              <a:t> ROACH; per </a:t>
            </a:r>
            <a:r>
              <a:rPr lang="en-US" dirty="0" err="1" smtClean="0"/>
              <a:t>usarle</a:t>
            </a:r>
            <a:r>
              <a:rPr lang="en-US" dirty="0" smtClean="0"/>
              <a:t> </a:t>
            </a:r>
            <a:r>
              <a:rPr lang="en-US" dirty="0" err="1" smtClean="0"/>
              <a:t>tutte</a:t>
            </a:r>
            <a:r>
              <a:rPr lang="en-US" dirty="0" smtClean="0"/>
              <a:t> </a:t>
            </a:r>
            <a:r>
              <a:rPr lang="en-US" dirty="0" err="1" smtClean="0"/>
              <a:t>abbiamo</a:t>
            </a:r>
            <a:r>
              <a:rPr lang="en-US" dirty="0" smtClean="0"/>
              <a:t> </a:t>
            </a:r>
            <a:r>
              <a:rPr lang="en-US" dirty="0" err="1" smtClean="0"/>
              <a:t>bisogno</a:t>
            </a:r>
            <a:r>
              <a:rPr lang="en-US" dirty="0" smtClean="0"/>
              <a:t> del cluster per </a:t>
            </a:r>
            <a:r>
              <a:rPr lang="en-US" dirty="0" err="1" smtClean="0"/>
              <a:t>il</a:t>
            </a:r>
            <a:r>
              <a:rPr lang="en-US" dirty="0" smtClean="0"/>
              <a:t> </a:t>
            </a:r>
            <a:r>
              <a:rPr lang="en-US" dirty="0" err="1" smtClean="0"/>
              <a:t>quale</a:t>
            </a:r>
            <a:r>
              <a:rPr lang="en-US" dirty="0" smtClean="0"/>
              <a:t> </a:t>
            </a:r>
            <a:r>
              <a:rPr lang="en-US" dirty="0" err="1" smtClean="0"/>
              <a:t>abbiamo</a:t>
            </a:r>
            <a:r>
              <a:rPr lang="en-US" dirty="0" smtClean="0"/>
              <a:t> </a:t>
            </a:r>
            <a:r>
              <a:rPr lang="en-US" dirty="0" err="1" smtClean="0"/>
              <a:t>bisogno</a:t>
            </a:r>
            <a:r>
              <a:rPr lang="en-US" dirty="0" smtClean="0"/>
              <a:t> </a:t>
            </a:r>
            <a:r>
              <a:rPr lang="en-US" dirty="0" err="1" smtClean="0"/>
              <a:t>di</a:t>
            </a:r>
            <a:r>
              <a:rPr lang="en-US" dirty="0" smtClean="0"/>
              <a:t> </a:t>
            </a:r>
            <a:r>
              <a:rPr lang="en-US" dirty="0" err="1" smtClean="0"/>
              <a:t>piu</a:t>
            </a:r>
            <a:r>
              <a:rPr lang="en-US" dirty="0" smtClean="0"/>
              <a:t>' </a:t>
            </a:r>
            <a:r>
              <a:rPr lang="en-US" dirty="0" err="1" smtClean="0"/>
              <a:t>potenza</a:t>
            </a:r>
            <a:r>
              <a:rPr lang="en-US" dirty="0" smtClean="0"/>
              <a:t> in </a:t>
            </a:r>
            <a:r>
              <a:rPr lang="en-US" dirty="0" err="1" smtClean="0"/>
              <a:t>sito</a:t>
            </a:r>
            <a:r>
              <a:rPr lang="en-US" dirty="0" smtClean="0"/>
              <a:t>). Si </a:t>
            </a:r>
            <a:r>
              <a:rPr lang="en-US" dirty="0" err="1" smtClean="0"/>
              <a:t>tratta</a:t>
            </a:r>
            <a:r>
              <a:rPr lang="en-US" dirty="0" smtClean="0"/>
              <a:t> </a:t>
            </a:r>
            <a:r>
              <a:rPr lang="en-US" dirty="0" err="1" smtClean="0"/>
              <a:t>di</a:t>
            </a:r>
            <a:r>
              <a:rPr lang="en-US" dirty="0" smtClean="0"/>
              <a:t> B1937+21, la prima MSP </a:t>
            </a:r>
            <a:r>
              <a:rPr lang="en-US" dirty="0" err="1" smtClean="0"/>
              <a:t>scoperta</a:t>
            </a:r>
            <a:r>
              <a:rPr lang="en-US" dirty="0" smtClean="0"/>
              <a:t> (</a:t>
            </a:r>
            <a:r>
              <a:rPr lang="en-US" dirty="0" err="1" smtClean="0"/>
              <a:t>e</a:t>
            </a:r>
            <a:r>
              <a:rPr lang="en-US" dirty="0" smtClean="0"/>
              <a:t> la </a:t>
            </a:r>
            <a:r>
              <a:rPr lang="en-US" dirty="0" err="1" smtClean="0"/>
              <a:t>seconda</a:t>
            </a:r>
            <a:r>
              <a:rPr lang="en-US" dirty="0" smtClean="0"/>
              <a:t> </a:t>
            </a:r>
            <a:r>
              <a:rPr lang="en-US" dirty="0" err="1" smtClean="0"/>
              <a:t>piu</a:t>
            </a:r>
            <a:r>
              <a:rPr lang="en-US" dirty="0" smtClean="0"/>
              <a:t>' </a:t>
            </a:r>
            <a:r>
              <a:rPr lang="en-US" dirty="0" err="1" smtClean="0"/>
              <a:t>rapidamente</a:t>
            </a:r>
            <a:r>
              <a:rPr lang="en-US" dirty="0" smtClean="0"/>
              <a:t> </a:t>
            </a:r>
            <a:r>
              <a:rPr lang="en-US" dirty="0" err="1" smtClean="0"/>
              <a:t>rotante</a:t>
            </a:r>
            <a:r>
              <a:rPr lang="en-US" dirty="0" smtClean="0"/>
              <a:t> </a:t>
            </a:r>
            <a:r>
              <a:rPr lang="en-US" dirty="0" err="1" smtClean="0"/>
              <a:t>nella</a:t>
            </a:r>
            <a:r>
              <a:rPr lang="en-US" dirty="0" smtClean="0"/>
              <a:t> </a:t>
            </a:r>
            <a:r>
              <a:rPr lang="en-US" dirty="0" err="1" smtClean="0"/>
              <a:t>Galassia</a:t>
            </a:r>
            <a:r>
              <a:rPr lang="en-US" dirty="0" smtClean="0"/>
              <a:t>). </a:t>
            </a:r>
            <a:r>
              <a:rPr lang="en-US" dirty="0" err="1" smtClean="0"/>
              <a:t>Osservazione</a:t>
            </a:r>
            <a:r>
              <a:rPr lang="en-US" dirty="0" smtClean="0"/>
              <a:t> </a:t>
            </a:r>
            <a:r>
              <a:rPr lang="en-US" dirty="0" err="1" smtClean="0"/>
              <a:t>su</a:t>
            </a:r>
            <a:r>
              <a:rPr lang="en-US" dirty="0" smtClean="0"/>
              <a:t> 16 MHz </a:t>
            </a:r>
            <a:r>
              <a:rPr lang="en-US" dirty="0" err="1" smtClean="0"/>
              <a:t>di</a:t>
            </a:r>
            <a:r>
              <a:rPr lang="en-US" dirty="0" smtClean="0"/>
              <a:t> </a:t>
            </a:r>
            <a:r>
              <a:rPr lang="en-US" dirty="0" err="1" smtClean="0"/>
              <a:t>banda</a:t>
            </a:r>
            <a:r>
              <a:rPr lang="en-US" dirty="0" smtClean="0"/>
              <a:t> per 15 min in </a:t>
            </a:r>
            <a:r>
              <a:rPr lang="en-US" dirty="0" err="1" smtClean="0"/>
              <a:t>banda</a:t>
            </a:r>
            <a:r>
              <a:rPr lang="en-US" dirty="0" smtClean="0"/>
              <a:t> L (23 Sept 13). </a:t>
            </a:r>
            <a:r>
              <a:rPr lang="en-US" dirty="0" err="1" smtClean="0"/>
              <a:t>Risultato</a:t>
            </a:r>
            <a:r>
              <a:rPr lang="en-US" dirty="0" smtClean="0"/>
              <a:t> molto </a:t>
            </a:r>
            <a:r>
              <a:rPr lang="en-US" dirty="0" err="1" smtClean="0"/>
              <a:t>buono</a:t>
            </a:r>
            <a:r>
              <a:rPr lang="en-US" dirty="0" smtClean="0"/>
              <a:t> </a:t>
            </a:r>
            <a:r>
              <a:rPr lang="en-US" dirty="0" err="1" smtClean="0"/>
              <a:t>e</a:t>
            </a:r>
            <a:r>
              <a:rPr lang="en-US" dirty="0" smtClean="0"/>
              <a:t> in </a:t>
            </a:r>
            <a:r>
              <a:rPr lang="en-US" dirty="0" err="1" smtClean="0"/>
              <a:t>linea</a:t>
            </a:r>
            <a:r>
              <a:rPr lang="en-US" dirty="0" smtClean="0"/>
              <a:t> con </a:t>
            </a:r>
            <a:r>
              <a:rPr lang="en-US" dirty="0" err="1" smtClean="0"/>
              <a:t>quello</a:t>
            </a:r>
            <a:r>
              <a:rPr lang="en-US" dirty="0" smtClean="0"/>
              <a:t> </a:t>
            </a:r>
            <a:r>
              <a:rPr lang="en-US" dirty="0" err="1" smtClean="0"/>
              <a:t>che</a:t>
            </a:r>
            <a:r>
              <a:rPr lang="en-US" dirty="0" smtClean="0"/>
              <a:t> </a:t>
            </a:r>
            <a:r>
              <a:rPr lang="en-US" dirty="0" err="1" smtClean="0"/>
              <a:t>si</a:t>
            </a:r>
            <a:r>
              <a:rPr lang="en-US" dirty="0" smtClean="0"/>
              <a:t> </a:t>
            </a:r>
            <a:r>
              <a:rPr lang="en-US" dirty="0" err="1" smtClean="0"/>
              <a:t>vede</a:t>
            </a:r>
            <a:r>
              <a:rPr lang="en-US" dirty="0" smtClean="0"/>
              <a:t> </a:t>
            </a:r>
            <a:r>
              <a:rPr lang="en-US" dirty="0" err="1" smtClean="0"/>
              <a:t>agli</a:t>
            </a:r>
            <a:r>
              <a:rPr lang="en-US" dirty="0" smtClean="0"/>
              <a:t> </a:t>
            </a:r>
            <a:r>
              <a:rPr lang="en-US" dirty="0" err="1" smtClean="0"/>
              <a:t>altri</a:t>
            </a:r>
            <a:r>
              <a:rPr lang="en-US" dirty="0" smtClean="0"/>
              <a:t> </a:t>
            </a:r>
            <a:r>
              <a:rPr lang="en-US" dirty="0" err="1" smtClean="0"/>
              <a:t>telescopi</a:t>
            </a:r>
            <a:r>
              <a:rPr lang="en-US" dirty="0" smtClean="0"/>
              <a:t> LEAP. </a:t>
            </a:r>
          </a:p>
          <a:p>
            <a:endParaRPr lang="en-US" dirty="0" smtClean="0"/>
          </a:p>
          <a:p>
            <a:r>
              <a:rPr lang="en-US" dirty="0" smtClean="0"/>
              <a:t>DFB -&gt; B1937+21 </a:t>
            </a:r>
            <a:r>
              <a:rPr lang="en-US" dirty="0" err="1" smtClean="0"/>
              <a:t>osservata</a:t>
            </a:r>
            <a:r>
              <a:rPr lang="en-US" dirty="0" smtClean="0"/>
              <a:t> </a:t>
            </a:r>
            <a:r>
              <a:rPr lang="en-US" dirty="0" err="1" smtClean="0"/>
              <a:t>col</a:t>
            </a:r>
            <a:r>
              <a:rPr lang="en-US" dirty="0" smtClean="0"/>
              <a:t> DFB. </a:t>
            </a:r>
            <a:r>
              <a:rPr lang="en-US" dirty="0" err="1" smtClean="0"/>
              <a:t>Da</a:t>
            </a:r>
            <a:r>
              <a:rPr lang="en-US" dirty="0" smtClean="0"/>
              <a:t> </a:t>
            </a:r>
            <a:r>
              <a:rPr lang="en-US" dirty="0" err="1" smtClean="0"/>
              <a:t>confromtare</a:t>
            </a:r>
            <a:r>
              <a:rPr lang="en-US" dirty="0" smtClean="0"/>
              <a:t> con </a:t>
            </a:r>
            <a:r>
              <a:rPr lang="en-US" dirty="0" err="1" smtClean="0"/>
              <a:t>quella</a:t>
            </a:r>
            <a:r>
              <a:rPr lang="en-US" dirty="0" smtClean="0"/>
              <a:t> </a:t>
            </a:r>
            <a:r>
              <a:rPr lang="en-US" dirty="0" err="1" smtClean="0"/>
              <a:t>di</a:t>
            </a:r>
            <a:r>
              <a:rPr lang="en-US" dirty="0" smtClean="0"/>
              <a:t> LEAP: qui </a:t>
            </a:r>
            <a:r>
              <a:rPr lang="en-US" dirty="0" err="1" smtClean="0"/>
              <a:t>abbiamo</a:t>
            </a:r>
            <a:r>
              <a:rPr lang="en-US" dirty="0" smtClean="0"/>
              <a:t> </a:t>
            </a:r>
            <a:r>
              <a:rPr lang="en-US" dirty="0" err="1" smtClean="0"/>
              <a:t>una</a:t>
            </a:r>
            <a:r>
              <a:rPr lang="en-US" dirty="0" smtClean="0"/>
              <a:t> </a:t>
            </a:r>
            <a:r>
              <a:rPr lang="en-US" dirty="0" err="1" smtClean="0"/>
              <a:t>banda</a:t>
            </a:r>
            <a:r>
              <a:rPr lang="en-US" dirty="0" smtClean="0"/>
              <a:t> molto </a:t>
            </a:r>
            <a:r>
              <a:rPr lang="en-US" dirty="0" err="1" smtClean="0"/>
              <a:t>maggiore</a:t>
            </a:r>
            <a:r>
              <a:rPr lang="en-US" dirty="0" smtClean="0"/>
              <a:t> (500 MHz </a:t>
            </a:r>
            <a:r>
              <a:rPr lang="en-US" dirty="0" err="1" smtClean="0"/>
              <a:t>vs</a:t>
            </a:r>
            <a:r>
              <a:rPr lang="en-US" dirty="0" smtClean="0"/>
              <a:t> 16 MHz, </a:t>
            </a:r>
            <a:r>
              <a:rPr lang="en-US" dirty="0" err="1" smtClean="0"/>
              <a:t>quindi</a:t>
            </a:r>
            <a:r>
              <a:rPr lang="en-US" dirty="0" smtClean="0"/>
              <a:t> </a:t>
            </a:r>
            <a:r>
              <a:rPr lang="en-US" dirty="0" err="1" smtClean="0"/>
              <a:t>ovviamente</a:t>
            </a:r>
            <a:r>
              <a:rPr lang="en-US" dirty="0" smtClean="0"/>
              <a:t> </a:t>
            </a:r>
            <a:r>
              <a:rPr lang="en-US" dirty="0" err="1" smtClean="0"/>
              <a:t>raggiungiamo</a:t>
            </a:r>
            <a:r>
              <a:rPr lang="en-US" dirty="0" smtClean="0"/>
              <a:t> un alto SNR molto </a:t>
            </a:r>
            <a:r>
              <a:rPr lang="en-US" dirty="0" err="1" smtClean="0"/>
              <a:t>piu</a:t>
            </a:r>
            <a:r>
              <a:rPr lang="en-US" dirty="0" smtClean="0"/>
              <a:t>' </a:t>
            </a:r>
            <a:r>
              <a:rPr lang="en-US" dirty="0" err="1" smtClean="0"/>
              <a:t>rapidamente</a:t>
            </a:r>
            <a:r>
              <a:rPr lang="en-US" dirty="0" smtClean="0"/>
              <a:t>), ma la </a:t>
            </a:r>
            <a:r>
              <a:rPr lang="en-US" dirty="0" err="1" smtClean="0"/>
              <a:t>risoluzione</a:t>
            </a:r>
            <a:r>
              <a:rPr lang="en-US" dirty="0" smtClean="0"/>
              <a:t> </a:t>
            </a:r>
            <a:r>
              <a:rPr lang="en-US" dirty="0" err="1" smtClean="0"/>
              <a:t>temporale</a:t>
            </a:r>
            <a:r>
              <a:rPr lang="en-US" dirty="0" smtClean="0"/>
              <a:t> </a:t>
            </a:r>
            <a:r>
              <a:rPr lang="en-US" dirty="0" err="1" smtClean="0"/>
              <a:t>e</a:t>
            </a:r>
            <a:r>
              <a:rPr lang="en-US" dirty="0" smtClean="0"/>
              <a:t>, </a:t>
            </a:r>
            <a:r>
              <a:rPr lang="en-US" dirty="0" err="1" smtClean="0"/>
              <a:t>soprattutto</a:t>
            </a:r>
            <a:r>
              <a:rPr lang="en-US" dirty="0" smtClean="0"/>
              <a:t>, in </a:t>
            </a:r>
            <a:r>
              <a:rPr lang="en-US" dirty="0" err="1" smtClean="0"/>
              <a:t>frequenza</a:t>
            </a:r>
            <a:r>
              <a:rPr lang="en-US" dirty="0" smtClean="0"/>
              <a:t> </a:t>
            </a:r>
            <a:r>
              <a:rPr lang="en-US" dirty="0" err="1" smtClean="0"/>
              <a:t>sono</a:t>
            </a:r>
            <a:r>
              <a:rPr lang="en-US" dirty="0" smtClean="0"/>
              <a:t> </a:t>
            </a:r>
            <a:r>
              <a:rPr lang="en-US" dirty="0" err="1" smtClean="0"/>
              <a:t>piu</a:t>
            </a:r>
            <a:r>
              <a:rPr lang="en-US" dirty="0" smtClean="0"/>
              <a:t>' </a:t>
            </a:r>
            <a:r>
              <a:rPr lang="en-US" dirty="0" err="1" smtClean="0"/>
              <a:t>limitate</a:t>
            </a:r>
            <a:r>
              <a:rPr lang="en-US" dirty="0" smtClean="0"/>
              <a:t> (</a:t>
            </a:r>
            <a:r>
              <a:rPr lang="en-US" dirty="0" err="1" smtClean="0"/>
              <a:t>dedispersione</a:t>
            </a:r>
            <a:r>
              <a:rPr lang="en-US" dirty="0" smtClean="0"/>
              <a:t> </a:t>
            </a:r>
            <a:r>
              <a:rPr lang="en-US" dirty="0" err="1" smtClean="0"/>
              <a:t>incoerente</a:t>
            </a:r>
            <a:r>
              <a:rPr lang="en-US" dirty="0" smtClean="0"/>
              <a:t> in un </a:t>
            </a:r>
            <a:r>
              <a:rPr lang="en-US" dirty="0" err="1" smtClean="0"/>
              <a:t>canale</a:t>
            </a:r>
            <a:r>
              <a:rPr lang="en-US" dirty="0" smtClean="0"/>
              <a:t> </a:t>
            </a:r>
            <a:r>
              <a:rPr lang="en-US" dirty="0" err="1" smtClean="0"/>
              <a:t>di</a:t>
            </a:r>
            <a:r>
              <a:rPr lang="en-US" dirty="0" smtClean="0"/>
              <a:t> </a:t>
            </a:r>
            <a:r>
              <a:rPr lang="en-US" dirty="0" err="1" smtClean="0"/>
              <a:t>frequenza</a:t>
            </a:r>
            <a:r>
              <a:rPr lang="en-US" dirty="0" smtClean="0"/>
              <a:t> </a:t>
            </a:r>
            <a:r>
              <a:rPr lang="en-US" dirty="0" err="1" smtClean="0"/>
              <a:t>da</a:t>
            </a:r>
            <a:r>
              <a:rPr lang="en-US" dirty="0" smtClean="0"/>
              <a:t> ~1 MHz con DFB </a:t>
            </a:r>
            <a:r>
              <a:rPr lang="en-US" dirty="0" err="1" smtClean="0"/>
              <a:t>vs</a:t>
            </a:r>
            <a:r>
              <a:rPr lang="en-US" dirty="0" smtClean="0"/>
              <a:t> </a:t>
            </a:r>
            <a:r>
              <a:rPr lang="en-US" dirty="0" err="1" smtClean="0"/>
              <a:t>dedispersione</a:t>
            </a:r>
            <a:r>
              <a:rPr lang="en-US" dirty="0" smtClean="0"/>
              <a:t> </a:t>
            </a:r>
            <a:r>
              <a:rPr lang="en-US" dirty="0" err="1" smtClean="0"/>
              <a:t>coerente</a:t>
            </a:r>
            <a:r>
              <a:rPr lang="en-US" dirty="0" smtClean="0"/>
              <a:t> con la ROACH). A </a:t>
            </a:r>
            <a:r>
              <a:rPr lang="en-US" dirty="0" err="1" smtClean="0"/>
              <a:t>causa</a:t>
            </a:r>
            <a:r>
              <a:rPr lang="en-US" dirty="0" smtClean="0"/>
              <a:t> </a:t>
            </a:r>
            <a:r>
              <a:rPr lang="en-US" dirty="0" err="1" smtClean="0"/>
              <a:t>di</a:t>
            </a:r>
            <a:r>
              <a:rPr lang="en-US" dirty="0" smtClean="0"/>
              <a:t> </a:t>
            </a:r>
            <a:r>
              <a:rPr lang="en-US" dirty="0" err="1" smtClean="0"/>
              <a:t>cio</a:t>
            </a:r>
            <a:r>
              <a:rPr lang="en-US" dirty="0" smtClean="0"/>
              <a:t>' </a:t>
            </a:r>
            <a:r>
              <a:rPr lang="en-US" dirty="0" err="1" smtClean="0"/>
              <a:t>il</a:t>
            </a:r>
            <a:r>
              <a:rPr lang="en-US" dirty="0" smtClean="0"/>
              <a:t> </a:t>
            </a:r>
            <a:r>
              <a:rPr lang="en-US" dirty="0" err="1" smtClean="0"/>
              <a:t>profilo</a:t>
            </a:r>
            <a:r>
              <a:rPr lang="en-US" dirty="0" smtClean="0"/>
              <a:t> </a:t>
            </a:r>
            <a:r>
              <a:rPr lang="en-US" dirty="0" err="1" smtClean="0"/>
              <a:t>integrato</a:t>
            </a:r>
            <a:r>
              <a:rPr lang="en-US" dirty="0" smtClean="0"/>
              <a:t> </a:t>
            </a:r>
            <a:r>
              <a:rPr lang="en-US" dirty="0" err="1" smtClean="0"/>
              <a:t>e</a:t>
            </a:r>
            <a:r>
              <a:rPr lang="en-US" dirty="0" smtClean="0"/>
              <a:t>' molto </a:t>
            </a:r>
            <a:r>
              <a:rPr lang="en-US" dirty="0" err="1" smtClean="0"/>
              <a:t>piu</a:t>
            </a:r>
            <a:r>
              <a:rPr lang="en-US" dirty="0" smtClean="0"/>
              <a:t>' largo </a:t>
            </a:r>
            <a:r>
              <a:rPr lang="en-US" dirty="0" err="1" smtClean="0"/>
              <a:t>e</a:t>
            </a:r>
            <a:r>
              <a:rPr lang="en-US" dirty="0" smtClean="0"/>
              <a:t> non </a:t>
            </a:r>
            <a:r>
              <a:rPr lang="en-US" dirty="0" err="1" smtClean="0"/>
              <a:t>mostra</a:t>
            </a:r>
            <a:r>
              <a:rPr lang="en-US" dirty="0" smtClean="0"/>
              <a:t> </a:t>
            </a:r>
            <a:r>
              <a:rPr lang="en-US" dirty="0" err="1" smtClean="0"/>
              <a:t>tutte</a:t>
            </a:r>
            <a:r>
              <a:rPr lang="en-US" dirty="0" smtClean="0"/>
              <a:t> le features </a:t>
            </a:r>
            <a:r>
              <a:rPr lang="en-US" dirty="0" err="1" smtClean="0"/>
              <a:t>fini</a:t>
            </a:r>
            <a:r>
              <a:rPr lang="en-US" dirty="0" smtClean="0"/>
              <a:t> </a:t>
            </a:r>
            <a:r>
              <a:rPr lang="en-US" dirty="0" err="1" smtClean="0"/>
              <a:t>che</a:t>
            </a:r>
            <a:r>
              <a:rPr lang="en-US" dirty="0" smtClean="0"/>
              <a:t> </a:t>
            </a:r>
            <a:r>
              <a:rPr lang="en-US" dirty="0" err="1" smtClean="0"/>
              <a:t>invece</a:t>
            </a:r>
            <a:r>
              <a:rPr lang="en-US" dirty="0" smtClean="0"/>
              <a:t> con baseband recording </a:t>
            </a:r>
            <a:r>
              <a:rPr lang="en-US" dirty="0" err="1" smtClean="0"/>
              <a:t>e</a:t>
            </a:r>
            <a:r>
              <a:rPr lang="en-US" dirty="0" smtClean="0"/>
              <a:t> </a:t>
            </a:r>
            <a:r>
              <a:rPr lang="en-US" dirty="0" err="1" smtClean="0"/>
              <a:t>dedispersione</a:t>
            </a:r>
            <a:r>
              <a:rPr lang="en-US" dirty="0" smtClean="0"/>
              <a:t> </a:t>
            </a:r>
            <a:r>
              <a:rPr lang="en-US" dirty="0" err="1" smtClean="0"/>
              <a:t>coerente</a:t>
            </a:r>
            <a:r>
              <a:rPr lang="en-US" dirty="0" smtClean="0"/>
              <a:t> la ROACH </a:t>
            </a:r>
            <a:r>
              <a:rPr lang="en-US" dirty="0" err="1" smtClean="0"/>
              <a:t>permette</a:t>
            </a:r>
            <a:r>
              <a:rPr lang="en-US" dirty="0" smtClean="0"/>
              <a:t> </a:t>
            </a:r>
            <a:r>
              <a:rPr lang="en-US" dirty="0" err="1" smtClean="0"/>
              <a:t>di</a:t>
            </a:r>
            <a:r>
              <a:rPr lang="en-US" dirty="0" smtClean="0"/>
              <a:t> </a:t>
            </a:r>
            <a:r>
              <a:rPr lang="en-US" dirty="0" err="1" smtClean="0"/>
              <a:t>mettere</a:t>
            </a:r>
            <a:r>
              <a:rPr lang="en-US" dirty="0" smtClean="0"/>
              <a:t> in </a:t>
            </a:r>
            <a:r>
              <a:rPr lang="en-US" dirty="0" err="1" smtClean="0"/>
              <a:t>evidenza</a:t>
            </a:r>
            <a:r>
              <a:rPr lang="en-US" dirty="0" smtClean="0"/>
              <a:t>.</a:t>
            </a:r>
          </a:p>
          <a:p>
            <a:endParaRPr lang="en-US" dirty="0"/>
          </a:p>
        </p:txBody>
      </p:sp>
      <p:sp>
        <p:nvSpPr>
          <p:cNvPr id="4" name="Slide Number Placeholder 3"/>
          <p:cNvSpPr>
            <a:spLocks noGrp="1"/>
          </p:cNvSpPr>
          <p:nvPr>
            <p:ph type="sldNum" sz="quarter" idx="10"/>
          </p:nvPr>
        </p:nvSpPr>
        <p:spPr/>
        <p:txBody>
          <a:bodyPr/>
          <a:lstStyle/>
          <a:p>
            <a:fld id="{D7F41C78-E04F-0347-9BC4-04E6D4F14C40}" type="slidenum">
              <a:rPr lang="en-US" smtClean="0"/>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Cumulative opacity distribution in winter: 30% of time tau&lt;0.15</a:t>
            </a:r>
            <a:endParaRPr lang="en-US" dirty="0"/>
          </a:p>
        </p:txBody>
      </p:sp>
      <p:sp>
        <p:nvSpPr>
          <p:cNvPr id="4" name="Slide Number Placeholder 3"/>
          <p:cNvSpPr>
            <a:spLocks noGrp="1"/>
          </p:cNvSpPr>
          <p:nvPr>
            <p:ph type="sldNum" sz="quarter" idx="10"/>
          </p:nvPr>
        </p:nvSpPr>
        <p:spPr/>
        <p:txBody>
          <a:bodyPr/>
          <a:lstStyle/>
          <a:p>
            <a:fld id="{D7F41C78-E04F-0347-9BC4-04E6D4F14C40}"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5C2271E-D74B-F849-88D5-AA9C468EF2D1}" type="slidenum">
              <a:rPr lang="it-IT">
                <a:latin typeface="Times New Roman" pitchFamily="-112" charset="0"/>
              </a:rPr>
              <a:pPr/>
              <a:t>31</a:t>
            </a:fld>
            <a:endParaRPr lang="it-IT">
              <a:latin typeface="Times New Roman" pitchFamily="-112" charset="0"/>
            </a:endParaRPr>
          </a:p>
        </p:txBody>
      </p:sp>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it-IT">
                <a:latin typeface="Times New Roman" pitchFamily="-112" charset="0"/>
              </a:rPr>
              <a:t>Nel far cio’ non si puo’ prescindere dal contesto generale in cui SRT si trovera’ adoperare. Contesto nazionale: SRT sara’ la 3a antenna in Italia, con caratteristiche diverse dalle precedenti e quindi andra’ potenziato un uso sinergico delle 3 antenne. Inoltre non si puo’ prescindere dagli interessi/expertise della comunita’ radio Italiana. Allargando l’orizzonte, bisogna tener presente in che direzioni si muove la RA internazionale: verso SKA a bassa freq. Verso ALMA ad alta freq.. Quindi bisogna muoversi in questo ambito individuando quale contributo SRT puo’ dare in questo contesto. Infine e’ necessario valorizzare SRT rispetto agli altri telescopi della stessa classe, nonche’ favorire un utilizzo sinergico degli stessi.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Cumulative opacity distribution in winter: 30% of time tau&lt;0.15</a:t>
            </a:r>
            <a:endParaRPr lang="en-US" dirty="0"/>
          </a:p>
        </p:txBody>
      </p:sp>
      <p:sp>
        <p:nvSpPr>
          <p:cNvPr id="4" name="Slide Number Placeholder 3"/>
          <p:cNvSpPr>
            <a:spLocks noGrp="1"/>
          </p:cNvSpPr>
          <p:nvPr>
            <p:ph type="sldNum" sz="quarter" idx="10"/>
          </p:nvPr>
        </p:nvSpPr>
        <p:spPr/>
        <p:txBody>
          <a:bodyPr/>
          <a:lstStyle/>
          <a:p>
            <a:fld id="{D7F41C78-E04F-0347-9BC4-04E6D4F14C40}"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SRT</a:t>
            </a:r>
            <a:r>
              <a:rPr lang="en-GB" baseline="0" dirty="0" smtClean="0"/>
              <a:t> e’ un </a:t>
            </a:r>
            <a:r>
              <a:rPr lang="en-GB" dirty="0" err="1" smtClean="0"/>
              <a:t>paraboloide</a:t>
            </a:r>
            <a:r>
              <a:rPr lang="en-GB" dirty="0" smtClean="0"/>
              <a:t> </a:t>
            </a:r>
            <a:r>
              <a:rPr lang="en-GB" baseline="0" dirty="0" smtClean="0"/>
              <a:t> di 64 m, con </a:t>
            </a:r>
            <a:r>
              <a:rPr lang="en-GB" baseline="0" dirty="0" err="1" smtClean="0"/>
              <a:t>montatura</a:t>
            </a:r>
            <a:r>
              <a:rPr lang="en-GB" baseline="0" dirty="0" smtClean="0"/>
              <a:t> alt-</a:t>
            </a:r>
            <a:r>
              <a:rPr lang="en-GB" baseline="0" dirty="0" err="1" smtClean="0"/>
              <a:t>azimutale</a:t>
            </a:r>
            <a:r>
              <a:rPr lang="en-GB" baseline="0" dirty="0" smtClean="0"/>
              <a:t>, </a:t>
            </a:r>
            <a:r>
              <a:rPr lang="en-GB" baseline="0" dirty="0" err="1" smtClean="0"/>
              <a:t>orientabile</a:t>
            </a:r>
            <a:r>
              <a:rPr lang="en-GB" baseline="0" dirty="0" smtClean="0"/>
              <a:t> in </a:t>
            </a:r>
            <a:r>
              <a:rPr lang="en-GB" baseline="0" dirty="0" err="1" smtClean="0"/>
              <a:t>tutte</a:t>
            </a:r>
            <a:r>
              <a:rPr lang="en-GB" baseline="0" dirty="0" smtClean="0"/>
              <a:t> le </a:t>
            </a:r>
            <a:r>
              <a:rPr lang="en-GB" baseline="0" dirty="0" err="1" smtClean="0"/>
              <a:t>direzioni</a:t>
            </a:r>
            <a:endParaRPr lang="en-GB" baseline="0" dirty="0" smtClean="0"/>
          </a:p>
          <a:p>
            <a:endParaRPr lang="en-GB" baseline="0" dirty="0" smtClean="0"/>
          </a:p>
          <a:p>
            <a:r>
              <a:rPr lang="en-GB" baseline="0" dirty="0" err="1" smtClean="0"/>
              <a:t>Ruze</a:t>
            </a:r>
            <a:r>
              <a:rPr lang="en-GB" baseline="0" dirty="0" smtClean="0"/>
              <a:t> Formula: 150 um RMS per 3 mm (100 GHz)</a:t>
            </a:r>
          </a:p>
          <a:p>
            <a:r>
              <a:rPr lang="en-GB" baseline="0" dirty="0" smtClean="0"/>
              <a:t>		   300 um RMS per 6 mm (50 GHz)</a:t>
            </a:r>
            <a:endParaRPr lang="en-GB" dirty="0"/>
          </a:p>
        </p:txBody>
      </p:sp>
      <p:sp>
        <p:nvSpPr>
          <p:cNvPr id="4" name="Segnaposto numero diapositiva 3"/>
          <p:cNvSpPr>
            <a:spLocks noGrp="1"/>
          </p:cNvSpPr>
          <p:nvPr>
            <p:ph type="sldNum" sz="quarter" idx="10"/>
          </p:nvPr>
        </p:nvSpPr>
        <p:spPr/>
        <p:txBody>
          <a:bodyPr/>
          <a:lstStyle/>
          <a:p>
            <a:fld id="{D7F41C78-E04F-0347-9BC4-04E6D4F14C40}" type="slidenum">
              <a:rPr lang="en-US" smtClean="0"/>
              <a:pPr/>
              <a:t>2</a:t>
            </a:fld>
            <a:endParaRPr lang="en-US"/>
          </a:p>
        </p:txBody>
      </p:sp>
    </p:spTree>
    <p:extLst>
      <p:ext uri="{BB962C8B-B14F-4D97-AF65-F5344CB8AC3E}">
        <p14:creationId xmlns:p14="http://schemas.microsoft.com/office/powerpoint/2010/main" val="1996078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55CFC1B6-D37F-9E4F-9382-603A144286D8}" type="slidenum">
              <a:rPr lang="it-IT">
                <a:latin typeface="Times New Roman" pitchFamily="-112" charset="0"/>
              </a:rPr>
              <a:pPr/>
              <a:t>34</a:t>
            </a:fld>
            <a:endParaRPr lang="it-IT">
              <a:latin typeface="Times New Roman" pitchFamily="-112"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70D8DB0-46EE-9241-A580-0B15646B598C}" type="slidenum">
              <a:rPr lang="it-IT">
                <a:latin typeface="Times New Roman" pitchFamily="-112" charset="0"/>
              </a:rPr>
              <a:pPr/>
              <a:t>35</a:t>
            </a:fld>
            <a:endParaRPr lang="it-IT">
              <a:latin typeface="Times New Roman" pitchFamily="-112" charset="0"/>
            </a:endParaRPr>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xfrm>
            <a:off x="685480" y="4342230"/>
            <a:ext cx="5487042" cy="4115385"/>
          </a:xfrm>
          <a:solidFill>
            <a:srgbClr val="FFFFFF"/>
          </a:solidFill>
          <a:ln>
            <a:solidFill>
              <a:srgbClr val="000000"/>
            </a:solidFill>
          </a:ln>
        </p:spPr>
        <p:txBody>
          <a:bodyPr/>
          <a:lstStyle/>
          <a:p>
            <a:pPr eaLnBrk="1" hangingPunct="1"/>
            <a:r>
              <a:rPr lang="en-US" dirty="0" err="1" smtClean="0">
                <a:latin typeface="Times New Roman" pitchFamily="-112" charset="0"/>
                <a:ea typeface="ＭＳ Ｐゴシック" pitchFamily="-112" charset="-128"/>
                <a:cs typeface="ＭＳ Ｐゴシック" pitchFamily="-112" charset="-128"/>
              </a:rPr>
              <a:t>Ricevitore</a:t>
            </a:r>
            <a:r>
              <a:rPr lang="en-US" dirty="0" smtClean="0">
                <a:latin typeface="Times New Roman" pitchFamily="-112" charset="0"/>
                <a:ea typeface="ＭＳ Ｐゴシック" pitchFamily="-112" charset="-128"/>
                <a:cs typeface="ＭＳ Ｐゴシック" pitchFamily="-112" charset="-128"/>
              </a:rPr>
              <a:t> dual band </a:t>
            </a:r>
            <a:r>
              <a:rPr lang="en-US" dirty="0" err="1" smtClean="0">
                <a:latin typeface="Times New Roman" pitchFamily="-112" charset="0"/>
                <a:ea typeface="ＭＳ Ｐゴシック" pitchFamily="-112" charset="-128"/>
                <a:cs typeface="ＭＳ Ｐゴシック" pitchFamily="-112" charset="-128"/>
              </a:rPr>
              <a:t>consente</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una</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rimozione</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estremamente</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accurata</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degli</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rPr>
              <a:t>effetti</a:t>
            </a:r>
            <a:r>
              <a:rPr lang="en-US" dirty="0" smtClean="0">
                <a:latin typeface="Times New Roman" pitchFamily="-112" charset="0"/>
                <a:ea typeface="ＭＳ Ｐゴシック" pitchFamily="-112" charset="-128"/>
                <a:cs typeface="ＭＳ Ｐゴシック" pitchFamily="-112" charset="-128"/>
              </a:rPr>
              <a:t> mezzo </a:t>
            </a:r>
            <a:r>
              <a:rPr lang="en-US" dirty="0" err="1" smtClean="0">
                <a:latin typeface="Times New Roman" pitchFamily="-112" charset="0"/>
                <a:ea typeface="ＭＳ Ｐゴシック" pitchFamily="-112" charset="-128"/>
                <a:cs typeface="ＭＳ Ｐゴシック" pitchFamily="-112" charset="-128"/>
              </a:rPr>
              <a:t>interstellare</a:t>
            </a:r>
            <a:r>
              <a:rPr lang="en-US" dirty="0" smtClean="0">
                <a:latin typeface="Times New Roman" pitchFamily="-112" charset="0"/>
                <a:ea typeface="ＭＳ Ｐゴシック" pitchFamily="-112" charset="-128"/>
                <a:cs typeface="ＭＳ Ｐゴシック" pitchFamily="-112" charset="-128"/>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a:t>
            </a:r>
            <a:r>
              <a:rPr lang="en-US" dirty="0" smtClean="0">
                <a:latin typeface="Times New Roman" pitchFamily="-112" charset="0"/>
                <a:ea typeface="ＭＳ Ｐゴシック" pitchFamily="-112" charset="-128"/>
                <a:cs typeface="ＭＳ Ｐゴシック" pitchFamily="-112" charset="-128"/>
                <a:sym typeface="Wingdings" pitchFamily="-112" charset="2"/>
              </a:rPr>
              <a:t> timing ultra </a:t>
            </a:r>
            <a:r>
              <a:rPr lang="en-US" dirty="0" err="1" smtClean="0">
                <a:latin typeface="Times New Roman" pitchFamily="-112" charset="0"/>
                <a:ea typeface="ＭＳ Ｐゴシック" pitchFamily="-112" charset="-128"/>
                <a:cs typeface="ＭＳ Ｐゴシック" pitchFamily="-112" charset="-128"/>
                <a:sym typeface="Wingdings" pitchFamily="-112" charset="2"/>
              </a:rPr>
              <a:t>preciso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pulsar </a:t>
            </a:r>
            <a:r>
              <a:rPr lang="en-US" dirty="0" err="1" smtClean="0">
                <a:latin typeface="Times New Roman" pitchFamily="-112" charset="0"/>
                <a:ea typeface="ＭＳ Ｐゴシック" pitchFamily="-112" charset="-128"/>
                <a:cs typeface="ＭＳ Ｐゴシック" pitchFamily="-112" charset="-128"/>
                <a:sym typeface="Wingdings" pitchFamily="-112" charset="2"/>
              </a:rPr>
              <a:t>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detezione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perturbazioni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spazio</a:t>
            </a:r>
            <a:r>
              <a:rPr lang="en-US" dirty="0" smtClean="0">
                <a:latin typeface="Times New Roman" pitchFamily="-112" charset="0"/>
                <a:ea typeface="ＭＳ Ｐゴシック" pitchFamily="-112" charset="-128"/>
                <a:cs typeface="ＭＳ Ｐゴシック" pitchFamily="-112" charset="-128"/>
                <a:sym typeface="Wingdings" pitchFamily="-112" charset="2"/>
              </a:rPr>
              <a:t> tempo </a:t>
            </a:r>
            <a:r>
              <a:rPr lang="en-US" dirty="0" err="1" smtClean="0">
                <a:latin typeface="Times New Roman" pitchFamily="-112" charset="0"/>
                <a:ea typeface="ＭＳ Ｐゴシック" pitchFamily="-112" charset="-128"/>
                <a:cs typeface="ＭＳ Ｐゴシック" pitchFamily="-112" charset="-128"/>
                <a:sym typeface="Wingdings" pitchFamily="-112" charset="2"/>
              </a:rPr>
              <a:t>da</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analisi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dei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residui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Pertantp</a:t>
            </a:r>
            <a:r>
              <a:rPr lang="en-US" dirty="0" smtClean="0">
                <a:latin typeface="Times New Roman" pitchFamily="-112" charset="0"/>
                <a:ea typeface="ＭＳ Ｐゴシック" pitchFamily="-112" charset="-128"/>
                <a:cs typeface="ＭＳ Ｐゴシック" pitchFamily="-112" charset="-128"/>
                <a:sym typeface="Wingdings" pitchFamily="-112" charset="2"/>
              </a:rPr>
              <a:t> SRT </a:t>
            </a:r>
            <a:r>
              <a:rPr lang="en-US" dirty="0" err="1" smtClean="0">
                <a:latin typeface="Times New Roman" pitchFamily="-112" charset="0"/>
                <a:ea typeface="ＭＳ Ｐゴシック" pitchFamily="-112" charset="-128"/>
                <a:cs typeface="ＭＳ Ｐゴシック" pitchFamily="-112" charset="-128"/>
                <a:sym typeface="Wingdings" pitchFamily="-112" charset="2"/>
              </a:rPr>
              <a:t>avra</a:t>
            </a:r>
            <a:r>
              <a:rPr lang="en-US" dirty="0" smtClean="0">
                <a:latin typeface="Times New Roman" pitchFamily="-112" charset="0"/>
                <a:ea typeface="ＭＳ Ｐゴシック" pitchFamily="-112" charset="-128"/>
                <a:cs typeface="ＭＳ Ｐゴシック" pitchFamily="-112" charset="-128"/>
                <a:sym typeface="Wingdings" pitchFamily="-112" charset="2"/>
              </a:rPr>
              <a:t>’ un </a:t>
            </a:r>
            <a:r>
              <a:rPr lang="en-US" dirty="0" err="1" smtClean="0">
                <a:latin typeface="Times New Roman" pitchFamily="-112" charset="0"/>
                <a:ea typeface="ＭＳ Ｐゴシック" pitchFamily="-112" charset="-128"/>
                <a:cs typeface="ＭＳ Ｐゴシック" pitchFamily="-112" charset="-128"/>
                <a:sym typeface="Wingdings" pitchFamily="-112" charset="2"/>
              </a:rPr>
              <a:t>ruolo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fondamentale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nell’ambito</a:t>
            </a:r>
            <a:r>
              <a:rPr lang="en-US" dirty="0" smtClean="0">
                <a:latin typeface="Times New Roman" pitchFamily="-112" charset="0"/>
                <a:ea typeface="ＭＳ Ｐゴシック" pitchFamily="-112" charset="-128"/>
                <a:cs typeface="ＭＳ Ｐゴシック" pitchFamily="-112" charset="-128"/>
                <a:sym typeface="Wingdings" pitchFamily="-112" charset="2"/>
              </a:rPr>
              <a:t> del LEAP, </a:t>
            </a:r>
            <a:r>
              <a:rPr lang="en-US" dirty="0" err="1" smtClean="0">
                <a:latin typeface="Times New Roman" pitchFamily="-112" charset="0"/>
                <a:ea typeface="ＭＳ Ｐゴシック" pitchFamily="-112" charset="-128"/>
                <a:cs typeface="ＭＳ Ｐゴシック" pitchFamily="-112" charset="-128"/>
                <a:sym typeface="Wingdings" pitchFamily="-112" charset="2"/>
              </a:rPr>
              <a:t>che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prevede</a:t>
            </a:r>
            <a:r>
              <a:rPr lang="en-US" dirty="0" smtClean="0">
                <a:latin typeface="Times New Roman" pitchFamily="-112" charset="0"/>
                <a:ea typeface="ＭＳ Ｐゴシック" pitchFamily="-112" charset="-128"/>
                <a:cs typeface="ＭＳ Ｐゴシック" pitchFamily="-112" charset="-128"/>
                <a:sym typeface="Wingdings" pitchFamily="-112" charset="2"/>
              </a:rPr>
              <a:t> la </a:t>
            </a:r>
            <a:r>
              <a:rPr lang="en-US" dirty="0" err="1" smtClean="0">
                <a:latin typeface="Times New Roman" pitchFamily="-112" charset="0"/>
                <a:ea typeface="ＭＳ Ｐゴシック" pitchFamily="-112" charset="-128"/>
                <a:cs typeface="ＭＳ Ｐゴシック" pitchFamily="-112" charset="-128"/>
                <a:sym typeface="Wingdings" pitchFamily="-112" charset="2"/>
              </a:rPr>
              <a:t>combinazione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coerente</a:t>
            </a:r>
            <a:r>
              <a:rPr lang="en-US" dirty="0" smtClean="0">
                <a:latin typeface="Times New Roman" pitchFamily="-112" charset="0"/>
                <a:ea typeface="ＭＳ Ｐゴシック" pitchFamily="-112" charset="-128"/>
                <a:cs typeface="ＭＳ Ｐゴシック" pitchFamily="-112" charset="-128"/>
                <a:sym typeface="Wingdings" pitchFamily="-112" charset="2"/>
              </a:rPr>
              <a:t> del </a:t>
            </a:r>
            <a:r>
              <a:rPr lang="en-US" dirty="0" err="1" smtClean="0">
                <a:latin typeface="Times New Roman" pitchFamily="-112" charset="0"/>
                <a:ea typeface="ＭＳ Ｐゴシック" pitchFamily="-112" charset="-128"/>
                <a:cs typeface="ＭＳ Ｐゴシック" pitchFamily="-112" charset="-128"/>
                <a:sym typeface="Wingdings" pitchFamily="-112" charset="2"/>
              </a:rPr>
              <a:t>segnale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dei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maggiori</a:t>
            </a:r>
            <a:r>
              <a:rPr lang="en-US" dirty="0" smtClean="0">
                <a:latin typeface="Times New Roman" pitchFamily="-112" charset="0"/>
                <a:ea typeface="ＭＳ Ｐゴシック" pitchFamily="-112" charset="-128"/>
                <a:cs typeface="ＭＳ Ｐゴシック" pitchFamily="-112" charset="-128"/>
                <a:sym typeface="Wingdings" pitchFamily="-112" charset="2"/>
              </a:rPr>
              <a:t> 5 </a:t>
            </a:r>
            <a:r>
              <a:rPr lang="en-US" dirty="0" err="1" smtClean="0">
                <a:latin typeface="Times New Roman" pitchFamily="-112" charset="0"/>
                <a:ea typeface="ＭＳ Ｐゴシック" pitchFamily="-112" charset="-128"/>
                <a:cs typeface="ＭＳ Ｐゴシック" pitchFamily="-112" charset="-128"/>
                <a:sym typeface="Wingdings" pitchFamily="-112" charset="2"/>
              </a:rPr>
              <a:t>radiotelescopi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europei</a:t>
            </a:r>
            <a:r>
              <a:rPr lang="en-US" dirty="0" smtClean="0">
                <a:latin typeface="Times New Roman" pitchFamily="-112" charset="0"/>
                <a:ea typeface="ＭＳ Ｐゴシック" pitchFamily="-112" charset="-128"/>
                <a:cs typeface="ＭＳ Ｐゴシック" pitchFamily="-112" charset="-128"/>
                <a:sym typeface="Wingdings" pitchFamily="-112" charset="2"/>
              </a:rPr>
              <a:t> per fare timing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pulsar. Le pulsar </a:t>
            </a:r>
            <a:r>
              <a:rPr lang="en-US" dirty="0" err="1" smtClean="0">
                <a:latin typeface="Times New Roman" pitchFamily="-112" charset="0"/>
                <a:ea typeface="ＭＳ Ｐゴシック" pitchFamily="-112" charset="-128"/>
                <a:cs typeface="ＭＳ Ｐゴシック" pitchFamily="-112" charset="-128"/>
                <a:sym typeface="Wingdings" pitchFamily="-112" charset="2"/>
              </a:rPr>
              <a:t>utilizzate</a:t>
            </a:r>
            <a:r>
              <a:rPr lang="en-US" dirty="0" smtClean="0">
                <a:latin typeface="Times New Roman" pitchFamily="-112" charset="0"/>
                <a:ea typeface="ＭＳ Ｐゴシック" pitchFamily="-112" charset="-128"/>
                <a:cs typeface="ＭＳ Ｐゴシック" pitchFamily="-112" charset="-128"/>
                <a:sym typeface="Wingdings" pitchFamily="-112" charset="2"/>
              </a:rPr>
              <a:t> a </a:t>
            </a:r>
            <a:r>
              <a:rPr lang="en-US" dirty="0" err="1" smtClean="0">
                <a:latin typeface="Times New Roman" pitchFamily="-112" charset="0"/>
                <a:ea typeface="ＭＳ Ｐゴシック" pitchFamily="-112" charset="-128"/>
                <a:cs typeface="ＭＳ Ｐゴシック" pitchFamily="-112" charset="-128"/>
                <a:sym typeface="Wingdings" pitchFamily="-112" charset="2"/>
              </a:rPr>
              <a:t>questo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scopo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forniranno</a:t>
            </a:r>
            <a:r>
              <a:rPr lang="en-US" dirty="0" smtClean="0">
                <a:latin typeface="Times New Roman" pitchFamily="-112" charset="0"/>
                <a:ea typeface="ＭＳ Ｐゴシック" pitchFamily="-112" charset="-128"/>
                <a:cs typeface="ＭＳ Ｐゴシック" pitchFamily="-112" charset="-128"/>
                <a:sym typeface="Wingdings" pitchFamily="-112" charset="2"/>
              </a:rPr>
              <a:t> le </a:t>
            </a:r>
            <a:r>
              <a:rPr lang="en-US" dirty="0" err="1" smtClean="0">
                <a:latin typeface="Times New Roman" pitchFamily="-112" charset="0"/>
                <a:ea typeface="ＭＳ Ｐゴシック" pitchFamily="-112" charset="-128"/>
                <a:cs typeface="ＭＳ Ｐゴシック" pitchFamily="-112" charset="-128"/>
                <a:sym typeface="Wingdings" pitchFamily="-112" charset="2"/>
              </a:rPr>
              <a:t>braccia</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un </a:t>
            </a:r>
            <a:r>
              <a:rPr lang="en-US" dirty="0" err="1" smtClean="0">
                <a:latin typeface="Times New Roman" pitchFamily="-112" charset="0"/>
                <a:ea typeface="ＭＳ Ｐゴシック" pitchFamily="-112" charset="-128"/>
                <a:cs typeface="ＭＳ Ｐゴシック" pitchFamily="-112" charset="-128"/>
                <a:sym typeface="Wingdings" pitchFamily="-112" charset="2"/>
              </a:rPr>
              <a:t>immenso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rilevatore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onde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gravitazionali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che</a:t>
            </a:r>
            <a:r>
              <a:rPr lang="en-US" dirty="0" smtClean="0">
                <a:latin typeface="Times New Roman" pitchFamily="-112" charset="0"/>
                <a:ea typeface="ＭＳ Ｐゴシック" pitchFamily="-112" charset="-128"/>
                <a:cs typeface="ＭＳ Ｐゴシック" pitchFamily="-112" charset="-128"/>
                <a:sym typeface="Wingdings" pitchFamily="-112" charset="2"/>
              </a:rPr>
              <a:t> non </a:t>
            </a:r>
            <a:r>
              <a:rPr lang="en-US" dirty="0" err="1" smtClean="0">
                <a:latin typeface="Times New Roman" pitchFamily="-112" charset="0"/>
                <a:ea typeface="ＭＳ Ｐゴシック" pitchFamily="-112" charset="-128"/>
                <a:cs typeface="ＭＳ Ｐゴシック" pitchFamily="-112" charset="-128"/>
                <a:sym typeface="Wingdings" pitchFamily="-112" charset="2"/>
              </a:rPr>
              <a:t>avra</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rivali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fino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all’avvento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SKA. </a:t>
            </a:r>
            <a:r>
              <a:rPr lang="en-US" dirty="0" err="1" smtClean="0">
                <a:latin typeface="Times New Roman" pitchFamily="-112" charset="0"/>
                <a:ea typeface="ＭＳ Ｐゴシック" pitchFamily="-112" charset="-128"/>
                <a:cs typeface="ＭＳ Ｐゴシック" pitchFamily="-112" charset="-128"/>
                <a:sym typeface="Wingdings" pitchFamily="-112" charset="2"/>
              </a:rPr>
              <a:t>Qusto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quindi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considerato</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l’esperimento</a:t>
            </a:r>
            <a:r>
              <a:rPr lang="en-US" dirty="0" smtClean="0">
                <a:latin typeface="Times New Roman" pitchFamily="-112" charset="0"/>
                <a:ea typeface="ＭＳ Ｐゴシック" pitchFamily="-112" charset="-128"/>
                <a:cs typeface="ＭＳ Ｐゴシック" pitchFamily="-112" charset="-128"/>
                <a:sym typeface="Wingdings" pitchFamily="-112" charset="2"/>
              </a:rPr>
              <a:t> leader per la </a:t>
            </a:r>
            <a:r>
              <a:rPr lang="en-US" dirty="0" err="1" smtClean="0">
                <a:latin typeface="Times New Roman" pitchFamily="-112" charset="0"/>
                <a:ea typeface="ＭＳ Ｐゴシック" pitchFamily="-112" charset="-128"/>
                <a:cs typeface="ＭＳ Ｐゴシック" pitchFamily="-112" charset="-128"/>
                <a:sym typeface="Wingdings" pitchFamily="-112" charset="2"/>
              </a:rPr>
              <a:t>detezione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di</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onde</a:t>
            </a:r>
            <a:r>
              <a:rPr lang="en-US" dirty="0" smtClean="0">
                <a:latin typeface="Times New Roman" pitchFamily="-112" charset="0"/>
                <a:ea typeface="ＭＳ Ｐゴシック" pitchFamily="-112" charset="-128"/>
                <a:cs typeface="ＭＳ Ｐゴシック" pitchFamily="-112" charset="-128"/>
                <a:sym typeface="Wingdings" pitchFamily="-112" charset="2"/>
              </a:rPr>
              <a:t> </a:t>
            </a:r>
            <a:r>
              <a:rPr lang="en-US" dirty="0" err="1" smtClean="0">
                <a:latin typeface="Times New Roman" pitchFamily="-112" charset="0"/>
                <a:ea typeface="ＭＳ Ｐゴシック" pitchFamily="-112" charset="-128"/>
                <a:cs typeface="ＭＳ Ｐゴシック" pitchFamily="-112" charset="-128"/>
                <a:sym typeface="Wingdings" pitchFamily="-112" charset="2"/>
              </a:rPr>
              <a:t>gravitazionali</a:t>
            </a:r>
            <a:r>
              <a:rPr lang="en-US" dirty="0" smtClean="0">
                <a:latin typeface="Times New Roman" pitchFamily="-112" charset="0"/>
                <a:ea typeface="ＭＳ Ｐゴシック" pitchFamily="-112" charset="-128"/>
                <a:cs typeface="ＭＳ Ｐゴシック" pitchFamily="-112" charset="-128"/>
                <a:sym typeface="Wingdings" pitchFamily="-112" charset="2"/>
              </a:rPr>
              <a:t>.</a:t>
            </a:r>
            <a:endParaRPr lang="en-US" dirty="0" smtClean="0">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Slide Update </a:t>
            </a:r>
            <a:r>
              <a:rPr lang="en-US" dirty="0" err="1" smtClean="0"/>
              <a:t>XArcos</a:t>
            </a:r>
            <a:r>
              <a:rPr lang="en-US" dirty="0" smtClean="0"/>
              <a:t> On the second half of July, the XARCOS </a:t>
            </a:r>
            <a:r>
              <a:rPr lang="en-US" dirty="0" err="1" smtClean="0"/>
              <a:t>spectropolarimeter</a:t>
            </a:r>
            <a:r>
              <a:rPr lang="en-US" dirty="0" smtClean="0"/>
              <a:t> has been installed, cabled, and tested on the SRT. A few preliminary </a:t>
            </a:r>
            <a:r>
              <a:rPr lang="en-US" dirty="0" err="1" smtClean="0"/>
              <a:t>uncalibrated</a:t>
            </a:r>
            <a:r>
              <a:rPr lang="en-US" dirty="0" smtClean="0"/>
              <a:t> spectra were acquired on strong spectral line sources at C and K band (central feed only) [</a:t>
            </a:r>
            <a:r>
              <a:rPr lang="en-US" dirty="0" err="1" smtClean="0"/>
              <a:t>Melis</a:t>
            </a:r>
            <a:r>
              <a:rPr lang="en-US" dirty="0" smtClean="0"/>
              <a:t> et al. OAC </a:t>
            </a:r>
            <a:r>
              <a:rPr lang="en-US" dirty="0" err="1" smtClean="0"/>
              <a:t>Int</a:t>
            </a:r>
            <a:r>
              <a:rPr lang="en-US" dirty="0" smtClean="0"/>
              <a:t> Rep </a:t>
            </a:r>
            <a:r>
              <a:rPr lang="en-US" dirty="0" err="1" smtClean="0"/>
              <a:t>n</a:t>
            </a:r>
            <a:r>
              <a:rPr lang="en-US" dirty="0" smtClean="0"/>
              <a:t>. 29; 13/09/2013] ___________________________________________________________________________ On November 2013, a </a:t>
            </a:r>
            <a:r>
              <a:rPr lang="en-US" dirty="0" err="1" smtClean="0"/>
              <a:t>ToO</a:t>
            </a:r>
            <a:r>
              <a:rPr lang="en-US" dirty="0" smtClean="0"/>
              <a:t> project (PIs: I. </a:t>
            </a:r>
            <a:r>
              <a:rPr lang="en-US" dirty="0" err="1" smtClean="0"/>
              <a:t>Porceddu</a:t>
            </a:r>
            <a:r>
              <a:rPr lang="en-US" dirty="0" smtClean="0"/>
              <a:t>, S. </a:t>
            </a:r>
            <a:r>
              <a:rPr lang="en-US" dirty="0" err="1" smtClean="0"/>
              <a:t>Casu</a:t>
            </a:r>
            <a:r>
              <a:rPr lang="en-US" dirty="0" smtClean="0"/>
              <a:t>) was conducted to detect 23-GHz ammonia lines in the comet ISON prior to its perihelion passage. An intense preparatory work was necessary in order to make the </a:t>
            </a:r>
            <a:r>
              <a:rPr lang="en-US" dirty="0" err="1" smtClean="0"/>
              <a:t>XArcos</a:t>
            </a:r>
            <a:r>
              <a:rPr lang="en-US" dirty="0" smtClean="0"/>
              <a:t> </a:t>
            </a:r>
            <a:r>
              <a:rPr lang="en-US" dirty="0" err="1" smtClean="0"/>
              <a:t>spectropolarimeter</a:t>
            </a:r>
            <a:r>
              <a:rPr lang="en-US" dirty="0" smtClean="0"/>
              <a:t> available within the </a:t>
            </a:r>
            <a:r>
              <a:rPr lang="en-US" dirty="0" err="1" smtClean="0"/>
              <a:t>Nuraghe</a:t>
            </a:r>
            <a:r>
              <a:rPr lang="en-US" dirty="0" smtClean="0"/>
              <a:t> control system and to allow for tracking both the fast changing sky position and the frequency/velocity Doppler shift. Thus, the </a:t>
            </a:r>
            <a:r>
              <a:rPr lang="en-US" dirty="0" err="1" smtClean="0"/>
              <a:t>XArcos</a:t>
            </a:r>
            <a:r>
              <a:rPr lang="en-US" dirty="0" smtClean="0"/>
              <a:t> ACS component was implemented in </a:t>
            </a:r>
            <a:r>
              <a:rPr lang="en-US" dirty="0" err="1" smtClean="0"/>
              <a:t>Nuraghe</a:t>
            </a:r>
            <a:r>
              <a:rPr lang="en-US" dirty="0" smtClean="0"/>
              <a:t> and a Python script developed in order to account for the aforementioned requests. The observations have allowed us to test the component and the Python script. Indeed, for the former, some work has still to be performed in order to make it more stable. Nicely, during the run a preliminary 23-GHz spectrum of the L483 molecular cloud was successfully obtained, produced by using an 'ad hoc' Python data-reduction script, that shows the detection of the NH3(1-1) ammonia line (Fig. 1). [</a:t>
            </a:r>
            <a:r>
              <a:rPr lang="en-US" dirty="0" err="1" smtClean="0"/>
              <a:t>Poppi</a:t>
            </a:r>
            <a:r>
              <a:rPr lang="en-US" dirty="0" smtClean="0"/>
              <a:t>, </a:t>
            </a:r>
            <a:r>
              <a:rPr lang="en-US" dirty="0" err="1" smtClean="0"/>
              <a:t>Buttu</a:t>
            </a:r>
            <a:r>
              <a:rPr lang="en-US" dirty="0" smtClean="0"/>
              <a:t>, </a:t>
            </a:r>
            <a:r>
              <a:rPr lang="en-US" dirty="0" err="1" smtClean="0"/>
              <a:t>Migoni</a:t>
            </a:r>
            <a:r>
              <a:rPr lang="en-US" dirty="0" smtClean="0"/>
              <a:t>, </a:t>
            </a:r>
            <a:r>
              <a:rPr lang="en-US" dirty="0" err="1" smtClean="0"/>
              <a:t>Orlati</a:t>
            </a:r>
            <a:r>
              <a:rPr lang="en-US" dirty="0" smtClean="0"/>
              <a:t>, </a:t>
            </a:r>
            <a:r>
              <a:rPr lang="en-US" dirty="0" err="1" smtClean="0"/>
              <a:t>Melis</a:t>
            </a:r>
            <a:r>
              <a:rPr lang="en-US" dirty="0" smtClean="0"/>
              <a:t> et al. Report in prep.] ___________________________________________________________________________ Subsequently, in order to be able to reduce the data obtained with </a:t>
            </a:r>
            <a:r>
              <a:rPr lang="en-US" dirty="0" err="1" smtClean="0"/>
              <a:t>XArcos</a:t>
            </a:r>
            <a:r>
              <a:rPr lang="en-US" dirty="0" smtClean="0"/>
              <a:t> within the standard spectral-line data reduction IRAM software CLASS, we have developed a converter from the raw data FITS format of the </a:t>
            </a:r>
            <a:r>
              <a:rPr lang="en-US" dirty="0" err="1" smtClean="0"/>
              <a:t>XArcos</a:t>
            </a:r>
            <a:r>
              <a:rPr lang="en-US" dirty="0" smtClean="0"/>
              <a:t> measurements provided by the telescope and a FITS format readable within CLASS. The converter has allowed us to reduce with CLASS the data for L483 confirming the ammonia spectrum (Fig 2) and opening up the possibility to reduce the data of the observations of the ISON Comet. [</a:t>
            </a:r>
            <a:r>
              <a:rPr lang="en-US" dirty="0" err="1" smtClean="0"/>
              <a:t>Trois</a:t>
            </a:r>
            <a:r>
              <a:rPr lang="en-US" dirty="0" smtClean="0"/>
              <a:t>, </a:t>
            </a:r>
            <a:r>
              <a:rPr lang="en-US" dirty="0" err="1" smtClean="0"/>
              <a:t>Tarchi</a:t>
            </a:r>
            <a:r>
              <a:rPr lang="en-US" dirty="0" smtClean="0"/>
              <a:t>, et al. Report in prep.] The data reduction on the ISON data is presently ongoing. </a:t>
            </a:r>
            <a:endParaRPr lang="en-US" dirty="0"/>
          </a:p>
        </p:txBody>
      </p:sp>
      <p:sp>
        <p:nvSpPr>
          <p:cNvPr id="4" name="Slide Number Placeholder 3"/>
          <p:cNvSpPr>
            <a:spLocks noGrp="1"/>
          </p:cNvSpPr>
          <p:nvPr>
            <p:ph type="sldNum" sz="quarter" idx="10"/>
          </p:nvPr>
        </p:nvSpPr>
        <p:spPr/>
        <p:txBody>
          <a:bodyPr/>
          <a:lstStyle/>
          <a:p>
            <a:fld id="{D7F41C78-E04F-0347-9BC4-04E6D4F14C40}" type="slidenum">
              <a:rPr lang="en-US" smtClean="0"/>
              <a:pPr/>
              <a:t>36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55CFC1B6-D37F-9E4F-9382-603A144286D8}" type="slidenum">
              <a:rPr lang="it-IT">
                <a:latin typeface="Times New Roman" pitchFamily="-112" charset="0"/>
              </a:rPr>
              <a:pPr/>
              <a:t>37</a:t>
            </a:fld>
            <a:endParaRPr lang="it-IT">
              <a:latin typeface="Times New Roman" pitchFamily="-112"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Slide Update </a:t>
            </a:r>
            <a:r>
              <a:rPr lang="en-US" dirty="0" err="1" smtClean="0"/>
              <a:t>XArcos</a:t>
            </a:r>
            <a:r>
              <a:rPr lang="en-US" dirty="0" smtClean="0"/>
              <a:t> On the second half of July, the XARCOS </a:t>
            </a:r>
            <a:r>
              <a:rPr lang="en-US" dirty="0" err="1" smtClean="0"/>
              <a:t>spectropolarimeter</a:t>
            </a:r>
            <a:r>
              <a:rPr lang="en-US" dirty="0" smtClean="0"/>
              <a:t> has been installed, cabled, and tested on the SRT. A few preliminary </a:t>
            </a:r>
            <a:r>
              <a:rPr lang="en-US" dirty="0" err="1" smtClean="0"/>
              <a:t>uncalibrated</a:t>
            </a:r>
            <a:r>
              <a:rPr lang="en-US" dirty="0" smtClean="0"/>
              <a:t> spectra were acquired on strong spectral line sources at C and K band (central feed only) [</a:t>
            </a:r>
            <a:r>
              <a:rPr lang="en-US" dirty="0" err="1" smtClean="0"/>
              <a:t>Melis</a:t>
            </a:r>
            <a:r>
              <a:rPr lang="en-US" dirty="0" smtClean="0"/>
              <a:t> et al. OAC </a:t>
            </a:r>
            <a:r>
              <a:rPr lang="en-US" dirty="0" err="1" smtClean="0"/>
              <a:t>Int</a:t>
            </a:r>
            <a:r>
              <a:rPr lang="en-US" dirty="0" smtClean="0"/>
              <a:t> Rep </a:t>
            </a:r>
            <a:r>
              <a:rPr lang="en-US" dirty="0" err="1" smtClean="0"/>
              <a:t>n</a:t>
            </a:r>
            <a:r>
              <a:rPr lang="en-US" dirty="0" smtClean="0"/>
              <a:t>. 29; 13/09/2013] ___________________________________________________________________________ On November 2013, a </a:t>
            </a:r>
            <a:r>
              <a:rPr lang="en-US" dirty="0" err="1" smtClean="0"/>
              <a:t>ToO</a:t>
            </a:r>
            <a:r>
              <a:rPr lang="en-US" dirty="0" smtClean="0"/>
              <a:t> project (PIs: I. </a:t>
            </a:r>
            <a:r>
              <a:rPr lang="en-US" dirty="0" err="1" smtClean="0"/>
              <a:t>Porceddu</a:t>
            </a:r>
            <a:r>
              <a:rPr lang="en-US" dirty="0" smtClean="0"/>
              <a:t>, S. </a:t>
            </a:r>
            <a:r>
              <a:rPr lang="en-US" dirty="0" err="1" smtClean="0"/>
              <a:t>Casu</a:t>
            </a:r>
            <a:r>
              <a:rPr lang="en-US" dirty="0" smtClean="0"/>
              <a:t>) was conducted to detect 23-GHz ammonia lines in the comet ISON prior to its perihelion passage. An intense preparatory work was necessary in order to make the </a:t>
            </a:r>
            <a:r>
              <a:rPr lang="en-US" dirty="0" err="1" smtClean="0"/>
              <a:t>XArcos</a:t>
            </a:r>
            <a:r>
              <a:rPr lang="en-US" dirty="0" smtClean="0"/>
              <a:t> </a:t>
            </a:r>
            <a:r>
              <a:rPr lang="en-US" dirty="0" err="1" smtClean="0"/>
              <a:t>spectropolarimeter</a:t>
            </a:r>
            <a:r>
              <a:rPr lang="en-US" dirty="0" smtClean="0"/>
              <a:t> available within the </a:t>
            </a:r>
            <a:r>
              <a:rPr lang="en-US" dirty="0" err="1" smtClean="0"/>
              <a:t>Nuraghe</a:t>
            </a:r>
            <a:r>
              <a:rPr lang="en-US" dirty="0" smtClean="0"/>
              <a:t> control system and to allow for tracking both the fast changing sky position and the frequency/velocity Doppler shift. Thus, the </a:t>
            </a:r>
            <a:r>
              <a:rPr lang="en-US" dirty="0" err="1" smtClean="0"/>
              <a:t>XArcos</a:t>
            </a:r>
            <a:r>
              <a:rPr lang="en-US" dirty="0" smtClean="0"/>
              <a:t> ACS component was implemented in </a:t>
            </a:r>
            <a:r>
              <a:rPr lang="en-US" dirty="0" err="1" smtClean="0"/>
              <a:t>Nuraghe</a:t>
            </a:r>
            <a:r>
              <a:rPr lang="en-US" dirty="0" smtClean="0"/>
              <a:t> and a Python script developed in order to account for the aforementioned requests. The observations have allowed us to test the component and the Python script. Indeed, for the former, some work has still to be performed in order to make it more stable. Nicely, during the run a preliminary 23-GHz spectrum of the L483 molecular cloud was successfully obtained, produced by using an 'ad hoc' Python data-reduction script, that shows the detection of the NH3(1-1) ammonia line (Fig. 1). [</a:t>
            </a:r>
            <a:r>
              <a:rPr lang="en-US" dirty="0" err="1" smtClean="0"/>
              <a:t>Poppi</a:t>
            </a:r>
            <a:r>
              <a:rPr lang="en-US" dirty="0" smtClean="0"/>
              <a:t>, </a:t>
            </a:r>
            <a:r>
              <a:rPr lang="en-US" dirty="0" err="1" smtClean="0"/>
              <a:t>Buttu</a:t>
            </a:r>
            <a:r>
              <a:rPr lang="en-US" dirty="0" smtClean="0"/>
              <a:t>, </a:t>
            </a:r>
            <a:r>
              <a:rPr lang="en-US" dirty="0" err="1" smtClean="0"/>
              <a:t>Migoni</a:t>
            </a:r>
            <a:r>
              <a:rPr lang="en-US" dirty="0" smtClean="0"/>
              <a:t>, </a:t>
            </a:r>
            <a:r>
              <a:rPr lang="en-US" dirty="0" err="1" smtClean="0"/>
              <a:t>Orlati</a:t>
            </a:r>
            <a:r>
              <a:rPr lang="en-US" dirty="0" smtClean="0"/>
              <a:t>, </a:t>
            </a:r>
            <a:r>
              <a:rPr lang="en-US" dirty="0" err="1" smtClean="0"/>
              <a:t>Melis</a:t>
            </a:r>
            <a:r>
              <a:rPr lang="en-US" dirty="0" smtClean="0"/>
              <a:t> et al. Report in prep.] ___________________________________________________________________________ Subsequently, in order to be able to reduce the data obtained with </a:t>
            </a:r>
            <a:r>
              <a:rPr lang="en-US" dirty="0" err="1" smtClean="0"/>
              <a:t>XArcos</a:t>
            </a:r>
            <a:r>
              <a:rPr lang="en-US" dirty="0" smtClean="0"/>
              <a:t> within the standard spectral-line data reduction IRAM software CLASS, we have developed a converter from the raw data FITS format of the </a:t>
            </a:r>
            <a:r>
              <a:rPr lang="en-US" dirty="0" err="1" smtClean="0"/>
              <a:t>XArcos</a:t>
            </a:r>
            <a:r>
              <a:rPr lang="en-US" dirty="0" smtClean="0"/>
              <a:t> measurements provided by the telescope and a FITS format readable within CLASS. The converter has allowed us to reduce with CLASS the data for L483 confirming the ammonia spectrum (Fig 2) and opening up the possibility to reduce the data of the observations of the ISON Comet. [</a:t>
            </a:r>
            <a:r>
              <a:rPr lang="en-US" dirty="0" err="1" smtClean="0"/>
              <a:t>Trois</a:t>
            </a:r>
            <a:r>
              <a:rPr lang="en-US" dirty="0" smtClean="0"/>
              <a:t>, </a:t>
            </a:r>
            <a:r>
              <a:rPr lang="en-US" dirty="0" err="1" smtClean="0"/>
              <a:t>Tarchi</a:t>
            </a:r>
            <a:r>
              <a:rPr lang="en-US" dirty="0" smtClean="0"/>
              <a:t>, et al. Report in prep.] The data reduction on the ISON data is presently ongoing. </a:t>
            </a:r>
            <a:endParaRPr lang="en-US" dirty="0"/>
          </a:p>
        </p:txBody>
      </p:sp>
      <p:sp>
        <p:nvSpPr>
          <p:cNvPr id="4" name="Slide Number Placeholder 3"/>
          <p:cNvSpPr>
            <a:spLocks noGrp="1"/>
          </p:cNvSpPr>
          <p:nvPr>
            <p:ph type="sldNum" sz="quarter" idx="10"/>
          </p:nvPr>
        </p:nvSpPr>
        <p:spPr/>
        <p:txBody>
          <a:bodyPr/>
          <a:lstStyle/>
          <a:p>
            <a:fld id="{D7F41C78-E04F-0347-9BC4-04E6D4F14C40}" type="slidenum">
              <a:rPr lang="en-US" smtClean="0"/>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9E7CB53-44C6-9D4B-AC14-E1CE977B66DB}" type="slidenum">
              <a:rPr lang="en-GB">
                <a:latin typeface="Times New Roman" pitchFamily="-112" charset="0"/>
              </a:rPr>
              <a:pPr/>
              <a:t>3</a:t>
            </a:fld>
            <a:endParaRPr lang="en-GB">
              <a:latin typeface="Times New Roman" pitchFamily="-112" charset="0"/>
            </a:endParaRPr>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dirty="0" err="1">
                <a:latin typeface="Times New Roman" pitchFamily="-112" charset="0"/>
                <a:ea typeface="ＭＳ Ｐゴシック" pitchFamily="-112" charset="-128"/>
                <a:cs typeface="ＭＳ Ｐゴシック" pitchFamily="-112" charset="-128"/>
              </a:rPr>
              <a:t>Presento</a:t>
            </a:r>
            <a:r>
              <a:rPr lang="en-GB" dirty="0">
                <a:latin typeface="Times New Roman" pitchFamily="-112" charset="0"/>
                <a:ea typeface="ＭＳ Ｐゴシック" pitchFamily="-112" charset="-128"/>
                <a:cs typeface="ＭＳ Ｐゴシック" pitchFamily="-112" charset="-128"/>
              </a:rPr>
              <a:t> </a:t>
            </a:r>
            <a:r>
              <a:rPr lang="en-GB" dirty="0" err="1">
                <a:latin typeface="Times New Roman" pitchFamily="-112" charset="0"/>
                <a:ea typeface="ＭＳ Ｐゴシック" pitchFamily="-112" charset="-128"/>
                <a:cs typeface="ＭＳ Ｐゴシック" pitchFamily="-112" charset="-128"/>
              </a:rPr>
              <a:t>i</a:t>
            </a:r>
            <a:r>
              <a:rPr lang="en-GB" dirty="0">
                <a:latin typeface="Times New Roman" pitchFamily="-112" charset="0"/>
                <a:ea typeface="ＭＳ Ｐゴシック" pitchFamily="-112" charset="-128"/>
                <a:cs typeface="ＭＳ Ｐゴシック" pitchFamily="-112" charset="-128"/>
              </a:rPr>
              <a:t> </a:t>
            </a:r>
            <a:r>
              <a:rPr lang="en-GB" dirty="0" err="1">
                <a:latin typeface="Times New Roman" pitchFamily="-112" charset="0"/>
                <a:ea typeface="ＭＳ Ｐゴシック" pitchFamily="-112" charset="-128"/>
                <a:cs typeface="ＭＳ Ｐゴシック" pitchFamily="-112" charset="-128"/>
              </a:rPr>
              <a:t>risultati</a:t>
            </a:r>
            <a:r>
              <a:rPr lang="en-GB" dirty="0">
                <a:latin typeface="Times New Roman" pitchFamily="-112" charset="0"/>
                <a:ea typeface="ＭＳ Ｐゴシック" pitchFamily="-112" charset="-128"/>
                <a:cs typeface="ＭＳ Ｐゴシック" pitchFamily="-112" charset="-128"/>
              </a:rPr>
              <a:t> </a:t>
            </a:r>
            <a:r>
              <a:rPr lang="en-GB" dirty="0" err="1">
                <a:latin typeface="Times New Roman" pitchFamily="-112" charset="0"/>
                <a:ea typeface="ＭＳ Ｐゴシック" pitchFamily="-112" charset="-128"/>
                <a:cs typeface="ＭＳ Ｐゴシック" pitchFamily="-112" charset="-128"/>
              </a:rPr>
              <a:t>dell’attivita</a:t>
            </a:r>
            <a:r>
              <a:rPr lang="en-GB" dirty="0">
                <a:latin typeface="Times New Roman" pitchFamily="-112" charset="0"/>
                <a:ea typeface="ＭＳ Ｐゴシック" pitchFamily="-112" charset="-128"/>
                <a:cs typeface="ＭＳ Ｐゴシック" pitchFamily="-112" charset="-128"/>
              </a:rPr>
              <a:t>’ del </a:t>
            </a:r>
            <a:r>
              <a:rPr lang="en-GB" dirty="0" err="1">
                <a:latin typeface="Times New Roman" pitchFamily="-112" charset="0"/>
                <a:ea typeface="ＭＳ Ｐゴシック" pitchFamily="-112" charset="-128"/>
                <a:cs typeface="ＭＳ Ｐゴシック" pitchFamily="-112" charset="-128"/>
              </a:rPr>
              <a:t>GdL</a:t>
            </a:r>
            <a:r>
              <a:rPr lang="en-GB" dirty="0">
                <a:latin typeface="Times New Roman" pitchFamily="-112" charset="0"/>
                <a:ea typeface="ＭＳ Ｐゴシック" pitchFamily="-112" charset="-128"/>
                <a:cs typeface="ＭＳ Ｐゴシック" pitchFamily="-112" charset="-128"/>
              </a:rPr>
              <a:t> “</a:t>
            </a:r>
            <a:r>
              <a:rPr lang="en-GB" dirty="0" err="1">
                <a:latin typeface="Times New Roman" pitchFamily="-112" charset="0"/>
                <a:ea typeface="ＭＳ Ｐゴシック" pitchFamily="-112" charset="-128"/>
                <a:cs typeface="ＭＳ Ｐゴシック" pitchFamily="-112" charset="-128"/>
              </a:rPr>
              <a:t>Scienza</a:t>
            </a:r>
            <a:r>
              <a:rPr lang="en-GB" dirty="0">
                <a:latin typeface="Times New Roman" pitchFamily="-112" charset="0"/>
                <a:ea typeface="ＭＳ Ｐゴシック" pitchFamily="-112" charset="-128"/>
                <a:cs typeface="ＭＳ Ｐゴシック" pitchFamily="-112" charset="-128"/>
              </a:rPr>
              <a:t> con SRT”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6C1AE4F-802B-4C4E-9552-5F10E4D2BEEB}" type="slidenum">
              <a:rPr lang="en-GB">
                <a:latin typeface="Times New Roman" pitchFamily="-112" charset="0"/>
              </a:rPr>
              <a:pPr/>
              <a:t>4</a:t>
            </a:fld>
            <a:endParaRPr lang="en-GB">
              <a:latin typeface="Times New Roman" pitchFamily="-112"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b="1" dirty="0" err="1" smtClean="0">
                <a:latin typeface="Times New Roman" pitchFamily="-112" charset="0"/>
                <a:ea typeface="ＭＳ Ｐゴシック" pitchFamily="-112" charset="-128"/>
                <a:cs typeface="ＭＳ Ｐゴシック" pitchFamily="-112" charset="-128"/>
              </a:rPr>
              <a:t>caratteristiche</a:t>
            </a:r>
            <a:r>
              <a:rPr lang="en-GB" b="1" dirty="0" smtClean="0">
                <a:latin typeface="Times New Roman" pitchFamily="-112" charset="0"/>
                <a:ea typeface="ＭＳ Ｐゴシック" pitchFamily="-112" charset="-128"/>
                <a:cs typeface="ＭＳ Ｐゴシック" pitchFamily="-112" charset="-128"/>
              </a:rPr>
              <a:t> innovative</a:t>
            </a:r>
          </a:p>
          <a:p>
            <a:pPr eaLnBrk="1" hangingPunct="1"/>
            <a:r>
              <a:rPr lang="en-GB" dirty="0" err="1" smtClean="0">
                <a:latin typeface="Times New Roman" pitchFamily="-112" charset="0"/>
                <a:ea typeface="ＭＳ Ｐゴシック" pitchFamily="-112" charset="-128"/>
                <a:cs typeface="ＭＳ Ｐゴシック" pitchFamily="-112" charset="-128"/>
              </a:rPr>
              <a:t>specchi</a:t>
            </a:r>
            <a:r>
              <a:rPr lang="en-GB" dirty="0" smtClean="0">
                <a:latin typeface="Times New Roman" pitchFamily="-112" charset="0"/>
                <a:ea typeface="ＭＳ Ｐゴシック" pitchFamily="-112" charset="-128"/>
                <a:cs typeface="ＭＳ Ｐゴシック" pitchFamily="-112" charset="-128"/>
              </a:rPr>
              <a:t> quasi </a:t>
            </a:r>
            <a:r>
              <a:rPr lang="en-GB" dirty="0" err="1" smtClean="0">
                <a:latin typeface="Times New Roman" pitchFamily="-112" charset="0"/>
                <a:ea typeface="ＭＳ Ｐゴシック" pitchFamily="-112" charset="-128"/>
                <a:cs typeface="ＭＳ Ｐゴシック" pitchFamily="-112" charset="-128"/>
              </a:rPr>
              <a:t>parabolici</a:t>
            </a:r>
            <a:r>
              <a:rPr lang="en-GB" dirty="0" smtClean="0">
                <a:latin typeface="Times New Roman" pitchFamily="-112" charset="0"/>
                <a:ea typeface="ＭＳ Ｐゴシック" pitchFamily="-112" charset="-128"/>
                <a:cs typeface="ＭＳ Ｐゴシック" pitchFamily="-112" charset="-128"/>
              </a:rPr>
              <a:t> o </a:t>
            </a:r>
            <a:r>
              <a:rPr lang="en-GB" dirty="0" err="1" smtClean="0">
                <a:latin typeface="Times New Roman" pitchFamily="-112" charset="0"/>
                <a:ea typeface="ＭＳ Ｐゴシック" pitchFamily="-112" charset="-128"/>
                <a:cs typeface="ＭＳ Ｐゴシック" pitchFamily="-112" charset="-128"/>
              </a:rPr>
              <a:t>ellittici</a:t>
            </a:r>
            <a:r>
              <a:rPr lang="en-GB" dirty="0" smtClean="0">
                <a:latin typeface="Times New Roman" pitchFamily="-112" charset="0"/>
                <a:ea typeface="ＭＳ Ｐゴシック" pitchFamily="-112" charset="-128"/>
                <a:cs typeface="ＭＳ Ｐゴシック" pitchFamily="-112" charset="-128"/>
              </a:rPr>
              <a:t> (curve non </a:t>
            </a:r>
            <a:r>
              <a:rPr lang="en-GB" dirty="0" err="1" smtClean="0">
                <a:latin typeface="Times New Roman" pitchFamily="-112" charset="0"/>
                <a:ea typeface="ＭＳ Ｐゴシック" pitchFamily="-112" charset="-128"/>
                <a:cs typeface="ＭＳ Ｐゴシック" pitchFamily="-112" charset="-128"/>
              </a:rPr>
              <a:t>classiche</a:t>
            </a:r>
            <a:r>
              <a:rPr lang="en-GB" dirty="0" smtClean="0">
                <a:latin typeface="Times New Roman" pitchFamily="-112" charset="0"/>
                <a:ea typeface="ＭＳ Ｐゴシック" pitchFamily="-112" charset="-128"/>
                <a:cs typeface="ＭＳ Ｐゴシック" pitchFamily="-112" charset="-128"/>
              </a:rPr>
              <a:t>)</a:t>
            </a:r>
            <a:r>
              <a:rPr lang="en-GB" baseline="0" dirty="0" smtClean="0">
                <a:latin typeface="Times New Roman" pitchFamily="-112" charset="0"/>
                <a:ea typeface="ＭＳ Ｐゴシック" pitchFamily="-112" charset="-128"/>
                <a:cs typeface="ＭＳ Ｐゴシック" pitchFamily="-112" charset="-128"/>
              </a:rPr>
              <a:t> </a:t>
            </a:r>
            <a:r>
              <a:rPr lang="en-GB" baseline="0" dirty="0" smtClean="0">
                <a:latin typeface="Times New Roman" pitchFamily="-112" charset="0"/>
                <a:ea typeface="ＭＳ Ｐゴシック" pitchFamily="-112" charset="-128"/>
                <a:cs typeface="ＭＳ Ｐゴシック" pitchFamily="-112" charset="-128"/>
                <a:sym typeface="Wingdings"/>
              </a:rPr>
              <a:t> </a:t>
            </a:r>
            <a:r>
              <a:rPr lang="en-GB" baseline="0" dirty="0" err="1" smtClean="0">
                <a:latin typeface="Times New Roman" pitchFamily="-112" charset="0"/>
                <a:ea typeface="ＭＳ Ｐゴシック" pitchFamily="-112" charset="-128"/>
                <a:cs typeface="ＭＳ Ｐゴシック" pitchFamily="-112" charset="-128"/>
                <a:sym typeface="Wingdings"/>
              </a:rPr>
              <a:t>migliore</a:t>
            </a:r>
            <a:r>
              <a:rPr lang="en-GB" baseline="0" dirty="0" smtClean="0">
                <a:latin typeface="Times New Roman" pitchFamily="-112" charset="0"/>
                <a:ea typeface="ＭＳ Ｐゴシック" pitchFamily="-112" charset="-128"/>
                <a:cs typeface="ＭＳ Ｐゴシック" pitchFamily="-112" charset="-128"/>
                <a:sym typeface="Wingdings"/>
              </a:rPr>
              <a:t> </a:t>
            </a:r>
            <a:r>
              <a:rPr lang="en-GB" baseline="0" dirty="0" err="1" smtClean="0">
                <a:latin typeface="Times New Roman" pitchFamily="-112" charset="0"/>
                <a:ea typeface="ＭＳ Ｐゴシック" pitchFamily="-112" charset="-128"/>
                <a:cs typeface="ＭＳ Ｐゴシック" pitchFamily="-112" charset="-128"/>
                <a:sym typeface="Wingdings"/>
              </a:rPr>
              <a:t>illuminazione</a:t>
            </a:r>
            <a:r>
              <a:rPr lang="en-GB" baseline="0" dirty="0" smtClean="0">
                <a:latin typeface="Times New Roman" pitchFamily="-112" charset="0"/>
                <a:ea typeface="ＭＳ Ｐゴシック" pitchFamily="-112" charset="-128"/>
                <a:cs typeface="ＭＳ Ｐゴシック" pitchFamily="-112" charset="-128"/>
                <a:sym typeface="Wingdings"/>
              </a:rPr>
              <a:t> </a:t>
            </a:r>
            <a:r>
              <a:rPr lang="en-GB" baseline="0" dirty="0" err="1" smtClean="0">
                <a:latin typeface="Times New Roman" pitchFamily="-112" charset="0"/>
                <a:ea typeface="ＭＳ Ｐゴシック" pitchFamily="-112" charset="-128"/>
                <a:cs typeface="ＭＳ Ｐゴシック" pitchFamily="-112" charset="-128"/>
                <a:sym typeface="Wingdings"/>
              </a:rPr>
              <a:t>dei</a:t>
            </a:r>
            <a:r>
              <a:rPr lang="en-GB" baseline="0" dirty="0" smtClean="0">
                <a:latin typeface="Times New Roman" pitchFamily="-112" charset="0"/>
                <a:ea typeface="ＭＳ Ｐゴシック" pitchFamily="-112" charset="-128"/>
                <a:cs typeface="ＭＳ Ｐゴシック" pitchFamily="-112" charset="-128"/>
                <a:sym typeface="Wingdings"/>
              </a:rPr>
              <a:t> </a:t>
            </a:r>
            <a:r>
              <a:rPr lang="en-GB" baseline="0" dirty="0" err="1" smtClean="0">
                <a:latin typeface="Times New Roman" pitchFamily="-112" charset="0"/>
                <a:ea typeface="ＭＳ Ｐゴシック" pitchFamily="-112" charset="-128"/>
                <a:cs typeface="ＭＳ Ｐゴシック" pitchFamily="-112" charset="-128"/>
                <a:sym typeface="Wingdings"/>
              </a:rPr>
              <a:t>fuochi</a:t>
            </a:r>
            <a:r>
              <a:rPr lang="en-GB" baseline="0" dirty="0" smtClean="0">
                <a:latin typeface="Times New Roman" pitchFamily="-112" charset="0"/>
                <a:ea typeface="ＭＳ Ｐゴシック" pitchFamily="-112" charset="-128"/>
                <a:cs typeface="ＭＳ Ｐゴシック" pitchFamily="-112" charset="-128"/>
                <a:sym typeface="Wingdings"/>
              </a:rPr>
              <a:t> </a:t>
            </a:r>
            <a:r>
              <a:rPr lang="en-GB" baseline="0" dirty="0" err="1" smtClean="0">
                <a:latin typeface="Times New Roman" pitchFamily="-112" charset="0"/>
                <a:ea typeface="ＭＳ Ｐゴシック" pitchFamily="-112" charset="-128"/>
                <a:cs typeface="ＭＳ Ｐゴシック" pitchFamily="-112" charset="-128"/>
                <a:sym typeface="Wingdings"/>
              </a:rPr>
              <a:t>gregoriano</a:t>
            </a:r>
            <a:r>
              <a:rPr lang="en-GB" baseline="0" dirty="0" smtClean="0">
                <a:latin typeface="Times New Roman" pitchFamily="-112" charset="0"/>
                <a:ea typeface="ＭＳ Ｐゴシック" pitchFamily="-112" charset="-128"/>
                <a:cs typeface="ＭＳ Ｐゴシック" pitchFamily="-112" charset="-128"/>
                <a:sym typeface="Wingdings"/>
              </a:rPr>
              <a:t> e BWG</a:t>
            </a:r>
          </a:p>
          <a:p>
            <a:pPr eaLnBrk="1" hangingPunct="1"/>
            <a:endParaRPr lang="en-GB" baseline="0" dirty="0" smtClean="0">
              <a:latin typeface="Times New Roman" pitchFamily="-112" charset="0"/>
              <a:ea typeface="ＭＳ Ｐゴシック" pitchFamily="-112" charset="-128"/>
              <a:cs typeface="ＭＳ Ｐゴシック" pitchFamily="-112" charset="-128"/>
              <a:sym typeface="Wingdings"/>
            </a:endParaRPr>
          </a:p>
          <a:p>
            <a:pPr eaLnBrk="1" hangingPunct="1">
              <a:lnSpc>
                <a:spcPct val="110000"/>
              </a:lnSpc>
              <a:spcBef>
                <a:spcPct val="50000"/>
              </a:spcBef>
            </a:pPr>
            <a:r>
              <a:rPr lang="en-US" sz="1200" i="0" dirty="0" smtClean="0">
                <a:solidFill>
                  <a:srgbClr val="000090"/>
                </a:solidFill>
                <a:latin typeface="Verdana" charset="0"/>
                <a:ea typeface="Arial" charset="0"/>
                <a:cs typeface="Arial" charset="0"/>
                <a:sym typeface="Wingdings" charset="0"/>
              </a:rPr>
              <a:t>a) </a:t>
            </a:r>
            <a:r>
              <a:rPr lang="en-GB" sz="1200" b="1" i="0" u="sng" dirty="0" smtClean="0">
                <a:solidFill>
                  <a:srgbClr val="000090"/>
                </a:solidFill>
                <a:latin typeface="Verdana" charset="0"/>
                <a:ea typeface="Arial" charset="0"/>
                <a:cs typeface="Arial" charset="0"/>
              </a:rPr>
              <a:t>campo </a:t>
            </a:r>
            <a:r>
              <a:rPr lang="en-GB" sz="1200" b="1" i="0" u="sng" dirty="0" err="1" smtClean="0">
                <a:solidFill>
                  <a:srgbClr val="000090"/>
                </a:solidFill>
                <a:latin typeface="Verdana" charset="0"/>
                <a:ea typeface="Arial" charset="0"/>
                <a:cs typeface="Arial" charset="0"/>
              </a:rPr>
              <a:t>nullo</a:t>
            </a:r>
            <a:r>
              <a:rPr lang="en-GB" sz="1200" b="1" i="0" u="sng" dirty="0" smtClean="0">
                <a:solidFill>
                  <a:srgbClr val="000090"/>
                </a:solidFill>
                <a:latin typeface="Verdana" charset="0"/>
                <a:ea typeface="Arial" charset="0"/>
                <a:cs typeface="Arial" charset="0"/>
              </a:rPr>
              <a:t> in </a:t>
            </a:r>
            <a:r>
              <a:rPr lang="en-GB" sz="1200" b="1" i="0" u="sng" dirty="0" err="1" smtClean="0">
                <a:solidFill>
                  <a:srgbClr val="000090"/>
                </a:solidFill>
                <a:latin typeface="Verdana" charset="0"/>
                <a:ea typeface="Arial" charset="0"/>
                <a:cs typeface="Arial" charset="0"/>
              </a:rPr>
              <a:t>regione</a:t>
            </a:r>
            <a:r>
              <a:rPr lang="en-GB" sz="1200" b="1" i="0" u="sng" dirty="0" smtClean="0">
                <a:solidFill>
                  <a:srgbClr val="000090"/>
                </a:solidFill>
                <a:latin typeface="Verdana" charset="0"/>
                <a:ea typeface="Arial" charset="0"/>
                <a:cs typeface="Arial" charset="0"/>
              </a:rPr>
              <a:t> </a:t>
            </a:r>
            <a:r>
              <a:rPr lang="en-GB" sz="1200" b="1" i="0" u="sng" dirty="0" err="1" smtClean="0">
                <a:solidFill>
                  <a:srgbClr val="000090"/>
                </a:solidFill>
                <a:latin typeface="Verdana" charset="0"/>
                <a:ea typeface="Arial" charset="0"/>
                <a:cs typeface="Arial" charset="0"/>
              </a:rPr>
              <a:t>centrale</a:t>
            </a:r>
            <a:r>
              <a:rPr lang="en-GB" sz="1200" b="1" i="0" u="sng" dirty="0" smtClean="0">
                <a:solidFill>
                  <a:srgbClr val="000090"/>
                </a:solidFill>
                <a:latin typeface="Verdana" charset="0"/>
                <a:ea typeface="Arial" charset="0"/>
                <a:cs typeface="Arial" charset="0"/>
              </a:rPr>
              <a:t> </a:t>
            </a:r>
            <a:r>
              <a:rPr lang="en-GB" sz="1200" b="1" i="0" u="sng" dirty="0" err="1" smtClean="0">
                <a:solidFill>
                  <a:srgbClr val="000090"/>
                </a:solidFill>
                <a:latin typeface="Verdana" charset="0"/>
                <a:ea typeface="Arial" charset="0"/>
                <a:cs typeface="Arial" charset="0"/>
              </a:rPr>
              <a:t>dello</a:t>
            </a:r>
            <a:r>
              <a:rPr lang="en-GB" sz="1200" b="1" i="0" u="sng" dirty="0" smtClean="0">
                <a:solidFill>
                  <a:srgbClr val="000090"/>
                </a:solidFill>
                <a:latin typeface="Verdana" charset="0"/>
                <a:ea typeface="Arial" charset="0"/>
                <a:cs typeface="Arial" charset="0"/>
              </a:rPr>
              <a:t> </a:t>
            </a:r>
            <a:r>
              <a:rPr lang="en-GB" sz="1200" i="0" dirty="0" err="1" smtClean="0">
                <a:solidFill>
                  <a:srgbClr val="000090"/>
                </a:solidFill>
                <a:latin typeface="Verdana" charset="0"/>
                <a:ea typeface="Arial" charset="0"/>
                <a:cs typeface="Arial" charset="0"/>
              </a:rPr>
              <a:t>specchio</a:t>
            </a:r>
            <a:r>
              <a:rPr lang="en-GB" sz="1200" i="0" dirty="0" smtClean="0">
                <a:solidFill>
                  <a:srgbClr val="000090"/>
                </a:solidFill>
                <a:latin typeface="Verdana" charset="0"/>
                <a:ea typeface="Arial" charset="0"/>
                <a:cs typeface="Arial" charset="0"/>
              </a:rPr>
              <a:t> </a:t>
            </a:r>
            <a:r>
              <a:rPr lang="en-GB" sz="1200" i="0" dirty="0" err="1" smtClean="0">
                <a:solidFill>
                  <a:srgbClr val="000090"/>
                </a:solidFill>
                <a:latin typeface="Verdana" charset="0"/>
                <a:ea typeface="Arial" charset="0"/>
                <a:cs typeface="Arial" charset="0"/>
              </a:rPr>
              <a:t>primario</a:t>
            </a:r>
            <a:r>
              <a:rPr lang="en-GB" sz="1200" i="0" dirty="0" smtClean="0">
                <a:solidFill>
                  <a:srgbClr val="000090"/>
                </a:solidFill>
                <a:latin typeface="Verdana" charset="0"/>
                <a:ea typeface="Arial" charset="0"/>
                <a:cs typeface="Arial" charset="0"/>
              </a:rPr>
              <a:t>, </a:t>
            </a:r>
            <a:r>
              <a:rPr lang="en-GB" sz="1200" i="0" dirty="0" err="1" smtClean="0">
                <a:solidFill>
                  <a:srgbClr val="000090"/>
                </a:solidFill>
                <a:latin typeface="Verdana" charset="0"/>
                <a:ea typeface="Arial" charset="0"/>
                <a:cs typeface="Arial" charset="0"/>
              </a:rPr>
              <a:t>bloccata</a:t>
            </a:r>
            <a:r>
              <a:rPr lang="en-GB" sz="1200" i="0" dirty="0" smtClean="0">
                <a:solidFill>
                  <a:srgbClr val="000090"/>
                </a:solidFill>
                <a:latin typeface="Verdana" charset="0"/>
                <a:ea typeface="Arial" charset="0"/>
                <a:cs typeface="Arial" charset="0"/>
              </a:rPr>
              <a:t> </a:t>
            </a:r>
            <a:r>
              <a:rPr lang="en-GB" sz="1200" i="0" dirty="0" err="1" smtClean="0">
                <a:solidFill>
                  <a:srgbClr val="000090"/>
                </a:solidFill>
                <a:latin typeface="Verdana" charset="0"/>
                <a:ea typeface="Arial" charset="0"/>
                <a:cs typeface="Arial" charset="0"/>
              </a:rPr>
              <a:t>dallo</a:t>
            </a:r>
            <a:r>
              <a:rPr lang="en-GB" sz="1200" i="0" dirty="0" smtClean="0">
                <a:solidFill>
                  <a:srgbClr val="000090"/>
                </a:solidFill>
                <a:latin typeface="Verdana" charset="0"/>
                <a:ea typeface="Arial" charset="0"/>
                <a:cs typeface="Arial" charset="0"/>
              </a:rPr>
              <a:t> </a:t>
            </a:r>
            <a:r>
              <a:rPr lang="en-GB" sz="1200" i="0" dirty="0" err="1" smtClean="0">
                <a:solidFill>
                  <a:srgbClr val="000090"/>
                </a:solidFill>
                <a:latin typeface="Verdana" charset="0"/>
                <a:ea typeface="Arial" charset="0"/>
                <a:cs typeface="Arial" charset="0"/>
              </a:rPr>
              <a:t>specchio</a:t>
            </a:r>
            <a:r>
              <a:rPr lang="en-GB" sz="1200" i="0" dirty="0" smtClean="0">
                <a:solidFill>
                  <a:srgbClr val="000090"/>
                </a:solidFill>
                <a:latin typeface="Verdana" charset="0"/>
                <a:ea typeface="Arial" charset="0"/>
                <a:cs typeface="Arial" charset="0"/>
              </a:rPr>
              <a:t> </a:t>
            </a:r>
            <a:r>
              <a:rPr lang="en-GB" sz="1200" i="0" dirty="0" err="1" smtClean="0">
                <a:solidFill>
                  <a:srgbClr val="000090"/>
                </a:solidFill>
                <a:latin typeface="Verdana" charset="0"/>
                <a:ea typeface="Arial" charset="0"/>
                <a:cs typeface="Arial" charset="0"/>
              </a:rPr>
              <a:t>secondario</a:t>
            </a:r>
            <a:endParaRPr lang="en-GB" sz="1200" i="0" dirty="0" smtClean="0">
              <a:solidFill>
                <a:srgbClr val="000090"/>
              </a:solidFill>
              <a:latin typeface="Verdana" charset="0"/>
              <a:ea typeface="Arial" charset="0"/>
              <a:cs typeface="Arial" charset="0"/>
            </a:endParaRPr>
          </a:p>
          <a:p>
            <a:pPr eaLnBrk="1" hangingPunct="1"/>
            <a:r>
              <a:rPr lang="en-GB" sz="1200" i="0" dirty="0" smtClean="0">
                <a:solidFill>
                  <a:srgbClr val="000090"/>
                </a:solidFill>
                <a:latin typeface="Verdana" charset="0"/>
                <a:ea typeface="Arial" charset="0"/>
                <a:cs typeface="Arial" charset="0"/>
              </a:rPr>
              <a:t>b) Campo </a:t>
            </a:r>
            <a:r>
              <a:rPr lang="en-GB" sz="1200" i="0" dirty="0" err="1" smtClean="0">
                <a:solidFill>
                  <a:srgbClr val="000090"/>
                </a:solidFill>
                <a:latin typeface="Verdana" charset="0"/>
                <a:ea typeface="Arial" charset="0"/>
                <a:cs typeface="Arial" charset="0"/>
              </a:rPr>
              <a:t>redistribuito</a:t>
            </a:r>
            <a:r>
              <a:rPr lang="en-GB" sz="1200" i="0" dirty="0" smtClean="0">
                <a:solidFill>
                  <a:srgbClr val="000090"/>
                </a:solidFill>
                <a:latin typeface="Verdana" charset="0"/>
                <a:ea typeface="Arial" charset="0"/>
                <a:cs typeface="Arial" charset="0"/>
              </a:rPr>
              <a:t> </a:t>
            </a:r>
            <a:r>
              <a:rPr lang="en-GB" sz="1200" i="0" dirty="0" err="1" smtClean="0">
                <a:solidFill>
                  <a:srgbClr val="000090"/>
                </a:solidFill>
                <a:latin typeface="Verdana" charset="0"/>
                <a:ea typeface="Arial" charset="0"/>
                <a:cs typeface="Arial" charset="0"/>
              </a:rPr>
              <a:t>sulla</a:t>
            </a:r>
            <a:r>
              <a:rPr lang="en-GB" sz="1200" i="0" dirty="0" smtClean="0">
                <a:solidFill>
                  <a:srgbClr val="000090"/>
                </a:solidFill>
                <a:latin typeface="Verdana" charset="0"/>
                <a:ea typeface="Arial" charset="0"/>
                <a:cs typeface="Arial" charset="0"/>
              </a:rPr>
              <a:t> parte </a:t>
            </a:r>
            <a:r>
              <a:rPr lang="en-GB" sz="1200" i="0" dirty="0" err="1" smtClean="0">
                <a:solidFill>
                  <a:srgbClr val="000090"/>
                </a:solidFill>
                <a:latin typeface="Verdana" charset="0"/>
                <a:ea typeface="Arial" charset="0"/>
                <a:cs typeface="Arial" charset="0"/>
              </a:rPr>
              <a:t>accessibile</a:t>
            </a:r>
            <a:r>
              <a:rPr lang="en-GB" sz="1200" i="0" dirty="0" smtClean="0">
                <a:solidFill>
                  <a:srgbClr val="000090"/>
                </a:solidFill>
                <a:latin typeface="Verdana" charset="0"/>
                <a:ea typeface="Arial" charset="0"/>
                <a:cs typeface="Arial" charset="0"/>
              </a:rPr>
              <a:t> </a:t>
            </a:r>
            <a:r>
              <a:rPr lang="en-GB" sz="1200" i="0" dirty="0" err="1" smtClean="0">
                <a:solidFill>
                  <a:srgbClr val="000090"/>
                </a:solidFill>
                <a:latin typeface="Verdana" charset="0"/>
                <a:ea typeface="Arial" charset="0"/>
                <a:cs typeface="Arial" charset="0"/>
              </a:rPr>
              <a:t>dello</a:t>
            </a:r>
            <a:r>
              <a:rPr lang="en-GB" sz="1200" i="0" dirty="0" smtClean="0">
                <a:solidFill>
                  <a:srgbClr val="000090"/>
                </a:solidFill>
                <a:latin typeface="Verdana" charset="0"/>
                <a:ea typeface="Arial" charset="0"/>
                <a:cs typeface="Arial" charset="0"/>
              </a:rPr>
              <a:t> </a:t>
            </a:r>
            <a:r>
              <a:rPr lang="en-GB" sz="1200" i="0" dirty="0" err="1" smtClean="0">
                <a:solidFill>
                  <a:srgbClr val="000090"/>
                </a:solidFill>
                <a:latin typeface="Verdana" charset="0"/>
                <a:ea typeface="Arial" charset="0"/>
                <a:cs typeface="Arial" charset="0"/>
              </a:rPr>
              <a:t>specchio</a:t>
            </a:r>
            <a:r>
              <a:rPr lang="en-GB" sz="1200" i="0" dirty="0" smtClean="0">
                <a:solidFill>
                  <a:srgbClr val="000090"/>
                </a:solidFill>
                <a:latin typeface="Verdana" charset="0"/>
                <a:ea typeface="Arial" charset="0"/>
                <a:cs typeface="Arial" charset="0"/>
              </a:rPr>
              <a:t>, con </a:t>
            </a:r>
            <a:r>
              <a:rPr lang="en-GB" sz="1200" b="1" i="0" u="sng" dirty="0" err="1" smtClean="0">
                <a:solidFill>
                  <a:srgbClr val="000090"/>
                </a:solidFill>
                <a:latin typeface="Verdana" charset="0"/>
                <a:ea typeface="Arial" charset="0"/>
                <a:cs typeface="Arial" charset="0"/>
              </a:rPr>
              <a:t>aumento</a:t>
            </a:r>
            <a:r>
              <a:rPr lang="en-GB" sz="1200" b="1" i="0" u="sng" dirty="0" smtClean="0">
                <a:solidFill>
                  <a:srgbClr val="000090"/>
                </a:solidFill>
                <a:latin typeface="Verdana" charset="0"/>
                <a:ea typeface="Arial" charset="0"/>
                <a:cs typeface="Arial" charset="0"/>
              </a:rPr>
              <a:t> </a:t>
            </a:r>
            <a:r>
              <a:rPr lang="en-GB" sz="1200" b="1" i="0" u="sng" dirty="0" err="1" smtClean="0">
                <a:solidFill>
                  <a:srgbClr val="000090"/>
                </a:solidFill>
                <a:latin typeface="Verdana" charset="0"/>
                <a:ea typeface="Arial" charset="0"/>
                <a:cs typeface="Arial" charset="0"/>
              </a:rPr>
              <a:t>dell’efficienza</a:t>
            </a:r>
            <a:r>
              <a:rPr lang="en-GB" sz="1200" b="1" i="0" u="sng" dirty="0" smtClean="0">
                <a:solidFill>
                  <a:srgbClr val="000090"/>
                </a:solidFill>
                <a:latin typeface="Verdana" charset="0"/>
                <a:ea typeface="Arial" charset="0"/>
                <a:cs typeface="Arial" charset="0"/>
              </a:rPr>
              <a:t> di </a:t>
            </a:r>
            <a:r>
              <a:rPr lang="en-GB" sz="1200" b="1" i="0" u="sng" dirty="0" err="1" smtClean="0">
                <a:solidFill>
                  <a:srgbClr val="000090"/>
                </a:solidFill>
                <a:latin typeface="Verdana" charset="0"/>
                <a:ea typeface="Arial" charset="0"/>
                <a:cs typeface="Arial" charset="0"/>
              </a:rPr>
              <a:t>illuminazione</a:t>
            </a:r>
            <a:endParaRPr lang="en-GB" sz="1200" b="1" i="0" u="sng" dirty="0" smtClean="0">
              <a:solidFill>
                <a:srgbClr val="663300"/>
              </a:solidFill>
              <a:latin typeface="Verdana" charset="0"/>
              <a:ea typeface="Arial" charset="0"/>
              <a:cs typeface="Arial" charset="0"/>
            </a:endParaRPr>
          </a:p>
          <a:p>
            <a:pPr eaLnBrk="1" hangingPunct="1"/>
            <a:r>
              <a:rPr lang="en-GB" sz="1200" b="1" i="0" u="sng" dirty="0" smtClean="0">
                <a:solidFill>
                  <a:srgbClr val="000099"/>
                </a:solidFill>
                <a:latin typeface="Verdana" charset="0"/>
                <a:ea typeface="Arial" charset="0"/>
                <a:cs typeface="Arial" charset="0"/>
              </a:rPr>
              <a:t>c) sotto-</a:t>
            </a:r>
            <a:r>
              <a:rPr lang="en-GB" sz="1200" b="1" i="0" u="sng" dirty="0" err="1" smtClean="0">
                <a:solidFill>
                  <a:srgbClr val="000099"/>
                </a:solidFill>
                <a:latin typeface="Verdana" charset="0"/>
                <a:ea typeface="Arial" charset="0"/>
                <a:cs typeface="Arial" charset="0"/>
              </a:rPr>
              <a:t>illuminazione</a:t>
            </a:r>
            <a:r>
              <a:rPr lang="en-GB" sz="1200" b="1" i="0" u="sng" dirty="0" smtClean="0">
                <a:solidFill>
                  <a:srgbClr val="000099"/>
                </a:solidFill>
                <a:latin typeface="Verdana" charset="0"/>
                <a:ea typeface="Arial" charset="0"/>
                <a:cs typeface="Arial" charset="0"/>
              </a:rPr>
              <a:t> del </a:t>
            </a:r>
            <a:r>
              <a:rPr lang="en-GB" sz="1200" b="1" i="0" u="sng" dirty="0" err="1" smtClean="0">
                <a:solidFill>
                  <a:srgbClr val="000099"/>
                </a:solidFill>
                <a:latin typeface="Verdana" charset="0"/>
                <a:ea typeface="Arial" charset="0"/>
                <a:cs typeface="Arial" charset="0"/>
              </a:rPr>
              <a:t>bordo</a:t>
            </a:r>
            <a:r>
              <a:rPr lang="en-GB" sz="1200" b="1" i="0" u="sng" dirty="0" smtClean="0">
                <a:solidFill>
                  <a:srgbClr val="000099"/>
                </a:solidFill>
                <a:latin typeface="Verdana" charset="0"/>
                <a:ea typeface="Arial" charset="0"/>
                <a:cs typeface="Arial" charset="0"/>
              </a:rPr>
              <a:t> del </a:t>
            </a:r>
            <a:r>
              <a:rPr lang="en-GB" sz="1200" b="1" i="0" u="sng" dirty="0" err="1" smtClean="0">
                <a:solidFill>
                  <a:srgbClr val="000099"/>
                </a:solidFill>
                <a:latin typeface="Verdana" charset="0"/>
                <a:ea typeface="Arial" charset="0"/>
                <a:cs typeface="Arial" charset="0"/>
              </a:rPr>
              <a:t>riflettore</a:t>
            </a:r>
            <a:endParaRPr lang="en-GB" sz="1200" b="1" i="0" u="sng" dirty="0" smtClean="0">
              <a:solidFill>
                <a:srgbClr val="000099"/>
              </a:solidFill>
              <a:latin typeface="Verdana" charset="0"/>
              <a:ea typeface="Arial" charset="0"/>
              <a:cs typeface="Arial" charset="0"/>
            </a:endParaRPr>
          </a:p>
          <a:p>
            <a:pPr eaLnBrk="1" hangingPunct="1"/>
            <a:endParaRPr lang="en-GB" sz="1200" b="1" i="0" u="sng" dirty="0" smtClean="0">
              <a:solidFill>
                <a:srgbClr val="000099"/>
              </a:solidFill>
              <a:latin typeface="Verdana" charset="0"/>
              <a:ea typeface="Arial" charset="0"/>
              <a:cs typeface="Arial" charset="0"/>
            </a:endParaRPr>
          </a:p>
          <a:p>
            <a:pPr eaLnBrk="1" hangingPunct="1">
              <a:buFont typeface="Wingdings" charset="0"/>
              <a:buChar char="è"/>
            </a:pPr>
            <a:r>
              <a:rPr lang="en-US" sz="1200" b="1" i="0" u="sng" dirty="0" smtClean="0">
                <a:solidFill>
                  <a:srgbClr val="990000"/>
                </a:solidFill>
                <a:latin typeface="Verdana" charset="0"/>
                <a:ea typeface="Arial" charset="0"/>
                <a:cs typeface="Arial" charset="0"/>
                <a:sym typeface="Wingdings" charset="0"/>
              </a:rPr>
              <a:t>No spillover, no </a:t>
            </a:r>
            <a:r>
              <a:rPr lang="en-US" sz="1200" b="1" i="0" u="sng" dirty="0" err="1" smtClean="0">
                <a:solidFill>
                  <a:srgbClr val="990000"/>
                </a:solidFill>
                <a:latin typeface="Verdana" charset="0"/>
                <a:ea typeface="Arial" charset="0"/>
                <a:cs typeface="Arial" charset="0"/>
                <a:sym typeface="Wingdings" charset="0"/>
              </a:rPr>
              <a:t>riflessioni</a:t>
            </a:r>
            <a:r>
              <a:rPr lang="en-US" sz="1200" b="1" i="0" u="sng" dirty="0" smtClean="0">
                <a:solidFill>
                  <a:srgbClr val="990000"/>
                </a:solidFill>
                <a:latin typeface="Verdana" charset="0"/>
                <a:ea typeface="Arial" charset="0"/>
                <a:cs typeface="Arial" charset="0"/>
                <a:sym typeface="Wingdings" charset="0"/>
              </a:rPr>
              <a:t> multiple (</a:t>
            </a:r>
            <a:r>
              <a:rPr lang="en-US" sz="1200" b="1" i="0" u="sng" dirty="0" err="1" smtClean="0">
                <a:solidFill>
                  <a:srgbClr val="990000"/>
                </a:solidFill>
                <a:latin typeface="Verdana" charset="0"/>
                <a:ea typeface="Arial" charset="0"/>
                <a:cs typeface="Arial" charset="0"/>
                <a:sym typeface="Wingdings" charset="0"/>
              </a:rPr>
              <a:t>spe</a:t>
            </a:r>
            <a:r>
              <a:rPr lang="en-GB" sz="1200" b="1" i="0" u="sng" dirty="0" err="1" smtClean="0">
                <a:solidFill>
                  <a:srgbClr val="990000"/>
                </a:solidFill>
                <a:latin typeface="Verdana" charset="0"/>
                <a:ea typeface="Arial" charset="0"/>
                <a:cs typeface="Arial" charset="0"/>
                <a:sym typeface="Wingdings" charset="0"/>
              </a:rPr>
              <a:t>ttroscopia</a:t>
            </a:r>
            <a:r>
              <a:rPr lang="en-GB" sz="1200" b="1" i="0" u="sng" dirty="0" smtClean="0">
                <a:solidFill>
                  <a:srgbClr val="990000"/>
                </a:solidFill>
                <a:latin typeface="Verdana" charset="0"/>
                <a:ea typeface="Arial" charset="0"/>
                <a:cs typeface="Arial" charset="0"/>
                <a:sym typeface="Wingdings" charset="0"/>
              </a:rPr>
              <a:t> ad </a:t>
            </a:r>
            <a:r>
              <a:rPr lang="en-GB" sz="1200" b="1" i="0" u="sng" dirty="0" err="1" smtClean="0">
                <a:solidFill>
                  <a:srgbClr val="990000"/>
                </a:solidFill>
                <a:latin typeface="Verdana" charset="0"/>
                <a:ea typeface="Arial" charset="0"/>
                <a:cs typeface="Arial" charset="0"/>
                <a:sym typeface="Wingdings" charset="0"/>
              </a:rPr>
              <a:t>alta</a:t>
            </a:r>
            <a:r>
              <a:rPr lang="en-GB" sz="1200" b="1" i="0" u="sng" dirty="0" smtClean="0">
                <a:solidFill>
                  <a:srgbClr val="990000"/>
                </a:solidFill>
                <a:latin typeface="Verdana" charset="0"/>
                <a:ea typeface="Arial" charset="0"/>
                <a:cs typeface="Arial" charset="0"/>
                <a:sym typeface="Wingdings" charset="0"/>
              </a:rPr>
              <a:t> </a:t>
            </a:r>
            <a:r>
              <a:rPr lang="en-GB" sz="1200" b="1" i="0" u="sng" dirty="0" err="1" smtClean="0">
                <a:solidFill>
                  <a:srgbClr val="990000"/>
                </a:solidFill>
                <a:latin typeface="Verdana" charset="0"/>
                <a:ea typeface="Arial" charset="0"/>
                <a:cs typeface="Arial" charset="0"/>
                <a:sym typeface="Wingdings" charset="0"/>
              </a:rPr>
              <a:t>efficienza</a:t>
            </a:r>
            <a:endParaRPr lang="en-GB" sz="1100" i="0" dirty="0" smtClean="0">
              <a:solidFill>
                <a:srgbClr val="990000"/>
              </a:solidFill>
              <a:latin typeface="Verdana" charset="0"/>
              <a:ea typeface="Arial" charset="0"/>
              <a:cs typeface="Arial" charset="0"/>
            </a:endParaRPr>
          </a:p>
          <a:p>
            <a:pPr eaLnBrk="1" hangingPunct="1"/>
            <a:endParaRPr lang="en-GB" dirty="0">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Gravity:</a:t>
            </a:r>
            <a:r>
              <a:rPr lang="en-GB" baseline="0" dirty="0" smtClean="0"/>
              <a:t> </a:t>
            </a:r>
            <a:r>
              <a:rPr lang="en-GB" baseline="0" dirty="0" err="1" smtClean="0"/>
              <a:t>fotogrammetric</a:t>
            </a:r>
            <a:r>
              <a:rPr lang="en-GB" baseline="0" dirty="0" smtClean="0"/>
              <a:t> measurements</a:t>
            </a:r>
            <a:endParaRPr lang="en-GB" dirty="0"/>
          </a:p>
        </p:txBody>
      </p:sp>
      <p:sp>
        <p:nvSpPr>
          <p:cNvPr id="4" name="Segnaposto numero diapositiva 3"/>
          <p:cNvSpPr>
            <a:spLocks noGrp="1"/>
          </p:cNvSpPr>
          <p:nvPr>
            <p:ph type="sldNum" sz="quarter" idx="10"/>
          </p:nvPr>
        </p:nvSpPr>
        <p:spPr/>
        <p:txBody>
          <a:bodyPr/>
          <a:lstStyle/>
          <a:p>
            <a:fld id="{D7F41C78-E04F-0347-9BC4-04E6D4F14C40}" type="slidenum">
              <a:rPr lang="en-US" smtClean="0"/>
              <a:pPr/>
              <a:t>5</a:t>
            </a:fld>
            <a:endParaRPr lang="en-US"/>
          </a:p>
        </p:txBody>
      </p:sp>
    </p:spTree>
    <p:extLst>
      <p:ext uri="{BB962C8B-B14F-4D97-AF65-F5344CB8AC3E}">
        <p14:creationId xmlns:p14="http://schemas.microsoft.com/office/powerpoint/2010/main" val="1260674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51420F0-BA46-6449-9259-60175C516F45}" type="slidenum">
              <a:rPr lang="en-GB">
                <a:latin typeface="Times New Roman" pitchFamily="-112" charset="0"/>
              </a:rPr>
              <a:pPr/>
              <a:t>6</a:t>
            </a:fld>
            <a:endParaRPr lang="en-GB">
              <a:latin typeface="Times New Roman" pitchFamily="-112" charset="0"/>
            </a:endParaRPr>
          </a:p>
        </p:txBody>
      </p:sp>
      <p:sp>
        <p:nvSpPr>
          <p:cNvPr id="26627" name="Rectangle 2"/>
          <p:cNvSpPr>
            <a:spLocks noGrp="1" noRot="1" noChangeAspect="1" noChangeArrowheads="1" noTextEdit="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EC10D2EB-62F2-CB4A-B9F1-462A93587400}" type="slidenum">
              <a:rPr lang="en-GB">
                <a:latin typeface="Times New Roman" pitchFamily="-112" charset="0"/>
              </a:rPr>
              <a:pPr/>
              <a:t>8</a:t>
            </a:fld>
            <a:endParaRPr lang="en-GB">
              <a:latin typeface="Times New Roman" pitchFamily="-112"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a:latin typeface="Times New Roman" pitchFamily="-112" charset="0"/>
                <a:ea typeface="ＭＳ Ｐゴシック" pitchFamily="-112" charset="-128"/>
                <a:cs typeface="ＭＳ Ｐゴシック" pitchFamily="-112" charset="-128"/>
              </a:rPr>
              <a:t>Presento i risultati dell’attivita’ del GdL “Scienza con SRT”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b="1" u="sng" dirty="0" smtClean="0">
                <a:solidFill>
                  <a:srgbClr val="000000"/>
                </a:solidFill>
                <a:latin typeface="Arial"/>
                <a:cs typeface="Arial"/>
                <a:sym typeface="Wingdings" charset="2"/>
              </a:rPr>
              <a:t>Fine </a:t>
            </a:r>
            <a:r>
              <a:rPr lang="it-IT" sz="1400" b="1" u="sng" dirty="0" err="1" smtClean="0">
                <a:solidFill>
                  <a:srgbClr val="000000"/>
                </a:solidFill>
                <a:latin typeface="Arial"/>
                <a:cs typeface="Arial"/>
                <a:sym typeface="Wingdings" charset="2"/>
              </a:rPr>
              <a:t>Tuning</a:t>
            </a:r>
            <a:r>
              <a:rPr lang="it-IT" sz="1400" b="1" i="0" u="sng" dirty="0" smtClean="0">
                <a:solidFill>
                  <a:srgbClr val="000000"/>
                </a:solidFill>
                <a:latin typeface="Arial" charset="0"/>
                <a:sym typeface="Wingdings" charset="2"/>
              </a:rPr>
              <a:t>:</a:t>
            </a:r>
            <a:r>
              <a:rPr lang="it-IT" sz="1400" i="0" dirty="0" smtClean="0">
                <a:solidFill>
                  <a:srgbClr val="000000"/>
                </a:solidFill>
                <a:latin typeface="Arial" charset="0"/>
                <a:sym typeface="Wingdings" charset="2"/>
              </a:rPr>
              <a:t>  </a:t>
            </a:r>
            <a:r>
              <a:rPr lang="en-US" sz="1200" dirty="0" smtClean="0">
                <a:latin typeface="Arial" pitchFamily="-111" charset="0"/>
                <a:ea typeface="Arial" pitchFamily="-111" charset="0"/>
                <a:cs typeface="Arial" pitchFamily="-111" charset="0"/>
                <a:sym typeface="Wingdings" pitchFamily="-111" charset="2"/>
              </a:rPr>
              <a:t>Integration and optimization of all  sub-systems (sub-reflector, active surface, etc.) </a:t>
            </a:r>
          </a:p>
          <a:p>
            <a:endParaRPr lang="en-GB" dirty="0"/>
          </a:p>
        </p:txBody>
      </p:sp>
      <p:sp>
        <p:nvSpPr>
          <p:cNvPr id="4" name="Segnaposto numero diapositiva 3"/>
          <p:cNvSpPr>
            <a:spLocks noGrp="1"/>
          </p:cNvSpPr>
          <p:nvPr>
            <p:ph type="sldNum" sz="quarter" idx="10"/>
          </p:nvPr>
        </p:nvSpPr>
        <p:spPr/>
        <p:txBody>
          <a:bodyPr/>
          <a:lstStyle/>
          <a:p>
            <a:fld id="{D7F41C78-E04F-0347-9BC4-04E6D4F14C40}" type="slidenum">
              <a:rPr lang="en-US" smtClean="0"/>
              <a:pPr/>
              <a:t>13</a:t>
            </a:fld>
            <a:endParaRPr lang="en-US"/>
          </a:p>
        </p:txBody>
      </p:sp>
    </p:spTree>
    <p:extLst>
      <p:ext uri="{BB962C8B-B14F-4D97-AF65-F5344CB8AC3E}">
        <p14:creationId xmlns:p14="http://schemas.microsoft.com/office/powerpoint/2010/main" val="272850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7F41C78-E04F-0347-9BC4-04E6D4F14C40}"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09/24/15</a:t>
            </a:r>
            <a:endParaRPr lang="en-US"/>
          </a:p>
        </p:txBody>
      </p:sp>
      <p:sp>
        <p:nvSpPr>
          <p:cNvPr id="5" name="Footer Placeholder 4"/>
          <p:cNvSpPr>
            <a:spLocks noGrp="1"/>
          </p:cNvSpPr>
          <p:nvPr>
            <p:ph type="ftr" sz="quarter" idx="11"/>
          </p:nvPr>
        </p:nvSpPr>
        <p:spPr/>
        <p:txBody>
          <a:bodyPr/>
          <a:lstStyle/>
          <a:p>
            <a:r>
              <a:rPr lang="en-US" smtClean="0"/>
              <a:t>I. Prandoni - INAF - ORA, Bologna</a:t>
            </a:r>
            <a:endParaRPr lang="en-US"/>
          </a:p>
        </p:txBody>
      </p:sp>
      <p:sp>
        <p:nvSpPr>
          <p:cNvPr id="6" name="Slide Number Placeholder 5"/>
          <p:cNvSpPr>
            <a:spLocks noGrp="1"/>
          </p:cNvSpPr>
          <p:nvPr>
            <p:ph type="sldNum" sz="quarter" idx="12"/>
          </p:nvPr>
        </p:nvSpPr>
        <p:spPr/>
        <p:txBody>
          <a:bodyPr/>
          <a:lstStyle/>
          <a:p>
            <a:fld id="{DADBAAB8-458F-1A48-8141-A3618E0317F8}"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09/24/15</a:t>
            </a:r>
            <a:endParaRPr lang="en-US"/>
          </a:p>
        </p:txBody>
      </p:sp>
      <p:sp>
        <p:nvSpPr>
          <p:cNvPr id="5" name="Footer Placeholder 4"/>
          <p:cNvSpPr>
            <a:spLocks noGrp="1"/>
          </p:cNvSpPr>
          <p:nvPr>
            <p:ph type="ftr" sz="quarter" idx="11"/>
          </p:nvPr>
        </p:nvSpPr>
        <p:spPr/>
        <p:txBody>
          <a:bodyPr/>
          <a:lstStyle/>
          <a:p>
            <a:r>
              <a:rPr lang="en-US" smtClean="0"/>
              <a:t>I. Prandoni - INAF - ORA, Bologna</a:t>
            </a:r>
            <a:endParaRPr lang="en-US"/>
          </a:p>
        </p:txBody>
      </p:sp>
      <p:sp>
        <p:nvSpPr>
          <p:cNvPr id="6" name="Slide Number Placeholder 5"/>
          <p:cNvSpPr>
            <a:spLocks noGrp="1"/>
          </p:cNvSpPr>
          <p:nvPr>
            <p:ph type="sldNum" sz="quarter" idx="12"/>
          </p:nvPr>
        </p:nvSpPr>
        <p:spPr/>
        <p:txBody>
          <a:bodyPr/>
          <a:lstStyle/>
          <a:p>
            <a:fld id="{DADBAAB8-458F-1A48-8141-A3618E0317F8}"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09/24/15</a:t>
            </a:r>
            <a:endParaRPr lang="en-US"/>
          </a:p>
        </p:txBody>
      </p:sp>
      <p:sp>
        <p:nvSpPr>
          <p:cNvPr id="5" name="Footer Placeholder 4"/>
          <p:cNvSpPr>
            <a:spLocks noGrp="1"/>
          </p:cNvSpPr>
          <p:nvPr>
            <p:ph type="ftr" sz="quarter" idx="11"/>
          </p:nvPr>
        </p:nvSpPr>
        <p:spPr/>
        <p:txBody>
          <a:bodyPr/>
          <a:lstStyle/>
          <a:p>
            <a:r>
              <a:rPr lang="en-US" smtClean="0"/>
              <a:t>I. Prandoni - INAF - ORA, Bologna</a:t>
            </a:r>
            <a:endParaRPr lang="en-US"/>
          </a:p>
        </p:txBody>
      </p:sp>
      <p:sp>
        <p:nvSpPr>
          <p:cNvPr id="6" name="Slide Number Placeholder 5"/>
          <p:cNvSpPr>
            <a:spLocks noGrp="1"/>
          </p:cNvSpPr>
          <p:nvPr>
            <p:ph type="sldNum" sz="quarter" idx="12"/>
          </p:nvPr>
        </p:nvSpPr>
        <p:spPr/>
        <p:txBody>
          <a:bodyPr/>
          <a:lstStyle/>
          <a:p>
            <a:fld id="{DADBAAB8-458F-1A48-8141-A3618E0317F8}"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09/24/15</a:t>
            </a:r>
            <a:endParaRPr lang="en-US"/>
          </a:p>
        </p:txBody>
      </p:sp>
      <p:sp>
        <p:nvSpPr>
          <p:cNvPr id="5" name="Footer Placeholder 4"/>
          <p:cNvSpPr>
            <a:spLocks noGrp="1"/>
          </p:cNvSpPr>
          <p:nvPr>
            <p:ph type="ftr" sz="quarter" idx="11"/>
          </p:nvPr>
        </p:nvSpPr>
        <p:spPr/>
        <p:txBody>
          <a:bodyPr/>
          <a:lstStyle/>
          <a:p>
            <a:r>
              <a:rPr lang="en-US" smtClean="0"/>
              <a:t>I. Prandoni - INAF - ORA, Bologna</a:t>
            </a:r>
            <a:endParaRPr lang="en-US"/>
          </a:p>
        </p:txBody>
      </p:sp>
      <p:sp>
        <p:nvSpPr>
          <p:cNvPr id="6" name="Slide Number Placeholder 5"/>
          <p:cNvSpPr>
            <a:spLocks noGrp="1"/>
          </p:cNvSpPr>
          <p:nvPr>
            <p:ph type="sldNum" sz="quarter" idx="12"/>
          </p:nvPr>
        </p:nvSpPr>
        <p:spPr/>
        <p:txBody>
          <a:bodyPr/>
          <a:lstStyle/>
          <a:p>
            <a:fld id="{DADBAAB8-458F-1A48-8141-A3618E0317F8}"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09/24/15</a:t>
            </a:r>
            <a:endParaRPr lang="en-US"/>
          </a:p>
        </p:txBody>
      </p:sp>
      <p:sp>
        <p:nvSpPr>
          <p:cNvPr id="5" name="Footer Placeholder 4"/>
          <p:cNvSpPr>
            <a:spLocks noGrp="1"/>
          </p:cNvSpPr>
          <p:nvPr>
            <p:ph type="ftr" sz="quarter" idx="11"/>
          </p:nvPr>
        </p:nvSpPr>
        <p:spPr/>
        <p:txBody>
          <a:bodyPr/>
          <a:lstStyle/>
          <a:p>
            <a:r>
              <a:rPr lang="en-US" smtClean="0"/>
              <a:t>I. Prandoni - INAF - ORA, Bologna</a:t>
            </a:r>
            <a:endParaRPr lang="en-US"/>
          </a:p>
        </p:txBody>
      </p:sp>
      <p:sp>
        <p:nvSpPr>
          <p:cNvPr id="6" name="Slide Number Placeholder 5"/>
          <p:cNvSpPr>
            <a:spLocks noGrp="1"/>
          </p:cNvSpPr>
          <p:nvPr>
            <p:ph type="sldNum" sz="quarter" idx="12"/>
          </p:nvPr>
        </p:nvSpPr>
        <p:spPr/>
        <p:txBody>
          <a:bodyPr/>
          <a:lstStyle/>
          <a:p>
            <a:fld id="{DADBAAB8-458F-1A48-8141-A3618E0317F8}"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09/24/15</a:t>
            </a:r>
            <a:endParaRPr lang="en-US"/>
          </a:p>
        </p:txBody>
      </p:sp>
      <p:sp>
        <p:nvSpPr>
          <p:cNvPr id="6" name="Footer Placeholder 5"/>
          <p:cNvSpPr>
            <a:spLocks noGrp="1"/>
          </p:cNvSpPr>
          <p:nvPr>
            <p:ph type="ftr" sz="quarter" idx="11"/>
          </p:nvPr>
        </p:nvSpPr>
        <p:spPr/>
        <p:txBody>
          <a:bodyPr/>
          <a:lstStyle/>
          <a:p>
            <a:r>
              <a:rPr lang="en-US" smtClean="0"/>
              <a:t>I. Prandoni - INAF - ORA, Bologna</a:t>
            </a:r>
            <a:endParaRPr lang="en-US"/>
          </a:p>
        </p:txBody>
      </p:sp>
      <p:sp>
        <p:nvSpPr>
          <p:cNvPr id="7" name="Slide Number Placeholder 6"/>
          <p:cNvSpPr>
            <a:spLocks noGrp="1"/>
          </p:cNvSpPr>
          <p:nvPr>
            <p:ph type="sldNum" sz="quarter" idx="12"/>
          </p:nvPr>
        </p:nvSpPr>
        <p:spPr/>
        <p:txBody>
          <a:bodyPr/>
          <a:lstStyle/>
          <a:p>
            <a:fld id="{DADBAAB8-458F-1A48-8141-A3618E0317F8}"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09/24/15</a:t>
            </a:r>
            <a:endParaRPr lang="en-US"/>
          </a:p>
        </p:txBody>
      </p:sp>
      <p:sp>
        <p:nvSpPr>
          <p:cNvPr id="8" name="Footer Placeholder 7"/>
          <p:cNvSpPr>
            <a:spLocks noGrp="1"/>
          </p:cNvSpPr>
          <p:nvPr>
            <p:ph type="ftr" sz="quarter" idx="11"/>
          </p:nvPr>
        </p:nvSpPr>
        <p:spPr/>
        <p:txBody>
          <a:bodyPr/>
          <a:lstStyle/>
          <a:p>
            <a:r>
              <a:rPr lang="en-US" smtClean="0"/>
              <a:t>I. Prandoni - INAF - ORA, Bologna</a:t>
            </a:r>
            <a:endParaRPr lang="en-US"/>
          </a:p>
        </p:txBody>
      </p:sp>
      <p:sp>
        <p:nvSpPr>
          <p:cNvPr id="9" name="Slide Number Placeholder 8"/>
          <p:cNvSpPr>
            <a:spLocks noGrp="1"/>
          </p:cNvSpPr>
          <p:nvPr>
            <p:ph type="sldNum" sz="quarter" idx="12"/>
          </p:nvPr>
        </p:nvSpPr>
        <p:spPr/>
        <p:txBody>
          <a:bodyPr/>
          <a:lstStyle/>
          <a:p>
            <a:fld id="{DADBAAB8-458F-1A48-8141-A3618E0317F8}"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09/24/15</a:t>
            </a:r>
            <a:endParaRPr lang="en-US"/>
          </a:p>
        </p:txBody>
      </p:sp>
      <p:sp>
        <p:nvSpPr>
          <p:cNvPr id="4" name="Footer Placeholder 3"/>
          <p:cNvSpPr>
            <a:spLocks noGrp="1"/>
          </p:cNvSpPr>
          <p:nvPr>
            <p:ph type="ftr" sz="quarter" idx="11"/>
          </p:nvPr>
        </p:nvSpPr>
        <p:spPr/>
        <p:txBody>
          <a:bodyPr/>
          <a:lstStyle/>
          <a:p>
            <a:r>
              <a:rPr lang="en-US" smtClean="0"/>
              <a:t>I. Prandoni - INAF - ORA, Bologna</a:t>
            </a:r>
            <a:endParaRPr lang="en-US"/>
          </a:p>
        </p:txBody>
      </p:sp>
      <p:sp>
        <p:nvSpPr>
          <p:cNvPr id="5" name="Slide Number Placeholder 4"/>
          <p:cNvSpPr>
            <a:spLocks noGrp="1"/>
          </p:cNvSpPr>
          <p:nvPr>
            <p:ph type="sldNum" sz="quarter" idx="12"/>
          </p:nvPr>
        </p:nvSpPr>
        <p:spPr/>
        <p:txBody>
          <a:bodyPr/>
          <a:lstStyle/>
          <a:p>
            <a:fld id="{DADBAAB8-458F-1A48-8141-A3618E0317F8}"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09/24/15</a:t>
            </a:r>
            <a:endParaRPr lang="en-US"/>
          </a:p>
        </p:txBody>
      </p:sp>
      <p:sp>
        <p:nvSpPr>
          <p:cNvPr id="3" name="Footer Placeholder 2"/>
          <p:cNvSpPr>
            <a:spLocks noGrp="1"/>
          </p:cNvSpPr>
          <p:nvPr>
            <p:ph type="ftr" sz="quarter" idx="11"/>
          </p:nvPr>
        </p:nvSpPr>
        <p:spPr/>
        <p:txBody>
          <a:bodyPr/>
          <a:lstStyle/>
          <a:p>
            <a:r>
              <a:rPr lang="en-US" smtClean="0"/>
              <a:t>I. Prandoni - INAF - ORA, Bologna</a:t>
            </a:r>
            <a:endParaRPr lang="en-US"/>
          </a:p>
        </p:txBody>
      </p:sp>
      <p:sp>
        <p:nvSpPr>
          <p:cNvPr id="4" name="Slide Number Placeholder 3"/>
          <p:cNvSpPr>
            <a:spLocks noGrp="1"/>
          </p:cNvSpPr>
          <p:nvPr>
            <p:ph type="sldNum" sz="quarter" idx="12"/>
          </p:nvPr>
        </p:nvSpPr>
        <p:spPr/>
        <p:txBody>
          <a:bodyPr/>
          <a:lstStyle/>
          <a:p>
            <a:fld id="{DADBAAB8-458F-1A48-8141-A3618E0317F8}"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09/24/15</a:t>
            </a:r>
            <a:endParaRPr lang="en-US"/>
          </a:p>
        </p:txBody>
      </p:sp>
      <p:sp>
        <p:nvSpPr>
          <p:cNvPr id="6" name="Footer Placeholder 5"/>
          <p:cNvSpPr>
            <a:spLocks noGrp="1"/>
          </p:cNvSpPr>
          <p:nvPr>
            <p:ph type="ftr" sz="quarter" idx="11"/>
          </p:nvPr>
        </p:nvSpPr>
        <p:spPr/>
        <p:txBody>
          <a:bodyPr/>
          <a:lstStyle/>
          <a:p>
            <a:r>
              <a:rPr lang="en-US" smtClean="0"/>
              <a:t>I. Prandoni - INAF - ORA, Bologna</a:t>
            </a:r>
            <a:endParaRPr lang="en-US"/>
          </a:p>
        </p:txBody>
      </p:sp>
      <p:sp>
        <p:nvSpPr>
          <p:cNvPr id="7" name="Slide Number Placeholder 6"/>
          <p:cNvSpPr>
            <a:spLocks noGrp="1"/>
          </p:cNvSpPr>
          <p:nvPr>
            <p:ph type="sldNum" sz="quarter" idx="12"/>
          </p:nvPr>
        </p:nvSpPr>
        <p:spPr/>
        <p:txBody>
          <a:bodyPr/>
          <a:lstStyle/>
          <a:p>
            <a:fld id="{DADBAAB8-458F-1A48-8141-A3618E0317F8}"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09/24/15</a:t>
            </a:r>
            <a:endParaRPr lang="en-US"/>
          </a:p>
        </p:txBody>
      </p:sp>
      <p:sp>
        <p:nvSpPr>
          <p:cNvPr id="6" name="Footer Placeholder 5"/>
          <p:cNvSpPr>
            <a:spLocks noGrp="1"/>
          </p:cNvSpPr>
          <p:nvPr>
            <p:ph type="ftr" sz="quarter" idx="11"/>
          </p:nvPr>
        </p:nvSpPr>
        <p:spPr/>
        <p:txBody>
          <a:bodyPr/>
          <a:lstStyle/>
          <a:p>
            <a:r>
              <a:rPr lang="en-US" smtClean="0"/>
              <a:t>I. Prandoni - INAF - ORA, Bologna</a:t>
            </a:r>
            <a:endParaRPr lang="en-US"/>
          </a:p>
        </p:txBody>
      </p:sp>
      <p:sp>
        <p:nvSpPr>
          <p:cNvPr id="7" name="Slide Number Placeholder 6"/>
          <p:cNvSpPr>
            <a:spLocks noGrp="1"/>
          </p:cNvSpPr>
          <p:nvPr>
            <p:ph type="sldNum" sz="quarter" idx="12"/>
          </p:nvPr>
        </p:nvSpPr>
        <p:spPr/>
        <p:txBody>
          <a:bodyPr/>
          <a:lstStyle/>
          <a:p>
            <a:fld id="{DADBAAB8-458F-1A48-8141-A3618E0317F8}"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09/24/15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 Prandoni - INAF - ORA, Bologna</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BAAB8-458F-1A48-8141-A3618E0317F8}"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0"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3.jpeg"/><Relationship Id="rId9" Type="http://schemas.openxmlformats.org/officeDocument/2006/relationships/image" Target="../media/image55.jpg"/><Relationship Id="rId10" Type="http://schemas.openxmlformats.org/officeDocument/2006/relationships/image" Target="../media/image56.tiff"/><Relationship Id="rId11" Type="http://schemas.openxmlformats.org/officeDocument/2006/relationships/image" Target="../media/image57.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tiff"/><Relationship Id="rId5" Type="http://schemas.openxmlformats.org/officeDocument/2006/relationships/image" Target="../media/image62.tiff"/><Relationship Id="rId6"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gif"/><Relationship Id="rId5" Type="http://schemas.openxmlformats.org/officeDocument/2006/relationships/image" Target="../media/image66.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67.tiff"/><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tiff"/><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75.tiff"/><Relationship Id="rId4" Type="http://schemas.openxmlformats.org/officeDocument/2006/relationships/image" Target="../media/image76.tiff"/><Relationship Id="rId1" Type="http://schemas.openxmlformats.org/officeDocument/2006/relationships/slideLayout" Target="../slideLayouts/slideLayout2.xml"/><Relationship Id="rId2" Type="http://schemas.openxmlformats.org/officeDocument/2006/relationships/image" Target="../media/image74.tiff"/></Relationships>
</file>

<file path=ppt/slides/_rels/slide23.xml.rels><?xml version="1.0" encoding="UTF-8" standalone="yes"?>
<Relationships xmlns="http://schemas.openxmlformats.org/package/2006/relationships"><Relationship Id="rId3" Type="http://schemas.openxmlformats.org/officeDocument/2006/relationships/image" Target="../media/image77.tiff"/><Relationship Id="rId4" Type="http://schemas.openxmlformats.org/officeDocument/2006/relationships/image" Target="../media/image78.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emf"/><Relationship Id="rId3" Type="http://schemas.openxmlformats.org/officeDocument/2006/relationships/image" Target="../media/image8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emf"/><Relationship Id="rId3"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tif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emf"/><Relationship Id="rId5" Type="http://schemas.openxmlformats.org/officeDocument/2006/relationships/image" Target="../media/image87.emf"/><Relationship Id="rId6" Type="http://schemas.openxmlformats.org/officeDocument/2006/relationships/image" Target="../media/image88.emf"/><Relationship Id="rId7" Type="http://schemas.openxmlformats.org/officeDocument/2006/relationships/image" Target="../media/image89.png"/><Relationship Id="rId8" Type="http://schemas.openxmlformats.org/officeDocument/2006/relationships/image" Target="../media/image90.tif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emf"/><Relationship Id="rId5" Type="http://schemas.openxmlformats.org/officeDocument/2006/relationships/image" Target="../media/image87.emf"/><Relationship Id="rId6" Type="http://schemas.openxmlformats.org/officeDocument/2006/relationships/image" Target="../media/image88.emf"/><Relationship Id="rId7" Type="http://schemas.openxmlformats.org/officeDocument/2006/relationships/image" Target="../media/image89.png"/><Relationship Id="rId8" Type="http://schemas.openxmlformats.org/officeDocument/2006/relationships/image" Target="../media/image90.tif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png"/><Relationship Id="rId7" Type="http://schemas.openxmlformats.org/officeDocument/2006/relationships/image" Target="../media/image96.jpeg"/><Relationship Id="rId8" Type="http://schemas.openxmlformats.org/officeDocument/2006/relationships/image" Target="../media/image97.jpeg"/><Relationship Id="rId9" Type="http://schemas.openxmlformats.org/officeDocument/2006/relationships/image" Target="../media/image64.png"/><Relationship Id="rId10" Type="http://schemas.openxmlformats.org/officeDocument/2006/relationships/image" Target="../media/image65.gi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image" Target="../media/image99.wmf"/><Relationship Id="rId4" Type="http://schemas.openxmlformats.org/officeDocument/2006/relationships/image" Target="../media/image100.wmf"/><Relationship Id="rId5" Type="http://schemas.openxmlformats.org/officeDocument/2006/relationships/image" Target="../media/image101.wmf"/><Relationship Id="rId1" Type="http://schemas.openxmlformats.org/officeDocument/2006/relationships/slideLayout" Target="../slideLayouts/slideLayout7.xml"/><Relationship Id="rId2" Type="http://schemas.openxmlformats.org/officeDocument/2006/relationships/image" Target="../media/image9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jpeg"/><Relationship Id="rId5" Type="http://schemas.openxmlformats.org/officeDocument/2006/relationships/oleObject" Target="../embeddings/oleObject1.bin"/><Relationship Id="rId6" Type="http://schemas.openxmlformats.org/officeDocument/2006/relationships/image" Target="../media/image14.png"/><Relationship Id="rId7" Type="http://schemas.openxmlformats.org/officeDocument/2006/relationships/oleObject" Target="../embeddings/oleObject2.bin"/><Relationship Id="rId8" Type="http://schemas.openxmlformats.org/officeDocument/2006/relationships/image" Target="../media/image15.png"/><Relationship Id="rId9" Type="http://schemas.openxmlformats.org/officeDocument/2006/relationships/image" Target="../media/image16.wmf"/><Relationship Id="rId10" Type="http://schemas.openxmlformats.org/officeDocument/2006/relationships/image" Target="../media/image17.png"/><Relationship Id="rId11" Type="http://schemas.openxmlformats.org/officeDocument/2006/relationships/image" Target="../media/image18.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3.tiff"/><Relationship Id="rId4" Type="http://schemas.openxmlformats.org/officeDocument/2006/relationships/image" Target="../media/image104.tiff"/><Relationship Id="rId5" Type="http://schemas.openxmlformats.org/officeDocument/2006/relationships/image" Target="../media/image105.tiff"/><Relationship Id="rId6" Type="http://schemas.openxmlformats.org/officeDocument/2006/relationships/image" Target="../media/image106.tif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jpeg"/><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8" name="Rectangle 4"/>
          <p:cNvSpPr>
            <a:spLocks noChangeArrowheads="1"/>
          </p:cNvSpPr>
          <p:nvPr/>
        </p:nvSpPr>
        <p:spPr bwMode="auto">
          <a:xfrm>
            <a:off x="4530942" y="358170"/>
            <a:ext cx="4613058" cy="1600200"/>
          </a:xfrm>
          <a:prstGeom prst="rect">
            <a:avLst/>
          </a:prstGeom>
          <a:noFill/>
          <a:ln w="9525">
            <a:noFill/>
            <a:miter lim="800000"/>
            <a:headEnd/>
            <a:tailEnd/>
          </a:ln>
        </p:spPr>
        <p:txBody>
          <a:bodyPr>
            <a:prstTxWarp prst="textNoShape">
              <a:avLst/>
            </a:prstTxWarp>
          </a:bodyPr>
          <a:lstStyle/>
          <a:p>
            <a:pPr algn="ctr">
              <a:tabLst>
                <a:tab pos="568325" algn="l"/>
              </a:tabLst>
              <a:defRPr/>
            </a:pPr>
            <a:r>
              <a:rPr lang="en-GB" sz="4000" b="1" i="0" dirty="0" smtClean="0">
                <a:effectLst>
                  <a:outerShdw blurRad="50800" dist="38100" dir="2700000" algn="tl" rotWithShape="0">
                    <a:schemeClr val="tx1">
                      <a:alpha val="43000"/>
                    </a:schemeClr>
                  </a:outerShdw>
                </a:effectLst>
                <a:latin typeface="+mj-lt"/>
              </a:rPr>
              <a:t>The Sardinia Radio Telescope</a:t>
            </a:r>
            <a:endParaRPr lang="en-GB" sz="4000" b="1" i="0" dirty="0" smtClean="0">
              <a:effectLst>
                <a:outerShdw blurRad="50800" dist="38100" dir="2700000" algn="tl" rotWithShape="0">
                  <a:schemeClr val="tx1">
                    <a:alpha val="43000"/>
                  </a:schemeClr>
                </a:outerShdw>
              </a:effectLst>
              <a:latin typeface="+mj-lt"/>
            </a:endParaRPr>
          </a:p>
        </p:txBody>
      </p:sp>
      <p:sp>
        <p:nvSpPr>
          <p:cNvPr id="318469" name="Rectangle 5"/>
          <p:cNvSpPr>
            <a:spLocks noChangeArrowheads="1"/>
          </p:cNvSpPr>
          <p:nvPr/>
        </p:nvSpPr>
        <p:spPr bwMode="auto">
          <a:xfrm>
            <a:off x="5650657" y="2029078"/>
            <a:ext cx="2395908" cy="2185213"/>
          </a:xfrm>
          <a:prstGeom prst="rect">
            <a:avLst/>
          </a:prstGeom>
          <a:noFill/>
          <a:ln w="9525">
            <a:noFill/>
            <a:miter lim="800000"/>
            <a:headEnd/>
            <a:tailEnd/>
          </a:ln>
          <a:effectLst/>
        </p:spPr>
        <p:txBody>
          <a:bodyPr wrap="none">
            <a:prstTxWarp prst="textNoShape">
              <a:avLst/>
            </a:prstTxWarp>
            <a:spAutoFit/>
          </a:bodyPr>
          <a:lstStyle/>
          <a:p>
            <a:pPr algn="ctr">
              <a:lnSpc>
                <a:spcPct val="120000"/>
              </a:lnSpc>
              <a:defRPr/>
            </a:pPr>
            <a:r>
              <a:rPr lang="en-US" sz="2400" b="1" i="0" dirty="0">
                <a:solidFill>
                  <a:srgbClr val="000000"/>
                </a:solidFill>
                <a:effectLst>
                  <a:outerShdw blurRad="50800" dist="38100" dir="2700000" algn="tl" rotWithShape="0">
                    <a:srgbClr val="000000">
                      <a:alpha val="43000"/>
                    </a:srgbClr>
                  </a:outerShdw>
                </a:effectLst>
                <a:latin typeface="+mj-lt"/>
              </a:rPr>
              <a:t>Isabella Prandoni</a:t>
            </a:r>
          </a:p>
          <a:p>
            <a:pPr algn="ctr">
              <a:lnSpc>
                <a:spcPct val="120000"/>
              </a:lnSpc>
              <a:defRPr/>
            </a:pPr>
            <a:r>
              <a:rPr lang="en-US" sz="2400" b="1" i="0" dirty="0">
                <a:solidFill>
                  <a:srgbClr val="000000"/>
                </a:solidFill>
                <a:effectLst>
                  <a:outerShdw blurRad="50800" dist="38100" dir="2700000" algn="tl" rotWithShape="0">
                    <a:srgbClr val="000000">
                      <a:alpha val="43000"/>
                    </a:srgbClr>
                  </a:outerShdw>
                </a:effectLst>
                <a:latin typeface="+mj-lt"/>
              </a:rPr>
              <a:t>Project Scientist </a:t>
            </a:r>
            <a:endParaRPr lang="en-US" sz="2400" b="1" i="0" dirty="0" smtClean="0">
              <a:solidFill>
                <a:srgbClr val="000000"/>
              </a:solidFill>
              <a:effectLst>
                <a:outerShdw blurRad="50800" dist="38100" dir="2700000" algn="tl" rotWithShape="0">
                  <a:srgbClr val="000000">
                    <a:alpha val="43000"/>
                  </a:srgbClr>
                </a:outerShdw>
              </a:effectLst>
              <a:latin typeface="+mj-lt"/>
            </a:endParaRPr>
          </a:p>
          <a:p>
            <a:pPr algn="ctr">
              <a:lnSpc>
                <a:spcPct val="120000"/>
              </a:lnSpc>
              <a:defRPr/>
            </a:pPr>
            <a:r>
              <a:rPr lang="en-US" b="1" dirty="0" smtClean="0">
                <a:solidFill>
                  <a:srgbClr val="000000"/>
                </a:solidFill>
                <a:effectLst>
                  <a:outerShdw blurRad="50800" dist="38100" dir="2700000" algn="tl" rotWithShape="0">
                    <a:srgbClr val="000000">
                      <a:alpha val="43000"/>
                    </a:srgbClr>
                  </a:outerShdw>
                </a:effectLst>
                <a:latin typeface="+mj-lt"/>
              </a:rPr>
              <a:t>&amp;</a:t>
            </a:r>
            <a:endParaRPr lang="en-US" b="1" dirty="0">
              <a:solidFill>
                <a:srgbClr val="000000"/>
              </a:solidFill>
              <a:effectLst>
                <a:outerShdw blurRad="50800" dist="38100" dir="2700000" algn="tl" rotWithShape="0">
                  <a:srgbClr val="000000">
                    <a:alpha val="43000"/>
                  </a:srgbClr>
                </a:outerShdw>
              </a:effectLst>
              <a:latin typeface="+mj-lt"/>
            </a:endParaRPr>
          </a:p>
          <a:p>
            <a:pPr algn="ctr">
              <a:lnSpc>
                <a:spcPct val="120000"/>
              </a:lnSpc>
              <a:defRPr/>
            </a:pPr>
            <a:r>
              <a:rPr lang="en-US" sz="2400" b="1" i="0" dirty="0" err="1" smtClean="0">
                <a:solidFill>
                  <a:srgbClr val="000000"/>
                </a:solidFill>
                <a:effectLst>
                  <a:outerShdw blurRad="50800" dist="38100" dir="2700000" algn="tl" rotWithShape="0">
                    <a:srgbClr val="000000">
                      <a:alpha val="43000"/>
                    </a:srgbClr>
                  </a:outerShdw>
                </a:effectLst>
                <a:latin typeface="+mj-lt"/>
              </a:rPr>
              <a:t>Nichi</a:t>
            </a:r>
            <a:r>
              <a:rPr lang="en-US" sz="2400" b="1" i="0" dirty="0" smtClean="0">
                <a:solidFill>
                  <a:srgbClr val="000000"/>
                </a:solidFill>
                <a:effectLst>
                  <a:outerShdw blurRad="50800" dist="38100" dir="2700000" algn="tl" rotWithShape="0">
                    <a:srgbClr val="000000">
                      <a:alpha val="43000"/>
                    </a:srgbClr>
                  </a:outerShdw>
                </a:effectLst>
                <a:latin typeface="+mj-lt"/>
              </a:rPr>
              <a:t> D’Amico</a:t>
            </a:r>
          </a:p>
          <a:p>
            <a:pPr algn="ctr">
              <a:lnSpc>
                <a:spcPct val="120000"/>
              </a:lnSpc>
              <a:defRPr/>
            </a:pPr>
            <a:r>
              <a:rPr lang="en-US" sz="2400" b="1" dirty="0" smtClean="0">
                <a:solidFill>
                  <a:srgbClr val="000000"/>
                </a:solidFill>
                <a:effectLst>
                  <a:outerShdw blurRad="50800" dist="38100" dir="2700000" algn="tl" rotWithShape="0">
                    <a:srgbClr val="000000">
                      <a:alpha val="43000"/>
                    </a:srgbClr>
                  </a:outerShdw>
                </a:effectLst>
                <a:latin typeface="+mj-lt"/>
              </a:rPr>
              <a:t>Project Director</a:t>
            </a:r>
            <a:endParaRPr lang="en-US" sz="2400" b="1" i="0" dirty="0" smtClean="0">
              <a:solidFill>
                <a:srgbClr val="000000"/>
              </a:solidFill>
              <a:effectLst>
                <a:outerShdw blurRad="50800" dist="38100" dir="2700000" algn="tl" rotWithShape="0">
                  <a:srgbClr val="000000">
                    <a:alpha val="43000"/>
                  </a:srgbClr>
                </a:outerShdw>
              </a:effectLst>
              <a:latin typeface="+mj-lt"/>
            </a:endParaRPr>
          </a:p>
        </p:txBody>
      </p:sp>
      <p:pic>
        <p:nvPicPr>
          <p:cNvPr id="19" name="Immagine 18" descr="inaf-circ-color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546" y="4632673"/>
            <a:ext cx="1274613" cy="1274613"/>
          </a:xfrm>
          <a:prstGeom prst="rect">
            <a:avLst/>
          </a:prstGeom>
        </p:spPr>
      </p:pic>
      <p:pic>
        <p:nvPicPr>
          <p:cNvPr id="20" name="Picture 2" descr="D:\Documenti\CRAF\54_meeting\Fotografie\DSC_0072B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16" y="20045"/>
            <a:ext cx="4584458" cy="6837955"/>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srt-logo-big"/>
          <p:cNvPicPr>
            <a:picLocks noChangeAspect="1" noChangeArrowheads="1"/>
          </p:cNvPicPr>
          <p:nvPr/>
        </p:nvPicPr>
        <p:blipFill>
          <a:blip r:embed="rId5"/>
          <a:srcRect/>
          <a:stretch>
            <a:fillRect/>
          </a:stretch>
        </p:blipFill>
        <p:spPr bwMode="auto">
          <a:xfrm>
            <a:off x="205506" y="198425"/>
            <a:ext cx="358961" cy="808923"/>
          </a:xfrm>
          <a:prstGeom prst="rect">
            <a:avLst/>
          </a:prstGeom>
          <a:noFill/>
          <a:ln w="9525">
            <a:solidFill>
              <a:srgbClr val="000066"/>
            </a:solidFill>
            <a:miter lim="800000"/>
            <a:headEnd/>
            <a:tailEnd/>
          </a:ln>
        </p:spPr>
      </p:pic>
      <p:sp>
        <p:nvSpPr>
          <p:cNvPr id="7" name="TextBox 16"/>
          <p:cNvSpPr txBox="1"/>
          <p:nvPr/>
        </p:nvSpPr>
        <p:spPr>
          <a:xfrm>
            <a:off x="147114" y="5801364"/>
            <a:ext cx="2217186" cy="369332"/>
          </a:xfrm>
          <a:prstGeom prst="rect">
            <a:avLst/>
          </a:prstGeom>
          <a:noFill/>
        </p:spPr>
        <p:txBody>
          <a:bodyPr wrap="none" rtlCol="0">
            <a:spAutoFit/>
          </a:bodyPr>
          <a:lstStyle/>
          <a:p>
            <a:r>
              <a:rPr lang="en-US" dirty="0" smtClean="0">
                <a:solidFill>
                  <a:schemeClr val="bg1"/>
                </a:solidFill>
              </a:rPr>
              <a:t>http://</a:t>
            </a:r>
            <a:r>
              <a:rPr lang="en-US" dirty="0" err="1" smtClean="0">
                <a:solidFill>
                  <a:schemeClr val="bg1"/>
                </a:solidFill>
              </a:rPr>
              <a:t>www.srt.inaf.it</a:t>
            </a:r>
            <a:endParaRPr lang="en-US" dirty="0">
              <a:solidFill>
                <a:schemeClr val="bg1"/>
              </a:solidFill>
            </a:endParaRPr>
          </a:p>
        </p:txBody>
      </p:sp>
      <p:pic>
        <p:nvPicPr>
          <p:cNvPr id="8" name="Picture 18" descr="http://t2.gstatic.com/images?q=tbn:ANd9GcQLOcjqSe7o7rivXqaF7RyBPsFP1CFjC0ZBPiecTg6qKdo6xi0&amp;t=1&amp;usg=__domzVTeT2vhD3DCU7dOBuOikZy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4734" y="5873427"/>
            <a:ext cx="941707" cy="63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http://spaziandoit.files.wordpress.com/2007/10/logo_as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7159" y="5873427"/>
            <a:ext cx="1405284" cy="60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http://t1.gstatic.com/images?q=tbn:ANd9GcQqTeRrg0sviEHT-Q0C2VY9XSmzMLITBqgStv5CtpQA7CuH-mg&amp;t=1&amp;usg=__feBNopVsU0tihZ2Wum755NayXL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5394" y="4816929"/>
            <a:ext cx="929495" cy="87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descr="EU.tiff"/>
          <p:cNvPicPr>
            <a:picLocks noChangeAspect="1"/>
          </p:cNvPicPr>
          <p:nvPr/>
        </p:nvPicPr>
        <p:blipFill rotWithShape="1">
          <a:blip r:embed="rId9">
            <a:extLst>
              <a:ext uri="{28A0092B-C50C-407E-A947-70E740481C1C}">
                <a14:useLocalDpi xmlns:a14="http://schemas.microsoft.com/office/drawing/2010/main" val="0"/>
              </a:ext>
            </a:extLst>
          </a:blip>
          <a:srcRect l="4354" t="1" r="12630" b="45372"/>
          <a:stretch/>
        </p:blipFill>
        <p:spPr>
          <a:xfrm>
            <a:off x="7640824" y="5693709"/>
            <a:ext cx="1391665" cy="929645"/>
          </a:xfrm>
          <a:prstGeom prst="rect">
            <a:avLst/>
          </a:prstGeom>
        </p:spPr>
      </p:pic>
      <p:sp>
        <p:nvSpPr>
          <p:cNvPr id="5" name="Segnaposto data 4"/>
          <p:cNvSpPr>
            <a:spLocks noGrp="1"/>
          </p:cNvSpPr>
          <p:nvPr>
            <p:ph type="dt" sz="half" idx="10"/>
          </p:nvPr>
        </p:nvSpPr>
        <p:spPr/>
        <p:txBody>
          <a:bodyPr/>
          <a:lstStyle/>
          <a:p>
            <a:r>
              <a:rPr lang="en-US" smtClean="0"/>
              <a:t>09/24/15</a:t>
            </a:r>
            <a:endParaRPr lang="en-US"/>
          </a:p>
        </p:txBody>
      </p:sp>
      <p:sp>
        <p:nvSpPr>
          <p:cNvPr id="6" name="Segnaposto piè di pagina 5"/>
          <p:cNvSpPr>
            <a:spLocks noGrp="1"/>
          </p:cNvSpPr>
          <p:nvPr>
            <p:ph type="ftr" sz="quarter" idx="11"/>
          </p:nvPr>
        </p:nvSpPr>
        <p:spPr/>
        <p:txBody>
          <a:bodyPr/>
          <a:lstStyle/>
          <a:p>
            <a:r>
              <a:rPr lang="en-US" smtClean="0"/>
              <a:t>I. Prandoni - INAF - ORA, Bologna</a:t>
            </a:r>
            <a:endParaRPr lang="en-US"/>
          </a:p>
        </p:txBody>
      </p:sp>
      <p:sp>
        <p:nvSpPr>
          <p:cNvPr id="12" name="Segnaposto numero diapositiva 11"/>
          <p:cNvSpPr>
            <a:spLocks noGrp="1"/>
          </p:cNvSpPr>
          <p:nvPr>
            <p:ph type="sldNum" sz="quarter" idx="12"/>
          </p:nvPr>
        </p:nvSpPr>
        <p:spPr/>
        <p:txBody>
          <a:bodyPr/>
          <a:lstStyle/>
          <a:p>
            <a:fld id="{DADBAAB8-458F-1A48-8141-A3618E0317F8}" type="slidenum">
              <a:rPr lang="en-US" smtClean="0"/>
              <a:pPr/>
              <a:t>1</a:t>
            </a:fld>
            <a:endParaRPr lang="en-US"/>
          </a:p>
        </p:txBody>
      </p:sp>
    </p:spTree>
    <p:extLst>
      <p:ext uri="{BB962C8B-B14F-4D97-AF65-F5344CB8AC3E}">
        <p14:creationId xmlns:p14="http://schemas.microsoft.com/office/powerpoint/2010/main" val="8230625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4"/>
          <p:cNvSpPr txBox="1">
            <a:spLocks noChangeArrowheads="1"/>
          </p:cNvSpPr>
          <p:nvPr/>
        </p:nvSpPr>
        <p:spPr bwMode="auto">
          <a:xfrm>
            <a:off x="193543" y="715963"/>
            <a:ext cx="6445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solidFill>
                  <a:srgbClr val="000000"/>
                </a:solidFill>
                <a:latin typeface="Arial"/>
                <a:cs typeface="Arial"/>
              </a:rPr>
              <a:t>TIMELINE AND MILESTONES</a:t>
            </a:r>
            <a:endParaRPr lang="en-US" b="1" dirty="0">
              <a:solidFill>
                <a:srgbClr val="000000"/>
              </a:solidFill>
              <a:latin typeface="Arial"/>
              <a:cs typeface="Arial"/>
            </a:endParaRPr>
          </a:p>
        </p:txBody>
      </p:sp>
      <p:sp>
        <p:nvSpPr>
          <p:cNvPr id="33794" name="Text Box 5"/>
          <p:cNvSpPr txBox="1">
            <a:spLocks noChangeArrowheads="1"/>
          </p:cNvSpPr>
          <p:nvPr/>
        </p:nvSpPr>
        <p:spPr bwMode="auto">
          <a:xfrm>
            <a:off x="266700" y="1744872"/>
            <a:ext cx="6093446" cy="79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spcBef>
                <a:spcPct val="50000"/>
              </a:spcBef>
            </a:pPr>
            <a:r>
              <a:rPr lang="en-US" sz="1800" b="1" dirty="0">
                <a:solidFill>
                  <a:srgbClr val="0000FF"/>
                </a:solidFill>
              </a:rPr>
              <a:t>2003:</a:t>
            </a:r>
            <a:r>
              <a:rPr lang="en-US" sz="1800" dirty="0"/>
              <a:t>  Signed the contract with MT-Mechatronics (MAN</a:t>
            </a:r>
            <a:r>
              <a:rPr lang="en-US" sz="1800" dirty="0" smtClean="0"/>
              <a:t>)  The </a:t>
            </a:r>
            <a:r>
              <a:rPr lang="en-US" sz="1800" dirty="0"/>
              <a:t>construction of the SRT parts begins in Egypt</a:t>
            </a:r>
          </a:p>
        </p:txBody>
      </p:sp>
      <p:pic>
        <p:nvPicPr>
          <p:cNvPr id="33795" name="Picture 6" descr="ds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738" y="715963"/>
            <a:ext cx="2697162" cy="17748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7" descr="sca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160" y="3161949"/>
            <a:ext cx="4183428" cy="154937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3797" name="Text Box 8"/>
          <p:cNvSpPr txBox="1">
            <a:spLocks noChangeArrowheads="1"/>
          </p:cNvSpPr>
          <p:nvPr/>
        </p:nvSpPr>
        <p:spPr bwMode="auto">
          <a:xfrm>
            <a:off x="330200" y="2626434"/>
            <a:ext cx="71882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spcBef>
                <a:spcPct val="50000"/>
              </a:spcBef>
            </a:pPr>
            <a:r>
              <a:rPr lang="en-US" sz="1800" b="1" dirty="0">
                <a:solidFill>
                  <a:srgbClr val="0000FF"/>
                </a:solidFill>
              </a:rPr>
              <a:t>2003:</a:t>
            </a:r>
            <a:r>
              <a:rPr lang="en-US" sz="1800" dirty="0">
                <a:solidFill>
                  <a:srgbClr val="0000FF"/>
                </a:solidFill>
              </a:rPr>
              <a:t> </a:t>
            </a:r>
            <a:r>
              <a:rPr lang="en-US" sz="1800" dirty="0"/>
              <a:t>Signed by INAF the contracts with the local companies </a:t>
            </a:r>
            <a:r>
              <a:rPr lang="en-US" sz="1800" dirty="0" err="1"/>
              <a:t>Porru</a:t>
            </a:r>
            <a:r>
              <a:rPr lang="en-US" sz="1800" dirty="0"/>
              <a:t> and CAP  for the basement construction </a:t>
            </a:r>
          </a:p>
        </p:txBody>
      </p:sp>
      <p:sp>
        <p:nvSpPr>
          <p:cNvPr id="7" name="Text Box 4"/>
          <p:cNvSpPr txBox="1">
            <a:spLocks noChangeArrowheads="1"/>
          </p:cNvSpPr>
          <p:nvPr/>
        </p:nvSpPr>
        <p:spPr bwMode="auto">
          <a:xfrm>
            <a:off x="4691012" y="5343009"/>
            <a:ext cx="38960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dirty="0">
                <a:solidFill>
                  <a:srgbClr val="0000FF"/>
                </a:solidFill>
              </a:rPr>
              <a:t>2006: </a:t>
            </a:r>
            <a:r>
              <a:rPr lang="en-US" sz="1800" dirty="0"/>
              <a:t>Local farm ICOM appointed by MT-Mechatronics</a:t>
            </a:r>
          </a:p>
        </p:txBody>
      </p:sp>
      <p:pic>
        <p:nvPicPr>
          <p:cNvPr id="8" name="Picture 5" descr="sit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4078147"/>
            <a:ext cx="4034005" cy="259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4" name="Segnaposto numero diapositiva 3"/>
          <p:cNvSpPr>
            <a:spLocks noGrp="1"/>
          </p:cNvSpPr>
          <p:nvPr>
            <p:ph type="sldNum" sz="quarter" idx="12"/>
          </p:nvPr>
        </p:nvSpPr>
        <p:spPr/>
        <p:txBody>
          <a:bodyPr/>
          <a:lstStyle/>
          <a:p>
            <a:fld id="{DADBAAB8-458F-1A48-8141-A3618E0317F8}" type="slidenum">
              <a:rPr lang="en-US" smtClean="0"/>
              <a:pPr/>
              <a:t>10</a:t>
            </a:fld>
            <a:endParaRPr lang="en-US"/>
          </a:p>
        </p:txBody>
      </p:sp>
    </p:spTree>
    <p:extLst>
      <p:ext uri="{BB962C8B-B14F-4D97-AF65-F5344CB8AC3E}">
        <p14:creationId xmlns:p14="http://schemas.microsoft.com/office/powerpoint/2010/main" val="38119586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p:cNvSpPr txBox="1">
            <a:spLocks noChangeArrowheads="1"/>
          </p:cNvSpPr>
          <p:nvPr/>
        </p:nvSpPr>
        <p:spPr bwMode="auto">
          <a:xfrm>
            <a:off x="608013" y="585583"/>
            <a:ext cx="6235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800" b="1" dirty="0" smtClean="0">
                <a:solidFill>
                  <a:srgbClr val="0000FF"/>
                </a:solidFill>
                <a:latin typeface="Arial"/>
                <a:cs typeface="Arial"/>
              </a:rPr>
              <a:t>April 22, 2007 – 2010: </a:t>
            </a:r>
            <a:r>
              <a:rPr lang="it-IT" sz="1800" dirty="0" err="1" smtClean="0">
                <a:solidFill>
                  <a:srgbClr val="000000"/>
                </a:solidFill>
                <a:latin typeface="Arial"/>
                <a:cs typeface="Arial"/>
              </a:rPr>
              <a:t>Telescope</a:t>
            </a:r>
            <a:r>
              <a:rPr lang="it-IT" sz="1800" dirty="0" smtClean="0">
                <a:solidFill>
                  <a:srgbClr val="000000"/>
                </a:solidFill>
                <a:latin typeface="Arial"/>
                <a:cs typeface="Arial"/>
              </a:rPr>
              <a:t> Construction</a:t>
            </a:r>
            <a:endParaRPr lang="it-IT" sz="1800" dirty="0">
              <a:solidFill>
                <a:srgbClr val="000000"/>
              </a:solidFill>
              <a:latin typeface="Arial"/>
              <a:cs typeface="Arial"/>
            </a:endParaRPr>
          </a:p>
        </p:txBody>
      </p:sp>
      <p:pic>
        <p:nvPicPr>
          <p:cNvPr id="35842" name="Picture 6" descr="sit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3" y="1189038"/>
            <a:ext cx="197167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7" descr="sit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475" y="1195388"/>
            <a:ext cx="199548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8" descr="sito-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825" y="1182688"/>
            <a:ext cx="204787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9" descr="sito-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38" y="2781300"/>
            <a:ext cx="19272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0" descr="sito-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938" y="2811463"/>
            <a:ext cx="197802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4" descr="sito-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7713" y="2811463"/>
            <a:ext cx="2033587"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5" descr="sito-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713" y="4532313"/>
            <a:ext cx="25527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6" descr="sito-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1375" y="4505325"/>
            <a:ext cx="194945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7" descr="sito-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3750" y="4538663"/>
            <a:ext cx="192563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4" name="Segnaposto numero diapositiva 3"/>
          <p:cNvSpPr>
            <a:spLocks noGrp="1"/>
          </p:cNvSpPr>
          <p:nvPr>
            <p:ph type="sldNum" sz="quarter" idx="12"/>
          </p:nvPr>
        </p:nvSpPr>
        <p:spPr/>
        <p:txBody>
          <a:bodyPr/>
          <a:lstStyle/>
          <a:p>
            <a:fld id="{DADBAAB8-458F-1A48-8141-A3618E0317F8}" type="slidenum">
              <a:rPr lang="en-US" smtClean="0"/>
              <a:pPr/>
              <a:t>11</a:t>
            </a:fld>
            <a:endParaRPr lang="en-US"/>
          </a:p>
        </p:txBody>
      </p:sp>
    </p:spTree>
    <p:extLst>
      <p:ext uri="{BB962C8B-B14F-4D97-AF65-F5344CB8AC3E}">
        <p14:creationId xmlns:p14="http://schemas.microsoft.com/office/powerpoint/2010/main" val="21086977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4"/>
          <p:cNvSpPr txBox="1">
            <a:spLocks noChangeArrowheads="1"/>
          </p:cNvSpPr>
          <p:nvPr/>
        </p:nvSpPr>
        <p:spPr bwMode="auto">
          <a:xfrm>
            <a:off x="3737100" y="673174"/>
            <a:ext cx="41051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dirty="0">
                <a:solidFill>
                  <a:srgbClr val="0000FF"/>
                </a:solidFill>
                <a:latin typeface="Arial"/>
                <a:cs typeface="Arial"/>
              </a:rPr>
              <a:t>May</a:t>
            </a:r>
            <a:r>
              <a:rPr lang="it-IT" sz="2000" b="1" dirty="0">
                <a:solidFill>
                  <a:srgbClr val="0000FF"/>
                </a:solidFill>
                <a:latin typeface="Arial"/>
                <a:cs typeface="Arial"/>
              </a:rPr>
              <a:t> 22 </a:t>
            </a:r>
            <a:r>
              <a:rPr lang="it-IT" sz="2000" b="1" dirty="0" smtClean="0">
                <a:solidFill>
                  <a:srgbClr val="0000FF"/>
                </a:solidFill>
                <a:latin typeface="Arial"/>
                <a:cs typeface="Arial"/>
              </a:rPr>
              <a:t>2010: </a:t>
            </a:r>
            <a:r>
              <a:rPr lang="it-IT" sz="2000" dirty="0" smtClean="0">
                <a:solidFill>
                  <a:srgbClr val="000000"/>
                </a:solidFill>
                <a:latin typeface="Arial"/>
                <a:cs typeface="Arial"/>
              </a:rPr>
              <a:t>The </a:t>
            </a:r>
            <a:r>
              <a:rPr lang="it-IT" sz="2000" dirty="0">
                <a:solidFill>
                  <a:srgbClr val="000000"/>
                </a:solidFill>
                <a:latin typeface="Arial"/>
                <a:cs typeface="Arial"/>
              </a:rPr>
              <a:t>big </a:t>
            </a:r>
            <a:r>
              <a:rPr lang="it-IT" sz="2000" dirty="0" err="1" smtClean="0">
                <a:solidFill>
                  <a:srgbClr val="000000"/>
                </a:solidFill>
                <a:latin typeface="Arial"/>
                <a:cs typeface="Arial"/>
              </a:rPr>
              <a:t>event</a:t>
            </a:r>
            <a:r>
              <a:rPr lang="it-IT" sz="2000" dirty="0" smtClean="0">
                <a:solidFill>
                  <a:srgbClr val="000000"/>
                </a:solidFill>
                <a:latin typeface="Arial"/>
                <a:cs typeface="Arial"/>
              </a:rPr>
              <a:t>!</a:t>
            </a:r>
            <a:endParaRPr lang="it-IT" sz="2000" dirty="0">
              <a:solidFill>
                <a:srgbClr val="000000"/>
              </a:solidFill>
              <a:latin typeface="Arial"/>
              <a:cs typeface="Arial"/>
            </a:endParaRPr>
          </a:p>
        </p:txBody>
      </p:sp>
      <p:pic>
        <p:nvPicPr>
          <p:cNvPr id="36867" name="Picture 6" descr="c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800" y="2101924"/>
            <a:ext cx="3468599" cy="212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8"/>
          <p:cNvSpPr txBox="1">
            <a:spLocks noChangeArrowheads="1"/>
          </p:cNvSpPr>
          <p:nvPr/>
        </p:nvSpPr>
        <p:spPr bwMode="auto">
          <a:xfrm>
            <a:off x="3834995" y="1073284"/>
            <a:ext cx="5005263" cy="36933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800" dirty="0" smtClean="0"/>
              <a:t> </a:t>
            </a:r>
            <a:r>
              <a:rPr lang="it-IT" sz="1800" dirty="0"/>
              <a:t>A single big lift, 64m, </a:t>
            </a:r>
            <a:r>
              <a:rPr lang="it-IT" sz="1800" dirty="0" smtClean="0"/>
              <a:t>500t ... the first </a:t>
            </a:r>
            <a:r>
              <a:rPr lang="it-IT" sz="1800" dirty="0" err="1" smtClean="0"/>
              <a:t>ever</a:t>
            </a:r>
            <a:r>
              <a:rPr lang="it-IT" sz="1800" dirty="0" smtClean="0"/>
              <a:t>!</a:t>
            </a:r>
            <a:endParaRPr lang="it-IT" sz="1800" dirty="0"/>
          </a:p>
        </p:txBody>
      </p:sp>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4" name="Segnaposto numero diapositiva 3"/>
          <p:cNvSpPr>
            <a:spLocks noGrp="1"/>
          </p:cNvSpPr>
          <p:nvPr>
            <p:ph type="sldNum" sz="quarter" idx="12"/>
          </p:nvPr>
        </p:nvSpPr>
        <p:spPr/>
        <p:txBody>
          <a:bodyPr/>
          <a:lstStyle/>
          <a:p>
            <a:fld id="{DADBAAB8-458F-1A48-8141-A3618E0317F8}" type="slidenum">
              <a:rPr lang="en-US" smtClean="0"/>
              <a:pPr/>
              <a:t>12</a:t>
            </a:fld>
            <a:endParaRPr lang="en-US"/>
          </a:p>
        </p:txBody>
      </p:sp>
      <p:pic>
        <p:nvPicPr>
          <p:cNvPr id="36866" name="Picture 5" descr="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6" y="637191"/>
            <a:ext cx="3233968" cy="199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319741" y="4231217"/>
            <a:ext cx="41051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dirty="0">
                <a:solidFill>
                  <a:srgbClr val="0000FF"/>
                </a:solidFill>
                <a:latin typeface="Arial"/>
                <a:cs typeface="Arial"/>
              </a:rPr>
              <a:t>May</a:t>
            </a:r>
            <a:r>
              <a:rPr lang="it-IT" sz="2000" b="1" dirty="0">
                <a:solidFill>
                  <a:srgbClr val="0000FF"/>
                </a:solidFill>
                <a:latin typeface="Arial"/>
                <a:cs typeface="Arial"/>
              </a:rPr>
              <a:t> </a:t>
            </a:r>
            <a:r>
              <a:rPr lang="it-IT" sz="2000" b="1" dirty="0" smtClean="0">
                <a:solidFill>
                  <a:srgbClr val="0000FF"/>
                </a:solidFill>
                <a:latin typeface="Arial"/>
                <a:cs typeface="Arial"/>
              </a:rPr>
              <a:t>30 2010:</a:t>
            </a:r>
            <a:endParaRPr lang="it-IT" sz="2000" dirty="0">
              <a:solidFill>
                <a:srgbClr val="000000"/>
              </a:solidFill>
              <a:latin typeface="Arial"/>
              <a:cs typeface="Arial"/>
            </a:endParaRPr>
          </a:p>
        </p:txBody>
      </p:sp>
      <p:pic>
        <p:nvPicPr>
          <p:cNvPr id="11" name="Picture 8" descr="q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2878" y="4656667"/>
            <a:ext cx="285505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q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408" y="4656667"/>
            <a:ext cx="2834481"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q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5662" y="4656667"/>
            <a:ext cx="247414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descr="IMGL615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10063" y="1775642"/>
            <a:ext cx="2631310" cy="171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3533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180" y="3256212"/>
            <a:ext cx="2020195" cy="15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Immagine 3" descr="enclosu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4825" y="1524966"/>
            <a:ext cx="2574925" cy="160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Immagine 2" descr="Mx.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118" y="3234893"/>
            <a:ext cx="2371682" cy="14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r>
              <a:rPr lang="en-US" dirty="0" smtClean="0"/>
              <a:t>09/24/15</a:t>
            </a:r>
            <a:endParaRPr lang="en-US" dirty="0"/>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4" name="Segnaposto numero diapositiva 3"/>
          <p:cNvSpPr>
            <a:spLocks noGrp="1"/>
          </p:cNvSpPr>
          <p:nvPr>
            <p:ph type="sldNum" sz="quarter" idx="12"/>
          </p:nvPr>
        </p:nvSpPr>
        <p:spPr/>
        <p:txBody>
          <a:bodyPr/>
          <a:lstStyle/>
          <a:p>
            <a:fld id="{DADBAAB8-458F-1A48-8141-A3618E0317F8}" type="slidenum">
              <a:rPr lang="en-US" smtClean="0"/>
              <a:pPr/>
              <a:t>13</a:t>
            </a:fld>
            <a:endParaRPr lang="en-US" dirty="0"/>
          </a:p>
        </p:txBody>
      </p:sp>
      <p:pic>
        <p:nvPicPr>
          <p:cNvPr id="8" name="Picture 23" descr="IMGL22201.jpg"/>
          <p:cNvPicPr>
            <a:picLocks noChangeAspect="1"/>
          </p:cNvPicPr>
          <p:nvPr/>
        </p:nvPicPr>
        <p:blipFill>
          <a:blip r:embed="rId6">
            <a:extLst>
              <a:ext uri="{28A0092B-C50C-407E-A947-70E740481C1C}">
                <a14:useLocalDpi xmlns:a14="http://schemas.microsoft.com/office/drawing/2010/main" val="0"/>
              </a:ext>
            </a:extLst>
          </a:blip>
          <a:srcRect t="14296"/>
          <a:stretch>
            <a:fillRect/>
          </a:stretch>
        </p:blipFill>
        <p:spPr bwMode="auto">
          <a:xfrm>
            <a:off x="258763" y="1524967"/>
            <a:ext cx="2332037" cy="160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P100084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8755" y="1494780"/>
            <a:ext cx="2329358" cy="163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261443" y="642002"/>
            <a:ext cx="7527889" cy="6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it-IT" sz="1600" b="1" dirty="0" smtClean="0">
                <a:solidFill>
                  <a:srgbClr val="0000FF"/>
                </a:solidFill>
                <a:latin typeface="Arial"/>
                <a:cs typeface="Arial"/>
              </a:rPr>
              <a:t>2010 – 2012: </a:t>
            </a:r>
            <a:r>
              <a:rPr lang="it-IT" sz="1600" dirty="0" err="1" smtClean="0">
                <a:solidFill>
                  <a:srgbClr val="000000"/>
                </a:solidFill>
                <a:latin typeface="Arial"/>
                <a:cs typeface="Arial"/>
              </a:rPr>
              <a:t>Surface</a:t>
            </a:r>
            <a:r>
              <a:rPr lang="it-IT" sz="1600" dirty="0" smtClean="0">
                <a:solidFill>
                  <a:srgbClr val="000000"/>
                </a:solidFill>
                <a:latin typeface="Arial"/>
                <a:cs typeface="Arial"/>
              </a:rPr>
              <a:t> </a:t>
            </a:r>
            <a:r>
              <a:rPr lang="it-IT" sz="1600" dirty="0" err="1" smtClean="0">
                <a:solidFill>
                  <a:srgbClr val="000000"/>
                </a:solidFill>
                <a:latin typeface="Arial"/>
                <a:cs typeface="Arial"/>
              </a:rPr>
              <a:t>Panels</a:t>
            </a:r>
            <a:r>
              <a:rPr lang="it-IT" sz="1600" dirty="0" smtClean="0">
                <a:solidFill>
                  <a:srgbClr val="000000"/>
                </a:solidFill>
                <a:latin typeface="Arial"/>
                <a:cs typeface="Arial"/>
              </a:rPr>
              <a:t>, </a:t>
            </a:r>
            <a:r>
              <a:rPr lang="it-IT" sz="1600" dirty="0" err="1" smtClean="0">
                <a:solidFill>
                  <a:srgbClr val="000000"/>
                </a:solidFill>
                <a:latin typeface="Arial"/>
                <a:cs typeface="Arial"/>
              </a:rPr>
              <a:t>Mirrors</a:t>
            </a:r>
            <a:r>
              <a:rPr lang="it-IT" sz="1600" dirty="0" smtClean="0">
                <a:solidFill>
                  <a:srgbClr val="000000"/>
                </a:solidFill>
                <a:latin typeface="Arial"/>
                <a:cs typeface="Arial"/>
              </a:rPr>
              <a:t>, Panel </a:t>
            </a:r>
            <a:r>
              <a:rPr lang="it-IT" sz="1600" dirty="0" err="1" smtClean="0">
                <a:solidFill>
                  <a:srgbClr val="000000"/>
                </a:solidFill>
                <a:latin typeface="Arial"/>
                <a:cs typeface="Arial"/>
              </a:rPr>
              <a:t>Alignment</a:t>
            </a:r>
            <a:r>
              <a:rPr lang="it-IT" sz="1600" dirty="0" smtClean="0">
                <a:solidFill>
                  <a:srgbClr val="000000"/>
                </a:solidFill>
                <a:latin typeface="Arial"/>
                <a:cs typeface="Arial"/>
              </a:rPr>
              <a:t> </a:t>
            </a:r>
            <a:r>
              <a:rPr lang="it-IT" sz="1600" dirty="0" err="1" smtClean="0">
                <a:solidFill>
                  <a:srgbClr val="000000"/>
                </a:solidFill>
                <a:latin typeface="Arial"/>
                <a:cs typeface="Arial"/>
              </a:rPr>
              <a:t>Alignment</a:t>
            </a:r>
            <a:endParaRPr lang="it-IT" sz="1600" dirty="0" smtClean="0">
              <a:solidFill>
                <a:srgbClr val="000000"/>
              </a:solidFill>
              <a:latin typeface="Arial"/>
              <a:cs typeface="Arial"/>
            </a:endParaRPr>
          </a:p>
          <a:p>
            <a:pPr eaLnBrk="1" hangingPunct="1">
              <a:lnSpc>
                <a:spcPct val="90000"/>
              </a:lnSpc>
              <a:spcBef>
                <a:spcPct val="50000"/>
              </a:spcBef>
            </a:pPr>
            <a:r>
              <a:rPr lang="it-IT" sz="1600" b="1" dirty="0" smtClean="0">
                <a:solidFill>
                  <a:srgbClr val="0000FF"/>
                </a:solidFill>
                <a:latin typeface="Arial"/>
                <a:cs typeface="Arial"/>
              </a:rPr>
              <a:t>2012 </a:t>
            </a:r>
            <a:r>
              <a:rPr lang="it-IT" sz="1600" b="1" dirty="0">
                <a:solidFill>
                  <a:srgbClr val="0000FF"/>
                </a:solidFill>
                <a:latin typeface="Arial"/>
                <a:cs typeface="Arial"/>
              </a:rPr>
              <a:t>- 2013: </a:t>
            </a:r>
            <a:r>
              <a:rPr lang="it-IT" sz="1600" dirty="0">
                <a:solidFill>
                  <a:srgbClr val="000000"/>
                </a:solidFill>
                <a:latin typeface="Arial"/>
                <a:cs typeface="Arial"/>
              </a:rPr>
              <a:t>Technical </a:t>
            </a:r>
            <a:r>
              <a:rPr lang="it-IT" sz="1600" dirty="0" err="1">
                <a:solidFill>
                  <a:srgbClr val="000000"/>
                </a:solidFill>
                <a:latin typeface="Arial"/>
                <a:cs typeface="Arial"/>
              </a:rPr>
              <a:t>Commissioning</a:t>
            </a:r>
            <a:r>
              <a:rPr lang="it-IT" sz="1600" dirty="0">
                <a:solidFill>
                  <a:srgbClr val="000000"/>
                </a:solidFill>
                <a:latin typeface="Arial"/>
                <a:cs typeface="Arial"/>
              </a:rPr>
              <a:t> </a:t>
            </a:r>
            <a:r>
              <a:rPr lang="it-IT" sz="1400" b="1" dirty="0">
                <a:solidFill>
                  <a:srgbClr val="000000"/>
                </a:solidFill>
                <a:latin typeface="Arial"/>
                <a:cs typeface="Arial"/>
              </a:rPr>
              <a:t>(</a:t>
            </a:r>
            <a:r>
              <a:rPr lang="it-IT" sz="1400" b="1" dirty="0" err="1">
                <a:solidFill>
                  <a:srgbClr val="000000"/>
                </a:solidFill>
                <a:latin typeface="Arial"/>
                <a:cs typeface="Arial"/>
              </a:rPr>
              <a:t>see</a:t>
            </a:r>
            <a:r>
              <a:rPr lang="it-IT" sz="1400" b="1" dirty="0">
                <a:solidFill>
                  <a:srgbClr val="000000"/>
                </a:solidFill>
                <a:latin typeface="Arial"/>
                <a:cs typeface="Arial"/>
              </a:rPr>
              <a:t> Bolli et al. 2015</a:t>
            </a:r>
            <a:r>
              <a:rPr lang="it-IT" sz="1400" b="1" dirty="0" smtClean="0">
                <a:solidFill>
                  <a:srgbClr val="000000"/>
                </a:solidFill>
                <a:latin typeface="Arial"/>
                <a:cs typeface="Arial"/>
              </a:rPr>
              <a:t>)</a:t>
            </a:r>
            <a:endParaRPr lang="it-IT" sz="1400" b="1" dirty="0">
              <a:solidFill>
                <a:srgbClr val="000000"/>
              </a:solidFill>
              <a:latin typeface="Arial"/>
              <a:cs typeface="Arial"/>
            </a:endParaRPr>
          </a:p>
        </p:txBody>
      </p:sp>
      <p:sp>
        <p:nvSpPr>
          <p:cNvPr id="16" name="Text Box 4"/>
          <p:cNvSpPr txBox="1">
            <a:spLocks noChangeArrowheads="1"/>
          </p:cNvSpPr>
          <p:nvPr/>
        </p:nvSpPr>
        <p:spPr bwMode="auto">
          <a:xfrm>
            <a:off x="2873435" y="4954342"/>
            <a:ext cx="5619690" cy="135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pPr>
            <a:r>
              <a:rPr lang="it-IT" sz="1600" b="1" dirty="0" err="1">
                <a:solidFill>
                  <a:srgbClr val="0000FF"/>
                </a:solidFill>
                <a:latin typeface="Arial"/>
                <a:cs typeface="Arial"/>
              </a:rPr>
              <a:t>Aug</a:t>
            </a:r>
            <a:r>
              <a:rPr lang="it-IT" sz="1600" b="1" dirty="0">
                <a:solidFill>
                  <a:srgbClr val="0000FF"/>
                </a:solidFill>
                <a:latin typeface="Arial"/>
                <a:cs typeface="Arial"/>
              </a:rPr>
              <a:t>. 2012: </a:t>
            </a:r>
            <a:r>
              <a:rPr lang="it-IT" sz="1600" dirty="0" err="1">
                <a:solidFill>
                  <a:srgbClr val="000000"/>
                </a:solidFill>
                <a:latin typeface="Arial"/>
                <a:cs typeface="Arial"/>
              </a:rPr>
              <a:t>Final</a:t>
            </a:r>
            <a:r>
              <a:rPr lang="it-IT" sz="1600" dirty="0">
                <a:solidFill>
                  <a:srgbClr val="000000"/>
                </a:solidFill>
                <a:latin typeface="Arial"/>
                <a:cs typeface="Arial"/>
              </a:rPr>
              <a:t> </a:t>
            </a:r>
            <a:r>
              <a:rPr lang="it-IT" sz="1600" dirty="0" err="1">
                <a:solidFill>
                  <a:srgbClr val="000000"/>
                </a:solidFill>
                <a:latin typeface="Arial"/>
                <a:cs typeface="Arial"/>
              </a:rPr>
              <a:t>acceptance</a:t>
            </a:r>
            <a:r>
              <a:rPr lang="it-IT" sz="1600" dirty="0">
                <a:solidFill>
                  <a:srgbClr val="000000"/>
                </a:solidFill>
                <a:latin typeface="Arial"/>
                <a:cs typeface="Arial"/>
              </a:rPr>
              <a:t> of </a:t>
            </a:r>
            <a:r>
              <a:rPr lang="it-IT" sz="1600" dirty="0" err="1">
                <a:solidFill>
                  <a:srgbClr val="000000"/>
                </a:solidFill>
                <a:latin typeface="Arial"/>
                <a:cs typeface="Arial"/>
              </a:rPr>
              <a:t>Instrument</a:t>
            </a:r>
            <a:r>
              <a:rPr lang="it-IT" sz="1600" dirty="0">
                <a:solidFill>
                  <a:srgbClr val="000000"/>
                </a:solidFill>
                <a:latin typeface="Arial"/>
                <a:cs typeface="Arial"/>
              </a:rPr>
              <a:t> </a:t>
            </a:r>
          </a:p>
          <a:p>
            <a:pPr>
              <a:lnSpc>
                <a:spcPct val="90000"/>
              </a:lnSpc>
              <a:spcBef>
                <a:spcPct val="50000"/>
              </a:spcBef>
            </a:pPr>
            <a:r>
              <a:rPr lang="it-IT" sz="1600" b="1" dirty="0" err="1" smtClean="0">
                <a:solidFill>
                  <a:srgbClr val="0000FF"/>
                </a:solidFill>
                <a:latin typeface="Arial"/>
                <a:cs typeface="Arial"/>
              </a:rPr>
              <a:t>Sept</a:t>
            </a:r>
            <a:r>
              <a:rPr lang="it-IT" sz="1600" b="1" dirty="0">
                <a:solidFill>
                  <a:srgbClr val="0000FF"/>
                </a:solidFill>
                <a:latin typeface="Arial"/>
                <a:cs typeface="Arial"/>
              </a:rPr>
              <a:t>. 21, </a:t>
            </a:r>
            <a:r>
              <a:rPr lang="it-IT" sz="1600" b="1" dirty="0" smtClean="0">
                <a:solidFill>
                  <a:srgbClr val="0000FF"/>
                </a:solidFill>
                <a:latin typeface="Arial"/>
                <a:cs typeface="Arial"/>
              </a:rPr>
              <a:t>2012: </a:t>
            </a:r>
            <a:r>
              <a:rPr lang="it-IT" sz="1600" dirty="0" smtClean="0">
                <a:solidFill>
                  <a:srgbClr val="000000"/>
                </a:solidFill>
                <a:latin typeface="Arial"/>
                <a:cs typeface="Arial"/>
              </a:rPr>
              <a:t>First </a:t>
            </a:r>
            <a:r>
              <a:rPr lang="it-IT" sz="1600" dirty="0">
                <a:solidFill>
                  <a:srgbClr val="000000"/>
                </a:solidFill>
                <a:latin typeface="Arial"/>
                <a:cs typeface="Arial"/>
              </a:rPr>
              <a:t>Light!</a:t>
            </a:r>
          </a:p>
          <a:p>
            <a:pPr eaLnBrk="1" hangingPunct="1">
              <a:lnSpc>
                <a:spcPct val="90000"/>
              </a:lnSpc>
              <a:spcBef>
                <a:spcPct val="50000"/>
              </a:spcBef>
            </a:pPr>
            <a:r>
              <a:rPr lang="it-IT" sz="1600" b="1" dirty="0" err="1" smtClean="0">
                <a:solidFill>
                  <a:srgbClr val="0000FF"/>
                </a:solidFill>
                <a:latin typeface="Arial"/>
                <a:cs typeface="Arial"/>
              </a:rPr>
              <a:t>Sept</a:t>
            </a:r>
            <a:r>
              <a:rPr lang="it-IT" sz="1600" b="1" dirty="0" smtClean="0">
                <a:solidFill>
                  <a:srgbClr val="0000FF"/>
                </a:solidFill>
                <a:latin typeface="Arial"/>
                <a:cs typeface="Arial"/>
              </a:rPr>
              <a:t>. 30, 2013: </a:t>
            </a:r>
            <a:r>
              <a:rPr lang="it-IT" sz="1600" dirty="0" smtClean="0">
                <a:solidFill>
                  <a:srgbClr val="000000"/>
                </a:solidFill>
                <a:latin typeface="Arial"/>
                <a:cs typeface="Arial"/>
              </a:rPr>
              <a:t>Opening </a:t>
            </a:r>
            <a:r>
              <a:rPr lang="it-IT" sz="1600" dirty="0" err="1" smtClean="0">
                <a:solidFill>
                  <a:srgbClr val="000000"/>
                </a:solidFill>
                <a:latin typeface="Arial"/>
                <a:cs typeface="Arial"/>
              </a:rPr>
              <a:t>Ceremony</a:t>
            </a:r>
          </a:p>
          <a:p>
            <a:pPr eaLnBrk="1" hangingPunct="1">
              <a:lnSpc>
                <a:spcPct val="90000"/>
              </a:lnSpc>
              <a:spcBef>
                <a:spcPct val="50000"/>
              </a:spcBef>
            </a:pPr>
            <a:r>
              <a:rPr lang="it-IT" sz="1600" b="1" dirty="0" smtClean="0">
                <a:solidFill>
                  <a:srgbClr val="0000FF"/>
                </a:solidFill>
                <a:latin typeface="Arial"/>
                <a:cs typeface="Arial"/>
              </a:rPr>
              <a:t>2014 - 2015: </a:t>
            </a:r>
            <a:r>
              <a:rPr lang="it-IT" sz="1600" dirty="0" smtClean="0">
                <a:latin typeface="Arial"/>
                <a:cs typeface="Arial"/>
              </a:rPr>
              <a:t>Fine-</a:t>
            </a:r>
            <a:r>
              <a:rPr lang="it-IT" sz="1600" dirty="0" err="1" smtClean="0">
                <a:latin typeface="Arial"/>
                <a:cs typeface="Arial"/>
              </a:rPr>
              <a:t>tuning</a:t>
            </a:r>
            <a:r>
              <a:rPr lang="it-IT" sz="1600" dirty="0" smtClean="0">
                <a:latin typeface="Arial"/>
                <a:cs typeface="Arial"/>
              </a:rPr>
              <a:t> &amp; </a:t>
            </a:r>
            <a:r>
              <a:rPr lang="it-IT" sz="1600" dirty="0" err="1" smtClean="0">
                <a:latin typeface="Arial"/>
                <a:cs typeface="Arial"/>
              </a:rPr>
              <a:t>Astronomical</a:t>
            </a:r>
            <a:r>
              <a:rPr lang="it-IT" sz="1600" dirty="0" smtClean="0">
                <a:latin typeface="Arial"/>
                <a:cs typeface="Arial"/>
              </a:rPr>
              <a:t> </a:t>
            </a:r>
            <a:r>
              <a:rPr lang="it-IT" sz="1600" dirty="0" err="1" smtClean="0">
                <a:latin typeface="Arial"/>
                <a:cs typeface="Arial"/>
              </a:rPr>
              <a:t>Validation</a:t>
            </a:r>
            <a:endParaRPr lang="it-IT" sz="1600" dirty="0" smtClean="0">
              <a:latin typeface="Arial"/>
              <a:cs typeface="Arial"/>
            </a:endParaRPr>
          </a:p>
        </p:txBody>
      </p:sp>
      <p:pic>
        <p:nvPicPr>
          <p:cNvPr id="17" name="Picture 7" descr="srt-logo-big"/>
          <p:cNvPicPr>
            <a:picLocks noChangeAspect="1" noChangeArrowheads="1"/>
          </p:cNvPicPr>
          <p:nvPr/>
        </p:nvPicPr>
        <p:blipFill>
          <a:blip r:embed="rId8"/>
          <a:srcRect/>
          <a:stretch>
            <a:fillRect/>
          </a:stretch>
        </p:blipFill>
        <p:spPr bwMode="auto">
          <a:xfrm>
            <a:off x="8317253" y="495825"/>
            <a:ext cx="358961" cy="808923"/>
          </a:xfrm>
          <a:prstGeom prst="rect">
            <a:avLst/>
          </a:prstGeom>
          <a:noFill/>
          <a:ln w="9525">
            <a:solidFill>
              <a:srgbClr val="000066"/>
            </a:solidFill>
            <a:miter lim="800000"/>
            <a:headEnd/>
            <a:tailEnd/>
          </a:ln>
        </p:spPr>
      </p:pic>
      <p:pic>
        <p:nvPicPr>
          <p:cNvPr id="5" name="Immagine 4" descr="first2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2789" y="3256212"/>
            <a:ext cx="1668961" cy="1548021"/>
          </a:xfrm>
          <a:prstGeom prst="rect">
            <a:avLst/>
          </a:prstGeom>
        </p:spPr>
      </p:pic>
      <p:pic>
        <p:nvPicPr>
          <p:cNvPr id="7" name="Immagine 6" descr="FirstLight2.tiff"/>
          <p:cNvPicPr>
            <a:picLocks noChangeAspect="1"/>
          </p:cNvPicPr>
          <p:nvPr/>
        </p:nvPicPr>
        <p:blipFill rotWithShape="1">
          <a:blip r:embed="rId10">
            <a:extLst>
              <a:ext uri="{28A0092B-C50C-407E-A947-70E740481C1C}">
                <a14:useLocalDpi xmlns:a14="http://schemas.microsoft.com/office/drawing/2010/main" val="0"/>
              </a:ext>
            </a:extLst>
          </a:blip>
          <a:srcRect l="50173" t="3630" r="2825" b="11850"/>
          <a:stretch/>
        </p:blipFill>
        <p:spPr>
          <a:xfrm>
            <a:off x="6361801" y="3211029"/>
            <a:ext cx="2131324" cy="1770830"/>
          </a:xfrm>
          <a:prstGeom prst="rect">
            <a:avLst/>
          </a:prstGeom>
        </p:spPr>
      </p:pic>
      <p:pic>
        <p:nvPicPr>
          <p:cNvPr id="14" name="Picture 8" descr="IMG_9478_AL.jpg"/>
          <p:cNvPicPr>
            <a:picLocks noChangeAspect="1"/>
          </p:cNvPicPr>
          <p:nvPr/>
        </p:nvPicPr>
        <p:blipFill>
          <a:blip r:embed="rId11"/>
          <a:stretch>
            <a:fillRect/>
          </a:stretch>
        </p:blipFill>
        <p:spPr>
          <a:xfrm>
            <a:off x="261443" y="4849627"/>
            <a:ext cx="2329357" cy="1552905"/>
          </a:xfrm>
          <a:prstGeom prst="rect">
            <a:avLst/>
          </a:prstGeom>
        </p:spPr>
      </p:pic>
    </p:spTree>
    <p:extLst>
      <p:ext uri="{BB962C8B-B14F-4D97-AF65-F5344CB8AC3E}">
        <p14:creationId xmlns:p14="http://schemas.microsoft.com/office/powerpoint/2010/main" val="679477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534"/>
            <a:ext cx="8229600" cy="1143000"/>
          </a:xfrm>
        </p:spPr>
        <p:txBody>
          <a:bodyPr>
            <a:noAutofit/>
          </a:bodyPr>
          <a:lstStyle/>
          <a:p>
            <a:r>
              <a:rPr lang="en-US" sz="3200" b="1" dirty="0" smtClean="0">
                <a:latin typeface="Arial"/>
                <a:cs typeface="Arial"/>
              </a:rPr>
              <a:t>Astronomical Validation (AV)</a:t>
            </a:r>
            <a:br>
              <a:rPr lang="en-US" sz="3200" b="1" dirty="0" smtClean="0">
                <a:latin typeface="Arial"/>
                <a:cs typeface="Arial"/>
              </a:rPr>
            </a:br>
            <a:r>
              <a:rPr lang="en-US" sz="3200" b="1" i="1" dirty="0" smtClean="0">
                <a:latin typeface="Arial"/>
                <a:cs typeface="Arial"/>
              </a:rPr>
              <a:t>toward a radio observatory!</a:t>
            </a:r>
            <a:endParaRPr lang="en-US" sz="3200" b="1" dirty="0">
              <a:latin typeface="Arial"/>
              <a:cs typeface="Arial"/>
            </a:endParaRPr>
          </a:p>
        </p:txBody>
      </p:sp>
      <p:sp>
        <p:nvSpPr>
          <p:cNvPr id="3" name="Content Placeholder 2"/>
          <p:cNvSpPr>
            <a:spLocks noGrp="1"/>
          </p:cNvSpPr>
          <p:nvPr>
            <p:ph idx="1"/>
          </p:nvPr>
        </p:nvSpPr>
        <p:spPr>
          <a:xfrm>
            <a:off x="457200" y="1941606"/>
            <a:ext cx="8229600" cy="4525963"/>
          </a:xfrm>
        </p:spPr>
        <p:txBody>
          <a:bodyPr>
            <a:normAutofit/>
          </a:bodyPr>
          <a:lstStyle/>
          <a:p>
            <a:pPr algn="just"/>
            <a:r>
              <a:rPr lang="en-US" sz="2000" u="sng" dirty="0" smtClean="0">
                <a:latin typeface="Arial"/>
                <a:cs typeface="Arial"/>
                <a:sym typeface="Wingdings"/>
              </a:rPr>
              <a:t>Last phase before first astronomical observations </a:t>
            </a:r>
            <a:r>
              <a:rPr lang="en-US" sz="2000" dirty="0" smtClean="0">
                <a:latin typeface="Arial"/>
                <a:cs typeface="Arial"/>
                <a:sym typeface="Wingdings"/>
              </a:rPr>
              <a:t>(</a:t>
            </a:r>
            <a:r>
              <a:rPr lang="en-US" sz="2000" i="1" dirty="0" smtClean="0">
                <a:latin typeface="Arial"/>
                <a:cs typeface="Arial"/>
                <a:sym typeface="Wingdings"/>
              </a:rPr>
              <a:t>shared risk, early science</a:t>
            </a:r>
            <a:r>
              <a:rPr lang="en-US" sz="2000" dirty="0" smtClean="0">
                <a:latin typeface="Arial"/>
                <a:cs typeface="Arial"/>
                <a:sym typeface="Wingdings"/>
              </a:rPr>
              <a:t>) [</a:t>
            </a:r>
            <a:r>
              <a:rPr lang="en-US" sz="2000" b="1" dirty="0" smtClean="0">
                <a:latin typeface="Arial"/>
                <a:cs typeface="Arial"/>
                <a:sym typeface="Wingdings"/>
              </a:rPr>
              <a:t>2014 -2015</a:t>
            </a:r>
            <a:r>
              <a:rPr lang="en-US" sz="2000" dirty="0" smtClean="0">
                <a:latin typeface="Arial"/>
                <a:cs typeface="Arial"/>
                <a:sym typeface="Wingdings"/>
              </a:rPr>
              <a:t>]</a:t>
            </a:r>
            <a:endParaRPr lang="en-US" sz="2000" dirty="0" smtClean="0">
              <a:latin typeface="Arial"/>
              <a:cs typeface="Arial"/>
              <a:sym typeface="Wingdings"/>
            </a:endParaRPr>
          </a:p>
          <a:p>
            <a:pPr algn="just">
              <a:buNone/>
            </a:pPr>
            <a:endParaRPr lang="en-US" sz="2000" dirty="0" smtClean="0">
              <a:latin typeface="Arial"/>
              <a:cs typeface="Arial"/>
            </a:endParaRPr>
          </a:p>
          <a:p>
            <a:pPr algn="just"/>
            <a:r>
              <a:rPr lang="en-US" sz="2000" b="1" dirty="0" smtClean="0">
                <a:latin typeface="Arial"/>
                <a:cs typeface="Arial"/>
              </a:rPr>
              <a:t>Goal 1:</a:t>
            </a:r>
            <a:r>
              <a:rPr lang="en-US" sz="2000" i="1" dirty="0" smtClean="0">
                <a:latin typeface="Arial"/>
                <a:cs typeface="Arial"/>
              </a:rPr>
              <a:t> Tests on predefined sources to </a:t>
            </a:r>
            <a:r>
              <a:rPr lang="en-US" sz="2000" b="1" i="1" dirty="0" smtClean="0">
                <a:latin typeface="Arial"/>
                <a:cs typeface="Arial"/>
              </a:rPr>
              <a:t>characterize the SRT astronomical performance in all standard observing modes</a:t>
            </a:r>
            <a:r>
              <a:rPr lang="en-US" sz="2000" i="1" dirty="0" smtClean="0">
                <a:latin typeface="Arial"/>
                <a:cs typeface="Arial"/>
              </a:rPr>
              <a:t>; identification of technical problems and/or limitations </a:t>
            </a:r>
          </a:p>
          <a:p>
            <a:pPr algn="just"/>
            <a:endParaRPr lang="en-US" sz="2000" i="1" dirty="0" smtClean="0">
              <a:latin typeface="Arial"/>
              <a:cs typeface="Arial"/>
            </a:endParaRPr>
          </a:p>
          <a:p>
            <a:pPr algn="just"/>
            <a:r>
              <a:rPr lang="en-US" sz="2000" b="1" dirty="0" smtClean="0">
                <a:latin typeface="Arial"/>
                <a:cs typeface="Arial"/>
              </a:rPr>
              <a:t>Goal 2:</a:t>
            </a:r>
            <a:r>
              <a:rPr lang="en-US" sz="2000" i="1" dirty="0" smtClean="0">
                <a:latin typeface="Arial"/>
                <a:cs typeface="Arial"/>
              </a:rPr>
              <a:t> </a:t>
            </a:r>
            <a:r>
              <a:rPr lang="en-US" sz="2000" b="1" i="1" dirty="0" smtClean="0">
                <a:latin typeface="Arial"/>
                <a:cs typeface="Arial"/>
              </a:rPr>
              <a:t>Transforming the SRT into a real Observatory</a:t>
            </a:r>
            <a:r>
              <a:rPr lang="en-US" sz="2000" i="1" dirty="0" smtClean="0">
                <a:latin typeface="Arial"/>
                <a:cs typeface="Arial"/>
              </a:rPr>
              <a:t> (HW/SW development, observing/analysis tools, cook-book, etc.); </a:t>
            </a:r>
          </a:p>
          <a:p>
            <a:pPr algn="just"/>
            <a:endParaRPr lang="en-US" sz="2000" i="1" u="sng" dirty="0" smtClean="0">
              <a:latin typeface="Arial"/>
              <a:cs typeface="Arial"/>
            </a:endParaRPr>
          </a:p>
          <a:p>
            <a:pPr algn="just"/>
            <a:r>
              <a:rPr lang="en-US" sz="2000" b="1" i="1" dirty="0" smtClean="0">
                <a:latin typeface="Arial"/>
                <a:cs typeface="Arial"/>
              </a:rPr>
              <a:t>Goal 3: maximization of science exploitation since first light </a:t>
            </a:r>
            <a:r>
              <a:rPr lang="en-US" sz="2000" i="1" dirty="0" smtClean="0">
                <a:latin typeface="Arial"/>
                <a:cs typeface="Arial"/>
              </a:rPr>
              <a:t>(science-driven HW modifications; prioritization of AV activities) </a:t>
            </a:r>
          </a:p>
          <a:p>
            <a:pPr algn="just">
              <a:buNone/>
            </a:pPr>
            <a:endParaRPr lang="en-US" sz="2000" dirty="0">
              <a:solidFill>
                <a:schemeClr val="tx2"/>
              </a:solidFill>
              <a:latin typeface="Arial"/>
              <a:cs typeface="Arial"/>
              <a:sym typeface="Wingdings"/>
            </a:endParaRPr>
          </a:p>
        </p:txBody>
      </p:sp>
      <p:sp>
        <p:nvSpPr>
          <p:cNvPr id="4" name="Segnaposto data 3"/>
          <p:cNvSpPr>
            <a:spLocks noGrp="1"/>
          </p:cNvSpPr>
          <p:nvPr>
            <p:ph type="dt" sz="half" idx="10"/>
          </p:nvPr>
        </p:nvSpPr>
        <p:spPr/>
        <p:txBody>
          <a:bodyPr/>
          <a:lstStyle/>
          <a:p>
            <a:fld id="{FA5507F7-0243-2642-9CDC-3281D07D02C4}" type="datetime1">
              <a:rPr lang="en-US" smtClean="0"/>
              <a:t>9/24/15</a:t>
            </a:fld>
            <a:endParaRPr lang="en-US"/>
          </a:p>
        </p:txBody>
      </p:sp>
      <p:sp>
        <p:nvSpPr>
          <p:cNvPr id="5" name="Segnaposto piè di pagina 4"/>
          <p:cNvSpPr>
            <a:spLocks noGrp="1"/>
          </p:cNvSpPr>
          <p:nvPr>
            <p:ph type="ftr" sz="quarter" idx="11"/>
          </p:nvPr>
        </p:nvSpPr>
        <p:spPr/>
        <p:txBody>
          <a:bodyPr/>
          <a:lstStyle/>
          <a:p>
            <a:r>
              <a:rPr lang="en-US" smtClean="0"/>
              <a:t>I. Prandoni</a:t>
            </a:r>
            <a:endParaRPr lang="en-US"/>
          </a:p>
        </p:txBody>
      </p:sp>
    </p:spTree>
    <p:extLst>
      <p:ext uri="{BB962C8B-B14F-4D97-AF65-F5344CB8AC3E}">
        <p14:creationId xmlns:p14="http://schemas.microsoft.com/office/powerpoint/2010/main" val="25590541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6"/>
          <p:cNvSpPr>
            <a:spLocks noChangeArrowheads="1"/>
          </p:cNvSpPr>
          <p:nvPr/>
        </p:nvSpPr>
        <p:spPr bwMode="auto">
          <a:xfrm>
            <a:off x="1574800" y="1100138"/>
            <a:ext cx="838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3556" name="Rectangle 7"/>
          <p:cNvSpPr>
            <a:spLocks noChangeArrowheads="1"/>
          </p:cNvSpPr>
          <p:nvPr/>
        </p:nvSpPr>
        <p:spPr bwMode="auto">
          <a:xfrm>
            <a:off x="1574800" y="1100138"/>
            <a:ext cx="711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3557" name="Rectangle 8"/>
          <p:cNvSpPr>
            <a:spLocks noChangeArrowheads="1"/>
          </p:cNvSpPr>
          <p:nvPr/>
        </p:nvSpPr>
        <p:spPr bwMode="auto">
          <a:xfrm>
            <a:off x="1566863" y="-193675"/>
            <a:ext cx="11176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3558" name="Rectangle 9"/>
          <p:cNvSpPr>
            <a:spLocks noChangeArrowheads="1"/>
          </p:cNvSpPr>
          <p:nvPr/>
        </p:nvSpPr>
        <p:spPr bwMode="auto">
          <a:xfrm>
            <a:off x="1566863" y="-193675"/>
            <a:ext cx="8382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3559" name="Rectangle 10"/>
          <p:cNvSpPr>
            <a:spLocks noChangeArrowheads="1"/>
          </p:cNvSpPr>
          <p:nvPr/>
        </p:nvSpPr>
        <p:spPr bwMode="auto">
          <a:xfrm>
            <a:off x="1566863" y="-193675"/>
            <a:ext cx="742950" cy="0"/>
          </a:xfrm>
          <a:prstGeom prst="rect">
            <a:avLst/>
          </a:prstGeom>
          <a:noFill/>
          <a:ln w="9525">
            <a:noFill/>
            <a:miter lim="800000"/>
            <a:headEnd/>
            <a:tailEnd/>
          </a:ln>
        </p:spPr>
        <p:txBody>
          <a:bodyPr wrap="none" anchor="ctr">
            <a:prstTxWarp prst="textNoShape">
              <a:avLst/>
            </a:prstTxWarp>
            <a:spAutoFit/>
          </a:bodyPr>
          <a:lstStyle/>
          <a:p>
            <a:endParaRPr lang="en-US"/>
          </a:p>
        </p:txBody>
      </p:sp>
      <p:grpSp>
        <p:nvGrpSpPr>
          <p:cNvPr id="2" name="Group 11"/>
          <p:cNvGrpSpPr>
            <a:grpSpLocks/>
          </p:cNvGrpSpPr>
          <p:nvPr/>
        </p:nvGrpSpPr>
        <p:grpSpPr bwMode="auto">
          <a:xfrm>
            <a:off x="169863" y="1397000"/>
            <a:ext cx="8745537" cy="1622425"/>
            <a:chOff x="107" y="880"/>
            <a:chExt cx="5509" cy="1022"/>
          </a:xfrm>
        </p:grpSpPr>
        <p:sp>
          <p:nvSpPr>
            <p:cNvPr id="23579" name="AutoShape 12"/>
            <p:cNvSpPr>
              <a:spLocks noChangeArrowheads="1"/>
            </p:cNvSpPr>
            <p:nvPr/>
          </p:nvSpPr>
          <p:spPr bwMode="auto">
            <a:xfrm>
              <a:off x="107" y="880"/>
              <a:ext cx="5510" cy="1023"/>
            </a:xfrm>
            <a:prstGeom prst="roundRect">
              <a:avLst>
                <a:gd name="adj" fmla="val 97"/>
              </a:avLst>
            </a:prstGeom>
            <a:noFill/>
            <a:ln w="9525">
              <a:noFill/>
              <a:round/>
              <a:headEnd/>
              <a:tailEnd/>
            </a:ln>
          </p:spPr>
          <p:txBody>
            <a:bodyPr wrap="none" anchor="ctr">
              <a:prstTxWarp prst="textNoShape">
                <a:avLst/>
              </a:prstTxWarp>
            </a:bodyPr>
            <a:lstStyle/>
            <a:p>
              <a:endParaRPr lang="en-US"/>
            </a:p>
          </p:txBody>
        </p:sp>
      </p:grpSp>
      <p:grpSp>
        <p:nvGrpSpPr>
          <p:cNvPr id="3" name="Group 13"/>
          <p:cNvGrpSpPr>
            <a:grpSpLocks/>
          </p:cNvGrpSpPr>
          <p:nvPr/>
        </p:nvGrpSpPr>
        <p:grpSpPr bwMode="auto">
          <a:xfrm>
            <a:off x="201613" y="1820863"/>
            <a:ext cx="8745537" cy="1622425"/>
            <a:chOff x="127" y="1147"/>
            <a:chExt cx="5509" cy="1022"/>
          </a:xfrm>
        </p:grpSpPr>
        <p:sp>
          <p:nvSpPr>
            <p:cNvPr id="23578" name="AutoShape 14"/>
            <p:cNvSpPr>
              <a:spLocks noChangeArrowheads="1"/>
            </p:cNvSpPr>
            <p:nvPr/>
          </p:nvSpPr>
          <p:spPr bwMode="auto">
            <a:xfrm>
              <a:off x="127" y="1147"/>
              <a:ext cx="5510" cy="1023"/>
            </a:xfrm>
            <a:prstGeom prst="roundRect">
              <a:avLst>
                <a:gd name="adj" fmla="val 97"/>
              </a:avLst>
            </a:prstGeom>
            <a:noFill/>
            <a:ln w="9525">
              <a:noFill/>
              <a:round/>
              <a:headEnd/>
              <a:tailEnd/>
            </a:ln>
          </p:spPr>
          <p:txBody>
            <a:bodyPr wrap="none" anchor="ctr">
              <a:prstTxWarp prst="textNoShape">
                <a:avLst/>
              </a:prstTxWarp>
            </a:bodyPr>
            <a:lstStyle/>
            <a:p>
              <a:endParaRPr lang="en-US"/>
            </a:p>
          </p:txBody>
        </p:sp>
      </p:grpSp>
      <p:grpSp>
        <p:nvGrpSpPr>
          <p:cNvPr id="4" name="Group 56"/>
          <p:cNvGrpSpPr>
            <a:grpSpLocks/>
          </p:cNvGrpSpPr>
          <p:nvPr/>
        </p:nvGrpSpPr>
        <p:grpSpPr bwMode="auto">
          <a:xfrm>
            <a:off x="1055688" y="5383213"/>
            <a:ext cx="87312" cy="350837"/>
            <a:chOff x="665" y="3391"/>
            <a:chExt cx="55" cy="221"/>
          </a:xfrm>
        </p:grpSpPr>
        <p:sp>
          <p:nvSpPr>
            <p:cNvPr id="23574" name="AutoShape 57"/>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grpSp>
          <p:nvGrpSpPr>
            <p:cNvPr id="5" name="Group 58"/>
            <p:cNvGrpSpPr>
              <a:grpSpLocks/>
            </p:cNvGrpSpPr>
            <p:nvPr/>
          </p:nvGrpSpPr>
          <p:grpSpPr bwMode="auto">
            <a:xfrm>
              <a:off x="665" y="3391"/>
              <a:ext cx="55" cy="221"/>
              <a:chOff x="665" y="3391"/>
              <a:chExt cx="55" cy="221"/>
            </a:xfrm>
          </p:grpSpPr>
          <p:sp>
            <p:nvSpPr>
              <p:cNvPr id="23576" name="AutoShape 59"/>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sp>
            <p:nvSpPr>
              <p:cNvPr id="23577" name="AutoShape 60"/>
              <p:cNvSpPr>
                <a:spLocks noChangeArrowheads="1"/>
              </p:cNvSpPr>
              <p:nvPr/>
            </p:nvSpPr>
            <p:spPr bwMode="auto">
              <a:xfrm>
                <a:off x="665" y="3391"/>
                <a:ext cx="55" cy="221"/>
              </a:xfrm>
              <a:prstGeom prst="roundRect">
                <a:avLst>
                  <a:gd name="adj" fmla="val 2083"/>
                </a:avLst>
              </a:prstGeom>
              <a:noFill/>
              <a:ln w="9525">
                <a:noFill/>
                <a:round/>
                <a:headEnd/>
                <a:tailEnd/>
              </a:ln>
            </p:spPr>
            <p:txBody>
              <a:bodyPr wrap="none" lIns="0" tIns="0" rIns="0" bIns="0">
                <a:prstTxWarp prst="textNoShape">
                  <a:avLst/>
                </a:prstTxWarp>
                <a:spAutoFit/>
              </a:bodyPr>
              <a:lstStyle/>
              <a:p>
                <a:pPr>
                  <a:lnSpc>
                    <a:spcPct val="95000"/>
                  </a:lnSpc>
                  <a:buClr>
                    <a:srgbClr val="000000"/>
                  </a:buClr>
                  <a:buSzPct val="100000"/>
                  <a:buFont typeface="Times New Roman" pitchFamily="-112"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a:solidFill>
                      <a:schemeClr val="tx1"/>
                    </a:solidFill>
                  </a:rPr>
                  <a:t> </a:t>
                </a:r>
              </a:p>
            </p:txBody>
          </p:sp>
        </p:grpSp>
      </p:grpSp>
      <p:sp>
        <p:nvSpPr>
          <p:cNvPr id="23563" name="Oval 61"/>
          <p:cNvSpPr>
            <a:spLocks noChangeArrowheads="1"/>
          </p:cNvSpPr>
          <p:nvPr/>
        </p:nvSpPr>
        <p:spPr bwMode="auto">
          <a:xfrm>
            <a:off x="7677150" y="3819525"/>
            <a:ext cx="809625" cy="809625"/>
          </a:xfrm>
          <a:prstGeom prst="ellipse">
            <a:avLst/>
          </a:prstGeom>
          <a:noFill/>
          <a:ln w="9525">
            <a:noFill/>
            <a:round/>
            <a:headEnd/>
            <a:tailEnd/>
          </a:ln>
        </p:spPr>
        <p:txBody>
          <a:bodyPr wrap="none" anchor="ctr">
            <a:prstTxWarp prst="textNoShape">
              <a:avLst/>
            </a:prstTxWarp>
          </a:bodyPr>
          <a:lstStyle/>
          <a:p>
            <a:endParaRPr lang="en-US"/>
          </a:p>
        </p:txBody>
      </p:sp>
      <p:pic>
        <p:nvPicPr>
          <p:cNvPr id="23567" name="Picture 2" descr="express-network"/>
          <p:cNvPicPr>
            <a:picLocks noChangeAspect="1" noChangeArrowheads="1"/>
          </p:cNvPicPr>
          <p:nvPr/>
        </p:nvPicPr>
        <p:blipFill>
          <a:blip r:embed="rId3"/>
          <a:srcRect l="11218" r="3551" b="33224"/>
          <a:stretch>
            <a:fillRect/>
          </a:stretch>
        </p:blipFill>
        <p:spPr bwMode="auto">
          <a:xfrm>
            <a:off x="3912900" y="2909202"/>
            <a:ext cx="4573875" cy="3054855"/>
          </a:xfrm>
          <a:prstGeom prst="rect">
            <a:avLst/>
          </a:prstGeom>
          <a:noFill/>
          <a:ln w="9525">
            <a:noFill/>
            <a:miter lim="800000"/>
            <a:headEnd/>
            <a:tailEnd/>
          </a:ln>
        </p:spPr>
      </p:pic>
      <p:sp>
        <p:nvSpPr>
          <p:cNvPr id="27" name="Rectangle 9"/>
          <p:cNvSpPr>
            <a:spLocks noChangeArrowheads="1"/>
          </p:cNvSpPr>
          <p:nvPr/>
        </p:nvSpPr>
        <p:spPr bwMode="auto">
          <a:xfrm>
            <a:off x="2413000" y="336788"/>
            <a:ext cx="6731000" cy="609600"/>
          </a:xfrm>
          <a:prstGeom prst="rect">
            <a:avLst/>
          </a:prstGeom>
          <a:noFill/>
          <a:ln w="9525">
            <a:noFill/>
            <a:miter lim="800000"/>
            <a:headEnd/>
            <a:tailEnd/>
          </a:ln>
          <a:effectLst/>
        </p:spPr>
        <p:txBody>
          <a:bodyPr anchor="ctr">
            <a:prstTxWarp prst="textNoShape">
              <a:avLst/>
            </a:prstTxWarp>
          </a:bodyPr>
          <a:lstStyle/>
          <a:p>
            <a:pPr algn="ctr">
              <a:defRPr/>
            </a:pPr>
            <a:r>
              <a:rPr lang="en-US" sz="2800" b="1" i="0" dirty="0" smtClean="0">
                <a:solidFill>
                  <a:srgbClr val="000000"/>
                </a:solidFill>
                <a:latin typeface="Arial"/>
                <a:ea typeface="Calibri" pitchFamily="-111" charset="0"/>
                <a:cs typeface="Arial"/>
              </a:rPr>
              <a:t>SRT as part of VLBI Networks</a:t>
            </a:r>
            <a:endParaRPr lang="it-IT" sz="2800" b="1" i="0" dirty="0">
              <a:solidFill>
                <a:srgbClr val="000000"/>
              </a:solidFill>
              <a:latin typeface="Arial"/>
              <a:ea typeface="Calibri" pitchFamily="-111" charset="0"/>
              <a:cs typeface="Arial"/>
            </a:endParaRPr>
          </a:p>
        </p:txBody>
      </p:sp>
      <p:pic>
        <p:nvPicPr>
          <p:cNvPr id="23570" name="Picture 2" descr="Immagine-radioas"/>
          <p:cNvPicPr>
            <a:picLocks noChangeAspect="1" noChangeArrowheads="1"/>
          </p:cNvPicPr>
          <p:nvPr/>
        </p:nvPicPr>
        <p:blipFill>
          <a:blip r:embed="rId4"/>
          <a:srcRect/>
          <a:stretch>
            <a:fillRect/>
          </a:stretch>
        </p:blipFill>
        <p:spPr bwMode="auto">
          <a:xfrm>
            <a:off x="274503" y="3352800"/>
            <a:ext cx="3240088" cy="2438400"/>
          </a:xfrm>
          <a:prstGeom prst="rect">
            <a:avLst/>
          </a:prstGeom>
          <a:noFill/>
          <a:ln w="9525">
            <a:noFill/>
            <a:miter lim="800000"/>
            <a:headEnd/>
            <a:tailEnd/>
          </a:ln>
        </p:spPr>
      </p:pic>
      <p:sp>
        <p:nvSpPr>
          <p:cNvPr id="23571" name="Text Box 4"/>
          <p:cNvSpPr txBox="1">
            <a:spLocks noChangeArrowheads="1"/>
          </p:cNvSpPr>
          <p:nvPr/>
        </p:nvSpPr>
        <p:spPr bwMode="auto">
          <a:xfrm>
            <a:off x="228600" y="5810250"/>
            <a:ext cx="2580053" cy="830997"/>
          </a:xfrm>
          <a:prstGeom prst="rect">
            <a:avLst/>
          </a:prstGeom>
          <a:noFill/>
          <a:ln w="9525">
            <a:noFill/>
            <a:miter lim="800000"/>
            <a:headEnd/>
            <a:tailEnd/>
          </a:ln>
        </p:spPr>
        <p:txBody>
          <a:bodyPr wrap="none">
            <a:prstTxWarp prst="textNoShape">
              <a:avLst/>
            </a:prstTxWarp>
            <a:spAutoFit/>
          </a:bodyPr>
          <a:lstStyle/>
          <a:p>
            <a:r>
              <a:rPr lang="it-IT" sz="1600" i="0" dirty="0" err="1" smtClean="0">
                <a:solidFill>
                  <a:schemeClr val="tx1"/>
                </a:solidFill>
              </a:rPr>
              <a:t>Orbital</a:t>
            </a:r>
            <a:r>
              <a:rPr lang="it-IT" sz="1600" i="0" dirty="0" smtClean="0">
                <a:solidFill>
                  <a:schemeClr val="tx1"/>
                </a:solidFill>
              </a:rPr>
              <a:t> </a:t>
            </a:r>
            <a:r>
              <a:rPr lang="it-IT" sz="1600" i="0" dirty="0" err="1" smtClean="0">
                <a:solidFill>
                  <a:schemeClr val="tx1"/>
                </a:solidFill>
              </a:rPr>
              <a:t>Period</a:t>
            </a:r>
            <a:r>
              <a:rPr lang="it-IT" sz="1600" i="0" dirty="0" smtClean="0">
                <a:solidFill>
                  <a:schemeClr val="tx1"/>
                </a:solidFill>
              </a:rPr>
              <a:t>:  </a:t>
            </a:r>
            <a:r>
              <a:rPr lang="it-IT" sz="1600" i="0" dirty="0">
                <a:solidFill>
                  <a:schemeClr val="tx1"/>
                </a:solidFill>
              </a:rPr>
              <a:t>7-10  </a:t>
            </a:r>
            <a:r>
              <a:rPr lang="it-IT" sz="1600" i="0" dirty="0" err="1">
                <a:solidFill>
                  <a:schemeClr val="tx1"/>
                </a:solidFill>
              </a:rPr>
              <a:t>gg</a:t>
            </a:r>
            <a:endParaRPr lang="it-IT" sz="1600" i="0" dirty="0">
              <a:solidFill>
                <a:schemeClr val="tx1"/>
              </a:solidFill>
            </a:endParaRPr>
          </a:p>
          <a:p>
            <a:r>
              <a:rPr lang="it-IT" sz="1600" i="0" dirty="0" err="1" smtClean="0">
                <a:solidFill>
                  <a:schemeClr val="tx1"/>
                </a:solidFill>
              </a:rPr>
              <a:t>Apogee</a:t>
            </a:r>
            <a:r>
              <a:rPr lang="it-IT" sz="1600" i="0" dirty="0" smtClean="0">
                <a:solidFill>
                  <a:schemeClr val="tx1"/>
                </a:solidFill>
              </a:rPr>
              <a:t> </a:t>
            </a:r>
            <a:r>
              <a:rPr lang="it-IT" sz="1600" i="0" dirty="0">
                <a:solidFill>
                  <a:schemeClr val="tx1"/>
                </a:solidFill>
              </a:rPr>
              <a:t>: 310.000-390.00 km</a:t>
            </a:r>
          </a:p>
          <a:p>
            <a:r>
              <a:rPr lang="it-IT" sz="1600" i="0" dirty="0" err="1" smtClean="0">
                <a:solidFill>
                  <a:schemeClr val="tx1"/>
                </a:solidFill>
              </a:rPr>
              <a:t>Perigee</a:t>
            </a:r>
            <a:r>
              <a:rPr lang="it-IT" sz="1600" i="0" dirty="0" smtClean="0">
                <a:solidFill>
                  <a:schemeClr val="tx1"/>
                </a:solidFill>
              </a:rPr>
              <a:t> </a:t>
            </a:r>
            <a:r>
              <a:rPr lang="it-IT" sz="1600" i="0" dirty="0">
                <a:solidFill>
                  <a:schemeClr val="tx1"/>
                </a:solidFill>
              </a:rPr>
              <a:t>: 300-7.000 km</a:t>
            </a:r>
          </a:p>
        </p:txBody>
      </p:sp>
      <p:grpSp>
        <p:nvGrpSpPr>
          <p:cNvPr id="6" name="Group 2"/>
          <p:cNvGrpSpPr>
            <a:grpSpLocks/>
          </p:cNvGrpSpPr>
          <p:nvPr/>
        </p:nvGrpSpPr>
        <p:grpSpPr bwMode="auto">
          <a:xfrm>
            <a:off x="3048000" y="5217673"/>
            <a:ext cx="5333935" cy="1411727"/>
            <a:chOff x="91" y="10660"/>
            <a:chExt cx="6111" cy="1814"/>
          </a:xfrm>
          <a:solidFill>
            <a:srgbClr val="663300"/>
          </a:solidFill>
        </p:grpSpPr>
        <p:sp>
          <p:nvSpPr>
            <p:cNvPr id="34" name="Rectangle 3"/>
            <p:cNvSpPr>
              <a:spLocks noChangeArrowheads="1"/>
            </p:cNvSpPr>
            <p:nvPr/>
          </p:nvSpPr>
          <p:spPr bwMode="auto">
            <a:xfrm>
              <a:off x="5154" y="11494"/>
              <a:ext cx="1048" cy="979"/>
            </a:xfrm>
            <a:prstGeom prst="rect">
              <a:avLst/>
            </a:prstGeom>
            <a:grpFill/>
            <a:ln w="9525">
              <a:noFill/>
              <a:round/>
              <a:headEnd/>
              <a:tailEnd/>
            </a:ln>
          </p:spPr>
          <p:txBody>
            <a:bodyPr lIns="108000" tIns="0" rIns="0" bIns="0" anchor="ctr">
              <a:prstTxWarp prst="textNoShape">
                <a:avLst/>
              </a:prstTxWarp>
            </a:bodyPr>
            <a:lstStyle/>
            <a:p>
              <a:pP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b="1" dirty="0">
                  <a:solidFill>
                    <a:srgbClr val="FFFFFF"/>
                  </a:solidFill>
                  <a:latin typeface="Arial" pitchFamily="-111" charset="0"/>
                </a:rPr>
                <a:t>   </a:t>
              </a:r>
              <a:r>
                <a:rPr lang="en-GB" sz="1400" b="1" dirty="0">
                  <a:solidFill>
                    <a:srgbClr val="FFFFFF"/>
                  </a:solidFill>
                  <a:latin typeface="Arial" pitchFamily="-111" charset="0"/>
                </a:rPr>
                <a:t>7 - 10</a:t>
              </a:r>
            </a:p>
          </p:txBody>
        </p:sp>
        <p:sp>
          <p:nvSpPr>
            <p:cNvPr id="35" name="Rectangle 4"/>
            <p:cNvSpPr>
              <a:spLocks noChangeArrowheads="1"/>
            </p:cNvSpPr>
            <p:nvPr/>
          </p:nvSpPr>
          <p:spPr bwMode="auto">
            <a:xfrm>
              <a:off x="4369" y="11494"/>
              <a:ext cx="786" cy="979"/>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37</a:t>
              </a:r>
            </a:p>
          </p:txBody>
        </p:sp>
        <p:sp>
          <p:nvSpPr>
            <p:cNvPr id="36" name="Rectangle 5"/>
            <p:cNvSpPr>
              <a:spLocks noChangeArrowheads="1"/>
            </p:cNvSpPr>
            <p:nvPr/>
          </p:nvSpPr>
          <p:spPr bwMode="auto">
            <a:xfrm>
              <a:off x="3408" y="11494"/>
              <a:ext cx="966" cy="979"/>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106</a:t>
              </a:r>
            </a:p>
          </p:txBody>
        </p:sp>
        <p:sp>
          <p:nvSpPr>
            <p:cNvPr id="37" name="Rectangle 6"/>
            <p:cNvSpPr>
              <a:spLocks noChangeArrowheads="1"/>
            </p:cNvSpPr>
            <p:nvPr/>
          </p:nvSpPr>
          <p:spPr bwMode="auto">
            <a:xfrm>
              <a:off x="2535" y="11494"/>
              <a:ext cx="873" cy="979"/>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b="1" dirty="0">
                  <a:solidFill>
                    <a:srgbClr val="FFFFFF"/>
                  </a:solidFill>
                  <a:latin typeface="Arial" pitchFamily="-111" charset="0"/>
                </a:rPr>
                <a:t>540</a:t>
              </a:r>
            </a:p>
          </p:txBody>
        </p:sp>
        <p:sp>
          <p:nvSpPr>
            <p:cNvPr id="38" name="Rectangle 11"/>
            <p:cNvSpPr>
              <a:spLocks noChangeArrowheads="1"/>
            </p:cNvSpPr>
            <p:nvPr/>
          </p:nvSpPr>
          <p:spPr bwMode="auto">
            <a:xfrm>
              <a:off x="5154" y="10660"/>
              <a:ext cx="1048"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18 - 25</a:t>
              </a:r>
            </a:p>
          </p:txBody>
        </p:sp>
        <p:sp>
          <p:nvSpPr>
            <p:cNvPr id="39" name="Rectangle 12"/>
            <p:cNvSpPr>
              <a:spLocks noChangeArrowheads="1"/>
            </p:cNvSpPr>
            <p:nvPr/>
          </p:nvSpPr>
          <p:spPr bwMode="auto">
            <a:xfrm>
              <a:off x="4369" y="10711"/>
              <a:ext cx="786"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4,83</a:t>
              </a:r>
            </a:p>
          </p:txBody>
        </p:sp>
        <p:sp>
          <p:nvSpPr>
            <p:cNvPr id="40" name="Rectangle 13"/>
            <p:cNvSpPr>
              <a:spLocks noChangeArrowheads="1"/>
            </p:cNvSpPr>
            <p:nvPr/>
          </p:nvSpPr>
          <p:spPr bwMode="auto">
            <a:xfrm>
              <a:off x="3408" y="10711"/>
              <a:ext cx="966"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1,665</a:t>
              </a:r>
            </a:p>
          </p:txBody>
        </p:sp>
        <p:sp>
          <p:nvSpPr>
            <p:cNvPr id="41" name="Rectangle 14"/>
            <p:cNvSpPr>
              <a:spLocks noChangeArrowheads="1"/>
            </p:cNvSpPr>
            <p:nvPr/>
          </p:nvSpPr>
          <p:spPr bwMode="auto">
            <a:xfrm>
              <a:off x="2535" y="10701"/>
              <a:ext cx="873"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0,327</a:t>
              </a:r>
            </a:p>
          </p:txBody>
        </p:sp>
        <p:sp>
          <p:nvSpPr>
            <p:cNvPr id="42" name="Rectangle 15"/>
            <p:cNvSpPr>
              <a:spLocks noChangeArrowheads="1"/>
            </p:cNvSpPr>
            <p:nvPr/>
          </p:nvSpPr>
          <p:spPr bwMode="auto">
            <a:xfrm>
              <a:off x="91" y="10660"/>
              <a:ext cx="2444" cy="793"/>
            </a:xfrm>
            <a:prstGeom prst="rect">
              <a:avLst/>
            </a:prstGeom>
            <a:grpFill/>
            <a:ln w="9525">
              <a:noFill/>
              <a:round/>
              <a:headEnd/>
              <a:tailEnd/>
            </a:ln>
          </p:spPr>
          <p:txBody>
            <a:bodyPr lIns="108000" tIns="0" rIns="0" bIns="0" anchor="ctr">
              <a:prstTxWarp prst="textNoShape">
                <a:avLst/>
              </a:prstTxWarp>
            </a:bodyPr>
            <a:lstStyle/>
            <a:p>
              <a:pP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chemeClr val="bg1"/>
                  </a:solidFill>
                  <a:latin typeface="Arial" pitchFamily="-111" charset="0"/>
                </a:rPr>
                <a:t>Frequency band [GHz]</a:t>
              </a:r>
              <a:r>
                <a:rPr lang="ar-sa" sz="1400" b="1" dirty="0">
                  <a:solidFill>
                    <a:schemeClr val="bg1"/>
                  </a:solidFill>
                  <a:latin typeface="Arial" pitchFamily="-111" charset="0"/>
                  <a:ea typeface="Arial" pitchFamily="-111" charset="0"/>
                  <a:cs typeface="Arial" pitchFamily="-111" charset="0"/>
                </a:rPr>
                <a:t>‏</a:t>
              </a:r>
              <a:endParaRPr lang="en-GB" sz="1400" b="1" dirty="0">
                <a:solidFill>
                  <a:schemeClr val="bg1"/>
                </a:solidFill>
                <a:latin typeface="Arial" pitchFamily="-111" charset="0"/>
              </a:endParaRPr>
            </a:p>
          </p:txBody>
        </p:sp>
        <p:sp>
          <p:nvSpPr>
            <p:cNvPr id="43" name="Rectangle 42"/>
            <p:cNvSpPr>
              <a:spLocks noChangeArrowheads="1"/>
            </p:cNvSpPr>
            <p:nvPr/>
          </p:nvSpPr>
          <p:spPr bwMode="auto">
            <a:xfrm>
              <a:off x="91" y="11494"/>
              <a:ext cx="2444" cy="979"/>
            </a:xfrm>
            <a:prstGeom prst="rect">
              <a:avLst/>
            </a:prstGeom>
            <a:grpFill/>
            <a:ln w="9525">
              <a:noFill/>
              <a:round/>
              <a:headEnd/>
              <a:tailEnd/>
            </a:ln>
          </p:spPr>
          <p:txBody>
            <a:bodyPr lIns="108000" tIns="0" rIns="0" bIns="0" anchor="ctr">
              <a:prstTxWarp prst="textNoShape">
                <a:avLst/>
              </a:prstTxWarp>
            </a:bodyPr>
            <a:lstStyle/>
            <a:p>
              <a:pP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Ang. Res. At 350.000 km baseline [</a:t>
              </a:r>
              <a:r>
                <a:rPr lang="en-GB" sz="1400" b="1" dirty="0" err="1">
                  <a:solidFill>
                    <a:srgbClr val="FFFFFF"/>
                  </a:solidFill>
                  <a:latin typeface="Arial" pitchFamily="-111" charset="0"/>
                </a:rPr>
                <a:t>microas</a:t>
              </a:r>
              <a:r>
                <a:rPr lang="en-GB" sz="1400" b="1" dirty="0">
                  <a:solidFill>
                    <a:srgbClr val="FFFFFF"/>
                  </a:solidFill>
                  <a:latin typeface="Arial" pitchFamily="-111" charset="0"/>
                </a:rPr>
                <a:t>]</a:t>
              </a:r>
              <a:endParaRPr lang="en-GB" sz="2000" b="1" dirty="0">
                <a:solidFill>
                  <a:srgbClr val="FFFFFF"/>
                </a:solidFill>
                <a:latin typeface="Arial" pitchFamily="-111" charset="0"/>
              </a:endParaRPr>
            </a:p>
          </p:txBody>
        </p:sp>
        <p:sp>
          <p:nvSpPr>
            <p:cNvPr id="44" name="Line 26"/>
            <p:cNvSpPr>
              <a:spLocks noChangeShapeType="1"/>
            </p:cNvSpPr>
            <p:nvPr/>
          </p:nvSpPr>
          <p:spPr bwMode="auto">
            <a:xfrm>
              <a:off x="91" y="11453"/>
              <a:ext cx="6111" cy="41"/>
            </a:xfrm>
            <a:prstGeom prst="line">
              <a:avLst/>
            </a:prstGeom>
            <a:grpFill/>
            <a:ln w="76320">
              <a:solidFill>
                <a:srgbClr val="B4D6F9"/>
              </a:solidFill>
              <a:miter lim="800000"/>
              <a:headEnd/>
              <a:tailEnd/>
            </a:ln>
          </p:spPr>
          <p:txBody>
            <a:bodyPr>
              <a:prstTxWarp prst="textNoShape">
                <a:avLst/>
              </a:prstTxWarp>
            </a:bodyPr>
            <a:lstStyle/>
            <a:p>
              <a:pPr>
                <a:defRPr/>
              </a:pPr>
              <a:endParaRPr lang="en-US" sz="2000">
                <a:latin typeface="Arial" pitchFamily="-111" charset="0"/>
              </a:endParaRPr>
            </a:p>
          </p:txBody>
        </p:sp>
        <p:sp>
          <p:nvSpPr>
            <p:cNvPr id="45" name="Line 28"/>
            <p:cNvSpPr>
              <a:spLocks noChangeShapeType="1"/>
            </p:cNvSpPr>
            <p:nvPr/>
          </p:nvSpPr>
          <p:spPr bwMode="auto">
            <a:xfrm>
              <a:off x="91" y="12473"/>
              <a:ext cx="6111" cy="1"/>
            </a:xfrm>
            <a:prstGeom prst="line">
              <a:avLst/>
            </a:prstGeom>
            <a:grpFill/>
            <a:ln w="76320">
              <a:solidFill>
                <a:srgbClr val="B4D6F9"/>
              </a:solidFill>
              <a:miter lim="800000"/>
              <a:headEnd/>
              <a:tailEnd/>
            </a:ln>
          </p:spPr>
          <p:txBody>
            <a:bodyPr>
              <a:prstTxWarp prst="textNoShape">
                <a:avLst/>
              </a:prstTxWarp>
            </a:bodyPr>
            <a:lstStyle/>
            <a:p>
              <a:pPr>
                <a:defRPr/>
              </a:pPr>
              <a:endParaRPr lang="en-US" sz="2000">
                <a:latin typeface="Arial" pitchFamily="-111" charset="0"/>
              </a:endParaRPr>
            </a:p>
          </p:txBody>
        </p:sp>
        <p:sp>
          <p:nvSpPr>
            <p:cNvPr id="46" name="Line 29"/>
            <p:cNvSpPr>
              <a:spLocks noChangeShapeType="1"/>
            </p:cNvSpPr>
            <p:nvPr/>
          </p:nvSpPr>
          <p:spPr bwMode="auto">
            <a:xfrm>
              <a:off x="91" y="10660"/>
              <a:ext cx="6111" cy="51"/>
            </a:xfrm>
            <a:prstGeom prst="line">
              <a:avLst/>
            </a:prstGeom>
            <a:grpFill/>
            <a:ln w="76320">
              <a:solidFill>
                <a:srgbClr val="B4D6F9"/>
              </a:solidFill>
              <a:miter lim="800000"/>
              <a:headEnd/>
              <a:tailEnd/>
            </a:ln>
          </p:spPr>
          <p:txBody>
            <a:bodyPr>
              <a:prstTxWarp prst="textNoShape">
                <a:avLst/>
              </a:prstTxWarp>
            </a:bodyPr>
            <a:lstStyle/>
            <a:p>
              <a:pPr>
                <a:defRPr/>
              </a:pPr>
              <a:endParaRPr lang="en-US" sz="2000">
                <a:latin typeface="Arial" pitchFamily="-111" charset="0"/>
              </a:endParaRPr>
            </a:p>
          </p:txBody>
        </p:sp>
      </p:grpSp>
      <p:sp>
        <p:nvSpPr>
          <p:cNvPr id="23573" name="Rectangle 46"/>
          <p:cNvSpPr>
            <a:spLocks noChangeArrowheads="1"/>
          </p:cNvSpPr>
          <p:nvPr/>
        </p:nvSpPr>
        <p:spPr bwMode="auto">
          <a:xfrm>
            <a:off x="285262" y="2891135"/>
            <a:ext cx="1878339" cy="461665"/>
          </a:xfrm>
          <a:prstGeom prst="rect">
            <a:avLst/>
          </a:prstGeom>
          <a:noFill/>
          <a:ln w="9525">
            <a:noFill/>
            <a:miter lim="800000"/>
            <a:headEnd/>
            <a:tailEnd/>
          </a:ln>
        </p:spPr>
        <p:txBody>
          <a:bodyPr wrap="none">
            <a:prstTxWarp prst="textNoShape">
              <a:avLst/>
            </a:prstTxWarp>
            <a:spAutoFit/>
          </a:bodyPr>
          <a:lstStyle/>
          <a:p>
            <a:r>
              <a:rPr lang="en-US" sz="2400" i="0" dirty="0" err="1" smtClean="0">
                <a:solidFill>
                  <a:schemeClr val="tx1"/>
                </a:solidFill>
                <a:latin typeface="Arial"/>
                <a:cs typeface="Arial"/>
                <a:sym typeface="Wingdings" pitchFamily="-112" charset="2"/>
              </a:rPr>
              <a:t>RadioAstron</a:t>
            </a:r>
            <a:endParaRPr lang="en-US" sz="2400" dirty="0">
              <a:latin typeface="Arial"/>
              <a:cs typeface="Arial"/>
            </a:endParaRPr>
          </a:p>
        </p:txBody>
      </p:sp>
      <p:sp>
        <p:nvSpPr>
          <p:cNvPr id="49" name="Rectangle 1052"/>
          <p:cNvSpPr>
            <a:spLocks noChangeArrowheads="1"/>
          </p:cNvSpPr>
          <p:nvPr/>
        </p:nvSpPr>
        <p:spPr bwMode="auto">
          <a:xfrm>
            <a:off x="285262" y="468868"/>
            <a:ext cx="2119801" cy="369332"/>
          </a:xfrm>
          <a:prstGeom prst="rect">
            <a:avLst/>
          </a:prstGeom>
          <a:noFill/>
          <a:ln w="19050">
            <a:solidFill>
              <a:srgbClr val="FF0000"/>
            </a:solidFill>
            <a:miter lim="800000"/>
            <a:headEnd/>
            <a:tailEnd/>
          </a:ln>
        </p:spPr>
        <p:txBody>
          <a:bodyPr wrap="square">
            <a:prstTxWarp prst="textNoShape">
              <a:avLst/>
            </a:prstTxWarp>
            <a:spAutoFit/>
          </a:bodyPr>
          <a:lstStyle/>
          <a:p>
            <a:pPr algn="ctr">
              <a:spcBef>
                <a:spcPct val="50000"/>
              </a:spcBef>
            </a:pPr>
            <a:r>
              <a:rPr lang="it-IT" dirty="0" smtClean="0">
                <a:latin typeface="Arial"/>
                <a:cs typeface="Arial"/>
              </a:rPr>
              <a:t>DBBC2 + Mark5C</a:t>
            </a:r>
          </a:p>
        </p:txBody>
      </p:sp>
      <p:sp>
        <p:nvSpPr>
          <p:cNvPr id="7" name="Segnaposto data 6"/>
          <p:cNvSpPr>
            <a:spLocks noGrp="1"/>
          </p:cNvSpPr>
          <p:nvPr>
            <p:ph type="dt" sz="half" idx="10"/>
          </p:nvPr>
        </p:nvSpPr>
        <p:spPr/>
        <p:txBody>
          <a:bodyPr/>
          <a:lstStyle/>
          <a:p>
            <a:fld id="{4C07D821-755A-E743-ACE5-CE0B7BBD3518}" type="datetime1">
              <a:rPr lang="en-US" smtClean="0"/>
              <a:t>9/24/15</a:t>
            </a:fld>
            <a:endParaRPr lang="en-US"/>
          </a:p>
        </p:txBody>
      </p:sp>
      <p:sp>
        <p:nvSpPr>
          <p:cNvPr id="8" name="Segnaposto piè di pagina 7"/>
          <p:cNvSpPr>
            <a:spLocks noGrp="1"/>
          </p:cNvSpPr>
          <p:nvPr>
            <p:ph type="ftr" sz="quarter" idx="11"/>
          </p:nvPr>
        </p:nvSpPr>
        <p:spPr/>
        <p:txBody>
          <a:bodyPr/>
          <a:lstStyle/>
          <a:p>
            <a:r>
              <a:rPr lang="en-US" smtClean="0"/>
              <a:t>I. Prandoni</a:t>
            </a:r>
            <a:endParaRPr lang="en-US"/>
          </a:p>
        </p:txBody>
      </p:sp>
      <p:sp>
        <p:nvSpPr>
          <p:cNvPr id="47" name="Text Box 65"/>
          <p:cNvSpPr txBox="1">
            <a:spLocks noChangeArrowheads="1"/>
          </p:cNvSpPr>
          <p:nvPr/>
        </p:nvSpPr>
        <p:spPr bwMode="auto">
          <a:xfrm>
            <a:off x="285262" y="1141413"/>
            <a:ext cx="8201513" cy="1754327"/>
          </a:xfrm>
          <a:prstGeom prst="rect">
            <a:avLst/>
          </a:prstGeom>
          <a:solidFill>
            <a:schemeClr val="bg1"/>
          </a:solidFill>
          <a:ln w="9525">
            <a:solidFill>
              <a:srgbClr val="663300"/>
            </a:solidFill>
            <a:miter lim="800000"/>
            <a:headEnd/>
            <a:tailEnd/>
          </a:ln>
        </p:spPr>
        <p:txBody>
          <a:bodyPr wrap="square">
            <a:spAutoFit/>
          </a:bodyPr>
          <a:lstStyle>
            <a:lvl1pPr eaLnBrk="0" hangingPunct="0">
              <a:defRPr sz="3600" i="1">
                <a:solidFill>
                  <a:srgbClr val="FF0000"/>
                </a:solidFill>
                <a:latin typeface="Arial" charset="0"/>
                <a:ea typeface="ＭＳ Ｐゴシック" charset="0"/>
                <a:cs typeface="ＭＳ Ｐゴシック" charset="0"/>
              </a:defRPr>
            </a:lvl1pPr>
            <a:lvl2pPr marL="37931725" indent="-37474525" eaLnBrk="0" hangingPunct="0">
              <a:defRPr sz="3600" i="1">
                <a:solidFill>
                  <a:srgbClr val="FF0000"/>
                </a:solidFill>
                <a:latin typeface="Arial" charset="0"/>
                <a:ea typeface="ＭＳ Ｐゴシック" charset="0"/>
              </a:defRPr>
            </a:lvl2pPr>
            <a:lvl3pPr eaLnBrk="0" hangingPunct="0">
              <a:defRPr sz="3600" i="1">
                <a:solidFill>
                  <a:srgbClr val="FF0000"/>
                </a:solidFill>
                <a:latin typeface="Arial" charset="0"/>
                <a:ea typeface="ＭＳ Ｐゴシック" charset="0"/>
              </a:defRPr>
            </a:lvl3pPr>
            <a:lvl4pPr eaLnBrk="0" hangingPunct="0">
              <a:defRPr sz="3600" i="1">
                <a:solidFill>
                  <a:srgbClr val="FF0000"/>
                </a:solidFill>
                <a:latin typeface="Arial" charset="0"/>
                <a:ea typeface="ＭＳ Ｐゴシック" charset="0"/>
              </a:defRPr>
            </a:lvl4pPr>
            <a:lvl5pPr eaLnBrk="0" hangingPunct="0">
              <a:defRPr sz="3600" i="1">
                <a:solidFill>
                  <a:srgbClr val="FF0000"/>
                </a:solidFill>
                <a:latin typeface="Arial" charset="0"/>
                <a:ea typeface="ＭＳ Ｐゴシック" charset="0"/>
              </a:defRPr>
            </a:lvl5pPr>
            <a:lvl6pPr marL="457200" eaLnBrk="0" fontAlgn="base" hangingPunct="0">
              <a:spcBef>
                <a:spcPct val="0"/>
              </a:spcBef>
              <a:spcAft>
                <a:spcPct val="0"/>
              </a:spcAft>
              <a:defRPr sz="3600" i="1">
                <a:solidFill>
                  <a:srgbClr val="FF0000"/>
                </a:solidFill>
                <a:latin typeface="Arial" charset="0"/>
                <a:ea typeface="ＭＳ Ｐゴシック" charset="0"/>
              </a:defRPr>
            </a:lvl6pPr>
            <a:lvl7pPr marL="914400" eaLnBrk="0" fontAlgn="base" hangingPunct="0">
              <a:spcBef>
                <a:spcPct val="0"/>
              </a:spcBef>
              <a:spcAft>
                <a:spcPct val="0"/>
              </a:spcAft>
              <a:defRPr sz="3600" i="1">
                <a:solidFill>
                  <a:srgbClr val="FF0000"/>
                </a:solidFill>
                <a:latin typeface="Arial" charset="0"/>
                <a:ea typeface="ＭＳ Ｐゴシック" charset="0"/>
              </a:defRPr>
            </a:lvl7pPr>
            <a:lvl8pPr marL="1371600" eaLnBrk="0" fontAlgn="base" hangingPunct="0">
              <a:spcBef>
                <a:spcPct val="0"/>
              </a:spcBef>
              <a:spcAft>
                <a:spcPct val="0"/>
              </a:spcAft>
              <a:defRPr sz="3600" i="1">
                <a:solidFill>
                  <a:srgbClr val="FF0000"/>
                </a:solidFill>
                <a:latin typeface="Arial" charset="0"/>
                <a:ea typeface="ＭＳ Ｐゴシック" charset="0"/>
              </a:defRPr>
            </a:lvl8pPr>
            <a:lvl9pPr marL="1828800" eaLnBrk="0" fontAlgn="base" hangingPunct="0">
              <a:spcBef>
                <a:spcPct val="0"/>
              </a:spcBef>
              <a:spcAft>
                <a:spcPct val="0"/>
              </a:spcAft>
              <a:defRPr sz="3600" i="1">
                <a:solidFill>
                  <a:srgbClr val="FF0000"/>
                </a:solidFill>
                <a:latin typeface="Arial" charset="0"/>
                <a:ea typeface="ＭＳ Ｐゴシック" charset="0"/>
              </a:defRPr>
            </a:lvl9pPr>
          </a:lstStyle>
          <a:p>
            <a:pPr eaLnBrk="1" hangingPunct="1"/>
            <a:r>
              <a:rPr lang="en-US" sz="1800" b="1" i="0" dirty="0">
                <a:solidFill>
                  <a:schemeClr val="tx1"/>
                </a:solidFill>
              </a:rPr>
              <a:t>EVN (14 </a:t>
            </a:r>
            <a:r>
              <a:rPr lang="en-US" sz="1800" b="1" i="0" dirty="0" err="1">
                <a:solidFill>
                  <a:schemeClr val="tx1"/>
                </a:solidFill>
              </a:rPr>
              <a:t>Istituti</a:t>
            </a:r>
            <a:r>
              <a:rPr lang="en-US" sz="1800" b="1" i="0" dirty="0">
                <a:solidFill>
                  <a:schemeClr val="tx1"/>
                </a:solidFill>
              </a:rPr>
              <a:t>):</a:t>
            </a:r>
          </a:p>
          <a:p>
            <a:pPr eaLnBrk="1" hangingPunct="1">
              <a:buFontTx/>
              <a:buChar char="-"/>
            </a:pPr>
            <a:r>
              <a:rPr lang="en-US" sz="1800" b="1" dirty="0">
                <a:solidFill>
                  <a:schemeClr val="tx1"/>
                </a:solidFill>
              </a:rPr>
              <a:t> </a:t>
            </a:r>
            <a:r>
              <a:rPr lang="en-US" sz="1800" b="1" i="0" dirty="0" smtClean="0">
                <a:solidFill>
                  <a:srgbClr val="000090"/>
                </a:solidFill>
              </a:rPr>
              <a:t>Large collecting area</a:t>
            </a:r>
            <a:r>
              <a:rPr lang="en-US" sz="1800" b="1" dirty="0" smtClean="0">
                <a:solidFill>
                  <a:srgbClr val="005D00"/>
                </a:solidFill>
                <a:sym typeface="Wingdings" charset="0"/>
              </a:rPr>
              <a:t> </a:t>
            </a:r>
            <a:r>
              <a:rPr lang="en-US" sz="1800" b="1" dirty="0" smtClean="0">
                <a:solidFill>
                  <a:srgbClr val="005D00"/>
                </a:solidFill>
              </a:rPr>
              <a:t>Sensitivity Increment (especially for Space VLBI)</a:t>
            </a:r>
            <a:endParaRPr lang="en-US" sz="1800" b="1" dirty="0">
              <a:solidFill>
                <a:srgbClr val="005D00"/>
              </a:solidFill>
            </a:endParaRPr>
          </a:p>
          <a:p>
            <a:pPr eaLnBrk="1" hangingPunct="1">
              <a:buFontTx/>
              <a:buChar char="-"/>
            </a:pPr>
            <a:r>
              <a:rPr lang="en-US" sz="1800" b="1" dirty="0">
                <a:solidFill>
                  <a:schemeClr val="tx1"/>
                </a:solidFill>
                <a:sym typeface="Wingdings" charset="0"/>
              </a:rPr>
              <a:t> </a:t>
            </a:r>
            <a:r>
              <a:rPr lang="en-US" sz="1800" b="1" i="0" dirty="0" smtClean="0">
                <a:solidFill>
                  <a:srgbClr val="000090"/>
                </a:solidFill>
                <a:sym typeface="Wingdings" charset="0"/>
              </a:rPr>
              <a:t>Geographical position </a:t>
            </a:r>
            <a:r>
              <a:rPr lang="en-US" sz="1800" b="1" i="0" dirty="0">
                <a:solidFill>
                  <a:srgbClr val="000090"/>
                </a:solidFill>
                <a:sym typeface="Wingdings" charset="0"/>
              </a:rPr>
              <a:t> </a:t>
            </a:r>
            <a:r>
              <a:rPr lang="en-US" sz="1800" b="1" i="0" dirty="0" smtClean="0">
                <a:solidFill>
                  <a:srgbClr val="000090"/>
                </a:solidFill>
                <a:sym typeface="Wingdings" charset="0"/>
              </a:rPr>
              <a:t>improve UV coverage </a:t>
            </a:r>
            <a:r>
              <a:rPr lang="en-US" sz="1800" b="1" dirty="0" smtClean="0">
                <a:solidFill>
                  <a:srgbClr val="005D00"/>
                </a:solidFill>
                <a:sym typeface="Wingdings" charset="0"/>
              </a:rPr>
              <a:t> improve image fidelity</a:t>
            </a:r>
            <a:endParaRPr lang="en-US" sz="1800" b="1" dirty="0">
              <a:solidFill>
                <a:srgbClr val="005D00"/>
              </a:solidFill>
              <a:sym typeface="Wingdings" charset="0"/>
            </a:endParaRPr>
          </a:p>
          <a:p>
            <a:pPr eaLnBrk="1" hangingPunct="1">
              <a:buFontTx/>
              <a:buChar char="-"/>
            </a:pPr>
            <a:r>
              <a:rPr lang="en-US" sz="1800" b="1" dirty="0">
                <a:solidFill>
                  <a:srgbClr val="005D00"/>
                </a:solidFill>
                <a:sym typeface="Wingdings" charset="0"/>
              </a:rPr>
              <a:t> </a:t>
            </a:r>
            <a:r>
              <a:rPr lang="en-US" sz="1800" b="1" i="0" dirty="0" smtClean="0">
                <a:solidFill>
                  <a:srgbClr val="000090"/>
                </a:solidFill>
                <a:sym typeface="Wingdings" charset="0"/>
              </a:rPr>
              <a:t>Active surface </a:t>
            </a:r>
            <a:r>
              <a:rPr lang="en-US" sz="1800" b="1" i="0" dirty="0" smtClean="0">
                <a:solidFill>
                  <a:srgbClr val="000090"/>
                </a:solidFill>
                <a:sym typeface="Wingdings"/>
              </a:rPr>
              <a:t> high efficiency at high </a:t>
            </a:r>
            <a:r>
              <a:rPr lang="en-US" sz="1800" b="1" i="0" dirty="0" smtClean="0">
                <a:solidFill>
                  <a:srgbClr val="000090"/>
                </a:solidFill>
                <a:sym typeface="Wingdings" charset="0"/>
              </a:rPr>
              <a:t>frequency</a:t>
            </a:r>
            <a:r>
              <a:rPr lang="en-US" sz="1800" b="1" dirty="0" smtClean="0">
                <a:solidFill>
                  <a:srgbClr val="005D00"/>
                </a:solidFill>
                <a:sym typeface="Wingdings" charset="0"/>
              </a:rPr>
              <a:t> </a:t>
            </a:r>
            <a:r>
              <a:rPr lang="en-US" sz="1800" b="1" dirty="0">
                <a:solidFill>
                  <a:srgbClr val="005D00"/>
                </a:solidFill>
                <a:sym typeface="Wingdings" charset="0"/>
              </a:rPr>
              <a:t>mm-</a:t>
            </a:r>
            <a:r>
              <a:rPr lang="en-US" sz="1800" b="1" dirty="0" smtClean="0">
                <a:solidFill>
                  <a:srgbClr val="005D00"/>
                </a:solidFill>
                <a:sym typeface="Wingdings" charset="0"/>
              </a:rPr>
              <a:t>VLBI</a:t>
            </a:r>
          </a:p>
          <a:p>
            <a:pPr eaLnBrk="1" hangingPunct="1">
              <a:buFontTx/>
              <a:buChar char="-"/>
            </a:pPr>
            <a:r>
              <a:rPr lang="en-US" sz="1800" b="1" dirty="0">
                <a:solidFill>
                  <a:srgbClr val="000090"/>
                </a:solidFill>
                <a:sym typeface="Wingdings" charset="0"/>
              </a:rPr>
              <a:t> </a:t>
            </a:r>
            <a:r>
              <a:rPr lang="en-US" sz="1800" b="1" i="0" dirty="0" smtClean="0">
                <a:solidFill>
                  <a:srgbClr val="000090"/>
                </a:solidFill>
                <a:sym typeface="Wingdings" charset="0"/>
              </a:rPr>
              <a:t>SRT, </a:t>
            </a:r>
            <a:r>
              <a:rPr lang="en-US" sz="1800" b="1" i="0" dirty="0" err="1" smtClean="0">
                <a:solidFill>
                  <a:srgbClr val="000090"/>
                </a:solidFill>
                <a:sym typeface="Wingdings" charset="0"/>
              </a:rPr>
              <a:t>Noto</a:t>
            </a:r>
            <a:r>
              <a:rPr lang="en-US" sz="1800" b="1" i="0" dirty="0" smtClean="0">
                <a:solidFill>
                  <a:srgbClr val="000090"/>
                </a:solidFill>
                <a:sym typeface="Wingdings" charset="0"/>
              </a:rPr>
              <a:t>, </a:t>
            </a:r>
            <a:r>
              <a:rPr lang="en-US" sz="1800" b="1" i="0" dirty="0" err="1" smtClean="0">
                <a:solidFill>
                  <a:srgbClr val="000090"/>
                </a:solidFill>
                <a:sym typeface="Wingdings" charset="0"/>
              </a:rPr>
              <a:t>Medicina</a:t>
            </a:r>
            <a:r>
              <a:rPr lang="en-US" sz="1800" b="1" i="0" dirty="0" smtClean="0">
                <a:solidFill>
                  <a:srgbClr val="000090"/>
                </a:solidFill>
                <a:sym typeface="Wingdings" charset="0"/>
              </a:rPr>
              <a:t> </a:t>
            </a:r>
            <a:r>
              <a:rPr lang="en-US" sz="1800" b="1" dirty="0" smtClean="0">
                <a:solidFill>
                  <a:srgbClr val="005D00"/>
                </a:solidFill>
                <a:sym typeface="Wingdings"/>
              </a:rPr>
              <a:t> Italian VLBI</a:t>
            </a:r>
          </a:p>
          <a:p>
            <a:pPr eaLnBrk="1" hangingPunct="1">
              <a:buFontTx/>
              <a:buChar char="-"/>
            </a:pPr>
            <a:r>
              <a:rPr lang="en-US" sz="1800" b="1" dirty="0" smtClean="0">
                <a:solidFill>
                  <a:srgbClr val="000090"/>
                </a:solidFill>
                <a:sym typeface="Wingdings"/>
              </a:rPr>
              <a:t> optical fiber link </a:t>
            </a:r>
            <a:r>
              <a:rPr lang="en-US" sz="1800" b="1" dirty="0" smtClean="0">
                <a:solidFill>
                  <a:srgbClr val="005D00"/>
                </a:solidFill>
                <a:sym typeface="Wingdings"/>
              </a:rPr>
              <a:t> </a:t>
            </a:r>
            <a:r>
              <a:rPr lang="en-US" sz="1800" b="1" dirty="0" err="1" smtClean="0">
                <a:solidFill>
                  <a:srgbClr val="005D00"/>
                </a:solidFill>
                <a:sym typeface="Wingdings"/>
              </a:rPr>
              <a:t>eVLBI</a:t>
            </a:r>
            <a:endParaRPr lang="en-US" sz="1800" b="1" dirty="0" smtClean="0">
              <a:solidFill>
                <a:srgbClr val="005D00"/>
              </a:solidFill>
              <a:sym typeface="Wingdings" charset="0"/>
            </a:endParaRPr>
          </a:p>
        </p:txBody>
      </p:sp>
    </p:spTree>
    <p:extLst>
      <p:ext uri="{BB962C8B-B14F-4D97-AF65-F5344CB8AC3E}">
        <p14:creationId xmlns:p14="http://schemas.microsoft.com/office/powerpoint/2010/main" val="37039931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1574800" y="1100138"/>
            <a:ext cx="11176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3555" name="Rectangle 6"/>
          <p:cNvSpPr>
            <a:spLocks noChangeArrowheads="1"/>
          </p:cNvSpPr>
          <p:nvPr/>
        </p:nvSpPr>
        <p:spPr bwMode="auto">
          <a:xfrm>
            <a:off x="1574800" y="1100138"/>
            <a:ext cx="838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3556" name="Rectangle 7"/>
          <p:cNvSpPr>
            <a:spLocks noChangeArrowheads="1"/>
          </p:cNvSpPr>
          <p:nvPr/>
        </p:nvSpPr>
        <p:spPr bwMode="auto">
          <a:xfrm>
            <a:off x="1574800" y="1100138"/>
            <a:ext cx="711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3557" name="Rectangle 8"/>
          <p:cNvSpPr>
            <a:spLocks noChangeArrowheads="1"/>
          </p:cNvSpPr>
          <p:nvPr/>
        </p:nvSpPr>
        <p:spPr bwMode="auto">
          <a:xfrm>
            <a:off x="1566863" y="-193675"/>
            <a:ext cx="11176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3558" name="Rectangle 9"/>
          <p:cNvSpPr>
            <a:spLocks noChangeArrowheads="1"/>
          </p:cNvSpPr>
          <p:nvPr/>
        </p:nvSpPr>
        <p:spPr bwMode="auto">
          <a:xfrm>
            <a:off x="1566863" y="-193675"/>
            <a:ext cx="8382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3559" name="Rectangle 10"/>
          <p:cNvSpPr>
            <a:spLocks noChangeArrowheads="1"/>
          </p:cNvSpPr>
          <p:nvPr/>
        </p:nvSpPr>
        <p:spPr bwMode="auto">
          <a:xfrm>
            <a:off x="1566863" y="-193675"/>
            <a:ext cx="742950" cy="0"/>
          </a:xfrm>
          <a:prstGeom prst="rect">
            <a:avLst/>
          </a:prstGeom>
          <a:noFill/>
          <a:ln w="9525">
            <a:noFill/>
            <a:miter lim="800000"/>
            <a:headEnd/>
            <a:tailEnd/>
          </a:ln>
        </p:spPr>
        <p:txBody>
          <a:bodyPr wrap="none" anchor="ctr">
            <a:prstTxWarp prst="textNoShape">
              <a:avLst/>
            </a:prstTxWarp>
            <a:spAutoFit/>
          </a:bodyPr>
          <a:lstStyle/>
          <a:p>
            <a:endParaRPr lang="en-US"/>
          </a:p>
        </p:txBody>
      </p:sp>
      <p:grpSp>
        <p:nvGrpSpPr>
          <p:cNvPr id="3" name="Group 13"/>
          <p:cNvGrpSpPr>
            <a:grpSpLocks/>
          </p:cNvGrpSpPr>
          <p:nvPr/>
        </p:nvGrpSpPr>
        <p:grpSpPr bwMode="auto">
          <a:xfrm>
            <a:off x="201613" y="1270099"/>
            <a:ext cx="8745537" cy="1622425"/>
            <a:chOff x="127" y="1147"/>
            <a:chExt cx="5509" cy="1022"/>
          </a:xfrm>
        </p:grpSpPr>
        <p:sp>
          <p:nvSpPr>
            <p:cNvPr id="23578" name="AutoShape 14"/>
            <p:cNvSpPr>
              <a:spLocks noChangeArrowheads="1"/>
            </p:cNvSpPr>
            <p:nvPr/>
          </p:nvSpPr>
          <p:spPr bwMode="auto">
            <a:xfrm>
              <a:off x="127" y="1147"/>
              <a:ext cx="5510" cy="1023"/>
            </a:xfrm>
            <a:prstGeom prst="roundRect">
              <a:avLst>
                <a:gd name="adj" fmla="val 97"/>
              </a:avLst>
            </a:prstGeom>
            <a:noFill/>
            <a:ln w="9525">
              <a:noFill/>
              <a:round/>
              <a:headEnd/>
              <a:tailEnd/>
            </a:ln>
          </p:spPr>
          <p:txBody>
            <a:bodyPr wrap="none" anchor="ctr">
              <a:prstTxWarp prst="textNoShape">
                <a:avLst/>
              </a:prstTxWarp>
            </a:bodyPr>
            <a:lstStyle/>
            <a:p>
              <a:endParaRPr lang="en-US"/>
            </a:p>
          </p:txBody>
        </p:sp>
      </p:grpSp>
      <p:grpSp>
        <p:nvGrpSpPr>
          <p:cNvPr id="4" name="Group 56"/>
          <p:cNvGrpSpPr>
            <a:grpSpLocks/>
          </p:cNvGrpSpPr>
          <p:nvPr/>
        </p:nvGrpSpPr>
        <p:grpSpPr bwMode="auto">
          <a:xfrm>
            <a:off x="1055688" y="5092532"/>
            <a:ext cx="87312" cy="350837"/>
            <a:chOff x="665" y="3391"/>
            <a:chExt cx="55" cy="221"/>
          </a:xfrm>
        </p:grpSpPr>
        <p:sp>
          <p:nvSpPr>
            <p:cNvPr id="23574" name="AutoShape 57"/>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grpSp>
          <p:nvGrpSpPr>
            <p:cNvPr id="5" name="Group 58"/>
            <p:cNvGrpSpPr>
              <a:grpSpLocks/>
            </p:cNvGrpSpPr>
            <p:nvPr/>
          </p:nvGrpSpPr>
          <p:grpSpPr bwMode="auto">
            <a:xfrm>
              <a:off x="665" y="3391"/>
              <a:ext cx="55" cy="221"/>
              <a:chOff x="665" y="3391"/>
              <a:chExt cx="55" cy="221"/>
            </a:xfrm>
          </p:grpSpPr>
          <p:sp>
            <p:nvSpPr>
              <p:cNvPr id="23576" name="AutoShape 59"/>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sp>
            <p:nvSpPr>
              <p:cNvPr id="23577" name="AutoShape 60"/>
              <p:cNvSpPr>
                <a:spLocks noChangeArrowheads="1"/>
              </p:cNvSpPr>
              <p:nvPr/>
            </p:nvSpPr>
            <p:spPr bwMode="auto">
              <a:xfrm>
                <a:off x="665" y="3391"/>
                <a:ext cx="55" cy="221"/>
              </a:xfrm>
              <a:prstGeom prst="roundRect">
                <a:avLst>
                  <a:gd name="adj" fmla="val 2083"/>
                </a:avLst>
              </a:prstGeom>
              <a:noFill/>
              <a:ln w="9525">
                <a:noFill/>
                <a:round/>
                <a:headEnd/>
                <a:tailEnd/>
              </a:ln>
            </p:spPr>
            <p:txBody>
              <a:bodyPr wrap="none" lIns="0" tIns="0" rIns="0" bIns="0">
                <a:prstTxWarp prst="textNoShape">
                  <a:avLst/>
                </a:prstTxWarp>
                <a:spAutoFit/>
              </a:bodyPr>
              <a:lstStyle/>
              <a:p>
                <a:pPr>
                  <a:lnSpc>
                    <a:spcPct val="95000"/>
                  </a:lnSpc>
                  <a:buClr>
                    <a:srgbClr val="000000"/>
                  </a:buClr>
                  <a:buSzPct val="100000"/>
                  <a:buFont typeface="Times New Roman" pitchFamily="-112"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a:solidFill>
                      <a:schemeClr val="tx1"/>
                    </a:solidFill>
                  </a:rPr>
                  <a:t> </a:t>
                </a:r>
              </a:p>
            </p:txBody>
          </p:sp>
        </p:grpSp>
      </p:grpSp>
      <p:sp>
        <p:nvSpPr>
          <p:cNvPr id="23563" name="Oval 61"/>
          <p:cNvSpPr>
            <a:spLocks noChangeArrowheads="1"/>
          </p:cNvSpPr>
          <p:nvPr/>
        </p:nvSpPr>
        <p:spPr bwMode="auto">
          <a:xfrm>
            <a:off x="7677150" y="3528844"/>
            <a:ext cx="809625" cy="809625"/>
          </a:xfrm>
          <a:prstGeom prst="ellipse">
            <a:avLst/>
          </a:prstGeom>
          <a:noFill/>
          <a:ln w="9525">
            <a:noFill/>
            <a:round/>
            <a:headEnd/>
            <a:tailEnd/>
          </a:ln>
        </p:spPr>
        <p:txBody>
          <a:bodyPr wrap="none" anchor="ctr">
            <a:prstTxWarp prst="textNoShape">
              <a:avLst/>
            </a:prstTxWarp>
          </a:bodyPr>
          <a:lstStyle/>
          <a:p>
            <a:endParaRPr lang="en-US"/>
          </a:p>
        </p:txBody>
      </p:sp>
      <p:sp>
        <p:nvSpPr>
          <p:cNvPr id="27" name="Rectangle 9"/>
          <p:cNvSpPr>
            <a:spLocks noChangeArrowheads="1"/>
          </p:cNvSpPr>
          <p:nvPr/>
        </p:nvSpPr>
        <p:spPr bwMode="auto">
          <a:xfrm>
            <a:off x="1709737" y="360240"/>
            <a:ext cx="7239000" cy="609600"/>
          </a:xfrm>
          <a:prstGeom prst="rect">
            <a:avLst/>
          </a:prstGeom>
          <a:noFill/>
          <a:ln w="9525">
            <a:noFill/>
            <a:miter lim="800000"/>
            <a:headEnd/>
            <a:tailEnd/>
          </a:ln>
          <a:effectLst/>
        </p:spPr>
        <p:txBody>
          <a:bodyPr anchor="ctr">
            <a:prstTxWarp prst="textNoShape">
              <a:avLst/>
            </a:prstTxWarp>
          </a:bodyPr>
          <a:lstStyle/>
          <a:p>
            <a:pPr algn="ctr">
              <a:defRPr/>
            </a:pPr>
            <a:r>
              <a:rPr lang="en-US" sz="2800" b="1" i="0" dirty="0" smtClean="0">
                <a:solidFill>
                  <a:srgbClr val="000000"/>
                </a:solidFill>
                <a:latin typeface="Arial"/>
                <a:ea typeface="Calibri" pitchFamily="-111" charset="0"/>
                <a:cs typeface="Arial"/>
              </a:rPr>
              <a:t>SRT &amp;VLBI </a:t>
            </a:r>
            <a:r>
              <a:rPr lang="en-US" sz="2800" b="1" i="0" dirty="0" smtClean="0">
                <a:solidFill>
                  <a:srgbClr val="000000"/>
                </a:solidFill>
                <a:latin typeface="Arial"/>
                <a:ea typeface="Calibri" pitchFamily="-111" charset="0"/>
                <a:cs typeface="Arial"/>
              </a:rPr>
              <a:t>– Milestones</a:t>
            </a:r>
            <a:endParaRPr lang="it-IT" sz="2800" b="1" i="0" dirty="0">
              <a:solidFill>
                <a:srgbClr val="000000"/>
              </a:solidFill>
              <a:latin typeface="Arial"/>
              <a:ea typeface="Calibri" pitchFamily="-111" charset="0"/>
              <a:cs typeface="Arial"/>
            </a:endParaRPr>
          </a:p>
        </p:txBody>
      </p:sp>
      <p:pic>
        <p:nvPicPr>
          <p:cNvPr id="48" name="Picture 47" descr="Backend.pdf"/>
          <p:cNvPicPr>
            <a:picLocks noChangeAspect="1"/>
          </p:cNvPicPr>
          <p:nvPr/>
        </p:nvPicPr>
        <p:blipFill>
          <a:blip r:embed="rId3"/>
          <a:stretch>
            <a:fillRect/>
          </a:stretch>
        </p:blipFill>
        <p:spPr>
          <a:xfrm>
            <a:off x="-324932" y="3274001"/>
            <a:ext cx="4727061" cy="3340381"/>
          </a:xfrm>
          <a:prstGeom prst="rect">
            <a:avLst/>
          </a:prstGeom>
        </p:spPr>
      </p:pic>
      <p:sp>
        <p:nvSpPr>
          <p:cNvPr id="50" name="TextBox 49"/>
          <p:cNvSpPr txBox="1"/>
          <p:nvPr/>
        </p:nvSpPr>
        <p:spPr>
          <a:xfrm>
            <a:off x="3046284" y="1355557"/>
            <a:ext cx="5569328" cy="4801315"/>
          </a:xfrm>
          <a:prstGeom prst="rect">
            <a:avLst/>
          </a:prstGeom>
          <a:noFill/>
        </p:spPr>
        <p:txBody>
          <a:bodyPr wrap="none" rtlCol="0">
            <a:spAutoFit/>
          </a:bodyPr>
          <a:lstStyle/>
          <a:p>
            <a:pPr marL="285750" indent="-285750">
              <a:buFont typeface="Arial"/>
              <a:buChar char="•"/>
            </a:pPr>
            <a:r>
              <a:rPr lang="en-US" b="1" dirty="0" smtClean="0"/>
              <a:t>2013, Oct. 10 </a:t>
            </a:r>
            <a:r>
              <a:rPr lang="en-US" dirty="0" err="1" smtClean="0">
                <a:sym typeface="Wingdings"/>
              </a:rPr>
              <a:t></a:t>
            </a:r>
            <a:r>
              <a:rPr lang="en-US" dirty="0" smtClean="0">
                <a:sym typeface="Wingdings"/>
              </a:rPr>
              <a:t> </a:t>
            </a:r>
            <a:r>
              <a:rPr lang="en-US" b="1" dirty="0" smtClean="0"/>
              <a:t>First Italian VLBI test</a:t>
            </a:r>
            <a:r>
              <a:rPr lang="en-US" dirty="0" smtClean="0"/>
              <a:t>:</a:t>
            </a:r>
          </a:p>
          <a:p>
            <a:r>
              <a:rPr lang="en-US" dirty="0" smtClean="0"/>
              <a:t>   </a:t>
            </a:r>
            <a:r>
              <a:rPr lang="en-US" dirty="0" err="1" smtClean="0"/>
              <a:t>Medicina-Noto-SRT</a:t>
            </a:r>
            <a:r>
              <a:rPr lang="en-US" dirty="0" smtClean="0"/>
              <a:t> + SW </a:t>
            </a:r>
            <a:r>
              <a:rPr lang="en-US" dirty="0" err="1" smtClean="0"/>
              <a:t>correlator</a:t>
            </a:r>
            <a:endParaRPr lang="en-US" dirty="0" smtClean="0">
              <a:sym typeface="Wingdings"/>
            </a:endParaRPr>
          </a:p>
          <a:p>
            <a:endParaRPr lang="en-US" dirty="0" smtClean="0">
              <a:solidFill>
                <a:srgbClr val="FF0000"/>
              </a:solidFill>
              <a:sym typeface="Wingdings"/>
            </a:endParaRPr>
          </a:p>
          <a:p>
            <a:pPr marL="285750" indent="-285750">
              <a:buFont typeface="Arial"/>
              <a:buChar char="•"/>
            </a:pPr>
            <a:r>
              <a:rPr lang="en-US" b="1" dirty="0" smtClean="0">
                <a:solidFill>
                  <a:srgbClr val="FF0000"/>
                </a:solidFill>
                <a:sym typeface="Wingdings"/>
              </a:rPr>
              <a:t>First fringes Med-SRT K-band 27-01-2014!</a:t>
            </a:r>
          </a:p>
          <a:p>
            <a:endParaRPr lang="en-US" dirty="0" smtClean="0">
              <a:solidFill>
                <a:srgbClr val="000090"/>
              </a:solidFill>
              <a:sym typeface="Wingdings"/>
            </a:endParaRPr>
          </a:p>
          <a:p>
            <a:pPr marL="285750" indent="-285750">
              <a:buFont typeface="Arial"/>
              <a:buChar char="•"/>
            </a:pPr>
            <a:r>
              <a:rPr lang="en-US" dirty="0" smtClean="0">
                <a:solidFill>
                  <a:srgbClr val="000090"/>
                </a:solidFill>
                <a:sym typeface="Wingdings"/>
              </a:rPr>
              <a:t> </a:t>
            </a:r>
            <a:r>
              <a:rPr lang="en-US" b="1" dirty="0" smtClean="0">
                <a:sym typeface="Wingdings"/>
              </a:rPr>
              <a:t>Feb/Mar 2014  </a:t>
            </a:r>
            <a:r>
              <a:rPr lang="en-US" b="1" dirty="0" smtClean="0">
                <a:solidFill>
                  <a:srgbClr val="000000"/>
                </a:solidFill>
                <a:sym typeface="Wingdings"/>
              </a:rPr>
              <a:t>First </a:t>
            </a:r>
            <a:r>
              <a:rPr lang="en-US" b="1" dirty="0">
                <a:solidFill>
                  <a:srgbClr val="000000"/>
                </a:solidFill>
                <a:sym typeface="Wingdings"/>
              </a:rPr>
              <a:t>EVN tests </a:t>
            </a:r>
            <a:endParaRPr lang="en-US" b="1" dirty="0" smtClean="0">
              <a:solidFill>
                <a:srgbClr val="000000"/>
              </a:solidFill>
              <a:sym typeface="Wingdings"/>
            </a:endParaRPr>
          </a:p>
          <a:p>
            <a:r>
              <a:rPr lang="en-US" dirty="0" smtClean="0">
                <a:sym typeface="Wingdings"/>
              </a:rPr>
              <a:t>5 </a:t>
            </a:r>
            <a:r>
              <a:rPr lang="en-US" dirty="0">
                <a:sym typeface="Wingdings"/>
              </a:rPr>
              <a:t>tests performed, 3 successful (2 L-band + 1 K-band)</a:t>
            </a:r>
          </a:p>
          <a:p>
            <a:pPr lvl="1"/>
            <a:endParaRPr lang="en-US" b="1" dirty="0">
              <a:sym typeface="Wingdings"/>
            </a:endParaRPr>
          </a:p>
          <a:p>
            <a:pPr marL="1200150" lvl="2" indent="-285750">
              <a:buFont typeface="Arial"/>
              <a:buChar char="•"/>
            </a:pPr>
            <a:r>
              <a:rPr lang="en-US" b="1" dirty="0">
                <a:sym typeface="Wingdings"/>
              </a:rPr>
              <a:t>	</a:t>
            </a:r>
            <a:r>
              <a:rPr lang="en-US" b="1" dirty="0" smtClean="0">
                <a:solidFill>
                  <a:srgbClr val="FF0000"/>
                </a:solidFill>
              </a:rPr>
              <a:t>29 </a:t>
            </a:r>
            <a:r>
              <a:rPr lang="en-US" b="1" dirty="0" smtClean="0">
                <a:solidFill>
                  <a:srgbClr val="FF0000"/>
                </a:solidFill>
              </a:rPr>
              <a:t>May 2014 </a:t>
            </a:r>
            <a:r>
              <a:rPr lang="en-US" b="1" dirty="0" smtClean="0">
                <a:solidFill>
                  <a:srgbClr val="FF0000"/>
                </a:solidFill>
                <a:sym typeface="Wingdings"/>
              </a:rPr>
              <a:t> </a:t>
            </a:r>
            <a:r>
              <a:rPr lang="en-US" b="1" dirty="0" smtClean="0">
                <a:solidFill>
                  <a:srgbClr val="FF0000"/>
                </a:solidFill>
              </a:rPr>
              <a:t>1</a:t>
            </a:r>
            <a:r>
              <a:rPr lang="en-US" b="1" baseline="30000" dirty="0" smtClean="0">
                <a:solidFill>
                  <a:srgbClr val="FF0000"/>
                </a:solidFill>
              </a:rPr>
              <a:t>st</a:t>
            </a:r>
            <a:r>
              <a:rPr lang="en-US" b="1" dirty="0" smtClean="0">
                <a:solidFill>
                  <a:srgbClr val="FF0000"/>
                </a:solidFill>
              </a:rPr>
              <a:t> EVN </a:t>
            </a:r>
            <a:r>
              <a:rPr lang="en-US" b="1" dirty="0">
                <a:solidFill>
                  <a:srgbClr val="FF0000"/>
                </a:solidFill>
              </a:rPr>
              <a:t>experiment </a:t>
            </a:r>
          </a:p>
          <a:p>
            <a:r>
              <a:rPr lang="en-US" b="1" dirty="0" smtClean="0"/>
              <a:t>                         </a:t>
            </a:r>
            <a:r>
              <a:rPr lang="en-US" dirty="0" smtClean="0"/>
              <a:t>      L</a:t>
            </a:r>
            <a:r>
              <a:rPr lang="en-US" dirty="0"/>
              <a:t>-band </a:t>
            </a:r>
            <a:r>
              <a:rPr lang="en-US" b="1" dirty="0" smtClean="0"/>
              <a:t>- </a:t>
            </a:r>
            <a:r>
              <a:rPr lang="en-US" dirty="0" smtClean="0"/>
              <a:t>PI </a:t>
            </a:r>
            <a:r>
              <a:rPr lang="en-US" dirty="0"/>
              <a:t>Perez-Torres </a:t>
            </a:r>
            <a:r>
              <a:rPr lang="en-US" dirty="0" smtClean="0"/>
              <a:t>6h</a:t>
            </a:r>
          </a:p>
          <a:p>
            <a:r>
              <a:rPr lang="en-US" dirty="0" smtClean="0"/>
              <a:t>                       </a:t>
            </a:r>
            <a:endParaRPr lang="en-US" dirty="0" smtClean="0"/>
          </a:p>
          <a:p>
            <a:pPr lvl="2">
              <a:buFont typeface="Arial"/>
              <a:buChar char="•"/>
            </a:pPr>
            <a:r>
              <a:rPr lang="en-US" dirty="0"/>
              <a:t> </a:t>
            </a:r>
            <a:r>
              <a:rPr lang="en-US" dirty="0" smtClean="0"/>
              <a:t>   </a:t>
            </a:r>
            <a:r>
              <a:rPr lang="en-US" dirty="0" smtClean="0"/>
              <a:t>  </a:t>
            </a:r>
            <a:r>
              <a:rPr lang="en-US" b="1" dirty="0" smtClean="0">
                <a:solidFill>
                  <a:srgbClr val="FF0000"/>
                </a:solidFill>
              </a:rPr>
              <a:t>4</a:t>
            </a:r>
            <a:r>
              <a:rPr lang="en-US" b="1" dirty="0">
                <a:solidFill>
                  <a:srgbClr val="FF0000"/>
                </a:solidFill>
              </a:rPr>
              <a:t>/5 June </a:t>
            </a:r>
            <a:r>
              <a:rPr lang="en-US" b="1" dirty="0" smtClean="0">
                <a:solidFill>
                  <a:srgbClr val="FF0000"/>
                </a:solidFill>
              </a:rPr>
              <a:t>14: </a:t>
            </a:r>
            <a:r>
              <a:rPr lang="en-US" b="1" dirty="0">
                <a:solidFill>
                  <a:srgbClr val="FF0000"/>
                </a:solidFill>
              </a:rPr>
              <a:t> 1</a:t>
            </a:r>
            <a:r>
              <a:rPr lang="en-US" b="1" baseline="30000" dirty="0">
                <a:solidFill>
                  <a:srgbClr val="FF0000"/>
                </a:solidFill>
              </a:rPr>
              <a:t>st</a:t>
            </a:r>
            <a:r>
              <a:rPr lang="en-US" b="1" dirty="0">
                <a:solidFill>
                  <a:srgbClr val="FF0000"/>
                </a:solidFill>
              </a:rPr>
              <a:t> </a:t>
            </a:r>
            <a:r>
              <a:rPr lang="en-US" b="1" dirty="0" err="1" smtClean="0">
                <a:solidFill>
                  <a:srgbClr val="FF0000"/>
                </a:solidFill>
              </a:rPr>
              <a:t>RadioAstron</a:t>
            </a:r>
            <a:r>
              <a:rPr lang="en-US" b="1" dirty="0" smtClean="0">
                <a:solidFill>
                  <a:srgbClr val="FF0000"/>
                </a:solidFill>
              </a:rPr>
              <a:t> </a:t>
            </a:r>
            <a:r>
              <a:rPr lang="en-US" b="1" dirty="0">
                <a:solidFill>
                  <a:srgbClr val="FF0000"/>
                </a:solidFill>
              </a:rPr>
              <a:t>Experiment </a:t>
            </a:r>
            <a:endParaRPr lang="en-US" b="1" dirty="0" smtClean="0">
              <a:solidFill>
                <a:srgbClr val="FF0000"/>
              </a:solidFill>
            </a:endParaRPr>
          </a:p>
          <a:p>
            <a:r>
              <a:rPr lang="en-US" b="1" dirty="0" smtClean="0"/>
              <a:t>                              </a:t>
            </a:r>
            <a:r>
              <a:rPr lang="en-US" dirty="0" smtClean="0"/>
              <a:t> </a:t>
            </a:r>
            <a:r>
              <a:rPr lang="en-US" dirty="0"/>
              <a:t>L-band </a:t>
            </a:r>
            <a:r>
              <a:rPr lang="en-US" dirty="0" smtClean="0"/>
              <a:t> </a:t>
            </a:r>
            <a:r>
              <a:rPr lang="en-US" dirty="0"/>
              <a:t>13.5h  - PI </a:t>
            </a:r>
            <a:r>
              <a:rPr lang="en-US" dirty="0" err="1" smtClean="0"/>
              <a:t>Sovolainen</a:t>
            </a:r>
            <a:endParaRPr lang="en-US" dirty="0" smtClean="0"/>
          </a:p>
          <a:p>
            <a:pPr lvl="2"/>
            <a:endParaRPr lang="en-US" dirty="0"/>
          </a:p>
          <a:p>
            <a:pPr marL="1200150" lvl="2" indent="-285750">
              <a:buFont typeface="Arial"/>
              <a:buChar char="•"/>
            </a:pPr>
            <a:r>
              <a:rPr lang="en-US" b="1" u="sng" dirty="0" smtClean="0">
                <a:solidFill>
                  <a:srgbClr val="FF0000"/>
                </a:solidFill>
                <a:sym typeface="Wingdings"/>
              </a:rPr>
              <a:t> </a:t>
            </a:r>
            <a:r>
              <a:rPr lang="en-US" b="1" u="sng" dirty="0" smtClean="0">
                <a:solidFill>
                  <a:srgbClr val="FF0000"/>
                </a:solidFill>
              </a:rPr>
              <a:t>Feb</a:t>
            </a:r>
            <a:r>
              <a:rPr lang="en-US" b="1" u="sng" dirty="0" smtClean="0">
                <a:solidFill>
                  <a:srgbClr val="FF0000"/>
                </a:solidFill>
              </a:rPr>
              <a:t>/Mar </a:t>
            </a:r>
            <a:r>
              <a:rPr lang="en-US" b="1" u="sng" dirty="0">
                <a:solidFill>
                  <a:srgbClr val="FF0000"/>
                </a:solidFill>
              </a:rPr>
              <a:t>2015: </a:t>
            </a:r>
            <a:r>
              <a:rPr lang="en-US" b="1" u="sng" dirty="0" smtClean="0">
                <a:solidFill>
                  <a:srgbClr val="FF0000"/>
                </a:solidFill>
              </a:rPr>
              <a:t> </a:t>
            </a:r>
            <a:r>
              <a:rPr lang="en-US" b="1" u="sng" dirty="0">
                <a:solidFill>
                  <a:srgbClr val="FF0000"/>
                </a:solidFill>
              </a:rPr>
              <a:t>1</a:t>
            </a:r>
            <a:r>
              <a:rPr lang="en-US" b="1" u="sng" baseline="30000" dirty="0">
                <a:solidFill>
                  <a:srgbClr val="FF0000"/>
                </a:solidFill>
              </a:rPr>
              <a:t>st</a:t>
            </a:r>
            <a:r>
              <a:rPr lang="en-US" b="1" u="sng" dirty="0">
                <a:solidFill>
                  <a:srgbClr val="FF0000"/>
                </a:solidFill>
              </a:rPr>
              <a:t> </a:t>
            </a:r>
            <a:r>
              <a:rPr lang="en-US" b="1" u="sng" dirty="0" smtClean="0">
                <a:solidFill>
                  <a:srgbClr val="FF0000"/>
                </a:solidFill>
              </a:rPr>
              <a:t>full</a:t>
            </a:r>
            <a:r>
              <a:rPr lang="en-US" b="1" u="sng" dirty="0" smtClean="0">
                <a:solidFill>
                  <a:srgbClr val="FF0000"/>
                </a:solidFill>
              </a:rPr>
              <a:t> </a:t>
            </a:r>
            <a:r>
              <a:rPr lang="en-US" b="1" u="sng" dirty="0">
                <a:solidFill>
                  <a:srgbClr val="FF0000"/>
                </a:solidFill>
              </a:rPr>
              <a:t>participation </a:t>
            </a:r>
            <a:r>
              <a:rPr lang="en-US" b="1" u="sng" dirty="0" smtClean="0">
                <a:solidFill>
                  <a:srgbClr val="FF0000"/>
                </a:solidFill>
              </a:rPr>
              <a:t>to EVN</a:t>
            </a:r>
            <a:endParaRPr lang="en-US" b="1" u="sng" dirty="0"/>
          </a:p>
          <a:p>
            <a:r>
              <a:rPr lang="en-US" dirty="0" smtClean="0"/>
              <a:t>                               Shared</a:t>
            </a:r>
            <a:r>
              <a:rPr lang="en-US" dirty="0"/>
              <a:t>-risk </a:t>
            </a:r>
            <a:r>
              <a:rPr lang="en-US" dirty="0" smtClean="0"/>
              <a:t>mode; </a:t>
            </a:r>
          </a:p>
          <a:p>
            <a:r>
              <a:rPr lang="en-US" dirty="0"/>
              <a:t> </a:t>
            </a:r>
            <a:r>
              <a:rPr lang="en-US" dirty="0" smtClean="0"/>
              <a:t>                              11</a:t>
            </a:r>
            <a:r>
              <a:rPr lang="en-US" dirty="0"/>
              <a:t>/17 successful </a:t>
            </a:r>
            <a:r>
              <a:rPr lang="en-US" dirty="0" smtClean="0"/>
              <a:t>experiments</a:t>
            </a:r>
            <a:endParaRPr lang="en-US" dirty="0"/>
          </a:p>
        </p:txBody>
      </p:sp>
      <p:sp>
        <p:nvSpPr>
          <p:cNvPr id="2" name="Segnaposto data 1"/>
          <p:cNvSpPr>
            <a:spLocks noGrp="1"/>
          </p:cNvSpPr>
          <p:nvPr>
            <p:ph type="dt" sz="half" idx="10"/>
          </p:nvPr>
        </p:nvSpPr>
        <p:spPr>
          <a:xfrm>
            <a:off x="457200" y="6249257"/>
            <a:ext cx="2133600" cy="365125"/>
          </a:xfrm>
        </p:spPr>
        <p:txBody>
          <a:bodyPr/>
          <a:lstStyle/>
          <a:p>
            <a:fld id="{0B5239D3-798E-634D-B42B-E6607AF560ED}" type="datetime1">
              <a:rPr lang="en-US" smtClean="0"/>
              <a:t>9/24/15</a:t>
            </a:fld>
            <a:endParaRPr lang="en-US" dirty="0"/>
          </a:p>
        </p:txBody>
      </p:sp>
      <p:sp>
        <p:nvSpPr>
          <p:cNvPr id="6" name="Segnaposto piè di pagina 5"/>
          <p:cNvSpPr>
            <a:spLocks noGrp="1"/>
          </p:cNvSpPr>
          <p:nvPr>
            <p:ph type="ftr" sz="quarter" idx="11"/>
          </p:nvPr>
        </p:nvSpPr>
        <p:spPr>
          <a:xfrm>
            <a:off x="3124200" y="6264556"/>
            <a:ext cx="2895600" cy="365125"/>
          </a:xfrm>
        </p:spPr>
        <p:txBody>
          <a:bodyPr/>
          <a:lstStyle/>
          <a:p>
            <a:r>
              <a:rPr lang="en-US" dirty="0" smtClean="0"/>
              <a:t>I. Prandoni</a:t>
            </a:r>
            <a:endParaRPr lang="en-US" dirty="0"/>
          </a:p>
        </p:txBody>
      </p:sp>
      <p:sp>
        <p:nvSpPr>
          <p:cNvPr id="23" name="Rectangle 1052"/>
          <p:cNvSpPr>
            <a:spLocks noChangeArrowheads="1"/>
          </p:cNvSpPr>
          <p:nvPr/>
        </p:nvSpPr>
        <p:spPr bwMode="auto">
          <a:xfrm>
            <a:off x="187225" y="486521"/>
            <a:ext cx="2217838" cy="400110"/>
          </a:xfrm>
          <a:prstGeom prst="rect">
            <a:avLst/>
          </a:prstGeom>
          <a:noFill/>
          <a:ln w="19050">
            <a:solidFill>
              <a:srgbClr val="FF0000"/>
            </a:solidFill>
            <a:miter lim="800000"/>
            <a:headEnd/>
            <a:tailEnd/>
          </a:ln>
        </p:spPr>
        <p:txBody>
          <a:bodyPr wrap="square">
            <a:prstTxWarp prst="textNoShape">
              <a:avLst/>
            </a:prstTxWarp>
            <a:spAutoFit/>
          </a:bodyPr>
          <a:lstStyle/>
          <a:p>
            <a:pPr algn="ctr">
              <a:spcBef>
                <a:spcPct val="50000"/>
              </a:spcBef>
            </a:pPr>
            <a:r>
              <a:rPr lang="it-IT" sz="2000" dirty="0" smtClean="0">
                <a:solidFill>
                  <a:srgbClr val="000000"/>
                </a:solidFill>
                <a:latin typeface="Arial"/>
                <a:cs typeface="Arial"/>
              </a:rPr>
              <a:t>DBBC2 + Mark5C</a:t>
            </a:r>
          </a:p>
        </p:txBody>
      </p:sp>
      <p:pic>
        <p:nvPicPr>
          <p:cNvPr id="29" name="Immagine 28" descr="I-VLBI.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25" y="1338461"/>
            <a:ext cx="2403575" cy="1956101"/>
          </a:xfrm>
          <a:prstGeom prst="rect">
            <a:avLst/>
          </a:prstGeom>
        </p:spPr>
      </p:pic>
      <p:pic>
        <p:nvPicPr>
          <p:cNvPr id="31" name="Immagine 30" descr="fringes.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9" y="3538137"/>
            <a:ext cx="3821085" cy="2560797"/>
          </a:xfrm>
          <a:prstGeom prst="rect">
            <a:avLst/>
          </a:prstGeom>
        </p:spPr>
      </p:pic>
      <p:cxnSp>
        <p:nvCxnSpPr>
          <p:cNvPr id="32" name="Connettore 2 31"/>
          <p:cNvCxnSpPr/>
          <p:nvPr/>
        </p:nvCxnSpPr>
        <p:spPr>
          <a:xfrm flipH="1">
            <a:off x="3124200" y="2762376"/>
            <a:ext cx="1414020" cy="7836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4" name="Immagine 33" descr="NGC7674_LBAND-zoom.png"/>
          <p:cNvPicPr>
            <a:picLocks noChangeAspect="1"/>
          </p:cNvPicPr>
          <p:nvPr/>
        </p:nvPicPr>
        <p:blipFill rotWithShape="1">
          <a:blip r:embed="rId6">
            <a:extLst>
              <a:ext uri="{28A0092B-C50C-407E-A947-70E740481C1C}">
                <a14:useLocalDpi xmlns:a14="http://schemas.microsoft.com/office/drawing/2010/main" val="0"/>
              </a:ext>
            </a:extLst>
          </a:blip>
          <a:srcRect l="19983" r="11286" b="12774"/>
          <a:stretch/>
        </p:blipFill>
        <p:spPr>
          <a:xfrm>
            <a:off x="208376" y="2177142"/>
            <a:ext cx="3463761" cy="3766669"/>
          </a:xfrm>
          <a:prstGeom prst="rect">
            <a:avLst/>
          </a:prstGeom>
        </p:spPr>
      </p:pic>
      <p:cxnSp>
        <p:nvCxnSpPr>
          <p:cNvPr id="33" name="Connettore 1 32"/>
          <p:cNvCxnSpPr/>
          <p:nvPr/>
        </p:nvCxnSpPr>
        <p:spPr>
          <a:xfrm flipH="1">
            <a:off x="3445455" y="4078482"/>
            <a:ext cx="1645017" cy="259987"/>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7648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1035"/>
          <p:cNvSpPr txBox="1">
            <a:spLocks noChangeArrowheads="1"/>
          </p:cNvSpPr>
          <p:nvPr/>
        </p:nvSpPr>
        <p:spPr bwMode="auto">
          <a:xfrm>
            <a:off x="133350" y="2591421"/>
            <a:ext cx="6257409" cy="1446550"/>
          </a:xfrm>
          <a:prstGeom prst="rect">
            <a:avLst/>
          </a:prstGeom>
          <a:noFill/>
          <a:ln w="22225">
            <a:noFill/>
            <a:miter lim="800000"/>
            <a:headEnd/>
            <a:tailEnd/>
          </a:ln>
        </p:spPr>
        <p:txBody>
          <a:bodyPr wrap="square">
            <a:prstTxWarp prst="textNoShape">
              <a:avLst/>
            </a:prstTxWarp>
            <a:spAutoFit/>
          </a:bodyPr>
          <a:lstStyle/>
          <a:p>
            <a:pPr>
              <a:spcBef>
                <a:spcPct val="50000"/>
              </a:spcBef>
              <a:buFont typeface="Arial"/>
              <a:buChar char="•"/>
            </a:pPr>
            <a:r>
              <a:rPr lang="it-IT" u="sng" dirty="0">
                <a:latin typeface="Arial"/>
                <a:cs typeface="Arial"/>
              </a:rPr>
              <a:t>LEAP:</a:t>
            </a:r>
            <a:r>
              <a:rPr lang="it-IT" dirty="0">
                <a:latin typeface="Arial"/>
                <a:cs typeface="Arial"/>
              </a:rPr>
              <a:t> </a:t>
            </a:r>
            <a:r>
              <a:rPr lang="it-IT" dirty="0" err="1">
                <a:latin typeface="Arial"/>
                <a:cs typeface="Arial"/>
              </a:rPr>
              <a:t>Large</a:t>
            </a:r>
            <a:r>
              <a:rPr lang="it-IT" dirty="0">
                <a:latin typeface="Arial"/>
                <a:cs typeface="Arial"/>
              </a:rPr>
              <a:t> </a:t>
            </a:r>
            <a:r>
              <a:rPr lang="it-IT" dirty="0" err="1">
                <a:latin typeface="Arial"/>
                <a:cs typeface="Arial"/>
              </a:rPr>
              <a:t>European</a:t>
            </a:r>
            <a:r>
              <a:rPr lang="it-IT" dirty="0" smtClean="0">
                <a:latin typeface="Arial"/>
                <a:cs typeface="Arial"/>
              </a:rPr>
              <a:t> </a:t>
            </a:r>
            <a:r>
              <a:rPr lang="it-IT" dirty="0" err="1" smtClean="0">
                <a:latin typeface="Arial"/>
                <a:cs typeface="Arial"/>
              </a:rPr>
              <a:t>Array</a:t>
            </a:r>
            <a:r>
              <a:rPr lang="it-IT" dirty="0" smtClean="0">
                <a:latin typeface="Arial"/>
                <a:cs typeface="Arial"/>
              </a:rPr>
              <a:t> </a:t>
            </a:r>
            <a:r>
              <a:rPr lang="it-IT" dirty="0" err="1">
                <a:latin typeface="Arial"/>
                <a:cs typeface="Arial"/>
              </a:rPr>
              <a:t>for</a:t>
            </a:r>
            <a:r>
              <a:rPr lang="it-IT" dirty="0">
                <a:latin typeface="Arial"/>
                <a:cs typeface="Arial"/>
              </a:rPr>
              <a:t> </a:t>
            </a:r>
            <a:r>
              <a:rPr lang="it-IT" dirty="0" err="1" smtClean="0">
                <a:latin typeface="Arial"/>
                <a:cs typeface="Arial"/>
              </a:rPr>
              <a:t>Pulsars</a:t>
            </a:r>
            <a:r>
              <a:rPr lang="it-IT" dirty="0" smtClean="0">
                <a:latin typeface="Arial"/>
                <a:cs typeface="Arial"/>
              </a:rPr>
              <a:t> </a:t>
            </a:r>
          </a:p>
          <a:p>
            <a:pPr>
              <a:spcBef>
                <a:spcPct val="50000"/>
              </a:spcBef>
            </a:pPr>
            <a:r>
              <a:rPr lang="it-IT" sz="1400" dirty="0" smtClean="0">
                <a:solidFill>
                  <a:schemeClr val="tx2"/>
                </a:solidFill>
                <a:latin typeface="Arial"/>
                <a:cs typeface="Arial"/>
              </a:rPr>
              <a:t>(</a:t>
            </a:r>
            <a:r>
              <a:rPr lang="it-IT" sz="1400" dirty="0" err="1" smtClean="0">
                <a:solidFill>
                  <a:schemeClr val="tx2"/>
                </a:solidFill>
                <a:latin typeface="Arial"/>
                <a:cs typeface="Arial"/>
              </a:rPr>
              <a:t>Westerbork</a:t>
            </a:r>
            <a:r>
              <a:rPr lang="it-IT" sz="1400" dirty="0" smtClean="0">
                <a:solidFill>
                  <a:schemeClr val="tx2"/>
                </a:solidFill>
                <a:latin typeface="Arial"/>
                <a:cs typeface="Arial"/>
              </a:rPr>
              <a:t>, JB, </a:t>
            </a:r>
            <a:r>
              <a:rPr lang="it-IT" sz="1400" dirty="0" err="1" smtClean="0">
                <a:solidFill>
                  <a:schemeClr val="tx2"/>
                </a:solidFill>
                <a:latin typeface="Arial"/>
                <a:cs typeface="Arial"/>
              </a:rPr>
              <a:t>Effelsberg</a:t>
            </a:r>
            <a:r>
              <a:rPr lang="it-IT" sz="1400" dirty="0" smtClean="0">
                <a:solidFill>
                  <a:schemeClr val="tx2"/>
                </a:solidFill>
                <a:latin typeface="Arial"/>
                <a:cs typeface="Arial"/>
              </a:rPr>
              <a:t>, </a:t>
            </a:r>
            <a:r>
              <a:rPr lang="it-IT" sz="1400" dirty="0" err="1" smtClean="0">
                <a:solidFill>
                  <a:schemeClr val="tx2"/>
                </a:solidFill>
                <a:latin typeface="Arial"/>
                <a:cs typeface="Arial"/>
              </a:rPr>
              <a:t>Nancay</a:t>
            </a:r>
            <a:r>
              <a:rPr lang="it-IT" sz="1400" dirty="0" smtClean="0">
                <a:solidFill>
                  <a:schemeClr val="tx2"/>
                </a:solidFill>
                <a:latin typeface="Arial"/>
                <a:cs typeface="Arial"/>
              </a:rPr>
              <a:t>, SRT)</a:t>
            </a:r>
            <a:r>
              <a:rPr lang="it-IT" sz="1050" dirty="0" smtClean="0">
                <a:solidFill>
                  <a:schemeClr val="tx2"/>
                </a:solidFill>
                <a:latin typeface="Arial"/>
                <a:cs typeface="Arial"/>
              </a:rPr>
              <a:t> </a:t>
            </a:r>
          </a:p>
          <a:p>
            <a:pPr>
              <a:spcBef>
                <a:spcPct val="50000"/>
              </a:spcBef>
            </a:pPr>
            <a:r>
              <a:rPr lang="it-IT" sz="1400" b="1" dirty="0" smtClean="0">
                <a:solidFill>
                  <a:schemeClr val="tx1"/>
                </a:solidFill>
                <a:latin typeface="Arial"/>
                <a:cs typeface="Arial"/>
              </a:rPr>
              <a:t>Phased Array: </a:t>
            </a:r>
            <a:r>
              <a:rPr lang="it-IT" sz="1400" dirty="0" smtClean="0">
                <a:solidFill>
                  <a:schemeClr val="tx1"/>
                </a:solidFill>
                <a:latin typeface="Arial"/>
                <a:cs typeface="Arial"/>
              </a:rPr>
              <a:t>‘Coherent’ combination of the  </a:t>
            </a:r>
            <a:r>
              <a:rPr lang="it-IT" sz="1400" dirty="0">
                <a:solidFill>
                  <a:schemeClr val="tx1"/>
                </a:solidFill>
                <a:latin typeface="Arial"/>
                <a:cs typeface="Arial"/>
              </a:rPr>
              <a:t>5 </a:t>
            </a:r>
            <a:r>
              <a:rPr lang="it-IT" sz="1400" dirty="0" smtClean="0">
                <a:solidFill>
                  <a:schemeClr val="tx1"/>
                </a:solidFill>
                <a:latin typeface="Arial"/>
                <a:cs typeface="Arial"/>
              </a:rPr>
              <a:t>major European telescopes</a:t>
            </a:r>
            <a:r>
              <a:rPr lang="it-IT" sz="1400" b="1" dirty="0" smtClean="0">
                <a:solidFill>
                  <a:schemeClr val="tx1"/>
                </a:solidFill>
                <a:latin typeface="Arial"/>
                <a:cs typeface="Arial"/>
              </a:rPr>
              <a:t> </a:t>
            </a:r>
            <a:r>
              <a:rPr lang="it-IT" sz="1400" b="1" dirty="0">
                <a:solidFill>
                  <a:schemeClr val="tx1"/>
                </a:solidFill>
                <a:latin typeface="Arial"/>
                <a:cs typeface="Arial"/>
                <a:sym typeface="Wingdings" pitchFamily="-112" charset="2"/>
              </a:rPr>
              <a:t></a:t>
            </a:r>
            <a:r>
              <a:rPr lang="it-IT" sz="1400" b="1" dirty="0" smtClean="0">
                <a:solidFill>
                  <a:schemeClr val="tx1"/>
                </a:solidFill>
                <a:latin typeface="Arial"/>
                <a:cs typeface="Arial"/>
                <a:sym typeface="Wingdings" pitchFamily="-112" charset="2"/>
              </a:rPr>
              <a:t> </a:t>
            </a:r>
            <a:r>
              <a:rPr lang="it-IT" sz="1400" b="1" dirty="0" smtClean="0">
                <a:solidFill>
                  <a:srgbClr val="800000"/>
                </a:solidFill>
                <a:latin typeface="Arial"/>
                <a:cs typeface="Arial"/>
              </a:rPr>
              <a:t>most sensitive telescope at </a:t>
            </a:r>
            <a:r>
              <a:rPr lang="it-IT" sz="1400" b="1" dirty="0">
                <a:solidFill>
                  <a:srgbClr val="800000"/>
                </a:solidFill>
                <a:latin typeface="Arial"/>
                <a:cs typeface="Arial"/>
              </a:rPr>
              <a:t>L-band</a:t>
            </a:r>
            <a:r>
              <a:rPr lang="it-IT" sz="1400" b="1" dirty="0" smtClean="0">
                <a:solidFill>
                  <a:srgbClr val="800000"/>
                </a:solidFill>
                <a:latin typeface="Arial"/>
                <a:cs typeface="Arial"/>
              </a:rPr>
              <a:t> for </a:t>
            </a:r>
            <a:r>
              <a:rPr lang="it-IT" sz="1400" b="1" dirty="0">
                <a:solidFill>
                  <a:srgbClr val="800000"/>
                </a:solidFill>
                <a:latin typeface="Arial"/>
                <a:cs typeface="Arial"/>
              </a:rPr>
              <a:t>timing</a:t>
            </a:r>
            <a:r>
              <a:rPr lang="it-IT" sz="1400" b="1" dirty="0" smtClean="0">
                <a:solidFill>
                  <a:srgbClr val="800000"/>
                </a:solidFill>
                <a:latin typeface="Arial"/>
                <a:cs typeface="Arial"/>
              </a:rPr>
              <a:t> </a:t>
            </a:r>
            <a:r>
              <a:rPr lang="it-IT" sz="1200" b="1" dirty="0" smtClean="0">
                <a:solidFill>
                  <a:schemeClr val="tx2"/>
                </a:solidFill>
                <a:latin typeface="Arial"/>
                <a:cs typeface="Arial"/>
              </a:rPr>
              <a:t>(~200m, ie ~</a:t>
            </a:r>
            <a:r>
              <a:rPr lang="en-US" sz="1200" b="1" dirty="0" smtClean="0">
                <a:solidFill>
                  <a:schemeClr val="tx2"/>
                </a:solidFill>
                <a:latin typeface="Arial"/>
                <a:cs typeface="Arial"/>
                <a:sym typeface="Wingdings"/>
              </a:rPr>
              <a:t> </a:t>
            </a:r>
            <a:r>
              <a:rPr lang="it-IT" sz="1200" b="1" dirty="0" err="1" smtClean="0">
                <a:solidFill>
                  <a:schemeClr val="tx2"/>
                </a:solidFill>
                <a:latin typeface="Arial"/>
                <a:cs typeface="Arial"/>
              </a:rPr>
              <a:t>Arecibo-illuminated</a:t>
            </a:r>
            <a:r>
              <a:rPr lang="it-IT" sz="1200" b="1" dirty="0" smtClean="0">
                <a:solidFill>
                  <a:schemeClr val="tx2"/>
                </a:solidFill>
                <a:latin typeface="Arial"/>
                <a:cs typeface="Arial"/>
              </a:rPr>
              <a:t> </a:t>
            </a:r>
            <a:r>
              <a:rPr lang="it-IT" sz="1200" b="1" dirty="0" err="1" smtClean="0">
                <a:solidFill>
                  <a:schemeClr val="tx2"/>
                </a:solidFill>
                <a:latin typeface="Arial"/>
                <a:cs typeface="Arial"/>
              </a:rPr>
              <a:t>dish</a:t>
            </a:r>
            <a:r>
              <a:rPr lang="it-IT" sz="1200" b="1" dirty="0" smtClean="0">
                <a:solidFill>
                  <a:schemeClr val="tx2"/>
                </a:solidFill>
                <a:latin typeface="Arial"/>
                <a:cs typeface="Arial"/>
              </a:rPr>
              <a:t>, but able to track sources, and observe larger region of sky)</a:t>
            </a:r>
            <a:endParaRPr lang="it-IT" sz="1400" b="1" dirty="0">
              <a:solidFill>
                <a:schemeClr val="tx2"/>
              </a:solidFill>
              <a:latin typeface="Arial"/>
              <a:cs typeface="Arial"/>
            </a:endParaRPr>
          </a:p>
        </p:txBody>
      </p:sp>
      <p:sp>
        <p:nvSpPr>
          <p:cNvPr id="38916" name="Text Box 1038"/>
          <p:cNvSpPr txBox="1">
            <a:spLocks noChangeArrowheads="1"/>
          </p:cNvSpPr>
          <p:nvPr/>
        </p:nvSpPr>
        <p:spPr bwMode="auto">
          <a:xfrm>
            <a:off x="156647" y="1866759"/>
            <a:ext cx="6234112" cy="646331"/>
          </a:xfrm>
          <a:prstGeom prst="rect">
            <a:avLst/>
          </a:prstGeom>
          <a:noFill/>
          <a:ln w="22225">
            <a:noFill/>
            <a:miter lim="800000"/>
            <a:headEnd/>
            <a:tailEnd/>
          </a:ln>
        </p:spPr>
        <p:txBody>
          <a:bodyPr>
            <a:prstTxWarp prst="textNoShape">
              <a:avLst/>
            </a:prstTxWarp>
            <a:spAutoFit/>
          </a:bodyPr>
          <a:lstStyle/>
          <a:p>
            <a:pPr>
              <a:spcBef>
                <a:spcPct val="50000"/>
              </a:spcBef>
              <a:buFont typeface="Arial"/>
              <a:buChar char="•"/>
            </a:pPr>
            <a:r>
              <a:rPr lang="it-IT" sz="1800" u="sng" dirty="0" smtClean="0">
                <a:solidFill>
                  <a:schemeClr val="tx1"/>
                </a:solidFill>
                <a:latin typeface="Arial"/>
                <a:cs typeface="Arial"/>
              </a:rPr>
              <a:t>Dual band </a:t>
            </a:r>
            <a:r>
              <a:rPr lang="it-IT" sz="1800" dirty="0" smtClean="0">
                <a:solidFill>
                  <a:schemeClr val="tx1"/>
                </a:solidFill>
                <a:latin typeface="Arial"/>
                <a:cs typeface="Arial"/>
              </a:rPr>
              <a:t>20+90 cm </a:t>
            </a:r>
            <a:r>
              <a:rPr lang="it-IT" dirty="0" smtClean="0">
                <a:latin typeface="Arial"/>
                <a:cs typeface="Arial"/>
              </a:rPr>
              <a:t>receiver</a:t>
            </a:r>
            <a:r>
              <a:rPr lang="it-IT" sz="1800" dirty="0" smtClean="0">
                <a:solidFill>
                  <a:schemeClr val="tx1"/>
                </a:solidFill>
                <a:latin typeface="Arial"/>
                <a:cs typeface="Arial"/>
              </a:rPr>
              <a:t>  </a:t>
            </a:r>
            <a:r>
              <a:rPr lang="it-IT" sz="1800" dirty="0" smtClean="0">
                <a:solidFill>
                  <a:schemeClr val="tx1"/>
                </a:solidFill>
                <a:latin typeface="Arial"/>
                <a:cs typeface="Arial"/>
                <a:sym typeface="Wingdings" pitchFamily="-112" charset="2"/>
              </a:rPr>
              <a:t> </a:t>
            </a:r>
            <a:r>
              <a:rPr lang="it-IT" dirty="0" smtClean="0">
                <a:solidFill>
                  <a:srgbClr val="000000"/>
                </a:solidFill>
                <a:latin typeface="Arial"/>
                <a:cs typeface="Arial"/>
                <a:sym typeface="Wingdings" pitchFamily="-112" charset="2"/>
              </a:rPr>
              <a:t>unique capability</a:t>
            </a:r>
            <a:r>
              <a:rPr lang="it-IT" sz="1800" dirty="0" smtClean="0">
                <a:solidFill>
                  <a:srgbClr val="000000"/>
                </a:solidFill>
                <a:latin typeface="Arial"/>
                <a:cs typeface="Arial"/>
              </a:rPr>
              <a:t> to remove interstellar medium effects</a:t>
            </a:r>
            <a:endParaRPr lang="it-IT" sz="1800" dirty="0">
              <a:solidFill>
                <a:srgbClr val="000000"/>
              </a:solidFill>
              <a:latin typeface="Arial"/>
              <a:cs typeface="Arial"/>
            </a:endParaRPr>
          </a:p>
        </p:txBody>
      </p:sp>
      <p:grpSp>
        <p:nvGrpSpPr>
          <p:cNvPr id="2" name="Group 1040"/>
          <p:cNvGrpSpPr>
            <a:grpSpLocks/>
          </p:cNvGrpSpPr>
          <p:nvPr/>
        </p:nvGrpSpPr>
        <p:grpSpPr bwMode="auto">
          <a:xfrm rot="-1902721">
            <a:off x="5343525" y="3939870"/>
            <a:ext cx="3876675" cy="2433638"/>
            <a:chOff x="2688" y="1658"/>
            <a:chExt cx="3168" cy="2020"/>
          </a:xfrm>
        </p:grpSpPr>
        <p:pic>
          <p:nvPicPr>
            <p:cNvPr id="38928" name="Picture 1041" descr="GW"/>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688" y="1658"/>
              <a:ext cx="3168" cy="2020"/>
            </a:xfrm>
            <a:prstGeom prst="rect">
              <a:avLst/>
            </a:prstGeom>
            <a:noFill/>
            <a:ln w="9525">
              <a:noFill/>
              <a:miter lim="800000"/>
              <a:headEnd/>
              <a:tailEnd/>
            </a:ln>
          </p:spPr>
        </p:pic>
        <p:pic>
          <p:nvPicPr>
            <p:cNvPr id="38929" name="Picture 1042" descr="ANI12"/>
            <p:cNvPicPr>
              <a:picLocks noChangeAspect="1" noChangeArrowheads="1" noCrop="1"/>
            </p:cNvPicPr>
            <p:nvPr/>
          </p:nvPicPr>
          <p:blipFill>
            <a:blip r:embed="rId4"/>
            <a:srcRect/>
            <a:stretch>
              <a:fillRect/>
            </a:stretch>
          </p:blipFill>
          <p:spPr bwMode="auto">
            <a:xfrm>
              <a:off x="4032" y="2472"/>
              <a:ext cx="360" cy="360"/>
            </a:xfrm>
            <a:prstGeom prst="rect">
              <a:avLst/>
            </a:prstGeom>
            <a:noFill/>
            <a:ln w="9525">
              <a:noFill/>
              <a:miter lim="800000"/>
              <a:headEnd/>
              <a:tailEnd/>
            </a:ln>
          </p:spPr>
        </p:pic>
      </p:grpSp>
      <p:sp>
        <p:nvSpPr>
          <p:cNvPr id="38918" name="AutoShape 1043"/>
          <p:cNvSpPr>
            <a:spLocks noChangeArrowheads="1"/>
          </p:cNvSpPr>
          <p:nvPr/>
        </p:nvSpPr>
        <p:spPr bwMode="auto">
          <a:xfrm rot="-5400000">
            <a:off x="418306" y="4236407"/>
            <a:ext cx="325437" cy="361950"/>
          </a:xfrm>
          <a:prstGeom prst="downArrow">
            <a:avLst>
              <a:gd name="adj1" fmla="val 50000"/>
              <a:gd name="adj2" fmla="val 27805"/>
            </a:avLst>
          </a:prstGeom>
          <a:solidFill>
            <a:schemeClr val="tx1"/>
          </a:solidFill>
          <a:ln w="22225">
            <a:solidFill>
              <a:schemeClr val="tx1"/>
            </a:solidFill>
            <a:miter lim="800000"/>
            <a:headEnd/>
            <a:tailEnd/>
          </a:ln>
        </p:spPr>
        <p:txBody>
          <a:bodyPr wrap="none" anchor="ctr">
            <a:prstTxWarp prst="textNoShape">
              <a:avLst/>
            </a:prstTxWarp>
          </a:bodyPr>
          <a:lstStyle/>
          <a:p>
            <a:endParaRPr lang="en-US"/>
          </a:p>
        </p:txBody>
      </p:sp>
      <p:sp>
        <p:nvSpPr>
          <p:cNvPr id="38919" name="Text Box 1044"/>
          <p:cNvSpPr txBox="1">
            <a:spLocks noChangeArrowheads="1"/>
          </p:cNvSpPr>
          <p:nvPr/>
        </p:nvSpPr>
        <p:spPr bwMode="auto">
          <a:xfrm>
            <a:off x="228600" y="4961283"/>
            <a:ext cx="5791200" cy="553998"/>
          </a:xfrm>
          <a:prstGeom prst="rect">
            <a:avLst/>
          </a:prstGeom>
          <a:noFill/>
          <a:ln w="22225">
            <a:noFill/>
            <a:miter lim="800000"/>
            <a:headEnd/>
            <a:tailEnd/>
          </a:ln>
        </p:spPr>
        <p:txBody>
          <a:bodyPr>
            <a:prstTxWarp prst="textNoShape">
              <a:avLst/>
            </a:prstTxWarp>
            <a:spAutoFit/>
          </a:bodyPr>
          <a:lstStyle/>
          <a:p>
            <a:pPr>
              <a:spcBef>
                <a:spcPct val="50000"/>
              </a:spcBef>
            </a:pPr>
            <a:r>
              <a:rPr lang="it-IT" sz="1600" b="1" u="sng" dirty="0" smtClean="0">
                <a:solidFill>
                  <a:srgbClr val="800000"/>
                </a:solidFill>
                <a:latin typeface="Arial"/>
                <a:cs typeface="Arial"/>
              </a:rPr>
              <a:t>Leader </a:t>
            </a:r>
            <a:r>
              <a:rPr lang="it-IT" sz="1600" b="1" u="sng" dirty="0" err="1" smtClean="0">
                <a:solidFill>
                  <a:srgbClr val="800000"/>
                </a:solidFill>
                <a:latin typeface="Arial"/>
                <a:cs typeface="Arial"/>
              </a:rPr>
              <a:t>experiment</a:t>
            </a:r>
            <a:r>
              <a:rPr lang="it-IT" sz="1600" b="1" u="sng" dirty="0" smtClean="0">
                <a:solidFill>
                  <a:srgbClr val="800000"/>
                </a:solidFill>
                <a:latin typeface="Arial"/>
                <a:cs typeface="Arial"/>
              </a:rPr>
              <a:t> </a:t>
            </a:r>
            <a:r>
              <a:rPr lang="it-IT" sz="1600" b="1" u="sng" dirty="0" err="1" smtClean="0">
                <a:solidFill>
                  <a:srgbClr val="800000"/>
                </a:solidFill>
                <a:latin typeface="Arial"/>
                <a:cs typeface="Arial"/>
              </a:rPr>
              <a:t>for</a:t>
            </a:r>
            <a:r>
              <a:rPr lang="it-IT" sz="1600" b="1" u="sng" dirty="0" smtClean="0">
                <a:solidFill>
                  <a:srgbClr val="800000"/>
                </a:solidFill>
                <a:latin typeface="Arial"/>
                <a:cs typeface="Arial"/>
              </a:rPr>
              <a:t> </a:t>
            </a:r>
            <a:r>
              <a:rPr lang="it-IT" sz="1600" b="1" u="sng" dirty="0" err="1" smtClean="0">
                <a:solidFill>
                  <a:srgbClr val="800000"/>
                </a:solidFill>
                <a:latin typeface="Arial"/>
                <a:cs typeface="Arial"/>
              </a:rPr>
              <a:t>detecting</a:t>
            </a:r>
            <a:r>
              <a:rPr lang="it-IT" sz="1600" b="1" u="sng" dirty="0" smtClean="0">
                <a:solidFill>
                  <a:srgbClr val="800000"/>
                </a:solidFill>
                <a:latin typeface="Arial"/>
                <a:cs typeface="Arial"/>
              </a:rPr>
              <a:t> GW </a:t>
            </a:r>
            <a:r>
              <a:rPr lang="it-IT" sz="1400" u="sng" dirty="0" err="1" smtClean="0">
                <a:latin typeface="Arial"/>
                <a:cs typeface="Arial"/>
              </a:rPr>
              <a:t>from</a:t>
            </a:r>
            <a:r>
              <a:rPr lang="it-IT" sz="1400" u="sng" dirty="0" smtClean="0">
                <a:latin typeface="Arial"/>
                <a:cs typeface="Arial"/>
              </a:rPr>
              <a:t> </a:t>
            </a:r>
            <a:r>
              <a:rPr lang="it-IT" sz="1400" u="sng" dirty="0" err="1" smtClean="0">
                <a:latin typeface="Arial"/>
                <a:cs typeface="Arial"/>
              </a:rPr>
              <a:t>cosmological</a:t>
            </a:r>
            <a:r>
              <a:rPr lang="it-IT" sz="1400" u="sng" dirty="0" smtClean="0">
                <a:latin typeface="Arial"/>
                <a:cs typeface="Arial"/>
              </a:rPr>
              <a:t> background or  </a:t>
            </a:r>
            <a:r>
              <a:rPr lang="it-IT" sz="1400" dirty="0" err="1" smtClean="0">
                <a:solidFill>
                  <a:srgbClr val="000000"/>
                </a:solidFill>
                <a:latin typeface="Arial"/>
                <a:cs typeface="Arial"/>
              </a:rPr>
              <a:t>from</a:t>
            </a:r>
            <a:r>
              <a:rPr lang="it-IT" sz="1400" dirty="0" smtClean="0">
                <a:solidFill>
                  <a:srgbClr val="000000"/>
                </a:solidFill>
                <a:latin typeface="Arial"/>
                <a:cs typeface="Arial"/>
              </a:rPr>
              <a:t> </a:t>
            </a:r>
            <a:r>
              <a:rPr lang="it-IT" sz="1400" dirty="0" err="1" smtClean="0">
                <a:solidFill>
                  <a:srgbClr val="000000"/>
                </a:solidFill>
                <a:latin typeface="Arial"/>
                <a:cs typeface="Arial"/>
              </a:rPr>
              <a:t>local</a:t>
            </a:r>
            <a:r>
              <a:rPr lang="it-IT" sz="1400" dirty="0" smtClean="0">
                <a:solidFill>
                  <a:srgbClr val="000000"/>
                </a:solidFill>
                <a:latin typeface="Arial"/>
                <a:cs typeface="Arial"/>
              </a:rPr>
              <a:t> SMBH in </a:t>
            </a:r>
            <a:r>
              <a:rPr lang="it-IT" sz="1400" dirty="0" err="1" smtClean="0">
                <a:solidFill>
                  <a:srgbClr val="000000"/>
                </a:solidFill>
                <a:latin typeface="Arial"/>
                <a:cs typeface="Arial"/>
              </a:rPr>
              <a:t>merging</a:t>
            </a:r>
            <a:r>
              <a:rPr lang="it-IT" sz="1400" dirty="0" smtClean="0">
                <a:solidFill>
                  <a:srgbClr val="000000"/>
                </a:solidFill>
                <a:latin typeface="Arial"/>
                <a:cs typeface="Arial"/>
              </a:rPr>
              <a:t> </a:t>
            </a:r>
            <a:r>
              <a:rPr lang="it-IT" sz="1400" dirty="0" err="1" smtClean="0">
                <a:solidFill>
                  <a:srgbClr val="000000"/>
                </a:solidFill>
                <a:latin typeface="Arial"/>
                <a:cs typeface="Arial"/>
              </a:rPr>
              <a:t>systems</a:t>
            </a:r>
            <a:endParaRPr lang="it-IT" sz="1800" dirty="0">
              <a:solidFill>
                <a:srgbClr val="000000"/>
              </a:solidFill>
              <a:latin typeface="Arial"/>
              <a:cs typeface="Arial"/>
            </a:endParaRPr>
          </a:p>
        </p:txBody>
      </p:sp>
      <p:sp>
        <p:nvSpPr>
          <p:cNvPr id="294935" name="Rectangle 1047"/>
          <p:cNvSpPr>
            <a:spLocks noChangeArrowheads="1"/>
          </p:cNvSpPr>
          <p:nvPr/>
        </p:nvSpPr>
        <p:spPr bwMode="auto">
          <a:xfrm>
            <a:off x="3375334" y="498475"/>
            <a:ext cx="4693664" cy="609600"/>
          </a:xfrm>
          <a:prstGeom prst="rect">
            <a:avLst/>
          </a:prstGeom>
          <a:noFill/>
          <a:ln w="9525">
            <a:noFill/>
            <a:miter lim="800000"/>
            <a:headEnd/>
            <a:tailEnd/>
          </a:ln>
          <a:effectLst/>
        </p:spPr>
        <p:txBody>
          <a:bodyPr>
            <a:prstTxWarp prst="textNoShape">
              <a:avLst/>
            </a:prstTxWarp>
          </a:bodyPr>
          <a:lstStyle/>
          <a:p>
            <a:pPr marL="342900" indent="-342900" algn="ctr">
              <a:spcBef>
                <a:spcPct val="20000"/>
              </a:spcBef>
              <a:defRPr/>
            </a:pPr>
            <a:r>
              <a:rPr lang="en-US" sz="2400" b="1" dirty="0">
                <a:latin typeface="Arial" charset="0"/>
              </a:rPr>
              <a:t>PULSAR</a:t>
            </a:r>
            <a:r>
              <a:rPr lang="en-US" sz="2400" b="1" dirty="0" smtClean="0">
                <a:latin typeface="Arial" charset="0"/>
              </a:rPr>
              <a:t> STUDIES WITH </a:t>
            </a:r>
            <a:r>
              <a:rPr lang="en-US" sz="2400" b="1" dirty="0">
                <a:latin typeface="Arial" charset="0"/>
              </a:rPr>
              <a:t>SRT </a:t>
            </a:r>
            <a:endParaRPr lang="it-IT" sz="2400" b="1" baseline="-25000" dirty="0">
              <a:latin typeface="Arial" charset="0"/>
            </a:endParaRPr>
          </a:p>
        </p:txBody>
      </p:sp>
      <p:sp>
        <p:nvSpPr>
          <p:cNvPr id="38923" name="Text Box 1046"/>
          <p:cNvSpPr txBox="1">
            <a:spLocks noChangeArrowheads="1"/>
          </p:cNvSpPr>
          <p:nvPr/>
        </p:nvSpPr>
        <p:spPr bwMode="auto">
          <a:xfrm>
            <a:off x="7124562" y="6184999"/>
            <a:ext cx="1851163" cy="307777"/>
          </a:xfrm>
          <a:prstGeom prst="rect">
            <a:avLst/>
          </a:prstGeom>
          <a:noFill/>
          <a:ln w="38100">
            <a:noFill/>
            <a:miter lim="800000"/>
            <a:headEnd/>
            <a:tailEnd/>
          </a:ln>
        </p:spPr>
        <p:txBody>
          <a:bodyPr wrap="none">
            <a:prstTxWarp prst="textNoShape">
              <a:avLst/>
            </a:prstTxWarp>
            <a:spAutoFit/>
          </a:bodyPr>
          <a:lstStyle/>
          <a:p>
            <a:pPr algn="ctr">
              <a:spcBef>
                <a:spcPct val="50000"/>
              </a:spcBef>
            </a:pPr>
            <a:r>
              <a:rPr lang="it-IT" sz="1400" dirty="0" err="1">
                <a:latin typeface="Arial"/>
                <a:cs typeface="Arial"/>
              </a:rPr>
              <a:t>Courtesy</a:t>
            </a:r>
            <a:r>
              <a:rPr lang="it-IT" sz="1400" dirty="0">
                <a:latin typeface="Arial"/>
                <a:cs typeface="Arial"/>
              </a:rPr>
              <a:t> A. Possenti</a:t>
            </a:r>
            <a:endParaRPr lang="it-IT" sz="1600" dirty="0">
              <a:latin typeface="Arial"/>
              <a:cs typeface="Arial"/>
            </a:endParaRPr>
          </a:p>
        </p:txBody>
      </p:sp>
      <p:sp>
        <p:nvSpPr>
          <p:cNvPr id="38924" name="Rectangle 1052"/>
          <p:cNvSpPr>
            <a:spLocks noChangeArrowheads="1"/>
          </p:cNvSpPr>
          <p:nvPr/>
        </p:nvSpPr>
        <p:spPr bwMode="auto">
          <a:xfrm>
            <a:off x="228600" y="498475"/>
            <a:ext cx="2286000" cy="784830"/>
          </a:xfrm>
          <a:prstGeom prst="rect">
            <a:avLst/>
          </a:prstGeom>
          <a:noFill/>
          <a:ln w="19050">
            <a:solidFill>
              <a:srgbClr val="FF0000"/>
            </a:solidFill>
            <a:miter lim="800000"/>
            <a:headEnd/>
            <a:tailEnd/>
          </a:ln>
        </p:spPr>
        <p:txBody>
          <a:bodyPr wrap="square">
            <a:prstTxWarp prst="textNoShape">
              <a:avLst/>
            </a:prstTxWarp>
            <a:spAutoFit/>
          </a:bodyPr>
          <a:lstStyle/>
          <a:p>
            <a:pPr algn="ctr">
              <a:spcBef>
                <a:spcPct val="50000"/>
              </a:spcBef>
            </a:pPr>
            <a:r>
              <a:rPr lang="it-IT" dirty="0" err="1" smtClean="0">
                <a:solidFill>
                  <a:srgbClr val="000000"/>
                </a:solidFill>
                <a:latin typeface="Arial"/>
                <a:cs typeface="Arial"/>
              </a:rPr>
              <a:t>L</a:t>
            </a:r>
            <a:r>
              <a:rPr lang="it-IT" dirty="0" smtClean="0">
                <a:solidFill>
                  <a:srgbClr val="000000"/>
                </a:solidFill>
                <a:latin typeface="Arial"/>
                <a:cs typeface="Arial"/>
              </a:rPr>
              <a:t>/</a:t>
            </a:r>
            <a:r>
              <a:rPr lang="it-IT" dirty="0" err="1" smtClean="0">
                <a:solidFill>
                  <a:srgbClr val="000000"/>
                </a:solidFill>
                <a:latin typeface="Arial"/>
                <a:cs typeface="Arial"/>
              </a:rPr>
              <a:t>P</a:t>
            </a:r>
            <a:r>
              <a:rPr lang="it-IT" dirty="0" smtClean="0">
                <a:solidFill>
                  <a:srgbClr val="000000"/>
                </a:solidFill>
                <a:latin typeface="Arial"/>
                <a:cs typeface="Arial"/>
              </a:rPr>
              <a:t> </a:t>
            </a:r>
            <a:r>
              <a:rPr lang="it-IT" dirty="0" err="1" smtClean="0">
                <a:solidFill>
                  <a:srgbClr val="000000"/>
                </a:solidFill>
                <a:latin typeface="Arial"/>
                <a:cs typeface="Arial"/>
              </a:rPr>
              <a:t>Dual</a:t>
            </a:r>
            <a:r>
              <a:rPr lang="it-IT" dirty="0" smtClean="0">
                <a:solidFill>
                  <a:srgbClr val="000000"/>
                </a:solidFill>
                <a:latin typeface="Arial"/>
                <a:cs typeface="Arial"/>
              </a:rPr>
              <a:t> Band</a:t>
            </a:r>
          </a:p>
          <a:p>
            <a:pPr algn="ctr">
              <a:spcBef>
                <a:spcPct val="50000"/>
              </a:spcBef>
            </a:pPr>
            <a:r>
              <a:rPr lang="it-IT" dirty="0" smtClean="0">
                <a:solidFill>
                  <a:srgbClr val="000000"/>
                </a:solidFill>
                <a:latin typeface="Arial"/>
                <a:cs typeface="Arial"/>
              </a:rPr>
              <a:t>+ ROACH1</a:t>
            </a:r>
            <a:endParaRPr lang="it-IT" dirty="0">
              <a:solidFill>
                <a:srgbClr val="000000"/>
              </a:solidFill>
              <a:latin typeface="Arial"/>
              <a:cs typeface="Arial"/>
            </a:endParaRPr>
          </a:p>
        </p:txBody>
      </p:sp>
      <p:sp>
        <p:nvSpPr>
          <p:cNvPr id="38925" name="Rectangle 1053"/>
          <p:cNvSpPr>
            <a:spLocks noChangeArrowheads="1"/>
          </p:cNvSpPr>
          <p:nvPr/>
        </p:nvSpPr>
        <p:spPr bwMode="auto">
          <a:xfrm>
            <a:off x="838200" y="4202275"/>
            <a:ext cx="5067300" cy="511422"/>
          </a:xfrm>
          <a:prstGeom prst="rect">
            <a:avLst/>
          </a:prstGeom>
          <a:noFill/>
          <a:ln w="9525">
            <a:noFill/>
            <a:miter lim="800000"/>
            <a:headEnd/>
            <a:tailEnd/>
          </a:ln>
        </p:spPr>
        <p:txBody>
          <a:bodyPr>
            <a:prstTxWarp prst="textNoShape">
              <a:avLst/>
            </a:prstTxWarp>
            <a:spAutoFit/>
          </a:bodyPr>
          <a:lstStyle/>
          <a:p>
            <a:pPr>
              <a:lnSpc>
                <a:spcPct val="90000"/>
              </a:lnSpc>
              <a:spcBef>
                <a:spcPct val="20000"/>
              </a:spcBef>
              <a:buClr>
                <a:srgbClr val="CCFF33"/>
              </a:buClr>
              <a:buSzPct val="70000"/>
              <a:buFont typeface="Wingdings" pitchFamily="-112" charset="2"/>
              <a:buNone/>
            </a:pPr>
            <a:r>
              <a:rPr lang="it-IT" sz="1600" b="1" u="sng" dirty="0" err="1" smtClean="0">
                <a:solidFill>
                  <a:srgbClr val="800000"/>
                </a:solidFill>
                <a:latin typeface="Arial"/>
                <a:cs typeface="Arial"/>
              </a:rPr>
              <a:t>Ultra-precision</a:t>
            </a:r>
            <a:r>
              <a:rPr lang="it-IT" sz="1600" b="1" u="sng" dirty="0" smtClean="0">
                <a:solidFill>
                  <a:srgbClr val="800000"/>
                </a:solidFill>
                <a:latin typeface="Arial"/>
                <a:cs typeface="Arial"/>
              </a:rPr>
              <a:t> Pulsar Timing</a:t>
            </a:r>
            <a:r>
              <a:rPr lang="it-IT" sz="1600" b="1" dirty="0" smtClean="0">
                <a:solidFill>
                  <a:srgbClr val="800000"/>
                </a:solidFill>
                <a:latin typeface="Arial"/>
                <a:cs typeface="Arial"/>
              </a:rPr>
              <a:t>: </a:t>
            </a:r>
            <a:r>
              <a:rPr lang="it-IT" sz="1400" dirty="0" err="1" smtClean="0">
                <a:latin typeface="Arial"/>
                <a:cs typeface="Arial"/>
              </a:rPr>
              <a:t>Searching</a:t>
            </a:r>
            <a:r>
              <a:rPr lang="it-IT" sz="1400" dirty="0" smtClean="0">
                <a:latin typeface="Arial"/>
                <a:cs typeface="Arial"/>
              </a:rPr>
              <a:t> </a:t>
            </a:r>
            <a:r>
              <a:rPr lang="it-IT" sz="1400" dirty="0" err="1" smtClean="0">
                <a:latin typeface="Arial"/>
                <a:cs typeface="Arial"/>
              </a:rPr>
              <a:t>for</a:t>
            </a:r>
            <a:r>
              <a:rPr lang="it-IT" sz="1400" dirty="0" smtClean="0">
                <a:latin typeface="Arial"/>
                <a:cs typeface="Arial"/>
              </a:rPr>
              <a:t> </a:t>
            </a:r>
            <a:r>
              <a:rPr lang="it-IT" sz="1400" dirty="0" err="1" smtClean="0">
                <a:latin typeface="Arial"/>
                <a:cs typeface="Arial"/>
              </a:rPr>
              <a:t>signature</a:t>
            </a:r>
            <a:r>
              <a:rPr lang="it-IT" sz="1400" dirty="0" smtClean="0">
                <a:latin typeface="Arial"/>
                <a:cs typeface="Arial"/>
              </a:rPr>
              <a:t> </a:t>
            </a:r>
            <a:r>
              <a:rPr lang="it-IT" sz="1400" dirty="0" err="1" smtClean="0">
                <a:latin typeface="Arial"/>
                <a:cs typeface="Arial"/>
              </a:rPr>
              <a:t>of</a:t>
            </a:r>
            <a:r>
              <a:rPr lang="it-IT" sz="1400" dirty="0" smtClean="0">
                <a:latin typeface="Arial"/>
                <a:cs typeface="Arial"/>
              </a:rPr>
              <a:t> </a:t>
            </a:r>
            <a:r>
              <a:rPr lang="it-IT" sz="1400" dirty="0" err="1" smtClean="0">
                <a:latin typeface="Arial"/>
                <a:cs typeface="Arial"/>
              </a:rPr>
              <a:t>space-time</a:t>
            </a:r>
            <a:r>
              <a:rPr lang="it-IT" sz="1400" dirty="0" smtClean="0">
                <a:latin typeface="Arial"/>
                <a:cs typeface="Arial"/>
              </a:rPr>
              <a:t> </a:t>
            </a:r>
            <a:r>
              <a:rPr lang="it-IT" sz="1400" dirty="0" err="1" smtClean="0">
                <a:latin typeface="Arial"/>
                <a:cs typeface="Arial"/>
              </a:rPr>
              <a:t>perturbations</a:t>
            </a:r>
            <a:r>
              <a:rPr lang="it-IT" sz="1400" dirty="0" smtClean="0">
                <a:latin typeface="Arial"/>
                <a:cs typeface="Arial"/>
              </a:rPr>
              <a:t> in pulsar timing </a:t>
            </a:r>
            <a:r>
              <a:rPr lang="it-IT" sz="1400" dirty="0" err="1" smtClean="0">
                <a:latin typeface="Arial"/>
                <a:cs typeface="Arial"/>
              </a:rPr>
              <a:t>residuals</a:t>
            </a:r>
            <a:endParaRPr lang="it-IT" sz="1400" dirty="0">
              <a:latin typeface="Arial"/>
              <a:cs typeface="Arial"/>
            </a:endParaRPr>
          </a:p>
        </p:txBody>
      </p:sp>
      <p:pic>
        <p:nvPicPr>
          <p:cNvPr id="23" name="Picture 22" descr="LEAP.tiff"/>
          <p:cNvPicPr>
            <a:picLocks noChangeAspect="1"/>
          </p:cNvPicPr>
          <p:nvPr/>
        </p:nvPicPr>
        <p:blipFill>
          <a:blip r:embed="rId5"/>
          <a:stretch>
            <a:fillRect/>
          </a:stretch>
        </p:blipFill>
        <p:spPr>
          <a:xfrm>
            <a:off x="6707737" y="1105862"/>
            <a:ext cx="1979876" cy="2929896"/>
          </a:xfrm>
          <a:prstGeom prst="rect">
            <a:avLst/>
          </a:prstGeom>
        </p:spPr>
      </p:pic>
      <p:sp>
        <p:nvSpPr>
          <p:cNvPr id="3" name="Segnaposto data 2"/>
          <p:cNvSpPr>
            <a:spLocks noGrp="1"/>
          </p:cNvSpPr>
          <p:nvPr>
            <p:ph type="dt" sz="half" idx="10"/>
          </p:nvPr>
        </p:nvSpPr>
        <p:spPr/>
        <p:txBody>
          <a:bodyPr/>
          <a:lstStyle/>
          <a:p>
            <a:fld id="{205B3E5C-FDF5-F54F-B751-361CA0D908AB}" type="datetime1">
              <a:rPr lang="en-US" smtClean="0"/>
              <a:t>9/23/15</a:t>
            </a:fld>
            <a:endParaRPr lang="en-US"/>
          </a:p>
        </p:txBody>
      </p:sp>
      <p:sp>
        <p:nvSpPr>
          <p:cNvPr id="4" name="Segnaposto piè di pagina 3"/>
          <p:cNvSpPr>
            <a:spLocks noGrp="1"/>
          </p:cNvSpPr>
          <p:nvPr>
            <p:ph type="ftr" sz="quarter" idx="11"/>
          </p:nvPr>
        </p:nvSpPr>
        <p:spPr/>
        <p:txBody>
          <a:bodyPr/>
          <a:lstStyle/>
          <a:p>
            <a:r>
              <a:rPr lang="en-US" smtClean="0"/>
              <a:t>I. Prandoni</a:t>
            </a:r>
            <a:endParaRPr lang="en-US"/>
          </a:p>
        </p:txBody>
      </p:sp>
    </p:spTree>
    <p:extLst>
      <p:ext uri="{BB962C8B-B14F-4D97-AF65-F5344CB8AC3E}">
        <p14:creationId xmlns:p14="http://schemas.microsoft.com/office/powerpoint/2010/main" val="10247105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7963" y="1311458"/>
            <a:ext cx="5247049" cy="4770537"/>
          </a:xfrm>
          <a:prstGeom prst="rect">
            <a:avLst/>
          </a:prstGeom>
          <a:noFill/>
        </p:spPr>
        <p:txBody>
          <a:bodyPr wrap="square" rtlCol="0">
            <a:spAutoFit/>
          </a:bodyPr>
          <a:lstStyle/>
          <a:p>
            <a:r>
              <a:rPr lang="en-US" sz="1600" b="1" dirty="0"/>
              <a:t>2013, July 27th </a:t>
            </a:r>
            <a:r>
              <a:rPr lang="en-US" sz="1600" b="1" dirty="0" smtClean="0"/>
              <a:t> </a:t>
            </a:r>
            <a:r>
              <a:rPr lang="en-US" sz="1600" b="1" dirty="0" smtClean="0">
                <a:sym typeface="Wingdings"/>
              </a:rPr>
              <a:t> </a:t>
            </a:r>
            <a:r>
              <a:rPr lang="en-US" sz="1600" b="1" dirty="0" smtClean="0"/>
              <a:t>First LEAP session including SRT</a:t>
            </a:r>
          </a:p>
          <a:p>
            <a:r>
              <a:rPr lang="en-US" sz="1600" b="1" dirty="0" smtClean="0"/>
              <a:t> </a:t>
            </a:r>
            <a:r>
              <a:rPr lang="en-US" sz="1600" dirty="0" smtClean="0"/>
              <a:t>5 telescopes - ROACH installed</a:t>
            </a:r>
            <a:r>
              <a:rPr lang="en-US" sz="1600" dirty="0"/>
              <a:t> </a:t>
            </a:r>
            <a:r>
              <a:rPr lang="en-US" sz="1600" dirty="0" smtClean="0"/>
              <a:t>– only 1 band (16 MHz) </a:t>
            </a:r>
          </a:p>
          <a:p>
            <a:pPr marL="285750" indent="-285750">
              <a:buFont typeface="Wingdings" charset="0"/>
              <a:buChar char="à"/>
            </a:pPr>
            <a:r>
              <a:rPr lang="en-US" sz="1600" dirty="0" smtClean="0">
                <a:solidFill>
                  <a:srgbClr val="FF0000"/>
                </a:solidFill>
              </a:rPr>
              <a:t>Only brightest pulsars</a:t>
            </a:r>
          </a:p>
          <a:p>
            <a:r>
              <a:rPr lang="en-US" sz="1600" dirty="0" smtClean="0">
                <a:solidFill>
                  <a:srgbClr val="FF0000"/>
                </a:solidFill>
              </a:rPr>
              <a:t>Goal: 128 MHz </a:t>
            </a:r>
            <a:r>
              <a:rPr lang="en-US" sz="1600" dirty="0" smtClean="0">
                <a:solidFill>
                  <a:srgbClr val="FF0000"/>
                </a:solidFill>
                <a:sym typeface="Wingdings"/>
              </a:rPr>
              <a:t> LEAP; 500 MHz  EPTA</a:t>
            </a:r>
          </a:p>
          <a:p>
            <a:endParaRPr lang="en-US" sz="1600" dirty="0" smtClean="0"/>
          </a:p>
          <a:p>
            <a:pPr marL="342900" indent="-342900"/>
            <a:r>
              <a:rPr lang="en-US" sz="1600" b="1" dirty="0" smtClean="0"/>
              <a:t>Feb. 2014</a:t>
            </a:r>
            <a:r>
              <a:rPr lang="en-US" sz="1600" dirty="0" smtClean="0"/>
              <a:t>: </a:t>
            </a:r>
            <a:r>
              <a:rPr lang="en-US" sz="1600" b="1" dirty="0" smtClean="0"/>
              <a:t>8-node cluster available</a:t>
            </a:r>
          </a:p>
          <a:p>
            <a:endParaRPr lang="en-US" sz="1600" b="1" dirty="0" smtClean="0">
              <a:sym typeface="Wingdings"/>
            </a:endParaRPr>
          </a:p>
          <a:p>
            <a:r>
              <a:rPr lang="en-US" sz="1600" b="1" dirty="0" smtClean="0">
                <a:sym typeface="Wingdings"/>
              </a:rPr>
              <a:t>31/03/14: First LEAP session with 8 bands (128 MHz)!</a:t>
            </a:r>
          </a:p>
          <a:p>
            <a:pPr>
              <a:buFont typeface="Wingdings" pitchFamily="32" charset="2"/>
              <a:buChar char="à"/>
            </a:pPr>
            <a:endParaRPr lang="en-US" sz="1600" b="1" dirty="0" smtClean="0">
              <a:solidFill>
                <a:srgbClr val="FF0000"/>
              </a:solidFill>
              <a:sym typeface="Wingdings"/>
            </a:endParaRPr>
          </a:p>
          <a:p>
            <a:r>
              <a:rPr lang="en-US" sz="1600" b="1" dirty="0" smtClean="0">
                <a:solidFill>
                  <a:srgbClr val="FF0000"/>
                </a:solidFill>
                <a:sym typeface="Wingdings"/>
              </a:rPr>
              <a:t> </a:t>
            </a:r>
            <a:r>
              <a:rPr lang="en-US" sz="1600" b="1" u="sng" dirty="0" smtClean="0">
                <a:solidFill>
                  <a:srgbClr val="FF0000"/>
                </a:solidFill>
                <a:sym typeface="Wingdings"/>
              </a:rPr>
              <a:t>SRT participate to all monthly 25</a:t>
            </a:r>
            <a:r>
              <a:rPr lang="en-US" sz="1600" b="1" u="sng" baseline="30000" dirty="0" smtClean="0">
                <a:solidFill>
                  <a:srgbClr val="FF0000"/>
                </a:solidFill>
                <a:sym typeface="Wingdings"/>
              </a:rPr>
              <a:t>h</a:t>
            </a:r>
            <a:r>
              <a:rPr lang="en-US" sz="1600" b="1" u="sng" dirty="0" smtClean="0">
                <a:solidFill>
                  <a:srgbClr val="FF0000"/>
                </a:solidFill>
                <a:sym typeface="Wingdings"/>
              </a:rPr>
              <a:t> LEAP sessions </a:t>
            </a:r>
            <a:r>
              <a:rPr lang="en-US" sz="1600" dirty="0" smtClean="0">
                <a:solidFill>
                  <a:srgbClr val="FF0000"/>
                </a:solidFill>
                <a:sym typeface="Wingdings"/>
              </a:rPr>
              <a:t>(nearly all </a:t>
            </a:r>
            <a:r>
              <a:rPr lang="en-US" sz="1600" dirty="0" err="1" smtClean="0">
                <a:solidFill>
                  <a:srgbClr val="FF0000"/>
                </a:solidFill>
                <a:sym typeface="Wingdings"/>
              </a:rPr>
              <a:t>msec</a:t>
            </a:r>
            <a:r>
              <a:rPr lang="en-US" sz="1600" dirty="0" smtClean="0">
                <a:solidFill>
                  <a:srgbClr val="FF0000"/>
                </a:solidFill>
                <a:sym typeface="Wingdings"/>
              </a:rPr>
              <a:t> pulsars detected)</a:t>
            </a:r>
          </a:p>
          <a:p>
            <a:endParaRPr lang="en-US" sz="1600" dirty="0" smtClean="0">
              <a:solidFill>
                <a:srgbClr val="FF0000"/>
              </a:solidFill>
              <a:sym typeface="Wingdings"/>
            </a:endParaRPr>
          </a:p>
          <a:p>
            <a:r>
              <a:rPr lang="en-US" sz="1600" b="1" dirty="0" smtClean="0">
                <a:sym typeface="Wingdings"/>
              </a:rPr>
              <a:t>May 9, 2014: Correlation between SRT and </a:t>
            </a:r>
            <a:r>
              <a:rPr lang="en-US" sz="1600" b="1" dirty="0" err="1" smtClean="0">
                <a:sym typeface="Wingdings"/>
              </a:rPr>
              <a:t>Westerbork</a:t>
            </a:r>
            <a:endParaRPr lang="en-US" sz="1600" b="1" dirty="0" smtClean="0">
              <a:sym typeface="Wingdings"/>
            </a:endParaRPr>
          </a:p>
          <a:p>
            <a:pPr>
              <a:buFont typeface="Wingdings" pitchFamily="32" charset="2"/>
              <a:buChar char="à"/>
            </a:pPr>
            <a:endParaRPr lang="en-US" sz="1600" dirty="0" smtClean="0">
              <a:solidFill>
                <a:srgbClr val="FF0000"/>
              </a:solidFill>
              <a:sym typeface="Wingdings"/>
            </a:endParaRPr>
          </a:p>
          <a:p>
            <a:r>
              <a:rPr lang="en-US" sz="1600" b="1" dirty="0" smtClean="0">
                <a:solidFill>
                  <a:srgbClr val="000000"/>
                </a:solidFill>
                <a:sym typeface="Wingdings"/>
              </a:rPr>
              <a:t>Sept. 2014: </a:t>
            </a:r>
            <a:r>
              <a:rPr lang="en-US" sz="1600" dirty="0" smtClean="0">
                <a:solidFill>
                  <a:srgbClr val="000000"/>
                </a:solidFill>
                <a:sym typeface="Wingdings"/>
              </a:rPr>
              <a:t>data acquisition completely </a:t>
            </a:r>
            <a:r>
              <a:rPr lang="en-US" sz="1600" dirty="0" err="1" smtClean="0">
                <a:solidFill>
                  <a:srgbClr val="000000"/>
                </a:solidFill>
                <a:sym typeface="Wingdings"/>
              </a:rPr>
              <a:t>automatized</a:t>
            </a:r>
            <a:r>
              <a:rPr lang="en-US" sz="1600" dirty="0" smtClean="0">
                <a:solidFill>
                  <a:srgbClr val="000000"/>
                </a:solidFill>
                <a:sym typeface="Wingdings"/>
              </a:rPr>
              <a:t> </a:t>
            </a:r>
            <a:r>
              <a:rPr lang="en-US" sz="1600" dirty="0" smtClean="0">
                <a:solidFill>
                  <a:srgbClr val="FF0000"/>
                </a:solidFill>
                <a:sym typeface="Wingdings"/>
              </a:rPr>
              <a:t>(SEADAS+NURAGHE)</a:t>
            </a:r>
          </a:p>
          <a:p>
            <a:endParaRPr lang="en-US" sz="1600" b="1" dirty="0" smtClean="0">
              <a:solidFill>
                <a:srgbClr val="FF0000"/>
              </a:solidFill>
              <a:sym typeface="Wingdings"/>
            </a:endParaRPr>
          </a:p>
          <a:p>
            <a:r>
              <a:rPr lang="en-US" sz="1600" b="1" dirty="0" smtClean="0">
                <a:sym typeface="Wingdings"/>
              </a:rPr>
              <a:t>Work in progress: </a:t>
            </a:r>
            <a:r>
              <a:rPr lang="en-US" sz="1600" b="1" dirty="0" smtClean="0">
                <a:solidFill>
                  <a:srgbClr val="FF0000"/>
                </a:solidFill>
                <a:sym typeface="Wingdings"/>
              </a:rPr>
              <a:t>5 Telescope LEAP coherent addition </a:t>
            </a:r>
            <a:endParaRPr lang="en-US" sz="1600" b="1" dirty="0" smtClean="0">
              <a:solidFill>
                <a:srgbClr val="FF0000"/>
              </a:solidFill>
            </a:endParaRPr>
          </a:p>
          <a:p>
            <a:endParaRPr lang="en-US" sz="1600" dirty="0"/>
          </a:p>
        </p:txBody>
      </p:sp>
      <p:sp>
        <p:nvSpPr>
          <p:cNvPr id="13" name="Rectangle 1047"/>
          <p:cNvSpPr>
            <a:spLocks noChangeArrowheads="1"/>
          </p:cNvSpPr>
          <p:nvPr/>
        </p:nvSpPr>
        <p:spPr bwMode="auto">
          <a:xfrm>
            <a:off x="2909947" y="329276"/>
            <a:ext cx="5939915" cy="479042"/>
          </a:xfrm>
          <a:prstGeom prst="rect">
            <a:avLst/>
          </a:prstGeom>
          <a:noFill/>
          <a:ln w="9525">
            <a:noFill/>
            <a:miter lim="800000"/>
            <a:headEnd/>
            <a:tailEnd/>
          </a:ln>
          <a:effectLst/>
        </p:spPr>
        <p:txBody>
          <a:bodyPr>
            <a:prstTxWarp prst="textNoShape">
              <a:avLst/>
            </a:prstTxWarp>
          </a:bodyPr>
          <a:lstStyle/>
          <a:p>
            <a:pPr marL="342900" indent="-342900" algn="ctr">
              <a:spcBef>
                <a:spcPct val="20000"/>
              </a:spcBef>
              <a:defRPr/>
            </a:pPr>
            <a:r>
              <a:rPr lang="en-US" sz="2400" b="1" dirty="0" smtClean="0">
                <a:latin typeface="Arial" charset="0"/>
              </a:rPr>
              <a:t>SRT &amp; LEAP – AV Milestones</a:t>
            </a:r>
            <a:endParaRPr lang="it-IT" sz="2400" b="1" baseline="-25000" dirty="0">
              <a:latin typeface="Arial" charset="0"/>
            </a:endParaRPr>
          </a:p>
        </p:txBody>
      </p:sp>
      <p:sp>
        <p:nvSpPr>
          <p:cNvPr id="18" name="Rectangle 17"/>
          <p:cNvSpPr/>
          <p:nvPr/>
        </p:nvSpPr>
        <p:spPr>
          <a:xfrm>
            <a:off x="4566682" y="6232010"/>
            <a:ext cx="4640938" cy="369332"/>
          </a:xfrm>
          <a:prstGeom prst="rect">
            <a:avLst/>
          </a:prstGeom>
        </p:spPr>
        <p:txBody>
          <a:bodyPr wrap="square">
            <a:spAutoFit/>
          </a:bodyPr>
          <a:lstStyle/>
          <a:p>
            <a:r>
              <a:rPr lang="en-US" u="sng" dirty="0" smtClean="0"/>
              <a:t>Pulsar Group OAC: </a:t>
            </a:r>
            <a:r>
              <a:rPr lang="en-US" u="sng" dirty="0" err="1" smtClean="0"/>
              <a:t>Perrodin</a:t>
            </a:r>
            <a:r>
              <a:rPr lang="en-US" u="sng" dirty="0" smtClean="0"/>
              <a:t>, </a:t>
            </a:r>
            <a:r>
              <a:rPr lang="en-US" u="sng" dirty="0" err="1" smtClean="0"/>
              <a:t>Concu</a:t>
            </a:r>
            <a:r>
              <a:rPr lang="en-US" u="sng" dirty="0" smtClean="0"/>
              <a:t>, </a:t>
            </a:r>
            <a:r>
              <a:rPr lang="en-US" u="sng" dirty="0" err="1" smtClean="0"/>
              <a:t>Melis</a:t>
            </a:r>
            <a:r>
              <a:rPr lang="en-US" u="sng" dirty="0" smtClean="0"/>
              <a:t>, etc.</a:t>
            </a:r>
            <a:endParaRPr lang="en-US" u="sng" dirty="0"/>
          </a:p>
        </p:txBody>
      </p:sp>
      <p:pic>
        <p:nvPicPr>
          <p:cNvPr id="20" name="Picture 19" descr="FirstLEAP.tiff"/>
          <p:cNvPicPr>
            <a:picLocks noChangeAspect="1"/>
          </p:cNvPicPr>
          <p:nvPr/>
        </p:nvPicPr>
        <p:blipFill>
          <a:blip r:embed="rId3"/>
          <a:stretch>
            <a:fillRect/>
          </a:stretch>
        </p:blipFill>
        <p:spPr>
          <a:xfrm>
            <a:off x="5455012" y="875166"/>
            <a:ext cx="3688988" cy="2840866"/>
          </a:xfrm>
          <a:prstGeom prst="rect">
            <a:avLst/>
          </a:prstGeom>
        </p:spPr>
      </p:pic>
      <p:sp>
        <p:nvSpPr>
          <p:cNvPr id="16" name="TextBox 15"/>
          <p:cNvSpPr txBox="1"/>
          <p:nvPr/>
        </p:nvSpPr>
        <p:spPr>
          <a:xfrm>
            <a:off x="7831997" y="1332754"/>
            <a:ext cx="1312003" cy="369332"/>
          </a:xfrm>
          <a:prstGeom prst="rect">
            <a:avLst/>
          </a:prstGeom>
          <a:noFill/>
        </p:spPr>
        <p:txBody>
          <a:bodyPr wrap="none" rtlCol="0">
            <a:spAutoFit/>
          </a:bodyPr>
          <a:lstStyle/>
          <a:p>
            <a:r>
              <a:rPr lang="en-US" b="1" dirty="0" smtClean="0"/>
              <a:t>J1022+1001</a:t>
            </a:r>
          </a:p>
        </p:txBody>
      </p:sp>
      <p:sp>
        <p:nvSpPr>
          <p:cNvPr id="14" name="TextBox 13"/>
          <p:cNvSpPr txBox="1"/>
          <p:nvPr/>
        </p:nvSpPr>
        <p:spPr>
          <a:xfrm>
            <a:off x="5837628" y="1163477"/>
            <a:ext cx="1707919" cy="1077218"/>
          </a:xfrm>
          <a:prstGeom prst="rect">
            <a:avLst/>
          </a:prstGeom>
          <a:noFill/>
        </p:spPr>
        <p:txBody>
          <a:bodyPr wrap="none" rtlCol="0">
            <a:spAutoFit/>
          </a:bodyPr>
          <a:lstStyle/>
          <a:p>
            <a:r>
              <a:rPr lang="en-US" sz="1600" b="1" dirty="0" smtClean="0">
                <a:solidFill>
                  <a:srgbClr val="008000"/>
                </a:solidFill>
              </a:rPr>
              <a:t>ROACH1</a:t>
            </a:r>
          </a:p>
          <a:p>
            <a:r>
              <a:rPr lang="en-US" sz="1600" dirty="0" smtClean="0">
                <a:solidFill>
                  <a:srgbClr val="008000"/>
                </a:solidFill>
              </a:rPr>
              <a:t>15 min, 1.436 GHz</a:t>
            </a:r>
          </a:p>
          <a:p>
            <a:r>
              <a:rPr lang="en-US" sz="1600" dirty="0" smtClean="0">
                <a:solidFill>
                  <a:srgbClr val="008000"/>
                </a:solidFill>
              </a:rPr>
              <a:t>BW=16 MHz </a:t>
            </a:r>
          </a:p>
          <a:p>
            <a:r>
              <a:rPr lang="en-US" sz="1600" dirty="0" smtClean="0">
                <a:solidFill>
                  <a:srgbClr val="008000"/>
                </a:solidFill>
              </a:rPr>
              <a:t>S/N=37</a:t>
            </a:r>
            <a:endParaRPr lang="en-US" sz="1600" dirty="0">
              <a:solidFill>
                <a:srgbClr val="008000"/>
              </a:solidFill>
            </a:endParaRPr>
          </a:p>
        </p:txBody>
      </p:sp>
      <p:pic>
        <p:nvPicPr>
          <p:cNvPr id="22" name="Picture 21" descr="fringe.srt-wb.3C454.png"/>
          <p:cNvPicPr>
            <a:picLocks noChangeAspect="1"/>
          </p:cNvPicPr>
          <p:nvPr/>
        </p:nvPicPr>
        <p:blipFill>
          <a:blip r:embed="rId4"/>
          <a:srcRect l="5706" t="7920" r="4200" b="7199"/>
          <a:stretch>
            <a:fillRect/>
          </a:stretch>
        </p:blipFill>
        <p:spPr>
          <a:xfrm>
            <a:off x="5387753" y="3716032"/>
            <a:ext cx="3619359" cy="2633355"/>
          </a:xfrm>
          <a:prstGeom prst="rect">
            <a:avLst/>
          </a:prstGeom>
        </p:spPr>
      </p:pic>
      <p:sp>
        <p:nvSpPr>
          <p:cNvPr id="23" name="TextBox 22"/>
          <p:cNvSpPr txBox="1"/>
          <p:nvPr/>
        </p:nvSpPr>
        <p:spPr>
          <a:xfrm>
            <a:off x="7545547" y="4026054"/>
            <a:ext cx="1461565" cy="584776"/>
          </a:xfrm>
          <a:prstGeom prst="rect">
            <a:avLst/>
          </a:prstGeom>
          <a:noFill/>
        </p:spPr>
        <p:txBody>
          <a:bodyPr wrap="square" rtlCol="0">
            <a:spAutoFit/>
          </a:bodyPr>
          <a:lstStyle/>
          <a:p>
            <a:r>
              <a:rPr lang="en-US" sz="1600" dirty="0" smtClean="0"/>
              <a:t>Fringe SRT-</a:t>
            </a:r>
            <a:r>
              <a:rPr lang="en-US" sz="1600" dirty="0" err="1" smtClean="0"/>
              <a:t>Wb</a:t>
            </a:r>
            <a:endParaRPr lang="en-US" sz="1600" dirty="0" smtClean="0"/>
          </a:p>
          <a:p>
            <a:endParaRPr lang="en-US" sz="1600" dirty="0" smtClean="0"/>
          </a:p>
        </p:txBody>
      </p:sp>
      <p:sp>
        <p:nvSpPr>
          <p:cNvPr id="10" name="TextBox 9"/>
          <p:cNvSpPr txBox="1"/>
          <p:nvPr/>
        </p:nvSpPr>
        <p:spPr>
          <a:xfrm>
            <a:off x="207963" y="5878481"/>
            <a:ext cx="5179790" cy="584776"/>
          </a:xfrm>
          <a:prstGeom prst="rect">
            <a:avLst/>
          </a:prstGeom>
          <a:noFill/>
        </p:spPr>
        <p:txBody>
          <a:bodyPr wrap="square" rtlCol="0">
            <a:spAutoFit/>
          </a:bodyPr>
          <a:lstStyle/>
          <a:p>
            <a:r>
              <a:rPr lang="en-US" sz="1600" b="1" dirty="0" smtClean="0"/>
              <a:t>Main Issue:  </a:t>
            </a:r>
            <a:r>
              <a:rPr lang="en-US" sz="1600" dirty="0" smtClean="0"/>
              <a:t>Strong RFIs in L-band </a:t>
            </a:r>
            <a:r>
              <a:rPr lang="en-US" sz="1600" dirty="0" smtClean="0">
                <a:sym typeface="Wingdings"/>
              </a:rPr>
              <a:t> </a:t>
            </a:r>
            <a:r>
              <a:rPr lang="en-US" sz="1600" dirty="0" smtClean="0"/>
              <a:t>Site + nearby radar (RFI up to 1460 in 1 pol)</a:t>
            </a:r>
          </a:p>
        </p:txBody>
      </p:sp>
      <p:sp>
        <p:nvSpPr>
          <p:cNvPr id="2" name="Segnaposto data 1"/>
          <p:cNvSpPr>
            <a:spLocks noGrp="1"/>
          </p:cNvSpPr>
          <p:nvPr>
            <p:ph type="dt" sz="half" idx="10"/>
          </p:nvPr>
        </p:nvSpPr>
        <p:spPr/>
        <p:txBody>
          <a:bodyPr/>
          <a:lstStyle/>
          <a:p>
            <a:fld id="{6F9A2D05-94FA-BA4F-9320-745B5EFE9C77}" type="datetime1">
              <a:rPr lang="en-US" smtClean="0"/>
              <a:t>9/23/15</a:t>
            </a:fld>
            <a:endParaRPr lang="en-US"/>
          </a:p>
        </p:txBody>
      </p:sp>
      <p:sp>
        <p:nvSpPr>
          <p:cNvPr id="3" name="Segnaposto piè di pagina 2"/>
          <p:cNvSpPr>
            <a:spLocks noGrp="1"/>
          </p:cNvSpPr>
          <p:nvPr>
            <p:ph type="ftr" sz="quarter" idx="11"/>
          </p:nvPr>
        </p:nvSpPr>
        <p:spPr/>
        <p:txBody>
          <a:bodyPr/>
          <a:lstStyle/>
          <a:p>
            <a:r>
              <a:rPr lang="en-US" smtClean="0"/>
              <a:t>I. Prandoni</a:t>
            </a:r>
            <a:endParaRPr lang="en-US"/>
          </a:p>
        </p:txBody>
      </p:sp>
      <p:sp>
        <p:nvSpPr>
          <p:cNvPr id="15" name="Rectangle 1052"/>
          <p:cNvSpPr>
            <a:spLocks noChangeArrowheads="1"/>
          </p:cNvSpPr>
          <p:nvPr/>
        </p:nvSpPr>
        <p:spPr bwMode="auto">
          <a:xfrm>
            <a:off x="228600" y="317739"/>
            <a:ext cx="2286000" cy="784830"/>
          </a:xfrm>
          <a:prstGeom prst="rect">
            <a:avLst/>
          </a:prstGeom>
          <a:noFill/>
          <a:ln w="19050">
            <a:solidFill>
              <a:srgbClr val="FF0000"/>
            </a:solidFill>
            <a:miter lim="800000"/>
            <a:headEnd/>
            <a:tailEnd/>
          </a:ln>
        </p:spPr>
        <p:txBody>
          <a:bodyPr wrap="square">
            <a:prstTxWarp prst="textNoShape">
              <a:avLst/>
            </a:prstTxWarp>
            <a:spAutoFit/>
          </a:bodyPr>
          <a:lstStyle/>
          <a:p>
            <a:pPr algn="ctr">
              <a:spcBef>
                <a:spcPct val="50000"/>
              </a:spcBef>
            </a:pPr>
            <a:r>
              <a:rPr lang="it-IT" dirty="0" err="1" smtClean="0">
                <a:solidFill>
                  <a:srgbClr val="000000"/>
                </a:solidFill>
                <a:latin typeface="Arial"/>
                <a:cs typeface="Arial"/>
              </a:rPr>
              <a:t>L</a:t>
            </a:r>
            <a:r>
              <a:rPr lang="it-IT" dirty="0" smtClean="0">
                <a:solidFill>
                  <a:srgbClr val="000000"/>
                </a:solidFill>
                <a:latin typeface="Arial"/>
                <a:cs typeface="Arial"/>
              </a:rPr>
              <a:t>/</a:t>
            </a:r>
            <a:r>
              <a:rPr lang="it-IT" dirty="0" err="1" smtClean="0">
                <a:solidFill>
                  <a:srgbClr val="000000"/>
                </a:solidFill>
                <a:latin typeface="Arial"/>
                <a:cs typeface="Arial"/>
              </a:rPr>
              <a:t>P</a:t>
            </a:r>
            <a:r>
              <a:rPr lang="it-IT" dirty="0" smtClean="0">
                <a:solidFill>
                  <a:srgbClr val="000000"/>
                </a:solidFill>
                <a:latin typeface="Arial"/>
                <a:cs typeface="Arial"/>
              </a:rPr>
              <a:t> </a:t>
            </a:r>
            <a:r>
              <a:rPr lang="it-IT" dirty="0" err="1" smtClean="0">
                <a:solidFill>
                  <a:srgbClr val="000000"/>
                </a:solidFill>
                <a:latin typeface="Arial"/>
                <a:cs typeface="Arial"/>
              </a:rPr>
              <a:t>Dual</a:t>
            </a:r>
            <a:r>
              <a:rPr lang="it-IT" dirty="0" smtClean="0">
                <a:solidFill>
                  <a:srgbClr val="000000"/>
                </a:solidFill>
                <a:latin typeface="Arial"/>
                <a:cs typeface="Arial"/>
              </a:rPr>
              <a:t> Band</a:t>
            </a:r>
          </a:p>
          <a:p>
            <a:pPr algn="ctr">
              <a:spcBef>
                <a:spcPct val="50000"/>
              </a:spcBef>
            </a:pPr>
            <a:r>
              <a:rPr lang="it-IT" dirty="0" smtClean="0">
                <a:solidFill>
                  <a:srgbClr val="000000"/>
                </a:solidFill>
                <a:latin typeface="Arial"/>
                <a:cs typeface="Arial"/>
              </a:rPr>
              <a:t>+ ROACH1</a:t>
            </a:r>
            <a:endParaRPr lang="it-IT" dirty="0">
              <a:solidFill>
                <a:srgbClr val="000000"/>
              </a:solidFill>
              <a:latin typeface="Arial"/>
              <a:cs typeface="Arial"/>
            </a:endParaRPr>
          </a:p>
        </p:txBody>
      </p:sp>
    </p:spTree>
    <p:extLst>
      <p:ext uri="{BB962C8B-B14F-4D97-AF65-F5344CB8AC3E}">
        <p14:creationId xmlns:p14="http://schemas.microsoft.com/office/powerpoint/2010/main" val="6743095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8"/>
          <p:cNvSpPr>
            <a:spLocks noChangeArrowheads="1"/>
          </p:cNvSpPr>
          <p:nvPr/>
        </p:nvSpPr>
        <p:spPr bwMode="auto">
          <a:xfrm>
            <a:off x="228600" y="574675"/>
            <a:ext cx="1676400" cy="873125"/>
          </a:xfrm>
          <a:prstGeom prst="rect">
            <a:avLst/>
          </a:prstGeom>
          <a:noFill/>
          <a:ln w="19050">
            <a:solidFill>
              <a:srgbClr val="FF0000"/>
            </a:solidFill>
            <a:miter lim="800000"/>
            <a:headEnd/>
            <a:tailEnd/>
          </a:ln>
        </p:spPr>
        <p:txBody>
          <a:bodyPr>
            <a:prstTxWarp prst="textNoShape">
              <a:avLst/>
            </a:prstTxWarp>
            <a:spAutoFit/>
          </a:bodyPr>
          <a:lstStyle/>
          <a:p>
            <a:pPr algn="ctr">
              <a:spcBef>
                <a:spcPct val="50000"/>
              </a:spcBef>
            </a:pPr>
            <a:r>
              <a:rPr lang="it-IT" sz="2000" b="1">
                <a:solidFill>
                  <a:srgbClr val="008000"/>
                </a:solidFill>
              </a:rPr>
              <a:t> 18-26 GHz </a:t>
            </a:r>
            <a:endParaRPr lang="it-IT" sz="2000" b="1">
              <a:solidFill>
                <a:schemeClr val="accent2"/>
              </a:solidFill>
            </a:endParaRPr>
          </a:p>
          <a:p>
            <a:pPr algn="ctr">
              <a:spcBef>
                <a:spcPct val="50000"/>
              </a:spcBef>
            </a:pPr>
            <a:r>
              <a:rPr lang="it-IT" sz="2000" b="1">
                <a:solidFill>
                  <a:srgbClr val="008000"/>
                </a:solidFill>
              </a:rPr>
              <a:t>Multi-feed</a:t>
            </a:r>
          </a:p>
        </p:txBody>
      </p:sp>
      <p:sp>
        <p:nvSpPr>
          <p:cNvPr id="37891" name="Rectangle 17"/>
          <p:cNvSpPr>
            <a:spLocks noChangeArrowheads="1"/>
          </p:cNvSpPr>
          <p:nvPr/>
        </p:nvSpPr>
        <p:spPr bwMode="auto">
          <a:xfrm>
            <a:off x="152400" y="1600200"/>
            <a:ext cx="8534400" cy="4930723"/>
          </a:xfrm>
          <a:prstGeom prst="rect">
            <a:avLst/>
          </a:prstGeom>
          <a:noFill/>
          <a:ln w="9525">
            <a:noFill/>
            <a:miter lim="800000"/>
            <a:headEnd/>
            <a:tailEnd/>
          </a:ln>
        </p:spPr>
        <p:txBody>
          <a:bodyPr lIns="82945" tIns="41473" rIns="82945" bIns="41473">
            <a:prstTxWarp prst="textNoShape">
              <a:avLst/>
            </a:prstTxWarp>
            <a:spAutoFit/>
          </a:bodyPr>
          <a:lstStyle/>
          <a:p>
            <a:pPr marL="457200" indent="-457200" defTabSz="828675" eaLnBrk="0" hangingPunct="0">
              <a:lnSpc>
                <a:spcPct val="120000"/>
              </a:lnSpc>
            </a:pPr>
            <a:r>
              <a:rPr lang="it-IT" sz="1900" b="1" u="sng" dirty="0">
                <a:solidFill>
                  <a:srgbClr val="000099"/>
                </a:solidFill>
              </a:rPr>
              <a:t>- </a:t>
            </a:r>
            <a:r>
              <a:rPr lang="it-IT" sz="1900" b="1" u="sng" dirty="0" err="1">
                <a:solidFill>
                  <a:srgbClr val="000099"/>
                </a:solidFill>
              </a:rPr>
              <a:t>Pulsars</a:t>
            </a:r>
            <a:r>
              <a:rPr lang="it-IT" sz="1900" b="1" u="sng" dirty="0">
                <a:solidFill>
                  <a:srgbClr val="000099"/>
                </a:solidFill>
              </a:rPr>
              <a:t>:</a:t>
            </a:r>
          </a:p>
          <a:p>
            <a:pPr marL="457200" indent="-457200" defTabSz="828675" eaLnBrk="0" hangingPunct="0">
              <a:lnSpc>
                <a:spcPct val="120000"/>
              </a:lnSpc>
            </a:pPr>
            <a:r>
              <a:rPr lang="it-IT" sz="1900" b="1" dirty="0">
                <a:solidFill>
                  <a:srgbClr val="000099"/>
                </a:solidFill>
              </a:rPr>
              <a:t>     -</a:t>
            </a:r>
            <a:r>
              <a:rPr lang="it-IT" sz="1900" b="1" dirty="0" smtClean="0">
                <a:solidFill>
                  <a:srgbClr val="000099"/>
                </a:solidFill>
              </a:rPr>
              <a:t> </a:t>
            </a:r>
            <a:r>
              <a:rPr lang="it-IT" sz="1900" b="1" dirty="0" err="1" smtClean="0">
                <a:solidFill>
                  <a:srgbClr val="000099"/>
                </a:solidFill>
              </a:rPr>
              <a:t>Searching</a:t>
            </a:r>
            <a:r>
              <a:rPr lang="it-IT" sz="1900" b="1" dirty="0" smtClean="0">
                <a:solidFill>
                  <a:srgbClr val="000099"/>
                </a:solidFill>
              </a:rPr>
              <a:t> </a:t>
            </a:r>
            <a:r>
              <a:rPr lang="it-IT" sz="1900" b="1" dirty="0" err="1">
                <a:solidFill>
                  <a:srgbClr val="000099"/>
                </a:solidFill>
              </a:rPr>
              <a:t>Recycled</a:t>
            </a:r>
            <a:r>
              <a:rPr lang="it-IT" sz="1900" b="1" dirty="0">
                <a:solidFill>
                  <a:srgbClr val="000099"/>
                </a:solidFill>
              </a:rPr>
              <a:t>/</a:t>
            </a:r>
            <a:r>
              <a:rPr lang="it-IT" sz="1900" b="1" dirty="0" err="1">
                <a:solidFill>
                  <a:srgbClr val="000099"/>
                </a:solidFill>
              </a:rPr>
              <a:t>msec</a:t>
            </a:r>
            <a:r>
              <a:rPr lang="it-IT" sz="1900" b="1" dirty="0">
                <a:solidFill>
                  <a:srgbClr val="000099"/>
                </a:solidFill>
              </a:rPr>
              <a:t> </a:t>
            </a:r>
            <a:r>
              <a:rPr lang="it-IT" sz="1900" b="1" dirty="0" err="1">
                <a:solidFill>
                  <a:srgbClr val="000099"/>
                </a:solidFill>
              </a:rPr>
              <a:t>pulsars</a:t>
            </a:r>
            <a:r>
              <a:rPr lang="it-IT" sz="1900" b="1" dirty="0" smtClean="0">
                <a:solidFill>
                  <a:srgbClr val="000099"/>
                </a:solidFill>
              </a:rPr>
              <a:t> in </a:t>
            </a:r>
            <a:r>
              <a:rPr lang="it-IT" sz="1900" b="1" dirty="0" err="1" smtClean="0">
                <a:solidFill>
                  <a:srgbClr val="000099"/>
                </a:solidFill>
              </a:rPr>
              <a:t>Galactic</a:t>
            </a:r>
            <a:r>
              <a:rPr lang="it-IT" sz="1900" b="1" dirty="0" smtClean="0">
                <a:solidFill>
                  <a:srgbClr val="000099"/>
                </a:solidFill>
              </a:rPr>
              <a:t> Center</a:t>
            </a:r>
          </a:p>
          <a:p>
            <a:pPr marL="457200" indent="-457200" defTabSz="828675" eaLnBrk="0" hangingPunct="0">
              <a:lnSpc>
                <a:spcPct val="120000"/>
              </a:lnSpc>
            </a:pPr>
            <a:r>
              <a:rPr lang="it-IT" sz="1900" b="1" dirty="0">
                <a:solidFill>
                  <a:srgbClr val="000099"/>
                </a:solidFill>
              </a:rPr>
              <a:t>      </a:t>
            </a:r>
            <a:r>
              <a:rPr lang="it-IT" sz="1900" b="1" dirty="0" smtClean="0">
                <a:solidFill>
                  <a:srgbClr val="000099"/>
                </a:solidFill>
              </a:rPr>
              <a:t>   </a:t>
            </a:r>
            <a:r>
              <a:rPr lang="it-IT" sz="1900" b="1" dirty="0">
                <a:solidFill>
                  <a:srgbClr val="000099"/>
                </a:solidFill>
                <a:sym typeface="Wingdings" pitchFamily="-112" charset="2"/>
              </a:rPr>
              <a:t> </a:t>
            </a:r>
            <a:r>
              <a:rPr lang="it-IT" sz="1600" b="1" dirty="0">
                <a:solidFill>
                  <a:srgbClr val="663300"/>
                </a:solidFill>
              </a:rPr>
              <a:t>chance</a:t>
            </a:r>
            <a:r>
              <a:rPr lang="it-IT" sz="1600" b="1" dirty="0" smtClean="0">
                <a:solidFill>
                  <a:srgbClr val="663300"/>
                </a:solidFill>
              </a:rPr>
              <a:t> to reveal binary systems</a:t>
            </a:r>
            <a:endParaRPr lang="it-IT" sz="1600" b="1" dirty="0" smtClean="0"/>
          </a:p>
          <a:p>
            <a:pPr marL="457200" indent="-457200" defTabSz="828675" eaLnBrk="0" hangingPunct="0">
              <a:lnSpc>
                <a:spcPct val="120000"/>
              </a:lnSpc>
            </a:pPr>
            <a:r>
              <a:rPr lang="it-IT" sz="1600" b="1" dirty="0"/>
              <a:t>                                 </a:t>
            </a:r>
            <a:r>
              <a:rPr lang="it-IT" sz="1600" b="1" dirty="0">
                <a:solidFill>
                  <a:srgbClr val="663300"/>
                </a:solidFill>
              </a:rPr>
              <a:t>msec pulsar/BH</a:t>
            </a:r>
            <a:r>
              <a:rPr lang="it-IT" sz="1600" b="1" dirty="0">
                <a:solidFill>
                  <a:schemeClr val="accent2"/>
                </a:solidFill>
              </a:rPr>
              <a:t> </a:t>
            </a:r>
            <a:r>
              <a:rPr lang="it-IT" sz="1900" b="1" dirty="0">
                <a:solidFill>
                  <a:srgbClr val="000099"/>
                </a:solidFill>
                <a:sym typeface="Wingdings" pitchFamily="-112" charset="2"/>
              </a:rPr>
              <a:t></a:t>
            </a:r>
            <a:r>
              <a:rPr lang="it-IT" sz="1600" b="1" dirty="0" smtClean="0">
                <a:solidFill>
                  <a:schemeClr val="accent2"/>
                </a:solidFill>
              </a:rPr>
              <a:t> gravitational tests</a:t>
            </a:r>
            <a:endParaRPr lang="it-IT" sz="1900" b="1" dirty="0" smtClean="0">
              <a:solidFill>
                <a:schemeClr val="tx1"/>
              </a:solidFill>
            </a:endParaRPr>
          </a:p>
          <a:p>
            <a:pPr marL="457200" indent="-457200" defTabSz="828675" eaLnBrk="0" hangingPunct="0">
              <a:lnSpc>
                <a:spcPct val="120000"/>
              </a:lnSpc>
            </a:pPr>
            <a:r>
              <a:rPr lang="it-IT" sz="1900" b="1" u="sng" dirty="0">
                <a:solidFill>
                  <a:schemeClr val="tx1"/>
                </a:solidFill>
              </a:rPr>
              <a:t>-</a:t>
            </a:r>
            <a:r>
              <a:rPr lang="it-IT" sz="1900" b="1" u="sng" dirty="0" smtClean="0">
                <a:solidFill>
                  <a:schemeClr val="tx1"/>
                </a:solidFill>
              </a:rPr>
              <a:t> Continuum </a:t>
            </a:r>
            <a:r>
              <a:rPr lang="it-IT" sz="1900" b="1" u="sng" dirty="0" err="1" smtClean="0">
                <a:solidFill>
                  <a:schemeClr val="tx1"/>
                </a:solidFill>
              </a:rPr>
              <a:t>Surveys</a:t>
            </a:r>
            <a:r>
              <a:rPr lang="it-IT" sz="1900" b="1" u="sng" dirty="0" smtClean="0">
                <a:solidFill>
                  <a:schemeClr val="tx1"/>
                </a:solidFill>
              </a:rPr>
              <a:t>:</a:t>
            </a:r>
            <a:endParaRPr lang="it-IT" sz="1900" b="1" u="sng" dirty="0">
              <a:solidFill>
                <a:schemeClr val="tx1"/>
              </a:solidFill>
            </a:endParaRPr>
          </a:p>
          <a:p>
            <a:pPr marL="457200" indent="-457200" defTabSz="828675" eaLnBrk="0" hangingPunct="0">
              <a:lnSpc>
                <a:spcPct val="120000"/>
              </a:lnSpc>
            </a:pPr>
            <a:r>
              <a:rPr lang="it-IT" sz="1900" b="1" dirty="0">
                <a:solidFill>
                  <a:schemeClr val="tx1"/>
                </a:solidFill>
              </a:rPr>
              <a:t>     -</a:t>
            </a:r>
            <a:r>
              <a:rPr lang="en-GB" sz="1900" b="1" dirty="0" smtClean="0">
                <a:solidFill>
                  <a:srgbClr val="336600"/>
                </a:solidFill>
              </a:rPr>
              <a:t> </a:t>
            </a:r>
            <a:r>
              <a:rPr lang="en-GB" sz="1900" b="1" dirty="0" smtClean="0">
                <a:solidFill>
                  <a:schemeClr val="tx1"/>
                </a:solidFill>
              </a:rPr>
              <a:t>free-free emission in Galactic Plane </a:t>
            </a:r>
          </a:p>
          <a:p>
            <a:pPr marL="457200" indent="-457200" defTabSz="828675" eaLnBrk="0" hangingPunct="0">
              <a:lnSpc>
                <a:spcPct val="120000"/>
              </a:lnSpc>
            </a:pPr>
            <a:r>
              <a:rPr lang="en-GB" sz="1900" b="1" dirty="0">
                <a:solidFill>
                  <a:srgbClr val="336600"/>
                </a:solidFill>
              </a:rPr>
              <a:t>                     </a:t>
            </a:r>
            <a:r>
              <a:rPr lang="it-IT" sz="1600" b="1" dirty="0">
                <a:sym typeface="Wingdings" pitchFamily="-112" charset="2"/>
              </a:rPr>
              <a:t></a:t>
            </a:r>
            <a:r>
              <a:rPr lang="it-IT" sz="1600" b="1" dirty="0" smtClean="0">
                <a:sym typeface="Wingdings" pitchFamily="-112" charset="2"/>
              </a:rPr>
              <a:t> Ultra</a:t>
            </a:r>
            <a:r>
              <a:rPr lang="it-IT" sz="1600" b="1" dirty="0">
                <a:sym typeface="Wingdings" pitchFamily="-112" charset="2"/>
              </a:rPr>
              <a:t>-Compact HII Regions</a:t>
            </a:r>
            <a:r>
              <a:rPr lang="it-IT" sz="1900" b="1" dirty="0">
                <a:solidFill>
                  <a:schemeClr val="tx1"/>
                </a:solidFill>
              </a:rPr>
              <a:t> </a:t>
            </a:r>
          </a:p>
          <a:p>
            <a:pPr marL="457200" indent="-457200" defTabSz="828675" eaLnBrk="0" hangingPunct="0">
              <a:lnSpc>
                <a:spcPct val="120000"/>
              </a:lnSpc>
            </a:pPr>
            <a:r>
              <a:rPr lang="it-IT" sz="1900" b="1" dirty="0">
                <a:solidFill>
                  <a:schemeClr val="tx1"/>
                </a:solidFill>
              </a:rPr>
              <a:t>     - </a:t>
            </a:r>
            <a:r>
              <a:rPr lang="it-IT" sz="1900" b="1" dirty="0" err="1">
                <a:solidFill>
                  <a:schemeClr val="tx1"/>
                </a:solidFill>
              </a:rPr>
              <a:t>Deep</a:t>
            </a:r>
            <a:r>
              <a:rPr lang="it-IT" sz="1900" b="1" dirty="0">
                <a:solidFill>
                  <a:schemeClr val="tx1"/>
                </a:solidFill>
              </a:rPr>
              <a:t> </a:t>
            </a:r>
            <a:r>
              <a:rPr lang="it-IT" sz="1900" b="1" dirty="0" err="1">
                <a:solidFill>
                  <a:schemeClr val="tx1"/>
                </a:solidFill>
              </a:rPr>
              <a:t>Fields</a:t>
            </a:r>
            <a:r>
              <a:rPr lang="it-IT" sz="1900" b="1" dirty="0" smtClean="0">
                <a:solidFill>
                  <a:schemeClr val="tx1"/>
                </a:solidFill>
              </a:rPr>
              <a:t> </a:t>
            </a:r>
            <a:r>
              <a:rPr lang="it-IT" sz="1900" b="1" dirty="0" smtClean="0">
                <a:solidFill>
                  <a:srgbClr val="008000"/>
                </a:solidFill>
              </a:rPr>
              <a:t>[</a:t>
            </a:r>
            <a:r>
              <a:rPr lang="it-IT" sz="1600" b="1" dirty="0">
                <a:solidFill>
                  <a:srgbClr val="008000"/>
                </a:solidFill>
              </a:rPr>
              <a:t>SRT </a:t>
            </a:r>
            <a:r>
              <a:rPr lang="it-IT" sz="1600" b="1" dirty="0" err="1">
                <a:solidFill>
                  <a:srgbClr val="008000"/>
                </a:solidFill>
              </a:rPr>
              <a:t>confusion</a:t>
            </a:r>
            <a:r>
              <a:rPr lang="it-IT" sz="1600" b="1" dirty="0">
                <a:solidFill>
                  <a:srgbClr val="008000"/>
                </a:solidFill>
              </a:rPr>
              <a:t> </a:t>
            </a:r>
            <a:r>
              <a:rPr lang="it-IT" sz="1600" b="1" dirty="0" err="1">
                <a:solidFill>
                  <a:srgbClr val="008000"/>
                </a:solidFill>
              </a:rPr>
              <a:t>limit</a:t>
            </a:r>
            <a:r>
              <a:rPr lang="it-IT" sz="1600" b="1" dirty="0">
                <a:solidFill>
                  <a:srgbClr val="008000"/>
                </a:solidFill>
              </a:rPr>
              <a:t>: 50-70 </a:t>
            </a:r>
            <a:r>
              <a:rPr lang="it-IT" sz="1600" b="1" dirty="0" err="1">
                <a:solidFill>
                  <a:srgbClr val="008000"/>
                </a:solidFill>
                <a:latin typeface="Symbol" pitchFamily="-112" charset="2"/>
              </a:rPr>
              <a:t>m</a:t>
            </a:r>
            <a:r>
              <a:rPr lang="it-IT" sz="1600" b="1" dirty="0" err="1">
                <a:solidFill>
                  <a:srgbClr val="008000"/>
                </a:solidFill>
              </a:rPr>
              <a:t>Jy</a:t>
            </a:r>
            <a:r>
              <a:rPr lang="it-IT" sz="1600" b="1" dirty="0">
                <a:solidFill>
                  <a:srgbClr val="008000"/>
                </a:solidFill>
              </a:rPr>
              <a:t> (</a:t>
            </a:r>
            <a:r>
              <a:rPr lang="it-IT" sz="1600" b="1" dirty="0" err="1">
                <a:solidFill>
                  <a:srgbClr val="008000"/>
                </a:solidFill>
              </a:rPr>
              <a:t>rms</a:t>
            </a:r>
            <a:r>
              <a:rPr lang="it-IT" sz="1600" b="1" dirty="0">
                <a:solidFill>
                  <a:srgbClr val="008000"/>
                </a:solidFill>
              </a:rPr>
              <a:t>)</a:t>
            </a:r>
            <a:r>
              <a:rPr lang="it-IT" sz="1900" b="1" dirty="0">
                <a:solidFill>
                  <a:srgbClr val="008000"/>
                </a:solidFill>
              </a:rPr>
              <a:t>]</a:t>
            </a:r>
            <a:endParaRPr lang="it-IT" sz="1500" b="1" dirty="0">
              <a:solidFill>
                <a:srgbClr val="008000"/>
              </a:solidFill>
            </a:endParaRPr>
          </a:p>
          <a:p>
            <a:pPr marL="457200" indent="-457200" defTabSz="828675" eaLnBrk="0" hangingPunct="0">
              <a:lnSpc>
                <a:spcPct val="120000"/>
              </a:lnSpc>
            </a:pPr>
            <a:r>
              <a:rPr lang="it-IT" sz="1500" b="1" dirty="0">
                <a:solidFill>
                  <a:srgbClr val="663300"/>
                </a:solidFill>
              </a:rPr>
              <a:t>                        </a:t>
            </a:r>
            <a:r>
              <a:rPr lang="it-IT" sz="1600" b="1" dirty="0">
                <a:solidFill>
                  <a:schemeClr val="accent2"/>
                </a:solidFill>
                <a:sym typeface="Wingdings" pitchFamily="-112" charset="2"/>
              </a:rPr>
              <a:t></a:t>
            </a:r>
            <a:r>
              <a:rPr lang="it-IT" sz="1600" b="1" dirty="0" smtClean="0">
                <a:solidFill>
                  <a:schemeClr val="accent2"/>
                </a:solidFill>
                <a:sym typeface="Wingdings" pitchFamily="-112" charset="2"/>
              </a:rPr>
              <a:t> adding information </a:t>
            </a:r>
            <a:r>
              <a:rPr lang="it-IT" sz="1600" b="1" dirty="0">
                <a:solidFill>
                  <a:schemeClr val="accent2"/>
                </a:solidFill>
                <a:sym typeface="Wingdings" pitchFamily="-112" charset="2"/>
              </a:rPr>
              <a:t>@ </a:t>
            </a:r>
            <a:r>
              <a:rPr lang="it-IT" sz="1600" b="1" dirty="0">
                <a:solidFill>
                  <a:schemeClr val="accent2"/>
                </a:solidFill>
                <a:sym typeface="Symbol" pitchFamily="-112" charset="2"/>
              </a:rPr>
              <a:t> 10 GHz</a:t>
            </a:r>
            <a:r>
              <a:rPr lang="it-IT" sz="1600" b="1" dirty="0">
                <a:sym typeface="Symbol" pitchFamily="-112" charset="2"/>
              </a:rPr>
              <a:t> </a:t>
            </a:r>
            <a:r>
              <a:rPr lang="it-IT" sz="1600" b="1" dirty="0">
                <a:sym typeface="Wingdings" pitchFamily="-112" charset="2"/>
              </a:rPr>
              <a:t> </a:t>
            </a:r>
            <a:r>
              <a:rPr lang="it-IT" sz="1600" b="1" dirty="0" smtClean="0">
                <a:sym typeface="Wingdings" pitchFamily="-112" charset="2"/>
              </a:rPr>
              <a:t>AGN/ SF thermal emission</a:t>
            </a:r>
            <a:endParaRPr lang="it-IT" sz="1600" b="1" dirty="0" smtClean="0">
              <a:sym typeface="Symbol" pitchFamily="-112" charset="2"/>
            </a:endParaRPr>
          </a:p>
          <a:p>
            <a:pPr marL="457200" indent="-457200" defTabSz="828675" eaLnBrk="0" hangingPunct="0">
              <a:lnSpc>
                <a:spcPct val="120000"/>
              </a:lnSpc>
            </a:pPr>
            <a:r>
              <a:rPr lang="en-GB" sz="1900" b="1" u="sng" dirty="0" smtClean="0">
                <a:solidFill>
                  <a:srgbClr val="336600"/>
                </a:solidFill>
              </a:rPr>
              <a:t>- Line Surveys:</a:t>
            </a:r>
            <a:r>
              <a:rPr lang="en-GB" sz="1900" b="1" dirty="0" smtClean="0">
                <a:solidFill>
                  <a:srgbClr val="336600"/>
                </a:solidFill>
              </a:rPr>
              <a:t> </a:t>
            </a:r>
            <a:endParaRPr lang="en-GB" sz="1900" b="1" dirty="0">
              <a:solidFill>
                <a:srgbClr val="008000"/>
              </a:solidFill>
            </a:endParaRPr>
          </a:p>
          <a:p>
            <a:pPr marL="457200" indent="-457200" defTabSz="828675" eaLnBrk="0" hangingPunct="0">
              <a:lnSpc>
                <a:spcPct val="120000"/>
              </a:lnSpc>
            </a:pPr>
            <a:r>
              <a:rPr lang="en-GB" sz="1900" b="1" dirty="0">
                <a:solidFill>
                  <a:srgbClr val="336600"/>
                </a:solidFill>
              </a:rPr>
              <a:t>     </a:t>
            </a:r>
            <a:r>
              <a:rPr lang="it-IT" sz="1900" b="1" dirty="0">
                <a:solidFill>
                  <a:srgbClr val="008000"/>
                </a:solidFill>
              </a:rPr>
              <a:t>-</a:t>
            </a:r>
            <a:r>
              <a:rPr lang="it-IT" sz="1900" b="1" dirty="0" smtClean="0">
                <a:solidFill>
                  <a:srgbClr val="008000"/>
                </a:solidFill>
              </a:rPr>
              <a:t> </a:t>
            </a:r>
            <a:r>
              <a:rPr lang="it-IT" sz="1900" b="1" dirty="0" err="1" smtClean="0">
                <a:solidFill>
                  <a:srgbClr val="008000"/>
                </a:solidFill>
              </a:rPr>
              <a:t>Searching</a:t>
            </a:r>
            <a:r>
              <a:rPr lang="it-IT" sz="1900" b="1" dirty="0" smtClean="0">
                <a:solidFill>
                  <a:srgbClr val="008000"/>
                </a:solidFill>
              </a:rPr>
              <a:t> </a:t>
            </a:r>
            <a:r>
              <a:rPr lang="it-IT" sz="1900" b="1" dirty="0">
                <a:solidFill>
                  <a:srgbClr val="008000"/>
                </a:solidFill>
              </a:rPr>
              <a:t>maser H</a:t>
            </a:r>
            <a:r>
              <a:rPr lang="it-IT" sz="1900" b="1" baseline="-25000" dirty="0">
                <a:solidFill>
                  <a:srgbClr val="008000"/>
                </a:solidFill>
              </a:rPr>
              <a:t>2</a:t>
            </a:r>
            <a:r>
              <a:rPr lang="it-IT" sz="1900" b="1" dirty="0">
                <a:solidFill>
                  <a:srgbClr val="008000"/>
                </a:solidFill>
              </a:rPr>
              <a:t>O</a:t>
            </a:r>
            <a:r>
              <a:rPr lang="it-IT" sz="1900" b="1" dirty="0" smtClean="0">
                <a:solidFill>
                  <a:srgbClr val="008000"/>
                </a:solidFill>
              </a:rPr>
              <a:t> in </a:t>
            </a:r>
            <a:r>
              <a:rPr lang="it-IT" sz="1900" b="1" dirty="0" err="1" smtClean="0">
                <a:solidFill>
                  <a:srgbClr val="008000"/>
                </a:solidFill>
              </a:rPr>
              <a:t>Local</a:t>
            </a:r>
            <a:r>
              <a:rPr lang="it-IT" sz="1900" b="1" dirty="0" smtClean="0">
                <a:solidFill>
                  <a:srgbClr val="008000"/>
                </a:solidFill>
              </a:rPr>
              <a:t> Group </a:t>
            </a:r>
          </a:p>
          <a:p>
            <a:pPr marL="457200" indent="-457200" defTabSz="828675" eaLnBrk="0" hangingPunct="0">
              <a:lnSpc>
                <a:spcPct val="120000"/>
              </a:lnSpc>
            </a:pPr>
            <a:r>
              <a:rPr lang="it-IT" sz="1600" b="1" dirty="0">
                <a:sym typeface="Wingdings" pitchFamily="-112" charset="2"/>
              </a:rPr>
              <a:t>                       </a:t>
            </a:r>
            <a:r>
              <a:rPr lang="it-IT" sz="1600" b="1" dirty="0">
                <a:solidFill>
                  <a:schemeClr val="accent2"/>
                </a:solidFill>
                <a:sym typeface="Wingdings" pitchFamily="-112" charset="2"/>
              </a:rPr>
              <a:t> </a:t>
            </a:r>
            <a:r>
              <a:rPr lang="it-IT" sz="1600" b="1" dirty="0" smtClean="0">
                <a:solidFill>
                  <a:schemeClr val="accent2"/>
                </a:solidFill>
                <a:sym typeface="Wingdings" pitchFamily="-112" charset="2"/>
              </a:rPr>
              <a:t>Distance &amp; 3D motions</a:t>
            </a:r>
            <a:r>
              <a:rPr lang="it-IT" sz="1600" b="1" dirty="0" smtClean="0">
                <a:sym typeface="Wingdings" pitchFamily="-112" charset="2"/>
              </a:rPr>
              <a:t> </a:t>
            </a:r>
            <a:r>
              <a:rPr lang="it-IT" sz="1600" b="1" dirty="0">
                <a:sym typeface="Wingdings" pitchFamily="-112" charset="2"/>
              </a:rPr>
              <a:t></a:t>
            </a:r>
            <a:r>
              <a:rPr lang="it-IT" sz="1600" b="1" dirty="0" smtClean="0">
                <a:sym typeface="Wingdings" pitchFamily="-112" charset="2"/>
              </a:rPr>
              <a:t> Dark Matter &amp; Cosmology </a:t>
            </a:r>
          </a:p>
          <a:p>
            <a:pPr marL="457200" indent="-457200" defTabSz="828675" eaLnBrk="0" hangingPunct="0">
              <a:lnSpc>
                <a:spcPct val="120000"/>
              </a:lnSpc>
            </a:pPr>
            <a:r>
              <a:rPr lang="it-IT" sz="1600" b="1" dirty="0" smtClean="0">
                <a:solidFill>
                  <a:srgbClr val="008000"/>
                </a:solidFill>
                <a:sym typeface="Wingdings" pitchFamily="-112" charset="2"/>
              </a:rPr>
              <a:t>     </a:t>
            </a:r>
            <a:r>
              <a:rPr lang="it-IT" sz="1900" b="1" dirty="0" smtClean="0">
                <a:solidFill>
                  <a:srgbClr val="008000"/>
                </a:solidFill>
              </a:rPr>
              <a:t>- </a:t>
            </a:r>
            <a:r>
              <a:rPr lang="it-IT" sz="1900" b="1" dirty="0" err="1">
                <a:solidFill>
                  <a:srgbClr val="008000"/>
                </a:solidFill>
              </a:rPr>
              <a:t>Unbiased</a:t>
            </a:r>
            <a:r>
              <a:rPr lang="it-IT" sz="1900" b="1" dirty="0">
                <a:solidFill>
                  <a:srgbClr val="008000"/>
                </a:solidFill>
              </a:rPr>
              <a:t> </a:t>
            </a:r>
            <a:r>
              <a:rPr lang="it-IT" sz="1900" b="1" dirty="0" err="1">
                <a:solidFill>
                  <a:srgbClr val="008000"/>
                </a:solidFill>
              </a:rPr>
              <a:t>Mapping</a:t>
            </a:r>
            <a:r>
              <a:rPr lang="it-IT" sz="1900" b="1" dirty="0">
                <a:solidFill>
                  <a:srgbClr val="008000"/>
                </a:solidFill>
              </a:rPr>
              <a:t> </a:t>
            </a:r>
            <a:r>
              <a:rPr lang="en-GB" sz="1900" b="1" dirty="0" smtClean="0">
                <a:solidFill>
                  <a:srgbClr val="008000"/>
                </a:solidFill>
              </a:rPr>
              <a:t>NH</a:t>
            </a:r>
            <a:r>
              <a:rPr lang="en-GB" sz="1900" b="1" baseline="-25000" dirty="0" smtClean="0">
                <a:solidFill>
                  <a:srgbClr val="008000"/>
                </a:solidFill>
              </a:rPr>
              <a:t>3in</a:t>
            </a:r>
            <a:r>
              <a:rPr lang="en-GB" sz="1900" b="1" dirty="0" smtClean="0">
                <a:solidFill>
                  <a:srgbClr val="008000"/>
                </a:solidFill>
              </a:rPr>
              <a:t> galactic Plane</a:t>
            </a:r>
          </a:p>
          <a:p>
            <a:pPr marL="457200" indent="-457200" defTabSz="828675" eaLnBrk="0" hangingPunct="0">
              <a:lnSpc>
                <a:spcPct val="120000"/>
              </a:lnSpc>
            </a:pPr>
            <a:r>
              <a:rPr lang="en-GB" sz="1900" b="1" dirty="0">
                <a:solidFill>
                  <a:srgbClr val="008000"/>
                </a:solidFill>
              </a:rPr>
              <a:t>                   </a:t>
            </a:r>
            <a:r>
              <a:rPr lang="it-IT" sz="1600" b="1" dirty="0">
                <a:sym typeface="Wingdings" pitchFamily="-112" charset="2"/>
              </a:rPr>
              <a:t> </a:t>
            </a:r>
            <a:r>
              <a:rPr lang="it-IT" sz="1600" b="1" dirty="0" smtClean="0">
                <a:sym typeface="Wingdings" pitchFamily="-112" charset="2"/>
              </a:rPr>
              <a:t>Astrochemistry in SF Regions</a:t>
            </a:r>
            <a:endParaRPr lang="it-IT" sz="1600" b="1" dirty="0">
              <a:sym typeface="Wingdings" pitchFamily="-112" charset="2"/>
            </a:endParaRPr>
          </a:p>
        </p:txBody>
      </p:sp>
      <p:pic>
        <p:nvPicPr>
          <p:cNvPr id="37892" name="Picture 20" descr="srt-logo-big"/>
          <p:cNvPicPr>
            <a:picLocks noChangeAspect="1" noChangeArrowheads="1"/>
          </p:cNvPicPr>
          <p:nvPr/>
        </p:nvPicPr>
        <p:blipFill>
          <a:blip r:embed="rId2"/>
          <a:srcRect/>
          <a:stretch>
            <a:fillRect/>
          </a:stretch>
        </p:blipFill>
        <p:spPr bwMode="auto">
          <a:xfrm>
            <a:off x="8382000" y="5486400"/>
            <a:ext cx="555625" cy="1203325"/>
          </a:xfrm>
          <a:prstGeom prst="rect">
            <a:avLst/>
          </a:prstGeom>
          <a:noFill/>
          <a:ln w="9525">
            <a:solidFill>
              <a:srgbClr val="000066"/>
            </a:solidFill>
            <a:miter lim="800000"/>
            <a:headEnd/>
            <a:tailEnd/>
          </a:ln>
        </p:spPr>
      </p:pic>
      <p:sp>
        <p:nvSpPr>
          <p:cNvPr id="271381" name="Rectangle 21"/>
          <p:cNvSpPr>
            <a:spLocks noChangeArrowheads="1"/>
          </p:cNvSpPr>
          <p:nvPr/>
        </p:nvSpPr>
        <p:spPr bwMode="auto">
          <a:xfrm>
            <a:off x="2328283" y="593766"/>
            <a:ext cx="5029200" cy="609600"/>
          </a:xfrm>
          <a:prstGeom prst="rect">
            <a:avLst/>
          </a:prstGeom>
          <a:noFill/>
          <a:ln w="9525">
            <a:noFill/>
            <a:miter lim="800000"/>
            <a:headEnd/>
            <a:tailEnd/>
          </a:ln>
        </p:spPr>
        <p:txBody>
          <a:bodyPr>
            <a:prstTxWarp prst="textNoShape">
              <a:avLst/>
            </a:prstTxWarp>
          </a:bodyPr>
          <a:lstStyle/>
          <a:p>
            <a:pPr algn="ctr">
              <a:tabLst>
                <a:tab pos="568325" algn="l"/>
              </a:tabLst>
              <a:defRPr/>
            </a:pPr>
            <a:r>
              <a:rPr lang="it-IT" sz="2400" b="1" dirty="0" err="1" smtClean="0">
                <a:latin typeface="Arial" charset="0"/>
              </a:rPr>
              <a:t>K</a:t>
            </a:r>
            <a:r>
              <a:rPr lang="it-IT" sz="2400" b="1" dirty="0" smtClean="0">
                <a:latin typeface="Arial" charset="0"/>
              </a:rPr>
              <a:t> BAND SURVEYS</a:t>
            </a:r>
            <a:endParaRPr lang="it-IT" sz="2400" b="1" dirty="0">
              <a:latin typeface="Arial" charset="0"/>
            </a:endParaRPr>
          </a:p>
        </p:txBody>
      </p:sp>
      <p:grpSp>
        <p:nvGrpSpPr>
          <p:cNvPr id="2" name="Group 26"/>
          <p:cNvGrpSpPr>
            <a:grpSpLocks/>
          </p:cNvGrpSpPr>
          <p:nvPr/>
        </p:nvGrpSpPr>
        <p:grpSpPr bwMode="auto">
          <a:xfrm>
            <a:off x="6248400" y="1371600"/>
            <a:ext cx="2667000" cy="1981200"/>
            <a:chOff x="3564" y="377"/>
            <a:chExt cx="2076" cy="1645"/>
          </a:xfrm>
        </p:grpSpPr>
        <p:pic>
          <p:nvPicPr>
            <p:cNvPr id="37915" name="Picture 27" descr="GC-P-BCD"/>
            <p:cNvPicPr>
              <a:picLocks noChangeAspect="1" noChangeArrowheads="1"/>
            </p:cNvPicPr>
            <p:nvPr/>
          </p:nvPicPr>
          <p:blipFill>
            <a:blip r:embed="rId3"/>
            <a:srcRect/>
            <a:stretch>
              <a:fillRect/>
            </a:stretch>
          </p:blipFill>
          <p:spPr bwMode="auto">
            <a:xfrm rot="-5400000">
              <a:off x="3779" y="162"/>
              <a:ext cx="1645" cy="2076"/>
            </a:xfrm>
            <a:prstGeom prst="rect">
              <a:avLst/>
            </a:prstGeom>
            <a:noFill/>
            <a:ln w="25400">
              <a:solidFill>
                <a:srgbClr val="00FF00"/>
              </a:solidFill>
              <a:miter lim="800000"/>
              <a:headEnd/>
              <a:tailEnd/>
            </a:ln>
          </p:spPr>
        </p:pic>
        <p:sp>
          <p:nvSpPr>
            <p:cNvPr id="37916" name="Rectangle 28"/>
            <p:cNvSpPr>
              <a:spLocks noChangeArrowheads="1"/>
            </p:cNvSpPr>
            <p:nvPr/>
          </p:nvSpPr>
          <p:spPr bwMode="auto">
            <a:xfrm rot="-1907524">
              <a:off x="3798" y="958"/>
              <a:ext cx="1199" cy="385"/>
            </a:xfrm>
            <a:prstGeom prst="rect">
              <a:avLst/>
            </a:prstGeom>
            <a:solidFill>
              <a:schemeClr val="folHlink">
                <a:alpha val="49019"/>
              </a:schemeClr>
            </a:solidFill>
            <a:ln w="22225">
              <a:solidFill>
                <a:schemeClr val="folHlink"/>
              </a:solidFill>
              <a:miter lim="800000"/>
              <a:headEnd/>
              <a:tailEnd/>
            </a:ln>
          </p:spPr>
          <p:txBody>
            <a:bodyPr wrap="none" anchor="ctr">
              <a:prstTxWarp prst="textNoShape">
                <a:avLst/>
              </a:prstTxWarp>
            </a:bodyPr>
            <a:lstStyle/>
            <a:p>
              <a:endParaRPr lang="en-US"/>
            </a:p>
          </p:txBody>
        </p:sp>
        <p:sp>
          <p:nvSpPr>
            <p:cNvPr id="37917" name="Text Box 29"/>
            <p:cNvSpPr txBox="1">
              <a:spLocks noChangeArrowheads="1"/>
            </p:cNvSpPr>
            <p:nvPr/>
          </p:nvSpPr>
          <p:spPr bwMode="auto">
            <a:xfrm rot="-1969671">
              <a:off x="4250" y="1226"/>
              <a:ext cx="683" cy="253"/>
            </a:xfrm>
            <a:prstGeom prst="rect">
              <a:avLst/>
            </a:prstGeom>
            <a:noFill/>
            <a:ln w="22225">
              <a:noFill/>
              <a:miter lim="800000"/>
              <a:headEnd/>
              <a:tailEnd/>
            </a:ln>
          </p:spPr>
          <p:txBody>
            <a:bodyPr>
              <a:prstTxWarp prst="textNoShape">
                <a:avLst/>
              </a:prstTxWarp>
              <a:spAutoFit/>
            </a:bodyPr>
            <a:lstStyle/>
            <a:p>
              <a:pPr algn="ctr">
                <a:spcBef>
                  <a:spcPct val="50000"/>
                </a:spcBef>
              </a:pPr>
              <a:r>
                <a:rPr lang="it-IT" sz="1400" b="1">
                  <a:solidFill>
                    <a:schemeClr val="folHlink"/>
                  </a:solidFill>
                  <a:latin typeface="Trebuchet MS" pitchFamily="-112" charset="0"/>
                </a:rPr>
                <a:t>2 deg</a:t>
              </a:r>
            </a:p>
          </p:txBody>
        </p:sp>
        <p:sp>
          <p:nvSpPr>
            <p:cNvPr id="37918" name="Text Box 30"/>
            <p:cNvSpPr txBox="1">
              <a:spLocks noChangeArrowheads="1"/>
            </p:cNvSpPr>
            <p:nvPr/>
          </p:nvSpPr>
          <p:spPr bwMode="auto">
            <a:xfrm rot="3459409">
              <a:off x="4662" y="686"/>
              <a:ext cx="679" cy="237"/>
            </a:xfrm>
            <a:prstGeom prst="rect">
              <a:avLst/>
            </a:prstGeom>
            <a:noFill/>
            <a:ln w="22225">
              <a:noFill/>
              <a:miter lim="800000"/>
              <a:headEnd/>
              <a:tailEnd/>
            </a:ln>
          </p:spPr>
          <p:txBody>
            <a:bodyPr>
              <a:prstTxWarp prst="textNoShape">
                <a:avLst/>
              </a:prstTxWarp>
              <a:spAutoFit/>
            </a:bodyPr>
            <a:lstStyle/>
            <a:p>
              <a:pPr algn="ctr">
                <a:spcBef>
                  <a:spcPct val="50000"/>
                </a:spcBef>
              </a:pPr>
              <a:r>
                <a:rPr lang="it-IT" sz="1400" b="1">
                  <a:solidFill>
                    <a:schemeClr val="folHlink"/>
                  </a:solidFill>
                  <a:latin typeface="Trebuchet MS" pitchFamily="-112" charset="0"/>
                </a:rPr>
                <a:t>0.5 deg</a:t>
              </a:r>
            </a:p>
          </p:txBody>
        </p:sp>
      </p:grpSp>
      <p:sp>
        <p:nvSpPr>
          <p:cNvPr id="37897" name="Text Box 50"/>
          <p:cNvSpPr txBox="1">
            <a:spLocks noChangeArrowheads="1"/>
          </p:cNvSpPr>
          <p:nvPr/>
        </p:nvSpPr>
        <p:spPr bwMode="auto">
          <a:xfrm>
            <a:off x="6248400" y="1371600"/>
            <a:ext cx="2286000" cy="304800"/>
          </a:xfrm>
          <a:prstGeom prst="rect">
            <a:avLst/>
          </a:prstGeom>
          <a:noFill/>
          <a:ln w="38100">
            <a:noFill/>
            <a:miter lim="800000"/>
            <a:headEnd/>
            <a:tailEnd/>
          </a:ln>
        </p:spPr>
        <p:txBody>
          <a:bodyPr>
            <a:prstTxWarp prst="textNoShape">
              <a:avLst/>
            </a:prstTxWarp>
            <a:spAutoFit/>
          </a:bodyPr>
          <a:lstStyle/>
          <a:p>
            <a:pPr>
              <a:spcBef>
                <a:spcPct val="50000"/>
              </a:spcBef>
            </a:pPr>
            <a:r>
              <a:rPr lang="it-IT" sz="1400" b="1">
                <a:solidFill>
                  <a:schemeClr val="bg1"/>
                </a:solidFill>
              </a:rPr>
              <a:t>Centro Galattico</a:t>
            </a:r>
            <a:endParaRPr lang="it-IT" sz="1600" b="1">
              <a:solidFill>
                <a:schemeClr val="bg1"/>
              </a:solidFill>
            </a:endParaRPr>
          </a:p>
        </p:txBody>
      </p:sp>
      <p:sp>
        <p:nvSpPr>
          <p:cNvPr id="37898" name="Text Box 51"/>
          <p:cNvSpPr txBox="1">
            <a:spLocks noChangeArrowheads="1"/>
          </p:cNvSpPr>
          <p:nvPr/>
        </p:nvSpPr>
        <p:spPr bwMode="auto">
          <a:xfrm>
            <a:off x="6934200" y="3048000"/>
            <a:ext cx="1981200" cy="304800"/>
          </a:xfrm>
          <a:prstGeom prst="rect">
            <a:avLst/>
          </a:prstGeom>
          <a:noFill/>
          <a:ln w="38100">
            <a:noFill/>
            <a:miter lim="800000"/>
            <a:headEnd/>
            <a:tailEnd/>
          </a:ln>
        </p:spPr>
        <p:txBody>
          <a:bodyPr>
            <a:prstTxWarp prst="textNoShape">
              <a:avLst/>
            </a:prstTxWarp>
            <a:spAutoFit/>
          </a:bodyPr>
          <a:lstStyle/>
          <a:p>
            <a:pPr>
              <a:spcBef>
                <a:spcPct val="50000"/>
              </a:spcBef>
            </a:pPr>
            <a:r>
              <a:rPr lang="it-IT" sz="1400" b="1">
                <a:solidFill>
                  <a:schemeClr val="bg1"/>
                </a:solidFill>
              </a:rPr>
              <a:t>Courtesy A. Possenti</a:t>
            </a:r>
            <a:endParaRPr lang="it-IT" sz="1600" b="1">
              <a:solidFill>
                <a:schemeClr val="bg1"/>
              </a:solidFill>
            </a:endParaRPr>
          </a:p>
        </p:txBody>
      </p:sp>
      <p:grpSp>
        <p:nvGrpSpPr>
          <p:cNvPr id="4" name="Group 53"/>
          <p:cNvGrpSpPr>
            <a:grpSpLocks/>
          </p:cNvGrpSpPr>
          <p:nvPr/>
        </p:nvGrpSpPr>
        <p:grpSpPr bwMode="auto">
          <a:xfrm>
            <a:off x="6248400" y="4876800"/>
            <a:ext cx="2667000" cy="1905000"/>
            <a:chOff x="3936" y="2976"/>
            <a:chExt cx="1680" cy="1200"/>
          </a:xfrm>
        </p:grpSpPr>
        <p:pic>
          <p:nvPicPr>
            <p:cNvPr id="37905" name="Picture 39" descr="C:\Documenti\HiLo_meeting\mosaic_simba_dss_rot.jpg"/>
            <p:cNvPicPr>
              <a:picLocks noChangeAspect="1" noChangeArrowheads="1"/>
            </p:cNvPicPr>
            <p:nvPr/>
          </p:nvPicPr>
          <p:blipFill>
            <a:blip r:embed="rId4"/>
            <a:srcRect l="10257" b="8716"/>
            <a:stretch>
              <a:fillRect/>
            </a:stretch>
          </p:blipFill>
          <p:spPr bwMode="auto">
            <a:xfrm>
              <a:off x="3936" y="2976"/>
              <a:ext cx="1680" cy="1173"/>
            </a:xfrm>
            <a:prstGeom prst="rect">
              <a:avLst/>
            </a:prstGeom>
            <a:noFill/>
            <a:ln w="38100">
              <a:solidFill>
                <a:srgbClr val="6600FF"/>
              </a:solidFill>
              <a:miter lim="800000"/>
              <a:headEnd/>
              <a:tailEnd/>
            </a:ln>
          </p:spPr>
        </p:pic>
        <p:sp>
          <p:nvSpPr>
            <p:cNvPr id="37906" name="Text Box 49"/>
            <p:cNvSpPr txBox="1">
              <a:spLocks noChangeArrowheads="1"/>
            </p:cNvSpPr>
            <p:nvPr/>
          </p:nvSpPr>
          <p:spPr bwMode="auto">
            <a:xfrm>
              <a:off x="4512" y="3964"/>
              <a:ext cx="1104" cy="212"/>
            </a:xfrm>
            <a:prstGeom prst="rect">
              <a:avLst/>
            </a:prstGeom>
            <a:noFill/>
            <a:ln w="38100">
              <a:noFill/>
              <a:miter lim="800000"/>
              <a:headEnd/>
              <a:tailEnd/>
            </a:ln>
          </p:spPr>
          <p:txBody>
            <a:bodyPr>
              <a:prstTxWarp prst="textNoShape">
                <a:avLst/>
              </a:prstTxWarp>
              <a:spAutoFit/>
            </a:bodyPr>
            <a:lstStyle/>
            <a:p>
              <a:pPr>
                <a:spcBef>
                  <a:spcPct val="50000"/>
                </a:spcBef>
              </a:pPr>
              <a:r>
                <a:rPr lang="it-IT" sz="1400" b="1">
                  <a:solidFill>
                    <a:schemeClr val="bg1"/>
                  </a:solidFill>
                </a:rPr>
                <a:t>Courtesy J. Brand</a:t>
              </a:r>
              <a:r>
                <a:rPr lang="it-IT" sz="1600" b="1">
                  <a:solidFill>
                    <a:schemeClr val="bg1"/>
                  </a:solidFill>
                </a:rPr>
                <a:t> </a:t>
              </a:r>
            </a:p>
          </p:txBody>
        </p:sp>
        <p:sp>
          <p:nvSpPr>
            <p:cNvPr id="37907" name="Text Box 52"/>
            <p:cNvSpPr txBox="1">
              <a:spLocks noChangeArrowheads="1"/>
            </p:cNvSpPr>
            <p:nvPr/>
          </p:nvSpPr>
          <p:spPr bwMode="auto">
            <a:xfrm>
              <a:off x="3936" y="2976"/>
              <a:ext cx="1440" cy="192"/>
            </a:xfrm>
            <a:prstGeom prst="rect">
              <a:avLst/>
            </a:prstGeom>
            <a:noFill/>
            <a:ln w="38100">
              <a:noFill/>
              <a:miter lim="800000"/>
              <a:headEnd/>
              <a:tailEnd/>
            </a:ln>
          </p:spPr>
          <p:txBody>
            <a:bodyPr>
              <a:prstTxWarp prst="textNoShape">
                <a:avLst/>
              </a:prstTxWarp>
              <a:spAutoFit/>
            </a:bodyPr>
            <a:lstStyle/>
            <a:p>
              <a:pPr>
                <a:spcBef>
                  <a:spcPct val="50000"/>
                </a:spcBef>
              </a:pPr>
              <a:r>
                <a:rPr lang="it-IT" sz="1400" b="1">
                  <a:solidFill>
                    <a:schemeClr val="bg1"/>
                  </a:solidFill>
                </a:rPr>
                <a:t>Lagoon Nebula</a:t>
              </a:r>
              <a:endParaRPr lang="it-IT" sz="1600" b="1">
                <a:solidFill>
                  <a:schemeClr val="bg1"/>
                </a:solidFill>
              </a:endParaRPr>
            </a:p>
          </p:txBody>
        </p:sp>
      </p:grpSp>
      <p:sp>
        <p:nvSpPr>
          <p:cNvPr id="37900" name="Oval 55"/>
          <p:cNvSpPr>
            <a:spLocks noChangeArrowheads="1"/>
          </p:cNvSpPr>
          <p:nvPr/>
        </p:nvSpPr>
        <p:spPr bwMode="auto">
          <a:xfrm>
            <a:off x="8347075" y="4421188"/>
            <a:ext cx="377825" cy="423862"/>
          </a:xfrm>
          <a:prstGeom prst="ellipse">
            <a:avLst/>
          </a:prstGeom>
          <a:noFill/>
          <a:ln w="9525">
            <a:noFill/>
            <a:round/>
            <a:headEnd/>
            <a:tailEnd/>
          </a:ln>
        </p:spPr>
        <p:txBody>
          <a:bodyPr wrap="none" anchor="ctr">
            <a:prstTxWarp prst="textNoShape">
              <a:avLst/>
            </a:prstTxWarp>
          </a:bodyPr>
          <a:lstStyle/>
          <a:p>
            <a:endParaRPr lang="en-US"/>
          </a:p>
        </p:txBody>
      </p:sp>
      <p:pic>
        <p:nvPicPr>
          <p:cNvPr id="37901" name="Picture 56" descr="C:\PPOINT\SRT05\highz.gif"/>
          <p:cNvPicPr>
            <a:picLocks noChangeAspect="1" noChangeArrowheads="1"/>
          </p:cNvPicPr>
          <p:nvPr/>
        </p:nvPicPr>
        <p:blipFill>
          <a:blip r:embed="rId5"/>
          <a:srcRect/>
          <a:stretch>
            <a:fillRect/>
          </a:stretch>
        </p:blipFill>
        <p:spPr bwMode="auto">
          <a:xfrm>
            <a:off x="7391400" y="3471863"/>
            <a:ext cx="1524000" cy="1252537"/>
          </a:xfrm>
          <a:prstGeom prst="rect">
            <a:avLst/>
          </a:prstGeom>
          <a:noFill/>
          <a:ln w="28575">
            <a:solidFill>
              <a:srgbClr val="FF9933"/>
            </a:solidFill>
            <a:miter lim="800000"/>
            <a:headEnd/>
            <a:tailEnd/>
          </a:ln>
        </p:spPr>
      </p:pic>
      <p:sp>
        <p:nvSpPr>
          <p:cNvPr id="37902" name="Rectangle 58"/>
          <p:cNvSpPr>
            <a:spLocks noChangeArrowheads="1"/>
          </p:cNvSpPr>
          <p:nvPr/>
        </p:nvSpPr>
        <p:spPr bwMode="auto">
          <a:xfrm>
            <a:off x="8077200" y="4191000"/>
            <a:ext cx="682625" cy="350838"/>
          </a:xfrm>
          <a:prstGeom prst="rect">
            <a:avLst/>
          </a:prstGeom>
          <a:noFill/>
          <a:ln w="9525">
            <a:noFill/>
            <a:miter lim="800000"/>
            <a:headEnd/>
            <a:tailEnd/>
          </a:ln>
        </p:spPr>
        <p:txBody>
          <a:bodyPr wrap="none">
            <a:prstTxWarp prst="textNoShape">
              <a:avLst/>
            </a:prstTxWarp>
            <a:spAutoFit/>
          </a:bodyPr>
          <a:lstStyle/>
          <a:p>
            <a:r>
              <a:rPr lang="it-IT" sz="1700" b="1">
                <a:solidFill>
                  <a:srgbClr val="FFFF00"/>
                </a:solidFill>
              </a:rPr>
              <a:t>Z = 6</a:t>
            </a:r>
          </a:p>
        </p:txBody>
      </p:sp>
      <p:sp>
        <p:nvSpPr>
          <p:cNvPr id="5" name="Segnaposto data 4"/>
          <p:cNvSpPr>
            <a:spLocks noGrp="1"/>
          </p:cNvSpPr>
          <p:nvPr>
            <p:ph type="dt" sz="half" idx="10"/>
          </p:nvPr>
        </p:nvSpPr>
        <p:spPr/>
        <p:txBody>
          <a:bodyPr/>
          <a:lstStyle/>
          <a:p>
            <a:r>
              <a:rPr lang="en-US" smtClean="0"/>
              <a:t>09/24/15</a:t>
            </a:r>
            <a:endParaRPr lang="en-US"/>
          </a:p>
        </p:txBody>
      </p:sp>
      <p:sp>
        <p:nvSpPr>
          <p:cNvPr id="6" name="Segnaposto piè di pagina 5"/>
          <p:cNvSpPr>
            <a:spLocks noGrp="1"/>
          </p:cNvSpPr>
          <p:nvPr>
            <p:ph type="ftr" sz="quarter" idx="11"/>
          </p:nvPr>
        </p:nvSpPr>
        <p:spPr/>
        <p:txBody>
          <a:bodyPr/>
          <a:lstStyle/>
          <a:p>
            <a:r>
              <a:rPr lang="en-US" smtClean="0"/>
              <a:t>I. Prandoni - INAF - ORA, Bologna</a:t>
            </a:r>
            <a:endParaRPr lang="en-US"/>
          </a:p>
        </p:txBody>
      </p:sp>
      <p:sp>
        <p:nvSpPr>
          <p:cNvPr id="8" name="Segnaposto numero diapositiva 7"/>
          <p:cNvSpPr>
            <a:spLocks noGrp="1"/>
          </p:cNvSpPr>
          <p:nvPr>
            <p:ph type="sldNum" sz="quarter" idx="12"/>
          </p:nvPr>
        </p:nvSpPr>
        <p:spPr/>
        <p:txBody>
          <a:bodyPr/>
          <a:lstStyle/>
          <a:p>
            <a:fld id="{DADBAAB8-458F-1A48-8141-A3618E0317F8}" type="slidenum">
              <a:rPr lang="en-US" smtClean="0"/>
              <a:pPr/>
              <a:t>19</a:t>
            </a:fld>
            <a:endParaRPr lang="en-US"/>
          </a:p>
        </p:txBody>
      </p:sp>
    </p:spTree>
    <p:extLst>
      <p:ext uri="{BB962C8B-B14F-4D97-AF65-F5344CB8AC3E}">
        <p14:creationId xmlns:p14="http://schemas.microsoft.com/office/powerpoint/2010/main" val="446544099"/>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97" y="221839"/>
            <a:ext cx="5381625"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5"/>
          <p:cNvSpPr txBox="1">
            <a:spLocks noChangeArrowheads="1"/>
          </p:cNvSpPr>
          <p:nvPr/>
        </p:nvSpPr>
        <p:spPr bwMode="auto">
          <a:xfrm>
            <a:off x="5572125" y="474075"/>
            <a:ext cx="3492500" cy="637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latin typeface="Arial"/>
                <a:cs typeface="Arial"/>
              </a:rPr>
              <a:t>SRT</a:t>
            </a:r>
          </a:p>
          <a:p>
            <a:pPr eaLnBrk="1" hangingPunct="1"/>
            <a:r>
              <a:rPr lang="en-US" sz="1800" b="1" dirty="0" smtClean="0">
                <a:latin typeface="Arial"/>
                <a:cs typeface="Arial"/>
              </a:rPr>
              <a:t>Main Characteristics</a:t>
            </a:r>
          </a:p>
          <a:p>
            <a:pPr eaLnBrk="1" hangingPunct="1"/>
            <a:endParaRPr lang="en-US" sz="1800" b="1" dirty="0" smtClean="0">
              <a:latin typeface="Arial"/>
              <a:cs typeface="Arial"/>
            </a:endParaRPr>
          </a:p>
          <a:p>
            <a:pPr eaLnBrk="1" hangingPunct="1"/>
            <a:r>
              <a:rPr lang="en-US" sz="1400" u="sng" dirty="0" smtClean="0">
                <a:solidFill>
                  <a:srgbClr val="0000FF"/>
                </a:solidFill>
                <a:latin typeface="Arial"/>
                <a:cs typeface="Arial"/>
              </a:rPr>
              <a:t>Fully </a:t>
            </a:r>
            <a:r>
              <a:rPr lang="en-US" sz="1400" u="sng" dirty="0">
                <a:solidFill>
                  <a:srgbClr val="0000FF"/>
                </a:solidFill>
                <a:latin typeface="Arial"/>
                <a:cs typeface="Arial"/>
              </a:rPr>
              <a:t>steerable</a:t>
            </a:r>
            <a:r>
              <a:rPr lang="en-US" sz="1400" dirty="0">
                <a:latin typeface="Arial"/>
                <a:cs typeface="Arial"/>
              </a:rPr>
              <a:t>, </a:t>
            </a:r>
            <a:r>
              <a:rPr lang="en-US" sz="1400" u="sng" dirty="0">
                <a:solidFill>
                  <a:srgbClr val="0000FF"/>
                </a:solidFill>
                <a:latin typeface="Arial"/>
                <a:cs typeface="Arial"/>
              </a:rPr>
              <a:t>64m diameter</a:t>
            </a:r>
            <a:r>
              <a:rPr lang="en-US" sz="1400" dirty="0">
                <a:latin typeface="Arial"/>
                <a:cs typeface="Arial"/>
              </a:rPr>
              <a:t>, </a:t>
            </a:r>
            <a:r>
              <a:rPr lang="en-US" sz="1400" dirty="0" err="1">
                <a:latin typeface="Arial"/>
                <a:cs typeface="Arial"/>
              </a:rPr>
              <a:t>paraboloidal</a:t>
            </a:r>
            <a:r>
              <a:rPr lang="en-US" sz="1400" dirty="0">
                <a:latin typeface="Arial"/>
                <a:cs typeface="Arial"/>
              </a:rPr>
              <a:t> radio telescope.</a:t>
            </a:r>
          </a:p>
          <a:p>
            <a:pPr eaLnBrk="1" hangingPunct="1"/>
            <a:endParaRPr lang="en-US" sz="1400" dirty="0" smtClean="0">
              <a:latin typeface="Arial"/>
              <a:cs typeface="Arial"/>
            </a:endParaRPr>
          </a:p>
          <a:p>
            <a:pPr eaLnBrk="1" hangingPunct="1"/>
            <a:r>
              <a:rPr lang="en-US" sz="1400" dirty="0">
                <a:solidFill>
                  <a:srgbClr val="0000FF"/>
                </a:solidFill>
                <a:latin typeface="Arial"/>
                <a:cs typeface="Arial"/>
              </a:rPr>
              <a:t>3,000 t, 70m </a:t>
            </a:r>
            <a:r>
              <a:rPr lang="en-US" sz="1400" dirty="0" smtClean="0">
                <a:solidFill>
                  <a:srgbClr val="0000FF"/>
                </a:solidFill>
                <a:latin typeface="Arial"/>
                <a:cs typeface="Arial"/>
              </a:rPr>
              <a:t>height</a:t>
            </a:r>
          </a:p>
          <a:p>
            <a:pPr eaLnBrk="1" hangingPunct="1"/>
            <a:endParaRPr lang="en-US" sz="1400" dirty="0">
              <a:latin typeface="Arial"/>
              <a:cs typeface="Arial"/>
            </a:endParaRPr>
          </a:p>
          <a:p>
            <a:pPr eaLnBrk="1" hangingPunct="1"/>
            <a:r>
              <a:rPr lang="en-US" sz="1400" dirty="0">
                <a:solidFill>
                  <a:srgbClr val="0000FF"/>
                </a:solidFill>
                <a:latin typeface="Arial"/>
                <a:cs typeface="Arial"/>
              </a:rPr>
              <a:t>Alt- Azimuth mounting</a:t>
            </a:r>
            <a:r>
              <a:rPr lang="en-US" sz="1400" dirty="0">
                <a:latin typeface="Arial"/>
                <a:cs typeface="Arial"/>
              </a:rPr>
              <a:t> </a:t>
            </a:r>
          </a:p>
          <a:p>
            <a:pPr eaLnBrk="1" hangingPunct="1"/>
            <a:r>
              <a:rPr lang="en-US" sz="1400" dirty="0" smtClean="0">
                <a:solidFill>
                  <a:srgbClr val="0000FF"/>
                </a:solidFill>
                <a:latin typeface="Arial"/>
                <a:cs typeface="Arial"/>
              </a:rPr>
              <a:t>Quasi-Gregorian </a:t>
            </a:r>
            <a:r>
              <a:rPr lang="en-US" sz="1400" dirty="0">
                <a:solidFill>
                  <a:srgbClr val="0000FF"/>
                </a:solidFill>
                <a:latin typeface="Arial"/>
                <a:cs typeface="Arial"/>
              </a:rPr>
              <a:t>Optical </a:t>
            </a:r>
            <a:r>
              <a:rPr lang="en-US" sz="1400" dirty="0" smtClean="0">
                <a:solidFill>
                  <a:srgbClr val="0000FF"/>
                </a:solidFill>
                <a:latin typeface="Arial"/>
                <a:cs typeface="Arial"/>
              </a:rPr>
              <a:t>design with </a:t>
            </a:r>
            <a:r>
              <a:rPr lang="en-US" sz="1400" u="sng" dirty="0" smtClean="0">
                <a:solidFill>
                  <a:srgbClr val="0000FF"/>
                </a:solidFill>
                <a:latin typeface="Arial"/>
                <a:cs typeface="Arial"/>
              </a:rPr>
              <a:t>shaped surfaces</a:t>
            </a:r>
            <a:endParaRPr lang="en-US" sz="1400" u="sng" dirty="0">
              <a:solidFill>
                <a:srgbClr val="0000FF"/>
              </a:solidFill>
              <a:latin typeface="Arial"/>
              <a:cs typeface="Arial"/>
            </a:endParaRPr>
          </a:p>
          <a:p>
            <a:pPr eaLnBrk="1" hangingPunct="1"/>
            <a:endParaRPr lang="en-US" sz="1400" dirty="0">
              <a:latin typeface="Arial"/>
              <a:cs typeface="Arial"/>
            </a:endParaRPr>
          </a:p>
          <a:p>
            <a:pPr eaLnBrk="1" hangingPunct="1"/>
            <a:r>
              <a:rPr lang="en-US" sz="1400" u="sng" dirty="0" smtClean="0">
                <a:solidFill>
                  <a:srgbClr val="0000FF"/>
                </a:solidFill>
                <a:latin typeface="Arial"/>
                <a:cs typeface="Arial"/>
              </a:rPr>
              <a:t>Multiple focal positions </a:t>
            </a:r>
          </a:p>
          <a:p>
            <a:pPr eaLnBrk="1" hangingPunct="1"/>
            <a:r>
              <a:rPr lang="en-US" sz="1400" dirty="0" smtClean="0">
                <a:latin typeface="Arial"/>
                <a:cs typeface="Arial"/>
              </a:rPr>
              <a:t>(P, G, 4 BWG)</a:t>
            </a:r>
            <a:endParaRPr lang="en-US" sz="1400" dirty="0">
              <a:latin typeface="Arial"/>
              <a:cs typeface="Arial"/>
            </a:endParaRPr>
          </a:p>
          <a:p>
            <a:pPr eaLnBrk="1" hangingPunct="1"/>
            <a:endParaRPr lang="en-US" sz="1400" dirty="0">
              <a:latin typeface="Arial"/>
              <a:cs typeface="Arial"/>
            </a:endParaRPr>
          </a:p>
          <a:p>
            <a:pPr eaLnBrk="1" hangingPunct="1"/>
            <a:r>
              <a:rPr lang="en-US" sz="1400" dirty="0">
                <a:latin typeface="Arial"/>
                <a:cs typeface="Arial"/>
              </a:rPr>
              <a:t>Can host up to </a:t>
            </a:r>
            <a:r>
              <a:rPr lang="en-US" sz="1400" dirty="0" smtClean="0">
                <a:latin typeface="Arial"/>
                <a:cs typeface="Arial"/>
              </a:rPr>
              <a:t>20 receivers</a:t>
            </a:r>
          </a:p>
          <a:p>
            <a:pPr eaLnBrk="1" hangingPunct="1"/>
            <a:r>
              <a:rPr lang="en-US" sz="1400" dirty="0" smtClean="0">
                <a:solidFill>
                  <a:srgbClr val="000000"/>
                </a:solidFill>
                <a:latin typeface="Arial"/>
                <a:cs typeface="Arial"/>
              </a:rPr>
              <a:t>with</a:t>
            </a:r>
            <a:r>
              <a:rPr lang="en-US" sz="1400" dirty="0" smtClean="0">
                <a:solidFill>
                  <a:srgbClr val="0000FF"/>
                </a:solidFill>
                <a:latin typeface="Arial"/>
                <a:cs typeface="Arial"/>
              </a:rPr>
              <a:t> </a:t>
            </a:r>
            <a:r>
              <a:rPr lang="en-US" sz="1400" u="sng" dirty="0" smtClean="0">
                <a:solidFill>
                  <a:srgbClr val="0000FF"/>
                </a:solidFill>
                <a:latin typeface="Arial"/>
                <a:cs typeface="Arial"/>
              </a:rPr>
              <a:t>frequency agility</a:t>
            </a:r>
            <a:endParaRPr lang="en-US" sz="1400" u="sng" dirty="0">
              <a:solidFill>
                <a:srgbClr val="0000FF"/>
              </a:solidFill>
              <a:latin typeface="Arial"/>
              <a:cs typeface="Arial"/>
            </a:endParaRPr>
          </a:p>
          <a:p>
            <a:pPr eaLnBrk="1" hangingPunct="1"/>
            <a:endParaRPr lang="en-US" sz="1400" dirty="0" smtClean="0">
              <a:latin typeface="Arial"/>
              <a:cs typeface="Arial"/>
            </a:endParaRPr>
          </a:p>
          <a:p>
            <a:pPr eaLnBrk="1" hangingPunct="1"/>
            <a:r>
              <a:rPr lang="en-US" sz="1400" dirty="0" smtClean="0">
                <a:solidFill>
                  <a:srgbClr val="0000FF"/>
                </a:solidFill>
                <a:latin typeface="Arial"/>
                <a:cs typeface="Arial"/>
              </a:rPr>
              <a:t>Wide </a:t>
            </a:r>
            <a:r>
              <a:rPr lang="en-US" sz="1400" dirty="0">
                <a:solidFill>
                  <a:srgbClr val="0000FF"/>
                </a:solidFill>
                <a:latin typeface="Arial"/>
                <a:cs typeface="Arial"/>
              </a:rPr>
              <a:t>frequency range</a:t>
            </a:r>
            <a:r>
              <a:rPr lang="en-US" sz="1400" dirty="0">
                <a:latin typeface="Arial"/>
                <a:cs typeface="Arial"/>
              </a:rPr>
              <a:t>: from 300MHz to 100GHz </a:t>
            </a:r>
            <a:r>
              <a:rPr lang="en-US" sz="1400" dirty="0" smtClean="0">
                <a:latin typeface="Arial"/>
                <a:cs typeface="Arial"/>
                <a:sym typeface="Wingdings"/>
              </a:rPr>
              <a:t>(</a:t>
            </a:r>
            <a:r>
              <a:rPr lang="el-GR" sz="1400" dirty="0" smtClean="0">
                <a:latin typeface="Times New Roman" charset="0"/>
                <a:cs typeface="Times New Roman" charset="0"/>
                <a:sym typeface="Wingdings" charset="0"/>
              </a:rPr>
              <a:t>λ</a:t>
            </a:r>
            <a:r>
              <a:rPr lang="it-IT" sz="1400" dirty="0" smtClean="0">
                <a:sym typeface="Wingdings" charset="0"/>
              </a:rPr>
              <a:t> </a:t>
            </a:r>
            <a:r>
              <a:rPr lang="it-IT" sz="1400" dirty="0">
                <a:sym typeface="Wingdings" charset="0"/>
              </a:rPr>
              <a:t>~ 3 </a:t>
            </a:r>
            <a:r>
              <a:rPr lang="it-IT" sz="1400" dirty="0" smtClean="0">
                <a:sym typeface="Wingdings" charset="0"/>
              </a:rPr>
              <a:t>mm) </a:t>
            </a:r>
            <a:endParaRPr lang="it-IT" sz="1400" dirty="0">
              <a:sym typeface="Wingdings" charset="0"/>
            </a:endParaRPr>
          </a:p>
          <a:p>
            <a:pPr eaLnBrk="1" hangingPunct="1"/>
            <a:r>
              <a:rPr lang="en-US" sz="1200" dirty="0" smtClean="0"/>
              <a:t>Surface </a:t>
            </a:r>
            <a:r>
              <a:rPr lang="en-US" sz="1200" dirty="0"/>
              <a:t>Accuracy:  </a:t>
            </a:r>
            <a:r>
              <a:rPr lang="en-US" sz="1200" dirty="0" err="1"/>
              <a:t>rms</a:t>
            </a:r>
            <a:r>
              <a:rPr lang="en-US" sz="1200" dirty="0"/>
              <a:t> &lt;&lt;  </a:t>
            </a:r>
            <a:r>
              <a:rPr lang="el-GR" sz="1200" dirty="0">
                <a:latin typeface="Times New Roman" charset="0"/>
                <a:cs typeface="Times New Roman" charset="0"/>
                <a:sym typeface="Wingdings" charset="0"/>
              </a:rPr>
              <a:t>λ</a:t>
            </a:r>
            <a:r>
              <a:rPr lang="it-IT" sz="1200" dirty="0">
                <a:latin typeface="Times New Roman" charset="0"/>
                <a:cs typeface="Times New Roman" charset="0"/>
                <a:sym typeface="Wingdings" charset="0"/>
              </a:rPr>
              <a:t>/10 &lt;&lt; 300 </a:t>
            </a:r>
            <a:r>
              <a:rPr lang="el-GR" sz="1200" dirty="0">
                <a:latin typeface="Times New Roman" charset="0"/>
                <a:cs typeface="Times New Roman" charset="0"/>
                <a:sym typeface="Wingdings" charset="0"/>
              </a:rPr>
              <a:t>μ</a:t>
            </a:r>
            <a:r>
              <a:rPr lang="it-IT" sz="1200" dirty="0">
                <a:latin typeface="Times New Roman" charset="0"/>
                <a:cs typeface="Times New Roman" charset="0"/>
                <a:sym typeface="Wingdings" charset="0"/>
              </a:rPr>
              <a:t>m</a:t>
            </a:r>
            <a:r>
              <a:rPr lang="en-US" sz="1200" dirty="0">
                <a:latin typeface="Arial"/>
                <a:cs typeface="Arial"/>
              </a:rPr>
              <a:t> </a:t>
            </a:r>
          </a:p>
          <a:p>
            <a:pPr eaLnBrk="1" hangingPunct="1"/>
            <a:endParaRPr lang="en-US" sz="1400" dirty="0">
              <a:latin typeface="Arial"/>
              <a:cs typeface="Arial"/>
            </a:endParaRPr>
          </a:p>
          <a:p>
            <a:pPr eaLnBrk="1" hangingPunct="1"/>
            <a:r>
              <a:rPr lang="en-US" sz="1400" u="sng" dirty="0">
                <a:solidFill>
                  <a:srgbClr val="0000FF"/>
                </a:solidFill>
                <a:latin typeface="Arial"/>
                <a:cs typeface="Arial"/>
              </a:rPr>
              <a:t>Active surface</a:t>
            </a:r>
            <a:r>
              <a:rPr lang="en-US" sz="1400" dirty="0">
                <a:latin typeface="Arial"/>
                <a:cs typeface="Arial"/>
              </a:rPr>
              <a:t>: efficiency </a:t>
            </a:r>
            <a:r>
              <a:rPr lang="en-US" sz="1400" dirty="0" smtClean="0">
                <a:latin typeface="Arial"/>
                <a:cs typeface="Arial"/>
              </a:rPr>
              <a:t>ranges</a:t>
            </a:r>
          </a:p>
          <a:p>
            <a:pPr eaLnBrk="1" hangingPunct="1"/>
            <a:r>
              <a:rPr lang="en-US" sz="1400" dirty="0" smtClean="0">
                <a:latin typeface="Arial"/>
                <a:cs typeface="Arial"/>
              </a:rPr>
              <a:t>from  ~63</a:t>
            </a:r>
            <a:r>
              <a:rPr lang="en-US" sz="1400" dirty="0">
                <a:latin typeface="Arial"/>
                <a:cs typeface="Arial"/>
              </a:rPr>
              <a:t>% </a:t>
            </a:r>
            <a:r>
              <a:rPr lang="en-US" sz="1400" dirty="0" smtClean="0">
                <a:latin typeface="Arial"/>
                <a:cs typeface="Arial"/>
              </a:rPr>
              <a:t>at </a:t>
            </a:r>
            <a:r>
              <a:rPr lang="en-US" sz="1400" i="1" dirty="0">
                <a:latin typeface="Arial"/>
                <a:cs typeface="Arial"/>
              </a:rPr>
              <a:t>∼</a:t>
            </a:r>
            <a:r>
              <a:rPr lang="en-US" sz="1400" dirty="0" smtClean="0">
                <a:latin typeface="Arial"/>
                <a:cs typeface="Arial"/>
              </a:rPr>
              <a:t>10GHz</a:t>
            </a:r>
            <a:endParaRPr lang="en-US" sz="1400" dirty="0">
              <a:latin typeface="Arial"/>
              <a:cs typeface="Arial"/>
            </a:endParaRPr>
          </a:p>
          <a:p>
            <a:pPr eaLnBrk="1" hangingPunct="1"/>
            <a:r>
              <a:rPr lang="en-US" sz="1400" dirty="0">
                <a:latin typeface="Arial"/>
                <a:cs typeface="Arial"/>
              </a:rPr>
              <a:t>to </a:t>
            </a:r>
            <a:r>
              <a:rPr lang="en-US" sz="1400" dirty="0" smtClean="0">
                <a:latin typeface="Arial"/>
                <a:cs typeface="Arial"/>
              </a:rPr>
              <a:t>~35</a:t>
            </a:r>
            <a:r>
              <a:rPr lang="en-US" sz="1400" dirty="0">
                <a:latin typeface="Arial"/>
                <a:cs typeface="Arial"/>
              </a:rPr>
              <a:t>% </a:t>
            </a:r>
            <a:r>
              <a:rPr lang="en-US" sz="1400" dirty="0" smtClean="0">
                <a:latin typeface="Arial"/>
                <a:cs typeface="Arial"/>
              </a:rPr>
              <a:t>at </a:t>
            </a:r>
            <a:r>
              <a:rPr lang="en-US" sz="1400" i="1" dirty="0">
                <a:latin typeface="Arial"/>
                <a:cs typeface="Arial"/>
              </a:rPr>
              <a:t>∼</a:t>
            </a:r>
            <a:r>
              <a:rPr lang="en-US" sz="1400" dirty="0" smtClean="0">
                <a:latin typeface="Arial"/>
                <a:cs typeface="Arial"/>
              </a:rPr>
              <a:t>100GHz</a:t>
            </a:r>
          </a:p>
          <a:p>
            <a:pPr eaLnBrk="1" hangingPunct="1"/>
            <a:endParaRPr lang="en-GB" sz="1200" dirty="0" smtClean="0">
              <a:latin typeface="Arial"/>
              <a:ea typeface="Arial" pitchFamily="-112" charset="0"/>
              <a:cs typeface="Arial"/>
              <a:sym typeface="Wingdings" pitchFamily="-112" charset="2"/>
            </a:endParaRPr>
          </a:p>
          <a:p>
            <a:pPr eaLnBrk="1" hangingPunct="1"/>
            <a:r>
              <a:rPr lang="en-GB" sz="1200" dirty="0" smtClean="0">
                <a:latin typeface="Arial"/>
                <a:ea typeface="Arial" pitchFamily="-112" charset="0"/>
                <a:cs typeface="Arial"/>
                <a:sym typeface="Wingdings" pitchFamily="-112" charset="2"/>
              </a:rPr>
              <a:t>1008 </a:t>
            </a:r>
            <a:r>
              <a:rPr lang="en-GB" sz="1200" dirty="0">
                <a:latin typeface="Arial"/>
                <a:ea typeface="Arial" pitchFamily="-112" charset="0"/>
                <a:cs typeface="Arial"/>
                <a:sym typeface="Wingdings" pitchFamily="-112" charset="2"/>
              </a:rPr>
              <a:t>panels</a:t>
            </a:r>
            <a:r>
              <a:rPr lang="en-GB" sz="1200" b="1" dirty="0">
                <a:latin typeface="Arial"/>
                <a:ea typeface="Arial" pitchFamily="-112" charset="0"/>
                <a:cs typeface="Arial"/>
                <a:sym typeface="Wingdings" pitchFamily="-112" charset="2"/>
              </a:rPr>
              <a:t>, </a:t>
            </a:r>
            <a:r>
              <a:rPr lang="en-GB" sz="1200" dirty="0">
                <a:latin typeface="Arial"/>
                <a:cs typeface="Arial"/>
              </a:rPr>
              <a:t>1116 electro-mechanical actuators with remote </a:t>
            </a:r>
            <a:r>
              <a:rPr lang="en-GB" sz="1200" dirty="0" smtClean="0">
                <a:latin typeface="Arial"/>
                <a:cs typeface="Arial"/>
              </a:rPr>
              <a:t>control</a:t>
            </a:r>
          </a:p>
        </p:txBody>
      </p:sp>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dirty="0" smtClean="0"/>
              <a:t>I. Prandoni - INAF - ORA, Bologna</a:t>
            </a:r>
            <a:endParaRPr lang="en-US" dirty="0"/>
          </a:p>
        </p:txBody>
      </p:sp>
      <p:pic>
        <p:nvPicPr>
          <p:cNvPr id="14" name="Picture 18" descr="SRT4.tiff"/>
          <p:cNvPicPr>
            <a:picLocks noChangeAspect="1"/>
          </p:cNvPicPr>
          <p:nvPr/>
        </p:nvPicPr>
        <p:blipFill>
          <a:blip r:embed="rId4"/>
          <a:srcRect t="11235"/>
          <a:stretch>
            <a:fillRect/>
          </a:stretch>
        </p:blipFill>
        <p:spPr bwMode="auto">
          <a:xfrm>
            <a:off x="223632" y="4700957"/>
            <a:ext cx="3114574" cy="1900418"/>
          </a:xfrm>
          <a:prstGeom prst="rect">
            <a:avLst/>
          </a:prstGeom>
          <a:noFill/>
          <a:ln w="9525">
            <a:noFill/>
            <a:miter lim="800000"/>
            <a:headEnd/>
            <a:tailEnd/>
          </a:ln>
        </p:spPr>
      </p:pic>
      <p:sp>
        <p:nvSpPr>
          <p:cNvPr id="13" name="Line 20"/>
          <p:cNvSpPr>
            <a:spLocks noChangeShapeType="1"/>
          </p:cNvSpPr>
          <p:nvPr/>
        </p:nvSpPr>
        <p:spPr bwMode="auto">
          <a:xfrm flipH="1">
            <a:off x="3124200" y="3225100"/>
            <a:ext cx="1247700" cy="1917231"/>
          </a:xfrm>
          <a:prstGeom prst="line">
            <a:avLst/>
          </a:prstGeom>
          <a:noFill/>
          <a:ln w="38100">
            <a:solidFill>
              <a:srgbClr val="993300"/>
            </a:solidFill>
            <a:round/>
            <a:headEnd/>
            <a:tailEnd type="triangle" w="lg" len="lg"/>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Arial" pitchFamily="-111" charset="0"/>
            </a:endParaRPr>
          </a:p>
        </p:txBody>
      </p:sp>
      <p:pic>
        <p:nvPicPr>
          <p:cNvPr id="15" name="Picture 19" descr="2Prim-15a[1]"/>
          <p:cNvPicPr>
            <a:picLocks noChangeAspect="1" noChangeArrowheads="1"/>
          </p:cNvPicPr>
          <p:nvPr/>
        </p:nvPicPr>
        <p:blipFill>
          <a:blip r:embed="rId5"/>
          <a:srcRect/>
          <a:stretch>
            <a:fillRect/>
          </a:stretch>
        </p:blipFill>
        <p:spPr bwMode="auto">
          <a:xfrm>
            <a:off x="2164934" y="4813746"/>
            <a:ext cx="851732" cy="1291256"/>
          </a:xfrm>
          <a:prstGeom prst="rect">
            <a:avLst/>
          </a:prstGeom>
          <a:noFill/>
          <a:ln w="9525">
            <a:solidFill>
              <a:srgbClr val="CC6600"/>
            </a:solidFill>
            <a:miter lim="800000"/>
            <a:headEnd/>
            <a:tailEnd/>
          </a:ln>
        </p:spPr>
      </p:pic>
      <p:sp>
        <p:nvSpPr>
          <p:cNvPr id="9" name="Segnaposto numero diapositiva 8"/>
          <p:cNvSpPr>
            <a:spLocks noGrp="1"/>
          </p:cNvSpPr>
          <p:nvPr>
            <p:ph type="sldNum" sz="quarter" idx="12"/>
          </p:nvPr>
        </p:nvSpPr>
        <p:spPr/>
        <p:txBody>
          <a:bodyPr/>
          <a:lstStyle/>
          <a:p>
            <a:fld id="{DADBAAB8-458F-1A48-8141-A3618E0317F8}" type="slidenum">
              <a:rPr lang="en-US" smtClean="0"/>
              <a:pPr/>
              <a:t>2</a:t>
            </a:fld>
            <a:endParaRPr lang="en-US"/>
          </a:p>
        </p:txBody>
      </p:sp>
      <p:pic>
        <p:nvPicPr>
          <p:cNvPr id="18" name="Picture 7" descr="srt-logo-big"/>
          <p:cNvPicPr>
            <a:picLocks noChangeAspect="1" noChangeArrowheads="1"/>
          </p:cNvPicPr>
          <p:nvPr/>
        </p:nvPicPr>
        <p:blipFill>
          <a:blip r:embed="rId6"/>
          <a:srcRect/>
          <a:stretch>
            <a:fillRect/>
          </a:stretch>
        </p:blipFill>
        <p:spPr bwMode="auto">
          <a:xfrm>
            <a:off x="8507319" y="221839"/>
            <a:ext cx="358961" cy="808923"/>
          </a:xfrm>
          <a:prstGeom prst="rect">
            <a:avLst/>
          </a:prstGeom>
          <a:noFill/>
          <a:ln w="9525">
            <a:solidFill>
              <a:srgbClr val="000066"/>
            </a:solidFill>
            <a:miter lim="800000"/>
            <a:headEnd/>
            <a:tailEnd/>
          </a:ln>
        </p:spPr>
      </p:pic>
    </p:spTree>
    <p:extLst>
      <p:ext uri="{BB962C8B-B14F-4D97-AF65-F5344CB8AC3E}">
        <p14:creationId xmlns:p14="http://schemas.microsoft.com/office/powerpoint/2010/main" val="27577865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226"/>
          <p:cNvSpPr>
            <a:spLocks noChangeArrowheads="1"/>
          </p:cNvSpPr>
          <p:nvPr/>
        </p:nvSpPr>
        <p:spPr bwMode="auto">
          <a:xfrm>
            <a:off x="228600" y="574675"/>
            <a:ext cx="1676400" cy="873125"/>
          </a:xfrm>
          <a:prstGeom prst="rect">
            <a:avLst/>
          </a:prstGeom>
          <a:noFill/>
          <a:ln w="19050">
            <a:solidFill>
              <a:srgbClr val="FF0000"/>
            </a:solidFill>
            <a:miter lim="800000"/>
            <a:headEnd/>
            <a:tailEnd/>
          </a:ln>
        </p:spPr>
        <p:txBody>
          <a:bodyPr>
            <a:prstTxWarp prst="textNoShape">
              <a:avLst/>
            </a:prstTxWarp>
            <a:spAutoFit/>
          </a:bodyPr>
          <a:lstStyle/>
          <a:p>
            <a:pPr algn="ctr">
              <a:spcBef>
                <a:spcPct val="50000"/>
              </a:spcBef>
            </a:pPr>
            <a:r>
              <a:rPr lang="it-IT" sz="2000" b="1">
                <a:solidFill>
                  <a:srgbClr val="008000"/>
                </a:solidFill>
              </a:rPr>
              <a:t> 18-26 GHz </a:t>
            </a:r>
            <a:endParaRPr lang="it-IT" sz="2000" b="1">
              <a:solidFill>
                <a:schemeClr val="accent2"/>
              </a:solidFill>
            </a:endParaRPr>
          </a:p>
          <a:p>
            <a:pPr algn="ctr">
              <a:spcBef>
                <a:spcPct val="50000"/>
              </a:spcBef>
            </a:pPr>
            <a:r>
              <a:rPr lang="it-IT" sz="2000" b="1">
                <a:solidFill>
                  <a:srgbClr val="008000"/>
                </a:solidFill>
              </a:rPr>
              <a:t>Multi-feed</a:t>
            </a:r>
          </a:p>
        </p:txBody>
      </p:sp>
      <p:sp>
        <p:nvSpPr>
          <p:cNvPr id="64516" name="Rectangle 6151"/>
          <p:cNvSpPr>
            <a:spLocks noChangeArrowheads="1"/>
          </p:cNvSpPr>
          <p:nvPr/>
        </p:nvSpPr>
        <p:spPr bwMode="auto">
          <a:xfrm>
            <a:off x="1574800" y="1100138"/>
            <a:ext cx="11176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64517" name="Rectangle 6152"/>
          <p:cNvSpPr>
            <a:spLocks noChangeArrowheads="1"/>
          </p:cNvSpPr>
          <p:nvPr/>
        </p:nvSpPr>
        <p:spPr bwMode="auto">
          <a:xfrm>
            <a:off x="1574800" y="1100138"/>
            <a:ext cx="838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64518" name="Rectangle 6153"/>
          <p:cNvSpPr>
            <a:spLocks noChangeArrowheads="1"/>
          </p:cNvSpPr>
          <p:nvPr/>
        </p:nvSpPr>
        <p:spPr bwMode="auto">
          <a:xfrm>
            <a:off x="1574800" y="1100138"/>
            <a:ext cx="711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64519" name="Rectangle 6154"/>
          <p:cNvSpPr>
            <a:spLocks noChangeArrowheads="1"/>
          </p:cNvSpPr>
          <p:nvPr/>
        </p:nvSpPr>
        <p:spPr bwMode="auto">
          <a:xfrm>
            <a:off x="1566863" y="-193675"/>
            <a:ext cx="11176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64520" name="Rectangle 6155"/>
          <p:cNvSpPr>
            <a:spLocks noChangeArrowheads="1"/>
          </p:cNvSpPr>
          <p:nvPr/>
        </p:nvSpPr>
        <p:spPr bwMode="auto">
          <a:xfrm>
            <a:off x="1566863" y="-193675"/>
            <a:ext cx="8382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64521" name="Rectangle 6156"/>
          <p:cNvSpPr>
            <a:spLocks noChangeArrowheads="1"/>
          </p:cNvSpPr>
          <p:nvPr/>
        </p:nvSpPr>
        <p:spPr bwMode="auto">
          <a:xfrm>
            <a:off x="1566863" y="-193675"/>
            <a:ext cx="742950" cy="0"/>
          </a:xfrm>
          <a:prstGeom prst="rect">
            <a:avLst/>
          </a:prstGeom>
          <a:noFill/>
          <a:ln w="9525">
            <a:noFill/>
            <a:miter lim="800000"/>
            <a:headEnd/>
            <a:tailEnd/>
          </a:ln>
        </p:spPr>
        <p:txBody>
          <a:bodyPr wrap="none" anchor="ctr">
            <a:prstTxWarp prst="textNoShape">
              <a:avLst/>
            </a:prstTxWarp>
            <a:spAutoFit/>
          </a:bodyPr>
          <a:lstStyle/>
          <a:p>
            <a:endParaRPr lang="en-US"/>
          </a:p>
        </p:txBody>
      </p:sp>
      <p:grpSp>
        <p:nvGrpSpPr>
          <p:cNvPr id="2" name="Group 6157"/>
          <p:cNvGrpSpPr>
            <a:grpSpLocks/>
          </p:cNvGrpSpPr>
          <p:nvPr/>
        </p:nvGrpSpPr>
        <p:grpSpPr bwMode="auto">
          <a:xfrm>
            <a:off x="169863" y="1397000"/>
            <a:ext cx="8745537" cy="1622425"/>
            <a:chOff x="107" y="880"/>
            <a:chExt cx="5509" cy="1022"/>
          </a:xfrm>
        </p:grpSpPr>
        <p:sp>
          <p:nvSpPr>
            <p:cNvPr id="64553" name="AutoShape 6158"/>
            <p:cNvSpPr>
              <a:spLocks noChangeArrowheads="1"/>
            </p:cNvSpPr>
            <p:nvPr/>
          </p:nvSpPr>
          <p:spPr bwMode="auto">
            <a:xfrm>
              <a:off x="107" y="880"/>
              <a:ext cx="5510" cy="1023"/>
            </a:xfrm>
            <a:prstGeom prst="roundRect">
              <a:avLst>
                <a:gd name="adj" fmla="val 97"/>
              </a:avLst>
            </a:prstGeom>
            <a:noFill/>
            <a:ln w="9525">
              <a:noFill/>
              <a:round/>
              <a:headEnd/>
              <a:tailEnd/>
            </a:ln>
          </p:spPr>
          <p:txBody>
            <a:bodyPr wrap="none" anchor="ctr">
              <a:prstTxWarp prst="textNoShape">
                <a:avLst/>
              </a:prstTxWarp>
            </a:bodyPr>
            <a:lstStyle/>
            <a:p>
              <a:endParaRPr lang="en-US"/>
            </a:p>
          </p:txBody>
        </p:sp>
      </p:grpSp>
      <p:grpSp>
        <p:nvGrpSpPr>
          <p:cNvPr id="3" name="Group 6202"/>
          <p:cNvGrpSpPr>
            <a:grpSpLocks/>
          </p:cNvGrpSpPr>
          <p:nvPr/>
        </p:nvGrpSpPr>
        <p:grpSpPr bwMode="auto">
          <a:xfrm>
            <a:off x="1055688" y="5383213"/>
            <a:ext cx="87312" cy="350837"/>
            <a:chOff x="665" y="3391"/>
            <a:chExt cx="55" cy="221"/>
          </a:xfrm>
        </p:grpSpPr>
        <p:sp>
          <p:nvSpPr>
            <p:cNvPr id="64549" name="AutoShape 6203"/>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grpSp>
          <p:nvGrpSpPr>
            <p:cNvPr id="4" name="Group 6204"/>
            <p:cNvGrpSpPr>
              <a:grpSpLocks/>
            </p:cNvGrpSpPr>
            <p:nvPr/>
          </p:nvGrpSpPr>
          <p:grpSpPr bwMode="auto">
            <a:xfrm>
              <a:off x="665" y="3391"/>
              <a:ext cx="55" cy="221"/>
              <a:chOff x="665" y="3391"/>
              <a:chExt cx="55" cy="221"/>
            </a:xfrm>
          </p:grpSpPr>
          <p:sp>
            <p:nvSpPr>
              <p:cNvPr id="64551" name="AutoShape 6205"/>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sp>
            <p:nvSpPr>
              <p:cNvPr id="64552" name="AutoShape 6206"/>
              <p:cNvSpPr>
                <a:spLocks noChangeArrowheads="1"/>
              </p:cNvSpPr>
              <p:nvPr/>
            </p:nvSpPr>
            <p:spPr bwMode="auto">
              <a:xfrm>
                <a:off x="665" y="3391"/>
                <a:ext cx="55" cy="221"/>
              </a:xfrm>
              <a:prstGeom prst="roundRect">
                <a:avLst>
                  <a:gd name="adj" fmla="val 2083"/>
                </a:avLst>
              </a:prstGeom>
              <a:noFill/>
              <a:ln w="9525">
                <a:noFill/>
                <a:round/>
                <a:headEnd/>
                <a:tailEnd/>
              </a:ln>
            </p:spPr>
            <p:txBody>
              <a:bodyPr wrap="none" lIns="0" tIns="0" rIns="0" bIns="0">
                <a:prstTxWarp prst="textNoShape">
                  <a:avLst/>
                </a:prstTxWarp>
                <a:spAutoFit/>
              </a:bodyPr>
              <a:lstStyle/>
              <a:p>
                <a:pPr>
                  <a:lnSpc>
                    <a:spcPct val="95000"/>
                  </a:lnSpc>
                  <a:buClr>
                    <a:srgbClr val="000000"/>
                  </a:buClr>
                  <a:buSzPct val="100000"/>
                  <a:buFont typeface="Times New Roman" pitchFamily="-105"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1">
                    <a:solidFill>
                      <a:schemeClr val="tx1"/>
                    </a:solidFill>
                  </a:rPr>
                  <a:t> </a:t>
                </a:r>
              </a:p>
            </p:txBody>
          </p:sp>
        </p:grpSp>
      </p:grpSp>
      <p:sp>
        <p:nvSpPr>
          <p:cNvPr id="64524" name="Oval 6209"/>
          <p:cNvSpPr>
            <a:spLocks noChangeArrowheads="1"/>
          </p:cNvSpPr>
          <p:nvPr/>
        </p:nvSpPr>
        <p:spPr bwMode="auto">
          <a:xfrm>
            <a:off x="8743950" y="4222750"/>
            <a:ext cx="809625" cy="809625"/>
          </a:xfrm>
          <a:prstGeom prst="ellipse">
            <a:avLst/>
          </a:prstGeom>
          <a:noFill/>
          <a:ln w="9525">
            <a:noFill/>
            <a:round/>
            <a:headEnd/>
            <a:tailEnd/>
          </a:ln>
        </p:spPr>
        <p:txBody>
          <a:bodyPr wrap="none" anchor="ctr">
            <a:prstTxWarp prst="textNoShape">
              <a:avLst/>
            </a:prstTxWarp>
          </a:bodyPr>
          <a:lstStyle/>
          <a:p>
            <a:endParaRPr lang="en-US"/>
          </a:p>
        </p:txBody>
      </p:sp>
      <p:sp>
        <p:nvSpPr>
          <p:cNvPr id="281680" name="Rectangle 6224"/>
          <p:cNvSpPr>
            <a:spLocks noChangeArrowheads="1"/>
          </p:cNvSpPr>
          <p:nvPr/>
        </p:nvSpPr>
        <p:spPr bwMode="auto">
          <a:xfrm>
            <a:off x="2663755" y="495300"/>
            <a:ext cx="6400800" cy="1115042"/>
          </a:xfrm>
          <a:prstGeom prst="rect">
            <a:avLst/>
          </a:prstGeom>
          <a:noFill/>
          <a:ln w="9525">
            <a:noFill/>
            <a:miter lim="800000"/>
            <a:headEnd/>
            <a:tailEnd/>
          </a:ln>
          <a:effectLst/>
        </p:spPr>
        <p:txBody>
          <a:bodyPr>
            <a:prstTxWarp prst="textNoShape">
              <a:avLst/>
            </a:prstTxWarp>
          </a:bodyPr>
          <a:lstStyle/>
          <a:p>
            <a:pPr marL="342900" indent="-342900" algn="ctr">
              <a:spcBef>
                <a:spcPct val="20000"/>
              </a:spcBef>
              <a:defRPr/>
            </a:pPr>
            <a:r>
              <a:rPr lang="en-US" sz="2400" dirty="0" smtClean="0">
                <a:effectLst>
                  <a:outerShdw blurRad="38100" dist="38100" dir="2700000" algn="tl">
                    <a:srgbClr val="000000"/>
                  </a:outerShdw>
                </a:effectLst>
                <a:latin typeface="Arial" charset="0"/>
              </a:rPr>
              <a:t>SPECTROSCOPY @ SRT &amp; </a:t>
            </a:r>
          </a:p>
          <a:p>
            <a:pPr marL="342900" indent="-342900" algn="ctr">
              <a:spcBef>
                <a:spcPct val="20000"/>
              </a:spcBef>
              <a:defRPr/>
            </a:pPr>
            <a:r>
              <a:rPr lang="en-US" sz="2400" dirty="0" smtClean="0">
                <a:effectLst>
                  <a:outerShdw blurRad="38100" dist="38100" dir="2700000" algn="tl">
                    <a:srgbClr val="000000"/>
                  </a:outerShdw>
                </a:effectLst>
                <a:latin typeface="Arial" charset="0"/>
              </a:rPr>
              <a:t> Line Surveys @ K-band</a:t>
            </a:r>
            <a:endParaRPr lang="it-IT" sz="2400" baseline="-25000" dirty="0">
              <a:effectLst>
                <a:outerShdw blurRad="38100" dist="38100" dir="2700000" algn="tl">
                  <a:srgbClr val="000000"/>
                </a:outerShdw>
              </a:effectLst>
              <a:latin typeface="Arial" charset="0"/>
            </a:endParaRPr>
          </a:p>
        </p:txBody>
      </p:sp>
      <p:grpSp>
        <p:nvGrpSpPr>
          <p:cNvPr id="6" name="Group 6234"/>
          <p:cNvGrpSpPr>
            <a:grpSpLocks/>
          </p:cNvGrpSpPr>
          <p:nvPr/>
        </p:nvGrpSpPr>
        <p:grpSpPr bwMode="auto">
          <a:xfrm>
            <a:off x="3679825" y="2303463"/>
            <a:ext cx="5311775" cy="3868737"/>
            <a:chOff x="2160" y="1632"/>
            <a:chExt cx="3346" cy="2437"/>
          </a:xfrm>
        </p:grpSpPr>
        <p:pic>
          <p:nvPicPr>
            <p:cNvPr id="64536" name="Picture 6210" descr="A:\taurus_13co_c18o_stars.gif"/>
            <p:cNvPicPr>
              <a:picLocks noChangeAspect="1" noChangeArrowheads="1"/>
            </p:cNvPicPr>
            <p:nvPr/>
          </p:nvPicPr>
          <p:blipFill>
            <a:blip r:embed="rId2"/>
            <a:srcRect l="5093"/>
            <a:stretch>
              <a:fillRect/>
            </a:stretch>
          </p:blipFill>
          <p:spPr bwMode="auto">
            <a:xfrm>
              <a:off x="2160" y="1632"/>
              <a:ext cx="3346" cy="2437"/>
            </a:xfrm>
            <a:prstGeom prst="rect">
              <a:avLst/>
            </a:prstGeom>
            <a:noFill/>
            <a:ln w="9525">
              <a:noFill/>
              <a:miter lim="800000"/>
              <a:headEnd/>
              <a:tailEnd/>
            </a:ln>
          </p:spPr>
        </p:pic>
        <p:sp>
          <p:nvSpPr>
            <p:cNvPr id="64537" name="Line 6211"/>
            <p:cNvSpPr>
              <a:spLocks noChangeShapeType="1"/>
            </p:cNvSpPr>
            <p:nvPr/>
          </p:nvSpPr>
          <p:spPr bwMode="auto">
            <a:xfrm>
              <a:off x="4992" y="2688"/>
              <a:ext cx="348" cy="0"/>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281668" name="Rectangle 6212"/>
            <p:cNvSpPr>
              <a:spLocks noChangeArrowheads="1"/>
            </p:cNvSpPr>
            <p:nvPr/>
          </p:nvSpPr>
          <p:spPr bwMode="auto">
            <a:xfrm>
              <a:off x="4944" y="2482"/>
              <a:ext cx="453" cy="206"/>
            </a:xfrm>
            <a:prstGeom prst="rect">
              <a:avLst/>
            </a:prstGeom>
            <a:noFill/>
            <a:ln w="9525">
              <a:noFill/>
              <a:miter lim="800000"/>
              <a:headEnd/>
              <a:tailEnd/>
            </a:ln>
            <a:effectLst/>
          </p:spPr>
          <p:txBody>
            <a:bodyPr wrap="none" lIns="82945" tIns="41473" rIns="82945" bIns="41473">
              <a:prstTxWarp prst="textNoShape">
                <a:avLst/>
              </a:prstTxWarp>
              <a:spAutoFit/>
            </a:bodyPr>
            <a:lstStyle/>
            <a:p>
              <a:pPr defTabSz="828675" eaLnBrk="0" hangingPunct="0">
                <a:defRPr/>
              </a:pPr>
              <a:r>
                <a:rPr lang="en-GB" sz="1600">
                  <a:solidFill>
                    <a:schemeClr val="accent2"/>
                  </a:solidFill>
                  <a:latin typeface="Arial" charset="0"/>
                  <a:sym typeface="Monotype Sorts" charset="2"/>
                </a:rPr>
                <a:t>2.4 pc</a:t>
              </a:r>
              <a:endParaRPr lang="it-IT" sz="2400">
                <a:solidFill>
                  <a:schemeClr val="accent2"/>
                </a:solidFill>
                <a:effectLst>
                  <a:outerShdw blurRad="38100" dist="38100" dir="2700000" algn="tl">
                    <a:srgbClr val="000000"/>
                  </a:outerShdw>
                </a:effectLst>
                <a:latin typeface="Arial" charset="0"/>
                <a:sym typeface="Monotype Sorts" charset="2"/>
              </a:endParaRPr>
            </a:p>
          </p:txBody>
        </p:sp>
        <p:sp>
          <p:nvSpPr>
            <p:cNvPr id="64539" name="Rectangle 6213"/>
            <p:cNvSpPr>
              <a:spLocks noChangeArrowheads="1"/>
            </p:cNvSpPr>
            <p:nvPr/>
          </p:nvSpPr>
          <p:spPr bwMode="auto">
            <a:xfrm>
              <a:off x="2623" y="2784"/>
              <a:ext cx="305" cy="30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64540" name="Line 6214"/>
            <p:cNvSpPr>
              <a:spLocks noChangeShapeType="1"/>
            </p:cNvSpPr>
            <p:nvPr/>
          </p:nvSpPr>
          <p:spPr bwMode="auto">
            <a:xfrm rot="8392307" flipH="1">
              <a:off x="2954" y="3028"/>
              <a:ext cx="144" cy="672"/>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64541" name="Text Box 6225"/>
            <p:cNvSpPr txBox="1">
              <a:spLocks noChangeArrowheads="1"/>
            </p:cNvSpPr>
            <p:nvPr/>
          </p:nvSpPr>
          <p:spPr bwMode="auto">
            <a:xfrm>
              <a:off x="2829" y="3506"/>
              <a:ext cx="2045" cy="489"/>
            </a:xfrm>
            <a:prstGeom prst="rect">
              <a:avLst/>
            </a:prstGeom>
            <a:noFill/>
            <a:ln w="9525">
              <a:noFill/>
              <a:miter lim="800000"/>
              <a:headEnd/>
              <a:tailEnd/>
            </a:ln>
          </p:spPr>
          <p:txBody>
            <a:bodyPr wrap="none" lIns="82945" tIns="41473" rIns="82945" bIns="41473">
              <a:prstTxWarp prst="textNoShape">
                <a:avLst/>
              </a:prstTxWarp>
              <a:spAutoFit/>
            </a:bodyPr>
            <a:lstStyle/>
            <a:p>
              <a:pPr defTabSz="828675" eaLnBrk="0" hangingPunct="0"/>
              <a:r>
                <a:rPr lang="it-IT" sz="4500" dirty="0">
                  <a:solidFill>
                    <a:schemeClr val="bg1"/>
                  </a:solidFill>
                  <a:sym typeface="Symbol" pitchFamily="-105" charset="2"/>
                </a:rPr>
                <a:t> </a:t>
              </a:r>
              <a:r>
                <a:rPr lang="it-IT" sz="2900" dirty="0">
                  <a:solidFill>
                    <a:schemeClr val="tx1"/>
                  </a:solidFill>
                  <a:sym typeface="Symbol" pitchFamily="-105" charset="2"/>
                </a:rPr>
                <a:t> </a:t>
              </a:r>
              <a:r>
                <a:rPr lang="it-IT" sz="2900" dirty="0" smtClean="0">
                  <a:sym typeface="Symbol" pitchFamily="-105" charset="2"/>
                </a:rPr>
                <a:t>1</a:t>
              </a:r>
              <a:r>
                <a:rPr lang="it-IT" sz="3200" baseline="30000" dirty="0" smtClean="0">
                  <a:sym typeface="Symbol" pitchFamily="-105" charset="2"/>
                </a:rPr>
                <a:t>o</a:t>
              </a:r>
              <a:r>
                <a:rPr lang="it-IT" sz="2900" dirty="0" smtClean="0">
                  <a:sym typeface="Symbol" pitchFamily="-105" charset="2"/>
                </a:rPr>
                <a:t>x 1</a:t>
              </a:r>
              <a:r>
                <a:rPr lang="it-IT" sz="3200" baseline="30000" dirty="0" smtClean="0">
                  <a:sym typeface="Symbol" pitchFamily="-105" charset="2"/>
                </a:rPr>
                <a:t>o</a:t>
              </a:r>
              <a:r>
                <a:rPr lang="it-IT" sz="3200" baseline="30000" dirty="0" smtClean="0">
                  <a:solidFill>
                    <a:schemeClr val="tx1"/>
                  </a:solidFill>
                  <a:sym typeface="Symbol" pitchFamily="-105" charset="2"/>
                </a:rPr>
                <a:t> </a:t>
              </a:r>
              <a:r>
                <a:rPr lang="it-IT" sz="2900" dirty="0">
                  <a:solidFill>
                    <a:schemeClr val="tx1"/>
                  </a:solidFill>
                  <a:sym typeface="Symbol" pitchFamily="-105" charset="2"/>
                </a:rPr>
                <a:t>in 34 </a:t>
              </a:r>
              <a:r>
                <a:rPr lang="it-IT" sz="2900" dirty="0" smtClean="0">
                  <a:sym typeface="Symbol" pitchFamily="-105" charset="2"/>
                </a:rPr>
                <a:t>hours</a:t>
              </a:r>
              <a:r>
                <a:rPr lang="it-IT" sz="4500" baseline="30000" dirty="0" smtClean="0">
                  <a:solidFill>
                    <a:schemeClr val="bg1"/>
                  </a:solidFill>
                  <a:sym typeface="Symbol" pitchFamily="-105" charset="2"/>
                </a:rPr>
                <a:t> </a:t>
              </a:r>
              <a:r>
                <a:rPr lang="it-IT" sz="4500" dirty="0" smtClean="0">
                  <a:solidFill>
                    <a:schemeClr val="bg1"/>
                  </a:solidFill>
                  <a:sym typeface="Symbol" pitchFamily="-105" charset="2"/>
                </a:rPr>
                <a:t> </a:t>
              </a:r>
              <a:endParaRPr lang="it-IT" sz="2000" dirty="0">
                <a:solidFill>
                  <a:schemeClr val="tx1"/>
                </a:solidFill>
                <a:latin typeface="Times New Roman" pitchFamily="-105" charset="0"/>
              </a:endParaRPr>
            </a:p>
          </p:txBody>
        </p:sp>
      </p:grpSp>
      <p:sp>
        <p:nvSpPr>
          <p:cNvPr id="64529" name="Text Box 6231"/>
          <p:cNvSpPr txBox="1">
            <a:spLocks noChangeArrowheads="1"/>
          </p:cNvSpPr>
          <p:nvPr/>
        </p:nvSpPr>
        <p:spPr bwMode="auto">
          <a:xfrm>
            <a:off x="5713991" y="6141012"/>
            <a:ext cx="2968293" cy="400110"/>
          </a:xfrm>
          <a:prstGeom prst="rect">
            <a:avLst/>
          </a:prstGeom>
          <a:noFill/>
          <a:ln w="38100">
            <a:noFill/>
            <a:miter lim="800000"/>
            <a:headEnd/>
            <a:tailEnd/>
          </a:ln>
        </p:spPr>
        <p:txBody>
          <a:bodyPr wrap="none">
            <a:prstTxWarp prst="textNoShape">
              <a:avLst/>
            </a:prstTxWarp>
            <a:spAutoFit/>
          </a:bodyPr>
          <a:lstStyle/>
          <a:p>
            <a:pPr algn="ctr">
              <a:spcBef>
                <a:spcPct val="50000"/>
              </a:spcBef>
            </a:pPr>
            <a:r>
              <a:rPr lang="it-IT" sz="1800" dirty="0" err="1"/>
              <a:t>Courtesy</a:t>
            </a:r>
            <a:r>
              <a:rPr lang="it-IT" sz="1800" dirty="0"/>
              <a:t> P. Caselli &amp; </a:t>
            </a:r>
            <a:r>
              <a:rPr lang="it-IT" sz="1800" dirty="0" err="1"/>
              <a:t>J</a:t>
            </a:r>
            <a:r>
              <a:rPr lang="it-IT" sz="1800" dirty="0"/>
              <a:t>. Brand</a:t>
            </a:r>
            <a:r>
              <a:rPr lang="it-IT" sz="2000" dirty="0"/>
              <a:t> </a:t>
            </a:r>
          </a:p>
        </p:txBody>
      </p:sp>
      <p:sp>
        <p:nvSpPr>
          <p:cNvPr id="64530" name="Rectangle 6232"/>
          <p:cNvSpPr>
            <a:spLocks noChangeArrowheads="1"/>
          </p:cNvSpPr>
          <p:nvPr/>
        </p:nvSpPr>
        <p:spPr bwMode="auto">
          <a:xfrm>
            <a:off x="152400" y="3581400"/>
            <a:ext cx="3505200" cy="2246769"/>
          </a:xfrm>
          <a:prstGeom prst="rect">
            <a:avLst/>
          </a:prstGeom>
          <a:noFill/>
          <a:ln w="9525">
            <a:noFill/>
            <a:miter lim="800000"/>
            <a:headEnd/>
            <a:tailEnd/>
          </a:ln>
        </p:spPr>
        <p:txBody>
          <a:bodyPr>
            <a:prstTxWarp prst="textNoShape">
              <a:avLst/>
            </a:prstTxWarp>
            <a:spAutoFit/>
          </a:bodyPr>
          <a:lstStyle/>
          <a:p>
            <a:r>
              <a:rPr lang="en-GB" sz="2000" b="1" dirty="0">
                <a:solidFill>
                  <a:schemeClr val="tx2"/>
                </a:solidFill>
              </a:rPr>
              <a:t>In </a:t>
            </a:r>
            <a:r>
              <a:rPr lang="en-GB" sz="2000" b="1" dirty="0" err="1" smtClean="0">
                <a:solidFill>
                  <a:schemeClr val="tx2"/>
                </a:solidFill>
              </a:rPr>
              <a:t>sinergy</a:t>
            </a:r>
            <a:r>
              <a:rPr lang="en-GB" sz="2000" b="1" dirty="0" smtClean="0">
                <a:solidFill>
                  <a:schemeClr val="tx2"/>
                </a:solidFill>
              </a:rPr>
              <a:t> with </a:t>
            </a:r>
            <a:r>
              <a:rPr lang="en-GB" sz="2000" b="1" dirty="0">
                <a:solidFill>
                  <a:schemeClr val="tx2"/>
                </a:solidFill>
              </a:rPr>
              <a:t>JCMT, Herschel/Spitzer, APEX, ALMA</a:t>
            </a:r>
            <a:r>
              <a:rPr lang="en-GB" sz="2000" b="1" dirty="0">
                <a:solidFill>
                  <a:srgbClr val="663300"/>
                </a:solidFill>
              </a:rPr>
              <a:t> </a:t>
            </a:r>
          </a:p>
          <a:p>
            <a:pPr>
              <a:buFont typeface="Wingdings" pitchFamily="-105" charset="2"/>
              <a:buChar char="è"/>
            </a:pPr>
            <a:r>
              <a:rPr lang="en-GB" sz="2000" b="1" dirty="0">
                <a:solidFill>
                  <a:srgbClr val="000099"/>
                </a:solidFill>
              </a:rPr>
              <a:t> </a:t>
            </a:r>
            <a:r>
              <a:rPr lang="en-GB" sz="2000" b="1" dirty="0" smtClean="0">
                <a:solidFill>
                  <a:srgbClr val="000099"/>
                </a:solidFill>
              </a:rPr>
              <a:t>Localization </a:t>
            </a:r>
            <a:r>
              <a:rPr lang="en-GB" sz="2000" b="1" dirty="0"/>
              <a:t>pre-stellar cores </a:t>
            </a:r>
          </a:p>
          <a:p>
            <a:pPr>
              <a:buFont typeface="Wingdings" pitchFamily="-105" charset="2"/>
              <a:buChar char="è"/>
            </a:pPr>
            <a:r>
              <a:rPr lang="en-GB" sz="2000" b="1" dirty="0">
                <a:solidFill>
                  <a:srgbClr val="000099"/>
                </a:solidFill>
              </a:rPr>
              <a:t> </a:t>
            </a:r>
            <a:r>
              <a:rPr lang="en-GB" sz="2000" b="1" dirty="0" smtClean="0">
                <a:solidFill>
                  <a:srgbClr val="000099"/>
                </a:solidFill>
              </a:rPr>
              <a:t>Study physical and chemical  properties of various components:</a:t>
            </a:r>
            <a:r>
              <a:rPr lang="en-GB" sz="2000" b="1" dirty="0" smtClean="0">
                <a:solidFill>
                  <a:srgbClr val="663300"/>
                </a:solidFill>
              </a:rPr>
              <a:t> </a:t>
            </a:r>
            <a:r>
              <a:rPr lang="en-GB" sz="2000" b="1" dirty="0"/>
              <a:t>gas, </a:t>
            </a:r>
            <a:r>
              <a:rPr lang="en-GB" sz="2000" b="1" dirty="0" smtClean="0"/>
              <a:t>dust, stars</a:t>
            </a:r>
            <a:endParaRPr lang="it-IT" sz="2000" b="1" dirty="0"/>
          </a:p>
        </p:txBody>
      </p:sp>
      <p:sp>
        <p:nvSpPr>
          <p:cNvPr id="64531" name="Rectangle 6233"/>
          <p:cNvSpPr>
            <a:spLocks noChangeArrowheads="1"/>
          </p:cNvSpPr>
          <p:nvPr/>
        </p:nvSpPr>
        <p:spPr bwMode="auto">
          <a:xfrm>
            <a:off x="4135196" y="1610342"/>
            <a:ext cx="4908550" cy="620170"/>
          </a:xfrm>
          <a:prstGeom prst="rect">
            <a:avLst/>
          </a:prstGeom>
          <a:noFill/>
          <a:ln w="9525">
            <a:noFill/>
            <a:miter lim="800000"/>
            <a:headEnd/>
            <a:tailEnd/>
          </a:ln>
        </p:spPr>
        <p:txBody>
          <a:bodyPr wrap="square">
            <a:prstTxWarp prst="textNoShape">
              <a:avLst/>
            </a:prstTxWarp>
            <a:spAutoFit/>
          </a:bodyPr>
          <a:lstStyle/>
          <a:p>
            <a:pPr eaLnBrk="0" hangingPunct="0">
              <a:lnSpc>
                <a:spcPct val="80000"/>
              </a:lnSpc>
              <a:spcBef>
                <a:spcPct val="50000"/>
              </a:spcBef>
            </a:pPr>
            <a:r>
              <a:rPr lang="it-IT" sz="2100" dirty="0" err="1" smtClean="0">
                <a:solidFill>
                  <a:srgbClr val="336600"/>
                </a:solidFill>
              </a:rPr>
              <a:t>Example</a:t>
            </a:r>
            <a:r>
              <a:rPr lang="it-IT" sz="2100" dirty="0" smtClean="0">
                <a:solidFill>
                  <a:srgbClr val="336600"/>
                </a:solidFill>
              </a:rPr>
              <a:t>: NH</a:t>
            </a:r>
            <a:r>
              <a:rPr lang="it-IT" sz="2100" baseline="-25000" dirty="0" smtClean="0">
                <a:solidFill>
                  <a:srgbClr val="336600"/>
                </a:solidFill>
              </a:rPr>
              <a:t>3</a:t>
            </a:r>
            <a:r>
              <a:rPr lang="it-IT" sz="2100" dirty="0" smtClean="0">
                <a:solidFill>
                  <a:srgbClr val="336600"/>
                </a:solidFill>
              </a:rPr>
              <a:t> </a:t>
            </a:r>
            <a:r>
              <a:rPr lang="it-IT" sz="2100" dirty="0" err="1" smtClean="0">
                <a:solidFill>
                  <a:srgbClr val="336600"/>
                </a:solidFill>
              </a:rPr>
              <a:t>Unbiased</a:t>
            </a:r>
            <a:r>
              <a:rPr lang="it-IT" sz="2100" dirty="0" smtClean="0">
                <a:solidFill>
                  <a:srgbClr val="336600"/>
                </a:solidFill>
              </a:rPr>
              <a:t> </a:t>
            </a:r>
            <a:r>
              <a:rPr lang="it-IT" sz="2100" dirty="0" err="1">
                <a:solidFill>
                  <a:srgbClr val="336600"/>
                </a:solidFill>
              </a:rPr>
              <a:t>Mapping</a:t>
            </a:r>
            <a:r>
              <a:rPr lang="it-IT" sz="2100" dirty="0">
                <a:solidFill>
                  <a:srgbClr val="336600"/>
                </a:solidFill>
              </a:rPr>
              <a:t> </a:t>
            </a:r>
            <a:r>
              <a:rPr lang="en-GB" sz="2100" dirty="0" smtClean="0">
                <a:solidFill>
                  <a:srgbClr val="336600"/>
                </a:solidFill>
              </a:rPr>
              <a:t>in star forming regions</a:t>
            </a:r>
            <a:endParaRPr lang="en-GB" sz="2100" dirty="0">
              <a:solidFill>
                <a:srgbClr val="336600"/>
              </a:solidFill>
            </a:endParaRPr>
          </a:p>
        </p:txBody>
      </p:sp>
      <p:sp>
        <p:nvSpPr>
          <p:cNvPr id="64532" name="Rectangle 6207"/>
          <p:cNvSpPr>
            <a:spLocks noChangeArrowheads="1"/>
          </p:cNvSpPr>
          <p:nvPr/>
        </p:nvSpPr>
        <p:spPr bwMode="auto">
          <a:xfrm>
            <a:off x="76200" y="2438400"/>
            <a:ext cx="3505200" cy="1007086"/>
          </a:xfrm>
          <a:prstGeom prst="rect">
            <a:avLst/>
          </a:prstGeom>
          <a:noFill/>
          <a:ln w="9525">
            <a:noFill/>
            <a:miter lim="800000"/>
            <a:headEnd/>
            <a:tailEnd/>
          </a:ln>
        </p:spPr>
        <p:txBody>
          <a:bodyPr lIns="82945" tIns="41473" rIns="82945" bIns="41473">
            <a:prstTxWarp prst="textNoShape">
              <a:avLst/>
            </a:prstTxWarp>
            <a:spAutoFit/>
          </a:bodyPr>
          <a:lstStyle/>
          <a:p>
            <a:pPr defTabSz="828675" eaLnBrk="0" hangingPunct="0"/>
            <a:r>
              <a:rPr lang="en-GB" sz="2000" b="1" dirty="0">
                <a:solidFill>
                  <a:schemeClr val="tx1"/>
                </a:solidFill>
              </a:rPr>
              <a:t>NH</a:t>
            </a:r>
            <a:r>
              <a:rPr lang="en-GB" sz="2000" b="1" baseline="-25000" dirty="0">
                <a:solidFill>
                  <a:schemeClr val="tx1"/>
                </a:solidFill>
              </a:rPr>
              <a:t>3</a:t>
            </a:r>
            <a:r>
              <a:rPr lang="it-IT" sz="2000" b="1" dirty="0">
                <a:solidFill>
                  <a:schemeClr val="tx1"/>
                </a:solidFill>
              </a:rPr>
              <a:t>(1,1) </a:t>
            </a:r>
            <a:r>
              <a:rPr lang="it-IT" sz="2000" b="1" dirty="0" smtClean="0">
                <a:solidFill>
                  <a:schemeClr val="tx1"/>
                </a:solidFill>
              </a:rPr>
              <a:t>and </a:t>
            </a:r>
            <a:r>
              <a:rPr lang="it-IT" sz="2000" b="1" dirty="0">
                <a:solidFill>
                  <a:schemeClr val="tx1"/>
                </a:solidFill>
              </a:rPr>
              <a:t>(2,2) </a:t>
            </a:r>
            <a:r>
              <a:rPr lang="en-GB" sz="2000" b="1" dirty="0" smtClean="0"/>
              <a:t>at</a:t>
            </a:r>
            <a:r>
              <a:rPr lang="en-GB" sz="2000" b="1" dirty="0" smtClean="0">
                <a:solidFill>
                  <a:schemeClr val="tx1"/>
                </a:solidFill>
              </a:rPr>
              <a:t> </a:t>
            </a:r>
            <a:r>
              <a:rPr lang="it-IT" sz="2000" b="1" dirty="0">
                <a:solidFill>
                  <a:schemeClr val="tx1"/>
                </a:solidFill>
                <a:sym typeface="Symbol" pitchFamily="-105" charset="2"/>
              </a:rPr>
              <a:t></a:t>
            </a:r>
            <a:r>
              <a:rPr lang="en-GB" sz="2000" b="1" dirty="0">
                <a:solidFill>
                  <a:schemeClr val="tx1"/>
                </a:solidFill>
              </a:rPr>
              <a:t>23.7 GHz</a:t>
            </a:r>
          </a:p>
          <a:p>
            <a:pPr defTabSz="828675" eaLnBrk="0" hangingPunct="0"/>
            <a:r>
              <a:rPr lang="en-GB" sz="2000" b="1" dirty="0">
                <a:solidFill>
                  <a:schemeClr val="tx1"/>
                </a:solidFill>
              </a:rPr>
              <a:t>+ </a:t>
            </a:r>
            <a:r>
              <a:rPr lang="en-GB" sz="2000" b="1" dirty="0" smtClean="0">
                <a:solidFill>
                  <a:schemeClr val="tx1"/>
                </a:solidFill>
              </a:rPr>
              <a:t>hyperfine transitions </a:t>
            </a:r>
            <a:r>
              <a:rPr lang="en-GB" sz="2000" b="1" dirty="0" smtClean="0">
                <a:solidFill>
                  <a:srgbClr val="336600"/>
                </a:solidFill>
              </a:rPr>
              <a:t>[</a:t>
            </a:r>
            <a:r>
              <a:rPr lang="en-GB" sz="2000" b="1" dirty="0">
                <a:solidFill>
                  <a:srgbClr val="336600"/>
                </a:solidFill>
                <a:latin typeface="Symbol" pitchFamily="-105" charset="2"/>
              </a:rPr>
              <a:t>t</a:t>
            </a:r>
            <a:r>
              <a:rPr lang="en-GB" sz="2000" b="1" dirty="0">
                <a:solidFill>
                  <a:srgbClr val="336600"/>
                </a:solidFill>
              </a:rPr>
              <a:t>]</a:t>
            </a:r>
          </a:p>
          <a:p>
            <a:pPr defTabSz="828675" eaLnBrk="0" hangingPunct="0"/>
            <a:r>
              <a:rPr lang="it-IT" sz="2000" b="1" dirty="0">
                <a:sym typeface="Wingdings" pitchFamily="-105" charset="2"/>
              </a:rPr>
              <a:t> </a:t>
            </a:r>
            <a:r>
              <a:rPr lang="it-IT" sz="2000" b="1" dirty="0" err="1"/>
              <a:t>Temp</a:t>
            </a:r>
            <a:r>
              <a:rPr lang="it-IT" sz="2000" b="1" dirty="0"/>
              <a:t>. o</a:t>
            </a:r>
            <a:r>
              <a:rPr lang="it-IT" sz="2000" b="1" dirty="0" smtClean="0"/>
              <a:t>f </a:t>
            </a:r>
            <a:r>
              <a:rPr lang="it-IT" sz="2000" b="1" dirty="0" err="1" smtClean="0"/>
              <a:t>molecular</a:t>
            </a:r>
            <a:r>
              <a:rPr lang="it-IT" sz="2000" b="1" dirty="0" smtClean="0"/>
              <a:t> </a:t>
            </a:r>
            <a:r>
              <a:rPr lang="it-IT" sz="2000" b="1" dirty="0" err="1" smtClean="0"/>
              <a:t>clouds</a:t>
            </a:r>
            <a:endParaRPr lang="it-IT" sz="2000" b="1" dirty="0"/>
          </a:p>
        </p:txBody>
      </p:sp>
      <p:sp>
        <p:nvSpPr>
          <p:cNvPr id="64533" name="Text Box 6215"/>
          <p:cNvSpPr txBox="1">
            <a:spLocks noChangeArrowheads="1"/>
          </p:cNvSpPr>
          <p:nvPr/>
        </p:nvSpPr>
        <p:spPr bwMode="auto">
          <a:xfrm>
            <a:off x="6410325" y="2492375"/>
            <a:ext cx="2514306" cy="637754"/>
          </a:xfrm>
          <a:prstGeom prst="rect">
            <a:avLst/>
          </a:prstGeom>
          <a:noFill/>
          <a:ln w="9525">
            <a:noFill/>
            <a:miter lim="800000"/>
            <a:headEnd/>
            <a:tailEnd/>
          </a:ln>
        </p:spPr>
        <p:txBody>
          <a:bodyPr wrap="none" lIns="82945" tIns="41473" rIns="82945" bIns="41473">
            <a:prstTxWarp prst="textNoShape">
              <a:avLst/>
            </a:prstTxWarp>
            <a:spAutoFit/>
          </a:bodyPr>
          <a:lstStyle/>
          <a:p>
            <a:pPr defTabSz="828675" eaLnBrk="0" hangingPunct="0"/>
            <a:r>
              <a:rPr lang="it-IT" sz="1800" b="1" dirty="0" err="1">
                <a:solidFill>
                  <a:schemeClr val="tx1"/>
                </a:solidFill>
              </a:rPr>
              <a:t>Taurus</a:t>
            </a:r>
            <a:r>
              <a:rPr lang="it-IT" sz="1800" b="1" dirty="0">
                <a:solidFill>
                  <a:schemeClr val="tx1"/>
                </a:solidFill>
              </a:rPr>
              <a:t> (D=140 pc)</a:t>
            </a:r>
          </a:p>
          <a:p>
            <a:pPr defTabSz="828675" eaLnBrk="0" hangingPunct="0"/>
            <a:r>
              <a:rPr lang="it-IT" sz="1800" b="1" baseline="30000" dirty="0">
                <a:solidFill>
                  <a:schemeClr val="tx1"/>
                </a:solidFill>
              </a:rPr>
              <a:t>13</a:t>
            </a:r>
            <a:r>
              <a:rPr lang="it-IT" sz="1800" b="1" dirty="0">
                <a:solidFill>
                  <a:schemeClr val="tx1"/>
                </a:solidFill>
              </a:rPr>
              <a:t>CO(1-0) </a:t>
            </a:r>
            <a:r>
              <a:rPr lang="it-IT" sz="1800" b="1" dirty="0" smtClean="0">
                <a:solidFill>
                  <a:schemeClr val="tx1"/>
                </a:solidFill>
              </a:rPr>
              <a:t>and </a:t>
            </a:r>
            <a:r>
              <a:rPr lang="it-IT" sz="1800" b="1" dirty="0" err="1" smtClean="0">
                <a:solidFill>
                  <a:schemeClr val="tx1"/>
                </a:solidFill>
              </a:rPr>
              <a:t>protostars</a:t>
            </a:r>
            <a:endParaRPr lang="it-IT" sz="1800" b="1" dirty="0">
              <a:solidFill>
                <a:schemeClr val="tx1"/>
              </a:solidFill>
            </a:endParaRPr>
          </a:p>
        </p:txBody>
      </p:sp>
      <p:sp>
        <p:nvSpPr>
          <p:cNvPr id="7" name="Segnaposto data 6"/>
          <p:cNvSpPr>
            <a:spLocks noGrp="1"/>
          </p:cNvSpPr>
          <p:nvPr>
            <p:ph type="dt" sz="half" idx="10"/>
          </p:nvPr>
        </p:nvSpPr>
        <p:spPr/>
        <p:txBody>
          <a:bodyPr/>
          <a:lstStyle/>
          <a:p>
            <a:fld id="{DAF969D7-AB01-4F47-825C-17A7897C1BCE}" type="datetime1">
              <a:rPr lang="en-US" smtClean="0"/>
              <a:t>9/23/15</a:t>
            </a:fld>
            <a:endParaRPr lang="en-US"/>
          </a:p>
        </p:txBody>
      </p:sp>
      <p:sp>
        <p:nvSpPr>
          <p:cNvPr id="8" name="Segnaposto piè di pagina 7"/>
          <p:cNvSpPr>
            <a:spLocks noGrp="1"/>
          </p:cNvSpPr>
          <p:nvPr>
            <p:ph type="ftr" sz="quarter" idx="11"/>
          </p:nvPr>
        </p:nvSpPr>
        <p:spPr/>
        <p:txBody>
          <a:bodyPr/>
          <a:lstStyle/>
          <a:p>
            <a:r>
              <a:rPr lang="en-US" dirty="0" smtClean="0"/>
              <a:t>I. Prandoni</a:t>
            </a:r>
            <a:endParaRPr lang="en-US" dirty="0"/>
          </a:p>
        </p:txBody>
      </p:sp>
    </p:spTree>
    <p:extLst>
      <p:ext uri="{BB962C8B-B14F-4D97-AF65-F5344CB8AC3E}">
        <p14:creationId xmlns:p14="http://schemas.microsoft.com/office/powerpoint/2010/main" val="5439704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asellaDiTesto 2"/>
          <p:cNvSpPr txBox="1">
            <a:spLocks noChangeArrowheads="1"/>
          </p:cNvSpPr>
          <p:nvPr/>
        </p:nvSpPr>
        <p:spPr bwMode="auto">
          <a:xfrm>
            <a:off x="340360" y="3024032"/>
            <a:ext cx="4597400" cy="3108543"/>
          </a:xfrm>
          <a:prstGeom prst="rect">
            <a:avLst/>
          </a:prstGeom>
          <a:noFill/>
          <a:ln w="9525">
            <a:noFill/>
            <a:miter lim="800000"/>
            <a:headEnd/>
            <a:tailEnd/>
          </a:ln>
        </p:spPr>
        <p:txBody>
          <a:bodyPr wrap="square">
            <a:prstTxWarp prst="textNoShape">
              <a:avLst/>
            </a:prstTxWarp>
            <a:spAutoFit/>
          </a:bodyPr>
          <a:lstStyle/>
          <a:p>
            <a:endParaRPr lang="it-IT" sz="2000" i="0" dirty="0" smtClean="0">
              <a:solidFill>
                <a:schemeClr val="tx1"/>
              </a:solidFill>
              <a:latin typeface="Arial"/>
              <a:cs typeface="Arial"/>
            </a:endParaRPr>
          </a:p>
          <a:p>
            <a:pPr>
              <a:buFont typeface="Arial"/>
              <a:buChar char="•"/>
            </a:pPr>
            <a:r>
              <a:rPr lang="it-IT" sz="2000" dirty="0" err="1" smtClean="0">
                <a:latin typeface="Arial"/>
                <a:cs typeface="Arial"/>
              </a:rPr>
              <a:t>Pre-commissioning</a:t>
            </a:r>
            <a:r>
              <a:rPr lang="it-IT" sz="2000" dirty="0" smtClean="0">
                <a:latin typeface="Arial"/>
                <a:cs typeface="Arial"/>
              </a:rPr>
              <a:t> + AV @ Medicina in 2010-11</a:t>
            </a:r>
            <a:endParaRPr lang="it-IT" dirty="0" smtClean="0">
              <a:solidFill>
                <a:srgbClr val="008000"/>
              </a:solidFill>
              <a:latin typeface="Arial"/>
              <a:cs typeface="Arial"/>
            </a:endParaRPr>
          </a:p>
          <a:p>
            <a:r>
              <a:rPr lang="it-IT" dirty="0" smtClean="0">
                <a:solidFill>
                  <a:srgbClr val="008000"/>
                </a:solidFill>
                <a:latin typeface="Arial"/>
                <a:cs typeface="Arial"/>
              </a:rPr>
              <a:t>(</a:t>
            </a:r>
            <a:r>
              <a:rPr lang="it-IT" dirty="0" err="1" smtClean="0">
                <a:solidFill>
                  <a:srgbClr val="008000"/>
                </a:solidFill>
                <a:latin typeface="Arial"/>
                <a:cs typeface="Arial"/>
              </a:rPr>
              <a:t>Multi-feed</a:t>
            </a:r>
            <a:r>
              <a:rPr lang="it-IT" dirty="0" smtClean="0">
                <a:solidFill>
                  <a:srgbClr val="008000"/>
                </a:solidFill>
                <a:latin typeface="Arial"/>
                <a:cs typeface="Arial"/>
              </a:rPr>
              <a:t> + TP + ESCS OTF mode)</a:t>
            </a:r>
          </a:p>
          <a:p>
            <a:pPr>
              <a:buFont typeface="Arial"/>
              <a:buChar char="•"/>
            </a:pPr>
            <a:r>
              <a:rPr lang="it-IT" sz="2000" dirty="0" err="1" smtClean="0">
                <a:latin typeface="Arial"/>
                <a:cs typeface="Arial"/>
              </a:rPr>
              <a:t>P</a:t>
            </a:r>
            <a:r>
              <a:rPr lang="it-IT" sz="2000" i="0" dirty="0" err="1" smtClean="0">
                <a:latin typeface="Arial"/>
                <a:cs typeface="Arial"/>
              </a:rPr>
              <a:t>ilot</a:t>
            </a:r>
            <a:r>
              <a:rPr lang="it-IT" sz="2000" i="0" dirty="0" smtClean="0">
                <a:latin typeface="Arial"/>
                <a:cs typeface="Arial"/>
              </a:rPr>
              <a:t> </a:t>
            </a:r>
            <a:r>
              <a:rPr lang="it-IT" sz="2000" i="0" dirty="0" err="1" smtClean="0">
                <a:latin typeface="Arial"/>
                <a:cs typeface="Arial"/>
              </a:rPr>
              <a:t>survey</a:t>
            </a:r>
            <a:r>
              <a:rPr lang="it-IT" sz="2000" i="0" dirty="0" smtClean="0">
                <a:latin typeface="Arial"/>
                <a:cs typeface="Arial"/>
              </a:rPr>
              <a:t> North </a:t>
            </a:r>
            <a:r>
              <a:rPr lang="it-IT" sz="2000" i="0" dirty="0" err="1" smtClean="0">
                <a:latin typeface="Arial"/>
                <a:cs typeface="Arial"/>
              </a:rPr>
              <a:t>Polar</a:t>
            </a:r>
            <a:r>
              <a:rPr lang="it-IT" sz="2000" i="0" dirty="0" smtClean="0">
                <a:latin typeface="Arial"/>
                <a:cs typeface="Arial"/>
              </a:rPr>
              <a:t> </a:t>
            </a:r>
            <a:r>
              <a:rPr lang="it-IT" sz="2000" dirty="0" err="1" smtClean="0">
                <a:latin typeface="Arial"/>
                <a:cs typeface="Arial"/>
              </a:rPr>
              <a:t>Cap</a:t>
            </a:r>
            <a:r>
              <a:rPr lang="it-IT" i="0" dirty="0" smtClean="0">
                <a:solidFill>
                  <a:srgbClr val="008000"/>
                </a:solidFill>
                <a:latin typeface="Arial"/>
                <a:cs typeface="Arial"/>
              </a:rPr>
              <a:t> (~900 deg</a:t>
            </a:r>
            <a:r>
              <a:rPr lang="it-IT" i="0" baseline="30000" dirty="0" smtClean="0">
                <a:solidFill>
                  <a:srgbClr val="008000"/>
                </a:solidFill>
                <a:latin typeface="Arial"/>
                <a:cs typeface="Arial"/>
              </a:rPr>
              <a:t>2</a:t>
            </a:r>
            <a:r>
              <a:rPr lang="it-IT" i="0" dirty="0" smtClean="0">
                <a:solidFill>
                  <a:srgbClr val="008000"/>
                </a:solidFill>
                <a:latin typeface="Arial"/>
                <a:cs typeface="Arial"/>
              </a:rPr>
              <a:t> @ Decl. </a:t>
            </a:r>
            <a:r>
              <a:rPr lang="it-IT" dirty="0" smtClean="0">
                <a:solidFill>
                  <a:srgbClr val="008000"/>
                </a:solidFill>
                <a:latin typeface="Arial"/>
                <a:cs typeface="Arial"/>
              </a:rPr>
              <a:t>+72.3°)</a:t>
            </a:r>
          </a:p>
          <a:p>
            <a:pPr>
              <a:buFont typeface="Arial"/>
              <a:buChar char="•"/>
            </a:pPr>
            <a:r>
              <a:rPr lang="it-IT" sz="2000" dirty="0" smtClean="0">
                <a:solidFill>
                  <a:srgbClr val="000000"/>
                </a:solidFill>
                <a:latin typeface="Arial"/>
                <a:cs typeface="Arial"/>
              </a:rPr>
              <a:t> ~70 RS </a:t>
            </a:r>
            <a:r>
              <a:rPr lang="it-IT" sz="2000" dirty="0" err="1" smtClean="0">
                <a:solidFill>
                  <a:srgbClr val="000000"/>
                </a:solidFill>
                <a:latin typeface="Arial"/>
                <a:cs typeface="Arial"/>
              </a:rPr>
              <a:t>with</a:t>
            </a:r>
            <a:r>
              <a:rPr lang="it-IT" sz="2000" dirty="0" smtClean="0">
                <a:solidFill>
                  <a:srgbClr val="000000"/>
                </a:solidFill>
                <a:latin typeface="Arial"/>
                <a:cs typeface="Arial"/>
              </a:rPr>
              <a:t> </a:t>
            </a:r>
            <a:r>
              <a:rPr lang="it-IT" sz="2000" dirty="0" err="1" smtClean="0">
                <a:solidFill>
                  <a:srgbClr val="000000"/>
                </a:solidFill>
                <a:latin typeface="Arial"/>
                <a:cs typeface="Arial"/>
              </a:rPr>
              <a:t>S</a:t>
            </a:r>
            <a:r>
              <a:rPr lang="it-IT" sz="2000" dirty="0" smtClean="0">
                <a:solidFill>
                  <a:srgbClr val="000000"/>
                </a:solidFill>
                <a:latin typeface="Arial"/>
                <a:cs typeface="Arial"/>
              </a:rPr>
              <a:t>&gt;100 </a:t>
            </a:r>
            <a:r>
              <a:rPr lang="it-IT" sz="2000" dirty="0" err="1" smtClean="0">
                <a:solidFill>
                  <a:srgbClr val="000000"/>
                </a:solidFill>
                <a:latin typeface="Arial"/>
                <a:cs typeface="Arial"/>
              </a:rPr>
              <a:t>mJy</a:t>
            </a:r>
            <a:r>
              <a:rPr lang="it-IT" sz="2000" dirty="0" smtClean="0">
                <a:solidFill>
                  <a:srgbClr val="000000"/>
                </a:solidFill>
                <a:latin typeface="Arial"/>
                <a:cs typeface="Arial"/>
              </a:rPr>
              <a:t> </a:t>
            </a:r>
          </a:p>
          <a:p>
            <a:endParaRPr lang="it-IT" sz="2000" dirty="0" smtClean="0">
              <a:solidFill>
                <a:srgbClr val="000000"/>
              </a:solidFill>
              <a:latin typeface="Arial"/>
              <a:cs typeface="Arial"/>
            </a:endParaRPr>
          </a:p>
          <a:p>
            <a:pPr>
              <a:buFont typeface="Arial"/>
              <a:buChar char="•"/>
            </a:pPr>
            <a:r>
              <a:rPr lang="it-IT" sz="2000" b="1" dirty="0" smtClean="0">
                <a:solidFill>
                  <a:srgbClr val="000000"/>
                </a:solidFill>
                <a:latin typeface="Arial"/>
                <a:cs typeface="Arial"/>
              </a:rPr>
              <a:t>Precursor: </a:t>
            </a:r>
            <a:r>
              <a:rPr lang="it-IT" sz="2000" dirty="0" err="1" smtClean="0">
                <a:solidFill>
                  <a:srgbClr val="000000"/>
                </a:solidFill>
                <a:latin typeface="Arial"/>
                <a:cs typeface="Arial"/>
              </a:rPr>
              <a:t>Implementation</a:t>
            </a:r>
            <a:r>
              <a:rPr lang="it-IT" sz="2000" dirty="0" smtClean="0">
                <a:solidFill>
                  <a:srgbClr val="000000"/>
                </a:solidFill>
                <a:latin typeface="Arial"/>
                <a:cs typeface="Arial"/>
              </a:rPr>
              <a:t> of </a:t>
            </a:r>
            <a:r>
              <a:rPr lang="it-IT" sz="2000" dirty="0" err="1">
                <a:solidFill>
                  <a:srgbClr val="000000"/>
                </a:solidFill>
                <a:latin typeface="Arial"/>
                <a:cs typeface="Arial"/>
              </a:rPr>
              <a:t>d</a:t>
            </a:r>
            <a:r>
              <a:rPr lang="it-IT" sz="2000" dirty="0" err="1" smtClean="0">
                <a:solidFill>
                  <a:srgbClr val="000000"/>
                </a:solidFill>
                <a:latin typeface="Arial"/>
                <a:cs typeface="Arial"/>
              </a:rPr>
              <a:t>erotator</a:t>
            </a:r>
            <a:r>
              <a:rPr lang="it-IT" sz="2000" dirty="0" smtClean="0">
                <a:solidFill>
                  <a:srgbClr val="000000"/>
                </a:solidFill>
                <a:latin typeface="Arial"/>
                <a:cs typeface="Arial"/>
              </a:rPr>
              <a:t> </a:t>
            </a:r>
          </a:p>
        </p:txBody>
      </p:sp>
      <p:sp>
        <p:nvSpPr>
          <p:cNvPr id="7" name="Rectangle 2"/>
          <p:cNvSpPr txBox="1">
            <a:spLocks noChangeArrowheads="1"/>
          </p:cNvSpPr>
          <p:nvPr/>
        </p:nvSpPr>
        <p:spPr bwMode="auto">
          <a:xfrm>
            <a:off x="2328283" y="574675"/>
            <a:ext cx="6504399" cy="685800"/>
          </a:xfrm>
          <a:prstGeom prst="rect">
            <a:avLst/>
          </a:prstGeom>
          <a:noFill/>
          <a:ln w="9525">
            <a:noFill/>
            <a:miter lim="800000"/>
            <a:headEnd/>
            <a:tailEnd/>
          </a:ln>
        </p:spPr>
        <p:txBody>
          <a:bodyPr anchor="ctr">
            <a:prstTxWarp prst="textNoShape">
              <a:avLst/>
            </a:prstTxWarp>
          </a:bodyPr>
          <a:lstStyle/>
          <a:p>
            <a:pPr algn="ctr">
              <a:defRPr/>
            </a:pPr>
            <a:r>
              <a:rPr lang="en-US" sz="2800" b="1" i="0" kern="0" dirty="0" smtClean="0">
                <a:solidFill>
                  <a:srgbClr val="000000"/>
                </a:solidFill>
                <a:latin typeface="Arial" pitchFamily="-111" charset="0"/>
                <a:ea typeface="+mj-ea"/>
                <a:cs typeface="+mj-cs"/>
              </a:rPr>
              <a:t>Pilot Survey with K-band Multi-feed @ </a:t>
            </a:r>
            <a:r>
              <a:rPr lang="en-US" sz="2800" b="1" i="0" kern="0" dirty="0" err="1" smtClean="0">
                <a:solidFill>
                  <a:srgbClr val="000000"/>
                </a:solidFill>
                <a:latin typeface="Arial" pitchFamily="-111" charset="0"/>
                <a:ea typeface="+mj-ea"/>
                <a:cs typeface="+mj-cs"/>
              </a:rPr>
              <a:t>Medicina</a:t>
            </a:r>
            <a:endParaRPr lang="en-US" sz="2000" i="0" kern="0" dirty="0">
              <a:solidFill>
                <a:srgbClr val="000000"/>
              </a:solidFill>
              <a:latin typeface="Arial" pitchFamily="-111" charset="0"/>
              <a:ea typeface="+mj-ea"/>
              <a:cs typeface="+mj-cs"/>
            </a:endParaRPr>
          </a:p>
        </p:txBody>
      </p:sp>
      <p:pic>
        <p:nvPicPr>
          <p:cNvPr id="9" name="Picture 8" descr="Knows.tiff"/>
          <p:cNvPicPr>
            <a:picLocks noChangeAspect="1"/>
          </p:cNvPicPr>
          <p:nvPr/>
        </p:nvPicPr>
        <p:blipFill>
          <a:blip r:embed="rId3"/>
          <a:srcRect l="13121" t="8061" r="12018" b="16213"/>
          <a:stretch>
            <a:fillRect/>
          </a:stretch>
        </p:blipFill>
        <p:spPr>
          <a:xfrm>
            <a:off x="5354980" y="1681046"/>
            <a:ext cx="3463880" cy="3478339"/>
          </a:xfrm>
          <a:prstGeom prst="rect">
            <a:avLst/>
          </a:prstGeom>
        </p:spPr>
      </p:pic>
      <p:pic>
        <p:nvPicPr>
          <p:cNvPr id="10" name="Picture 49" descr="C:\Renzo\Bib\Meeting\SRT2005\dewar 7 feed_1.jpg"/>
          <p:cNvPicPr>
            <a:picLocks noChangeAspect="1" noChangeArrowheads="1"/>
          </p:cNvPicPr>
          <p:nvPr/>
        </p:nvPicPr>
        <p:blipFill>
          <a:blip r:embed="rId4">
            <a:clrChange>
              <a:clrFrom>
                <a:srgbClr val="4680BE"/>
              </a:clrFrom>
              <a:clrTo>
                <a:srgbClr val="4680BE">
                  <a:alpha val="0"/>
                </a:srgbClr>
              </a:clrTo>
            </a:clrChange>
          </a:blip>
          <a:srcRect/>
          <a:stretch>
            <a:fillRect/>
          </a:stretch>
        </p:blipFill>
        <p:spPr bwMode="auto">
          <a:xfrm>
            <a:off x="757955" y="1533530"/>
            <a:ext cx="2209800" cy="1854200"/>
          </a:xfrm>
          <a:prstGeom prst="rect">
            <a:avLst/>
          </a:prstGeom>
          <a:noFill/>
          <a:ln w="9525">
            <a:noFill/>
            <a:miter lim="800000"/>
            <a:headEnd/>
            <a:tailEnd/>
          </a:ln>
        </p:spPr>
      </p:pic>
      <p:sp>
        <p:nvSpPr>
          <p:cNvPr id="11" name="TextBox 10"/>
          <p:cNvSpPr txBox="1"/>
          <p:nvPr/>
        </p:nvSpPr>
        <p:spPr>
          <a:xfrm>
            <a:off x="6659880" y="5042285"/>
            <a:ext cx="2101256" cy="707886"/>
          </a:xfrm>
          <a:prstGeom prst="rect">
            <a:avLst/>
          </a:prstGeom>
          <a:noFill/>
        </p:spPr>
        <p:txBody>
          <a:bodyPr wrap="none" rtlCol="0">
            <a:spAutoFit/>
          </a:bodyPr>
          <a:lstStyle/>
          <a:p>
            <a:r>
              <a:rPr lang="en-US" sz="2000" dirty="0" err="1" smtClean="0">
                <a:solidFill>
                  <a:srgbClr val="800000"/>
                </a:solidFill>
              </a:rPr>
              <a:t>Righini</a:t>
            </a:r>
            <a:r>
              <a:rPr lang="en-US" sz="2000" dirty="0" smtClean="0">
                <a:solidFill>
                  <a:srgbClr val="800000"/>
                </a:solidFill>
              </a:rPr>
              <a:t> et al.  2012</a:t>
            </a:r>
          </a:p>
          <a:p>
            <a:r>
              <a:rPr lang="en-US" sz="2000" dirty="0" smtClean="0">
                <a:solidFill>
                  <a:srgbClr val="800000"/>
                </a:solidFill>
              </a:rPr>
              <a:t>Ricci et al. 2013</a:t>
            </a:r>
            <a:endParaRPr lang="en-US" sz="2000" dirty="0">
              <a:solidFill>
                <a:srgbClr val="800000"/>
              </a:solidFill>
            </a:endParaRPr>
          </a:p>
        </p:txBody>
      </p:sp>
      <p:sp>
        <p:nvSpPr>
          <p:cNvPr id="12" name="Rectangle 48"/>
          <p:cNvSpPr>
            <a:spLocks noChangeArrowheads="1"/>
          </p:cNvSpPr>
          <p:nvPr/>
        </p:nvSpPr>
        <p:spPr bwMode="auto">
          <a:xfrm>
            <a:off x="228600" y="574675"/>
            <a:ext cx="1676400" cy="873125"/>
          </a:xfrm>
          <a:prstGeom prst="rect">
            <a:avLst/>
          </a:prstGeom>
          <a:noFill/>
          <a:ln w="19050">
            <a:solidFill>
              <a:srgbClr val="FF0000"/>
            </a:solidFill>
            <a:miter lim="800000"/>
            <a:headEnd/>
            <a:tailEnd/>
          </a:ln>
        </p:spPr>
        <p:txBody>
          <a:bodyPr>
            <a:prstTxWarp prst="textNoShape">
              <a:avLst/>
            </a:prstTxWarp>
            <a:spAutoFit/>
          </a:bodyPr>
          <a:lstStyle/>
          <a:p>
            <a:pPr algn="ctr">
              <a:spcBef>
                <a:spcPct val="50000"/>
              </a:spcBef>
            </a:pPr>
            <a:r>
              <a:rPr lang="it-IT" sz="2000" b="1">
                <a:solidFill>
                  <a:srgbClr val="008000"/>
                </a:solidFill>
              </a:rPr>
              <a:t> 18-26 GHz </a:t>
            </a:r>
            <a:endParaRPr lang="it-IT" sz="2000" b="1">
              <a:solidFill>
                <a:schemeClr val="accent2"/>
              </a:solidFill>
            </a:endParaRPr>
          </a:p>
          <a:p>
            <a:pPr algn="ctr">
              <a:spcBef>
                <a:spcPct val="50000"/>
              </a:spcBef>
            </a:pPr>
            <a:r>
              <a:rPr lang="it-IT" sz="2000" b="1">
                <a:solidFill>
                  <a:srgbClr val="008000"/>
                </a:solidFill>
              </a:rPr>
              <a:t>Multi-feed</a:t>
            </a:r>
          </a:p>
        </p:txBody>
      </p:sp>
      <p:sp>
        <p:nvSpPr>
          <p:cNvPr id="2" name="Segnaposto data 1"/>
          <p:cNvSpPr>
            <a:spLocks noGrp="1"/>
          </p:cNvSpPr>
          <p:nvPr>
            <p:ph type="dt" sz="half" idx="10"/>
          </p:nvPr>
        </p:nvSpPr>
        <p:spPr/>
        <p:txBody>
          <a:bodyPr/>
          <a:lstStyle/>
          <a:p>
            <a:fld id="{7E078A8E-9C1E-244F-AC24-2DB03F48BA81}" type="datetime1">
              <a:rPr lang="en-US" smtClean="0"/>
              <a:t>9/23/15</a:t>
            </a:fld>
            <a:endParaRPr lang="en-US" dirty="0"/>
          </a:p>
        </p:txBody>
      </p:sp>
      <p:sp>
        <p:nvSpPr>
          <p:cNvPr id="3" name="Segnaposto piè di pagina 2"/>
          <p:cNvSpPr>
            <a:spLocks noGrp="1"/>
          </p:cNvSpPr>
          <p:nvPr>
            <p:ph type="ftr" sz="quarter" idx="11"/>
          </p:nvPr>
        </p:nvSpPr>
        <p:spPr/>
        <p:txBody>
          <a:bodyPr/>
          <a:lstStyle/>
          <a:p>
            <a:r>
              <a:rPr lang="en-US" smtClean="0"/>
              <a:t>I. Prandoni</a:t>
            </a:r>
            <a:endParaRPr lang="en-US"/>
          </a:p>
        </p:txBody>
      </p:sp>
    </p:spTree>
    <p:extLst>
      <p:ext uri="{BB962C8B-B14F-4D97-AF65-F5344CB8AC3E}">
        <p14:creationId xmlns:p14="http://schemas.microsoft.com/office/powerpoint/2010/main" val="38187422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84133" y="1653901"/>
            <a:ext cx="2995047" cy="646331"/>
          </a:xfrm>
          <a:prstGeom prst="rect">
            <a:avLst/>
          </a:prstGeom>
        </p:spPr>
        <p:txBody>
          <a:bodyPr wrap="square">
            <a:spAutoFit/>
          </a:bodyPr>
          <a:lstStyle/>
          <a:p>
            <a:r>
              <a:rPr lang="en-US" dirty="0" smtClean="0"/>
              <a:t>SRT 6.9 GHz</a:t>
            </a:r>
            <a:r>
              <a:rPr lang="en-US" dirty="0"/>
              <a:t> </a:t>
            </a:r>
            <a:r>
              <a:rPr lang="en-US" dirty="0" smtClean="0"/>
              <a:t>- ROACH2</a:t>
            </a:r>
          </a:p>
          <a:p>
            <a:r>
              <a:rPr lang="en-US" dirty="0" smtClean="0"/>
              <a:t>2.7’ res.   ~13 hours</a:t>
            </a:r>
          </a:p>
        </p:txBody>
      </p:sp>
      <p:sp>
        <p:nvSpPr>
          <p:cNvPr id="11" name="Rectangle 10"/>
          <p:cNvSpPr/>
          <p:nvPr/>
        </p:nvSpPr>
        <p:spPr>
          <a:xfrm>
            <a:off x="360611" y="5554118"/>
            <a:ext cx="5659190" cy="923330"/>
          </a:xfrm>
          <a:prstGeom prst="rect">
            <a:avLst/>
          </a:prstGeom>
        </p:spPr>
        <p:txBody>
          <a:bodyPr wrap="square">
            <a:spAutoFit/>
          </a:bodyPr>
          <a:lstStyle/>
          <a:p>
            <a:pPr lvl="0"/>
            <a:r>
              <a:rPr lang="en-US" b="1" dirty="0" smtClean="0">
                <a:solidFill>
                  <a:prstClr val="black"/>
                </a:solidFill>
              </a:rPr>
              <a:t>SDI</a:t>
            </a:r>
            <a:r>
              <a:rPr lang="en-US" dirty="0" smtClean="0">
                <a:solidFill>
                  <a:prstClr val="black"/>
                </a:solidFill>
              </a:rPr>
              <a:t> </a:t>
            </a:r>
            <a:r>
              <a:rPr lang="en-US" b="1" dirty="0" smtClean="0">
                <a:solidFill>
                  <a:prstClr val="black"/>
                </a:solidFill>
              </a:rPr>
              <a:t>SW</a:t>
            </a:r>
            <a:r>
              <a:rPr lang="en-US" dirty="0" smtClean="0">
                <a:solidFill>
                  <a:prstClr val="black"/>
                </a:solidFill>
              </a:rPr>
              <a:t>: Baseline subtraction + RFI flagging + Calibration</a:t>
            </a:r>
          </a:p>
          <a:p>
            <a:pPr lvl="0"/>
            <a:r>
              <a:rPr lang="en-US" b="1" dirty="0" smtClean="0">
                <a:solidFill>
                  <a:prstClr val="black"/>
                </a:solidFill>
              </a:rPr>
              <a:t>Credits SDI Team</a:t>
            </a:r>
            <a:r>
              <a:rPr lang="en-US" dirty="0" smtClean="0">
                <a:solidFill>
                  <a:prstClr val="black"/>
                </a:solidFill>
              </a:rPr>
              <a:t>: </a:t>
            </a:r>
            <a:r>
              <a:rPr lang="en-US" dirty="0" err="1" smtClean="0">
                <a:solidFill>
                  <a:prstClr val="black"/>
                </a:solidFill>
              </a:rPr>
              <a:t>A.Pellizzoni</a:t>
            </a:r>
            <a:r>
              <a:rPr lang="en-US" dirty="0" smtClean="0">
                <a:solidFill>
                  <a:prstClr val="black"/>
                </a:solidFill>
              </a:rPr>
              <a:t>, </a:t>
            </a:r>
            <a:r>
              <a:rPr lang="en-US" dirty="0" err="1" smtClean="0">
                <a:solidFill>
                  <a:prstClr val="black"/>
                </a:solidFill>
              </a:rPr>
              <a:t>E.Egron</a:t>
            </a:r>
            <a:r>
              <a:rPr lang="en-US" dirty="0" smtClean="0">
                <a:solidFill>
                  <a:prstClr val="black"/>
                </a:solidFill>
              </a:rPr>
              <a:t>, </a:t>
            </a:r>
            <a:r>
              <a:rPr lang="en-US" dirty="0" err="1" smtClean="0">
                <a:solidFill>
                  <a:prstClr val="black"/>
                </a:solidFill>
              </a:rPr>
              <a:t>N.Iacolina</a:t>
            </a:r>
            <a:r>
              <a:rPr lang="en-US" dirty="0" smtClean="0">
                <a:solidFill>
                  <a:prstClr val="black"/>
                </a:solidFill>
              </a:rPr>
              <a:t>, </a:t>
            </a:r>
            <a:r>
              <a:rPr lang="en-US" dirty="0" err="1" smtClean="0">
                <a:solidFill>
                  <a:prstClr val="black"/>
                </a:solidFill>
              </a:rPr>
              <a:t>S.Righini</a:t>
            </a:r>
            <a:r>
              <a:rPr lang="en-US" dirty="0" smtClean="0">
                <a:solidFill>
                  <a:prstClr val="black"/>
                </a:solidFill>
              </a:rPr>
              <a:t>, </a:t>
            </a:r>
            <a:r>
              <a:rPr lang="en-US" dirty="0" err="1" smtClean="0">
                <a:solidFill>
                  <a:prstClr val="black"/>
                </a:solidFill>
              </a:rPr>
              <a:t>A.Trois</a:t>
            </a:r>
            <a:r>
              <a:rPr lang="en-US" dirty="0" smtClean="0">
                <a:solidFill>
                  <a:prstClr val="black"/>
                </a:solidFill>
              </a:rPr>
              <a:t>, </a:t>
            </a:r>
            <a:r>
              <a:rPr lang="en-US" dirty="0" err="1" smtClean="0">
                <a:solidFill>
                  <a:prstClr val="black"/>
                </a:solidFill>
              </a:rPr>
              <a:t>V.Vacca</a:t>
            </a:r>
            <a:endParaRPr lang="en-US" dirty="0" smtClean="0">
              <a:solidFill>
                <a:prstClr val="black"/>
              </a:solidFill>
            </a:endParaRPr>
          </a:p>
        </p:txBody>
      </p:sp>
      <p:sp>
        <p:nvSpPr>
          <p:cNvPr id="15" name="TextBox 14"/>
          <p:cNvSpPr txBox="1"/>
          <p:nvPr/>
        </p:nvSpPr>
        <p:spPr>
          <a:xfrm>
            <a:off x="3124200" y="1300447"/>
            <a:ext cx="2175145" cy="923330"/>
          </a:xfrm>
          <a:prstGeom prst="rect">
            <a:avLst/>
          </a:prstGeom>
          <a:noFill/>
        </p:spPr>
        <p:txBody>
          <a:bodyPr wrap="none" rtlCol="0">
            <a:spAutoFit/>
          </a:bodyPr>
          <a:lstStyle/>
          <a:p>
            <a:endParaRPr lang="en-US" dirty="0" smtClean="0"/>
          </a:p>
          <a:p>
            <a:r>
              <a:rPr lang="en-US" dirty="0" smtClean="0"/>
              <a:t>VLA 330 MHz</a:t>
            </a:r>
          </a:p>
          <a:p>
            <a:r>
              <a:rPr lang="en-US" dirty="0" smtClean="0"/>
              <a:t>64”x74” res.  ~1 hour</a:t>
            </a:r>
            <a:endParaRPr lang="en-US" dirty="0"/>
          </a:p>
        </p:txBody>
      </p:sp>
      <p:pic>
        <p:nvPicPr>
          <p:cNvPr id="16" name="Picture 15" descr="3C157-330MHz-VLA-HEWITT+2006.tiff"/>
          <p:cNvPicPr>
            <a:picLocks noChangeAspect="1"/>
          </p:cNvPicPr>
          <p:nvPr/>
        </p:nvPicPr>
        <p:blipFill>
          <a:blip r:embed="rId2"/>
          <a:stretch>
            <a:fillRect/>
          </a:stretch>
        </p:blipFill>
        <p:spPr>
          <a:xfrm>
            <a:off x="3124200" y="2365667"/>
            <a:ext cx="2247174" cy="2510514"/>
          </a:xfrm>
          <a:prstGeom prst="rect">
            <a:avLst/>
          </a:prstGeom>
        </p:spPr>
      </p:pic>
      <p:sp>
        <p:nvSpPr>
          <p:cNvPr id="12" name="TextBox 11"/>
          <p:cNvSpPr txBox="1"/>
          <p:nvPr/>
        </p:nvSpPr>
        <p:spPr>
          <a:xfrm>
            <a:off x="3131244" y="4902784"/>
            <a:ext cx="1843887" cy="369332"/>
          </a:xfrm>
          <a:prstGeom prst="rect">
            <a:avLst/>
          </a:prstGeom>
          <a:noFill/>
        </p:spPr>
        <p:txBody>
          <a:bodyPr wrap="none" rtlCol="0">
            <a:spAutoFit/>
          </a:bodyPr>
          <a:lstStyle/>
          <a:p>
            <a:r>
              <a:rPr lang="en-US" dirty="0" smtClean="0"/>
              <a:t>Hewitt et al. 2006</a:t>
            </a:r>
            <a:endParaRPr lang="en-US" dirty="0"/>
          </a:p>
        </p:txBody>
      </p:sp>
      <p:sp>
        <p:nvSpPr>
          <p:cNvPr id="3" name="Segnaposto data 2"/>
          <p:cNvSpPr>
            <a:spLocks noGrp="1"/>
          </p:cNvSpPr>
          <p:nvPr>
            <p:ph type="dt" sz="half" idx="10"/>
          </p:nvPr>
        </p:nvSpPr>
        <p:spPr/>
        <p:txBody>
          <a:bodyPr/>
          <a:lstStyle/>
          <a:p>
            <a:fld id="{892D6E1F-0E3C-554B-BC5E-132C5D2ABA8F}" type="datetime1">
              <a:rPr lang="en-US" smtClean="0"/>
              <a:t>9/23/15</a:t>
            </a:fld>
            <a:endParaRPr lang="en-US"/>
          </a:p>
        </p:txBody>
      </p:sp>
      <p:sp>
        <p:nvSpPr>
          <p:cNvPr id="4" name="Segnaposto piè di pagina 3"/>
          <p:cNvSpPr>
            <a:spLocks noGrp="1"/>
          </p:cNvSpPr>
          <p:nvPr>
            <p:ph type="ftr" sz="quarter" idx="11"/>
          </p:nvPr>
        </p:nvSpPr>
        <p:spPr/>
        <p:txBody>
          <a:bodyPr/>
          <a:lstStyle/>
          <a:p>
            <a:r>
              <a:rPr lang="en-US" smtClean="0"/>
              <a:t>I. Prandoni</a:t>
            </a:r>
            <a:endParaRPr lang="en-US"/>
          </a:p>
        </p:txBody>
      </p:sp>
      <p:pic>
        <p:nvPicPr>
          <p:cNvPr id="5" name="Immagine 4" descr="SNR-SRT-ROACH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297" y="2365667"/>
            <a:ext cx="3238500" cy="3263900"/>
          </a:xfrm>
          <a:prstGeom prst="rect">
            <a:avLst/>
          </a:prstGeom>
        </p:spPr>
      </p:pic>
      <p:sp>
        <p:nvSpPr>
          <p:cNvPr id="19" name="Rectangle 7"/>
          <p:cNvSpPr/>
          <p:nvPr/>
        </p:nvSpPr>
        <p:spPr>
          <a:xfrm>
            <a:off x="491060" y="1475761"/>
            <a:ext cx="2181736" cy="923330"/>
          </a:xfrm>
          <a:prstGeom prst="rect">
            <a:avLst/>
          </a:prstGeom>
        </p:spPr>
        <p:txBody>
          <a:bodyPr wrap="square">
            <a:spAutoFit/>
          </a:bodyPr>
          <a:lstStyle/>
          <a:p>
            <a:r>
              <a:rPr lang="en-US" dirty="0" err="1" smtClean="0"/>
              <a:t>VLA+Arecibo</a:t>
            </a:r>
            <a:r>
              <a:rPr lang="en-US" dirty="0" smtClean="0"/>
              <a:t> 1.4 GHz 40” res. + 3.9’ res. </a:t>
            </a:r>
          </a:p>
          <a:p>
            <a:r>
              <a:rPr lang="en-US" dirty="0" smtClean="0"/>
              <a:t>~6.3 hours </a:t>
            </a:r>
            <a:endParaRPr lang="en-US" dirty="0"/>
          </a:p>
        </p:txBody>
      </p:sp>
      <p:pic>
        <p:nvPicPr>
          <p:cNvPr id="20" name="Immagine 19" descr="VLA21cm.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60" y="2399091"/>
            <a:ext cx="2332761" cy="2458371"/>
          </a:xfrm>
          <a:prstGeom prst="rect">
            <a:avLst/>
          </a:prstGeom>
        </p:spPr>
      </p:pic>
      <p:sp>
        <p:nvSpPr>
          <p:cNvPr id="21" name="TextBox 11"/>
          <p:cNvSpPr txBox="1"/>
          <p:nvPr/>
        </p:nvSpPr>
        <p:spPr>
          <a:xfrm>
            <a:off x="491060" y="4858668"/>
            <a:ext cx="1549936" cy="369332"/>
          </a:xfrm>
          <a:prstGeom prst="rect">
            <a:avLst/>
          </a:prstGeom>
          <a:noFill/>
        </p:spPr>
        <p:txBody>
          <a:bodyPr wrap="none" rtlCol="0">
            <a:spAutoFit/>
          </a:bodyPr>
          <a:lstStyle/>
          <a:p>
            <a:r>
              <a:rPr lang="en-US" dirty="0" smtClean="0"/>
              <a:t>Lee et al. 2008</a:t>
            </a:r>
            <a:endParaRPr lang="en-US" dirty="0"/>
          </a:p>
        </p:txBody>
      </p:sp>
      <p:sp>
        <p:nvSpPr>
          <p:cNvPr id="22" name="Rettangolo 21"/>
          <p:cNvSpPr/>
          <p:nvPr/>
        </p:nvSpPr>
        <p:spPr>
          <a:xfrm>
            <a:off x="5784133" y="5667503"/>
            <a:ext cx="1518364" cy="369332"/>
          </a:xfrm>
          <a:prstGeom prst="rect">
            <a:avLst/>
          </a:prstGeom>
        </p:spPr>
        <p:txBody>
          <a:bodyPr wrap="none">
            <a:spAutoFit/>
          </a:bodyPr>
          <a:lstStyle/>
          <a:p>
            <a:r>
              <a:rPr lang="en-US" dirty="0" smtClean="0"/>
              <a:t>AV: June </a:t>
            </a:r>
            <a:r>
              <a:rPr lang="en-US" dirty="0"/>
              <a:t>2014</a:t>
            </a:r>
          </a:p>
        </p:txBody>
      </p:sp>
      <p:sp>
        <p:nvSpPr>
          <p:cNvPr id="17" name="CasellaDiTesto 1"/>
          <p:cNvSpPr txBox="1"/>
          <p:nvPr/>
        </p:nvSpPr>
        <p:spPr>
          <a:xfrm>
            <a:off x="508305" y="197479"/>
            <a:ext cx="8270875" cy="646331"/>
          </a:xfrm>
          <a:prstGeom prst="rect">
            <a:avLst/>
          </a:prstGeom>
          <a:noFill/>
        </p:spPr>
        <p:txBody>
          <a:bodyPr wrap="square" rtlCol="0">
            <a:spAutoFit/>
          </a:bodyPr>
          <a:lstStyle/>
          <a:p>
            <a:pPr algn="ctr"/>
            <a:r>
              <a:rPr lang="en-US" sz="3600" b="1" dirty="0" smtClean="0"/>
              <a:t>SRT – Imaging Performance</a:t>
            </a:r>
            <a:endParaRPr lang="en-US" sz="3600" dirty="0"/>
          </a:p>
        </p:txBody>
      </p:sp>
      <p:sp>
        <p:nvSpPr>
          <p:cNvPr id="7" name="Rettangolo 6"/>
          <p:cNvSpPr/>
          <p:nvPr/>
        </p:nvSpPr>
        <p:spPr>
          <a:xfrm>
            <a:off x="508305" y="1099903"/>
            <a:ext cx="6633998" cy="707886"/>
          </a:xfrm>
          <a:prstGeom prst="rect">
            <a:avLst/>
          </a:prstGeom>
        </p:spPr>
        <p:txBody>
          <a:bodyPr wrap="none">
            <a:spAutoFit/>
          </a:bodyPr>
          <a:lstStyle/>
          <a:p>
            <a:r>
              <a:rPr lang="en-US" sz="2000" b="1" dirty="0" smtClean="0">
                <a:latin typeface="Arial"/>
                <a:cs typeface="Arial"/>
              </a:rPr>
              <a:t>HDR + Image Fidelity: C-band obs. </a:t>
            </a:r>
            <a:r>
              <a:rPr lang="en-US" sz="2000" b="1" dirty="0">
                <a:latin typeface="Arial"/>
                <a:cs typeface="Arial"/>
              </a:rPr>
              <a:t>o</a:t>
            </a:r>
            <a:r>
              <a:rPr lang="en-US" sz="2000" b="1" dirty="0" smtClean="0">
                <a:latin typeface="Arial"/>
                <a:cs typeface="Arial"/>
              </a:rPr>
              <a:t>f </a:t>
            </a:r>
            <a:r>
              <a:rPr lang="en-US" sz="2000" b="1" dirty="0"/>
              <a:t>SNR 3C157/IC 443 </a:t>
            </a:r>
          </a:p>
          <a:p>
            <a:endParaRPr lang="en-US" sz="2000" b="1" dirty="0">
              <a:latin typeface="Arial"/>
              <a:cs typeface="Arial"/>
            </a:endParaRPr>
          </a:p>
        </p:txBody>
      </p:sp>
    </p:spTree>
    <p:extLst>
      <p:ext uri="{BB962C8B-B14F-4D97-AF65-F5344CB8AC3E}">
        <p14:creationId xmlns:p14="http://schemas.microsoft.com/office/powerpoint/2010/main" val="5887958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smtClean="0"/>
              <a:t>09/24/15</a:t>
            </a:r>
            <a:endParaRPr lang="en-US"/>
          </a:p>
        </p:txBody>
      </p:sp>
      <p:pic>
        <p:nvPicPr>
          <p:cNvPr id="4" name="Immagine 3" descr="W3OHvsGBT.tiff"/>
          <p:cNvPicPr>
            <a:picLocks noChangeAspect="1"/>
          </p:cNvPicPr>
          <p:nvPr/>
        </p:nvPicPr>
        <p:blipFill rotWithShape="1">
          <a:blip r:embed="rId3">
            <a:extLst>
              <a:ext uri="{28A0092B-C50C-407E-A947-70E740481C1C}">
                <a14:useLocalDpi xmlns:a14="http://schemas.microsoft.com/office/drawing/2010/main" val="0"/>
              </a:ext>
            </a:extLst>
          </a:blip>
          <a:srcRect l="10724" b="11373"/>
          <a:stretch/>
        </p:blipFill>
        <p:spPr>
          <a:xfrm>
            <a:off x="1152921" y="1464554"/>
            <a:ext cx="7505816" cy="4626056"/>
          </a:xfrm>
          <a:prstGeom prst="rect">
            <a:avLst/>
          </a:prstGeom>
        </p:spPr>
      </p:pic>
      <p:sp>
        <p:nvSpPr>
          <p:cNvPr id="5" name="Rettangolo 4"/>
          <p:cNvSpPr/>
          <p:nvPr/>
        </p:nvSpPr>
        <p:spPr>
          <a:xfrm>
            <a:off x="7317676" y="1606600"/>
            <a:ext cx="1166380" cy="1200329"/>
          </a:xfrm>
          <a:prstGeom prst="rect">
            <a:avLst/>
          </a:prstGeom>
        </p:spPr>
        <p:txBody>
          <a:bodyPr wrap="none">
            <a:spAutoFit/>
          </a:bodyPr>
          <a:lstStyle/>
          <a:p>
            <a:r>
              <a:rPr lang="en-US" dirty="0" smtClean="0">
                <a:solidFill>
                  <a:schemeClr val="bg1"/>
                </a:solidFill>
                <a:latin typeface="Arial"/>
                <a:cs typeface="Arial"/>
                <a:sym typeface="Wingdings"/>
              </a:rPr>
              <a:t>DR</a:t>
            </a:r>
            <a:r>
              <a:rPr lang="en-US" dirty="0">
                <a:solidFill>
                  <a:schemeClr val="bg1"/>
                </a:solidFill>
                <a:latin typeface="Arial"/>
                <a:cs typeface="Arial"/>
                <a:sym typeface="Wingdings"/>
              </a:rPr>
              <a:t>~</a:t>
            </a:r>
            <a:r>
              <a:rPr lang="en-US" dirty="0" smtClean="0">
                <a:solidFill>
                  <a:schemeClr val="bg1"/>
                </a:solidFill>
                <a:latin typeface="Arial"/>
                <a:cs typeface="Arial"/>
                <a:sym typeface="Wingdings"/>
              </a:rPr>
              <a:t>9000</a:t>
            </a:r>
          </a:p>
          <a:p>
            <a:r>
              <a:rPr lang="en-US" dirty="0" smtClean="0">
                <a:solidFill>
                  <a:schemeClr val="bg1"/>
                </a:solidFill>
                <a:latin typeface="Arial"/>
                <a:cs typeface="Arial"/>
                <a:sym typeface="Wingdings"/>
              </a:rPr>
              <a:t>2x2 deg2</a:t>
            </a:r>
          </a:p>
          <a:p>
            <a:r>
              <a:rPr lang="en-US" dirty="0" smtClean="0">
                <a:solidFill>
                  <a:schemeClr val="bg1"/>
                </a:solidFill>
                <a:latin typeface="Arial"/>
                <a:cs typeface="Arial"/>
                <a:sym typeface="Wingdings"/>
              </a:rPr>
              <a:t>2.6’ res.</a:t>
            </a:r>
          </a:p>
          <a:p>
            <a:r>
              <a:rPr lang="en-US" dirty="0" smtClean="0">
                <a:solidFill>
                  <a:schemeClr val="bg1"/>
                </a:solidFill>
                <a:latin typeface="Arial"/>
                <a:cs typeface="Arial"/>
                <a:sym typeface="Wingdings"/>
              </a:rPr>
              <a:t>~8h</a:t>
            </a:r>
            <a:endParaRPr lang="en-US" dirty="0">
              <a:solidFill>
                <a:schemeClr val="bg1"/>
              </a:solidFill>
              <a:latin typeface="Arial"/>
              <a:cs typeface="Arial"/>
            </a:endParaRPr>
          </a:p>
        </p:txBody>
      </p:sp>
      <p:pic>
        <p:nvPicPr>
          <p:cNvPr id="6" name="Immagine 5" descr="W3OHvsWIS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3" y="1924128"/>
            <a:ext cx="9122847" cy="4199611"/>
          </a:xfrm>
          <a:prstGeom prst="rect">
            <a:avLst/>
          </a:prstGeom>
        </p:spPr>
      </p:pic>
      <p:sp>
        <p:nvSpPr>
          <p:cNvPr id="7" name="Segnaposto piè di pagina 6"/>
          <p:cNvSpPr>
            <a:spLocks noGrp="1"/>
          </p:cNvSpPr>
          <p:nvPr>
            <p:ph type="ftr" sz="quarter" idx="11"/>
          </p:nvPr>
        </p:nvSpPr>
        <p:spPr/>
        <p:txBody>
          <a:bodyPr/>
          <a:lstStyle/>
          <a:p>
            <a:r>
              <a:rPr lang="en-US" smtClean="0"/>
              <a:t>I. Prandoni - INAF - ORA, Bologna</a:t>
            </a:r>
            <a:endParaRPr lang="en-US"/>
          </a:p>
        </p:txBody>
      </p:sp>
      <p:sp>
        <p:nvSpPr>
          <p:cNvPr id="8" name="CasellaDiTesto 1"/>
          <p:cNvSpPr txBox="1"/>
          <p:nvPr/>
        </p:nvSpPr>
        <p:spPr>
          <a:xfrm>
            <a:off x="508305" y="197479"/>
            <a:ext cx="8270875" cy="646331"/>
          </a:xfrm>
          <a:prstGeom prst="rect">
            <a:avLst/>
          </a:prstGeom>
          <a:noFill/>
        </p:spPr>
        <p:txBody>
          <a:bodyPr wrap="square" rtlCol="0">
            <a:spAutoFit/>
          </a:bodyPr>
          <a:lstStyle/>
          <a:p>
            <a:pPr algn="ctr"/>
            <a:r>
              <a:rPr lang="en-US" sz="3600" b="1" dirty="0" smtClean="0"/>
              <a:t>SRT – Imaging Performance </a:t>
            </a:r>
            <a:endParaRPr lang="en-US" sz="3600" dirty="0"/>
          </a:p>
        </p:txBody>
      </p:sp>
      <p:sp>
        <p:nvSpPr>
          <p:cNvPr id="9" name="Rettangolo 8"/>
          <p:cNvSpPr/>
          <p:nvPr/>
        </p:nvSpPr>
        <p:spPr>
          <a:xfrm>
            <a:off x="508305" y="1099903"/>
            <a:ext cx="8238879" cy="707886"/>
          </a:xfrm>
          <a:prstGeom prst="rect">
            <a:avLst/>
          </a:prstGeom>
        </p:spPr>
        <p:txBody>
          <a:bodyPr wrap="none">
            <a:spAutoFit/>
          </a:bodyPr>
          <a:lstStyle/>
          <a:p>
            <a:r>
              <a:rPr lang="en-US" sz="2000" b="1" dirty="0" smtClean="0">
                <a:latin typeface="Arial"/>
                <a:cs typeface="Arial"/>
              </a:rPr>
              <a:t>HDR + Image Fidelity: C-band obs. </a:t>
            </a:r>
            <a:r>
              <a:rPr lang="en-US" sz="2000" b="1" dirty="0">
                <a:latin typeface="Arial"/>
                <a:cs typeface="Arial"/>
              </a:rPr>
              <a:t>o</a:t>
            </a:r>
            <a:r>
              <a:rPr lang="en-US" sz="2000" b="1" dirty="0" smtClean="0">
                <a:latin typeface="Arial"/>
                <a:cs typeface="Arial"/>
              </a:rPr>
              <a:t>f </a:t>
            </a:r>
            <a:r>
              <a:rPr lang="en-US" sz="2000" b="1" dirty="0" smtClean="0"/>
              <a:t>W3(OH) – Reduction with SCUBE</a:t>
            </a:r>
            <a:endParaRPr lang="en-US" sz="2000" b="1" dirty="0"/>
          </a:p>
          <a:p>
            <a:endParaRPr lang="en-US" sz="2000" b="1" dirty="0">
              <a:latin typeface="Arial"/>
              <a:cs typeface="Arial"/>
            </a:endParaRPr>
          </a:p>
        </p:txBody>
      </p:sp>
      <p:sp>
        <p:nvSpPr>
          <p:cNvPr id="10" name="Rectangle 11"/>
          <p:cNvSpPr/>
          <p:nvPr/>
        </p:nvSpPr>
        <p:spPr>
          <a:xfrm>
            <a:off x="2527300" y="6124034"/>
            <a:ext cx="6466608" cy="338554"/>
          </a:xfrm>
          <a:prstGeom prst="rect">
            <a:avLst/>
          </a:prstGeom>
        </p:spPr>
        <p:txBody>
          <a:bodyPr wrap="square">
            <a:spAutoFit/>
          </a:bodyPr>
          <a:lstStyle/>
          <a:p>
            <a:r>
              <a:rPr lang="en-US" sz="1600" b="1" dirty="0" smtClean="0"/>
              <a:t>Credits: </a:t>
            </a:r>
            <a:r>
              <a:rPr lang="en-US" sz="1600" dirty="0" smtClean="0"/>
              <a:t>M</a:t>
            </a:r>
            <a:r>
              <a:rPr lang="en-US" sz="1600" dirty="0" smtClean="0"/>
              <a:t>. </a:t>
            </a:r>
            <a:r>
              <a:rPr lang="en-US" sz="1600" dirty="0" err="1" smtClean="0"/>
              <a:t>Murgia</a:t>
            </a:r>
            <a:r>
              <a:rPr lang="en-US" sz="1600" dirty="0" smtClean="0"/>
              <a:t>, F. </a:t>
            </a:r>
            <a:r>
              <a:rPr lang="en-US" sz="1600" dirty="0" err="1" smtClean="0"/>
              <a:t>Govoni</a:t>
            </a:r>
            <a:r>
              <a:rPr lang="en-US" sz="1600" dirty="0" smtClean="0"/>
              <a:t>, </a:t>
            </a:r>
            <a:r>
              <a:rPr lang="en-US" sz="1600" dirty="0" err="1" smtClean="0"/>
              <a:t>S.Poppi</a:t>
            </a:r>
            <a:r>
              <a:rPr lang="en-US" sz="1600" dirty="0" smtClean="0"/>
              <a:t>, </a:t>
            </a:r>
            <a:r>
              <a:rPr lang="en-US" sz="1600" dirty="0" err="1" smtClean="0"/>
              <a:t>V.Vacca</a:t>
            </a:r>
            <a:r>
              <a:rPr lang="en-US" sz="1600" dirty="0" smtClean="0"/>
              <a:t>, </a:t>
            </a:r>
            <a:r>
              <a:rPr lang="en-US" sz="1600" dirty="0" err="1" smtClean="0"/>
              <a:t>P.Castangia</a:t>
            </a:r>
            <a:r>
              <a:rPr lang="en-US" sz="1600" dirty="0" smtClean="0"/>
              <a:t>, </a:t>
            </a:r>
            <a:r>
              <a:rPr lang="en-US" sz="1600" dirty="0" err="1" smtClean="0"/>
              <a:t>A.Tarchi</a:t>
            </a:r>
            <a:r>
              <a:rPr lang="en-US" sz="1600" dirty="0" smtClean="0"/>
              <a:t>, F. </a:t>
            </a:r>
            <a:r>
              <a:rPr lang="en-US" sz="1600" dirty="0" err="1" smtClean="0"/>
              <a:t>Loi</a:t>
            </a:r>
            <a:endParaRPr lang="en-US" sz="1600" dirty="0"/>
          </a:p>
        </p:txBody>
      </p:sp>
      <p:sp>
        <p:nvSpPr>
          <p:cNvPr id="11" name="Segnaposto numero diapositiva 10"/>
          <p:cNvSpPr>
            <a:spLocks noGrp="1"/>
          </p:cNvSpPr>
          <p:nvPr>
            <p:ph type="sldNum" sz="quarter" idx="12"/>
          </p:nvPr>
        </p:nvSpPr>
        <p:spPr/>
        <p:txBody>
          <a:bodyPr/>
          <a:lstStyle/>
          <a:p>
            <a:fld id="{DADBAAB8-458F-1A48-8141-A3618E0317F8}" type="slidenum">
              <a:rPr lang="en-US" smtClean="0"/>
              <a:pPr/>
              <a:t>23</a:t>
            </a:fld>
            <a:endParaRPr lang="en-US"/>
          </a:p>
        </p:txBody>
      </p:sp>
    </p:spTree>
    <p:extLst>
      <p:ext uri="{BB962C8B-B14F-4D97-AF65-F5344CB8AC3E}">
        <p14:creationId xmlns:p14="http://schemas.microsoft.com/office/powerpoint/2010/main" val="329370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smtClean="0"/>
              <a:t>09/24/15</a:t>
            </a:r>
            <a:endParaRPr lang="en-US" dirty="0"/>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pic>
        <p:nvPicPr>
          <p:cNvPr id="5" name="Immagine 4" descr="w3oh_allign_tot.pdf"/>
          <p:cNvPicPr>
            <a:picLocks noChangeAspect="1"/>
          </p:cNvPicPr>
          <p:nvPr/>
        </p:nvPicPr>
        <p:blipFill rotWithShape="1">
          <a:blip r:embed="rId2">
            <a:extLst>
              <a:ext uri="{28A0092B-C50C-407E-A947-70E740481C1C}">
                <a14:useLocalDpi xmlns:a14="http://schemas.microsoft.com/office/drawing/2010/main" val="0"/>
              </a:ext>
            </a:extLst>
          </a:blip>
          <a:srcRect t="12073" b="8945"/>
          <a:stretch/>
        </p:blipFill>
        <p:spPr>
          <a:xfrm>
            <a:off x="4320230" y="1162758"/>
            <a:ext cx="4174938" cy="4666351"/>
          </a:xfrm>
          <a:prstGeom prst="rect">
            <a:avLst/>
          </a:prstGeom>
          <a:ln>
            <a:solidFill>
              <a:srgbClr val="800000"/>
            </a:solidFill>
          </a:ln>
          <a:effectLst>
            <a:outerShdw blurRad="50800" dist="38100" dir="2700000" algn="tl" rotWithShape="0">
              <a:srgbClr val="000000">
                <a:alpha val="43000"/>
              </a:srgbClr>
            </a:outerShdw>
          </a:effectLst>
        </p:spPr>
      </p:pic>
      <p:sp>
        <p:nvSpPr>
          <p:cNvPr id="6" name="CasellaDiTesto 5"/>
          <p:cNvSpPr txBox="1"/>
          <p:nvPr/>
        </p:nvSpPr>
        <p:spPr>
          <a:xfrm>
            <a:off x="207961" y="1166890"/>
            <a:ext cx="8525315" cy="5355313"/>
          </a:xfrm>
          <a:prstGeom prst="rect">
            <a:avLst/>
          </a:prstGeom>
          <a:noFill/>
        </p:spPr>
        <p:txBody>
          <a:bodyPr wrap="square" rtlCol="0">
            <a:spAutoFit/>
          </a:bodyPr>
          <a:lstStyle/>
          <a:p>
            <a:r>
              <a:rPr lang="en-GB" b="1" dirty="0" smtClean="0"/>
              <a:t>W3OH</a:t>
            </a:r>
          </a:p>
          <a:p>
            <a:r>
              <a:rPr lang="en-GB" b="1" dirty="0" smtClean="0"/>
              <a:t>6.7 GHz Methanol maser emission</a:t>
            </a:r>
          </a:p>
          <a:p>
            <a:r>
              <a:rPr lang="en-GB" dirty="0" smtClean="0"/>
              <a:t>with XARCOS [2048 channels]</a:t>
            </a:r>
          </a:p>
          <a:p>
            <a:endParaRPr lang="en-GB" dirty="0"/>
          </a:p>
          <a:p>
            <a:endParaRPr lang="en-GB" dirty="0" smtClean="0"/>
          </a:p>
          <a:p>
            <a:endParaRPr lang="en-GB" dirty="0" smtClean="0"/>
          </a:p>
          <a:p>
            <a:endParaRPr lang="en-GB" dirty="0" smtClean="0"/>
          </a:p>
          <a:p>
            <a:endParaRPr lang="en-GB" dirty="0"/>
          </a:p>
          <a:p>
            <a:endParaRPr lang="en-GB" u="sng" dirty="0" smtClean="0">
              <a:solidFill>
                <a:srgbClr val="800000"/>
              </a:solidFill>
            </a:endParaRPr>
          </a:p>
          <a:p>
            <a:endParaRPr lang="en-GB" u="sng" dirty="0">
              <a:solidFill>
                <a:srgbClr val="800000"/>
              </a:solidFill>
            </a:endParaRPr>
          </a:p>
          <a:p>
            <a:endParaRPr lang="en-GB" u="sng" dirty="0" smtClean="0">
              <a:solidFill>
                <a:srgbClr val="800000"/>
              </a:solidFill>
            </a:endParaRPr>
          </a:p>
          <a:p>
            <a:endParaRPr lang="en-GB" u="sng" dirty="0">
              <a:solidFill>
                <a:srgbClr val="800000"/>
              </a:solidFill>
            </a:endParaRPr>
          </a:p>
          <a:p>
            <a:endParaRPr lang="en-GB" u="sng" dirty="0" smtClean="0">
              <a:solidFill>
                <a:srgbClr val="800000"/>
              </a:solidFill>
            </a:endParaRPr>
          </a:p>
          <a:p>
            <a:endParaRPr lang="en-GB" u="sng" dirty="0">
              <a:solidFill>
                <a:srgbClr val="800000"/>
              </a:solidFill>
            </a:endParaRPr>
          </a:p>
          <a:p>
            <a:endParaRPr lang="en-GB" u="sng" dirty="0" smtClean="0">
              <a:solidFill>
                <a:srgbClr val="800000"/>
              </a:solidFill>
            </a:endParaRPr>
          </a:p>
          <a:p>
            <a:endParaRPr lang="en-GB" u="sng" dirty="0">
              <a:solidFill>
                <a:srgbClr val="800000"/>
              </a:solidFill>
            </a:endParaRPr>
          </a:p>
          <a:p>
            <a:endParaRPr lang="en-GB" u="sng" dirty="0" smtClean="0">
              <a:solidFill>
                <a:srgbClr val="800000"/>
              </a:solidFill>
            </a:endParaRPr>
          </a:p>
          <a:p>
            <a:r>
              <a:rPr lang="en-GB" b="1" dirty="0" smtClean="0">
                <a:solidFill>
                  <a:srgbClr val="800000"/>
                </a:solidFill>
              </a:rPr>
              <a:t>                                        </a:t>
            </a:r>
            <a:r>
              <a:rPr lang="en-GB" b="1" u="sng" dirty="0" smtClean="0">
                <a:solidFill>
                  <a:srgbClr val="800000"/>
                </a:solidFill>
              </a:rPr>
              <a:t>Four simultaneous sub-bands with increasing  spectral resolution</a:t>
            </a:r>
          </a:p>
          <a:p>
            <a:endParaRPr lang="en-GB" b="1" dirty="0"/>
          </a:p>
        </p:txBody>
      </p:sp>
      <p:sp>
        <p:nvSpPr>
          <p:cNvPr id="7" name="CasellaDiTesto 6"/>
          <p:cNvSpPr txBox="1"/>
          <p:nvPr/>
        </p:nvSpPr>
        <p:spPr>
          <a:xfrm>
            <a:off x="7125668" y="1608438"/>
            <a:ext cx="1389172" cy="461665"/>
          </a:xfrm>
          <a:prstGeom prst="rect">
            <a:avLst/>
          </a:prstGeom>
          <a:noFill/>
        </p:spPr>
        <p:txBody>
          <a:bodyPr wrap="none" rtlCol="0">
            <a:spAutoFit/>
          </a:bodyPr>
          <a:lstStyle/>
          <a:p>
            <a:r>
              <a:rPr lang="en-GB" sz="1200" dirty="0" smtClean="0"/>
              <a:t>BW = 62.5 MHz</a:t>
            </a:r>
          </a:p>
          <a:p>
            <a:r>
              <a:rPr lang="en-GB" sz="1200" dirty="0" smtClean="0"/>
              <a:t>30.5 kHz (1.4 km/s)</a:t>
            </a:r>
            <a:endParaRPr lang="en-GB" sz="1200" dirty="0"/>
          </a:p>
        </p:txBody>
      </p:sp>
      <p:sp>
        <p:nvSpPr>
          <p:cNvPr id="11" name="CasellaDiTesto 10"/>
          <p:cNvSpPr txBox="1"/>
          <p:nvPr/>
        </p:nvSpPr>
        <p:spPr>
          <a:xfrm>
            <a:off x="7119127" y="2672554"/>
            <a:ext cx="1350325" cy="461665"/>
          </a:xfrm>
          <a:prstGeom prst="rect">
            <a:avLst/>
          </a:prstGeom>
          <a:noFill/>
        </p:spPr>
        <p:txBody>
          <a:bodyPr wrap="none" rtlCol="0">
            <a:spAutoFit/>
          </a:bodyPr>
          <a:lstStyle/>
          <a:p>
            <a:r>
              <a:rPr lang="en-GB" sz="1200" dirty="0" smtClean="0"/>
              <a:t>BW = 7.8125 MHz</a:t>
            </a:r>
          </a:p>
          <a:p>
            <a:r>
              <a:rPr lang="en-GB" sz="1200" dirty="0" smtClean="0"/>
              <a:t>3.8 kHz (170 m/s)</a:t>
            </a:r>
            <a:endParaRPr lang="en-GB" sz="1200" dirty="0"/>
          </a:p>
        </p:txBody>
      </p:sp>
      <p:sp>
        <p:nvSpPr>
          <p:cNvPr id="12" name="CasellaDiTesto 11"/>
          <p:cNvSpPr txBox="1"/>
          <p:nvPr/>
        </p:nvSpPr>
        <p:spPr>
          <a:xfrm>
            <a:off x="7119127" y="3845686"/>
            <a:ext cx="1280369" cy="461665"/>
          </a:xfrm>
          <a:prstGeom prst="rect">
            <a:avLst/>
          </a:prstGeom>
          <a:noFill/>
        </p:spPr>
        <p:txBody>
          <a:bodyPr wrap="none" rtlCol="0">
            <a:spAutoFit/>
          </a:bodyPr>
          <a:lstStyle/>
          <a:p>
            <a:r>
              <a:rPr lang="en-GB" sz="1200" dirty="0" smtClean="0"/>
              <a:t>BW 1.953 MHz</a:t>
            </a:r>
          </a:p>
          <a:p>
            <a:r>
              <a:rPr lang="en-GB" sz="1200" dirty="0" smtClean="0"/>
              <a:t>0.95 kHz (40 m/s)</a:t>
            </a:r>
            <a:endParaRPr lang="en-GB" sz="1200" dirty="0"/>
          </a:p>
        </p:txBody>
      </p:sp>
      <p:sp>
        <p:nvSpPr>
          <p:cNvPr id="13" name="CasellaDiTesto 12"/>
          <p:cNvSpPr txBox="1"/>
          <p:nvPr/>
        </p:nvSpPr>
        <p:spPr>
          <a:xfrm>
            <a:off x="7119127" y="4984427"/>
            <a:ext cx="1280369" cy="461665"/>
          </a:xfrm>
          <a:prstGeom prst="rect">
            <a:avLst/>
          </a:prstGeom>
          <a:noFill/>
        </p:spPr>
        <p:txBody>
          <a:bodyPr wrap="none" rtlCol="0">
            <a:spAutoFit/>
          </a:bodyPr>
          <a:lstStyle/>
          <a:p>
            <a:r>
              <a:rPr lang="en-GB" sz="1200" dirty="0" smtClean="0"/>
              <a:t>BW 0.488 MHz</a:t>
            </a:r>
          </a:p>
          <a:p>
            <a:r>
              <a:rPr lang="en-GB" sz="1200" dirty="0" smtClean="0"/>
              <a:t>0.24 kHz (10 m/s)</a:t>
            </a:r>
            <a:endParaRPr lang="en-GB" sz="1200" dirty="0"/>
          </a:p>
        </p:txBody>
      </p:sp>
      <p:sp>
        <p:nvSpPr>
          <p:cNvPr id="8" name="Segnaposto numero diapositiva 7"/>
          <p:cNvSpPr>
            <a:spLocks noGrp="1"/>
          </p:cNvSpPr>
          <p:nvPr>
            <p:ph type="sldNum" sz="quarter" idx="12"/>
          </p:nvPr>
        </p:nvSpPr>
        <p:spPr/>
        <p:txBody>
          <a:bodyPr/>
          <a:lstStyle/>
          <a:p>
            <a:fld id="{DADBAAB8-458F-1A48-8141-A3618E0317F8}" type="slidenum">
              <a:rPr lang="en-US" smtClean="0"/>
              <a:pPr/>
              <a:t>24</a:t>
            </a:fld>
            <a:endParaRPr lang="en-US"/>
          </a:p>
        </p:txBody>
      </p:sp>
      <p:sp>
        <p:nvSpPr>
          <p:cNvPr id="14" name="CasellaDiTesto 1"/>
          <p:cNvSpPr txBox="1"/>
          <p:nvPr/>
        </p:nvSpPr>
        <p:spPr>
          <a:xfrm>
            <a:off x="462402" y="197479"/>
            <a:ext cx="8270875" cy="646331"/>
          </a:xfrm>
          <a:prstGeom prst="rect">
            <a:avLst/>
          </a:prstGeom>
          <a:noFill/>
        </p:spPr>
        <p:txBody>
          <a:bodyPr wrap="square" rtlCol="0">
            <a:spAutoFit/>
          </a:bodyPr>
          <a:lstStyle/>
          <a:p>
            <a:pPr algn="ctr"/>
            <a:r>
              <a:rPr lang="en-US" sz="3600" b="1" dirty="0" smtClean="0"/>
              <a:t>SRT – Spectroscopy with XARCOS</a:t>
            </a:r>
            <a:endParaRPr lang="en-US" sz="3600" dirty="0"/>
          </a:p>
        </p:txBody>
      </p:sp>
      <p:pic>
        <p:nvPicPr>
          <p:cNvPr id="4" name="Immagine 3" descr="W3-OH.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60" y="2099920"/>
            <a:ext cx="3644900" cy="3606800"/>
          </a:xfrm>
          <a:prstGeom prst="rect">
            <a:avLst/>
          </a:prstGeom>
        </p:spPr>
      </p:pic>
      <p:sp>
        <p:nvSpPr>
          <p:cNvPr id="15" name="Line 24"/>
          <p:cNvSpPr>
            <a:spLocks noChangeShapeType="1"/>
          </p:cNvSpPr>
          <p:nvPr/>
        </p:nvSpPr>
        <p:spPr bwMode="auto">
          <a:xfrm flipH="1">
            <a:off x="2432790" y="1162758"/>
            <a:ext cx="1887438" cy="1971461"/>
          </a:xfrm>
          <a:prstGeom prst="line">
            <a:avLst/>
          </a:prstGeom>
          <a:noFill/>
          <a:ln w="12700">
            <a:solidFill>
              <a:srgbClr val="FF6600"/>
            </a:solidFill>
            <a:round/>
            <a:headEnd/>
            <a:tailEnd/>
          </a:ln>
          <a:effectLst/>
        </p:spPr>
        <p:txBody>
          <a:bodyPr wrap="square">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16" name="Line 24"/>
          <p:cNvSpPr>
            <a:spLocks noChangeShapeType="1"/>
          </p:cNvSpPr>
          <p:nvPr/>
        </p:nvSpPr>
        <p:spPr bwMode="auto">
          <a:xfrm flipH="1" flipV="1">
            <a:off x="2432789" y="3304691"/>
            <a:ext cx="1887440" cy="2524418"/>
          </a:xfrm>
          <a:prstGeom prst="line">
            <a:avLst/>
          </a:prstGeom>
          <a:noFill/>
          <a:ln w="12700">
            <a:solidFill>
              <a:srgbClr val="FF6600"/>
            </a:solidFill>
            <a:round/>
            <a:headEnd/>
            <a:tailEnd/>
          </a:ln>
          <a:effectLst/>
        </p:spPr>
        <p:txBody>
          <a:bodyPr wrap="square">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19" name="TextBox 14"/>
          <p:cNvSpPr txBox="1"/>
          <p:nvPr/>
        </p:nvSpPr>
        <p:spPr>
          <a:xfrm>
            <a:off x="4320230" y="1184345"/>
            <a:ext cx="2760579" cy="307777"/>
          </a:xfrm>
          <a:prstGeom prst="rect">
            <a:avLst/>
          </a:prstGeom>
          <a:noFill/>
        </p:spPr>
        <p:txBody>
          <a:bodyPr wrap="none" rtlCol="0">
            <a:spAutoFit/>
          </a:bodyPr>
          <a:lstStyle/>
          <a:p>
            <a:r>
              <a:rPr lang="en-US" sz="1400" i="1" dirty="0" smtClean="0"/>
              <a:t>P. </a:t>
            </a:r>
            <a:r>
              <a:rPr lang="en-US" sz="1400" i="1" dirty="0" err="1" smtClean="0"/>
              <a:t>Castangia</a:t>
            </a:r>
            <a:r>
              <a:rPr lang="en-US" sz="1400" i="1" dirty="0" smtClean="0"/>
              <a:t>, </a:t>
            </a:r>
            <a:r>
              <a:rPr lang="en-US" sz="1400" i="1" dirty="0" smtClean="0"/>
              <a:t>A. </a:t>
            </a:r>
            <a:r>
              <a:rPr lang="en-US" sz="1400" i="1" dirty="0" err="1" smtClean="0"/>
              <a:t>Tarchi</a:t>
            </a:r>
            <a:r>
              <a:rPr lang="en-US" sz="1400" i="1" dirty="0" smtClean="0"/>
              <a:t>, &amp; AV Team</a:t>
            </a:r>
            <a:endParaRPr lang="en-US" sz="1400" i="1" dirty="0"/>
          </a:p>
        </p:txBody>
      </p:sp>
      <p:sp>
        <p:nvSpPr>
          <p:cNvPr id="20" name="Segnaposto piè di pagina 2"/>
          <p:cNvSpPr txBox="1">
            <a:spLocks/>
          </p:cNvSpPr>
          <p:nvPr/>
        </p:nvSpPr>
        <p:spPr>
          <a:xfrm>
            <a:off x="3276600" y="65087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I. Prandoni - INAF - ORA, Bologna</a:t>
            </a:r>
            <a:endParaRPr lang="en-US"/>
          </a:p>
        </p:txBody>
      </p:sp>
      <p:sp>
        <p:nvSpPr>
          <p:cNvPr id="21" name="Segnaposto numero diapositiva 7"/>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DBAAB8-458F-1A48-8141-A3618E0317F8}" type="slidenum">
              <a:rPr lang="en-US" smtClean="0"/>
              <a:pPr/>
              <a:t>24</a:t>
            </a:fld>
            <a:endParaRPr lang="en-US"/>
          </a:p>
        </p:txBody>
      </p:sp>
    </p:spTree>
    <p:extLst>
      <p:ext uri="{BB962C8B-B14F-4D97-AF65-F5344CB8AC3E}">
        <p14:creationId xmlns:p14="http://schemas.microsoft.com/office/powerpoint/2010/main" val="8307697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smtClean="0"/>
              <a:t>09/24/15</a:t>
            </a:r>
            <a:endParaRPr lang="en-US" dirty="0"/>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pic>
        <p:nvPicPr>
          <p:cNvPr id="5" name="Immagine 4" descr="w3oh_allign_tot.pdf"/>
          <p:cNvPicPr>
            <a:picLocks noChangeAspect="1"/>
          </p:cNvPicPr>
          <p:nvPr/>
        </p:nvPicPr>
        <p:blipFill rotWithShape="1">
          <a:blip r:embed="rId2">
            <a:extLst>
              <a:ext uri="{28A0092B-C50C-407E-A947-70E740481C1C}">
                <a14:useLocalDpi xmlns:a14="http://schemas.microsoft.com/office/drawing/2010/main" val="0"/>
              </a:ext>
            </a:extLst>
          </a:blip>
          <a:srcRect t="12073" b="8945"/>
          <a:stretch/>
        </p:blipFill>
        <p:spPr>
          <a:xfrm>
            <a:off x="4320230" y="1162758"/>
            <a:ext cx="4174938" cy="4666351"/>
          </a:xfrm>
          <a:prstGeom prst="rect">
            <a:avLst/>
          </a:prstGeom>
          <a:ln>
            <a:solidFill>
              <a:srgbClr val="800000"/>
            </a:solidFill>
          </a:ln>
          <a:effectLst>
            <a:outerShdw blurRad="50800" dist="38100" dir="2700000" algn="tl" rotWithShape="0">
              <a:srgbClr val="000000">
                <a:alpha val="43000"/>
              </a:srgbClr>
            </a:outerShdw>
          </a:effectLst>
        </p:spPr>
      </p:pic>
      <p:sp>
        <p:nvSpPr>
          <p:cNvPr id="6" name="CasellaDiTesto 5"/>
          <p:cNvSpPr txBox="1"/>
          <p:nvPr/>
        </p:nvSpPr>
        <p:spPr>
          <a:xfrm>
            <a:off x="207961" y="1166890"/>
            <a:ext cx="8525315" cy="4801315"/>
          </a:xfrm>
          <a:prstGeom prst="rect">
            <a:avLst/>
          </a:prstGeom>
          <a:noFill/>
        </p:spPr>
        <p:txBody>
          <a:bodyPr wrap="square" rtlCol="0">
            <a:spAutoFit/>
          </a:bodyPr>
          <a:lstStyle/>
          <a:p>
            <a:r>
              <a:rPr lang="en-GB" b="1" dirty="0" smtClean="0"/>
              <a:t>L483 Molecular Cloud</a:t>
            </a:r>
          </a:p>
          <a:p>
            <a:r>
              <a:rPr lang="en-GB" b="1" dirty="0" smtClean="0"/>
              <a:t>NH3(1-1) line spectrum </a:t>
            </a:r>
          </a:p>
          <a:p>
            <a:r>
              <a:rPr lang="en-GB" b="1" dirty="0" smtClean="0"/>
              <a:t>with XARCOS </a:t>
            </a:r>
            <a:r>
              <a:rPr lang="en-GB" dirty="0" smtClean="0"/>
              <a:t>– Preliminary!</a:t>
            </a:r>
            <a:endParaRPr lang="en-GB" dirty="0"/>
          </a:p>
          <a:p>
            <a:endParaRPr lang="en-GB" dirty="0" smtClean="0"/>
          </a:p>
          <a:p>
            <a:endParaRPr lang="en-GB" dirty="0" smtClean="0"/>
          </a:p>
          <a:p>
            <a:endParaRPr lang="en-GB" dirty="0" smtClean="0"/>
          </a:p>
          <a:p>
            <a:endParaRPr lang="en-GB" dirty="0"/>
          </a:p>
          <a:p>
            <a:endParaRPr lang="en-GB" u="sng" dirty="0" smtClean="0">
              <a:solidFill>
                <a:srgbClr val="800000"/>
              </a:solidFill>
            </a:endParaRPr>
          </a:p>
          <a:p>
            <a:endParaRPr lang="en-GB" u="sng" dirty="0">
              <a:solidFill>
                <a:srgbClr val="800000"/>
              </a:solidFill>
            </a:endParaRPr>
          </a:p>
          <a:p>
            <a:endParaRPr lang="en-GB" u="sng" dirty="0" smtClean="0">
              <a:solidFill>
                <a:srgbClr val="800000"/>
              </a:solidFill>
            </a:endParaRPr>
          </a:p>
          <a:p>
            <a:endParaRPr lang="en-GB" u="sng" dirty="0">
              <a:solidFill>
                <a:srgbClr val="800000"/>
              </a:solidFill>
            </a:endParaRPr>
          </a:p>
          <a:p>
            <a:endParaRPr lang="en-GB" u="sng" dirty="0" smtClean="0">
              <a:solidFill>
                <a:srgbClr val="800000"/>
              </a:solidFill>
            </a:endParaRPr>
          </a:p>
          <a:p>
            <a:endParaRPr lang="en-GB" u="sng" dirty="0">
              <a:solidFill>
                <a:srgbClr val="800000"/>
              </a:solidFill>
            </a:endParaRPr>
          </a:p>
          <a:p>
            <a:endParaRPr lang="en-GB" u="sng" dirty="0" smtClean="0">
              <a:solidFill>
                <a:srgbClr val="800000"/>
              </a:solidFill>
            </a:endParaRPr>
          </a:p>
          <a:p>
            <a:endParaRPr lang="en-GB" u="sng" dirty="0">
              <a:solidFill>
                <a:srgbClr val="800000"/>
              </a:solidFill>
            </a:endParaRPr>
          </a:p>
          <a:p>
            <a:endParaRPr lang="en-GB" u="sng" dirty="0" smtClean="0">
              <a:solidFill>
                <a:srgbClr val="800000"/>
              </a:solidFill>
            </a:endParaRPr>
          </a:p>
          <a:p>
            <a:r>
              <a:rPr lang="en-GB" b="1" dirty="0" smtClean="0">
                <a:solidFill>
                  <a:srgbClr val="800000"/>
                </a:solidFill>
              </a:rPr>
              <a:t>                                       </a:t>
            </a:r>
            <a:endParaRPr lang="en-GB" b="1" dirty="0"/>
          </a:p>
        </p:txBody>
      </p:sp>
      <p:sp>
        <p:nvSpPr>
          <p:cNvPr id="7" name="CasellaDiTesto 6"/>
          <p:cNvSpPr txBox="1"/>
          <p:nvPr/>
        </p:nvSpPr>
        <p:spPr>
          <a:xfrm>
            <a:off x="7125668" y="1608438"/>
            <a:ext cx="1389172" cy="461665"/>
          </a:xfrm>
          <a:prstGeom prst="rect">
            <a:avLst/>
          </a:prstGeom>
          <a:noFill/>
        </p:spPr>
        <p:txBody>
          <a:bodyPr wrap="none" rtlCol="0">
            <a:spAutoFit/>
          </a:bodyPr>
          <a:lstStyle/>
          <a:p>
            <a:r>
              <a:rPr lang="en-GB" sz="1200" dirty="0" smtClean="0"/>
              <a:t>BW = 62.5 MHz</a:t>
            </a:r>
          </a:p>
          <a:p>
            <a:r>
              <a:rPr lang="en-GB" sz="1200" dirty="0" smtClean="0"/>
              <a:t>30.5 kHz (1.4 km/s)</a:t>
            </a:r>
            <a:endParaRPr lang="en-GB" sz="1200" dirty="0"/>
          </a:p>
        </p:txBody>
      </p:sp>
      <p:sp>
        <p:nvSpPr>
          <p:cNvPr id="11" name="CasellaDiTesto 10"/>
          <p:cNvSpPr txBox="1"/>
          <p:nvPr/>
        </p:nvSpPr>
        <p:spPr>
          <a:xfrm>
            <a:off x="7119127" y="2672554"/>
            <a:ext cx="1350325" cy="461665"/>
          </a:xfrm>
          <a:prstGeom prst="rect">
            <a:avLst/>
          </a:prstGeom>
          <a:noFill/>
        </p:spPr>
        <p:txBody>
          <a:bodyPr wrap="none" rtlCol="0">
            <a:spAutoFit/>
          </a:bodyPr>
          <a:lstStyle/>
          <a:p>
            <a:r>
              <a:rPr lang="en-GB" sz="1200" dirty="0" smtClean="0"/>
              <a:t>BW = 7.8125 MHz</a:t>
            </a:r>
          </a:p>
          <a:p>
            <a:r>
              <a:rPr lang="en-GB" sz="1200" dirty="0" smtClean="0"/>
              <a:t>3.8 kHz (170 m/s)</a:t>
            </a:r>
            <a:endParaRPr lang="en-GB" sz="1200" dirty="0"/>
          </a:p>
        </p:txBody>
      </p:sp>
      <p:sp>
        <p:nvSpPr>
          <p:cNvPr id="12" name="CasellaDiTesto 11"/>
          <p:cNvSpPr txBox="1"/>
          <p:nvPr/>
        </p:nvSpPr>
        <p:spPr>
          <a:xfrm>
            <a:off x="7119127" y="3845686"/>
            <a:ext cx="1280369" cy="461665"/>
          </a:xfrm>
          <a:prstGeom prst="rect">
            <a:avLst/>
          </a:prstGeom>
          <a:noFill/>
        </p:spPr>
        <p:txBody>
          <a:bodyPr wrap="none" rtlCol="0">
            <a:spAutoFit/>
          </a:bodyPr>
          <a:lstStyle/>
          <a:p>
            <a:r>
              <a:rPr lang="en-GB" sz="1200" dirty="0" smtClean="0"/>
              <a:t>BW 1.953 MHz</a:t>
            </a:r>
          </a:p>
          <a:p>
            <a:r>
              <a:rPr lang="en-GB" sz="1200" dirty="0" smtClean="0"/>
              <a:t>0.95 kHz (40 m/s)</a:t>
            </a:r>
            <a:endParaRPr lang="en-GB" sz="1200" dirty="0"/>
          </a:p>
        </p:txBody>
      </p:sp>
      <p:sp>
        <p:nvSpPr>
          <p:cNvPr id="13" name="CasellaDiTesto 12"/>
          <p:cNvSpPr txBox="1"/>
          <p:nvPr/>
        </p:nvSpPr>
        <p:spPr>
          <a:xfrm>
            <a:off x="7119127" y="4984427"/>
            <a:ext cx="1280369" cy="461665"/>
          </a:xfrm>
          <a:prstGeom prst="rect">
            <a:avLst/>
          </a:prstGeom>
          <a:noFill/>
        </p:spPr>
        <p:txBody>
          <a:bodyPr wrap="none" rtlCol="0">
            <a:spAutoFit/>
          </a:bodyPr>
          <a:lstStyle/>
          <a:p>
            <a:r>
              <a:rPr lang="en-GB" sz="1200" dirty="0" smtClean="0"/>
              <a:t>BW 0.488 MHz</a:t>
            </a:r>
          </a:p>
          <a:p>
            <a:r>
              <a:rPr lang="en-GB" sz="1200" dirty="0" smtClean="0"/>
              <a:t>0.24 kHz (10 m/s)</a:t>
            </a:r>
            <a:endParaRPr lang="en-GB" sz="1200" dirty="0"/>
          </a:p>
        </p:txBody>
      </p:sp>
      <p:sp>
        <p:nvSpPr>
          <p:cNvPr id="8" name="Segnaposto numero diapositiva 7"/>
          <p:cNvSpPr>
            <a:spLocks noGrp="1"/>
          </p:cNvSpPr>
          <p:nvPr>
            <p:ph type="sldNum" sz="quarter" idx="12"/>
          </p:nvPr>
        </p:nvSpPr>
        <p:spPr/>
        <p:txBody>
          <a:bodyPr/>
          <a:lstStyle/>
          <a:p>
            <a:fld id="{DADBAAB8-458F-1A48-8141-A3618E0317F8}" type="slidenum">
              <a:rPr lang="en-US" smtClean="0"/>
              <a:pPr/>
              <a:t>25</a:t>
            </a:fld>
            <a:endParaRPr lang="en-US"/>
          </a:p>
        </p:txBody>
      </p:sp>
      <p:sp>
        <p:nvSpPr>
          <p:cNvPr id="14" name="CasellaDiTesto 1"/>
          <p:cNvSpPr txBox="1"/>
          <p:nvPr/>
        </p:nvSpPr>
        <p:spPr>
          <a:xfrm>
            <a:off x="462402" y="197479"/>
            <a:ext cx="8270875" cy="646331"/>
          </a:xfrm>
          <a:prstGeom prst="rect">
            <a:avLst/>
          </a:prstGeom>
          <a:noFill/>
        </p:spPr>
        <p:txBody>
          <a:bodyPr wrap="square" rtlCol="0">
            <a:spAutoFit/>
          </a:bodyPr>
          <a:lstStyle/>
          <a:p>
            <a:pPr algn="ctr"/>
            <a:r>
              <a:rPr lang="en-US" sz="3600" b="1" dirty="0" smtClean="0"/>
              <a:t>SRT – Spectroscopy with XARCOS</a:t>
            </a:r>
            <a:endParaRPr lang="en-US" sz="3600" dirty="0"/>
          </a:p>
        </p:txBody>
      </p:sp>
      <p:pic>
        <p:nvPicPr>
          <p:cNvPr id="17" name="Picture 8" descr="onoff_500s.png"/>
          <p:cNvPicPr>
            <a:picLocks noChangeAspect="1"/>
          </p:cNvPicPr>
          <p:nvPr/>
        </p:nvPicPr>
        <p:blipFill>
          <a:blip r:embed="rId3"/>
          <a:stretch>
            <a:fillRect/>
          </a:stretch>
        </p:blipFill>
        <p:spPr>
          <a:xfrm>
            <a:off x="334107" y="2293124"/>
            <a:ext cx="4972415" cy="3747682"/>
          </a:xfrm>
          <a:prstGeom prst="rect">
            <a:avLst/>
          </a:prstGeom>
          <a:ln>
            <a:solidFill>
              <a:srgbClr val="800000"/>
            </a:solidFill>
          </a:ln>
          <a:effectLst>
            <a:outerShdw blurRad="50800" dist="38100" dir="2700000" algn="tl" rotWithShape="0">
              <a:srgbClr val="000000">
                <a:alpha val="43000"/>
              </a:srgbClr>
            </a:outerShdw>
          </a:effectLst>
        </p:spPr>
      </p:pic>
      <p:sp>
        <p:nvSpPr>
          <p:cNvPr id="20" name="Segnaposto piè di pagina 2"/>
          <p:cNvSpPr txBox="1">
            <a:spLocks/>
          </p:cNvSpPr>
          <p:nvPr/>
        </p:nvSpPr>
        <p:spPr>
          <a:xfrm>
            <a:off x="3276600" y="65087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I. Prandoni - INAF - ORA, Bologna</a:t>
            </a:r>
            <a:endParaRPr lang="en-US"/>
          </a:p>
        </p:txBody>
      </p:sp>
      <p:sp>
        <p:nvSpPr>
          <p:cNvPr id="21" name="Segnaposto numero diapositiva 7"/>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ADBAAB8-458F-1A48-8141-A3618E0317F8}" type="slidenum">
              <a:rPr lang="en-US" smtClean="0"/>
              <a:pPr/>
              <a:t>25</a:t>
            </a:fld>
            <a:endParaRPr lang="en-US"/>
          </a:p>
        </p:txBody>
      </p:sp>
      <p:sp>
        <p:nvSpPr>
          <p:cNvPr id="22" name="TextBox 14"/>
          <p:cNvSpPr txBox="1"/>
          <p:nvPr/>
        </p:nvSpPr>
        <p:spPr>
          <a:xfrm>
            <a:off x="376927" y="2310642"/>
            <a:ext cx="2667129" cy="307777"/>
          </a:xfrm>
          <a:prstGeom prst="rect">
            <a:avLst/>
          </a:prstGeom>
          <a:noFill/>
        </p:spPr>
        <p:txBody>
          <a:bodyPr wrap="none" rtlCol="0">
            <a:spAutoFit/>
          </a:bodyPr>
          <a:lstStyle/>
          <a:p>
            <a:r>
              <a:rPr lang="en-US" sz="1400" i="1" dirty="0" smtClean="0"/>
              <a:t>S</a:t>
            </a:r>
            <a:r>
              <a:rPr lang="en-US" sz="1400" i="1" dirty="0" smtClean="0"/>
              <a:t>. </a:t>
            </a:r>
            <a:r>
              <a:rPr lang="en-US" sz="1400" i="1" dirty="0" err="1" smtClean="0"/>
              <a:t>Poppi</a:t>
            </a:r>
            <a:r>
              <a:rPr lang="en-US" sz="1400" i="1" dirty="0" smtClean="0"/>
              <a:t>, A. </a:t>
            </a:r>
            <a:r>
              <a:rPr lang="en-US" sz="1400" i="1" dirty="0" err="1" smtClean="0"/>
              <a:t>Tarchi</a:t>
            </a:r>
            <a:r>
              <a:rPr lang="en-US" sz="1400" i="1" dirty="0"/>
              <a:t> </a:t>
            </a:r>
            <a:r>
              <a:rPr lang="en-US" sz="1400" i="1" dirty="0" smtClean="0"/>
              <a:t>&amp; the AV Team</a:t>
            </a:r>
            <a:endParaRPr lang="en-US" sz="1400" i="1" dirty="0"/>
          </a:p>
        </p:txBody>
      </p:sp>
      <p:sp>
        <p:nvSpPr>
          <p:cNvPr id="23" name="TextBox 14"/>
          <p:cNvSpPr txBox="1"/>
          <p:nvPr/>
        </p:nvSpPr>
        <p:spPr>
          <a:xfrm>
            <a:off x="4320230" y="1184345"/>
            <a:ext cx="2760579" cy="307777"/>
          </a:xfrm>
          <a:prstGeom prst="rect">
            <a:avLst/>
          </a:prstGeom>
          <a:noFill/>
        </p:spPr>
        <p:txBody>
          <a:bodyPr wrap="none" rtlCol="0">
            <a:spAutoFit/>
          </a:bodyPr>
          <a:lstStyle/>
          <a:p>
            <a:r>
              <a:rPr lang="en-US" sz="1400" i="1" dirty="0" smtClean="0"/>
              <a:t>P. </a:t>
            </a:r>
            <a:r>
              <a:rPr lang="en-US" sz="1400" i="1" dirty="0" err="1" smtClean="0"/>
              <a:t>Castangia</a:t>
            </a:r>
            <a:r>
              <a:rPr lang="en-US" sz="1400" i="1" dirty="0" smtClean="0"/>
              <a:t>, </a:t>
            </a:r>
            <a:r>
              <a:rPr lang="en-US" sz="1400" i="1" dirty="0" smtClean="0"/>
              <a:t>A. </a:t>
            </a:r>
            <a:r>
              <a:rPr lang="en-US" sz="1400" i="1" dirty="0" err="1" smtClean="0"/>
              <a:t>Tarchi</a:t>
            </a:r>
            <a:r>
              <a:rPr lang="en-US" sz="1400" i="1" dirty="0" smtClean="0"/>
              <a:t> &amp; AV Team</a:t>
            </a:r>
            <a:endParaRPr lang="en-US" sz="1400" i="1" dirty="0"/>
          </a:p>
        </p:txBody>
      </p:sp>
    </p:spTree>
    <p:extLst>
      <p:ext uri="{BB962C8B-B14F-4D97-AF65-F5344CB8AC3E}">
        <p14:creationId xmlns:p14="http://schemas.microsoft.com/office/powerpoint/2010/main" val="870531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648"/>
            <a:ext cx="8229600" cy="1143000"/>
          </a:xfrm>
        </p:spPr>
        <p:txBody>
          <a:bodyPr>
            <a:normAutofit/>
          </a:bodyPr>
          <a:lstStyle/>
          <a:p>
            <a:r>
              <a:rPr lang="en-US" sz="3200" b="1" dirty="0" smtClean="0">
                <a:latin typeface="Arial"/>
                <a:cs typeface="Arial"/>
              </a:rPr>
              <a:t>SRT - Current Status</a:t>
            </a:r>
            <a:endParaRPr lang="en-US" sz="3200" b="1" dirty="0">
              <a:latin typeface="Arial"/>
              <a:cs typeface="Arial"/>
            </a:endParaRPr>
          </a:p>
        </p:txBody>
      </p:sp>
      <p:sp>
        <p:nvSpPr>
          <p:cNvPr id="3" name="Content Placeholder 2"/>
          <p:cNvSpPr>
            <a:spLocks noGrp="1"/>
          </p:cNvSpPr>
          <p:nvPr>
            <p:ph idx="1"/>
          </p:nvPr>
        </p:nvSpPr>
        <p:spPr>
          <a:xfrm>
            <a:off x="473909" y="1166958"/>
            <a:ext cx="8229600" cy="5183422"/>
          </a:xfrm>
        </p:spPr>
        <p:txBody>
          <a:bodyPr>
            <a:noAutofit/>
          </a:bodyPr>
          <a:lstStyle/>
          <a:p>
            <a:pPr>
              <a:buClr>
                <a:srgbClr val="00EC00"/>
              </a:buClr>
              <a:buNone/>
            </a:pPr>
            <a:r>
              <a:rPr lang="en-US" sz="1600" b="1" dirty="0" smtClean="0">
                <a:latin typeface="Arial"/>
                <a:cs typeface="Arial"/>
              </a:rPr>
              <a:t>VALIDATED </a:t>
            </a:r>
            <a:r>
              <a:rPr lang="en-US" sz="1400" b="1" dirty="0" smtClean="0">
                <a:latin typeface="Arial"/>
                <a:cs typeface="Arial"/>
              </a:rPr>
              <a:t>(</a:t>
            </a:r>
            <a:r>
              <a:rPr lang="en-US" sz="1400" b="1" dirty="0" smtClean="0">
                <a:latin typeface="Arial"/>
                <a:cs typeface="Arial"/>
                <a:sym typeface="Wingdings"/>
              </a:rPr>
              <a:t>Prandoni </a:t>
            </a:r>
            <a:r>
              <a:rPr lang="en-US" sz="1400" b="1" dirty="0">
                <a:latin typeface="Arial"/>
                <a:cs typeface="Arial"/>
                <a:sym typeface="Wingdings"/>
              </a:rPr>
              <a:t>et al. </a:t>
            </a:r>
            <a:r>
              <a:rPr lang="en-US" sz="1400" b="1" dirty="0" smtClean="0">
                <a:latin typeface="Arial"/>
                <a:cs typeface="Arial"/>
                <a:sym typeface="Wingdings"/>
              </a:rPr>
              <a:t>2015; </a:t>
            </a:r>
            <a:r>
              <a:rPr lang="en-US" sz="1400" b="1" dirty="0">
                <a:latin typeface="Arial"/>
                <a:cs typeface="Arial"/>
                <a:sym typeface="Wingdings"/>
              </a:rPr>
              <a:t>Prandoni et al. in prep</a:t>
            </a:r>
            <a:r>
              <a:rPr lang="en-US" sz="1400" b="1" dirty="0" smtClean="0">
                <a:latin typeface="Arial"/>
                <a:cs typeface="Arial"/>
                <a:sym typeface="Wingdings"/>
              </a:rPr>
              <a:t>.)</a:t>
            </a:r>
            <a:endParaRPr lang="en-US" sz="1400" b="1" dirty="0" smtClean="0">
              <a:latin typeface="Arial"/>
              <a:cs typeface="Arial"/>
            </a:endParaRPr>
          </a:p>
          <a:p>
            <a:pPr>
              <a:buClr>
                <a:srgbClr val="00EC00"/>
              </a:buClr>
              <a:buFont typeface="Wingdings" charset="2"/>
              <a:buChar char="ü"/>
            </a:pPr>
            <a:r>
              <a:rPr lang="en-US" sz="1400" b="1" dirty="0" smtClean="0">
                <a:latin typeface="Arial"/>
                <a:cs typeface="Arial"/>
              </a:rPr>
              <a:t>VLBI Operations</a:t>
            </a:r>
            <a:r>
              <a:rPr lang="en-US" sz="1400" dirty="0" smtClean="0">
                <a:latin typeface="Arial"/>
                <a:cs typeface="Arial"/>
              </a:rPr>
              <a:t>: ready from technical point of view  (</a:t>
            </a:r>
            <a:r>
              <a:rPr lang="en-US" sz="1400" dirty="0" err="1" smtClean="0">
                <a:latin typeface="Arial"/>
                <a:cs typeface="Arial"/>
              </a:rPr>
              <a:t>EVN+RadioAstron</a:t>
            </a:r>
            <a:r>
              <a:rPr lang="en-US" sz="1400" dirty="0" smtClean="0">
                <a:latin typeface="Arial"/>
                <a:cs typeface="Arial"/>
              </a:rPr>
              <a:t>)   L, C, K     </a:t>
            </a:r>
          </a:p>
          <a:p>
            <a:pPr>
              <a:buClr>
                <a:srgbClr val="00EC00"/>
              </a:buClr>
              <a:buFont typeface="Wingdings" charset="2"/>
              <a:buChar char="ü"/>
            </a:pPr>
            <a:r>
              <a:rPr lang="en-US" sz="1400" b="1" dirty="0" smtClean="0">
                <a:latin typeface="Arial"/>
                <a:cs typeface="Arial"/>
                <a:sym typeface="Wingdings"/>
              </a:rPr>
              <a:t>LEAP Operations:</a:t>
            </a:r>
            <a:r>
              <a:rPr lang="en-US" sz="1400" dirty="0" smtClean="0">
                <a:latin typeface="Arial"/>
                <a:cs typeface="Arial"/>
                <a:sym typeface="Wingdings"/>
              </a:rPr>
              <a:t>   L-band/Roach  </a:t>
            </a:r>
          </a:p>
          <a:p>
            <a:pPr>
              <a:buClr>
                <a:srgbClr val="00EC00"/>
              </a:buClr>
              <a:buFont typeface="Wingdings" charset="2"/>
              <a:buChar char="ü"/>
            </a:pPr>
            <a:r>
              <a:rPr lang="en-US" sz="1400" b="1" dirty="0" smtClean="0">
                <a:latin typeface="Arial"/>
                <a:cs typeface="Arial"/>
                <a:sym typeface="Wingdings"/>
              </a:rPr>
              <a:t>Single Dish: </a:t>
            </a:r>
            <a:r>
              <a:rPr lang="en-US" sz="1400" dirty="0" smtClean="0">
                <a:latin typeface="Arial"/>
                <a:cs typeface="Arial"/>
                <a:sym typeface="Wingdings"/>
              </a:rPr>
              <a:t>Continuum TP Observations: C-band; K-band-single</a:t>
            </a:r>
          </a:p>
          <a:p>
            <a:pPr>
              <a:buClr>
                <a:srgbClr val="00EC00"/>
              </a:buClr>
              <a:buFont typeface="Wingdings" charset="2"/>
              <a:buChar char="ü"/>
            </a:pPr>
            <a:r>
              <a:rPr lang="en-US" sz="1400" dirty="0">
                <a:latin typeface="Arial"/>
                <a:cs typeface="Arial"/>
                <a:sym typeface="Wingdings"/>
              </a:rPr>
              <a:t> </a:t>
            </a:r>
            <a:r>
              <a:rPr lang="en-US" sz="1400" dirty="0" smtClean="0">
                <a:latin typeface="Arial"/>
                <a:cs typeface="Arial"/>
                <a:sym typeface="Wingdings"/>
              </a:rPr>
              <a:t>                     Pulsar folding </a:t>
            </a:r>
            <a:r>
              <a:rPr lang="en-US" sz="1400" dirty="0">
                <a:latin typeface="Arial"/>
                <a:cs typeface="Arial"/>
                <a:sym typeface="Wingdings"/>
              </a:rPr>
              <a:t>mode </a:t>
            </a:r>
            <a:endParaRPr lang="en-US" sz="1400" dirty="0" smtClean="0">
              <a:latin typeface="Arial"/>
              <a:cs typeface="Arial"/>
              <a:sym typeface="Wingdings"/>
            </a:endParaRPr>
          </a:p>
          <a:p>
            <a:pPr>
              <a:buClr>
                <a:srgbClr val="00EC00"/>
              </a:buClr>
              <a:buNone/>
            </a:pPr>
            <a:endParaRPr lang="en-US" sz="1600" b="1" dirty="0" smtClean="0">
              <a:latin typeface="Arial"/>
              <a:cs typeface="Arial"/>
              <a:sym typeface="Wingdings"/>
            </a:endParaRPr>
          </a:p>
          <a:p>
            <a:pPr>
              <a:buClr>
                <a:srgbClr val="00EC00"/>
              </a:buClr>
              <a:buNone/>
            </a:pPr>
            <a:r>
              <a:rPr lang="en-US" sz="1600" b="1" dirty="0" smtClean="0">
                <a:latin typeface="Arial"/>
                <a:cs typeface="Arial"/>
                <a:sym typeface="Wingdings"/>
              </a:rPr>
              <a:t>CLOSE TO COMPLETION:                                     </a:t>
            </a:r>
            <a:endParaRPr lang="en-US" sz="1400" b="1" dirty="0" smtClean="0">
              <a:latin typeface="Arial"/>
              <a:cs typeface="Arial"/>
              <a:sym typeface="Wingdings"/>
            </a:endParaRPr>
          </a:p>
          <a:p>
            <a:pPr>
              <a:buClr>
                <a:srgbClr val="FF0000"/>
              </a:buClr>
              <a:buFont typeface="Wingdings" charset="2"/>
              <a:buChar char="ü"/>
            </a:pPr>
            <a:r>
              <a:rPr lang="en-US" sz="1400" b="1" dirty="0" smtClean="0">
                <a:latin typeface="Arial"/>
                <a:cs typeface="Arial"/>
                <a:sym typeface="Wingdings"/>
              </a:rPr>
              <a:t>Single Dish: </a:t>
            </a:r>
          </a:p>
          <a:p>
            <a:pPr>
              <a:buClr>
                <a:srgbClr val="FF0000"/>
              </a:buClr>
              <a:buFont typeface="Wingdings" charset="2"/>
              <a:buChar char="ü"/>
            </a:pPr>
            <a:r>
              <a:rPr lang="en-US" sz="1400" dirty="0">
                <a:latin typeface="Arial"/>
                <a:cs typeface="Arial"/>
                <a:sym typeface="Wingdings"/>
              </a:rPr>
              <a:t> </a:t>
            </a:r>
            <a:r>
              <a:rPr lang="en-US" sz="1400" dirty="0" smtClean="0">
                <a:latin typeface="Arial"/>
                <a:cs typeface="Arial"/>
                <a:sym typeface="Wingdings"/>
              </a:rPr>
              <a:t>      Continuum </a:t>
            </a:r>
            <a:r>
              <a:rPr lang="en-US" sz="1400" dirty="0">
                <a:latin typeface="Arial"/>
                <a:cs typeface="Arial"/>
                <a:sym typeface="Wingdings"/>
              </a:rPr>
              <a:t>TP observations: K-band-</a:t>
            </a:r>
            <a:r>
              <a:rPr lang="en-US" sz="1400" dirty="0" err="1" smtClean="0">
                <a:latin typeface="Arial"/>
                <a:cs typeface="Arial"/>
                <a:sym typeface="Wingdings"/>
              </a:rPr>
              <a:t>multifeed</a:t>
            </a:r>
            <a:endParaRPr lang="en-US" sz="1400" dirty="0" smtClean="0">
              <a:latin typeface="Arial"/>
              <a:cs typeface="Arial"/>
              <a:sym typeface="Wingdings"/>
            </a:endParaRPr>
          </a:p>
          <a:p>
            <a:pPr>
              <a:buClr>
                <a:srgbClr val="FF0000"/>
              </a:buClr>
              <a:buFont typeface="Wingdings" charset="2"/>
              <a:buChar char="ü"/>
            </a:pPr>
            <a:r>
              <a:rPr lang="en-US" sz="1400" b="1" dirty="0" smtClean="0">
                <a:latin typeface="Arial"/>
                <a:cs typeface="Arial"/>
                <a:sym typeface="Wingdings"/>
              </a:rPr>
              <a:t>       </a:t>
            </a:r>
            <a:r>
              <a:rPr lang="en-US" sz="1400" dirty="0" smtClean="0">
                <a:latin typeface="Arial"/>
                <a:cs typeface="Arial"/>
                <a:sym typeface="Wingdings"/>
              </a:rPr>
              <a:t>Spectroscopy with </a:t>
            </a:r>
            <a:r>
              <a:rPr lang="en-US" sz="1400" dirty="0" smtClean="0">
                <a:latin typeface="Arial"/>
                <a:cs typeface="Arial"/>
                <a:sym typeface="Wingdings"/>
              </a:rPr>
              <a:t>XARCOS</a:t>
            </a:r>
            <a:r>
              <a:rPr lang="en-US" sz="1400" b="1" dirty="0" smtClean="0">
                <a:latin typeface="Arial"/>
                <a:cs typeface="Arial"/>
                <a:sym typeface="Wingdings"/>
              </a:rPr>
              <a:t>  </a:t>
            </a:r>
            <a:endParaRPr lang="en-US" sz="1400" dirty="0">
              <a:latin typeface="Arial"/>
              <a:cs typeface="Arial"/>
              <a:sym typeface="Wingdings"/>
            </a:endParaRPr>
          </a:p>
          <a:p>
            <a:pPr>
              <a:buClr>
                <a:srgbClr val="FF0000"/>
              </a:buClr>
              <a:buFont typeface="Wingdings" charset="2"/>
              <a:buChar char="ü"/>
            </a:pPr>
            <a:r>
              <a:rPr lang="en-US" sz="1400" dirty="0" smtClean="0">
                <a:latin typeface="Arial"/>
                <a:cs typeface="Arial"/>
                <a:sym typeface="Wingdings"/>
              </a:rPr>
              <a:t>       Pulsar search mode</a:t>
            </a:r>
            <a:r>
              <a:rPr lang="en-US" sz="1400" b="1" dirty="0" smtClean="0">
                <a:latin typeface="Arial"/>
                <a:cs typeface="Arial"/>
                <a:sym typeface="Wingdings"/>
              </a:rPr>
              <a:t>: </a:t>
            </a:r>
            <a:r>
              <a:rPr lang="en-US" sz="1400" dirty="0" smtClean="0">
                <a:latin typeface="Arial"/>
                <a:cs typeface="Arial"/>
                <a:sym typeface="Wingdings"/>
              </a:rPr>
              <a:t>DFB/ROACH </a:t>
            </a:r>
          </a:p>
          <a:p>
            <a:pPr marL="0" indent="0">
              <a:buClr>
                <a:srgbClr val="FF0000"/>
              </a:buClr>
              <a:buNone/>
            </a:pPr>
            <a:endParaRPr lang="en-US" sz="1600" b="1" dirty="0" smtClean="0">
              <a:latin typeface="Arial"/>
              <a:cs typeface="Arial"/>
              <a:sym typeface="Wingdings"/>
            </a:endParaRPr>
          </a:p>
          <a:p>
            <a:pPr marL="0" indent="0">
              <a:buClr>
                <a:srgbClr val="FF0000"/>
              </a:buClr>
              <a:buNone/>
            </a:pPr>
            <a:r>
              <a:rPr lang="en-US" sz="1600" b="1" dirty="0" smtClean="0">
                <a:latin typeface="Arial"/>
                <a:cs typeface="Arial"/>
                <a:sym typeface="Wingdings"/>
              </a:rPr>
              <a:t>FUTURE </a:t>
            </a:r>
            <a:r>
              <a:rPr lang="en-US" sz="1600" b="1" dirty="0">
                <a:latin typeface="Arial"/>
                <a:cs typeface="Arial"/>
                <a:sym typeface="Wingdings"/>
              </a:rPr>
              <a:t>PROSPECTS</a:t>
            </a:r>
            <a:r>
              <a:rPr lang="en-US" sz="1600" b="1" dirty="0" smtClean="0">
                <a:latin typeface="Arial"/>
                <a:cs typeface="Arial"/>
                <a:sym typeface="Wingdings"/>
              </a:rPr>
              <a:t>:</a:t>
            </a:r>
            <a:endParaRPr lang="en-US" sz="1400" b="1" dirty="0">
              <a:latin typeface="Arial"/>
              <a:cs typeface="Arial"/>
              <a:sym typeface="Wingdings"/>
            </a:endParaRPr>
          </a:p>
          <a:p>
            <a:pPr>
              <a:buFont typeface="Wingdings" charset="2"/>
              <a:buChar char=""/>
            </a:pPr>
            <a:r>
              <a:rPr lang="en-US" sz="1400" dirty="0" err="1" smtClean="0">
                <a:latin typeface="Arial"/>
                <a:cs typeface="Arial"/>
              </a:rPr>
              <a:t>spectropolarimetry</a:t>
            </a:r>
            <a:r>
              <a:rPr lang="en-US" sz="1400" dirty="0" smtClean="0">
                <a:latin typeface="Arial"/>
                <a:cs typeface="Arial"/>
              </a:rPr>
              <a:t> with DFB/ROACH</a:t>
            </a:r>
          </a:p>
          <a:p>
            <a:pPr>
              <a:buFont typeface="Wingdings" charset="2"/>
              <a:buChar char=""/>
            </a:pPr>
            <a:r>
              <a:rPr lang="en-US" sz="1400" dirty="0" err="1" smtClean="0">
                <a:latin typeface="Arial"/>
                <a:cs typeface="Arial"/>
              </a:rPr>
              <a:t>eVLBI</a:t>
            </a:r>
            <a:r>
              <a:rPr lang="en-US" sz="1400" dirty="0" smtClean="0">
                <a:latin typeface="Arial"/>
                <a:cs typeface="Arial"/>
              </a:rPr>
              <a:t> </a:t>
            </a:r>
            <a:r>
              <a:rPr lang="en-US" sz="1400" dirty="0">
                <a:latin typeface="Arial"/>
                <a:cs typeface="Arial"/>
                <a:sym typeface="Wingdings"/>
              </a:rPr>
              <a:t> </a:t>
            </a:r>
            <a:r>
              <a:rPr lang="en-US" sz="1400" dirty="0" smtClean="0">
                <a:latin typeface="Arial"/>
                <a:cs typeface="Arial"/>
                <a:sym typeface="Wingdings"/>
              </a:rPr>
              <a:t>as soon as optic </a:t>
            </a:r>
            <a:r>
              <a:rPr lang="en-US" sz="1400" dirty="0" err="1" smtClean="0">
                <a:latin typeface="Arial"/>
                <a:cs typeface="Arial"/>
                <a:sym typeface="Wingdings"/>
              </a:rPr>
              <a:t>fibre</a:t>
            </a:r>
            <a:r>
              <a:rPr lang="en-US" sz="1400" dirty="0">
                <a:latin typeface="Arial"/>
                <a:cs typeface="Arial"/>
                <a:sym typeface="Wingdings"/>
              </a:rPr>
              <a:t> </a:t>
            </a:r>
            <a:r>
              <a:rPr lang="en-US" sz="1400" dirty="0" smtClean="0">
                <a:latin typeface="Arial"/>
                <a:cs typeface="Arial"/>
                <a:sym typeface="Wingdings"/>
              </a:rPr>
              <a:t>available</a:t>
            </a:r>
            <a:endParaRPr lang="en-US" sz="1400" dirty="0">
              <a:latin typeface="Arial"/>
              <a:cs typeface="Arial"/>
              <a:sym typeface="Wingdings"/>
            </a:endParaRPr>
          </a:p>
          <a:p>
            <a:pPr>
              <a:buFont typeface="Wingdings" charset="2"/>
              <a:buChar char=""/>
            </a:pPr>
            <a:r>
              <a:rPr lang="en-US" sz="1400" dirty="0">
                <a:latin typeface="Arial"/>
                <a:cs typeface="Arial"/>
                <a:sym typeface="Wingdings"/>
              </a:rPr>
              <a:t>mm-VLBI  86 GHz + 43 GHz (under design); </a:t>
            </a:r>
            <a:r>
              <a:rPr lang="en-US" sz="1400" dirty="0" smtClean="0">
                <a:latin typeface="Arial"/>
                <a:cs typeface="Arial"/>
                <a:sym typeface="Wingdings"/>
              </a:rPr>
              <a:t>metrology</a:t>
            </a:r>
          </a:p>
          <a:p>
            <a:pPr marL="0" indent="0">
              <a:buNone/>
            </a:pPr>
            <a:endParaRPr lang="en-US" sz="1800" dirty="0" smtClean="0">
              <a:latin typeface="Arial"/>
              <a:cs typeface="Arial"/>
              <a:sym typeface="Wingdings"/>
            </a:endParaRPr>
          </a:p>
          <a:p>
            <a:pPr>
              <a:buClr>
                <a:srgbClr val="00EC00"/>
              </a:buClr>
              <a:buNone/>
            </a:pPr>
            <a:r>
              <a:rPr lang="en-US" sz="1800" b="1" dirty="0" err="1">
                <a:solidFill>
                  <a:srgbClr val="FF0000"/>
                </a:solidFill>
                <a:latin typeface="Arial"/>
                <a:cs typeface="Arial"/>
                <a:sym typeface="Wingdings"/>
              </a:rPr>
              <a:t>ToO</a:t>
            </a:r>
            <a:r>
              <a:rPr lang="en-US" sz="1800" b="1" dirty="0">
                <a:solidFill>
                  <a:srgbClr val="FF0000"/>
                </a:solidFill>
                <a:latin typeface="Arial"/>
                <a:cs typeface="Arial"/>
                <a:sym typeface="Wingdings"/>
              </a:rPr>
              <a:t> </a:t>
            </a:r>
            <a:r>
              <a:rPr lang="en-US" sz="1800" dirty="0">
                <a:solidFill>
                  <a:srgbClr val="FF0000"/>
                </a:solidFill>
                <a:latin typeface="Arial"/>
                <a:cs typeface="Arial"/>
                <a:sym typeface="Wingdings"/>
              </a:rPr>
              <a:t> l</a:t>
            </a:r>
            <a:r>
              <a:rPr lang="en-US" sz="1800" b="1" dirty="0">
                <a:solidFill>
                  <a:srgbClr val="FF0000"/>
                </a:solidFill>
                <a:latin typeface="Arial"/>
                <a:cs typeface="Arial"/>
                <a:sym typeface="Wingdings"/>
              </a:rPr>
              <a:t>imited time available as DDT since May 2013</a:t>
            </a:r>
          </a:p>
          <a:p>
            <a:pPr>
              <a:buClr>
                <a:srgbClr val="00EC00"/>
              </a:buClr>
              <a:buNone/>
            </a:pPr>
            <a:endParaRPr lang="en-US" sz="1800" dirty="0">
              <a:latin typeface="Arial"/>
              <a:cs typeface="Arial"/>
              <a:sym typeface="Wingdings"/>
            </a:endParaRPr>
          </a:p>
          <a:p>
            <a:pPr>
              <a:buNone/>
            </a:pPr>
            <a:endParaRPr lang="en-US" sz="1400" dirty="0" smtClean="0">
              <a:solidFill>
                <a:srgbClr val="006E00"/>
              </a:solidFill>
              <a:latin typeface="Arial"/>
              <a:cs typeface="Arial"/>
              <a:sym typeface="Wingdings"/>
            </a:endParaRPr>
          </a:p>
        </p:txBody>
      </p:sp>
      <p:sp>
        <p:nvSpPr>
          <p:cNvPr id="4" name="Segnaposto data 3"/>
          <p:cNvSpPr>
            <a:spLocks noGrp="1"/>
          </p:cNvSpPr>
          <p:nvPr>
            <p:ph type="dt" sz="half" idx="10"/>
          </p:nvPr>
        </p:nvSpPr>
        <p:spPr/>
        <p:txBody>
          <a:bodyPr/>
          <a:lstStyle/>
          <a:p>
            <a:fld id="{603574ED-67C6-4541-B75D-6BD588F222BB}" type="datetime1">
              <a:rPr lang="en-US" smtClean="0"/>
              <a:t>9/23/15</a:t>
            </a:fld>
            <a:endParaRPr lang="en-US" dirty="0"/>
          </a:p>
        </p:txBody>
      </p:sp>
      <p:sp>
        <p:nvSpPr>
          <p:cNvPr id="6" name="Segnaposto piè di pagina 5"/>
          <p:cNvSpPr>
            <a:spLocks noGrp="1"/>
          </p:cNvSpPr>
          <p:nvPr>
            <p:ph type="ftr" sz="quarter" idx="11"/>
          </p:nvPr>
        </p:nvSpPr>
        <p:spPr/>
        <p:txBody>
          <a:bodyPr/>
          <a:lstStyle/>
          <a:p>
            <a:r>
              <a:rPr lang="en-US" smtClean="0"/>
              <a:t>I. Prandoni</a:t>
            </a:r>
            <a:endParaRPr lang="en-US"/>
          </a:p>
        </p:txBody>
      </p:sp>
    </p:spTree>
    <p:extLst>
      <p:ext uri="{BB962C8B-B14F-4D97-AF65-F5344CB8AC3E}">
        <p14:creationId xmlns:p14="http://schemas.microsoft.com/office/powerpoint/2010/main" val="38875817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417593" y="3933571"/>
            <a:ext cx="4271213" cy="1754327"/>
          </a:xfrm>
          <a:prstGeom prst="rect">
            <a:avLst/>
          </a:prstGeom>
          <a:noFill/>
        </p:spPr>
        <p:txBody>
          <a:bodyPr wrap="square" rtlCol="0">
            <a:spAutoFit/>
          </a:bodyPr>
          <a:lstStyle/>
          <a:p>
            <a:r>
              <a:rPr lang="en-US" dirty="0" smtClean="0"/>
              <a:t>- 2013 Nov. 9</a:t>
            </a:r>
            <a:r>
              <a:rPr lang="en-US" baseline="30000" dirty="0" smtClean="0"/>
              <a:t>th</a:t>
            </a:r>
            <a:r>
              <a:rPr lang="en-US" dirty="0" smtClean="0"/>
              <a:t> </a:t>
            </a:r>
            <a:r>
              <a:rPr lang="en-US" dirty="0" err="1" smtClean="0">
                <a:sym typeface="Wingdings"/>
              </a:rPr>
              <a:t></a:t>
            </a:r>
            <a:r>
              <a:rPr lang="en-US" dirty="0" smtClean="0">
                <a:sym typeface="Wingdings"/>
              </a:rPr>
              <a:t> </a:t>
            </a:r>
            <a:r>
              <a:rPr lang="en-US" dirty="0" err="1" smtClean="0"/>
              <a:t>Magnetar</a:t>
            </a:r>
            <a:r>
              <a:rPr lang="en-US" dirty="0" smtClean="0"/>
              <a:t> observed in L Band with ROACH </a:t>
            </a:r>
          </a:p>
          <a:p>
            <a:endParaRPr lang="en-US" dirty="0" smtClean="0"/>
          </a:p>
          <a:p>
            <a:r>
              <a:rPr lang="en-US" dirty="0" smtClean="0"/>
              <a:t>TP not suited BUT produced</a:t>
            </a:r>
            <a:r>
              <a:rPr lang="en-US" b="1" dirty="0" smtClean="0">
                <a:solidFill>
                  <a:srgbClr val="FF0000"/>
                </a:solidFill>
              </a:rPr>
              <a:t> </a:t>
            </a:r>
          </a:p>
          <a:p>
            <a:r>
              <a:rPr lang="en-US" b="1" dirty="0" smtClean="0"/>
              <a:t>First SRT publication! </a:t>
            </a:r>
          </a:p>
          <a:p>
            <a:r>
              <a:rPr lang="en-US" b="1" dirty="0" smtClean="0">
                <a:solidFill>
                  <a:srgbClr val="FF0000"/>
                </a:solidFill>
              </a:rPr>
              <a:t>ATEL#5053 – 14 May 2013</a:t>
            </a:r>
          </a:p>
        </p:txBody>
      </p:sp>
      <p:sp>
        <p:nvSpPr>
          <p:cNvPr id="13" name="Rectangle 1047"/>
          <p:cNvSpPr>
            <a:spLocks noChangeArrowheads="1"/>
          </p:cNvSpPr>
          <p:nvPr/>
        </p:nvSpPr>
        <p:spPr bwMode="auto">
          <a:xfrm>
            <a:off x="1402185" y="288090"/>
            <a:ext cx="5803238" cy="958084"/>
          </a:xfrm>
          <a:prstGeom prst="rect">
            <a:avLst/>
          </a:prstGeom>
          <a:noFill/>
          <a:ln w="9525">
            <a:noFill/>
            <a:miter lim="800000"/>
            <a:headEnd/>
            <a:tailEnd/>
          </a:ln>
          <a:effectLst/>
        </p:spPr>
        <p:txBody>
          <a:bodyPr>
            <a:prstTxWarp prst="textNoShape">
              <a:avLst/>
            </a:prstTxWarp>
          </a:bodyPr>
          <a:lstStyle/>
          <a:p>
            <a:pPr marL="342900" indent="-342900" algn="ctr">
              <a:spcBef>
                <a:spcPct val="20000"/>
              </a:spcBef>
              <a:defRPr/>
            </a:pPr>
            <a:r>
              <a:rPr lang="en-US" sz="2400" b="1" dirty="0" smtClean="0">
                <a:latin typeface="Arial" charset="0"/>
              </a:rPr>
              <a:t>SRT - </a:t>
            </a:r>
            <a:r>
              <a:rPr lang="en-US" sz="2400" b="1" dirty="0" err="1" smtClean="0">
                <a:latin typeface="Arial" charset="0"/>
              </a:rPr>
              <a:t>ToO</a:t>
            </a:r>
            <a:r>
              <a:rPr lang="en-US" sz="2400" b="1" dirty="0" smtClean="0">
                <a:latin typeface="Arial" charset="0"/>
              </a:rPr>
              <a:t> </a:t>
            </a:r>
            <a:r>
              <a:rPr lang="en-US" sz="2400" b="1" dirty="0" smtClean="0">
                <a:latin typeface="Arial" charset="0"/>
              </a:rPr>
              <a:t>OBSERVATIONS</a:t>
            </a:r>
            <a:endParaRPr lang="it-IT" sz="2400" b="1" baseline="-25000" dirty="0">
              <a:latin typeface="Arial" charset="0"/>
            </a:endParaRPr>
          </a:p>
        </p:txBody>
      </p:sp>
      <p:sp>
        <p:nvSpPr>
          <p:cNvPr id="14" name="TextBox 13"/>
          <p:cNvSpPr txBox="1"/>
          <p:nvPr/>
        </p:nvSpPr>
        <p:spPr>
          <a:xfrm>
            <a:off x="577317" y="3661165"/>
            <a:ext cx="1520969" cy="1200329"/>
          </a:xfrm>
          <a:prstGeom prst="rect">
            <a:avLst/>
          </a:prstGeom>
          <a:noFill/>
        </p:spPr>
        <p:txBody>
          <a:bodyPr wrap="none" rtlCol="0">
            <a:spAutoFit/>
          </a:bodyPr>
          <a:lstStyle/>
          <a:p>
            <a:r>
              <a:rPr lang="en-US" dirty="0" smtClean="0"/>
              <a:t>7.3 GHz</a:t>
            </a:r>
          </a:p>
          <a:p>
            <a:r>
              <a:rPr lang="en-US" dirty="0" smtClean="0"/>
              <a:t>BW=680 MHz, </a:t>
            </a:r>
          </a:p>
          <a:p>
            <a:r>
              <a:rPr lang="en-US" dirty="0" smtClean="0"/>
              <a:t>S/N=20.7</a:t>
            </a:r>
          </a:p>
          <a:p>
            <a:r>
              <a:rPr lang="en-US" dirty="0" smtClean="0"/>
              <a:t>3.3 hours </a:t>
            </a:r>
            <a:endParaRPr lang="en-US" dirty="0"/>
          </a:p>
        </p:txBody>
      </p:sp>
      <p:sp>
        <p:nvSpPr>
          <p:cNvPr id="16" name="Rectangle 15"/>
          <p:cNvSpPr/>
          <p:nvPr/>
        </p:nvSpPr>
        <p:spPr>
          <a:xfrm>
            <a:off x="4545074" y="6222869"/>
            <a:ext cx="4220706" cy="369332"/>
          </a:xfrm>
          <a:prstGeom prst="rect">
            <a:avLst/>
          </a:prstGeom>
        </p:spPr>
        <p:txBody>
          <a:bodyPr wrap="square">
            <a:spAutoFit/>
          </a:bodyPr>
          <a:lstStyle/>
          <a:p>
            <a:r>
              <a:rPr lang="en-US" dirty="0" smtClean="0"/>
              <a:t>Credits: M. </a:t>
            </a:r>
            <a:r>
              <a:rPr lang="en-US" dirty="0" err="1" smtClean="0"/>
              <a:t>Burgay</a:t>
            </a:r>
            <a:r>
              <a:rPr lang="en-US" dirty="0" smtClean="0"/>
              <a:t> + Pulsar Group OAC</a:t>
            </a:r>
            <a:endParaRPr lang="en-US" dirty="0"/>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219" r="43654" b="8552"/>
          <a:stretch/>
        </p:blipFill>
        <p:spPr bwMode="auto">
          <a:xfrm>
            <a:off x="487671" y="1096450"/>
            <a:ext cx="8316417" cy="5495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period-magnetar.tiff"/>
          <p:cNvPicPr>
            <a:picLocks noChangeAspect="1"/>
          </p:cNvPicPr>
          <p:nvPr/>
        </p:nvPicPr>
        <p:blipFill>
          <a:blip r:embed="rId4"/>
          <a:stretch>
            <a:fillRect/>
          </a:stretch>
        </p:blipFill>
        <p:spPr>
          <a:xfrm>
            <a:off x="5910503" y="851687"/>
            <a:ext cx="2893585" cy="2238706"/>
          </a:xfrm>
          <a:prstGeom prst="rect">
            <a:avLst/>
          </a:prstGeom>
          <a:ln w="28575" cmpd="sng">
            <a:solidFill>
              <a:srgbClr val="FF0000"/>
            </a:solidFill>
          </a:ln>
        </p:spPr>
      </p:pic>
      <p:sp>
        <p:nvSpPr>
          <p:cNvPr id="2" name="Segnaposto data 1"/>
          <p:cNvSpPr>
            <a:spLocks noGrp="1"/>
          </p:cNvSpPr>
          <p:nvPr>
            <p:ph type="dt" sz="half" idx="10"/>
          </p:nvPr>
        </p:nvSpPr>
        <p:spPr/>
        <p:txBody>
          <a:bodyPr/>
          <a:lstStyle/>
          <a:p>
            <a:fld id="{081F6AD8-74AE-2C4C-8D05-4F6B40504EAF}" type="datetime1">
              <a:rPr lang="en-US" smtClean="0"/>
              <a:t>9/23/15</a:t>
            </a:fld>
            <a:endParaRPr lang="en-US"/>
          </a:p>
        </p:txBody>
      </p:sp>
      <p:sp>
        <p:nvSpPr>
          <p:cNvPr id="3" name="Segnaposto piè di pagina 2"/>
          <p:cNvSpPr>
            <a:spLocks noGrp="1"/>
          </p:cNvSpPr>
          <p:nvPr>
            <p:ph type="ftr" sz="quarter" idx="11"/>
          </p:nvPr>
        </p:nvSpPr>
        <p:spPr/>
        <p:txBody>
          <a:bodyPr/>
          <a:lstStyle/>
          <a:p>
            <a:r>
              <a:rPr lang="en-US" smtClean="0"/>
              <a:t>I. Prandoni</a:t>
            </a:r>
            <a:endParaRPr lang="en-US"/>
          </a:p>
        </p:txBody>
      </p:sp>
    </p:spTree>
    <p:extLst>
      <p:ext uri="{BB962C8B-B14F-4D97-AF65-F5344CB8AC3E}">
        <p14:creationId xmlns:p14="http://schemas.microsoft.com/office/powerpoint/2010/main" val="24845074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asellaDiTesto 1"/>
          <p:cNvSpPr txBox="1">
            <a:spLocks noChangeArrowheads="1"/>
          </p:cNvSpPr>
          <p:nvPr/>
        </p:nvSpPr>
        <p:spPr bwMode="auto">
          <a:xfrm>
            <a:off x="2555875" y="120945"/>
            <a:ext cx="362791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dirty="0" smtClean="0"/>
              <a:t>SRT – Operations</a:t>
            </a:r>
            <a:endParaRPr lang="en-US" sz="3200" b="1" dirty="0"/>
          </a:p>
        </p:txBody>
      </p:sp>
      <p:pic>
        <p:nvPicPr>
          <p:cNvPr id="46082"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44000"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ella 4"/>
          <p:cNvGraphicFramePr>
            <a:graphicFrameLocks noGrp="1"/>
          </p:cNvGraphicFramePr>
          <p:nvPr>
            <p:extLst>
              <p:ext uri="{D42A27DB-BD31-4B8C-83A1-F6EECF244321}">
                <p14:modId xmlns:p14="http://schemas.microsoft.com/office/powerpoint/2010/main" val="3877309487"/>
              </p:ext>
            </p:extLst>
          </p:nvPr>
        </p:nvGraphicFramePr>
        <p:xfrm>
          <a:off x="190500" y="3681413"/>
          <a:ext cx="8785227" cy="2595565"/>
        </p:xfrm>
        <a:graphic>
          <a:graphicData uri="http://schemas.openxmlformats.org/drawingml/2006/table">
            <a:tbl>
              <a:tblPr firstRow="1" bandRow="1">
                <a:tableStyleId>{5C22544A-7EE6-4342-B048-85BDC9FD1C3A}</a:tableStyleId>
              </a:tblPr>
              <a:tblGrid>
                <a:gridCol w="2088292"/>
                <a:gridCol w="1656231"/>
                <a:gridCol w="1728241"/>
                <a:gridCol w="1728241"/>
                <a:gridCol w="1584222"/>
              </a:tblGrid>
              <a:tr h="370795">
                <a:tc>
                  <a:txBody>
                    <a:bodyPr/>
                    <a:lstStyle/>
                    <a:p>
                      <a:r>
                        <a:rPr lang="en-US" sz="1200" b="1" dirty="0" smtClean="0">
                          <a:solidFill>
                            <a:schemeClr val="tx1"/>
                          </a:solidFill>
                        </a:rPr>
                        <a:t>WP-1 Mechanics</a:t>
                      </a:r>
                      <a:endParaRPr lang="en-US" sz="1200" b="1" dirty="0">
                        <a:solidFill>
                          <a:schemeClr val="tx1"/>
                        </a:solidFill>
                      </a:endParaRPr>
                    </a:p>
                  </a:txBody>
                  <a:tcPr marL="91443" marR="91443" marT="45714" marB="45714">
                    <a:solidFill>
                      <a:schemeClr val="bg1">
                        <a:lumMod val="95000"/>
                      </a:schemeClr>
                    </a:solidFill>
                  </a:tcPr>
                </a:tc>
                <a:tc>
                  <a:txBody>
                    <a:bodyPr/>
                    <a:lstStyle/>
                    <a:p>
                      <a:r>
                        <a:rPr lang="en-US" sz="1200" b="1" dirty="0" smtClean="0">
                          <a:solidFill>
                            <a:schemeClr val="tx1"/>
                          </a:solidFill>
                        </a:rPr>
                        <a:t>WP 8 </a:t>
                      </a:r>
                      <a:r>
                        <a:rPr lang="en-US" sz="1200" b="1" dirty="0" err="1" smtClean="0">
                          <a:solidFill>
                            <a:schemeClr val="tx1"/>
                          </a:solidFill>
                        </a:rPr>
                        <a:t>Backends</a:t>
                      </a:r>
                      <a:r>
                        <a:rPr lang="en-US" sz="1200" b="1" dirty="0" smtClean="0">
                          <a:solidFill>
                            <a:schemeClr val="tx1"/>
                          </a:solidFill>
                        </a:rPr>
                        <a:t> &amp; VLBI</a:t>
                      </a:r>
                      <a:endParaRPr lang="en-US" sz="1200" b="1" dirty="0">
                        <a:solidFill>
                          <a:schemeClr val="tx1"/>
                        </a:solidFill>
                      </a:endParaRPr>
                    </a:p>
                  </a:txBody>
                  <a:tcPr marL="91443" marR="91443" marT="45714" marB="45714">
                    <a:solidFill>
                      <a:schemeClr val="bg1">
                        <a:lumMod val="95000"/>
                      </a:schemeClr>
                    </a:solidFill>
                  </a:tcPr>
                </a:tc>
                <a:tc>
                  <a:txBody>
                    <a:bodyPr/>
                    <a:lstStyle/>
                    <a:p>
                      <a:endParaRPr lang="en-US" sz="1200" dirty="0">
                        <a:solidFill>
                          <a:schemeClr val="tx1"/>
                        </a:solidFill>
                      </a:endParaRPr>
                    </a:p>
                  </a:txBody>
                  <a:tcPr marL="91443" marR="91443" marT="45714" marB="45714">
                    <a:solidFill>
                      <a:schemeClr val="bg1">
                        <a:lumMod val="95000"/>
                      </a:schemeClr>
                    </a:solidFill>
                  </a:tcPr>
                </a:tc>
                <a:tc>
                  <a:txBody>
                    <a:bodyPr/>
                    <a:lstStyle/>
                    <a:p>
                      <a:endParaRPr lang="en-US" sz="1200" dirty="0">
                        <a:solidFill>
                          <a:schemeClr val="tx1"/>
                        </a:solidFill>
                      </a:endParaRPr>
                    </a:p>
                  </a:txBody>
                  <a:tcPr marL="91443" marR="91443" marT="45714" marB="45714">
                    <a:solidFill>
                      <a:schemeClr val="bg1">
                        <a:lumMod val="95000"/>
                      </a:schemeClr>
                    </a:solidFill>
                  </a:tcPr>
                </a:tc>
                <a:tc>
                  <a:txBody>
                    <a:bodyPr/>
                    <a:lstStyle/>
                    <a:p>
                      <a:endParaRPr lang="en-US" sz="1200" dirty="0">
                        <a:solidFill>
                          <a:schemeClr val="tx1"/>
                        </a:solidFill>
                      </a:endParaRPr>
                    </a:p>
                  </a:txBody>
                  <a:tcPr marL="91443" marR="91443" marT="45714" marB="45714">
                    <a:solidFill>
                      <a:schemeClr val="bg1">
                        <a:lumMod val="95000"/>
                      </a:schemeClr>
                    </a:solidFill>
                  </a:tcPr>
                </a:tc>
              </a:tr>
              <a:tr h="370795">
                <a:tc>
                  <a:txBody>
                    <a:bodyPr/>
                    <a:lstStyle/>
                    <a:p>
                      <a:r>
                        <a:rPr lang="en-US" sz="1200" b="1" dirty="0" smtClean="0">
                          <a:solidFill>
                            <a:schemeClr val="tx1"/>
                          </a:solidFill>
                        </a:rPr>
                        <a:t>WP-2  Servo systems</a:t>
                      </a:r>
                      <a:endParaRPr lang="en-US" sz="1200" b="1" dirty="0">
                        <a:solidFill>
                          <a:schemeClr val="tx1"/>
                        </a:solidFill>
                      </a:endParaRPr>
                    </a:p>
                  </a:txBody>
                  <a:tcPr marL="91443" marR="91443" marT="45714" marB="45714">
                    <a:solidFill>
                      <a:schemeClr val="bg1">
                        <a:lumMod val="95000"/>
                      </a:schemeClr>
                    </a:solidFill>
                  </a:tcPr>
                </a:tc>
                <a:tc>
                  <a:txBody>
                    <a:bodyPr/>
                    <a:lstStyle/>
                    <a:p>
                      <a:r>
                        <a:rPr lang="en-US" sz="1200" b="1" dirty="0" smtClean="0">
                          <a:solidFill>
                            <a:schemeClr val="tx1"/>
                          </a:solidFill>
                        </a:rPr>
                        <a:t>WP 9  LAN</a:t>
                      </a:r>
                      <a:endParaRPr lang="en-US" sz="1200" b="1" dirty="0">
                        <a:solidFill>
                          <a:schemeClr val="tx1"/>
                        </a:solidFill>
                      </a:endParaRPr>
                    </a:p>
                  </a:txBody>
                  <a:tcPr marL="91443" marR="91443" marT="45714" marB="45714">
                    <a:solidFill>
                      <a:schemeClr val="bg1">
                        <a:lumMod val="95000"/>
                      </a:schemeClr>
                    </a:solidFill>
                  </a:tcPr>
                </a:tc>
                <a:tc>
                  <a:txBody>
                    <a:bodyPr/>
                    <a:lstStyle/>
                    <a:p>
                      <a:r>
                        <a:rPr lang="en-US" sz="1200" b="1" dirty="0" smtClean="0">
                          <a:solidFill>
                            <a:schemeClr val="tx1"/>
                          </a:solidFill>
                        </a:rPr>
                        <a:t>WP 11 Observations</a:t>
                      </a:r>
                      <a:endParaRPr lang="en-US" sz="1200" b="1" dirty="0">
                        <a:solidFill>
                          <a:schemeClr val="tx1"/>
                        </a:solidFill>
                      </a:endParaRPr>
                    </a:p>
                  </a:txBody>
                  <a:tcPr marL="91443" marR="91443" marT="45714" marB="45714">
                    <a:solidFill>
                      <a:schemeClr val="bg1">
                        <a:lumMod val="95000"/>
                      </a:schemeClr>
                    </a:solidFill>
                  </a:tcPr>
                </a:tc>
                <a:tc>
                  <a:txBody>
                    <a:bodyPr/>
                    <a:lstStyle/>
                    <a:p>
                      <a:r>
                        <a:rPr lang="en-US" sz="1200" b="1" dirty="0" smtClean="0">
                          <a:solidFill>
                            <a:schemeClr val="tx1"/>
                          </a:solidFill>
                        </a:rPr>
                        <a:t>WP 13  Outreach</a:t>
                      </a:r>
                      <a:endParaRPr lang="en-US" sz="1200" b="1" dirty="0">
                        <a:solidFill>
                          <a:schemeClr val="tx1"/>
                        </a:solidFill>
                      </a:endParaRPr>
                    </a:p>
                  </a:txBody>
                  <a:tcPr marL="91443" marR="91443" marT="45714" marB="45714">
                    <a:solidFill>
                      <a:schemeClr val="bg1">
                        <a:lumMod val="95000"/>
                      </a:schemeClr>
                    </a:solidFill>
                  </a:tcPr>
                </a:tc>
                <a:tc>
                  <a:txBody>
                    <a:bodyPr/>
                    <a:lstStyle/>
                    <a:p>
                      <a:r>
                        <a:rPr lang="en-US" sz="1200" b="1" dirty="0" smtClean="0">
                          <a:solidFill>
                            <a:schemeClr val="tx1"/>
                          </a:solidFill>
                        </a:rPr>
                        <a:t>WP 14</a:t>
                      </a:r>
                      <a:r>
                        <a:rPr lang="en-US" sz="1200" b="1" baseline="0" dirty="0" smtClean="0">
                          <a:solidFill>
                            <a:schemeClr val="tx1"/>
                          </a:solidFill>
                        </a:rPr>
                        <a:t> Logistics</a:t>
                      </a:r>
                      <a:endParaRPr lang="en-US" sz="1200" b="1" dirty="0">
                        <a:solidFill>
                          <a:schemeClr val="tx1"/>
                        </a:solidFill>
                      </a:endParaRPr>
                    </a:p>
                  </a:txBody>
                  <a:tcPr marL="91443" marR="91443" marT="45714" marB="45714">
                    <a:solidFill>
                      <a:schemeClr val="bg1">
                        <a:lumMod val="95000"/>
                      </a:schemeClr>
                    </a:solidFill>
                  </a:tcPr>
                </a:tc>
              </a:tr>
              <a:tr h="370795">
                <a:tc>
                  <a:txBody>
                    <a:bodyPr/>
                    <a:lstStyle/>
                    <a:p>
                      <a:r>
                        <a:rPr lang="en-US" sz="1200" b="1" dirty="0" smtClean="0">
                          <a:solidFill>
                            <a:schemeClr val="tx1"/>
                          </a:solidFill>
                        </a:rPr>
                        <a:t>WP-3 Metrology and optics</a:t>
                      </a:r>
                      <a:endParaRPr lang="en-US" sz="1200" b="1" dirty="0">
                        <a:solidFill>
                          <a:schemeClr val="tx1"/>
                        </a:solidFill>
                      </a:endParaRPr>
                    </a:p>
                  </a:txBody>
                  <a:tcPr marL="91443" marR="91443" marT="45714" marB="45714"/>
                </a:tc>
                <a:tc>
                  <a:txBody>
                    <a:bodyPr/>
                    <a:lstStyle/>
                    <a:p>
                      <a:r>
                        <a:rPr lang="en-US" sz="1200" b="1" dirty="0" smtClean="0">
                          <a:solidFill>
                            <a:schemeClr val="tx1"/>
                          </a:solidFill>
                        </a:rPr>
                        <a:t>WP 10 Control Room</a:t>
                      </a:r>
                      <a:endParaRPr lang="en-US" sz="1200" b="1" dirty="0">
                        <a:solidFill>
                          <a:schemeClr val="tx1"/>
                        </a:solidFill>
                      </a:endParaRPr>
                    </a:p>
                  </a:txBody>
                  <a:tcPr marL="91443" marR="91443" marT="45714" marB="45714"/>
                </a:tc>
                <a:tc>
                  <a:txBody>
                    <a:bodyPr/>
                    <a:lstStyle/>
                    <a:p>
                      <a:r>
                        <a:rPr lang="en-US" sz="1200" b="1" dirty="0" smtClean="0">
                          <a:solidFill>
                            <a:schemeClr val="tx1"/>
                          </a:solidFill>
                        </a:rPr>
                        <a:t>WP 12 Documentation</a:t>
                      </a:r>
                      <a:endParaRPr lang="en-US" sz="1200" b="1" dirty="0">
                        <a:solidFill>
                          <a:schemeClr val="tx1"/>
                        </a:solidFill>
                      </a:endParaRPr>
                    </a:p>
                  </a:txBody>
                  <a:tcPr marL="91443" marR="91443" marT="45714" marB="45714"/>
                </a:tc>
                <a:tc>
                  <a:txBody>
                    <a:bodyPr/>
                    <a:lstStyle/>
                    <a:p>
                      <a:endParaRPr lang="en-US" sz="1200" b="1" dirty="0">
                        <a:solidFill>
                          <a:schemeClr val="tx1"/>
                        </a:solidFill>
                      </a:endParaRPr>
                    </a:p>
                  </a:txBody>
                  <a:tcPr marL="91443" marR="91443" marT="45714" marB="45714"/>
                </a:tc>
                <a:tc>
                  <a:txBody>
                    <a:bodyPr/>
                    <a:lstStyle/>
                    <a:p>
                      <a:r>
                        <a:rPr lang="en-US" sz="1200" b="1" dirty="0" smtClean="0">
                          <a:solidFill>
                            <a:schemeClr val="tx1"/>
                          </a:solidFill>
                        </a:rPr>
                        <a:t>WP 15  Safety</a:t>
                      </a:r>
                      <a:r>
                        <a:rPr lang="en-US" sz="1200" b="1" baseline="0" dirty="0" smtClean="0">
                          <a:solidFill>
                            <a:schemeClr val="tx1"/>
                          </a:solidFill>
                        </a:rPr>
                        <a:t> </a:t>
                      </a:r>
                      <a:endParaRPr lang="en-US" sz="1200" b="1" dirty="0">
                        <a:solidFill>
                          <a:schemeClr val="tx1"/>
                        </a:solidFill>
                      </a:endParaRPr>
                    </a:p>
                  </a:txBody>
                  <a:tcPr marL="91443" marR="91443" marT="45714" marB="45714"/>
                </a:tc>
              </a:tr>
              <a:tr h="370795">
                <a:tc>
                  <a:txBody>
                    <a:bodyPr/>
                    <a:lstStyle/>
                    <a:p>
                      <a:r>
                        <a:rPr lang="en-US" sz="1200" b="1" dirty="0" smtClean="0">
                          <a:solidFill>
                            <a:schemeClr val="tx1"/>
                          </a:solidFill>
                        </a:rPr>
                        <a:t>WP-4 Receivers</a:t>
                      </a:r>
                      <a:endParaRPr lang="en-US" sz="1200" b="1" dirty="0">
                        <a:solidFill>
                          <a:schemeClr val="tx1"/>
                        </a:solidFill>
                      </a:endParaRPr>
                    </a:p>
                  </a:txBody>
                  <a:tcPr marL="91443" marR="91443" marT="45714" marB="45714"/>
                </a:tc>
                <a:tc>
                  <a:txBody>
                    <a:bodyPr/>
                    <a:lstStyle/>
                    <a:p>
                      <a:endParaRPr lang="en-US" sz="1200" dirty="0">
                        <a:solidFill>
                          <a:schemeClr val="tx1"/>
                        </a:solidFill>
                      </a:endParaRPr>
                    </a:p>
                  </a:txBody>
                  <a:tcPr marL="91443" marR="91443" marT="45714" marB="45714"/>
                </a:tc>
                <a:tc>
                  <a:txBody>
                    <a:bodyPr/>
                    <a:lstStyle/>
                    <a:p>
                      <a:endParaRPr lang="en-US" sz="1200" dirty="0">
                        <a:solidFill>
                          <a:schemeClr val="tx1"/>
                        </a:solidFill>
                      </a:endParaRPr>
                    </a:p>
                  </a:txBody>
                  <a:tcPr marL="91443" marR="91443" marT="45714" marB="45714"/>
                </a:tc>
                <a:tc>
                  <a:txBody>
                    <a:bodyPr/>
                    <a:lstStyle/>
                    <a:p>
                      <a:endParaRPr lang="en-US" sz="1200" dirty="0">
                        <a:solidFill>
                          <a:schemeClr val="tx1"/>
                        </a:solidFill>
                      </a:endParaRPr>
                    </a:p>
                  </a:txBody>
                  <a:tcPr marL="91443" marR="91443" marT="45714" marB="45714"/>
                </a:tc>
                <a:tc>
                  <a:txBody>
                    <a:bodyPr/>
                    <a:lstStyle/>
                    <a:p>
                      <a:endParaRPr lang="en-US" sz="1200" dirty="0">
                        <a:solidFill>
                          <a:schemeClr val="tx1"/>
                        </a:solidFill>
                      </a:endParaRPr>
                    </a:p>
                  </a:txBody>
                  <a:tcPr marL="91443" marR="91443" marT="45714" marB="45714"/>
                </a:tc>
              </a:tr>
              <a:tr h="370795">
                <a:tc>
                  <a:txBody>
                    <a:bodyPr/>
                    <a:lstStyle/>
                    <a:p>
                      <a:r>
                        <a:rPr lang="en-US" sz="1200" b="1" dirty="0" smtClean="0">
                          <a:solidFill>
                            <a:schemeClr val="tx1"/>
                          </a:solidFill>
                        </a:rPr>
                        <a:t>WP-5 Time and  Frequency</a:t>
                      </a:r>
                      <a:endParaRPr lang="en-US" sz="1200" b="1" dirty="0">
                        <a:solidFill>
                          <a:schemeClr val="tx1"/>
                        </a:solidFill>
                      </a:endParaRPr>
                    </a:p>
                  </a:txBody>
                  <a:tcPr marL="91443" marR="91443" marT="45714" marB="45714"/>
                </a:tc>
                <a:tc>
                  <a:txBody>
                    <a:bodyPr/>
                    <a:lstStyle/>
                    <a:p>
                      <a:endParaRPr lang="en-US" sz="1200">
                        <a:solidFill>
                          <a:schemeClr val="tx1"/>
                        </a:solidFill>
                      </a:endParaRPr>
                    </a:p>
                  </a:txBody>
                  <a:tcPr marL="91443" marR="91443" marT="45714" marB="45714"/>
                </a:tc>
                <a:tc>
                  <a:txBody>
                    <a:bodyPr/>
                    <a:lstStyle/>
                    <a:p>
                      <a:endParaRPr lang="en-US" sz="1200">
                        <a:solidFill>
                          <a:schemeClr val="tx1"/>
                        </a:solidFill>
                      </a:endParaRPr>
                    </a:p>
                  </a:txBody>
                  <a:tcPr marL="91443" marR="91443" marT="45714" marB="45714"/>
                </a:tc>
                <a:tc>
                  <a:txBody>
                    <a:bodyPr/>
                    <a:lstStyle/>
                    <a:p>
                      <a:endParaRPr lang="en-US" sz="1200" dirty="0">
                        <a:solidFill>
                          <a:schemeClr val="tx1"/>
                        </a:solidFill>
                      </a:endParaRPr>
                    </a:p>
                  </a:txBody>
                  <a:tcPr marL="91443" marR="91443" marT="45714" marB="45714"/>
                </a:tc>
                <a:tc>
                  <a:txBody>
                    <a:bodyPr/>
                    <a:lstStyle/>
                    <a:p>
                      <a:endParaRPr lang="en-US" sz="1200" dirty="0">
                        <a:solidFill>
                          <a:schemeClr val="tx1"/>
                        </a:solidFill>
                      </a:endParaRPr>
                    </a:p>
                  </a:txBody>
                  <a:tcPr marL="91443" marR="91443" marT="45714" marB="45714"/>
                </a:tc>
              </a:tr>
              <a:tr h="370795">
                <a:tc>
                  <a:txBody>
                    <a:bodyPr/>
                    <a:lstStyle/>
                    <a:p>
                      <a:r>
                        <a:rPr lang="en-US" sz="1200" b="1" dirty="0" smtClean="0">
                          <a:solidFill>
                            <a:schemeClr val="tx1"/>
                          </a:solidFill>
                        </a:rPr>
                        <a:t>WP-6  RFI</a:t>
                      </a:r>
                      <a:endParaRPr lang="en-US" sz="1200" b="1" dirty="0">
                        <a:solidFill>
                          <a:schemeClr val="tx1"/>
                        </a:solidFill>
                      </a:endParaRPr>
                    </a:p>
                  </a:txBody>
                  <a:tcPr marL="91443" marR="91443" marT="45714" marB="45714"/>
                </a:tc>
                <a:tc>
                  <a:txBody>
                    <a:bodyPr/>
                    <a:lstStyle/>
                    <a:p>
                      <a:endParaRPr lang="en-US" sz="1200">
                        <a:solidFill>
                          <a:schemeClr val="tx1"/>
                        </a:solidFill>
                      </a:endParaRPr>
                    </a:p>
                  </a:txBody>
                  <a:tcPr marL="91443" marR="91443" marT="45714" marB="45714"/>
                </a:tc>
                <a:tc>
                  <a:txBody>
                    <a:bodyPr/>
                    <a:lstStyle/>
                    <a:p>
                      <a:endParaRPr lang="en-US" sz="1200">
                        <a:solidFill>
                          <a:schemeClr val="tx1"/>
                        </a:solidFill>
                      </a:endParaRPr>
                    </a:p>
                  </a:txBody>
                  <a:tcPr marL="91443" marR="91443" marT="45714" marB="45714"/>
                </a:tc>
                <a:tc>
                  <a:txBody>
                    <a:bodyPr/>
                    <a:lstStyle/>
                    <a:p>
                      <a:endParaRPr lang="en-US" sz="1200" dirty="0">
                        <a:solidFill>
                          <a:schemeClr val="tx1"/>
                        </a:solidFill>
                      </a:endParaRPr>
                    </a:p>
                  </a:txBody>
                  <a:tcPr marL="91443" marR="91443" marT="45714" marB="45714"/>
                </a:tc>
                <a:tc>
                  <a:txBody>
                    <a:bodyPr/>
                    <a:lstStyle/>
                    <a:p>
                      <a:endParaRPr lang="en-US" sz="1200" dirty="0">
                        <a:solidFill>
                          <a:schemeClr val="tx1"/>
                        </a:solidFill>
                      </a:endParaRPr>
                    </a:p>
                  </a:txBody>
                  <a:tcPr marL="91443" marR="91443" marT="45714" marB="45714"/>
                </a:tc>
              </a:tr>
              <a:tr h="370795">
                <a:tc>
                  <a:txBody>
                    <a:bodyPr/>
                    <a:lstStyle/>
                    <a:p>
                      <a:r>
                        <a:rPr lang="en-US" sz="1200" b="1" dirty="0" smtClean="0">
                          <a:solidFill>
                            <a:schemeClr val="tx1"/>
                          </a:solidFill>
                        </a:rPr>
                        <a:t>WP-7 Site monitoring ,</a:t>
                      </a:r>
                      <a:r>
                        <a:rPr lang="en-US" sz="1200" b="1" baseline="0" dirty="0" smtClean="0">
                          <a:solidFill>
                            <a:schemeClr val="tx1"/>
                          </a:solidFill>
                        </a:rPr>
                        <a:t> GPS</a:t>
                      </a:r>
                      <a:endParaRPr lang="en-US" sz="1200" b="1" dirty="0">
                        <a:solidFill>
                          <a:schemeClr val="tx1"/>
                        </a:solidFill>
                      </a:endParaRPr>
                    </a:p>
                  </a:txBody>
                  <a:tcPr marL="91443" marR="91443" marT="45714" marB="45714"/>
                </a:tc>
                <a:tc>
                  <a:txBody>
                    <a:bodyPr/>
                    <a:lstStyle/>
                    <a:p>
                      <a:endParaRPr lang="en-US" sz="1200" dirty="0">
                        <a:solidFill>
                          <a:schemeClr val="tx1"/>
                        </a:solidFill>
                      </a:endParaRPr>
                    </a:p>
                  </a:txBody>
                  <a:tcPr marL="91443" marR="91443" marT="45714" marB="45714"/>
                </a:tc>
                <a:tc>
                  <a:txBody>
                    <a:bodyPr/>
                    <a:lstStyle/>
                    <a:p>
                      <a:endParaRPr lang="en-US" sz="1200">
                        <a:solidFill>
                          <a:schemeClr val="tx1"/>
                        </a:solidFill>
                      </a:endParaRPr>
                    </a:p>
                  </a:txBody>
                  <a:tcPr marL="91443" marR="91443" marT="45714" marB="45714"/>
                </a:tc>
                <a:tc>
                  <a:txBody>
                    <a:bodyPr/>
                    <a:lstStyle/>
                    <a:p>
                      <a:endParaRPr lang="en-US" sz="1200">
                        <a:solidFill>
                          <a:schemeClr val="tx1"/>
                        </a:solidFill>
                      </a:endParaRPr>
                    </a:p>
                  </a:txBody>
                  <a:tcPr marL="91443" marR="91443" marT="45714" marB="45714"/>
                </a:tc>
                <a:tc>
                  <a:txBody>
                    <a:bodyPr/>
                    <a:lstStyle/>
                    <a:p>
                      <a:endParaRPr lang="en-US" sz="1200" dirty="0">
                        <a:solidFill>
                          <a:schemeClr val="tx1"/>
                        </a:solidFill>
                      </a:endParaRPr>
                    </a:p>
                  </a:txBody>
                  <a:tcPr marL="91443" marR="91443" marT="45714" marB="45714"/>
                </a:tc>
              </a:tr>
            </a:tbl>
          </a:graphicData>
        </a:graphic>
      </p:graphicFrame>
      <p:sp>
        <p:nvSpPr>
          <p:cNvPr id="46133" name="CasellaDiTesto 2"/>
          <p:cNvSpPr txBox="1">
            <a:spLocks noChangeArrowheads="1"/>
          </p:cNvSpPr>
          <p:nvPr/>
        </p:nvSpPr>
        <p:spPr bwMode="auto">
          <a:xfrm>
            <a:off x="179388" y="878913"/>
            <a:ext cx="8785227" cy="117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en-US" sz="1600" dirty="0" smtClean="0"/>
              <a:t>SRT </a:t>
            </a:r>
            <a:r>
              <a:rPr lang="en-US" sz="1600" dirty="0"/>
              <a:t>Operation </a:t>
            </a:r>
            <a:r>
              <a:rPr lang="en-US" sz="1600" dirty="0" smtClean="0">
                <a:sym typeface="Wingdings"/>
              </a:rPr>
              <a:t> </a:t>
            </a:r>
            <a:r>
              <a:rPr lang="en-US" sz="1600" dirty="0" smtClean="0"/>
              <a:t>Team on Site of  </a:t>
            </a:r>
            <a:r>
              <a:rPr lang="en-US" sz="1600" b="1" dirty="0"/>
              <a:t>18 FTE</a:t>
            </a:r>
            <a:r>
              <a:rPr lang="en-US" sz="1600" dirty="0"/>
              <a:t> </a:t>
            </a:r>
            <a:r>
              <a:rPr lang="en-US" sz="1600" dirty="0" smtClean="0"/>
              <a:t>coordinated by </a:t>
            </a:r>
            <a:r>
              <a:rPr lang="en-US" sz="1600" b="1" dirty="0"/>
              <a:t>5</a:t>
            </a:r>
            <a:r>
              <a:rPr lang="en-US" sz="1600" dirty="0"/>
              <a:t>  senior </a:t>
            </a:r>
            <a:r>
              <a:rPr lang="en-US" sz="1600" dirty="0" smtClean="0"/>
              <a:t>staff </a:t>
            </a:r>
          </a:p>
          <a:p>
            <a:pPr eaLnBrk="1" hangingPunct="1">
              <a:lnSpc>
                <a:spcPct val="150000"/>
              </a:lnSpc>
            </a:pPr>
            <a:r>
              <a:rPr lang="en-US" sz="1600" dirty="0" smtClean="0"/>
              <a:t>At </a:t>
            </a:r>
            <a:r>
              <a:rPr lang="en-US" sz="1600" dirty="0"/>
              <a:t>present, </a:t>
            </a:r>
            <a:r>
              <a:rPr lang="en-US" sz="1600" b="1" dirty="0" smtClean="0"/>
              <a:t>12 </a:t>
            </a:r>
            <a:r>
              <a:rPr lang="en-US" sz="1600" dirty="0" smtClean="0"/>
              <a:t> </a:t>
            </a:r>
            <a:r>
              <a:rPr lang="en-US" sz="1600" dirty="0"/>
              <a:t>Staff </a:t>
            </a:r>
            <a:r>
              <a:rPr lang="en-US" sz="1600" dirty="0" smtClean="0"/>
              <a:t>appointed,                                                 some with temporary positions   </a:t>
            </a:r>
            <a:endParaRPr lang="en-US" sz="1600" dirty="0"/>
          </a:p>
          <a:p>
            <a:pPr algn="ctr" eaLnBrk="1" hangingPunct="1">
              <a:lnSpc>
                <a:spcPct val="150000"/>
              </a:lnSpc>
            </a:pPr>
            <a:endParaRPr lang="en-US" sz="1600" dirty="0"/>
          </a:p>
        </p:txBody>
      </p:sp>
    </p:spTree>
    <p:extLst>
      <p:ext uri="{BB962C8B-B14F-4D97-AF65-F5344CB8AC3E}">
        <p14:creationId xmlns:p14="http://schemas.microsoft.com/office/powerpoint/2010/main" val="12771627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asellaDiTesto 1"/>
          <p:cNvSpPr txBox="1">
            <a:spLocks noChangeArrowheads="1"/>
          </p:cNvSpPr>
          <p:nvPr/>
        </p:nvSpPr>
        <p:spPr bwMode="auto">
          <a:xfrm>
            <a:off x="201269" y="1174155"/>
            <a:ext cx="8656982" cy="5055230"/>
          </a:xfrm>
          <a:prstGeom prst="rect">
            <a:avLst/>
          </a:prstGeom>
          <a:noFill/>
          <a:ln w="158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en-US" sz="1800" dirty="0" smtClean="0"/>
              <a:t>SRT station not fully staffed yet.. </a:t>
            </a:r>
            <a:r>
              <a:rPr lang="en-US" sz="1800" b="1" dirty="0" smtClean="0"/>
              <a:t>BUT </a:t>
            </a:r>
            <a:r>
              <a:rPr lang="en-US" sz="1800" dirty="0" smtClean="0"/>
              <a:t>we are gradually moving into regular operations:</a:t>
            </a:r>
          </a:p>
          <a:p>
            <a:pPr eaLnBrk="1" hangingPunct="1">
              <a:lnSpc>
                <a:spcPct val="150000"/>
              </a:lnSpc>
            </a:pPr>
            <a:endParaRPr lang="en-US" sz="1800" b="1" dirty="0" smtClean="0"/>
          </a:p>
          <a:p>
            <a:pPr marL="285750" indent="-285750" eaLnBrk="1" hangingPunct="1">
              <a:lnSpc>
                <a:spcPct val="150000"/>
              </a:lnSpc>
              <a:buFont typeface="Arial"/>
              <a:buChar char="•"/>
            </a:pPr>
            <a:r>
              <a:rPr lang="en-US" sz="1800" b="1" dirty="0" smtClean="0"/>
              <a:t>VLBI/LEAP Operational </a:t>
            </a:r>
            <a:r>
              <a:rPr lang="en-US" sz="1800" dirty="0" smtClean="0"/>
              <a:t>(best effort)</a:t>
            </a:r>
            <a:endParaRPr lang="en-US" sz="1800" dirty="0"/>
          </a:p>
          <a:p>
            <a:pPr marL="285750" indent="-285750" eaLnBrk="1" hangingPunct="1">
              <a:lnSpc>
                <a:spcPct val="150000"/>
              </a:lnSpc>
              <a:buFont typeface="Arial"/>
              <a:buChar char="•"/>
            </a:pPr>
            <a:r>
              <a:rPr lang="en-US" sz="1800" dirty="0"/>
              <a:t>Single-Dish Operations &amp; 1</a:t>
            </a:r>
            <a:r>
              <a:rPr lang="en-US" sz="1800" baseline="30000" dirty="0"/>
              <a:t>st</a:t>
            </a:r>
            <a:r>
              <a:rPr lang="en-US" sz="1800" dirty="0"/>
              <a:t> Generation Instrumentation largely validated</a:t>
            </a:r>
          </a:p>
          <a:p>
            <a:pPr eaLnBrk="1" hangingPunct="1">
              <a:lnSpc>
                <a:spcPct val="150000"/>
              </a:lnSpc>
            </a:pPr>
            <a:r>
              <a:rPr lang="en-US" sz="1800" b="1" dirty="0" smtClean="0">
                <a:sym typeface="Wingdings"/>
              </a:rPr>
              <a:t>     </a:t>
            </a:r>
            <a:r>
              <a:rPr lang="en-US" sz="1800" b="1" dirty="0">
                <a:sym typeface="Wingdings"/>
              </a:rPr>
              <a:t> </a:t>
            </a:r>
            <a:r>
              <a:rPr lang="en-US" sz="1800" b="1" dirty="0" smtClean="0">
                <a:sym typeface="Wingdings"/>
              </a:rPr>
              <a:t>  </a:t>
            </a:r>
            <a:r>
              <a:rPr lang="en-US" sz="1800" b="1" dirty="0" smtClean="0"/>
              <a:t>A </a:t>
            </a:r>
            <a:r>
              <a:rPr lang="en-US" sz="1800" b="1" dirty="0"/>
              <a:t>Call for proposals </a:t>
            </a:r>
            <a:r>
              <a:rPr lang="en-US" sz="1800" b="1" dirty="0" smtClean="0"/>
              <a:t>(shared risk) is expected later this year</a:t>
            </a:r>
            <a:endParaRPr lang="en-US" sz="1800" b="1" dirty="0"/>
          </a:p>
          <a:p>
            <a:pPr eaLnBrk="1" hangingPunct="1">
              <a:lnSpc>
                <a:spcPct val="150000"/>
              </a:lnSpc>
            </a:pPr>
            <a:endParaRPr lang="en-US" sz="1800" dirty="0" smtClean="0"/>
          </a:p>
          <a:p>
            <a:pPr eaLnBrk="1" hangingPunct="1">
              <a:lnSpc>
                <a:spcPct val="150000"/>
              </a:lnSpc>
            </a:pPr>
            <a:r>
              <a:rPr lang="en-US" sz="1800" dirty="0" smtClean="0"/>
              <a:t>NB: Period of stop planned for the second half of next year:</a:t>
            </a:r>
            <a:endParaRPr lang="en-US" sz="1800" dirty="0"/>
          </a:p>
          <a:p>
            <a:pPr eaLnBrk="1" hangingPunct="1">
              <a:lnSpc>
                <a:spcPct val="150000"/>
              </a:lnSpc>
            </a:pPr>
            <a:r>
              <a:rPr lang="en-US" sz="1800" dirty="0" smtClean="0"/>
              <a:t>     </a:t>
            </a:r>
            <a:r>
              <a:rPr lang="en-US" sz="1800" dirty="0" smtClean="0">
                <a:sym typeface="Wingdings"/>
              </a:rPr>
              <a:t> </a:t>
            </a:r>
            <a:r>
              <a:rPr lang="en-US" sz="1800" dirty="0" smtClean="0"/>
              <a:t>refurbishment </a:t>
            </a:r>
            <a:r>
              <a:rPr lang="en-US" sz="1800" dirty="0"/>
              <a:t>of the active surface actuator </a:t>
            </a:r>
            <a:r>
              <a:rPr lang="en-US" sz="1800" dirty="0" smtClean="0"/>
              <a:t>boxes</a:t>
            </a:r>
          </a:p>
          <a:p>
            <a:pPr eaLnBrk="1" hangingPunct="1">
              <a:lnSpc>
                <a:spcPct val="150000"/>
              </a:lnSpc>
            </a:pPr>
            <a:r>
              <a:rPr lang="en-US" sz="1800" dirty="0"/>
              <a:t> </a:t>
            </a:r>
            <a:r>
              <a:rPr lang="en-US" sz="1800" dirty="0" smtClean="0"/>
              <a:t>    </a:t>
            </a:r>
            <a:r>
              <a:rPr lang="en-US" sz="1800" dirty="0" smtClean="0">
                <a:sym typeface="Wingdings"/>
              </a:rPr>
              <a:t> </a:t>
            </a:r>
            <a:r>
              <a:rPr lang="en-US" sz="1800" dirty="0" smtClean="0"/>
              <a:t>implementation of optical </a:t>
            </a:r>
            <a:r>
              <a:rPr lang="en-US" sz="1800" dirty="0" err="1" smtClean="0"/>
              <a:t>fibre</a:t>
            </a:r>
            <a:r>
              <a:rPr lang="en-US" sz="1800" dirty="0" smtClean="0"/>
              <a:t> </a:t>
            </a:r>
          </a:p>
          <a:p>
            <a:pPr eaLnBrk="1" hangingPunct="1">
              <a:lnSpc>
                <a:spcPct val="150000"/>
              </a:lnSpc>
            </a:pPr>
            <a:r>
              <a:rPr lang="en-US" sz="1800" dirty="0"/>
              <a:t> </a:t>
            </a:r>
            <a:r>
              <a:rPr lang="en-US" sz="1800" dirty="0" smtClean="0"/>
              <a:t>    </a:t>
            </a:r>
            <a:r>
              <a:rPr lang="en-US" sz="1800" dirty="0" smtClean="0">
                <a:sym typeface="Wingdings"/>
              </a:rPr>
              <a:t> moving instrumentation and control room to final destination buildings</a:t>
            </a:r>
            <a:endParaRPr lang="en-US" sz="1800" dirty="0" smtClean="0"/>
          </a:p>
          <a:p>
            <a:pPr eaLnBrk="1" hangingPunct="1">
              <a:lnSpc>
                <a:spcPct val="150000"/>
              </a:lnSpc>
            </a:pPr>
            <a:r>
              <a:rPr lang="en-US" sz="1800" dirty="0" smtClean="0"/>
              <a:t>  </a:t>
            </a:r>
            <a:endParaRPr lang="en-US" sz="1800" dirty="0"/>
          </a:p>
        </p:txBody>
      </p:sp>
      <p:sp>
        <p:nvSpPr>
          <p:cNvPr id="3" name="Rettangolo 2"/>
          <p:cNvSpPr/>
          <p:nvPr/>
        </p:nvSpPr>
        <p:spPr>
          <a:xfrm>
            <a:off x="2095500" y="105502"/>
            <a:ext cx="4572000" cy="789960"/>
          </a:xfrm>
          <a:prstGeom prst="rect">
            <a:avLst/>
          </a:prstGeom>
        </p:spPr>
        <p:txBody>
          <a:bodyPr>
            <a:spAutoFit/>
          </a:bodyPr>
          <a:lstStyle/>
          <a:p>
            <a:pPr algn="ctr">
              <a:lnSpc>
                <a:spcPct val="150000"/>
              </a:lnSpc>
            </a:pPr>
            <a:r>
              <a:rPr lang="en-US" sz="3200" b="1" dirty="0" smtClean="0">
                <a:latin typeface="Arial"/>
                <a:cs typeface="Arial"/>
              </a:rPr>
              <a:t>SUMMARY</a:t>
            </a:r>
            <a:endParaRPr lang="en-US" sz="3200" b="1" dirty="0">
              <a:latin typeface="Arial"/>
              <a:cs typeface="Arial"/>
            </a:endParaRPr>
          </a:p>
        </p:txBody>
      </p:sp>
    </p:spTree>
    <p:extLst>
      <p:ext uri="{BB962C8B-B14F-4D97-AF65-F5344CB8AC3E}">
        <p14:creationId xmlns:p14="http://schemas.microsoft.com/office/powerpoint/2010/main" val="30429368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82" name="Text Box 6"/>
          <p:cNvSpPr txBox="1">
            <a:spLocks noChangeArrowheads="1"/>
          </p:cNvSpPr>
          <p:nvPr/>
        </p:nvSpPr>
        <p:spPr bwMode="auto">
          <a:xfrm>
            <a:off x="152400" y="330200"/>
            <a:ext cx="5105400" cy="6440738"/>
          </a:xfrm>
          <a:prstGeom prst="rect">
            <a:avLst/>
          </a:prstGeom>
          <a:noFill/>
          <a:ln w="9525">
            <a:solidFill>
              <a:srgbClr val="993300"/>
            </a:solidFill>
            <a:miter lim="800000"/>
            <a:headEnd/>
            <a:tailEnd/>
          </a:ln>
          <a:effectLst/>
        </p:spPr>
        <p:txBody>
          <a:bodyPr wrap="square">
            <a:prstTxWarp prst="textNoShape">
              <a:avLst/>
            </a:prstTxWarp>
            <a:spAutoFit/>
          </a:bodyPr>
          <a:lstStyle/>
          <a:p>
            <a:pPr>
              <a:lnSpc>
                <a:spcPct val="120000"/>
              </a:lnSpc>
              <a:spcBef>
                <a:spcPct val="50000"/>
              </a:spcBef>
              <a:defRPr/>
            </a:pPr>
            <a:r>
              <a:rPr lang="en-GB" sz="2400" b="1" i="0" dirty="0" smtClean="0">
                <a:latin typeface="Arial" charset="0"/>
                <a:ea typeface="Arial" charset="0"/>
                <a:cs typeface="Arial" charset="0"/>
              </a:rPr>
              <a:t>MULTIPLE FOCAL </a:t>
            </a:r>
            <a:r>
              <a:rPr lang="en-GB" sz="2400" b="1" dirty="0" smtClean="0">
                <a:latin typeface="Arial" charset="0"/>
                <a:ea typeface="Arial" charset="0"/>
                <a:cs typeface="Arial" charset="0"/>
              </a:rPr>
              <a:t>POSITIONS</a:t>
            </a:r>
            <a:endParaRPr lang="en-GB" sz="2400" b="1" i="0" dirty="0" smtClean="0">
              <a:latin typeface="Arial" charset="0"/>
              <a:ea typeface="Arial" charset="0"/>
              <a:cs typeface="Arial" charset="0"/>
            </a:endParaRPr>
          </a:p>
          <a:p>
            <a:pPr>
              <a:lnSpc>
                <a:spcPct val="110000"/>
              </a:lnSpc>
              <a:spcBef>
                <a:spcPct val="50000"/>
              </a:spcBef>
              <a:defRPr/>
            </a:pPr>
            <a:r>
              <a:rPr lang="en-GB" sz="1600" b="1" i="0" u="sng" dirty="0" smtClean="0">
                <a:solidFill>
                  <a:srgbClr val="008000"/>
                </a:solidFill>
                <a:latin typeface="Arial" charset="0"/>
                <a:ea typeface="Arial" charset="0"/>
                <a:cs typeface="Arial" charset="0"/>
              </a:rPr>
              <a:t>Primary, Gregorian, </a:t>
            </a:r>
            <a:r>
              <a:rPr lang="en-GB" sz="1600" b="1" i="0" u="sng" dirty="0">
                <a:solidFill>
                  <a:srgbClr val="008000"/>
                </a:solidFill>
                <a:latin typeface="Arial" charset="0"/>
                <a:ea typeface="Arial" charset="0"/>
                <a:cs typeface="Arial" charset="0"/>
              </a:rPr>
              <a:t>2</a:t>
            </a:r>
            <a:r>
              <a:rPr lang="en-GB" sz="1600" b="1" i="0" u="sng" dirty="0" smtClean="0">
                <a:solidFill>
                  <a:srgbClr val="008000"/>
                </a:solidFill>
                <a:latin typeface="Arial" charset="0"/>
                <a:ea typeface="Arial" charset="0"/>
                <a:cs typeface="Arial" charset="0"/>
              </a:rPr>
              <a:t> </a:t>
            </a:r>
            <a:r>
              <a:rPr lang="en-GB" sz="1600" b="1" u="sng" dirty="0" smtClean="0">
                <a:solidFill>
                  <a:srgbClr val="008000"/>
                </a:solidFill>
                <a:latin typeface="Arial" charset="0"/>
                <a:ea typeface="Arial" charset="0"/>
                <a:cs typeface="Arial" charset="0"/>
              </a:rPr>
              <a:t>Beam Wave Guide:</a:t>
            </a:r>
            <a:endParaRPr lang="en-GB" sz="1800" b="1" i="0" u="sng" dirty="0" smtClean="0">
              <a:solidFill>
                <a:schemeClr val="tx1"/>
              </a:solidFill>
              <a:latin typeface="Arial" charset="0"/>
              <a:ea typeface="Arial" charset="0"/>
              <a:cs typeface="Arial" charset="0"/>
            </a:endParaRPr>
          </a:p>
          <a:p>
            <a:pPr>
              <a:lnSpc>
                <a:spcPct val="110000"/>
              </a:lnSpc>
              <a:spcBef>
                <a:spcPct val="50000"/>
              </a:spcBef>
              <a:defRPr/>
            </a:pPr>
            <a:r>
              <a:rPr lang="en-GB" sz="1600" b="1" i="0" dirty="0">
                <a:solidFill>
                  <a:schemeClr val="tx1"/>
                </a:solidFill>
                <a:latin typeface="Arial" charset="0"/>
                <a:ea typeface="Arial" charset="0"/>
                <a:cs typeface="Arial" charset="0"/>
                <a:sym typeface="Wingdings" charset="2"/>
              </a:rPr>
              <a:t>       </a:t>
            </a: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a:p>
            <a:pPr>
              <a:lnSpc>
                <a:spcPct val="110000"/>
              </a:lnSpc>
              <a:spcBef>
                <a:spcPct val="50000"/>
              </a:spcBef>
              <a:defRPr/>
            </a:pPr>
            <a:endParaRPr lang="en-GB" sz="1600" b="1" i="0" dirty="0">
              <a:solidFill>
                <a:srgbClr val="008000"/>
              </a:solidFill>
              <a:latin typeface="Arial" charset="0"/>
              <a:ea typeface="Arial" charset="0"/>
              <a:cs typeface="Arial" charset="0"/>
            </a:endParaRPr>
          </a:p>
        </p:txBody>
      </p:sp>
      <p:sp>
        <p:nvSpPr>
          <p:cNvPr id="52232" name="Text Box 13"/>
          <p:cNvSpPr txBox="1">
            <a:spLocks noChangeArrowheads="1"/>
          </p:cNvSpPr>
          <p:nvPr/>
        </p:nvSpPr>
        <p:spPr bwMode="auto">
          <a:xfrm>
            <a:off x="2568575" y="3898900"/>
            <a:ext cx="2514600" cy="1384995"/>
          </a:xfrm>
          <a:prstGeom prst="rect">
            <a:avLst/>
          </a:prstGeom>
          <a:noFill/>
          <a:ln w="9525">
            <a:noFill/>
            <a:miter lim="800000"/>
            <a:headEnd/>
            <a:tailEnd/>
          </a:ln>
        </p:spPr>
        <p:txBody>
          <a:bodyPr>
            <a:prstTxWarp prst="textNoShape">
              <a:avLst/>
            </a:prstTxWarp>
            <a:spAutoFit/>
          </a:bodyPr>
          <a:lstStyle/>
          <a:p>
            <a:pPr algn="ctr"/>
            <a:r>
              <a:rPr lang="en-US" sz="2000" dirty="0">
                <a:solidFill>
                  <a:srgbClr val="000099"/>
                </a:solidFill>
              </a:rPr>
              <a:t>4</a:t>
            </a:r>
            <a:r>
              <a:rPr lang="en-US" sz="2000" i="0" dirty="0" smtClean="0">
                <a:solidFill>
                  <a:srgbClr val="000099"/>
                </a:solidFill>
              </a:rPr>
              <a:t> BWG Foci</a:t>
            </a:r>
          </a:p>
          <a:p>
            <a:pPr algn="ctr"/>
            <a:r>
              <a:rPr lang="en-US" sz="1600" i="0" dirty="0">
                <a:solidFill>
                  <a:srgbClr val="000099"/>
                </a:solidFill>
              </a:rPr>
              <a:t>F/D ratio=1.37 &amp; 2.81</a:t>
            </a:r>
          </a:p>
          <a:p>
            <a:pPr algn="ctr"/>
            <a:r>
              <a:rPr lang="en-US" sz="1600" i="0" dirty="0">
                <a:solidFill>
                  <a:srgbClr val="000099"/>
                </a:solidFill>
              </a:rPr>
              <a:t>1.4GHz &lt; </a:t>
            </a:r>
            <a:r>
              <a:rPr lang="en-US" sz="1600" dirty="0" err="1">
                <a:solidFill>
                  <a:srgbClr val="000099"/>
                </a:solidFill>
              </a:rPr>
              <a:t>f</a:t>
            </a:r>
            <a:r>
              <a:rPr lang="en-US" sz="1600" dirty="0">
                <a:solidFill>
                  <a:srgbClr val="000099"/>
                </a:solidFill>
              </a:rPr>
              <a:t> </a:t>
            </a:r>
            <a:r>
              <a:rPr lang="en-US" sz="1600" i="0" dirty="0">
                <a:solidFill>
                  <a:srgbClr val="000099"/>
                </a:solidFill>
              </a:rPr>
              <a:t>&lt; </a:t>
            </a:r>
            <a:r>
              <a:rPr lang="en-US" sz="1600" i="0" dirty="0" smtClean="0">
                <a:solidFill>
                  <a:srgbClr val="000099"/>
                </a:solidFill>
              </a:rPr>
              <a:t>35GHz</a:t>
            </a:r>
          </a:p>
          <a:p>
            <a:pPr algn="ctr"/>
            <a:r>
              <a:rPr lang="en-US" sz="1600" dirty="0" smtClean="0">
                <a:solidFill>
                  <a:srgbClr val="000099"/>
                </a:solidFill>
              </a:rPr>
              <a:t>2+2 receivers</a:t>
            </a:r>
            <a:endParaRPr lang="en-US" sz="1600" i="0" dirty="0" smtClean="0">
              <a:solidFill>
                <a:srgbClr val="000099"/>
              </a:solidFill>
            </a:endParaRPr>
          </a:p>
          <a:p>
            <a:pPr algn="ctr"/>
            <a:endParaRPr lang="en-US" sz="1600" i="0" dirty="0">
              <a:solidFill>
                <a:schemeClr val="tx1"/>
              </a:solidFill>
            </a:endParaRPr>
          </a:p>
        </p:txBody>
      </p:sp>
      <p:sp>
        <p:nvSpPr>
          <p:cNvPr id="52233" name="Text Box 15"/>
          <p:cNvSpPr txBox="1">
            <a:spLocks noChangeArrowheads="1"/>
          </p:cNvSpPr>
          <p:nvPr/>
        </p:nvSpPr>
        <p:spPr bwMode="auto">
          <a:xfrm>
            <a:off x="2568575" y="1600200"/>
            <a:ext cx="2209800" cy="1384995"/>
          </a:xfrm>
          <a:prstGeom prst="rect">
            <a:avLst/>
          </a:prstGeom>
          <a:noFill/>
          <a:ln w="9525">
            <a:noFill/>
            <a:miter lim="800000"/>
            <a:headEnd/>
            <a:tailEnd/>
          </a:ln>
        </p:spPr>
        <p:txBody>
          <a:bodyPr>
            <a:prstTxWarp prst="textNoShape">
              <a:avLst/>
            </a:prstTxWarp>
            <a:spAutoFit/>
          </a:bodyPr>
          <a:lstStyle/>
          <a:p>
            <a:pPr algn="ctr"/>
            <a:r>
              <a:rPr lang="en-US" sz="2000" i="0" dirty="0" smtClean="0">
                <a:solidFill>
                  <a:srgbClr val="CC0000"/>
                </a:solidFill>
              </a:rPr>
              <a:t>Primary Focus</a:t>
            </a:r>
          </a:p>
          <a:p>
            <a:pPr algn="ctr"/>
            <a:r>
              <a:rPr lang="en-US" sz="1600" i="0" dirty="0">
                <a:solidFill>
                  <a:srgbClr val="CC0000"/>
                </a:solidFill>
              </a:rPr>
              <a:t>F/D ratio=0.33</a:t>
            </a:r>
          </a:p>
          <a:p>
            <a:pPr algn="ctr"/>
            <a:r>
              <a:rPr lang="en-US" sz="1600" i="0" dirty="0">
                <a:solidFill>
                  <a:srgbClr val="CC0000"/>
                </a:solidFill>
              </a:rPr>
              <a:t>300MHz &lt; </a:t>
            </a:r>
            <a:r>
              <a:rPr lang="en-US" sz="1600" dirty="0" err="1">
                <a:solidFill>
                  <a:srgbClr val="CC0000"/>
                </a:solidFill>
              </a:rPr>
              <a:t>f</a:t>
            </a:r>
            <a:r>
              <a:rPr lang="en-US" sz="1600" dirty="0">
                <a:solidFill>
                  <a:srgbClr val="CC0000"/>
                </a:solidFill>
              </a:rPr>
              <a:t> </a:t>
            </a:r>
            <a:r>
              <a:rPr lang="en-US" sz="1600" i="0" dirty="0">
                <a:solidFill>
                  <a:srgbClr val="CC0000"/>
                </a:solidFill>
              </a:rPr>
              <a:t>&lt; </a:t>
            </a:r>
            <a:r>
              <a:rPr lang="en-US" sz="1600" i="0" dirty="0" smtClean="0">
                <a:solidFill>
                  <a:srgbClr val="CC0000"/>
                </a:solidFill>
              </a:rPr>
              <a:t>20GHz</a:t>
            </a:r>
          </a:p>
          <a:p>
            <a:pPr algn="ctr"/>
            <a:r>
              <a:rPr lang="en-US" sz="1600" dirty="0" smtClean="0">
                <a:solidFill>
                  <a:srgbClr val="CC0000"/>
                </a:solidFill>
              </a:rPr>
              <a:t>8 receivers</a:t>
            </a:r>
            <a:endParaRPr lang="en-US" sz="1600" i="0" dirty="0" smtClean="0">
              <a:solidFill>
                <a:srgbClr val="CC0000"/>
              </a:solidFill>
            </a:endParaRPr>
          </a:p>
          <a:p>
            <a:pPr algn="ctr"/>
            <a:endParaRPr lang="en-US" sz="1600" b="1" i="0" dirty="0">
              <a:solidFill>
                <a:srgbClr val="CC0000"/>
              </a:solidFill>
            </a:endParaRPr>
          </a:p>
        </p:txBody>
      </p:sp>
      <p:sp>
        <p:nvSpPr>
          <p:cNvPr id="52234" name="Text Box 16"/>
          <p:cNvSpPr txBox="1">
            <a:spLocks noChangeArrowheads="1"/>
          </p:cNvSpPr>
          <p:nvPr/>
        </p:nvSpPr>
        <p:spPr bwMode="auto">
          <a:xfrm>
            <a:off x="2362200" y="2743200"/>
            <a:ext cx="2339975" cy="1384995"/>
          </a:xfrm>
          <a:prstGeom prst="rect">
            <a:avLst/>
          </a:prstGeom>
          <a:noFill/>
          <a:ln w="9525">
            <a:noFill/>
            <a:miter lim="800000"/>
            <a:headEnd/>
            <a:tailEnd/>
          </a:ln>
        </p:spPr>
        <p:txBody>
          <a:bodyPr>
            <a:prstTxWarp prst="textNoShape">
              <a:avLst/>
            </a:prstTxWarp>
            <a:spAutoFit/>
          </a:bodyPr>
          <a:lstStyle/>
          <a:p>
            <a:pPr algn="ctr"/>
            <a:r>
              <a:rPr lang="en-US" sz="2000" i="0" dirty="0" smtClean="0">
                <a:solidFill>
                  <a:srgbClr val="009900"/>
                </a:solidFill>
              </a:rPr>
              <a:t>Gregorian Focus</a:t>
            </a:r>
          </a:p>
          <a:p>
            <a:pPr algn="ctr"/>
            <a:r>
              <a:rPr lang="en-US" sz="1600" i="0" dirty="0">
                <a:solidFill>
                  <a:srgbClr val="009900"/>
                </a:solidFill>
              </a:rPr>
              <a:t>F/D ratio=2.35</a:t>
            </a:r>
          </a:p>
          <a:p>
            <a:pPr algn="ctr"/>
            <a:r>
              <a:rPr lang="en-US" sz="1600" i="0" dirty="0">
                <a:solidFill>
                  <a:srgbClr val="009900"/>
                </a:solidFill>
              </a:rPr>
              <a:t>7.5GHz &lt; </a:t>
            </a:r>
            <a:r>
              <a:rPr lang="en-US" sz="1600" dirty="0" err="1">
                <a:solidFill>
                  <a:srgbClr val="009900"/>
                </a:solidFill>
              </a:rPr>
              <a:t>f</a:t>
            </a:r>
            <a:r>
              <a:rPr lang="en-US" sz="1600" dirty="0">
                <a:solidFill>
                  <a:srgbClr val="009900"/>
                </a:solidFill>
              </a:rPr>
              <a:t> </a:t>
            </a:r>
            <a:r>
              <a:rPr lang="en-US" sz="1600" i="0" dirty="0">
                <a:solidFill>
                  <a:srgbClr val="009900"/>
                </a:solidFill>
              </a:rPr>
              <a:t>&lt; </a:t>
            </a:r>
            <a:r>
              <a:rPr lang="en-US" sz="1600" i="0" dirty="0" smtClean="0">
                <a:solidFill>
                  <a:srgbClr val="009900"/>
                </a:solidFill>
              </a:rPr>
              <a:t>100GHz</a:t>
            </a:r>
          </a:p>
          <a:p>
            <a:pPr algn="ctr"/>
            <a:r>
              <a:rPr lang="en-US" sz="1600" dirty="0" smtClean="0">
                <a:solidFill>
                  <a:srgbClr val="009900"/>
                </a:solidFill>
              </a:rPr>
              <a:t>8 receivers</a:t>
            </a:r>
            <a:endParaRPr lang="en-US" sz="1600" i="0" dirty="0" smtClean="0">
              <a:solidFill>
                <a:srgbClr val="009900"/>
              </a:solidFill>
            </a:endParaRPr>
          </a:p>
          <a:p>
            <a:pPr algn="ctr"/>
            <a:endParaRPr lang="en-US" sz="1600" i="0" dirty="0">
              <a:solidFill>
                <a:schemeClr val="tx1"/>
              </a:solidFill>
            </a:endParaRPr>
          </a:p>
        </p:txBody>
      </p:sp>
      <p:pic>
        <p:nvPicPr>
          <p:cNvPr id="52235" name="Picture 17" descr="C:\IRA\SRT\Immagini\srt.wmf"/>
          <p:cNvPicPr>
            <a:picLocks noChangeAspect="1" noChangeArrowheads="1"/>
          </p:cNvPicPr>
          <p:nvPr/>
        </p:nvPicPr>
        <p:blipFill>
          <a:blip r:embed="rId3"/>
          <a:srcRect/>
          <a:stretch>
            <a:fillRect/>
          </a:stretch>
        </p:blipFill>
        <p:spPr bwMode="auto">
          <a:xfrm>
            <a:off x="4889500" y="1066800"/>
            <a:ext cx="4095750" cy="5026025"/>
          </a:xfrm>
          <a:prstGeom prst="rect">
            <a:avLst/>
          </a:prstGeom>
          <a:noFill/>
          <a:ln w="9525">
            <a:noFill/>
            <a:miter lim="800000"/>
            <a:headEnd/>
            <a:tailEnd/>
          </a:ln>
        </p:spPr>
      </p:pic>
      <p:sp>
        <p:nvSpPr>
          <p:cNvPr id="331794" name="Oval 18"/>
          <p:cNvSpPr>
            <a:spLocks noChangeArrowheads="1"/>
          </p:cNvSpPr>
          <p:nvPr/>
        </p:nvSpPr>
        <p:spPr bwMode="auto">
          <a:xfrm>
            <a:off x="6480175" y="1558925"/>
            <a:ext cx="561975" cy="587375"/>
          </a:xfrm>
          <a:prstGeom prst="ellipse">
            <a:avLst/>
          </a:prstGeom>
          <a:noFill/>
          <a:ln w="76200">
            <a:solidFill>
              <a:srgbClr val="CC0000"/>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31795" name="Oval 19"/>
          <p:cNvSpPr>
            <a:spLocks noChangeArrowheads="1"/>
          </p:cNvSpPr>
          <p:nvPr/>
        </p:nvSpPr>
        <p:spPr bwMode="auto">
          <a:xfrm>
            <a:off x="6477000" y="2816225"/>
            <a:ext cx="561975" cy="587375"/>
          </a:xfrm>
          <a:prstGeom prst="ellipse">
            <a:avLst/>
          </a:prstGeom>
          <a:noFill/>
          <a:ln w="76200">
            <a:solidFill>
              <a:srgbClr val="009900"/>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31796" name="Oval 20"/>
          <p:cNvSpPr>
            <a:spLocks noChangeArrowheads="1"/>
          </p:cNvSpPr>
          <p:nvPr/>
        </p:nvSpPr>
        <p:spPr bwMode="auto">
          <a:xfrm>
            <a:off x="6480175" y="3155950"/>
            <a:ext cx="561975" cy="587375"/>
          </a:xfrm>
          <a:prstGeom prst="ellipse">
            <a:avLst/>
          </a:prstGeom>
          <a:noFill/>
          <a:ln w="76200">
            <a:solidFill>
              <a:srgbClr val="000099"/>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31797" name="AutoShape 21"/>
          <p:cNvSpPr>
            <a:spLocks noChangeArrowheads="1"/>
          </p:cNvSpPr>
          <p:nvPr/>
        </p:nvSpPr>
        <p:spPr bwMode="auto">
          <a:xfrm rot="9765930">
            <a:off x="4702175" y="3733800"/>
            <a:ext cx="1676400" cy="304800"/>
          </a:xfrm>
          <a:prstGeom prst="rightArrow">
            <a:avLst>
              <a:gd name="adj1" fmla="val 50000"/>
              <a:gd name="adj2" fmla="val 137500"/>
            </a:avLst>
          </a:prstGeom>
          <a:solidFill>
            <a:srgbClr val="000099"/>
          </a:soli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31798" name="AutoShape 22"/>
          <p:cNvSpPr>
            <a:spLocks noChangeArrowheads="1"/>
          </p:cNvSpPr>
          <p:nvPr/>
        </p:nvSpPr>
        <p:spPr bwMode="auto">
          <a:xfrm flipH="1">
            <a:off x="4651375" y="2892425"/>
            <a:ext cx="1676400" cy="304800"/>
          </a:xfrm>
          <a:prstGeom prst="rightArrow">
            <a:avLst>
              <a:gd name="adj1" fmla="val 50000"/>
              <a:gd name="adj2" fmla="val 137500"/>
            </a:avLst>
          </a:prstGeom>
          <a:solidFill>
            <a:srgbClr val="009900"/>
          </a:soli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31799" name="AutoShape 23"/>
          <p:cNvSpPr>
            <a:spLocks noChangeArrowheads="1"/>
          </p:cNvSpPr>
          <p:nvPr/>
        </p:nvSpPr>
        <p:spPr bwMode="auto">
          <a:xfrm flipH="1">
            <a:off x="4651375" y="1673225"/>
            <a:ext cx="1676400" cy="304800"/>
          </a:xfrm>
          <a:prstGeom prst="rightArrow">
            <a:avLst>
              <a:gd name="adj1" fmla="val 50000"/>
              <a:gd name="adj2" fmla="val 137500"/>
            </a:avLst>
          </a:prstGeom>
          <a:solidFill>
            <a:srgbClr val="CC0000"/>
          </a:solidFill>
          <a:ln w="9525">
            <a:solidFill>
              <a:srgbClr val="000099"/>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31800" name="Line 24"/>
          <p:cNvSpPr>
            <a:spLocks noChangeShapeType="1"/>
          </p:cNvSpPr>
          <p:nvPr/>
        </p:nvSpPr>
        <p:spPr bwMode="auto">
          <a:xfrm flipH="1">
            <a:off x="739775" y="2819400"/>
            <a:ext cx="5867400" cy="1066800"/>
          </a:xfrm>
          <a:prstGeom prst="line">
            <a:avLst/>
          </a:prstGeom>
          <a:noFill/>
          <a:ln w="12700">
            <a:solidFill>
              <a:srgbClr val="FF66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31801" name="Line 25"/>
          <p:cNvSpPr>
            <a:spLocks noChangeShapeType="1"/>
          </p:cNvSpPr>
          <p:nvPr/>
        </p:nvSpPr>
        <p:spPr bwMode="auto">
          <a:xfrm flipH="1">
            <a:off x="2797175" y="3886200"/>
            <a:ext cx="3810000" cy="2667000"/>
          </a:xfrm>
          <a:prstGeom prst="line">
            <a:avLst/>
          </a:prstGeom>
          <a:noFill/>
          <a:ln w="12700">
            <a:solidFill>
              <a:srgbClr val="FF66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31802" name="Rectangle 26"/>
          <p:cNvSpPr>
            <a:spLocks noChangeArrowheads="1"/>
          </p:cNvSpPr>
          <p:nvPr/>
        </p:nvSpPr>
        <p:spPr bwMode="auto">
          <a:xfrm>
            <a:off x="357188" y="1917700"/>
            <a:ext cx="2209800" cy="457200"/>
          </a:xfrm>
          <a:prstGeom prst="rect">
            <a:avLst/>
          </a:prstGeom>
          <a:noFill/>
          <a:ln w="9525">
            <a:noFill/>
            <a:miter lim="800000"/>
            <a:headEnd/>
            <a:tailEnd/>
          </a:ln>
          <a:effectLst/>
        </p:spPr>
        <p:txBody>
          <a:bodyPr>
            <a:prstTxWarp prst="textNoShape">
              <a:avLst/>
            </a:prstTxWarp>
            <a:spAutoFit/>
          </a:bodyPr>
          <a:lstStyle/>
          <a:p>
            <a:pPr>
              <a:defRPr/>
            </a:pPr>
            <a:r>
              <a:rPr lang="en-GB" sz="2400" b="1" i="0" dirty="0" err="1">
                <a:solidFill>
                  <a:schemeClr val="tx1"/>
                </a:solidFill>
                <a:latin typeface="Arial" pitchFamily="-111" charset="0"/>
                <a:ea typeface="Arial" pitchFamily="-111" charset="0"/>
                <a:cs typeface="Arial" pitchFamily="-111" charset="0"/>
                <a:sym typeface="Wingdings" pitchFamily="-111" charset="2"/>
              </a:rPr>
              <a:t></a:t>
            </a:r>
            <a:r>
              <a:rPr lang="en-GB" sz="2400" b="1" i="0" dirty="0" smtClean="0">
                <a:solidFill>
                  <a:schemeClr val="tx1"/>
                </a:solidFill>
                <a:latin typeface="Arial" pitchFamily="-111" charset="0"/>
                <a:ea typeface="Arial" pitchFamily="-111" charset="0"/>
                <a:cs typeface="Arial" pitchFamily="-111" charset="0"/>
                <a:sym typeface="Wingdings" pitchFamily="-111" charset="2"/>
              </a:rPr>
              <a:t> </a:t>
            </a:r>
            <a:r>
              <a:rPr lang="en-GB" sz="2000" dirty="0" smtClean="0">
                <a:solidFill>
                  <a:srgbClr val="008000"/>
                </a:solidFill>
                <a:effectLst>
                  <a:outerShdw blurRad="38100" dist="38100" dir="2700000" algn="tl">
                    <a:srgbClr val="000000"/>
                  </a:outerShdw>
                </a:effectLst>
                <a:latin typeface="Arial" pitchFamily="-111" charset="0"/>
                <a:ea typeface="Arial" pitchFamily="-111" charset="0"/>
                <a:cs typeface="Arial" pitchFamily="-111" charset="0"/>
                <a:sym typeface="Wingdings" pitchFamily="-111" charset="2"/>
              </a:rPr>
              <a:t>20</a:t>
            </a:r>
            <a:r>
              <a:rPr lang="en-GB" sz="2000" i="0" dirty="0" smtClean="0">
                <a:solidFill>
                  <a:srgbClr val="008000"/>
                </a:solidFill>
                <a:effectLst>
                  <a:outerShdw blurRad="38100" dist="38100" dir="2700000" algn="tl">
                    <a:srgbClr val="000000"/>
                  </a:outerShdw>
                </a:effectLst>
                <a:latin typeface="Arial" pitchFamily="-111" charset="0"/>
                <a:ea typeface="Arial" pitchFamily="-111" charset="0"/>
                <a:cs typeface="Arial" pitchFamily="-111" charset="0"/>
              </a:rPr>
              <a:t> </a:t>
            </a:r>
            <a:r>
              <a:rPr lang="en-GB" sz="2000" i="0" dirty="0">
                <a:solidFill>
                  <a:srgbClr val="008000"/>
                </a:solidFill>
                <a:effectLst>
                  <a:outerShdw blurRad="38100" dist="38100" dir="2700000" algn="tl">
                    <a:srgbClr val="000000"/>
                  </a:outerShdw>
                </a:effectLst>
                <a:latin typeface="Arial" pitchFamily="-111" charset="0"/>
                <a:ea typeface="Arial" pitchFamily="-111" charset="0"/>
                <a:cs typeface="Arial" pitchFamily="-111" charset="0"/>
              </a:rPr>
              <a:t>Receivers</a:t>
            </a:r>
          </a:p>
        </p:txBody>
      </p:sp>
      <p:sp>
        <p:nvSpPr>
          <p:cNvPr id="52245" name="Rectangle 27"/>
          <p:cNvSpPr>
            <a:spLocks noChangeArrowheads="1"/>
          </p:cNvSpPr>
          <p:nvPr/>
        </p:nvSpPr>
        <p:spPr bwMode="auto">
          <a:xfrm>
            <a:off x="306388" y="2425700"/>
            <a:ext cx="1964938" cy="392415"/>
          </a:xfrm>
          <a:prstGeom prst="rect">
            <a:avLst/>
          </a:prstGeom>
          <a:noFill/>
          <a:ln w="9525">
            <a:noFill/>
            <a:miter lim="800000"/>
            <a:headEnd/>
            <a:tailEnd/>
          </a:ln>
        </p:spPr>
        <p:txBody>
          <a:bodyPr wrap="none">
            <a:prstTxWarp prst="textNoShape">
              <a:avLst/>
            </a:prstTxWarp>
            <a:spAutoFit/>
          </a:bodyPr>
          <a:lstStyle/>
          <a:p>
            <a:pPr>
              <a:lnSpc>
                <a:spcPct val="110000"/>
              </a:lnSpc>
              <a:spcBef>
                <a:spcPct val="50000"/>
              </a:spcBef>
            </a:pPr>
            <a:r>
              <a:rPr lang="en-GB" b="1" dirty="0" smtClean="0">
                <a:ea typeface="Arial" pitchFamily="-112" charset="0"/>
                <a:cs typeface="Arial" pitchFamily="-112" charset="0"/>
              </a:rPr>
              <a:t>[</a:t>
            </a:r>
            <a:r>
              <a:rPr lang="en-GB" sz="1800" b="1" i="0" dirty="0" smtClean="0">
                <a:solidFill>
                  <a:schemeClr val="tx1"/>
                </a:solidFill>
                <a:ea typeface="Arial" pitchFamily="-112" charset="0"/>
                <a:cs typeface="Arial" pitchFamily="-112" charset="0"/>
              </a:rPr>
              <a:t>Frequency agility]</a:t>
            </a:r>
            <a:r>
              <a:rPr lang="en-GB" sz="1600" b="1" i="0" dirty="0" smtClean="0">
                <a:solidFill>
                  <a:schemeClr val="tx1"/>
                </a:solidFill>
                <a:ea typeface="Arial" pitchFamily="-112" charset="0"/>
                <a:cs typeface="Arial" pitchFamily="-112" charset="0"/>
              </a:rPr>
              <a:t> </a:t>
            </a:r>
            <a:endParaRPr lang="en-GB" sz="1600" b="1" i="0" dirty="0">
              <a:solidFill>
                <a:schemeClr val="tx1"/>
              </a:solidFill>
              <a:ea typeface="Arial" pitchFamily="-112" charset="0"/>
              <a:cs typeface="Arial" pitchFamily="-112" charset="0"/>
            </a:endParaRPr>
          </a:p>
        </p:txBody>
      </p:sp>
      <p:grpSp>
        <p:nvGrpSpPr>
          <p:cNvPr id="24" name="Group 2078"/>
          <p:cNvGrpSpPr>
            <a:grpSpLocks/>
          </p:cNvGrpSpPr>
          <p:nvPr/>
        </p:nvGrpSpPr>
        <p:grpSpPr bwMode="auto">
          <a:xfrm>
            <a:off x="6513513" y="-32242"/>
            <a:ext cx="2228851" cy="1870075"/>
            <a:chOff x="4080" y="528"/>
            <a:chExt cx="1586" cy="1264"/>
          </a:xfrm>
        </p:grpSpPr>
        <p:pic>
          <p:nvPicPr>
            <p:cNvPr id="25" name="Picture 2079" descr="SRT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 y="856"/>
              <a:ext cx="1037" cy="936"/>
            </a:xfrm>
            <a:prstGeom prst="rect">
              <a:avLst/>
            </a:prstGeom>
            <a:noFill/>
            <a:ln w="9525">
              <a:solidFill>
                <a:srgbClr val="996600"/>
              </a:solidFill>
              <a:miter lim="800000"/>
              <a:headEnd/>
              <a:tailEnd/>
            </a:ln>
            <a:extLst>
              <a:ext uri="{909E8E84-426E-40dd-AFC4-6F175D3DCCD1}">
                <a14:hiddenFill xmlns:a14="http://schemas.microsoft.com/office/drawing/2010/main">
                  <a:solidFill>
                    <a:srgbClr val="FFFFFF"/>
                  </a:solidFill>
                </a14:hiddenFill>
              </a:ext>
            </a:extLst>
          </p:spPr>
        </p:pic>
        <p:sp>
          <p:nvSpPr>
            <p:cNvPr id="26" name="Rectangle 2080"/>
            <p:cNvSpPr>
              <a:spLocks noChangeArrowheads="1"/>
            </p:cNvSpPr>
            <p:nvPr/>
          </p:nvSpPr>
          <p:spPr bwMode="auto">
            <a:xfrm>
              <a:off x="4080" y="528"/>
              <a:ext cx="131"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600" b="1"/>
            </a:p>
          </p:txBody>
        </p:sp>
      </p:grpSp>
      <p:pic>
        <p:nvPicPr>
          <p:cNvPr id="30" name="Immagin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690" y="3743325"/>
            <a:ext cx="190377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2068"/>
          <p:cNvSpPr>
            <a:spLocks noChangeArrowheads="1"/>
          </p:cNvSpPr>
          <p:nvPr/>
        </p:nvSpPr>
        <p:spPr bwMode="auto">
          <a:xfrm>
            <a:off x="1421586" y="3862872"/>
            <a:ext cx="940614" cy="468065"/>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3" name="Rectangle 2068"/>
          <p:cNvSpPr>
            <a:spLocks noChangeArrowheads="1"/>
          </p:cNvSpPr>
          <p:nvPr/>
        </p:nvSpPr>
        <p:spPr bwMode="auto">
          <a:xfrm>
            <a:off x="1990469" y="5287337"/>
            <a:ext cx="457127" cy="907087"/>
          </a:xfrm>
          <a:prstGeom prst="rect">
            <a:avLst/>
          </a:prstGeom>
          <a:noFill/>
          <a:ln w="25400">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 name="Rectangle 2068"/>
          <p:cNvSpPr>
            <a:spLocks noChangeArrowheads="1"/>
          </p:cNvSpPr>
          <p:nvPr/>
        </p:nvSpPr>
        <p:spPr bwMode="auto">
          <a:xfrm>
            <a:off x="739775" y="6092825"/>
            <a:ext cx="206152" cy="392509"/>
          </a:xfrm>
          <a:prstGeom prst="rect">
            <a:avLst/>
          </a:prstGeom>
          <a:noFill/>
          <a:ln w="25400">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5" name="Segnaposto numero diapositiva 4"/>
          <p:cNvSpPr>
            <a:spLocks noGrp="1"/>
          </p:cNvSpPr>
          <p:nvPr>
            <p:ph type="sldNum" sz="quarter" idx="12"/>
          </p:nvPr>
        </p:nvSpPr>
        <p:spPr/>
        <p:txBody>
          <a:bodyPr/>
          <a:lstStyle/>
          <a:p>
            <a:fld id="{DADBAAB8-458F-1A48-8141-A3618E0317F8}" type="slidenum">
              <a:rPr lang="en-US" smtClean="0"/>
              <a:pPr/>
              <a:t>3</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Text Box 21"/>
          <p:cNvSpPr txBox="1">
            <a:spLocks noChangeArrowheads="1"/>
          </p:cNvSpPr>
          <p:nvPr/>
        </p:nvSpPr>
        <p:spPr bwMode="auto">
          <a:xfrm>
            <a:off x="152400" y="533400"/>
            <a:ext cx="7848600" cy="4827989"/>
          </a:xfrm>
          <a:prstGeom prst="rect">
            <a:avLst/>
          </a:prstGeom>
          <a:noFill/>
          <a:ln w="9525">
            <a:solidFill>
              <a:srgbClr val="993300"/>
            </a:solidFill>
            <a:miter lim="800000"/>
            <a:headEnd/>
            <a:tailEnd/>
          </a:ln>
          <a:effectLst/>
        </p:spPr>
        <p:txBody>
          <a:bodyPr>
            <a:prstTxWarp prst="textNoShape">
              <a:avLst/>
            </a:prstTxWarp>
            <a:spAutoFit/>
          </a:bodyPr>
          <a:lstStyle/>
          <a:p>
            <a:pPr>
              <a:lnSpc>
                <a:spcPct val="110000"/>
              </a:lnSpc>
              <a:spcBef>
                <a:spcPct val="50000"/>
              </a:spcBef>
              <a:defRPr/>
            </a:pPr>
            <a:r>
              <a:rPr lang="en-GB" sz="2400" b="1" i="0" dirty="0" smtClean="0">
                <a:effectLst>
                  <a:outerShdw blurRad="38100" dist="38100" dir="2700000" algn="tl">
                    <a:srgbClr val="000000"/>
                  </a:outerShdw>
                </a:effectLst>
                <a:latin typeface="Arial" charset="0"/>
                <a:ea typeface="Arial" charset="0"/>
                <a:cs typeface="Arial" charset="0"/>
              </a:rPr>
              <a:t>SITE MONITORING</a:t>
            </a:r>
          </a:p>
          <a:p>
            <a:pPr>
              <a:lnSpc>
                <a:spcPct val="110000"/>
              </a:lnSpc>
              <a:spcBef>
                <a:spcPct val="50000"/>
              </a:spcBef>
              <a:defRPr/>
            </a:pPr>
            <a:r>
              <a:rPr lang="it-IT" sz="2000" i="0" dirty="0" err="1" smtClean="0">
                <a:solidFill>
                  <a:schemeClr val="tx1"/>
                </a:solidFill>
                <a:latin typeface="Arial" charset="0"/>
                <a:ea typeface="Arial" charset="0"/>
                <a:cs typeface="Arial" charset="0"/>
              </a:rPr>
              <a:t>Monitoring</a:t>
            </a:r>
            <a:r>
              <a:rPr lang="it-IT" sz="2000" i="0" dirty="0" smtClean="0">
                <a:solidFill>
                  <a:schemeClr val="tx1"/>
                </a:solidFill>
                <a:latin typeface="Arial" charset="0"/>
                <a:ea typeface="Arial" charset="0"/>
                <a:cs typeface="Arial" charset="0"/>
              </a:rPr>
              <a:t> </a:t>
            </a:r>
            <a:r>
              <a:rPr lang="it-IT" sz="2000" i="0" dirty="0" err="1" smtClean="0">
                <a:solidFill>
                  <a:schemeClr val="tx1"/>
                </a:solidFill>
                <a:latin typeface="Arial" charset="0"/>
                <a:ea typeface="Arial" charset="0"/>
                <a:cs typeface="Arial" charset="0"/>
              </a:rPr>
              <a:t>campaigns</a:t>
            </a:r>
            <a:endParaRPr lang="it-IT" sz="2000" i="0" dirty="0" smtClean="0">
              <a:solidFill>
                <a:schemeClr val="tx1"/>
              </a:solidFill>
              <a:latin typeface="Arial" charset="0"/>
              <a:ea typeface="Arial" charset="0"/>
              <a:cs typeface="Arial" charset="0"/>
            </a:endParaRPr>
          </a:p>
          <a:p>
            <a:pPr>
              <a:lnSpc>
                <a:spcPct val="110000"/>
              </a:lnSpc>
              <a:spcBef>
                <a:spcPct val="50000"/>
              </a:spcBef>
              <a:defRPr/>
            </a:pPr>
            <a:r>
              <a:rPr lang="it-IT" i="0" dirty="0" smtClean="0">
                <a:solidFill>
                  <a:schemeClr val="tx1"/>
                </a:solidFill>
                <a:latin typeface="Arial" charset="0"/>
                <a:ea typeface="Arial" charset="0"/>
                <a:cs typeface="Arial" charset="0"/>
              </a:rPr>
              <a:t>RFI </a:t>
            </a:r>
            <a:r>
              <a:rPr lang="it-IT" dirty="0" smtClean="0">
                <a:latin typeface="Arial" charset="0"/>
                <a:ea typeface="Arial" charset="0"/>
                <a:cs typeface="Arial" charset="0"/>
              </a:rPr>
              <a:t>&amp; </a:t>
            </a:r>
            <a:r>
              <a:rPr lang="it-IT" dirty="0" err="1" smtClean="0">
                <a:latin typeface="Arial" charset="0"/>
                <a:ea typeface="Arial" charset="0"/>
                <a:cs typeface="Arial" charset="0"/>
              </a:rPr>
              <a:t>atmospheric</a:t>
            </a:r>
            <a:r>
              <a:rPr lang="it-IT" dirty="0" smtClean="0">
                <a:latin typeface="Arial" charset="0"/>
                <a:ea typeface="Arial" charset="0"/>
                <a:cs typeface="Arial" charset="0"/>
              </a:rPr>
              <a:t> </a:t>
            </a:r>
            <a:r>
              <a:rPr lang="it-IT" i="0" dirty="0" err="1" smtClean="0">
                <a:solidFill>
                  <a:schemeClr val="tx1"/>
                </a:solidFill>
                <a:latin typeface="Arial" charset="0"/>
                <a:ea typeface="Arial" charset="0"/>
                <a:cs typeface="Arial" charset="0"/>
              </a:rPr>
              <a:t>trasparency</a:t>
            </a:r>
            <a:r>
              <a:rPr lang="it-IT" i="0" dirty="0" smtClean="0">
                <a:solidFill>
                  <a:schemeClr val="tx1"/>
                </a:solidFill>
                <a:latin typeface="Arial" charset="0"/>
                <a:ea typeface="Arial" charset="0"/>
                <a:cs typeface="Arial" charset="0"/>
              </a:rPr>
              <a:t> </a:t>
            </a:r>
          </a:p>
          <a:p>
            <a:pPr>
              <a:lnSpc>
                <a:spcPct val="110000"/>
              </a:lnSpc>
              <a:spcBef>
                <a:spcPct val="50000"/>
              </a:spcBef>
              <a:defRPr/>
            </a:pPr>
            <a:endParaRPr lang="en-GB" sz="2000" i="0" dirty="0" smtClean="0">
              <a:solidFill>
                <a:schemeClr val="tx1"/>
              </a:solidFill>
              <a:latin typeface="Arial" charset="0"/>
              <a:ea typeface="Arial" charset="0"/>
              <a:cs typeface="Arial" charset="0"/>
            </a:endParaRPr>
          </a:p>
          <a:p>
            <a:pPr>
              <a:lnSpc>
                <a:spcPct val="110000"/>
              </a:lnSpc>
              <a:spcBef>
                <a:spcPct val="50000"/>
              </a:spcBef>
              <a:defRPr/>
            </a:pPr>
            <a:endParaRPr lang="en-GB" sz="2000" i="0"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p:txBody>
      </p:sp>
      <p:pic>
        <p:nvPicPr>
          <p:cNvPr id="27653" name="Picture 10" descr="radiometro"/>
          <p:cNvPicPr>
            <a:picLocks noChangeAspect="1" noChangeArrowheads="1"/>
          </p:cNvPicPr>
          <p:nvPr/>
        </p:nvPicPr>
        <p:blipFill>
          <a:blip r:embed="rId3"/>
          <a:srcRect/>
          <a:stretch>
            <a:fillRect/>
          </a:stretch>
        </p:blipFill>
        <p:spPr bwMode="auto">
          <a:xfrm>
            <a:off x="3686175" y="719138"/>
            <a:ext cx="2352675" cy="1657350"/>
          </a:xfrm>
          <a:prstGeom prst="rect">
            <a:avLst/>
          </a:prstGeom>
          <a:noFill/>
          <a:ln w="9525">
            <a:solidFill>
              <a:schemeClr val="tx1"/>
            </a:solidFill>
            <a:miter lim="800000"/>
            <a:headEnd/>
            <a:tailEnd/>
          </a:ln>
        </p:spPr>
      </p:pic>
      <p:pic>
        <p:nvPicPr>
          <p:cNvPr id="27654" name="Picture 11"/>
          <p:cNvPicPr>
            <a:picLocks noChangeAspect="1" noChangeArrowheads="1"/>
          </p:cNvPicPr>
          <p:nvPr/>
        </p:nvPicPr>
        <p:blipFill>
          <a:blip r:embed="rId4"/>
          <a:srcRect/>
          <a:stretch>
            <a:fillRect/>
          </a:stretch>
        </p:blipFill>
        <p:spPr bwMode="auto">
          <a:xfrm>
            <a:off x="5588000" y="1116013"/>
            <a:ext cx="2278063" cy="1633537"/>
          </a:xfrm>
          <a:prstGeom prst="rect">
            <a:avLst/>
          </a:prstGeom>
          <a:noFill/>
          <a:ln w="9525">
            <a:solidFill>
              <a:schemeClr val="tx1"/>
            </a:solidFill>
            <a:miter lim="800000"/>
            <a:headEnd/>
            <a:tailEnd/>
          </a:ln>
        </p:spPr>
      </p:pic>
      <p:pic>
        <p:nvPicPr>
          <p:cNvPr id="27657" name="Picture 14"/>
          <p:cNvPicPr>
            <a:picLocks noChangeAspect="1" noChangeArrowheads="1"/>
          </p:cNvPicPr>
          <p:nvPr/>
        </p:nvPicPr>
        <p:blipFill>
          <a:blip r:embed="rId5"/>
          <a:srcRect/>
          <a:stretch>
            <a:fillRect/>
          </a:stretch>
        </p:blipFill>
        <p:spPr bwMode="auto">
          <a:xfrm>
            <a:off x="5119687" y="4486276"/>
            <a:ext cx="1838325" cy="2090737"/>
          </a:xfrm>
          <a:prstGeom prst="rect">
            <a:avLst/>
          </a:prstGeom>
          <a:noFill/>
          <a:ln w="9525">
            <a:noFill/>
            <a:miter lim="800000"/>
            <a:headEnd/>
            <a:tailEnd/>
          </a:ln>
        </p:spPr>
      </p:pic>
      <p:sp>
        <p:nvSpPr>
          <p:cNvPr id="27658" name="Text Box 15"/>
          <p:cNvSpPr txBox="1">
            <a:spLocks noChangeArrowheads="1"/>
          </p:cNvSpPr>
          <p:nvPr/>
        </p:nvSpPr>
        <p:spPr bwMode="auto">
          <a:xfrm>
            <a:off x="6989978" y="6207126"/>
            <a:ext cx="2087562" cy="369887"/>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sz="1800" i="0" dirty="0" smtClean="0">
                <a:solidFill>
                  <a:schemeClr val="tx1"/>
                </a:solidFill>
              </a:rPr>
              <a:t>RFI Monitoring   </a:t>
            </a:r>
            <a:endParaRPr lang="en-US" sz="1800" i="0" dirty="0">
              <a:solidFill>
                <a:schemeClr val="tx1"/>
              </a:solidFill>
            </a:endParaRPr>
          </a:p>
        </p:txBody>
      </p:sp>
      <p:sp>
        <p:nvSpPr>
          <p:cNvPr id="27664" name="TextBox 15"/>
          <p:cNvSpPr txBox="1">
            <a:spLocks noChangeArrowheads="1"/>
          </p:cNvSpPr>
          <p:nvPr/>
        </p:nvSpPr>
        <p:spPr bwMode="auto">
          <a:xfrm>
            <a:off x="228600" y="3116631"/>
            <a:ext cx="4639171" cy="707886"/>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rPr>
              <a:t>30% of winter time τ</a:t>
            </a:r>
            <a:r>
              <a:rPr lang="en-US" sz="2000" baseline="-25000" dirty="0" smtClean="0">
                <a:solidFill>
                  <a:srgbClr val="000000"/>
                </a:solidFill>
              </a:rPr>
              <a:t>100 GHz</a:t>
            </a:r>
            <a:r>
              <a:rPr lang="en-US" sz="2000" dirty="0" smtClean="0">
                <a:solidFill>
                  <a:srgbClr val="000000"/>
                </a:solidFill>
              </a:rPr>
              <a:t>&lt;0.15</a:t>
            </a:r>
          </a:p>
          <a:p>
            <a:r>
              <a:rPr lang="en-US" sz="2000" dirty="0" smtClean="0">
                <a:solidFill>
                  <a:srgbClr val="000000"/>
                </a:solidFill>
              </a:rPr>
              <a:t>Dynamic Scheduling </a:t>
            </a:r>
            <a:endParaRPr lang="en-US" sz="2000" dirty="0">
              <a:solidFill>
                <a:srgbClr val="000000"/>
              </a:solidFill>
            </a:endParaRPr>
          </a:p>
        </p:txBody>
      </p:sp>
      <p:sp>
        <p:nvSpPr>
          <p:cNvPr id="18" name="TextBox 17"/>
          <p:cNvSpPr txBox="1"/>
          <p:nvPr/>
        </p:nvSpPr>
        <p:spPr>
          <a:xfrm>
            <a:off x="6743779" y="450582"/>
            <a:ext cx="1910336" cy="670440"/>
          </a:xfrm>
          <a:prstGeom prst="rect">
            <a:avLst/>
          </a:prstGeom>
          <a:noFill/>
        </p:spPr>
        <p:txBody>
          <a:bodyPr wrap="none" rtlCol="0">
            <a:spAutoFit/>
          </a:bodyPr>
          <a:lstStyle/>
          <a:p>
            <a:pPr>
              <a:lnSpc>
                <a:spcPct val="110000"/>
              </a:lnSpc>
              <a:spcBef>
                <a:spcPct val="50000"/>
              </a:spcBef>
              <a:defRPr/>
            </a:pPr>
            <a:r>
              <a:rPr lang="it-IT" sz="1400" b="1" dirty="0" smtClean="0">
                <a:latin typeface="Arial" charset="0"/>
                <a:ea typeface="Arial" charset="0"/>
                <a:cs typeface="Arial" charset="0"/>
              </a:rPr>
              <a:t>WP04 (</a:t>
            </a:r>
            <a:r>
              <a:rPr lang="it-IT" sz="1400" b="1" dirty="0" err="1" smtClean="0">
                <a:latin typeface="Arial" charset="0"/>
                <a:ea typeface="Arial" charset="0"/>
                <a:cs typeface="Arial" charset="0"/>
              </a:rPr>
              <a:t>Meteorology</a:t>
            </a:r>
            <a:r>
              <a:rPr lang="it-IT" sz="1400" b="1" dirty="0" smtClean="0">
                <a:latin typeface="Arial" charset="0"/>
                <a:ea typeface="Arial" charset="0"/>
                <a:cs typeface="Arial" charset="0"/>
              </a:rPr>
              <a:t>) </a:t>
            </a:r>
          </a:p>
          <a:p>
            <a:pPr>
              <a:lnSpc>
                <a:spcPct val="110000"/>
              </a:lnSpc>
              <a:spcBef>
                <a:spcPct val="50000"/>
              </a:spcBef>
              <a:defRPr/>
            </a:pPr>
            <a:r>
              <a:rPr lang="it-IT" sz="1400" b="1" dirty="0" smtClean="0">
                <a:latin typeface="Arial" charset="0"/>
                <a:ea typeface="Arial" charset="0"/>
                <a:cs typeface="Arial" charset="0"/>
              </a:rPr>
              <a:t>WP05 (RFI)</a:t>
            </a:r>
          </a:p>
        </p:txBody>
      </p:sp>
      <p:sp>
        <p:nvSpPr>
          <p:cNvPr id="27655" name="Text Box 12"/>
          <p:cNvSpPr txBox="1">
            <a:spLocks noChangeArrowheads="1"/>
          </p:cNvSpPr>
          <p:nvPr/>
        </p:nvSpPr>
        <p:spPr bwMode="auto">
          <a:xfrm>
            <a:off x="615845" y="2060057"/>
            <a:ext cx="4005263" cy="650875"/>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sz="1800" i="0" dirty="0" smtClean="0">
                <a:solidFill>
                  <a:schemeClr val="tx1"/>
                </a:solidFill>
              </a:rPr>
              <a:t>Transparency at high frequency monitored </a:t>
            </a:r>
            <a:r>
              <a:rPr lang="en-US" dirty="0" smtClean="0"/>
              <a:t>with</a:t>
            </a:r>
            <a:r>
              <a:rPr lang="en-US" sz="1800" i="0" dirty="0" smtClean="0">
                <a:solidFill>
                  <a:schemeClr val="tx1"/>
                </a:solidFill>
              </a:rPr>
              <a:t> </a:t>
            </a:r>
            <a:r>
              <a:rPr lang="en-US" sz="1800" i="0" dirty="0">
                <a:solidFill>
                  <a:schemeClr val="tx1"/>
                </a:solidFill>
              </a:rPr>
              <a:t>GPS</a:t>
            </a:r>
            <a:r>
              <a:rPr lang="en-US" sz="1800" i="0" dirty="0" smtClean="0">
                <a:solidFill>
                  <a:schemeClr val="tx1"/>
                </a:solidFill>
              </a:rPr>
              <a:t> </a:t>
            </a:r>
            <a:r>
              <a:rPr lang="en-US" dirty="0" smtClean="0"/>
              <a:t>and</a:t>
            </a:r>
            <a:r>
              <a:rPr lang="en-US" sz="1800" i="0" dirty="0" smtClean="0">
                <a:solidFill>
                  <a:schemeClr val="tx1"/>
                </a:solidFill>
              </a:rPr>
              <a:t> radiometers</a:t>
            </a:r>
            <a:endParaRPr lang="en-US" sz="1800" i="0" dirty="0">
              <a:solidFill>
                <a:schemeClr val="tx1"/>
              </a:solidFill>
            </a:endParaRPr>
          </a:p>
        </p:txBody>
      </p:sp>
      <p:pic>
        <p:nvPicPr>
          <p:cNvPr id="27656" name="Picture 13"/>
          <p:cNvPicPr>
            <a:picLocks noChangeAspect="1" noChangeArrowheads="1"/>
          </p:cNvPicPr>
          <p:nvPr/>
        </p:nvPicPr>
        <p:blipFill>
          <a:blip r:embed="rId6"/>
          <a:srcRect/>
          <a:stretch>
            <a:fillRect/>
          </a:stretch>
        </p:blipFill>
        <p:spPr bwMode="auto">
          <a:xfrm>
            <a:off x="6308495" y="4046437"/>
            <a:ext cx="1809750" cy="2111375"/>
          </a:xfrm>
          <a:prstGeom prst="rect">
            <a:avLst/>
          </a:prstGeom>
          <a:noFill/>
          <a:ln w="9525">
            <a:solidFill>
              <a:schemeClr val="tx1"/>
            </a:solidFill>
            <a:miter lim="800000"/>
            <a:headEnd/>
            <a:tailEnd/>
          </a:ln>
        </p:spPr>
      </p:pic>
      <p:pic>
        <p:nvPicPr>
          <p:cNvPr id="27659" name="Picture 16" descr="tau0_15"/>
          <p:cNvPicPr>
            <a:picLocks noChangeAspect="1" noChangeArrowheads="1"/>
          </p:cNvPicPr>
          <p:nvPr/>
        </p:nvPicPr>
        <p:blipFill>
          <a:blip r:embed="rId7"/>
          <a:srcRect/>
          <a:stretch>
            <a:fillRect/>
          </a:stretch>
        </p:blipFill>
        <p:spPr bwMode="auto">
          <a:xfrm>
            <a:off x="228600" y="3919538"/>
            <a:ext cx="4649830" cy="2657475"/>
          </a:xfrm>
          <a:prstGeom prst="rect">
            <a:avLst/>
          </a:prstGeom>
          <a:noFill/>
          <a:ln w="9525">
            <a:solidFill>
              <a:schemeClr val="tx1"/>
            </a:solidFill>
            <a:miter lim="800000"/>
            <a:headEnd/>
            <a:tailEnd/>
          </a:ln>
        </p:spPr>
      </p:pic>
      <p:sp>
        <p:nvSpPr>
          <p:cNvPr id="1041" name="Line 17"/>
          <p:cNvSpPr>
            <a:spLocks noChangeShapeType="1"/>
          </p:cNvSpPr>
          <p:nvPr/>
        </p:nvSpPr>
        <p:spPr bwMode="auto">
          <a:xfrm flipH="1">
            <a:off x="3686175" y="1932780"/>
            <a:ext cx="1181596" cy="2158691"/>
          </a:xfrm>
          <a:prstGeom prst="line">
            <a:avLst/>
          </a:prstGeom>
          <a:noFill/>
          <a:ln w="57150">
            <a:solidFill>
              <a:srgbClr val="FF0000"/>
            </a:solidFill>
            <a:round/>
            <a:headEnd/>
            <a:tailEnd type="triangle" w="med" len="me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Arial" pitchFamily="-111" charset="0"/>
            </a:endParaRPr>
          </a:p>
        </p:txBody>
      </p:sp>
      <p:pic>
        <p:nvPicPr>
          <p:cNvPr id="22" name="Picture 21" descr="RFI-monitoring.tiff"/>
          <p:cNvPicPr>
            <a:picLocks noChangeAspect="1"/>
          </p:cNvPicPr>
          <p:nvPr/>
        </p:nvPicPr>
        <p:blipFill>
          <a:blip r:embed="rId8"/>
          <a:stretch>
            <a:fillRect/>
          </a:stretch>
        </p:blipFill>
        <p:spPr>
          <a:xfrm>
            <a:off x="6699620" y="2998310"/>
            <a:ext cx="2332885" cy="1688442"/>
          </a:xfrm>
          <a:prstGeom prst="rect">
            <a:avLst/>
          </a:prstGeom>
        </p:spPr>
      </p:pic>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5" name="Segnaposto numero diapositiva 4"/>
          <p:cNvSpPr>
            <a:spLocks noGrp="1"/>
          </p:cNvSpPr>
          <p:nvPr>
            <p:ph type="sldNum" sz="quarter" idx="12"/>
          </p:nvPr>
        </p:nvSpPr>
        <p:spPr/>
        <p:txBody>
          <a:bodyPr/>
          <a:lstStyle/>
          <a:p>
            <a:fld id="{DADBAAB8-458F-1A48-8141-A3618E0317F8}" type="slidenum">
              <a:rPr lang="en-US" smtClean="0"/>
              <a:pPr/>
              <a:t>30</a:t>
            </a:fld>
            <a:endParaRPr lang="en-US"/>
          </a:p>
        </p:txBody>
      </p:sp>
    </p:spTree>
    <p:extLst>
      <p:ext uri="{BB962C8B-B14F-4D97-AF65-F5344CB8AC3E}">
        <p14:creationId xmlns:p14="http://schemas.microsoft.com/office/powerpoint/2010/main" val="10866054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Text Box 18"/>
          <p:cNvSpPr txBox="1">
            <a:spLocks noChangeArrowheads="1"/>
          </p:cNvSpPr>
          <p:nvPr/>
        </p:nvSpPr>
        <p:spPr bwMode="auto">
          <a:xfrm>
            <a:off x="678275" y="1516963"/>
            <a:ext cx="8465725" cy="1540935"/>
          </a:xfrm>
          <a:prstGeom prst="rect">
            <a:avLst/>
          </a:prstGeom>
          <a:noFill/>
          <a:ln w="9525">
            <a:noFill/>
            <a:miter lim="800000"/>
            <a:headEnd/>
            <a:tailEnd/>
          </a:ln>
        </p:spPr>
        <p:txBody>
          <a:bodyPr wrap="square">
            <a:prstTxWarp prst="textNoShape">
              <a:avLst/>
            </a:prstTxWarp>
            <a:spAutoFit/>
          </a:bodyPr>
          <a:lstStyle/>
          <a:p>
            <a:pPr>
              <a:lnSpc>
                <a:spcPct val="110000"/>
              </a:lnSpc>
              <a:spcBef>
                <a:spcPct val="50000"/>
              </a:spcBef>
              <a:buFontTx/>
              <a:buChar char="-"/>
            </a:pPr>
            <a:r>
              <a:rPr lang="it-IT" sz="1600" dirty="0" smtClean="0">
                <a:solidFill>
                  <a:schemeClr val="tx2"/>
                </a:solidFill>
                <a:latin typeface="Arial"/>
                <a:cs typeface="Arial"/>
              </a:rPr>
              <a:t>60/100m </a:t>
            </a:r>
            <a:r>
              <a:rPr lang="it-IT" sz="1600" dirty="0" err="1" smtClean="0">
                <a:solidFill>
                  <a:schemeClr val="tx2"/>
                </a:solidFill>
                <a:latin typeface="Arial"/>
                <a:cs typeface="Arial"/>
              </a:rPr>
              <a:t>class</a:t>
            </a:r>
            <a:r>
              <a:rPr lang="it-IT" sz="1600" dirty="0" smtClean="0">
                <a:solidFill>
                  <a:schemeClr val="tx2"/>
                </a:solidFill>
                <a:latin typeface="Arial"/>
                <a:cs typeface="Arial"/>
              </a:rPr>
              <a:t> radio </a:t>
            </a:r>
            <a:r>
              <a:rPr lang="it-IT" sz="1600" dirty="0" err="1" smtClean="0">
                <a:solidFill>
                  <a:schemeClr val="tx2"/>
                </a:solidFill>
                <a:latin typeface="Arial"/>
                <a:cs typeface="Arial"/>
              </a:rPr>
              <a:t>telescopes</a:t>
            </a:r>
            <a:r>
              <a:rPr lang="it-IT" sz="1600" dirty="0" smtClean="0">
                <a:solidFill>
                  <a:schemeClr val="tx2"/>
                </a:solidFill>
                <a:latin typeface="Arial"/>
                <a:cs typeface="Arial"/>
              </a:rPr>
              <a:t>: </a:t>
            </a:r>
            <a:r>
              <a:rPr lang="it-IT" sz="1600" dirty="0" smtClean="0">
                <a:latin typeface="Arial"/>
                <a:cs typeface="Arial"/>
              </a:rPr>
              <a:t>SRT, </a:t>
            </a:r>
            <a:r>
              <a:rPr lang="it-IT" sz="1600" dirty="0" smtClean="0">
                <a:solidFill>
                  <a:srgbClr val="000000"/>
                </a:solidFill>
                <a:latin typeface="Arial"/>
                <a:cs typeface="Arial"/>
              </a:rPr>
              <a:t>JB (70m), </a:t>
            </a:r>
            <a:r>
              <a:rPr lang="it-IT" sz="1600" dirty="0" err="1" smtClean="0">
                <a:solidFill>
                  <a:srgbClr val="000000"/>
                </a:solidFill>
                <a:latin typeface="Arial"/>
                <a:cs typeface="Arial"/>
              </a:rPr>
              <a:t>Eff</a:t>
            </a:r>
            <a:r>
              <a:rPr lang="it-IT" sz="1600" dirty="0" smtClean="0">
                <a:solidFill>
                  <a:srgbClr val="000000"/>
                </a:solidFill>
                <a:latin typeface="Arial"/>
                <a:cs typeface="Arial"/>
              </a:rPr>
              <a:t> (100m), GBT(100m)</a:t>
            </a:r>
            <a:r>
              <a:rPr lang="en-GB" sz="1600" dirty="0" smtClean="0">
                <a:solidFill>
                  <a:srgbClr val="000000"/>
                </a:solidFill>
                <a:latin typeface="Arial"/>
                <a:ea typeface="Arial" pitchFamily="-112" charset="0"/>
                <a:cs typeface="Arial"/>
              </a:rPr>
              <a:t>, </a:t>
            </a:r>
            <a:r>
              <a:rPr lang="it-IT" sz="1600" dirty="0" err="1" smtClean="0">
                <a:solidFill>
                  <a:srgbClr val="000000"/>
                </a:solidFill>
                <a:latin typeface="Arial"/>
                <a:cs typeface="Arial"/>
              </a:rPr>
              <a:t>Parkes</a:t>
            </a:r>
            <a:r>
              <a:rPr lang="it-IT" sz="1600" dirty="0" smtClean="0">
                <a:solidFill>
                  <a:srgbClr val="000000"/>
                </a:solidFill>
                <a:latin typeface="Arial"/>
                <a:cs typeface="Arial"/>
              </a:rPr>
              <a:t> (64m)</a:t>
            </a:r>
            <a:r>
              <a:rPr lang="it-IT" sz="1600" dirty="0" smtClean="0">
                <a:solidFill>
                  <a:srgbClr val="000000"/>
                </a:solidFill>
                <a:latin typeface="Arial"/>
                <a:ea typeface="Arial" pitchFamily="-112" charset="0"/>
                <a:cs typeface="Arial"/>
              </a:rPr>
              <a:t>               </a:t>
            </a:r>
            <a:endParaRPr lang="en-GB" sz="1600" dirty="0" smtClean="0">
              <a:solidFill>
                <a:srgbClr val="FF6600"/>
              </a:solidFill>
              <a:latin typeface="Arial"/>
              <a:ea typeface="Arial" pitchFamily="-112" charset="0"/>
              <a:cs typeface="Arial"/>
            </a:endParaRPr>
          </a:p>
          <a:p>
            <a:pPr>
              <a:lnSpc>
                <a:spcPct val="110000"/>
              </a:lnSpc>
              <a:spcBef>
                <a:spcPct val="50000"/>
              </a:spcBef>
            </a:pPr>
            <a:r>
              <a:rPr lang="it-IT" sz="1600" dirty="0" smtClean="0">
                <a:solidFill>
                  <a:srgbClr val="1F497D"/>
                </a:solidFill>
                <a:latin typeface="Arial"/>
                <a:cs typeface="Arial"/>
              </a:rPr>
              <a:t>- </a:t>
            </a:r>
            <a:r>
              <a:rPr lang="it-IT" sz="1600" dirty="0" err="1" smtClean="0">
                <a:solidFill>
                  <a:srgbClr val="1F497D"/>
                </a:solidFill>
                <a:latin typeface="Arial"/>
                <a:cs typeface="Arial"/>
              </a:rPr>
              <a:t>Dishes</a:t>
            </a:r>
            <a:r>
              <a:rPr lang="it-IT" sz="1600" dirty="0" smtClean="0">
                <a:solidFill>
                  <a:srgbClr val="1F497D"/>
                </a:solidFill>
                <a:latin typeface="Arial"/>
                <a:cs typeface="Arial"/>
              </a:rPr>
              <a:t> </a:t>
            </a:r>
            <a:r>
              <a:rPr lang="it-IT" sz="1600" dirty="0" err="1" smtClean="0">
                <a:solidFill>
                  <a:srgbClr val="1F497D"/>
                </a:solidFill>
                <a:latin typeface="Arial"/>
                <a:cs typeface="Arial"/>
              </a:rPr>
              <a:t>with</a:t>
            </a:r>
            <a:r>
              <a:rPr lang="it-IT" sz="1600" dirty="0" smtClean="0">
                <a:solidFill>
                  <a:srgbClr val="1F497D"/>
                </a:solidFill>
                <a:latin typeface="Arial"/>
                <a:cs typeface="Arial"/>
              </a:rPr>
              <a:t> </a:t>
            </a:r>
            <a:r>
              <a:rPr lang="it-IT" sz="1600" dirty="0" err="1" smtClean="0">
                <a:solidFill>
                  <a:srgbClr val="1F497D"/>
                </a:solidFill>
                <a:latin typeface="Arial"/>
                <a:cs typeface="Arial"/>
              </a:rPr>
              <a:t>active</a:t>
            </a:r>
            <a:r>
              <a:rPr lang="it-IT" sz="1600" dirty="0" smtClean="0">
                <a:solidFill>
                  <a:srgbClr val="1F497D"/>
                </a:solidFill>
                <a:latin typeface="Arial"/>
                <a:cs typeface="Arial"/>
              </a:rPr>
              <a:t> </a:t>
            </a:r>
            <a:r>
              <a:rPr lang="it-IT" sz="1600" dirty="0" err="1" smtClean="0">
                <a:solidFill>
                  <a:srgbClr val="1F497D"/>
                </a:solidFill>
                <a:latin typeface="Arial"/>
                <a:cs typeface="Arial"/>
              </a:rPr>
              <a:t>surface</a:t>
            </a:r>
            <a:r>
              <a:rPr lang="it-IT" sz="1600" dirty="0" smtClean="0">
                <a:solidFill>
                  <a:srgbClr val="1F497D"/>
                </a:solidFill>
                <a:latin typeface="Arial"/>
                <a:cs typeface="Arial"/>
              </a:rPr>
              <a:t>:</a:t>
            </a:r>
            <a:r>
              <a:rPr lang="it-IT" sz="1600" dirty="0" smtClean="0">
                <a:solidFill>
                  <a:srgbClr val="FF6600"/>
                </a:solidFill>
                <a:latin typeface="Arial"/>
                <a:cs typeface="Arial"/>
              </a:rPr>
              <a:t> </a:t>
            </a:r>
            <a:r>
              <a:rPr lang="it-IT" sz="1600" dirty="0" smtClean="0">
                <a:latin typeface="Arial"/>
                <a:cs typeface="Arial"/>
              </a:rPr>
              <a:t>SRT, </a:t>
            </a:r>
            <a:r>
              <a:rPr lang="it-IT" sz="1600" dirty="0" err="1" smtClean="0">
                <a:latin typeface="Arial"/>
                <a:cs typeface="Arial"/>
              </a:rPr>
              <a:t>Effelsberg</a:t>
            </a:r>
            <a:r>
              <a:rPr lang="it-IT" sz="1600" dirty="0" smtClean="0">
                <a:latin typeface="Arial"/>
                <a:cs typeface="Arial"/>
              </a:rPr>
              <a:t>, GBT</a:t>
            </a:r>
          </a:p>
          <a:p>
            <a:pPr>
              <a:lnSpc>
                <a:spcPct val="110000"/>
              </a:lnSpc>
              <a:spcBef>
                <a:spcPct val="50000"/>
              </a:spcBef>
            </a:pPr>
            <a:r>
              <a:rPr lang="it-IT" sz="1600" dirty="0" smtClean="0">
                <a:latin typeface="Arial"/>
                <a:cs typeface="Arial"/>
              </a:rPr>
              <a:t>        + </a:t>
            </a:r>
            <a:r>
              <a:rPr lang="it-IT" sz="1600" dirty="0" err="1" smtClean="0">
                <a:latin typeface="Arial"/>
                <a:cs typeface="Arial"/>
              </a:rPr>
              <a:t>Yebes</a:t>
            </a:r>
            <a:r>
              <a:rPr lang="it-IT" sz="1600" dirty="0" smtClean="0">
                <a:latin typeface="Arial"/>
                <a:cs typeface="Arial"/>
              </a:rPr>
              <a:t> (40m), Noto (32m), IRAM (30m), </a:t>
            </a:r>
            <a:r>
              <a:rPr lang="it-IT" sz="1600" dirty="0" err="1" smtClean="0">
                <a:latin typeface="Arial"/>
                <a:cs typeface="Arial"/>
              </a:rPr>
              <a:t>Onsala</a:t>
            </a:r>
            <a:r>
              <a:rPr lang="it-IT" sz="1600" dirty="0" smtClean="0">
                <a:latin typeface="Arial"/>
                <a:cs typeface="Arial"/>
              </a:rPr>
              <a:t> (25m), </a:t>
            </a:r>
            <a:r>
              <a:rPr lang="it-IT" sz="1600" dirty="0" err="1" smtClean="0">
                <a:latin typeface="Arial"/>
                <a:cs typeface="Arial"/>
              </a:rPr>
              <a:t>Metshaovi</a:t>
            </a:r>
            <a:r>
              <a:rPr lang="it-IT" sz="1600" dirty="0" smtClean="0">
                <a:latin typeface="Arial"/>
                <a:cs typeface="Arial"/>
              </a:rPr>
              <a:t> (14m)</a:t>
            </a:r>
            <a:endParaRPr lang="en-US" sz="1600" dirty="0" smtClean="0">
              <a:solidFill>
                <a:srgbClr val="FF6600"/>
              </a:solidFill>
              <a:latin typeface="Arial"/>
              <a:cs typeface="Arial"/>
              <a:sym typeface="Wingdings"/>
            </a:endParaRPr>
          </a:p>
          <a:p>
            <a:pPr>
              <a:lnSpc>
                <a:spcPct val="110000"/>
              </a:lnSpc>
              <a:spcBef>
                <a:spcPct val="50000"/>
              </a:spcBef>
            </a:pPr>
            <a:endParaRPr lang="en-US" sz="1600" dirty="0" smtClean="0">
              <a:solidFill>
                <a:srgbClr val="FF6600"/>
              </a:solidFill>
              <a:latin typeface="Arial"/>
              <a:cs typeface="Arial"/>
              <a:sym typeface="Wingdings"/>
            </a:endParaRPr>
          </a:p>
        </p:txBody>
      </p:sp>
      <p:sp>
        <p:nvSpPr>
          <p:cNvPr id="19464" name="AutoShape 20"/>
          <p:cNvSpPr>
            <a:spLocks/>
          </p:cNvSpPr>
          <p:nvPr/>
        </p:nvSpPr>
        <p:spPr bwMode="auto">
          <a:xfrm>
            <a:off x="115448" y="1358081"/>
            <a:ext cx="341752" cy="4556237"/>
          </a:xfrm>
          <a:prstGeom prst="leftBrace">
            <a:avLst>
              <a:gd name="adj1" fmla="val 23333"/>
              <a:gd name="adj2" fmla="val 50000"/>
            </a:avLst>
          </a:prstGeom>
          <a:noFill/>
          <a:ln w="28575">
            <a:solidFill>
              <a:srgbClr val="333399"/>
            </a:solidFill>
            <a:round/>
            <a:headEnd/>
            <a:tailEnd/>
          </a:ln>
        </p:spPr>
        <p:txBody>
          <a:bodyPr wrap="square" anchor="ctr">
            <a:prstTxWarp prst="textNoShape">
              <a:avLst/>
            </a:prstTxWarp>
            <a:spAutoFit/>
          </a:bodyPr>
          <a:lstStyle/>
          <a:p>
            <a:endParaRPr lang="en-US"/>
          </a:p>
        </p:txBody>
      </p:sp>
      <p:sp>
        <p:nvSpPr>
          <p:cNvPr id="5" name="Rectangle 12"/>
          <p:cNvSpPr>
            <a:spLocks noChangeArrowheads="1"/>
          </p:cNvSpPr>
          <p:nvPr/>
        </p:nvSpPr>
        <p:spPr bwMode="auto">
          <a:xfrm>
            <a:off x="1053099" y="360240"/>
            <a:ext cx="6912950" cy="609600"/>
          </a:xfrm>
          <a:prstGeom prst="rect">
            <a:avLst/>
          </a:prstGeom>
          <a:noFill/>
          <a:ln w="9525">
            <a:noFill/>
            <a:miter lim="800000"/>
            <a:headEnd/>
            <a:tailEnd/>
          </a:ln>
        </p:spPr>
        <p:txBody>
          <a:bodyPr>
            <a:prstTxWarp prst="textNoShape">
              <a:avLst/>
            </a:prstTxWarp>
          </a:bodyPr>
          <a:lstStyle/>
          <a:p>
            <a:pPr algn="ctr">
              <a:tabLst>
                <a:tab pos="568325" algn="l"/>
              </a:tabLst>
              <a:defRPr/>
            </a:pPr>
            <a:r>
              <a:rPr lang="en-GB" sz="2800" b="1" i="0" dirty="0" smtClean="0">
                <a:latin typeface="Arial" pitchFamily="-111" charset="0"/>
              </a:rPr>
              <a:t>The SRT:  INTERNATIONAL CONTEXT</a:t>
            </a:r>
            <a:endParaRPr lang="en-GB" sz="2800" b="1" i="0" dirty="0">
              <a:latin typeface="Arial" pitchFamily="-111" charset="0"/>
            </a:endParaRPr>
          </a:p>
        </p:txBody>
      </p:sp>
      <p:sp>
        <p:nvSpPr>
          <p:cNvPr id="6" name="TextBox 5"/>
          <p:cNvSpPr txBox="1"/>
          <p:nvPr/>
        </p:nvSpPr>
        <p:spPr>
          <a:xfrm>
            <a:off x="548396" y="1116853"/>
            <a:ext cx="4134465" cy="400110"/>
          </a:xfrm>
          <a:prstGeom prst="rect">
            <a:avLst/>
          </a:prstGeom>
          <a:noFill/>
        </p:spPr>
        <p:txBody>
          <a:bodyPr wrap="none" rtlCol="0">
            <a:spAutoFit/>
          </a:bodyPr>
          <a:lstStyle/>
          <a:p>
            <a:pPr>
              <a:buFont typeface="Arial"/>
              <a:buChar char="•"/>
            </a:pPr>
            <a:r>
              <a:rPr lang="en-US" sz="2000" b="1" dirty="0" smtClean="0"/>
              <a:t>Single-Dish Operations: Competitors</a:t>
            </a:r>
            <a:endParaRPr lang="en-US" sz="2000" b="1" dirty="0"/>
          </a:p>
        </p:txBody>
      </p:sp>
      <p:sp>
        <p:nvSpPr>
          <p:cNvPr id="7" name="TextBox 6"/>
          <p:cNvSpPr txBox="1"/>
          <p:nvPr/>
        </p:nvSpPr>
        <p:spPr>
          <a:xfrm>
            <a:off x="533965" y="4106662"/>
            <a:ext cx="2723823" cy="400110"/>
          </a:xfrm>
          <a:prstGeom prst="rect">
            <a:avLst/>
          </a:prstGeom>
          <a:noFill/>
        </p:spPr>
        <p:txBody>
          <a:bodyPr wrap="none" rtlCol="0">
            <a:spAutoFit/>
          </a:bodyPr>
          <a:lstStyle/>
          <a:p>
            <a:pPr>
              <a:buFont typeface="Arial"/>
              <a:buChar char="•"/>
            </a:pPr>
            <a:r>
              <a:rPr lang="en-US" sz="2000" b="1" dirty="0" smtClean="0"/>
              <a:t>Networks: Cooperation</a:t>
            </a:r>
            <a:endParaRPr lang="en-US" sz="2000" b="1" dirty="0"/>
          </a:p>
        </p:txBody>
      </p:sp>
      <p:sp>
        <p:nvSpPr>
          <p:cNvPr id="8" name="Rectangle 7"/>
          <p:cNvSpPr/>
          <p:nvPr/>
        </p:nvSpPr>
        <p:spPr>
          <a:xfrm>
            <a:off x="1669737" y="2762033"/>
            <a:ext cx="7340471" cy="1200329"/>
          </a:xfrm>
          <a:prstGeom prst="rect">
            <a:avLst/>
          </a:prstGeom>
        </p:spPr>
        <p:txBody>
          <a:bodyPr wrap="none">
            <a:spAutoFit/>
          </a:bodyPr>
          <a:lstStyle/>
          <a:p>
            <a:pPr>
              <a:buFont typeface="Wingdings" pitchFamily="32" charset="2"/>
              <a:buChar char="à"/>
            </a:pPr>
            <a:r>
              <a:rPr lang="en-US" dirty="0" smtClean="0">
                <a:solidFill>
                  <a:schemeClr val="accent2"/>
                </a:solidFill>
                <a:latin typeface="Arial"/>
                <a:cs typeface="Arial"/>
                <a:sym typeface="Wingdings"/>
              </a:rPr>
              <a:t>State-of-the-art RX, Back-end </a:t>
            </a:r>
            <a:r>
              <a:rPr lang="en-US" sz="1600" dirty="0" smtClean="0">
                <a:solidFill>
                  <a:srgbClr val="000000"/>
                </a:solidFill>
                <a:latin typeface="Arial"/>
                <a:cs typeface="Arial"/>
                <a:sym typeface="Wingdings"/>
              </a:rPr>
              <a:t>(multi-feeds, etc.)  </a:t>
            </a:r>
            <a:endParaRPr lang="en-US" dirty="0" smtClean="0">
              <a:solidFill>
                <a:srgbClr val="000000"/>
              </a:solidFill>
              <a:latin typeface="Arial"/>
              <a:cs typeface="Arial"/>
              <a:sym typeface="Wingdings"/>
            </a:endParaRPr>
          </a:p>
          <a:p>
            <a:pPr>
              <a:buFont typeface="Wingdings" pitchFamily="32" charset="2"/>
              <a:buChar char="à"/>
            </a:pPr>
            <a:r>
              <a:rPr lang="en-US" dirty="0" smtClean="0">
                <a:solidFill>
                  <a:schemeClr val="accent2"/>
                </a:solidFill>
                <a:latin typeface="Arial"/>
                <a:cs typeface="Arial"/>
                <a:sym typeface="Wingdings"/>
              </a:rPr>
              <a:t>Ad hoc observing strategies/pipelines </a:t>
            </a:r>
            <a:r>
              <a:rPr lang="en-US" sz="1600" dirty="0" smtClean="0">
                <a:solidFill>
                  <a:srgbClr val="000000"/>
                </a:solidFill>
                <a:latin typeface="Arial"/>
                <a:cs typeface="Arial"/>
                <a:sym typeface="Wingdings"/>
              </a:rPr>
              <a:t>(large surveys, imaging SW, etc)</a:t>
            </a:r>
            <a:endParaRPr lang="en-US" dirty="0" smtClean="0">
              <a:solidFill>
                <a:srgbClr val="000000"/>
              </a:solidFill>
              <a:latin typeface="Arial"/>
              <a:cs typeface="Arial"/>
              <a:sym typeface="Wingdings"/>
            </a:endParaRPr>
          </a:p>
          <a:p>
            <a:pPr>
              <a:buFont typeface="Wingdings" pitchFamily="32" charset="2"/>
              <a:buChar char="à"/>
            </a:pPr>
            <a:r>
              <a:rPr lang="en-US" dirty="0" smtClean="0">
                <a:solidFill>
                  <a:schemeClr val="accent2"/>
                </a:solidFill>
                <a:latin typeface="Arial"/>
                <a:cs typeface="Arial"/>
                <a:sym typeface="Wingdings"/>
              </a:rPr>
              <a:t>Coordinated use of Italian antennas </a:t>
            </a:r>
            <a:r>
              <a:rPr lang="en-US" sz="1600" dirty="0" smtClean="0">
                <a:solidFill>
                  <a:srgbClr val="000000"/>
                </a:solidFill>
                <a:latin typeface="Arial"/>
                <a:cs typeface="Arial"/>
                <a:sym typeface="Wingdings"/>
              </a:rPr>
              <a:t>(exploit synergies)</a:t>
            </a:r>
            <a:endParaRPr lang="en-US" dirty="0" smtClean="0">
              <a:solidFill>
                <a:srgbClr val="000000"/>
              </a:solidFill>
              <a:latin typeface="Arial"/>
              <a:cs typeface="Arial"/>
              <a:sym typeface="Wingdings"/>
            </a:endParaRPr>
          </a:p>
          <a:p>
            <a:pPr>
              <a:buFont typeface="Wingdings" pitchFamily="32" charset="2"/>
              <a:buChar char="à"/>
            </a:pPr>
            <a:r>
              <a:rPr lang="en-US" dirty="0" smtClean="0">
                <a:solidFill>
                  <a:schemeClr val="accent2"/>
                </a:solidFill>
                <a:latin typeface="Arial"/>
                <a:cs typeface="Arial"/>
                <a:sym typeface="Wingdings"/>
              </a:rPr>
              <a:t>High frequency science </a:t>
            </a:r>
            <a:r>
              <a:rPr lang="en-US" sz="1600" dirty="0" smtClean="0">
                <a:solidFill>
                  <a:srgbClr val="000000"/>
                </a:solidFill>
                <a:latin typeface="Arial"/>
                <a:cs typeface="Arial"/>
                <a:sym typeface="Wingdings"/>
              </a:rPr>
              <a:t>(Dynamic scheduling, metrology, multi-feeds, etc.) </a:t>
            </a:r>
            <a:endParaRPr lang="en-US" dirty="0" smtClean="0">
              <a:solidFill>
                <a:srgbClr val="000000"/>
              </a:solidFill>
              <a:latin typeface="Arial"/>
              <a:cs typeface="Arial"/>
              <a:sym typeface="Wingdings"/>
            </a:endParaRPr>
          </a:p>
        </p:txBody>
      </p:sp>
      <p:sp>
        <p:nvSpPr>
          <p:cNvPr id="9" name="Text Box 18"/>
          <p:cNvSpPr txBox="1">
            <a:spLocks noChangeArrowheads="1"/>
          </p:cNvSpPr>
          <p:nvPr/>
        </p:nvSpPr>
        <p:spPr bwMode="auto">
          <a:xfrm>
            <a:off x="721186" y="4459552"/>
            <a:ext cx="7911607" cy="753027"/>
          </a:xfrm>
          <a:prstGeom prst="rect">
            <a:avLst/>
          </a:prstGeom>
          <a:noFill/>
          <a:ln w="9525">
            <a:noFill/>
            <a:miter lim="800000"/>
            <a:headEnd/>
            <a:tailEnd/>
          </a:ln>
        </p:spPr>
        <p:txBody>
          <a:bodyPr wrap="square">
            <a:prstTxWarp prst="textNoShape">
              <a:avLst/>
            </a:prstTxWarp>
            <a:spAutoFit/>
          </a:bodyPr>
          <a:lstStyle/>
          <a:p>
            <a:pPr>
              <a:lnSpc>
                <a:spcPct val="110000"/>
              </a:lnSpc>
              <a:spcBef>
                <a:spcPct val="50000"/>
              </a:spcBef>
            </a:pPr>
            <a:r>
              <a:rPr lang="it-IT" sz="1600" dirty="0" smtClean="0">
                <a:solidFill>
                  <a:schemeClr val="tx2"/>
                </a:solidFill>
                <a:latin typeface="Arial"/>
                <a:cs typeface="Arial"/>
              </a:rPr>
              <a:t>- EVN, </a:t>
            </a:r>
            <a:r>
              <a:rPr lang="it-IT" sz="1600" dirty="0" err="1" smtClean="0">
                <a:solidFill>
                  <a:schemeClr val="tx2"/>
                </a:solidFill>
                <a:latin typeface="Arial"/>
                <a:cs typeface="Arial"/>
              </a:rPr>
              <a:t>eVLBI</a:t>
            </a:r>
            <a:r>
              <a:rPr lang="it-IT" sz="1600" dirty="0" smtClean="0">
                <a:solidFill>
                  <a:schemeClr val="tx2"/>
                </a:solidFill>
                <a:latin typeface="Arial"/>
                <a:cs typeface="Arial"/>
              </a:rPr>
              <a:t>, </a:t>
            </a:r>
            <a:r>
              <a:rPr lang="it-IT" sz="1600" dirty="0" err="1" smtClean="0">
                <a:solidFill>
                  <a:schemeClr val="tx2"/>
                </a:solidFill>
                <a:latin typeface="Arial"/>
                <a:cs typeface="Arial"/>
              </a:rPr>
              <a:t>Space-VLBI</a:t>
            </a:r>
            <a:r>
              <a:rPr lang="it-IT" sz="1600" dirty="0" smtClean="0">
                <a:solidFill>
                  <a:schemeClr val="tx2"/>
                </a:solidFill>
                <a:latin typeface="Arial"/>
                <a:cs typeface="Arial"/>
              </a:rPr>
              <a:t>, </a:t>
            </a:r>
            <a:r>
              <a:rPr lang="it-IT" sz="1600" dirty="0" err="1" smtClean="0">
                <a:solidFill>
                  <a:schemeClr val="tx2"/>
                </a:solidFill>
                <a:latin typeface="Arial"/>
                <a:cs typeface="Arial"/>
              </a:rPr>
              <a:t>mm-VLBI</a:t>
            </a:r>
            <a:r>
              <a:rPr lang="it-IT" sz="1600" dirty="0" smtClean="0">
                <a:solidFill>
                  <a:schemeClr val="tx2"/>
                </a:solidFill>
                <a:latin typeface="Arial"/>
                <a:cs typeface="Arial"/>
              </a:rPr>
              <a:t>, </a:t>
            </a:r>
            <a:r>
              <a:rPr lang="it-IT" sz="1600" dirty="0" err="1" smtClean="0">
                <a:solidFill>
                  <a:schemeClr val="tx2"/>
                </a:solidFill>
                <a:latin typeface="Arial"/>
                <a:cs typeface="Arial"/>
              </a:rPr>
              <a:t>Italian</a:t>
            </a:r>
            <a:r>
              <a:rPr lang="it-IT" sz="1600" dirty="0" smtClean="0">
                <a:solidFill>
                  <a:schemeClr val="tx2"/>
                </a:solidFill>
                <a:latin typeface="Arial"/>
                <a:cs typeface="Arial"/>
              </a:rPr>
              <a:t> VLBI, AVN,</a:t>
            </a:r>
            <a:r>
              <a:rPr lang="it-IT" sz="1600" dirty="0" err="1" smtClean="0">
                <a:solidFill>
                  <a:schemeClr val="tx2"/>
                </a:solidFill>
                <a:latin typeface="Arial"/>
                <a:cs typeface="Arial"/>
              </a:rPr>
              <a:t>…</a:t>
            </a:r>
            <a:r>
              <a:rPr lang="it-IT" sz="1600" dirty="0" smtClean="0">
                <a:solidFill>
                  <a:schemeClr val="tx2"/>
                </a:solidFill>
                <a:latin typeface="Arial"/>
                <a:cs typeface="Arial"/>
              </a:rPr>
              <a:t>  </a:t>
            </a:r>
          </a:p>
          <a:p>
            <a:pPr>
              <a:lnSpc>
                <a:spcPct val="110000"/>
              </a:lnSpc>
              <a:spcBef>
                <a:spcPct val="50000"/>
              </a:spcBef>
            </a:pPr>
            <a:r>
              <a:rPr lang="en-US" sz="1600" dirty="0" smtClean="0">
                <a:solidFill>
                  <a:schemeClr val="tx2"/>
                </a:solidFill>
                <a:latin typeface="Arial"/>
                <a:cs typeface="Arial"/>
                <a:sym typeface="Wingdings"/>
              </a:rPr>
              <a:t>- PTAs/LEAP</a:t>
            </a:r>
          </a:p>
        </p:txBody>
      </p:sp>
      <p:sp>
        <p:nvSpPr>
          <p:cNvPr id="10" name="Rectangle 9"/>
          <p:cNvSpPr/>
          <p:nvPr/>
        </p:nvSpPr>
        <p:spPr>
          <a:xfrm>
            <a:off x="3073332" y="4908211"/>
            <a:ext cx="5892935" cy="646331"/>
          </a:xfrm>
          <a:prstGeom prst="rect">
            <a:avLst/>
          </a:prstGeom>
        </p:spPr>
        <p:txBody>
          <a:bodyPr wrap="square">
            <a:spAutoFit/>
          </a:bodyPr>
          <a:lstStyle/>
          <a:p>
            <a:pPr>
              <a:buFont typeface="Wingdings" pitchFamily="32" charset="2"/>
              <a:buChar char="à"/>
            </a:pPr>
            <a:r>
              <a:rPr lang="en-US" dirty="0">
                <a:solidFill>
                  <a:schemeClr val="accent2"/>
                </a:solidFill>
                <a:latin typeface="Arial"/>
                <a:cs typeface="Arial"/>
                <a:sym typeface="Wingdings"/>
              </a:rPr>
              <a:t>A</a:t>
            </a:r>
            <a:r>
              <a:rPr lang="en-US" dirty="0" smtClean="0">
                <a:solidFill>
                  <a:schemeClr val="accent2"/>
                </a:solidFill>
                <a:latin typeface="Arial"/>
                <a:cs typeface="Arial"/>
                <a:sym typeface="Wingdings"/>
              </a:rPr>
              <a:t>d hoc RX, Back-ends (</a:t>
            </a:r>
            <a:r>
              <a:rPr lang="en-US" sz="1600" dirty="0" err="1" smtClean="0">
                <a:latin typeface="Arial"/>
                <a:cs typeface="Arial"/>
                <a:sym typeface="Wingdings"/>
              </a:rPr>
              <a:t>eg</a:t>
            </a:r>
            <a:r>
              <a:rPr lang="en-US" sz="1600" dirty="0" smtClean="0">
                <a:latin typeface="Arial"/>
                <a:cs typeface="Arial"/>
                <a:sym typeface="Wingdings"/>
              </a:rPr>
              <a:t> 43/86 GHz; ROACH, etc.)</a:t>
            </a:r>
            <a:endParaRPr lang="en-US" dirty="0" smtClean="0">
              <a:latin typeface="Arial"/>
              <a:cs typeface="Arial"/>
              <a:sym typeface="Wingdings"/>
            </a:endParaRPr>
          </a:p>
          <a:p>
            <a:pPr>
              <a:buFont typeface="Wingdings" pitchFamily="32" charset="2"/>
              <a:buChar char="à"/>
            </a:pPr>
            <a:r>
              <a:rPr lang="en-US" dirty="0" smtClean="0">
                <a:solidFill>
                  <a:schemeClr val="accent2"/>
                </a:solidFill>
                <a:latin typeface="Arial"/>
                <a:cs typeface="Arial"/>
                <a:sym typeface="Wingdings"/>
              </a:rPr>
              <a:t>SW Correlation for Italian VLBI, AVN </a:t>
            </a:r>
            <a:r>
              <a:rPr lang="en-US" sz="1600" dirty="0" smtClean="0">
                <a:solidFill>
                  <a:srgbClr val="000000"/>
                </a:solidFill>
                <a:latin typeface="Arial"/>
                <a:cs typeface="Arial"/>
                <a:sym typeface="Wingdings"/>
              </a:rPr>
              <a:t>(DIFX)</a:t>
            </a:r>
            <a:endParaRPr lang="en-US" dirty="0" smtClean="0">
              <a:solidFill>
                <a:srgbClr val="000000"/>
              </a:solidFill>
              <a:latin typeface="Arial"/>
              <a:cs typeface="Arial"/>
              <a:sym typeface="Wingdings"/>
            </a:endParaRPr>
          </a:p>
        </p:txBody>
      </p:sp>
      <p:sp>
        <p:nvSpPr>
          <p:cNvPr id="12" name="TextBox 11"/>
          <p:cNvSpPr txBox="1"/>
          <p:nvPr/>
        </p:nvSpPr>
        <p:spPr>
          <a:xfrm>
            <a:off x="1053099" y="2762033"/>
            <a:ext cx="7033747" cy="1938992"/>
          </a:xfrm>
          <a:prstGeom prst="rect">
            <a:avLst/>
          </a:prstGeom>
          <a:solidFill>
            <a:schemeClr val="bg1"/>
          </a:solidFill>
          <a:ln w="28575" cmpd="sng">
            <a:solidFill>
              <a:srgbClr val="FF0000"/>
            </a:solidFill>
          </a:ln>
        </p:spPr>
        <p:txBody>
          <a:bodyPr wrap="none" rtlCol="0">
            <a:spAutoFit/>
          </a:bodyPr>
          <a:lstStyle/>
          <a:p>
            <a:endParaRPr lang="en-US" sz="2000" b="1" dirty="0" smtClean="0">
              <a:solidFill>
                <a:schemeClr val="accent2"/>
              </a:solidFill>
              <a:latin typeface="Arial"/>
              <a:cs typeface="Arial"/>
            </a:endParaRPr>
          </a:p>
          <a:p>
            <a:r>
              <a:rPr lang="en-US" sz="2000" b="1" dirty="0" smtClean="0">
                <a:solidFill>
                  <a:schemeClr val="accent2"/>
                </a:solidFill>
                <a:latin typeface="Arial"/>
                <a:cs typeface="Arial"/>
              </a:rPr>
              <a:t>Highest Priority:</a:t>
            </a:r>
          </a:p>
          <a:p>
            <a:pPr>
              <a:buFont typeface="Arial"/>
              <a:buChar char="•"/>
            </a:pPr>
            <a:r>
              <a:rPr lang="en-US" sz="2000" dirty="0" smtClean="0">
                <a:latin typeface="Arial"/>
                <a:cs typeface="Arial"/>
              </a:rPr>
              <a:t>Include SRT in International Networks: </a:t>
            </a:r>
            <a:r>
              <a:rPr lang="en-US" sz="2000" b="1" dirty="0" smtClean="0">
                <a:latin typeface="Arial"/>
                <a:cs typeface="Arial"/>
              </a:rPr>
              <a:t>EVN, LEAP</a:t>
            </a:r>
          </a:p>
          <a:p>
            <a:pPr>
              <a:buFont typeface="Arial"/>
              <a:buChar char="•"/>
            </a:pPr>
            <a:r>
              <a:rPr lang="en-US" sz="2000" u="sng" dirty="0" smtClean="0">
                <a:latin typeface="Arial"/>
                <a:cs typeface="Arial"/>
              </a:rPr>
              <a:t>SD Operations: </a:t>
            </a:r>
            <a:r>
              <a:rPr lang="en-US" sz="2000" dirty="0" smtClean="0">
                <a:latin typeface="Arial"/>
                <a:cs typeface="Arial"/>
              </a:rPr>
              <a:t>Pulsars (dual-band RX)</a:t>
            </a:r>
          </a:p>
          <a:p>
            <a:r>
              <a:rPr lang="en-US" sz="2000" dirty="0" smtClean="0">
                <a:latin typeface="Arial"/>
                <a:cs typeface="Arial"/>
              </a:rPr>
              <a:t>                           K-band Surveys (</a:t>
            </a:r>
            <a:r>
              <a:rPr lang="en-US" sz="2000" dirty="0" err="1" smtClean="0">
                <a:latin typeface="Arial"/>
                <a:cs typeface="Arial"/>
              </a:rPr>
              <a:t>multi-feed+active</a:t>
            </a:r>
            <a:r>
              <a:rPr lang="en-US" sz="2000" dirty="0" smtClean="0">
                <a:latin typeface="Arial"/>
                <a:cs typeface="Arial"/>
              </a:rPr>
              <a:t> surface)</a:t>
            </a:r>
          </a:p>
          <a:p>
            <a:endParaRPr lang="en-US" sz="2000" dirty="0" smtClean="0">
              <a:latin typeface="Arial"/>
              <a:cs typeface="Arial"/>
            </a:endParaRPr>
          </a:p>
        </p:txBody>
      </p:sp>
      <p:sp>
        <p:nvSpPr>
          <p:cNvPr id="2" name="Segnaposto data 1"/>
          <p:cNvSpPr>
            <a:spLocks noGrp="1"/>
          </p:cNvSpPr>
          <p:nvPr>
            <p:ph type="dt" sz="half" idx="10"/>
          </p:nvPr>
        </p:nvSpPr>
        <p:spPr/>
        <p:txBody>
          <a:bodyPr/>
          <a:lstStyle/>
          <a:p>
            <a:fld id="{46BA0749-E095-634C-B5D3-B1B3D60B9B50}" type="datetime1">
              <a:rPr lang="en-US" smtClean="0"/>
              <a:t>9/24/15</a:t>
            </a:fld>
            <a:endParaRPr lang="en-US"/>
          </a:p>
        </p:txBody>
      </p:sp>
      <p:sp>
        <p:nvSpPr>
          <p:cNvPr id="3" name="Segnaposto piè di pagina 2"/>
          <p:cNvSpPr>
            <a:spLocks noGrp="1"/>
          </p:cNvSpPr>
          <p:nvPr>
            <p:ph type="ftr" sz="quarter" idx="11"/>
          </p:nvPr>
        </p:nvSpPr>
        <p:spPr/>
        <p:txBody>
          <a:bodyPr/>
          <a:lstStyle/>
          <a:p>
            <a:r>
              <a:rPr lang="en-US" smtClean="0"/>
              <a:t>I. Prandoni</a:t>
            </a:r>
            <a:endParaRPr lang="en-US"/>
          </a:p>
        </p:txBody>
      </p:sp>
      <p:sp>
        <p:nvSpPr>
          <p:cNvPr id="13" name="TextBox 6"/>
          <p:cNvSpPr txBox="1"/>
          <p:nvPr/>
        </p:nvSpPr>
        <p:spPr>
          <a:xfrm>
            <a:off x="548396" y="5756185"/>
            <a:ext cx="4288353" cy="400110"/>
          </a:xfrm>
          <a:prstGeom prst="rect">
            <a:avLst/>
          </a:prstGeom>
          <a:noFill/>
        </p:spPr>
        <p:txBody>
          <a:bodyPr wrap="none" rtlCol="0">
            <a:spAutoFit/>
          </a:bodyPr>
          <a:lstStyle/>
          <a:p>
            <a:pPr>
              <a:buFont typeface="Arial"/>
              <a:buChar char="•"/>
            </a:pPr>
            <a:r>
              <a:rPr lang="en-US" sz="2000" b="1" dirty="0" smtClean="0"/>
              <a:t>National Expertise/Scientific Interests</a:t>
            </a:r>
            <a:endParaRPr lang="en-US" sz="2000" b="1" dirty="0"/>
          </a:p>
        </p:txBody>
      </p:sp>
    </p:spTree>
    <p:extLst>
      <p:ext uri="{BB962C8B-B14F-4D97-AF65-F5344CB8AC3E}">
        <p14:creationId xmlns:p14="http://schemas.microsoft.com/office/powerpoint/2010/main" val="296184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ChangeArrowheads="1"/>
          </p:cNvSpPr>
          <p:nvPr/>
        </p:nvSpPr>
        <p:spPr bwMode="auto">
          <a:xfrm>
            <a:off x="228600" y="1555750"/>
            <a:ext cx="8763000" cy="1279525"/>
          </a:xfrm>
          <a:prstGeom prst="rect">
            <a:avLst/>
          </a:prstGeom>
          <a:noFill/>
          <a:ln w="9525">
            <a:noFill/>
            <a:miter lim="800000"/>
            <a:headEnd/>
            <a:tailEnd/>
          </a:ln>
        </p:spPr>
        <p:txBody>
          <a:bodyPr>
            <a:prstTxWarp prst="textNoShape">
              <a:avLst/>
            </a:prstTxWarp>
            <a:spAutoFit/>
          </a:bodyPr>
          <a:lstStyle/>
          <a:p>
            <a:pPr>
              <a:lnSpc>
                <a:spcPct val="110000"/>
              </a:lnSpc>
              <a:spcBef>
                <a:spcPct val="50000"/>
              </a:spcBef>
            </a:pPr>
            <a:r>
              <a:rPr lang="en-GB" sz="1800" b="1" i="0" dirty="0" smtClean="0">
                <a:solidFill>
                  <a:srgbClr val="990000"/>
                </a:solidFill>
                <a:latin typeface="Arial"/>
                <a:ea typeface="Arial" pitchFamily="-112" charset="0"/>
                <a:cs typeface="Arial"/>
                <a:sym typeface="Wingdings" pitchFamily="-112" charset="2"/>
              </a:rPr>
              <a:t>ASI Equipment: </a:t>
            </a:r>
            <a:r>
              <a:rPr lang="en-GB" sz="1800" b="1" i="0" dirty="0" smtClean="0">
                <a:solidFill>
                  <a:schemeClr val="tx1"/>
                </a:solidFill>
                <a:latin typeface="Arial"/>
                <a:ea typeface="Arial" pitchFamily="-112" charset="0"/>
                <a:cs typeface="Arial"/>
                <a:sym typeface="Wingdings" pitchFamily="-112" charset="2"/>
              </a:rPr>
              <a:t>Transmitter </a:t>
            </a:r>
            <a:r>
              <a:rPr lang="en-GB" sz="1800" b="1" i="0" dirty="0">
                <a:solidFill>
                  <a:schemeClr val="tx1"/>
                </a:solidFill>
                <a:latin typeface="Arial"/>
                <a:ea typeface="Arial" pitchFamily="-112" charset="0"/>
                <a:cs typeface="Arial"/>
                <a:sym typeface="Wingdings" pitchFamily="-112" charset="2"/>
              </a:rPr>
              <a:t>+</a:t>
            </a:r>
            <a:r>
              <a:rPr lang="en-GB" sz="1800" b="1" i="0" dirty="0" smtClean="0">
                <a:solidFill>
                  <a:schemeClr val="tx1"/>
                </a:solidFill>
                <a:latin typeface="Arial"/>
                <a:ea typeface="Arial" pitchFamily="-112" charset="0"/>
                <a:cs typeface="Arial"/>
                <a:sym typeface="Wingdings" pitchFamily="-112" charset="2"/>
              </a:rPr>
              <a:t> </a:t>
            </a:r>
            <a:r>
              <a:rPr lang="en-GB" b="1" dirty="0" smtClean="0">
                <a:latin typeface="Arial"/>
                <a:ea typeface="Arial" pitchFamily="-112" charset="0"/>
                <a:cs typeface="Arial"/>
                <a:sym typeface="Wingdings" pitchFamily="-112" charset="2"/>
              </a:rPr>
              <a:t>Dedicated</a:t>
            </a:r>
            <a:r>
              <a:rPr lang="en-GB" sz="1800" b="1" i="0" dirty="0" smtClean="0">
                <a:solidFill>
                  <a:schemeClr val="tx1"/>
                </a:solidFill>
                <a:latin typeface="Arial"/>
                <a:ea typeface="Arial" pitchFamily="-112" charset="0"/>
                <a:cs typeface="Arial"/>
                <a:sym typeface="Wingdings" pitchFamily="-112" charset="2"/>
              </a:rPr>
              <a:t> </a:t>
            </a:r>
            <a:r>
              <a:rPr lang="en-GB" b="1" dirty="0" smtClean="0">
                <a:latin typeface="Arial"/>
                <a:ea typeface="Arial" pitchFamily="-112" charset="0"/>
                <a:cs typeface="Arial"/>
                <a:sym typeface="Wingdings" pitchFamily="-112" charset="2"/>
              </a:rPr>
              <a:t>Receivers</a:t>
            </a:r>
            <a:r>
              <a:rPr lang="en-GB" sz="1800" b="1" i="0" dirty="0" smtClean="0">
                <a:solidFill>
                  <a:schemeClr val="tx1"/>
                </a:solidFill>
                <a:latin typeface="Arial"/>
                <a:ea typeface="Arial" pitchFamily="-112" charset="0"/>
                <a:cs typeface="Arial"/>
                <a:sym typeface="Wingdings" pitchFamily="-112" charset="2"/>
              </a:rPr>
              <a:t> </a:t>
            </a:r>
            <a:r>
              <a:rPr lang="en-GB" sz="1800" b="1" i="0" dirty="0">
                <a:solidFill>
                  <a:schemeClr val="tx1"/>
                </a:solidFill>
                <a:latin typeface="Arial"/>
                <a:ea typeface="Arial" pitchFamily="-112" charset="0"/>
                <a:cs typeface="Arial"/>
                <a:sym typeface="Wingdings" pitchFamily="-112" charset="2"/>
              </a:rPr>
              <a:t>(X/Ka/K)</a:t>
            </a:r>
            <a:endParaRPr lang="en-GB" sz="1800" i="0" dirty="0" smtClean="0">
              <a:solidFill>
                <a:srgbClr val="008000"/>
              </a:solidFill>
              <a:latin typeface="Arial"/>
              <a:cs typeface="Arial"/>
              <a:sym typeface="Wingdings" pitchFamily="-112" charset="2"/>
            </a:endParaRPr>
          </a:p>
          <a:p>
            <a:pPr>
              <a:lnSpc>
                <a:spcPct val="110000"/>
              </a:lnSpc>
              <a:spcBef>
                <a:spcPct val="50000"/>
              </a:spcBef>
              <a:buFont typeface="Wingdings" pitchFamily="-112" charset="2"/>
              <a:buChar char="è"/>
            </a:pPr>
            <a:r>
              <a:rPr lang="en-GB" dirty="0" smtClean="0">
                <a:solidFill>
                  <a:srgbClr val="008000"/>
                </a:solidFill>
                <a:latin typeface="Arial"/>
                <a:cs typeface="Arial"/>
                <a:sym typeface="Wingdings" pitchFamily="-112" charset="2"/>
              </a:rPr>
              <a:t>Radar Techniques</a:t>
            </a:r>
            <a:endParaRPr lang="en-GB" sz="1800" i="0" dirty="0" smtClean="0">
              <a:solidFill>
                <a:srgbClr val="008000"/>
              </a:solidFill>
              <a:latin typeface="Arial"/>
              <a:cs typeface="Arial"/>
              <a:sym typeface="Wingdings" pitchFamily="-112" charset="2"/>
            </a:endParaRPr>
          </a:p>
          <a:p>
            <a:pPr>
              <a:lnSpc>
                <a:spcPct val="110000"/>
              </a:lnSpc>
              <a:spcBef>
                <a:spcPct val="50000"/>
              </a:spcBef>
              <a:buFontTx/>
              <a:buChar char="-"/>
            </a:pPr>
            <a:r>
              <a:rPr lang="en-GB" sz="1800" i="0" dirty="0">
                <a:solidFill>
                  <a:srgbClr val="008000"/>
                </a:solidFill>
                <a:latin typeface="Arial"/>
                <a:cs typeface="Arial"/>
                <a:sym typeface="Wingdings" pitchFamily="-112" charset="2"/>
              </a:rPr>
              <a:t> </a:t>
            </a:r>
            <a:r>
              <a:rPr lang="en-GB" sz="1800" i="0" dirty="0" smtClean="0">
                <a:solidFill>
                  <a:srgbClr val="008000"/>
                </a:solidFill>
                <a:latin typeface="Arial"/>
                <a:cs typeface="Arial"/>
                <a:sym typeface="Wingdings" pitchFamily="-112" charset="2"/>
              </a:rPr>
              <a:t>tracking of space probes, </a:t>
            </a:r>
            <a:r>
              <a:rPr lang="en-GB" sz="1800" i="0" dirty="0">
                <a:solidFill>
                  <a:srgbClr val="008000"/>
                </a:solidFill>
                <a:latin typeface="Arial"/>
                <a:cs typeface="Arial"/>
                <a:sym typeface="Wingdings" pitchFamily="-112" charset="2"/>
              </a:rPr>
              <a:t>Space</a:t>
            </a:r>
            <a:r>
              <a:rPr lang="en-GB" sz="1800" i="0" dirty="0" smtClean="0">
                <a:solidFill>
                  <a:srgbClr val="008000"/>
                </a:solidFill>
                <a:latin typeface="Arial"/>
                <a:cs typeface="Arial"/>
                <a:sym typeface="Wingdings" pitchFamily="-112" charset="2"/>
              </a:rPr>
              <a:t> Science</a:t>
            </a:r>
            <a:r>
              <a:rPr lang="en-GB" sz="1800" i="0" dirty="0">
                <a:solidFill>
                  <a:srgbClr val="008000"/>
                </a:solidFill>
                <a:latin typeface="Arial"/>
                <a:cs typeface="Arial"/>
                <a:sym typeface="Wingdings" pitchFamily="-112" charset="2"/>
              </a:rPr>
              <a:t>, etc.</a:t>
            </a:r>
            <a:endParaRPr lang="en-GB" sz="1800" i="0" dirty="0">
              <a:solidFill>
                <a:schemeClr val="tx1"/>
              </a:solidFill>
              <a:latin typeface="Arial"/>
              <a:ea typeface="Arial" pitchFamily="-112" charset="0"/>
              <a:cs typeface="Arial"/>
            </a:endParaRPr>
          </a:p>
        </p:txBody>
      </p:sp>
      <p:sp>
        <p:nvSpPr>
          <p:cNvPr id="8" name="Rectangle 2"/>
          <p:cNvSpPr txBox="1">
            <a:spLocks noChangeArrowheads="1"/>
          </p:cNvSpPr>
          <p:nvPr/>
        </p:nvSpPr>
        <p:spPr bwMode="auto">
          <a:xfrm>
            <a:off x="533400" y="358775"/>
            <a:ext cx="8153400" cy="685800"/>
          </a:xfrm>
          <a:prstGeom prst="rect">
            <a:avLst/>
          </a:prstGeom>
          <a:noFill/>
          <a:ln w="9525">
            <a:noFill/>
            <a:miter lim="800000"/>
            <a:headEnd/>
            <a:tailEnd/>
          </a:ln>
        </p:spPr>
        <p:txBody>
          <a:bodyPr anchor="ctr">
            <a:prstTxWarp prst="textNoShape">
              <a:avLst/>
            </a:prstTxWarp>
          </a:bodyPr>
          <a:lstStyle/>
          <a:p>
            <a:pPr algn="ctr"/>
            <a:r>
              <a:rPr lang="en-US" sz="3600" b="1" i="0" dirty="0" smtClean="0">
                <a:effectLst>
                  <a:outerShdw blurRad="38100" dist="38100" dir="2700000" algn="tl">
                    <a:srgbClr val="000000"/>
                  </a:outerShdw>
                </a:effectLst>
                <a:latin typeface="Arial"/>
                <a:cs typeface="Arial"/>
              </a:rPr>
              <a:t>ASI &amp; SRT</a:t>
            </a:r>
            <a:endParaRPr lang="en-US" sz="3600" i="0" dirty="0">
              <a:latin typeface="Arial"/>
              <a:cs typeface="Arial"/>
            </a:endParaRPr>
          </a:p>
        </p:txBody>
      </p:sp>
      <p:sp>
        <p:nvSpPr>
          <p:cNvPr id="9" name="TextBox 5"/>
          <p:cNvSpPr txBox="1">
            <a:spLocks noChangeArrowheads="1"/>
          </p:cNvSpPr>
          <p:nvPr/>
        </p:nvSpPr>
        <p:spPr bwMode="auto">
          <a:xfrm>
            <a:off x="228601" y="3638550"/>
            <a:ext cx="4838926" cy="2585323"/>
          </a:xfrm>
          <a:prstGeom prst="rect">
            <a:avLst/>
          </a:prstGeom>
          <a:noFill/>
          <a:ln w="9525">
            <a:solidFill>
              <a:srgbClr val="CC0000"/>
            </a:solidFill>
            <a:miter lim="800000"/>
            <a:headEnd/>
            <a:tailEnd/>
          </a:ln>
        </p:spPr>
        <p:txBody>
          <a:bodyPr wrap="square">
            <a:prstTxWarp prst="textNoShape">
              <a:avLst/>
            </a:prstTxWarp>
            <a:spAutoFit/>
          </a:bodyPr>
          <a:lstStyle/>
          <a:p>
            <a:pPr>
              <a:defRPr/>
            </a:pPr>
            <a:r>
              <a:rPr lang="en-US" sz="1800" b="1" i="0" dirty="0" smtClean="0">
                <a:solidFill>
                  <a:srgbClr val="990000"/>
                </a:solidFill>
                <a:latin typeface="Arial" pitchFamily="-111" charset="0"/>
              </a:rPr>
              <a:t>ASI will support:</a:t>
            </a:r>
            <a:endParaRPr lang="en-US" sz="1800" b="1" i="0" dirty="0">
              <a:solidFill>
                <a:srgbClr val="990000"/>
              </a:solidFill>
              <a:latin typeface="Arial" pitchFamily="-111" charset="0"/>
            </a:endParaRPr>
          </a:p>
          <a:p>
            <a:pPr marL="342900" indent="-342900">
              <a:buFontTx/>
              <a:buAutoNum type="alphaLcPeriod"/>
              <a:defRPr/>
            </a:pPr>
            <a:endParaRPr lang="en-US" sz="1800" i="0" dirty="0" smtClean="0">
              <a:latin typeface="Arial" pitchFamily="-111" charset="0"/>
            </a:endParaRPr>
          </a:p>
          <a:p>
            <a:pPr marL="342900" indent="-342900">
              <a:buFontTx/>
              <a:buAutoNum type="alphaLcPeriod"/>
              <a:defRPr/>
            </a:pPr>
            <a:r>
              <a:rPr lang="en-US" sz="1800" i="0" dirty="0" smtClean="0">
                <a:solidFill>
                  <a:srgbClr val="000090"/>
                </a:solidFill>
                <a:latin typeface="Arial" pitchFamily="-111" charset="0"/>
              </a:rPr>
              <a:t>Astronomy Missions</a:t>
            </a:r>
          </a:p>
          <a:p>
            <a:pPr marL="342900" indent="-342900">
              <a:buFontTx/>
              <a:buAutoNum type="alphaLcPeriod"/>
              <a:defRPr/>
            </a:pPr>
            <a:endParaRPr lang="en-US" sz="1800" i="0" dirty="0">
              <a:solidFill>
                <a:srgbClr val="000090"/>
              </a:solidFill>
              <a:latin typeface="Arial" pitchFamily="-111" charset="0"/>
            </a:endParaRPr>
          </a:p>
          <a:p>
            <a:pPr>
              <a:defRPr/>
            </a:pPr>
            <a:r>
              <a:rPr lang="en-US" sz="1800" i="0" dirty="0" err="1">
                <a:solidFill>
                  <a:srgbClr val="000090"/>
                </a:solidFill>
                <a:latin typeface="Arial" pitchFamily="-111" charset="0"/>
              </a:rPr>
              <a:t>b</a:t>
            </a:r>
            <a:r>
              <a:rPr lang="en-US" sz="1800" i="0" dirty="0">
                <a:solidFill>
                  <a:srgbClr val="000090"/>
                </a:solidFill>
                <a:latin typeface="Arial" pitchFamily="-111" charset="0"/>
              </a:rPr>
              <a:t>. </a:t>
            </a:r>
            <a:r>
              <a:rPr lang="en-US" sz="1800" i="0" dirty="0" smtClean="0">
                <a:solidFill>
                  <a:srgbClr val="000090"/>
                </a:solidFill>
                <a:latin typeface="Arial" pitchFamily="-111" charset="0"/>
              </a:rPr>
              <a:t> Planetary System Exploration Missions (incl. Radio Science)</a:t>
            </a:r>
            <a:endParaRPr lang="en-US" sz="1800" i="0" dirty="0">
              <a:solidFill>
                <a:srgbClr val="000090"/>
              </a:solidFill>
              <a:latin typeface="Arial" pitchFamily="-111" charset="0"/>
            </a:endParaRPr>
          </a:p>
          <a:p>
            <a:pPr>
              <a:defRPr/>
            </a:pPr>
            <a:endParaRPr lang="en-US" sz="1800" i="0" dirty="0">
              <a:solidFill>
                <a:srgbClr val="000090"/>
              </a:solidFill>
              <a:latin typeface="Arial" pitchFamily="-111" charset="0"/>
            </a:endParaRPr>
          </a:p>
          <a:p>
            <a:pPr>
              <a:defRPr/>
            </a:pPr>
            <a:r>
              <a:rPr lang="en-US" sz="1800" i="0" dirty="0" err="1">
                <a:solidFill>
                  <a:srgbClr val="000090"/>
                </a:solidFill>
                <a:latin typeface="Arial" pitchFamily="-111" charset="0"/>
              </a:rPr>
              <a:t>c</a:t>
            </a:r>
            <a:r>
              <a:rPr lang="en-US" sz="1800" i="0" dirty="0">
                <a:solidFill>
                  <a:srgbClr val="000090"/>
                </a:solidFill>
                <a:latin typeface="Arial" pitchFamily="-111" charset="0"/>
              </a:rPr>
              <a:t>. </a:t>
            </a:r>
            <a:r>
              <a:rPr lang="en-US" sz="1800" i="0" dirty="0" smtClean="0">
                <a:solidFill>
                  <a:srgbClr val="000090"/>
                </a:solidFill>
                <a:latin typeface="Arial" pitchFamily="-111" charset="0"/>
              </a:rPr>
              <a:t> Space </a:t>
            </a:r>
            <a:r>
              <a:rPr lang="en-US" sz="1800" i="0" dirty="0">
                <a:solidFill>
                  <a:srgbClr val="000090"/>
                </a:solidFill>
                <a:latin typeface="Arial" pitchFamily="-111" charset="0"/>
              </a:rPr>
              <a:t>Situational </a:t>
            </a:r>
            <a:r>
              <a:rPr lang="en-US" sz="1800" i="0" dirty="0" smtClean="0">
                <a:solidFill>
                  <a:srgbClr val="000090"/>
                </a:solidFill>
                <a:latin typeface="Arial" pitchFamily="-111" charset="0"/>
              </a:rPr>
              <a:t>Awareness (SSA) </a:t>
            </a:r>
            <a:r>
              <a:rPr lang="en-US" sz="1800" i="0" dirty="0" err="1" smtClean="0">
                <a:solidFill>
                  <a:srgbClr val="000090"/>
                </a:solidFill>
                <a:latin typeface="Arial" pitchFamily="-111" charset="0"/>
              </a:rPr>
              <a:t>Programme</a:t>
            </a:r>
            <a:endParaRPr lang="en-US" sz="1800" i="0" dirty="0">
              <a:solidFill>
                <a:srgbClr val="000090"/>
              </a:solidFill>
              <a:latin typeface="Arial" pitchFamily="-111" charset="0"/>
            </a:endParaRPr>
          </a:p>
        </p:txBody>
      </p:sp>
      <p:pic>
        <p:nvPicPr>
          <p:cNvPr id="31753" name="Picture 6" descr="ASI_table.tiff"/>
          <p:cNvPicPr>
            <a:picLocks noChangeAspect="1"/>
          </p:cNvPicPr>
          <p:nvPr/>
        </p:nvPicPr>
        <p:blipFill>
          <a:blip r:embed="rId2"/>
          <a:srcRect t="12343" r="62500"/>
          <a:stretch>
            <a:fillRect/>
          </a:stretch>
        </p:blipFill>
        <p:spPr bwMode="auto">
          <a:xfrm>
            <a:off x="5334000" y="1905000"/>
            <a:ext cx="3429000" cy="4419600"/>
          </a:xfrm>
          <a:prstGeom prst="rect">
            <a:avLst/>
          </a:prstGeom>
          <a:noFill/>
          <a:ln w="9525">
            <a:noFill/>
            <a:miter lim="800000"/>
            <a:headEnd/>
            <a:tailEnd/>
          </a:ln>
        </p:spPr>
      </p:pic>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5" name="Segnaposto numero diapositiva 4"/>
          <p:cNvSpPr>
            <a:spLocks noGrp="1"/>
          </p:cNvSpPr>
          <p:nvPr>
            <p:ph type="sldNum" sz="quarter" idx="12"/>
          </p:nvPr>
        </p:nvSpPr>
        <p:spPr/>
        <p:txBody>
          <a:bodyPr/>
          <a:lstStyle/>
          <a:p>
            <a:fld id="{DADBAAB8-458F-1A48-8141-A3618E0317F8}" type="slidenum">
              <a:rPr lang="en-US" smtClean="0"/>
              <a:pPr/>
              <a:t>32</a:t>
            </a:fld>
            <a:endParaRPr lang="en-US"/>
          </a:p>
        </p:txBody>
      </p:sp>
    </p:spTree>
    <p:extLst>
      <p:ext uri="{BB962C8B-B14F-4D97-AF65-F5344CB8AC3E}">
        <p14:creationId xmlns:p14="http://schemas.microsoft.com/office/powerpoint/2010/main" val="35809080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Text Box 21"/>
          <p:cNvSpPr txBox="1">
            <a:spLocks noChangeArrowheads="1"/>
          </p:cNvSpPr>
          <p:nvPr/>
        </p:nvSpPr>
        <p:spPr bwMode="auto">
          <a:xfrm>
            <a:off x="152400" y="533400"/>
            <a:ext cx="7848600" cy="4827989"/>
          </a:xfrm>
          <a:prstGeom prst="rect">
            <a:avLst/>
          </a:prstGeom>
          <a:noFill/>
          <a:ln w="9525">
            <a:solidFill>
              <a:srgbClr val="993300"/>
            </a:solidFill>
            <a:miter lim="800000"/>
            <a:headEnd/>
            <a:tailEnd/>
          </a:ln>
          <a:effectLst/>
        </p:spPr>
        <p:txBody>
          <a:bodyPr>
            <a:prstTxWarp prst="textNoShape">
              <a:avLst/>
            </a:prstTxWarp>
            <a:spAutoFit/>
          </a:bodyPr>
          <a:lstStyle/>
          <a:p>
            <a:pPr>
              <a:lnSpc>
                <a:spcPct val="110000"/>
              </a:lnSpc>
              <a:spcBef>
                <a:spcPct val="50000"/>
              </a:spcBef>
              <a:defRPr/>
            </a:pPr>
            <a:r>
              <a:rPr lang="en-GB" sz="2400" b="1" i="0" dirty="0" smtClean="0">
                <a:effectLst>
                  <a:outerShdw blurRad="38100" dist="38100" dir="2700000" algn="tl">
                    <a:srgbClr val="000000"/>
                  </a:outerShdw>
                </a:effectLst>
                <a:latin typeface="Arial" charset="0"/>
                <a:ea typeface="Arial" charset="0"/>
                <a:cs typeface="Arial" charset="0"/>
              </a:rPr>
              <a:t>SITE MONITORING</a:t>
            </a:r>
          </a:p>
          <a:p>
            <a:pPr>
              <a:lnSpc>
                <a:spcPct val="110000"/>
              </a:lnSpc>
              <a:spcBef>
                <a:spcPct val="50000"/>
              </a:spcBef>
              <a:defRPr/>
            </a:pPr>
            <a:r>
              <a:rPr lang="it-IT" sz="2000" i="0" dirty="0" err="1" smtClean="0">
                <a:solidFill>
                  <a:schemeClr val="tx1"/>
                </a:solidFill>
                <a:latin typeface="Arial" charset="0"/>
                <a:ea typeface="Arial" charset="0"/>
                <a:cs typeface="Arial" charset="0"/>
              </a:rPr>
              <a:t>Monitoring</a:t>
            </a:r>
            <a:r>
              <a:rPr lang="it-IT" sz="2000" i="0" dirty="0" smtClean="0">
                <a:solidFill>
                  <a:schemeClr val="tx1"/>
                </a:solidFill>
                <a:latin typeface="Arial" charset="0"/>
                <a:ea typeface="Arial" charset="0"/>
                <a:cs typeface="Arial" charset="0"/>
              </a:rPr>
              <a:t> </a:t>
            </a:r>
            <a:r>
              <a:rPr lang="it-IT" sz="2000" i="0" dirty="0" err="1" smtClean="0">
                <a:solidFill>
                  <a:schemeClr val="tx1"/>
                </a:solidFill>
                <a:latin typeface="Arial" charset="0"/>
                <a:ea typeface="Arial" charset="0"/>
                <a:cs typeface="Arial" charset="0"/>
              </a:rPr>
              <a:t>campaigns</a:t>
            </a:r>
            <a:endParaRPr lang="it-IT" sz="2000" i="0" dirty="0" smtClean="0">
              <a:solidFill>
                <a:schemeClr val="tx1"/>
              </a:solidFill>
              <a:latin typeface="Arial" charset="0"/>
              <a:ea typeface="Arial" charset="0"/>
              <a:cs typeface="Arial" charset="0"/>
            </a:endParaRPr>
          </a:p>
          <a:p>
            <a:pPr>
              <a:lnSpc>
                <a:spcPct val="110000"/>
              </a:lnSpc>
              <a:spcBef>
                <a:spcPct val="50000"/>
              </a:spcBef>
              <a:defRPr/>
            </a:pPr>
            <a:r>
              <a:rPr lang="it-IT" i="0" dirty="0" smtClean="0">
                <a:solidFill>
                  <a:schemeClr val="tx1"/>
                </a:solidFill>
                <a:latin typeface="Arial" charset="0"/>
                <a:ea typeface="Arial" charset="0"/>
                <a:cs typeface="Arial" charset="0"/>
              </a:rPr>
              <a:t>RFI </a:t>
            </a:r>
            <a:r>
              <a:rPr lang="it-IT" dirty="0" smtClean="0">
                <a:latin typeface="Arial" charset="0"/>
                <a:ea typeface="Arial" charset="0"/>
                <a:cs typeface="Arial" charset="0"/>
              </a:rPr>
              <a:t>&amp; </a:t>
            </a:r>
            <a:r>
              <a:rPr lang="it-IT" dirty="0" err="1" smtClean="0">
                <a:latin typeface="Arial" charset="0"/>
                <a:ea typeface="Arial" charset="0"/>
                <a:cs typeface="Arial" charset="0"/>
              </a:rPr>
              <a:t>atmospheric</a:t>
            </a:r>
            <a:r>
              <a:rPr lang="it-IT" dirty="0" smtClean="0">
                <a:latin typeface="Arial" charset="0"/>
                <a:ea typeface="Arial" charset="0"/>
                <a:cs typeface="Arial" charset="0"/>
              </a:rPr>
              <a:t> </a:t>
            </a:r>
            <a:r>
              <a:rPr lang="it-IT" i="0" dirty="0" err="1" smtClean="0">
                <a:solidFill>
                  <a:schemeClr val="tx1"/>
                </a:solidFill>
                <a:latin typeface="Arial" charset="0"/>
                <a:ea typeface="Arial" charset="0"/>
                <a:cs typeface="Arial" charset="0"/>
              </a:rPr>
              <a:t>trasparency</a:t>
            </a:r>
            <a:r>
              <a:rPr lang="it-IT" i="0" dirty="0" smtClean="0">
                <a:solidFill>
                  <a:schemeClr val="tx1"/>
                </a:solidFill>
                <a:latin typeface="Arial" charset="0"/>
                <a:ea typeface="Arial" charset="0"/>
                <a:cs typeface="Arial" charset="0"/>
              </a:rPr>
              <a:t> </a:t>
            </a:r>
          </a:p>
          <a:p>
            <a:pPr>
              <a:lnSpc>
                <a:spcPct val="110000"/>
              </a:lnSpc>
              <a:spcBef>
                <a:spcPct val="50000"/>
              </a:spcBef>
              <a:defRPr/>
            </a:pPr>
            <a:endParaRPr lang="en-GB" sz="2000" i="0" dirty="0" smtClean="0">
              <a:solidFill>
                <a:schemeClr val="tx1"/>
              </a:solidFill>
              <a:latin typeface="Arial" charset="0"/>
              <a:ea typeface="Arial" charset="0"/>
              <a:cs typeface="Arial" charset="0"/>
            </a:endParaRPr>
          </a:p>
          <a:p>
            <a:pPr>
              <a:lnSpc>
                <a:spcPct val="110000"/>
              </a:lnSpc>
              <a:spcBef>
                <a:spcPct val="50000"/>
              </a:spcBef>
              <a:defRPr/>
            </a:pPr>
            <a:endParaRPr lang="en-GB" sz="2000" i="0"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a:p>
            <a:pPr>
              <a:lnSpc>
                <a:spcPct val="110000"/>
              </a:lnSpc>
              <a:spcBef>
                <a:spcPct val="50000"/>
              </a:spcBef>
              <a:defRPr/>
            </a:pPr>
            <a:endParaRPr lang="en-GB" sz="1600" b="1" i="0" u="sng" dirty="0">
              <a:solidFill>
                <a:schemeClr val="tx1"/>
              </a:solidFill>
              <a:latin typeface="Arial" charset="0"/>
              <a:ea typeface="Arial" charset="0"/>
              <a:cs typeface="Arial" charset="0"/>
            </a:endParaRPr>
          </a:p>
        </p:txBody>
      </p:sp>
      <p:pic>
        <p:nvPicPr>
          <p:cNvPr id="27653" name="Picture 10" descr="radiometro"/>
          <p:cNvPicPr>
            <a:picLocks noChangeAspect="1" noChangeArrowheads="1"/>
          </p:cNvPicPr>
          <p:nvPr/>
        </p:nvPicPr>
        <p:blipFill>
          <a:blip r:embed="rId3"/>
          <a:srcRect/>
          <a:stretch>
            <a:fillRect/>
          </a:stretch>
        </p:blipFill>
        <p:spPr bwMode="auto">
          <a:xfrm>
            <a:off x="3686175" y="719138"/>
            <a:ext cx="2352675" cy="1657350"/>
          </a:xfrm>
          <a:prstGeom prst="rect">
            <a:avLst/>
          </a:prstGeom>
          <a:noFill/>
          <a:ln w="9525">
            <a:solidFill>
              <a:schemeClr val="tx1"/>
            </a:solidFill>
            <a:miter lim="800000"/>
            <a:headEnd/>
            <a:tailEnd/>
          </a:ln>
        </p:spPr>
      </p:pic>
      <p:pic>
        <p:nvPicPr>
          <p:cNvPr id="27654" name="Picture 11"/>
          <p:cNvPicPr>
            <a:picLocks noChangeAspect="1" noChangeArrowheads="1"/>
          </p:cNvPicPr>
          <p:nvPr/>
        </p:nvPicPr>
        <p:blipFill>
          <a:blip r:embed="rId4"/>
          <a:srcRect/>
          <a:stretch>
            <a:fillRect/>
          </a:stretch>
        </p:blipFill>
        <p:spPr bwMode="auto">
          <a:xfrm>
            <a:off x="5588000" y="1116013"/>
            <a:ext cx="2278063" cy="1633537"/>
          </a:xfrm>
          <a:prstGeom prst="rect">
            <a:avLst/>
          </a:prstGeom>
          <a:noFill/>
          <a:ln w="9525">
            <a:solidFill>
              <a:schemeClr val="tx1"/>
            </a:solidFill>
            <a:miter lim="800000"/>
            <a:headEnd/>
            <a:tailEnd/>
          </a:ln>
        </p:spPr>
      </p:pic>
      <p:pic>
        <p:nvPicPr>
          <p:cNvPr id="27657" name="Picture 14"/>
          <p:cNvPicPr>
            <a:picLocks noChangeAspect="1" noChangeArrowheads="1"/>
          </p:cNvPicPr>
          <p:nvPr/>
        </p:nvPicPr>
        <p:blipFill>
          <a:blip r:embed="rId5"/>
          <a:srcRect/>
          <a:stretch>
            <a:fillRect/>
          </a:stretch>
        </p:blipFill>
        <p:spPr bwMode="auto">
          <a:xfrm>
            <a:off x="5119687" y="4486276"/>
            <a:ext cx="1838325" cy="2090737"/>
          </a:xfrm>
          <a:prstGeom prst="rect">
            <a:avLst/>
          </a:prstGeom>
          <a:noFill/>
          <a:ln w="9525">
            <a:noFill/>
            <a:miter lim="800000"/>
            <a:headEnd/>
            <a:tailEnd/>
          </a:ln>
        </p:spPr>
      </p:pic>
      <p:sp>
        <p:nvSpPr>
          <p:cNvPr id="27658" name="Text Box 15"/>
          <p:cNvSpPr txBox="1">
            <a:spLocks noChangeArrowheads="1"/>
          </p:cNvSpPr>
          <p:nvPr/>
        </p:nvSpPr>
        <p:spPr bwMode="auto">
          <a:xfrm>
            <a:off x="6989978" y="6207126"/>
            <a:ext cx="2087562" cy="369887"/>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sz="1800" i="0" dirty="0" smtClean="0">
                <a:solidFill>
                  <a:schemeClr val="tx1"/>
                </a:solidFill>
              </a:rPr>
              <a:t>RFI Monitoring   </a:t>
            </a:r>
            <a:endParaRPr lang="en-US" sz="1800" i="0" dirty="0">
              <a:solidFill>
                <a:schemeClr val="tx1"/>
              </a:solidFill>
            </a:endParaRPr>
          </a:p>
        </p:txBody>
      </p:sp>
      <p:sp>
        <p:nvSpPr>
          <p:cNvPr id="1042" name="Line 18"/>
          <p:cNvSpPr>
            <a:spLocks noChangeShapeType="1"/>
          </p:cNvSpPr>
          <p:nvPr/>
        </p:nvSpPr>
        <p:spPr bwMode="auto">
          <a:xfrm>
            <a:off x="0" y="381000"/>
            <a:ext cx="9144000" cy="0"/>
          </a:xfrm>
          <a:prstGeom prst="line">
            <a:avLst/>
          </a:prstGeom>
          <a:noFill/>
          <a:ln w="57150" cmpd="thickThin">
            <a:solidFill>
              <a:srgbClr val="000099"/>
            </a:solidFill>
            <a:round/>
            <a:headEnd/>
            <a:tailEnd/>
          </a:ln>
          <a:effectLst/>
        </p:spPr>
        <p:txBody>
          <a:bodyPr lIns="90000" tIns="46800" rIns="90000" bIns="46800">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27662" name="Rectangle 19"/>
          <p:cNvSpPr>
            <a:spLocks noChangeArrowheads="1"/>
          </p:cNvSpPr>
          <p:nvPr/>
        </p:nvSpPr>
        <p:spPr bwMode="auto">
          <a:xfrm>
            <a:off x="6553200" y="152400"/>
            <a:ext cx="2393950" cy="182563"/>
          </a:xfrm>
          <a:prstGeom prst="rect">
            <a:avLst/>
          </a:prstGeom>
          <a:noFill/>
          <a:ln w="9525">
            <a:noFill/>
            <a:miter lim="800000"/>
            <a:headEnd/>
            <a:tailEnd/>
          </a:ln>
        </p:spPr>
        <p:txBody>
          <a:bodyPr lIns="0" tIns="0" rIns="0" bIns="0">
            <a:prstTxWarp prst="textNoShape">
              <a:avLst/>
            </a:prstTxWarp>
            <a:spAutoFit/>
          </a:bodyPr>
          <a:lstStyle/>
          <a:p>
            <a:r>
              <a:rPr lang="en-US" sz="1200" b="1" i="0">
                <a:solidFill>
                  <a:srgbClr val="0000CC"/>
                </a:solidFill>
              </a:rPr>
              <a:t>I. Prandoni, IRA – INAF,  ITALY </a:t>
            </a:r>
          </a:p>
        </p:txBody>
      </p:sp>
      <p:sp>
        <p:nvSpPr>
          <p:cNvPr id="27664" name="TextBox 15"/>
          <p:cNvSpPr txBox="1">
            <a:spLocks noChangeArrowheads="1"/>
          </p:cNvSpPr>
          <p:nvPr/>
        </p:nvSpPr>
        <p:spPr bwMode="auto">
          <a:xfrm>
            <a:off x="228600" y="3116631"/>
            <a:ext cx="4639171" cy="707886"/>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rPr>
              <a:t>30% of winter time τ</a:t>
            </a:r>
            <a:r>
              <a:rPr lang="en-US" sz="2000" baseline="-25000" dirty="0" smtClean="0">
                <a:solidFill>
                  <a:srgbClr val="000000"/>
                </a:solidFill>
              </a:rPr>
              <a:t>100 GHz</a:t>
            </a:r>
            <a:r>
              <a:rPr lang="en-US" sz="2000" dirty="0" smtClean="0">
                <a:solidFill>
                  <a:srgbClr val="000000"/>
                </a:solidFill>
              </a:rPr>
              <a:t>&lt;0.15</a:t>
            </a:r>
          </a:p>
          <a:p>
            <a:r>
              <a:rPr lang="en-US" sz="2000" dirty="0" smtClean="0">
                <a:solidFill>
                  <a:srgbClr val="000000"/>
                </a:solidFill>
              </a:rPr>
              <a:t>Dynamic Scheduling </a:t>
            </a:r>
            <a:endParaRPr lang="en-US" sz="2000" dirty="0">
              <a:solidFill>
                <a:srgbClr val="000000"/>
              </a:solidFill>
            </a:endParaRPr>
          </a:p>
        </p:txBody>
      </p:sp>
      <p:sp>
        <p:nvSpPr>
          <p:cNvPr id="17" name="Text Box 6"/>
          <p:cNvSpPr txBox="1">
            <a:spLocks noChangeArrowheads="1"/>
          </p:cNvSpPr>
          <p:nvPr/>
        </p:nvSpPr>
        <p:spPr bwMode="auto">
          <a:xfrm>
            <a:off x="207963" y="73025"/>
            <a:ext cx="1394883" cy="276999"/>
          </a:xfrm>
          <a:prstGeom prst="rect">
            <a:avLst/>
          </a:prstGeom>
          <a:noFill/>
          <a:ln w="9525">
            <a:noFill/>
            <a:miter lim="800000"/>
            <a:headEnd/>
            <a:tailEnd/>
          </a:ln>
        </p:spPr>
        <p:txBody>
          <a:bodyPr wrap="none">
            <a:prstTxWarp prst="textNoShape">
              <a:avLst/>
            </a:prstTxWarp>
            <a:spAutoFit/>
          </a:bodyPr>
          <a:lstStyle/>
          <a:p>
            <a:r>
              <a:rPr lang="en-GB" sz="1200" b="1" dirty="0" smtClean="0">
                <a:solidFill>
                  <a:schemeClr val="accent2"/>
                </a:solidFill>
              </a:rPr>
              <a:t>IRA – January 2014</a:t>
            </a:r>
            <a:endParaRPr lang="en-GB" sz="1200" b="1" i="0" dirty="0">
              <a:solidFill>
                <a:schemeClr val="accent2"/>
              </a:solidFill>
            </a:endParaRPr>
          </a:p>
        </p:txBody>
      </p:sp>
      <p:sp>
        <p:nvSpPr>
          <p:cNvPr id="18" name="TextBox 17"/>
          <p:cNvSpPr txBox="1"/>
          <p:nvPr/>
        </p:nvSpPr>
        <p:spPr>
          <a:xfrm>
            <a:off x="6743779" y="450582"/>
            <a:ext cx="1910336" cy="670440"/>
          </a:xfrm>
          <a:prstGeom prst="rect">
            <a:avLst/>
          </a:prstGeom>
          <a:noFill/>
        </p:spPr>
        <p:txBody>
          <a:bodyPr wrap="none" rtlCol="0">
            <a:spAutoFit/>
          </a:bodyPr>
          <a:lstStyle/>
          <a:p>
            <a:pPr>
              <a:lnSpc>
                <a:spcPct val="110000"/>
              </a:lnSpc>
              <a:spcBef>
                <a:spcPct val="50000"/>
              </a:spcBef>
              <a:defRPr/>
            </a:pPr>
            <a:r>
              <a:rPr lang="it-IT" sz="1400" b="1" dirty="0" smtClean="0">
                <a:latin typeface="Arial" charset="0"/>
                <a:ea typeface="Arial" charset="0"/>
                <a:cs typeface="Arial" charset="0"/>
              </a:rPr>
              <a:t>WP04 (</a:t>
            </a:r>
            <a:r>
              <a:rPr lang="it-IT" sz="1400" b="1" dirty="0" err="1" smtClean="0">
                <a:latin typeface="Arial" charset="0"/>
                <a:ea typeface="Arial" charset="0"/>
                <a:cs typeface="Arial" charset="0"/>
              </a:rPr>
              <a:t>Meteorology</a:t>
            </a:r>
            <a:r>
              <a:rPr lang="it-IT" sz="1400" b="1" dirty="0" smtClean="0">
                <a:latin typeface="Arial" charset="0"/>
                <a:ea typeface="Arial" charset="0"/>
                <a:cs typeface="Arial" charset="0"/>
              </a:rPr>
              <a:t>) </a:t>
            </a:r>
          </a:p>
          <a:p>
            <a:pPr>
              <a:lnSpc>
                <a:spcPct val="110000"/>
              </a:lnSpc>
              <a:spcBef>
                <a:spcPct val="50000"/>
              </a:spcBef>
              <a:defRPr/>
            </a:pPr>
            <a:r>
              <a:rPr lang="it-IT" sz="1400" b="1" dirty="0" smtClean="0">
                <a:latin typeface="Arial" charset="0"/>
                <a:ea typeface="Arial" charset="0"/>
                <a:cs typeface="Arial" charset="0"/>
              </a:rPr>
              <a:t>WP05 (RFI)</a:t>
            </a:r>
          </a:p>
        </p:txBody>
      </p:sp>
      <p:sp>
        <p:nvSpPr>
          <p:cNvPr id="27655" name="Text Box 12"/>
          <p:cNvSpPr txBox="1">
            <a:spLocks noChangeArrowheads="1"/>
          </p:cNvSpPr>
          <p:nvPr/>
        </p:nvSpPr>
        <p:spPr bwMode="auto">
          <a:xfrm>
            <a:off x="615845" y="2060057"/>
            <a:ext cx="4005263" cy="650875"/>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sz="1800" i="0" dirty="0" smtClean="0">
                <a:solidFill>
                  <a:schemeClr val="tx1"/>
                </a:solidFill>
              </a:rPr>
              <a:t>Transparency at high frequency monitored </a:t>
            </a:r>
            <a:r>
              <a:rPr lang="en-US" dirty="0" smtClean="0"/>
              <a:t>with</a:t>
            </a:r>
            <a:r>
              <a:rPr lang="en-US" sz="1800" i="0" dirty="0" smtClean="0">
                <a:solidFill>
                  <a:schemeClr val="tx1"/>
                </a:solidFill>
              </a:rPr>
              <a:t> </a:t>
            </a:r>
            <a:r>
              <a:rPr lang="en-US" sz="1800" i="0" dirty="0">
                <a:solidFill>
                  <a:schemeClr val="tx1"/>
                </a:solidFill>
              </a:rPr>
              <a:t>GPS</a:t>
            </a:r>
            <a:r>
              <a:rPr lang="en-US" sz="1800" i="0" dirty="0" smtClean="0">
                <a:solidFill>
                  <a:schemeClr val="tx1"/>
                </a:solidFill>
              </a:rPr>
              <a:t> </a:t>
            </a:r>
            <a:r>
              <a:rPr lang="en-US" dirty="0" smtClean="0"/>
              <a:t>and</a:t>
            </a:r>
            <a:r>
              <a:rPr lang="en-US" sz="1800" i="0" dirty="0" smtClean="0">
                <a:solidFill>
                  <a:schemeClr val="tx1"/>
                </a:solidFill>
              </a:rPr>
              <a:t> radiometers</a:t>
            </a:r>
            <a:endParaRPr lang="en-US" sz="1800" i="0" dirty="0">
              <a:solidFill>
                <a:schemeClr val="tx1"/>
              </a:solidFill>
            </a:endParaRPr>
          </a:p>
        </p:txBody>
      </p:sp>
      <p:pic>
        <p:nvPicPr>
          <p:cNvPr id="27656" name="Picture 13"/>
          <p:cNvPicPr>
            <a:picLocks noChangeAspect="1" noChangeArrowheads="1"/>
          </p:cNvPicPr>
          <p:nvPr/>
        </p:nvPicPr>
        <p:blipFill>
          <a:blip r:embed="rId6"/>
          <a:srcRect/>
          <a:stretch>
            <a:fillRect/>
          </a:stretch>
        </p:blipFill>
        <p:spPr bwMode="auto">
          <a:xfrm>
            <a:off x="6308495" y="4046437"/>
            <a:ext cx="1809750" cy="2111375"/>
          </a:xfrm>
          <a:prstGeom prst="rect">
            <a:avLst/>
          </a:prstGeom>
          <a:noFill/>
          <a:ln w="9525">
            <a:solidFill>
              <a:schemeClr val="tx1"/>
            </a:solidFill>
            <a:miter lim="800000"/>
            <a:headEnd/>
            <a:tailEnd/>
          </a:ln>
        </p:spPr>
      </p:pic>
      <p:pic>
        <p:nvPicPr>
          <p:cNvPr id="27659" name="Picture 16" descr="tau0_15"/>
          <p:cNvPicPr>
            <a:picLocks noChangeAspect="1" noChangeArrowheads="1"/>
          </p:cNvPicPr>
          <p:nvPr/>
        </p:nvPicPr>
        <p:blipFill>
          <a:blip r:embed="rId7"/>
          <a:srcRect/>
          <a:stretch>
            <a:fillRect/>
          </a:stretch>
        </p:blipFill>
        <p:spPr bwMode="auto">
          <a:xfrm>
            <a:off x="228600" y="3919538"/>
            <a:ext cx="4649830" cy="2657475"/>
          </a:xfrm>
          <a:prstGeom prst="rect">
            <a:avLst/>
          </a:prstGeom>
          <a:noFill/>
          <a:ln w="9525">
            <a:solidFill>
              <a:schemeClr val="tx1"/>
            </a:solidFill>
            <a:miter lim="800000"/>
            <a:headEnd/>
            <a:tailEnd/>
          </a:ln>
        </p:spPr>
      </p:pic>
      <p:sp>
        <p:nvSpPr>
          <p:cNvPr id="1041" name="Line 17"/>
          <p:cNvSpPr>
            <a:spLocks noChangeShapeType="1"/>
          </p:cNvSpPr>
          <p:nvPr/>
        </p:nvSpPr>
        <p:spPr bwMode="auto">
          <a:xfrm flipH="1">
            <a:off x="3686175" y="1932780"/>
            <a:ext cx="1181596" cy="2158691"/>
          </a:xfrm>
          <a:prstGeom prst="line">
            <a:avLst/>
          </a:prstGeom>
          <a:noFill/>
          <a:ln w="57150">
            <a:solidFill>
              <a:srgbClr val="FF0000"/>
            </a:solidFill>
            <a:round/>
            <a:headEnd/>
            <a:tailEnd type="triangle" w="med" len="me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Arial" pitchFamily="-111" charset="0"/>
            </a:endParaRPr>
          </a:p>
        </p:txBody>
      </p:sp>
      <p:pic>
        <p:nvPicPr>
          <p:cNvPr id="22" name="Picture 21" descr="RFI-monitoring.tiff"/>
          <p:cNvPicPr>
            <a:picLocks noChangeAspect="1"/>
          </p:cNvPicPr>
          <p:nvPr/>
        </p:nvPicPr>
        <p:blipFill>
          <a:blip r:embed="rId8"/>
          <a:stretch>
            <a:fillRect/>
          </a:stretch>
        </p:blipFill>
        <p:spPr>
          <a:xfrm>
            <a:off x="6699620" y="2998310"/>
            <a:ext cx="2332885" cy="1688442"/>
          </a:xfrm>
          <a:prstGeom prst="rect">
            <a:avLst/>
          </a:prstGeom>
        </p:spPr>
      </p:pic>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5" name="Segnaposto numero diapositiva 4"/>
          <p:cNvSpPr>
            <a:spLocks noGrp="1"/>
          </p:cNvSpPr>
          <p:nvPr>
            <p:ph type="sldNum" sz="quarter" idx="12"/>
          </p:nvPr>
        </p:nvSpPr>
        <p:spPr/>
        <p:txBody>
          <a:bodyPr/>
          <a:lstStyle/>
          <a:p>
            <a:fld id="{DADBAAB8-458F-1A48-8141-A3618E0317F8}" type="slidenum">
              <a:rPr lang="en-US" smtClean="0"/>
              <a:pPr/>
              <a:t>33</a:t>
            </a:fld>
            <a:endParaRPr lang="en-US"/>
          </a:p>
        </p:txBody>
      </p:sp>
    </p:spTree>
    <p:extLst>
      <p:ext uri="{BB962C8B-B14F-4D97-AF65-F5344CB8AC3E}">
        <p14:creationId xmlns:p14="http://schemas.microsoft.com/office/powerpoint/2010/main" val="344964427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6"/>
          <p:cNvSpPr>
            <a:spLocks noChangeArrowheads="1"/>
          </p:cNvSpPr>
          <p:nvPr/>
        </p:nvSpPr>
        <p:spPr bwMode="auto">
          <a:xfrm>
            <a:off x="1574800" y="1100138"/>
            <a:ext cx="838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3556" name="Rectangle 7"/>
          <p:cNvSpPr>
            <a:spLocks noChangeArrowheads="1"/>
          </p:cNvSpPr>
          <p:nvPr/>
        </p:nvSpPr>
        <p:spPr bwMode="auto">
          <a:xfrm>
            <a:off x="1574800" y="1100138"/>
            <a:ext cx="711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3557" name="Rectangle 8"/>
          <p:cNvSpPr>
            <a:spLocks noChangeArrowheads="1"/>
          </p:cNvSpPr>
          <p:nvPr/>
        </p:nvSpPr>
        <p:spPr bwMode="auto">
          <a:xfrm>
            <a:off x="1566863" y="-193675"/>
            <a:ext cx="11176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3558" name="Rectangle 9"/>
          <p:cNvSpPr>
            <a:spLocks noChangeArrowheads="1"/>
          </p:cNvSpPr>
          <p:nvPr/>
        </p:nvSpPr>
        <p:spPr bwMode="auto">
          <a:xfrm>
            <a:off x="1566863" y="-193675"/>
            <a:ext cx="8382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3559" name="Rectangle 10"/>
          <p:cNvSpPr>
            <a:spLocks noChangeArrowheads="1"/>
          </p:cNvSpPr>
          <p:nvPr/>
        </p:nvSpPr>
        <p:spPr bwMode="auto">
          <a:xfrm>
            <a:off x="1566863" y="-193675"/>
            <a:ext cx="742950" cy="0"/>
          </a:xfrm>
          <a:prstGeom prst="rect">
            <a:avLst/>
          </a:prstGeom>
          <a:noFill/>
          <a:ln w="9525">
            <a:noFill/>
            <a:miter lim="800000"/>
            <a:headEnd/>
            <a:tailEnd/>
          </a:ln>
        </p:spPr>
        <p:txBody>
          <a:bodyPr wrap="none" anchor="ctr">
            <a:prstTxWarp prst="textNoShape">
              <a:avLst/>
            </a:prstTxWarp>
            <a:spAutoFit/>
          </a:bodyPr>
          <a:lstStyle/>
          <a:p>
            <a:endParaRPr lang="en-US"/>
          </a:p>
        </p:txBody>
      </p:sp>
      <p:grpSp>
        <p:nvGrpSpPr>
          <p:cNvPr id="2" name="Group 11"/>
          <p:cNvGrpSpPr>
            <a:grpSpLocks/>
          </p:cNvGrpSpPr>
          <p:nvPr/>
        </p:nvGrpSpPr>
        <p:grpSpPr bwMode="auto">
          <a:xfrm>
            <a:off x="169863" y="1397000"/>
            <a:ext cx="8745537" cy="1622425"/>
            <a:chOff x="107" y="880"/>
            <a:chExt cx="5509" cy="1022"/>
          </a:xfrm>
        </p:grpSpPr>
        <p:sp>
          <p:nvSpPr>
            <p:cNvPr id="23579" name="AutoShape 12"/>
            <p:cNvSpPr>
              <a:spLocks noChangeArrowheads="1"/>
            </p:cNvSpPr>
            <p:nvPr/>
          </p:nvSpPr>
          <p:spPr bwMode="auto">
            <a:xfrm>
              <a:off x="107" y="880"/>
              <a:ext cx="5510" cy="1023"/>
            </a:xfrm>
            <a:prstGeom prst="roundRect">
              <a:avLst>
                <a:gd name="adj" fmla="val 97"/>
              </a:avLst>
            </a:prstGeom>
            <a:noFill/>
            <a:ln w="9525">
              <a:noFill/>
              <a:round/>
              <a:headEnd/>
              <a:tailEnd/>
            </a:ln>
          </p:spPr>
          <p:txBody>
            <a:bodyPr wrap="none" anchor="ctr">
              <a:prstTxWarp prst="textNoShape">
                <a:avLst/>
              </a:prstTxWarp>
            </a:bodyPr>
            <a:lstStyle/>
            <a:p>
              <a:endParaRPr lang="en-US"/>
            </a:p>
          </p:txBody>
        </p:sp>
      </p:grpSp>
      <p:grpSp>
        <p:nvGrpSpPr>
          <p:cNvPr id="3" name="Group 13"/>
          <p:cNvGrpSpPr>
            <a:grpSpLocks/>
          </p:cNvGrpSpPr>
          <p:nvPr/>
        </p:nvGrpSpPr>
        <p:grpSpPr bwMode="auto">
          <a:xfrm>
            <a:off x="201613" y="1820863"/>
            <a:ext cx="8745537" cy="1622425"/>
            <a:chOff x="127" y="1147"/>
            <a:chExt cx="5509" cy="1022"/>
          </a:xfrm>
        </p:grpSpPr>
        <p:sp>
          <p:nvSpPr>
            <p:cNvPr id="23578" name="AutoShape 14"/>
            <p:cNvSpPr>
              <a:spLocks noChangeArrowheads="1"/>
            </p:cNvSpPr>
            <p:nvPr/>
          </p:nvSpPr>
          <p:spPr bwMode="auto">
            <a:xfrm>
              <a:off x="127" y="1147"/>
              <a:ext cx="5510" cy="1023"/>
            </a:xfrm>
            <a:prstGeom prst="roundRect">
              <a:avLst>
                <a:gd name="adj" fmla="val 97"/>
              </a:avLst>
            </a:prstGeom>
            <a:noFill/>
            <a:ln w="9525">
              <a:noFill/>
              <a:round/>
              <a:headEnd/>
              <a:tailEnd/>
            </a:ln>
          </p:spPr>
          <p:txBody>
            <a:bodyPr wrap="none" anchor="ctr">
              <a:prstTxWarp prst="textNoShape">
                <a:avLst/>
              </a:prstTxWarp>
            </a:bodyPr>
            <a:lstStyle/>
            <a:p>
              <a:endParaRPr lang="en-US"/>
            </a:p>
          </p:txBody>
        </p:sp>
      </p:grpSp>
      <p:grpSp>
        <p:nvGrpSpPr>
          <p:cNvPr id="4" name="Group 56"/>
          <p:cNvGrpSpPr>
            <a:grpSpLocks/>
          </p:cNvGrpSpPr>
          <p:nvPr/>
        </p:nvGrpSpPr>
        <p:grpSpPr bwMode="auto">
          <a:xfrm>
            <a:off x="1055688" y="5383213"/>
            <a:ext cx="87312" cy="350837"/>
            <a:chOff x="665" y="3391"/>
            <a:chExt cx="55" cy="221"/>
          </a:xfrm>
        </p:grpSpPr>
        <p:sp>
          <p:nvSpPr>
            <p:cNvPr id="23574" name="AutoShape 57"/>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grpSp>
          <p:nvGrpSpPr>
            <p:cNvPr id="5" name="Group 58"/>
            <p:cNvGrpSpPr>
              <a:grpSpLocks/>
            </p:cNvGrpSpPr>
            <p:nvPr/>
          </p:nvGrpSpPr>
          <p:grpSpPr bwMode="auto">
            <a:xfrm>
              <a:off x="665" y="3391"/>
              <a:ext cx="55" cy="221"/>
              <a:chOff x="665" y="3391"/>
              <a:chExt cx="55" cy="221"/>
            </a:xfrm>
          </p:grpSpPr>
          <p:sp>
            <p:nvSpPr>
              <p:cNvPr id="23576" name="AutoShape 59"/>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sp>
            <p:nvSpPr>
              <p:cNvPr id="23577" name="AutoShape 60"/>
              <p:cNvSpPr>
                <a:spLocks noChangeArrowheads="1"/>
              </p:cNvSpPr>
              <p:nvPr/>
            </p:nvSpPr>
            <p:spPr bwMode="auto">
              <a:xfrm>
                <a:off x="665" y="3391"/>
                <a:ext cx="55" cy="221"/>
              </a:xfrm>
              <a:prstGeom prst="roundRect">
                <a:avLst>
                  <a:gd name="adj" fmla="val 2083"/>
                </a:avLst>
              </a:prstGeom>
              <a:noFill/>
              <a:ln w="9525">
                <a:noFill/>
                <a:round/>
                <a:headEnd/>
                <a:tailEnd/>
              </a:ln>
            </p:spPr>
            <p:txBody>
              <a:bodyPr wrap="none" lIns="0" tIns="0" rIns="0" bIns="0">
                <a:prstTxWarp prst="textNoShape">
                  <a:avLst/>
                </a:prstTxWarp>
                <a:spAutoFit/>
              </a:bodyPr>
              <a:lstStyle/>
              <a:p>
                <a:pPr>
                  <a:lnSpc>
                    <a:spcPct val="95000"/>
                  </a:lnSpc>
                  <a:buClr>
                    <a:srgbClr val="000000"/>
                  </a:buClr>
                  <a:buSzPct val="100000"/>
                  <a:buFont typeface="Times New Roman" pitchFamily="-112"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a:solidFill>
                      <a:schemeClr val="tx1"/>
                    </a:solidFill>
                  </a:rPr>
                  <a:t> </a:t>
                </a:r>
              </a:p>
            </p:txBody>
          </p:sp>
        </p:grpSp>
      </p:grpSp>
      <p:sp>
        <p:nvSpPr>
          <p:cNvPr id="23563" name="Oval 61"/>
          <p:cNvSpPr>
            <a:spLocks noChangeArrowheads="1"/>
          </p:cNvSpPr>
          <p:nvPr/>
        </p:nvSpPr>
        <p:spPr bwMode="auto">
          <a:xfrm>
            <a:off x="7677150" y="3819525"/>
            <a:ext cx="809625" cy="809625"/>
          </a:xfrm>
          <a:prstGeom prst="ellipse">
            <a:avLst/>
          </a:prstGeom>
          <a:noFill/>
          <a:ln w="9525">
            <a:noFill/>
            <a:round/>
            <a:headEnd/>
            <a:tailEnd/>
          </a:ln>
        </p:spPr>
        <p:txBody>
          <a:bodyPr wrap="none" anchor="ctr">
            <a:prstTxWarp prst="textNoShape">
              <a:avLst/>
            </a:prstTxWarp>
          </a:bodyPr>
          <a:lstStyle/>
          <a:p>
            <a:endParaRPr lang="en-US"/>
          </a:p>
        </p:txBody>
      </p:sp>
      <p:sp>
        <p:nvSpPr>
          <p:cNvPr id="23564" name="Text Box 65"/>
          <p:cNvSpPr txBox="1">
            <a:spLocks noChangeArrowheads="1"/>
          </p:cNvSpPr>
          <p:nvPr/>
        </p:nvSpPr>
        <p:spPr bwMode="auto">
          <a:xfrm>
            <a:off x="228600" y="1205604"/>
            <a:ext cx="8763000" cy="1323439"/>
          </a:xfrm>
          <a:prstGeom prst="rect">
            <a:avLst/>
          </a:prstGeom>
          <a:noFill/>
          <a:ln w="9525">
            <a:noFill/>
            <a:miter lim="800000"/>
            <a:headEnd/>
            <a:tailEnd/>
          </a:ln>
        </p:spPr>
        <p:txBody>
          <a:bodyPr>
            <a:prstTxWarp prst="textNoShape">
              <a:avLst/>
            </a:prstTxWarp>
            <a:spAutoFit/>
          </a:bodyPr>
          <a:lstStyle/>
          <a:p>
            <a:pPr>
              <a:buFontTx/>
              <a:buChar char="-"/>
            </a:pPr>
            <a:r>
              <a:rPr lang="en-US" sz="1600" i="0" dirty="0" smtClean="0">
                <a:solidFill>
                  <a:schemeClr val="tx1"/>
                </a:solidFill>
                <a:latin typeface="Arial"/>
                <a:cs typeface="Arial"/>
              </a:rPr>
              <a:t> </a:t>
            </a:r>
            <a:r>
              <a:rPr lang="en-US" sz="1600" b="1" i="0" dirty="0" smtClean="0">
                <a:solidFill>
                  <a:schemeClr val="tx1"/>
                </a:solidFill>
                <a:latin typeface="Arial"/>
                <a:cs typeface="Arial"/>
              </a:rPr>
              <a:t>EVN </a:t>
            </a:r>
            <a:r>
              <a:rPr lang="en-US" sz="1600" i="0" dirty="0" err="1" smtClean="0">
                <a:solidFill>
                  <a:schemeClr val="tx1"/>
                </a:solidFill>
                <a:latin typeface="Arial"/>
                <a:cs typeface="Arial"/>
                <a:sym typeface="Wingdings"/>
              </a:rPr>
              <a:t></a:t>
            </a:r>
            <a:r>
              <a:rPr lang="en-US" sz="1600" i="0" dirty="0" smtClean="0">
                <a:solidFill>
                  <a:schemeClr val="tx1"/>
                </a:solidFill>
                <a:latin typeface="Arial"/>
                <a:cs typeface="Arial"/>
              </a:rPr>
              <a:t> </a:t>
            </a:r>
            <a:r>
              <a:rPr lang="en-US" sz="1600" i="0" dirty="0" err="1" smtClean="0">
                <a:solidFill>
                  <a:schemeClr val="tx1"/>
                </a:solidFill>
                <a:latin typeface="Arial"/>
                <a:cs typeface="Arial"/>
              </a:rPr>
              <a:t>Medicina</a:t>
            </a:r>
            <a:r>
              <a:rPr lang="en-US" sz="1600" i="0" dirty="0" smtClean="0">
                <a:solidFill>
                  <a:schemeClr val="tx1"/>
                </a:solidFill>
                <a:latin typeface="Arial"/>
                <a:cs typeface="Arial"/>
              </a:rPr>
              <a:t> </a:t>
            </a:r>
            <a:r>
              <a:rPr lang="en-US" sz="1600" i="0" dirty="0">
                <a:solidFill>
                  <a:schemeClr val="tx1"/>
                </a:solidFill>
                <a:latin typeface="Arial"/>
                <a:cs typeface="Arial"/>
              </a:rPr>
              <a:t>&amp; </a:t>
            </a:r>
            <a:r>
              <a:rPr lang="en-US" sz="1600" i="0" dirty="0" err="1" smtClean="0">
                <a:solidFill>
                  <a:schemeClr val="tx1"/>
                </a:solidFill>
                <a:latin typeface="Arial"/>
                <a:cs typeface="Arial"/>
              </a:rPr>
              <a:t>Noto</a:t>
            </a:r>
            <a:r>
              <a:rPr lang="en-US" sz="1600" i="0" dirty="0" smtClean="0">
                <a:solidFill>
                  <a:schemeClr val="tx1"/>
                </a:solidFill>
                <a:latin typeface="Arial"/>
                <a:cs typeface="Arial"/>
              </a:rPr>
              <a:t> </a:t>
            </a:r>
            <a:r>
              <a:rPr lang="en-US" sz="1600" i="0" dirty="0">
                <a:solidFill>
                  <a:schemeClr val="tx1"/>
                </a:solidFill>
                <a:latin typeface="Arial"/>
                <a:cs typeface="Arial"/>
              </a:rPr>
              <a:t>+ </a:t>
            </a:r>
            <a:r>
              <a:rPr lang="en-US" sz="1600" i="0" dirty="0" smtClean="0">
                <a:solidFill>
                  <a:srgbClr val="800000"/>
                </a:solidFill>
                <a:latin typeface="Arial"/>
                <a:cs typeface="Arial"/>
              </a:rPr>
              <a:t>SRT  from 2015</a:t>
            </a:r>
          </a:p>
          <a:p>
            <a:pPr>
              <a:buFontTx/>
              <a:buChar char="-"/>
            </a:pPr>
            <a:r>
              <a:rPr lang="en-US" sz="1600" i="0" dirty="0" smtClean="0">
                <a:solidFill>
                  <a:schemeClr val="tx1"/>
                </a:solidFill>
                <a:latin typeface="Arial"/>
                <a:cs typeface="Arial"/>
                <a:sym typeface="Wingdings" pitchFamily="-112" charset="2"/>
              </a:rPr>
              <a:t> </a:t>
            </a:r>
            <a:r>
              <a:rPr lang="en-US" sz="1600" b="1" i="0" dirty="0" smtClean="0">
                <a:solidFill>
                  <a:schemeClr val="tx1"/>
                </a:solidFill>
                <a:latin typeface="Arial"/>
                <a:cs typeface="Arial"/>
                <a:sym typeface="Wingdings" pitchFamily="-112" charset="2"/>
              </a:rPr>
              <a:t>Space-VLBI</a:t>
            </a:r>
            <a:r>
              <a:rPr lang="en-US" sz="1600" i="0" dirty="0" smtClean="0">
                <a:solidFill>
                  <a:schemeClr val="tx1"/>
                </a:solidFill>
                <a:latin typeface="Arial"/>
                <a:cs typeface="Arial"/>
                <a:sym typeface="Wingdings" pitchFamily="-112" charset="2"/>
              </a:rPr>
              <a:t> (</a:t>
            </a:r>
            <a:r>
              <a:rPr lang="en-US" sz="1600" i="0" dirty="0" err="1">
                <a:solidFill>
                  <a:schemeClr val="tx1"/>
                </a:solidFill>
                <a:latin typeface="Arial"/>
                <a:cs typeface="Arial"/>
                <a:sym typeface="Wingdings" pitchFamily="-112" charset="2"/>
              </a:rPr>
              <a:t>RadioAstron</a:t>
            </a:r>
            <a:r>
              <a:rPr lang="en-US" sz="1600" i="0" dirty="0" smtClean="0">
                <a:solidFill>
                  <a:schemeClr val="tx1"/>
                </a:solidFill>
                <a:latin typeface="Arial"/>
                <a:cs typeface="Arial"/>
                <a:sym typeface="Wingdings" pitchFamily="-112" charset="2"/>
              </a:rPr>
              <a:t>) </a:t>
            </a:r>
            <a:r>
              <a:rPr lang="en-US" sz="1600" i="0" dirty="0" err="1">
                <a:solidFill>
                  <a:schemeClr val="tx1"/>
                </a:solidFill>
                <a:latin typeface="Arial"/>
                <a:cs typeface="Arial"/>
                <a:sym typeface="Wingdings" pitchFamily="-112" charset="2"/>
              </a:rPr>
              <a:t></a:t>
            </a:r>
            <a:r>
              <a:rPr lang="en-US" sz="1600" i="0" dirty="0" smtClean="0">
                <a:solidFill>
                  <a:schemeClr val="tx1"/>
                </a:solidFill>
                <a:latin typeface="Arial"/>
                <a:cs typeface="Arial"/>
                <a:sym typeface="Wingdings" pitchFamily="-112" charset="2"/>
              </a:rPr>
              <a:t>  </a:t>
            </a:r>
            <a:r>
              <a:rPr lang="en-US" sz="1600" dirty="0" err="1" smtClean="0">
                <a:latin typeface="Arial"/>
                <a:cs typeface="Arial"/>
                <a:sym typeface="Wingdings" pitchFamily="-112" charset="2"/>
              </a:rPr>
              <a:t>Medicina</a:t>
            </a:r>
            <a:r>
              <a:rPr lang="en-US" sz="1600" dirty="0" smtClean="0">
                <a:latin typeface="Arial"/>
                <a:cs typeface="Arial"/>
                <a:sym typeface="Wingdings" pitchFamily="-112" charset="2"/>
              </a:rPr>
              <a:t> &amp; </a:t>
            </a:r>
            <a:r>
              <a:rPr lang="en-US" sz="1600" dirty="0" err="1" smtClean="0">
                <a:latin typeface="Arial"/>
                <a:cs typeface="Arial"/>
                <a:sym typeface="Wingdings" pitchFamily="-112" charset="2"/>
              </a:rPr>
              <a:t>Noto</a:t>
            </a:r>
            <a:r>
              <a:rPr lang="en-US" sz="1600" dirty="0" smtClean="0">
                <a:latin typeface="Arial"/>
                <a:cs typeface="Arial"/>
                <a:sym typeface="Wingdings" pitchFamily="-112" charset="2"/>
              </a:rPr>
              <a:t>, </a:t>
            </a:r>
            <a:r>
              <a:rPr lang="en-US" sz="1600" dirty="0" smtClean="0">
                <a:solidFill>
                  <a:srgbClr val="800000"/>
                </a:solidFill>
                <a:latin typeface="Arial"/>
                <a:cs typeface="Arial"/>
                <a:sym typeface="Wingdings" pitchFamily="-112" charset="2"/>
              </a:rPr>
              <a:t>SRT</a:t>
            </a:r>
            <a:r>
              <a:rPr lang="en-US" sz="1600" dirty="0" smtClean="0">
                <a:solidFill>
                  <a:srgbClr val="000000"/>
                </a:solidFill>
                <a:latin typeface="Arial"/>
                <a:cs typeface="Arial"/>
                <a:sym typeface="Wingdings" pitchFamily="-112" charset="2"/>
              </a:rPr>
              <a:t> </a:t>
            </a:r>
            <a:r>
              <a:rPr lang="en-US" sz="1600" dirty="0" smtClean="0">
                <a:solidFill>
                  <a:srgbClr val="800000"/>
                </a:solidFill>
                <a:latin typeface="Arial"/>
                <a:cs typeface="Arial"/>
                <a:sym typeface="Wingdings" pitchFamily="-112" charset="2"/>
              </a:rPr>
              <a:t>test experiments ongoing</a:t>
            </a:r>
          </a:p>
          <a:p>
            <a:pPr>
              <a:buFontTx/>
              <a:buChar char="-"/>
            </a:pPr>
            <a:r>
              <a:rPr lang="en-US" sz="1600" dirty="0" smtClean="0">
                <a:latin typeface="Arial"/>
                <a:cs typeface="Arial"/>
              </a:rPr>
              <a:t> </a:t>
            </a:r>
            <a:r>
              <a:rPr lang="en-US" sz="1600" b="1" dirty="0" err="1" smtClean="0">
                <a:latin typeface="Arial"/>
                <a:cs typeface="Arial"/>
              </a:rPr>
              <a:t>eVLBI</a:t>
            </a:r>
            <a:r>
              <a:rPr lang="en-US" sz="1600" b="1" dirty="0" smtClean="0">
                <a:latin typeface="Arial"/>
                <a:cs typeface="Arial"/>
              </a:rPr>
              <a:t>:</a:t>
            </a:r>
            <a:r>
              <a:rPr lang="en-US" sz="1600" dirty="0" smtClean="0">
                <a:latin typeface="Arial"/>
                <a:cs typeface="Arial"/>
              </a:rPr>
              <a:t> Optic </a:t>
            </a:r>
            <a:r>
              <a:rPr lang="en-US" sz="1600" dirty="0" err="1" smtClean="0">
                <a:latin typeface="Arial"/>
                <a:cs typeface="Arial"/>
              </a:rPr>
              <a:t>fibre</a:t>
            </a:r>
            <a:r>
              <a:rPr lang="en-US" sz="1600" dirty="0" smtClean="0">
                <a:latin typeface="Arial"/>
                <a:cs typeface="Arial"/>
              </a:rPr>
              <a:t> connection to </a:t>
            </a:r>
            <a:r>
              <a:rPr lang="en-US" sz="1600" dirty="0" err="1" smtClean="0">
                <a:latin typeface="Arial"/>
                <a:cs typeface="Arial"/>
              </a:rPr>
              <a:t>Medicina</a:t>
            </a:r>
            <a:r>
              <a:rPr lang="en-US" sz="1600" dirty="0" smtClean="0">
                <a:latin typeface="Arial"/>
                <a:cs typeface="Arial"/>
              </a:rPr>
              <a:t> &amp; </a:t>
            </a:r>
            <a:r>
              <a:rPr lang="en-US" sz="1600" dirty="0" err="1" smtClean="0">
                <a:latin typeface="Arial"/>
                <a:cs typeface="Arial"/>
              </a:rPr>
              <a:t>Noto</a:t>
            </a:r>
            <a:r>
              <a:rPr lang="en-US" sz="1600" dirty="0" smtClean="0">
                <a:latin typeface="Arial"/>
                <a:cs typeface="Arial"/>
              </a:rPr>
              <a:t> + </a:t>
            </a:r>
            <a:r>
              <a:rPr lang="en-US" sz="1600" dirty="0" smtClean="0">
                <a:solidFill>
                  <a:srgbClr val="800000"/>
                </a:solidFill>
                <a:latin typeface="Arial"/>
                <a:cs typeface="Arial"/>
              </a:rPr>
              <a:t>SRT in 1-1.5 years</a:t>
            </a:r>
          </a:p>
          <a:p>
            <a:pPr>
              <a:buFontTx/>
              <a:buChar char="-"/>
            </a:pPr>
            <a:r>
              <a:rPr lang="en-US" sz="1600" dirty="0" smtClean="0">
                <a:latin typeface="Arial"/>
                <a:cs typeface="Arial"/>
              </a:rPr>
              <a:t> </a:t>
            </a:r>
            <a:r>
              <a:rPr lang="en-US" sz="1600" b="1" dirty="0" smtClean="0">
                <a:latin typeface="Arial"/>
                <a:cs typeface="Arial"/>
              </a:rPr>
              <a:t>mm-VLBI</a:t>
            </a:r>
            <a:r>
              <a:rPr lang="en-US" sz="1600" dirty="0" smtClean="0">
                <a:latin typeface="Arial"/>
                <a:cs typeface="Arial"/>
              </a:rPr>
              <a:t> (7/3 mm) </a:t>
            </a:r>
            <a:r>
              <a:rPr lang="en-US" sz="1600" dirty="0" err="1" smtClean="0">
                <a:latin typeface="Arial"/>
                <a:cs typeface="Arial"/>
                <a:sym typeface="Wingdings"/>
              </a:rPr>
              <a:t></a:t>
            </a:r>
            <a:r>
              <a:rPr lang="en-US" sz="1600" dirty="0" smtClean="0">
                <a:latin typeface="Arial"/>
                <a:cs typeface="Arial"/>
              </a:rPr>
              <a:t> high-</a:t>
            </a:r>
            <a:r>
              <a:rPr lang="en-US" sz="1600" dirty="0" err="1" smtClean="0">
                <a:latin typeface="Arial"/>
                <a:cs typeface="Arial"/>
              </a:rPr>
              <a:t>ν</a:t>
            </a:r>
            <a:r>
              <a:rPr lang="en-US" sz="1600" dirty="0" smtClean="0">
                <a:latin typeface="Arial"/>
                <a:cs typeface="Arial"/>
              </a:rPr>
              <a:t> capability </a:t>
            </a:r>
            <a:r>
              <a:rPr lang="en-US" sz="1600" dirty="0" err="1" smtClean="0">
                <a:latin typeface="Arial"/>
                <a:cs typeface="Arial"/>
              </a:rPr>
              <a:t>Noto</a:t>
            </a:r>
            <a:r>
              <a:rPr lang="en-US" sz="1600" dirty="0" smtClean="0">
                <a:latin typeface="Arial"/>
                <a:cs typeface="Arial"/>
              </a:rPr>
              <a:t> </a:t>
            </a:r>
            <a:r>
              <a:rPr lang="en-US" sz="1600" dirty="0" smtClean="0">
                <a:solidFill>
                  <a:srgbClr val="000000"/>
                </a:solidFill>
                <a:latin typeface="Arial"/>
                <a:cs typeface="Arial"/>
              </a:rPr>
              <a:t>+ </a:t>
            </a:r>
            <a:r>
              <a:rPr lang="en-US" sz="1600" dirty="0" smtClean="0">
                <a:solidFill>
                  <a:srgbClr val="800000"/>
                </a:solidFill>
                <a:latin typeface="Arial"/>
                <a:cs typeface="Arial"/>
              </a:rPr>
              <a:t>SRT 43 GHz funded; 86 GHz IRAM</a:t>
            </a:r>
          </a:p>
          <a:p>
            <a:pPr>
              <a:buFontTx/>
              <a:buChar char="-"/>
            </a:pPr>
            <a:r>
              <a:rPr lang="en-US" sz="1600" dirty="0" smtClean="0">
                <a:latin typeface="Arial"/>
                <a:cs typeface="Arial"/>
                <a:sym typeface="Wingdings" pitchFamily="-112" charset="2"/>
              </a:rPr>
              <a:t> </a:t>
            </a:r>
            <a:r>
              <a:rPr lang="en-US" sz="1600" b="1" dirty="0" smtClean="0">
                <a:latin typeface="Arial"/>
                <a:cs typeface="Arial"/>
                <a:sym typeface="Wingdings" pitchFamily="-112" charset="2"/>
              </a:rPr>
              <a:t>Italian </a:t>
            </a:r>
            <a:r>
              <a:rPr lang="en-US" sz="1600" b="1" i="0" dirty="0" smtClean="0">
                <a:solidFill>
                  <a:schemeClr val="tx1"/>
                </a:solidFill>
                <a:latin typeface="Arial"/>
                <a:cs typeface="Arial"/>
                <a:sym typeface="Wingdings" pitchFamily="-112" charset="2"/>
              </a:rPr>
              <a:t>VLBI</a:t>
            </a:r>
            <a:r>
              <a:rPr lang="en-US" sz="1600" dirty="0" smtClean="0">
                <a:latin typeface="Arial"/>
                <a:cs typeface="Arial"/>
                <a:sym typeface="Wingdings" pitchFamily="-112" charset="2"/>
              </a:rPr>
              <a:t> </a:t>
            </a:r>
            <a:r>
              <a:rPr lang="en-US" sz="1600" dirty="0" smtClean="0">
                <a:latin typeface="Arial"/>
                <a:cs typeface="Arial"/>
                <a:sym typeface="Wingdings"/>
              </a:rPr>
              <a:t></a:t>
            </a:r>
            <a:r>
              <a:rPr lang="en-US" sz="1600" i="0" dirty="0" smtClean="0">
                <a:solidFill>
                  <a:schemeClr val="tx1"/>
                </a:solidFill>
                <a:latin typeface="Arial"/>
                <a:cs typeface="Arial"/>
                <a:sym typeface="Wingdings" pitchFamily="-112" charset="2"/>
              </a:rPr>
              <a:t> </a:t>
            </a:r>
            <a:r>
              <a:rPr lang="en-US" sz="1600" dirty="0" err="1" smtClean="0">
                <a:solidFill>
                  <a:srgbClr val="800000"/>
                </a:solidFill>
                <a:latin typeface="Arial"/>
                <a:cs typeface="Arial"/>
                <a:sym typeface="Wingdings" pitchFamily="-112" charset="2"/>
              </a:rPr>
              <a:t>Medicina</a:t>
            </a:r>
            <a:r>
              <a:rPr lang="en-US" sz="1600" dirty="0" smtClean="0">
                <a:solidFill>
                  <a:srgbClr val="800000"/>
                </a:solidFill>
                <a:latin typeface="Arial"/>
                <a:cs typeface="Arial"/>
                <a:sym typeface="Wingdings" pitchFamily="-112" charset="2"/>
              </a:rPr>
              <a:t>, </a:t>
            </a:r>
            <a:r>
              <a:rPr lang="en-US" sz="1600" dirty="0" err="1" smtClean="0">
                <a:solidFill>
                  <a:srgbClr val="800000"/>
                </a:solidFill>
                <a:latin typeface="Arial"/>
                <a:cs typeface="Arial"/>
                <a:sym typeface="Wingdings" pitchFamily="-112" charset="2"/>
              </a:rPr>
              <a:t>Noto</a:t>
            </a:r>
            <a:r>
              <a:rPr lang="en-US" sz="1600" dirty="0" smtClean="0">
                <a:solidFill>
                  <a:srgbClr val="800000"/>
                </a:solidFill>
                <a:latin typeface="Arial"/>
                <a:cs typeface="Arial"/>
                <a:sym typeface="Wingdings" pitchFamily="-112" charset="2"/>
              </a:rPr>
              <a:t>, </a:t>
            </a:r>
            <a:r>
              <a:rPr lang="en-US" sz="1600" i="0" dirty="0" smtClean="0">
                <a:solidFill>
                  <a:srgbClr val="800000"/>
                </a:solidFill>
                <a:latin typeface="Arial"/>
                <a:cs typeface="Arial"/>
                <a:sym typeface="Wingdings" pitchFamily="-112" charset="2"/>
              </a:rPr>
              <a:t>SRT + SW </a:t>
            </a:r>
            <a:r>
              <a:rPr lang="en-US" sz="1600" i="0" dirty="0" err="1" smtClean="0">
                <a:solidFill>
                  <a:srgbClr val="800000"/>
                </a:solidFill>
                <a:latin typeface="Arial"/>
                <a:cs typeface="Arial"/>
                <a:sym typeface="Wingdings" pitchFamily="-112" charset="2"/>
              </a:rPr>
              <a:t>correlator</a:t>
            </a:r>
            <a:r>
              <a:rPr lang="en-US" sz="1600" i="0" dirty="0" smtClean="0">
                <a:solidFill>
                  <a:srgbClr val="800000"/>
                </a:solidFill>
                <a:latin typeface="Arial"/>
                <a:cs typeface="Arial"/>
                <a:sym typeface="Wingdings" pitchFamily="-112" charset="2"/>
              </a:rPr>
              <a:t> (DIFX) – tests ongoing </a:t>
            </a:r>
            <a:endParaRPr lang="en-US" sz="1600" b="1" i="0" dirty="0">
              <a:latin typeface="Arial"/>
              <a:cs typeface="Arial"/>
              <a:sym typeface="Wingdings" pitchFamily="-112" charset="2"/>
            </a:endParaRPr>
          </a:p>
        </p:txBody>
      </p:sp>
      <p:pic>
        <p:nvPicPr>
          <p:cNvPr id="23567" name="Picture 2" descr="express-network"/>
          <p:cNvPicPr>
            <a:picLocks noChangeAspect="1" noChangeArrowheads="1"/>
          </p:cNvPicPr>
          <p:nvPr/>
        </p:nvPicPr>
        <p:blipFill>
          <a:blip r:embed="rId3"/>
          <a:srcRect l="11218" r="3551" b="33224"/>
          <a:stretch>
            <a:fillRect/>
          </a:stretch>
        </p:blipFill>
        <p:spPr bwMode="auto">
          <a:xfrm>
            <a:off x="3912900" y="2909202"/>
            <a:ext cx="4573875" cy="3054855"/>
          </a:xfrm>
          <a:prstGeom prst="rect">
            <a:avLst/>
          </a:prstGeom>
          <a:noFill/>
          <a:ln w="9525">
            <a:noFill/>
            <a:miter lim="800000"/>
            <a:headEnd/>
            <a:tailEnd/>
          </a:ln>
        </p:spPr>
      </p:pic>
      <p:sp>
        <p:nvSpPr>
          <p:cNvPr id="27" name="Rectangle 9"/>
          <p:cNvSpPr>
            <a:spLocks noChangeArrowheads="1"/>
          </p:cNvSpPr>
          <p:nvPr/>
        </p:nvSpPr>
        <p:spPr bwMode="auto">
          <a:xfrm>
            <a:off x="2413000" y="336788"/>
            <a:ext cx="6731000" cy="609600"/>
          </a:xfrm>
          <a:prstGeom prst="rect">
            <a:avLst/>
          </a:prstGeom>
          <a:noFill/>
          <a:ln w="9525">
            <a:noFill/>
            <a:miter lim="800000"/>
            <a:headEnd/>
            <a:tailEnd/>
          </a:ln>
          <a:effectLst/>
        </p:spPr>
        <p:txBody>
          <a:bodyPr anchor="ctr">
            <a:prstTxWarp prst="textNoShape">
              <a:avLst/>
            </a:prstTxWarp>
          </a:bodyPr>
          <a:lstStyle/>
          <a:p>
            <a:pPr algn="ctr">
              <a:defRPr/>
            </a:pPr>
            <a:r>
              <a:rPr lang="en-US" sz="2800" b="1" i="0" dirty="0" smtClean="0">
                <a:solidFill>
                  <a:srgbClr val="000000"/>
                </a:solidFill>
                <a:latin typeface="Arial"/>
                <a:ea typeface="Calibri" pitchFamily="-111" charset="0"/>
                <a:cs typeface="Arial"/>
              </a:rPr>
              <a:t>SRT as part of VLBI Networks</a:t>
            </a:r>
            <a:endParaRPr lang="it-IT" sz="2800" b="1" i="0" dirty="0">
              <a:solidFill>
                <a:srgbClr val="000000"/>
              </a:solidFill>
              <a:latin typeface="Arial"/>
              <a:ea typeface="Calibri" pitchFamily="-111" charset="0"/>
              <a:cs typeface="Arial"/>
            </a:endParaRPr>
          </a:p>
        </p:txBody>
      </p:sp>
      <p:pic>
        <p:nvPicPr>
          <p:cNvPr id="23570" name="Picture 2" descr="Immagine-radioas"/>
          <p:cNvPicPr>
            <a:picLocks noChangeAspect="1" noChangeArrowheads="1"/>
          </p:cNvPicPr>
          <p:nvPr/>
        </p:nvPicPr>
        <p:blipFill>
          <a:blip r:embed="rId4"/>
          <a:srcRect/>
          <a:stretch>
            <a:fillRect/>
          </a:stretch>
        </p:blipFill>
        <p:spPr bwMode="auto">
          <a:xfrm>
            <a:off x="228600" y="3352800"/>
            <a:ext cx="3240088" cy="2438400"/>
          </a:xfrm>
          <a:prstGeom prst="rect">
            <a:avLst/>
          </a:prstGeom>
          <a:noFill/>
          <a:ln w="9525">
            <a:noFill/>
            <a:miter lim="800000"/>
            <a:headEnd/>
            <a:tailEnd/>
          </a:ln>
        </p:spPr>
      </p:pic>
      <p:sp>
        <p:nvSpPr>
          <p:cNvPr id="23571" name="Text Box 4"/>
          <p:cNvSpPr txBox="1">
            <a:spLocks noChangeArrowheads="1"/>
          </p:cNvSpPr>
          <p:nvPr/>
        </p:nvSpPr>
        <p:spPr bwMode="auto">
          <a:xfrm>
            <a:off x="228600" y="5810250"/>
            <a:ext cx="2580053" cy="830997"/>
          </a:xfrm>
          <a:prstGeom prst="rect">
            <a:avLst/>
          </a:prstGeom>
          <a:noFill/>
          <a:ln w="9525">
            <a:noFill/>
            <a:miter lim="800000"/>
            <a:headEnd/>
            <a:tailEnd/>
          </a:ln>
        </p:spPr>
        <p:txBody>
          <a:bodyPr wrap="none">
            <a:prstTxWarp prst="textNoShape">
              <a:avLst/>
            </a:prstTxWarp>
            <a:spAutoFit/>
          </a:bodyPr>
          <a:lstStyle/>
          <a:p>
            <a:r>
              <a:rPr lang="it-IT" sz="1600" i="0" dirty="0" err="1" smtClean="0">
                <a:solidFill>
                  <a:schemeClr val="tx1"/>
                </a:solidFill>
              </a:rPr>
              <a:t>Orbital</a:t>
            </a:r>
            <a:r>
              <a:rPr lang="it-IT" sz="1600" i="0" dirty="0" smtClean="0">
                <a:solidFill>
                  <a:schemeClr val="tx1"/>
                </a:solidFill>
              </a:rPr>
              <a:t> </a:t>
            </a:r>
            <a:r>
              <a:rPr lang="it-IT" sz="1600" i="0" dirty="0" err="1" smtClean="0">
                <a:solidFill>
                  <a:schemeClr val="tx1"/>
                </a:solidFill>
              </a:rPr>
              <a:t>Period</a:t>
            </a:r>
            <a:r>
              <a:rPr lang="it-IT" sz="1600" i="0" dirty="0" smtClean="0">
                <a:solidFill>
                  <a:schemeClr val="tx1"/>
                </a:solidFill>
              </a:rPr>
              <a:t>:  </a:t>
            </a:r>
            <a:r>
              <a:rPr lang="it-IT" sz="1600" i="0" dirty="0">
                <a:solidFill>
                  <a:schemeClr val="tx1"/>
                </a:solidFill>
              </a:rPr>
              <a:t>7-10  </a:t>
            </a:r>
            <a:r>
              <a:rPr lang="it-IT" sz="1600" i="0" dirty="0" err="1">
                <a:solidFill>
                  <a:schemeClr val="tx1"/>
                </a:solidFill>
              </a:rPr>
              <a:t>gg</a:t>
            </a:r>
            <a:endParaRPr lang="it-IT" sz="1600" i="0" dirty="0">
              <a:solidFill>
                <a:schemeClr val="tx1"/>
              </a:solidFill>
            </a:endParaRPr>
          </a:p>
          <a:p>
            <a:r>
              <a:rPr lang="it-IT" sz="1600" i="0" dirty="0" err="1" smtClean="0">
                <a:solidFill>
                  <a:schemeClr val="tx1"/>
                </a:solidFill>
              </a:rPr>
              <a:t>Apogee</a:t>
            </a:r>
            <a:r>
              <a:rPr lang="it-IT" sz="1600" i="0" dirty="0" smtClean="0">
                <a:solidFill>
                  <a:schemeClr val="tx1"/>
                </a:solidFill>
              </a:rPr>
              <a:t> </a:t>
            </a:r>
            <a:r>
              <a:rPr lang="it-IT" sz="1600" i="0" dirty="0">
                <a:solidFill>
                  <a:schemeClr val="tx1"/>
                </a:solidFill>
              </a:rPr>
              <a:t>: 310.000-390.00 km</a:t>
            </a:r>
          </a:p>
          <a:p>
            <a:r>
              <a:rPr lang="it-IT" sz="1600" i="0" dirty="0" err="1" smtClean="0">
                <a:solidFill>
                  <a:schemeClr val="tx1"/>
                </a:solidFill>
              </a:rPr>
              <a:t>Perigee</a:t>
            </a:r>
            <a:r>
              <a:rPr lang="it-IT" sz="1600" i="0" dirty="0" smtClean="0">
                <a:solidFill>
                  <a:schemeClr val="tx1"/>
                </a:solidFill>
              </a:rPr>
              <a:t> </a:t>
            </a:r>
            <a:r>
              <a:rPr lang="it-IT" sz="1600" i="0" dirty="0">
                <a:solidFill>
                  <a:schemeClr val="tx1"/>
                </a:solidFill>
              </a:rPr>
              <a:t>: 300-7.000 km</a:t>
            </a:r>
          </a:p>
        </p:txBody>
      </p:sp>
      <p:grpSp>
        <p:nvGrpSpPr>
          <p:cNvPr id="6" name="Group 2"/>
          <p:cNvGrpSpPr>
            <a:grpSpLocks/>
          </p:cNvGrpSpPr>
          <p:nvPr/>
        </p:nvGrpSpPr>
        <p:grpSpPr bwMode="auto">
          <a:xfrm>
            <a:off x="3048000" y="5217673"/>
            <a:ext cx="5333935" cy="1411727"/>
            <a:chOff x="91" y="10660"/>
            <a:chExt cx="6111" cy="1814"/>
          </a:xfrm>
          <a:solidFill>
            <a:srgbClr val="663300"/>
          </a:solidFill>
        </p:grpSpPr>
        <p:sp>
          <p:nvSpPr>
            <p:cNvPr id="34" name="Rectangle 3"/>
            <p:cNvSpPr>
              <a:spLocks noChangeArrowheads="1"/>
            </p:cNvSpPr>
            <p:nvPr/>
          </p:nvSpPr>
          <p:spPr bwMode="auto">
            <a:xfrm>
              <a:off x="5154" y="11494"/>
              <a:ext cx="1048" cy="979"/>
            </a:xfrm>
            <a:prstGeom prst="rect">
              <a:avLst/>
            </a:prstGeom>
            <a:grpFill/>
            <a:ln w="9525">
              <a:noFill/>
              <a:round/>
              <a:headEnd/>
              <a:tailEnd/>
            </a:ln>
          </p:spPr>
          <p:txBody>
            <a:bodyPr lIns="108000" tIns="0" rIns="0" bIns="0" anchor="ctr">
              <a:prstTxWarp prst="textNoShape">
                <a:avLst/>
              </a:prstTxWarp>
            </a:bodyPr>
            <a:lstStyle/>
            <a:p>
              <a:pP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b="1" dirty="0">
                  <a:solidFill>
                    <a:srgbClr val="FFFFFF"/>
                  </a:solidFill>
                  <a:latin typeface="Arial" pitchFamily="-111" charset="0"/>
                </a:rPr>
                <a:t>   </a:t>
              </a:r>
              <a:r>
                <a:rPr lang="en-GB" sz="1400" b="1" dirty="0">
                  <a:solidFill>
                    <a:srgbClr val="FFFFFF"/>
                  </a:solidFill>
                  <a:latin typeface="Arial" pitchFamily="-111" charset="0"/>
                </a:rPr>
                <a:t>7 - 10</a:t>
              </a:r>
            </a:p>
          </p:txBody>
        </p:sp>
        <p:sp>
          <p:nvSpPr>
            <p:cNvPr id="35" name="Rectangle 4"/>
            <p:cNvSpPr>
              <a:spLocks noChangeArrowheads="1"/>
            </p:cNvSpPr>
            <p:nvPr/>
          </p:nvSpPr>
          <p:spPr bwMode="auto">
            <a:xfrm>
              <a:off x="4369" y="11494"/>
              <a:ext cx="786" cy="979"/>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37</a:t>
              </a:r>
            </a:p>
          </p:txBody>
        </p:sp>
        <p:sp>
          <p:nvSpPr>
            <p:cNvPr id="36" name="Rectangle 5"/>
            <p:cNvSpPr>
              <a:spLocks noChangeArrowheads="1"/>
            </p:cNvSpPr>
            <p:nvPr/>
          </p:nvSpPr>
          <p:spPr bwMode="auto">
            <a:xfrm>
              <a:off x="3408" y="11494"/>
              <a:ext cx="966" cy="979"/>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106</a:t>
              </a:r>
            </a:p>
          </p:txBody>
        </p:sp>
        <p:sp>
          <p:nvSpPr>
            <p:cNvPr id="37" name="Rectangle 6"/>
            <p:cNvSpPr>
              <a:spLocks noChangeArrowheads="1"/>
            </p:cNvSpPr>
            <p:nvPr/>
          </p:nvSpPr>
          <p:spPr bwMode="auto">
            <a:xfrm>
              <a:off x="2535" y="11494"/>
              <a:ext cx="873" cy="979"/>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b="1" dirty="0">
                  <a:solidFill>
                    <a:srgbClr val="FFFFFF"/>
                  </a:solidFill>
                  <a:latin typeface="Arial" pitchFamily="-111" charset="0"/>
                </a:rPr>
                <a:t>540</a:t>
              </a:r>
            </a:p>
          </p:txBody>
        </p:sp>
        <p:sp>
          <p:nvSpPr>
            <p:cNvPr id="38" name="Rectangle 11"/>
            <p:cNvSpPr>
              <a:spLocks noChangeArrowheads="1"/>
            </p:cNvSpPr>
            <p:nvPr/>
          </p:nvSpPr>
          <p:spPr bwMode="auto">
            <a:xfrm>
              <a:off x="5154" y="10660"/>
              <a:ext cx="1048"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18 - 25</a:t>
              </a:r>
            </a:p>
          </p:txBody>
        </p:sp>
        <p:sp>
          <p:nvSpPr>
            <p:cNvPr id="39" name="Rectangle 12"/>
            <p:cNvSpPr>
              <a:spLocks noChangeArrowheads="1"/>
            </p:cNvSpPr>
            <p:nvPr/>
          </p:nvSpPr>
          <p:spPr bwMode="auto">
            <a:xfrm>
              <a:off x="4369" y="10711"/>
              <a:ext cx="786"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4,83</a:t>
              </a:r>
            </a:p>
          </p:txBody>
        </p:sp>
        <p:sp>
          <p:nvSpPr>
            <p:cNvPr id="40" name="Rectangle 13"/>
            <p:cNvSpPr>
              <a:spLocks noChangeArrowheads="1"/>
            </p:cNvSpPr>
            <p:nvPr/>
          </p:nvSpPr>
          <p:spPr bwMode="auto">
            <a:xfrm>
              <a:off x="3408" y="10711"/>
              <a:ext cx="966"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1,665</a:t>
              </a:r>
            </a:p>
          </p:txBody>
        </p:sp>
        <p:sp>
          <p:nvSpPr>
            <p:cNvPr id="41" name="Rectangle 14"/>
            <p:cNvSpPr>
              <a:spLocks noChangeArrowheads="1"/>
            </p:cNvSpPr>
            <p:nvPr/>
          </p:nvSpPr>
          <p:spPr bwMode="auto">
            <a:xfrm>
              <a:off x="2535" y="10701"/>
              <a:ext cx="873"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0,327</a:t>
              </a:r>
            </a:p>
          </p:txBody>
        </p:sp>
        <p:sp>
          <p:nvSpPr>
            <p:cNvPr id="42" name="Rectangle 15"/>
            <p:cNvSpPr>
              <a:spLocks noChangeArrowheads="1"/>
            </p:cNvSpPr>
            <p:nvPr/>
          </p:nvSpPr>
          <p:spPr bwMode="auto">
            <a:xfrm>
              <a:off x="91" y="10660"/>
              <a:ext cx="2444" cy="793"/>
            </a:xfrm>
            <a:prstGeom prst="rect">
              <a:avLst/>
            </a:prstGeom>
            <a:grpFill/>
            <a:ln w="9525">
              <a:noFill/>
              <a:round/>
              <a:headEnd/>
              <a:tailEnd/>
            </a:ln>
          </p:spPr>
          <p:txBody>
            <a:bodyPr lIns="108000" tIns="0" rIns="0" bIns="0" anchor="ctr">
              <a:prstTxWarp prst="textNoShape">
                <a:avLst/>
              </a:prstTxWarp>
            </a:bodyPr>
            <a:lstStyle/>
            <a:p>
              <a:pP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chemeClr val="bg1"/>
                  </a:solidFill>
                  <a:latin typeface="Arial" pitchFamily="-111" charset="0"/>
                </a:rPr>
                <a:t>Frequency band [GHz]</a:t>
              </a:r>
              <a:r>
                <a:rPr lang="ar-sa" sz="1400" b="1" dirty="0">
                  <a:solidFill>
                    <a:schemeClr val="bg1"/>
                  </a:solidFill>
                  <a:latin typeface="Arial" pitchFamily="-111" charset="0"/>
                  <a:ea typeface="Arial" pitchFamily="-111" charset="0"/>
                  <a:cs typeface="Arial" pitchFamily="-111" charset="0"/>
                </a:rPr>
                <a:t>‏</a:t>
              </a:r>
              <a:endParaRPr lang="en-GB" sz="1400" b="1" dirty="0">
                <a:solidFill>
                  <a:schemeClr val="bg1"/>
                </a:solidFill>
                <a:latin typeface="Arial" pitchFamily="-111" charset="0"/>
              </a:endParaRPr>
            </a:p>
          </p:txBody>
        </p:sp>
        <p:sp>
          <p:nvSpPr>
            <p:cNvPr id="43" name="Rectangle 42"/>
            <p:cNvSpPr>
              <a:spLocks noChangeArrowheads="1"/>
            </p:cNvSpPr>
            <p:nvPr/>
          </p:nvSpPr>
          <p:spPr bwMode="auto">
            <a:xfrm>
              <a:off x="91" y="11494"/>
              <a:ext cx="2444" cy="979"/>
            </a:xfrm>
            <a:prstGeom prst="rect">
              <a:avLst/>
            </a:prstGeom>
            <a:grpFill/>
            <a:ln w="9525">
              <a:noFill/>
              <a:round/>
              <a:headEnd/>
              <a:tailEnd/>
            </a:ln>
          </p:spPr>
          <p:txBody>
            <a:bodyPr lIns="108000" tIns="0" rIns="0" bIns="0" anchor="ctr">
              <a:prstTxWarp prst="textNoShape">
                <a:avLst/>
              </a:prstTxWarp>
            </a:bodyPr>
            <a:lstStyle/>
            <a:p>
              <a:pP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Ang. Res. At 350.000 km baseline [</a:t>
              </a:r>
              <a:r>
                <a:rPr lang="en-GB" sz="1400" b="1" dirty="0" err="1">
                  <a:solidFill>
                    <a:srgbClr val="FFFFFF"/>
                  </a:solidFill>
                  <a:latin typeface="Arial" pitchFamily="-111" charset="0"/>
                </a:rPr>
                <a:t>microas</a:t>
              </a:r>
              <a:r>
                <a:rPr lang="en-GB" sz="1400" b="1" dirty="0">
                  <a:solidFill>
                    <a:srgbClr val="FFFFFF"/>
                  </a:solidFill>
                  <a:latin typeface="Arial" pitchFamily="-111" charset="0"/>
                </a:rPr>
                <a:t>]</a:t>
              </a:r>
              <a:endParaRPr lang="en-GB" sz="2000" b="1" dirty="0">
                <a:solidFill>
                  <a:srgbClr val="FFFFFF"/>
                </a:solidFill>
                <a:latin typeface="Arial" pitchFamily="-111" charset="0"/>
              </a:endParaRPr>
            </a:p>
          </p:txBody>
        </p:sp>
        <p:sp>
          <p:nvSpPr>
            <p:cNvPr id="44" name="Line 26"/>
            <p:cNvSpPr>
              <a:spLocks noChangeShapeType="1"/>
            </p:cNvSpPr>
            <p:nvPr/>
          </p:nvSpPr>
          <p:spPr bwMode="auto">
            <a:xfrm>
              <a:off x="91" y="11453"/>
              <a:ext cx="6111" cy="41"/>
            </a:xfrm>
            <a:prstGeom prst="line">
              <a:avLst/>
            </a:prstGeom>
            <a:grpFill/>
            <a:ln w="76320">
              <a:solidFill>
                <a:srgbClr val="B4D6F9"/>
              </a:solidFill>
              <a:miter lim="800000"/>
              <a:headEnd/>
              <a:tailEnd/>
            </a:ln>
          </p:spPr>
          <p:txBody>
            <a:bodyPr>
              <a:prstTxWarp prst="textNoShape">
                <a:avLst/>
              </a:prstTxWarp>
            </a:bodyPr>
            <a:lstStyle/>
            <a:p>
              <a:pPr>
                <a:defRPr/>
              </a:pPr>
              <a:endParaRPr lang="en-US" sz="2000">
                <a:latin typeface="Arial" pitchFamily="-111" charset="0"/>
              </a:endParaRPr>
            </a:p>
          </p:txBody>
        </p:sp>
        <p:sp>
          <p:nvSpPr>
            <p:cNvPr id="45" name="Line 28"/>
            <p:cNvSpPr>
              <a:spLocks noChangeShapeType="1"/>
            </p:cNvSpPr>
            <p:nvPr/>
          </p:nvSpPr>
          <p:spPr bwMode="auto">
            <a:xfrm>
              <a:off x="91" y="12473"/>
              <a:ext cx="6111" cy="1"/>
            </a:xfrm>
            <a:prstGeom prst="line">
              <a:avLst/>
            </a:prstGeom>
            <a:grpFill/>
            <a:ln w="76320">
              <a:solidFill>
                <a:srgbClr val="B4D6F9"/>
              </a:solidFill>
              <a:miter lim="800000"/>
              <a:headEnd/>
              <a:tailEnd/>
            </a:ln>
          </p:spPr>
          <p:txBody>
            <a:bodyPr>
              <a:prstTxWarp prst="textNoShape">
                <a:avLst/>
              </a:prstTxWarp>
            </a:bodyPr>
            <a:lstStyle/>
            <a:p>
              <a:pPr>
                <a:defRPr/>
              </a:pPr>
              <a:endParaRPr lang="en-US" sz="2000">
                <a:latin typeface="Arial" pitchFamily="-111" charset="0"/>
              </a:endParaRPr>
            </a:p>
          </p:txBody>
        </p:sp>
        <p:sp>
          <p:nvSpPr>
            <p:cNvPr id="46" name="Line 29"/>
            <p:cNvSpPr>
              <a:spLocks noChangeShapeType="1"/>
            </p:cNvSpPr>
            <p:nvPr/>
          </p:nvSpPr>
          <p:spPr bwMode="auto">
            <a:xfrm>
              <a:off x="91" y="10660"/>
              <a:ext cx="6111" cy="51"/>
            </a:xfrm>
            <a:prstGeom prst="line">
              <a:avLst/>
            </a:prstGeom>
            <a:grpFill/>
            <a:ln w="76320">
              <a:solidFill>
                <a:srgbClr val="B4D6F9"/>
              </a:solidFill>
              <a:miter lim="800000"/>
              <a:headEnd/>
              <a:tailEnd/>
            </a:ln>
          </p:spPr>
          <p:txBody>
            <a:bodyPr>
              <a:prstTxWarp prst="textNoShape">
                <a:avLst/>
              </a:prstTxWarp>
            </a:bodyPr>
            <a:lstStyle/>
            <a:p>
              <a:pPr>
                <a:defRPr/>
              </a:pPr>
              <a:endParaRPr lang="en-US" sz="2000">
                <a:latin typeface="Arial" pitchFamily="-111" charset="0"/>
              </a:endParaRPr>
            </a:p>
          </p:txBody>
        </p:sp>
      </p:grpSp>
      <p:sp>
        <p:nvSpPr>
          <p:cNvPr id="23573" name="Rectangle 46"/>
          <p:cNvSpPr>
            <a:spLocks noChangeArrowheads="1"/>
          </p:cNvSpPr>
          <p:nvPr/>
        </p:nvSpPr>
        <p:spPr bwMode="auto">
          <a:xfrm>
            <a:off x="285262" y="2891135"/>
            <a:ext cx="1878339" cy="461665"/>
          </a:xfrm>
          <a:prstGeom prst="rect">
            <a:avLst/>
          </a:prstGeom>
          <a:noFill/>
          <a:ln w="9525">
            <a:noFill/>
            <a:miter lim="800000"/>
            <a:headEnd/>
            <a:tailEnd/>
          </a:ln>
        </p:spPr>
        <p:txBody>
          <a:bodyPr wrap="none">
            <a:prstTxWarp prst="textNoShape">
              <a:avLst/>
            </a:prstTxWarp>
            <a:spAutoFit/>
          </a:bodyPr>
          <a:lstStyle/>
          <a:p>
            <a:r>
              <a:rPr lang="en-US" sz="2400" i="0" dirty="0" err="1" smtClean="0">
                <a:solidFill>
                  <a:schemeClr val="tx1"/>
                </a:solidFill>
                <a:latin typeface="Arial"/>
                <a:cs typeface="Arial"/>
                <a:sym typeface="Wingdings" pitchFamily="-112" charset="2"/>
              </a:rPr>
              <a:t>RadioAstron</a:t>
            </a:r>
            <a:endParaRPr lang="en-US" sz="2400" dirty="0">
              <a:latin typeface="Arial"/>
              <a:cs typeface="Arial"/>
            </a:endParaRPr>
          </a:p>
        </p:txBody>
      </p:sp>
      <p:sp>
        <p:nvSpPr>
          <p:cNvPr id="49" name="Rectangle 1052"/>
          <p:cNvSpPr>
            <a:spLocks noChangeArrowheads="1"/>
          </p:cNvSpPr>
          <p:nvPr/>
        </p:nvSpPr>
        <p:spPr bwMode="auto">
          <a:xfrm>
            <a:off x="285262" y="468868"/>
            <a:ext cx="2119801" cy="369332"/>
          </a:xfrm>
          <a:prstGeom prst="rect">
            <a:avLst/>
          </a:prstGeom>
          <a:noFill/>
          <a:ln w="19050">
            <a:solidFill>
              <a:srgbClr val="FF0000"/>
            </a:solidFill>
            <a:miter lim="800000"/>
            <a:headEnd/>
            <a:tailEnd/>
          </a:ln>
        </p:spPr>
        <p:txBody>
          <a:bodyPr wrap="square">
            <a:prstTxWarp prst="textNoShape">
              <a:avLst/>
            </a:prstTxWarp>
            <a:spAutoFit/>
          </a:bodyPr>
          <a:lstStyle/>
          <a:p>
            <a:pPr algn="ctr">
              <a:spcBef>
                <a:spcPct val="50000"/>
              </a:spcBef>
            </a:pPr>
            <a:r>
              <a:rPr lang="it-IT" dirty="0" smtClean="0">
                <a:latin typeface="Arial"/>
                <a:cs typeface="Arial"/>
              </a:rPr>
              <a:t>DBBC2 + Mark5C</a:t>
            </a:r>
          </a:p>
        </p:txBody>
      </p:sp>
      <p:sp>
        <p:nvSpPr>
          <p:cNvPr id="7" name="Segnaposto data 6"/>
          <p:cNvSpPr>
            <a:spLocks noGrp="1"/>
          </p:cNvSpPr>
          <p:nvPr>
            <p:ph type="dt" sz="half" idx="10"/>
          </p:nvPr>
        </p:nvSpPr>
        <p:spPr/>
        <p:txBody>
          <a:bodyPr/>
          <a:lstStyle/>
          <a:p>
            <a:fld id="{4C07D821-755A-E743-ACE5-CE0B7BBD3518}" type="datetime1">
              <a:rPr lang="en-US" smtClean="0"/>
              <a:t>9/23/15</a:t>
            </a:fld>
            <a:endParaRPr lang="en-US"/>
          </a:p>
        </p:txBody>
      </p:sp>
      <p:sp>
        <p:nvSpPr>
          <p:cNvPr id="8" name="Segnaposto piè di pagina 7"/>
          <p:cNvSpPr>
            <a:spLocks noGrp="1"/>
          </p:cNvSpPr>
          <p:nvPr>
            <p:ph type="ftr" sz="quarter" idx="11"/>
          </p:nvPr>
        </p:nvSpPr>
        <p:spPr/>
        <p:txBody>
          <a:bodyPr/>
          <a:lstStyle/>
          <a:p>
            <a:r>
              <a:rPr lang="en-US" smtClean="0"/>
              <a:t>I. Prandoni</a:t>
            </a:r>
            <a:endParaRPr lang="en-US"/>
          </a:p>
        </p:txBody>
      </p:sp>
    </p:spTree>
    <p:extLst>
      <p:ext uri="{BB962C8B-B14F-4D97-AF65-F5344CB8AC3E}">
        <p14:creationId xmlns:p14="http://schemas.microsoft.com/office/powerpoint/2010/main" val="6903028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27"/>
          <p:cNvGrpSpPr>
            <a:grpSpLocks/>
          </p:cNvGrpSpPr>
          <p:nvPr/>
        </p:nvGrpSpPr>
        <p:grpSpPr bwMode="auto">
          <a:xfrm>
            <a:off x="6610350" y="1066800"/>
            <a:ext cx="2365375" cy="2730500"/>
            <a:chOff x="2832" y="592"/>
            <a:chExt cx="2880" cy="2688"/>
          </a:xfrm>
        </p:grpSpPr>
        <p:pic>
          <p:nvPicPr>
            <p:cNvPr id="38930" name="Picture 1028" descr="100803EUR_MSG1_cloufree"/>
            <p:cNvPicPr>
              <a:picLocks noChangeArrowheads="1"/>
            </p:cNvPicPr>
            <p:nvPr/>
          </p:nvPicPr>
          <p:blipFill>
            <a:blip r:embed="rId3"/>
            <a:srcRect r="42499"/>
            <a:stretch>
              <a:fillRect/>
            </a:stretch>
          </p:blipFill>
          <p:spPr bwMode="auto">
            <a:xfrm>
              <a:off x="2832" y="592"/>
              <a:ext cx="2880" cy="2688"/>
            </a:xfrm>
            <a:prstGeom prst="rect">
              <a:avLst/>
            </a:prstGeom>
            <a:noFill/>
            <a:ln w="25400">
              <a:solidFill>
                <a:srgbClr val="00FF00"/>
              </a:solidFill>
              <a:miter lim="800000"/>
              <a:headEnd/>
              <a:tailEnd/>
            </a:ln>
          </p:spPr>
        </p:pic>
        <p:pic>
          <p:nvPicPr>
            <p:cNvPr id="38931" name="Picture 1029" descr="lovell2"/>
            <p:cNvPicPr>
              <a:picLocks noChangeAspect="1" noChangeArrowheads="1"/>
            </p:cNvPicPr>
            <p:nvPr/>
          </p:nvPicPr>
          <p:blipFill>
            <a:blip r:embed="rId4"/>
            <a:srcRect/>
            <a:stretch>
              <a:fillRect/>
            </a:stretch>
          </p:blipFill>
          <p:spPr bwMode="auto">
            <a:xfrm>
              <a:off x="3560" y="754"/>
              <a:ext cx="549" cy="590"/>
            </a:xfrm>
            <a:prstGeom prst="rect">
              <a:avLst/>
            </a:prstGeom>
            <a:noFill/>
            <a:ln w="9525">
              <a:noFill/>
              <a:miter lim="800000"/>
              <a:headEnd/>
              <a:tailEnd/>
            </a:ln>
          </p:spPr>
        </p:pic>
        <p:pic>
          <p:nvPicPr>
            <p:cNvPr id="38932" name="Picture 1030" descr="Wsrt"/>
            <p:cNvPicPr>
              <a:picLocks noChangeAspect="1" noChangeArrowheads="1"/>
            </p:cNvPicPr>
            <p:nvPr/>
          </p:nvPicPr>
          <p:blipFill>
            <a:blip r:embed="rId5"/>
            <a:srcRect/>
            <a:stretch>
              <a:fillRect/>
            </a:stretch>
          </p:blipFill>
          <p:spPr bwMode="auto">
            <a:xfrm>
              <a:off x="4468" y="845"/>
              <a:ext cx="523" cy="661"/>
            </a:xfrm>
            <a:prstGeom prst="rect">
              <a:avLst/>
            </a:prstGeom>
            <a:noFill/>
            <a:ln w="9525">
              <a:noFill/>
              <a:miter lim="800000"/>
              <a:headEnd/>
              <a:tailEnd/>
            </a:ln>
          </p:spPr>
        </p:pic>
        <p:pic>
          <p:nvPicPr>
            <p:cNvPr id="38933" name="Picture 1031" descr="effberg"/>
            <p:cNvPicPr>
              <a:picLocks noChangeAspect="1" noChangeArrowheads="1"/>
            </p:cNvPicPr>
            <p:nvPr/>
          </p:nvPicPr>
          <p:blipFill>
            <a:blip r:embed="rId6"/>
            <a:srcRect/>
            <a:stretch>
              <a:fillRect/>
            </a:stretch>
          </p:blipFill>
          <p:spPr bwMode="auto">
            <a:xfrm>
              <a:off x="4608" y="1584"/>
              <a:ext cx="476" cy="531"/>
            </a:xfrm>
            <a:prstGeom prst="rect">
              <a:avLst/>
            </a:prstGeom>
            <a:noFill/>
            <a:ln w="9525">
              <a:noFill/>
              <a:miter lim="800000"/>
              <a:headEnd/>
              <a:tailEnd/>
            </a:ln>
          </p:spPr>
        </p:pic>
        <p:pic>
          <p:nvPicPr>
            <p:cNvPr id="38934" name="Picture 1032" descr="srt-logo-small copia"/>
            <p:cNvPicPr>
              <a:picLocks noChangeAspect="1" noChangeArrowheads="1"/>
            </p:cNvPicPr>
            <p:nvPr/>
          </p:nvPicPr>
          <p:blipFill>
            <a:blip r:embed="rId7"/>
            <a:srcRect/>
            <a:stretch>
              <a:fillRect/>
            </a:stretch>
          </p:blipFill>
          <p:spPr bwMode="auto">
            <a:xfrm>
              <a:off x="4876" y="2568"/>
              <a:ext cx="364" cy="596"/>
            </a:xfrm>
            <a:prstGeom prst="rect">
              <a:avLst/>
            </a:prstGeom>
            <a:noFill/>
            <a:ln w="9525">
              <a:noFill/>
              <a:miter lim="800000"/>
              <a:headEnd/>
              <a:tailEnd/>
            </a:ln>
          </p:spPr>
        </p:pic>
        <p:pic>
          <p:nvPicPr>
            <p:cNvPr id="38935" name="Picture 1033" descr="rt"/>
            <p:cNvPicPr>
              <a:picLocks noChangeAspect="1" noChangeArrowheads="1"/>
            </p:cNvPicPr>
            <p:nvPr/>
          </p:nvPicPr>
          <p:blipFill>
            <a:blip r:embed="rId8"/>
            <a:srcRect/>
            <a:stretch>
              <a:fillRect/>
            </a:stretch>
          </p:blipFill>
          <p:spPr bwMode="auto">
            <a:xfrm>
              <a:off x="3606" y="1706"/>
              <a:ext cx="785" cy="516"/>
            </a:xfrm>
            <a:prstGeom prst="rect">
              <a:avLst/>
            </a:prstGeom>
            <a:noFill/>
            <a:ln w="9525">
              <a:noFill/>
              <a:miter lim="800000"/>
              <a:headEnd/>
              <a:tailEnd/>
            </a:ln>
          </p:spPr>
        </p:pic>
      </p:grpSp>
      <p:sp>
        <p:nvSpPr>
          <p:cNvPr id="38915" name="Text Box 1035"/>
          <p:cNvSpPr txBox="1">
            <a:spLocks noChangeArrowheads="1"/>
          </p:cNvSpPr>
          <p:nvPr/>
        </p:nvSpPr>
        <p:spPr bwMode="auto">
          <a:xfrm>
            <a:off x="133350" y="2475981"/>
            <a:ext cx="6477000" cy="1785104"/>
          </a:xfrm>
          <a:prstGeom prst="rect">
            <a:avLst/>
          </a:prstGeom>
          <a:noFill/>
          <a:ln w="22225">
            <a:noFill/>
            <a:miter lim="800000"/>
            <a:headEnd/>
            <a:tailEnd/>
          </a:ln>
        </p:spPr>
        <p:txBody>
          <a:bodyPr>
            <a:prstTxWarp prst="textNoShape">
              <a:avLst/>
            </a:prstTxWarp>
            <a:spAutoFit/>
          </a:bodyPr>
          <a:lstStyle/>
          <a:p>
            <a:pPr>
              <a:spcBef>
                <a:spcPct val="50000"/>
              </a:spcBef>
            </a:pPr>
            <a:r>
              <a:rPr lang="it-IT" sz="2200" u="sng" dirty="0">
                <a:solidFill>
                  <a:srgbClr val="000099"/>
                </a:solidFill>
              </a:rPr>
              <a:t>LEAP:</a:t>
            </a:r>
            <a:r>
              <a:rPr lang="it-IT" sz="2200" dirty="0">
                <a:solidFill>
                  <a:srgbClr val="000099"/>
                </a:solidFill>
              </a:rPr>
              <a:t> </a:t>
            </a:r>
            <a:r>
              <a:rPr lang="it-IT" sz="2200" dirty="0" err="1">
                <a:solidFill>
                  <a:srgbClr val="000099"/>
                </a:solidFill>
              </a:rPr>
              <a:t>Large</a:t>
            </a:r>
            <a:r>
              <a:rPr lang="it-IT" sz="2200" dirty="0">
                <a:solidFill>
                  <a:srgbClr val="000099"/>
                </a:solidFill>
              </a:rPr>
              <a:t> </a:t>
            </a:r>
            <a:r>
              <a:rPr lang="it-IT" sz="2200" dirty="0" err="1">
                <a:solidFill>
                  <a:srgbClr val="000099"/>
                </a:solidFill>
              </a:rPr>
              <a:t>European</a:t>
            </a:r>
            <a:r>
              <a:rPr lang="it-IT" sz="2200" dirty="0" smtClean="0">
                <a:solidFill>
                  <a:srgbClr val="000099"/>
                </a:solidFill>
              </a:rPr>
              <a:t> </a:t>
            </a:r>
            <a:r>
              <a:rPr lang="it-IT" sz="2200" dirty="0" err="1" smtClean="0">
                <a:solidFill>
                  <a:srgbClr val="000099"/>
                </a:solidFill>
              </a:rPr>
              <a:t>Array</a:t>
            </a:r>
            <a:r>
              <a:rPr lang="it-IT" sz="2200" dirty="0" smtClean="0">
                <a:solidFill>
                  <a:srgbClr val="000099"/>
                </a:solidFill>
              </a:rPr>
              <a:t> </a:t>
            </a:r>
            <a:r>
              <a:rPr lang="it-IT" sz="2200" dirty="0" err="1">
                <a:solidFill>
                  <a:srgbClr val="000099"/>
                </a:solidFill>
              </a:rPr>
              <a:t>for</a:t>
            </a:r>
            <a:r>
              <a:rPr lang="it-IT" sz="2200" dirty="0">
                <a:solidFill>
                  <a:srgbClr val="000099"/>
                </a:solidFill>
              </a:rPr>
              <a:t> </a:t>
            </a:r>
            <a:r>
              <a:rPr lang="it-IT" sz="2200" dirty="0" err="1" smtClean="0">
                <a:solidFill>
                  <a:srgbClr val="000099"/>
                </a:solidFill>
              </a:rPr>
              <a:t>Pulsars</a:t>
            </a:r>
            <a:r>
              <a:rPr lang="it-IT" sz="2200" dirty="0" smtClean="0">
                <a:solidFill>
                  <a:srgbClr val="000099"/>
                </a:solidFill>
              </a:rPr>
              <a:t> </a:t>
            </a:r>
          </a:p>
          <a:p>
            <a:pPr>
              <a:spcBef>
                <a:spcPct val="50000"/>
              </a:spcBef>
            </a:pPr>
            <a:r>
              <a:rPr lang="it-IT" dirty="0" smtClean="0">
                <a:solidFill>
                  <a:srgbClr val="008000"/>
                </a:solidFill>
              </a:rPr>
              <a:t>(</a:t>
            </a:r>
            <a:r>
              <a:rPr lang="it-IT" dirty="0" err="1" smtClean="0">
                <a:solidFill>
                  <a:srgbClr val="008000"/>
                </a:solidFill>
              </a:rPr>
              <a:t>Westerbork</a:t>
            </a:r>
            <a:r>
              <a:rPr lang="it-IT" dirty="0" smtClean="0">
                <a:solidFill>
                  <a:srgbClr val="008000"/>
                </a:solidFill>
              </a:rPr>
              <a:t>, JB, </a:t>
            </a:r>
            <a:r>
              <a:rPr lang="it-IT" dirty="0" err="1" smtClean="0">
                <a:solidFill>
                  <a:srgbClr val="008000"/>
                </a:solidFill>
              </a:rPr>
              <a:t>Effelsberg</a:t>
            </a:r>
            <a:r>
              <a:rPr lang="it-IT" dirty="0" smtClean="0">
                <a:solidFill>
                  <a:srgbClr val="008000"/>
                </a:solidFill>
              </a:rPr>
              <a:t>, </a:t>
            </a:r>
            <a:r>
              <a:rPr lang="it-IT" dirty="0" err="1" smtClean="0">
                <a:solidFill>
                  <a:srgbClr val="008000"/>
                </a:solidFill>
              </a:rPr>
              <a:t>Nancay</a:t>
            </a:r>
            <a:r>
              <a:rPr lang="it-IT" dirty="0" smtClean="0">
                <a:solidFill>
                  <a:srgbClr val="008000"/>
                </a:solidFill>
              </a:rPr>
              <a:t>, SRT)</a:t>
            </a:r>
            <a:r>
              <a:rPr lang="it-IT" sz="1200" dirty="0" smtClean="0">
                <a:solidFill>
                  <a:srgbClr val="008000"/>
                </a:solidFill>
              </a:rPr>
              <a:t> </a:t>
            </a:r>
          </a:p>
          <a:p>
            <a:pPr>
              <a:spcBef>
                <a:spcPct val="50000"/>
              </a:spcBef>
            </a:pPr>
            <a:r>
              <a:rPr lang="it-IT" sz="1800" b="1" dirty="0" smtClean="0">
                <a:solidFill>
                  <a:schemeClr val="tx1"/>
                </a:solidFill>
              </a:rPr>
              <a:t>Phased Array: </a:t>
            </a:r>
            <a:r>
              <a:rPr lang="it-IT" sz="1800" dirty="0" smtClean="0">
                <a:solidFill>
                  <a:schemeClr val="tx1"/>
                </a:solidFill>
              </a:rPr>
              <a:t>‘Coherent’ combination of the  </a:t>
            </a:r>
            <a:r>
              <a:rPr lang="it-IT" sz="1800" dirty="0">
                <a:solidFill>
                  <a:schemeClr val="tx1"/>
                </a:solidFill>
              </a:rPr>
              <a:t>5 </a:t>
            </a:r>
            <a:r>
              <a:rPr lang="it-IT" sz="1800" dirty="0" smtClean="0">
                <a:solidFill>
                  <a:schemeClr val="tx1"/>
                </a:solidFill>
              </a:rPr>
              <a:t>major European telescopes</a:t>
            </a:r>
            <a:r>
              <a:rPr lang="it-IT" sz="1800" b="1" dirty="0" smtClean="0">
                <a:solidFill>
                  <a:schemeClr val="tx1"/>
                </a:solidFill>
              </a:rPr>
              <a:t> </a:t>
            </a:r>
            <a:r>
              <a:rPr lang="it-IT" sz="1800" b="1" dirty="0">
                <a:solidFill>
                  <a:schemeClr val="tx1"/>
                </a:solidFill>
                <a:sym typeface="Wingdings" pitchFamily="-112" charset="2"/>
              </a:rPr>
              <a:t></a:t>
            </a:r>
            <a:r>
              <a:rPr lang="it-IT" sz="1800" b="1" dirty="0" smtClean="0">
                <a:solidFill>
                  <a:schemeClr val="tx1"/>
                </a:solidFill>
                <a:sym typeface="Wingdings" pitchFamily="-112" charset="2"/>
              </a:rPr>
              <a:t> </a:t>
            </a:r>
            <a:r>
              <a:rPr lang="it-IT" sz="1800" b="1" dirty="0" smtClean="0">
                <a:solidFill>
                  <a:srgbClr val="CC0000"/>
                </a:solidFill>
              </a:rPr>
              <a:t>most sensitive telescope at </a:t>
            </a:r>
            <a:r>
              <a:rPr lang="it-IT" sz="1800" b="1" dirty="0">
                <a:solidFill>
                  <a:srgbClr val="CC0000"/>
                </a:solidFill>
              </a:rPr>
              <a:t>L-band</a:t>
            </a:r>
            <a:r>
              <a:rPr lang="it-IT" sz="1800" b="1" dirty="0" smtClean="0">
                <a:solidFill>
                  <a:srgbClr val="CC0000"/>
                </a:solidFill>
              </a:rPr>
              <a:t> </a:t>
            </a:r>
            <a:r>
              <a:rPr lang="it-IT" b="1" dirty="0" smtClean="0">
                <a:solidFill>
                  <a:srgbClr val="CC0000"/>
                </a:solidFill>
              </a:rPr>
              <a:t>for</a:t>
            </a:r>
            <a:r>
              <a:rPr lang="it-IT" sz="1800" b="1" dirty="0" smtClean="0">
                <a:solidFill>
                  <a:srgbClr val="CC0000"/>
                </a:solidFill>
              </a:rPr>
              <a:t> </a:t>
            </a:r>
            <a:r>
              <a:rPr lang="it-IT" sz="1800" b="1" dirty="0">
                <a:solidFill>
                  <a:srgbClr val="CC0000"/>
                </a:solidFill>
              </a:rPr>
              <a:t>timing</a:t>
            </a:r>
            <a:r>
              <a:rPr lang="it-IT" sz="1800" b="1" dirty="0" smtClean="0">
                <a:solidFill>
                  <a:srgbClr val="CC0000"/>
                </a:solidFill>
              </a:rPr>
              <a:t> </a:t>
            </a:r>
            <a:r>
              <a:rPr lang="it-IT" sz="1600" b="1" dirty="0" smtClean="0">
                <a:solidFill>
                  <a:srgbClr val="984807"/>
                </a:solidFill>
              </a:rPr>
              <a:t>(Arecibo-like, but able to track sources, and observe larger region of sky)</a:t>
            </a:r>
            <a:endParaRPr lang="it-IT" sz="1800" b="1" dirty="0">
              <a:solidFill>
                <a:srgbClr val="984807"/>
              </a:solidFill>
            </a:endParaRPr>
          </a:p>
        </p:txBody>
      </p:sp>
      <p:sp>
        <p:nvSpPr>
          <p:cNvPr id="38916" name="Text Box 1038"/>
          <p:cNvSpPr txBox="1">
            <a:spLocks noChangeArrowheads="1"/>
          </p:cNvSpPr>
          <p:nvPr/>
        </p:nvSpPr>
        <p:spPr bwMode="auto">
          <a:xfrm>
            <a:off x="156647" y="1751319"/>
            <a:ext cx="6234112" cy="646331"/>
          </a:xfrm>
          <a:prstGeom prst="rect">
            <a:avLst/>
          </a:prstGeom>
          <a:noFill/>
          <a:ln w="22225">
            <a:noFill/>
            <a:miter lim="800000"/>
            <a:headEnd/>
            <a:tailEnd/>
          </a:ln>
        </p:spPr>
        <p:txBody>
          <a:bodyPr>
            <a:prstTxWarp prst="textNoShape">
              <a:avLst/>
            </a:prstTxWarp>
            <a:spAutoFit/>
          </a:bodyPr>
          <a:lstStyle/>
          <a:p>
            <a:pPr>
              <a:spcBef>
                <a:spcPct val="50000"/>
              </a:spcBef>
              <a:buFontTx/>
              <a:buChar char="•"/>
            </a:pPr>
            <a:r>
              <a:rPr lang="it-IT" sz="1800" b="1" dirty="0" smtClean="0">
                <a:solidFill>
                  <a:schemeClr val="tx1"/>
                </a:solidFill>
              </a:rPr>
              <a:t> SRT: Dual band 20+90 cm </a:t>
            </a:r>
            <a:r>
              <a:rPr lang="it-IT" b="1" dirty="0" smtClean="0"/>
              <a:t>receiver</a:t>
            </a:r>
            <a:r>
              <a:rPr lang="it-IT" sz="1800" b="1" dirty="0" smtClean="0">
                <a:solidFill>
                  <a:schemeClr val="tx1"/>
                </a:solidFill>
              </a:rPr>
              <a:t>  </a:t>
            </a:r>
            <a:r>
              <a:rPr lang="it-IT" sz="1800" b="1" dirty="0" smtClean="0">
                <a:solidFill>
                  <a:schemeClr val="tx1"/>
                </a:solidFill>
                <a:sym typeface="Wingdings" pitchFamily="-112" charset="2"/>
              </a:rPr>
              <a:t> </a:t>
            </a:r>
            <a:r>
              <a:rPr lang="it-IT" b="1" dirty="0" smtClean="0">
                <a:solidFill>
                  <a:srgbClr val="CC0000"/>
                </a:solidFill>
                <a:sym typeface="Wingdings" pitchFamily="-112" charset="2"/>
              </a:rPr>
              <a:t>unique capability</a:t>
            </a:r>
            <a:r>
              <a:rPr lang="it-IT" sz="1800" b="1" dirty="0" smtClean="0">
                <a:solidFill>
                  <a:srgbClr val="CC0000"/>
                </a:solidFill>
              </a:rPr>
              <a:t> to remove interstellar medium effects</a:t>
            </a:r>
            <a:endParaRPr lang="it-IT" sz="1800" b="1" dirty="0">
              <a:solidFill>
                <a:srgbClr val="CC0000"/>
              </a:solidFill>
            </a:endParaRPr>
          </a:p>
        </p:txBody>
      </p:sp>
      <p:grpSp>
        <p:nvGrpSpPr>
          <p:cNvPr id="3" name="Group 1040"/>
          <p:cNvGrpSpPr>
            <a:grpSpLocks/>
          </p:cNvGrpSpPr>
          <p:nvPr/>
        </p:nvGrpSpPr>
        <p:grpSpPr bwMode="auto">
          <a:xfrm rot="-1902721">
            <a:off x="5343525" y="3810000"/>
            <a:ext cx="3876675" cy="2433638"/>
            <a:chOff x="2688" y="1658"/>
            <a:chExt cx="3168" cy="2020"/>
          </a:xfrm>
        </p:grpSpPr>
        <p:pic>
          <p:nvPicPr>
            <p:cNvPr id="38928" name="Picture 1041" descr="GW"/>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2688" y="1658"/>
              <a:ext cx="3168" cy="2020"/>
            </a:xfrm>
            <a:prstGeom prst="rect">
              <a:avLst/>
            </a:prstGeom>
            <a:noFill/>
            <a:ln w="9525">
              <a:noFill/>
              <a:miter lim="800000"/>
              <a:headEnd/>
              <a:tailEnd/>
            </a:ln>
          </p:spPr>
        </p:pic>
        <p:pic>
          <p:nvPicPr>
            <p:cNvPr id="38929" name="Picture 1042" descr="ANI12"/>
            <p:cNvPicPr>
              <a:picLocks noChangeAspect="1" noChangeArrowheads="1" noCrop="1"/>
            </p:cNvPicPr>
            <p:nvPr/>
          </p:nvPicPr>
          <p:blipFill>
            <a:blip r:embed="rId10"/>
            <a:srcRect/>
            <a:stretch>
              <a:fillRect/>
            </a:stretch>
          </p:blipFill>
          <p:spPr bwMode="auto">
            <a:xfrm>
              <a:off x="4032" y="2472"/>
              <a:ext cx="360" cy="360"/>
            </a:xfrm>
            <a:prstGeom prst="rect">
              <a:avLst/>
            </a:prstGeom>
            <a:noFill/>
            <a:ln w="9525">
              <a:noFill/>
              <a:miter lim="800000"/>
              <a:headEnd/>
              <a:tailEnd/>
            </a:ln>
          </p:spPr>
        </p:pic>
      </p:grpSp>
      <p:sp>
        <p:nvSpPr>
          <p:cNvPr id="38918" name="AutoShape 1043"/>
          <p:cNvSpPr>
            <a:spLocks noChangeArrowheads="1"/>
          </p:cNvSpPr>
          <p:nvPr/>
        </p:nvSpPr>
        <p:spPr bwMode="auto">
          <a:xfrm rot="-5400000">
            <a:off x="418306" y="4380707"/>
            <a:ext cx="325437" cy="361950"/>
          </a:xfrm>
          <a:prstGeom prst="downArrow">
            <a:avLst>
              <a:gd name="adj1" fmla="val 50000"/>
              <a:gd name="adj2" fmla="val 27805"/>
            </a:avLst>
          </a:prstGeom>
          <a:solidFill>
            <a:schemeClr val="tx1"/>
          </a:solidFill>
          <a:ln w="22225">
            <a:solidFill>
              <a:schemeClr val="tx1"/>
            </a:solidFill>
            <a:miter lim="800000"/>
            <a:headEnd/>
            <a:tailEnd/>
          </a:ln>
        </p:spPr>
        <p:txBody>
          <a:bodyPr wrap="none" anchor="ctr">
            <a:prstTxWarp prst="textNoShape">
              <a:avLst/>
            </a:prstTxWarp>
          </a:bodyPr>
          <a:lstStyle/>
          <a:p>
            <a:endParaRPr lang="en-US"/>
          </a:p>
        </p:txBody>
      </p:sp>
      <p:sp>
        <p:nvSpPr>
          <p:cNvPr id="38919" name="Text Box 1044"/>
          <p:cNvSpPr txBox="1">
            <a:spLocks noChangeArrowheads="1"/>
          </p:cNvSpPr>
          <p:nvPr/>
        </p:nvSpPr>
        <p:spPr bwMode="auto">
          <a:xfrm>
            <a:off x="228600" y="5561013"/>
            <a:ext cx="5791200" cy="923330"/>
          </a:xfrm>
          <a:prstGeom prst="rect">
            <a:avLst/>
          </a:prstGeom>
          <a:noFill/>
          <a:ln w="22225">
            <a:noFill/>
            <a:miter lim="800000"/>
            <a:headEnd/>
            <a:tailEnd/>
          </a:ln>
        </p:spPr>
        <p:txBody>
          <a:bodyPr>
            <a:prstTxWarp prst="textNoShape">
              <a:avLst/>
            </a:prstTxWarp>
            <a:spAutoFit/>
          </a:bodyPr>
          <a:lstStyle/>
          <a:p>
            <a:pPr>
              <a:spcBef>
                <a:spcPct val="50000"/>
              </a:spcBef>
            </a:pPr>
            <a:r>
              <a:rPr lang="it-IT" sz="1800" b="1" u="sng" dirty="0" smtClean="0">
                <a:solidFill>
                  <a:srgbClr val="000099"/>
                </a:solidFill>
              </a:rPr>
              <a:t>Leader </a:t>
            </a:r>
            <a:r>
              <a:rPr lang="it-IT" sz="1800" b="1" u="sng" dirty="0" err="1" smtClean="0">
                <a:solidFill>
                  <a:srgbClr val="000099"/>
                </a:solidFill>
              </a:rPr>
              <a:t>experiment</a:t>
            </a:r>
            <a:r>
              <a:rPr lang="it-IT" sz="1800" b="1" u="sng" dirty="0" smtClean="0">
                <a:solidFill>
                  <a:srgbClr val="000099"/>
                </a:solidFill>
              </a:rPr>
              <a:t> </a:t>
            </a:r>
            <a:r>
              <a:rPr lang="it-IT" b="1" u="sng" dirty="0" err="1" smtClean="0">
                <a:solidFill>
                  <a:srgbClr val="000099"/>
                </a:solidFill>
              </a:rPr>
              <a:t>for</a:t>
            </a:r>
            <a:r>
              <a:rPr lang="it-IT" b="1" u="sng" dirty="0" smtClean="0">
                <a:solidFill>
                  <a:srgbClr val="000099"/>
                </a:solidFill>
              </a:rPr>
              <a:t> </a:t>
            </a:r>
            <a:r>
              <a:rPr lang="it-IT" b="1" u="sng" dirty="0" err="1" smtClean="0">
                <a:solidFill>
                  <a:srgbClr val="000099"/>
                </a:solidFill>
              </a:rPr>
              <a:t>detecting</a:t>
            </a:r>
            <a:r>
              <a:rPr lang="it-IT" b="1" u="sng" dirty="0" smtClean="0">
                <a:solidFill>
                  <a:srgbClr val="000099"/>
                </a:solidFill>
              </a:rPr>
              <a:t> </a:t>
            </a:r>
            <a:r>
              <a:rPr lang="it-IT" sz="1800" b="1" dirty="0" smtClean="0">
                <a:solidFill>
                  <a:srgbClr val="000099"/>
                </a:solidFill>
              </a:rPr>
              <a:t> </a:t>
            </a:r>
            <a:r>
              <a:rPr lang="it-IT" b="1" dirty="0" err="1" smtClean="0"/>
              <a:t>Cosmological</a:t>
            </a:r>
            <a:r>
              <a:rPr lang="it-IT" b="1" dirty="0" smtClean="0"/>
              <a:t> B</a:t>
            </a:r>
            <a:r>
              <a:rPr lang="it-IT" sz="1800" b="1" dirty="0" smtClean="0"/>
              <a:t>ackground </a:t>
            </a:r>
            <a:r>
              <a:rPr lang="it-IT" sz="1800" b="1" dirty="0" err="1" smtClean="0"/>
              <a:t>of</a:t>
            </a:r>
            <a:r>
              <a:rPr lang="it-IT" sz="1800" b="1" dirty="0" smtClean="0"/>
              <a:t> </a:t>
            </a:r>
            <a:r>
              <a:rPr lang="it-IT" sz="1800" b="1" dirty="0" err="1" smtClean="0"/>
              <a:t>Gravitational</a:t>
            </a:r>
            <a:r>
              <a:rPr lang="it-IT" sz="1800" b="1" dirty="0" smtClean="0"/>
              <a:t> </a:t>
            </a:r>
            <a:r>
              <a:rPr lang="it-IT" sz="1800" b="1" dirty="0" err="1" smtClean="0"/>
              <a:t>Waves</a:t>
            </a:r>
            <a:r>
              <a:rPr lang="it-IT" sz="1800" b="1" dirty="0" smtClean="0">
                <a:solidFill>
                  <a:srgbClr val="000099"/>
                </a:solidFill>
              </a:rPr>
              <a:t> </a:t>
            </a:r>
            <a:r>
              <a:rPr lang="it-IT" b="1" dirty="0" smtClean="0">
                <a:solidFill>
                  <a:srgbClr val="000099"/>
                </a:solidFill>
              </a:rPr>
              <a:t>and</a:t>
            </a:r>
            <a:r>
              <a:rPr lang="it-IT" sz="1800" b="1" dirty="0" smtClean="0">
                <a:solidFill>
                  <a:srgbClr val="000099"/>
                </a:solidFill>
              </a:rPr>
              <a:t>/or  </a:t>
            </a:r>
            <a:r>
              <a:rPr lang="it-IT" b="1" dirty="0" smtClean="0"/>
              <a:t>GW </a:t>
            </a:r>
            <a:r>
              <a:rPr lang="it-IT" b="1" dirty="0" err="1" smtClean="0"/>
              <a:t>from</a:t>
            </a:r>
            <a:r>
              <a:rPr lang="it-IT" b="1" dirty="0" smtClean="0"/>
              <a:t> </a:t>
            </a:r>
            <a:r>
              <a:rPr lang="it-IT" b="1" dirty="0" err="1" smtClean="0"/>
              <a:t>local</a:t>
            </a:r>
            <a:r>
              <a:rPr lang="it-IT" b="1" dirty="0" smtClean="0"/>
              <a:t> S</a:t>
            </a:r>
            <a:r>
              <a:rPr lang="it-IT" sz="1800" b="1" dirty="0" smtClean="0"/>
              <a:t>MBH in </a:t>
            </a:r>
            <a:r>
              <a:rPr lang="it-IT" sz="1800" b="1" dirty="0" err="1" smtClean="0"/>
              <a:t>merging</a:t>
            </a:r>
            <a:r>
              <a:rPr lang="it-IT" sz="1800" b="1" dirty="0" smtClean="0"/>
              <a:t> </a:t>
            </a:r>
            <a:r>
              <a:rPr lang="it-IT" sz="1800" b="1" dirty="0" err="1" smtClean="0"/>
              <a:t>systems</a:t>
            </a:r>
            <a:endParaRPr lang="it-IT" sz="1800" b="1" dirty="0"/>
          </a:p>
        </p:txBody>
      </p:sp>
      <p:sp>
        <p:nvSpPr>
          <p:cNvPr id="294935" name="Rectangle 1047"/>
          <p:cNvSpPr>
            <a:spLocks noChangeArrowheads="1"/>
          </p:cNvSpPr>
          <p:nvPr/>
        </p:nvSpPr>
        <p:spPr bwMode="auto">
          <a:xfrm>
            <a:off x="2514600" y="533400"/>
            <a:ext cx="4693664" cy="609600"/>
          </a:xfrm>
          <a:prstGeom prst="rect">
            <a:avLst/>
          </a:prstGeom>
          <a:noFill/>
          <a:ln w="9525">
            <a:noFill/>
            <a:miter lim="800000"/>
            <a:headEnd/>
            <a:tailEnd/>
          </a:ln>
          <a:effectLst/>
        </p:spPr>
        <p:txBody>
          <a:bodyPr>
            <a:prstTxWarp prst="textNoShape">
              <a:avLst/>
            </a:prstTxWarp>
          </a:bodyPr>
          <a:lstStyle/>
          <a:p>
            <a:pPr marL="342900" indent="-342900" algn="ctr">
              <a:spcBef>
                <a:spcPct val="20000"/>
              </a:spcBef>
              <a:defRPr/>
            </a:pPr>
            <a:r>
              <a:rPr lang="en-US" sz="2400" b="1" dirty="0">
                <a:latin typeface="Arial" charset="0"/>
              </a:rPr>
              <a:t>PULSAR</a:t>
            </a:r>
            <a:r>
              <a:rPr lang="en-US" sz="2400" b="1" dirty="0" smtClean="0">
                <a:latin typeface="Arial" charset="0"/>
              </a:rPr>
              <a:t> STUDIES WITH </a:t>
            </a:r>
            <a:r>
              <a:rPr lang="en-US" sz="2400" b="1" dirty="0">
                <a:latin typeface="Arial" charset="0"/>
              </a:rPr>
              <a:t>SRT </a:t>
            </a:r>
            <a:endParaRPr lang="it-IT" sz="2400" b="1" baseline="-25000" dirty="0">
              <a:latin typeface="Arial" charset="0"/>
            </a:endParaRPr>
          </a:p>
        </p:txBody>
      </p:sp>
      <p:sp>
        <p:nvSpPr>
          <p:cNvPr id="38921" name="Line 1048"/>
          <p:cNvSpPr>
            <a:spLocks noChangeShapeType="1"/>
          </p:cNvSpPr>
          <p:nvPr/>
        </p:nvSpPr>
        <p:spPr bwMode="auto">
          <a:xfrm>
            <a:off x="0" y="381000"/>
            <a:ext cx="9144000" cy="0"/>
          </a:xfrm>
          <a:prstGeom prst="line">
            <a:avLst/>
          </a:prstGeom>
          <a:noFill/>
          <a:ln w="57150" cmpd="thickThin">
            <a:solidFill>
              <a:srgbClr val="000099"/>
            </a:solidFill>
            <a:round/>
            <a:headEnd/>
            <a:tailEnd/>
          </a:ln>
        </p:spPr>
        <p:txBody>
          <a:bodyPr lIns="90000" tIns="46800" rIns="90000" bIns="46800">
            <a:prstTxWarp prst="textNoShape">
              <a:avLst/>
            </a:prstTxWarp>
            <a:spAutoFit/>
          </a:bodyPr>
          <a:lstStyle/>
          <a:p>
            <a:endParaRPr lang="en-US"/>
          </a:p>
        </p:txBody>
      </p:sp>
      <p:sp>
        <p:nvSpPr>
          <p:cNvPr id="38923" name="Text Box 1046"/>
          <p:cNvSpPr txBox="1">
            <a:spLocks noChangeArrowheads="1"/>
          </p:cNvSpPr>
          <p:nvPr/>
        </p:nvSpPr>
        <p:spPr bwMode="auto">
          <a:xfrm>
            <a:off x="5594350" y="6338888"/>
            <a:ext cx="2482850" cy="366712"/>
          </a:xfrm>
          <a:prstGeom prst="rect">
            <a:avLst/>
          </a:prstGeom>
          <a:noFill/>
          <a:ln w="38100">
            <a:noFill/>
            <a:miter lim="800000"/>
            <a:headEnd/>
            <a:tailEnd/>
          </a:ln>
        </p:spPr>
        <p:txBody>
          <a:bodyPr wrap="none">
            <a:prstTxWarp prst="textNoShape">
              <a:avLst/>
            </a:prstTxWarp>
            <a:spAutoFit/>
          </a:bodyPr>
          <a:lstStyle/>
          <a:p>
            <a:pPr algn="ctr">
              <a:spcBef>
                <a:spcPct val="50000"/>
              </a:spcBef>
            </a:pPr>
            <a:r>
              <a:rPr lang="it-IT" sz="1800" b="1">
                <a:solidFill>
                  <a:srgbClr val="FF6600"/>
                </a:solidFill>
              </a:rPr>
              <a:t>Courtesy A. Possenti</a:t>
            </a:r>
            <a:endParaRPr lang="it-IT" sz="2000" b="1">
              <a:solidFill>
                <a:srgbClr val="FF6600"/>
              </a:solidFill>
            </a:endParaRPr>
          </a:p>
        </p:txBody>
      </p:sp>
      <p:sp>
        <p:nvSpPr>
          <p:cNvPr id="38924" name="Rectangle 1052"/>
          <p:cNvSpPr>
            <a:spLocks noChangeArrowheads="1"/>
          </p:cNvSpPr>
          <p:nvPr/>
        </p:nvSpPr>
        <p:spPr bwMode="auto">
          <a:xfrm>
            <a:off x="457200" y="498475"/>
            <a:ext cx="1828800" cy="873125"/>
          </a:xfrm>
          <a:prstGeom prst="rect">
            <a:avLst/>
          </a:prstGeom>
          <a:noFill/>
          <a:ln w="19050">
            <a:solidFill>
              <a:srgbClr val="FF0000"/>
            </a:solidFill>
            <a:miter lim="800000"/>
            <a:headEnd/>
            <a:tailEnd/>
          </a:ln>
        </p:spPr>
        <p:txBody>
          <a:bodyPr>
            <a:prstTxWarp prst="textNoShape">
              <a:avLst/>
            </a:prstTxWarp>
            <a:spAutoFit/>
          </a:bodyPr>
          <a:lstStyle/>
          <a:p>
            <a:pPr algn="ctr">
              <a:spcBef>
                <a:spcPct val="50000"/>
              </a:spcBef>
            </a:pPr>
            <a:r>
              <a:rPr lang="it-IT" sz="2000" b="1" dirty="0">
                <a:solidFill>
                  <a:srgbClr val="008000"/>
                </a:solidFill>
              </a:rPr>
              <a:t>20/90 cm        </a:t>
            </a:r>
            <a:endParaRPr lang="it-IT" sz="2000" b="1" dirty="0">
              <a:solidFill>
                <a:schemeClr val="accent2"/>
              </a:solidFill>
            </a:endParaRPr>
          </a:p>
          <a:p>
            <a:pPr algn="ctr">
              <a:spcBef>
                <a:spcPct val="50000"/>
              </a:spcBef>
            </a:pPr>
            <a:r>
              <a:rPr lang="it-IT" sz="2000" b="1" dirty="0" err="1">
                <a:solidFill>
                  <a:srgbClr val="008000"/>
                </a:solidFill>
              </a:rPr>
              <a:t>Dual</a:t>
            </a:r>
            <a:r>
              <a:rPr lang="it-IT" sz="2000" b="1" dirty="0">
                <a:solidFill>
                  <a:srgbClr val="008000"/>
                </a:solidFill>
              </a:rPr>
              <a:t> Band</a:t>
            </a:r>
          </a:p>
        </p:txBody>
      </p:sp>
      <p:sp>
        <p:nvSpPr>
          <p:cNvPr id="38925" name="Rectangle 1053"/>
          <p:cNvSpPr>
            <a:spLocks noChangeArrowheads="1"/>
          </p:cNvSpPr>
          <p:nvPr/>
        </p:nvSpPr>
        <p:spPr bwMode="auto">
          <a:xfrm>
            <a:off x="838200" y="4346575"/>
            <a:ext cx="5067300" cy="844847"/>
          </a:xfrm>
          <a:prstGeom prst="rect">
            <a:avLst/>
          </a:prstGeom>
          <a:noFill/>
          <a:ln w="9525">
            <a:noFill/>
            <a:miter lim="800000"/>
            <a:headEnd/>
            <a:tailEnd/>
          </a:ln>
        </p:spPr>
        <p:txBody>
          <a:bodyPr>
            <a:prstTxWarp prst="textNoShape">
              <a:avLst/>
            </a:prstTxWarp>
            <a:spAutoFit/>
          </a:bodyPr>
          <a:lstStyle/>
          <a:p>
            <a:pPr>
              <a:lnSpc>
                <a:spcPct val="90000"/>
              </a:lnSpc>
              <a:spcBef>
                <a:spcPct val="20000"/>
              </a:spcBef>
              <a:buClr>
                <a:srgbClr val="CCFF33"/>
              </a:buClr>
              <a:buSzPct val="70000"/>
              <a:buFont typeface="Wingdings" pitchFamily="-112" charset="2"/>
              <a:buNone/>
            </a:pPr>
            <a:r>
              <a:rPr lang="it-IT" sz="1800" b="1" u="sng" dirty="0" err="1" smtClean="0">
                <a:solidFill>
                  <a:srgbClr val="000099"/>
                </a:solidFill>
              </a:rPr>
              <a:t>Ultra-precision</a:t>
            </a:r>
            <a:r>
              <a:rPr lang="it-IT" b="1" u="sng" dirty="0" smtClean="0">
                <a:solidFill>
                  <a:srgbClr val="000099"/>
                </a:solidFill>
              </a:rPr>
              <a:t> </a:t>
            </a:r>
            <a:r>
              <a:rPr lang="it-IT" sz="1800" b="1" u="sng" dirty="0" smtClean="0">
                <a:solidFill>
                  <a:srgbClr val="000099"/>
                </a:solidFill>
              </a:rPr>
              <a:t>Pulsar Timing</a:t>
            </a:r>
            <a:r>
              <a:rPr lang="it-IT" sz="1800" b="1" dirty="0" smtClean="0">
                <a:solidFill>
                  <a:srgbClr val="000099"/>
                </a:solidFill>
              </a:rPr>
              <a:t>:</a:t>
            </a:r>
            <a:r>
              <a:rPr lang="it-IT" sz="1800" b="1" dirty="0" smtClean="0">
                <a:solidFill>
                  <a:srgbClr val="008000"/>
                </a:solidFill>
              </a:rPr>
              <a:t> </a:t>
            </a:r>
            <a:r>
              <a:rPr lang="it-IT" sz="1800" b="1" dirty="0" err="1" smtClean="0">
                <a:solidFill>
                  <a:srgbClr val="008000"/>
                </a:solidFill>
              </a:rPr>
              <a:t>Searching</a:t>
            </a:r>
            <a:r>
              <a:rPr lang="it-IT" sz="1800" b="1" dirty="0" smtClean="0">
                <a:solidFill>
                  <a:srgbClr val="008000"/>
                </a:solidFill>
              </a:rPr>
              <a:t> </a:t>
            </a:r>
            <a:r>
              <a:rPr lang="it-IT" sz="1800" b="1" dirty="0" err="1" smtClean="0">
                <a:solidFill>
                  <a:srgbClr val="008000"/>
                </a:solidFill>
              </a:rPr>
              <a:t>for</a:t>
            </a:r>
            <a:r>
              <a:rPr lang="it-IT" sz="1800" b="1" dirty="0" smtClean="0">
                <a:solidFill>
                  <a:srgbClr val="008000"/>
                </a:solidFill>
              </a:rPr>
              <a:t> </a:t>
            </a:r>
            <a:r>
              <a:rPr lang="it-IT" b="1" dirty="0" err="1" smtClean="0">
                <a:solidFill>
                  <a:srgbClr val="008000"/>
                </a:solidFill>
              </a:rPr>
              <a:t>s</a:t>
            </a:r>
            <a:r>
              <a:rPr lang="it-IT" sz="1800" b="1" dirty="0" err="1" smtClean="0">
                <a:solidFill>
                  <a:srgbClr val="008000"/>
                </a:solidFill>
              </a:rPr>
              <a:t>ignature</a:t>
            </a:r>
            <a:r>
              <a:rPr lang="it-IT" sz="1800" b="1" dirty="0" smtClean="0">
                <a:solidFill>
                  <a:srgbClr val="008000"/>
                </a:solidFill>
              </a:rPr>
              <a:t> </a:t>
            </a:r>
            <a:r>
              <a:rPr lang="it-IT" sz="1800" b="1" dirty="0" err="1" smtClean="0">
                <a:solidFill>
                  <a:srgbClr val="008000"/>
                </a:solidFill>
              </a:rPr>
              <a:t>of</a:t>
            </a:r>
            <a:r>
              <a:rPr lang="it-IT" sz="1800" b="1" dirty="0" smtClean="0">
                <a:solidFill>
                  <a:srgbClr val="008000"/>
                </a:solidFill>
              </a:rPr>
              <a:t> </a:t>
            </a:r>
            <a:r>
              <a:rPr lang="it-IT" sz="1800" b="1" dirty="0" err="1" smtClean="0">
                <a:solidFill>
                  <a:srgbClr val="008000"/>
                </a:solidFill>
              </a:rPr>
              <a:t>space-time</a:t>
            </a:r>
            <a:r>
              <a:rPr lang="it-IT" sz="1800" b="1" dirty="0" smtClean="0">
                <a:solidFill>
                  <a:srgbClr val="008000"/>
                </a:solidFill>
              </a:rPr>
              <a:t> </a:t>
            </a:r>
            <a:r>
              <a:rPr lang="it-IT" sz="1800" b="1" dirty="0" err="1" smtClean="0">
                <a:solidFill>
                  <a:srgbClr val="008000"/>
                </a:solidFill>
              </a:rPr>
              <a:t>perturbations</a:t>
            </a:r>
            <a:r>
              <a:rPr lang="it-IT" sz="1800" b="1" dirty="0" smtClean="0">
                <a:solidFill>
                  <a:srgbClr val="008000"/>
                </a:solidFill>
              </a:rPr>
              <a:t> in pulsar timing </a:t>
            </a:r>
            <a:r>
              <a:rPr lang="it-IT" sz="1800" b="1" dirty="0" err="1" smtClean="0">
                <a:solidFill>
                  <a:srgbClr val="008000"/>
                </a:solidFill>
              </a:rPr>
              <a:t>residuals</a:t>
            </a:r>
            <a:endParaRPr lang="it-IT" sz="1800" b="1" dirty="0">
              <a:solidFill>
                <a:srgbClr val="008000"/>
              </a:solidFill>
            </a:endParaRPr>
          </a:p>
        </p:txBody>
      </p:sp>
      <p:sp>
        <p:nvSpPr>
          <p:cNvPr id="38927" name="Rectangle 23"/>
          <p:cNvSpPr>
            <a:spLocks noChangeArrowheads="1"/>
          </p:cNvSpPr>
          <p:nvPr/>
        </p:nvSpPr>
        <p:spPr bwMode="auto">
          <a:xfrm>
            <a:off x="6553200" y="152400"/>
            <a:ext cx="2393950" cy="182563"/>
          </a:xfrm>
          <a:prstGeom prst="rect">
            <a:avLst/>
          </a:prstGeom>
          <a:noFill/>
          <a:ln w="9525">
            <a:noFill/>
            <a:miter lim="800000"/>
            <a:headEnd/>
            <a:tailEnd/>
          </a:ln>
        </p:spPr>
        <p:txBody>
          <a:bodyPr lIns="0" tIns="0" rIns="0" bIns="0">
            <a:prstTxWarp prst="textNoShape">
              <a:avLst/>
            </a:prstTxWarp>
            <a:spAutoFit/>
          </a:bodyPr>
          <a:lstStyle/>
          <a:p>
            <a:r>
              <a:rPr lang="en-US" sz="1200" b="1" i="0">
                <a:solidFill>
                  <a:srgbClr val="0000CC"/>
                </a:solidFill>
              </a:rPr>
              <a:t>I. Prandoni, IRA – INAF,  ITALY </a:t>
            </a:r>
          </a:p>
        </p:txBody>
      </p:sp>
      <p:sp>
        <p:nvSpPr>
          <p:cNvPr id="24" name="Text Box 6"/>
          <p:cNvSpPr txBox="1">
            <a:spLocks noChangeArrowheads="1"/>
          </p:cNvSpPr>
          <p:nvPr/>
        </p:nvSpPr>
        <p:spPr bwMode="auto">
          <a:xfrm>
            <a:off x="207963" y="55011"/>
            <a:ext cx="1394883" cy="276999"/>
          </a:xfrm>
          <a:prstGeom prst="rect">
            <a:avLst/>
          </a:prstGeom>
          <a:noFill/>
          <a:ln w="9525">
            <a:noFill/>
            <a:miter lim="800000"/>
            <a:headEnd/>
            <a:tailEnd/>
          </a:ln>
        </p:spPr>
        <p:txBody>
          <a:bodyPr wrap="none">
            <a:prstTxWarp prst="textNoShape">
              <a:avLst/>
            </a:prstTxWarp>
            <a:spAutoFit/>
          </a:bodyPr>
          <a:lstStyle/>
          <a:p>
            <a:r>
              <a:rPr lang="en-GB" sz="1200" b="1" dirty="0" smtClean="0">
                <a:solidFill>
                  <a:schemeClr val="accent2"/>
                </a:solidFill>
              </a:rPr>
              <a:t>IRA – January 2014</a:t>
            </a:r>
            <a:endParaRPr lang="en-GB" sz="1200" b="1" i="0" dirty="0">
              <a:solidFill>
                <a:schemeClr val="accent2"/>
              </a:solidFill>
            </a:endParaRPr>
          </a:p>
        </p:txBody>
      </p:sp>
      <p:sp>
        <p:nvSpPr>
          <p:cNvPr id="4" name="Segnaposto data 3"/>
          <p:cNvSpPr>
            <a:spLocks noGrp="1"/>
          </p:cNvSpPr>
          <p:nvPr>
            <p:ph type="dt" sz="half" idx="10"/>
          </p:nvPr>
        </p:nvSpPr>
        <p:spPr/>
        <p:txBody>
          <a:bodyPr/>
          <a:lstStyle/>
          <a:p>
            <a:r>
              <a:rPr lang="en-US" smtClean="0"/>
              <a:t>09/24/15</a:t>
            </a:r>
            <a:endParaRPr lang="en-US"/>
          </a:p>
        </p:txBody>
      </p:sp>
      <p:sp>
        <p:nvSpPr>
          <p:cNvPr id="5" name="Segnaposto piè di pagina 4"/>
          <p:cNvSpPr>
            <a:spLocks noGrp="1"/>
          </p:cNvSpPr>
          <p:nvPr>
            <p:ph type="ftr" sz="quarter" idx="11"/>
          </p:nvPr>
        </p:nvSpPr>
        <p:spPr/>
        <p:txBody>
          <a:bodyPr/>
          <a:lstStyle/>
          <a:p>
            <a:r>
              <a:rPr lang="en-US" smtClean="0"/>
              <a:t>I. Prandoni - INAF - ORA, Bologna</a:t>
            </a:r>
            <a:endParaRPr lang="en-US"/>
          </a:p>
        </p:txBody>
      </p:sp>
      <p:sp>
        <p:nvSpPr>
          <p:cNvPr id="7" name="Segnaposto numero diapositiva 6"/>
          <p:cNvSpPr>
            <a:spLocks noGrp="1"/>
          </p:cNvSpPr>
          <p:nvPr>
            <p:ph type="sldNum" sz="quarter" idx="12"/>
          </p:nvPr>
        </p:nvSpPr>
        <p:spPr/>
        <p:txBody>
          <a:bodyPr/>
          <a:lstStyle/>
          <a:p>
            <a:fld id="{DADBAAB8-458F-1A48-8141-A3618E0317F8}" type="slidenum">
              <a:rPr lang="en-US" smtClean="0"/>
              <a:pPr/>
              <a:t>35</a:t>
            </a:fld>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1048"/>
          <p:cNvSpPr>
            <a:spLocks noChangeShapeType="1"/>
          </p:cNvSpPr>
          <p:nvPr/>
        </p:nvSpPr>
        <p:spPr bwMode="auto">
          <a:xfrm>
            <a:off x="0" y="381000"/>
            <a:ext cx="9144000" cy="0"/>
          </a:xfrm>
          <a:prstGeom prst="line">
            <a:avLst/>
          </a:prstGeom>
          <a:noFill/>
          <a:ln w="57150" cmpd="thickThin">
            <a:solidFill>
              <a:srgbClr val="000099"/>
            </a:solidFill>
            <a:round/>
            <a:headEnd/>
            <a:tailEnd/>
          </a:ln>
        </p:spPr>
        <p:txBody>
          <a:bodyPr lIns="90000" tIns="46800" rIns="90000" bIns="46800">
            <a:prstTxWarp prst="textNoShape">
              <a:avLst/>
            </a:prstTxWarp>
            <a:spAutoFit/>
          </a:bodyPr>
          <a:lstStyle/>
          <a:p>
            <a:endParaRPr lang="en-US"/>
          </a:p>
        </p:txBody>
      </p:sp>
      <p:sp>
        <p:nvSpPr>
          <p:cNvPr id="6" name="Rectangle 23"/>
          <p:cNvSpPr>
            <a:spLocks noChangeArrowheads="1"/>
          </p:cNvSpPr>
          <p:nvPr/>
        </p:nvSpPr>
        <p:spPr bwMode="auto">
          <a:xfrm>
            <a:off x="6553200" y="152400"/>
            <a:ext cx="2393950" cy="182563"/>
          </a:xfrm>
          <a:prstGeom prst="rect">
            <a:avLst/>
          </a:prstGeom>
          <a:noFill/>
          <a:ln w="9525">
            <a:noFill/>
            <a:miter lim="800000"/>
            <a:headEnd/>
            <a:tailEnd/>
          </a:ln>
        </p:spPr>
        <p:txBody>
          <a:bodyPr lIns="0" tIns="0" rIns="0" bIns="0">
            <a:prstTxWarp prst="textNoShape">
              <a:avLst/>
            </a:prstTxWarp>
            <a:spAutoFit/>
          </a:bodyPr>
          <a:lstStyle/>
          <a:p>
            <a:r>
              <a:rPr lang="en-US" sz="1200" b="1" i="0">
                <a:solidFill>
                  <a:srgbClr val="0000CC"/>
                </a:solidFill>
              </a:rPr>
              <a:t>I. Prandoni, IRA – INAF,  ITALY </a:t>
            </a:r>
          </a:p>
        </p:txBody>
      </p:sp>
      <p:sp>
        <p:nvSpPr>
          <p:cNvPr id="7" name="Text Box 6"/>
          <p:cNvSpPr txBox="1">
            <a:spLocks noChangeArrowheads="1"/>
          </p:cNvSpPr>
          <p:nvPr/>
        </p:nvSpPr>
        <p:spPr bwMode="auto">
          <a:xfrm>
            <a:off x="207963" y="55011"/>
            <a:ext cx="1394883" cy="276999"/>
          </a:xfrm>
          <a:prstGeom prst="rect">
            <a:avLst/>
          </a:prstGeom>
          <a:noFill/>
          <a:ln w="9525">
            <a:noFill/>
            <a:miter lim="800000"/>
            <a:headEnd/>
            <a:tailEnd/>
          </a:ln>
        </p:spPr>
        <p:txBody>
          <a:bodyPr wrap="none">
            <a:prstTxWarp prst="textNoShape">
              <a:avLst/>
            </a:prstTxWarp>
            <a:spAutoFit/>
          </a:bodyPr>
          <a:lstStyle/>
          <a:p>
            <a:r>
              <a:rPr lang="en-GB" sz="1200" b="1" dirty="0" smtClean="0">
                <a:solidFill>
                  <a:schemeClr val="accent2"/>
                </a:solidFill>
              </a:rPr>
              <a:t>IRA – January 2014</a:t>
            </a:r>
            <a:endParaRPr lang="en-GB" sz="1200" b="1" i="0" dirty="0">
              <a:solidFill>
                <a:schemeClr val="accent2"/>
              </a:solidFill>
            </a:endParaRPr>
          </a:p>
        </p:txBody>
      </p:sp>
      <p:pic>
        <p:nvPicPr>
          <p:cNvPr id="9" name="Picture 8" descr="onoff_500s.png"/>
          <p:cNvPicPr>
            <a:picLocks noChangeAspect="1"/>
          </p:cNvPicPr>
          <p:nvPr/>
        </p:nvPicPr>
        <p:blipFill>
          <a:blip r:embed="rId3"/>
          <a:stretch>
            <a:fillRect/>
          </a:stretch>
        </p:blipFill>
        <p:spPr>
          <a:xfrm>
            <a:off x="3794943" y="2763097"/>
            <a:ext cx="4972415" cy="3747682"/>
          </a:xfrm>
          <a:prstGeom prst="rect">
            <a:avLst/>
          </a:prstGeom>
        </p:spPr>
      </p:pic>
      <p:sp>
        <p:nvSpPr>
          <p:cNvPr id="10" name="Rectangle 9"/>
          <p:cNvSpPr/>
          <p:nvPr/>
        </p:nvSpPr>
        <p:spPr>
          <a:xfrm>
            <a:off x="269846" y="1391527"/>
            <a:ext cx="8201950" cy="4524316"/>
          </a:xfrm>
          <a:prstGeom prst="rect">
            <a:avLst/>
          </a:prstGeom>
        </p:spPr>
        <p:txBody>
          <a:bodyPr wrap="square">
            <a:spAutoFit/>
          </a:bodyPr>
          <a:lstStyle/>
          <a:p>
            <a:r>
              <a:rPr lang="en-US" sz="1600" u="sng" dirty="0" smtClean="0">
                <a:latin typeface="Arial"/>
                <a:cs typeface="Arial"/>
              </a:rPr>
              <a:t>July 2013 </a:t>
            </a:r>
            <a:r>
              <a:rPr lang="en-US" sz="1600" dirty="0" smtClean="0">
                <a:latin typeface="Arial"/>
                <a:cs typeface="Arial"/>
              </a:rPr>
              <a:t>- XARCOS installed, cabled and tested - July 2013 (</a:t>
            </a:r>
            <a:r>
              <a:rPr lang="en-US" sz="1600" dirty="0" err="1" smtClean="0">
                <a:latin typeface="Arial"/>
                <a:cs typeface="Arial"/>
              </a:rPr>
              <a:t>Melis</a:t>
            </a:r>
            <a:r>
              <a:rPr lang="en-US" sz="1600" dirty="0" smtClean="0">
                <a:latin typeface="Arial"/>
                <a:cs typeface="Arial"/>
              </a:rPr>
              <a:t> et al. 2013)</a:t>
            </a:r>
          </a:p>
          <a:p>
            <a:endParaRPr lang="en-US" sz="1600" u="sng" dirty="0" smtClean="0">
              <a:latin typeface="Arial"/>
              <a:cs typeface="Arial"/>
            </a:endParaRPr>
          </a:p>
          <a:p>
            <a:r>
              <a:rPr lang="en-US" sz="1600" u="sng" dirty="0" smtClean="0">
                <a:latin typeface="Arial"/>
                <a:cs typeface="Arial"/>
              </a:rPr>
              <a:t>November 2013 </a:t>
            </a:r>
            <a:r>
              <a:rPr lang="en-US" sz="1600" dirty="0" smtClean="0">
                <a:latin typeface="Arial"/>
                <a:cs typeface="Arial"/>
              </a:rPr>
              <a:t>– Attempt to use XARCOS to observe  ISON Comet prior to perihelion passage</a:t>
            </a:r>
          </a:p>
          <a:p>
            <a:r>
              <a:rPr lang="en-US" sz="1600" dirty="0" smtClean="0">
                <a:latin typeface="Arial"/>
                <a:cs typeface="Arial"/>
              </a:rPr>
              <a:t>Intense preparatory work to use XARCOS ACS component </a:t>
            </a:r>
          </a:p>
          <a:p>
            <a:endParaRPr lang="en-US" sz="1600" dirty="0" smtClean="0">
              <a:latin typeface="Arial"/>
              <a:cs typeface="Arial"/>
            </a:endParaRPr>
          </a:p>
          <a:p>
            <a:r>
              <a:rPr lang="en-US" sz="1600" b="1" dirty="0" smtClean="0">
                <a:latin typeface="Arial"/>
                <a:cs typeface="Arial"/>
              </a:rPr>
              <a:t>Results: </a:t>
            </a:r>
          </a:p>
          <a:p>
            <a:r>
              <a:rPr lang="en-US" sz="1600" dirty="0" smtClean="0">
                <a:latin typeface="Arial"/>
                <a:cs typeface="Arial"/>
              </a:rPr>
              <a:t>- ACS component ok, but problems with Scheduler</a:t>
            </a:r>
          </a:p>
          <a:p>
            <a:r>
              <a:rPr lang="en-US" sz="1600" dirty="0" smtClean="0">
                <a:latin typeface="Arial"/>
                <a:cs typeface="Arial"/>
              </a:rPr>
              <a:t>  [Ad hoc python script to bypass Scheduler]</a:t>
            </a:r>
          </a:p>
          <a:p>
            <a:r>
              <a:rPr lang="en-US" sz="1600" dirty="0" smtClean="0">
                <a:latin typeface="Arial"/>
                <a:cs typeface="Arial"/>
              </a:rPr>
              <a:t>  </a:t>
            </a:r>
            <a:r>
              <a:rPr lang="en-US" sz="1600" dirty="0" smtClean="0"/>
              <a:t>ephemeris computed externally</a:t>
            </a:r>
          </a:p>
          <a:p>
            <a:endParaRPr lang="en-US" sz="1600" dirty="0" smtClean="0">
              <a:latin typeface="Arial"/>
              <a:cs typeface="Arial"/>
            </a:endParaRPr>
          </a:p>
          <a:p>
            <a:r>
              <a:rPr lang="en-US" sz="1600" dirty="0" smtClean="0">
                <a:latin typeface="Arial"/>
                <a:cs typeface="Arial"/>
              </a:rPr>
              <a:t>- Got useful information for debugging</a:t>
            </a:r>
          </a:p>
          <a:p>
            <a:r>
              <a:rPr lang="en-US" sz="1600" dirty="0" smtClean="0">
                <a:latin typeface="Arial"/>
                <a:cs typeface="Arial"/>
              </a:rPr>
              <a:t>- FITS to CLASS Converter</a:t>
            </a:r>
          </a:p>
          <a:p>
            <a:endParaRPr lang="en-US" sz="1600" dirty="0" smtClean="0">
              <a:latin typeface="Arial"/>
              <a:cs typeface="Arial"/>
            </a:endParaRPr>
          </a:p>
          <a:p>
            <a:r>
              <a:rPr lang="en-US" sz="1600" dirty="0" smtClean="0">
                <a:latin typeface="Arial"/>
                <a:cs typeface="Arial"/>
              </a:rPr>
              <a:t>ISON – data reduction ongoing</a:t>
            </a:r>
          </a:p>
          <a:p>
            <a:endParaRPr lang="en-US" sz="1600" dirty="0" smtClean="0">
              <a:latin typeface="Arial"/>
              <a:cs typeface="Arial"/>
            </a:endParaRPr>
          </a:p>
          <a:p>
            <a:endParaRPr lang="en-US" sz="1600" dirty="0" smtClean="0">
              <a:latin typeface="Arial"/>
              <a:cs typeface="Arial"/>
            </a:endParaRPr>
          </a:p>
          <a:p>
            <a:endParaRPr lang="en-US" sz="1600" dirty="0">
              <a:latin typeface="Arial"/>
              <a:cs typeface="Arial"/>
            </a:endParaRPr>
          </a:p>
        </p:txBody>
      </p:sp>
      <p:sp>
        <p:nvSpPr>
          <p:cNvPr id="12" name="Rectangle 11"/>
          <p:cNvSpPr/>
          <p:nvPr/>
        </p:nvSpPr>
        <p:spPr>
          <a:xfrm>
            <a:off x="310381" y="5648288"/>
            <a:ext cx="3580961" cy="584776"/>
          </a:xfrm>
          <a:prstGeom prst="rect">
            <a:avLst/>
          </a:prstGeom>
        </p:spPr>
        <p:txBody>
          <a:bodyPr wrap="square">
            <a:spAutoFit/>
          </a:bodyPr>
          <a:lstStyle/>
          <a:p>
            <a:r>
              <a:rPr lang="en-US" sz="1600" dirty="0" smtClean="0"/>
              <a:t>Credits ISON: M. </a:t>
            </a:r>
            <a:r>
              <a:rPr lang="en-US" sz="1600" dirty="0" err="1" smtClean="0"/>
              <a:t>Buttu</a:t>
            </a:r>
            <a:r>
              <a:rPr lang="en-US" sz="1600" dirty="0" smtClean="0"/>
              <a:t>, </a:t>
            </a:r>
            <a:r>
              <a:rPr lang="en-US" sz="1600" dirty="0" err="1" smtClean="0"/>
              <a:t>S.Casu</a:t>
            </a:r>
            <a:r>
              <a:rPr lang="en-US" sz="1600" dirty="0" smtClean="0"/>
              <a:t>, </a:t>
            </a:r>
            <a:r>
              <a:rPr lang="en-US" sz="1600" dirty="0" err="1" smtClean="0"/>
              <a:t>A.Melis</a:t>
            </a:r>
            <a:r>
              <a:rPr lang="en-US" sz="1600" dirty="0" smtClean="0"/>
              <a:t>, </a:t>
            </a:r>
            <a:r>
              <a:rPr lang="en-US" sz="1600" dirty="0" err="1" smtClean="0"/>
              <a:t>C.Migoni</a:t>
            </a:r>
            <a:r>
              <a:rPr lang="en-US" sz="1600" dirty="0" smtClean="0"/>
              <a:t>, </a:t>
            </a:r>
            <a:r>
              <a:rPr lang="en-US" sz="1600" dirty="0" err="1" smtClean="0"/>
              <a:t>A.Orlati</a:t>
            </a:r>
            <a:r>
              <a:rPr lang="en-US" sz="1600" dirty="0" smtClean="0"/>
              <a:t>, </a:t>
            </a:r>
            <a:r>
              <a:rPr lang="en-US" sz="1600" dirty="0" err="1" smtClean="0"/>
              <a:t>S.Poppi</a:t>
            </a:r>
            <a:r>
              <a:rPr lang="en-US" sz="1600" dirty="0" smtClean="0"/>
              <a:t>, I. </a:t>
            </a:r>
            <a:r>
              <a:rPr lang="en-US" sz="1600" dirty="0" err="1" smtClean="0"/>
              <a:t>Porceddu</a:t>
            </a:r>
            <a:endParaRPr lang="en-US" sz="1600" dirty="0"/>
          </a:p>
        </p:txBody>
      </p:sp>
      <p:sp>
        <p:nvSpPr>
          <p:cNvPr id="13" name="CasellaDiTesto 1"/>
          <p:cNvSpPr txBox="1"/>
          <p:nvPr/>
        </p:nvSpPr>
        <p:spPr>
          <a:xfrm>
            <a:off x="607646" y="609465"/>
            <a:ext cx="8270875" cy="523220"/>
          </a:xfrm>
          <a:prstGeom prst="rect">
            <a:avLst/>
          </a:prstGeom>
          <a:noFill/>
        </p:spPr>
        <p:txBody>
          <a:bodyPr wrap="square" rtlCol="0">
            <a:spAutoFit/>
          </a:bodyPr>
          <a:lstStyle/>
          <a:p>
            <a:pPr algn="ctr"/>
            <a:r>
              <a:rPr lang="en-US" sz="2800" b="1" dirty="0" smtClean="0"/>
              <a:t>SPECTROSCOPY with XARCOS – STATUS OF AV</a:t>
            </a:r>
            <a:endParaRPr lang="en-US" sz="2800" dirty="0"/>
          </a:p>
        </p:txBody>
      </p:sp>
      <p:sp>
        <p:nvSpPr>
          <p:cNvPr id="14" name="Rectangle 13"/>
          <p:cNvSpPr/>
          <p:nvPr/>
        </p:nvSpPr>
        <p:spPr>
          <a:xfrm>
            <a:off x="6458567" y="2796179"/>
            <a:ext cx="2569655" cy="584776"/>
          </a:xfrm>
          <a:prstGeom prst="rect">
            <a:avLst/>
          </a:prstGeom>
        </p:spPr>
        <p:txBody>
          <a:bodyPr wrap="square">
            <a:spAutoFit/>
          </a:bodyPr>
          <a:lstStyle/>
          <a:p>
            <a:r>
              <a:rPr lang="en-US" sz="1600" b="1" dirty="0" smtClean="0">
                <a:solidFill>
                  <a:srgbClr val="0000FF"/>
                </a:solidFill>
                <a:latin typeface="Arial"/>
                <a:cs typeface="Arial"/>
              </a:rPr>
              <a:t>L483 molecular cloud </a:t>
            </a:r>
          </a:p>
          <a:p>
            <a:r>
              <a:rPr lang="en-US" sz="1600" b="1" dirty="0" smtClean="0">
                <a:solidFill>
                  <a:srgbClr val="0000FF"/>
                </a:solidFill>
                <a:latin typeface="Arial"/>
                <a:cs typeface="Arial"/>
              </a:rPr>
              <a:t>NH3(1-1) line spectrum</a:t>
            </a:r>
            <a:endParaRPr lang="en-US" sz="1600" dirty="0">
              <a:solidFill>
                <a:srgbClr val="0000FF"/>
              </a:solidFill>
            </a:endParaRPr>
          </a:p>
        </p:txBody>
      </p:sp>
      <p:sp>
        <p:nvSpPr>
          <p:cNvPr id="15" name="TextBox 14"/>
          <p:cNvSpPr txBox="1"/>
          <p:nvPr/>
        </p:nvSpPr>
        <p:spPr>
          <a:xfrm>
            <a:off x="6046128" y="6326113"/>
            <a:ext cx="2721230" cy="369332"/>
          </a:xfrm>
          <a:prstGeom prst="rect">
            <a:avLst/>
          </a:prstGeom>
          <a:noFill/>
        </p:spPr>
        <p:txBody>
          <a:bodyPr wrap="none" rtlCol="0">
            <a:spAutoFit/>
          </a:bodyPr>
          <a:lstStyle/>
          <a:p>
            <a:r>
              <a:rPr lang="en-US" dirty="0" smtClean="0"/>
              <a:t>Courtesy S. </a:t>
            </a:r>
            <a:r>
              <a:rPr lang="en-US" dirty="0" err="1" smtClean="0"/>
              <a:t>Poppi</a:t>
            </a:r>
            <a:r>
              <a:rPr lang="en-US" dirty="0" smtClean="0"/>
              <a:t>, A. </a:t>
            </a:r>
            <a:r>
              <a:rPr lang="en-US" dirty="0" err="1" smtClean="0"/>
              <a:t>Tarchi</a:t>
            </a:r>
            <a:endParaRPr lang="en-US" dirty="0"/>
          </a:p>
        </p:txBody>
      </p:sp>
      <p:sp>
        <p:nvSpPr>
          <p:cNvPr id="16" name="Rectangle 15"/>
          <p:cNvSpPr/>
          <p:nvPr/>
        </p:nvSpPr>
        <p:spPr>
          <a:xfrm>
            <a:off x="310381" y="6434628"/>
            <a:ext cx="4365298" cy="369332"/>
          </a:xfrm>
          <a:prstGeom prst="rect">
            <a:avLst/>
          </a:prstGeom>
        </p:spPr>
        <p:txBody>
          <a:bodyPr wrap="none">
            <a:spAutoFit/>
          </a:bodyPr>
          <a:lstStyle/>
          <a:p>
            <a:r>
              <a:rPr lang="en-US" b="1" dirty="0" smtClean="0">
                <a:latin typeface="Arial"/>
                <a:cs typeface="Arial"/>
              </a:rPr>
              <a:t>Further Activity planned for April 2014</a:t>
            </a:r>
          </a:p>
        </p:txBody>
      </p:sp>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8" name="Segnaposto numero diapositiva 7"/>
          <p:cNvSpPr>
            <a:spLocks noGrp="1"/>
          </p:cNvSpPr>
          <p:nvPr>
            <p:ph type="sldNum" sz="quarter" idx="12"/>
          </p:nvPr>
        </p:nvSpPr>
        <p:spPr/>
        <p:txBody>
          <a:bodyPr/>
          <a:lstStyle/>
          <a:p>
            <a:fld id="{DADBAAB8-458F-1A48-8141-A3618E0317F8}" type="slidenum">
              <a:rPr lang="en-US" smtClean="0"/>
              <a:pPr/>
              <a:t>36</a:t>
            </a:fld>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1574800" y="1100138"/>
            <a:ext cx="11176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3555" name="Rectangle 6"/>
          <p:cNvSpPr>
            <a:spLocks noChangeArrowheads="1"/>
          </p:cNvSpPr>
          <p:nvPr/>
        </p:nvSpPr>
        <p:spPr bwMode="auto">
          <a:xfrm>
            <a:off x="1574800" y="1100138"/>
            <a:ext cx="838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3556" name="Rectangle 7"/>
          <p:cNvSpPr>
            <a:spLocks noChangeArrowheads="1"/>
          </p:cNvSpPr>
          <p:nvPr/>
        </p:nvSpPr>
        <p:spPr bwMode="auto">
          <a:xfrm>
            <a:off x="1574800" y="1100138"/>
            <a:ext cx="711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3557" name="Rectangle 8"/>
          <p:cNvSpPr>
            <a:spLocks noChangeArrowheads="1"/>
          </p:cNvSpPr>
          <p:nvPr/>
        </p:nvSpPr>
        <p:spPr bwMode="auto">
          <a:xfrm>
            <a:off x="1566863" y="-193675"/>
            <a:ext cx="11176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3558" name="Rectangle 9"/>
          <p:cNvSpPr>
            <a:spLocks noChangeArrowheads="1"/>
          </p:cNvSpPr>
          <p:nvPr/>
        </p:nvSpPr>
        <p:spPr bwMode="auto">
          <a:xfrm>
            <a:off x="1566863" y="-193675"/>
            <a:ext cx="8382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3559" name="Rectangle 10"/>
          <p:cNvSpPr>
            <a:spLocks noChangeArrowheads="1"/>
          </p:cNvSpPr>
          <p:nvPr/>
        </p:nvSpPr>
        <p:spPr bwMode="auto">
          <a:xfrm>
            <a:off x="1566863" y="-193675"/>
            <a:ext cx="742950" cy="0"/>
          </a:xfrm>
          <a:prstGeom prst="rect">
            <a:avLst/>
          </a:prstGeom>
          <a:noFill/>
          <a:ln w="9525">
            <a:noFill/>
            <a:miter lim="800000"/>
            <a:headEnd/>
            <a:tailEnd/>
          </a:ln>
        </p:spPr>
        <p:txBody>
          <a:bodyPr wrap="none" anchor="ctr">
            <a:prstTxWarp prst="textNoShape">
              <a:avLst/>
            </a:prstTxWarp>
            <a:spAutoFit/>
          </a:bodyPr>
          <a:lstStyle/>
          <a:p>
            <a:endParaRPr lang="en-US"/>
          </a:p>
        </p:txBody>
      </p:sp>
      <p:grpSp>
        <p:nvGrpSpPr>
          <p:cNvPr id="2" name="Group 11"/>
          <p:cNvGrpSpPr>
            <a:grpSpLocks/>
          </p:cNvGrpSpPr>
          <p:nvPr/>
        </p:nvGrpSpPr>
        <p:grpSpPr bwMode="auto">
          <a:xfrm>
            <a:off x="169863" y="1397000"/>
            <a:ext cx="8745537" cy="1622425"/>
            <a:chOff x="107" y="880"/>
            <a:chExt cx="5509" cy="1022"/>
          </a:xfrm>
        </p:grpSpPr>
        <p:sp>
          <p:nvSpPr>
            <p:cNvPr id="23579" name="AutoShape 12"/>
            <p:cNvSpPr>
              <a:spLocks noChangeArrowheads="1"/>
            </p:cNvSpPr>
            <p:nvPr/>
          </p:nvSpPr>
          <p:spPr bwMode="auto">
            <a:xfrm>
              <a:off x="107" y="880"/>
              <a:ext cx="5510" cy="1023"/>
            </a:xfrm>
            <a:prstGeom prst="roundRect">
              <a:avLst>
                <a:gd name="adj" fmla="val 97"/>
              </a:avLst>
            </a:prstGeom>
            <a:noFill/>
            <a:ln w="9525">
              <a:noFill/>
              <a:round/>
              <a:headEnd/>
              <a:tailEnd/>
            </a:ln>
          </p:spPr>
          <p:txBody>
            <a:bodyPr wrap="none" anchor="ctr">
              <a:prstTxWarp prst="textNoShape">
                <a:avLst/>
              </a:prstTxWarp>
            </a:bodyPr>
            <a:lstStyle/>
            <a:p>
              <a:endParaRPr lang="en-US"/>
            </a:p>
          </p:txBody>
        </p:sp>
      </p:grpSp>
      <p:grpSp>
        <p:nvGrpSpPr>
          <p:cNvPr id="3" name="Group 13"/>
          <p:cNvGrpSpPr>
            <a:grpSpLocks/>
          </p:cNvGrpSpPr>
          <p:nvPr/>
        </p:nvGrpSpPr>
        <p:grpSpPr bwMode="auto">
          <a:xfrm>
            <a:off x="201613" y="1820863"/>
            <a:ext cx="8745537" cy="1622425"/>
            <a:chOff x="127" y="1147"/>
            <a:chExt cx="5509" cy="1022"/>
          </a:xfrm>
        </p:grpSpPr>
        <p:sp>
          <p:nvSpPr>
            <p:cNvPr id="23578" name="AutoShape 14"/>
            <p:cNvSpPr>
              <a:spLocks noChangeArrowheads="1"/>
            </p:cNvSpPr>
            <p:nvPr/>
          </p:nvSpPr>
          <p:spPr bwMode="auto">
            <a:xfrm>
              <a:off x="127" y="1147"/>
              <a:ext cx="5510" cy="1023"/>
            </a:xfrm>
            <a:prstGeom prst="roundRect">
              <a:avLst>
                <a:gd name="adj" fmla="val 97"/>
              </a:avLst>
            </a:prstGeom>
            <a:noFill/>
            <a:ln w="9525">
              <a:noFill/>
              <a:round/>
              <a:headEnd/>
              <a:tailEnd/>
            </a:ln>
          </p:spPr>
          <p:txBody>
            <a:bodyPr wrap="none" anchor="ctr">
              <a:prstTxWarp prst="textNoShape">
                <a:avLst/>
              </a:prstTxWarp>
            </a:bodyPr>
            <a:lstStyle/>
            <a:p>
              <a:endParaRPr lang="en-US"/>
            </a:p>
          </p:txBody>
        </p:sp>
      </p:grpSp>
      <p:grpSp>
        <p:nvGrpSpPr>
          <p:cNvPr id="4" name="Group 56"/>
          <p:cNvGrpSpPr>
            <a:grpSpLocks/>
          </p:cNvGrpSpPr>
          <p:nvPr/>
        </p:nvGrpSpPr>
        <p:grpSpPr bwMode="auto">
          <a:xfrm>
            <a:off x="1055688" y="5383213"/>
            <a:ext cx="87312" cy="350837"/>
            <a:chOff x="665" y="3391"/>
            <a:chExt cx="55" cy="221"/>
          </a:xfrm>
        </p:grpSpPr>
        <p:sp>
          <p:nvSpPr>
            <p:cNvPr id="23574" name="AutoShape 57"/>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grpSp>
          <p:nvGrpSpPr>
            <p:cNvPr id="5" name="Group 58"/>
            <p:cNvGrpSpPr>
              <a:grpSpLocks/>
            </p:cNvGrpSpPr>
            <p:nvPr/>
          </p:nvGrpSpPr>
          <p:grpSpPr bwMode="auto">
            <a:xfrm>
              <a:off x="665" y="3391"/>
              <a:ext cx="55" cy="221"/>
              <a:chOff x="665" y="3391"/>
              <a:chExt cx="55" cy="221"/>
            </a:xfrm>
          </p:grpSpPr>
          <p:sp>
            <p:nvSpPr>
              <p:cNvPr id="23576" name="AutoShape 59"/>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sp>
            <p:nvSpPr>
              <p:cNvPr id="23577" name="AutoShape 60"/>
              <p:cNvSpPr>
                <a:spLocks noChangeArrowheads="1"/>
              </p:cNvSpPr>
              <p:nvPr/>
            </p:nvSpPr>
            <p:spPr bwMode="auto">
              <a:xfrm>
                <a:off x="665" y="3391"/>
                <a:ext cx="55" cy="221"/>
              </a:xfrm>
              <a:prstGeom prst="roundRect">
                <a:avLst>
                  <a:gd name="adj" fmla="val 2083"/>
                </a:avLst>
              </a:prstGeom>
              <a:noFill/>
              <a:ln w="9525">
                <a:noFill/>
                <a:round/>
                <a:headEnd/>
                <a:tailEnd/>
              </a:ln>
            </p:spPr>
            <p:txBody>
              <a:bodyPr wrap="none" lIns="0" tIns="0" rIns="0" bIns="0">
                <a:prstTxWarp prst="textNoShape">
                  <a:avLst/>
                </a:prstTxWarp>
                <a:spAutoFit/>
              </a:bodyPr>
              <a:lstStyle/>
              <a:p>
                <a:pPr>
                  <a:lnSpc>
                    <a:spcPct val="95000"/>
                  </a:lnSpc>
                  <a:buClr>
                    <a:srgbClr val="000000"/>
                  </a:buClr>
                  <a:buSzPct val="100000"/>
                  <a:buFont typeface="Times New Roman" pitchFamily="-112"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a:solidFill>
                      <a:schemeClr val="tx1"/>
                    </a:solidFill>
                  </a:rPr>
                  <a:t> </a:t>
                </a:r>
              </a:p>
            </p:txBody>
          </p:sp>
        </p:grpSp>
      </p:grpSp>
      <p:sp>
        <p:nvSpPr>
          <p:cNvPr id="23563" name="Oval 61"/>
          <p:cNvSpPr>
            <a:spLocks noChangeArrowheads="1"/>
          </p:cNvSpPr>
          <p:nvPr/>
        </p:nvSpPr>
        <p:spPr bwMode="auto">
          <a:xfrm>
            <a:off x="7677150" y="3819525"/>
            <a:ext cx="809625" cy="809625"/>
          </a:xfrm>
          <a:prstGeom prst="ellipse">
            <a:avLst/>
          </a:prstGeom>
          <a:noFill/>
          <a:ln w="9525">
            <a:noFill/>
            <a:round/>
            <a:headEnd/>
            <a:tailEnd/>
          </a:ln>
        </p:spPr>
        <p:txBody>
          <a:bodyPr wrap="none" anchor="ctr">
            <a:prstTxWarp prst="textNoShape">
              <a:avLst/>
            </a:prstTxWarp>
          </a:bodyPr>
          <a:lstStyle/>
          <a:p>
            <a:endParaRPr lang="en-US"/>
          </a:p>
        </p:txBody>
      </p:sp>
      <p:sp>
        <p:nvSpPr>
          <p:cNvPr id="23564" name="Text Box 65"/>
          <p:cNvSpPr txBox="1">
            <a:spLocks noChangeArrowheads="1"/>
          </p:cNvSpPr>
          <p:nvPr/>
        </p:nvSpPr>
        <p:spPr bwMode="auto">
          <a:xfrm>
            <a:off x="228600" y="1205604"/>
            <a:ext cx="8763000" cy="1477328"/>
          </a:xfrm>
          <a:prstGeom prst="rect">
            <a:avLst/>
          </a:prstGeom>
          <a:noFill/>
          <a:ln w="9525">
            <a:noFill/>
            <a:miter lim="800000"/>
            <a:headEnd/>
            <a:tailEnd/>
          </a:ln>
        </p:spPr>
        <p:txBody>
          <a:bodyPr>
            <a:prstTxWarp prst="textNoShape">
              <a:avLst/>
            </a:prstTxWarp>
            <a:spAutoFit/>
          </a:bodyPr>
          <a:lstStyle/>
          <a:p>
            <a:pPr>
              <a:buFontTx/>
              <a:buChar char="-"/>
            </a:pPr>
            <a:r>
              <a:rPr lang="en-US" sz="1800" i="0" dirty="0" smtClean="0">
                <a:solidFill>
                  <a:schemeClr val="tx1"/>
                </a:solidFill>
              </a:rPr>
              <a:t> EVN (14 Institutes) </a:t>
            </a:r>
            <a:r>
              <a:rPr lang="en-US" sz="1800" i="0" dirty="0" err="1" smtClean="0">
                <a:solidFill>
                  <a:schemeClr val="tx1"/>
                </a:solidFill>
                <a:sym typeface="Wingdings"/>
              </a:rPr>
              <a:t></a:t>
            </a:r>
            <a:r>
              <a:rPr lang="en-US" sz="1800" i="0" dirty="0" smtClean="0">
                <a:solidFill>
                  <a:schemeClr val="tx1"/>
                </a:solidFill>
              </a:rPr>
              <a:t> Italy </a:t>
            </a:r>
            <a:r>
              <a:rPr lang="en-US" sz="1800" i="0" dirty="0">
                <a:solidFill>
                  <a:schemeClr val="tx1"/>
                </a:solidFill>
              </a:rPr>
              <a:t>participates with</a:t>
            </a:r>
            <a:r>
              <a:rPr lang="en-US" sz="1800" i="0" dirty="0" smtClean="0">
                <a:solidFill>
                  <a:schemeClr val="tx1"/>
                </a:solidFill>
              </a:rPr>
              <a:t> </a:t>
            </a:r>
            <a:r>
              <a:rPr lang="en-US" sz="1800" i="0" dirty="0" err="1" smtClean="0">
                <a:solidFill>
                  <a:schemeClr val="tx1"/>
                </a:solidFill>
              </a:rPr>
              <a:t>Medicina</a:t>
            </a:r>
            <a:r>
              <a:rPr lang="en-US" sz="1800" i="0" dirty="0" smtClean="0">
                <a:solidFill>
                  <a:schemeClr val="tx1"/>
                </a:solidFill>
              </a:rPr>
              <a:t> </a:t>
            </a:r>
            <a:r>
              <a:rPr lang="en-US" sz="1800" i="0" dirty="0">
                <a:solidFill>
                  <a:schemeClr val="tx1"/>
                </a:solidFill>
              </a:rPr>
              <a:t>&amp; </a:t>
            </a:r>
            <a:r>
              <a:rPr lang="en-US" sz="1800" i="0" dirty="0" err="1" smtClean="0">
                <a:solidFill>
                  <a:schemeClr val="tx1"/>
                </a:solidFill>
              </a:rPr>
              <a:t>Noto</a:t>
            </a:r>
            <a:r>
              <a:rPr lang="en-US" sz="1800" i="0" dirty="0" smtClean="0">
                <a:solidFill>
                  <a:schemeClr val="tx1"/>
                </a:solidFill>
              </a:rPr>
              <a:t> </a:t>
            </a:r>
            <a:r>
              <a:rPr lang="en-US" sz="1800" i="0" dirty="0">
                <a:solidFill>
                  <a:schemeClr val="tx1"/>
                </a:solidFill>
              </a:rPr>
              <a:t>+ SRT in the near </a:t>
            </a:r>
            <a:r>
              <a:rPr lang="en-US" sz="1800" i="0" dirty="0" smtClean="0">
                <a:solidFill>
                  <a:schemeClr val="tx1"/>
                </a:solidFill>
              </a:rPr>
              <a:t>future</a:t>
            </a:r>
          </a:p>
          <a:p>
            <a:pPr>
              <a:buFontTx/>
              <a:buChar char="-"/>
            </a:pPr>
            <a:r>
              <a:rPr lang="en-US" sz="1800" i="0" dirty="0" smtClean="0">
                <a:solidFill>
                  <a:schemeClr val="tx1"/>
                </a:solidFill>
                <a:sym typeface="Wingdings" pitchFamily="-112" charset="2"/>
              </a:rPr>
              <a:t> Space-VLBI (</a:t>
            </a:r>
            <a:r>
              <a:rPr lang="en-US" sz="1800" i="0" dirty="0" err="1">
                <a:solidFill>
                  <a:schemeClr val="tx1"/>
                </a:solidFill>
                <a:sym typeface="Wingdings" pitchFamily="-112" charset="2"/>
              </a:rPr>
              <a:t>RadioAstron</a:t>
            </a:r>
            <a:r>
              <a:rPr lang="en-US" sz="1800" i="0" dirty="0" smtClean="0">
                <a:solidFill>
                  <a:schemeClr val="tx1"/>
                </a:solidFill>
                <a:sym typeface="Wingdings" pitchFamily="-112" charset="2"/>
              </a:rPr>
              <a:t>) </a:t>
            </a:r>
            <a:r>
              <a:rPr lang="en-US" sz="1800" i="0" dirty="0" err="1">
                <a:solidFill>
                  <a:schemeClr val="tx1"/>
                </a:solidFill>
                <a:sym typeface="Wingdings" pitchFamily="-112" charset="2"/>
              </a:rPr>
              <a:t></a:t>
            </a:r>
            <a:r>
              <a:rPr lang="en-US" sz="1800" i="0" dirty="0" smtClean="0">
                <a:solidFill>
                  <a:schemeClr val="tx1"/>
                </a:solidFill>
                <a:sym typeface="Wingdings" pitchFamily="-112" charset="2"/>
              </a:rPr>
              <a:t>  </a:t>
            </a:r>
            <a:r>
              <a:rPr lang="en-US" dirty="0" err="1" smtClean="0">
                <a:sym typeface="Wingdings" pitchFamily="-112" charset="2"/>
              </a:rPr>
              <a:t>Medicina</a:t>
            </a:r>
            <a:r>
              <a:rPr lang="en-US" dirty="0" smtClean="0">
                <a:sym typeface="Wingdings" pitchFamily="-112" charset="2"/>
              </a:rPr>
              <a:t> &amp; </a:t>
            </a:r>
            <a:r>
              <a:rPr lang="en-US" dirty="0" err="1" smtClean="0">
                <a:sym typeface="Wingdings" pitchFamily="-112" charset="2"/>
              </a:rPr>
              <a:t>Noto</a:t>
            </a:r>
            <a:r>
              <a:rPr lang="en-US" dirty="0" smtClean="0">
                <a:sym typeface="Wingdings" pitchFamily="-112" charset="2"/>
              </a:rPr>
              <a:t> already involved</a:t>
            </a:r>
          </a:p>
          <a:p>
            <a:pPr>
              <a:buFontTx/>
              <a:buChar char="-"/>
            </a:pPr>
            <a:r>
              <a:rPr lang="en-US" dirty="0" smtClean="0"/>
              <a:t> </a:t>
            </a:r>
            <a:r>
              <a:rPr lang="en-US" dirty="0" err="1" smtClean="0"/>
              <a:t>eVLBI</a:t>
            </a:r>
            <a:r>
              <a:rPr lang="en-US" dirty="0" smtClean="0"/>
              <a:t>: Optic </a:t>
            </a:r>
            <a:r>
              <a:rPr lang="en-US" dirty="0" err="1" smtClean="0"/>
              <a:t>fibre</a:t>
            </a:r>
            <a:r>
              <a:rPr lang="en-US" dirty="0" smtClean="0"/>
              <a:t> connection to </a:t>
            </a:r>
            <a:r>
              <a:rPr lang="en-US" dirty="0" err="1" smtClean="0"/>
              <a:t>Medicina</a:t>
            </a:r>
            <a:r>
              <a:rPr lang="en-US" dirty="0" smtClean="0"/>
              <a:t> &amp; </a:t>
            </a:r>
            <a:r>
              <a:rPr lang="en-US" dirty="0" err="1" smtClean="0"/>
              <a:t>Noto</a:t>
            </a:r>
            <a:r>
              <a:rPr lang="en-US" dirty="0" smtClean="0"/>
              <a:t> + SRT in 1-1.5 years</a:t>
            </a:r>
          </a:p>
          <a:p>
            <a:pPr>
              <a:buFontTx/>
              <a:buChar char="-"/>
            </a:pPr>
            <a:r>
              <a:rPr lang="en-US" dirty="0" smtClean="0"/>
              <a:t> mm-VLBI (7/3 mm): high frequency SRT &amp; </a:t>
            </a:r>
            <a:r>
              <a:rPr lang="en-US" dirty="0" err="1" smtClean="0"/>
              <a:t>Noto</a:t>
            </a:r>
            <a:r>
              <a:rPr lang="en-US" dirty="0" smtClean="0"/>
              <a:t> capabilities (plan to incl. phased ALMA)</a:t>
            </a:r>
          </a:p>
          <a:p>
            <a:pPr>
              <a:buFontTx/>
              <a:buChar char="-"/>
            </a:pPr>
            <a:r>
              <a:rPr lang="en-US" dirty="0" smtClean="0">
                <a:sym typeface="Wingdings" pitchFamily="-112" charset="2"/>
              </a:rPr>
              <a:t> Italian </a:t>
            </a:r>
            <a:r>
              <a:rPr lang="en-US" sz="1800" i="0" dirty="0" smtClean="0">
                <a:solidFill>
                  <a:schemeClr val="tx1"/>
                </a:solidFill>
                <a:sym typeface="Wingdings" pitchFamily="-112" charset="2"/>
              </a:rPr>
              <a:t>VLBI: </a:t>
            </a:r>
            <a:r>
              <a:rPr lang="en-US" dirty="0" smtClean="0">
                <a:sym typeface="Wingdings" pitchFamily="-112" charset="2"/>
              </a:rPr>
              <a:t>Mc, </a:t>
            </a:r>
            <a:r>
              <a:rPr lang="en-US" dirty="0" err="1" smtClean="0">
                <a:sym typeface="Wingdings" pitchFamily="-112" charset="2"/>
              </a:rPr>
              <a:t>Nt</a:t>
            </a:r>
            <a:r>
              <a:rPr lang="en-US" dirty="0" smtClean="0">
                <a:sym typeface="Wingdings" pitchFamily="-112" charset="2"/>
              </a:rPr>
              <a:t>, </a:t>
            </a:r>
            <a:r>
              <a:rPr lang="en-US" sz="1800" i="0" dirty="0" smtClean="0">
                <a:solidFill>
                  <a:schemeClr val="tx1"/>
                </a:solidFill>
                <a:sym typeface="Wingdings" pitchFamily="-112" charset="2"/>
              </a:rPr>
              <a:t>SRT + SW </a:t>
            </a:r>
            <a:r>
              <a:rPr lang="en-US" sz="1800" i="0" dirty="0" err="1" smtClean="0">
                <a:solidFill>
                  <a:schemeClr val="tx1"/>
                </a:solidFill>
                <a:sym typeface="Wingdings" pitchFamily="-112" charset="2"/>
              </a:rPr>
              <a:t>correlator</a:t>
            </a:r>
            <a:endParaRPr lang="en-US" sz="1800" i="0" dirty="0">
              <a:solidFill>
                <a:schemeClr val="tx1"/>
              </a:solidFill>
              <a:sym typeface="Wingdings" pitchFamily="-112" charset="2"/>
            </a:endParaRPr>
          </a:p>
        </p:txBody>
      </p:sp>
      <p:sp>
        <p:nvSpPr>
          <p:cNvPr id="23565" name="Line 74"/>
          <p:cNvSpPr>
            <a:spLocks noChangeShapeType="1"/>
          </p:cNvSpPr>
          <p:nvPr/>
        </p:nvSpPr>
        <p:spPr bwMode="auto">
          <a:xfrm>
            <a:off x="0" y="381000"/>
            <a:ext cx="9144000" cy="0"/>
          </a:xfrm>
          <a:prstGeom prst="line">
            <a:avLst/>
          </a:prstGeom>
          <a:noFill/>
          <a:ln w="57150" cmpd="thickThin">
            <a:solidFill>
              <a:srgbClr val="000099"/>
            </a:solidFill>
            <a:round/>
            <a:headEnd/>
            <a:tailEnd/>
          </a:ln>
        </p:spPr>
        <p:txBody>
          <a:bodyPr lIns="90000" tIns="46800" rIns="90000" bIns="46800">
            <a:prstTxWarp prst="textNoShape">
              <a:avLst/>
            </a:prstTxWarp>
            <a:spAutoFit/>
          </a:bodyPr>
          <a:lstStyle/>
          <a:p>
            <a:endParaRPr lang="en-US"/>
          </a:p>
        </p:txBody>
      </p:sp>
      <p:pic>
        <p:nvPicPr>
          <p:cNvPr id="23567" name="Picture 2" descr="express-network"/>
          <p:cNvPicPr>
            <a:picLocks noChangeAspect="1" noChangeArrowheads="1"/>
          </p:cNvPicPr>
          <p:nvPr/>
        </p:nvPicPr>
        <p:blipFill>
          <a:blip r:embed="rId3"/>
          <a:srcRect l="11218" r="3551" b="33224"/>
          <a:stretch>
            <a:fillRect/>
          </a:stretch>
        </p:blipFill>
        <p:spPr bwMode="auto">
          <a:xfrm>
            <a:off x="3912900" y="2673822"/>
            <a:ext cx="4926299" cy="3290236"/>
          </a:xfrm>
          <a:prstGeom prst="rect">
            <a:avLst/>
          </a:prstGeom>
          <a:noFill/>
          <a:ln w="9525">
            <a:noFill/>
            <a:miter lim="800000"/>
            <a:headEnd/>
            <a:tailEnd/>
          </a:ln>
        </p:spPr>
      </p:pic>
      <p:sp>
        <p:nvSpPr>
          <p:cNvPr id="23568" name="Rectangle 23"/>
          <p:cNvSpPr>
            <a:spLocks noChangeArrowheads="1"/>
          </p:cNvSpPr>
          <p:nvPr/>
        </p:nvSpPr>
        <p:spPr bwMode="auto">
          <a:xfrm>
            <a:off x="6553200" y="152400"/>
            <a:ext cx="2393950" cy="182563"/>
          </a:xfrm>
          <a:prstGeom prst="rect">
            <a:avLst/>
          </a:prstGeom>
          <a:noFill/>
          <a:ln w="9525">
            <a:noFill/>
            <a:miter lim="800000"/>
            <a:headEnd/>
            <a:tailEnd/>
          </a:ln>
        </p:spPr>
        <p:txBody>
          <a:bodyPr lIns="0" tIns="0" rIns="0" bIns="0">
            <a:prstTxWarp prst="textNoShape">
              <a:avLst/>
            </a:prstTxWarp>
            <a:spAutoFit/>
          </a:bodyPr>
          <a:lstStyle/>
          <a:p>
            <a:r>
              <a:rPr lang="en-US" sz="1200" b="1" i="0">
                <a:solidFill>
                  <a:srgbClr val="0000CC"/>
                </a:solidFill>
              </a:rPr>
              <a:t>I. Prandoni, IRA – INAF,  ITALY </a:t>
            </a:r>
          </a:p>
        </p:txBody>
      </p:sp>
      <p:sp>
        <p:nvSpPr>
          <p:cNvPr id="27" name="Rectangle 9"/>
          <p:cNvSpPr>
            <a:spLocks noChangeArrowheads="1"/>
          </p:cNvSpPr>
          <p:nvPr/>
        </p:nvSpPr>
        <p:spPr bwMode="auto">
          <a:xfrm>
            <a:off x="990600" y="533400"/>
            <a:ext cx="7239000" cy="609600"/>
          </a:xfrm>
          <a:prstGeom prst="rect">
            <a:avLst/>
          </a:prstGeom>
          <a:noFill/>
          <a:ln w="9525">
            <a:noFill/>
            <a:miter lim="800000"/>
            <a:headEnd/>
            <a:tailEnd/>
          </a:ln>
          <a:effectLst/>
        </p:spPr>
        <p:txBody>
          <a:bodyPr anchor="ctr">
            <a:prstTxWarp prst="textNoShape">
              <a:avLst/>
            </a:prstTxWarp>
          </a:bodyPr>
          <a:lstStyle/>
          <a:p>
            <a:pPr algn="ctr">
              <a:defRPr/>
            </a:pPr>
            <a:r>
              <a:rPr lang="en-US" sz="2800" b="1" i="0" dirty="0" smtClean="0">
                <a:solidFill>
                  <a:srgbClr val="000000"/>
                </a:solidFill>
                <a:latin typeface="Arial"/>
                <a:ea typeface="Calibri" pitchFamily="-111" charset="0"/>
                <a:cs typeface="Arial"/>
              </a:rPr>
              <a:t>SRT &amp; VLBI</a:t>
            </a:r>
            <a:endParaRPr lang="it-IT" sz="2800" b="1" i="0" dirty="0">
              <a:solidFill>
                <a:srgbClr val="000000"/>
              </a:solidFill>
              <a:latin typeface="Arial"/>
              <a:ea typeface="Calibri" pitchFamily="-111" charset="0"/>
              <a:cs typeface="Arial"/>
            </a:endParaRPr>
          </a:p>
        </p:txBody>
      </p:sp>
      <p:pic>
        <p:nvPicPr>
          <p:cNvPr id="23570" name="Picture 2" descr="Immagine-radioas"/>
          <p:cNvPicPr>
            <a:picLocks noChangeAspect="1" noChangeArrowheads="1"/>
          </p:cNvPicPr>
          <p:nvPr/>
        </p:nvPicPr>
        <p:blipFill>
          <a:blip r:embed="rId4"/>
          <a:srcRect/>
          <a:stretch>
            <a:fillRect/>
          </a:stretch>
        </p:blipFill>
        <p:spPr bwMode="auto">
          <a:xfrm>
            <a:off x="228600" y="3352800"/>
            <a:ext cx="3240088" cy="2438400"/>
          </a:xfrm>
          <a:prstGeom prst="rect">
            <a:avLst/>
          </a:prstGeom>
          <a:noFill/>
          <a:ln w="9525">
            <a:noFill/>
            <a:miter lim="800000"/>
            <a:headEnd/>
            <a:tailEnd/>
          </a:ln>
        </p:spPr>
      </p:pic>
      <p:sp>
        <p:nvSpPr>
          <p:cNvPr id="23571" name="Text Box 4"/>
          <p:cNvSpPr txBox="1">
            <a:spLocks noChangeArrowheads="1"/>
          </p:cNvSpPr>
          <p:nvPr/>
        </p:nvSpPr>
        <p:spPr bwMode="auto">
          <a:xfrm>
            <a:off x="228600" y="5810250"/>
            <a:ext cx="2586165" cy="830997"/>
          </a:xfrm>
          <a:prstGeom prst="rect">
            <a:avLst/>
          </a:prstGeom>
          <a:noFill/>
          <a:ln w="9525">
            <a:noFill/>
            <a:miter lim="800000"/>
            <a:headEnd/>
            <a:tailEnd/>
          </a:ln>
        </p:spPr>
        <p:txBody>
          <a:bodyPr wrap="none">
            <a:prstTxWarp prst="textNoShape">
              <a:avLst/>
            </a:prstTxWarp>
            <a:spAutoFit/>
          </a:bodyPr>
          <a:lstStyle/>
          <a:p>
            <a:r>
              <a:rPr lang="it-IT" sz="1600" i="0" dirty="0" err="1" smtClean="0">
                <a:solidFill>
                  <a:schemeClr val="tx1"/>
                </a:solidFill>
              </a:rPr>
              <a:t>Orbital</a:t>
            </a:r>
            <a:r>
              <a:rPr lang="it-IT" sz="1600" i="0" dirty="0" smtClean="0">
                <a:solidFill>
                  <a:schemeClr val="tx1"/>
                </a:solidFill>
              </a:rPr>
              <a:t> </a:t>
            </a:r>
            <a:r>
              <a:rPr lang="it-IT" sz="1600" i="0" dirty="0" err="1" smtClean="0">
                <a:solidFill>
                  <a:schemeClr val="tx1"/>
                </a:solidFill>
              </a:rPr>
              <a:t>Period</a:t>
            </a:r>
            <a:r>
              <a:rPr lang="it-IT" sz="1600" i="0" dirty="0" smtClean="0">
                <a:solidFill>
                  <a:schemeClr val="tx1"/>
                </a:solidFill>
              </a:rPr>
              <a:t>:  </a:t>
            </a:r>
            <a:r>
              <a:rPr lang="it-IT" sz="1600" i="0" dirty="0">
                <a:solidFill>
                  <a:schemeClr val="tx1"/>
                </a:solidFill>
              </a:rPr>
              <a:t>7-10  </a:t>
            </a:r>
            <a:r>
              <a:rPr lang="it-IT" sz="1600" i="0" dirty="0" err="1">
                <a:solidFill>
                  <a:schemeClr val="tx1"/>
                </a:solidFill>
              </a:rPr>
              <a:t>gg</a:t>
            </a:r>
            <a:endParaRPr lang="it-IT" sz="1600" i="0" dirty="0">
              <a:solidFill>
                <a:schemeClr val="tx1"/>
              </a:solidFill>
            </a:endParaRPr>
          </a:p>
          <a:p>
            <a:r>
              <a:rPr lang="it-IT" sz="1600" i="0" dirty="0">
                <a:solidFill>
                  <a:schemeClr val="tx1"/>
                </a:solidFill>
              </a:rPr>
              <a:t>Apogeo : 310.000-390.00 km</a:t>
            </a:r>
          </a:p>
          <a:p>
            <a:r>
              <a:rPr lang="it-IT" sz="1600" i="0" dirty="0">
                <a:solidFill>
                  <a:schemeClr val="tx1"/>
                </a:solidFill>
              </a:rPr>
              <a:t>Perigeo : 300-7.000 km</a:t>
            </a:r>
          </a:p>
        </p:txBody>
      </p:sp>
      <p:grpSp>
        <p:nvGrpSpPr>
          <p:cNvPr id="6" name="Group 2"/>
          <p:cNvGrpSpPr>
            <a:grpSpLocks/>
          </p:cNvGrpSpPr>
          <p:nvPr/>
        </p:nvGrpSpPr>
        <p:grpSpPr bwMode="auto">
          <a:xfrm>
            <a:off x="3048000" y="5217673"/>
            <a:ext cx="5333935" cy="1411727"/>
            <a:chOff x="91" y="10660"/>
            <a:chExt cx="6111" cy="1814"/>
          </a:xfrm>
          <a:solidFill>
            <a:srgbClr val="663300"/>
          </a:solidFill>
        </p:grpSpPr>
        <p:sp>
          <p:nvSpPr>
            <p:cNvPr id="34" name="Rectangle 3"/>
            <p:cNvSpPr>
              <a:spLocks noChangeArrowheads="1"/>
            </p:cNvSpPr>
            <p:nvPr/>
          </p:nvSpPr>
          <p:spPr bwMode="auto">
            <a:xfrm>
              <a:off x="5154" y="11494"/>
              <a:ext cx="1048" cy="979"/>
            </a:xfrm>
            <a:prstGeom prst="rect">
              <a:avLst/>
            </a:prstGeom>
            <a:grpFill/>
            <a:ln w="9525">
              <a:noFill/>
              <a:round/>
              <a:headEnd/>
              <a:tailEnd/>
            </a:ln>
          </p:spPr>
          <p:txBody>
            <a:bodyPr lIns="108000" tIns="0" rIns="0" bIns="0" anchor="ctr">
              <a:prstTxWarp prst="textNoShape">
                <a:avLst/>
              </a:prstTxWarp>
            </a:bodyPr>
            <a:lstStyle/>
            <a:p>
              <a:pP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000" b="1" dirty="0">
                  <a:solidFill>
                    <a:srgbClr val="FFFFFF"/>
                  </a:solidFill>
                  <a:latin typeface="Arial" pitchFamily="-111" charset="0"/>
                </a:rPr>
                <a:t>   </a:t>
              </a:r>
              <a:r>
                <a:rPr lang="en-GB" sz="1400" b="1" dirty="0">
                  <a:solidFill>
                    <a:srgbClr val="FFFFFF"/>
                  </a:solidFill>
                  <a:latin typeface="Arial" pitchFamily="-111" charset="0"/>
                </a:rPr>
                <a:t>7 - 10</a:t>
              </a:r>
            </a:p>
          </p:txBody>
        </p:sp>
        <p:sp>
          <p:nvSpPr>
            <p:cNvPr id="35" name="Rectangle 4"/>
            <p:cNvSpPr>
              <a:spLocks noChangeArrowheads="1"/>
            </p:cNvSpPr>
            <p:nvPr/>
          </p:nvSpPr>
          <p:spPr bwMode="auto">
            <a:xfrm>
              <a:off x="4369" y="11494"/>
              <a:ext cx="786" cy="979"/>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37</a:t>
              </a:r>
            </a:p>
          </p:txBody>
        </p:sp>
        <p:sp>
          <p:nvSpPr>
            <p:cNvPr id="36" name="Rectangle 5"/>
            <p:cNvSpPr>
              <a:spLocks noChangeArrowheads="1"/>
            </p:cNvSpPr>
            <p:nvPr/>
          </p:nvSpPr>
          <p:spPr bwMode="auto">
            <a:xfrm>
              <a:off x="3408" y="11494"/>
              <a:ext cx="966" cy="979"/>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106</a:t>
              </a:r>
            </a:p>
          </p:txBody>
        </p:sp>
        <p:sp>
          <p:nvSpPr>
            <p:cNvPr id="37" name="Rectangle 6"/>
            <p:cNvSpPr>
              <a:spLocks noChangeArrowheads="1"/>
            </p:cNvSpPr>
            <p:nvPr/>
          </p:nvSpPr>
          <p:spPr bwMode="auto">
            <a:xfrm>
              <a:off x="2535" y="11494"/>
              <a:ext cx="873" cy="979"/>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b="1" dirty="0">
                  <a:solidFill>
                    <a:srgbClr val="FFFFFF"/>
                  </a:solidFill>
                  <a:latin typeface="Arial" pitchFamily="-111" charset="0"/>
                </a:rPr>
                <a:t>540</a:t>
              </a:r>
            </a:p>
          </p:txBody>
        </p:sp>
        <p:sp>
          <p:nvSpPr>
            <p:cNvPr id="38" name="Rectangle 11"/>
            <p:cNvSpPr>
              <a:spLocks noChangeArrowheads="1"/>
            </p:cNvSpPr>
            <p:nvPr/>
          </p:nvSpPr>
          <p:spPr bwMode="auto">
            <a:xfrm>
              <a:off x="5154" y="10660"/>
              <a:ext cx="1048"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18 - 25</a:t>
              </a:r>
            </a:p>
          </p:txBody>
        </p:sp>
        <p:sp>
          <p:nvSpPr>
            <p:cNvPr id="39" name="Rectangle 12"/>
            <p:cNvSpPr>
              <a:spLocks noChangeArrowheads="1"/>
            </p:cNvSpPr>
            <p:nvPr/>
          </p:nvSpPr>
          <p:spPr bwMode="auto">
            <a:xfrm>
              <a:off x="4369" y="10711"/>
              <a:ext cx="786"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4,83</a:t>
              </a:r>
            </a:p>
          </p:txBody>
        </p:sp>
        <p:sp>
          <p:nvSpPr>
            <p:cNvPr id="40" name="Rectangle 13"/>
            <p:cNvSpPr>
              <a:spLocks noChangeArrowheads="1"/>
            </p:cNvSpPr>
            <p:nvPr/>
          </p:nvSpPr>
          <p:spPr bwMode="auto">
            <a:xfrm>
              <a:off x="3408" y="10711"/>
              <a:ext cx="966"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1,665</a:t>
              </a:r>
            </a:p>
          </p:txBody>
        </p:sp>
        <p:sp>
          <p:nvSpPr>
            <p:cNvPr id="41" name="Rectangle 14"/>
            <p:cNvSpPr>
              <a:spLocks noChangeArrowheads="1"/>
            </p:cNvSpPr>
            <p:nvPr/>
          </p:nvSpPr>
          <p:spPr bwMode="auto">
            <a:xfrm>
              <a:off x="2535" y="10701"/>
              <a:ext cx="873" cy="793"/>
            </a:xfrm>
            <a:prstGeom prst="rect">
              <a:avLst/>
            </a:prstGeom>
            <a:grpFill/>
            <a:ln w="9525">
              <a:noFill/>
              <a:round/>
              <a:headEnd/>
              <a:tailEnd/>
            </a:ln>
          </p:spPr>
          <p:txBody>
            <a:bodyPr lIns="108000" tIns="0" rIns="0" bIns="0" anchor="ctr">
              <a:prstTxWarp prst="textNoShape">
                <a:avLst/>
              </a:prstTxWarp>
            </a:bodyPr>
            <a:lstStyle/>
            <a:p>
              <a:pPr algn="ct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0,327</a:t>
              </a:r>
            </a:p>
          </p:txBody>
        </p:sp>
        <p:sp>
          <p:nvSpPr>
            <p:cNvPr id="42" name="Rectangle 15"/>
            <p:cNvSpPr>
              <a:spLocks noChangeArrowheads="1"/>
            </p:cNvSpPr>
            <p:nvPr/>
          </p:nvSpPr>
          <p:spPr bwMode="auto">
            <a:xfrm>
              <a:off x="91" y="10660"/>
              <a:ext cx="2444" cy="793"/>
            </a:xfrm>
            <a:prstGeom prst="rect">
              <a:avLst/>
            </a:prstGeom>
            <a:grpFill/>
            <a:ln w="9525">
              <a:noFill/>
              <a:round/>
              <a:headEnd/>
              <a:tailEnd/>
            </a:ln>
          </p:spPr>
          <p:txBody>
            <a:bodyPr lIns="108000" tIns="0" rIns="0" bIns="0" anchor="ctr">
              <a:prstTxWarp prst="textNoShape">
                <a:avLst/>
              </a:prstTxWarp>
            </a:bodyPr>
            <a:lstStyle/>
            <a:p>
              <a:pP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chemeClr val="bg1"/>
                  </a:solidFill>
                  <a:latin typeface="Arial" pitchFamily="-111" charset="0"/>
                </a:rPr>
                <a:t>Frequency band [GHz]</a:t>
              </a:r>
              <a:r>
                <a:rPr lang="ar-sa" sz="1400" b="1" dirty="0">
                  <a:solidFill>
                    <a:schemeClr val="bg1"/>
                  </a:solidFill>
                  <a:latin typeface="Arial" pitchFamily="-111" charset="0"/>
                  <a:ea typeface="Arial" pitchFamily="-111" charset="0"/>
                  <a:cs typeface="Arial" pitchFamily="-111" charset="0"/>
                </a:rPr>
                <a:t>‏</a:t>
              </a:r>
              <a:endParaRPr lang="en-GB" sz="1400" b="1" dirty="0">
                <a:solidFill>
                  <a:schemeClr val="bg1"/>
                </a:solidFill>
                <a:latin typeface="Arial" pitchFamily="-111" charset="0"/>
              </a:endParaRPr>
            </a:p>
          </p:txBody>
        </p:sp>
        <p:sp>
          <p:nvSpPr>
            <p:cNvPr id="43" name="Rectangle 42"/>
            <p:cNvSpPr>
              <a:spLocks noChangeArrowheads="1"/>
            </p:cNvSpPr>
            <p:nvPr/>
          </p:nvSpPr>
          <p:spPr bwMode="auto">
            <a:xfrm>
              <a:off x="91" y="11494"/>
              <a:ext cx="2444" cy="979"/>
            </a:xfrm>
            <a:prstGeom prst="rect">
              <a:avLst/>
            </a:prstGeom>
            <a:grpFill/>
            <a:ln w="9525">
              <a:noFill/>
              <a:round/>
              <a:headEnd/>
              <a:tailEnd/>
            </a:ln>
          </p:spPr>
          <p:txBody>
            <a:bodyPr lIns="108000" tIns="0" rIns="0" bIns="0" anchor="ctr">
              <a:prstTxWarp prst="textNoShape">
                <a:avLst/>
              </a:prstTxWarp>
            </a:bodyPr>
            <a:lstStyle/>
            <a:p>
              <a:pPr defTabSz="449263">
                <a:spcBef>
                  <a:spcPts val="825"/>
                </a:spcBef>
                <a:buClr>
                  <a:srgbClr val="000000"/>
                </a:buClr>
                <a:buSzPct val="100000"/>
                <a:buFont typeface="Times New Roman" pitchFamily="-111"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400" b="1" dirty="0">
                  <a:solidFill>
                    <a:srgbClr val="FFFFFF"/>
                  </a:solidFill>
                  <a:latin typeface="Arial" pitchFamily="-111" charset="0"/>
                </a:rPr>
                <a:t>Ang. Res. At 350.000 km baseline [</a:t>
              </a:r>
              <a:r>
                <a:rPr lang="en-GB" sz="1400" b="1" dirty="0" err="1">
                  <a:solidFill>
                    <a:srgbClr val="FFFFFF"/>
                  </a:solidFill>
                  <a:latin typeface="Arial" pitchFamily="-111" charset="0"/>
                </a:rPr>
                <a:t>microas</a:t>
              </a:r>
              <a:r>
                <a:rPr lang="en-GB" sz="1400" b="1" dirty="0">
                  <a:solidFill>
                    <a:srgbClr val="FFFFFF"/>
                  </a:solidFill>
                  <a:latin typeface="Arial" pitchFamily="-111" charset="0"/>
                </a:rPr>
                <a:t>]</a:t>
              </a:r>
              <a:endParaRPr lang="en-GB" sz="2000" b="1" dirty="0">
                <a:solidFill>
                  <a:srgbClr val="FFFFFF"/>
                </a:solidFill>
                <a:latin typeface="Arial" pitchFamily="-111" charset="0"/>
              </a:endParaRPr>
            </a:p>
          </p:txBody>
        </p:sp>
        <p:sp>
          <p:nvSpPr>
            <p:cNvPr id="44" name="Line 26"/>
            <p:cNvSpPr>
              <a:spLocks noChangeShapeType="1"/>
            </p:cNvSpPr>
            <p:nvPr/>
          </p:nvSpPr>
          <p:spPr bwMode="auto">
            <a:xfrm>
              <a:off x="91" y="11453"/>
              <a:ext cx="6111" cy="41"/>
            </a:xfrm>
            <a:prstGeom prst="line">
              <a:avLst/>
            </a:prstGeom>
            <a:grpFill/>
            <a:ln w="76320">
              <a:solidFill>
                <a:srgbClr val="B4D6F9"/>
              </a:solidFill>
              <a:miter lim="800000"/>
              <a:headEnd/>
              <a:tailEnd/>
            </a:ln>
          </p:spPr>
          <p:txBody>
            <a:bodyPr>
              <a:prstTxWarp prst="textNoShape">
                <a:avLst/>
              </a:prstTxWarp>
            </a:bodyPr>
            <a:lstStyle/>
            <a:p>
              <a:pPr>
                <a:defRPr/>
              </a:pPr>
              <a:endParaRPr lang="en-US" sz="2000">
                <a:latin typeface="Arial" pitchFamily="-111" charset="0"/>
              </a:endParaRPr>
            </a:p>
          </p:txBody>
        </p:sp>
        <p:sp>
          <p:nvSpPr>
            <p:cNvPr id="45" name="Line 28"/>
            <p:cNvSpPr>
              <a:spLocks noChangeShapeType="1"/>
            </p:cNvSpPr>
            <p:nvPr/>
          </p:nvSpPr>
          <p:spPr bwMode="auto">
            <a:xfrm>
              <a:off x="91" y="12473"/>
              <a:ext cx="6111" cy="1"/>
            </a:xfrm>
            <a:prstGeom prst="line">
              <a:avLst/>
            </a:prstGeom>
            <a:grpFill/>
            <a:ln w="76320">
              <a:solidFill>
                <a:srgbClr val="B4D6F9"/>
              </a:solidFill>
              <a:miter lim="800000"/>
              <a:headEnd/>
              <a:tailEnd/>
            </a:ln>
          </p:spPr>
          <p:txBody>
            <a:bodyPr>
              <a:prstTxWarp prst="textNoShape">
                <a:avLst/>
              </a:prstTxWarp>
            </a:bodyPr>
            <a:lstStyle/>
            <a:p>
              <a:pPr>
                <a:defRPr/>
              </a:pPr>
              <a:endParaRPr lang="en-US" sz="2000">
                <a:latin typeface="Arial" pitchFamily="-111" charset="0"/>
              </a:endParaRPr>
            </a:p>
          </p:txBody>
        </p:sp>
        <p:sp>
          <p:nvSpPr>
            <p:cNvPr id="46" name="Line 29"/>
            <p:cNvSpPr>
              <a:spLocks noChangeShapeType="1"/>
            </p:cNvSpPr>
            <p:nvPr/>
          </p:nvSpPr>
          <p:spPr bwMode="auto">
            <a:xfrm>
              <a:off x="91" y="10660"/>
              <a:ext cx="6111" cy="51"/>
            </a:xfrm>
            <a:prstGeom prst="line">
              <a:avLst/>
            </a:prstGeom>
            <a:grpFill/>
            <a:ln w="76320">
              <a:solidFill>
                <a:srgbClr val="B4D6F9"/>
              </a:solidFill>
              <a:miter lim="800000"/>
              <a:headEnd/>
              <a:tailEnd/>
            </a:ln>
          </p:spPr>
          <p:txBody>
            <a:bodyPr>
              <a:prstTxWarp prst="textNoShape">
                <a:avLst/>
              </a:prstTxWarp>
            </a:bodyPr>
            <a:lstStyle/>
            <a:p>
              <a:pPr>
                <a:defRPr/>
              </a:pPr>
              <a:endParaRPr lang="en-US" sz="2000">
                <a:latin typeface="Arial" pitchFamily="-111" charset="0"/>
              </a:endParaRPr>
            </a:p>
          </p:txBody>
        </p:sp>
      </p:grpSp>
      <p:sp>
        <p:nvSpPr>
          <p:cNvPr id="23573" name="Rectangle 46"/>
          <p:cNvSpPr>
            <a:spLocks noChangeArrowheads="1"/>
          </p:cNvSpPr>
          <p:nvPr/>
        </p:nvSpPr>
        <p:spPr bwMode="auto">
          <a:xfrm>
            <a:off x="228600" y="2692400"/>
            <a:ext cx="2374900" cy="584200"/>
          </a:xfrm>
          <a:prstGeom prst="rect">
            <a:avLst/>
          </a:prstGeom>
          <a:noFill/>
          <a:ln w="9525">
            <a:noFill/>
            <a:miter lim="800000"/>
            <a:headEnd/>
            <a:tailEnd/>
          </a:ln>
        </p:spPr>
        <p:txBody>
          <a:bodyPr wrap="none">
            <a:prstTxWarp prst="textNoShape">
              <a:avLst/>
            </a:prstTxWarp>
            <a:spAutoFit/>
          </a:bodyPr>
          <a:lstStyle/>
          <a:p>
            <a:r>
              <a:rPr lang="en-US" sz="3200" i="0">
                <a:solidFill>
                  <a:schemeClr val="tx1"/>
                </a:solidFill>
                <a:sym typeface="Wingdings" pitchFamily="-112" charset="2"/>
              </a:rPr>
              <a:t>Space-VLBI </a:t>
            </a:r>
            <a:endParaRPr lang="en-US" sz="3200"/>
          </a:p>
        </p:txBody>
      </p:sp>
      <p:sp>
        <p:nvSpPr>
          <p:cNvPr id="47" name="Text Box 6"/>
          <p:cNvSpPr txBox="1">
            <a:spLocks noChangeArrowheads="1"/>
          </p:cNvSpPr>
          <p:nvPr/>
        </p:nvSpPr>
        <p:spPr bwMode="auto">
          <a:xfrm>
            <a:off x="207963" y="55011"/>
            <a:ext cx="1394883" cy="276999"/>
          </a:xfrm>
          <a:prstGeom prst="rect">
            <a:avLst/>
          </a:prstGeom>
          <a:noFill/>
          <a:ln w="9525">
            <a:noFill/>
            <a:miter lim="800000"/>
            <a:headEnd/>
            <a:tailEnd/>
          </a:ln>
        </p:spPr>
        <p:txBody>
          <a:bodyPr wrap="none">
            <a:prstTxWarp prst="textNoShape">
              <a:avLst/>
            </a:prstTxWarp>
            <a:spAutoFit/>
          </a:bodyPr>
          <a:lstStyle/>
          <a:p>
            <a:r>
              <a:rPr lang="en-GB" sz="1200" b="1" dirty="0" smtClean="0">
                <a:solidFill>
                  <a:schemeClr val="accent2"/>
                </a:solidFill>
              </a:rPr>
              <a:t>IRA – January 2014</a:t>
            </a:r>
            <a:endParaRPr lang="en-GB" sz="1200" b="1" i="0" dirty="0">
              <a:solidFill>
                <a:schemeClr val="accent2"/>
              </a:solidFill>
            </a:endParaRPr>
          </a:p>
        </p:txBody>
      </p:sp>
      <p:sp>
        <p:nvSpPr>
          <p:cNvPr id="49" name="Rectangle 1052"/>
          <p:cNvSpPr>
            <a:spLocks noChangeArrowheads="1"/>
          </p:cNvSpPr>
          <p:nvPr/>
        </p:nvSpPr>
        <p:spPr bwMode="auto">
          <a:xfrm>
            <a:off x="293199" y="601782"/>
            <a:ext cx="1828800" cy="400110"/>
          </a:xfrm>
          <a:prstGeom prst="rect">
            <a:avLst/>
          </a:prstGeom>
          <a:noFill/>
          <a:ln w="19050">
            <a:solidFill>
              <a:srgbClr val="FF0000"/>
            </a:solidFill>
            <a:miter lim="800000"/>
            <a:headEnd/>
            <a:tailEnd/>
          </a:ln>
        </p:spPr>
        <p:txBody>
          <a:bodyPr>
            <a:prstTxWarp prst="textNoShape">
              <a:avLst/>
            </a:prstTxWarp>
            <a:spAutoFit/>
          </a:bodyPr>
          <a:lstStyle/>
          <a:p>
            <a:pPr algn="ctr">
              <a:spcBef>
                <a:spcPct val="50000"/>
              </a:spcBef>
            </a:pPr>
            <a:r>
              <a:rPr lang="it-IT" sz="2000" b="1" dirty="0" smtClean="0">
                <a:solidFill>
                  <a:srgbClr val="008000"/>
                </a:solidFill>
              </a:rPr>
              <a:t>DBBC + Mark5c</a:t>
            </a:r>
            <a:endParaRPr lang="it-IT" sz="2000" b="1" dirty="0" smtClean="0">
              <a:solidFill>
                <a:schemeClr val="accent2"/>
              </a:solidFill>
            </a:endParaRPr>
          </a:p>
        </p:txBody>
      </p:sp>
      <p:sp>
        <p:nvSpPr>
          <p:cNvPr id="7" name="Segnaposto data 6"/>
          <p:cNvSpPr>
            <a:spLocks noGrp="1"/>
          </p:cNvSpPr>
          <p:nvPr>
            <p:ph type="dt" sz="half" idx="10"/>
          </p:nvPr>
        </p:nvSpPr>
        <p:spPr/>
        <p:txBody>
          <a:bodyPr/>
          <a:lstStyle/>
          <a:p>
            <a:r>
              <a:rPr lang="en-US" smtClean="0"/>
              <a:t>09/24/15</a:t>
            </a:r>
            <a:endParaRPr lang="en-US"/>
          </a:p>
        </p:txBody>
      </p:sp>
      <p:sp>
        <p:nvSpPr>
          <p:cNvPr id="8" name="Segnaposto piè di pagina 7"/>
          <p:cNvSpPr>
            <a:spLocks noGrp="1"/>
          </p:cNvSpPr>
          <p:nvPr>
            <p:ph type="ftr" sz="quarter" idx="11"/>
          </p:nvPr>
        </p:nvSpPr>
        <p:spPr/>
        <p:txBody>
          <a:bodyPr/>
          <a:lstStyle/>
          <a:p>
            <a:r>
              <a:rPr lang="en-US" smtClean="0"/>
              <a:t>I. Prandoni - INAF - ORA, Bologna</a:t>
            </a:r>
            <a:endParaRPr lang="en-US"/>
          </a:p>
        </p:txBody>
      </p:sp>
      <p:sp>
        <p:nvSpPr>
          <p:cNvPr id="10" name="Segnaposto numero diapositiva 9"/>
          <p:cNvSpPr>
            <a:spLocks noGrp="1"/>
          </p:cNvSpPr>
          <p:nvPr>
            <p:ph type="sldNum" sz="quarter" idx="12"/>
          </p:nvPr>
        </p:nvSpPr>
        <p:spPr/>
        <p:txBody>
          <a:bodyPr/>
          <a:lstStyle/>
          <a:p>
            <a:fld id="{DADBAAB8-458F-1A48-8141-A3618E0317F8}" type="slidenum">
              <a:rPr lang="en-US" smtClean="0"/>
              <a:pPr/>
              <a:t>37</a:t>
            </a:fld>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a:spLocks noChangeArrowheads="1"/>
          </p:cNvSpPr>
          <p:nvPr/>
        </p:nvSpPr>
        <p:spPr bwMode="auto">
          <a:xfrm>
            <a:off x="304800" y="1371600"/>
            <a:ext cx="8534400" cy="923925"/>
          </a:xfrm>
          <a:prstGeom prst="rect">
            <a:avLst/>
          </a:prstGeom>
          <a:noFill/>
          <a:ln w="9525">
            <a:noFill/>
            <a:miter lim="800000"/>
            <a:headEnd/>
            <a:tailEnd/>
          </a:ln>
        </p:spPr>
        <p:txBody>
          <a:bodyPr>
            <a:prstTxWarp prst="textNoShape">
              <a:avLst/>
            </a:prstTxWarp>
            <a:spAutoFit/>
          </a:bodyPr>
          <a:lstStyle/>
          <a:p>
            <a:r>
              <a:rPr lang="it-IT" sz="1800" b="1" dirty="0">
                <a:solidFill>
                  <a:schemeClr val="tx1"/>
                </a:solidFill>
              </a:rPr>
              <a:t>High </a:t>
            </a:r>
            <a:r>
              <a:rPr lang="it-IT" sz="1800" b="1" dirty="0" err="1">
                <a:solidFill>
                  <a:schemeClr val="tx1"/>
                </a:solidFill>
              </a:rPr>
              <a:t>Sensitivity</a:t>
            </a:r>
            <a:r>
              <a:rPr lang="it-IT" sz="1800" b="1" dirty="0">
                <a:solidFill>
                  <a:schemeClr val="tx1"/>
                </a:solidFill>
              </a:rPr>
              <a:t> </a:t>
            </a:r>
            <a:r>
              <a:rPr lang="it-IT" sz="1800" b="1" dirty="0" err="1">
                <a:solidFill>
                  <a:schemeClr val="tx1"/>
                </a:solidFill>
              </a:rPr>
              <a:t>Array</a:t>
            </a:r>
            <a:r>
              <a:rPr lang="it-IT" sz="1800" b="1" dirty="0">
                <a:solidFill>
                  <a:schemeClr val="tx1"/>
                </a:solidFill>
              </a:rPr>
              <a:t> (HSA): </a:t>
            </a:r>
          </a:p>
          <a:p>
            <a:r>
              <a:rPr lang="it-IT" sz="1800" b="1" i="0" dirty="0" err="1" smtClean="0">
                <a:solidFill>
                  <a:srgbClr val="2D2DB9"/>
                </a:solidFill>
              </a:rPr>
              <a:t>Including</a:t>
            </a:r>
            <a:r>
              <a:rPr lang="it-IT" sz="1800" b="1" i="0" dirty="0" smtClean="0">
                <a:solidFill>
                  <a:srgbClr val="2D2DB9"/>
                </a:solidFill>
              </a:rPr>
              <a:t> SRT </a:t>
            </a:r>
            <a:r>
              <a:rPr lang="it-IT" sz="1800" b="1" i="0" dirty="0">
                <a:solidFill>
                  <a:srgbClr val="2D2DB9"/>
                </a:solidFill>
              </a:rPr>
              <a:t>in network</a:t>
            </a:r>
            <a:r>
              <a:rPr lang="it-IT" sz="1800" b="1" i="0" dirty="0" smtClean="0">
                <a:solidFill>
                  <a:srgbClr val="2D2DB9"/>
                </a:solidFill>
              </a:rPr>
              <a:t> High </a:t>
            </a:r>
            <a:r>
              <a:rPr lang="it-IT" sz="1800" b="1" i="0" dirty="0" err="1" smtClean="0">
                <a:solidFill>
                  <a:srgbClr val="2D2DB9"/>
                </a:solidFill>
              </a:rPr>
              <a:t>Sensitivity</a:t>
            </a:r>
            <a:r>
              <a:rPr lang="it-IT" sz="1800" b="1" i="0" dirty="0" smtClean="0">
                <a:solidFill>
                  <a:srgbClr val="2D2DB9"/>
                </a:solidFill>
              </a:rPr>
              <a:t> VLBI </a:t>
            </a:r>
            <a:r>
              <a:rPr lang="it-IT" sz="1800" b="1" i="0" dirty="0" err="1" smtClean="0">
                <a:solidFill>
                  <a:srgbClr val="2D2DB9"/>
                </a:solidFill>
              </a:rPr>
              <a:t>Array</a:t>
            </a:r>
            <a:r>
              <a:rPr lang="it-IT" sz="1800" b="1" i="0" dirty="0" smtClean="0">
                <a:solidFill>
                  <a:srgbClr val="2D2DB9"/>
                </a:solidFill>
              </a:rPr>
              <a:t>:</a:t>
            </a:r>
            <a:endParaRPr lang="it-IT" sz="1800" b="1" i="0" dirty="0">
              <a:solidFill>
                <a:srgbClr val="2D2DB9"/>
              </a:solidFill>
            </a:endParaRPr>
          </a:p>
          <a:p>
            <a:pPr>
              <a:buFont typeface="Wingdings" pitchFamily="-112" charset="2"/>
              <a:buChar char="à"/>
            </a:pPr>
            <a:r>
              <a:rPr lang="it-IT" sz="1800" b="1" i="0" dirty="0">
                <a:solidFill>
                  <a:srgbClr val="2D2DB9"/>
                </a:solidFill>
              </a:rPr>
              <a:t> </a:t>
            </a:r>
            <a:r>
              <a:rPr lang="it-IT" sz="1800" b="1" i="0" dirty="0">
                <a:solidFill>
                  <a:srgbClr val="005D00"/>
                </a:solidFill>
              </a:rPr>
              <a:t>VLBA, VLA, GBT (100m), </a:t>
            </a:r>
            <a:r>
              <a:rPr lang="it-IT" sz="1800" b="1" i="0" dirty="0" err="1">
                <a:solidFill>
                  <a:srgbClr val="005D00"/>
                </a:solidFill>
              </a:rPr>
              <a:t>Arecibo</a:t>
            </a:r>
            <a:r>
              <a:rPr lang="it-IT" sz="1800" b="1" i="0" dirty="0">
                <a:solidFill>
                  <a:srgbClr val="005D00"/>
                </a:solidFill>
              </a:rPr>
              <a:t> (300m), </a:t>
            </a:r>
            <a:r>
              <a:rPr lang="it-IT" sz="1800" b="1" i="0" dirty="0" err="1">
                <a:solidFill>
                  <a:srgbClr val="005D00"/>
                </a:solidFill>
              </a:rPr>
              <a:t>Effelsberg</a:t>
            </a:r>
            <a:r>
              <a:rPr lang="it-IT" sz="1800" b="1" i="0" dirty="0">
                <a:solidFill>
                  <a:srgbClr val="005D00"/>
                </a:solidFill>
              </a:rPr>
              <a:t> (100m) </a:t>
            </a:r>
            <a:r>
              <a:rPr lang="it-IT" sz="1800" b="1" i="0" u="sng" dirty="0">
                <a:solidFill>
                  <a:srgbClr val="005D00"/>
                </a:solidFill>
              </a:rPr>
              <a:t>+ SRT (64m)</a:t>
            </a:r>
          </a:p>
        </p:txBody>
      </p:sp>
      <p:pic>
        <p:nvPicPr>
          <p:cNvPr id="63491" name="Picture 2"/>
          <p:cNvPicPr>
            <a:picLocks noChangeAspect="1" noChangeArrowheads="1"/>
          </p:cNvPicPr>
          <p:nvPr/>
        </p:nvPicPr>
        <p:blipFill>
          <a:blip r:embed="rId2"/>
          <a:srcRect/>
          <a:stretch>
            <a:fillRect/>
          </a:stretch>
        </p:blipFill>
        <p:spPr bwMode="auto">
          <a:xfrm>
            <a:off x="3276600" y="2514600"/>
            <a:ext cx="2362200" cy="1951038"/>
          </a:xfrm>
          <a:prstGeom prst="rect">
            <a:avLst/>
          </a:prstGeom>
          <a:noFill/>
          <a:ln w="9525">
            <a:noFill/>
            <a:miter lim="800000"/>
            <a:headEnd/>
            <a:tailEnd/>
          </a:ln>
        </p:spPr>
      </p:pic>
      <p:sp>
        <p:nvSpPr>
          <p:cNvPr id="24579" name="Text Box 3"/>
          <p:cNvSpPr txBox="1">
            <a:spLocks noChangeArrowheads="1"/>
          </p:cNvSpPr>
          <p:nvPr/>
        </p:nvSpPr>
        <p:spPr bwMode="auto">
          <a:xfrm>
            <a:off x="3563938" y="530225"/>
            <a:ext cx="2390775" cy="584200"/>
          </a:xfrm>
          <a:prstGeom prst="rect">
            <a:avLst/>
          </a:prstGeom>
          <a:noFill/>
          <a:ln w="9525">
            <a:noFill/>
            <a:miter lim="800000"/>
            <a:headEnd/>
            <a:tailEnd/>
          </a:ln>
        </p:spPr>
        <p:txBody>
          <a:bodyPr wrap="none">
            <a:prstTxWarp prst="textNoShape">
              <a:avLst/>
            </a:prstTxWarp>
            <a:spAutoFit/>
          </a:bodyPr>
          <a:lstStyle/>
          <a:p>
            <a:pPr>
              <a:defRPr/>
            </a:pPr>
            <a:r>
              <a:rPr lang="it-IT" sz="3200" b="1" i="0" dirty="0">
                <a:latin typeface="Arial" pitchFamily="-111" charset="0"/>
              </a:rPr>
              <a:t>SRT &amp; HSA</a:t>
            </a:r>
          </a:p>
        </p:txBody>
      </p:sp>
      <p:pic>
        <p:nvPicPr>
          <p:cNvPr id="63493" name="Picture 5"/>
          <p:cNvPicPr>
            <a:picLocks noChangeAspect="1" noChangeArrowheads="1"/>
          </p:cNvPicPr>
          <p:nvPr/>
        </p:nvPicPr>
        <p:blipFill>
          <a:blip r:embed="rId3"/>
          <a:srcRect/>
          <a:stretch>
            <a:fillRect/>
          </a:stretch>
        </p:blipFill>
        <p:spPr bwMode="auto">
          <a:xfrm>
            <a:off x="533400" y="4724400"/>
            <a:ext cx="2438400" cy="1981200"/>
          </a:xfrm>
          <a:prstGeom prst="rect">
            <a:avLst/>
          </a:prstGeom>
          <a:noFill/>
          <a:ln w="9525">
            <a:noFill/>
            <a:miter lim="800000"/>
            <a:headEnd/>
            <a:tailEnd/>
          </a:ln>
        </p:spPr>
      </p:pic>
      <p:pic>
        <p:nvPicPr>
          <p:cNvPr id="63494" name="Picture 6"/>
          <p:cNvPicPr>
            <a:picLocks noChangeAspect="1" noChangeArrowheads="1"/>
          </p:cNvPicPr>
          <p:nvPr/>
        </p:nvPicPr>
        <p:blipFill>
          <a:blip r:embed="rId4"/>
          <a:srcRect/>
          <a:stretch>
            <a:fillRect/>
          </a:stretch>
        </p:blipFill>
        <p:spPr bwMode="auto">
          <a:xfrm>
            <a:off x="5945188" y="2514600"/>
            <a:ext cx="2436812" cy="1943100"/>
          </a:xfrm>
          <a:prstGeom prst="rect">
            <a:avLst/>
          </a:prstGeom>
          <a:noFill/>
          <a:ln w="9525">
            <a:noFill/>
            <a:miter lim="800000"/>
            <a:headEnd/>
            <a:tailEnd/>
          </a:ln>
        </p:spPr>
      </p:pic>
      <p:pic>
        <p:nvPicPr>
          <p:cNvPr id="63495" name="Picture 7"/>
          <p:cNvPicPr>
            <a:picLocks noChangeAspect="1" noChangeArrowheads="1"/>
          </p:cNvPicPr>
          <p:nvPr/>
        </p:nvPicPr>
        <p:blipFill>
          <a:blip r:embed="rId5"/>
          <a:srcRect/>
          <a:stretch>
            <a:fillRect/>
          </a:stretch>
        </p:blipFill>
        <p:spPr bwMode="auto">
          <a:xfrm>
            <a:off x="533400" y="2514600"/>
            <a:ext cx="2438400" cy="1949450"/>
          </a:xfrm>
          <a:prstGeom prst="rect">
            <a:avLst/>
          </a:prstGeom>
          <a:noFill/>
          <a:ln w="9525">
            <a:noFill/>
            <a:miter lim="800000"/>
            <a:headEnd/>
            <a:tailEnd/>
          </a:ln>
        </p:spPr>
      </p:pic>
      <p:sp>
        <p:nvSpPr>
          <p:cNvPr id="63496" name="CasellaDiTesto 7"/>
          <p:cNvSpPr txBox="1">
            <a:spLocks noChangeArrowheads="1"/>
          </p:cNvSpPr>
          <p:nvPr/>
        </p:nvSpPr>
        <p:spPr bwMode="auto">
          <a:xfrm>
            <a:off x="533400" y="3981450"/>
            <a:ext cx="1252538" cy="400050"/>
          </a:xfrm>
          <a:prstGeom prst="rect">
            <a:avLst/>
          </a:prstGeom>
          <a:solidFill>
            <a:schemeClr val="bg1"/>
          </a:solidFill>
          <a:ln w="9525">
            <a:noFill/>
            <a:miter lim="800000"/>
            <a:headEnd/>
            <a:tailEnd/>
          </a:ln>
        </p:spPr>
        <p:txBody>
          <a:bodyPr wrap="none">
            <a:prstTxWarp prst="textNoShape">
              <a:avLst/>
            </a:prstTxWarp>
            <a:spAutoFit/>
          </a:bodyPr>
          <a:lstStyle/>
          <a:p>
            <a:r>
              <a:rPr lang="it-IT" sz="2000">
                <a:solidFill>
                  <a:srgbClr val="000000"/>
                </a:solidFill>
                <a:ea typeface="ＭＳ Ｐゴシック" pitchFamily="-112" charset="-128"/>
                <a:cs typeface="ＭＳ Ｐゴシック" pitchFamily="-112" charset="-128"/>
              </a:rPr>
              <a:t>Dec. -20</a:t>
            </a:r>
            <a:r>
              <a:rPr lang="it-IT" sz="2000" baseline="30000">
                <a:solidFill>
                  <a:srgbClr val="000000"/>
                </a:solidFill>
                <a:ea typeface="ＭＳ Ｐゴシック" pitchFamily="-112" charset="-128"/>
                <a:cs typeface="ＭＳ Ｐゴシック" pitchFamily="-112" charset="-128"/>
              </a:rPr>
              <a:t>◦</a:t>
            </a:r>
          </a:p>
        </p:txBody>
      </p:sp>
      <p:sp>
        <p:nvSpPr>
          <p:cNvPr id="63497" name="CasellaDiTesto 8"/>
          <p:cNvSpPr txBox="1">
            <a:spLocks noChangeArrowheads="1"/>
          </p:cNvSpPr>
          <p:nvPr/>
        </p:nvSpPr>
        <p:spPr bwMode="auto">
          <a:xfrm>
            <a:off x="3276600" y="3981450"/>
            <a:ext cx="1295400" cy="400050"/>
          </a:xfrm>
          <a:prstGeom prst="rect">
            <a:avLst/>
          </a:prstGeom>
          <a:solidFill>
            <a:schemeClr val="bg1"/>
          </a:solidFill>
          <a:ln w="9525">
            <a:noFill/>
            <a:miter lim="800000"/>
            <a:headEnd/>
            <a:tailEnd/>
          </a:ln>
        </p:spPr>
        <p:txBody>
          <a:bodyPr>
            <a:prstTxWarp prst="textNoShape">
              <a:avLst/>
            </a:prstTxWarp>
            <a:spAutoFit/>
          </a:bodyPr>
          <a:lstStyle/>
          <a:p>
            <a:r>
              <a:rPr lang="it-IT" sz="2000">
                <a:solidFill>
                  <a:srgbClr val="000000"/>
                </a:solidFill>
                <a:ea typeface="ＭＳ Ｐゴシック" pitchFamily="-112" charset="-128"/>
                <a:cs typeface="ＭＳ Ｐゴシック" pitchFamily="-112" charset="-128"/>
              </a:rPr>
              <a:t>Dec. +10</a:t>
            </a:r>
            <a:r>
              <a:rPr lang="it-IT" sz="2000" baseline="30000">
                <a:solidFill>
                  <a:srgbClr val="000000"/>
                </a:solidFill>
                <a:ea typeface="ＭＳ Ｐゴシック" pitchFamily="-112" charset="-128"/>
                <a:cs typeface="ＭＳ Ｐゴシック" pitchFamily="-112" charset="-128"/>
              </a:rPr>
              <a:t>◦</a:t>
            </a:r>
          </a:p>
        </p:txBody>
      </p:sp>
      <p:sp>
        <p:nvSpPr>
          <p:cNvPr id="63498" name="CasellaDiTesto 9"/>
          <p:cNvSpPr txBox="1">
            <a:spLocks noChangeArrowheads="1"/>
          </p:cNvSpPr>
          <p:nvPr/>
        </p:nvSpPr>
        <p:spPr bwMode="auto">
          <a:xfrm>
            <a:off x="533400" y="6288088"/>
            <a:ext cx="1317625" cy="400050"/>
          </a:xfrm>
          <a:prstGeom prst="rect">
            <a:avLst/>
          </a:prstGeom>
          <a:solidFill>
            <a:schemeClr val="bg1"/>
          </a:solidFill>
          <a:ln w="9525">
            <a:noFill/>
            <a:miter lim="800000"/>
            <a:headEnd/>
            <a:tailEnd/>
          </a:ln>
        </p:spPr>
        <p:txBody>
          <a:bodyPr wrap="none">
            <a:prstTxWarp prst="textNoShape">
              <a:avLst/>
            </a:prstTxWarp>
            <a:spAutoFit/>
          </a:bodyPr>
          <a:lstStyle/>
          <a:p>
            <a:r>
              <a:rPr lang="it-IT" sz="2000">
                <a:solidFill>
                  <a:srgbClr val="000000"/>
                </a:solidFill>
                <a:ea typeface="ＭＳ Ｐゴシック" pitchFamily="-112" charset="-128"/>
                <a:cs typeface="ＭＳ Ｐゴシック" pitchFamily="-112" charset="-128"/>
              </a:rPr>
              <a:t>Dec. +60</a:t>
            </a:r>
            <a:r>
              <a:rPr lang="it-IT" sz="2000" baseline="30000">
                <a:solidFill>
                  <a:srgbClr val="000000"/>
                </a:solidFill>
                <a:ea typeface="ＭＳ Ｐゴシック" pitchFamily="-112" charset="-128"/>
                <a:cs typeface="ＭＳ Ｐゴシック" pitchFamily="-112" charset="-128"/>
              </a:rPr>
              <a:t>◦</a:t>
            </a:r>
          </a:p>
        </p:txBody>
      </p:sp>
      <p:sp>
        <p:nvSpPr>
          <p:cNvPr id="63499" name="CasellaDiTesto 10"/>
          <p:cNvSpPr txBox="1">
            <a:spLocks noChangeArrowheads="1"/>
          </p:cNvSpPr>
          <p:nvPr/>
        </p:nvSpPr>
        <p:spPr bwMode="auto">
          <a:xfrm>
            <a:off x="5945188" y="4038600"/>
            <a:ext cx="1317625" cy="400050"/>
          </a:xfrm>
          <a:prstGeom prst="rect">
            <a:avLst/>
          </a:prstGeom>
          <a:solidFill>
            <a:schemeClr val="bg1"/>
          </a:solidFill>
          <a:ln w="9525">
            <a:noFill/>
            <a:miter lim="800000"/>
            <a:headEnd/>
            <a:tailEnd/>
          </a:ln>
        </p:spPr>
        <p:txBody>
          <a:bodyPr wrap="none">
            <a:prstTxWarp prst="textNoShape">
              <a:avLst/>
            </a:prstTxWarp>
            <a:spAutoFit/>
          </a:bodyPr>
          <a:lstStyle/>
          <a:p>
            <a:r>
              <a:rPr lang="it-IT" sz="2000">
                <a:solidFill>
                  <a:srgbClr val="000000"/>
                </a:solidFill>
                <a:ea typeface="ＭＳ Ｐゴシック" pitchFamily="-112" charset="-128"/>
                <a:cs typeface="ＭＳ Ｐゴシック" pitchFamily="-112" charset="-128"/>
              </a:rPr>
              <a:t>Dec. +30</a:t>
            </a:r>
            <a:r>
              <a:rPr lang="it-IT" sz="2000" baseline="30000">
                <a:solidFill>
                  <a:srgbClr val="000000"/>
                </a:solidFill>
                <a:ea typeface="ＭＳ Ｐゴシック" pitchFamily="-112" charset="-128"/>
                <a:cs typeface="ＭＳ Ｐゴシック" pitchFamily="-112" charset="-128"/>
              </a:rPr>
              <a:t>◦</a:t>
            </a:r>
          </a:p>
        </p:txBody>
      </p:sp>
      <p:sp>
        <p:nvSpPr>
          <p:cNvPr id="63500" name="CasellaDiTesto 2"/>
          <p:cNvSpPr txBox="1">
            <a:spLocks noChangeArrowheads="1"/>
          </p:cNvSpPr>
          <p:nvPr/>
        </p:nvSpPr>
        <p:spPr bwMode="auto">
          <a:xfrm>
            <a:off x="3105150" y="4578350"/>
            <a:ext cx="5276850" cy="2154436"/>
          </a:xfrm>
          <a:prstGeom prst="rect">
            <a:avLst/>
          </a:prstGeom>
          <a:noFill/>
          <a:ln w="9525">
            <a:solidFill>
              <a:srgbClr val="CC0000"/>
            </a:solidFill>
            <a:miter lim="800000"/>
            <a:headEnd/>
            <a:tailEnd/>
          </a:ln>
        </p:spPr>
        <p:txBody>
          <a:bodyPr>
            <a:prstTxWarp prst="textNoShape">
              <a:avLst/>
            </a:prstTxWarp>
            <a:spAutoFit/>
          </a:bodyPr>
          <a:lstStyle/>
          <a:p>
            <a:r>
              <a:rPr lang="it-IT" sz="2000" u="sng" dirty="0" err="1" smtClean="0">
                <a:solidFill>
                  <a:srgbClr val="CC0000"/>
                </a:solidFill>
                <a:ea typeface="ＭＳ Ｐゴシック" pitchFamily="-112" charset="-128"/>
                <a:cs typeface="ＭＳ Ｐゴシック" pitchFamily="-112" charset="-128"/>
              </a:rPr>
              <a:t>Increment</a:t>
            </a:r>
            <a:r>
              <a:rPr lang="it-IT" sz="2000" u="sng" dirty="0" smtClean="0">
                <a:solidFill>
                  <a:srgbClr val="CC0000"/>
                </a:solidFill>
                <a:ea typeface="ＭＳ Ｐゴシック" pitchFamily="-112" charset="-128"/>
                <a:cs typeface="ＭＳ Ｐゴシック" pitchFamily="-112" charset="-128"/>
              </a:rPr>
              <a:t> in </a:t>
            </a:r>
            <a:r>
              <a:rPr lang="it-IT" sz="2000" u="sng" dirty="0" err="1" smtClean="0">
                <a:solidFill>
                  <a:srgbClr val="CC0000"/>
                </a:solidFill>
                <a:ea typeface="ＭＳ Ｐゴシック" pitchFamily="-112" charset="-128"/>
                <a:cs typeface="ＭＳ Ｐゴシック" pitchFamily="-112" charset="-128"/>
              </a:rPr>
              <a:t>sensitivity</a:t>
            </a:r>
            <a:r>
              <a:rPr lang="it-IT" sz="2000" u="sng" dirty="0" smtClean="0">
                <a:solidFill>
                  <a:srgbClr val="CC0000"/>
                </a:solidFill>
                <a:ea typeface="ＭＳ Ｐゴシック" pitchFamily="-112" charset="-128"/>
                <a:cs typeface="ＭＳ Ｐゴシック" pitchFamily="-112" charset="-128"/>
              </a:rPr>
              <a:t> and UV </a:t>
            </a:r>
            <a:r>
              <a:rPr lang="it-IT" sz="2000" u="sng" dirty="0" err="1" smtClean="0">
                <a:solidFill>
                  <a:srgbClr val="CC0000"/>
                </a:solidFill>
                <a:ea typeface="ＭＳ Ｐゴシック" pitchFamily="-112" charset="-128"/>
                <a:cs typeface="ＭＳ Ｐゴシック" pitchFamily="-112" charset="-128"/>
              </a:rPr>
              <a:t>coverage</a:t>
            </a:r>
            <a:endParaRPr lang="it-IT" sz="2000" u="sng" dirty="0" smtClean="0">
              <a:solidFill>
                <a:srgbClr val="CC0000"/>
              </a:solidFill>
              <a:ea typeface="ＭＳ Ｐゴシック" pitchFamily="-112" charset="-128"/>
              <a:cs typeface="ＭＳ Ｐゴシック" pitchFamily="-112" charset="-128"/>
            </a:endParaRPr>
          </a:p>
          <a:p>
            <a:endParaRPr lang="it-IT" sz="2000" u="sng" dirty="0" smtClean="0">
              <a:solidFill>
                <a:srgbClr val="CC0000"/>
              </a:solidFill>
              <a:ea typeface="ＭＳ Ｐゴシック" pitchFamily="-112" charset="-128"/>
              <a:cs typeface="ＭＳ Ｐゴシック" pitchFamily="-112" charset="-128"/>
            </a:endParaRPr>
          </a:p>
          <a:p>
            <a:r>
              <a:rPr lang="it-IT" sz="2000" u="sng" dirty="0" err="1" smtClean="0">
                <a:solidFill>
                  <a:srgbClr val="CC0000"/>
                </a:solidFill>
                <a:ea typeface="ＭＳ Ｐゴシック" pitchFamily="-112" charset="-128"/>
                <a:cs typeface="ＭＳ Ｐゴシック" pitchFamily="-112" charset="-128"/>
              </a:rPr>
              <a:t>Incl</a:t>
            </a:r>
            <a:r>
              <a:rPr lang="it-IT" sz="2000" u="sng" dirty="0" smtClean="0">
                <a:solidFill>
                  <a:srgbClr val="CC0000"/>
                </a:solidFill>
                <a:ea typeface="ＭＳ Ｐゴシック" pitchFamily="-112" charset="-128"/>
                <a:cs typeface="ＭＳ Ｐゴシック" pitchFamily="-112" charset="-128"/>
              </a:rPr>
              <a:t>. </a:t>
            </a:r>
            <a:r>
              <a:rPr lang="it-IT" sz="2000" u="sng" dirty="0">
                <a:solidFill>
                  <a:srgbClr val="CC0000"/>
                </a:solidFill>
                <a:ea typeface="ＭＳ Ｐゴシック" pitchFamily="-112" charset="-128"/>
                <a:cs typeface="ＭＳ Ｐゴシック" pitchFamily="-112" charset="-128"/>
              </a:rPr>
              <a:t>SRT </a:t>
            </a:r>
            <a:r>
              <a:rPr lang="it-IT" sz="2000" dirty="0">
                <a:solidFill>
                  <a:schemeClr val="tx1"/>
                </a:solidFill>
                <a:ea typeface="ＭＳ Ｐゴシック" pitchFamily="-112" charset="-128"/>
                <a:cs typeface="ＭＳ Ｐゴシック" pitchFamily="-112" charset="-128"/>
              </a:rPr>
              <a:t>(full </a:t>
            </a:r>
            <a:r>
              <a:rPr lang="it-IT" sz="2000" dirty="0" err="1">
                <a:solidFill>
                  <a:schemeClr val="tx1"/>
                </a:solidFill>
                <a:ea typeface="ＭＳ Ｐゴシック" pitchFamily="-112" charset="-128"/>
                <a:cs typeface="ＭＳ Ｐゴシック" pitchFamily="-112" charset="-128"/>
              </a:rPr>
              <a:t>tracks</a:t>
            </a:r>
            <a:r>
              <a:rPr lang="it-IT" sz="2000" dirty="0">
                <a:solidFill>
                  <a:schemeClr val="tx1"/>
                </a:solidFill>
                <a:ea typeface="ＭＳ Ｐゴシック" pitchFamily="-112" charset="-128"/>
                <a:cs typeface="ＭＳ Ｐゴシック" pitchFamily="-112" charset="-128"/>
              </a:rPr>
              <a:t>):</a:t>
            </a:r>
            <a:endParaRPr lang="it-IT" sz="2000" dirty="0">
              <a:ea typeface="ＭＳ Ｐゴシック" pitchFamily="-112" charset="-128"/>
              <a:cs typeface="ＭＳ Ｐゴシック" pitchFamily="-112" charset="-128"/>
            </a:endParaRPr>
          </a:p>
          <a:p>
            <a:r>
              <a:rPr lang="it-IT" sz="2000" dirty="0">
                <a:solidFill>
                  <a:srgbClr val="000000"/>
                </a:solidFill>
                <a:ea typeface="ＭＳ Ｐゴシック" pitchFamily="-112" charset="-128"/>
                <a:cs typeface="ＭＳ Ｐゴシック" pitchFamily="-112" charset="-128"/>
              </a:rPr>
              <a:t> </a:t>
            </a:r>
            <a:r>
              <a:rPr lang="it-IT" sz="1800" dirty="0">
                <a:solidFill>
                  <a:srgbClr val="000000"/>
                </a:solidFill>
                <a:ea typeface="ＭＳ Ｐゴシック" pitchFamily="-112" charset="-128"/>
                <a:cs typeface="ＭＳ Ｐゴシック" pitchFamily="-112" charset="-128"/>
              </a:rPr>
              <a:t>22 </a:t>
            </a:r>
            <a:r>
              <a:rPr lang="it-IT" sz="1800" dirty="0" err="1">
                <a:solidFill>
                  <a:srgbClr val="000000"/>
                </a:solidFill>
                <a:ea typeface="ＭＳ Ｐゴシック" pitchFamily="-112" charset="-128"/>
                <a:cs typeface="ＭＳ Ｐゴシック" pitchFamily="-112" charset="-128"/>
              </a:rPr>
              <a:t>GHz</a:t>
            </a:r>
            <a:r>
              <a:rPr lang="it-IT" sz="1800" dirty="0">
                <a:solidFill>
                  <a:srgbClr val="000000"/>
                </a:solidFill>
                <a:ea typeface="ＭＳ Ｐゴシック" pitchFamily="-112" charset="-128"/>
                <a:cs typeface="ＭＳ Ｐゴシック" pitchFamily="-112" charset="-128"/>
              </a:rPr>
              <a:t> : 10 %  </a:t>
            </a:r>
          </a:p>
          <a:p>
            <a:r>
              <a:rPr lang="it-IT" sz="1800" dirty="0">
                <a:solidFill>
                  <a:srgbClr val="000000"/>
                </a:solidFill>
                <a:ea typeface="ＭＳ Ｐゴシック" pitchFamily="-112" charset="-128"/>
                <a:cs typeface="ＭＳ Ｐゴシック" pitchFamily="-112" charset="-128"/>
              </a:rPr>
              <a:t>   5 GHz : 10 %     </a:t>
            </a:r>
            <a:r>
              <a:rPr lang="it-IT" sz="1800" dirty="0">
                <a:solidFill>
                  <a:srgbClr val="000000"/>
                </a:solidFill>
                <a:ea typeface="ＭＳ Ｐゴシック" pitchFamily="-112" charset="-128"/>
                <a:cs typeface="ＭＳ Ｐゴシック" pitchFamily="-112" charset="-128"/>
                <a:sym typeface="Wingdings" pitchFamily="-112" charset="2"/>
              </a:rPr>
              <a:t>   16 % (no Arecibo)</a:t>
            </a:r>
          </a:p>
          <a:p>
            <a:r>
              <a:rPr lang="it-IT" sz="1800" dirty="0">
                <a:solidFill>
                  <a:srgbClr val="000000"/>
                </a:solidFill>
                <a:ea typeface="ＭＳ Ｐゴシック" pitchFamily="-112" charset="-128"/>
                <a:cs typeface="ＭＳ Ｐゴシック" pitchFamily="-112" charset="-128"/>
              </a:rPr>
              <a:t>1.6 GHz : 8 %       </a:t>
            </a:r>
            <a:r>
              <a:rPr lang="it-IT" sz="1800" dirty="0">
                <a:solidFill>
                  <a:srgbClr val="000000"/>
                </a:solidFill>
                <a:ea typeface="ＭＳ Ｐゴシック" pitchFamily="-112" charset="-128"/>
                <a:cs typeface="ＭＳ Ｐゴシック" pitchFamily="-112" charset="-128"/>
                <a:sym typeface="Wingdings" pitchFamily="-112" charset="2"/>
              </a:rPr>
              <a:t>   15 %          “</a:t>
            </a:r>
            <a:endParaRPr lang="it-IT" sz="1800" dirty="0">
              <a:solidFill>
                <a:srgbClr val="000000"/>
              </a:solidFill>
              <a:ea typeface="ＭＳ Ｐゴシック" pitchFamily="-112" charset="-128"/>
              <a:cs typeface="ＭＳ Ｐゴシック" pitchFamily="-112" charset="-128"/>
            </a:endParaRPr>
          </a:p>
          <a:p>
            <a:endParaRPr lang="it-IT" sz="1800" dirty="0">
              <a:ea typeface="ＭＳ Ｐゴシック" pitchFamily="-112" charset="-128"/>
              <a:cs typeface="ＭＳ Ｐゴシック" pitchFamily="-112" charset="-128"/>
            </a:endParaRPr>
          </a:p>
        </p:txBody>
      </p:sp>
      <p:sp>
        <p:nvSpPr>
          <p:cNvPr id="63501" name="Line 74"/>
          <p:cNvSpPr>
            <a:spLocks noChangeShapeType="1"/>
          </p:cNvSpPr>
          <p:nvPr/>
        </p:nvSpPr>
        <p:spPr bwMode="auto">
          <a:xfrm>
            <a:off x="0" y="381000"/>
            <a:ext cx="9144000" cy="0"/>
          </a:xfrm>
          <a:prstGeom prst="line">
            <a:avLst/>
          </a:prstGeom>
          <a:noFill/>
          <a:ln w="57150" cmpd="thickThin">
            <a:solidFill>
              <a:srgbClr val="000099"/>
            </a:solidFill>
            <a:round/>
            <a:headEnd/>
            <a:tailEnd/>
          </a:ln>
        </p:spPr>
        <p:txBody>
          <a:bodyPr lIns="90000" tIns="46800" rIns="90000" bIns="46800">
            <a:prstTxWarp prst="textNoShape">
              <a:avLst/>
            </a:prstTxWarp>
            <a:spAutoFit/>
          </a:bodyPr>
          <a:lstStyle/>
          <a:p>
            <a:endParaRPr lang="en-US"/>
          </a:p>
        </p:txBody>
      </p:sp>
      <p:sp>
        <p:nvSpPr>
          <p:cNvPr id="63503" name="Rectangle 23"/>
          <p:cNvSpPr>
            <a:spLocks noChangeArrowheads="1"/>
          </p:cNvSpPr>
          <p:nvPr/>
        </p:nvSpPr>
        <p:spPr bwMode="auto">
          <a:xfrm>
            <a:off x="6553200" y="152400"/>
            <a:ext cx="2393950" cy="182563"/>
          </a:xfrm>
          <a:prstGeom prst="rect">
            <a:avLst/>
          </a:prstGeom>
          <a:noFill/>
          <a:ln w="9525">
            <a:noFill/>
            <a:miter lim="800000"/>
            <a:headEnd/>
            <a:tailEnd/>
          </a:ln>
        </p:spPr>
        <p:txBody>
          <a:bodyPr lIns="0" tIns="0" rIns="0" bIns="0">
            <a:prstTxWarp prst="textNoShape">
              <a:avLst/>
            </a:prstTxWarp>
            <a:spAutoFit/>
          </a:bodyPr>
          <a:lstStyle/>
          <a:p>
            <a:r>
              <a:rPr lang="en-US" sz="1200" b="1" i="0">
                <a:solidFill>
                  <a:srgbClr val="0000CC"/>
                </a:solidFill>
              </a:rPr>
              <a:t>I. Prandoni, IRA – INAF,  ITALY </a:t>
            </a:r>
          </a:p>
        </p:txBody>
      </p:sp>
      <p:sp>
        <p:nvSpPr>
          <p:cNvPr id="18" name="Text Box 6"/>
          <p:cNvSpPr txBox="1">
            <a:spLocks noChangeArrowheads="1"/>
          </p:cNvSpPr>
          <p:nvPr/>
        </p:nvSpPr>
        <p:spPr bwMode="auto">
          <a:xfrm>
            <a:off x="207963" y="55011"/>
            <a:ext cx="1394883" cy="276999"/>
          </a:xfrm>
          <a:prstGeom prst="rect">
            <a:avLst/>
          </a:prstGeom>
          <a:noFill/>
          <a:ln w="9525">
            <a:noFill/>
            <a:miter lim="800000"/>
            <a:headEnd/>
            <a:tailEnd/>
          </a:ln>
        </p:spPr>
        <p:txBody>
          <a:bodyPr wrap="none">
            <a:prstTxWarp prst="textNoShape">
              <a:avLst/>
            </a:prstTxWarp>
            <a:spAutoFit/>
          </a:bodyPr>
          <a:lstStyle/>
          <a:p>
            <a:r>
              <a:rPr lang="en-GB" sz="1200" b="1" dirty="0" smtClean="0">
                <a:solidFill>
                  <a:schemeClr val="accent2"/>
                </a:solidFill>
              </a:rPr>
              <a:t>IRA – January 2014</a:t>
            </a:r>
            <a:endParaRPr lang="en-GB" sz="1200" b="1" i="0" dirty="0">
              <a:solidFill>
                <a:schemeClr val="accent2"/>
              </a:solidFill>
            </a:endParaRPr>
          </a:p>
        </p:txBody>
      </p:sp>
      <p:sp>
        <p:nvSpPr>
          <p:cNvPr id="19" name="Rectangle 1052"/>
          <p:cNvSpPr>
            <a:spLocks noChangeArrowheads="1"/>
          </p:cNvSpPr>
          <p:nvPr/>
        </p:nvSpPr>
        <p:spPr bwMode="auto">
          <a:xfrm>
            <a:off x="293199" y="601782"/>
            <a:ext cx="1828800" cy="400110"/>
          </a:xfrm>
          <a:prstGeom prst="rect">
            <a:avLst/>
          </a:prstGeom>
          <a:noFill/>
          <a:ln w="19050">
            <a:solidFill>
              <a:srgbClr val="FF0000"/>
            </a:solidFill>
            <a:miter lim="800000"/>
            <a:headEnd/>
            <a:tailEnd/>
          </a:ln>
        </p:spPr>
        <p:txBody>
          <a:bodyPr>
            <a:prstTxWarp prst="textNoShape">
              <a:avLst/>
            </a:prstTxWarp>
            <a:spAutoFit/>
          </a:bodyPr>
          <a:lstStyle/>
          <a:p>
            <a:pPr algn="ctr">
              <a:spcBef>
                <a:spcPct val="50000"/>
              </a:spcBef>
            </a:pPr>
            <a:r>
              <a:rPr lang="it-IT" sz="2000" b="1" dirty="0" smtClean="0">
                <a:solidFill>
                  <a:srgbClr val="008000"/>
                </a:solidFill>
              </a:rPr>
              <a:t>DBBC + Mark5c</a:t>
            </a:r>
            <a:endParaRPr lang="it-IT" sz="2000" b="1" dirty="0" smtClean="0">
              <a:solidFill>
                <a:schemeClr val="accent2"/>
              </a:solidFill>
            </a:endParaRPr>
          </a:p>
        </p:txBody>
      </p:sp>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5" name="Segnaposto numero diapositiva 4"/>
          <p:cNvSpPr>
            <a:spLocks noGrp="1"/>
          </p:cNvSpPr>
          <p:nvPr>
            <p:ph type="sldNum" sz="quarter" idx="12"/>
          </p:nvPr>
        </p:nvSpPr>
        <p:spPr/>
        <p:txBody>
          <a:bodyPr/>
          <a:lstStyle/>
          <a:p>
            <a:fld id="{DADBAAB8-458F-1A48-8141-A3618E0317F8}" type="slidenum">
              <a:rPr lang="en-US" smtClean="0"/>
              <a:pPr/>
              <a:t>38</a:t>
            </a:fld>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55701" cy="1143000"/>
          </a:xfrm>
        </p:spPr>
        <p:txBody>
          <a:bodyPr>
            <a:normAutofit/>
          </a:bodyPr>
          <a:lstStyle/>
          <a:p>
            <a:r>
              <a:rPr lang="en-US" sz="3600" dirty="0" smtClean="0">
                <a:latin typeface="Arial"/>
                <a:cs typeface="Arial"/>
              </a:rPr>
              <a:t>Team AV</a:t>
            </a:r>
            <a:endParaRPr lang="en-US" sz="3600" dirty="0">
              <a:latin typeface="Arial"/>
              <a:cs typeface="Arial"/>
            </a:endParaRPr>
          </a:p>
        </p:txBody>
      </p:sp>
      <p:sp>
        <p:nvSpPr>
          <p:cNvPr id="3" name="Content Placeholder 2"/>
          <p:cNvSpPr>
            <a:spLocks noGrp="1"/>
          </p:cNvSpPr>
          <p:nvPr>
            <p:ph idx="1"/>
          </p:nvPr>
        </p:nvSpPr>
        <p:spPr>
          <a:xfrm>
            <a:off x="200620" y="1382124"/>
            <a:ext cx="8229600" cy="5086107"/>
          </a:xfrm>
        </p:spPr>
        <p:txBody>
          <a:bodyPr>
            <a:normAutofit lnSpcReduction="10000"/>
          </a:bodyPr>
          <a:lstStyle/>
          <a:p>
            <a:r>
              <a:rPr lang="en-US" sz="1800" b="1" dirty="0" smtClean="0">
                <a:solidFill>
                  <a:srgbClr val="000000"/>
                </a:solidFill>
                <a:latin typeface="Arial"/>
                <a:cs typeface="Arial"/>
              </a:rPr>
              <a:t>PS: </a:t>
            </a:r>
            <a:r>
              <a:rPr lang="en-US" sz="1800" dirty="0" smtClean="0">
                <a:latin typeface="Arial"/>
                <a:cs typeface="Arial"/>
              </a:rPr>
              <a:t>Isabella Prandoni</a:t>
            </a:r>
          </a:p>
          <a:p>
            <a:r>
              <a:rPr lang="en-US" sz="1800" b="1" dirty="0" smtClean="0">
                <a:latin typeface="Arial"/>
                <a:cs typeface="Arial"/>
              </a:rPr>
              <a:t>Co-PS: </a:t>
            </a:r>
          </a:p>
          <a:p>
            <a:pPr>
              <a:buNone/>
            </a:pPr>
            <a:r>
              <a:rPr lang="en-US" sz="1800" b="1" dirty="0" smtClean="0">
                <a:latin typeface="Arial"/>
                <a:cs typeface="Arial"/>
              </a:rPr>
              <a:t>      </a:t>
            </a:r>
            <a:r>
              <a:rPr lang="en-US" sz="1800" dirty="0" err="1" smtClean="0">
                <a:latin typeface="Arial"/>
                <a:cs typeface="Arial"/>
              </a:rPr>
              <a:t>Matteo</a:t>
            </a:r>
            <a:r>
              <a:rPr lang="en-US" sz="1800" dirty="0" smtClean="0">
                <a:latin typeface="Arial"/>
                <a:cs typeface="Arial"/>
              </a:rPr>
              <a:t> </a:t>
            </a:r>
            <a:r>
              <a:rPr lang="en-US" sz="1800" dirty="0" err="1" smtClean="0">
                <a:latin typeface="Arial"/>
                <a:cs typeface="Arial"/>
              </a:rPr>
              <a:t>Murgia</a:t>
            </a:r>
            <a:r>
              <a:rPr lang="en-US" sz="1800" dirty="0" smtClean="0">
                <a:latin typeface="Arial"/>
                <a:cs typeface="Arial"/>
              </a:rPr>
              <a:t>, </a:t>
            </a:r>
          </a:p>
          <a:p>
            <a:pPr>
              <a:buNone/>
            </a:pPr>
            <a:r>
              <a:rPr lang="en-US" sz="1800" dirty="0" smtClean="0">
                <a:latin typeface="Arial"/>
                <a:cs typeface="Arial"/>
              </a:rPr>
              <a:t>      Andrea </a:t>
            </a:r>
            <a:r>
              <a:rPr lang="en-US" sz="1800" dirty="0" err="1" smtClean="0">
                <a:latin typeface="Arial"/>
                <a:cs typeface="Arial"/>
              </a:rPr>
              <a:t>Tarchi</a:t>
            </a:r>
            <a:r>
              <a:rPr lang="en-US" sz="1800" dirty="0" smtClean="0">
                <a:latin typeface="Arial"/>
                <a:cs typeface="Arial"/>
              </a:rPr>
              <a:t>, </a:t>
            </a:r>
          </a:p>
          <a:p>
            <a:pPr>
              <a:buNone/>
            </a:pPr>
            <a:r>
              <a:rPr lang="en-US" sz="1800" dirty="0" smtClean="0">
                <a:latin typeface="Arial"/>
                <a:cs typeface="Arial"/>
              </a:rPr>
              <a:t>      </a:t>
            </a:r>
            <a:r>
              <a:rPr lang="en-US" sz="1800" dirty="0" err="1" smtClean="0">
                <a:latin typeface="Arial"/>
                <a:cs typeface="Arial"/>
              </a:rPr>
              <a:t>Sandro</a:t>
            </a:r>
            <a:r>
              <a:rPr lang="en-US" sz="1800" dirty="0" smtClean="0">
                <a:latin typeface="Arial"/>
                <a:cs typeface="Arial"/>
              </a:rPr>
              <a:t> </a:t>
            </a:r>
            <a:r>
              <a:rPr lang="en-US" sz="1800" dirty="0" err="1" smtClean="0">
                <a:latin typeface="Arial"/>
                <a:cs typeface="Arial"/>
              </a:rPr>
              <a:t>Orfei</a:t>
            </a:r>
            <a:r>
              <a:rPr lang="en-US" sz="1800" dirty="0" smtClean="0">
                <a:latin typeface="Arial"/>
                <a:cs typeface="Arial"/>
              </a:rPr>
              <a:t>, </a:t>
            </a:r>
          </a:p>
          <a:p>
            <a:pPr>
              <a:buNone/>
            </a:pPr>
            <a:r>
              <a:rPr lang="en-US" sz="1800" dirty="0" smtClean="0">
                <a:latin typeface="Arial"/>
                <a:cs typeface="Arial"/>
              </a:rPr>
              <a:t>      Gianni </a:t>
            </a:r>
            <a:r>
              <a:rPr lang="en-US" sz="1800" dirty="0" err="1" smtClean="0">
                <a:latin typeface="Arial"/>
                <a:cs typeface="Arial"/>
              </a:rPr>
              <a:t>Comoretto</a:t>
            </a:r>
            <a:endParaRPr lang="en-US" sz="1800" dirty="0" smtClean="0">
              <a:latin typeface="Arial"/>
              <a:cs typeface="Arial"/>
            </a:endParaRPr>
          </a:p>
          <a:p>
            <a:pPr>
              <a:buNone/>
            </a:pPr>
            <a:endParaRPr lang="en-US" sz="1800" dirty="0" smtClean="0">
              <a:latin typeface="Arial"/>
              <a:cs typeface="Arial"/>
            </a:endParaRPr>
          </a:p>
          <a:p>
            <a:r>
              <a:rPr lang="en-US" sz="1800" b="1" dirty="0" smtClean="0">
                <a:latin typeface="Arial"/>
                <a:cs typeface="Arial"/>
              </a:rPr>
              <a:t>+  34 people</a:t>
            </a:r>
            <a:r>
              <a:rPr lang="en-US" sz="1800" dirty="0" smtClean="0">
                <a:latin typeface="Arial"/>
                <a:cs typeface="Arial"/>
              </a:rPr>
              <a:t> </a:t>
            </a:r>
          </a:p>
          <a:p>
            <a:pPr>
              <a:buNone/>
            </a:pPr>
            <a:r>
              <a:rPr lang="en-US" sz="1800" dirty="0" smtClean="0">
                <a:latin typeface="Arial"/>
                <a:cs typeface="Arial"/>
              </a:rPr>
              <a:t>    covering various </a:t>
            </a:r>
          </a:p>
          <a:p>
            <a:pPr>
              <a:buNone/>
            </a:pPr>
            <a:r>
              <a:rPr lang="en-US" sz="1800" dirty="0" smtClean="0">
                <a:latin typeface="Arial"/>
                <a:cs typeface="Arial"/>
              </a:rPr>
              <a:t>    technical/astronomical </a:t>
            </a:r>
          </a:p>
          <a:p>
            <a:pPr>
              <a:buNone/>
            </a:pPr>
            <a:r>
              <a:rPr lang="en-US" sz="1800" dirty="0" smtClean="0">
                <a:latin typeface="Arial"/>
                <a:cs typeface="Arial"/>
              </a:rPr>
              <a:t>    </a:t>
            </a:r>
            <a:r>
              <a:rPr lang="en-US" sz="1800" dirty="0" err="1" smtClean="0">
                <a:latin typeface="Arial"/>
                <a:cs typeface="Arial"/>
              </a:rPr>
              <a:t>expertises</a:t>
            </a:r>
            <a:r>
              <a:rPr lang="en-US" sz="1800" dirty="0" smtClean="0">
                <a:latin typeface="Arial"/>
                <a:cs typeface="Arial"/>
              </a:rPr>
              <a:t> (8 IRA/Med; </a:t>
            </a:r>
          </a:p>
          <a:p>
            <a:pPr>
              <a:buNone/>
            </a:pPr>
            <a:r>
              <a:rPr lang="en-US" sz="1800" dirty="0" smtClean="0">
                <a:latin typeface="Arial"/>
                <a:cs typeface="Arial"/>
              </a:rPr>
              <a:t>      24 </a:t>
            </a:r>
            <a:r>
              <a:rPr lang="en-US" sz="1800" dirty="0" err="1" smtClean="0">
                <a:latin typeface="Arial"/>
                <a:cs typeface="Arial"/>
              </a:rPr>
              <a:t>OACa</a:t>
            </a:r>
            <a:r>
              <a:rPr lang="en-US" sz="1800" dirty="0" smtClean="0">
                <a:latin typeface="Arial"/>
                <a:cs typeface="Arial"/>
              </a:rPr>
              <a:t>; 2 </a:t>
            </a:r>
            <a:r>
              <a:rPr lang="en-US" sz="1800" dirty="0" err="1" smtClean="0">
                <a:latin typeface="Arial"/>
                <a:cs typeface="Arial"/>
              </a:rPr>
              <a:t>Arcetri</a:t>
            </a:r>
            <a:r>
              <a:rPr lang="en-US" sz="1800" dirty="0" smtClean="0">
                <a:latin typeface="Arial"/>
                <a:cs typeface="Arial"/>
              </a:rPr>
              <a:t>)</a:t>
            </a:r>
          </a:p>
          <a:p>
            <a:pPr>
              <a:buNone/>
            </a:pPr>
            <a:endParaRPr lang="en-US" sz="1800" dirty="0" smtClean="0">
              <a:latin typeface="Arial"/>
              <a:cs typeface="Arial"/>
              <a:sym typeface="Wingdings"/>
            </a:endParaRPr>
          </a:p>
          <a:p>
            <a:pPr>
              <a:buNone/>
            </a:pPr>
            <a:r>
              <a:rPr lang="en-US" sz="1800" dirty="0" smtClean="0">
                <a:latin typeface="Arial"/>
                <a:cs typeface="Arial"/>
                <a:sym typeface="Wingdings"/>
              </a:rPr>
              <a:t>   </a:t>
            </a:r>
            <a:r>
              <a:rPr lang="en-US" sz="1600" dirty="0" err="1" smtClean="0">
                <a:solidFill>
                  <a:srgbClr val="FF0000"/>
                </a:solidFill>
                <a:latin typeface="Arial"/>
                <a:cs typeface="Arial"/>
                <a:sym typeface="Wingdings"/>
              </a:rPr>
              <a:t></a:t>
            </a:r>
            <a:r>
              <a:rPr lang="en-US" sz="1600" dirty="0" smtClean="0">
                <a:solidFill>
                  <a:srgbClr val="FF0000"/>
                </a:solidFill>
                <a:latin typeface="Arial"/>
                <a:cs typeface="Arial"/>
                <a:sym typeface="Wingdings"/>
              </a:rPr>
              <a:t> </a:t>
            </a:r>
            <a:r>
              <a:rPr lang="en-US" sz="1600" dirty="0" smtClean="0">
                <a:solidFill>
                  <a:srgbClr val="FF0000"/>
                </a:solidFill>
                <a:latin typeface="Arial"/>
                <a:cs typeface="Arial"/>
              </a:rPr>
              <a:t>Pulsar; Galactic &amp; Extra-galactic, etc. </a:t>
            </a:r>
          </a:p>
          <a:p>
            <a:pPr>
              <a:buNone/>
            </a:pPr>
            <a:r>
              <a:rPr lang="en-US" sz="1600" dirty="0" smtClean="0">
                <a:solidFill>
                  <a:srgbClr val="FF0000"/>
                </a:solidFill>
                <a:latin typeface="Arial"/>
                <a:cs typeface="Arial"/>
              </a:rPr>
              <a:t>    </a:t>
            </a:r>
            <a:r>
              <a:rPr lang="en-US" sz="1600" dirty="0" err="1" smtClean="0">
                <a:solidFill>
                  <a:srgbClr val="FF0000"/>
                </a:solidFill>
                <a:latin typeface="Arial"/>
                <a:cs typeface="Arial"/>
                <a:sym typeface="Wingdings"/>
              </a:rPr>
              <a:t></a:t>
            </a:r>
            <a:r>
              <a:rPr lang="en-US" sz="1600" dirty="0" smtClean="0">
                <a:solidFill>
                  <a:srgbClr val="FF0000"/>
                </a:solidFill>
                <a:latin typeface="Arial"/>
                <a:cs typeface="Arial"/>
                <a:sym typeface="Wingdings"/>
              </a:rPr>
              <a:t> Continuum, Line, Mapping, VLBI, etc.</a:t>
            </a:r>
            <a:endParaRPr lang="en-US" sz="1600" dirty="0" smtClean="0">
              <a:solidFill>
                <a:srgbClr val="FF0000"/>
              </a:solidFill>
              <a:latin typeface="Arial"/>
              <a:cs typeface="Arial"/>
            </a:endParaRPr>
          </a:p>
          <a:p>
            <a:pPr>
              <a:buNone/>
            </a:pPr>
            <a:r>
              <a:rPr lang="en-US" sz="1600" dirty="0" smtClean="0">
                <a:solidFill>
                  <a:srgbClr val="FF0000"/>
                </a:solidFill>
                <a:latin typeface="Arial"/>
                <a:cs typeface="Arial"/>
                <a:sym typeface="Wingdings"/>
              </a:rPr>
              <a:t>    </a:t>
            </a:r>
            <a:r>
              <a:rPr lang="en-US" sz="1600" dirty="0" err="1" smtClean="0">
                <a:solidFill>
                  <a:srgbClr val="FF0000"/>
                </a:solidFill>
                <a:latin typeface="Arial"/>
                <a:cs typeface="Arial"/>
                <a:sym typeface="Wingdings"/>
              </a:rPr>
              <a:t></a:t>
            </a:r>
            <a:r>
              <a:rPr lang="en-US" sz="1600" dirty="0" smtClean="0">
                <a:solidFill>
                  <a:srgbClr val="FF0000"/>
                </a:solidFill>
                <a:latin typeface="Arial"/>
                <a:cs typeface="Arial"/>
                <a:sym typeface="Wingdings"/>
              </a:rPr>
              <a:t> SW, Receivers, </a:t>
            </a:r>
            <a:r>
              <a:rPr lang="en-US" sz="1600" dirty="0" err="1" smtClean="0">
                <a:solidFill>
                  <a:srgbClr val="FF0000"/>
                </a:solidFill>
                <a:latin typeface="Arial"/>
                <a:cs typeface="Arial"/>
                <a:sym typeface="Wingdings"/>
              </a:rPr>
              <a:t>Backends</a:t>
            </a:r>
            <a:r>
              <a:rPr lang="en-US" sz="1600" dirty="0" smtClean="0">
                <a:solidFill>
                  <a:srgbClr val="FF0000"/>
                </a:solidFill>
                <a:latin typeface="Arial"/>
                <a:cs typeface="Arial"/>
                <a:sym typeface="Wingdings"/>
              </a:rPr>
              <a:t>, etc. </a:t>
            </a:r>
          </a:p>
          <a:p>
            <a:pPr>
              <a:buNone/>
            </a:pPr>
            <a:r>
              <a:rPr lang="en-US" sz="1600" dirty="0" smtClean="0">
                <a:solidFill>
                  <a:srgbClr val="FF0000"/>
                </a:solidFill>
                <a:latin typeface="Arial"/>
                <a:cs typeface="Arial"/>
                <a:sym typeface="Wingdings"/>
              </a:rPr>
              <a:t>       [interface with </a:t>
            </a:r>
            <a:r>
              <a:rPr lang="en-US" sz="1600" dirty="0" err="1" smtClean="0">
                <a:solidFill>
                  <a:srgbClr val="FF0000"/>
                </a:solidFill>
                <a:latin typeface="Arial"/>
                <a:cs typeface="Arial"/>
                <a:sym typeface="Wingdings"/>
              </a:rPr>
              <a:t>commisioning</a:t>
            </a:r>
            <a:r>
              <a:rPr lang="en-US" sz="1600" dirty="0" smtClean="0">
                <a:solidFill>
                  <a:srgbClr val="FF0000"/>
                </a:solidFill>
                <a:latin typeface="Arial"/>
                <a:cs typeface="Arial"/>
                <a:sym typeface="Wingdings"/>
              </a:rPr>
              <a:t> team]</a:t>
            </a:r>
          </a:p>
          <a:p>
            <a:pPr>
              <a:buNone/>
            </a:pPr>
            <a:endParaRPr lang="en-US" sz="1600" dirty="0" smtClean="0">
              <a:solidFill>
                <a:srgbClr val="FF0000"/>
              </a:solidFill>
              <a:latin typeface="Arial"/>
              <a:cs typeface="Arial"/>
              <a:sym typeface="Wingdings"/>
            </a:endParaRPr>
          </a:p>
          <a:p>
            <a:pPr>
              <a:buNone/>
            </a:pPr>
            <a:endParaRPr lang="en-US" sz="1800" dirty="0" smtClean="0">
              <a:latin typeface="Arial"/>
              <a:cs typeface="Arial"/>
            </a:endParaRPr>
          </a:p>
        </p:txBody>
      </p:sp>
      <p:sp>
        <p:nvSpPr>
          <p:cNvPr id="8" name="Rectangle 7"/>
          <p:cNvSpPr>
            <a:spLocks noChangeArrowheads="1"/>
          </p:cNvSpPr>
          <p:nvPr/>
        </p:nvSpPr>
        <p:spPr bwMode="auto">
          <a:xfrm>
            <a:off x="6553200" y="152400"/>
            <a:ext cx="2393950" cy="182563"/>
          </a:xfrm>
          <a:prstGeom prst="rect">
            <a:avLst/>
          </a:prstGeom>
          <a:noFill/>
          <a:ln w="9525">
            <a:noFill/>
            <a:miter lim="800000"/>
            <a:headEnd/>
            <a:tailEnd/>
          </a:ln>
        </p:spPr>
        <p:txBody>
          <a:bodyPr lIns="0" tIns="0" rIns="0" bIns="0">
            <a:prstTxWarp prst="textNoShape">
              <a:avLst/>
            </a:prstTxWarp>
            <a:spAutoFit/>
          </a:bodyPr>
          <a:lstStyle/>
          <a:p>
            <a:r>
              <a:rPr lang="en-US" sz="1200" b="1" i="0">
                <a:solidFill>
                  <a:srgbClr val="0000CC"/>
                </a:solidFill>
              </a:rPr>
              <a:t>I. Prandoni, IRA – INAF,  ITALY </a:t>
            </a:r>
          </a:p>
        </p:txBody>
      </p:sp>
      <p:sp>
        <p:nvSpPr>
          <p:cNvPr id="9" name="Line 9"/>
          <p:cNvSpPr>
            <a:spLocks noChangeShapeType="1"/>
          </p:cNvSpPr>
          <p:nvPr/>
        </p:nvSpPr>
        <p:spPr bwMode="auto">
          <a:xfrm>
            <a:off x="0" y="381000"/>
            <a:ext cx="9144000" cy="0"/>
          </a:xfrm>
          <a:prstGeom prst="line">
            <a:avLst/>
          </a:prstGeom>
          <a:noFill/>
          <a:ln w="57150" cmpd="thickThin">
            <a:solidFill>
              <a:srgbClr val="000099"/>
            </a:solidFill>
            <a:round/>
            <a:headEnd/>
            <a:tailEnd/>
          </a:ln>
          <a:effectLst/>
        </p:spPr>
        <p:txBody>
          <a:bodyPr lIns="90000" tIns="46800" rIns="90000" bIns="46800">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10" name="Text Box 6"/>
          <p:cNvSpPr txBox="1">
            <a:spLocks noChangeArrowheads="1"/>
          </p:cNvSpPr>
          <p:nvPr/>
        </p:nvSpPr>
        <p:spPr bwMode="auto">
          <a:xfrm>
            <a:off x="207963" y="73025"/>
            <a:ext cx="1394883" cy="276999"/>
          </a:xfrm>
          <a:prstGeom prst="rect">
            <a:avLst/>
          </a:prstGeom>
          <a:noFill/>
          <a:ln w="9525">
            <a:noFill/>
            <a:miter lim="800000"/>
            <a:headEnd/>
            <a:tailEnd/>
          </a:ln>
        </p:spPr>
        <p:txBody>
          <a:bodyPr wrap="none">
            <a:prstTxWarp prst="textNoShape">
              <a:avLst/>
            </a:prstTxWarp>
            <a:spAutoFit/>
          </a:bodyPr>
          <a:lstStyle/>
          <a:p>
            <a:r>
              <a:rPr lang="en-GB" sz="1200" b="1" dirty="0" smtClean="0">
                <a:solidFill>
                  <a:schemeClr val="accent2"/>
                </a:solidFill>
              </a:rPr>
              <a:t>IRA – January 2014</a:t>
            </a:r>
            <a:endParaRPr lang="en-GB" sz="1200" b="1" i="0" dirty="0">
              <a:solidFill>
                <a:schemeClr val="accent2"/>
              </a:solidFill>
            </a:endParaRPr>
          </a:p>
        </p:txBody>
      </p:sp>
      <p:pic>
        <p:nvPicPr>
          <p:cNvPr id="7" name="Picture 6" descr="ASTROPHYSICAL VALIDATION TEAM.pdf"/>
          <p:cNvPicPr>
            <a:picLocks noChangeAspect="1"/>
          </p:cNvPicPr>
          <p:nvPr/>
        </p:nvPicPr>
        <p:blipFill>
          <a:blip r:embed="rId2"/>
          <a:srcRect l="6486" t="5243" r="40678" b="26917"/>
          <a:stretch>
            <a:fillRect/>
          </a:stretch>
        </p:blipFill>
        <p:spPr>
          <a:xfrm>
            <a:off x="4169481" y="595446"/>
            <a:ext cx="4773899" cy="6026721"/>
          </a:xfrm>
          <a:prstGeom prst="rect">
            <a:avLst/>
          </a:prstGeom>
        </p:spPr>
      </p:pic>
      <p:sp>
        <p:nvSpPr>
          <p:cNvPr id="4" name="Segnaposto data 3"/>
          <p:cNvSpPr>
            <a:spLocks noGrp="1"/>
          </p:cNvSpPr>
          <p:nvPr>
            <p:ph type="dt" sz="half" idx="10"/>
          </p:nvPr>
        </p:nvSpPr>
        <p:spPr/>
        <p:txBody>
          <a:bodyPr/>
          <a:lstStyle/>
          <a:p>
            <a:r>
              <a:rPr lang="en-US" smtClean="0"/>
              <a:t>09/24/15</a:t>
            </a:r>
            <a:endParaRPr lang="en-US"/>
          </a:p>
        </p:txBody>
      </p:sp>
      <p:sp>
        <p:nvSpPr>
          <p:cNvPr id="5" name="Segnaposto piè di pagina 4"/>
          <p:cNvSpPr>
            <a:spLocks noGrp="1"/>
          </p:cNvSpPr>
          <p:nvPr>
            <p:ph type="ftr" sz="quarter" idx="11"/>
          </p:nvPr>
        </p:nvSpPr>
        <p:spPr/>
        <p:txBody>
          <a:bodyPr/>
          <a:lstStyle/>
          <a:p>
            <a:r>
              <a:rPr lang="en-US" smtClean="0"/>
              <a:t>I. Prandoni - INAF - ORA, Bologna</a:t>
            </a:r>
            <a:endParaRPr lang="en-US"/>
          </a:p>
        </p:txBody>
      </p:sp>
      <p:sp>
        <p:nvSpPr>
          <p:cNvPr id="11" name="Segnaposto numero diapositiva 10"/>
          <p:cNvSpPr>
            <a:spLocks noGrp="1"/>
          </p:cNvSpPr>
          <p:nvPr>
            <p:ph type="sldNum" sz="quarter" idx="12"/>
          </p:nvPr>
        </p:nvSpPr>
        <p:spPr/>
        <p:txBody>
          <a:bodyPr/>
          <a:lstStyle/>
          <a:p>
            <a:fld id="{DADBAAB8-458F-1A48-8141-A3618E0317F8}" type="slidenum">
              <a:rPr lang="en-US" smtClean="0"/>
              <a:pPr/>
              <a:t>39</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8" name="Text Box 6"/>
          <p:cNvSpPr txBox="1">
            <a:spLocks noChangeArrowheads="1"/>
          </p:cNvSpPr>
          <p:nvPr/>
        </p:nvSpPr>
        <p:spPr bwMode="auto">
          <a:xfrm>
            <a:off x="76201" y="553715"/>
            <a:ext cx="6148387" cy="5595378"/>
          </a:xfrm>
          <a:prstGeom prst="rect">
            <a:avLst/>
          </a:prstGeom>
          <a:noFill/>
          <a:ln w="9525">
            <a:solidFill>
              <a:srgbClr val="993300"/>
            </a:solidFill>
            <a:miter lim="800000"/>
            <a:headEnd/>
            <a:tailEnd/>
          </a:ln>
          <a:effectLst/>
        </p:spPr>
        <p:txBody>
          <a:bodyPr wrap="square">
            <a:prstTxWarp prst="textNoShape">
              <a:avLst/>
            </a:prstTxWarp>
            <a:spAutoFit/>
          </a:bodyPr>
          <a:lstStyle/>
          <a:p>
            <a:pPr>
              <a:lnSpc>
                <a:spcPct val="110000"/>
              </a:lnSpc>
              <a:spcBef>
                <a:spcPct val="50000"/>
              </a:spcBef>
              <a:defRPr/>
            </a:pPr>
            <a:r>
              <a:rPr lang="en-GB" sz="2400" b="1" i="0" dirty="0" smtClean="0">
                <a:latin typeface="Arial" pitchFamily="-111" charset="0"/>
                <a:ea typeface="Arial" pitchFamily="-111" charset="0"/>
                <a:cs typeface="Arial" pitchFamily="-111" charset="0"/>
              </a:rPr>
              <a:t>ACTIVE SURFACE – I</a:t>
            </a:r>
            <a:endParaRPr lang="en-GB" sz="2400" b="1" u="sng" dirty="0" smtClean="0">
              <a:ea typeface="Arial" pitchFamily="-112" charset="0"/>
              <a:cs typeface="Arial" pitchFamily="-112" charset="0"/>
            </a:endParaRPr>
          </a:p>
          <a:p>
            <a:pPr>
              <a:lnSpc>
                <a:spcPct val="110000"/>
              </a:lnSpc>
              <a:spcBef>
                <a:spcPct val="50000"/>
              </a:spcBef>
              <a:defRPr/>
            </a:pPr>
            <a:r>
              <a:rPr lang="en-GB" b="1" u="sng" dirty="0" smtClean="0">
                <a:solidFill>
                  <a:srgbClr val="800000"/>
                </a:solidFill>
                <a:ea typeface="Arial" pitchFamily="-112" charset="0"/>
                <a:cs typeface="Arial" pitchFamily="-112" charset="0"/>
              </a:rPr>
              <a:t>Shaping: </a:t>
            </a:r>
            <a:r>
              <a:rPr lang="en-GB" u="sng" dirty="0" smtClean="0">
                <a:solidFill>
                  <a:srgbClr val="800000"/>
                </a:solidFill>
              </a:rPr>
              <a:t>better illumination of secondary foci</a:t>
            </a:r>
            <a:endParaRPr lang="en-GB" b="1" dirty="0" smtClean="0">
              <a:solidFill>
                <a:srgbClr val="800000"/>
              </a:solidFill>
              <a:latin typeface="Verdana" pitchFamily="-112" charset="0"/>
            </a:endParaRPr>
          </a:p>
          <a:p>
            <a:pPr marL="342900" indent="-342900">
              <a:lnSpc>
                <a:spcPct val="110000"/>
              </a:lnSpc>
              <a:spcBef>
                <a:spcPct val="50000"/>
              </a:spcBef>
            </a:pPr>
            <a:r>
              <a:rPr lang="en-GB" sz="1400" dirty="0" smtClean="0">
                <a:solidFill>
                  <a:srgbClr val="000090"/>
                </a:solidFill>
                <a:latin typeface="Verdana" pitchFamily="-112" charset="0"/>
              </a:rPr>
              <a:t>- Null field in region blocked by sub-reflector</a:t>
            </a:r>
          </a:p>
          <a:p>
            <a:pPr>
              <a:buFontTx/>
              <a:buChar char="-"/>
            </a:pPr>
            <a:r>
              <a:rPr lang="en-GB" sz="1400" dirty="0" smtClean="0">
                <a:solidFill>
                  <a:srgbClr val="000090"/>
                </a:solidFill>
                <a:latin typeface="Verdana" pitchFamily="-112" charset="0"/>
              </a:rPr>
              <a:t> Redistribution of the field over unblocked region </a:t>
            </a:r>
          </a:p>
          <a:p>
            <a:pPr>
              <a:buFontTx/>
              <a:buChar char="-"/>
            </a:pPr>
            <a:r>
              <a:rPr lang="en-GB" sz="1400" dirty="0" smtClean="0">
                <a:solidFill>
                  <a:srgbClr val="000099"/>
                </a:solidFill>
                <a:latin typeface="Verdana" pitchFamily="-112" charset="0"/>
              </a:rPr>
              <a:t> Under-illumination of the external edge</a:t>
            </a:r>
            <a:endParaRPr lang="en-GB" sz="1600" dirty="0" smtClean="0">
              <a:solidFill>
                <a:srgbClr val="000099"/>
              </a:solidFill>
              <a:latin typeface="Verdana" pitchFamily="-112" charset="0"/>
            </a:endParaRPr>
          </a:p>
          <a:p>
            <a:endParaRPr lang="en-GB" sz="1600" b="1" u="sng" dirty="0" smtClean="0">
              <a:solidFill>
                <a:srgbClr val="000099"/>
              </a:solidFill>
              <a:latin typeface="Verdana" pitchFamily="-112" charset="0"/>
            </a:endParaRPr>
          </a:p>
          <a:p>
            <a:pPr>
              <a:lnSpc>
                <a:spcPct val="110000"/>
              </a:lnSpc>
              <a:spcBef>
                <a:spcPct val="50000"/>
              </a:spcBef>
              <a:defRPr/>
            </a:pPr>
            <a:endParaRPr lang="en-GB" sz="1600" i="0" dirty="0" smtClean="0">
              <a:solidFill>
                <a:schemeClr val="accent2"/>
              </a:solidFill>
              <a:latin typeface="Arial" pitchFamily="-111" charset="0"/>
              <a:ea typeface="Arial" pitchFamily="-111" charset="0"/>
              <a:cs typeface="Arial" pitchFamily="-111" charset="0"/>
              <a:sym typeface="Wingdings" pitchFamily="-111" charset="2"/>
            </a:endParaRPr>
          </a:p>
          <a:p>
            <a:pPr>
              <a:lnSpc>
                <a:spcPct val="110000"/>
              </a:lnSpc>
              <a:spcBef>
                <a:spcPct val="50000"/>
              </a:spcBef>
              <a:defRPr/>
            </a:pPr>
            <a:endParaRPr lang="en-GB" sz="1600" b="1" i="0" dirty="0">
              <a:solidFill>
                <a:schemeClr val="tx1"/>
              </a:solidFill>
              <a:latin typeface="Arial" pitchFamily="-111" charset="0"/>
              <a:ea typeface="Arial" pitchFamily="-111" charset="0"/>
              <a:cs typeface="Arial" pitchFamily="-111" charset="0"/>
              <a:sym typeface="Wingdings" pitchFamily="-111" charset="2"/>
            </a:endParaRPr>
          </a:p>
          <a:p>
            <a:pPr>
              <a:lnSpc>
                <a:spcPct val="110000"/>
              </a:lnSpc>
              <a:spcBef>
                <a:spcPct val="50000"/>
              </a:spcBef>
              <a:defRPr/>
            </a:pPr>
            <a:endParaRPr lang="en-GB" sz="1600" b="1" i="0" dirty="0">
              <a:solidFill>
                <a:schemeClr val="tx1"/>
              </a:solidFill>
              <a:latin typeface="Arial" pitchFamily="-111" charset="0"/>
              <a:ea typeface="Arial" pitchFamily="-111" charset="0"/>
              <a:cs typeface="Arial" pitchFamily="-111" charset="0"/>
              <a:sym typeface="Wingdings" pitchFamily="-111" charset="2"/>
            </a:endParaRPr>
          </a:p>
          <a:p>
            <a:pPr>
              <a:lnSpc>
                <a:spcPct val="110000"/>
              </a:lnSpc>
              <a:spcBef>
                <a:spcPct val="50000"/>
              </a:spcBef>
              <a:defRPr/>
            </a:pPr>
            <a:endParaRPr lang="en-GB" sz="1600" b="1" i="0" dirty="0">
              <a:solidFill>
                <a:schemeClr val="tx1"/>
              </a:solidFill>
              <a:latin typeface="Arial" pitchFamily="-111" charset="0"/>
              <a:ea typeface="Arial" pitchFamily="-111" charset="0"/>
              <a:cs typeface="Arial" pitchFamily="-111" charset="0"/>
              <a:sym typeface="Wingdings" pitchFamily="-111" charset="2"/>
            </a:endParaRPr>
          </a:p>
          <a:p>
            <a:pPr>
              <a:lnSpc>
                <a:spcPct val="110000"/>
              </a:lnSpc>
              <a:spcBef>
                <a:spcPct val="50000"/>
              </a:spcBef>
              <a:defRPr/>
            </a:pPr>
            <a:endParaRPr lang="en-GB" sz="1600" b="1" i="0" dirty="0" smtClean="0">
              <a:solidFill>
                <a:schemeClr val="tx1"/>
              </a:solidFill>
              <a:latin typeface="Arial" pitchFamily="-111" charset="0"/>
              <a:ea typeface="Arial" pitchFamily="-111" charset="0"/>
              <a:cs typeface="Arial" pitchFamily="-111" charset="0"/>
              <a:sym typeface="Wingdings" pitchFamily="-111" charset="2"/>
            </a:endParaRPr>
          </a:p>
          <a:p>
            <a:r>
              <a:rPr lang="en-US" sz="1400" b="1" dirty="0" err="1" smtClean="0">
                <a:solidFill>
                  <a:srgbClr val="313D19"/>
                </a:solidFill>
                <a:latin typeface="Verdana" pitchFamily="-112" charset="0"/>
                <a:sym typeface="Wingdings"/>
              </a:rPr>
              <a:t></a:t>
            </a:r>
            <a:r>
              <a:rPr lang="en-US" sz="1400" b="1" dirty="0" smtClean="0">
                <a:solidFill>
                  <a:srgbClr val="313D19"/>
                </a:solidFill>
                <a:latin typeface="Verdana" pitchFamily="-112" charset="0"/>
                <a:sym typeface="Wingdings"/>
              </a:rPr>
              <a:t> Better efficiency over reduced </a:t>
            </a:r>
            <a:r>
              <a:rPr lang="en-US" sz="1400" b="1" dirty="0" err="1" smtClean="0">
                <a:solidFill>
                  <a:srgbClr val="313D19"/>
                </a:solidFill>
                <a:latin typeface="Verdana" pitchFamily="-112" charset="0"/>
                <a:sym typeface="Wingdings"/>
              </a:rPr>
              <a:t>FoV</a:t>
            </a:r>
            <a:r>
              <a:rPr lang="en-US" sz="1400" b="1" dirty="0" smtClean="0">
                <a:solidFill>
                  <a:srgbClr val="313D19"/>
                </a:solidFill>
                <a:latin typeface="Verdana" pitchFamily="-112" charset="0"/>
                <a:sym typeface="Wingdings"/>
              </a:rPr>
              <a:t>, </a:t>
            </a:r>
            <a:r>
              <a:rPr lang="en-US" sz="1400" b="1" dirty="0" smtClean="0">
                <a:solidFill>
                  <a:srgbClr val="313D19"/>
                </a:solidFill>
                <a:latin typeface="Verdana" pitchFamily="-112" charset="0"/>
                <a:sym typeface="Wingdings" pitchFamily="-112" charset="2"/>
              </a:rPr>
              <a:t>No spillover, No multiple reflections [high efficiency spectroscopy] </a:t>
            </a:r>
          </a:p>
          <a:p>
            <a:endParaRPr lang="en-US" sz="1400" dirty="0" smtClean="0">
              <a:solidFill>
                <a:srgbClr val="990000"/>
              </a:solidFill>
              <a:latin typeface="Verdana" pitchFamily="-112" charset="0"/>
              <a:sym typeface="Wingdings" pitchFamily="-112" charset="2"/>
            </a:endParaRPr>
          </a:p>
          <a:p>
            <a:r>
              <a:rPr lang="en-GB" b="1" u="sng" dirty="0" smtClean="0">
                <a:solidFill>
                  <a:srgbClr val="800000"/>
                </a:solidFill>
              </a:rPr>
              <a:t>Parabolic/Elliptical</a:t>
            </a:r>
            <a:r>
              <a:rPr lang="en-GB" b="1" dirty="0" smtClean="0">
                <a:solidFill>
                  <a:srgbClr val="800000"/>
                </a:solidFill>
              </a:rPr>
              <a:t>: </a:t>
            </a:r>
          </a:p>
          <a:p>
            <a:endParaRPr lang="en-GB" sz="1600" b="1" dirty="0" smtClean="0">
              <a:solidFill>
                <a:srgbClr val="800000"/>
              </a:solidFill>
              <a:latin typeface="Arial" pitchFamily="-111" charset="0"/>
              <a:sym typeface="Wingdings" pitchFamily="-111" charset="2"/>
            </a:endParaRPr>
          </a:p>
          <a:p>
            <a:pPr>
              <a:buFont typeface="Wingdings" pitchFamily="-112" charset="2"/>
              <a:buChar char="è"/>
            </a:pPr>
            <a:r>
              <a:rPr lang="en-GB" sz="1600" b="1" dirty="0" smtClean="0">
                <a:solidFill>
                  <a:srgbClr val="313D19"/>
                </a:solidFill>
                <a:latin typeface="Arial" pitchFamily="-111" charset="0"/>
                <a:sym typeface="Wingdings" pitchFamily="-111" charset="2"/>
              </a:rPr>
              <a:t>max eff. &amp; FOV @ primary </a:t>
            </a:r>
          </a:p>
          <a:p>
            <a:r>
              <a:rPr lang="en-GB" sz="1600" b="1" dirty="0" smtClean="0">
                <a:solidFill>
                  <a:srgbClr val="313D19"/>
                </a:solidFill>
                <a:latin typeface="Arial" pitchFamily="-111" charset="0"/>
                <a:sym typeface="Wingdings" pitchFamily="-111" charset="2"/>
              </a:rPr>
              <a:t>    focus </a:t>
            </a:r>
            <a:r>
              <a:rPr lang="en-GB" sz="1600" dirty="0" smtClean="0">
                <a:solidFill>
                  <a:srgbClr val="000090"/>
                </a:solidFill>
                <a:latin typeface="Arial" pitchFamily="-111" charset="0"/>
                <a:sym typeface="Wingdings" pitchFamily="-111" charset="2"/>
              </a:rPr>
              <a:t>(</a:t>
            </a:r>
            <a:r>
              <a:rPr lang="en-GB" sz="1600" dirty="0" smtClean="0">
                <a:solidFill>
                  <a:srgbClr val="000090"/>
                </a:solidFill>
                <a:latin typeface="Arial" pitchFamily="-111" charset="0"/>
                <a:ea typeface="Arial" pitchFamily="-111" charset="0"/>
                <a:cs typeface="Arial" pitchFamily="-111" charset="0"/>
                <a:sym typeface="Symbol" pitchFamily="-111" charset="2"/>
              </a:rPr>
              <a:t>low freq.</a:t>
            </a:r>
            <a:r>
              <a:rPr lang="en-GB" sz="1600" dirty="0" smtClean="0">
                <a:solidFill>
                  <a:srgbClr val="000090"/>
                </a:solidFill>
                <a:latin typeface="Arial" pitchFamily="-111" charset="0"/>
                <a:ea typeface="Arial" pitchFamily="-111" charset="0"/>
                <a:cs typeface="Arial" pitchFamily="-111" charset="0"/>
                <a:sym typeface="Wingdings" pitchFamily="-111" charset="2"/>
              </a:rPr>
              <a:t>)</a:t>
            </a:r>
            <a:endParaRPr lang="en-GB" sz="1600" dirty="0" smtClean="0">
              <a:solidFill>
                <a:srgbClr val="000090"/>
              </a:solidFill>
              <a:latin typeface="Verdana" pitchFamily="-112" charset="0"/>
            </a:endParaRPr>
          </a:p>
        </p:txBody>
      </p:sp>
      <p:pic>
        <p:nvPicPr>
          <p:cNvPr id="15" name="Picture 4" descr="srt-logo-big"/>
          <p:cNvPicPr>
            <a:picLocks noChangeAspect="1" noChangeArrowheads="1"/>
          </p:cNvPicPr>
          <p:nvPr/>
        </p:nvPicPr>
        <p:blipFill>
          <a:blip r:embed="rId4"/>
          <a:srcRect/>
          <a:stretch>
            <a:fillRect/>
          </a:stretch>
        </p:blipFill>
        <p:spPr bwMode="auto">
          <a:xfrm>
            <a:off x="8382000" y="5410200"/>
            <a:ext cx="555625" cy="1203325"/>
          </a:xfrm>
          <a:prstGeom prst="rect">
            <a:avLst/>
          </a:prstGeom>
          <a:noFill/>
          <a:ln w="9525">
            <a:solidFill>
              <a:srgbClr val="000066"/>
            </a:solidFill>
            <a:miter lim="800000"/>
            <a:headEnd/>
            <a:tailEnd/>
          </a:ln>
        </p:spPr>
      </p:pic>
      <p:grpSp>
        <p:nvGrpSpPr>
          <p:cNvPr id="16" name="Group 23"/>
          <p:cNvGrpSpPr>
            <a:grpSpLocks/>
          </p:cNvGrpSpPr>
          <p:nvPr/>
        </p:nvGrpSpPr>
        <p:grpSpPr bwMode="auto">
          <a:xfrm>
            <a:off x="6089650" y="484188"/>
            <a:ext cx="2978150" cy="6145212"/>
            <a:chOff x="3692" y="277"/>
            <a:chExt cx="1876" cy="3727"/>
          </a:xfrm>
        </p:grpSpPr>
        <p:graphicFrame>
          <p:nvGraphicFramePr>
            <p:cNvPr id="17" name="Object 2"/>
            <p:cNvGraphicFramePr>
              <a:graphicFrameLocks noChangeAspect="1"/>
            </p:cNvGraphicFramePr>
            <p:nvPr/>
          </p:nvGraphicFramePr>
          <p:xfrm>
            <a:off x="3696" y="2160"/>
            <a:ext cx="1872" cy="1836"/>
          </p:xfrm>
          <a:graphic>
            <a:graphicData uri="http://schemas.openxmlformats.org/presentationml/2006/ole">
              <mc:AlternateContent xmlns:mc="http://schemas.openxmlformats.org/markup-compatibility/2006">
                <mc:Choice xmlns:v="urn:schemas-microsoft-com:vml" Requires="v">
                  <p:oleObj spid="_x0000_s115833" name="CorelPhotoPaint.Image.10" r:id="rId5" imgW="3873016" imgH="3263492" progId="">
                    <p:embed/>
                  </p:oleObj>
                </mc:Choice>
                <mc:Fallback>
                  <p:oleObj name="CorelPhotoPaint.Image.10" r:id="rId5" imgW="3873016" imgH="3263492"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6" y="2160"/>
                          <a:ext cx="1872" cy="1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 name="Text Box 18"/>
            <p:cNvSpPr txBox="1">
              <a:spLocks noChangeAspect="1" noChangeArrowheads="1"/>
            </p:cNvSpPr>
            <p:nvPr/>
          </p:nvSpPr>
          <p:spPr bwMode="auto">
            <a:xfrm>
              <a:off x="3936" y="2160"/>
              <a:ext cx="1446" cy="212"/>
            </a:xfrm>
            <a:prstGeom prst="rect">
              <a:avLst/>
            </a:prstGeom>
            <a:noFill/>
            <a:ln w="9525">
              <a:noFill/>
              <a:miter lim="800000"/>
              <a:headEnd/>
              <a:tailEnd/>
            </a:ln>
          </p:spPr>
          <p:txBody>
            <a:bodyPr>
              <a:prstTxWarp prst="textNoShape">
                <a:avLst/>
              </a:prstTxWarp>
              <a:spAutoFit/>
            </a:bodyPr>
            <a:lstStyle/>
            <a:p>
              <a:pPr algn="ctr">
                <a:spcBef>
                  <a:spcPct val="50000"/>
                </a:spcBef>
              </a:pPr>
              <a:r>
                <a:rPr lang="en-GB" sz="1600" b="1" i="0">
                  <a:solidFill>
                    <a:schemeClr val="tx1"/>
                  </a:solidFill>
                </a:rPr>
                <a:t>Secondary </a:t>
              </a:r>
              <a:r>
                <a:rPr lang="en-GB" sz="1600" b="1" i="0">
                  <a:solidFill>
                    <a:schemeClr val="tx1"/>
                  </a:solidFill>
                  <a:sym typeface="Wingdings" pitchFamily="-112" charset="2"/>
                </a:rPr>
                <a:t></a:t>
              </a:r>
              <a:r>
                <a:rPr lang="en-GB" sz="1600" b="1" i="0">
                  <a:solidFill>
                    <a:schemeClr val="tx1"/>
                  </a:solidFill>
                </a:rPr>
                <a:t> </a:t>
              </a:r>
              <a:r>
                <a:rPr lang="en-GB" sz="1600" b="1">
                  <a:solidFill>
                    <a:schemeClr val="tx1"/>
                  </a:solidFill>
                </a:rPr>
                <a:t>shaped</a:t>
              </a:r>
              <a:endParaRPr lang="en-US" sz="1600" b="1" i="0">
                <a:solidFill>
                  <a:schemeClr val="tx1"/>
                </a:solidFill>
              </a:endParaRPr>
            </a:p>
          </p:txBody>
        </p:sp>
        <p:sp>
          <p:nvSpPr>
            <p:cNvPr id="19" name="Text Box 20"/>
            <p:cNvSpPr txBox="1">
              <a:spLocks noChangeAspect="1" noChangeArrowheads="1"/>
            </p:cNvSpPr>
            <p:nvPr/>
          </p:nvSpPr>
          <p:spPr bwMode="auto">
            <a:xfrm>
              <a:off x="3984" y="3792"/>
              <a:ext cx="1445" cy="212"/>
            </a:xfrm>
            <a:prstGeom prst="rect">
              <a:avLst/>
            </a:prstGeom>
            <a:noFill/>
            <a:ln w="9525">
              <a:noFill/>
              <a:miter lim="800000"/>
              <a:headEnd/>
              <a:tailEnd/>
            </a:ln>
          </p:spPr>
          <p:txBody>
            <a:bodyPr>
              <a:prstTxWarp prst="textNoShape">
                <a:avLst/>
              </a:prstTxWarp>
              <a:spAutoFit/>
            </a:bodyPr>
            <a:lstStyle/>
            <a:p>
              <a:pPr algn="ctr">
                <a:spcBef>
                  <a:spcPct val="50000"/>
                </a:spcBef>
              </a:pPr>
              <a:r>
                <a:rPr lang="en-GB" sz="1600" b="1" i="0">
                  <a:solidFill>
                    <a:schemeClr val="tx1"/>
                  </a:solidFill>
                </a:rPr>
                <a:t>Primary </a:t>
              </a:r>
              <a:r>
                <a:rPr lang="en-GB" sz="1600" b="1" i="0">
                  <a:solidFill>
                    <a:schemeClr val="tx1"/>
                  </a:solidFill>
                  <a:sym typeface="Wingdings" pitchFamily="-112" charset="2"/>
                </a:rPr>
                <a:t></a:t>
              </a:r>
              <a:r>
                <a:rPr lang="en-GB" sz="1600" b="1" i="0">
                  <a:solidFill>
                    <a:schemeClr val="tx1"/>
                  </a:solidFill>
                </a:rPr>
                <a:t> shaped</a:t>
              </a:r>
              <a:endParaRPr lang="en-US" sz="1600" b="1" i="0">
                <a:solidFill>
                  <a:schemeClr val="tx1"/>
                </a:solidFill>
              </a:endParaRPr>
            </a:p>
          </p:txBody>
        </p:sp>
        <p:grpSp>
          <p:nvGrpSpPr>
            <p:cNvPr id="20" name="Group 22"/>
            <p:cNvGrpSpPr>
              <a:grpSpLocks/>
            </p:cNvGrpSpPr>
            <p:nvPr/>
          </p:nvGrpSpPr>
          <p:grpSpPr bwMode="auto">
            <a:xfrm>
              <a:off x="3692" y="277"/>
              <a:ext cx="1862" cy="1883"/>
              <a:chOff x="1820" y="2304"/>
              <a:chExt cx="1862" cy="1883"/>
            </a:xfrm>
          </p:grpSpPr>
          <p:graphicFrame>
            <p:nvGraphicFramePr>
              <p:cNvPr id="21" name="Object 3"/>
              <p:cNvGraphicFramePr>
                <a:graphicFrameLocks noChangeAspect="1"/>
              </p:cNvGraphicFramePr>
              <p:nvPr/>
            </p:nvGraphicFramePr>
            <p:xfrm>
              <a:off x="1820" y="2304"/>
              <a:ext cx="1862" cy="1842"/>
            </p:xfrm>
            <a:graphic>
              <a:graphicData uri="http://schemas.openxmlformats.org/presentationml/2006/ole">
                <mc:AlternateContent xmlns:mc="http://schemas.openxmlformats.org/markup-compatibility/2006">
                  <mc:Choice xmlns:v="urn:schemas-microsoft-com:vml" Requires="v">
                    <p:oleObj spid="_x0000_s115834" name="CorelPhotoPaint.Image.10" r:id="rId7" imgW="4165079" imgH="3276190" progId="">
                      <p:embed/>
                    </p:oleObj>
                  </mc:Choice>
                  <mc:Fallback>
                    <p:oleObj name="CorelPhotoPaint.Image.10" r:id="rId7" imgW="4165079" imgH="3276190"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0" y="2304"/>
                            <a:ext cx="1862" cy="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 name="Text Box 17"/>
              <p:cNvSpPr txBox="1">
                <a:spLocks noChangeAspect="1" noChangeArrowheads="1"/>
              </p:cNvSpPr>
              <p:nvPr/>
            </p:nvSpPr>
            <p:spPr bwMode="auto">
              <a:xfrm>
                <a:off x="1905" y="2304"/>
                <a:ext cx="1693" cy="231"/>
              </a:xfrm>
              <a:prstGeom prst="rect">
                <a:avLst/>
              </a:prstGeom>
              <a:noFill/>
              <a:ln w="9525">
                <a:noFill/>
                <a:miter lim="800000"/>
                <a:headEnd/>
                <a:tailEnd/>
              </a:ln>
            </p:spPr>
            <p:txBody>
              <a:bodyPr>
                <a:prstTxWarp prst="textNoShape">
                  <a:avLst/>
                </a:prstTxWarp>
                <a:spAutoFit/>
              </a:bodyPr>
              <a:lstStyle/>
              <a:p>
                <a:pPr algn="ctr">
                  <a:spcBef>
                    <a:spcPct val="50000"/>
                  </a:spcBef>
                </a:pPr>
                <a:r>
                  <a:rPr lang="en-GB" sz="1600" b="1" i="0" dirty="0" smtClean="0">
                    <a:solidFill>
                      <a:schemeClr val="tx1"/>
                    </a:solidFill>
                  </a:rPr>
                  <a:t>Secondary</a:t>
                </a:r>
                <a:r>
                  <a:rPr lang="en-GB" sz="1600" b="1" dirty="0" smtClean="0"/>
                  <a:t> </a:t>
                </a:r>
                <a:r>
                  <a:rPr lang="en-GB" sz="1600" b="1" i="0" dirty="0" err="1" smtClean="0">
                    <a:solidFill>
                      <a:schemeClr val="tx1"/>
                    </a:solidFill>
                    <a:sym typeface="Wingdings" pitchFamily="-112" charset="2"/>
                  </a:rPr>
                  <a:t></a:t>
                </a:r>
                <a:r>
                  <a:rPr lang="en-GB" sz="1600" b="1" i="0" dirty="0" smtClean="0">
                    <a:solidFill>
                      <a:schemeClr val="tx1"/>
                    </a:solidFill>
                    <a:sym typeface="Wingdings" pitchFamily="-112" charset="2"/>
                  </a:rPr>
                  <a:t> </a:t>
                </a:r>
                <a:r>
                  <a:rPr lang="en-GB" sz="1600" b="1" i="0" dirty="0">
                    <a:solidFill>
                      <a:schemeClr val="tx1"/>
                    </a:solidFill>
                  </a:rPr>
                  <a:t>Elliptical</a:t>
                </a:r>
                <a:r>
                  <a:rPr lang="en-GB" sz="1800" b="1" i="0" dirty="0">
                    <a:solidFill>
                      <a:schemeClr val="tx1"/>
                    </a:solidFill>
                    <a:latin typeface="Times New Roman" pitchFamily="-112" charset="0"/>
                  </a:rPr>
                  <a:t> </a:t>
                </a:r>
                <a:endParaRPr lang="en-US" sz="1800" b="1" i="0" dirty="0">
                  <a:solidFill>
                    <a:schemeClr val="tx1"/>
                  </a:solidFill>
                  <a:latin typeface="Times New Roman" pitchFamily="-112" charset="0"/>
                </a:endParaRPr>
              </a:p>
            </p:txBody>
          </p:sp>
          <p:sp>
            <p:nvSpPr>
              <p:cNvPr id="23" name="Text Box 19"/>
              <p:cNvSpPr txBox="1">
                <a:spLocks noChangeAspect="1" noChangeArrowheads="1"/>
              </p:cNvSpPr>
              <p:nvPr/>
            </p:nvSpPr>
            <p:spPr bwMode="auto">
              <a:xfrm>
                <a:off x="2069" y="3975"/>
                <a:ext cx="1445" cy="212"/>
              </a:xfrm>
              <a:prstGeom prst="rect">
                <a:avLst/>
              </a:prstGeom>
              <a:noFill/>
              <a:ln w="9525">
                <a:noFill/>
                <a:miter lim="800000"/>
                <a:headEnd/>
                <a:tailEnd/>
              </a:ln>
            </p:spPr>
            <p:txBody>
              <a:bodyPr>
                <a:prstTxWarp prst="textNoShape">
                  <a:avLst/>
                </a:prstTxWarp>
                <a:spAutoFit/>
              </a:bodyPr>
              <a:lstStyle/>
              <a:p>
                <a:pPr algn="ctr">
                  <a:spcBef>
                    <a:spcPct val="50000"/>
                  </a:spcBef>
                </a:pPr>
                <a:r>
                  <a:rPr lang="en-GB" sz="1600" b="1" i="0" dirty="0">
                    <a:solidFill>
                      <a:schemeClr val="tx1"/>
                    </a:solidFill>
                  </a:rPr>
                  <a:t>Primary </a:t>
                </a:r>
                <a:r>
                  <a:rPr lang="en-GB" sz="1600" b="1" i="0" dirty="0" err="1">
                    <a:solidFill>
                      <a:schemeClr val="tx1"/>
                    </a:solidFill>
                    <a:sym typeface="Wingdings" pitchFamily="-112" charset="2"/>
                  </a:rPr>
                  <a:t></a:t>
                </a:r>
                <a:r>
                  <a:rPr lang="en-GB" sz="1600" b="1" i="0" dirty="0">
                    <a:solidFill>
                      <a:schemeClr val="tx1"/>
                    </a:solidFill>
                  </a:rPr>
                  <a:t> parabolic</a:t>
                </a:r>
                <a:endParaRPr lang="en-US" sz="1800" b="1" i="0" dirty="0">
                  <a:solidFill>
                    <a:schemeClr val="tx1"/>
                  </a:solidFill>
                  <a:latin typeface="Times New Roman" pitchFamily="-112" charset="0"/>
                </a:endParaRPr>
              </a:p>
            </p:txBody>
          </p:sp>
        </p:grpSp>
      </p:grpSp>
      <p:pic>
        <p:nvPicPr>
          <p:cNvPr id="25" name="Picture 24"/>
          <p:cNvPicPr>
            <a:picLocks noChangeAspect="1" noChangeArrowheads="1"/>
          </p:cNvPicPr>
          <p:nvPr/>
        </p:nvPicPr>
        <p:blipFill>
          <a:blip r:embed="rId9"/>
          <a:srcRect/>
          <a:stretch>
            <a:fillRect/>
          </a:stretch>
        </p:blipFill>
        <p:spPr bwMode="auto">
          <a:xfrm>
            <a:off x="346543" y="2229743"/>
            <a:ext cx="2895600" cy="2005013"/>
          </a:xfrm>
          <a:prstGeom prst="rect">
            <a:avLst/>
          </a:prstGeom>
          <a:noFill/>
          <a:ln w="9525">
            <a:noFill/>
            <a:miter lim="800000"/>
            <a:headEnd/>
            <a:tailEnd/>
          </a:ln>
        </p:spPr>
      </p:pic>
      <p:pic>
        <p:nvPicPr>
          <p:cNvPr id="26" name="Picture 25" descr="64m_Aperture_Basic"/>
          <p:cNvPicPr>
            <a:picLocks noChangeAspect="1" noChangeArrowheads="1"/>
          </p:cNvPicPr>
          <p:nvPr/>
        </p:nvPicPr>
        <p:blipFill>
          <a:blip r:embed="rId10"/>
          <a:srcRect/>
          <a:stretch>
            <a:fillRect/>
          </a:stretch>
        </p:blipFill>
        <p:spPr bwMode="auto">
          <a:xfrm>
            <a:off x="3726157" y="2229743"/>
            <a:ext cx="1981200" cy="2019300"/>
          </a:xfrm>
          <a:prstGeom prst="rect">
            <a:avLst/>
          </a:prstGeom>
          <a:noFill/>
          <a:ln w="9525">
            <a:noFill/>
            <a:miter lim="800000"/>
            <a:headEnd/>
            <a:tailEnd/>
          </a:ln>
        </p:spPr>
      </p:pic>
      <p:pic>
        <p:nvPicPr>
          <p:cNvPr id="27" name="Picture 15" descr="http://www.ca.astro.it/srt/project-book/English/images/2Prim-13.JPG"/>
          <p:cNvPicPr>
            <a:picLocks noChangeAspect="1" noChangeArrowheads="1"/>
          </p:cNvPicPr>
          <p:nvPr/>
        </p:nvPicPr>
        <p:blipFill>
          <a:blip r:embed="rId11"/>
          <a:srcRect/>
          <a:stretch>
            <a:fillRect/>
          </a:stretch>
        </p:blipFill>
        <p:spPr bwMode="auto">
          <a:xfrm>
            <a:off x="3143066" y="4902238"/>
            <a:ext cx="2596284" cy="1774322"/>
          </a:xfrm>
          <a:prstGeom prst="rect">
            <a:avLst/>
          </a:prstGeom>
          <a:noFill/>
          <a:ln w="9525">
            <a:noFill/>
            <a:miter lim="800000"/>
            <a:headEnd/>
            <a:tailEnd/>
          </a:ln>
        </p:spPr>
      </p:pic>
      <p:sp>
        <p:nvSpPr>
          <p:cNvPr id="2" name="Segnaposto data 1"/>
          <p:cNvSpPr>
            <a:spLocks noGrp="1"/>
          </p:cNvSpPr>
          <p:nvPr>
            <p:ph type="dt" sz="half" idx="10"/>
          </p:nvPr>
        </p:nvSpPr>
        <p:spPr/>
        <p:txBody>
          <a:bodyPr/>
          <a:lstStyle/>
          <a:p>
            <a:r>
              <a:rPr lang="en-US" smtClean="0"/>
              <a:t>09/24/15</a:t>
            </a:r>
            <a:endParaRPr lang="en-US" dirty="0"/>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5" name="Segnaposto numero diapositiva 4"/>
          <p:cNvSpPr>
            <a:spLocks noGrp="1"/>
          </p:cNvSpPr>
          <p:nvPr>
            <p:ph type="sldNum" sz="quarter" idx="12"/>
          </p:nvPr>
        </p:nvSpPr>
        <p:spPr/>
        <p:txBody>
          <a:bodyPr/>
          <a:lstStyle/>
          <a:p>
            <a:fld id="{DADBAAB8-458F-1A48-8141-A3618E0317F8}" type="slidenum">
              <a:rPr lang="en-US" smtClean="0"/>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1048"/>
          <p:cNvSpPr>
            <a:spLocks noChangeShapeType="1"/>
          </p:cNvSpPr>
          <p:nvPr/>
        </p:nvSpPr>
        <p:spPr bwMode="auto">
          <a:xfrm>
            <a:off x="0" y="381000"/>
            <a:ext cx="9144000" cy="0"/>
          </a:xfrm>
          <a:prstGeom prst="line">
            <a:avLst/>
          </a:prstGeom>
          <a:noFill/>
          <a:ln w="57150" cmpd="thickThin">
            <a:solidFill>
              <a:srgbClr val="000099"/>
            </a:solidFill>
            <a:round/>
            <a:headEnd/>
            <a:tailEnd/>
          </a:ln>
        </p:spPr>
        <p:txBody>
          <a:bodyPr lIns="90000" tIns="46800" rIns="90000" bIns="46800">
            <a:prstTxWarp prst="textNoShape">
              <a:avLst/>
            </a:prstTxWarp>
            <a:spAutoFit/>
          </a:bodyPr>
          <a:lstStyle/>
          <a:p>
            <a:endParaRPr lang="en-US"/>
          </a:p>
        </p:txBody>
      </p:sp>
      <p:sp>
        <p:nvSpPr>
          <p:cNvPr id="6" name="Rectangle 23"/>
          <p:cNvSpPr>
            <a:spLocks noChangeArrowheads="1"/>
          </p:cNvSpPr>
          <p:nvPr/>
        </p:nvSpPr>
        <p:spPr bwMode="auto">
          <a:xfrm>
            <a:off x="6553200" y="152400"/>
            <a:ext cx="2393950" cy="182563"/>
          </a:xfrm>
          <a:prstGeom prst="rect">
            <a:avLst/>
          </a:prstGeom>
          <a:noFill/>
          <a:ln w="9525">
            <a:noFill/>
            <a:miter lim="800000"/>
            <a:headEnd/>
            <a:tailEnd/>
          </a:ln>
        </p:spPr>
        <p:txBody>
          <a:bodyPr lIns="0" tIns="0" rIns="0" bIns="0">
            <a:prstTxWarp prst="textNoShape">
              <a:avLst/>
            </a:prstTxWarp>
            <a:spAutoFit/>
          </a:bodyPr>
          <a:lstStyle/>
          <a:p>
            <a:r>
              <a:rPr lang="en-US" sz="1200" b="1" i="0">
                <a:solidFill>
                  <a:srgbClr val="0000CC"/>
                </a:solidFill>
              </a:rPr>
              <a:t>I. Prandoni, IRA – INAF,  ITALY </a:t>
            </a:r>
          </a:p>
        </p:txBody>
      </p:sp>
      <p:sp>
        <p:nvSpPr>
          <p:cNvPr id="7" name="Text Box 6"/>
          <p:cNvSpPr txBox="1">
            <a:spLocks noChangeArrowheads="1"/>
          </p:cNvSpPr>
          <p:nvPr/>
        </p:nvSpPr>
        <p:spPr bwMode="auto">
          <a:xfrm>
            <a:off x="207963" y="55011"/>
            <a:ext cx="1394883" cy="276999"/>
          </a:xfrm>
          <a:prstGeom prst="rect">
            <a:avLst/>
          </a:prstGeom>
          <a:noFill/>
          <a:ln w="9525">
            <a:noFill/>
            <a:miter lim="800000"/>
            <a:headEnd/>
            <a:tailEnd/>
          </a:ln>
        </p:spPr>
        <p:txBody>
          <a:bodyPr wrap="none">
            <a:prstTxWarp prst="textNoShape">
              <a:avLst/>
            </a:prstTxWarp>
            <a:spAutoFit/>
          </a:bodyPr>
          <a:lstStyle/>
          <a:p>
            <a:r>
              <a:rPr lang="en-GB" sz="1200" b="1" dirty="0" smtClean="0">
                <a:solidFill>
                  <a:schemeClr val="accent2"/>
                </a:solidFill>
              </a:rPr>
              <a:t>IRA – January 2014</a:t>
            </a:r>
            <a:endParaRPr lang="en-GB" sz="1200" b="1" i="0" dirty="0">
              <a:solidFill>
                <a:schemeClr val="accent2"/>
              </a:solidFill>
            </a:endParaRPr>
          </a:p>
        </p:txBody>
      </p:sp>
      <p:sp>
        <p:nvSpPr>
          <p:cNvPr id="10" name="Rectangle 9"/>
          <p:cNvSpPr/>
          <p:nvPr/>
        </p:nvSpPr>
        <p:spPr>
          <a:xfrm>
            <a:off x="269846" y="1391527"/>
            <a:ext cx="8201950" cy="3293209"/>
          </a:xfrm>
          <a:prstGeom prst="rect">
            <a:avLst/>
          </a:prstGeom>
        </p:spPr>
        <p:txBody>
          <a:bodyPr wrap="square">
            <a:spAutoFit/>
          </a:bodyPr>
          <a:lstStyle/>
          <a:p>
            <a:r>
              <a:rPr lang="en-US" sz="1600" b="1" dirty="0" smtClean="0">
                <a:latin typeface="Arial"/>
                <a:cs typeface="Arial"/>
              </a:rPr>
              <a:t>Advanced Test</a:t>
            </a:r>
          </a:p>
          <a:p>
            <a:r>
              <a:rPr lang="en-US" sz="1600" u="sng" dirty="0" smtClean="0">
                <a:latin typeface="Arial"/>
                <a:cs typeface="Arial"/>
              </a:rPr>
              <a:t>06 Dec 2013 </a:t>
            </a:r>
            <a:r>
              <a:rPr lang="en-US" sz="1600" dirty="0" smtClean="0">
                <a:latin typeface="Arial"/>
                <a:cs typeface="Arial"/>
              </a:rPr>
              <a:t>– First observations with TP  (C Band) to test/debug beam </a:t>
            </a:r>
            <a:r>
              <a:rPr lang="en-US" sz="1600" dirty="0" err="1" smtClean="0">
                <a:latin typeface="Arial"/>
                <a:cs typeface="Arial"/>
              </a:rPr>
              <a:t>deconvolution</a:t>
            </a:r>
            <a:r>
              <a:rPr lang="en-US" sz="1600" dirty="0" smtClean="0">
                <a:latin typeface="Arial"/>
                <a:cs typeface="Arial"/>
              </a:rPr>
              <a:t> procedures (based on Imaging SW SCUBE). Before Fine</a:t>
            </a:r>
          </a:p>
          <a:p>
            <a:r>
              <a:rPr lang="en-US" sz="1600" dirty="0" smtClean="0">
                <a:latin typeface="Arial"/>
                <a:cs typeface="Arial"/>
              </a:rPr>
              <a:t>Tuning</a:t>
            </a:r>
          </a:p>
          <a:p>
            <a:endParaRPr lang="en-US" sz="1600" dirty="0" smtClean="0">
              <a:latin typeface="Arial"/>
              <a:cs typeface="Arial"/>
            </a:endParaRPr>
          </a:p>
          <a:p>
            <a:r>
              <a:rPr lang="en-US" sz="1600" b="1" dirty="0" smtClean="0">
                <a:latin typeface="Arial"/>
                <a:cs typeface="Arial"/>
              </a:rPr>
              <a:t>Results are encouraging: </a:t>
            </a:r>
          </a:p>
          <a:p>
            <a:pPr>
              <a:buFontTx/>
              <a:buChar char="-"/>
            </a:pPr>
            <a:r>
              <a:rPr lang="en-US" sz="1600" dirty="0" smtClean="0">
                <a:latin typeface="Arial"/>
                <a:cs typeface="Arial"/>
              </a:rPr>
              <a:t>Beam reconstruction and </a:t>
            </a:r>
            <a:r>
              <a:rPr lang="en-US" sz="1600" dirty="0" err="1" smtClean="0">
                <a:latin typeface="Arial"/>
                <a:cs typeface="Arial"/>
              </a:rPr>
              <a:t>shapelet</a:t>
            </a:r>
            <a:r>
              <a:rPr lang="en-US" sz="1600" dirty="0" smtClean="0">
                <a:latin typeface="Arial"/>
                <a:cs typeface="Arial"/>
              </a:rPr>
              <a:t> modeling works fine</a:t>
            </a:r>
          </a:p>
          <a:p>
            <a:r>
              <a:rPr lang="en-US" sz="1600" dirty="0" smtClean="0">
                <a:latin typeface="Arial"/>
                <a:cs typeface="Arial"/>
              </a:rPr>
              <a:t>    </a:t>
            </a:r>
            <a:r>
              <a:rPr lang="en-US" sz="1600" dirty="0" err="1" smtClean="0">
                <a:latin typeface="Arial"/>
                <a:cs typeface="Arial"/>
                <a:sym typeface="Wingdings"/>
              </a:rPr>
              <a:t></a:t>
            </a:r>
            <a:r>
              <a:rPr lang="en-US" sz="1600" dirty="0" smtClean="0">
                <a:latin typeface="Arial"/>
                <a:cs typeface="Arial"/>
                <a:sym typeface="Wingdings"/>
              </a:rPr>
              <a:t> DR~600    Goal: DR~1000</a:t>
            </a:r>
            <a:endParaRPr lang="en-US" sz="1600" dirty="0" smtClean="0">
              <a:latin typeface="Arial"/>
              <a:cs typeface="Arial"/>
            </a:endParaRPr>
          </a:p>
          <a:p>
            <a:pPr>
              <a:buFontTx/>
              <a:buChar char="-"/>
            </a:pPr>
            <a:r>
              <a:rPr lang="en-US" sz="1600" dirty="0" smtClean="0">
                <a:latin typeface="Arial"/>
                <a:cs typeface="Arial"/>
              </a:rPr>
              <a:t> Need deep beam pattern measurements at fine El. steps</a:t>
            </a:r>
            <a:endParaRPr lang="en-US" sz="1600" dirty="0" smtClean="0"/>
          </a:p>
          <a:p>
            <a:endParaRPr lang="en-US" sz="1600" dirty="0" smtClean="0">
              <a:latin typeface="Arial"/>
              <a:cs typeface="Arial"/>
            </a:endParaRPr>
          </a:p>
          <a:p>
            <a:endParaRPr lang="en-US" sz="1600" dirty="0" smtClean="0">
              <a:latin typeface="Arial"/>
              <a:cs typeface="Arial"/>
            </a:endParaRPr>
          </a:p>
          <a:p>
            <a:endParaRPr lang="en-US" sz="1600" dirty="0" smtClean="0">
              <a:latin typeface="Arial"/>
              <a:cs typeface="Arial"/>
            </a:endParaRPr>
          </a:p>
          <a:p>
            <a:endParaRPr lang="en-US" sz="1600" dirty="0">
              <a:latin typeface="Arial"/>
              <a:cs typeface="Arial"/>
            </a:endParaRPr>
          </a:p>
        </p:txBody>
      </p:sp>
      <p:sp>
        <p:nvSpPr>
          <p:cNvPr id="12" name="Rectangle 11"/>
          <p:cNvSpPr/>
          <p:nvPr/>
        </p:nvSpPr>
        <p:spPr>
          <a:xfrm>
            <a:off x="6681316" y="5190602"/>
            <a:ext cx="2173370" cy="1077218"/>
          </a:xfrm>
          <a:prstGeom prst="rect">
            <a:avLst/>
          </a:prstGeom>
        </p:spPr>
        <p:txBody>
          <a:bodyPr wrap="square">
            <a:spAutoFit/>
          </a:bodyPr>
          <a:lstStyle/>
          <a:p>
            <a:r>
              <a:rPr lang="en-US" sz="1600" b="1" dirty="0" smtClean="0"/>
              <a:t>Credits:</a:t>
            </a:r>
          </a:p>
          <a:p>
            <a:r>
              <a:rPr lang="en-US" sz="1600" dirty="0" smtClean="0"/>
              <a:t>M. </a:t>
            </a:r>
            <a:r>
              <a:rPr lang="en-US" sz="1600" dirty="0" err="1" smtClean="0"/>
              <a:t>Murgia</a:t>
            </a:r>
            <a:r>
              <a:rPr lang="en-US" sz="1600" dirty="0" smtClean="0"/>
              <a:t>, F. </a:t>
            </a:r>
            <a:r>
              <a:rPr lang="en-US" sz="1600" dirty="0" err="1" smtClean="0"/>
              <a:t>Govoni</a:t>
            </a:r>
            <a:r>
              <a:rPr lang="en-US" sz="1600" dirty="0" smtClean="0"/>
              <a:t>, </a:t>
            </a:r>
            <a:r>
              <a:rPr lang="en-US" sz="1600" dirty="0" err="1" smtClean="0"/>
              <a:t>S.Poppi</a:t>
            </a:r>
            <a:r>
              <a:rPr lang="en-US" sz="1600" dirty="0" smtClean="0"/>
              <a:t>, </a:t>
            </a:r>
            <a:r>
              <a:rPr lang="en-US" sz="1600" dirty="0" err="1" smtClean="0"/>
              <a:t>V.Vacca</a:t>
            </a:r>
            <a:r>
              <a:rPr lang="en-US" sz="1600" dirty="0" smtClean="0"/>
              <a:t>, </a:t>
            </a:r>
            <a:r>
              <a:rPr lang="en-US" sz="1600" dirty="0" err="1" smtClean="0"/>
              <a:t>P.Castangia</a:t>
            </a:r>
            <a:r>
              <a:rPr lang="en-US" sz="1600" dirty="0" smtClean="0"/>
              <a:t>, </a:t>
            </a:r>
            <a:r>
              <a:rPr lang="en-US" sz="1600" dirty="0" err="1" smtClean="0"/>
              <a:t>A.Tarchi</a:t>
            </a:r>
            <a:endParaRPr lang="en-US" sz="1600" dirty="0"/>
          </a:p>
        </p:txBody>
      </p:sp>
      <p:sp>
        <p:nvSpPr>
          <p:cNvPr id="13" name="CasellaDiTesto 1"/>
          <p:cNvSpPr txBox="1"/>
          <p:nvPr/>
        </p:nvSpPr>
        <p:spPr>
          <a:xfrm>
            <a:off x="607646" y="609465"/>
            <a:ext cx="8270875" cy="523220"/>
          </a:xfrm>
          <a:prstGeom prst="rect">
            <a:avLst/>
          </a:prstGeom>
          <a:noFill/>
        </p:spPr>
        <p:txBody>
          <a:bodyPr wrap="square" rtlCol="0">
            <a:spAutoFit/>
          </a:bodyPr>
          <a:lstStyle/>
          <a:p>
            <a:pPr algn="ctr"/>
            <a:r>
              <a:rPr lang="en-US" sz="2800" b="1" dirty="0" smtClean="0"/>
              <a:t>HIGH DYNAMIC RANGE IMAGING – STATUS OF AV</a:t>
            </a:r>
            <a:endParaRPr lang="en-US" sz="2800" dirty="0"/>
          </a:p>
        </p:txBody>
      </p:sp>
      <p:pic>
        <p:nvPicPr>
          <p:cNvPr id="17" name="Picture 16" descr="HDR1.tiff"/>
          <p:cNvPicPr>
            <a:picLocks noChangeAspect="1"/>
          </p:cNvPicPr>
          <p:nvPr/>
        </p:nvPicPr>
        <p:blipFill>
          <a:blip r:embed="rId3"/>
          <a:stretch>
            <a:fillRect/>
          </a:stretch>
        </p:blipFill>
        <p:spPr>
          <a:xfrm>
            <a:off x="5782984" y="1949910"/>
            <a:ext cx="3071701" cy="3096634"/>
          </a:xfrm>
          <a:prstGeom prst="rect">
            <a:avLst/>
          </a:prstGeom>
        </p:spPr>
      </p:pic>
      <p:pic>
        <p:nvPicPr>
          <p:cNvPr id="18" name="Picture 17" descr="HDR3.tiff"/>
          <p:cNvPicPr>
            <a:picLocks noChangeAspect="1"/>
          </p:cNvPicPr>
          <p:nvPr/>
        </p:nvPicPr>
        <p:blipFill>
          <a:blip r:embed="rId4"/>
          <a:stretch>
            <a:fillRect/>
          </a:stretch>
        </p:blipFill>
        <p:spPr>
          <a:xfrm>
            <a:off x="269846" y="4093522"/>
            <a:ext cx="2203789" cy="2089800"/>
          </a:xfrm>
          <a:prstGeom prst="rect">
            <a:avLst/>
          </a:prstGeom>
        </p:spPr>
      </p:pic>
      <p:pic>
        <p:nvPicPr>
          <p:cNvPr id="19" name="Picture 18" descr="HDR4.tiff"/>
          <p:cNvPicPr>
            <a:picLocks noChangeAspect="1"/>
          </p:cNvPicPr>
          <p:nvPr/>
        </p:nvPicPr>
        <p:blipFill>
          <a:blip r:embed="rId5"/>
          <a:srcRect b="10027"/>
          <a:stretch>
            <a:fillRect/>
          </a:stretch>
        </p:blipFill>
        <p:spPr>
          <a:xfrm>
            <a:off x="2478246" y="4093522"/>
            <a:ext cx="2289515" cy="2089800"/>
          </a:xfrm>
          <a:prstGeom prst="rect">
            <a:avLst/>
          </a:prstGeom>
        </p:spPr>
      </p:pic>
      <p:pic>
        <p:nvPicPr>
          <p:cNvPr id="20" name="Picture 19" descr="HDR5.tiff"/>
          <p:cNvPicPr>
            <a:picLocks noChangeAspect="1"/>
          </p:cNvPicPr>
          <p:nvPr/>
        </p:nvPicPr>
        <p:blipFill>
          <a:blip r:embed="rId6"/>
          <a:stretch>
            <a:fillRect/>
          </a:stretch>
        </p:blipFill>
        <p:spPr>
          <a:xfrm>
            <a:off x="4476377" y="4706150"/>
            <a:ext cx="2009263" cy="2019376"/>
          </a:xfrm>
          <a:prstGeom prst="rect">
            <a:avLst/>
          </a:prstGeom>
        </p:spPr>
      </p:pic>
      <p:sp>
        <p:nvSpPr>
          <p:cNvPr id="21" name="TextBox 20"/>
          <p:cNvSpPr txBox="1"/>
          <p:nvPr/>
        </p:nvSpPr>
        <p:spPr>
          <a:xfrm>
            <a:off x="200432" y="6234604"/>
            <a:ext cx="4921540" cy="338554"/>
          </a:xfrm>
          <a:prstGeom prst="rect">
            <a:avLst/>
          </a:prstGeom>
          <a:noFill/>
        </p:spPr>
        <p:txBody>
          <a:bodyPr wrap="none" rtlCol="0">
            <a:spAutoFit/>
          </a:bodyPr>
          <a:lstStyle/>
          <a:p>
            <a:r>
              <a:rPr lang="en-US" sz="1600" dirty="0" smtClean="0"/>
              <a:t>Calibrated &amp; cleaned Image; Restoring beam FWHM=2.8’</a:t>
            </a:r>
            <a:endParaRPr lang="en-US" sz="1600" dirty="0"/>
          </a:p>
        </p:txBody>
      </p:sp>
      <p:sp>
        <p:nvSpPr>
          <p:cNvPr id="22" name="TextBox 21"/>
          <p:cNvSpPr txBox="1"/>
          <p:nvPr/>
        </p:nvSpPr>
        <p:spPr>
          <a:xfrm>
            <a:off x="269846" y="3724190"/>
            <a:ext cx="1973843" cy="369332"/>
          </a:xfrm>
          <a:prstGeom prst="rect">
            <a:avLst/>
          </a:prstGeom>
          <a:noFill/>
        </p:spPr>
        <p:txBody>
          <a:bodyPr wrap="none" rtlCol="0">
            <a:spAutoFit/>
          </a:bodyPr>
          <a:lstStyle/>
          <a:p>
            <a:r>
              <a:rPr lang="en-US" dirty="0" smtClean="0"/>
              <a:t>3C147: Dirty Image</a:t>
            </a:r>
            <a:endParaRPr lang="en-US" dirty="0"/>
          </a:p>
        </p:txBody>
      </p:sp>
      <p:sp>
        <p:nvSpPr>
          <p:cNvPr id="23" name="TextBox 22"/>
          <p:cNvSpPr txBox="1"/>
          <p:nvPr/>
        </p:nvSpPr>
        <p:spPr>
          <a:xfrm>
            <a:off x="2502534" y="3724190"/>
            <a:ext cx="2085427" cy="369332"/>
          </a:xfrm>
          <a:prstGeom prst="rect">
            <a:avLst/>
          </a:prstGeom>
          <a:noFill/>
        </p:spPr>
        <p:txBody>
          <a:bodyPr wrap="none" rtlCol="0">
            <a:spAutoFit/>
          </a:bodyPr>
          <a:lstStyle/>
          <a:p>
            <a:r>
              <a:rPr lang="en-US" dirty="0" smtClean="0"/>
              <a:t>3C147: Beam Model</a:t>
            </a:r>
            <a:endParaRPr lang="en-US" dirty="0"/>
          </a:p>
        </p:txBody>
      </p:sp>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8" name="Segnaposto numero diapositiva 7"/>
          <p:cNvSpPr>
            <a:spLocks noGrp="1"/>
          </p:cNvSpPr>
          <p:nvPr>
            <p:ph type="sldNum" sz="quarter" idx="12"/>
          </p:nvPr>
        </p:nvSpPr>
        <p:spPr/>
        <p:txBody>
          <a:bodyPr/>
          <a:lstStyle/>
          <a:p>
            <a:fld id="{DADBAAB8-458F-1A48-8141-A3618E0317F8}" type="slidenum">
              <a:rPr lang="en-US" smtClean="0"/>
              <a:pPr/>
              <a:t>40</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jhdfbbei.png"/>
          <p:cNvPicPr>
            <a:picLocks noChangeAspect="1"/>
          </p:cNvPicPr>
          <p:nvPr/>
        </p:nvPicPr>
        <p:blipFill>
          <a:blip r:embed="rId3"/>
          <a:stretch>
            <a:fillRect/>
          </a:stretch>
        </p:blipFill>
        <p:spPr>
          <a:xfrm>
            <a:off x="656042" y="2823454"/>
            <a:ext cx="5109759" cy="1797650"/>
          </a:xfrm>
          <a:prstGeom prst="rect">
            <a:avLst/>
          </a:prstGeom>
        </p:spPr>
      </p:pic>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324619" name="Text Box 11"/>
          <p:cNvSpPr txBox="1">
            <a:spLocks noChangeArrowheads="1"/>
          </p:cNvSpPr>
          <p:nvPr/>
        </p:nvSpPr>
        <p:spPr bwMode="auto">
          <a:xfrm>
            <a:off x="222582" y="214670"/>
            <a:ext cx="8628985" cy="6215546"/>
          </a:xfrm>
          <a:prstGeom prst="rect">
            <a:avLst/>
          </a:prstGeom>
          <a:noFill/>
          <a:ln w="9525">
            <a:solidFill>
              <a:srgbClr val="993300"/>
            </a:solidFill>
            <a:miter lim="800000"/>
            <a:headEnd/>
            <a:tailEnd/>
          </a:ln>
          <a:effectLst/>
        </p:spPr>
        <p:txBody>
          <a:bodyPr wrap="square">
            <a:prstTxWarp prst="textNoShape">
              <a:avLst/>
            </a:prstTxWarp>
            <a:spAutoFit/>
          </a:bodyPr>
          <a:lstStyle/>
          <a:p>
            <a:pPr>
              <a:lnSpc>
                <a:spcPct val="120000"/>
              </a:lnSpc>
              <a:spcBef>
                <a:spcPct val="50000"/>
              </a:spcBef>
              <a:defRPr/>
            </a:pPr>
            <a:r>
              <a:rPr lang="en-GB" sz="2000" b="1" i="0" dirty="0" smtClean="0">
                <a:latin typeface="Arial" pitchFamily="-111" charset="0"/>
                <a:ea typeface="Arial" pitchFamily="-111" charset="0"/>
                <a:cs typeface="Arial" pitchFamily="-111" charset="0"/>
              </a:rPr>
              <a:t>ACTIVE SURFACE – II</a:t>
            </a:r>
            <a:endParaRPr lang="en-GB" sz="2000" dirty="0" smtClean="0">
              <a:latin typeface="Arial" pitchFamily="-111" charset="0"/>
            </a:endParaRPr>
          </a:p>
          <a:p>
            <a:pPr>
              <a:lnSpc>
                <a:spcPct val="120000"/>
              </a:lnSpc>
              <a:spcBef>
                <a:spcPct val="50000"/>
              </a:spcBef>
              <a:defRPr/>
            </a:pPr>
            <a:r>
              <a:rPr lang="en-GB" sz="1400" b="1" u="sng" dirty="0" smtClean="0">
                <a:solidFill>
                  <a:srgbClr val="800000"/>
                </a:solidFill>
                <a:latin typeface="Arial" pitchFamily="-111" charset="0"/>
                <a:ea typeface="Arial" pitchFamily="-111" charset="0"/>
                <a:cs typeface="Arial" pitchFamily="-111" charset="0"/>
                <a:sym typeface="Wingdings" pitchFamily="-111" charset="2"/>
              </a:rPr>
              <a:t>Passive Surface:</a:t>
            </a:r>
            <a:r>
              <a:rPr lang="en-GB" sz="1400" b="1" dirty="0" smtClean="0">
                <a:solidFill>
                  <a:srgbClr val="800000"/>
                </a:solidFill>
                <a:latin typeface="Arial" pitchFamily="-111" charset="0"/>
                <a:ea typeface="Arial" pitchFamily="-111" charset="0"/>
                <a:cs typeface="Arial" pitchFamily="-111" charset="0"/>
                <a:sym typeface="Wingdings" pitchFamily="-111" charset="2"/>
              </a:rPr>
              <a:t> </a:t>
            </a:r>
            <a:r>
              <a:rPr lang="en-US" sz="1400" dirty="0">
                <a:latin typeface="Arial"/>
                <a:cs typeface="Arial"/>
              </a:rPr>
              <a:t>Surface Accuracy:  </a:t>
            </a:r>
            <a:r>
              <a:rPr lang="en-US" sz="1400" dirty="0" smtClean="0">
                <a:latin typeface="Arial"/>
                <a:cs typeface="Arial"/>
              </a:rPr>
              <a:t>RMS = </a:t>
            </a:r>
            <a:r>
              <a:rPr lang="it-IT" sz="1400" dirty="0" smtClean="0">
                <a:latin typeface="Arial"/>
                <a:cs typeface="Arial"/>
                <a:sym typeface="Wingdings" charset="0"/>
              </a:rPr>
              <a:t>306 </a:t>
            </a:r>
            <a:r>
              <a:rPr lang="el-GR" sz="1400" dirty="0">
                <a:latin typeface="Arial"/>
                <a:cs typeface="Arial"/>
                <a:sym typeface="Wingdings" charset="0"/>
              </a:rPr>
              <a:t>μ</a:t>
            </a:r>
            <a:r>
              <a:rPr lang="it-IT" sz="1400" dirty="0">
                <a:latin typeface="Arial"/>
                <a:cs typeface="Arial"/>
                <a:sym typeface="Wingdings" charset="0"/>
              </a:rPr>
              <a:t>m</a:t>
            </a:r>
            <a:r>
              <a:rPr lang="en-US" sz="1400" dirty="0">
                <a:latin typeface="Arial"/>
                <a:cs typeface="Arial"/>
              </a:rPr>
              <a:t> </a:t>
            </a:r>
            <a:r>
              <a:rPr lang="en-US" sz="1400" dirty="0" smtClean="0">
                <a:latin typeface="Arial"/>
                <a:cs typeface="Arial"/>
              </a:rPr>
              <a:t>@ 45°  Elevation</a:t>
            </a:r>
            <a:endParaRPr lang="en-GB" sz="1400" b="1" u="sng" dirty="0" smtClean="0">
              <a:solidFill>
                <a:srgbClr val="800000"/>
              </a:solidFill>
              <a:latin typeface="Arial"/>
              <a:ea typeface="Arial" pitchFamily="-111" charset="0"/>
              <a:cs typeface="Arial"/>
              <a:sym typeface="Wingdings" pitchFamily="-111" charset="2"/>
            </a:endParaRPr>
          </a:p>
          <a:p>
            <a:pPr>
              <a:lnSpc>
                <a:spcPct val="120000"/>
              </a:lnSpc>
              <a:spcBef>
                <a:spcPct val="50000"/>
              </a:spcBef>
              <a:defRPr/>
            </a:pPr>
            <a:r>
              <a:rPr lang="en-GB" sz="1400" b="1" u="sng" dirty="0" smtClean="0">
                <a:solidFill>
                  <a:srgbClr val="800000"/>
                </a:solidFill>
                <a:latin typeface="Arial" pitchFamily="-111" charset="0"/>
                <a:ea typeface="Arial" pitchFamily="-111" charset="0"/>
                <a:cs typeface="Arial" pitchFamily="-111" charset="0"/>
                <a:sym typeface="Wingdings" pitchFamily="-111" charset="2"/>
              </a:rPr>
              <a:t>Active Surface:</a:t>
            </a:r>
            <a:r>
              <a:rPr lang="en-GB" sz="1400" b="1" dirty="0" smtClean="0">
                <a:solidFill>
                  <a:srgbClr val="800000"/>
                </a:solidFill>
                <a:latin typeface="Arial" pitchFamily="-111" charset="0"/>
                <a:ea typeface="Arial" pitchFamily="-111" charset="0"/>
                <a:cs typeface="Arial" pitchFamily="-111" charset="0"/>
                <a:sym typeface="Wingdings" pitchFamily="-111" charset="2"/>
              </a:rPr>
              <a:t> </a:t>
            </a:r>
            <a:r>
              <a:rPr lang="en-GB" sz="1400" dirty="0" smtClean="0">
                <a:latin typeface="Arial" pitchFamily="-111" charset="0"/>
                <a:ea typeface="Arial" pitchFamily="-111" charset="0"/>
                <a:cs typeface="Arial" pitchFamily="-111" charset="0"/>
                <a:sym typeface="Wingdings" pitchFamily="-111" charset="2"/>
              </a:rPr>
              <a:t>Correct </a:t>
            </a:r>
            <a:r>
              <a:rPr lang="en-GB" sz="1400" dirty="0" smtClean="0">
                <a:latin typeface="Arial" pitchFamily="-111" charset="0"/>
                <a:ea typeface="Arial" pitchFamily="-111" charset="0"/>
                <a:cs typeface="Arial" pitchFamily="-111" charset="0"/>
                <a:sym typeface="Wingdings" pitchFamily="-111" charset="2"/>
              </a:rPr>
              <a:t>deformations of </a:t>
            </a:r>
            <a:r>
              <a:rPr lang="en-US" sz="1400" dirty="0" smtClean="0">
                <a:latin typeface="Arial" pitchFamily="-111" charset="0"/>
                <a:ea typeface="Arial" pitchFamily="-111" charset="0"/>
                <a:cs typeface="Arial" pitchFamily="-111" charset="0"/>
              </a:rPr>
              <a:t>backup </a:t>
            </a:r>
            <a:r>
              <a:rPr lang="en-US" sz="1400" dirty="0" smtClean="0">
                <a:latin typeface="Arial" pitchFamily="-111" charset="0"/>
                <a:ea typeface="Arial" pitchFamily="-111" charset="0"/>
                <a:cs typeface="Arial" pitchFamily="-111" charset="0"/>
              </a:rPr>
              <a:t>structure to </a:t>
            </a:r>
            <a:r>
              <a:rPr lang="en-US" sz="1400" dirty="0" smtClean="0">
                <a:latin typeface="Arial" pitchFamily="-111" charset="0"/>
                <a:ea typeface="Arial" pitchFamily="-111" charset="0"/>
                <a:cs typeface="Arial" pitchFamily="-111" charset="0"/>
              </a:rPr>
              <a:t>increase efficiency</a:t>
            </a:r>
            <a:endParaRPr lang="en-US" sz="1400" dirty="0" smtClean="0">
              <a:latin typeface="Arial" pitchFamily="-111" charset="0"/>
              <a:ea typeface="Arial" pitchFamily="-111" charset="0"/>
              <a:cs typeface="Arial" pitchFamily="-111" charset="0"/>
            </a:endParaRPr>
          </a:p>
          <a:p>
            <a:pPr>
              <a:lnSpc>
                <a:spcPct val="110000"/>
              </a:lnSpc>
              <a:spcBef>
                <a:spcPct val="50000"/>
              </a:spcBef>
              <a:defRPr/>
            </a:pPr>
            <a:r>
              <a:rPr lang="en-GB" sz="1400" dirty="0" smtClean="0">
                <a:solidFill>
                  <a:srgbClr val="000090"/>
                </a:solidFill>
                <a:latin typeface="Arial" pitchFamily="-111" charset="0"/>
              </a:rPr>
              <a:t> - </a:t>
            </a:r>
            <a:r>
              <a:rPr lang="en-GB" sz="1400" b="1" dirty="0" smtClean="0">
                <a:solidFill>
                  <a:srgbClr val="000090"/>
                </a:solidFill>
                <a:latin typeface="Arial" pitchFamily="-111" charset="0"/>
              </a:rPr>
              <a:t>phase </a:t>
            </a:r>
            <a:r>
              <a:rPr lang="en-GB" sz="1400" b="1" dirty="0" smtClean="0">
                <a:solidFill>
                  <a:srgbClr val="000090"/>
                </a:solidFill>
                <a:latin typeface="Arial" pitchFamily="-111" charset="0"/>
              </a:rPr>
              <a:t>1: </a:t>
            </a:r>
            <a:r>
              <a:rPr lang="en-GB" sz="1400" dirty="0" smtClean="0">
                <a:solidFill>
                  <a:srgbClr val="000090"/>
                </a:solidFill>
                <a:latin typeface="Arial" pitchFamily="-111" charset="0"/>
              </a:rPr>
              <a:t>gravity </a:t>
            </a:r>
            <a:r>
              <a:rPr lang="en-GB" sz="1400" dirty="0" smtClean="0">
                <a:solidFill>
                  <a:srgbClr val="000090"/>
                </a:solidFill>
                <a:latin typeface="Arial" pitchFamily="-111" charset="0"/>
              </a:rPr>
              <a:t>deformations only (repeatable effect) </a:t>
            </a:r>
            <a:r>
              <a:rPr lang="en-US" sz="1400" b="1" dirty="0" smtClean="0">
                <a:solidFill>
                  <a:srgbClr val="313D19"/>
                </a:solidFill>
                <a:latin typeface="Arial" pitchFamily="-111" charset="0"/>
                <a:sym typeface="Wingdings"/>
              </a:rPr>
              <a:t> </a:t>
            </a:r>
            <a:r>
              <a:rPr lang="en-GB" sz="1400" b="1" dirty="0" smtClean="0">
                <a:solidFill>
                  <a:srgbClr val="313D19"/>
                </a:solidFill>
                <a:latin typeface="Arial" pitchFamily="-111" charset="0"/>
                <a:ea typeface="Arial" pitchFamily="-111" charset="0"/>
                <a:cs typeface="Arial" pitchFamily="-111" charset="0"/>
                <a:sym typeface="Wingdings" pitchFamily="-111" charset="2"/>
              </a:rPr>
              <a:t>Optimize Performance @ 20 </a:t>
            </a:r>
            <a:r>
              <a:rPr lang="en-GB" sz="1400" b="1" dirty="0" smtClean="0">
                <a:solidFill>
                  <a:srgbClr val="313D19"/>
                </a:solidFill>
                <a:latin typeface="Arial" pitchFamily="-111" charset="0"/>
                <a:ea typeface="Arial" pitchFamily="-111" charset="0"/>
                <a:cs typeface="Arial" pitchFamily="-111" charset="0"/>
                <a:sym typeface="Symbol" pitchFamily="-111" charset="2"/>
              </a:rPr>
              <a:t></a:t>
            </a:r>
            <a:r>
              <a:rPr lang="en-GB" sz="1400" b="1" dirty="0" smtClean="0">
                <a:solidFill>
                  <a:srgbClr val="313D19"/>
                </a:solidFill>
                <a:latin typeface="Arial" pitchFamily="-111" charset="0"/>
                <a:ea typeface="Arial" pitchFamily="-111" charset="0"/>
                <a:cs typeface="Arial" pitchFamily="-111" charset="0"/>
                <a:sym typeface="Wingdings" pitchFamily="-111" charset="2"/>
              </a:rPr>
              <a:t> </a:t>
            </a:r>
            <a:r>
              <a:rPr lang="en-GB" sz="1400" b="1" dirty="0" smtClean="0">
                <a:solidFill>
                  <a:srgbClr val="313D19"/>
                </a:solidFill>
                <a:latin typeface="Arial" pitchFamily="-111" charset="0"/>
                <a:ea typeface="Arial" pitchFamily="-111" charset="0"/>
                <a:cs typeface="Arial" pitchFamily="-111" charset="0"/>
                <a:sym typeface="Wingdings" pitchFamily="-111" charset="2"/>
              </a:rPr>
              <a:t>50 </a:t>
            </a:r>
            <a:r>
              <a:rPr lang="en-GB" sz="1400" b="1" dirty="0" smtClean="0">
                <a:solidFill>
                  <a:srgbClr val="313D19"/>
                </a:solidFill>
                <a:latin typeface="Arial" pitchFamily="-111" charset="0"/>
                <a:ea typeface="Arial" pitchFamily="-111" charset="0"/>
                <a:cs typeface="Arial" pitchFamily="-111" charset="0"/>
                <a:sym typeface="Wingdings" pitchFamily="-111" charset="2"/>
              </a:rPr>
              <a:t>GHz</a:t>
            </a:r>
            <a:endParaRPr lang="en-GB" sz="1400" b="1" i="0" dirty="0" smtClean="0">
              <a:solidFill>
                <a:srgbClr val="CC0000"/>
              </a:solidFill>
              <a:latin typeface="Arial" pitchFamily="-111" charset="0"/>
            </a:endParaRPr>
          </a:p>
          <a:p>
            <a:pPr>
              <a:defRPr/>
            </a:pPr>
            <a:endParaRPr lang="en-GB" sz="1400" b="1" dirty="0" smtClean="0">
              <a:solidFill>
                <a:srgbClr val="CC0000"/>
              </a:solidFill>
              <a:latin typeface="Arial" pitchFamily="-111" charset="0"/>
            </a:endParaRPr>
          </a:p>
          <a:p>
            <a:pPr>
              <a:defRPr/>
            </a:pPr>
            <a:r>
              <a:rPr lang="en-GB" sz="1400" dirty="0" smtClean="0">
                <a:solidFill>
                  <a:srgbClr val="000099"/>
                </a:solidFill>
                <a:latin typeface="Arial" pitchFamily="-111" charset="0"/>
              </a:rPr>
              <a:t>Photogrammetry</a:t>
            </a:r>
            <a:r>
              <a:rPr lang="en-GB" sz="1400" i="0" dirty="0" smtClean="0">
                <a:solidFill>
                  <a:srgbClr val="000099"/>
                </a:solidFill>
                <a:latin typeface="Arial" pitchFamily="-111" charset="0"/>
              </a:rPr>
              <a:t>: </a:t>
            </a:r>
            <a:r>
              <a:rPr lang="en-GB" sz="1400" i="0" dirty="0" smtClean="0">
                <a:solidFill>
                  <a:srgbClr val="000099"/>
                </a:solidFill>
                <a:latin typeface="Arial" pitchFamily="-111" charset="0"/>
              </a:rPr>
              <a:t>Finite Element Analysis (FEA) for </a:t>
            </a:r>
            <a:r>
              <a:rPr lang="en-GB" sz="1400" i="0" dirty="0" smtClean="0">
                <a:solidFill>
                  <a:srgbClr val="000099"/>
                </a:solidFill>
                <a:latin typeface="Arial" pitchFamily="-111" charset="0"/>
              </a:rPr>
              <a:t>correction </a:t>
            </a:r>
            <a:r>
              <a:rPr lang="en-GB" sz="1400" i="0" dirty="0" smtClean="0">
                <a:solidFill>
                  <a:srgbClr val="000099"/>
                </a:solidFill>
                <a:latin typeface="Arial" pitchFamily="-111" charset="0"/>
              </a:rPr>
              <a:t>of antenna geometry </a:t>
            </a:r>
            <a:r>
              <a:rPr lang="en-GB" sz="1400" i="0" u="sng" dirty="0" smtClean="0">
                <a:solidFill>
                  <a:srgbClr val="000099"/>
                </a:solidFill>
                <a:latin typeface="Arial" pitchFamily="-111" charset="0"/>
              </a:rPr>
              <a:t>at any </a:t>
            </a:r>
            <a:r>
              <a:rPr lang="en-GB" sz="1400" i="0" u="sng" dirty="0" smtClean="0">
                <a:solidFill>
                  <a:srgbClr val="000099"/>
                </a:solidFill>
                <a:latin typeface="Arial" pitchFamily="-111" charset="0"/>
              </a:rPr>
              <a:t>elevation</a:t>
            </a:r>
            <a:r>
              <a:rPr lang="en-GB" sz="1400" b="1" dirty="0" smtClean="0">
                <a:solidFill>
                  <a:srgbClr val="000099"/>
                </a:solidFill>
                <a:latin typeface="Arial" pitchFamily="-111" charset="0"/>
              </a:rPr>
              <a:t>:</a:t>
            </a:r>
          </a:p>
          <a:p>
            <a:pPr>
              <a:defRPr/>
            </a:pPr>
            <a:endParaRPr lang="en-GB" sz="1400" b="1" dirty="0">
              <a:solidFill>
                <a:srgbClr val="000099"/>
              </a:solidFill>
              <a:latin typeface="Arial" pitchFamily="-111" charset="0"/>
              <a:sym typeface="Wingdings" pitchFamily="-111" charset="2"/>
            </a:endParaRPr>
          </a:p>
          <a:p>
            <a:pPr>
              <a:defRPr/>
            </a:pPr>
            <a:r>
              <a:rPr lang="en-GB" sz="1200" b="1" dirty="0" smtClean="0">
                <a:latin typeface="Arial" pitchFamily="-111" charset="0"/>
                <a:sym typeface="Wingdings" pitchFamily="-111" charset="2"/>
              </a:rPr>
              <a:t>				Gain</a:t>
            </a:r>
            <a:r>
              <a:rPr lang="en-GB" sz="1200" b="1" i="0" dirty="0" smtClean="0">
                <a:solidFill>
                  <a:schemeClr val="tx1"/>
                </a:solidFill>
                <a:latin typeface="Arial" pitchFamily="-111" charset="0"/>
              </a:rPr>
              <a:t>  </a:t>
            </a:r>
            <a:r>
              <a:rPr lang="en-GB" sz="1200" b="1" i="0" dirty="0" err="1" smtClean="0">
                <a:solidFill>
                  <a:schemeClr val="tx1"/>
                </a:solidFill>
                <a:latin typeface="Arial" pitchFamily="-111" charset="0"/>
              </a:rPr>
              <a:t>vs</a:t>
            </a:r>
            <a:r>
              <a:rPr lang="en-GB" sz="1200" b="1" i="0" dirty="0" smtClean="0">
                <a:solidFill>
                  <a:schemeClr val="tx1"/>
                </a:solidFill>
                <a:latin typeface="Arial" pitchFamily="-111" charset="0"/>
              </a:rPr>
              <a:t> </a:t>
            </a:r>
            <a:r>
              <a:rPr lang="en-GB" sz="1200" b="1" dirty="0" smtClean="0">
                <a:latin typeface="Arial" pitchFamily="-111" charset="0"/>
              </a:rPr>
              <a:t>El  K </a:t>
            </a:r>
            <a:r>
              <a:rPr lang="en-GB" sz="1200" b="1" dirty="0" smtClean="0">
                <a:latin typeface="Arial" pitchFamily="-111" charset="0"/>
              </a:rPr>
              <a:t>band </a:t>
            </a:r>
            <a:r>
              <a:rPr lang="en-GB" sz="1200" b="1" dirty="0" smtClean="0">
                <a:latin typeface="Arial" pitchFamily="-111" charset="0"/>
              </a:rPr>
              <a:t>                                                                           Beam Deformations</a:t>
            </a:r>
            <a:endParaRPr lang="en-GB" sz="1200" b="1" dirty="0" smtClean="0">
              <a:latin typeface="Arial" pitchFamily="-111" charset="0"/>
            </a:endParaRPr>
          </a:p>
          <a:p>
            <a:pPr>
              <a:lnSpc>
                <a:spcPct val="80000"/>
              </a:lnSpc>
              <a:spcBef>
                <a:spcPct val="50000"/>
              </a:spcBef>
              <a:buFont typeface="Wingdings" pitchFamily="-111" charset="2"/>
              <a:buNone/>
              <a:defRPr/>
            </a:pPr>
            <a:endParaRPr lang="en-GB" sz="1200" dirty="0" smtClean="0">
              <a:latin typeface="Arial" pitchFamily="-111" charset="0"/>
            </a:endParaRPr>
          </a:p>
          <a:p>
            <a:pPr>
              <a:lnSpc>
                <a:spcPct val="80000"/>
              </a:lnSpc>
              <a:spcBef>
                <a:spcPct val="50000"/>
              </a:spcBef>
              <a:buFont typeface="Wingdings" pitchFamily="-111" charset="2"/>
              <a:buNone/>
              <a:defRPr/>
            </a:pPr>
            <a:endParaRPr lang="en-GB" sz="1100" i="0" dirty="0" smtClean="0">
              <a:latin typeface="Arial" pitchFamily="-111" charset="0"/>
            </a:endParaRPr>
          </a:p>
          <a:p>
            <a:pPr>
              <a:defRPr/>
            </a:pPr>
            <a:r>
              <a:rPr lang="en-GB" sz="1200" i="1" dirty="0" smtClean="0">
                <a:latin typeface="Arial" pitchFamily="-111" charset="0"/>
              </a:rPr>
              <a:t>               </a:t>
            </a:r>
            <a:r>
              <a:rPr lang="en-GB" sz="1200" i="1" dirty="0" err="1" smtClean="0">
                <a:latin typeface="Arial" pitchFamily="-111" charset="0"/>
              </a:rPr>
              <a:t>Bolli</a:t>
            </a:r>
            <a:r>
              <a:rPr lang="en-GB" sz="1200" i="1" dirty="0" smtClean="0">
                <a:latin typeface="Arial" pitchFamily="-111" charset="0"/>
              </a:rPr>
              <a:t> et al. 2015</a:t>
            </a:r>
            <a:endParaRPr lang="en-GB" sz="1200" i="1" dirty="0" smtClean="0">
              <a:latin typeface="Arial" pitchFamily="-111" charset="0"/>
            </a:endParaRPr>
          </a:p>
          <a:p>
            <a:pPr>
              <a:defRPr/>
            </a:pPr>
            <a:endParaRPr lang="en-GB" sz="1400" dirty="0" smtClean="0">
              <a:solidFill>
                <a:srgbClr val="000090"/>
              </a:solidFill>
              <a:latin typeface="Arial" pitchFamily="-111" charset="0"/>
            </a:endParaRPr>
          </a:p>
          <a:p>
            <a:pPr>
              <a:defRPr/>
            </a:pPr>
            <a:endParaRPr lang="en-GB" sz="1400" dirty="0" smtClean="0">
              <a:solidFill>
                <a:srgbClr val="000090"/>
              </a:solidFill>
              <a:latin typeface="Arial" pitchFamily="-111" charset="0"/>
            </a:endParaRPr>
          </a:p>
          <a:p>
            <a:pPr>
              <a:defRPr/>
            </a:pPr>
            <a:endParaRPr lang="en-GB" sz="1400" dirty="0" smtClean="0">
              <a:solidFill>
                <a:srgbClr val="000090"/>
              </a:solidFill>
              <a:latin typeface="Arial" pitchFamily="-111" charset="0"/>
            </a:endParaRPr>
          </a:p>
          <a:p>
            <a:pPr>
              <a:defRPr/>
            </a:pPr>
            <a:endParaRPr lang="en-GB" sz="1400" dirty="0" smtClean="0">
              <a:solidFill>
                <a:srgbClr val="000090"/>
              </a:solidFill>
              <a:latin typeface="Arial" pitchFamily="-111" charset="0"/>
            </a:endParaRPr>
          </a:p>
          <a:p>
            <a:pPr>
              <a:defRPr/>
            </a:pPr>
            <a:endParaRPr lang="en-GB" sz="1400" dirty="0">
              <a:solidFill>
                <a:srgbClr val="000090"/>
              </a:solidFill>
              <a:latin typeface="Arial" pitchFamily="-111" charset="0"/>
            </a:endParaRPr>
          </a:p>
          <a:p>
            <a:pPr>
              <a:defRPr/>
            </a:pPr>
            <a:endParaRPr lang="en-GB" sz="1400" dirty="0" smtClean="0">
              <a:solidFill>
                <a:srgbClr val="000090"/>
              </a:solidFill>
              <a:latin typeface="Arial" pitchFamily="-111" charset="0"/>
            </a:endParaRPr>
          </a:p>
          <a:p>
            <a:pPr>
              <a:defRPr/>
            </a:pPr>
            <a:endParaRPr lang="en-GB" sz="1400" dirty="0">
              <a:solidFill>
                <a:srgbClr val="000090"/>
              </a:solidFill>
              <a:latin typeface="Arial" pitchFamily="-111" charset="0"/>
            </a:endParaRPr>
          </a:p>
          <a:p>
            <a:pPr>
              <a:defRPr/>
            </a:pPr>
            <a:endParaRPr lang="en-GB" sz="1400" dirty="0" smtClean="0">
              <a:solidFill>
                <a:srgbClr val="000090"/>
              </a:solidFill>
              <a:latin typeface="Arial" pitchFamily="-111" charset="0"/>
            </a:endParaRPr>
          </a:p>
          <a:p>
            <a:pPr>
              <a:defRPr/>
            </a:pPr>
            <a:endParaRPr lang="en-GB" sz="1400" dirty="0" smtClean="0">
              <a:solidFill>
                <a:srgbClr val="000090"/>
              </a:solidFill>
              <a:latin typeface="Arial" pitchFamily="-111" charset="0"/>
            </a:endParaRPr>
          </a:p>
          <a:p>
            <a:pPr>
              <a:buFontTx/>
              <a:buChar char="-"/>
              <a:defRPr/>
            </a:pPr>
            <a:r>
              <a:rPr lang="en-GB" sz="1400" dirty="0" smtClean="0">
                <a:solidFill>
                  <a:srgbClr val="000090"/>
                </a:solidFill>
                <a:latin typeface="Arial" pitchFamily="-111" charset="0"/>
              </a:rPr>
              <a:t> </a:t>
            </a:r>
            <a:r>
              <a:rPr lang="en-GB" sz="1400" b="1" dirty="0" smtClean="0">
                <a:solidFill>
                  <a:srgbClr val="000090"/>
                </a:solidFill>
                <a:latin typeface="Arial" pitchFamily="-111" charset="0"/>
              </a:rPr>
              <a:t>phase 2: </a:t>
            </a:r>
            <a:r>
              <a:rPr lang="en-GB" sz="1400" dirty="0" smtClean="0">
                <a:solidFill>
                  <a:srgbClr val="000090"/>
                </a:solidFill>
                <a:latin typeface="Arial" pitchFamily="-111" charset="0"/>
              </a:rPr>
              <a:t>wind pressure, temperature gradients </a:t>
            </a:r>
            <a:r>
              <a:rPr lang="en-GB" sz="1400" dirty="0" smtClean="0">
                <a:solidFill>
                  <a:srgbClr val="000090"/>
                </a:solidFill>
                <a:latin typeface="Arial" pitchFamily="-111" charset="0"/>
              </a:rPr>
              <a:t>corrections (non repeatable effects) </a:t>
            </a:r>
          </a:p>
          <a:p>
            <a:pPr>
              <a:defRPr/>
            </a:pPr>
            <a:r>
              <a:rPr lang="en-GB" sz="1400" b="1" dirty="0">
                <a:solidFill>
                  <a:srgbClr val="000090"/>
                </a:solidFill>
                <a:latin typeface="Arial" pitchFamily="-111" charset="0"/>
                <a:ea typeface="Arial" pitchFamily="-111" charset="0"/>
                <a:cs typeface="Arial" pitchFamily="-111" charset="0"/>
                <a:sym typeface="Wingdings"/>
              </a:rPr>
              <a:t> </a:t>
            </a:r>
            <a:r>
              <a:rPr lang="en-GB" sz="1400" b="1" dirty="0" smtClean="0">
                <a:solidFill>
                  <a:srgbClr val="000090"/>
                </a:solidFill>
                <a:latin typeface="Arial" pitchFamily="-111" charset="0"/>
                <a:ea typeface="Arial" pitchFamily="-111" charset="0"/>
                <a:cs typeface="Arial" pitchFamily="-111" charset="0"/>
                <a:sym typeface="Wingdings"/>
              </a:rPr>
              <a:t>                 </a:t>
            </a:r>
            <a:r>
              <a:rPr lang="en-US" sz="1400" b="1" dirty="0" smtClean="0">
                <a:solidFill>
                  <a:srgbClr val="313D19"/>
                </a:solidFill>
                <a:latin typeface="Arial" pitchFamily="-111" charset="0"/>
                <a:ea typeface="Arial" pitchFamily="-111" charset="0"/>
                <a:cs typeface="Arial" pitchFamily="-111" charset="0"/>
                <a:sym typeface="Wingdings"/>
              </a:rPr>
              <a:t> </a:t>
            </a:r>
            <a:r>
              <a:rPr lang="en-US" sz="1400" b="1" dirty="0" smtClean="0">
                <a:solidFill>
                  <a:srgbClr val="313D19"/>
                </a:solidFill>
                <a:latin typeface="Arial" pitchFamily="-111" charset="0"/>
                <a:ea typeface="Arial" pitchFamily="-111" charset="0"/>
                <a:cs typeface="Arial" pitchFamily="-111" charset="0"/>
                <a:sym typeface="Wingdings"/>
              </a:rPr>
              <a:t>O</a:t>
            </a:r>
            <a:r>
              <a:rPr lang="en-GB" sz="1400" b="1" dirty="0" err="1" smtClean="0">
                <a:solidFill>
                  <a:srgbClr val="313D19"/>
                </a:solidFill>
                <a:latin typeface="Arial" pitchFamily="-111" charset="0"/>
                <a:ea typeface="Arial" pitchFamily="-111" charset="0"/>
                <a:cs typeface="Arial" pitchFamily="-111" charset="0"/>
                <a:sym typeface="Wingdings" pitchFamily="-111" charset="2"/>
              </a:rPr>
              <a:t>ptimize</a:t>
            </a:r>
            <a:r>
              <a:rPr lang="en-GB" sz="1400" b="1" dirty="0" smtClean="0">
                <a:solidFill>
                  <a:srgbClr val="313D19"/>
                </a:solidFill>
                <a:latin typeface="Arial" pitchFamily="-111" charset="0"/>
                <a:ea typeface="Arial" pitchFamily="-111" charset="0"/>
                <a:cs typeface="Arial" pitchFamily="-111" charset="0"/>
                <a:sym typeface="Wingdings" pitchFamily="-111" charset="2"/>
              </a:rPr>
              <a:t> Performance</a:t>
            </a:r>
            <a:r>
              <a:rPr lang="en-GB" sz="1400" b="1" dirty="0" smtClean="0">
                <a:solidFill>
                  <a:srgbClr val="313D19"/>
                </a:solidFill>
                <a:latin typeface="Arial" pitchFamily="-111" charset="0"/>
                <a:ea typeface="Arial" pitchFamily="-111" charset="0"/>
                <a:cs typeface="Arial" pitchFamily="-111" charset="0"/>
                <a:sym typeface="Symbol" pitchFamily="-111" charset="2"/>
              </a:rPr>
              <a:t> up to</a:t>
            </a:r>
            <a:r>
              <a:rPr lang="en-GB" sz="1400" b="1" dirty="0" smtClean="0">
                <a:solidFill>
                  <a:srgbClr val="313D19"/>
                </a:solidFill>
                <a:latin typeface="Arial" pitchFamily="-111" charset="0"/>
                <a:ea typeface="Arial" pitchFamily="-111" charset="0"/>
                <a:cs typeface="Arial" pitchFamily="-111" charset="0"/>
                <a:sym typeface="Wingdings" pitchFamily="-111" charset="2"/>
              </a:rPr>
              <a:t> 100 </a:t>
            </a:r>
            <a:r>
              <a:rPr lang="en-GB" sz="1400" b="1" dirty="0" smtClean="0">
                <a:solidFill>
                  <a:srgbClr val="313D19"/>
                </a:solidFill>
                <a:latin typeface="Arial" pitchFamily="-111" charset="0"/>
                <a:ea typeface="Arial" pitchFamily="-111" charset="0"/>
                <a:cs typeface="Arial" pitchFamily="-111" charset="0"/>
                <a:sym typeface="Wingdings" pitchFamily="-111" charset="2"/>
              </a:rPr>
              <a:t>GHz  </a:t>
            </a:r>
            <a:r>
              <a:rPr lang="en-GB" sz="1400" b="1" dirty="0" smtClean="0">
                <a:solidFill>
                  <a:srgbClr val="313D19"/>
                </a:solidFill>
                <a:latin typeface="Arial" pitchFamily="-111" charset="0"/>
                <a:ea typeface="Arial" pitchFamily="-111" charset="0"/>
                <a:cs typeface="Arial" pitchFamily="-111" charset="0"/>
                <a:sym typeface="Wingdings"/>
              </a:rPr>
              <a:t> </a:t>
            </a:r>
            <a:r>
              <a:rPr lang="en-GB" sz="1400" dirty="0" smtClean="0">
                <a:solidFill>
                  <a:srgbClr val="000099"/>
                </a:solidFill>
                <a:latin typeface="Arial" pitchFamily="-111" charset="0"/>
                <a:sym typeface="Wingdings"/>
              </a:rPr>
              <a:t>RMS </a:t>
            </a:r>
            <a:r>
              <a:rPr lang="en-GB" sz="1400" dirty="0">
                <a:solidFill>
                  <a:srgbClr val="000099"/>
                </a:solidFill>
                <a:latin typeface="Arial" pitchFamily="-111" charset="0"/>
                <a:sym typeface="Wingdings"/>
              </a:rPr>
              <a:t>~150 </a:t>
            </a:r>
            <a:r>
              <a:rPr lang="el-GR" sz="1400" dirty="0">
                <a:solidFill>
                  <a:srgbClr val="000090"/>
                </a:solidFill>
                <a:latin typeface="Arial"/>
                <a:cs typeface="Arial"/>
                <a:sym typeface="Wingdings" charset="0"/>
              </a:rPr>
              <a:t>μ</a:t>
            </a:r>
            <a:r>
              <a:rPr lang="it-IT" sz="1400" dirty="0">
                <a:solidFill>
                  <a:srgbClr val="000090"/>
                </a:solidFill>
                <a:latin typeface="Arial"/>
                <a:cs typeface="Arial"/>
                <a:sym typeface="Wingdings" charset="0"/>
              </a:rPr>
              <a:t>m </a:t>
            </a:r>
            <a:r>
              <a:rPr lang="it-IT" sz="1400" dirty="0">
                <a:solidFill>
                  <a:srgbClr val="000090"/>
                </a:solidFill>
                <a:latin typeface="Arial"/>
                <a:cs typeface="Arial"/>
                <a:sym typeface="Wingdings"/>
              </a:rPr>
              <a:t> </a:t>
            </a:r>
            <a:r>
              <a:rPr lang="it-IT" sz="1400" dirty="0" err="1">
                <a:solidFill>
                  <a:srgbClr val="000090"/>
                </a:solidFill>
                <a:latin typeface="Arial"/>
                <a:cs typeface="Arial"/>
                <a:sym typeface="Wingdings"/>
              </a:rPr>
              <a:t>Efficiency</a:t>
            </a:r>
            <a:r>
              <a:rPr lang="it-IT" sz="1400" dirty="0">
                <a:solidFill>
                  <a:srgbClr val="000090"/>
                </a:solidFill>
                <a:latin typeface="Arial"/>
                <a:cs typeface="Arial"/>
                <a:sym typeface="Wingdings"/>
              </a:rPr>
              <a:t> @ 100 GHz ~67</a:t>
            </a:r>
            <a:r>
              <a:rPr lang="it-IT" sz="1400" dirty="0" smtClean="0">
                <a:solidFill>
                  <a:srgbClr val="000090"/>
                </a:solidFill>
                <a:latin typeface="Arial"/>
                <a:cs typeface="Arial"/>
                <a:sym typeface="Wingdings"/>
              </a:rPr>
              <a:t>%</a:t>
            </a:r>
            <a:endParaRPr lang="en-GB" sz="1600" dirty="0">
              <a:solidFill>
                <a:srgbClr val="000099"/>
              </a:solidFill>
              <a:latin typeface="Arial" pitchFamily="-111" charset="0"/>
            </a:endParaRPr>
          </a:p>
          <a:p>
            <a:pPr>
              <a:defRPr/>
            </a:pPr>
            <a:endParaRPr lang="en-GB" sz="1400" i="0" dirty="0" smtClean="0">
              <a:solidFill>
                <a:srgbClr val="000099"/>
              </a:solidFill>
              <a:latin typeface="Arial" pitchFamily="-111" charset="0"/>
            </a:endParaRPr>
          </a:p>
          <a:p>
            <a:pPr>
              <a:defRPr/>
            </a:pPr>
            <a:r>
              <a:rPr lang="en-GB" sz="1400" i="0" dirty="0" smtClean="0">
                <a:solidFill>
                  <a:srgbClr val="000099"/>
                </a:solidFill>
                <a:latin typeface="Arial" pitchFamily="-111" charset="0"/>
              </a:rPr>
              <a:t>Metrology: pressure/temperature </a:t>
            </a:r>
            <a:r>
              <a:rPr lang="en-GB" sz="1400" dirty="0" smtClean="0">
                <a:solidFill>
                  <a:srgbClr val="000099"/>
                </a:solidFill>
                <a:latin typeface="Arial" pitchFamily="-111" charset="0"/>
              </a:rPr>
              <a:t>s</a:t>
            </a:r>
            <a:r>
              <a:rPr lang="en-GB" sz="1400" i="0" dirty="0" smtClean="0">
                <a:solidFill>
                  <a:srgbClr val="000099"/>
                </a:solidFill>
                <a:latin typeface="Arial" pitchFamily="-111" charset="0"/>
              </a:rPr>
              <a:t>ensors to measure and correct deformations in real time </a:t>
            </a:r>
            <a:endParaRPr lang="en-GB" sz="1400" i="0" dirty="0" smtClean="0">
              <a:solidFill>
                <a:srgbClr val="000099"/>
              </a:solidFill>
              <a:latin typeface="Arial" pitchFamily="-111" charset="0"/>
            </a:endParaRPr>
          </a:p>
          <a:p>
            <a:pPr>
              <a:defRPr/>
            </a:pPr>
            <a:r>
              <a:rPr lang="en-GB" sz="1400" i="0" dirty="0" smtClean="0">
                <a:solidFill>
                  <a:srgbClr val="000099"/>
                </a:solidFill>
                <a:latin typeface="Arial" pitchFamily="-111" charset="0"/>
              </a:rPr>
              <a:t>(Microwave H</a:t>
            </a:r>
            <a:r>
              <a:rPr lang="en-GB" sz="1400" dirty="0" smtClean="0">
                <a:solidFill>
                  <a:srgbClr val="000099"/>
                </a:solidFill>
                <a:latin typeface="Arial" pitchFamily="-111" charset="0"/>
              </a:rPr>
              <a:t>o</a:t>
            </a:r>
            <a:r>
              <a:rPr lang="en-GB" sz="1400" i="0" dirty="0" smtClean="0">
                <a:solidFill>
                  <a:srgbClr val="000099"/>
                </a:solidFill>
                <a:latin typeface="Arial" pitchFamily="-111" charset="0"/>
              </a:rPr>
              <a:t>lography)</a:t>
            </a:r>
            <a:endParaRPr lang="en-GB" sz="1600" i="0" dirty="0">
              <a:solidFill>
                <a:srgbClr val="000099"/>
              </a:solidFill>
              <a:latin typeface="Arial" pitchFamily="-111" charset="0"/>
            </a:endParaRPr>
          </a:p>
        </p:txBody>
      </p:sp>
      <p:sp>
        <p:nvSpPr>
          <p:cNvPr id="6" name="Segnaposto numero diapositiva 5"/>
          <p:cNvSpPr>
            <a:spLocks noGrp="1"/>
          </p:cNvSpPr>
          <p:nvPr>
            <p:ph type="sldNum" sz="quarter" idx="12"/>
          </p:nvPr>
        </p:nvSpPr>
        <p:spPr/>
        <p:txBody>
          <a:bodyPr/>
          <a:lstStyle/>
          <a:p>
            <a:fld id="{DADBAAB8-458F-1A48-8141-A3618E0317F8}" type="slidenum">
              <a:rPr lang="en-US" smtClean="0"/>
              <a:pPr/>
              <a:t>5</a:t>
            </a:fld>
            <a:endParaRPr lang="en-US"/>
          </a:p>
        </p:txBody>
      </p:sp>
      <p:pic>
        <p:nvPicPr>
          <p:cNvPr id="7" name="Immagine 6" descr="deformations.tiff"/>
          <p:cNvPicPr>
            <a:picLocks noChangeAspect="1"/>
          </p:cNvPicPr>
          <p:nvPr/>
        </p:nvPicPr>
        <p:blipFill rotWithShape="1">
          <a:blip r:embed="rId4">
            <a:extLst>
              <a:ext uri="{28A0092B-C50C-407E-A947-70E740481C1C}">
                <a14:useLocalDpi xmlns:a14="http://schemas.microsoft.com/office/drawing/2010/main" val="0"/>
              </a:ext>
            </a:extLst>
          </a:blip>
          <a:srcRect l="6251" r="7718" b="22374"/>
          <a:stretch/>
        </p:blipFill>
        <p:spPr>
          <a:xfrm>
            <a:off x="5765801" y="2542419"/>
            <a:ext cx="2965451" cy="2244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99" name="Text Box 31"/>
          <p:cNvSpPr txBox="1">
            <a:spLocks noChangeArrowheads="1"/>
          </p:cNvSpPr>
          <p:nvPr/>
        </p:nvSpPr>
        <p:spPr bwMode="auto">
          <a:xfrm>
            <a:off x="422275" y="434975"/>
            <a:ext cx="8124710" cy="5800562"/>
          </a:xfrm>
          <a:prstGeom prst="rect">
            <a:avLst/>
          </a:prstGeom>
          <a:noFill/>
          <a:ln w="9525">
            <a:solidFill>
              <a:srgbClr val="993300"/>
            </a:solidFill>
            <a:miter lim="800000"/>
            <a:headEnd/>
            <a:tailEnd/>
          </a:ln>
          <a:effectLst/>
        </p:spPr>
        <p:txBody>
          <a:bodyPr wrap="square">
            <a:prstTxWarp prst="textNoShape">
              <a:avLst/>
            </a:prstTxWarp>
            <a:spAutoFit/>
          </a:bodyPr>
          <a:lstStyle/>
          <a:p>
            <a:pPr>
              <a:lnSpc>
                <a:spcPct val="110000"/>
              </a:lnSpc>
              <a:spcBef>
                <a:spcPct val="50000"/>
              </a:spcBef>
            </a:pPr>
            <a:r>
              <a:rPr lang="en-GB" sz="2400" b="1" i="0" dirty="0" smtClean="0">
                <a:effectLst>
                  <a:outerShdw blurRad="38100" dist="38100" dir="2700000" algn="tl">
                    <a:srgbClr val="000000"/>
                  </a:outerShdw>
                </a:effectLst>
                <a:latin typeface="Arial"/>
                <a:ea typeface="Arial" pitchFamily="-112" charset="0"/>
                <a:cs typeface="Arial"/>
              </a:rPr>
              <a:t>TELESCOPE SITE </a:t>
            </a:r>
            <a:endParaRPr lang="it-IT" sz="2400" b="1" i="0" dirty="0">
              <a:effectLst>
                <a:outerShdw blurRad="38100" dist="38100" dir="2700000" algn="tl">
                  <a:srgbClr val="000000"/>
                </a:outerShdw>
              </a:effectLst>
              <a:latin typeface="Arial"/>
              <a:ea typeface="Arial" pitchFamily="-112" charset="0"/>
              <a:cs typeface="Arial"/>
            </a:endParaRPr>
          </a:p>
          <a:p>
            <a:endParaRPr lang="en-GB" sz="2400" b="1" i="0" dirty="0" smtClean="0">
              <a:effectLst>
                <a:outerShdw blurRad="38100" dist="38100" dir="2700000" algn="tl">
                  <a:srgbClr val="000000"/>
                </a:outerShdw>
              </a:effectLst>
              <a:ea typeface="Arial" pitchFamily="-112" charset="0"/>
              <a:cs typeface="Arial" pitchFamily="-112" charset="0"/>
            </a:endParaRPr>
          </a:p>
          <a:p>
            <a:r>
              <a:rPr lang="en-GB" sz="1800" i="1" dirty="0" err="1" smtClean="0">
                <a:solidFill>
                  <a:schemeClr val="tx1"/>
                </a:solidFill>
              </a:rPr>
              <a:t>Pranu</a:t>
            </a:r>
            <a:r>
              <a:rPr lang="en-GB" sz="1800" i="1" dirty="0" smtClean="0">
                <a:solidFill>
                  <a:schemeClr val="tx1"/>
                </a:solidFill>
              </a:rPr>
              <a:t> </a:t>
            </a:r>
            <a:r>
              <a:rPr lang="en-GB" sz="1800" i="1" dirty="0" err="1" smtClean="0">
                <a:solidFill>
                  <a:schemeClr val="tx1"/>
                </a:solidFill>
              </a:rPr>
              <a:t>Sanguni</a:t>
            </a:r>
            <a:r>
              <a:rPr lang="en-GB" sz="1800" i="0" dirty="0" smtClean="0">
                <a:solidFill>
                  <a:schemeClr val="tx1"/>
                </a:solidFill>
              </a:rPr>
              <a:t>, San </a:t>
            </a:r>
            <a:r>
              <a:rPr lang="en-GB" sz="1800" i="0" dirty="0" err="1">
                <a:solidFill>
                  <a:schemeClr val="tx1"/>
                </a:solidFill>
              </a:rPr>
              <a:t>Basilio</a:t>
            </a:r>
            <a:r>
              <a:rPr lang="en-GB" sz="1800" i="0" dirty="0">
                <a:solidFill>
                  <a:schemeClr val="tx1"/>
                </a:solidFill>
              </a:rPr>
              <a:t>,</a:t>
            </a:r>
            <a:r>
              <a:rPr lang="en-GB" sz="1800" i="0" dirty="0" smtClean="0">
                <a:solidFill>
                  <a:schemeClr val="tx1"/>
                </a:solidFill>
              </a:rPr>
              <a:t> </a:t>
            </a:r>
          </a:p>
          <a:p>
            <a:r>
              <a:rPr lang="en-GB" dirty="0" smtClean="0"/>
              <a:t> </a:t>
            </a:r>
            <a:r>
              <a:rPr lang="en-GB" sz="1800" i="0" dirty="0" smtClean="0">
                <a:solidFill>
                  <a:schemeClr val="tx1"/>
                </a:solidFill>
              </a:rPr>
              <a:t>35 </a:t>
            </a:r>
            <a:r>
              <a:rPr lang="en-GB" sz="1800" i="0" dirty="0">
                <a:solidFill>
                  <a:schemeClr val="tx1"/>
                </a:solidFill>
              </a:rPr>
              <a:t>km</a:t>
            </a:r>
            <a:r>
              <a:rPr lang="en-GB" sz="1800" i="0" dirty="0" smtClean="0">
                <a:solidFill>
                  <a:schemeClr val="tx1"/>
                </a:solidFill>
              </a:rPr>
              <a:t> North of Cagliari </a:t>
            </a:r>
            <a:endParaRPr lang="en-GB" sz="1800" i="0" dirty="0">
              <a:solidFill>
                <a:schemeClr val="tx1"/>
              </a:solidFill>
            </a:endParaRPr>
          </a:p>
          <a:p>
            <a:pPr>
              <a:lnSpc>
                <a:spcPct val="110000"/>
              </a:lnSpc>
              <a:spcBef>
                <a:spcPct val="50000"/>
              </a:spcBef>
            </a:pPr>
            <a:endParaRPr lang="en-GB" sz="2000" i="0" dirty="0">
              <a:solidFill>
                <a:schemeClr val="tx1"/>
              </a:solidFill>
              <a:ea typeface="Arial" pitchFamily="-112" charset="0"/>
              <a:cs typeface="Arial" pitchFamily="-112" charset="0"/>
            </a:endParaRPr>
          </a:p>
          <a:p>
            <a:pPr>
              <a:lnSpc>
                <a:spcPct val="110000"/>
              </a:lnSpc>
              <a:spcBef>
                <a:spcPct val="50000"/>
              </a:spcBef>
            </a:pPr>
            <a:endParaRPr lang="en-GB" sz="1800" b="1" i="0" dirty="0">
              <a:solidFill>
                <a:schemeClr val="tx1"/>
              </a:solidFill>
              <a:ea typeface="Arial" pitchFamily="-112" charset="0"/>
              <a:cs typeface="Arial" pitchFamily="-112" charset="0"/>
            </a:endParaRPr>
          </a:p>
          <a:p>
            <a:pPr>
              <a:lnSpc>
                <a:spcPct val="110000"/>
              </a:lnSpc>
              <a:spcBef>
                <a:spcPct val="50000"/>
              </a:spcBef>
            </a:pPr>
            <a:endParaRPr lang="en-GB" sz="1800" b="1" i="0" dirty="0">
              <a:solidFill>
                <a:schemeClr val="tx1"/>
              </a:solidFill>
              <a:ea typeface="Arial" pitchFamily="-112" charset="0"/>
              <a:cs typeface="Arial" pitchFamily="-112" charset="0"/>
            </a:endParaRPr>
          </a:p>
          <a:p>
            <a:pPr>
              <a:lnSpc>
                <a:spcPct val="110000"/>
              </a:lnSpc>
              <a:spcBef>
                <a:spcPct val="50000"/>
              </a:spcBef>
            </a:pPr>
            <a:endParaRPr lang="en-GB" sz="1800" b="1" i="0" dirty="0">
              <a:solidFill>
                <a:schemeClr val="tx1"/>
              </a:solidFill>
              <a:ea typeface="Arial" pitchFamily="-112" charset="0"/>
              <a:cs typeface="Arial" pitchFamily="-112" charset="0"/>
            </a:endParaRPr>
          </a:p>
          <a:p>
            <a:pPr>
              <a:lnSpc>
                <a:spcPct val="110000"/>
              </a:lnSpc>
              <a:spcBef>
                <a:spcPct val="50000"/>
              </a:spcBef>
            </a:pPr>
            <a:endParaRPr lang="en-GB" sz="1800" b="1" i="0" dirty="0">
              <a:solidFill>
                <a:schemeClr val="tx1"/>
              </a:solidFill>
              <a:ea typeface="Arial" pitchFamily="-112" charset="0"/>
              <a:cs typeface="Arial" pitchFamily="-112" charset="0"/>
            </a:endParaRPr>
          </a:p>
          <a:p>
            <a:pPr>
              <a:lnSpc>
                <a:spcPct val="110000"/>
              </a:lnSpc>
              <a:spcBef>
                <a:spcPct val="50000"/>
              </a:spcBef>
            </a:pPr>
            <a:endParaRPr lang="en-GB" sz="1800" b="1" i="0" dirty="0">
              <a:solidFill>
                <a:schemeClr val="tx1"/>
              </a:solidFill>
              <a:ea typeface="Arial" pitchFamily="-112" charset="0"/>
              <a:cs typeface="Arial" pitchFamily="-112" charset="0"/>
            </a:endParaRPr>
          </a:p>
          <a:p>
            <a:pPr>
              <a:lnSpc>
                <a:spcPct val="110000"/>
              </a:lnSpc>
              <a:spcBef>
                <a:spcPct val="50000"/>
              </a:spcBef>
            </a:pPr>
            <a:endParaRPr lang="en-GB" sz="1800" b="1" i="0" dirty="0">
              <a:solidFill>
                <a:schemeClr val="tx1"/>
              </a:solidFill>
              <a:ea typeface="Arial" pitchFamily="-112" charset="0"/>
              <a:cs typeface="Arial" pitchFamily="-112" charset="0"/>
            </a:endParaRPr>
          </a:p>
          <a:p>
            <a:pPr>
              <a:lnSpc>
                <a:spcPct val="110000"/>
              </a:lnSpc>
              <a:spcBef>
                <a:spcPct val="50000"/>
              </a:spcBef>
            </a:pPr>
            <a:endParaRPr lang="en-GB" sz="1800" b="1" i="0" dirty="0">
              <a:solidFill>
                <a:schemeClr val="tx1"/>
              </a:solidFill>
              <a:ea typeface="Arial" pitchFamily="-112" charset="0"/>
              <a:cs typeface="Arial" pitchFamily="-112" charset="0"/>
            </a:endParaRPr>
          </a:p>
          <a:p>
            <a:pPr>
              <a:lnSpc>
                <a:spcPct val="110000"/>
              </a:lnSpc>
              <a:spcBef>
                <a:spcPct val="50000"/>
              </a:spcBef>
            </a:pPr>
            <a:endParaRPr lang="it-IT" sz="1600" b="1" i="0" u="sng" dirty="0">
              <a:solidFill>
                <a:schemeClr val="tx1"/>
              </a:solidFill>
              <a:ea typeface="Arial" pitchFamily="-112" charset="0"/>
              <a:cs typeface="Arial" pitchFamily="-112" charset="0"/>
            </a:endParaRPr>
          </a:p>
          <a:p>
            <a:pPr>
              <a:lnSpc>
                <a:spcPct val="110000"/>
              </a:lnSpc>
              <a:spcBef>
                <a:spcPct val="50000"/>
              </a:spcBef>
            </a:pPr>
            <a:endParaRPr lang="en-GB" sz="1600" b="1" i="0" u="sng" dirty="0">
              <a:solidFill>
                <a:schemeClr val="tx1"/>
              </a:solidFill>
              <a:ea typeface="Arial" pitchFamily="-112" charset="0"/>
              <a:cs typeface="Arial" pitchFamily="-112" charset="0"/>
            </a:endParaRPr>
          </a:p>
        </p:txBody>
      </p:sp>
      <p:pic>
        <p:nvPicPr>
          <p:cNvPr id="16" name="Picture 15" descr="6-IMGL8217_ALCE_100.jpg"/>
          <p:cNvPicPr>
            <a:picLocks noChangeAspect="1"/>
          </p:cNvPicPr>
          <p:nvPr/>
        </p:nvPicPr>
        <p:blipFill>
          <a:blip r:embed="rId3"/>
          <a:stretch>
            <a:fillRect/>
          </a:stretch>
        </p:blipFill>
        <p:spPr>
          <a:xfrm>
            <a:off x="3653705" y="3192683"/>
            <a:ext cx="4395245" cy="2933882"/>
          </a:xfrm>
          <a:prstGeom prst="rect">
            <a:avLst/>
          </a:prstGeom>
        </p:spPr>
      </p:pic>
      <p:pic>
        <p:nvPicPr>
          <p:cNvPr id="25625" name="Picture 5"/>
          <p:cNvPicPr>
            <a:picLocks noChangeAspect="1" noChangeArrowheads="1"/>
          </p:cNvPicPr>
          <p:nvPr/>
        </p:nvPicPr>
        <p:blipFill>
          <a:blip r:embed="rId4">
            <a:clrChange>
              <a:clrFrom>
                <a:srgbClr val="FDFDFD"/>
              </a:clrFrom>
              <a:clrTo>
                <a:srgbClr val="FDFDFD">
                  <a:alpha val="0"/>
                </a:srgbClr>
              </a:clrTo>
            </a:clrChange>
          </a:blip>
          <a:srcRect l="6068" r="2895"/>
          <a:stretch>
            <a:fillRect/>
          </a:stretch>
        </p:blipFill>
        <p:spPr bwMode="auto">
          <a:xfrm>
            <a:off x="4983089" y="539750"/>
            <a:ext cx="3587085" cy="3049022"/>
          </a:xfrm>
          <a:prstGeom prst="rect">
            <a:avLst/>
          </a:prstGeom>
          <a:noFill/>
          <a:ln w="9525">
            <a:noFill/>
            <a:round/>
            <a:headEnd/>
            <a:tailEnd/>
          </a:ln>
        </p:spPr>
      </p:pic>
      <p:pic>
        <p:nvPicPr>
          <p:cNvPr id="25603" name="Picture 4" descr="E:\imgs\srt_2.jpg"/>
          <p:cNvPicPr>
            <a:picLocks noChangeAspect="1" noChangeArrowheads="1"/>
          </p:cNvPicPr>
          <p:nvPr/>
        </p:nvPicPr>
        <p:blipFill>
          <a:blip r:embed="rId5"/>
          <a:srcRect/>
          <a:stretch>
            <a:fillRect/>
          </a:stretch>
        </p:blipFill>
        <p:spPr bwMode="auto">
          <a:xfrm>
            <a:off x="491123" y="3121302"/>
            <a:ext cx="2362200" cy="2954242"/>
          </a:xfrm>
          <a:prstGeom prst="rect">
            <a:avLst/>
          </a:prstGeom>
          <a:solidFill>
            <a:srgbClr val="663300"/>
          </a:solidFill>
          <a:ln w="9525">
            <a:noFill/>
            <a:miter lim="800000"/>
            <a:headEnd/>
            <a:tailEnd/>
          </a:ln>
        </p:spPr>
      </p:pic>
      <p:sp>
        <p:nvSpPr>
          <p:cNvPr id="365587" name="Rectangle 19"/>
          <p:cNvSpPr>
            <a:spLocks noChangeArrowheads="1"/>
          </p:cNvSpPr>
          <p:nvPr/>
        </p:nvSpPr>
        <p:spPr bwMode="auto">
          <a:xfrm>
            <a:off x="238125" y="2984500"/>
            <a:ext cx="9144000" cy="0"/>
          </a:xfrm>
          <a:prstGeom prst="rect">
            <a:avLst/>
          </a:prstGeom>
          <a:noFill/>
          <a:ln w="9525">
            <a:noFill/>
            <a:miter lim="800000"/>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graphicFrame>
        <p:nvGraphicFramePr>
          <p:cNvPr id="365595" name="Group 27"/>
          <p:cNvGraphicFramePr>
            <a:graphicFrameLocks noGrp="1"/>
          </p:cNvGraphicFramePr>
          <p:nvPr>
            <p:extLst>
              <p:ext uri="{D42A27DB-BD31-4B8C-83A1-F6EECF244321}">
                <p14:modId xmlns:p14="http://schemas.microsoft.com/office/powerpoint/2010/main" val="860761760"/>
              </p:ext>
            </p:extLst>
          </p:nvPr>
        </p:nvGraphicFramePr>
        <p:xfrm>
          <a:off x="491123" y="1936407"/>
          <a:ext cx="2362200" cy="1048093"/>
        </p:xfrm>
        <a:graphic>
          <a:graphicData uri="http://schemas.openxmlformats.org/drawingml/2006/table">
            <a:tbl>
              <a:tblPr/>
              <a:tblGrid>
                <a:gridCol w="1143000"/>
                <a:gridCol w="1219200"/>
              </a:tblGrid>
              <a:tr h="2204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111" charset="0"/>
                        </a:rPr>
                        <a:t>Altitude</a:t>
                      </a:r>
                      <a:endParaRPr kumimoji="0" lang="en-GB" sz="1400" b="0" i="0" u="none" strike="noStrike" cap="none" normalizeH="0" baseline="0" dirty="0">
                        <a:ln>
                          <a:noFill/>
                        </a:ln>
                        <a:solidFill>
                          <a:schemeClr val="tx1"/>
                        </a:solidFill>
                        <a:effectLst/>
                        <a:latin typeface="Arial" pitchFamily="-11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111" charset="0"/>
                        </a:rPr>
                        <a:t>585 </a:t>
                      </a:r>
                      <a:r>
                        <a:rPr kumimoji="0" lang="en-US" sz="1400" b="0" i="0" u="none" strike="noStrike" cap="none" normalizeH="0" baseline="0" dirty="0" err="1">
                          <a:ln>
                            <a:noFill/>
                          </a:ln>
                          <a:solidFill>
                            <a:schemeClr val="tx1"/>
                          </a:solidFill>
                          <a:effectLst/>
                          <a:latin typeface="Arial" pitchFamily="-111" charset="0"/>
                        </a:rPr>
                        <a:t>m</a:t>
                      </a:r>
                      <a:endParaRPr kumimoji="0" lang="en-GB" sz="1400" b="0" i="0" u="none" strike="noStrike" cap="none" normalizeH="0" baseline="0" dirty="0">
                        <a:ln>
                          <a:noFill/>
                        </a:ln>
                        <a:solidFill>
                          <a:schemeClr val="tx1"/>
                        </a:solidFill>
                        <a:effectLst/>
                        <a:latin typeface="Arial" pitchFamily="-11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6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smtClean="0">
                          <a:ln>
                            <a:noFill/>
                          </a:ln>
                          <a:solidFill>
                            <a:schemeClr val="tx1"/>
                          </a:solidFill>
                          <a:effectLst/>
                          <a:latin typeface="Arial" pitchFamily="-111" charset="0"/>
                        </a:rPr>
                        <a:t>Longitude</a:t>
                      </a:r>
                      <a:endParaRPr kumimoji="0" lang="en-GB" sz="1400" b="0" i="0" u="none" strike="noStrike" cap="none" normalizeH="0" baseline="0" dirty="0">
                        <a:ln>
                          <a:noFill/>
                        </a:ln>
                        <a:solidFill>
                          <a:schemeClr val="tx1"/>
                        </a:solidFill>
                        <a:effectLst/>
                        <a:latin typeface="Arial" pitchFamily="-11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111" charset="0"/>
                        </a:rPr>
                        <a:t>–09</a:t>
                      </a:r>
                      <a:r>
                        <a:rPr kumimoji="0" lang="en-US" sz="1400" b="0" i="0" u="none" strike="noStrike" cap="none" normalizeH="0" baseline="30000" dirty="0">
                          <a:ln>
                            <a:noFill/>
                          </a:ln>
                          <a:solidFill>
                            <a:schemeClr val="tx1"/>
                          </a:solidFill>
                          <a:effectLst/>
                          <a:latin typeface="Arial" pitchFamily="-111" charset="0"/>
                        </a:rPr>
                        <a:t>0 </a:t>
                      </a:r>
                      <a:r>
                        <a:rPr kumimoji="0" lang="en-US" sz="1400" b="0" i="0" u="none" strike="noStrike" cap="none" normalizeH="0" baseline="0" dirty="0">
                          <a:ln>
                            <a:noFill/>
                          </a:ln>
                          <a:solidFill>
                            <a:schemeClr val="tx1"/>
                          </a:solidFill>
                          <a:effectLst/>
                          <a:latin typeface="Arial" pitchFamily="-111" charset="0"/>
                        </a:rPr>
                        <a:t>14</a:t>
                      </a:r>
                      <a:r>
                        <a:rPr kumimoji="0" lang="en-US" sz="1400" b="0" i="0" u="none" strike="noStrike" cap="none" normalizeH="0" baseline="30000" dirty="0">
                          <a:ln>
                            <a:noFill/>
                          </a:ln>
                          <a:solidFill>
                            <a:schemeClr val="tx1"/>
                          </a:solidFill>
                          <a:effectLst/>
                          <a:latin typeface="Arial" pitchFamily="-111" charset="0"/>
                        </a:rPr>
                        <a:t>m </a:t>
                      </a:r>
                      <a:r>
                        <a:rPr kumimoji="0" lang="en-US" sz="1400" b="0" i="0" u="none" strike="noStrike" cap="none" normalizeH="0" baseline="0" dirty="0">
                          <a:ln>
                            <a:noFill/>
                          </a:ln>
                          <a:solidFill>
                            <a:schemeClr val="tx1"/>
                          </a:solidFill>
                          <a:effectLst/>
                          <a:latin typeface="Arial" pitchFamily="-111" charset="0"/>
                        </a:rPr>
                        <a:t>40</a:t>
                      </a:r>
                      <a:r>
                        <a:rPr kumimoji="0" lang="en-US" sz="1400" b="0" i="0" u="none" strike="noStrike" cap="none" normalizeH="0" baseline="30000" dirty="0">
                          <a:ln>
                            <a:noFill/>
                          </a:ln>
                          <a:solidFill>
                            <a:schemeClr val="tx1"/>
                          </a:solidFill>
                          <a:effectLst/>
                          <a:latin typeface="Arial" pitchFamily="-111" charset="0"/>
                        </a:rPr>
                        <a:t>s</a:t>
                      </a:r>
                      <a:endParaRPr kumimoji="0" lang="en-GB" sz="1400" b="0" i="0" u="none" strike="noStrike" cap="none" normalizeH="0" baseline="30000" dirty="0">
                        <a:ln>
                          <a:noFill/>
                        </a:ln>
                        <a:solidFill>
                          <a:schemeClr val="tx1"/>
                        </a:solidFill>
                        <a:effectLst/>
                        <a:latin typeface="Arial" pitchFamily="-11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6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111" charset="0"/>
                        </a:rPr>
                        <a:t>Latitude</a:t>
                      </a:r>
                      <a:endParaRPr kumimoji="0" lang="en-GB" sz="1400" b="0" i="0" u="none" strike="noStrike" cap="none" normalizeH="0" baseline="0" dirty="0">
                        <a:ln>
                          <a:noFill/>
                        </a:ln>
                        <a:solidFill>
                          <a:schemeClr val="tx1"/>
                        </a:solidFill>
                        <a:effectLst/>
                        <a:latin typeface="Arial" pitchFamily="-111"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111" charset="0"/>
                        </a:rPr>
                        <a:t>+39</a:t>
                      </a:r>
                      <a:r>
                        <a:rPr kumimoji="0" lang="en-US" sz="1400" b="0" i="0" u="none" strike="noStrike" cap="none" normalizeH="0" baseline="30000" dirty="0">
                          <a:ln>
                            <a:noFill/>
                          </a:ln>
                          <a:solidFill>
                            <a:schemeClr val="tx1"/>
                          </a:solidFill>
                          <a:effectLst/>
                          <a:latin typeface="Arial" pitchFamily="-111" charset="0"/>
                        </a:rPr>
                        <a:t>0 </a:t>
                      </a:r>
                      <a:r>
                        <a:rPr kumimoji="0" lang="en-US" sz="1400" b="0" i="0" u="none" strike="noStrike" cap="none" normalizeH="0" baseline="0" dirty="0">
                          <a:ln>
                            <a:noFill/>
                          </a:ln>
                          <a:solidFill>
                            <a:schemeClr val="tx1"/>
                          </a:solidFill>
                          <a:effectLst/>
                          <a:latin typeface="Arial" pitchFamily="-111" charset="0"/>
                        </a:rPr>
                        <a:t>29</a:t>
                      </a:r>
                      <a:r>
                        <a:rPr kumimoji="0" lang="en-US" sz="1400" b="0" i="0" u="none" strike="noStrike" cap="none" normalizeH="0" baseline="30000" dirty="0">
                          <a:ln>
                            <a:noFill/>
                          </a:ln>
                          <a:solidFill>
                            <a:schemeClr val="tx1"/>
                          </a:solidFill>
                          <a:effectLst/>
                          <a:latin typeface="Arial" pitchFamily="-111" charset="0"/>
                        </a:rPr>
                        <a:t>m </a:t>
                      </a:r>
                      <a:r>
                        <a:rPr kumimoji="0" lang="en-US" sz="1400" b="0" i="0" u="none" strike="noStrike" cap="none" normalizeH="0" baseline="0" dirty="0">
                          <a:ln>
                            <a:noFill/>
                          </a:ln>
                          <a:solidFill>
                            <a:schemeClr val="tx1"/>
                          </a:solidFill>
                          <a:effectLst/>
                          <a:latin typeface="Arial" pitchFamily="-111" charset="0"/>
                        </a:rPr>
                        <a:t>50</a:t>
                      </a:r>
                      <a:r>
                        <a:rPr kumimoji="0" lang="en-US" sz="1400" b="0" i="0" u="none" strike="noStrike" cap="none" normalizeH="0" baseline="30000" dirty="0">
                          <a:ln>
                            <a:noFill/>
                          </a:ln>
                          <a:solidFill>
                            <a:schemeClr val="tx1"/>
                          </a:solidFill>
                          <a:effectLst/>
                          <a:latin typeface="Arial" pitchFamily="-111" charset="0"/>
                        </a:rPr>
                        <a:t>s</a:t>
                      </a:r>
                      <a:endParaRPr kumimoji="0" lang="en-GB" sz="1400" b="0" i="0" u="none" strike="noStrike" cap="none" normalizeH="0" baseline="30000" dirty="0">
                        <a:ln>
                          <a:noFill/>
                        </a:ln>
                        <a:solidFill>
                          <a:schemeClr val="tx1"/>
                        </a:solidFill>
                        <a:effectLst/>
                        <a:latin typeface="Arial" pitchFamily="-111"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 name="TextBox 16"/>
          <p:cNvSpPr txBox="1"/>
          <p:nvPr/>
        </p:nvSpPr>
        <p:spPr>
          <a:xfrm>
            <a:off x="3602388" y="1748992"/>
            <a:ext cx="2370385" cy="1477328"/>
          </a:xfrm>
          <a:prstGeom prst="rect">
            <a:avLst/>
          </a:prstGeom>
          <a:noFill/>
        </p:spPr>
        <p:txBody>
          <a:bodyPr wrap="square" rtlCol="0">
            <a:spAutoFit/>
          </a:bodyPr>
          <a:lstStyle/>
          <a:p>
            <a:r>
              <a:rPr lang="en-US" b="1" dirty="0" smtClean="0"/>
              <a:t>Optimize UV coverage</a:t>
            </a:r>
          </a:p>
          <a:p>
            <a:endParaRPr lang="en-US" dirty="0" smtClean="0"/>
          </a:p>
          <a:p>
            <a:r>
              <a:rPr lang="en-US" dirty="0" smtClean="0"/>
              <a:t>Natural wind screen</a:t>
            </a:r>
          </a:p>
          <a:p>
            <a:r>
              <a:rPr lang="en-US" dirty="0" smtClean="0"/>
              <a:t>Low RFI </a:t>
            </a:r>
          </a:p>
          <a:p>
            <a:r>
              <a:rPr lang="en-US" dirty="0" smtClean="0"/>
              <a:t>Rain &lt; 600 mm/yr</a:t>
            </a:r>
            <a:endParaRPr lang="en-US" dirty="0"/>
          </a:p>
        </p:txBody>
      </p:sp>
      <p:sp>
        <p:nvSpPr>
          <p:cNvPr id="2" name="Segnaposto data 1"/>
          <p:cNvSpPr>
            <a:spLocks noGrp="1"/>
          </p:cNvSpPr>
          <p:nvPr>
            <p:ph type="dt" sz="half" idx="10"/>
          </p:nvPr>
        </p:nvSpPr>
        <p:spPr/>
        <p:txBody>
          <a:bodyPr/>
          <a:lstStyle/>
          <a:p>
            <a:r>
              <a:rPr lang="en-US" smtClean="0"/>
              <a:t>09/24/15</a:t>
            </a:r>
            <a:endParaRPr lang="en-US"/>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5" name="Segnaposto numero diapositiva 4"/>
          <p:cNvSpPr>
            <a:spLocks noGrp="1"/>
          </p:cNvSpPr>
          <p:nvPr>
            <p:ph type="sldNum" sz="quarter" idx="12"/>
          </p:nvPr>
        </p:nvSpPr>
        <p:spPr/>
        <p:txBody>
          <a:bodyPr/>
          <a:lstStyle/>
          <a:p>
            <a:fld id="{DADBAAB8-458F-1A48-8141-A3618E0317F8}" type="slidenum">
              <a:rPr lang="en-US" smtClean="0"/>
              <a:pPr/>
              <a:t>6</a:t>
            </a:fld>
            <a:endParaRPr lang="en-US"/>
          </a:p>
        </p:txBody>
      </p:sp>
      <p:pic>
        <p:nvPicPr>
          <p:cNvPr id="18" name="carteDyn" descr="Cliccare per ricentrare, trascinare per zoomare"/>
          <p:cNvPicPr>
            <a:picLocks noChangeAspect="1" noChangeArrowheads="1"/>
          </p:cNvPicPr>
          <p:nvPr/>
        </p:nvPicPr>
        <p:blipFill>
          <a:blip r:embed="rId6"/>
          <a:srcRect/>
          <a:stretch>
            <a:fillRect/>
          </a:stretch>
        </p:blipFill>
        <p:spPr bwMode="auto">
          <a:xfrm>
            <a:off x="2143125" y="5234697"/>
            <a:ext cx="1371600" cy="862013"/>
          </a:xfrm>
          <a:prstGeom prst="rect">
            <a:avLst/>
          </a:prstGeom>
          <a:noFill/>
          <a:ln w="12700">
            <a:solidFill>
              <a:srgbClr val="0000FF"/>
            </a:solidFill>
            <a:miter lim="800000"/>
            <a:headEnd/>
            <a:tailEnd/>
          </a:ln>
          <a:effectLst>
            <a:outerShdw blurRad="63500" dist="107763" dir="2700000" algn="ctr" rotWithShape="0">
              <a:schemeClr val="bg2">
                <a:alpha val="74998"/>
              </a:scheme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descr="digital"/>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239000" y="5378383"/>
            <a:ext cx="1905000" cy="1316038"/>
          </a:xfrm>
          <a:prstGeom prst="rect">
            <a:avLst/>
          </a:prstGeom>
          <a:noFill/>
          <a:ln w="9525">
            <a:noFill/>
            <a:miter lim="800000"/>
            <a:headEnd/>
            <a:tailEnd/>
          </a:ln>
        </p:spPr>
      </p:pic>
      <p:pic>
        <p:nvPicPr>
          <p:cNvPr id="28676" name="Picture 7"/>
          <p:cNvPicPr>
            <a:picLocks noChangeAspect="1" noChangeArrowheads="1"/>
          </p:cNvPicPr>
          <p:nvPr/>
        </p:nvPicPr>
        <p:blipFill>
          <a:blip r:embed="rId3">
            <a:clrChange>
              <a:clrFrom>
                <a:srgbClr val="FCFFFF"/>
              </a:clrFrom>
              <a:clrTo>
                <a:srgbClr val="FCFFFF">
                  <a:alpha val="0"/>
                </a:srgbClr>
              </a:clrTo>
            </a:clrChange>
          </a:blip>
          <a:srcRect/>
          <a:stretch>
            <a:fillRect/>
          </a:stretch>
        </p:blipFill>
        <p:spPr bwMode="auto">
          <a:xfrm>
            <a:off x="762000" y="1905000"/>
            <a:ext cx="2209800" cy="1524000"/>
          </a:xfrm>
          <a:prstGeom prst="rect">
            <a:avLst/>
          </a:prstGeom>
          <a:noFill/>
          <a:ln w="9525">
            <a:noFill/>
            <a:miter lim="800000"/>
            <a:headEnd/>
            <a:tailEnd/>
          </a:ln>
        </p:spPr>
      </p:pic>
      <p:pic>
        <p:nvPicPr>
          <p:cNvPr id="28677" name="Picture 6"/>
          <p:cNvPicPr>
            <a:picLocks noChangeAspect="1" noChangeArrowheads="1"/>
          </p:cNvPicPr>
          <p:nvPr/>
        </p:nvPicPr>
        <p:blipFill>
          <a:blip r:embed="rId4">
            <a:clrChange>
              <a:clrFrom>
                <a:srgbClr val="958A8C"/>
              </a:clrFrom>
              <a:clrTo>
                <a:srgbClr val="958A8C">
                  <a:alpha val="0"/>
                </a:srgbClr>
              </a:clrTo>
            </a:clrChange>
          </a:blip>
          <a:srcRect/>
          <a:stretch>
            <a:fillRect/>
          </a:stretch>
        </p:blipFill>
        <p:spPr bwMode="auto">
          <a:xfrm>
            <a:off x="842963" y="3581400"/>
            <a:ext cx="1976437" cy="1468438"/>
          </a:xfrm>
          <a:prstGeom prst="rect">
            <a:avLst/>
          </a:prstGeom>
          <a:noFill/>
          <a:ln w="9525">
            <a:noFill/>
            <a:miter lim="800000"/>
            <a:headEnd/>
            <a:tailEnd/>
          </a:ln>
        </p:spPr>
      </p:pic>
      <p:sp>
        <p:nvSpPr>
          <p:cNvPr id="28678" name="Rectangle 2"/>
          <p:cNvSpPr>
            <a:spLocks noChangeArrowheads="1"/>
          </p:cNvSpPr>
          <p:nvPr/>
        </p:nvSpPr>
        <p:spPr bwMode="auto">
          <a:xfrm>
            <a:off x="1574800" y="1100138"/>
            <a:ext cx="11176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8679" name="Rectangle 3"/>
          <p:cNvSpPr>
            <a:spLocks noChangeArrowheads="1"/>
          </p:cNvSpPr>
          <p:nvPr/>
        </p:nvSpPr>
        <p:spPr bwMode="auto">
          <a:xfrm>
            <a:off x="1574800" y="1100138"/>
            <a:ext cx="838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8680" name="Rectangle 4"/>
          <p:cNvSpPr>
            <a:spLocks noChangeArrowheads="1"/>
          </p:cNvSpPr>
          <p:nvPr/>
        </p:nvSpPr>
        <p:spPr bwMode="auto">
          <a:xfrm>
            <a:off x="1574800" y="1100138"/>
            <a:ext cx="711200" cy="0"/>
          </a:xfrm>
          <a:prstGeom prst="rect">
            <a:avLst/>
          </a:prstGeom>
          <a:solidFill>
            <a:srgbClr val="CCFFCC"/>
          </a:solidFill>
          <a:ln w="9525">
            <a:noFill/>
            <a:miter lim="800000"/>
            <a:headEnd/>
            <a:tailEnd/>
          </a:ln>
        </p:spPr>
        <p:txBody>
          <a:bodyPr wrap="none" anchor="ctr">
            <a:prstTxWarp prst="textNoShape">
              <a:avLst/>
            </a:prstTxWarp>
            <a:spAutoFit/>
          </a:bodyPr>
          <a:lstStyle/>
          <a:p>
            <a:endParaRPr lang="en-US"/>
          </a:p>
        </p:txBody>
      </p:sp>
      <p:sp>
        <p:nvSpPr>
          <p:cNvPr id="28681" name="Rectangle 5"/>
          <p:cNvSpPr>
            <a:spLocks noChangeArrowheads="1"/>
          </p:cNvSpPr>
          <p:nvPr/>
        </p:nvSpPr>
        <p:spPr bwMode="auto">
          <a:xfrm>
            <a:off x="1566863" y="-193675"/>
            <a:ext cx="11176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8682" name="Rectangle 6"/>
          <p:cNvSpPr>
            <a:spLocks noChangeArrowheads="1"/>
          </p:cNvSpPr>
          <p:nvPr/>
        </p:nvSpPr>
        <p:spPr bwMode="auto">
          <a:xfrm>
            <a:off x="1566863" y="-193675"/>
            <a:ext cx="8382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28683" name="Rectangle 7"/>
          <p:cNvSpPr>
            <a:spLocks noChangeArrowheads="1"/>
          </p:cNvSpPr>
          <p:nvPr/>
        </p:nvSpPr>
        <p:spPr bwMode="auto">
          <a:xfrm>
            <a:off x="1566863" y="-193675"/>
            <a:ext cx="742950" cy="0"/>
          </a:xfrm>
          <a:prstGeom prst="rect">
            <a:avLst/>
          </a:prstGeom>
          <a:noFill/>
          <a:ln w="9525">
            <a:noFill/>
            <a:miter lim="800000"/>
            <a:headEnd/>
            <a:tailEnd/>
          </a:ln>
        </p:spPr>
        <p:txBody>
          <a:bodyPr wrap="none" anchor="ctr">
            <a:prstTxWarp prst="textNoShape">
              <a:avLst/>
            </a:prstTxWarp>
            <a:spAutoFit/>
          </a:bodyPr>
          <a:lstStyle/>
          <a:p>
            <a:endParaRPr lang="en-US"/>
          </a:p>
        </p:txBody>
      </p:sp>
      <p:grpSp>
        <p:nvGrpSpPr>
          <p:cNvPr id="2" name="Group 8"/>
          <p:cNvGrpSpPr>
            <a:grpSpLocks/>
          </p:cNvGrpSpPr>
          <p:nvPr/>
        </p:nvGrpSpPr>
        <p:grpSpPr bwMode="auto">
          <a:xfrm>
            <a:off x="169863" y="1397000"/>
            <a:ext cx="8745537" cy="1622425"/>
            <a:chOff x="107" y="880"/>
            <a:chExt cx="5509" cy="1022"/>
          </a:xfrm>
        </p:grpSpPr>
        <p:sp>
          <p:nvSpPr>
            <p:cNvPr id="28709" name="AutoShape 9"/>
            <p:cNvSpPr>
              <a:spLocks noChangeArrowheads="1"/>
            </p:cNvSpPr>
            <p:nvPr/>
          </p:nvSpPr>
          <p:spPr bwMode="auto">
            <a:xfrm>
              <a:off x="107" y="880"/>
              <a:ext cx="5510" cy="1023"/>
            </a:xfrm>
            <a:prstGeom prst="roundRect">
              <a:avLst>
                <a:gd name="adj" fmla="val 97"/>
              </a:avLst>
            </a:prstGeom>
            <a:noFill/>
            <a:ln w="9525">
              <a:noFill/>
              <a:round/>
              <a:headEnd/>
              <a:tailEnd/>
            </a:ln>
          </p:spPr>
          <p:txBody>
            <a:bodyPr wrap="none" anchor="ctr">
              <a:prstTxWarp prst="textNoShape">
                <a:avLst/>
              </a:prstTxWarp>
            </a:bodyPr>
            <a:lstStyle/>
            <a:p>
              <a:endParaRPr lang="en-US"/>
            </a:p>
          </p:txBody>
        </p:sp>
      </p:grpSp>
      <p:grpSp>
        <p:nvGrpSpPr>
          <p:cNvPr id="3" name="Group 10"/>
          <p:cNvGrpSpPr>
            <a:grpSpLocks/>
          </p:cNvGrpSpPr>
          <p:nvPr/>
        </p:nvGrpSpPr>
        <p:grpSpPr bwMode="auto">
          <a:xfrm>
            <a:off x="201613" y="1820863"/>
            <a:ext cx="8745537" cy="1622425"/>
            <a:chOff x="127" y="1147"/>
            <a:chExt cx="5509" cy="1022"/>
          </a:xfrm>
        </p:grpSpPr>
        <p:sp>
          <p:nvSpPr>
            <p:cNvPr id="28708" name="AutoShape 11"/>
            <p:cNvSpPr>
              <a:spLocks noChangeArrowheads="1"/>
            </p:cNvSpPr>
            <p:nvPr/>
          </p:nvSpPr>
          <p:spPr bwMode="auto">
            <a:xfrm>
              <a:off x="127" y="1147"/>
              <a:ext cx="5510" cy="1023"/>
            </a:xfrm>
            <a:prstGeom prst="roundRect">
              <a:avLst>
                <a:gd name="adj" fmla="val 97"/>
              </a:avLst>
            </a:prstGeom>
            <a:noFill/>
            <a:ln w="9525">
              <a:noFill/>
              <a:round/>
              <a:headEnd/>
              <a:tailEnd/>
            </a:ln>
          </p:spPr>
          <p:txBody>
            <a:bodyPr wrap="none" anchor="ctr">
              <a:prstTxWarp prst="textNoShape">
                <a:avLst/>
              </a:prstTxWarp>
            </a:bodyPr>
            <a:lstStyle/>
            <a:p>
              <a:endParaRPr lang="en-US"/>
            </a:p>
          </p:txBody>
        </p:sp>
      </p:grpSp>
      <p:grpSp>
        <p:nvGrpSpPr>
          <p:cNvPr id="4" name="Group 12"/>
          <p:cNvGrpSpPr>
            <a:grpSpLocks/>
          </p:cNvGrpSpPr>
          <p:nvPr/>
        </p:nvGrpSpPr>
        <p:grpSpPr bwMode="auto">
          <a:xfrm>
            <a:off x="1055688" y="5383213"/>
            <a:ext cx="87312" cy="350837"/>
            <a:chOff x="665" y="3391"/>
            <a:chExt cx="55" cy="221"/>
          </a:xfrm>
        </p:grpSpPr>
        <p:sp>
          <p:nvSpPr>
            <p:cNvPr id="28704" name="AutoShape 13"/>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grpSp>
          <p:nvGrpSpPr>
            <p:cNvPr id="5" name="Group 14"/>
            <p:cNvGrpSpPr>
              <a:grpSpLocks/>
            </p:cNvGrpSpPr>
            <p:nvPr/>
          </p:nvGrpSpPr>
          <p:grpSpPr bwMode="auto">
            <a:xfrm>
              <a:off x="665" y="3391"/>
              <a:ext cx="55" cy="221"/>
              <a:chOff x="665" y="3391"/>
              <a:chExt cx="55" cy="221"/>
            </a:xfrm>
          </p:grpSpPr>
          <p:sp>
            <p:nvSpPr>
              <p:cNvPr id="28706" name="AutoShape 15"/>
              <p:cNvSpPr>
                <a:spLocks noChangeArrowheads="1"/>
              </p:cNvSpPr>
              <p:nvPr/>
            </p:nvSpPr>
            <p:spPr bwMode="auto">
              <a:xfrm>
                <a:off x="665" y="3391"/>
                <a:ext cx="48" cy="216"/>
              </a:xfrm>
              <a:prstGeom prst="roundRect">
                <a:avLst>
                  <a:gd name="adj" fmla="val 2083"/>
                </a:avLst>
              </a:prstGeom>
              <a:noFill/>
              <a:ln w="9525">
                <a:noFill/>
                <a:round/>
                <a:headEnd/>
                <a:tailEnd/>
              </a:ln>
            </p:spPr>
            <p:txBody>
              <a:bodyPr wrap="none" anchor="ctr">
                <a:prstTxWarp prst="textNoShape">
                  <a:avLst/>
                </a:prstTxWarp>
              </a:bodyPr>
              <a:lstStyle/>
              <a:p>
                <a:endParaRPr lang="en-US"/>
              </a:p>
            </p:txBody>
          </p:sp>
          <p:sp>
            <p:nvSpPr>
              <p:cNvPr id="28707" name="AutoShape 16"/>
              <p:cNvSpPr>
                <a:spLocks noChangeArrowheads="1"/>
              </p:cNvSpPr>
              <p:nvPr/>
            </p:nvSpPr>
            <p:spPr bwMode="auto">
              <a:xfrm>
                <a:off x="665" y="3391"/>
                <a:ext cx="55" cy="221"/>
              </a:xfrm>
              <a:prstGeom prst="roundRect">
                <a:avLst>
                  <a:gd name="adj" fmla="val 2083"/>
                </a:avLst>
              </a:prstGeom>
              <a:noFill/>
              <a:ln w="9525">
                <a:noFill/>
                <a:round/>
                <a:headEnd/>
                <a:tailEnd/>
              </a:ln>
            </p:spPr>
            <p:txBody>
              <a:bodyPr wrap="none" lIns="0" tIns="0" rIns="0" bIns="0">
                <a:prstTxWarp prst="textNoShape">
                  <a:avLst/>
                </a:prstTxWarp>
                <a:spAutoFit/>
              </a:bodyPr>
              <a:lstStyle/>
              <a:p>
                <a:pPr>
                  <a:lnSpc>
                    <a:spcPct val="95000"/>
                  </a:lnSpc>
                  <a:buClr>
                    <a:srgbClr val="000000"/>
                  </a:buClr>
                  <a:buSzPct val="100000"/>
                  <a:buFont typeface="Times New Roman" pitchFamily="-112"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a:solidFill>
                      <a:schemeClr val="tx1"/>
                    </a:solidFill>
                  </a:rPr>
                  <a:t> </a:t>
                </a:r>
              </a:p>
            </p:txBody>
          </p:sp>
        </p:grpSp>
      </p:grpSp>
      <p:sp>
        <p:nvSpPr>
          <p:cNvPr id="28687" name="Oval 17"/>
          <p:cNvSpPr>
            <a:spLocks noChangeArrowheads="1"/>
          </p:cNvSpPr>
          <p:nvPr/>
        </p:nvSpPr>
        <p:spPr bwMode="auto">
          <a:xfrm>
            <a:off x="7677150" y="3819525"/>
            <a:ext cx="809625" cy="809625"/>
          </a:xfrm>
          <a:prstGeom prst="ellipse">
            <a:avLst/>
          </a:prstGeom>
          <a:noFill/>
          <a:ln w="9525">
            <a:noFill/>
            <a:round/>
            <a:headEnd/>
            <a:tailEnd/>
          </a:ln>
        </p:spPr>
        <p:txBody>
          <a:bodyPr wrap="none" anchor="ctr">
            <a:prstTxWarp prst="textNoShape">
              <a:avLst/>
            </a:prstTxWarp>
          </a:bodyPr>
          <a:lstStyle/>
          <a:p>
            <a:endParaRPr lang="en-US"/>
          </a:p>
        </p:txBody>
      </p:sp>
      <p:sp>
        <p:nvSpPr>
          <p:cNvPr id="264210" name="Rectangle 18"/>
          <p:cNvSpPr>
            <a:spLocks noChangeArrowheads="1"/>
          </p:cNvSpPr>
          <p:nvPr/>
        </p:nvSpPr>
        <p:spPr bwMode="auto">
          <a:xfrm>
            <a:off x="76200" y="533400"/>
            <a:ext cx="8915400" cy="609600"/>
          </a:xfrm>
          <a:prstGeom prst="rect">
            <a:avLst/>
          </a:prstGeom>
          <a:noFill/>
          <a:ln w="9525">
            <a:noFill/>
            <a:miter lim="800000"/>
            <a:headEnd/>
            <a:tailEnd/>
          </a:ln>
          <a:effectLst/>
        </p:spPr>
        <p:txBody>
          <a:bodyPr>
            <a:prstTxWarp prst="textNoShape">
              <a:avLst/>
            </a:prstTxWarp>
          </a:bodyPr>
          <a:lstStyle/>
          <a:p>
            <a:pPr algn="ctr">
              <a:tabLst>
                <a:tab pos="568325" algn="l"/>
              </a:tabLst>
              <a:defRPr/>
            </a:pPr>
            <a:r>
              <a:rPr lang="it-IT" sz="2400" b="1" dirty="0" smtClean="0">
                <a:latin typeface="Arial" charset="0"/>
              </a:rPr>
              <a:t>FIRST GENERATION INSTRUMENTATION</a:t>
            </a:r>
            <a:endParaRPr lang="it-IT" sz="2400" b="1" dirty="0">
              <a:latin typeface="Arial" charset="0"/>
            </a:endParaRPr>
          </a:p>
        </p:txBody>
      </p:sp>
      <p:sp>
        <p:nvSpPr>
          <p:cNvPr id="28690" name="Text Box 26"/>
          <p:cNvSpPr txBox="1">
            <a:spLocks noChangeArrowheads="1"/>
          </p:cNvSpPr>
          <p:nvPr/>
        </p:nvSpPr>
        <p:spPr bwMode="auto">
          <a:xfrm>
            <a:off x="3803649" y="1828800"/>
            <a:ext cx="5113337" cy="1689693"/>
          </a:xfrm>
          <a:prstGeom prst="rect">
            <a:avLst/>
          </a:prstGeom>
          <a:noFill/>
          <a:ln w="9525">
            <a:noFill/>
            <a:miter lim="800000"/>
            <a:headEnd/>
            <a:tailEnd/>
          </a:ln>
        </p:spPr>
        <p:txBody>
          <a:bodyPr wrap="square">
            <a:prstTxWarp prst="textNoShape">
              <a:avLst/>
            </a:prstTxWarp>
            <a:spAutoFit/>
          </a:bodyPr>
          <a:lstStyle/>
          <a:p>
            <a:pPr algn="ctr">
              <a:lnSpc>
                <a:spcPct val="70000"/>
              </a:lnSpc>
              <a:spcBef>
                <a:spcPct val="50000"/>
              </a:spcBef>
            </a:pPr>
            <a:r>
              <a:rPr lang="it-IT" sz="2000" b="1" dirty="0" smtClean="0">
                <a:solidFill>
                  <a:schemeClr val="tx1"/>
                </a:solidFill>
              </a:rPr>
              <a:t>DFB: </a:t>
            </a:r>
            <a:r>
              <a:rPr lang="it-IT" sz="2000" b="1" dirty="0" err="1" smtClean="0">
                <a:solidFill>
                  <a:schemeClr val="tx1"/>
                </a:solidFill>
              </a:rPr>
              <a:t>Digital</a:t>
            </a:r>
            <a:r>
              <a:rPr lang="it-IT" sz="2000" b="1" dirty="0" smtClean="0">
                <a:solidFill>
                  <a:schemeClr val="tx1"/>
                </a:solidFill>
              </a:rPr>
              <a:t> </a:t>
            </a:r>
            <a:r>
              <a:rPr lang="it-IT" sz="2000" b="1" dirty="0" err="1" smtClean="0">
                <a:solidFill>
                  <a:schemeClr val="tx1"/>
                </a:solidFill>
              </a:rPr>
              <a:t>Spectrometer</a:t>
            </a:r>
            <a:r>
              <a:rPr lang="it-IT" sz="2000" b="1" dirty="0" smtClean="0"/>
              <a:t> (</a:t>
            </a:r>
            <a:r>
              <a:rPr lang="it-IT" sz="2000" b="1" dirty="0" smtClean="0">
                <a:solidFill>
                  <a:schemeClr val="tx1"/>
                </a:solidFill>
              </a:rPr>
              <a:t>pulsar)</a:t>
            </a:r>
          </a:p>
          <a:p>
            <a:pPr algn="ctr">
              <a:lnSpc>
                <a:spcPct val="70000"/>
              </a:lnSpc>
              <a:spcBef>
                <a:spcPct val="50000"/>
              </a:spcBef>
            </a:pPr>
            <a:r>
              <a:rPr lang="it-IT" sz="1600" b="1" dirty="0">
                <a:solidFill>
                  <a:srgbClr val="663300"/>
                </a:solidFill>
              </a:rPr>
              <a:t>(ATNF Pulsar </a:t>
            </a:r>
            <a:r>
              <a:rPr lang="it-IT" sz="1600" b="1" dirty="0" err="1">
                <a:solidFill>
                  <a:srgbClr val="663300"/>
                </a:solidFill>
              </a:rPr>
              <a:t>Digital</a:t>
            </a:r>
            <a:r>
              <a:rPr lang="it-IT" sz="1600" b="1" dirty="0">
                <a:solidFill>
                  <a:srgbClr val="663300"/>
                </a:solidFill>
              </a:rPr>
              <a:t> </a:t>
            </a:r>
            <a:r>
              <a:rPr lang="it-IT" sz="1600" b="1" dirty="0" err="1" smtClean="0">
                <a:solidFill>
                  <a:srgbClr val="663300"/>
                </a:solidFill>
              </a:rPr>
              <a:t>Filterbank</a:t>
            </a:r>
            <a:r>
              <a:rPr lang="it-IT" sz="1600" b="1" dirty="0" smtClean="0">
                <a:solidFill>
                  <a:srgbClr val="663300"/>
                </a:solidFill>
              </a:rPr>
              <a:t>)</a:t>
            </a:r>
            <a:endParaRPr lang="it-IT" sz="1600" b="1" dirty="0">
              <a:solidFill>
                <a:srgbClr val="663300"/>
              </a:solidFill>
            </a:endParaRPr>
          </a:p>
          <a:p>
            <a:pPr algn="ctr">
              <a:lnSpc>
                <a:spcPct val="70000"/>
              </a:lnSpc>
              <a:spcBef>
                <a:spcPct val="50000"/>
              </a:spcBef>
            </a:pPr>
            <a:r>
              <a:rPr lang="it-IT" b="1" dirty="0">
                <a:solidFill>
                  <a:srgbClr val="663300"/>
                </a:solidFill>
              </a:rPr>
              <a:t>1 GHz BW,</a:t>
            </a:r>
            <a:r>
              <a:rPr lang="it-IT" b="1" dirty="0" smtClean="0">
                <a:solidFill>
                  <a:srgbClr val="663300"/>
                </a:solidFill>
              </a:rPr>
              <a:t> up to 16384 </a:t>
            </a:r>
            <a:r>
              <a:rPr lang="it-IT" b="1" dirty="0" err="1" smtClean="0">
                <a:solidFill>
                  <a:srgbClr val="663300"/>
                </a:solidFill>
              </a:rPr>
              <a:t>channels</a:t>
            </a:r>
            <a:endParaRPr lang="it-IT" b="1" dirty="0">
              <a:solidFill>
                <a:srgbClr val="663300"/>
              </a:solidFill>
            </a:endParaRPr>
          </a:p>
          <a:p>
            <a:pPr algn="ctr">
              <a:lnSpc>
                <a:spcPct val="70000"/>
              </a:lnSpc>
              <a:spcBef>
                <a:spcPct val="50000"/>
              </a:spcBef>
            </a:pPr>
            <a:r>
              <a:rPr lang="it-IT" sz="2000" b="1" dirty="0" smtClean="0"/>
              <a:t>ROACH</a:t>
            </a:r>
            <a:r>
              <a:rPr lang="it-IT" sz="2000" b="1" dirty="0" smtClean="0"/>
              <a:t>: </a:t>
            </a:r>
            <a:r>
              <a:rPr lang="it-IT" b="1" dirty="0" smtClean="0">
                <a:solidFill>
                  <a:srgbClr val="663300"/>
                </a:solidFill>
              </a:rPr>
              <a:t>2x512 MHz/1x1024 </a:t>
            </a:r>
            <a:r>
              <a:rPr lang="it-IT" b="1" dirty="0" smtClean="0">
                <a:solidFill>
                  <a:srgbClr val="663300"/>
                </a:solidFill>
              </a:rPr>
              <a:t>MHz     </a:t>
            </a:r>
            <a:endParaRPr lang="it-IT" sz="2000" b="1" dirty="0" smtClean="0">
              <a:solidFill>
                <a:srgbClr val="663300"/>
              </a:solidFill>
            </a:endParaRPr>
          </a:p>
          <a:p>
            <a:pPr algn="ctr">
              <a:lnSpc>
                <a:spcPct val="70000"/>
              </a:lnSpc>
              <a:spcBef>
                <a:spcPct val="50000"/>
              </a:spcBef>
            </a:pPr>
            <a:endParaRPr lang="it-IT" sz="2000" b="1" dirty="0"/>
          </a:p>
        </p:txBody>
      </p:sp>
      <p:sp>
        <p:nvSpPr>
          <p:cNvPr id="28691" name="Rectangle 30"/>
          <p:cNvSpPr>
            <a:spLocks noChangeArrowheads="1"/>
          </p:cNvSpPr>
          <p:nvPr/>
        </p:nvSpPr>
        <p:spPr bwMode="auto">
          <a:xfrm>
            <a:off x="2362200" y="2133600"/>
            <a:ext cx="1441450" cy="396875"/>
          </a:xfrm>
          <a:prstGeom prst="rect">
            <a:avLst/>
          </a:prstGeom>
          <a:noFill/>
          <a:ln w="9525">
            <a:noFill/>
            <a:miter lim="800000"/>
            <a:headEnd/>
            <a:tailEnd/>
          </a:ln>
        </p:spPr>
        <p:txBody>
          <a:bodyPr wrap="none">
            <a:prstTxWarp prst="textNoShape">
              <a:avLst/>
            </a:prstTxWarp>
            <a:spAutoFit/>
          </a:bodyPr>
          <a:lstStyle/>
          <a:p>
            <a:r>
              <a:rPr lang="it-IT" sz="2000" b="1" u="sng">
                <a:solidFill>
                  <a:srgbClr val="008000"/>
                </a:solidFill>
              </a:rPr>
              <a:t>Dual Band</a:t>
            </a:r>
          </a:p>
        </p:txBody>
      </p:sp>
      <p:pic>
        <p:nvPicPr>
          <p:cNvPr id="28692" name="Picture 49" descr="C:\Renzo\Bib\Meeting\SRT2005\dewar 7 feed_1.jpg"/>
          <p:cNvPicPr>
            <a:picLocks noChangeAspect="1" noChangeArrowheads="1"/>
          </p:cNvPicPr>
          <p:nvPr/>
        </p:nvPicPr>
        <p:blipFill>
          <a:blip r:embed="rId5">
            <a:clrChange>
              <a:clrFrom>
                <a:srgbClr val="4680BE"/>
              </a:clrFrom>
              <a:clrTo>
                <a:srgbClr val="4680BE">
                  <a:alpha val="0"/>
                </a:srgbClr>
              </a:clrTo>
            </a:clrChange>
          </a:blip>
          <a:srcRect/>
          <a:stretch>
            <a:fillRect/>
          </a:stretch>
        </p:blipFill>
        <p:spPr bwMode="auto">
          <a:xfrm>
            <a:off x="685800" y="4953000"/>
            <a:ext cx="2209800" cy="1854200"/>
          </a:xfrm>
          <a:prstGeom prst="rect">
            <a:avLst/>
          </a:prstGeom>
          <a:noFill/>
          <a:ln w="9525">
            <a:noFill/>
            <a:miter lim="800000"/>
            <a:headEnd/>
            <a:tailEnd/>
          </a:ln>
        </p:spPr>
      </p:pic>
      <p:grpSp>
        <p:nvGrpSpPr>
          <p:cNvPr id="6" name="Group 19"/>
          <p:cNvGrpSpPr>
            <a:grpSpLocks/>
          </p:cNvGrpSpPr>
          <p:nvPr/>
        </p:nvGrpSpPr>
        <p:grpSpPr bwMode="auto">
          <a:xfrm>
            <a:off x="144463" y="1371600"/>
            <a:ext cx="3561409" cy="4400550"/>
            <a:chOff x="233" y="2062"/>
            <a:chExt cx="3018" cy="2772"/>
          </a:xfrm>
        </p:grpSpPr>
        <p:sp>
          <p:nvSpPr>
            <p:cNvPr id="28702" name="Text Box 20"/>
            <p:cNvSpPr txBox="1">
              <a:spLocks noChangeArrowheads="1"/>
            </p:cNvSpPr>
            <p:nvPr/>
          </p:nvSpPr>
          <p:spPr bwMode="auto">
            <a:xfrm>
              <a:off x="233" y="2062"/>
              <a:ext cx="3018" cy="2772"/>
            </a:xfrm>
            <a:prstGeom prst="rect">
              <a:avLst/>
            </a:prstGeom>
            <a:noFill/>
            <a:ln w="9525">
              <a:noFill/>
              <a:miter lim="800000"/>
              <a:headEnd/>
              <a:tailEnd/>
            </a:ln>
          </p:spPr>
          <p:txBody>
            <a:bodyPr wrap="none">
              <a:prstTxWarp prst="textNoShape">
                <a:avLst/>
              </a:prstTxWarp>
              <a:spAutoFit/>
            </a:bodyPr>
            <a:lstStyle/>
            <a:p>
              <a:r>
                <a:rPr lang="it-IT" sz="2000" b="1" u="sng" dirty="0" smtClean="0">
                  <a:solidFill>
                    <a:srgbClr val="000099"/>
                  </a:solidFill>
                </a:rPr>
                <a:t>RECEIVERS</a:t>
              </a:r>
            </a:p>
            <a:p>
              <a:endParaRPr lang="it-IT" sz="2000" u="sng" dirty="0">
                <a:solidFill>
                  <a:schemeClr val="tx1"/>
                </a:solidFill>
              </a:endParaRPr>
            </a:p>
            <a:p>
              <a:r>
                <a:rPr lang="it-IT" sz="2000" b="1" dirty="0">
                  <a:solidFill>
                    <a:schemeClr val="tx1"/>
                  </a:solidFill>
                </a:rPr>
                <a:t>310-420 MHz          </a:t>
              </a:r>
            </a:p>
            <a:p>
              <a:r>
                <a:rPr lang="it-IT" sz="2000" b="1" dirty="0">
                  <a:solidFill>
                    <a:schemeClr val="tx1"/>
                  </a:solidFill>
                </a:rPr>
                <a:t> 1.3-1.8 </a:t>
              </a:r>
              <a:r>
                <a:rPr lang="it-IT" sz="2000" b="1" dirty="0" err="1">
                  <a:solidFill>
                    <a:schemeClr val="tx1"/>
                  </a:solidFill>
                </a:rPr>
                <a:t>GHz</a:t>
              </a:r>
              <a:r>
                <a:rPr lang="it-IT" sz="2000" b="1" dirty="0">
                  <a:solidFill>
                    <a:schemeClr val="tx1"/>
                  </a:solidFill>
                </a:rPr>
                <a:t>   </a:t>
              </a:r>
            </a:p>
            <a:p>
              <a:endParaRPr lang="it-IT" sz="2000" b="1" dirty="0">
                <a:solidFill>
                  <a:schemeClr val="tx1"/>
                </a:solidFill>
              </a:endParaRPr>
            </a:p>
            <a:p>
              <a:endParaRPr lang="it-IT" sz="2000" b="1" dirty="0">
                <a:solidFill>
                  <a:schemeClr val="tx1"/>
                </a:solidFill>
              </a:endParaRPr>
            </a:p>
            <a:p>
              <a:endParaRPr lang="it-IT" sz="2000" b="1" dirty="0">
                <a:solidFill>
                  <a:schemeClr val="tx1"/>
                </a:solidFill>
              </a:endParaRPr>
            </a:p>
            <a:p>
              <a:endParaRPr lang="it-IT" sz="2000" b="1" dirty="0">
                <a:solidFill>
                  <a:schemeClr val="tx1"/>
                </a:solidFill>
              </a:endParaRPr>
            </a:p>
            <a:p>
              <a:r>
                <a:rPr lang="it-IT" sz="2000" b="1" dirty="0">
                  <a:solidFill>
                    <a:schemeClr val="tx1"/>
                  </a:solidFill>
                </a:rPr>
                <a:t>5.7-7.7 </a:t>
              </a:r>
              <a:r>
                <a:rPr lang="it-IT" sz="2000" b="1" dirty="0" err="1">
                  <a:solidFill>
                    <a:schemeClr val="tx1"/>
                  </a:solidFill>
                </a:rPr>
                <a:t>GHz</a:t>
              </a:r>
              <a:r>
                <a:rPr lang="it-IT" sz="2000" dirty="0">
                  <a:solidFill>
                    <a:schemeClr val="tx1"/>
                  </a:solidFill>
                </a:rPr>
                <a:t> 	         </a:t>
              </a:r>
              <a:r>
                <a:rPr lang="it-IT" sz="2000" b="1" u="sng" dirty="0" err="1">
                  <a:solidFill>
                    <a:srgbClr val="008000"/>
                  </a:solidFill>
                </a:rPr>
                <a:t>Mono-feed</a:t>
              </a:r>
              <a:endParaRPr lang="it-IT" sz="2000" b="1" u="sng" dirty="0">
                <a:solidFill>
                  <a:srgbClr val="008000"/>
                </a:solidFill>
              </a:endParaRPr>
            </a:p>
            <a:p>
              <a:endParaRPr lang="it-IT" sz="2000" b="1" u="sng" dirty="0">
                <a:solidFill>
                  <a:schemeClr val="tx1"/>
                </a:solidFill>
              </a:endParaRPr>
            </a:p>
            <a:p>
              <a:endParaRPr lang="it-IT" sz="2000" b="1" dirty="0">
                <a:solidFill>
                  <a:schemeClr val="tx1"/>
                </a:solidFill>
              </a:endParaRPr>
            </a:p>
            <a:p>
              <a:endParaRPr lang="it-IT" sz="2000" b="1" dirty="0">
                <a:solidFill>
                  <a:schemeClr val="tx1"/>
                </a:solidFill>
              </a:endParaRPr>
            </a:p>
            <a:p>
              <a:r>
                <a:rPr lang="it-IT" sz="2000" b="1" dirty="0">
                  <a:solidFill>
                    <a:schemeClr val="tx1"/>
                  </a:solidFill>
                </a:rPr>
                <a:t>18-26 </a:t>
              </a:r>
              <a:r>
                <a:rPr lang="it-IT" sz="2000" b="1" dirty="0" err="1">
                  <a:solidFill>
                    <a:schemeClr val="tx1"/>
                  </a:solidFill>
                </a:rPr>
                <a:t>GHz</a:t>
              </a:r>
              <a:r>
                <a:rPr lang="it-IT" sz="2000" dirty="0">
                  <a:solidFill>
                    <a:schemeClr val="tx1"/>
                  </a:solidFill>
                </a:rPr>
                <a:t> 	       </a:t>
              </a:r>
              <a:r>
                <a:rPr lang="it-IT" sz="2000" dirty="0" smtClean="0">
                  <a:solidFill>
                    <a:schemeClr val="tx1"/>
                  </a:solidFill>
                </a:rPr>
                <a:t>   </a:t>
              </a:r>
              <a:r>
                <a:rPr lang="it-IT" sz="2000" b="1" u="sng" dirty="0" err="1" smtClean="0">
                  <a:solidFill>
                    <a:srgbClr val="336600"/>
                  </a:solidFill>
                </a:rPr>
                <a:t>Multi</a:t>
              </a:r>
              <a:r>
                <a:rPr lang="it-IT" sz="2000" b="1" u="sng" dirty="0" err="1">
                  <a:solidFill>
                    <a:srgbClr val="336600"/>
                  </a:solidFill>
                </a:rPr>
                <a:t>-feed</a:t>
              </a:r>
              <a:endParaRPr lang="it-IT" sz="2000" b="1" u="sng" dirty="0">
                <a:solidFill>
                  <a:srgbClr val="336600"/>
                </a:solidFill>
              </a:endParaRPr>
            </a:p>
            <a:p>
              <a:r>
                <a:rPr lang="it-IT" sz="2000" b="1" dirty="0">
                  <a:solidFill>
                    <a:srgbClr val="336600"/>
                  </a:solidFill>
                </a:rPr>
                <a:t>                              </a:t>
              </a:r>
              <a:r>
                <a:rPr lang="it-IT" sz="2000" b="1" dirty="0" smtClean="0">
                  <a:solidFill>
                    <a:srgbClr val="336600"/>
                  </a:solidFill>
                </a:rPr>
                <a:t>        </a:t>
              </a:r>
              <a:r>
                <a:rPr lang="it-IT" sz="2000" b="1" u="sng" dirty="0" err="1" smtClean="0">
                  <a:solidFill>
                    <a:srgbClr val="336600"/>
                  </a:solidFill>
                </a:rPr>
                <a:t>7</a:t>
              </a:r>
              <a:r>
                <a:rPr lang="it-IT" sz="2000" b="1" u="sng" dirty="0" smtClean="0">
                  <a:solidFill>
                    <a:srgbClr val="336600"/>
                  </a:solidFill>
                </a:rPr>
                <a:t> </a:t>
              </a:r>
              <a:r>
                <a:rPr lang="it-IT" sz="2000" b="1" u="sng" dirty="0" err="1" smtClean="0">
                  <a:solidFill>
                    <a:srgbClr val="336600"/>
                  </a:solidFill>
                </a:rPr>
                <a:t>elements</a:t>
              </a:r>
              <a:endParaRPr lang="it-IT" sz="2000" b="1" u="sng" dirty="0">
                <a:solidFill>
                  <a:srgbClr val="336600"/>
                </a:solidFill>
              </a:endParaRPr>
            </a:p>
          </p:txBody>
        </p:sp>
        <p:sp>
          <p:nvSpPr>
            <p:cNvPr id="28703" name="AutoShape 21"/>
            <p:cNvSpPr>
              <a:spLocks/>
            </p:cNvSpPr>
            <p:nvPr/>
          </p:nvSpPr>
          <p:spPr bwMode="auto">
            <a:xfrm>
              <a:off x="1728" y="2496"/>
              <a:ext cx="96" cy="336"/>
            </a:xfrm>
            <a:prstGeom prst="rightBrace">
              <a:avLst>
                <a:gd name="adj1" fmla="val 29167"/>
                <a:gd name="adj2" fmla="val 50000"/>
              </a:avLst>
            </a:prstGeom>
            <a:noFill/>
            <a:ln w="9525">
              <a:solidFill>
                <a:schemeClr val="tx1"/>
              </a:solidFill>
              <a:round/>
              <a:headEnd/>
              <a:tailEnd/>
            </a:ln>
          </p:spPr>
          <p:txBody>
            <a:bodyPr wrap="none" anchor="ctr">
              <a:prstTxWarp prst="textNoShape">
                <a:avLst/>
              </a:prstTxWarp>
            </a:bodyPr>
            <a:lstStyle/>
            <a:p>
              <a:endParaRPr lang="en-US"/>
            </a:p>
          </p:txBody>
        </p:sp>
      </p:grpSp>
      <p:sp>
        <p:nvSpPr>
          <p:cNvPr id="28694" name="Rectangle 50"/>
          <p:cNvSpPr>
            <a:spLocks noChangeArrowheads="1"/>
          </p:cNvSpPr>
          <p:nvPr/>
        </p:nvSpPr>
        <p:spPr bwMode="auto">
          <a:xfrm>
            <a:off x="5562600" y="1371600"/>
            <a:ext cx="1390124" cy="400110"/>
          </a:xfrm>
          <a:prstGeom prst="rect">
            <a:avLst/>
          </a:prstGeom>
          <a:noFill/>
          <a:ln w="9525">
            <a:noFill/>
            <a:miter lim="800000"/>
            <a:headEnd/>
            <a:tailEnd/>
          </a:ln>
        </p:spPr>
        <p:txBody>
          <a:bodyPr wrap="none">
            <a:prstTxWarp prst="textNoShape">
              <a:avLst/>
            </a:prstTxWarp>
            <a:spAutoFit/>
          </a:bodyPr>
          <a:lstStyle/>
          <a:p>
            <a:r>
              <a:rPr lang="it-IT" sz="2000" b="1" u="sng" dirty="0" err="1">
                <a:solidFill>
                  <a:srgbClr val="000099"/>
                </a:solidFill>
              </a:rPr>
              <a:t>BACK-</a:t>
            </a:r>
            <a:r>
              <a:rPr lang="it-IT" sz="2000" b="1" u="sng" dirty="0" err="1" smtClean="0">
                <a:solidFill>
                  <a:srgbClr val="000099"/>
                </a:solidFill>
              </a:rPr>
              <a:t>ENDs</a:t>
            </a:r>
            <a:endParaRPr lang="it-IT" sz="2000" b="1" u="sng" dirty="0">
              <a:solidFill>
                <a:srgbClr val="000099"/>
              </a:solidFill>
            </a:endParaRPr>
          </a:p>
        </p:txBody>
      </p:sp>
      <p:sp>
        <p:nvSpPr>
          <p:cNvPr id="28695" name="Line 51"/>
          <p:cNvSpPr>
            <a:spLocks noChangeShapeType="1"/>
          </p:cNvSpPr>
          <p:nvPr/>
        </p:nvSpPr>
        <p:spPr bwMode="auto">
          <a:xfrm>
            <a:off x="3938804" y="1828800"/>
            <a:ext cx="0" cy="4267200"/>
          </a:xfrm>
          <a:prstGeom prst="line">
            <a:avLst/>
          </a:prstGeom>
          <a:noFill/>
          <a:ln w="9525">
            <a:solidFill>
              <a:srgbClr val="000099"/>
            </a:solidFill>
            <a:round/>
            <a:headEnd/>
            <a:tailEnd/>
          </a:ln>
        </p:spPr>
        <p:txBody>
          <a:bodyPr>
            <a:prstTxWarp prst="textNoShape">
              <a:avLst/>
            </a:prstTxWarp>
            <a:spAutoFit/>
          </a:bodyPr>
          <a:lstStyle/>
          <a:p>
            <a:endParaRPr lang="en-US"/>
          </a:p>
        </p:txBody>
      </p:sp>
      <p:pic>
        <p:nvPicPr>
          <p:cNvPr id="28698" name="Picture 15"/>
          <p:cNvPicPr>
            <a:picLocks noChangeAspect="1" noChangeArrowheads="1"/>
          </p:cNvPicPr>
          <p:nvPr/>
        </p:nvPicPr>
        <p:blipFill>
          <a:blip r:embed="rId6">
            <a:clrChange>
              <a:clrFrom>
                <a:srgbClr val="DDDDDD"/>
              </a:clrFrom>
              <a:clrTo>
                <a:srgbClr val="DDDDDD">
                  <a:alpha val="0"/>
                </a:srgbClr>
              </a:clrTo>
            </a:clrChange>
          </a:blip>
          <a:srcRect/>
          <a:stretch>
            <a:fillRect/>
          </a:stretch>
        </p:blipFill>
        <p:spPr bwMode="auto">
          <a:xfrm>
            <a:off x="4226952" y="3282115"/>
            <a:ext cx="1411848" cy="1074819"/>
          </a:xfrm>
          <a:prstGeom prst="rect">
            <a:avLst/>
          </a:prstGeom>
          <a:noFill/>
          <a:ln w="9525">
            <a:solidFill>
              <a:schemeClr val="tx1"/>
            </a:solidFill>
            <a:miter lim="800000"/>
            <a:headEnd/>
            <a:tailEnd/>
          </a:ln>
        </p:spPr>
      </p:pic>
      <p:sp>
        <p:nvSpPr>
          <p:cNvPr id="28699" name="Text Box 28"/>
          <p:cNvSpPr txBox="1">
            <a:spLocks noChangeArrowheads="1"/>
          </p:cNvSpPr>
          <p:nvPr/>
        </p:nvSpPr>
        <p:spPr bwMode="auto">
          <a:xfrm>
            <a:off x="5638800" y="3347332"/>
            <a:ext cx="3505200" cy="877163"/>
          </a:xfrm>
          <a:prstGeom prst="rect">
            <a:avLst/>
          </a:prstGeom>
          <a:noFill/>
          <a:ln w="9525">
            <a:noFill/>
            <a:miter lim="800000"/>
            <a:headEnd/>
            <a:tailEnd/>
          </a:ln>
        </p:spPr>
        <p:txBody>
          <a:bodyPr wrap="square">
            <a:prstTxWarp prst="textNoShape">
              <a:avLst/>
            </a:prstTxWarp>
            <a:spAutoFit/>
          </a:bodyPr>
          <a:lstStyle/>
          <a:p>
            <a:pPr algn="ctr">
              <a:lnSpc>
                <a:spcPct val="130000"/>
              </a:lnSpc>
            </a:pPr>
            <a:r>
              <a:rPr lang="en-US" sz="2000" b="1" i="0" dirty="0">
                <a:solidFill>
                  <a:schemeClr val="tx1"/>
                </a:solidFill>
              </a:rPr>
              <a:t> </a:t>
            </a:r>
            <a:r>
              <a:rPr lang="en-US" sz="2000" b="1" dirty="0" smtClean="0">
                <a:solidFill>
                  <a:schemeClr val="tx1"/>
                </a:solidFill>
              </a:rPr>
              <a:t>DBBC (</a:t>
            </a:r>
            <a:r>
              <a:rPr lang="en-US" b="1" dirty="0" smtClean="0">
                <a:solidFill>
                  <a:schemeClr val="accent6">
                    <a:lumMod val="50000"/>
                  </a:schemeClr>
                </a:solidFill>
              </a:rPr>
              <a:t>1 GHz, 4 </a:t>
            </a:r>
            <a:r>
              <a:rPr lang="en-US" b="1" dirty="0" err="1" smtClean="0">
                <a:solidFill>
                  <a:schemeClr val="accent6">
                    <a:lumMod val="50000"/>
                  </a:schemeClr>
                </a:solidFill>
              </a:rPr>
              <a:t>IFs</a:t>
            </a:r>
            <a:r>
              <a:rPr lang="en-US" sz="2000" b="1" dirty="0" smtClean="0">
                <a:solidFill>
                  <a:schemeClr val="tx1"/>
                </a:solidFill>
              </a:rPr>
              <a:t>) + MARK </a:t>
            </a:r>
            <a:r>
              <a:rPr lang="en-US" sz="2000" b="1" dirty="0">
                <a:solidFill>
                  <a:schemeClr val="tx1"/>
                </a:solidFill>
              </a:rPr>
              <a:t>5 C (VLBI</a:t>
            </a:r>
            <a:r>
              <a:rPr lang="en-US" sz="2000" b="1" dirty="0" smtClean="0">
                <a:solidFill>
                  <a:schemeClr val="tx1"/>
                </a:solidFill>
              </a:rPr>
              <a:t>)</a:t>
            </a:r>
            <a:r>
              <a:rPr lang="en-US" sz="2000" b="1" dirty="0" smtClean="0"/>
              <a:t>  + </a:t>
            </a:r>
            <a:r>
              <a:rPr lang="en-US" sz="2000" b="1" dirty="0" smtClean="0">
                <a:solidFill>
                  <a:schemeClr val="tx1"/>
                </a:solidFill>
              </a:rPr>
              <a:t>SW </a:t>
            </a:r>
            <a:r>
              <a:rPr lang="en-US" sz="2000" b="1" dirty="0" err="1" smtClean="0">
                <a:solidFill>
                  <a:schemeClr val="tx1"/>
                </a:solidFill>
              </a:rPr>
              <a:t>Correlator</a:t>
            </a:r>
            <a:endParaRPr lang="en-US" sz="2000" b="1" dirty="0">
              <a:solidFill>
                <a:schemeClr val="tx1"/>
              </a:solidFill>
            </a:endParaRPr>
          </a:p>
        </p:txBody>
      </p:sp>
      <p:sp>
        <p:nvSpPr>
          <p:cNvPr id="28700" name="Text Box 27"/>
          <p:cNvSpPr txBox="1">
            <a:spLocks noChangeArrowheads="1"/>
          </p:cNvSpPr>
          <p:nvPr/>
        </p:nvSpPr>
        <p:spPr bwMode="auto">
          <a:xfrm>
            <a:off x="3593841" y="4513095"/>
            <a:ext cx="4724400" cy="692150"/>
          </a:xfrm>
          <a:prstGeom prst="rect">
            <a:avLst/>
          </a:prstGeom>
          <a:noFill/>
          <a:ln w="9525">
            <a:noFill/>
            <a:miter lim="800000"/>
            <a:headEnd/>
            <a:tailEnd/>
          </a:ln>
        </p:spPr>
        <p:txBody>
          <a:bodyPr>
            <a:prstTxWarp prst="textNoShape">
              <a:avLst/>
            </a:prstTxWarp>
            <a:spAutoFit/>
          </a:bodyPr>
          <a:lstStyle/>
          <a:p>
            <a:pPr algn="ctr">
              <a:lnSpc>
                <a:spcPct val="70000"/>
              </a:lnSpc>
              <a:spcBef>
                <a:spcPct val="50000"/>
              </a:spcBef>
            </a:pPr>
            <a:r>
              <a:rPr lang="it-IT" sz="2000" b="1" dirty="0" smtClean="0">
                <a:solidFill>
                  <a:schemeClr val="tx1"/>
                </a:solidFill>
              </a:rPr>
              <a:t>TP: </a:t>
            </a:r>
            <a:r>
              <a:rPr lang="it-IT" sz="2000" b="1" dirty="0" err="1" smtClean="0">
                <a:solidFill>
                  <a:schemeClr val="tx1"/>
                </a:solidFill>
              </a:rPr>
              <a:t>analog</a:t>
            </a:r>
            <a:r>
              <a:rPr lang="it-IT" sz="2000" b="1" dirty="0" smtClean="0">
                <a:solidFill>
                  <a:schemeClr val="tx1"/>
                </a:solidFill>
              </a:rPr>
              <a:t> </a:t>
            </a:r>
            <a:r>
              <a:rPr lang="it-IT" sz="2000" b="1" dirty="0" err="1" smtClean="0"/>
              <a:t>b</a:t>
            </a:r>
            <a:r>
              <a:rPr lang="it-IT" sz="2000" b="1" dirty="0" err="1" smtClean="0">
                <a:solidFill>
                  <a:schemeClr val="tx1"/>
                </a:solidFill>
              </a:rPr>
              <a:t>ack</a:t>
            </a:r>
            <a:r>
              <a:rPr lang="it-IT" sz="2000" b="1" dirty="0" err="1">
                <a:solidFill>
                  <a:schemeClr val="tx1"/>
                </a:solidFill>
              </a:rPr>
              <a:t>-end</a:t>
            </a:r>
            <a:r>
              <a:rPr lang="it-IT" sz="2000" b="1" dirty="0" smtClean="0">
                <a:solidFill>
                  <a:schemeClr val="tx1"/>
                </a:solidFill>
              </a:rPr>
              <a:t> Total </a:t>
            </a:r>
            <a:r>
              <a:rPr lang="it-IT" sz="2000" b="1" dirty="0" err="1">
                <a:solidFill>
                  <a:schemeClr val="tx1"/>
                </a:solidFill>
              </a:rPr>
              <a:t>Power</a:t>
            </a:r>
            <a:endParaRPr lang="it-IT" sz="2000" b="1" dirty="0">
              <a:solidFill>
                <a:schemeClr val="tx1"/>
              </a:solidFill>
            </a:endParaRPr>
          </a:p>
          <a:p>
            <a:pPr algn="ctr">
              <a:lnSpc>
                <a:spcPct val="70000"/>
              </a:lnSpc>
              <a:spcBef>
                <a:spcPct val="50000"/>
              </a:spcBef>
            </a:pPr>
            <a:r>
              <a:rPr lang="it-IT" sz="2000" b="1" dirty="0">
                <a:solidFill>
                  <a:schemeClr val="tx1"/>
                </a:solidFill>
              </a:rPr>
              <a:t>  </a:t>
            </a:r>
            <a:r>
              <a:rPr lang="it-IT" b="1" dirty="0">
                <a:solidFill>
                  <a:srgbClr val="663300"/>
                </a:solidFill>
              </a:rPr>
              <a:t>7x2 </a:t>
            </a:r>
            <a:r>
              <a:rPr lang="it-IT" b="1" dirty="0" err="1">
                <a:solidFill>
                  <a:srgbClr val="663300"/>
                </a:solidFill>
              </a:rPr>
              <a:t>outputs</a:t>
            </a:r>
            <a:r>
              <a:rPr lang="it-IT" b="1" dirty="0">
                <a:solidFill>
                  <a:srgbClr val="663300"/>
                </a:solidFill>
              </a:rPr>
              <a:t>, </a:t>
            </a:r>
            <a:r>
              <a:rPr lang="it-IT" b="1" dirty="0" err="1">
                <a:solidFill>
                  <a:srgbClr val="663300"/>
                </a:solidFill>
              </a:rPr>
              <a:t>2</a:t>
            </a:r>
            <a:r>
              <a:rPr lang="it-IT" b="1" dirty="0">
                <a:solidFill>
                  <a:srgbClr val="663300"/>
                </a:solidFill>
              </a:rPr>
              <a:t> </a:t>
            </a:r>
            <a:r>
              <a:rPr lang="it-IT" b="1" dirty="0" err="1">
                <a:solidFill>
                  <a:srgbClr val="663300"/>
                </a:solidFill>
              </a:rPr>
              <a:t>GHz</a:t>
            </a:r>
            <a:r>
              <a:rPr lang="it-IT" b="1" dirty="0">
                <a:solidFill>
                  <a:srgbClr val="663300"/>
                </a:solidFill>
              </a:rPr>
              <a:t> BW</a:t>
            </a:r>
            <a:endParaRPr lang="it-IT" sz="2000" b="1" dirty="0">
              <a:solidFill>
                <a:srgbClr val="663300"/>
              </a:solidFill>
            </a:endParaRPr>
          </a:p>
        </p:txBody>
      </p:sp>
      <p:sp>
        <p:nvSpPr>
          <p:cNvPr id="28701" name="Rectangle 36"/>
          <p:cNvSpPr>
            <a:spLocks noChangeArrowheads="1"/>
          </p:cNvSpPr>
          <p:nvPr/>
        </p:nvSpPr>
        <p:spPr bwMode="auto">
          <a:xfrm>
            <a:off x="4114800" y="5351295"/>
            <a:ext cx="3429000" cy="847924"/>
          </a:xfrm>
          <a:prstGeom prst="rect">
            <a:avLst/>
          </a:prstGeom>
          <a:noFill/>
          <a:ln w="9525">
            <a:noFill/>
            <a:miter lim="800000"/>
            <a:headEnd/>
            <a:tailEnd/>
          </a:ln>
        </p:spPr>
        <p:txBody>
          <a:bodyPr>
            <a:prstTxWarp prst="textNoShape">
              <a:avLst/>
            </a:prstTxWarp>
            <a:spAutoFit/>
          </a:bodyPr>
          <a:lstStyle/>
          <a:p>
            <a:pPr algn="ctr">
              <a:lnSpc>
                <a:spcPct val="70000"/>
              </a:lnSpc>
              <a:spcBef>
                <a:spcPct val="50000"/>
              </a:spcBef>
            </a:pPr>
            <a:r>
              <a:rPr lang="it-IT" sz="2000" b="1" dirty="0" smtClean="0">
                <a:solidFill>
                  <a:schemeClr val="tx1"/>
                </a:solidFill>
              </a:rPr>
              <a:t>XARCOS: </a:t>
            </a:r>
            <a:r>
              <a:rPr lang="it-IT" sz="2000" b="1" dirty="0" err="1" smtClean="0">
                <a:solidFill>
                  <a:schemeClr val="tx1"/>
                </a:solidFill>
              </a:rPr>
              <a:t>Digital</a:t>
            </a:r>
            <a:r>
              <a:rPr lang="it-IT" sz="2000" b="1" dirty="0" smtClean="0">
                <a:solidFill>
                  <a:schemeClr val="tx1"/>
                </a:solidFill>
              </a:rPr>
              <a:t> </a:t>
            </a:r>
            <a:r>
              <a:rPr lang="it-IT" sz="2000" b="1" dirty="0" err="1" smtClean="0">
                <a:solidFill>
                  <a:schemeClr val="tx1"/>
                </a:solidFill>
              </a:rPr>
              <a:t>Spectrometer</a:t>
            </a:r>
            <a:endParaRPr lang="it-IT" sz="2000" b="1" dirty="0" smtClean="0">
              <a:solidFill>
                <a:schemeClr val="tx1"/>
              </a:solidFill>
            </a:endParaRPr>
          </a:p>
          <a:p>
            <a:pPr algn="ctr">
              <a:lnSpc>
                <a:spcPct val="70000"/>
              </a:lnSpc>
              <a:spcBef>
                <a:spcPct val="50000"/>
              </a:spcBef>
            </a:pPr>
            <a:r>
              <a:rPr lang="it-IT" b="1" dirty="0" err="1">
                <a:solidFill>
                  <a:srgbClr val="663300"/>
                </a:solidFill>
              </a:rPr>
              <a:t>8</a:t>
            </a:r>
            <a:r>
              <a:rPr lang="it-IT" b="1" dirty="0">
                <a:solidFill>
                  <a:srgbClr val="663300"/>
                </a:solidFill>
              </a:rPr>
              <a:t> </a:t>
            </a:r>
            <a:r>
              <a:rPr lang="it-IT" b="1" dirty="0" err="1">
                <a:solidFill>
                  <a:srgbClr val="663300"/>
                </a:solidFill>
              </a:rPr>
              <a:t>outputs</a:t>
            </a:r>
            <a:r>
              <a:rPr lang="it-IT" b="1" dirty="0">
                <a:solidFill>
                  <a:srgbClr val="663300"/>
                </a:solidFill>
              </a:rPr>
              <a:t>,</a:t>
            </a:r>
            <a:r>
              <a:rPr lang="it-IT" b="1" dirty="0" smtClean="0">
                <a:solidFill>
                  <a:srgbClr val="663300"/>
                </a:solidFill>
              </a:rPr>
              <a:t> 60 </a:t>
            </a:r>
            <a:r>
              <a:rPr lang="it-IT" b="1" dirty="0">
                <a:solidFill>
                  <a:srgbClr val="663300"/>
                </a:solidFill>
              </a:rPr>
              <a:t>MHz BW, 4096 </a:t>
            </a:r>
            <a:r>
              <a:rPr lang="it-IT" b="1" dirty="0" err="1" smtClean="0">
                <a:solidFill>
                  <a:srgbClr val="663300"/>
                </a:solidFill>
              </a:rPr>
              <a:t>channels</a:t>
            </a:r>
            <a:endParaRPr lang="it-IT" b="1" dirty="0">
              <a:solidFill>
                <a:srgbClr val="663300"/>
              </a:solidFill>
            </a:endParaRPr>
          </a:p>
        </p:txBody>
      </p:sp>
      <p:sp>
        <p:nvSpPr>
          <p:cNvPr id="7" name="Segnaposto data 6"/>
          <p:cNvSpPr>
            <a:spLocks noGrp="1"/>
          </p:cNvSpPr>
          <p:nvPr>
            <p:ph type="dt" sz="half" idx="10"/>
          </p:nvPr>
        </p:nvSpPr>
        <p:spPr/>
        <p:txBody>
          <a:bodyPr/>
          <a:lstStyle/>
          <a:p>
            <a:r>
              <a:rPr lang="en-US" smtClean="0"/>
              <a:t>09/24/15</a:t>
            </a:r>
            <a:endParaRPr lang="en-US"/>
          </a:p>
        </p:txBody>
      </p:sp>
      <p:sp>
        <p:nvSpPr>
          <p:cNvPr id="8" name="Segnaposto piè di pagina 7"/>
          <p:cNvSpPr>
            <a:spLocks noGrp="1"/>
          </p:cNvSpPr>
          <p:nvPr>
            <p:ph type="ftr" sz="quarter" idx="11"/>
          </p:nvPr>
        </p:nvSpPr>
        <p:spPr/>
        <p:txBody>
          <a:bodyPr/>
          <a:lstStyle/>
          <a:p>
            <a:r>
              <a:rPr lang="en-US" smtClean="0"/>
              <a:t>I. Prandoni - INAF - ORA, Bologna</a:t>
            </a:r>
            <a:endParaRPr lang="en-US"/>
          </a:p>
        </p:txBody>
      </p:sp>
      <p:sp>
        <p:nvSpPr>
          <p:cNvPr id="10" name="Segnaposto numero diapositiva 9"/>
          <p:cNvSpPr>
            <a:spLocks noGrp="1"/>
          </p:cNvSpPr>
          <p:nvPr>
            <p:ph type="sldNum" sz="quarter" idx="12"/>
          </p:nvPr>
        </p:nvSpPr>
        <p:spPr/>
        <p:txBody>
          <a:bodyPr/>
          <a:lstStyle/>
          <a:p>
            <a:fld id="{DADBAAB8-458F-1A48-8141-A3618E0317F8}" type="slidenum">
              <a:rPr lang="en-US" smtClean="0"/>
              <a:pPr/>
              <a:t>7</a:t>
            </a:fld>
            <a:endParaRPr lang="en-US"/>
          </a:p>
        </p:txBody>
      </p:sp>
    </p:spTree>
    <p:extLst>
      <p:ext uri="{BB962C8B-B14F-4D97-AF65-F5344CB8AC3E}">
        <p14:creationId xmlns:p14="http://schemas.microsoft.com/office/powerpoint/2010/main" val="26102835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11" descr="tab-ricevitori"/>
          <p:cNvPicPr>
            <a:picLocks noChangeAspect="1" noChangeArrowheads="1"/>
          </p:cNvPicPr>
          <p:nvPr/>
        </p:nvPicPr>
        <p:blipFill>
          <a:blip r:embed="rId3"/>
          <a:srcRect/>
          <a:stretch>
            <a:fillRect/>
          </a:stretch>
        </p:blipFill>
        <p:spPr bwMode="auto">
          <a:xfrm>
            <a:off x="1066800" y="1447800"/>
            <a:ext cx="7848600" cy="5334000"/>
          </a:xfrm>
          <a:prstGeom prst="rect">
            <a:avLst/>
          </a:prstGeom>
          <a:noFill/>
          <a:ln w="9525">
            <a:noFill/>
            <a:miter lim="800000"/>
            <a:headEnd/>
            <a:tailEnd/>
          </a:ln>
        </p:spPr>
      </p:pic>
      <p:sp>
        <p:nvSpPr>
          <p:cNvPr id="369676" name="Rectangle 12"/>
          <p:cNvSpPr>
            <a:spLocks noChangeArrowheads="1"/>
          </p:cNvSpPr>
          <p:nvPr/>
        </p:nvSpPr>
        <p:spPr bwMode="auto">
          <a:xfrm>
            <a:off x="1143000" y="2209800"/>
            <a:ext cx="7772400" cy="228600"/>
          </a:xfrm>
          <a:prstGeom prst="rect">
            <a:avLst/>
          </a:prstGeom>
          <a:noFill/>
          <a:ln w="28575">
            <a:solidFill>
              <a:schemeClr val="tx1"/>
            </a:solidFill>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69677" name="Rectangle 13"/>
          <p:cNvSpPr>
            <a:spLocks noChangeArrowheads="1"/>
          </p:cNvSpPr>
          <p:nvPr/>
        </p:nvSpPr>
        <p:spPr bwMode="auto">
          <a:xfrm>
            <a:off x="1143000" y="4038600"/>
            <a:ext cx="7772400" cy="304800"/>
          </a:xfrm>
          <a:prstGeom prst="rect">
            <a:avLst/>
          </a:prstGeom>
          <a:noFill/>
          <a:ln w="28575">
            <a:solidFill>
              <a:schemeClr val="tx1"/>
            </a:solidFill>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69678" name="Rectangle 14"/>
          <p:cNvSpPr>
            <a:spLocks noChangeArrowheads="1"/>
          </p:cNvSpPr>
          <p:nvPr/>
        </p:nvSpPr>
        <p:spPr bwMode="auto">
          <a:xfrm>
            <a:off x="1143000" y="5257800"/>
            <a:ext cx="7772400" cy="457200"/>
          </a:xfrm>
          <a:prstGeom prst="rect">
            <a:avLst/>
          </a:prstGeom>
          <a:noFill/>
          <a:ln w="28575">
            <a:solidFill>
              <a:schemeClr val="tx1"/>
            </a:solidFill>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69679" name="Rectangle 15"/>
          <p:cNvSpPr>
            <a:spLocks noChangeArrowheads="1"/>
          </p:cNvSpPr>
          <p:nvPr/>
        </p:nvSpPr>
        <p:spPr bwMode="auto">
          <a:xfrm>
            <a:off x="1143000" y="2895600"/>
            <a:ext cx="7772400" cy="228600"/>
          </a:xfrm>
          <a:prstGeom prst="rect">
            <a:avLst/>
          </a:prstGeom>
          <a:noFill/>
          <a:ln w="28575">
            <a:solidFill>
              <a:schemeClr val="tx1"/>
            </a:solidFill>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369680" name="AutoShape 16"/>
          <p:cNvSpPr>
            <a:spLocks/>
          </p:cNvSpPr>
          <p:nvPr/>
        </p:nvSpPr>
        <p:spPr bwMode="auto">
          <a:xfrm>
            <a:off x="8915400" y="2362200"/>
            <a:ext cx="228600" cy="609600"/>
          </a:xfrm>
          <a:prstGeom prst="rightBrace">
            <a:avLst>
              <a:gd name="adj1" fmla="val 22222"/>
              <a:gd name="adj2" fmla="val 50000"/>
            </a:avLst>
          </a:prstGeom>
          <a:noFill/>
          <a:ln w="28575">
            <a:solidFill>
              <a:schemeClr val="tx1"/>
            </a:solidFill>
            <a:round/>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13" name="Rectangle 14"/>
          <p:cNvSpPr>
            <a:spLocks noChangeArrowheads="1"/>
          </p:cNvSpPr>
          <p:nvPr/>
        </p:nvSpPr>
        <p:spPr bwMode="auto">
          <a:xfrm>
            <a:off x="1143000" y="3124200"/>
            <a:ext cx="7772400" cy="685800"/>
          </a:xfrm>
          <a:prstGeom prst="rect">
            <a:avLst/>
          </a:prstGeom>
          <a:noFill/>
          <a:ln w="28575">
            <a:solidFill>
              <a:srgbClr val="FF0000"/>
            </a:solidFill>
            <a:prstDash val="solid"/>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14" name="TextBox 13"/>
          <p:cNvSpPr txBox="1">
            <a:spLocks noChangeArrowheads="1"/>
          </p:cNvSpPr>
          <p:nvPr/>
        </p:nvSpPr>
        <p:spPr bwMode="auto">
          <a:xfrm>
            <a:off x="457200" y="3243263"/>
            <a:ext cx="838200" cy="338137"/>
          </a:xfrm>
          <a:prstGeom prst="rect">
            <a:avLst/>
          </a:prstGeom>
          <a:noFill/>
          <a:ln w="9525">
            <a:noFill/>
            <a:miter lim="800000"/>
            <a:headEnd/>
            <a:tailEnd/>
          </a:ln>
        </p:spPr>
        <p:txBody>
          <a:bodyPr>
            <a:prstTxWarp prst="textNoShape">
              <a:avLst/>
            </a:prstTxWarp>
            <a:spAutoFit/>
          </a:bodyPr>
          <a:lstStyle/>
          <a:p>
            <a:r>
              <a:rPr lang="en-GB" sz="1600" i="0" dirty="0">
                <a:solidFill>
                  <a:srgbClr val="FF0000"/>
                </a:solidFill>
              </a:rPr>
              <a:t>RAS</a:t>
            </a:r>
            <a:endParaRPr lang="en-US" sz="1600" dirty="0">
              <a:solidFill>
                <a:srgbClr val="FF0000"/>
              </a:solidFill>
            </a:endParaRPr>
          </a:p>
        </p:txBody>
      </p:sp>
      <p:sp>
        <p:nvSpPr>
          <p:cNvPr id="16" name="Rectangle 14"/>
          <p:cNvSpPr>
            <a:spLocks noChangeArrowheads="1"/>
          </p:cNvSpPr>
          <p:nvPr/>
        </p:nvSpPr>
        <p:spPr bwMode="auto">
          <a:xfrm>
            <a:off x="1143000" y="5943600"/>
            <a:ext cx="7772400" cy="228600"/>
          </a:xfrm>
          <a:prstGeom prst="rect">
            <a:avLst/>
          </a:prstGeom>
          <a:noFill/>
          <a:ln w="28575">
            <a:solidFill>
              <a:srgbClr val="FF0000"/>
            </a:solidFill>
            <a:prstDash val="solid"/>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19" name="TextBox 18"/>
          <p:cNvSpPr txBox="1"/>
          <p:nvPr/>
        </p:nvSpPr>
        <p:spPr>
          <a:xfrm>
            <a:off x="6400800" y="4343400"/>
            <a:ext cx="2362200" cy="338138"/>
          </a:xfrm>
          <a:prstGeom prst="rect">
            <a:avLst/>
          </a:prstGeom>
          <a:solidFill>
            <a:schemeClr val="accent3">
              <a:lumMod val="95000"/>
            </a:schemeClr>
          </a:solidFill>
        </p:spPr>
        <p:txBody>
          <a:bodyPr>
            <a:spAutoFit/>
          </a:bodyPr>
          <a:lstStyle/>
          <a:p>
            <a:pPr>
              <a:defRPr/>
            </a:pPr>
            <a:r>
              <a:rPr lang="en-US" sz="1600" i="0" dirty="0" smtClean="0"/>
              <a:t>Coaxial </a:t>
            </a:r>
            <a:r>
              <a:rPr lang="en-US" sz="1600" i="0" dirty="0"/>
              <a:t>S/X/</a:t>
            </a:r>
            <a:r>
              <a:rPr lang="en-US" sz="1600" i="0" dirty="0" err="1"/>
              <a:t>Ka</a:t>
            </a:r>
            <a:r>
              <a:rPr lang="en-US" sz="1600" i="0" dirty="0"/>
              <a:t> </a:t>
            </a:r>
            <a:r>
              <a:rPr lang="en-US" sz="1600" i="0" dirty="0" smtClean="0">
                <a:sym typeface="Wingdings"/>
              </a:rPr>
              <a:t>Geo/</a:t>
            </a:r>
            <a:r>
              <a:rPr lang="en-US" sz="1600" i="0" dirty="0" smtClean="0"/>
              <a:t>ASI</a:t>
            </a:r>
            <a:endParaRPr lang="en-US" sz="1600" i="0" dirty="0"/>
          </a:p>
        </p:txBody>
      </p:sp>
      <p:sp>
        <p:nvSpPr>
          <p:cNvPr id="21" name="TextBox 20"/>
          <p:cNvSpPr txBox="1">
            <a:spLocks noChangeArrowheads="1"/>
          </p:cNvSpPr>
          <p:nvPr/>
        </p:nvSpPr>
        <p:spPr bwMode="auto">
          <a:xfrm>
            <a:off x="91243" y="5802203"/>
            <a:ext cx="1371600" cy="523220"/>
          </a:xfrm>
          <a:prstGeom prst="rect">
            <a:avLst/>
          </a:prstGeom>
          <a:noFill/>
          <a:ln w="9525">
            <a:noFill/>
            <a:miter lim="800000"/>
            <a:headEnd/>
            <a:tailEnd/>
          </a:ln>
        </p:spPr>
        <p:txBody>
          <a:bodyPr>
            <a:prstTxWarp prst="textNoShape">
              <a:avLst/>
            </a:prstTxWarp>
            <a:spAutoFit/>
          </a:bodyPr>
          <a:lstStyle/>
          <a:p>
            <a:r>
              <a:rPr lang="en-GB" sz="1400" i="0" dirty="0">
                <a:solidFill>
                  <a:srgbClr val="FF0000"/>
                </a:solidFill>
              </a:rPr>
              <a:t>MIUR/RAS RADIONET</a:t>
            </a:r>
            <a:endParaRPr lang="en-US" sz="1400" dirty="0">
              <a:solidFill>
                <a:srgbClr val="FF0000"/>
              </a:solidFill>
            </a:endParaRPr>
          </a:p>
        </p:txBody>
      </p:sp>
      <p:sp>
        <p:nvSpPr>
          <p:cNvPr id="22" name="TextBox 21"/>
          <p:cNvSpPr txBox="1"/>
          <p:nvPr/>
        </p:nvSpPr>
        <p:spPr>
          <a:xfrm>
            <a:off x="7681913" y="5910263"/>
            <a:ext cx="982662" cy="338137"/>
          </a:xfrm>
          <a:prstGeom prst="rect">
            <a:avLst/>
          </a:prstGeom>
          <a:solidFill>
            <a:schemeClr val="accent5">
              <a:lumMod val="40000"/>
              <a:lumOff val="60000"/>
            </a:schemeClr>
          </a:solidFill>
        </p:spPr>
        <p:txBody>
          <a:bodyPr wrap="none">
            <a:spAutoFit/>
          </a:bodyPr>
          <a:lstStyle/>
          <a:p>
            <a:pPr>
              <a:defRPr/>
            </a:pPr>
            <a:r>
              <a:rPr lang="en-US" sz="1600" i="0" dirty="0"/>
              <a:t>19-feeds</a:t>
            </a:r>
          </a:p>
        </p:txBody>
      </p:sp>
      <p:sp>
        <p:nvSpPr>
          <p:cNvPr id="23" name="TextBox 22"/>
          <p:cNvSpPr txBox="1"/>
          <p:nvPr/>
        </p:nvSpPr>
        <p:spPr>
          <a:xfrm>
            <a:off x="7696200" y="6291263"/>
            <a:ext cx="971550" cy="338137"/>
          </a:xfrm>
          <a:prstGeom prst="rect">
            <a:avLst/>
          </a:prstGeom>
          <a:solidFill>
            <a:schemeClr val="accent5">
              <a:lumMod val="40000"/>
              <a:lumOff val="60000"/>
            </a:schemeClr>
          </a:solidFill>
        </p:spPr>
        <p:txBody>
          <a:bodyPr wrap="none">
            <a:spAutoFit/>
          </a:bodyPr>
          <a:lstStyle/>
          <a:p>
            <a:pPr>
              <a:defRPr/>
            </a:pPr>
            <a:r>
              <a:rPr lang="en-US" sz="1600" i="0" dirty="0"/>
              <a:t>19 feeds</a:t>
            </a:r>
          </a:p>
        </p:txBody>
      </p:sp>
      <p:sp>
        <p:nvSpPr>
          <p:cNvPr id="24" name="Rectangle 14"/>
          <p:cNvSpPr>
            <a:spLocks noChangeArrowheads="1"/>
          </p:cNvSpPr>
          <p:nvPr/>
        </p:nvSpPr>
        <p:spPr bwMode="auto">
          <a:xfrm>
            <a:off x="1143000" y="4343400"/>
            <a:ext cx="7772400" cy="457200"/>
          </a:xfrm>
          <a:prstGeom prst="rect">
            <a:avLst/>
          </a:prstGeom>
          <a:noFill/>
          <a:ln w="28575">
            <a:solidFill>
              <a:srgbClr val="0000FF"/>
            </a:solidFill>
            <a:prstDash val="solid"/>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26" name="Rectangle 14"/>
          <p:cNvSpPr>
            <a:spLocks noChangeArrowheads="1"/>
          </p:cNvSpPr>
          <p:nvPr/>
        </p:nvSpPr>
        <p:spPr bwMode="auto">
          <a:xfrm>
            <a:off x="1143000" y="3810000"/>
            <a:ext cx="7772400" cy="228600"/>
          </a:xfrm>
          <a:prstGeom prst="rect">
            <a:avLst/>
          </a:prstGeom>
          <a:noFill/>
          <a:ln w="28575">
            <a:solidFill>
              <a:srgbClr val="FF0000"/>
            </a:solidFill>
            <a:prstDash val="solid"/>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27" name="TextBox 26"/>
          <p:cNvSpPr txBox="1">
            <a:spLocks noChangeArrowheads="1"/>
          </p:cNvSpPr>
          <p:nvPr/>
        </p:nvSpPr>
        <p:spPr bwMode="auto">
          <a:xfrm>
            <a:off x="7721600" y="3333750"/>
            <a:ext cx="1039267" cy="400110"/>
          </a:xfrm>
          <a:prstGeom prst="rect">
            <a:avLst/>
          </a:prstGeom>
          <a:noFill/>
          <a:ln w="9525">
            <a:noFill/>
            <a:miter lim="800000"/>
            <a:headEnd/>
            <a:tailEnd/>
          </a:ln>
        </p:spPr>
        <p:txBody>
          <a:bodyPr wrap="none">
            <a:prstTxWarp prst="textNoShape">
              <a:avLst/>
            </a:prstTxWarp>
            <a:spAutoFit/>
          </a:bodyPr>
          <a:lstStyle/>
          <a:p>
            <a:r>
              <a:rPr lang="en-US" sz="2000" i="0" dirty="0" smtClean="0">
                <a:solidFill>
                  <a:srgbClr val="CC0000"/>
                </a:solidFill>
                <a:sym typeface="Wingdings" pitchFamily="-112" charset="2"/>
              </a:rPr>
              <a:t>Geo/ASI</a:t>
            </a:r>
            <a:endParaRPr lang="en-US" sz="2000" dirty="0"/>
          </a:p>
        </p:txBody>
      </p:sp>
      <p:sp>
        <p:nvSpPr>
          <p:cNvPr id="28" name="TextBox 27"/>
          <p:cNvSpPr txBox="1"/>
          <p:nvPr/>
        </p:nvSpPr>
        <p:spPr>
          <a:xfrm>
            <a:off x="7696200" y="3886200"/>
            <a:ext cx="838200" cy="307975"/>
          </a:xfrm>
          <a:prstGeom prst="rect">
            <a:avLst/>
          </a:prstGeom>
          <a:solidFill>
            <a:schemeClr val="accent3">
              <a:lumMod val="95000"/>
            </a:schemeClr>
          </a:solidFill>
        </p:spPr>
        <p:txBody>
          <a:bodyPr>
            <a:spAutoFit/>
          </a:bodyPr>
          <a:lstStyle/>
          <a:p>
            <a:pPr>
              <a:defRPr/>
            </a:pPr>
            <a:r>
              <a:rPr lang="en-US" sz="1400" i="0" dirty="0">
                <a:sym typeface="Wingdings"/>
              </a:rPr>
              <a:t>VLBI</a:t>
            </a:r>
            <a:endParaRPr lang="en-US" sz="1400" i="0" dirty="0"/>
          </a:p>
        </p:txBody>
      </p:sp>
      <p:sp>
        <p:nvSpPr>
          <p:cNvPr id="21531" name="Rectangle 18"/>
          <p:cNvSpPr>
            <a:spLocks noChangeArrowheads="1"/>
          </p:cNvSpPr>
          <p:nvPr/>
        </p:nvSpPr>
        <p:spPr bwMode="auto">
          <a:xfrm>
            <a:off x="1066800" y="288616"/>
            <a:ext cx="7315200" cy="609600"/>
          </a:xfrm>
          <a:prstGeom prst="rect">
            <a:avLst/>
          </a:prstGeom>
          <a:noFill/>
          <a:ln w="9525">
            <a:noFill/>
            <a:miter lim="800000"/>
            <a:headEnd/>
            <a:tailEnd/>
          </a:ln>
        </p:spPr>
        <p:txBody>
          <a:bodyPr>
            <a:prstTxWarp prst="textNoShape">
              <a:avLst/>
            </a:prstTxWarp>
          </a:bodyPr>
          <a:lstStyle/>
          <a:p>
            <a:pPr algn="ctr">
              <a:tabLst>
                <a:tab pos="568325" algn="l"/>
              </a:tabLst>
            </a:pPr>
            <a:r>
              <a:rPr lang="it-IT" sz="2800" b="1" i="0" dirty="0" smtClean="0">
                <a:solidFill>
                  <a:srgbClr val="000000"/>
                </a:solidFill>
              </a:rPr>
              <a:t>SRT</a:t>
            </a:r>
            <a:r>
              <a:rPr lang="it-IT" sz="2800" b="1" dirty="0">
                <a:solidFill>
                  <a:srgbClr val="000000"/>
                </a:solidFill>
              </a:rPr>
              <a:t> </a:t>
            </a:r>
            <a:r>
              <a:rPr lang="it-IT" sz="2800" b="1" dirty="0" smtClean="0">
                <a:solidFill>
                  <a:srgbClr val="000000"/>
                </a:solidFill>
              </a:rPr>
              <a:t>– Future Development</a:t>
            </a:r>
          </a:p>
          <a:p>
            <a:pPr algn="ctr">
              <a:tabLst>
                <a:tab pos="568325" algn="l"/>
              </a:tabLst>
            </a:pPr>
            <a:r>
              <a:rPr lang="it-IT" sz="2800" b="1" i="0" dirty="0" smtClean="0">
                <a:solidFill>
                  <a:srgbClr val="000000"/>
                </a:solidFill>
              </a:rPr>
              <a:t>2° </a:t>
            </a:r>
            <a:r>
              <a:rPr lang="it-IT" sz="2800" b="1" i="0" dirty="0">
                <a:solidFill>
                  <a:srgbClr val="000000"/>
                </a:solidFill>
              </a:rPr>
              <a:t>Generation </a:t>
            </a:r>
            <a:r>
              <a:rPr lang="it-IT" sz="2800" b="1" i="0" dirty="0" err="1">
                <a:solidFill>
                  <a:srgbClr val="000000"/>
                </a:solidFill>
              </a:rPr>
              <a:t>Instrumentation</a:t>
            </a:r>
            <a:endParaRPr lang="it-IT" sz="2800" b="1" i="0" dirty="0">
              <a:solidFill>
                <a:srgbClr val="000000"/>
              </a:solidFill>
            </a:endParaRPr>
          </a:p>
        </p:txBody>
      </p:sp>
      <p:sp>
        <p:nvSpPr>
          <p:cNvPr id="21532" name="TextBox 29"/>
          <p:cNvSpPr txBox="1">
            <a:spLocks noChangeArrowheads="1"/>
          </p:cNvSpPr>
          <p:nvPr/>
        </p:nvSpPr>
        <p:spPr bwMode="auto">
          <a:xfrm>
            <a:off x="7696200" y="2438400"/>
            <a:ext cx="960438" cy="400050"/>
          </a:xfrm>
          <a:prstGeom prst="rect">
            <a:avLst/>
          </a:prstGeom>
          <a:noFill/>
          <a:ln w="9525">
            <a:noFill/>
            <a:miter lim="800000"/>
            <a:headEnd/>
            <a:tailEnd/>
          </a:ln>
        </p:spPr>
        <p:txBody>
          <a:bodyPr wrap="none">
            <a:prstTxWarp prst="textNoShape">
              <a:avLst/>
            </a:prstTxWarp>
            <a:spAutoFit/>
          </a:bodyPr>
          <a:lstStyle/>
          <a:p>
            <a:r>
              <a:rPr lang="en-US" sz="2000" i="0">
                <a:solidFill>
                  <a:srgbClr val="CC0000"/>
                </a:solidFill>
                <a:sym typeface="Wingdings" pitchFamily="-112" charset="2"/>
              </a:rPr>
              <a:t>Pulsar</a:t>
            </a:r>
            <a:endParaRPr lang="en-US" sz="2000"/>
          </a:p>
        </p:txBody>
      </p:sp>
      <p:sp>
        <p:nvSpPr>
          <p:cNvPr id="21533" name="TextBox 30"/>
          <p:cNvSpPr txBox="1">
            <a:spLocks noChangeArrowheads="1"/>
          </p:cNvSpPr>
          <p:nvPr/>
        </p:nvSpPr>
        <p:spPr bwMode="auto">
          <a:xfrm>
            <a:off x="7620000" y="5181600"/>
            <a:ext cx="1160463" cy="400050"/>
          </a:xfrm>
          <a:prstGeom prst="rect">
            <a:avLst/>
          </a:prstGeom>
          <a:noFill/>
          <a:ln w="9525">
            <a:noFill/>
            <a:miter lim="800000"/>
            <a:headEnd/>
            <a:tailEnd/>
          </a:ln>
        </p:spPr>
        <p:txBody>
          <a:bodyPr wrap="none">
            <a:prstTxWarp prst="textNoShape">
              <a:avLst/>
            </a:prstTxWarp>
            <a:spAutoFit/>
          </a:bodyPr>
          <a:lstStyle/>
          <a:p>
            <a:r>
              <a:rPr lang="en-US" sz="2000" i="0">
                <a:solidFill>
                  <a:srgbClr val="CC0000"/>
                </a:solidFill>
                <a:sym typeface="Wingdings" pitchFamily="-112" charset="2"/>
              </a:rPr>
              <a:t>Surveys</a:t>
            </a:r>
            <a:endParaRPr lang="en-US" sz="2000"/>
          </a:p>
        </p:txBody>
      </p:sp>
      <p:sp>
        <p:nvSpPr>
          <p:cNvPr id="30" name="TextBox 29"/>
          <p:cNvSpPr txBox="1">
            <a:spLocks noChangeArrowheads="1"/>
          </p:cNvSpPr>
          <p:nvPr/>
        </p:nvSpPr>
        <p:spPr bwMode="auto">
          <a:xfrm>
            <a:off x="456481" y="3737929"/>
            <a:ext cx="838200" cy="338137"/>
          </a:xfrm>
          <a:prstGeom prst="rect">
            <a:avLst/>
          </a:prstGeom>
          <a:noFill/>
          <a:ln w="9525">
            <a:noFill/>
            <a:miter lim="800000"/>
            <a:headEnd/>
            <a:tailEnd/>
          </a:ln>
        </p:spPr>
        <p:txBody>
          <a:bodyPr>
            <a:prstTxWarp prst="textNoShape">
              <a:avLst/>
            </a:prstTxWarp>
            <a:spAutoFit/>
          </a:bodyPr>
          <a:lstStyle/>
          <a:p>
            <a:r>
              <a:rPr lang="en-GB" sz="1600" dirty="0" smtClean="0">
                <a:solidFill>
                  <a:srgbClr val="FF0000"/>
                </a:solidFill>
              </a:rPr>
              <a:t>MIUR</a:t>
            </a:r>
            <a:endParaRPr lang="en-US" sz="1600" dirty="0">
              <a:solidFill>
                <a:srgbClr val="FF0000"/>
              </a:solidFill>
            </a:endParaRPr>
          </a:p>
        </p:txBody>
      </p:sp>
      <p:sp>
        <p:nvSpPr>
          <p:cNvPr id="17" name="Rectangle 14"/>
          <p:cNvSpPr>
            <a:spLocks noChangeArrowheads="1"/>
          </p:cNvSpPr>
          <p:nvPr/>
        </p:nvSpPr>
        <p:spPr bwMode="auto">
          <a:xfrm>
            <a:off x="1143000" y="6172200"/>
            <a:ext cx="7772400" cy="533400"/>
          </a:xfrm>
          <a:prstGeom prst="rect">
            <a:avLst/>
          </a:prstGeom>
          <a:noFill/>
          <a:ln w="28575">
            <a:solidFill>
              <a:srgbClr val="0000FF"/>
            </a:solidFill>
            <a:prstDash val="solid"/>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Arial" pitchFamily="-111" charset="0"/>
            </a:endParaRPr>
          </a:p>
        </p:txBody>
      </p:sp>
      <p:sp>
        <p:nvSpPr>
          <p:cNvPr id="2" name="Segnaposto data 1"/>
          <p:cNvSpPr>
            <a:spLocks noGrp="1"/>
          </p:cNvSpPr>
          <p:nvPr>
            <p:ph type="dt" sz="half" idx="10"/>
          </p:nvPr>
        </p:nvSpPr>
        <p:spPr/>
        <p:txBody>
          <a:bodyPr/>
          <a:lstStyle/>
          <a:p>
            <a:r>
              <a:rPr lang="en-US" dirty="0" smtClean="0"/>
              <a:t>09/24/15</a:t>
            </a:r>
            <a:endParaRPr lang="en-US" dirty="0"/>
          </a:p>
        </p:txBody>
      </p:sp>
      <p:sp>
        <p:nvSpPr>
          <p:cNvPr id="3" name="Segnaposto piè di pagina 2"/>
          <p:cNvSpPr>
            <a:spLocks noGrp="1"/>
          </p:cNvSpPr>
          <p:nvPr>
            <p:ph type="ftr" sz="quarter" idx="11"/>
          </p:nvPr>
        </p:nvSpPr>
        <p:spPr/>
        <p:txBody>
          <a:bodyPr/>
          <a:lstStyle/>
          <a:p>
            <a:r>
              <a:rPr lang="en-US" smtClean="0"/>
              <a:t>I. Prandoni - INAF - ORA, Bologna</a:t>
            </a:r>
            <a:endParaRPr lang="en-US"/>
          </a:p>
        </p:txBody>
      </p:sp>
      <p:sp>
        <p:nvSpPr>
          <p:cNvPr id="5" name="Segnaposto numero diapositiva 4"/>
          <p:cNvSpPr>
            <a:spLocks noGrp="1"/>
          </p:cNvSpPr>
          <p:nvPr>
            <p:ph type="sldNum" sz="quarter" idx="12"/>
          </p:nvPr>
        </p:nvSpPr>
        <p:spPr/>
        <p:txBody>
          <a:bodyPr/>
          <a:lstStyle/>
          <a:p>
            <a:fld id="{DADBAAB8-458F-1A48-8141-A3618E0317F8}" type="slidenum">
              <a:rPr lang="en-US" smtClean="0"/>
              <a:pPr/>
              <a:t>8</a:t>
            </a:fld>
            <a:endParaRPr lang="en-US"/>
          </a:p>
        </p:txBody>
      </p:sp>
    </p:spTree>
    <p:extLst>
      <p:ext uri="{BB962C8B-B14F-4D97-AF65-F5344CB8AC3E}">
        <p14:creationId xmlns:p14="http://schemas.microsoft.com/office/powerpoint/2010/main" val="1007345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22" presetClass="entr" presetSubtype="8"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9" grpId="0" animBg="1"/>
      <p:bldP spid="21" grpId="0"/>
      <p:bldP spid="22" grpId="0" animBg="1"/>
      <p:bldP spid="23" grpId="0" animBg="1"/>
      <p:bldP spid="24" grpId="0" animBg="1"/>
      <p:bldP spid="26" grpId="0" animBg="1"/>
      <p:bldP spid="27" grpId="0"/>
      <p:bldP spid="30"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1895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10215</TotalTime>
  <Words>6093</Words>
  <Application>Microsoft Macintosh PowerPoint</Application>
  <PresentationFormat>Presentazione su schermo (4:3)</PresentationFormat>
  <Paragraphs>827</Paragraphs>
  <Slides>40</Slides>
  <Notes>24</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40</vt:i4>
      </vt:variant>
    </vt:vector>
  </HeadingPairs>
  <TitlesOfParts>
    <vt:vector size="42" baseType="lpstr">
      <vt:lpstr>Office Theme</vt:lpstr>
      <vt:lpstr>CorelPhotoPaint.Image.10</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Astronomical Validation (AV) toward a radio observatory!</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SRT - Current Status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Team AV</vt:lpstr>
      <vt:lpstr>Presentazione di PowerPoint</vt:lpstr>
    </vt:vector>
  </TitlesOfParts>
  <Company>INAF - Radioastronomia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Source Selection</dc:title>
  <dc:creator>Isabella Prandoni</dc:creator>
  <cp:lastModifiedBy>Isabella Prandoni</cp:lastModifiedBy>
  <cp:revision>366</cp:revision>
  <dcterms:created xsi:type="dcterms:W3CDTF">2014-01-30T18:13:48Z</dcterms:created>
  <dcterms:modified xsi:type="dcterms:W3CDTF">2015-09-24T13:24:22Z</dcterms:modified>
</cp:coreProperties>
</file>