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8" r:id="rId12"/>
    <p:sldId id="267" r:id="rId13"/>
    <p:sldId id="275" r:id="rId14"/>
    <p:sldId id="274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81" r:id="rId23"/>
    <p:sldId id="280" r:id="rId24"/>
    <p:sldId id="282" r:id="rId25"/>
    <p:sldId id="277" r:id="rId26"/>
    <p:sldId id="26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30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2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94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4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68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2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2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9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9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3DB8-D3B3-4FD3-8D95-B1B57E5804DA}" type="datetimeFigureOut">
              <a:rPr lang="it-IT" smtClean="0"/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B9E1-9C04-4367-810E-36428E2AA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Whole Body PET-CT Effective Dose calculations using </a:t>
            </a:r>
            <a:r>
              <a:rPr lang="en-GB" sz="3200" b="1" dirty="0" err="1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>
                <a:solidFill>
                  <a:srgbClr val="FFFF00"/>
                </a:solidFill>
              </a:rPr>
              <a:t>: an automatic </a:t>
            </a:r>
            <a:r>
              <a:rPr lang="en-GB" sz="3200" b="1" dirty="0" err="1">
                <a:solidFill>
                  <a:srgbClr val="FFFF00"/>
                </a:solidFill>
              </a:rPr>
              <a:t>dosimetric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smtClean="0">
                <a:solidFill>
                  <a:srgbClr val="FFFF00"/>
                </a:solidFill>
              </a:rPr>
              <a:t>software</a:t>
            </a:r>
            <a:r>
              <a:rPr lang="en-GB" sz="3200" b="1" dirty="0">
                <a:solidFill>
                  <a:srgbClr val="FFFF00"/>
                </a:solidFill>
              </a:rPr>
              <a:t>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4418377"/>
            <a:ext cx="8856984" cy="2203383"/>
          </a:xfrm>
        </p:spPr>
        <p:txBody>
          <a:bodyPr>
            <a:noAutofit/>
          </a:bodyPr>
          <a:lstStyle/>
          <a:p>
            <a:r>
              <a:rPr lang="it-IT" sz="2400" b="1" u="sng" dirty="0">
                <a:solidFill>
                  <a:schemeClr val="bg1"/>
                </a:solidFill>
              </a:rPr>
              <a:t>Fabio Tanzi</a:t>
            </a:r>
            <a:r>
              <a:rPr lang="it-IT" sz="2400" b="1" u="sng" baseline="30000" dirty="0">
                <a:solidFill>
                  <a:schemeClr val="bg1"/>
                </a:solidFill>
              </a:rPr>
              <a:t>1</a:t>
            </a:r>
            <a:r>
              <a:rPr lang="it-IT" sz="2400" b="1" dirty="0">
                <a:solidFill>
                  <a:schemeClr val="bg1"/>
                </a:solidFill>
              </a:rPr>
              <a:t>, Andrea Ribolzi</a:t>
            </a:r>
            <a:r>
              <a:rPr lang="it-IT" sz="2400" b="1" baseline="30000" dirty="0">
                <a:solidFill>
                  <a:schemeClr val="bg1"/>
                </a:solidFill>
              </a:rPr>
              <a:t>2</a:t>
            </a:r>
            <a:r>
              <a:rPr lang="it-IT" sz="2400" b="1" dirty="0">
                <a:solidFill>
                  <a:schemeClr val="bg1"/>
                </a:solidFill>
              </a:rPr>
              <a:t>,</a:t>
            </a:r>
            <a:r>
              <a:rPr lang="it-IT" sz="2400" b="1" baseline="30000" dirty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Raffaele Novario</a:t>
            </a:r>
            <a:r>
              <a:rPr lang="it-IT" sz="2400" b="1" baseline="30000" dirty="0">
                <a:solidFill>
                  <a:schemeClr val="bg1"/>
                </a:solidFill>
              </a:rPr>
              <a:t>3</a:t>
            </a:r>
            <a:r>
              <a:rPr lang="it-IT" sz="2400" b="1" dirty="0">
                <a:solidFill>
                  <a:schemeClr val="bg1"/>
                </a:solidFill>
              </a:rPr>
              <a:t> , Carla Bianchi</a:t>
            </a:r>
            <a:r>
              <a:rPr lang="it-IT" sz="2400" b="1" baseline="30000" dirty="0">
                <a:solidFill>
                  <a:schemeClr val="bg1"/>
                </a:solidFill>
              </a:rPr>
              <a:t>1</a:t>
            </a:r>
            <a:r>
              <a:rPr lang="it-IT" sz="2400" b="1" dirty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1800" b="1" dirty="0">
                <a:solidFill>
                  <a:schemeClr val="bg1"/>
                </a:solidFill>
              </a:rPr>
              <a:t>1) Struttura Complessa Fisica Sanitaria, Ospedale Di Circolo e Fondazione Macchi </a:t>
            </a:r>
            <a:r>
              <a:rPr lang="it-IT" sz="1800" b="1" dirty="0" smtClean="0">
                <a:solidFill>
                  <a:schemeClr val="bg1"/>
                </a:solidFill>
              </a:rPr>
              <a:t>– Varese.</a:t>
            </a:r>
            <a:endParaRPr lang="it-IT" sz="1800" dirty="0">
              <a:solidFill>
                <a:schemeClr val="bg1"/>
              </a:solidFill>
            </a:endParaRPr>
          </a:p>
          <a:p>
            <a:r>
              <a:rPr lang="it-IT" sz="1800" b="1" dirty="0">
                <a:solidFill>
                  <a:schemeClr val="bg1"/>
                </a:solidFill>
              </a:rPr>
              <a:t>2) EMME ESSE M.S. SRL Via Giuba 11, 20132 Milano - ITALY e-mail: </a:t>
            </a:r>
            <a:r>
              <a:rPr lang="it-IT" sz="1800" b="1" dirty="0" smtClean="0">
                <a:solidFill>
                  <a:schemeClr val="bg1"/>
                </a:solidFill>
              </a:rPr>
              <a:t>info@emme-esse.com.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1800" b="1" dirty="0" smtClean="0">
                <a:solidFill>
                  <a:schemeClr val="bg1"/>
                </a:solidFill>
              </a:rPr>
              <a:t>3</a:t>
            </a:r>
            <a:r>
              <a:rPr lang="it-IT" sz="1800" b="1" dirty="0">
                <a:solidFill>
                  <a:schemeClr val="bg1"/>
                </a:solidFill>
              </a:rPr>
              <a:t>) Dipartimento di Biotecnologie e Scienze della vita, Università dell'</a:t>
            </a:r>
            <a:r>
              <a:rPr lang="it-IT" sz="1800" b="1" dirty="0" err="1">
                <a:solidFill>
                  <a:schemeClr val="bg1"/>
                </a:solidFill>
              </a:rPr>
              <a:t>Insubria</a:t>
            </a:r>
            <a:r>
              <a:rPr lang="it-IT" sz="1800" b="1" dirty="0">
                <a:solidFill>
                  <a:schemeClr val="bg1"/>
                </a:solidFill>
              </a:rPr>
              <a:t>, Varese </a:t>
            </a:r>
            <a:r>
              <a:rPr lang="it-IT" sz="1800" b="1" dirty="0" smtClean="0">
                <a:solidFill>
                  <a:schemeClr val="bg1"/>
                </a:solidFill>
              </a:rPr>
              <a:t>. </a:t>
            </a: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Roma, 24 settembre 2015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1"/>
            <a:ext cx="5352901" cy="26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3"/>
            <a:ext cx="5832648" cy="51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519244" cy="40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 CT Organ Doses: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869005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" y="4802253"/>
            <a:ext cx="8640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 </a:t>
            </a:r>
            <a:r>
              <a:rPr lang="en-GB" sz="3200" b="1" dirty="0" err="1" smtClean="0">
                <a:solidFill>
                  <a:srgbClr val="FFFF00"/>
                </a:solidFill>
              </a:rPr>
              <a:t>pediatric</a:t>
            </a:r>
            <a:r>
              <a:rPr lang="en-GB" sz="3200" b="1" dirty="0" smtClean="0">
                <a:solidFill>
                  <a:srgbClr val="FFFF00"/>
                </a:solidFill>
              </a:rPr>
              <a:t> CT Organ Doses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69888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365104"/>
            <a:ext cx="88884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475"/>
            <a:ext cx="8568564" cy="369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7" y="1340768"/>
            <a:ext cx="876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64904"/>
            <a:ext cx="7010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042225" cy="40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7" y="1180993"/>
            <a:ext cx="8545241" cy="42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7" y="1180993"/>
            <a:ext cx="8545241" cy="42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87978" cy="26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7882"/>
            <a:ext cx="8387978" cy="23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>
                <a:solidFill>
                  <a:srgbClr val="FFFF00"/>
                </a:solidFill>
              </a:rPr>
              <a:t>: </a:t>
            </a:r>
            <a:r>
              <a:rPr lang="en-GB" sz="3200" b="1" dirty="0" smtClean="0">
                <a:solidFill>
                  <a:srgbClr val="FFFF00"/>
                </a:solidFill>
              </a:rPr>
              <a:t>a software suite for Medical Physics and Radiation Protection.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4776937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Physico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is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result</a:t>
            </a:r>
            <a:r>
              <a:rPr lang="it-IT" sz="2800" b="1" dirty="0" smtClean="0">
                <a:solidFill>
                  <a:schemeClr val="bg1"/>
                </a:solidFill>
              </a:rPr>
              <a:t> of a </a:t>
            </a:r>
            <a:r>
              <a:rPr lang="it-IT" sz="2800" b="1" dirty="0" err="1" smtClean="0">
                <a:solidFill>
                  <a:schemeClr val="bg1"/>
                </a:solidFill>
              </a:rPr>
              <a:t>cooperation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between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Medical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Physics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Dept</a:t>
            </a:r>
            <a:r>
              <a:rPr lang="it-IT" sz="2800" b="1" dirty="0" smtClean="0">
                <a:solidFill>
                  <a:schemeClr val="bg1"/>
                </a:solidFill>
              </a:rPr>
              <a:t>. </a:t>
            </a:r>
            <a:r>
              <a:rPr lang="it-IT" sz="2800" b="1" dirty="0">
                <a:solidFill>
                  <a:schemeClr val="bg1"/>
                </a:solidFill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</a:rPr>
              <a:t>nd Emme-Esse SRL.</a:t>
            </a:r>
          </a:p>
          <a:p>
            <a:pPr algn="l"/>
            <a:endParaRPr lang="it-IT" sz="2800" b="1" dirty="0">
              <a:solidFill>
                <a:schemeClr val="bg1"/>
              </a:solidFill>
            </a:endParaRPr>
          </a:p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Our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Medical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Physics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Dept</a:t>
            </a:r>
            <a:r>
              <a:rPr lang="it-IT" sz="2800" b="1" dirty="0" smtClean="0">
                <a:solidFill>
                  <a:schemeClr val="bg1"/>
                </a:solidFill>
              </a:rPr>
              <a:t>. </a:t>
            </a:r>
            <a:r>
              <a:rPr lang="it-IT" sz="2800" b="1" dirty="0" err="1" smtClean="0">
                <a:solidFill>
                  <a:schemeClr val="bg1"/>
                </a:solidFill>
              </a:rPr>
              <a:t>Is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involved</a:t>
            </a:r>
            <a:r>
              <a:rPr lang="it-IT" sz="2800" b="1" dirty="0" smtClean="0">
                <a:solidFill>
                  <a:schemeClr val="bg1"/>
                </a:solidFill>
              </a:rPr>
              <a:t> in </a:t>
            </a:r>
            <a:r>
              <a:rPr lang="it-IT" sz="2800" b="1" dirty="0" err="1" smtClean="0">
                <a:solidFill>
                  <a:schemeClr val="bg1"/>
                </a:solidFill>
              </a:rPr>
              <a:t>all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types</a:t>
            </a:r>
            <a:r>
              <a:rPr lang="it-IT" sz="2800" b="1" dirty="0" smtClean="0">
                <a:solidFill>
                  <a:schemeClr val="bg1"/>
                </a:solidFill>
              </a:rPr>
              <a:t> of </a:t>
            </a:r>
            <a:r>
              <a:rPr lang="it-IT" sz="2800" b="1" dirty="0" err="1" smtClean="0">
                <a:solidFill>
                  <a:schemeClr val="bg1"/>
                </a:solidFill>
              </a:rPr>
              <a:t>activities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related</a:t>
            </a:r>
            <a:r>
              <a:rPr lang="it-IT" sz="2800" b="1" dirty="0" smtClean="0">
                <a:solidFill>
                  <a:schemeClr val="bg1"/>
                </a:solidFill>
              </a:rPr>
              <a:t> to: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Medical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Physics</a:t>
            </a:r>
            <a:r>
              <a:rPr lang="it-IT" sz="2800" b="1" dirty="0" smtClean="0">
                <a:solidFill>
                  <a:schemeClr val="bg1"/>
                </a:solidFill>
              </a:rPr>
              <a:t> (</a:t>
            </a:r>
            <a:r>
              <a:rPr lang="it-IT" sz="2800" b="1" dirty="0" err="1" smtClean="0">
                <a:solidFill>
                  <a:schemeClr val="bg1"/>
                </a:solidFill>
              </a:rPr>
              <a:t>patient</a:t>
            </a:r>
            <a:r>
              <a:rPr lang="it-IT" sz="2800" b="1" dirty="0" smtClean="0">
                <a:solidFill>
                  <a:schemeClr val="bg1"/>
                </a:solidFill>
              </a:rPr>
              <a:t> RP, </a:t>
            </a:r>
            <a:r>
              <a:rPr lang="it-IT" sz="2800" b="1" dirty="0" err="1" smtClean="0">
                <a:solidFill>
                  <a:schemeClr val="bg1"/>
                </a:solidFill>
              </a:rPr>
              <a:t>radiological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Machines</a:t>
            </a:r>
            <a:r>
              <a:rPr lang="it-IT" sz="2800" b="1" dirty="0" smtClean="0">
                <a:solidFill>
                  <a:schemeClr val="bg1"/>
                </a:solidFill>
              </a:rPr>
              <a:t> QC, etc.)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Radiation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Protection</a:t>
            </a:r>
            <a:r>
              <a:rPr lang="it-IT" sz="2800" b="1" dirty="0" smtClean="0">
                <a:solidFill>
                  <a:schemeClr val="bg1"/>
                </a:solidFill>
              </a:rPr>
              <a:t> (</a:t>
            </a:r>
            <a:r>
              <a:rPr lang="it-IT" sz="2800" b="1" dirty="0" err="1" smtClean="0">
                <a:solidFill>
                  <a:schemeClr val="bg1"/>
                </a:solidFill>
              </a:rPr>
              <a:t>Dosimetry</a:t>
            </a:r>
            <a:r>
              <a:rPr lang="it-IT" sz="2800" b="1" dirty="0" smtClean="0">
                <a:solidFill>
                  <a:schemeClr val="bg1"/>
                </a:solidFill>
              </a:rPr>
              <a:t> LAB, </a:t>
            </a:r>
            <a:r>
              <a:rPr lang="it-IT" sz="2800" b="1" dirty="0" err="1" smtClean="0">
                <a:solidFill>
                  <a:schemeClr val="bg1"/>
                </a:solidFill>
              </a:rPr>
              <a:t>personnel</a:t>
            </a:r>
            <a:r>
              <a:rPr lang="it-IT" sz="2800" b="1" dirty="0" smtClean="0">
                <a:solidFill>
                  <a:schemeClr val="bg1"/>
                </a:solidFill>
              </a:rPr>
              <a:t> and </a:t>
            </a:r>
            <a:r>
              <a:rPr lang="it-IT" sz="2800" b="1" dirty="0" err="1" smtClean="0">
                <a:solidFill>
                  <a:schemeClr val="bg1"/>
                </a:solidFill>
              </a:rPr>
              <a:t>environmental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dosimetry</a:t>
            </a:r>
            <a:r>
              <a:rPr lang="it-IT" sz="2800" b="1" dirty="0" smtClean="0">
                <a:solidFill>
                  <a:schemeClr val="bg1"/>
                </a:solidFill>
              </a:rPr>
              <a:t>, </a:t>
            </a:r>
            <a:r>
              <a:rPr lang="it-IT" sz="2800" b="1" dirty="0" err="1" smtClean="0">
                <a:solidFill>
                  <a:schemeClr val="bg1"/>
                </a:solidFill>
              </a:rPr>
              <a:t>etc</a:t>
            </a:r>
            <a:r>
              <a:rPr lang="it-IT" sz="2800" b="1" dirty="0" smtClean="0">
                <a:solidFill>
                  <a:schemeClr val="bg1"/>
                </a:solidFill>
              </a:rPr>
              <a:t>)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94771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Some Results in PET-CT</a:t>
            </a:r>
            <a:endParaRPr lang="it-IT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54024"/>
              </p:ext>
            </p:extLst>
          </p:nvPr>
        </p:nvGraphicFramePr>
        <p:xfrm>
          <a:off x="251521" y="1052748"/>
          <a:ext cx="8640958" cy="5184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255"/>
                <a:gridCol w="652820"/>
                <a:gridCol w="629081"/>
                <a:gridCol w="771514"/>
                <a:gridCol w="913948"/>
                <a:gridCol w="842730"/>
                <a:gridCol w="1020772"/>
                <a:gridCol w="771514"/>
                <a:gridCol w="985165"/>
                <a:gridCol w="949556"/>
                <a:gridCol w="581603"/>
              </a:tblGrid>
              <a:tr h="6983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Attività  (Mbq)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CTDI totale Studio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DLP Totale Studio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Dose Efficace Impegnata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Dose Efficace studio (AAPM96)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Dose Efficace studio (ICRP 103)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Incertezza Dose Efficace Studio(ICRP103)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Dose Efficace Impegnata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Dose Efficace studio (ICRP 60)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Incertezza Dose Efficace Studio(ICRP60)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Peso del Paziente (Kg)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164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458,65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3,185905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8,117040594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1,685511527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3,185905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7,32513296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1,45699987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414,43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2,19516625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7,330027152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1,522087405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2,19516625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6,614901437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1,315731822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461,8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3,79586866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8,096384406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1,671075191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3,79586866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7,187723207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1,403855445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434,56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2,64197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7,654091511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1,589379691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2,64197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6,907349711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1,373901018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452,34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3,01106875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8,009019141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1,663080765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3,01106875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7,227650202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1,437610138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197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3,82697125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3,82697125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26,05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617,71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5,6374287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1,297191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5,6374287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566,36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8,707432286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1,797194073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7,730192883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1,509806799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149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4,21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367,16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2,89451125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6,496718802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1,3490501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2,89451125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5,862891589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1,166153889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392,35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6,874288647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1,418837426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6,102783855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1,191952736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182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5,34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465,02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3,42004008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8,157489194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1,683687079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3,42004008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7,241970175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1,41445058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641,54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2,875085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11,37311581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2,361638774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2,875085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10,26354181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2,041461796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295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26,23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621,78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5,73074375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1,305738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5,73074375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392,4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2,78113149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6,874288647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1,418837426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2,78113149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6,102783855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1,191952736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258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733,13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4,84818868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11,25855718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2,323740407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4,84818868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9,99500378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1,952153704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4,41598582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4,41598582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95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26,23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621,9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5,61418625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1,30599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5,61418625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141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4,97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555,28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2,73910125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7,669523147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1,592584085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2,73910125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6,921275819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1,37667098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306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26,23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618,17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5,75017727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1,298157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5,75017727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99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128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5,36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469,32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2,48656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8,271356955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1,717555472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2,48656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7,464394043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1,484699488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180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3,496725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3,496725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3" marR="6783" marT="67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0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16" y="-327025"/>
            <a:ext cx="8712968" cy="1163737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Patient </a:t>
            </a:r>
            <a:r>
              <a:rPr lang="en-GB" sz="24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2400" b="1" dirty="0" smtClean="0">
                <a:solidFill>
                  <a:srgbClr val="FFFF00"/>
                </a:solidFill>
              </a:rPr>
              <a:t> Module example: results on 110 Pet-CT studies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54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348" y="116632"/>
            <a:ext cx="8579296" cy="64807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Patient </a:t>
            </a:r>
            <a:r>
              <a:rPr lang="en-GB" sz="2400" b="1" dirty="0" err="1">
                <a:solidFill>
                  <a:srgbClr val="FFFF00"/>
                </a:solidFill>
              </a:rPr>
              <a:t>Dosimetry</a:t>
            </a:r>
            <a:r>
              <a:rPr lang="en-GB" sz="2400" b="1" dirty="0">
                <a:solidFill>
                  <a:srgbClr val="FFFF00"/>
                </a:solidFill>
              </a:rPr>
              <a:t> Module example: results on 110 Pet-CT studies</a:t>
            </a:r>
            <a:endParaRPr lang="it-IT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" y="764704"/>
            <a:ext cx="905813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16" y="-327025"/>
            <a:ext cx="8712968" cy="1163737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Patient </a:t>
            </a:r>
            <a:r>
              <a:rPr lang="en-GB" sz="2400" b="1" dirty="0" err="1">
                <a:solidFill>
                  <a:srgbClr val="FFFF00"/>
                </a:solidFill>
              </a:rPr>
              <a:t>Dosimetry</a:t>
            </a:r>
            <a:r>
              <a:rPr lang="en-GB" sz="2400" b="1" dirty="0">
                <a:solidFill>
                  <a:srgbClr val="FFFF00"/>
                </a:solidFill>
              </a:rPr>
              <a:t> Module example: results on 110 Pet-CT studies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894347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3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0609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Patient </a:t>
            </a:r>
            <a:r>
              <a:rPr lang="en-GB" sz="2400" b="1" dirty="0" err="1">
                <a:solidFill>
                  <a:srgbClr val="FFFF00"/>
                </a:solidFill>
              </a:rPr>
              <a:t>Dosimetry</a:t>
            </a:r>
            <a:r>
              <a:rPr lang="en-GB" sz="2400" b="1" dirty="0">
                <a:solidFill>
                  <a:srgbClr val="FFFF00"/>
                </a:solidFill>
              </a:rPr>
              <a:t> Module example: results on 110 Pet-CT studies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19483"/>
            <a:ext cx="8900826" cy="558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Conclusions</a:t>
            </a:r>
            <a:r>
              <a:rPr lang="it-IT" sz="3200" b="1" dirty="0" smtClean="0">
                <a:solidFill>
                  <a:srgbClr val="FFFF00"/>
                </a:solidFill>
              </a:rPr>
              <a:t>: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4896544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Using </a:t>
            </a:r>
            <a:r>
              <a:rPr lang="it-IT" sz="2800" b="1" dirty="0" err="1" smtClean="0">
                <a:solidFill>
                  <a:schemeClr val="bg1"/>
                </a:solidFill>
              </a:rPr>
              <a:t>this</a:t>
            </a:r>
            <a:r>
              <a:rPr lang="it-IT" sz="2800" b="1" dirty="0" smtClean="0">
                <a:solidFill>
                  <a:schemeClr val="bg1"/>
                </a:solidFill>
              </a:rPr>
              <a:t> software </a:t>
            </a:r>
            <a:r>
              <a:rPr lang="it-IT" sz="2800" b="1" dirty="0" err="1" smtClean="0">
                <a:solidFill>
                  <a:schemeClr val="bg1"/>
                </a:solidFill>
              </a:rPr>
              <a:t>it’s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possible</a:t>
            </a:r>
            <a:r>
              <a:rPr lang="it-IT" sz="2800" b="1" dirty="0" smtClean="0">
                <a:solidFill>
                  <a:schemeClr val="bg1"/>
                </a:solidFill>
              </a:rPr>
              <a:t> to </a:t>
            </a:r>
            <a:r>
              <a:rPr lang="it-IT" sz="2800" b="1" dirty="0" err="1" smtClean="0">
                <a:solidFill>
                  <a:schemeClr val="bg1"/>
                </a:solidFill>
              </a:rPr>
              <a:t>analyze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very</a:t>
            </a:r>
            <a:r>
              <a:rPr lang="it-IT" sz="2800" b="1" dirty="0" smtClean="0">
                <a:solidFill>
                  <a:schemeClr val="bg1"/>
                </a:solidFill>
              </a:rPr>
              <a:t> large </a:t>
            </a:r>
            <a:r>
              <a:rPr lang="it-IT" sz="2800" b="1" dirty="0" err="1" smtClean="0">
                <a:solidFill>
                  <a:schemeClr val="bg1"/>
                </a:solidFill>
              </a:rPr>
              <a:t>amount</a:t>
            </a:r>
            <a:r>
              <a:rPr lang="it-IT" sz="2800" b="1" dirty="0" smtClean="0">
                <a:solidFill>
                  <a:schemeClr val="bg1"/>
                </a:solidFill>
              </a:rPr>
              <a:t> of </a:t>
            </a:r>
            <a:r>
              <a:rPr lang="it-IT" sz="2800" b="1" dirty="0" err="1" smtClean="0">
                <a:solidFill>
                  <a:schemeClr val="bg1"/>
                </a:solidFill>
              </a:rPr>
              <a:t>dosimetric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patient’s</a:t>
            </a:r>
            <a:r>
              <a:rPr lang="it-IT" sz="2800" b="1" dirty="0" smtClean="0">
                <a:solidFill>
                  <a:schemeClr val="bg1"/>
                </a:solidFill>
              </a:rPr>
              <a:t> data </a:t>
            </a:r>
            <a:r>
              <a:rPr lang="it-IT" sz="2800" b="1" dirty="0" err="1" smtClean="0">
                <a:solidFill>
                  <a:schemeClr val="bg1"/>
                </a:solidFill>
              </a:rPr>
              <a:t>coming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directly</a:t>
            </a:r>
            <a:r>
              <a:rPr lang="it-IT" sz="2800" b="1" dirty="0" smtClean="0">
                <a:solidFill>
                  <a:schemeClr val="bg1"/>
                </a:solidFill>
              </a:rPr>
              <a:t> from </a:t>
            </a:r>
            <a:r>
              <a:rPr lang="it-IT" sz="2800" b="1" dirty="0" err="1" smtClean="0">
                <a:solidFill>
                  <a:schemeClr val="bg1"/>
                </a:solidFill>
              </a:rPr>
              <a:t>both</a:t>
            </a:r>
            <a:r>
              <a:rPr lang="it-IT" sz="2800" b="1" dirty="0" smtClean="0">
                <a:solidFill>
                  <a:schemeClr val="bg1"/>
                </a:solidFill>
              </a:rPr>
              <a:t> DICOM </a:t>
            </a:r>
            <a:r>
              <a:rPr lang="it-IT" sz="2800" b="1" dirty="0" err="1" smtClean="0">
                <a:solidFill>
                  <a:schemeClr val="bg1"/>
                </a:solidFill>
              </a:rPr>
              <a:t>Headers</a:t>
            </a:r>
            <a:r>
              <a:rPr lang="it-IT" sz="2800" b="1" dirty="0" smtClean="0">
                <a:solidFill>
                  <a:schemeClr val="bg1"/>
                </a:solidFill>
              </a:rPr>
              <a:t> and DISCOM SR.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We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processed</a:t>
            </a:r>
            <a:r>
              <a:rPr lang="it-IT" sz="2800" b="1" dirty="0" smtClean="0">
                <a:solidFill>
                  <a:schemeClr val="bg1"/>
                </a:solidFill>
              </a:rPr>
              <a:t> data from 110 </a:t>
            </a:r>
            <a:r>
              <a:rPr lang="it-IT" sz="2800" b="1" dirty="0" err="1" smtClean="0">
                <a:solidFill>
                  <a:schemeClr val="bg1"/>
                </a:solidFill>
              </a:rPr>
              <a:t>patients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undergoing</a:t>
            </a:r>
            <a:r>
              <a:rPr lang="it-IT" sz="2800" b="1" dirty="0" smtClean="0">
                <a:solidFill>
                  <a:schemeClr val="bg1"/>
                </a:solidFill>
              </a:rPr>
              <a:t> PET-CT WB </a:t>
            </a:r>
            <a:r>
              <a:rPr lang="it-IT" sz="2800" b="1" dirty="0" err="1" smtClean="0">
                <a:solidFill>
                  <a:schemeClr val="bg1"/>
                </a:solidFill>
              </a:rPr>
              <a:t>examinations</a:t>
            </a:r>
            <a:r>
              <a:rPr lang="it-IT" sz="2800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Results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seems</a:t>
            </a:r>
            <a:r>
              <a:rPr lang="it-IT" sz="2800" b="1" dirty="0" smtClean="0">
                <a:solidFill>
                  <a:schemeClr val="bg1"/>
                </a:solidFill>
              </a:rPr>
              <a:t> to validate </a:t>
            </a:r>
            <a:r>
              <a:rPr lang="it-IT" sz="2800" b="1" smtClean="0">
                <a:solidFill>
                  <a:schemeClr val="bg1"/>
                </a:solidFill>
              </a:rPr>
              <a:t>the </a:t>
            </a:r>
            <a:r>
              <a:rPr lang="it-IT" sz="2800" b="1" smtClean="0">
                <a:solidFill>
                  <a:schemeClr val="bg1"/>
                </a:solidFill>
              </a:rPr>
              <a:t>Lee </a:t>
            </a:r>
            <a:r>
              <a:rPr lang="it-IT" sz="2800" b="1" dirty="0" smtClean="0">
                <a:solidFill>
                  <a:schemeClr val="bg1"/>
                </a:solidFill>
              </a:rPr>
              <a:t>Method (EFFECTIVE and </a:t>
            </a:r>
            <a:r>
              <a:rPr lang="it-IT" sz="2800" b="1" dirty="0" err="1" smtClean="0">
                <a:solidFill>
                  <a:schemeClr val="bg1"/>
                </a:solidFill>
              </a:rPr>
              <a:t>Organ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Doses</a:t>
            </a:r>
            <a:r>
              <a:rPr lang="it-IT" sz="2800" b="1" dirty="0" smtClean="0">
                <a:solidFill>
                  <a:schemeClr val="bg1"/>
                </a:solidFill>
              </a:rPr>
              <a:t>) (in </a:t>
            </a:r>
            <a:r>
              <a:rPr lang="it-IT" sz="2800" b="1" dirty="0" err="1" smtClean="0">
                <a:solidFill>
                  <a:schemeClr val="bg1"/>
                </a:solidFill>
              </a:rPr>
              <a:t>comparison</a:t>
            </a:r>
            <a:r>
              <a:rPr lang="it-IT" sz="2800" b="1" dirty="0" smtClean="0">
                <a:solidFill>
                  <a:schemeClr val="bg1"/>
                </a:solidFill>
              </a:rPr>
              <a:t> with </a:t>
            </a:r>
            <a:r>
              <a:rPr lang="it-IT" sz="2800" b="1" dirty="0" err="1" smtClean="0">
                <a:solidFill>
                  <a:schemeClr val="bg1"/>
                </a:solidFill>
              </a:rPr>
              <a:t>ImpaCT</a:t>
            </a:r>
            <a:r>
              <a:rPr lang="it-IT" sz="2800" baseline="30000" dirty="0">
                <a:solidFill>
                  <a:schemeClr val="bg1"/>
                </a:solidFill>
              </a:rPr>
              <a:t> 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CTDosimetry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Excel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Worksheet</a:t>
            </a:r>
            <a:r>
              <a:rPr lang="it-IT" sz="2800" b="1" dirty="0" smtClean="0">
                <a:solidFill>
                  <a:schemeClr val="bg1"/>
                </a:solidFill>
              </a:rPr>
              <a:t>)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The </a:t>
            </a:r>
            <a:r>
              <a:rPr lang="it-IT" sz="2800" b="1" dirty="0" err="1" smtClean="0">
                <a:solidFill>
                  <a:schemeClr val="bg1"/>
                </a:solidFill>
              </a:rPr>
              <a:t>tool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very</a:t>
            </a:r>
            <a:r>
              <a:rPr lang="it-IT" sz="2800" b="1" dirty="0" smtClean="0">
                <a:solidFill>
                  <a:schemeClr val="bg1"/>
                </a:solidFill>
              </a:rPr>
              <a:t> fast and </a:t>
            </a:r>
            <a:r>
              <a:rPr lang="it-IT" sz="2800" b="1" dirty="0" err="1" smtClean="0">
                <a:solidFill>
                  <a:schemeClr val="bg1"/>
                </a:solidFill>
              </a:rPr>
              <a:t>allows</a:t>
            </a:r>
            <a:r>
              <a:rPr lang="it-IT" sz="2800" b="1" dirty="0" smtClean="0">
                <a:solidFill>
                  <a:schemeClr val="bg1"/>
                </a:solidFill>
              </a:rPr>
              <a:t> (</a:t>
            </a:r>
            <a:r>
              <a:rPr lang="it-IT" sz="2800" b="1" dirty="0" err="1" smtClean="0">
                <a:solidFill>
                  <a:schemeClr val="bg1"/>
                </a:solidFill>
              </a:rPr>
              <a:t>also</a:t>
            </a:r>
            <a:r>
              <a:rPr lang="it-IT" sz="2800" b="1" dirty="0" smtClean="0">
                <a:solidFill>
                  <a:schemeClr val="bg1"/>
                </a:solidFill>
              </a:rPr>
              <a:t>) to </a:t>
            </a:r>
            <a:r>
              <a:rPr lang="it-IT" sz="2800" b="1" dirty="0" err="1" smtClean="0">
                <a:solidFill>
                  <a:schemeClr val="bg1"/>
                </a:solidFill>
              </a:rPr>
              <a:t>calculate</a:t>
            </a:r>
            <a:r>
              <a:rPr lang="it-IT" sz="2800" b="1" dirty="0" smtClean="0">
                <a:solidFill>
                  <a:schemeClr val="bg1"/>
                </a:solidFill>
              </a:rPr>
              <a:t> TC </a:t>
            </a:r>
            <a:r>
              <a:rPr lang="it-IT" sz="2800" b="1" dirty="0" err="1" smtClean="0">
                <a:solidFill>
                  <a:schemeClr val="bg1"/>
                </a:solidFill>
              </a:rPr>
              <a:t>DRLs</a:t>
            </a:r>
            <a:r>
              <a:rPr lang="it-IT" sz="2800" b="1" dirty="0" smtClean="0">
                <a:solidFill>
                  <a:schemeClr val="bg1"/>
                </a:solidFill>
              </a:rPr>
              <a:t> for </a:t>
            </a:r>
            <a:r>
              <a:rPr lang="it-IT" sz="2800" b="1" dirty="0" err="1" smtClean="0">
                <a:solidFill>
                  <a:schemeClr val="bg1"/>
                </a:solidFill>
              </a:rPr>
              <a:t>our</a:t>
            </a:r>
            <a:r>
              <a:rPr lang="it-IT" sz="2800" b="1" dirty="0" smtClean="0">
                <a:solidFill>
                  <a:schemeClr val="bg1"/>
                </a:solidFill>
              </a:rPr>
              <a:t> MN site.</a:t>
            </a:r>
          </a:p>
        </p:txBody>
      </p:sp>
    </p:spTree>
    <p:extLst>
      <p:ext uri="{BB962C8B-B14F-4D97-AF65-F5344CB8AC3E}">
        <p14:creationId xmlns:p14="http://schemas.microsoft.com/office/powerpoint/2010/main" val="3186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750" y="2564904"/>
            <a:ext cx="8712968" cy="1470025"/>
          </a:xfrm>
        </p:spPr>
        <p:txBody>
          <a:bodyPr>
            <a:normAutofit/>
          </a:bodyPr>
          <a:lstStyle/>
          <a:p>
            <a:r>
              <a:rPr lang="it-IT" sz="4000" b="1" dirty="0" err="1" smtClean="0">
                <a:solidFill>
                  <a:srgbClr val="FFFF00"/>
                </a:solidFill>
              </a:rPr>
              <a:t>Thanks</a:t>
            </a:r>
            <a:r>
              <a:rPr lang="it-IT" sz="4000" b="1" dirty="0" smtClean="0">
                <a:solidFill>
                  <a:srgbClr val="FFFF00"/>
                </a:solidFill>
              </a:rPr>
              <a:t> for </a:t>
            </a:r>
            <a:r>
              <a:rPr lang="it-IT" sz="4000" b="1" dirty="0" err="1" smtClean="0">
                <a:solidFill>
                  <a:srgbClr val="FFFF00"/>
                </a:solidFill>
              </a:rPr>
              <a:t>you</a:t>
            </a:r>
            <a:r>
              <a:rPr lang="it-IT" sz="4000" b="1" dirty="0" smtClean="0">
                <a:solidFill>
                  <a:srgbClr val="FFFF00"/>
                </a:solidFill>
              </a:rPr>
              <a:t> </a:t>
            </a:r>
            <a:r>
              <a:rPr lang="it-IT" sz="4000" b="1" dirty="0" err="1" smtClean="0">
                <a:solidFill>
                  <a:srgbClr val="FFFF00"/>
                </a:solidFill>
              </a:rPr>
              <a:t>attention</a:t>
            </a:r>
            <a:r>
              <a:rPr lang="it-IT" sz="4000" b="1" dirty="0" smtClean="0">
                <a:solidFill>
                  <a:srgbClr val="FFFF00"/>
                </a:solidFill>
              </a:rPr>
              <a:t> !!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"/>
            <a:ext cx="8640960" cy="1340768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>
                <a:solidFill>
                  <a:srgbClr val="FFFF00"/>
                </a:solidFill>
              </a:rPr>
              <a:t>: </a:t>
            </a:r>
            <a:r>
              <a:rPr lang="en-GB" sz="3200" b="1" dirty="0" smtClean="0">
                <a:solidFill>
                  <a:srgbClr val="FFFF00"/>
                </a:solidFill>
              </a:rPr>
              <a:t>architecture (1).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472608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Physico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intended</a:t>
            </a:r>
            <a:r>
              <a:rPr lang="it-IT" sz="2800" b="1" dirty="0" smtClean="0">
                <a:solidFill>
                  <a:schemeClr val="bg1"/>
                </a:solidFill>
              </a:rPr>
              <a:t> to </a:t>
            </a:r>
            <a:r>
              <a:rPr lang="it-IT" sz="2800" b="1" dirty="0" err="1" smtClean="0">
                <a:solidFill>
                  <a:schemeClr val="bg1"/>
                </a:solidFill>
              </a:rPr>
              <a:t>provide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framework</a:t>
            </a:r>
            <a:r>
              <a:rPr lang="it-IT" sz="2800" b="1" dirty="0" smtClean="0">
                <a:solidFill>
                  <a:schemeClr val="bg1"/>
                </a:solidFill>
              </a:rPr>
              <a:t> in </a:t>
            </a:r>
            <a:r>
              <a:rPr lang="it-IT" sz="2800" b="1" dirty="0" err="1" smtClean="0">
                <a:solidFill>
                  <a:schemeClr val="bg1"/>
                </a:solidFill>
              </a:rPr>
              <a:t>which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is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supported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Direct </a:t>
            </a:r>
            <a:r>
              <a:rPr lang="it-IT" sz="2800" b="1" dirty="0" err="1" smtClean="0">
                <a:solidFill>
                  <a:schemeClr val="bg1"/>
                </a:solidFill>
              </a:rPr>
              <a:t>integration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between</a:t>
            </a:r>
            <a:r>
              <a:rPr lang="it-IT" sz="2800" b="1" dirty="0" smtClean="0">
                <a:solidFill>
                  <a:schemeClr val="bg1"/>
                </a:solidFill>
              </a:rPr>
              <a:t> RIS, PACS, Record &amp; </a:t>
            </a:r>
            <a:r>
              <a:rPr lang="it-IT" sz="2800" b="1" dirty="0" err="1" smtClean="0">
                <a:solidFill>
                  <a:schemeClr val="bg1"/>
                </a:solidFill>
              </a:rPr>
              <a:t>Verify</a:t>
            </a:r>
            <a:r>
              <a:rPr lang="it-IT" sz="2800" b="1" dirty="0" smtClean="0">
                <a:solidFill>
                  <a:schemeClr val="bg1"/>
                </a:solidFill>
              </a:rPr>
              <a:t>, and Treatment Planning Systems, NM - NBP Software.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DataBase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containing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all</a:t>
            </a:r>
            <a:r>
              <a:rPr lang="it-IT" sz="2800" b="1" dirty="0" smtClean="0">
                <a:solidFill>
                  <a:schemeClr val="bg1"/>
                </a:solidFill>
              </a:rPr>
              <a:t> the info </a:t>
            </a:r>
            <a:r>
              <a:rPr lang="it-IT" sz="2800" b="1" dirty="0" err="1" smtClean="0">
                <a:solidFill>
                  <a:schemeClr val="bg1"/>
                </a:solidFill>
              </a:rPr>
              <a:t>retrieved</a:t>
            </a:r>
            <a:r>
              <a:rPr lang="it-IT" sz="2800" b="1" dirty="0" smtClean="0">
                <a:solidFill>
                  <a:schemeClr val="bg1"/>
                </a:solidFill>
              </a:rPr>
              <a:t> from: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Medical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Imaging</a:t>
            </a:r>
            <a:endParaRPr lang="it-IT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RT planning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NM </a:t>
            </a:r>
            <a:r>
              <a:rPr lang="it-IT" b="1" dirty="0" err="1" smtClean="0">
                <a:solidFill>
                  <a:schemeClr val="bg1"/>
                </a:solidFill>
              </a:rPr>
              <a:t>Sources</a:t>
            </a:r>
            <a:r>
              <a:rPr lang="it-IT" b="1" dirty="0" smtClean="0">
                <a:solidFill>
                  <a:schemeClr val="bg1"/>
                </a:solidFill>
              </a:rPr>
              <a:t> QC and </a:t>
            </a:r>
            <a:r>
              <a:rPr lang="it-IT" b="1" dirty="0" err="1" smtClean="0">
                <a:solidFill>
                  <a:schemeClr val="bg1"/>
                </a:solidFill>
              </a:rPr>
              <a:t>administration</a:t>
            </a:r>
            <a:endParaRPr lang="it-IT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Environmental</a:t>
            </a:r>
            <a:r>
              <a:rPr lang="it-IT" b="1" dirty="0" smtClean="0">
                <a:solidFill>
                  <a:schemeClr val="bg1"/>
                </a:solidFill>
              </a:rPr>
              <a:t> Active and passive </a:t>
            </a:r>
            <a:r>
              <a:rPr lang="it-IT" b="1" dirty="0" err="1" smtClean="0">
                <a:solidFill>
                  <a:schemeClr val="bg1"/>
                </a:solidFill>
              </a:rPr>
              <a:t>Dosimetry</a:t>
            </a:r>
            <a:endParaRPr lang="it-IT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Personnel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Dosimetry</a:t>
            </a:r>
            <a:r>
              <a:rPr lang="it-IT" b="1" dirty="0" smtClean="0">
                <a:solidFill>
                  <a:schemeClr val="bg1"/>
                </a:solidFill>
              </a:rPr>
              <a:t> (</a:t>
            </a:r>
            <a:r>
              <a:rPr lang="it-IT" b="1" dirty="0" err="1" smtClean="0">
                <a:solidFill>
                  <a:schemeClr val="bg1"/>
                </a:solidFill>
              </a:rPr>
              <a:t>active</a:t>
            </a:r>
            <a:r>
              <a:rPr lang="it-IT" b="1" dirty="0" smtClean="0">
                <a:solidFill>
                  <a:schemeClr val="bg1"/>
                </a:solidFill>
              </a:rPr>
              <a:t> and passive).</a:t>
            </a:r>
          </a:p>
          <a:p>
            <a:pPr lvl="1" algn="l">
              <a:spcBef>
                <a:spcPts val="0"/>
              </a:spcBef>
            </a:pPr>
            <a:endParaRPr lang="it-IT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>
                <a:solidFill>
                  <a:srgbClr val="FFFF00"/>
                </a:solidFill>
              </a:rPr>
              <a:t>: </a:t>
            </a:r>
            <a:r>
              <a:rPr lang="en-GB" sz="3200" b="1" dirty="0" smtClean="0">
                <a:solidFill>
                  <a:srgbClr val="FFFF00"/>
                </a:solidFill>
              </a:rPr>
              <a:t>architecture (2).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028384" cy="5472608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Physico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gives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users</a:t>
            </a:r>
            <a:r>
              <a:rPr lang="it-IT" sz="2800" b="1" dirty="0" smtClean="0">
                <a:solidFill>
                  <a:schemeClr val="bg1"/>
                </a:solidFill>
              </a:rPr>
              <a:t> the full real-time control of: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Radioactive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Sources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DataBase</a:t>
            </a:r>
            <a:endParaRPr lang="it-IT" b="1" dirty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Radiological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Machines</a:t>
            </a:r>
            <a:r>
              <a:rPr lang="it-IT" b="1" dirty="0" smtClean="0">
                <a:solidFill>
                  <a:schemeClr val="bg1"/>
                </a:solidFill>
              </a:rPr>
              <a:t> Database (QC, Service Reports, etc.)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b="1" dirty="0" err="1" smtClean="0">
                <a:solidFill>
                  <a:schemeClr val="bg1"/>
                </a:solidFill>
              </a:rPr>
              <a:t>Radiometric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Instrumentation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DataBase</a:t>
            </a:r>
            <a:r>
              <a:rPr lang="it-IT" b="1" dirty="0" smtClean="0">
                <a:solidFill>
                  <a:schemeClr val="bg1"/>
                </a:solidFill>
              </a:rPr>
              <a:t>, with cal. </a:t>
            </a:r>
            <a:r>
              <a:rPr lang="it-IT" b="1" dirty="0" err="1" smtClean="0">
                <a:solidFill>
                  <a:schemeClr val="bg1"/>
                </a:solidFill>
              </a:rPr>
              <a:t>Certificates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alerts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pPr lvl="1" algn="l">
              <a:spcBef>
                <a:spcPts val="0"/>
              </a:spcBef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endParaRPr lang="it-IT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"/>
            <a:ext cx="8712968" cy="1196752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>
                <a:solidFill>
                  <a:srgbClr val="FFFF00"/>
                </a:solidFill>
              </a:rPr>
              <a:t>: </a:t>
            </a:r>
            <a:r>
              <a:rPr lang="en-GB" sz="3200" b="1" dirty="0" smtClean="0">
                <a:solidFill>
                  <a:srgbClr val="FFFF00"/>
                </a:solidFill>
              </a:rPr>
              <a:t>architecture (3).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688632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Physico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gives</a:t>
            </a:r>
            <a:r>
              <a:rPr lang="it-IT" sz="2800" b="1" dirty="0" smtClean="0">
                <a:solidFill>
                  <a:schemeClr val="bg1"/>
                </a:solidFill>
              </a:rPr>
              <a:t> the </a:t>
            </a:r>
            <a:r>
              <a:rPr lang="it-IT" sz="2800" b="1" dirty="0" err="1" smtClean="0">
                <a:solidFill>
                  <a:schemeClr val="bg1"/>
                </a:solidFill>
              </a:rPr>
              <a:t>users</a:t>
            </a:r>
            <a:r>
              <a:rPr lang="it-IT" sz="2800" b="1" dirty="0" smtClean="0">
                <a:solidFill>
                  <a:schemeClr val="bg1"/>
                </a:solidFill>
              </a:rPr>
              <a:t> the full, real-time control of: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lvl="1" algn="l">
              <a:spcBef>
                <a:spcPts val="0"/>
              </a:spcBef>
            </a:pPr>
            <a:r>
              <a:rPr lang="it-IT" sz="3200" b="1" dirty="0" smtClean="0">
                <a:solidFill>
                  <a:schemeClr val="bg1"/>
                </a:solidFill>
              </a:rPr>
              <a:t>For </a:t>
            </a:r>
            <a:r>
              <a:rPr lang="it-IT" sz="3200" b="1" dirty="0" err="1" smtClean="0">
                <a:solidFill>
                  <a:schemeClr val="bg1"/>
                </a:solidFill>
              </a:rPr>
              <a:t>Medical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Physicist</a:t>
            </a:r>
            <a:r>
              <a:rPr lang="it-IT" sz="3200" b="1" dirty="0" smtClean="0">
                <a:solidFill>
                  <a:schemeClr val="bg1"/>
                </a:solidFill>
              </a:rPr>
              <a:t> (D. </a:t>
            </a:r>
            <a:r>
              <a:rPr lang="it-IT" sz="3200" b="1" dirty="0" err="1" smtClean="0">
                <a:solidFill>
                  <a:schemeClr val="bg1"/>
                </a:solidFill>
              </a:rPr>
              <a:t>lgs</a:t>
            </a:r>
            <a:r>
              <a:rPr lang="it-IT" sz="3200" b="1" dirty="0" smtClean="0">
                <a:solidFill>
                  <a:schemeClr val="bg1"/>
                </a:solidFill>
              </a:rPr>
              <a:t>. 187/2000)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3200" b="1" dirty="0" err="1" smtClean="0">
                <a:solidFill>
                  <a:srgbClr val="FFFF00"/>
                </a:solidFill>
              </a:rPr>
              <a:t>Patient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Dosimetry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smtClean="0">
                <a:solidFill>
                  <a:schemeClr val="bg1"/>
                </a:solidFill>
              </a:rPr>
              <a:t>L.D.R. (</a:t>
            </a:r>
            <a:r>
              <a:rPr lang="it-IT" sz="2400" b="1" dirty="0" err="1" smtClean="0">
                <a:solidFill>
                  <a:schemeClr val="bg1"/>
                </a:solidFill>
              </a:rPr>
              <a:t>Diagnostic</a:t>
            </a:r>
            <a:r>
              <a:rPr lang="it-IT" sz="2400" b="1" dirty="0" smtClean="0">
                <a:solidFill>
                  <a:schemeClr val="bg1"/>
                </a:solidFill>
              </a:rPr>
              <a:t> Reference </a:t>
            </a:r>
            <a:r>
              <a:rPr lang="it-IT" sz="2400" b="1" dirty="0" err="1" smtClean="0">
                <a:solidFill>
                  <a:schemeClr val="bg1"/>
                </a:solidFill>
              </a:rPr>
              <a:t>Levels</a:t>
            </a:r>
            <a:r>
              <a:rPr lang="it-IT" sz="2400" b="1" dirty="0" smtClean="0">
                <a:solidFill>
                  <a:schemeClr val="bg1"/>
                </a:solidFill>
              </a:rPr>
              <a:t>) </a:t>
            </a:r>
            <a:r>
              <a:rPr lang="it-IT" sz="2400" b="1" dirty="0" err="1" smtClean="0">
                <a:solidFill>
                  <a:schemeClr val="bg1"/>
                </a:solidFill>
              </a:rPr>
              <a:t>calculations</a:t>
            </a:r>
            <a:r>
              <a:rPr lang="it-IT" sz="2400" b="1" dirty="0" smtClean="0">
                <a:solidFill>
                  <a:schemeClr val="bg1"/>
                </a:solidFill>
              </a:rPr>
              <a:t> and reporting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Radiological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Machines</a:t>
            </a:r>
            <a:r>
              <a:rPr lang="it-IT" sz="2400" b="1" dirty="0" smtClean="0">
                <a:solidFill>
                  <a:schemeClr val="bg1"/>
                </a:solidFill>
              </a:rPr>
              <a:t> and LINAC QC </a:t>
            </a:r>
            <a:r>
              <a:rPr lang="it-IT" sz="2400" b="1" dirty="0" err="1" smtClean="0">
                <a:solidFill>
                  <a:schemeClr val="bg1"/>
                </a:solidFill>
              </a:rPr>
              <a:t>Dbase</a:t>
            </a:r>
            <a:r>
              <a:rPr lang="it-IT" sz="2400" b="1" dirty="0" smtClean="0">
                <a:solidFill>
                  <a:schemeClr val="bg1"/>
                </a:solidFill>
              </a:rPr>
              <a:t> and Reporting</a:t>
            </a:r>
          </a:p>
          <a:p>
            <a:pPr lvl="1" algn="l">
              <a:spcBef>
                <a:spcPts val="0"/>
              </a:spcBef>
            </a:pPr>
            <a:r>
              <a:rPr lang="it-IT" sz="3200" b="1" dirty="0" smtClean="0">
                <a:solidFill>
                  <a:schemeClr val="bg1"/>
                </a:solidFill>
              </a:rPr>
              <a:t>For </a:t>
            </a:r>
            <a:r>
              <a:rPr lang="it-IT" sz="3200" b="1" dirty="0" err="1" smtClean="0">
                <a:solidFill>
                  <a:schemeClr val="bg1"/>
                </a:solidFill>
              </a:rPr>
              <a:t>Radiation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Protection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Qualified</a:t>
            </a:r>
            <a:r>
              <a:rPr lang="it-IT" sz="3200" b="1" dirty="0" smtClean="0">
                <a:solidFill>
                  <a:schemeClr val="bg1"/>
                </a:solidFill>
              </a:rPr>
              <a:t> Expert (D. </a:t>
            </a:r>
            <a:r>
              <a:rPr lang="it-IT" sz="3200" b="1" dirty="0" err="1" smtClean="0">
                <a:solidFill>
                  <a:schemeClr val="bg1"/>
                </a:solidFill>
              </a:rPr>
              <a:t>lgs</a:t>
            </a:r>
            <a:r>
              <a:rPr lang="it-IT" sz="3200" b="1" dirty="0" smtClean="0">
                <a:solidFill>
                  <a:schemeClr val="bg1"/>
                </a:solidFill>
              </a:rPr>
              <a:t>. 241/2000)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Radioactive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Sources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charge</a:t>
            </a:r>
            <a:r>
              <a:rPr lang="it-IT" sz="2400" b="1" dirty="0" smtClean="0">
                <a:solidFill>
                  <a:schemeClr val="bg1"/>
                </a:solidFill>
              </a:rPr>
              <a:t> – </a:t>
            </a:r>
            <a:r>
              <a:rPr lang="it-IT" sz="2400" b="1" dirty="0" err="1" smtClean="0">
                <a:solidFill>
                  <a:schemeClr val="bg1"/>
                </a:solidFill>
              </a:rPr>
              <a:t>discharge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Registers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Personnel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External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Dosimetry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Environmental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dosimetry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Personnel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Internal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Dosimetry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r>
              <a:rPr lang="it-IT" sz="2400" b="1" dirty="0" err="1" smtClean="0">
                <a:solidFill>
                  <a:schemeClr val="bg1"/>
                </a:solidFill>
              </a:rPr>
              <a:t>Personnel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Radiation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protection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documentation</a:t>
            </a:r>
            <a:r>
              <a:rPr lang="it-IT" sz="2400" b="1" dirty="0" smtClean="0">
                <a:solidFill>
                  <a:schemeClr val="bg1"/>
                </a:solidFill>
              </a:rPr>
              <a:t> (Scheda Dosimetrica Personale, Libretto Personale di Radioprotezione)</a:t>
            </a: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marL="971550" lvl="1" indent="-514350" algn="l">
              <a:spcBef>
                <a:spcPts val="0"/>
              </a:spcBef>
              <a:buFont typeface="+mj-lt"/>
              <a:buAutoNum type="arabicPeriod"/>
            </a:pPr>
            <a:endParaRPr lang="it-IT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FF00"/>
                </a:solidFill>
              </a:rPr>
              <a:t>Physico</a:t>
            </a:r>
            <a:r>
              <a:rPr lang="it-IT" sz="3200" baseline="30000" dirty="0">
                <a:solidFill>
                  <a:srgbClr val="FFFF00"/>
                </a:solidFill>
              </a:rPr>
              <a:t>®</a:t>
            </a:r>
            <a:r>
              <a:rPr lang="en-GB" sz="3200" b="1" dirty="0" smtClean="0">
                <a:solidFill>
                  <a:srgbClr val="FFFF00"/>
                </a:solidFill>
              </a:rPr>
              <a:t>:  Features.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856984" cy="4896544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rgbClr val="FFFF00"/>
                </a:solidFill>
              </a:rPr>
              <a:t>Architecture:</a:t>
            </a:r>
            <a:r>
              <a:rPr lang="it-IT" sz="2800" b="1" dirty="0" smtClean="0">
                <a:solidFill>
                  <a:schemeClr val="bg1"/>
                </a:solidFill>
              </a:rPr>
              <a:t> LINUX (</a:t>
            </a:r>
            <a:r>
              <a:rPr lang="it-IT" sz="2800" b="1" dirty="0" err="1" smtClean="0">
                <a:solidFill>
                  <a:schemeClr val="bg1"/>
                </a:solidFill>
              </a:rPr>
              <a:t>Debian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or </a:t>
            </a:r>
            <a:r>
              <a:rPr lang="it-IT" sz="2800" b="1" dirty="0" err="1" smtClean="0">
                <a:solidFill>
                  <a:schemeClr val="bg1"/>
                </a:solidFill>
              </a:rPr>
              <a:t>Ubuntu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14)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rgbClr val="FFFF00"/>
                </a:solidFill>
              </a:rPr>
              <a:t>DataBase</a:t>
            </a:r>
            <a:r>
              <a:rPr lang="it-IT" sz="2800" b="1" dirty="0" smtClean="0">
                <a:solidFill>
                  <a:srgbClr val="FFFF00"/>
                </a:solidFill>
              </a:rPr>
              <a:t>: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Postgre</a:t>
            </a:r>
            <a:r>
              <a:rPr lang="it-IT" sz="2800" b="1" dirty="0" smtClean="0">
                <a:solidFill>
                  <a:schemeClr val="bg1"/>
                </a:solidFill>
              </a:rPr>
              <a:t> with NVIDIA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CUDA</a:t>
            </a:r>
            <a:r>
              <a:rPr lang="it-IT" sz="2800" baseline="30000" dirty="0" smtClean="0">
                <a:solidFill>
                  <a:schemeClr val="bg1"/>
                </a:solidFill>
              </a:rPr>
              <a:t>®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computation</a:t>
            </a:r>
            <a:r>
              <a:rPr lang="it-IT" sz="2800" b="1" dirty="0" smtClean="0">
                <a:solidFill>
                  <a:schemeClr val="bg1"/>
                </a:solidFill>
              </a:rPr>
              <a:t> !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rgbClr val="FFFF00"/>
                </a:solidFill>
              </a:rPr>
              <a:t>WEB </a:t>
            </a:r>
            <a:r>
              <a:rPr lang="it-IT" sz="2800" b="1" dirty="0" err="1" smtClean="0">
                <a:solidFill>
                  <a:srgbClr val="FFFF00"/>
                </a:solidFill>
              </a:rPr>
              <a:t>based</a:t>
            </a:r>
            <a:r>
              <a:rPr lang="it-IT" sz="2800" b="1" dirty="0" smtClean="0">
                <a:solidFill>
                  <a:srgbClr val="FFFF00"/>
                </a:solidFill>
              </a:rPr>
              <a:t> Interface: </a:t>
            </a:r>
            <a:r>
              <a:rPr lang="it-IT" sz="2800" b="1" dirty="0" err="1" smtClean="0">
                <a:solidFill>
                  <a:schemeClr val="bg1"/>
                </a:solidFill>
              </a:rPr>
              <a:t>you</a:t>
            </a:r>
            <a:r>
              <a:rPr lang="it-IT" sz="2800" b="1" dirty="0" smtClean="0">
                <a:solidFill>
                  <a:schemeClr val="bg1"/>
                </a:solidFill>
              </a:rPr>
              <a:t> can use </a:t>
            </a:r>
            <a:r>
              <a:rPr lang="it-IT" sz="2800" b="1" dirty="0" err="1" smtClean="0">
                <a:solidFill>
                  <a:schemeClr val="bg1"/>
                </a:solidFill>
              </a:rPr>
              <a:t>it</a:t>
            </a:r>
            <a:r>
              <a:rPr lang="it-IT" sz="2800" b="1" dirty="0" smtClean="0">
                <a:solidFill>
                  <a:schemeClr val="bg1"/>
                </a:solidFill>
              </a:rPr>
              <a:t> by </a:t>
            </a:r>
            <a:r>
              <a:rPr lang="it-IT" sz="2800" b="1" dirty="0" err="1" smtClean="0">
                <a:solidFill>
                  <a:schemeClr val="bg1"/>
                </a:solidFill>
              </a:rPr>
              <a:t>using</a:t>
            </a:r>
            <a:r>
              <a:rPr lang="it-IT" sz="2800" b="1" dirty="0" smtClean="0">
                <a:solidFill>
                  <a:schemeClr val="bg1"/>
                </a:solidFill>
              </a:rPr>
              <a:t> a WEB Browser: </a:t>
            </a:r>
            <a:r>
              <a:rPr lang="it-IT" sz="2800" b="1" dirty="0" smtClean="0">
                <a:solidFill>
                  <a:srgbClr val="FFFF00"/>
                </a:solidFill>
              </a:rPr>
              <a:t>no client </a:t>
            </a:r>
            <a:r>
              <a:rPr lang="it-IT" sz="2800" b="1" dirty="0" err="1" smtClean="0">
                <a:solidFill>
                  <a:srgbClr val="FFFF00"/>
                </a:solidFill>
              </a:rPr>
              <a:t>installation</a:t>
            </a:r>
            <a:r>
              <a:rPr lang="it-IT" sz="2800" b="1" dirty="0" smtClean="0">
                <a:solidFill>
                  <a:srgbClr val="FFFF00"/>
                </a:solidFill>
              </a:rPr>
              <a:t> !</a:t>
            </a:r>
          </a:p>
          <a:p>
            <a:pPr algn="l"/>
            <a:endParaRPr lang="it-IT" sz="2800" b="1" dirty="0" smtClean="0">
              <a:solidFill>
                <a:schemeClr val="bg1"/>
              </a:solidFill>
            </a:endParaRPr>
          </a:p>
          <a:p>
            <a:pPr algn="l"/>
            <a:r>
              <a:rPr lang="it-IT" sz="2800" b="1" dirty="0" err="1" smtClean="0">
                <a:solidFill>
                  <a:schemeClr val="bg1"/>
                </a:solidFill>
              </a:rPr>
              <a:t>Different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user</a:t>
            </a:r>
            <a:r>
              <a:rPr lang="it-IT" sz="2800" b="1" dirty="0" smtClean="0">
                <a:solidFill>
                  <a:schemeClr val="bg1"/>
                </a:solidFill>
              </a:rPr>
              <a:t> – </a:t>
            </a:r>
            <a:r>
              <a:rPr lang="it-IT" sz="2800" b="1" dirty="0" err="1" smtClean="0">
                <a:solidFill>
                  <a:schemeClr val="bg1"/>
                </a:solidFill>
              </a:rPr>
              <a:t>levels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Administrator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Medical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Physicist</a:t>
            </a:r>
            <a:r>
              <a:rPr lang="it-IT" sz="2800" b="1" dirty="0" smtClean="0">
                <a:solidFill>
                  <a:schemeClr val="bg1"/>
                </a:solidFill>
              </a:rPr>
              <a:t>/</a:t>
            </a:r>
            <a:r>
              <a:rPr lang="it-IT" sz="2800" b="1" dirty="0" err="1" smtClean="0">
                <a:solidFill>
                  <a:schemeClr val="bg1"/>
                </a:solidFill>
              </a:rPr>
              <a:t>Qualified</a:t>
            </a:r>
            <a:r>
              <a:rPr lang="it-IT" sz="2800" b="1" dirty="0" smtClean="0">
                <a:solidFill>
                  <a:schemeClr val="bg1"/>
                </a:solidFill>
              </a:rPr>
              <a:t> Expert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800" b="1" dirty="0" err="1" smtClean="0">
                <a:solidFill>
                  <a:schemeClr val="bg1"/>
                </a:solidFill>
              </a:rPr>
              <a:t>Technician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165692" cy="43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10160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Patient </a:t>
            </a:r>
            <a:r>
              <a:rPr lang="en-GB" sz="3200" b="1" dirty="0" err="1" smtClean="0">
                <a:solidFill>
                  <a:srgbClr val="FFFF00"/>
                </a:solidFill>
              </a:rPr>
              <a:t>Dosimetry</a:t>
            </a:r>
            <a:r>
              <a:rPr lang="en-GB" sz="3200" b="1" dirty="0" smtClean="0">
                <a:solidFill>
                  <a:srgbClr val="FFFF00"/>
                </a:solidFill>
              </a:rPr>
              <a:t> Module: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3294"/>
            <a:ext cx="804545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803</Words>
  <Application>Microsoft Office PowerPoint</Application>
  <PresentationFormat>Presentazione su schermo (4:3)</PresentationFormat>
  <Paragraphs>257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Whole Body PET-CT Effective Dose calculations using Physico®: an automatic dosimetric software.</vt:lpstr>
      <vt:lpstr>Physico®: a software suite for Medical Physics and Radiation Protection.</vt:lpstr>
      <vt:lpstr>Physico®: architecture (1).</vt:lpstr>
      <vt:lpstr>Physico®: architecture (2).</vt:lpstr>
      <vt:lpstr>Physico®: architecture (3).</vt:lpstr>
      <vt:lpstr>Physico®:  Features.</vt:lpstr>
      <vt:lpstr>Patient Dosimetry Module:</vt:lpstr>
      <vt:lpstr>Patient Dosimetry Module:</vt:lpstr>
      <vt:lpstr>Patient Dosimetry Module:</vt:lpstr>
      <vt:lpstr>Patient Dosimetry Module:</vt:lpstr>
      <vt:lpstr>Patient Dosimetry Module:</vt:lpstr>
      <vt:lpstr>Patient Dosimetry Module CT Organ Doses:</vt:lpstr>
      <vt:lpstr>Patient Dosimetry Module: pediatric CT Organ Doses</vt:lpstr>
      <vt:lpstr>Patient Dosimetry Module:</vt:lpstr>
      <vt:lpstr>Patient Dosimetry Module:</vt:lpstr>
      <vt:lpstr>Patient Dosimetry Module:</vt:lpstr>
      <vt:lpstr>Patient Dosimetry Module:</vt:lpstr>
      <vt:lpstr>Patient Dosimetry Module:</vt:lpstr>
      <vt:lpstr>Patient Dosimetry Module:</vt:lpstr>
      <vt:lpstr>Some Results in PET-CT</vt:lpstr>
      <vt:lpstr>Patient Dosimetry Module example: results on 110 Pet-CT studies</vt:lpstr>
      <vt:lpstr>Patient Dosimetry Module example: results on 110 Pet-CT studies</vt:lpstr>
      <vt:lpstr>Patient Dosimetry Module example: results on 110 Pet-CT studies</vt:lpstr>
      <vt:lpstr>Patient Dosimetry Module example: results on 110 Pet-CT studies</vt:lpstr>
      <vt:lpstr>Conclusions:</vt:lpstr>
      <vt:lpstr>Thanks for you attention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ADMIN</cp:lastModifiedBy>
  <cp:revision>27</cp:revision>
  <dcterms:created xsi:type="dcterms:W3CDTF">2015-08-07T06:17:11Z</dcterms:created>
  <dcterms:modified xsi:type="dcterms:W3CDTF">2015-09-11T13:58:56Z</dcterms:modified>
</cp:coreProperties>
</file>