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04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880">
          <p15:clr>
            <a:srgbClr val="A4A3A4"/>
          </p15:clr>
        </p15:guide>
        <p15:guide id="7" pos="113">
          <p15:clr>
            <a:srgbClr val="A4A3A4"/>
          </p15:clr>
        </p15:guide>
        <p15:guide id="8" pos="5647">
          <p15:clr>
            <a:srgbClr val="A4A3A4"/>
          </p15:clr>
        </p15:guide>
        <p15:guide id="9" pos="181">
          <p15:clr>
            <a:srgbClr val="A4A3A4"/>
          </p15:clr>
        </p15:guide>
        <p15:guide id="10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4" autoAdjust="0"/>
    <p:restoredTop sz="95673" autoAdjust="0"/>
  </p:normalViewPr>
  <p:slideViewPr>
    <p:cSldViewPr showGuides="1">
      <p:cViewPr varScale="1">
        <p:scale>
          <a:sx n="127" d="100"/>
          <a:sy n="127" d="100"/>
        </p:scale>
        <p:origin x="-1032" y="-96"/>
      </p:cViewPr>
      <p:guideLst>
        <p:guide orient="horz" pos="2704"/>
        <p:guide orient="horz" pos="255"/>
        <p:guide orient="horz" pos="572"/>
        <p:guide orient="horz" pos="4201"/>
        <p:guide orient="horz" pos="2160"/>
        <p:guide pos="2880"/>
        <p:guide pos="113"/>
        <p:guide pos="5647"/>
        <p:guide pos="18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1648" y="3551618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it-IT" sz="3600" b="1" kern="12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77B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ea typeface="+mn-ea"/>
                <a:cs typeface="Avenir Next Demi Bold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08614" y="5838883"/>
            <a:ext cx="6400800" cy="98296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it-IT" sz="2800" b="1" kern="1200" spc="-1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999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ea typeface="+mn-ea"/>
                <a:cs typeface="Avenir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79" b="18425"/>
          <a:stretch/>
        </p:blipFill>
        <p:spPr>
          <a:xfrm>
            <a:off x="5454745" y="0"/>
            <a:ext cx="3535641" cy="764704"/>
          </a:xfrm>
          <a:prstGeom prst="rect">
            <a:avLst/>
          </a:prstGeom>
        </p:spPr>
      </p:pic>
      <p:grpSp>
        <p:nvGrpSpPr>
          <p:cNvPr id="8" name="Gruppo 7"/>
          <p:cNvGrpSpPr/>
          <p:nvPr userDrawn="1"/>
        </p:nvGrpSpPr>
        <p:grpSpPr>
          <a:xfrm>
            <a:off x="179387" y="764704"/>
            <a:ext cx="8785226" cy="43200"/>
            <a:chOff x="179387" y="1079025"/>
            <a:chExt cx="8785226" cy="43200"/>
          </a:xfrm>
        </p:grpSpPr>
        <p:sp>
          <p:nvSpPr>
            <p:cNvPr id="9" name="Rettangolo 8"/>
            <p:cNvSpPr/>
            <p:nvPr userDrawn="1"/>
          </p:nvSpPr>
          <p:spPr>
            <a:xfrm>
              <a:off x="179387" y="1079025"/>
              <a:ext cx="1756800" cy="43200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 userDrawn="1"/>
          </p:nvSpPr>
          <p:spPr>
            <a:xfrm>
              <a:off x="1936187" y="1079025"/>
              <a:ext cx="1756800" cy="43200"/>
            </a:xfrm>
            <a:prstGeom prst="rect">
              <a:avLst/>
            </a:prstGeom>
            <a:solidFill>
              <a:srgbClr val="FF7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 userDrawn="1"/>
          </p:nvSpPr>
          <p:spPr>
            <a:xfrm>
              <a:off x="3692987" y="1079025"/>
              <a:ext cx="1756800" cy="43200"/>
            </a:xfrm>
            <a:prstGeom prst="rect">
              <a:avLst/>
            </a:prstGeom>
            <a:solidFill>
              <a:srgbClr val="CC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 userDrawn="1"/>
          </p:nvSpPr>
          <p:spPr>
            <a:xfrm>
              <a:off x="5449787" y="1079025"/>
              <a:ext cx="1756800" cy="43200"/>
            </a:xfrm>
            <a:prstGeom prst="rect">
              <a:avLst/>
            </a:prstGeom>
            <a:solidFill>
              <a:srgbClr val="99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 userDrawn="1"/>
          </p:nvSpPr>
          <p:spPr>
            <a:xfrm>
              <a:off x="7207813" y="1079025"/>
              <a:ext cx="1756800" cy="43200"/>
            </a:xfrm>
            <a:prstGeom prst="rect">
              <a:avLst/>
            </a:prstGeom>
            <a:solidFill>
              <a:srgbClr val="2D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28" y="5901669"/>
            <a:ext cx="1871472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6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48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1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 userDrawn="1"/>
        </p:nvSpPr>
        <p:spPr>
          <a:xfrm>
            <a:off x="179387" y="816370"/>
            <a:ext cx="8785226" cy="586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52636"/>
            <a:ext cx="7571443" cy="504056"/>
          </a:xfrm>
        </p:spPr>
        <p:txBody>
          <a:bodyPr>
            <a:normAutofit/>
          </a:bodyPr>
          <a:lstStyle>
            <a:lvl1pPr algn="l"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7" y="1916832"/>
            <a:ext cx="8785225" cy="4752256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>
                <a:solidFill>
                  <a:srgbClr val="00377B"/>
                </a:solidFill>
              </a:defRPr>
            </a:lvl1pPr>
            <a:lvl2pPr marL="804863" indent="-347663">
              <a:lnSpc>
                <a:spcPts val="2800"/>
              </a:lnSpc>
              <a:spcBef>
                <a:spcPts val="0"/>
              </a:spcBef>
              <a:buClr>
                <a:srgbClr val="00377B"/>
              </a:buClr>
              <a:buSzPct val="85000"/>
              <a:buFont typeface="Wingdings" pitchFamily="2" charset="2"/>
              <a:buChar char="à"/>
              <a:defRPr sz="2400" b="1">
                <a:solidFill>
                  <a:srgbClr val="00377B"/>
                </a:solidFill>
              </a:defRPr>
            </a:lvl2pPr>
            <a:lvl3pPr marL="1252538" indent="-338138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à"/>
              <a:defRPr sz="2000" b="1">
                <a:solidFill>
                  <a:srgbClr val="00377B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à"/>
              <a:defRPr sz="1800" b="1">
                <a:solidFill>
                  <a:srgbClr val="00377B"/>
                </a:solidFill>
              </a:defRPr>
            </a:lvl4pPr>
            <a:lvl5pPr marL="2151063" indent="-32226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à"/>
              <a:defRPr sz="1800" b="1">
                <a:solidFill>
                  <a:srgbClr val="00377B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769" y="164020"/>
            <a:ext cx="1152144" cy="469392"/>
          </a:xfrm>
          <a:prstGeom prst="rect">
            <a:avLst/>
          </a:prstGeom>
        </p:spPr>
      </p:pic>
      <p:grpSp>
        <p:nvGrpSpPr>
          <p:cNvPr id="8" name="Gruppo 7"/>
          <p:cNvGrpSpPr/>
          <p:nvPr userDrawn="1"/>
        </p:nvGrpSpPr>
        <p:grpSpPr>
          <a:xfrm>
            <a:off x="179387" y="764704"/>
            <a:ext cx="8785226" cy="43200"/>
            <a:chOff x="179387" y="1079025"/>
            <a:chExt cx="8785226" cy="43200"/>
          </a:xfrm>
        </p:grpSpPr>
        <p:sp>
          <p:nvSpPr>
            <p:cNvPr id="9" name="Rettangolo 8"/>
            <p:cNvSpPr/>
            <p:nvPr userDrawn="1"/>
          </p:nvSpPr>
          <p:spPr>
            <a:xfrm>
              <a:off x="179387" y="1079025"/>
              <a:ext cx="1756800" cy="43200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 userDrawn="1"/>
          </p:nvSpPr>
          <p:spPr>
            <a:xfrm>
              <a:off x="1936187" y="1079025"/>
              <a:ext cx="1756800" cy="43200"/>
            </a:xfrm>
            <a:prstGeom prst="rect">
              <a:avLst/>
            </a:prstGeom>
            <a:solidFill>
              <a:srgbClr val="FF7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 userDrawn="1"/>
          </p:nvSpPr>
          <p:spPr>
            <a:xfrm>
              <a:off x="3692987" y="1079025"/>
              <a:ext cx="1756800" cy="43200"/>
            </a:xfrm>
            <a:prstGeom prst="rect">
              <a:avLst/>
            </a:prstGeom>
            <a:solidFill>
              <a:srgbClr val="CC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 userDrawn="1"/>
          </p:nvSpPr>
          <p:spPr>
            <a:xfrm>
              <a:off x="5449787" y="1079025"/>
              <a:ext cx="1756800" cy="43200"/>
            </a:xfrm>
            <a:prstGeom prst="rect">
              <a:avLst/>
            </a:prstGeom>
            <a:solidFill>
              <a:srgbClr val="99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 userDrawn="1"/>
          </p:nvSpPr>
          <p:spPr>
            <a:xfrm>
              <a:off x="7207813" y="1079025"/>
              <a:ext cx="1756800" cy="43200"/>
            </a:xfrm>
            <a:prstGeom prst="rect">
              <a:avLst/>
            </a:prstGeom>
            <a:solidFill>
              <a:srgbClr val="2D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9705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7" y="5703329"/>
            <a:ext cx="8785226" cy="1046506"/>
          </a:xfrm>
        </p:spPr>
        <p:txBody>
          <a:bodyPr anchor="t">
            <a:normAutofit/>
          </a:bodyPr>
          <a:lstStyle>
            <a:lvl1pPr algn="ctr">
              <a:lnSpc>
                <a:spcPts val="4000"/>
              </a:lnSpc>
              <a:defRPr lang="it-IT" sz="4000" b="1" kern="1200" spc="-1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3769" y="164020"/>
            <a:ext cx="1152144" cy="469392"/>
          </a:xfrm>
          <a:prstGeom prst="rect">
            <a:avLst/>
          </a:prstGeom>
        </p:spPr>
      </p:pic>
      <p:grpSp>
        <p:nvGrpSpPr>
          <p:cNvPr id="8" name="Gruppo 7"/>
          <p:cNvGrpSpPr/>
          <p:nvPr userDrawn="1"/>
        </p:nvGrpSpPr>
        <p:grpSpPr>
          <a:xfrm>
            <a:off x="179387" y="764704"/>
            <a:ext cx="8785226" cy="43200"/>
            <a:chOff x="179387" y="1079025"/>
            <a:chExt cx="8785226" cy="43200"/>
          </a:xfrm>
        </p:grpSpPr>
        <p:sp>
          <p:nvSpPr>
            <p:cNvPr id="9" name="Rettangolo 8"/>
            <p:cNvSpPr/>
            <p:nvPr userDrawn="1"/>
          </p:nvSpPr>
          <p:spPr>
            <a:xfrm>
              <a:off x="179387" y="1079025"/>
              <a:ext cx="1756800" cy="43200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 userDrawn="1"/>
          </p:nvSpPr>
          <p:spPr>
            <a:xfrm>
              <a:off x="1936187" y="1079025"/>
              <a:ext cx="1756800" cy="43200"/>
            </a:xfrm>
            <a:prstGeom prst="rect">
              <a:avLst/>
            </a:prstGeom>
            <a:solidFill>
              <a:srgbClr val="FF7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 userDrawn="1"/>
          </p:nvSpPr>
          <p:spPr>
            <a:xfrm>
              <a:off x="3692987" y="1079025"/>
              <a:ext cx="1756800" cy="43200"/>
            </a:xfrm>
            <a:prstGeom prst="rect">
              <a:avLst/>
            </a:prstGeom>
            <a:solidFill>
              <a:srgbClr val="CC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 userDrawn="1"/>
          </p:nvSpPr>
          <p:spPr>
            <a:xfrm>
              <a:off x="5449787" y="1079025"/>
              <a:ext cx="1756800" cy="43200"/>
            </a:xfrm>
            <a:prstGeom prst="rect">
              <a:avLst/>
            </a:prstGeom>
            <a:solidFill>
              <a:srgbClr val="99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 userDrawn="1"/>
          </p:nvSpPr>
          <p:spPr>
            <a:xfrm>
              <a:off x="7207813" y="1079025"/>
              <a:ext cx="1756800" cy="43200"/>
            </a:xfrm>
            <a:prstGeom prst="rect">
              <a:avLst/>
            </a:prstGeom>
            <a:solidFill>
              <a:srgbClr val="2D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58102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641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09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84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99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96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90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F76D-5D11-4991-A76D-8E6C8C1ACC91}" type="datetimeFigureOut">
              <a:rPr lang="it-IT" smtClean="0"/>
              <a:pPr/>
              <a:t>22/09/2015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9D82-A13C-4C20-B7CE-961D7A094C1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95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Congresso Nazionale SIF – Roma – 2015/09/24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97084" y="925074"/>
            <a:ext cx="8784000" cy="2626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M5L: servizio di analisi </a:t>
            </a:r>
          </a:p>
          <a:p>
            <a:pPr algn="ctr"/>
            <a:r>
              <a:rPr lang="it-IT" sz="4400" b="1" dirty="0" smtClean="0"/>
              <a:t>on </a:t>
            </a:r>
            <a:r>
              <a:rPr lang="it-IT" sz="4400" b="1" dirty="0" err="1" smtClean="0"/>
              <a:t>demand</a:t>
            </a:r>
            <a:r>
              <a:rPr lang="it-IT" sz="4400" b="1" dirty="0" smtClean="0"/>
              <a:t> di CT polmonari</a:t>
            </a:r>
            <a:endParaRPr lang="it-IT" sz="44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1648" y="3551618"/>
            <a:ext cx="7772400" cy="18936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Alberto </a:t>
            </a:r>
            <a:r>
              <a:rPr lang="en-US" dirty="0" err="1" smtClean="0"/>
              <a:t>Traverso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err="1" smtClean="0"/>
              <a:t>Politecnico</a:t>
            </a:r>
            <a:r>
              <a:rPr lang="en-US" b="0" i="1" dirty="0" smtClean="0"/>
              <a:t> di Torino &amp; INFN Torino</a:t>
            </a:r>
            <a:br>
              <a:rPr lang="en-US" b="0" i="1" dirty="0" smtClean="0"/>
            </a:br>
            <a:r>
              <a:rPr lang="en-US" b="0" i="1" dirty="0" smtClean="0"/>
              <a:t>on behalf of the M5L </a:t>
            </a:r>
            <a:r>
              <a:rPr lang="en-US" b="0" i="1" dirty="0" smtClean="0"/>
              <a:t>Collaboration</a:t>
            </a:r>
            <a:br>
              <a:rPr lang="en-US" b="0" i="1" dirty="0" smtClean="0"/>
            </a:br>
            <a:r>
              <a:rPr lang="en-US" b="0" i="1" dirty="0" smtClean="0"/>
              <a:t>(alberto.traverso@polito.it)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xmlns="" val="25773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M5L: the cloud back-end</a:t>
            </a:r>
            <a:endParaRPr lang="en-US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5556" y="908720"/>
            <a:ext cx="83529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sz="1800" dirty="0" err="1" smtClean="0"/>
              <a:t>After</a:t>
            </a:r>
            <a:r>
              <a:rPr lang="it-IT" sz="1800" dirty="0" smtClean="0"/>
              <a:t> the case </a:t>
            </a:r>
            <a:r>
              <a:rPr lang="it-IT" sz="1800" dirty="0" err="1" smtClean="0"/>
              <a:t>submission</a:t>
            </a:r>
            <a:r>
              <a:rPr lang="it-IT" sz="1800" dirty="0" smtClean="0"/>
              <a:t>, </a:t>
            </a:r>
            <a:r>
              <a:rPr lang="it-IT" sz="1800" dirty="0" err="1" smtClean="0"/>
              <a:t>something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happening </a:t>
            </a:r>
            <a:r>
              <a:rPr lang="it-IT" sz="1800" u="sng" dirty="0" err="1" smtClean="0"/>
              <a:t>at</a:t>
            </a:r>
            <a:r>
              <a:rPr lang="it-IT" sz="1800" u="sng" dirty="0" smtClean="0"/>
              <a:t> INFN </a:t>
            </a:r>
            <a:r>
              <a:rPr lang="it-IT" sz="1800" u="sng" dirty="0" err="1" smtClean="0"/>
              <a:t>cloud</a:t>
            </a:r>
            <a:r>
              <a:rPr lang="it-IT" sz="1800" u="sng" dirty="0" smtClean="0"/>
              <a:t> </a:t>
            </a:r>
            <a:r>
              <a:rPr lang="it-IT" sz="1800" u="sng" dirty="0" err="1" smtClean="0"/>
              <a:t>computing</a:t>
            </a:r>
            <a:r>
              <a:rPr lang="it-IT" sz="1800" u="sng" dirty="0" smtClean="0"/>
              <a:t> centre</a:t>
            </a:r>
            <a:r>
              <a:rPr lang="it-IT" sz="1800" dirty="0" smtClean="0"/>
              <a:t>…</a:t>
            </a:r>
            <a:endParaRPr lang="it-IT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56" y="3176972"/>
            <a:ext cx="4319972" cy="3276364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5040052" y="3176972"/>
            <a:ext cx="3888432" cy="33483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Wingdings" charset="2"/>
              <a:buChar char="ü"/>
            </a:pPr>
            <a:r>
              <a:rPr lang="it-IT" sz="1800" b="1" dirty="0" err="1"/>
              <a:t>I</a:t>
            </a:r>
            <a:r>
              <a:rPr lang="it-IT" sz="1800" dirty="0" err="1" smtClean="0"/>
              <a:t>nfrastructure</a:t>
            </a:r>
            <a:r>
              <a:rPr lang="it-IT" sz="1800" dirty="0" smtClean="0"/>
              <a:t> </a:t>
            </a:r>
            <a:r>
              <a:rPr lang="it-IT" sz="1800" b="1" dirty="0" err="1"/>
              <a:t>A</a:t>
            </a:r>
            <a:r>
              <a:rPr lang="it-IT" sz="1800" dirty="0" err="1" smtClean="0"/>
              <a:t>s</a:t>
            </a:r>
            <a:r>
              <a:rPr lang="it-IT" sz="1800" dirty="0" smtClean="0"/>
              <a:t> </a:t>
            </a:r>
            <a:r>
              <a:rPr lang="it-IT" sz="1800" b="1" dirty="0"/>
              <a:t>A</a:t>
            </a:r>
            <a:r>
              <a:rPr lang="it-IT" sz="1800" dirty="0" smtClean="0"/>
              <a:t> </a:t>
            </a:r>
            <a:r>
              <a:rPr lang="it-IT" sz="1800" b="1" dirty="0" smtClean="0"/>
              <a:t>S</a:t>
            </a:r>
            <a:r>
              <a:rPr lang="it-IT" sz="1800" dirty="0" smtClean="0"/>
              <a:t>ervice: </a:t>
            </a:r>
            <a:r>
              <a:rPr lang="it-IT" sz="1800" dirty="0" err="1" smtClean="0"/>
              <a:t>infrastcture</a:t>
            </a:r>
            <a:r>
              <a:rPr lang="it-IT" sz="1800" dirty="0" smtClean="0"/>
              <a:t> are </a:t>
            </a:r>
            <a:r>
              <a:rPr lang="it-IT" sz="1800" dirty="0" err="1" smtClean="0"/>
              <a:t>created</a:t>
            </a:r>
            <a:r>
              <a:rPr lang="it-IT" sz="1800" dirty="0" smtClean="0"/>
              <a:t> </a:t>
            </a:r>
            <a:r>
              <a:rPr lang="it-IT" sz="1800" dirty="0" err="1" smtClean="0"/>
              <a:t>according</a:t>
            </a:r>
            <a:r>
              <a:rPr lang="it-IT" sz="1800" dirty="0" smtClean="0"/>
              <a:t> to </a:t>
            </a:r>
            <a:r>
              <a:rPr lang="it-IT" sz="1800" dirty="0" err="1" smtClean="0"/>
              <a:t>user</a:t>
            </a:r>
            <a:r>
              <a:rPr lang="it-IT" sz="1800" dirty="0" smtClean="0"/>
              <a:t> </a:t>
            </a:r>
            <a:r>
              <a:rPr lang="it-IT" sz="1800" dirty="0" err="1" smtClean="0"/>
              <a:t>requests</a:t>
            </a:r>
            <a:endParaRPr lang="it-IT" sz="18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800" b="1" dirty="0"/>
              <a:t>S</a:t>
            </a:r>
            <a:r>
              <a:rPr lang="it-IT" sz="1800" dirty="0" smtClean="0"/>
              <a:t>W </a:t>
            </a:r>
            <a:r>
              <a:rPr lang="it-IT" sz="1800" b="1" dirty="0" err="1" smtClean="0"/>
              <a:t>a</a:t>
            </a:r>
            <a:r>
              <a:rPr lang="it-IT" sz="1800" dirty="0" err="1" smtClean="0"/>
              <a:t>s</a:t>
            </a:r>
            <a:r>
              <a:rPr lang="it-IT" sz="1800" dirty="0" smtClean="0"/>
              <a:t> </a:t>
            </a:r>
            <a:r>
              <a:rPr lang="it-IT" sz="1800" b="1" dirty="0" smtClean="0"/>
              <a:t>a</a:t>
            </a:r>
            <a:r>
              <a:rPr lang="it-IT" sz="1800" dirty="0" smtClean="0"/>
              <a:t> </a:t>
            </a:r>
            <a:r>
              <a:rPr lang="it-IT" sz="1800" b="1" dirty="0" smtClean="0"/>
              <a:t>S</a:t>
            </a:r>
            <a:r>
              <a:rPr lang="it-IT" sz="1800" dirty="0" smtClean="0"/>
              <a:t>ervice:  CAD </a:t>
            </a:r>
            <a:r>
              <a:rPr lang="it-IT" sz="1800" dirty="0" err="1" smtClean="0"/>
              <a:t>algorithms</a:t>
            </a:r>
            <a:r>
              <a:rPr lang="it-IT" sz="1800" dirty="0" smtClean="0"/>
              <a:t> </a:t>
            </a:r>
            <a:r>
              <a:rPr lang="it-IT" sz="1800" dirty="0" err="1" smtClean="0"/>
              <a:t>computed</a:t>
            </a:r>
            <a:r>
              <a:rPr lang="it-IT" sz="1800" dirty="0" smtClean="0"/>
              <a:t> by </a:t>
            </a:r>
            <a:r>
              <a:rPr lang="it-IT" sz="1800" dirty="0" err="1" smtClean="0"/>
              <a:t>virtual</a:t>
            </a:r>
            <a:r>
              <a:rPr lang="it-IT" sz="1800" dirty="0" smtClean="0"/>
              <a:t> </a:t>
            </a:r>
            <a:r>
              <a:rPr lang="it-IT" sz="1800" dirty="0" err="1" smtClean="0"/>
              <a:t>machines</a:t>
            </a:r>
            <a:endParaRPr lang="it-IT" sz="1800" dirty="0" smtClean="0"/>
          </a:p>
          <a:p>
            <a:pPr marL="285750" indent="-285750">
              <a:buFont typeface="Wingdings" charset="2"/>
              <a:buChar char="ü"/>
            </a:pPr>
            <a:r>
              <a:rPr lang="it-IT" sz="1800" dirty="0" smtClean="0"/>
              <a:t>Open source </a:t>
            </a:r>
            <a:r>
              <a:rPr lang="it-IT" sz="1800" dirty="0" err="1" smtClean="0"/>
              <a:t>dedicated</a:t>
            </a:r>
            <a:r>
              <a:rPr lang="it-IT" sz="1800" dirty="0" smtClean="0"/>
              <a:t> </a:t>
            </a:r>
            <a:r>
              <a:rPr lang="it-IT" sz="1800" dirty="0" err="1" smtClean="0"/>
              <a:t>tools</a:t>
            </a:r>
            <a:r>
              <a:rPr lang="it-IT" sz="1800" dirty="0" smtClean="0"/>
              <a:t> (Open Nebula + </a:t>
            </a:r>
            <a:r>
              <a:rPr lang="it-IT" sz="1800" dirty="0" err="1" smtClean="0"/>
              <a:t>Elastiq</a:t>
            </a:r>
            <a:r>
              <a:rPr lang="it-IT" sz="1800" dirty="0" smtClean="0"/>
              <a:t>) to monitor </a:t>
            </a:r>
            <a:r>
              <a:rPr lang="it-IT" sz="1800" dirty="0" err="1" smtClean="0"/>
              <a:t>jobs</a:t>
            </a:r>
            <a:r>
              <a:rPr lang="it-IT" sz="1800" dirty="0" smtClean="0"/>
              <a:t> </a:t>
            </a:r>
            <a:r>
              <a:rPr lang="it-IT" sz="1800" dirty="0" err="1" smtClean="0"/>
              <a:t>quueing</a:t>
            </a:r>
            <a:r>
              <a:rPr lang="it-IT" sz="1800" dirty="0" smtClean="0"/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800" dirty="0" err="1" smtClean="0"/>
              <a:t>We</a:t>
            </a:r>
            <a:r>
              <a:rPr lang="it-IT" sz="1800" dirty="0" smtClean="0"/>
              <a:t> are </a:t>
            </a:r>
            <a:r>
              <a:rPr lang="it-IT" sz="1800" dirty="0" err="1" smtClean="0"/>
              <a:t>able</a:t>
            </a:r>
            <a:r>
              <a:rPr lang="it-IT" sz="1800" dirty="0" smtClean="0"/>
              <a:t> to </a:t>
            </a:r>
            <a:r>
              <a:rPr lang="it-IT" sz="1800" dirty="0" err="1" smtClean="0"/>
              <a:t>manage</a:t>
            </a:r>
            <a:r>
              <a:rPr lang="it-IT" sz="1800" dirty="0" smtClean="0"/>
              <a:t> and compute up to 20 </a:t>
            </a:r>
            <a:r>
              <a:rPr lang="it-IT" sz="1800" dirty="0" err="1" smtClean="0"/>
              <a:t>scans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the </a:t>
            </a:r>
            <a:r>
              <a:rPr lang="it-IT" sz="1800" dirty="0" err="1" smtClean="0"/>
              <a:t>same</a:t>
            </a:r>
            <a:r>
              <a:rPr lang="it-IT" sz="1800" dirty="0" smtClean="0"/>
              <a:t> time.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1800" dirty="0" err="1" smtClean="0"/>
              <a:t>Mean</a:t>
            </a:r>
            <a:r>
              <a:rPr lang="it-IT" sz="1800" dirty="0" smtClean="0"/>
              <a:t> processing time: 20”</a:t>
            </a:r>
            <a:endParaRPr lang="it-IT" sz="1800" dirty="0"/>
          </a:p>
        </p:txBody>
      </p:sp>
      <p:sp>
        <p:nvSpPr>
          <p:cNvPr id="7" name="Rectangle 6"/>
          <p:cNvSpPr/>
          <p:nvPr/>
        </p:nvSpPr>
        <p:spPr>
          <a:xfrm>
            <a:off x="719572" y="1772816"/>
            <a:ext cx="78488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major advantage of having a cloud infrastructure is the </a:t>
            </a:r>
            <a:r>
              <a:rPr lang="en-US" b="1" dirty="0" smtClean="0">
                <a:solidFill>
                  <a:schemeClr val="bg1"/>
                </a:solidFill>
              </a:rPr>
              <a:t>possibility to add / combine multiple CADs </a:t>
            </a:r>
            <a:r>
              <a:rPr lang="en-US" dirty="0" smtClean="0">
                <a:solidFill>
                  <a:schemeClr val="bg1"/>
                </a:solidFill>
              </a:rPr>
              <a:t>to the exiting ones with limited effort, </a:t>
            </a:r>
            <a:r>
              <a:rPr lang="en-US" b="1" dirty="0" smtClean="0">
                <a:solidFill>
                  <a:schemeClr val="bg1"/>
                </a:solidFill>
              </a:rPr>
              <a:t>leading to an increase of the performances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M5L: CAD results</a:t>
            </a:r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75556" y="908720"/>
            <a:ext cx="8352928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sz="1800" dirty="0" err="1" smtClean="0"/>
              <a:t>After</a:t>
            </a:r>
            <a:r>
              <a:rPr lang="it-IT" sz="1800" dirty="0" smtClean="0"/>
              <a:t> CAD </a:t>
            </a:r>
            <a:r>
              <a:rPr lang="it-IT" sz="1800" dirty="0" err="1" smtClean="0"/>
              <a:t>computations</a:t>
            </a:r>
            <a:r>
              <a:rPr lang="it-IT" sz="1800" dirty="0" smtClean="0"/>
              <a:t> are </a:t>
            </a:r>
            <a:r>
              <a:rPr lang="it-IT" sz="1800" dirty="0" err="1" smtClean="0"/>
              <a:t>completed</a:t>
            </a:r>
            <a:r>
              <a:rPr lang="it-IT" sz="1800" dirty="0" smtClean="0"/>
              <a:t>, the </a:t>
            </a:r>
            <a:r>
              <a:rPr lang="it-IT" sz="1800" dirty="0" err="1" smtClean="0"/>
              <a:t>user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notified</a:t>
            </a:r>
            <a:r>
              <a:rPr lang="it-IT" sz="1800" dirty="0" smtClean="0"/>
              <a:t> with a mail with the link to CAD </a:t>
            </a:r>
            <a:r>
              <a:rPr lang="it-IT" sz="1800" dirty="0" err="1" smtClean="0"/>
              <a:t>results</a:t>
            </a:r>
            <a:r>
              <a:rPr lang="it-IT" sz="1800" dirty="0" smtClean="0"/>
              <a:t>…</a:t>
            </a:r>
            <a:endParaRPr lang="it-IT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08820"/>
            <a:ext cx="8460940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M5L: clinical validation and future developments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7" y="908720"/>
            <a:ext cx="2795577" cy="1802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044" y="908721"/>
            <a:ext cx="3276364" cy="180284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030873" y="2711560"/>
            <a:ext cx="2808312" cy="1741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sz="1800" dirty="0" smtClean="0"/>
              <a:t>Investigate the impact of CAD </a:t>
            </a:r>
            <a:r>
              <a:rPr lang="it-IT" sz="1800" dirty="0" err="1" smtClean="0"/>
              <a:t>as</a:t>
            </a:r>
            <a:r>
              <a:rPr lang="it-IT" sz="1800" dirty="0" smtClean="0"/>
              <a:t> ‘</a:t>
            </a:r>
            <a:r>
              <a:rPr lang="it-IT" sz="1800" dirty="0" err="1" smtClean="0"/>
              <a:t>second</a:t>
            </a:r>
            <a:r>
              <a:rPr lang="it-IT" sz="1800" dirty="0" smtClean="0"/>
              <a:t> </a:t>
            </a:r>
            <a:r>
              <a:rPr lang="it-IT" sz="1800" dirty="0" err="1" smtClean="0"/>
              <a:t>reader</a:t>
            </a:r>
            <a:r>
              <a:rPr lang="it-IT" sz="1800" dirty="0" smtClean="0"/>
              <a:t>’ to the </a:t>
            </a:r>
            <a:r>
              <a:rPr lang="it-IT" sz="1800" dirty="0" err="1" smtClean="0"/>
              <a:t>sensitivity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radiologists</a:t>
            </a:r>
            <a:r>
              <a:rPr lang="it-IT" sz="1800" dirty="0" smtClean="0"/>
              <a:t> with CT </a:t>
            </a:r>
            <a:r>
              <a:rPr lang="it-IT" sz="1800" dirty="0" err="1" smtClean="0"/>
              <a:t>scans</a:t>
            </a:r>
            <a:r>
              <a:rPr lang="it-IT" sz="1800" dirty="0" smtClean="0"/>
              <a:t> </a:t>
            </a:r>
            <a:r>
              <a:rPr lang="it-IT" sz="1800" dirty="0" err="1" smtClean="0"/>
              <a:t>acquired</a:t>
            </a:r>
            <a:r>
              <a:rPr lang="it-IT" sz="1800" dirty="0" smtClean="0"/>
              <a:t>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</a:t>
            </a:r>
            <a:r>
              <a:rPr lang="it-IT" sz="1800" dirty="0" err="1" smtClean="0"/>
              <a:t>normal</a:t>
            </a:r>
            <a:r>
              <a:rPr lang="it-IT" sz="1800" dirty="0" smtClean="0"/>
              <a:t> hospital routine</a:t>
            </a:r>
            <a:endParaRPr lang="it-IT" sz="18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937122" y="2701555"/>
            <a:ext cx="3307286" cy="1741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sz="1800" dirty="0" smtClean="0"/>
              <a:t>Investigate the impact of CAD as ‘cuncurrent reader’ to the sensitivity of the </a:t>
            </a:r>
            <a:r>
              <a:rPr lang="it-IT" sz="1800" dirty="0" smtClean="0"/>
              <a:t>radiologists</a:t>
            </a:r>
          </a:p>
          <a:p>
            <a:endParaRPr lang="it-IT" sz="1800" dirty="0" smtClean="0"/>
          </a:p>
          <a:p>
            <a:r>
              <a:rPr lang="it-IT" sz="1800" dirty="0" smtClean="0"/>
              <a:t>Improve nodule segmentations</a:t>
            </a:r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030873" y="4746418"/>
            <a:ext cx="7213535" cy="17415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Wingdings" charset="2"/>
              <a:buChar char="q"/>
            </a:pPr>
            <a:r>
              <a:rPr lang="it-IT" sz="1800" dirty="0" err="1" smtClean="0"/>
              <a:t>Improve</a:t>
            </a:r>
            <a:r>
              <a:rPr lang="it-IT" sz="1800" dirty="0" smtClean="0"/>
              <a:t> </a:t>
            </a:r>
            <a:r>
              <a:rPr lang="it-IT" sz="1800" dirty="0" err="1" smtClean="0"/>
              <a:t>algorithms</a:t>
            </a:r>
            <a:r>
              <a:rPr lang="it-IT" sz="1800" dirty="0" smtClean="0"/>
              <a:t> for the </a:t>
            </a:r>
            <a:r>
              <a:rPr lang="it-IT" sz="1800" dirty="0" err="1" smtClean="0"/>
              <a:t>computation</a:t>
            </a:r>
            <a:r>
              <a:rPr lang="it-IT" sz="1800" dirty="0"/>
              <a:t> </a:t>
            </a:r>
            <a:r>
              <a:rPr lang="it-IT" sz="1800" dirty="0" smtClean="0"/>
              <a:t>of the volume of the </a:t>
            </a:r>
            <a:r>
              <a:rPr lang="it-IT" sz="1800" dirty="0" err="1" smtClean="0"/>
              <a:t>nodules</a:t>
            </a:r>
            <a:endParaRPr lang="it-IT" sz="1800" dirty="0"/>
          </a:p>
          <a:p>
            <a:pPr marL="285750" indent="-285750">
              <a:buFont typeface="Wingdings" charset="2"/>
              <a:buChar char="q"/>
            </a:pPr>
            <a:r>
              <a:rPr lang="it-IT" sz="1800" dirty="0" err="1" smtClean="0"/>
              <a:t>Develop</a:t>
            </a:r>
            <a:r>
              <a:rPr lang="it-IT" sz="1800" dirty="0" smtClean="0"/>
              <a:t> </a:t>
            </a:r>
            <a:r>
              <a:rPr lang="it-IT" sz="1800" dirty="0" err="1" smtClean="0"/>
              <a:t>algorithms</a:t>
            </a:r>
            <a:r>
              <a:rPr lang="it-IT" sz="1800" dirty="0" smtClean="0"/>
              <a:t> to investigate the </a:t>
            </a:r>
            <a:r>
              <a:rPr lang="it-IT" sz="1800" dirty="0" err="1" smtClean="0"/>
              <a:t>temporal</a:t>
            </a:r>
            <a:r>
              <a:rPr lang="it-IT" sz="1800" dirty="0" smtClean="0"/>
              <a:t> </a:t>
            </a:r>
            <a:r>
              <a:rPr lang="it-IT" sz="1800" dirty="0" err="1" smtClean="0"/>
              <a:t>evolution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nodule</a:t>
            </a:r>
            <a:r>
              <a:rPr lang="it-IT" sz="1800" dirty="0" smtClean="0"/>
              <a:t> volume and relate </a:t>
            </a:r>
            <a:r>
              <a:rPr lang="it-IT" sz="1800" dirty="0" err="1" smtClean="0"/>
              <a:t>it</a:t>
            </a:r>
            <a:r>
              <a:rPr lang="it-IT" sz="1800" dirty="0" smtClean="0"/>
              <a:t> to </a:t>
            </a:r>
            <a:r>
              <a:rPr lang="it-IT" sz="1800" dirty="0" err="1" smtClean="0"/>
              <a:t>its</a:t>
            </a:r>
            <a:r>
              <a:rPr lang="it-IT" sz="1800" smtClean="0"/>
              <a:t> malignancy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1609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references</a:t>
            </a:r>
            <a:endParaRPr lang="en-US" dirty="0"/>
          </a:p>
        </p:txBody>
      </p:sp>
      <p:pic>
        <p:nvPicPr>
          <p:cNvPr id="4" name="Picture 3" descr="steps-and-co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72716"/>
            <a:ext cx="1008112" cy="1836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3628" y="872716"/>
            <a:ext cx="5940660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Computer Aided Detection </a:t>
            </a:r>
            <a:r>
              <a:rPr lang="en-US" dirty="0" smtClean="0">
                <a:solidFill>
                  <a:schemeClr val="tx1"/>
                </a:solidFill>
              </a:rPr>
              <a:t>is becoming an </a:t>
            </a:r>
            <a:r>
              <a:rPr lang="en-US" b="1" dirty="0" smtClean="0">
                <a:solidFill>
                  <a:schemeClr val="tx1"/>
                </a:solidFill>
              </a:rPr>
              <a:t>essential tool </a:t>
            </a:r>
            <a:r>
              <a:rPr lang="en-US" dirty="0" smtClean="0">
                <a:solidFill>
                  <a:schemeClr val="tx1"/>
                </a:solidFill>
              </a:rPr>
              <a:t>to support the radiologist in lung cancer detection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Most of developed CADs are difficult to be widespread to the users</a:t>
            </a:r>
            <a:r>
              <a:rPr lang="en-US" dirty="0" smtClean="0">
                <a:solidFill>
                  <a:schemeClr val="tx1"/>
                </a:solidFill>
              </a:rPr>
              <a:t> because </a:t>
            </a:r>
            <a:r>
              <a:rPr lang="en-US" u="sng" dirty="0" smtClean="0">
                <a:solidFill>
                  <a:schemeClr val="tx1"/>
                </a:solidFill>
              </a:rPr>
              <a:t>dedicated SW </a:t>
            </a:r>
            <a:r>
              <a:rPr lang="en-US" dirty="0" smtClean="0">
                <a:solidFill>
                  <a:schemeClr val="tx1"/>
                </a:solidFill>
              </a:rPr>
              <a:t>installation or </a:t>
            </a:r>
            <a:r>
              <a:rPr lang="en-US" u="sng" dirty="0" smtClean="0">
                <a:solidFill>
                  <a:schemeClr val="tx1"/>
                </a:solidFill>
              </a:rPr>
              <a:t>new HW </a:t>
            </a:r>
            <a:r>
              <a:rPr lang="en-US" dirty="0" smtClean="0">
                <a:solidFill>
                  <a:schemeClr val="tx1"/>
                </a:solidFill>
              </a:rPr>
              <a:t>is required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628" y="2780928"/>
            <a:ext cx="594066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M5L project </a:t>
            </a:r>
            <a:r>
              <a:rPr lang="en-US" dirty="0" smtClean="0">
                <a:solidFill>
                  <a:schemeClr val="tx1"/>
                </a:solidFill>
              </a:rPr>
              <a:t>has proposed a new approach for CAD </a:t>
            </a:r>
            <a:r>
              <a:rPr lang="en-US" b="1" dirty="0" smtClean="0">
                <a:solidFill>
                  <a:schemeClr val="tx1"/>
                </a:solidFill>
              </a:rPr>
              <a:t>based on the WEB and cloud Computing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The on-going </a:t>
            </a:r>
            <a:r>
              <a:rPr lang="en-US" b="1" dirty="0" smtClean="0">
                <a:solidFill>
                  <a:schemeClr val="tx1"/>
                </a:solidFill>
              </a:rPr>
              <a:t>clinical validation </a:t>
            </a:r>
            <a:r>
              <a:rPr lang="en-US" dirty="0" smtClean="0">
                <a:solidFill>
                  <a:schemeClr val="tx1"/>
                </a:solidFill>
              </a:rPr>
              <a:t>will provide a </a:t>
            </a:r>
            <a:r>
              <a:rPr lang="en-US" b="1" dirty="0" smtClean="0">
                <a:solidFill>
                  <a:schemeClr val="tx1"/>
                </a:solidFill>
              </a:rPr>
              <a:t>quantification of the system and CAD inside clinical routine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We will be interesting in upgrading our network of users to perform observer studies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steps-and-conc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44924"/>
            <a:ext cx="1008112" cy="1908212"/>
          </a:xfrm>
          <a:prstGeom prst="rect">
            <a:avLst/>
          </a:prstGeom>
        </p:spPr>
      </p:pic>
      <p:pic>
        <p:nvPicPr>
          <p:cNvPr id="8" name="Picture 7" descr="dhs_djehuty_resource_of_book_references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79512" y="5589240"/>
            <a:ext cx="1260140" cy="1008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5481228"/>
            <a:ext cx="7164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American Cancer Society, </a:t>
            </a:r>
            <a:r>
              <a:rPr lang="en-US" sz="1200" i="1" dirty="0" smtClean="0"/>
              <a:t>Cancer Facts and figures 2015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 NLST Research Team, </a:t>
            </a:r>
            <a:r>
              <a:rPr lang="en-US" sz="1200" i="1" dirty="0" smtClean="0"/>
              <a:t>Reduced lung-cancer mortality with low dose CT screening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Torres EL and </a:t>
            </a:r>
            <a:r>
              <a:rPr lang="en-US" sz="1200" dirty="0" err="1" smtClean="0"/>
              <a:t>oth</a:t>
            </a:r>
            <a:r>
              <a:rPr lang="en-US" sz="1200" dirty="0" smtClean="0"/>
              <a:t>, </a:t>
            </a:r>
            <a:r>
              <a:rPr lang="en-US" sz="1200" i="1" dirty="0" smtClean="0"/>
              <a:t>Large scale validation of the M5L lung CAD on heterogeneous CT </a:t>
            </a:r>
            <a:r>
              <a:rPr lang="en-US" sz="1200" i="1" dirty="0" smtClean="0"/>
              <a:t>datasets, MEDPHYSICS</a:t>
            </a: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Fantacci</a:t>
            </a:r>
            <a:r>
              <a:rPr lang="en-US" sz="1200" dirty="0" smtClean="0"/>
              <a:t> ME and </a:t>
            </a:r>
            <a:r>
              <a:rPr lang="en-US" sz="1200" dirty="0" err="1" smtClean="0"/>
              <a:t>oth</a:t>
            </a:r>
            <a:r>
              <a:rPr lang="en-US" sz="1200" dirty="0" smtClean="0"/>
              <a:t>, </a:t>
            </a:r>
            <a:r>
              <a:rPr lang="en-US" sz="1200" i="1" dirty="0" smtClean="0"/>
              <a:t>A Web Based Computer Aided Detection System for Automated Search of Lung Nodules in Thoracic CT Scans</a:t>
            </a:r>
            <a:r>
              <a:rPr lang="en-US" sz="1200" dirty="0" smtClean="0"/>
              <a:t>, BIOINFORMATICS 2015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 descr="colored-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8013" y="1157788"/>
            <a:ext cx="923180" cy="455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5646" y="944724"/>
            <a:ext cx="51485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Background: cancer facts and figures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colored-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8013" y="2222713"/>
            <a:ext cx="923180" cy="455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5646" y="1988840"/>
            <a:ext cx="51485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Lung Cancer in Medical Imaging: status of art and challenges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colored-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8013" y="3338837"/>
            <a:ext cx="923180" cy="455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5646" y="3104964"/>
            <a:ext cx="51485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M5L Project: lung CAD on-demand service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colored-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8013" y="4490965"/>
            <a:ext cx="923180" cy="45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5646" y="4257092"/>
            <a:ext cx="51485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M5L Project: clinical validation and future developments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colored-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8013" y="5715101"/>
            <a:ext cx="923180" cy="4554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5646" y="5481228"/>
            <a:ext cx="51485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Conclusions and References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Cancer</a:t>
            </a:r>
            <a:r>
              <a:rPr lang="it-IT" dirty="0" smtClean="0"/>
              <a:t> </a:t>
            </a:r>
            <a:r>
              <a:rPr lang="it-IT" dirty="0" err="1" smtClean="0"/>
              <a:t>facts</a:t>
            </a:r>
            <a:r>
              <a:rPr lang="en-US" dirty="0" smtClean="0"/>
              <a:t> and figures (2015) 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43" y="1052736"/>
            <a:ext cx="4500798" cy="3375599"/>
          </a:xfrm>
        </p:spPr>
      </p:pic>
      <p:sp>
        <p:nvSpPr>
          <p:cNvPr id="5" name="Rectangle 4"/>
          <p:cNvSpPr/>
          <p:nvPr/>
        </p:nvSpPr>
        <p:spPr>
          <a:xfrm>
            <a:off x="719572" y="1592796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7884" y="159279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622" y="1484784"/>
            <a:ext cx="4184507" cy="2943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17132"/>
            <a:ext cx="2762798" cy="1840238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671899" y="4617132"/>
            <a:ext cx="5209229" cy="18402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there</a:t>
            </a:r>
            <a:r>
              <a:rPr lang="it-IT" b="1" dirty="0" smtClean="0"/>
              <a:t> a </a:t>
            </a:r>
            <a:r>
              <a:rPr lang="it-IT" b="1" dirty="0" err="1" smtClean="0"/>
              <a:t>valid</a:t>
            </a:r>
            <a:r>
              <a:rPr lang="it-IT" b="1" dirty="0" smtClean="0"/>
              <a:t> </a:t>
            </a:r>
            <a:r>
              <a:rPr lang="it-IT" b="1" dirty="0" err="1" smtClean="0"/>
              <a:t>method</a:t>
            </a:r>
            <a:r>
              <a:rPr lang="it-IT" b="1" dirty="0" smtClean="0"/>
              <a:t> for the </a:t>
            </a:r>
            <a:r>
              <a:rPr lang="it-IT" b="1" dirty="0" err="1" smtClean="0"/>
              <a:t>diagnosis</a:t>
            </a:r>
            <a:r>
              <a:rPr lang="it-IT" b="1" dirty="0" smtClean="0"/>
              <a:t> of </a:t>
            </a:r>
            <a:r>
              <a:rPr lang="it-IT" b="1" dirty="0" err="1" smtClean="0"/>
              <a:t>lung</a:t>
            </a:r>
            <a:r>
              <a:rPr lang="it-IT" b="1" dirty="0" smtClean="0"/>
              <a:t> </a:t>
            </a:r>
            <a:r>
              <a:rPr lang="it-IT" b="1" dirty="0" err="1" smtClean="0"/>
              <a:t>cancer</a:t>
            </a:r>
            <a:r>
              <a:rPr lang="it-IT" b="1" dirty="0" smtClean="0"/>
              <a:t> in the </a:t>
            </a:r>
            <a:r>
              <a:rPr lang="it-IT" b="1" dirty="0" err="1" smtClean="0"/>
              <a:t>asyntomatic</a:t>
            </a:r>
            <a:r>
              <a:rPr lang="it-IT" b="1" dirty="0" smtClean="0"/>
              <a:t> </a:t>
            </a:r>
            <a:r>
              <a:rPr lang="it-IT" b="1" dirty="0" err="1" smtClean="0"/>
              <a:t>phase</a:t>
            </a:r>
            <a:r>
              <a:rPr lang="it-IT" b="1" dirty="0" smtClean="0"/>
              <a:t>? </a:t>
            </a:r>
            <a:endParaRPr lang="it-IT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35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in medical imaging</a:t>
            </a:r>
            <a:endParaRPr lang="en-US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35995" y="980728"/>
            <a:ext cx="4104829" cy="2612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q"/>
            </a:pP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Low dose means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noisy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poor contrast images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Usually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number of slices 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to  be analyzed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Pulmonary nodules: small structures inside the parenchyma or attached to pleura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3901164"/>
            <a:ext cx="1306377" cy="2340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766" y="3901164"/>
            <a:ext cx="1188132" cy="2340259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535995" y="3901164"/>
            <a:ext cx="4104457" cy="2340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q"/>
            </a:pP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Usually CT scans are reviewed by at least 2 radiologists (sometimes 3 for doubt cases) 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Sensitivivity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 of radiologist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decreases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 as number of images increase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139" y="3916251"/>
            <a:ext cx="1188132" cy="2340259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2614898" y="4797152"/>
            <a:ext cx="374241" cy="5400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950005"/>
            <a:ext cx="3836684" cy="2642759"/>
          </a:xfrm>
          <a:prstGeom prst="rect">
            <a:avLst/>
          </a:prstGeom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791580" y="972910"/>
            <a:ext cx="7560840" cy="119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In order to support radiologists, we definitely need to develop algorithms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omputer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ided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</a:rPr>
              <a:t>etection) for the automatic detection of pulmonary nodules  </a:t>
            </a:r>
            <a:endParaRPr lang="en-US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672916"/>
            <a:ext cx="6096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Aided Detection – status of art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35996" y="908720"/>
            <a:ext cx="0" cy="5652628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16732"/>
            <a:ext cx="2422502" cy="972108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550215" y="2141796"/>
            <a:ext cx="360040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q"/>
            </a:pP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Usually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stand-alone work-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stations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with high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license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costs</a:t>
            </a:r>
            <a:endParaRPr lang="it-IT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12" y="3347259"/>
            <a:ext cx="2288758" cy="98184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550215" y="4502966"/>
            <a:ext cx="3600400" cy="21303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q"/>
            </a:pP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Computational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needed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 for CAD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algortirhms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ncreases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algorithm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complexity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increseas</a:t>
            </a:r>
            <a:endParaRPr lang="it-IT" sz="2000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Required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power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often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unpredictable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(e. g. massive screening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campaigns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)  </a:t>
            </a:r>
            <a:endParaRPr lang="it-IT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616" y="2141796"/>
            <a:ext cx="668956" cy="1008112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5472100" y="2075284"/>
            <a:ext cx="2926220" cy="10746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How to </a:t>
            </a:r>
            <a:r>
              <a:rPr lang="it-IT" dirty="0" err="1"/>
              <a:t>make</a:t>
            </a:r>
            <a:r>
              <a:rPr lang="it-IT" dirty="0"/>
              <a:t> CAD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b="1" dirty="0" err="1"/>
              <a:t>requiring</a:t>
            </a:r>
            <a:r>
              <a:rPr lang="it-IT" b="1" dirty="0"/>
              <a:t> SW </a:t>
            </a:r>
            <a:r>
              <a:rPr lang="it-IT" b="1" dirty="0" err="1"/>
              <a:t>installation</a:t>
            </a:r>
            <a:r>
              <a:rPr lang="it-IT" b="1" dirty="0"/>
              <a:t> </a:t>
            </a:r>
            <a:r>
              <a:rPr lang="it-IT" dirty="0"/>
              <a:t>to </a:t>
            </a:r>
            <a:r>
              <a:rPr lang="it-IT" dirty="0" err="1"/>
              <a:t>users</a:t>
            </a:r>
            <a:r>
              <a:rPr lang="it-IT" dirty="0"/>
              <a:t>?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472100" y="4501989"/>
            <a:ext cx="292622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How to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make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CAD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available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requiring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HW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installation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users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t-IT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5472100" y="5568161"/>
            <a:ext cx="292622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How to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guarantee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flexibility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computing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resources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it-IT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70" y="4501989"/>
            <a:ext cx="668956" cy="1008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70" y="5568161"/>
            <a:ext cx="668956" cy="1008112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5755123" y="962691"/>
            <a:ext cx="292622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2000" b="0" spc="-15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 b="1" dirty="0" err="1" smtClean="0"/>
              <a:t>Challenges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070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 project – general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0748"/>
            <a:ext cx="1548172" cy="1052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833" y="2713515"/>
            <a:ext cx="2484276" cy="1126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2713515"/>
            <a:ext cx="1908212" cy="1126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163" y="2717561"/>
            <a:ext cx="1996289" cy="1126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308" y="2784369"/>
            <a:ext cx="946080" cy="1127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043" y="2713515"/>
            <a:ext cx="944565" cy="1126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080" y="3910936"/>
            <a:ext cx="686454" cy="804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4905164"/>
            <a:ext cx="8136904" cy="1584176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2627784" y="1152060"/>
            <a:ext cx="584711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Provide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a CAD service for the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analysis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pulmonary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nodules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chest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CT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requiring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installation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of SW or HW to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users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M5l: the algorithms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408" y="1090756"/>
            <a:ext cx="5904656" cy="2168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92936"/>
            <a:ext cx="4013200" cy="2796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5697" y="39541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0331" y="3862118"/>
            <a:ext cx="3268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Validation performed over the biggest public </a:t>
            </a:r>
            <a:r>
              <a:rPr lang="en-US" dirty="0" err="1" smtClean="0"/>
              <a:t>etherogeneus</a:t>
            </a:r>
            <a:r>
              <a:rPr lang="en-US" dirty="0" smtClean="0"/>
              <a:t> data-set available (Lung Image Data-base consortium) – 1018 CT scans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 smtClean="0"/>
              <a:t>Sensitvity</a:t>
            </a:r>
            <a:r>
              <a:rPr lang="en-US" dirty="0" smtClean="0"/>
              <a:t> up to 80% at 6 FPs per scan </a:t>
            </a:r>
          </a:p>
        </p:txBody>
      </p:sp>
    </p:spTree>
    <p:extLst>
      <p:ext uri="{BB962C8B-B14F-4D97-AF65-F5344CB8AC3E}">
        <p14:creationId xmlns:p14="http://schemas.microsoft.com/office/powerpoint/2010/main" xmlns="" val="9091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 : the web front-end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0748"/>
            <a:ext cx="1548172" cy="124982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627784" y="1152060"/>
            <a:ext cx="5847116" cy="1196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Provide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a web-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based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service to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allow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submission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of CT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scans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for CAD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computations</a:t>
            </a:r>
            <a:endParaRPr lang="it-IT" sz="20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on-line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annotation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of the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exam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by the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radioligsts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before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after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CAD</a:t>
            </a:r>
          </a:p>
          <a:p>
            <a:pPr marL="342900" indent="-342900">
              <a:buFont typeface="Arial" charset="0"/>
              <a:buChar char="•"/>
            </a:pP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The on-line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access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to CAD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results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0615"/>
            <a:ext cx="2916324" cy="33909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491880" y="2920615"/>
            <a:ext cx="4983020" cy="3390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24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ü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100% free and open-source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developed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with the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tool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DRUPAL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Available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through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every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browser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from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PCs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tablets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mobiles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requiring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the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any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SW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installation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Two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roles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it-IT" sz="2000" b="0" u="sng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it-IT" sz="2000" b="0" u="sng" dirty="0" err="1" smtClean="0">
                <a:solidFill>
                  <a:schemeClr val="tx2">
                    <a:lumMod val="50000"/>
                  </a:schemeClr>
                </a:solidFill>
              </a:rPr>
              <a:t>submitter</a:t>
            </a:r>
            <a:r>
              <a:rPr lang="it-IT" sz="2000" b="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(e.g., a </a:t>
            </a:r>
            <a:r>
              <a:rPr lang="en-US" sz="2000" b="0" u="sng" dirty="0" err="1" smtClean="0">
                <a:solidFill>
                  <a:schemeClr val="tx2">
                    <a:lumMod val="50000"/>
                  </a:schemeClr>
                </a:solidFill>
              </a:rPr>
              <a:t>techinician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) and a </a:t>
            </a:r>
            <a:r>
              <a:rPr lang="it-IT" sz="2000" b="0" u="sng" dirty="0" err="1" smtClean="0">
                <a:solidFill>
                  <a:schemeClr val="tx2">
                    <a:lumMod val="50000"/>
                  </a:schemeClr>
                </a:solidFill>
              </a:rPr>
              <a:t>reviewer</a:t>
            </a:r>
            <a:r>
              <a:rPr lang="it-IT" sz="2000" b="0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(a </a:t>
            </a:r>
            <a:r>
              <a:rPr lang="it-IT" sz="2000" b="0" u="sng" dirty="0" err="1" smtClean="0">
                <a:solidFill>
                  <a:schemeClr val="tx2">
                    <a:lumMod val="50000"/>
                  </a:schemeClr>
                </a:solidFill>
              </a:rPr>
              <a:t>radiologist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system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b="0" dirty="0" err="1" smtClean="0">
                <a:solidFill>
                  <a:schemeClr val="tx2">
                    <a:lumMod val="50000"/>
                  </a:schemeClr>
                </a:solidFill>
              </a:rPr>
              <a:t>allows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 to use the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CAD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both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as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‘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second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reader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’ and ‘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concurrent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reader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’ </a:t>
            </a:r>
            <a:r>
              <a:rPr lang="it-IT" sz="2000" b="0" dirty="0" smtClean="0">
                <a:solidFill>
                  <a:schemeClr val="tx2">
                    <a:lumMod val="50000"/>
                  </a:schemeClr>
                </a:solidFill>
              </a:rPr>
              <a:t>mode</a:t>
            </a:r>
          </a:p>
          <a:p>
            <a:pPr marL="342900" indent="-342900">
              <a:buFont typeface="Wingdings" charset="2"/>
              <a:buChar char="ü"/>
            </a:pP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6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M5L: the web front-end – submission screenshot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69622" y="2304360"/>
            <a:ext cx="514857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16732"/>
            <a:ext cx="8496944" cy="5491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5166">
            <a:off x="6919203" y="1014775"/>
            <a:ext cx="2007582" cy="14680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137330">
            <a:off x="7129473" y="1582866"/>
            <a:ext cx="168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5l.to.infn.it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862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777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Alberto Traverso Politecnico di Torino &amp; INFN Torino on behalf of the M5L Collaboration (alberto.traverso@polito.it)</vt:lpstr>
      <vt:lpstr>Outline</vt:lpstr>
      <vt:lpstr>Cancer facts and figures (2015) </vt:lpstr>
      <vt:lpstr>Lung Cancer in medical imaging</vt:lpstr>
      <vt:lpstr>Computer Aided Detection – status of art</vt:lpstr>
      <vt:lpstr>M5L project – general overview</vt:lpstr>
      <vt:lpstr>M5l: the algorithms</vt:lpstr>
      <vt:lpstr>M5L : the web front-end</vt:lpstr>
      <vt:lpstr>M5L: the web front-end – submission screenshot</vt:lpstr>
      <vt:lpstr>M5L: the cloud back-end</vt:lpstr>
      <vt:lpstr>M5L: CAD results</vt:lpstr>
      <vt:lpstr>M5L: clinical validation and future developments</vt:lpstr>
      <vt:lpstr>Conclusion and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Monica</dc:creator>
  <cp:lastModifiedBy>Alberto Traverso</cp:lastModifiedBy>
  <cp:revision>63</cp:revision>
  <dcterms:created xsi:type="dcterms:W3CDTF">2013-02-26T13:14:45Z</dcterms:created>
  <dcterms:modified xsi:type="dcterms:W3CDTF">2015-09-22T14:15:06Z</dcterms:modified>
</cp:coreProperties>
</file>