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handoutMasterIdLst>
    <p:handoutMasterId r:id="rId36"/>
  </p:handoutMasterIdLst>
  <p:sldIdLst>
    <p:sldId id="256" r:id="rId2"/>
    <p:sldId id="464" r:id="rId3"/>
    <p:sldId id="475" r:id="rId4"/>
    <p:sldId id="476" r:id="rId5"/>
    <p:sldId id="472" r:id="rId6"/>
    <p:sldId id="477" r:id="rId7"/>
    <p:sldId id="390" r:id="rId8"/>
    <p:sldId id="391" r:id="rId9"/>
    <p:sldId id="392" r:id="rId10"/>
    <p:sldId id="400" r:id="rId11"/>
    <p:sldId id="478" r:id="rId12"/>
    <p:sldId id="479" r:id="rId13"/>
    <p:sldId id="465" r:id="rId14"/>
    <p:sldId id="480" r:id="rId15"/>
    <p:sldId id="467" r:id="rId16"/>
    <p:sldId id="481" r:id="rId17"/>
    <p:sldId id="482" r:id="rId18"/>
    <p:sldId id="466" r:id="rId19"/>
    <p:sldId id="485" r:id="rId20"/>
    <p:sldId id="484" r:id="rId21"/>
    <p:sldId id="483" r:id="rId22"/>
    <p:sldId id="469" r:id="rId23"/>
    <p:sldId id="486" r:id="rId24"/>
    <p:sldId id="487" r:id="rId25"/>
    <p:sldId id="474" r:id="rId26"/>
    <p:sldId id="488" r:id="rId27"/>
    <p:sldId id="468" r:id="rId28"/>
    <p:sldId id="489" r:id="rId29"/>
    <p:sldId id="463" r:id="rId30"/>
    <p:sldId id="490" r:id="rId31"/>
    <p:sldId id="470" r:id="rId32"/>
    <p:sldId id="491" r:id="rId33"/>
    <p:sldId id="473" r:id="rId34"/>
  </p:sldIdLst>
  <p:sldSz cx="9144000" cy="6858000" type="screen4x3"/>
  <p:notesSz cx="9263063" cy="6411913"/>
  <p:defaultTextStyle>
    <a:defPPr>
      <a:defRPr lang="it-IT"/>
    </a:defPPr>
    <a:lvl1pPr algn="ctr" rtl="0" fontAlgn="base">
      <a:spcBef>
        <a:spcPct val="0"/>
      </a:spcBef>
      <a:spcAft>
        <a:spcPct val="0"/>
      </a:spcAft>
      <a:defRPr sz="2000" b="1" kern="1200">
        <a:solidFill>
          <a:schemeClr val="tx1"/>
        </a:solidFill>
        <a:latin typeface="Arial" charset="0"/>
        <a:ea typeface="+mn-ea"/>
        <a:cs typeface="Arial" charset="0"/>
      </a:defRPr>
    </a:lvl1pPr>
    <a:lvl2pPr marL="457200" algn="ctr" rtl="0" fontAlgn="base">
      <a:spcBef>
        <a:spcPct val="0"/>
      </a:spcBef>
      <a:spcAft>
        <a:spcPct val="0"/>
      </a:spcAft>
      <a:defRPr sz="2000" b="1" kern="1200">
        <a:solidFill>
          <a:schemeClr val="tx1"/>
        </a:solidFill>
        <a:latin typeface="Arial" charset="0"/>
        <a:ea typeface="+mn-ea"/>
        <a:cs typeface="Arial" charset="0"/>
      </a:defRPr>
    </a:lvl2pPr>
    <a:lvl3pPr marL="914400" algn="ctr" rtl="0" fontAlgn="base">
      <a:spcBef>
        <a:spcPct val="0"/>
      </a:spcBef>
      <a:spcAft>
        <a:spcPct val="0"/>
      </a:spcAft>
      <a:defRPr sz="2000" b="1" kern="1200">
        <a:solidFill>
          <a:schemeClr val="tx1"/>
        </a:solidFill>
        <a:latin typeface="Arial" charset="0"/>
        <a:ea typeface="+mn-ea"/>
        <a:cs typeface="Arial" charset="0"/>
      </a:defRPr>
    </a:lvl3pPr>
    <a:lvl4pPr marL="1371600" algn="ctr" rtl="0" fontAlgn="base">
      <a:spcBef>
        <a:spcPct val="0"/>
      </a:spcBef>
      <a:spcAft>
        <a:spcPct val="0"/>
      </a:spcAft>
      <a:defRPr sz="2000" b="1" kern="1200">
        <a:solidFill>
          <a:schemeClr val="tx1"/>
        </a:solidFill>
        <a:latin typeface="Arial" charset="0"/>
        <a:ea typeface="+mn-ea"/>
        <a:cs typeface="Arial" charset="0"/>
      </a:defRPr>
    </a:lvl4pPr>
    <a:lvl5pPr marL="1828800" algn="ctr" rtl="0" fontAlgn="base">
      <a:spcBef>
        <a:spcPct val="0"/>
      </a:spcBef>
      <a:spcAft>
        <a:spcPct val="0"/>
      </a:spcAft>
      <a:defRPr sz="2000" b="1" kern="1200">
        <a:solidFill>
          <a:schemeClr val="tx1"/>
        </a:solidFill>
        <a:latin typeface="Arial" charset="0"/>
        <a:ea typeface="+mn-ea"/>
        <a:cs typeface="Arial" charset="0"/>
      </a:defRPr>
    </a:lvl5pPr>
    <a:lvl6pPr marL="2286000" algn="l" defTabSz="914400" rtl="0" eaLnBrk="1" latinLnBrk="0" hangingPunct="1">
      <a:defRPr sz="2000" b="1" kern="1200">
        <a:solidFill>
          <a:schemeClr val="tx1"/>
        </a:solidFill>
        <a:latin typeface="Arial" charset="0"/>
        <a:ea typeface="+mn-ea"/>
        <a:cs typeface="Arial" charset="0"/>
      </a:defRPr>
    </a:lvl6pPr>
    <a:lvl7pPr marL="2743200" algn="l" defTabSz="914400" rtl="0" eaLnBrk="1" latinLnBrk="0" hangingPunct="1">
      <a:defRPr sz="2000" b="1" kern="1200">
        <a:solidFill>
          <a:schemeClr val="tx1"/>
        </a:solidFill>
        <a:latin typeface="Arial" charset="0"/>
        <a:ea typeface="+mn-ea"/>
        <a:cs typeface="Arial" charset="0"/>
      </a:defRPr>
    </a:lvl7pPr>
    <a:lvl8pPr marL="3200400" algn="l" defTabSz="914400" rtl="0" eaLnBrk="1" latinLnBrk="0" hangingPunct="1">
      <a:defRPr sz="2000" b="1" kern="1200">
        <a:solidFill>
          <a:schemeClr val="tx1"/>
        </a:solidFill>
        <a:latin typeface="Arial" charset="0"/>
        <a:ea typeface="+mn-ea"/>
        <a:cs typeface="Arial" charset="0"/>
      </a:defRPr>
    </a:lvl8pPr>
    <a:lvl9pPr marL="3657600" algn="l" defTabSz="914400" rtl="0" eaLnBrk="1" latinLnBrk="0" hangingPunct="1">
      <a:defRPr sz="20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CC00"/>
    <a:srgbClr val="FFFF00"/>
    <a:srgbClr val="A50021"/>
    <a:srgbClr val="33CCFF"/>
    <a:srgbClr val="FF9900"/>
    <a:srgbClr val="003300"/>
    <a:srgbClr val="FFFF99"/>
    <a:srgbClr val="FFFF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860" autoAdjust="0"/>
    <p:restoredTop sz="97869" autoAdjust="0"/>
  </p:normalViewPr>
  <p:slideViewPr>
    <p:cSldViewPr snapToGrid="0">
      <p:cViewPr varScale="1">
        <p:scale>
          <a:sx n="70" d="100"/>
          <a:sy n="70" d="100"/>
        </p:scale>
        <p:origin x="-19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snapToGrid="0">
      <p:cViewPr varScale="1">
        <p:scale>
          <a:sx n="52" d="100"/>
          <a:sy n="52" d="100"/>
        </p:scale>
        <p:origin x="-1524" y="-96"/>
      </p:cViewPr>
      <p:guideLst>
        <p:guide orient="horz" pos="2020"/>
        <p:guide pos="291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2" y="1"/>
            <a:ext cx="4013994" cy="320596"/>
          </a:xfrm>
          <a:prstGeom prst="rect">
            <a:avLst/>
          </a:prstGeom>
          <a:noFill/>
          <a:ln>
            <a:noFill/>
          </a:ln>
          <a:effectLst/>
          <a:extLst/>
        </p:spPr>
        <p:txBody>
          <a:bodyPr vert="horz" wrap="square" lIns="91758" tIns="45879" rIns="91758" bIns="45879" numCol="1" anchor="t" anchorCtr="0" compatLnSpc="1">
            <a:prstTxWarp prst="textNoShape">
              <a:avLst/>
            </a:prstTxWarp>
          </a:bodyPr>
          <a:lstStyle>
            <a:lvl1pPr algn="l">
              <a:defRPr sz="1200" b="0">
                <a:latin typeface="Arial" charset="0"/>
                <a:cs typeface="Arial" charset="0"/>
              </a:defRPr>
            </a:lvl1pPr>
          </a:lstStyle>
          <a:p>
            <a:pPr>
              <a:defRPr/>
            </a:pPr>
            <a:endParaRPr lang="it-IT"/>
          </a:p>
        </p:txBody>
      </p:sp>
      <p:sp>
        <p:nvSpPr>
          <p:cNvPr id="102403" name="Rectangle 3"/>
          <p:cNvSpPr>
            <a:spLocks noGrp="1" noChangeArrowheads="1"/>
          </p:cNvSpPr>
          <p:nvPr>
            <p:ph type="dt" sz="quarter" idx="1"/>
          </p:nvPr>
        </p:nvSpPr>
        <p:spPr bwMode="auto">
          <a:xfrm>
            <a:off x="5247464" y="1"/>
            <a:ext cx="4013994" cy="320596"/>
          </a:xfrm>
          <a:prstGeom prst="rect">
            <a:avLst/>
          </a:prstGeom>
          <a:noFill/>
          <a:ln>
            <a:noFill/>
          </a:ln>
          <a:effectLst/>
          <a:extLst/>
        </p:spPr>
        <p:txBody>
          <a:bodyPr vert="horz" wrap="square" lIns="91758" tIns="45879" rIns="91758" bIns="45879" numCol="1" anchor="t" anchorCtr="0" compatLnSpc="1">
            <a:prstTxWarp prst="textNoShape">
              <a:avLst/>
            </a:prstTxWarp>
          </a:bodyPr>
          <a:lstStyle>
            <a:lvl1pPr algn="r">
              <a:defRPr sz="1200" b="0">
                <a:latin typeface="Arial" charset="0"/>
                <a:cs typeface="Arial" charset="0"/>
              </a:defRPr>
            </a:lvl1pPr>
          </a:lstStyle>
          <a:p>
            <a:pPr>
              <a:defRPr/>
            </a:pPr>
            <a:endParaRPr lang="it-IT"/>
          </a:p>
        </p:txBody>
      </p:sp>
      <p:sp>
        <p:nvSpPr>
          <p:cNvPr id="102404" name="Rectangle 4"/>
          <p:cNvSpPr>
            <a:spLocks noGrp="1" noChangeArrowheads="1"/>
          </p:cNvSpPr>
          <p:nvPr>
            <p:ph type="ftr" sz="quarter" idx="2"/>
          </p:nvPr>
        </p:nvSpPr>
        <p:spPr bwMode="auto">
          <a:xfrm>
            <a:off x="2" y="6089836"/>
            <a:ext cx="4013994" cy="320596"/>
          </a:xfrm>
          <a:prstGeom prst="rect">
            <a:avLst/>
          </a:prstGeom>
          <a:noFill/>
          <a:ln>
            <a:noFill/>
          </a:ln>
          <a:effectLst/>
          <a:extLst/>
        </p:spPr>
        <p:txBody>
          <a:bodyPr vert="horz" wrap="square" lIns="91758" tIns="45879" rIns="91758" bIns="45879" numCol="1" anchor="b" anchorCtr="0" compatLnSpc="1">
            <a:prstTxWarp prst="textNoShape">
              <a:avLst/>
            </a:prstTxWarp>
          </a:bodyPr>
          <a:lstStyle>
            <a:lvl1pPr algn="l">
              <a:defRPr sz="1200" b="0">
                <a:latin typeface="Arial" charset="0"/>
                <a:cs typeface="Arial" charset="0"/>
              </a:defRPr>
            </a:lvl1pPr>
          </a:lstStyle>
          <a:p>
            <a:pPr>
              <a:defRPr/>
            </a:pPr>
            <a:endParaRPr lang="it-IT"/>
          </a:p>
        </p:txBody>
      </p:sp>
      <p:sp>
        <p:nvSpPr>
          <p:cNvPr id="102405" name="Rectangle 5"/>
          <p:cNvSpPr>
            <a:spLocks noGrp="1" noChangeArrowheads="1"/>
          </p:cNvSpPr>
          <p:nvPr>
            <p:ph type="sldNum" sz="quarter" idx="3"/>
          </p:nvPr>
        </p:nvSpPr>
        <p:spPr bwMode="auto">
          <a:xfrm>
            <a:off x="5247464" y="6089836"/>
            <a:ext cx="4013994" cy="320596"/>
          </a:xfrm>
          <a:prstGeom prst="rect">
            <a:avLst/>
          </a:prstGeom>
          <a:noFill/>
          <a:ln>
            <a:noFill/>
          </a:ln>
          <a:effectLst/>
          <a:extLst/>
        </p:spPr>
        <p:txBody>
          <a:bodyPr vert="horz" wrap="square" lIns="91758" tIns="45879" rIns="91758" bIns="45879" numCol="1" anchor="b" anchorCtr="0" compatLnSpc="1">
            <a:prstTxWarp prst="textNoShape">
              <a:avLst/>
            </a:prstTxWarp>
          </a:bodyPr>
          <a:lstStyle>
            <a:lvl1pPr algn="r">
              <a:defRPr sz="1200" b="0">
                <a:latin typeface="Arial" charset="0"/>
                <a:cs typeface="Arial" charset="0"/>
              </a:defRPr>
            </a:lvl1pPr>
          </a:lstStyle>
          <a:p>
            <a:pPr>
              <a:defRPr/>
            </a:pPr>
            <a:fld id="{B50055FF-C337-4B5F-9987-907D57BAD01B}" type="slidenum">
              <a:rPr lang="it-IT"/>
              <a:pPr>
                <a:defRPr/>
              </a:pPr>
              <a:t>‹#›</a:t>
            </a:fld>
            <a:endParaRPr lang="it-IT"/>
          </a:p>
        </p:txBody>
      </p:sp>
    </p:spTree>
    <p:extLst>
      <p:ext uri="{BB962C8B-B14F-4D97-AF65-F5344CB8AC3E}">
        <p14:creationId xmlns:p14="http://schemas.microsoft.com/office/powerpoint/2010/main" val="29112264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1"/>
            <a:ext cx="4013994" cy="320596"/>
          </a:xfrm>
          <a:prstGeom prst="rect">
            <a:avLst/>
          </a:prstGeom>
          <a:noFill/>
          <a:ln>
            <a:noFill/>
          </a:ln>
          <a:effectLst/>
          <a:extLst/>
        </p:spPr>
        <p:txBody>
          <a:bodyPr vert="horz" wrap="square" lIns="91758" tIns="45879" rIns="91758" bIns="45879" numCol="1" anchor="t" anchorCtr="0" compatLnSpc="1">
            <a:prstTxWarp prst="textNoShape">
              <a:avLst/>
            </a:prstTxWarp>
          </a:bodyPr>
          <a:lstStyle>
            <a:lvl1pPr algn="l">
              <a:defRPr sz="1200" b="0">
                <a:latin typeface="Arial" charset="0"/>
                <a:cs typeface="Arial" charset="0"/>
              </a:defRPr>
            </a:lvl1pPr>
          </a:lstStyle>
          <a:p>
            <a:pPr>
              <a:defRPr/>
            </a:pPr>
            <a:endParaRPr lang="it-IT"/>
          </a:p>
        </p:txBody>
      </p:sp>
      <p:sp>
        <p:nvSpPr>
          <p:cNvPr id="4099" name="Rectangle 3"/>
          <p:cNvSpPr>
            <a:spLocks noGrp="1" noChangeArrowheads="1"/>
          </p:cNvSpPr>
          <p:nvPr>
            <p:ph type="dt" idx="1"/>
          </p:nvPr>
        </p:nvSpPr>
        <p:spPr bwMode="auto">
          <a:xfrm>
            <a:off x="5247464" y="1"/>
            <a:ext cx="4013994" cy="320596"/>
          </a:xfrm>
          <a:prstGeom prst="rect">
            <a:avLst/>
          </a:prstGeom>
          <a:noFill/>
          <a:ln>
            <a:noFill/>
          </a:ln>
          <a:effectLst/>
          <a:extLst/>
        </p:spPr>
        <p:txBody>
          <a:bodyPr vert="horz" wrap="square" lIns="91758" tIns="45879" rIns="91758" bIns="45879" numCol="1" anchor="t" anchorCtr="0" compatLnSpc="1">
            <a:prstTxWarp prst="textNoShape">
              <a:avLst/>
            </a:prstTxWarp>
          </a:bodyPr>
          <a:lstStyle>
            <a:lvl1pPr algn="r">
              <a:defRPr sz="1200" b="0">
                <a:latin typeface="Arial" charset="0"/>
                <a:cs typeface="Arial" charset="0"/>
              </a:defRPr>
            </a:lvl1pPr>
          </a:lstStyle>
          <a:p>
            <a:pPr>
              <a:defRPr/>
            </a:pPr>
            <a:endParaRPr lang="it-IT"/>
          </a:p>
        </p:txBody>
      </p:sp>
      <p:sp>
        <p:nvSpPr>
          <p:cNvPr id="32772" name="Rectangle 4"/>
          <p:cNvSpPr>
            <a:spLocks noGrp="1" noRot="1" noChangeAspect="1" noChangeArrowheads="1" noTextEdit="1"/>
          </p:cNvSpPr>
          <p:nvPr>
            <p:ph type="sldImg" idx="2"/>
          </p:nvPr>
        </p:nvSpPr>
        <p:spPr bwMode="auto">
          <a:xfrm>
            <a:off x="3028950" y="481013"/>
            <a:ext cx="3205163" cy="24034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6307" y="3045660"/>
            <a:ext cx="7410450" cy="2885361"/>
          </a:xfrm>
          <a:prstGeom prst="rect">
            <a:avLst/>
          </a:prstGeom>
          <a:noFill/>
          <a:ln>
            <a:noFill/>
          </a:ln>
          <a:effectLst/>
          <a:extLst/>
        </p:spPr>
        <p:txBody>
          <a:bodyPr vert="horz" wrap="square" lIns="91758" tIns="45879" rIns="91758" bIns="45879"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102" name="Rectangle 6"/>
          <p:cNvSpPr>
            <a:spLocks noGrp="1" noChangeArrowheads="1"/>
          </p:cNvSpPr>
          <p:nvPr>
            <p:ph type="ftr" sz="quarter" idx="4"/>
          </p:nvPr>
        </p:nvSpPr>
        <p:spPr bwMode="auto">
          <a:xfrm>
            <a:off x="2" y="6089836"/>
            <a:ext cx="4013994" cy="320596"/>
          </a:xfrm>
          <a:prstGeom prst="rect">
            <a:avLst/>
          </a:prstGeom>
          <a:noFill/>
          <a:ln>
            <a:noFill/>
          </a:ln>
          <a:effectLst/>
          <a:extLst/>
        </p:spPr>
        <p:txBody>
          <a:bodyPr vert="horz" wrap="square" lIns="91758" tIns="45879" rIns="91758" bIns="45879" numCol="1" anchor="b" anchorCtr="0" compatLnSpc="1">
            <a:prstTxWarp prst="textNoShape">
              <a:avLst/>
            </a:prstTxWarp>
          </a:bodyPr>
          <a:lstStyle>
            <a:lvl1pPr algn="l">
              <a:defRPr sz="1200" b="0">
                <a:latin typeface="Arial" charset="0"/>
                <a:cs typeface="Arial" charset="0"/>
              </a:defRPr>
            </a:lvl1pPr>
          </a:lstStyle>
          <a:p>
            <a:pPr>
              <a:defRPr/>
            </a:pPr>
            <a:endParaRPr lang="it-IT"/>
          </a:p>
        </p:txBody>
      </p:sp>
      <p:sp>
        <p:nvSpPr>
          <p:cNvPr id="4103" name="Rectangle 7"/>
          <p:cNvSpPr>
            <a:spLocks noGrp="1" noChangeArrowheads="1"/>
          </p:cNvSpPr>
          <p:nvPr>
            <p:ph type="sldNum" sz="quarter" idx="5"/>
          </p:nvPr>
        </p:nvSpPr>
        <p:spPr bwMode="auto">
          <a:xfrm>
            <a:off x="5247464" y="6089836"/>
            <a:ext cx="4013994" cy="320596"/>
          </a:xfrm>
          <a:prstGeom prst="rect">
            <a:avLst/>
          </a:prstGeom>
          <a:noFill/>
          <a:ln>
            <a:noFill/>
          </a:ln>
          <a:effectLst/>
          <a:extLst/>
        </p:spPr>
        <p:txBody>
          <a:bodyPr vert="horz" wrap="square" lIns="91758" tIns="45879" rIns="91758" bIns="45879" numCol="1" anchor="b" anchorCtr="0" compatLnSpc="1">
            <a:prstTxWarp prst="textNoShape">
              <a:avLst/>
            </a:prstTxWarp>
          </a:bodyPr>
          <a:lstStyle>
            <a:lvl1pPr algn="r">
              <a:defRPr sz="1200" b="0">
                <a:latin typeface="Arial" charset="0"/>
                <a:cs typeface="Arial" charset="0"/>
              </a:defRPr>
            </a:lvl1pPr>
          </a:lstStyle>
          <a:p>
            <a:pPr>
              <a:defRPr/>
            </a:pPr>
            <a:fld id="{CBBBF6F6-DEAA-458B-B0D2-9C1C04807D1B}" type="slidenum">
              <a:rPr lang="it-IT"/>
              <a:pPr>
                <a:defRPr/>
              </a:pPr>
              <a:t>‹#›</a:t>
            </a:fld>
            <a:endParaRPr lang="it-IT"/>
          </a:p>
        </p:txBody>
      </p:sp>
    </p:spTree>
    <p:extLst>
      <p:ext uri="{BB962C8B-B14F-4D97-AF65-F5344CB8AC3E}">
        <p14:creationId xmlns:p14="http://schemas.microsoft.com/office/powerpoint/2010/main" val="33600534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it-IT" altLang="it-IT" dirty="0" err="1" smtClean="0"/>
              <a:t>Thanks</a:t>
            </a:r>
            <a:r>
              <a:rPr lang="it-IT" altLang="it-IT" dirty="0" smtClean="0"/>
              <a:t> </a:t>
            </a:r>
            <a:r>
              <a:rPr lang="it-IT" altLang="it-IT" dirty="0" err="1" smtClean="0"/>
              <a:t>you</a:t>
            </a:r>
            <a:r>
              <a:rPr lang="it-IT" altLang="it-IT" dirty="0" smtClean="0"/>
              <a:t> </a:t>
            </a:r>
            <a:r>
              <a:rPr lang="it-IT" altLang="it-IT" dirty="0" err="1" smtClean="0"/>
              <a:t>to</a:t>
            </a:r>
            <a:r>
              <a:rPr lang="it-IT" altLang="it-IT" dirty="0" smtClean="0"/>
              <a:t> the </a:t>
            </a:r>
            <a:r>
              <a:rPr lang="it-IT" altLang="it-IT" dirty="0" err="1" smtClean="0"/>
              <a:t>chairman</a:t>
            </a:r>
            <a:r>
              <a:rPr lang="it-IT" altLang="it-IT" baseline="0" dirty="0" smtClean="0"/>
              <a:t> and </a:t>
            </a:r>
            <a:r>
              <a:rPr lang="it-IT" altLang="it-IT" baseline="0" dirty="0" err="1" smtClean="0"/>
              <a:t>to</a:t>
            </a:r>
            <a:r>
              <a:rPr lang="it-IT" altLang="it-IT" baseline="0" dirty="0" smtClean="0"/>
              <a:t> the </a:t>
            </a:r>
            <a:r>
              <a:rPr lang="it-IT" altLang="it-IT" baseline="0" dirty="0" err="1" smtClean="0"/>
              <a:t>organizing</a:t>
            </a:r>
            <a:r>
              <a:rPr lang="it-IT" altLang="it-IT" baseline="0" dirty="0" smtClean="0"/>
              <a:t> </a:t>
            </a:r>
            <a:r>
              <a:rPr lang="it-IT" altLang="it-IT" baseline="0" dirty="0" err="1" smtClean="0"/>
              <a:t>comitee</a:t>
            </a:r>
            <a:r>
              <a:rPr lang="it-IT" altLang="it-IT" baseline="0" dirty="0" smtClean="0"/>
              <a:t> </a:t>
            </a:r>
            <a:r>
              <a:rPr lang="it-IT" altLang="it-IT" baseline="0" dirty="0" err="1" smtClean="0"/>
              <a:t>for</a:t>
            </a:r>
            <a:r>
              <a:rPr lang="it-IT" altLang="it-IT" baseline="0" dirty="0" smtClean="0"/>
              <a:t> </a:t>
            </a:r>
            <a:r>
              <a:rPr lang="it-IT" altLang="it-IT" baseline="0" dirty="0" err="1" smtClean="0"/>
              <a:t>giving</a:t>
            </a:r>
            <a:r>
              <a:rPr lang="it-IT" altLang="it-IT" baseline="0" dirty="0" smtClean="0"/>
              <a:t> me the </a:t>
            </a:r>
            <a:r>
              <a:rPr lang="it-IT" altLang="it-IT" baseline="0" dirty="0" err="1" smtClean="0"/>
              <a:t>opportunity</a:t>
            </a:r>
            <a:r>
              <a:rPr lang="it-IT" altLang="it-IT" baseline="0" dirty="0" smtClean="0"/>
              <a:t> </a:t>
            </a:r>
            <a:r>
              <a:rPr lang="it-IT" altLang="it-IT" baseline="0" dirty="0" err="1" smtClean="0"/>
              <a:t>to</a:t>
            </a:r>
            <a:r>
              <a:rPr lang="it-IT" altLang="it-IT" baseline="0" dirty="0" smtClean="0"/>
              <a:t> </a:t>
            </a:r>
            <a:r>
              <a:rPr lang="it-IT" altLang="it-IT" baseline="0" dirty="0" err="1" smtClean="0"/>
              <a:t>present</a:t>
            </a:r>
            <a:r>
              <a:rPr lang="it-IT" altLang="it-IT" baseline="0" dirty="0" smtClean="0"/>
              <a:t> and </a:t>
            </a:r>
            <a:r>
              <a:rPr lang="it-IT" altLang="it-IT" baseline="0" dirty="0" err="1" smtClean="0"/>
              <a:t>good</a:t>
            </a:r>
            <a:r>
              <a:rPr lang="it-IT" altLang="it-IT" baseline="0" dirty="0" smtClean="0"/>
              <a:t> </a:t>
            </a:r>
            <a:r>
              <a:rPr lang="it-IT" altLang="it-IT" baseline="0" dirty="0" err="1" smtClean="0"/>
              <a:t>morning</a:t>
            </a:r>
            <a:r>
              <a:rPr lang="it-IT" altLang="it-IT" baseline="0" dirty="0" smtClean="0"/>
              <a:t> </a:t>
            </a:r>
            <a:r>
              <a:rPr lang="it-IT" altLang="it-IT" baseline="0" dirty="0" err="1" smtClean="0"/>
              <a:t>to</a:t>
            </a:r>
            <a:r>
              <a:rPr lang="it-IT" altLang="it-IT" baseline="0" dirty="0" smtClean="0"/>
              <a:t> </a:t>
            </a:r>
            <a:r>
              <a:rPr lang="it-IT" altLang="it-IT" baseline="0" dirty="0" err="1" smtClean="0"/>
              <a:t>everybody</a:t>
            </a:r>
            <a:r>
              <a:rPr lang="it-IT" altLang="it-IT" baseline="0" dirty="0" smtClean="0"/>
              <a:t>.</a:t>
            </a:r>
          </a:p>
          <a:p>
            <a:pPr eaLnBrk="1" hangingPunct="1"/>
            <a:endParaRPr lang="it-IT" altLang="it-IT" baseline="0" dirty="0" smtClean="0"/>
          </a:p>
          <a:p>
            <a:pPr defTabSz="917588" eaLnBrk="1" hangingPunct="1">
              <a:defRPr/>
            </a:pPr>
            <a:r>
              <a:rPr lang="it-IT" altLang="it-IT" dirty="0" smtClean="0"/>
              <a:t>In </a:t>
            </a:r>
            <a:r>
              <a:rPr lang="it-IT" altLang="it-IT" dirty="0" err="1" smtClean="0"/>
              <a:t>this</a:t>
            </a:r>
            <a:r>
              <a:rPr lang="it-IT" altLang="it-IT" dirty="0" smtClean="0"/>
              <a:t> </a:t>
            </a:r>
            <a:r>
              <a:rPr lang="it-IT" altLang="it-IT" dirty="0" err="1" smtClean="0"/>
              <a:t>presentation</a:t>
            </a:r>
            <a:r>
              <a:rPr lang="it-IT" altLang="it-IT" dirty="0" smtClean="0"/>
              <a:t> I </a:t>
            </a:r>
            <a:r>
              <a:rPr lang="it-IT" altLang="it-IT" dirty="0" err="1" smtClean="0"/>
              <a:t>will</a:t>
            </a:r>
            <a:r>
              <a:rPr lang="it-IT" altLang="it-IT" dirty="0" smtClean="0"/>
              <a:t> show </a:t>
            </a:r>
            <a:r>
              <a:rPr lang="it-IT" altLang="it-IT" dirty="0" err="1" smtClean="0"/>
              <a:t>how</a:t>
            </a:r>
            <a:r>
              <a:rPr lang="it-IT" altLang="it-IT" dirty="0" smtClean="0"/>
              <a:t> </a:t>
            </a:r>
            <a:r>
              <a:rPr lang="it-IT" altLang="it-IT" dirty="0" err="1" smtClean="0"/>
              <a:t>by</a:t>
            </a:r>
            <a:r>
              <a:rPr lang="it-IT" altLang="it-IT" dirty="0" smtClean="0"/>
              <a:t> </a:t>
            </a:r>
            <a:r>
              <a:rPr lang="it-IT" altLang="it-IT" dirty="0" err="1" smtClean="0"/>
              <a:t>using</a:t>
            </a:r>
            <a:r>
              <a:rPr lang="it-IT" altLang="it-IT" dirty="0" smtClean="0"/>
              <a:t> </a:t>
            </a:r>
            <a:r>
              <a:rPr lang="it-IT" altLang="it-IT" dirty="0" err="1" smtClean="0"/>
              <a:t>an</a:t>
            </a:r>
            <a:r>
              <a:rPr lang="it-IT" altLang="it-IT" dirty="0" smtClean="0"/>
              <a:t> </a:t>
            </a:r>
            <a:r>
              <a:rPr lang="it-IT" altLang="it-IT" dirty="0" err="1" smtClean="0"/>
              <a:t>approach</a:t>
            </a:r>
            <a:r>
              <a:rPr lang="it-IT" altLang="it-IT" dirty="0" smtClean="0"/>
              <a:t> </a:t>
            </a:r>
            <a:r>
              <a:rPr lang="it-IT" altLang="it-IT" dirty="0" err="1" smtClean="0"/>
              <a:t>based</a:t>
            </a:r>
            <a:r>
              <a:rPr lang="it-IT" altLang="it-IT" dirty="0" smtClean="0"/>
              <a:t> on </a:t>
            </a:r>
            <a:r>
              <a:rPr lang="it-IT" altLang="it-IT" dirty="0" err="1" smtClean="0"/>
              <a:t>experimental</a:t>
            </a:r>
            <a:r>
              <a:rPr lang="it-IT" altLang="it-IT" dirty="0" smtClean="0"/>
              <a:t> and </a:t>
            </a:r>
            <a:r>
              <a:rPr lang="it-IT" altLang="it-IT" dirty="0" err="1" smtClean="0"/>
              <a:t>theoretical</a:t>
            </a:r>
            <a:r>
              <a:rPr lang="it-IT" altLang="it-IT" dirty="0" smtClean="0"/>
              <a:t> </a:t>
            </a:r>
            <a:r>
              <a:rPr lang="it-IT" altLang="it-IT" dirty="0" err="1" smtClean="0"/>
              <a:t>spectroscopy</a:t>
            </a:r>
            <a:r>
              <a:rPr lang="it-IT" altLang="it-IT" dirty="0" smtClean="0"/>
              <a:t> </a:t>
            </a:r>
            <a:r>
              <a:rPr lang="it-IT" altLang="it-IT" dirty="0" err="1" smtClean="0"/>
              <a:t>it</a:t>
            </a:r>
            <a:r>
              <a:rPr lang="it-IT" altLang="it-IT" dirty="0" smtClean="0"/>
              <a:t> </a:t>
            </a:r>
            <a:r>
              <a:rPr lang="it-IT" altLang="it-IT" dirty="0" err="1" smtClean="0"/>
              <a:t>is</a:t>
            </a:r>
            <a:r>
              <a:rPr lang="it-IT" altLang="it-IT" dirty="0" smtClean="0"/>
              <a:t> </a:t>
            </a:r>
            <a:r>
              <a:rPr lang="it-IT" altLang="it-IT" dirty="0" err="1" smtClean="0"/>
              <a:t>possible</a:t>
            </a:r>
            <a:r>
              <a:rPr lang="it-IT" altLang="it-IT" dirty="0" smtClean="0"/>
              <a:t> </a:t>
            </a:r>
            <a:r>
              <a:rPr lang="it-IT" altLang="it-IT" dirty="0" err="1" smtClean="0"/>
              <a:t>to</a:t>
            </a:r>
            <a:r>
              <a:rPr lang="it-IT" altLang="it-IT" dirty="0" smtClean="0"/>
              <a:t> </a:t>
            </a:r>
            <a:r>
              <a:rPr lang="en-US" dirty="0"/>
              <a:t>evaluate the concentration of different kinds of oxidized groups induced by aging in paper acting as </a:t>
            </a:r>
            <a:r>
              <a:rPr lang="en-US" dirty="0" err="1"/>
              <a:t>chromophores</a:t>
            </a:r>
            <a:r>
              <a:rPr lang="en-US" dirty="0"/>
              <a:t> and </a:t>
            </a:r>
            <a:r>
              <a:rPr lang="it-IT" dirty="0" err="1"/>
              <a:t>causing</a:t>
            </a:r>
            <a:r>
              <a:rPr lang="it-IT" dirty="0"/>
              <a:t> </a:t>
            </a:r>
            <a:r>
              <a:rPr lang="it-IT" dirty="0" err="1"/>
              <a:t>ancient</a:t>
            </a:r>
            <a:r>
              <a:rPr lang="it-IT" dirty="0"/>
              <a:t> </a:t>
            </a:r>
            <a:r>
              <a:rPr lang="it-IT" dirty="0" err="1"/>
              <a:t>paper</a:t>
            </a:r>
            <a:r>
              <a:rPr lang="it-IT" dirty="0"/>
              <a:t> </a:t>
            </a:r>
            <a:r>
              <a:rPr lang="it-IT" dirty="0" err="1"/>
              <a:t>discoloration</a:t>
            </a:r>
            <a:r>
              <a:rPr lang="it-IT" dirty="0"/>
              <a:t>.</a:t>
            </a:r>
            <a:endParaRPr lang="it-IT" altLang="it-IT" dirty="0" smtClean="0"/>
          </a:p>
          <a:p>
            <a:pPr eaLnBrk="1" hangingPunct="1"/>
            <a:endParaRPr lang="it-IT" altLang="it-IT"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5E66A01D-2246-4342-AF56-0D61A519F074}" type="slidenum">
              <a:rPr lang="it-IT" altLang="it-IT"/>
              <a:pPr/>
              <a:t>2</a:t>
            </a:fld>
            <a:endParaRPr lang="it-IT" altLang="it-IT"/>
          </a:p>
        </p:txBody>
      </p:sp>
      <p:sp>
        <p:nvSpPr>
          <p:cNvPr id="25602" name="Rectangle 7"/>
          <p:cNvSpPr txBox="1">
            <a:spLocks noGrp="1" noChangeArrowheads="1"/>
          </p:cNvSpPr>
          <p:nvPr/>
        </p:nvSpPr>
        <p:spPr bwMode="auto">
          <a:xfrm>
            <a:off x="5246928" y="6090206"/>
            <a:ext cx="4013994" cy="32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8" tIns="45879" rIns="91758" bIns="45879"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D3F48ADC-8C7D-46AF-A917-10FADA7F43B9}" type="slidenum">
              <a:rPr lang="it-IT" altLang="it-IT" sz="1200" b="0"/>
              <a:pPr algn="r"/>
              <a:t>2</a:t>
            </a:fld>
            <a:endParaRPr lang="it-IT" altLang="it-IT" sz="1200" b="0"/>
          </a:p>
        </p:txBody>
      </p:sp>
      <p:sp>
        <p:nvSpPr>
          <p:cNvPr id="25603" name="Rectangle 7"/>
          <p:cNvSpPr txBox="1">
            <a:spLocks noGrp="1" noChangeArrowheads="1"/>
          </p:cNvSpPr>
          <p:nvPr/>
        </p:nvSpPr>
        <p:spPr bwMode="auto">
          <a:xfrm>
            <a:off x="5246928" y="6090206"/>
            <a:ext cx="4013994" cy="32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8" tIns="45879" rIns="91758" bIns="45879"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BABF77C-B2DA-4EEA-973B-68BE937518C9}" type="slidenum">
              <a:rPr lang="it-IT" altLang="it-IT" sz="1200" b="0"/>
              <a:pPr algn="r"/>
              <a:t>2</a:t>
            </a:fld>
            <a:endParaRPr lang="it-IT" altLang="it-IT" sz="1200" b="0"/>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r>
              <a:rPr lang="it-IT" altLang="it-IT"/>
              <a:t>1) l'ingiallimento dei substrati cartacei: problema di degradazione di immediata visione e generale per la carta. Cosa indica questo fenomeno e quali informazioni si possono ricavare ? (Articoli con Joanna) “</a:t>
            </a:r>
            <a:r>
              <a:rPr lang="it-IT" altLang="it-IT">
                <a:solidFill>
                  <a:srgbClr val="003366"/>
                </a:solidFill>
                <a:effectLst>
                  <a:outerShdw blurRad="38100" dist="38100" dir="2700000" algn="tl">
                    <a:srgbClr val="C0C0C0"/>
                  </a:outerShdw>
                </a:effectLst>
              </a:rPr>
              <a:t>Yellowing of ancient paper”</a:t>
            </a:r>
            <a:r>
              <a:rPr lang="it-IT" altLang="it-IT"/>
              <a:t> “What is the cause of this phenomenon and what information can be found?”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p:spPr>
        <p:txBody>
          <a:bodyPr/>
          <a:lstStyle/>
          <a:p>
            <a:pPr eaLnBrk="1" hangingPunct="1"/>
            <a:r>
              <a:rPr lang="it-IT" altLang="it-IT" smtClean="0"/>
              <a:t>In order to give an answer to this interesting question we have to look in more detait to the physical and chemical properties of paper. P</a:t>
            </a:r>
            <a:r>
              <a:rPr lang="en-US" altLang="it-IT" smtClean="0"/>
              <a:t>aper sheets mainly consists in a network of cellulose fibres. Here you can see scanning electron microscope images…this is a top view … and this is a cross-section of a paper sheet. </a:t>
            </a:r>
            <a:endParaRPr lang="it-IT" altLang="it-IT" smtClean="0"/>
          </a:p>
        </p:txBody>
      </p:sp>
      <p:sp>
        <p:nvSpPr>
          <p:cNvPr id="36868" name="Segnaposto numero diapositiva 3"/>
          <p:cNvSpPr txBox="1">
            <a:spLocks noGrp="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D3BC18A9-C311-49BD-9607-0AE940C7005E}" type="slidenum">
              <a:rPr lang="it-IT" altLang="it-IT" sz="1200" b="0">
                <a:solidFill>
                  <a:srgbClr val="000000"/>
                </a:solidFill>
              </a:rPr>
              <a:pPr algn="r"/>
              <a:t>7</a:t>
            </a:fld>
            <a:endParaRPr lang="it-IT" altLang="it-IT" sz="1200" b="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a:ln/>
        </p:spPr>
      </p:sp>
      <p:sp>
        <p:nvSpPr>
          <p:cNvPr id="37891" name="Segnaposto note 2"/>
          <p:cNvSpPr>
            <a:spLocks noGrp="1"/>
          </p:cNvSpPr>
          <p:nvPr>
            <p:ph type="body" idx="1"/>
          </p:nvPr>
        </p:nvSpPr>
        <p:spPr>
          <a:noFill/>
        </p:spPr>
        <p:txBody>
          <a:bodyPr/>
          <a:lstStyle/>
          <a:p>
            <a:r>
              <a:rPr lang="en-US" altLang="it-IT" dirty="0" smtClean="0"/>
              <a:t>Fibers, with a typical diameter of 10 microns, are formed by the aggregation of fibrils. </a:t>
            </a:r>
            <a:r>
              <a:rPr lang="en-US" altLang="it-IT" dirty="0" err="1" smtClean="0"/>
              <a:t>Microfibrils</a:t>
            </a:r>
            <a:r>
              <a:rPr lang="en-US" altLang="it-IT" dirty="0" smtClean="0"/>
              <a:t>, </a:t>
            </a:r>
            <a:r>
              <a:rPr lang="it-IT" altLang="it-IT" dirty="0" smtClean="0"/>
              <a:t>the </a:t>
            </a:r>
            <a:r>
              <a:rPr lang="it-IT" altLang="it-IT" dirty="0" err="1" smtClean="0"/>
              <a:t>basic</a:t>
            </a:r>
            <a:r>
              <a:rPr lang="it-IT" altLang="it-IT" dirty="0" smtClean="0"/>
              <a:t> </a:t>
            </a:r>
            <a:r>
              <a:rPr lang="en-US" altLang="it-IT" dirty="0" smtClean="0"/>
              <a:t>element of the </a:t>
            </a:r>
            <a:r>
              <a:rPr lang="en-US" altLang="it-IT" dirty="0" err="1" smtClean="0"/>
              <a:t>supermolecular</a:t>
            </a:r>
            <a:r>
              <a:rPr lang="en-US" altLang="it-IT" dirty="0" smtClean="0"/>
              <a:t> structure of cellulose are composed of chains of cellulose molecules </a:t>
            </a:r>
            <a:r>
              <a:rPr lang="it-IT" altLang="it-IT" dirty="0" err="1" smtClean="0"/>
              <a:t>made</a:t>
            </a:r>
            <a:r>
              <a:rPr lang="it-IT" altLang="it-IT" dirty="0" smtClean="0"/>
              <a:t> up </a:t>
            </a:r>
            <a:r>
              <a:rPr lang="it-IT" altLang="it-IT" dirty="0" err="1" smtClean="0"/>
              <a:t>of</a:t>
            </a:r>
            <a:r>
              <a:rPr lang="it-IT" altLang="it-IT" dirty="0" smtClean="0"/>
              <a:t> </a:t>
            </a:r>
            <a:r>
              <a:rPr lang="it-IT" altLang="it-IT" dirty="0" err="1" smtClean="0"/>
              <a:t>repeating</a:t>
            </a:r>
            <a:r>
              <a:rPr lang="it-IT" altLang="it-IT" dirty="0" smtClean="0"/>
              <a:t> </a:t>
            </a:r>
            <a:r>
              <a:rPr lang="it-IT" altLang="it-IT" dirty="0" err="1" smtClean="0"/>
              <a:t>units</a:t>
            </a:r>
            <a:r>
              <a:rPr lang="it-IT" altLang="it-IT" dirty="0" smtClean="0"/>
              <a:t> </a:t>
            </a:r>
            <a:r>
              <a:rPr lang="it-IT" altLang="it-IT" dirty="0" err="1" smtClean="0"/>
              <a:t>of</a:t>
            </a:r>
            <a:r>
              <a:rPr lang="it-IT" altLang="it-IT" dirty="0" smtClean="0"/>
              <a:t> </a:t>
            </a:r>
            <a:r>
              <a:rPr lang="it-IT" dirty="0" err="1" smtClean="0"/>
              <a:t>glucopyranose</a:t>
            </a:r>
            <a:r>
              <a:rPr lang="it-IT" dirty="0" smtClean="0"/>
              <a:t> </a:t>
            </a:r>
            <a:r>
              <a:rPr lang="en-US" altLang="it-IT" dirty="0" smtClean="0"/>
              <a:t>arranged in assemblies of crystalline domains and amorphous regions.</a:t>
            </a:r>
            <a:endParaRPr lang="it-IT" altLang="it-IT" dirty="0" smtClean="0"/>
          </a:p>
          <a:p>
            <a:pPr eaLnBrk="1" hangingPunct="1"/>
            <a:endParaRPr lang="it-IT" altLang="it-IT" dirty="0" smtClean="0"/>
          </a:p>
        </p:txBody>
      </p:sp>
      <p:sp>
        <p:nvSpPr>
          <p:cNvPr id="37892" name="Segnaposto numero diapositiva 3"/>
          <p:cNvSpPr txBox="1">
            <a:spLocks noGrp="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A95ADEA9-FF8A-4B72-8576-38CBF383E846}" type="slidenum">
              <a:rPr lang="it-IT" altLang="it-IT" sz="1200" b="0">
                <a:solidFill>
                  <a:srgbClr val="000000"/>
                </a:solidFill>
              </a:rPr>
              <a:pPr algn="r"/>
              <a:t>8</a:t>
            </a:fld>
            <a:endParaRPr lang="it-IT" altLang="it-IT" sz="1200" b="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p:spPr>
        <p:txBody>
          <a:bodyPr/>
          <a:lstStyle/>
          <a:p>
            <a:pPr eaLnBrk="1" hangingPunct="1"/>
            <a:r>
              <a:rPr lang="en-US" altLang="it-IT" smtClean="0"/>
              <a:t>Isolated cellulose possesses a stable thermodynamical configuration, which allows an excellent durability over time.</a:t>
            </a:r>
            <a:endParaRPr lang="it-IT" altLang="it-IT" smtClean="0"/>
          </a:p>
        </p:txBody>
      </p:sp>
      <p:sp>
        <p:nvSpPr>
          <p:cNvPr id="38916" name="Segnaposto numero diapositiva 3"/>
          <p:cNvSpPr txBox="1">
            <a:spLocks noGrp="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5801DD1A-9B26-4D77-B55D-66898493EEF0}" type="slidenum">
              <a:rPr lang="it-IT" altLang="it-IT" sz="1200" b="0">
                <a:solidFill>
                  <a:srgbClr val="000000"/>
                </a:solidFill>
              </a:rPr>
              <a:pPr algn="r"/>
              <a:t>9</a:t>
            </a:fld>
            <a:endParaRPr lang="it-IT" altLang="it-IT" sz="1200" b="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788CFE30-FD47-4555-B4A1-EFFC440A8A56}" type="slidenum">
              <a:rPr lang="it-IT" altLang="it-IT" sz="1200" b="0"/>
              <a:pPr algn="r"/>
              <a:t>10</a:t>
            </a:fld>
            <a:endParaRPr lang="it-IT" altLang="it-IT" sz="1200" b="0"/>
          </a:p>
        </p:txBody>
      </p:sp>
      <p:sp>
        <p:nvSpPr>
          <p:cNvPr id="40963" name="Segnaposto immagine diapositiva 1"/>
          <p:cNvSpPr>
            <a:spLocks noGrp="1" noRot="1" noChangeAspect="1" noTextEdit="1"/>
          </p:cNvSpPr>
          <p:nvPr>
            <p:ph type="sldImg"/>
          </p:nvPr>
        </p:nvSpPr>
        <p:spPr>
          <a:ln/>
        </p:spPr>
      </p:sp>
      <p:sp>
        <p:nvSpPr>
          <p:cNvPr id="40964" name="Segnaposto note 2"/>
          <p:cNvSpPr>
            <a:spLocks noGrp="1"/>
          </p:cNvSpPr>
          <p:nvPr>
            <p:ph type="body" idx="1"/>
          </p:nvPr>
        </p:nvSpPr>
        <p:spPr>
          <a:xfrm>
            <a:off x="927914" y="3045660"/>
            <a:ext cx="7410450" cy="2885361"/>
          </a:xfrm>
          <a:noFill/>
        </p:spPr>
        <p:txBody>
          <a:bodyPr/>
          <a:lstStyle/>
          <a:p>
            <a:pPr eaLnBrk="1" hangingPunct="1"/>
            <a:r>
              <a:rPr lang="en-US" dirty="0" smtClean="0">
                <a:latin typeface="Arial" pitchFamily="34" charset="0"/>
                <a:cs typeface="Arial" pitchFamily="34" charset="0"/>
              </a:rPr>
              <a:t>Experimental studies have demonstrated that ageing of paper is mainly due to the degradation of cellulose caused by external agents, such as humidity, radiation, pollutants, or microorganisms, often acting all in synergic way. </a:t>
            </a:r>
          </a:p>
          <a:p>
            <a:pPr eaLnBrk="1" hangingPunct="1"/>
            <a:r>
              <a:rPr lang="en-US" dirty="0" smtClean="0">
                <a:latin typeface="Arial" pitchFamily="34" charset="0"/>
                <a:cs typeface="Arial" pitchFamily="34" charset="0"/>
              </a:rPr>
              <a:t>At the </a:t>
            </a:r>
            <a:r>
              <a:rPr lang="en-US" dirty="0" err="1" smtClean="0">
                <a:latin typeface="Arial" pitchFamily="34" charset="0"/>
                <a:cs typeface="Arial" pitchFamily="34" charset="0"/>
              </a:rPr>
              <a:t>nanoscale</a:t>
            </a:r>
            <a:r>
              <a:rPr lang="en-US" dirty="0" smtClean="0">
                <a:latin typeface="Arial" pitchFamily="34" charset="0"/>
                <a:cs typeface="Arial" pitchFamily="34" charset="0"/>
              </a:rPr>
              <a:t> degradation results in two interconnected chemical reactions: hydrolysis of cellulose polymeric chains causes weakening of</a:t>
            </a:r>
          </a:p>
          <a:p>
            <a:pPr eaLnBrk="1" hangingPunct="1"/>
            <a:r>
              <a:rPr lang="en-US" dirty="0" smtClean="0">
                <a:latin typeface="Arial" pitchFamily="34" charset="0"/>
                <a:cs typeface="Arial" pitchFamily="34" charset="0"/>
              </a:rPr>
              <a:t>the mechanical properties of the sheets. Oxidation causes the subsequent development of several products.</a:t>
            </a:r>
            <a:r>
              <a:rPr lang="en-US" baseline="0" dirty="0" smtClean="0">
                <a:latin typeface="Arial" pitchFamily="34" charset="0"/>
                <a:cs typeface="Arial" pitchFamily="34" charset="0"/>
              </a:rPr>
              <a:t> </a:t>
            </a:r>
            <a:r>
              <a:rPr lang="en-US" dirty="0" smtClean="0">
                <a:latin typeface="Arial" pitchFamily="34" charset="0"/>
                <a:cs typeface="Arial" pitchFamily="34" charset="0"/>
              </a:rPr>
              <a:t>Among these products, those responsible for yellowing are called </a:t>
            </a:r>
            <a:r>
              <a:rPr lang="en-US" dirty="0" err="1" smtClean="0">
                <a:latin typeface="Arial" pitchFamily="34" charset="0"/>
                <a:cs typeface="Arial" pitchFamily="34" charset="0"/>
              </a:rPr>
              <a:t>chromophores</a:t>
            </a:r>
            <a:r>
              <a:rPr lang="en-US" dirty="0" smtClean="0">
                <a:latin typeface="Arial" pitchFamily="34" charset="0"/>
                <a:cs typeface="Arial" pitchFamily="34" charset="0"/>
              </a:rPr>
              <a:t>. </a:t>
            </a:r>
            <a:endParaRPr lang="it-IT" dirty="0" smtClean="0">
              <a:latin typeface="Arial" pitchFamily="34" charset="0"/>
              <a:cs typeface="Arial" pitchFamily="34" charset="0"/>
            </a:endParaRPr>
          </a:p>
          <a:p>
            <a:pPr defTabSz="917588">
              <a:defRPr/>
            </a:pPr>
            <a:r>
              <a:rPr lang="en-US" altLang="it-IT" dirty="0" smtClean="0">
                <a:latin typeface="Garamond" pitchFamily="18" charset="0"/>
              </a:rPr>
              <a:t>In order to understand why the self-portrait </a:t>
            </a:r>
            <a:r>
              <a:rPr lang="en-US" altLang="it-IT" dirty="0" smtClean="0"/>
              <a:t>appears to be in poor conditions  we have to </a:t>
            </a:r>
            <a:r>
              <a:rPr lang="en-US" altLang="it-IT" dirty="0" smtClean="0">
                <a:latin typeface="Garamond" pitchFamily="18" charset="0"/>
              </a:rPr>
              <a:t>precisely quantify the </a:t>
            </a:r>
            <a:r>
              <a:rPr lang="en-US" altLang="it-IT" dirty="0" err="1" smtClean="0">
                <a:latin typeface="Garamond" pitchFamily="18" charset="0"/>
              </a:rPr>
              <a:t>cromophores</a:t>
            </a:r>
            <a:r>
              <a:rPr lang="en-US" altLang="it-IT" dirty="0" smtClean="0">
                <a:latin typeface="Garamond" pitchFamily="18" charset="0"/>
              </a:rPr>
              <a:t> responsible for its optical degradation. However, this is a very difficult task, since the fragility and uniqueness of the Leonardo drawings requires the elaboration of suitable, non-destructive investigation methods, able to provide quantitative information on chemical changes induced by ageing. </a:t>
            </a:r>
            <a:r>
              <a:rPr lang="en-US" dirty="0" smtClean="0">
                <a:latin typeface="Arial" pitchFamily="34" charset="0"/>
                <a:cs typeface="Arial" pitchFamily="34" charset="0"/>
              </a:rPr>
              <a:t>Degradation byproducts</a:t>
            </a:r>
            <a:r>
              <a:rPr lang="en-US" baseline="0" dirty="0" smtClean="0">
                <a:latin typeface="Arial" pitchFamily="34" charset="0"/>
                <a:cs typeface="Arial" pitchFamily="34" charset="0"/>
              </a:rPr>
              <a:t> can also increase the rate of paper degradation.</a:t>
            </a:r>
            <a:endParaRPr lang="en-US" dirty="0" smtClean="0">
              <a:latin typeface="Arial" pitchFamily="34" charset="0"/>
              <a:cs typeface="Arial" pitchFamily="34" charset="0"/>
            </a:endParaRPr>
          </a:p>
          <a:p>
            <a:endParaRPr lang="en-US" altLang="it-IT" dirty="0" smtClean="0">
              <a:latin typeface="Garamond" pitchFamily="18" charset="0"/>
            </a:endParaRPr>
          </a:p>
        </p:txBody>
      </p:sp>
      <p:sp>
        <p:nvSpPr>
          <p:cNvPr id="40965" name="Segnaposto numero diapositiva 3"/>
          <p:cNvSpPr txBox="1">
            <a:spLocks noGrp="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E555691F-21BF-447E-B16A-C05552EE195D}" type="slidenum">
              <a:rPr lang="it-IT" altLang="it-IT" sz="1200" b="0"/>
              <a:pPr algn="r"/>
              <a:t>10</a:t>
            </a:fld>
            <a:endParaRPr lang="it-IT" altLang="it-IT"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integrating sphere during the measurements</a:t>
            </a:r>
            <a:r>
              <a:rPr lang="en-US" baseline="0" dirty="0" smtClean="0"/>
              <a:t> on the self-portrait</a:t>
            </a:r>
            <a:r>
              <a:rPr lang="en-US" dirty="0" smtClean="0"/>
              <a:t>.</a:t>
            </a:r>
            <a:endParaRPr lang="it-IT" dirty="0"/>
          </a:p>
        </p:txBody>
      </p:sp>
    </p:spTree>
    <p:extLst>
      <p:ext uri="{BB962C8B-B14F-4D97-AF65-F5344CB8AC3E}">
        <p14:creationId xmlns:p14="http://schemas.microsoft.com/office/powerpoint/2010/main" val="239345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5247464" y="6089836"/>
            <a:ext cx="4013994" cy="320596"/>
          </a:xfrm>
          <a:prstGeom prst="rect">
            <a:avLst/>
          </a:prstGeom>
          <a:noFill/>
          <a:ln w="9525">
            <a:noFill/>
            <a:miter lim="800000"/>
            <a:headEnd/>
            <a:tailEnd/>
          </a:ln>
        </p:spPr>
        <p:txBody>
          <a:bodyPr lIns="91758" tIns="45879" rIns="91758" bIns="45879" anchor="b"/>
          <a:lstStyle/>
          <a:p>
            <a:pPr algn="r"/>
            <a:fld id="{9CE96938-80A4-4259-BB13-FDD008E5EFFF}" type="slidenum">
              <a:rPr lang="en-US" altLang="it-IT" sz="1200" b="0"/>
              <a:pPr algn="r"/>
              <a:t>15</a:t>
            </a:fld>
            <a:endParaRPr lang="en-US" altLang="it-IT" sz="1200" b="0"/>
          </a:p>
        </p:txBody>
      </p:sp>
      <p:sp>
        <p:nvSpPr>
          <p:cNvPr id="47107" name="Rectangle 1"/>
          <p:cNvSpPr>
            <a:spLocks noGrp="1" noRot="1" noChangeAspect="1" noChangeArrowheads="1" noTextEdit="1"/>
          </p:cNvSpPr>
          <p:nvPr>
            <p:ph type="sldImg"/>
          </p:nvPr>
        </p:nvSpPr>
        <p:spPr>
          <a:xfrm>
            <a:off x="3027363" y="485775"/>
            <a:ext cx="3208337" cy="2406650"/>
          </a:xfrm>
          <a:ln/>
        </p:spPr>
      </p:sp>
      <p:sp>
        <p:nvSpPr>
          <p:cNvPr id="47108" name="Rectangle 2"/>
          <p:cNvSpPr>
            <a:spLocks noGrp="1" noChangeArrowheads="1"/>
          </p:cNvSpPr>
          <p:nvPr>
            <p:ph type="body" idx="1"/>
          </p:nvPr>
        </p:nvSpPr>
        <p:spPr>
          <a:xfrm>
            <a:off x="434208" y="3262360"/>
            <a:ext cx="8381785" cy="2827476"/>
          </a:xfrm>
          <a:noFill/>
        </p:spPr>
        <p:txBody>
          <a:bodyPr wrap="none" anchor="ctr"/>
          <a:lstStyle/>
          <a:p>
            <a:r>
              <a:rPr lang="en-US" altLang="it-IT" dirty="0" smtClean="0"/>
              <a:t>The </a:t>
            </a:r>
            <a:r>
              <a:rPr lang="en-US" altLang="it-IT" dirty="0" err="1" smtClean="0"/>
              <a:t>absoption</a:t>
            </a:r>
            <a:r>
              <a:rPr lang="en-US" altLang="it-IT" dirty="0" smtClean="0"/>
              <a:t> spectra of these oxidized groups were calculated by </a:t>
            </a:r>
            <a:r>
              <a:rPr lang="en-US" altLang="it-IT" dirty="0" err="1" smtClean="0"/>
              <a:t>ab</a:t>
            </a:r>
            <a:r>
              <a:rPr lang="en-US" altLang="it-IT" dirty="0" smtClean="0"/>
              <a:t>-initio simulation calculations. As a structural model for the simulation of optical properties we have chosen an infinite crystal of cellulose </a:t>
            </a:r>
          </a:p>
          <a:p>
            <a:r>
              <a:rPr lang="en-US" altLang="it-IT" dirty="0" smtClean="0"/>
              <a:t>as an approximation of cellulose crystalline domains. Cell parameters of the cellulose crystal were taken from </a:t>
            </a:r>
            <a:r>
              <a:rPr lang="it-IT" altLang="it-IT" dirty="0" err="1" smtClean="0"/>
              <a:t>X-ray</a:t>
            </a:r>
            <a:r>
              <a:rPr lang="it-IT" altLang="it-IT" dirty="0" smtClean="0"/>
              <a:t> </a:t>
            </a:r>
            <a:r>
              <a:rPr lang="it-IT" altLang="it-IT" dirty="0" err="1" smtClean="0"/>
              <a:t>diffraction</a:t>
            </a:r>
            <a:r>
              <a:rPr lang="it-IT" altLang="it-IT" dirty="0" smtClean="0"/>
              <a:t> data.</a:t>
            </a:r>
          </a:p>
          <a:p>
            <a:r>
              <a:rPr lang="en-US" altLang="it-IT" dirty="0" smtClean="0"/>
              <a:t>The atomic coordinates inside the cell, were theoretically calculated by the QUANTUM ESPRESSO</a:t>
            </a:r>
          </a:p>
          <a:p>
            <a:r>
              <a:rPr lang="it-IT" altLang="it-IT" dirty="0" err="1" smtClean="0"/>
              <a:t>plane-wave</a:t>
            </a:r>
            <a:r>
              <a:rPr lang="it-IT" altLang="it-IT" dirty="0" smtClean="0"/>
              <a:t> DFT code. </a:t>
            </a:r>
          </a:p>
          <a:p>
            <a:r>
              <a:rPr lang="it-IT" altLang="it-IT" dirty="0" smtClean="0"/>
              <a:t> </a:t>
            </a:r>
            <a:r>
              <a:rPr lang="en-US" altLang="it-IT" dirty="0" smtClean="0"/>
              <a:t>The macroscopic dielectric function of cellulose were calculated by using the </a:t>
            </a:r>
            <a:r>
              <a:rPr lang="en-US" altLang="it-IT" dirty="0" err="1" smtClean="0"/>
              <a:t>Casida</a:t>
            </a:r>
            <a:r>
              <a:rPr lang="en-US" altLang="it-IT" dirty="0" smtClean="0"/>
              <a:t> algorithm  </a:t>
            </a:r>
          </a:p>
          <a:p>
            <a:r>
              <a:rPr lang="en-US" altLang="it-IT" dirty="0" smtClean="0"/>
              <a:t>within a TDDFT framework.</a:t>
            </a:r>
            <a:endParaRPr lang="it-IT" altLang="it-IT"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10" name="Title 9"/>
          <p:cNvSpPr>
            <a:spLocks noGrp="1"/>
          </p:cNvSpPr>
          <p:nvPr>
            <p:ph type="title"/>
          </p:nvPr>
        </p:nvSpPr>
        <p:spPr/>
        <p:txBody>
          <a:bodyPr/>
          <a:lstStyle/>
          <a:p>
            <a:r>
              <a:rPr lang="en-US" smtClean="0"/>
              <a:t>Click to edit Master title style</a:t>
            </a:r>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767A7D9-1716-4553-9BB2-CDD2F0140F4B}"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821DCC0-F9F6-4A67-A2FF-9061CD09A19C}"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40713" cy="5880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079E06A-89FC-452A-A43C-CD68143F6B23}"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6A3C4694-4B85-4514-BC93-212B8CB3919B}"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DA88E7-D134-4274-AA7F-CE616EAB8B97}"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E227E20-50F0-43D6-818D-E872374A53C9}"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3D57A85-0179-4429-8D8A-399133784941}"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7E22633-4097-4951-B7C4-64E3132E379F}"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01C2D9F-8FB2-4665-8A82-E98DEBB40251}"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en-US"/>
              <a:t>M. Missori, 10th   International Conference on Optics of Surfaces and Interfaces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57D05FA-3358-41B9-93DB-0C584E786922}"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8195" name="Rectangle 3"/>
          <p:cNvSpPr>
            <a:spLocks noGrp="1" noChangeArrowheads="1"/>
          </p:cNvSpPr>
          <p:nvPr>
            <p:ph type="body" idx="1"/>
          </p:nvPr>
        </p:nvSpPr>
        <p:spPr bwMode="auto">
          <a:xfrm>
            <a:off x="468313" y="16287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356100" y="6237288"/>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b="0">
                <a:latin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1606550" y="6483350"/>
            <a:ext cx="593407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b="0">
                <a:solidFill>
                  <a:srgbClr val="003366"/>
                </a:solidFill>
                <a:latin typeface="Garamond" pitchFamily="18" charset="0"/>
                <a:cs typeface="Arial" charset="0"/>
              </a:defRPr>
            </a:lvl1pPr>
          </a:lstStyle>
          <a:p>
            <a:pPr>
              <a:defRPr/>
            </a:pPr>
            <a:r>
              <a:rPr lang="en-US"/>
              <a:t>M. Missori, 10th   International Conference on Optics of Surfaces and Interfaces </a:t>
            </a: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latin typeface="Arial" charset="0"/>
                <a:cs typeface="Arial" charset="0"/>
              </a:defRPr>
            </a:lvl1pPr>
          </a:lstStyle>
          <a:p>
            <a:pPr>
              <a:defRPr/>
            </a:pPr>
            <a:fld id="{39B0AF76-76E0-42C7-A1CE-46197AEB57F3}"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wmf"/><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9.wmf"/><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jpeg"/><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29.wmf"/><Relationship Id="rId4" Type="http://schemas.openxmlformats.org/officeDocument/2006/relationships/image" Target="../media/image30.jpeg"/><Relationship Id="rId9"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dp-code.org/" TargetMode="Externa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0.jpeg"/><Relationship Id="rId4" Type="http://schemas.openxmlformats.org/officeDocument/2006/relationships/hyperlink" Target="http://dp-code.org/" TargetMode="Externa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0.jpeg"/><Relationship Id="rId10" Type="http://schemas.openxmlformats.org/officeDocument/2006/relationships/image" Target="../media/image42.jpeg"/><Relationship Id="rId4" Type="http://schemas.openxmlformats.org/officeDocument/2006/relationships/hyperlink" Target="http://dp-code.org/" TargetMode="Externa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8.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9.png"/><Relationship Id="rId7" Type="http://schemas.openxmlformats.org/officeDocument/2006/relationships/image" Target="../media/image50.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microsoft.com/office/2007/relationships/hdphoto" Target="../media/hdphoto1.wdp"/><Relationship Id="rId5" Type="http://schemas.openxmlformats.org/officeDocument/2006/relationships/image" Target="../media/image48.wmf"/><Relationship Id="rId10" Type="http://schemas.openxmlformats.org/officeDocument/2006/relationships/image" Target="../media/image47.jpeg"/><Relationship Id="rId4" Type="http://schemas.openxmlformats.org/officeDocument/2006/relationships/oleObject" Target="../embeddings/oleObject3.bin"/><Relationship Id="rId9" Type="http://schemas.openxmlformats.org/officeDocument/2006/relationships/image" Target="../media/image51.wmf"/></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0" name="Picture 4" descr="I:\Progetti ISC\Leonardo da Vinci\TORINO 13 maggio 13\codice-volo-leonardo-11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267" y="3791711"/>
            <a:ext cx="1312164" cy="1760220"/>
          </a:xfrm>
          <a:prstGeom prst="rect">
            <a:avLst/>
          </a:prstGeom>
          <a:noFill/>
          <a:extLst>
            <a:ext uri="{909E8E84-426E-40DD-AFC4-6F175D3DCCD1}">
              <a14:hiddenFill xmlns:a14="http://schemas.microsoft.com/office/drawing/2010/main">
                <a:solidFill>
                  <a:srgbClr val="FFFFFF"/>
                </a:solidFill>
              </a14:hiddenFill>
            </a:ext>
          </a:extLst>
        </p:spPr>
      </p:pic>
      <p:sp>
        <p:nvSpPr>
          <p:cNvPr id="2072" name="Rectangle 24"/>
          <p:cNvSpPr>
            <a:spLocks noGrp="1" noChangeArrowheads="1"/>
          </p:cNvSpPr>
          <p:nvPr>
            <p:ph type="subTitle" idx="1"/>
          </p:nvPr>
        </p:nvSpPr>
        <p:spPr>
          <a:xfrm>
            <a:off x="0" y="2935320"/>
            <a:ext cx="9144000" cy="769441"/>
          </a:xfrm>
          <a:solidFill>
            <a:schemeClr val="bg1">
              <a:alpha val="50000"/>
            </a:schemeClr>
          </a:solidFill>
        </p:spPr>
        <p:txBody>
          <a:bodyPr>
            <a:spAutoFit/>
          </a:bodyPr>
          <a:lstStyle/>
          <a:p>
            <a:pPr eaLnBrk="1" hangingPunct="1">
              <a:defRPr/>
            </a:pPr>
            <a:r>
              <a:rPr lang="it-IT" sz="2000" kern="1200" dirty="0">
                <a:latin typeface="Garamond" pitchFamily="18" charset="0"/>
                <a:cs typeface="Times New Roman" pitchFamily="18" charset="0"/>
              </a:rPr>
              <a:t>Braidotti M. C</a:t>
            </a:r>
            <a:r>
              <a:rPr lang="it-IT" sz="2000" kern="1200" dirty="0" smtClean="0">
                <a:latin typeface="Garamond" pitchFamily="18" charset="0"/>
                <a:cs typeface="Times New Roman" pitchFamily="18" charset="0"/>
              </a:rPr>
              <a:t>.,</a:t>
            </a:r>
            <a:r>
              <a:rPr lang="it-IT" sz="2000" kern="1200" dirty="0">
                <a:latin typeface="Garamond" pitchFamily="18" charset="0"/>
                <a:cs typeface="Times New Roman" pitchFamily="18" charset="0"/>
              </a:rPr>
              <a:t> Mosca Conte A., Violante C., Conti C., Fastampa </a:t>
            </a:r>
            <a:r>
              <a:rPr lang="it-IT" sz="2000" kern="1200" dirty="0" smtClean="0">
                <a:latin typeface="Garamond" pitchFamily="18" charset="0"/>
                <a:cs typeface="Times New Roman" pitchFamily="18" charset="0"/>
              </a:rPr>
              <a:t>R.,</a:t>
            </a:r>
          </a:p>
          <a:p>
            <a:pPr eaLnBrk="1" hangingPunct="1">
              <a:defRPr/>
            </a:pPr>
            <a:r>
              <a:rPr lang="it-IT" sz="2000" kern="1200" dirty="0" smtClean="0">
                <a:latin typeface="Garamond" pitchFamily="18" charset="0"/>
                <a:cs typeface="Times New Roman" pitchFamily="18" charset="0"/>
              </a:rPr>
              <a:t> </a:t>
            </a:r>
            <a:r>
              <a:rPr lang="it-IT" sz="2000" kern="1200" dirty="0">
                <a:latin typeface="Garamond" pitchFamily="18" charset="0"/>
                <a:cs typeface="Times New Roman" pitchFamily="18" charset="0"/>
              </a:rPr>
              <a:t>Pulci O., </a:t>
            </a:r>
            <a:r>
              <a:rPr lang="it-IT" sz="2000" kern="1200" dirty="0" smtClean="0">
                <a:latin typeface="Garamond" pitchFamily="18" charset="0"/>
                <a:cs typeface="Times New Roman" pitchFamily="18" charset="0"/>
              </a:rPr>
              <a:t>Lojewska </a:t>
            </a:r>
            <a:r>
              <a:rPr lang="it-IT" sz="2000" kern="1200" dirty="0">
                <a:latin typeface="Garamond" pitchFamily="18" charset="0"/>
                <a:cs typeface="Times New Roman" pitchFamily="18" charset="0"/>
              </a:rPr>
              <a:t>J</a:t>
            </a:r>
            <a:r>
              <a:rPr lang="it-IT" sz="2000" kern="1200" dirty="0" smtClean="0">
                <a:latin typeface="Garamond" pitchFamily="18" charset="0"/>
                <a:cs typeface="Times New Roman" pitchFamily="18" charset="0"/>
              </a:rPr>
              <a:t>., </a:t>
            </a:r>
            <a:r>
              <a:rPr lang="it-IT" sz="2000" u="sng" kern="1200" dirty="0">
                <a:latin typeface="Garamond" pitchFamily="18" charset="0"/>
                <a:cs typeface="Times New Roman" pitchFamily="18" charset="0"/>
              </a:rPr>
              <a:t>Missori M.</a:t>
            </a:r>
            <a:endParaRPr lang="it-IT" sz="2000" kern="1200" dirty="0">
              <a:latin typeface="Garamond" pitchFamily="18" charset="0"/>
              <a:cs typeface="Times New Roman" pitchFamily="18" charset="0"/>
            </a:endParaRPr>
          </a:p>
        </p:txBody>
      </p:sp>
      <p:grpSp>
        <p:nvGrpSpPr>
          <p:cNvPr id="2" name="Group 1"/>
          <p:cNvGrpSpPr/>
          <p:nvPr/>
        </p:nvGrpSpPr>
        <p:grpSpPr>
          <a:xfrm>
            <a:off x="-189965" y="1762356"/>
            <a:ext cx="9512490" cy="1089235"/>
            <a:chOff x="-204713" y="1490192"/>
            <a:chExt cx="9512490" cy="1089235"/>
          </a:xfrm>
        </p:grpSpPr>
        <p:sp>
          <p:nvSpPr>
            <p:cNvPr id="1029" name="Rectangle 45"/>
            <p:cNvSpPr>
              <a:spLocks noChangeArrowheads="1"/>
            </p:cNvSpPr>
            <p:nvPr/>
          </p:nvSpPr>
          <p:spPr bwMode="auto">
            <a:xfrm>
              <a:off x="0" y="1490192"/>
              <a:ext cx="9144000" cy="1089235"/>
            </a:xfrm>
            <a:prstGeom prst="rect">
              <a:avLst/>
            </a:prstGeom>
            <a:solidFill>
              <a:schemeClr val="bg1">
                <a:alpha val="50195"/>
              </a:schemeClr>
            </a:solidFill>
            <a:ln w="9525">
              <a:noFill/>
              <a:miter lim="800000"/>
              <a:headEnd/>
              <a:tailEnd/>
            </a:ln>
          </p:spPr>
          <p:txBody>
            <a:bodyPr wrap="none" anchor="ctr"/>
            <a:lstStyle/>
            <a:p>
              <a:pPr algn="l"/>
              <a:endParaRPr lang="it-IT" altLang="it-IT" sz="2800"/>
            </a:p>
          </p:txBody>
        </p:sp>
        <p:sp>
          <p:nvSpPr>
            <p:cNvPr id="2077" name="Rectangle 29"/>
            <p:cNvSpPr>
              <a:spLocks noChangeArrowheads="1"/>
            </p:cNvSpPr>
            <p:nvPr/>
          </p:nvSpPr>
          <p:spPr bwMode="auto">
            <a:xfrm>
              <a:off x="-204713" y="1490193"/>
              <a:ext cx="9512490" cy="1089234"/>
            </a:xfrm>
            <a:prstGeom prst="rect">
              <a:avLst/>
            </a:prstGeom>
            <a:noFill/>
            <a:ln>
              <a:noFill/>
            </a:ln>
            <a:effectLst/>
            <a:extLst/>
          </p:spPr>
          <p:txBody>
            <a:bodyPr>
              <a:noAutofit/>
            </a:bodyPr>
            <a:lstStyle/>
            <a:p>
              <a:pPr>
                <a:spcBef>
                  <a:spcPts val="0"/>
                </a:spcBef>
                <a:defRPr/>
              </a:pPr>
              <a:r>
                <a:rPr lang="en-US" sz="2800" b="0" dirty="0">
                  <a:latin typeface="Garamond" pitchFamily="18" charset="0"/>
                  <a:cs typeface="Times New Roman" pitchFamily="18" charset="0"/>
                </a:rPr>
                <a:t>Optical properties of ancient paper are governed </a:t>
              </a:r>
              <a:endParaRPr lang="en-US" sz="2800" b="0" dirty="0" smtClean="0">
                <a:latin typeface="Garamond" pitchFamily="18" charset="0"/>
                <a:cs typeface="Times New Roman" pitchFamily="18" charset="0"/>
              </a:endParaRPr>
            </a:p>
            <a:p>
              <a:pPr>
                <a:spcBef>
                  <a:spcPts val="0"/>
                </a:spcBef>
                <a:defRPr/>
              </a:pPr>
              <a:r>
                <a:rPr lang="en-US" sz="2800" b="0" dirty="0" smtClean="0">
                  <a:latin typeface="Garamond" pitchFamily="18" charset="0"/>
                  <a:cs typeface="Times New Roman" pitchFamily="18" charset="0"/>
                </a:rPr>
                <a:t>by </a:t>
              </a:r>
              <a:r>
                <a:rPr lang="en-US" sz="2800" b="0" dirty="0">
                  <a:latin typeface="Garamond" pitchFamily="18" charset="0"/>
                  <a:cs typeface="Times New Roman" pitchFamily="18" charset="0"/>
                </a:rPr>
                <a:t>structural disorder of cellulose</a:t>
              </a:r>
            </a:p>
          </p:txBody>
        </p:sp>
      </p:grpSp>
      <p:pic>
        <p:nvPicPr>
          <p:cNvPr id="1042" name="Picture 4"/>
          <p:cNvPicPr>
            <a:picLocks noChangeAspect="1" noChangeArrowheads="1"/>
          </p:cNvPicPr>
          <p:nvPr/>
        </p:nvPicPr>
        <p:blipFill>
          <a:blip r:embed="rId5" cstate="print"/>
          <a:srcRect/>
          <a:stretch>
            <a:fillRect/>
          </a:stretch>
        </p:blipFill>
        <p:spPr bwMode="auto">
          <a:xfrm>
            <a:off x="3386138" y="3928000"/>
            <a:ext cx="1284288" cy="2030413"/>
          </a:xfrm>
          <a:prstGeom prst="rect">
            <a:avLst/>
          </a:prstGeom>
          <a:noFill/>
          <a:ln w="9525">
            <a:noFill/>
            <a:miter lim="800000"/>
            <a:headEnd/>
            <a:tailEnd/>
          </a:ln>
        </p:spPr>
      </p:pic>
      <p:cxnSp>
        <p:nvCxnSpPr>
          <p:cNvPr id="1045" name="Straight Connector 3"/>
          <p:cNvCxnSpPr>
            <a:cxnSpLocks noChangeShapeType="1"/>
          </p:cNvCxnSpPr>
          <p:nvPr/>
        </p:nvCxnSpPr>
        <p:spPr bwMode="auto">
          <a:xfrm flipH="1">
            <a:off x="4183063" y="4634437"/>
            <a:ext cx="1797050" cy="460375"/>
          </a:xfrm>
          <a:prstGeom prst="line">
            <a:avLst/>
          </a:prstGeom>
          <a:noFill/>
          <a:ln w="12700" algn="ctr">
            <a:solidFill>
              <a:schemeClr val="bg1"/>
            </a:solidFill>
            <a:round/>
            <a:headEnd/>
            <a:tailEnd/>
          </a:ln>
        </p:spPr>
      </p:cxnSp>
      <p:cxnSp>
        <p:nvCxnSpPr>
          <p:cNvPr id="1046" name="Straight Connector 33"/>
          <p:cNvCxnSpPr>
            <a:cxnSpLocks noChangeShapeType="1"/>
          </p:cNvCxnSpPr>
          <p:nvPr/>
        </p:nvCxnSpPr>
        <p:spPr bwMode="auto">
          <a:xfrm>
            <a:off x="2762250" y="4137550"/>
            <a:ext cx="1419225" cy="957263"/>
          </a:xfrm>
          <a:prstGeom prst="line">
            <a:avLst/>
          </a:prstGeom>
          <a:noFill/>
          <a:ln w="12700" algn="ctr">
            <a:solidFill>
              <a:schemeClr val="bg1"/>
            </a:solidFill>
            <a:round/>
            <a:headEnd/>
            <a:tailEnd/>
          </a:ln>
        </p:spPr>
      </p:cxnSp>
      <p:pic>
        <p:nvPicPr>
          <p:cNvPr id="1035" name="Picture 6"/>
          <p:cNvPicPr>
            <a:picLocks noChangeAspect="1" noChangeArrowheads="1"/>
          </p:cNvPicPr>
          <p:nvPr/>
        </p:nvPicPr>
        <p:blipFill>
          <a:blip r:embed="rId6" cstate="print"/>
          <a:srcRect/>
          <a:stretch>
            <a:fillRect/>
          </a:stretch>
        </p:blipFill>
        <p:spPr bwMode="auto">
          <a:xfrm>
            <a:off x="3796376" y="6177858"/>
            <a:ext cx="650875" cy="428625"/>
          </a:xfrm>
          <a:prstGeom prst="rect">
            <a:avLst/>
          </a:prstGeom>
          <a:noFill/>
          <a:ln w="9525">
            <a:noFill/>
            <a:miter lim="800000"/>
            <a:headEnd/>
            <a:tailEnd/>
          </a:ln>
        </p:spPr>
      </p:pic>
      <p:pic>
        <p:nvPicPr>
          <p:cNvPr id="1036" name="Picture 7"/>
          <p:cNvPicPr>
            <a:picLocks noChangeAspect="1" noChangeArrowheads="1"/>
          </p:cNvPicPr>
          <p:nvPr/>
        </p:nvPicPr>
        <p:blipFill>
          <a:blip r:embed="rId7" cstate="print"/>
          <a:srcRect/>
          <a:stretch>
            <a:fillRect/>
          </a:stretch>
        </p:blipFill>
        <p:spPr bwMode="auto">
          <a:xfrm>
            <a:off x="2792471" y="6153533"/>
            <a:ext cx="403225" cy="574675"/>
          </a:xfrm>
          <a:prstGeom prst="rect">
            <a:avLst/>
          </a:prstGeom>
          <a:noFill/>
          <a:ln w="9525">
            <a:noFill/>
            <a:miter lim="800000"/>
            <a:headEnd/>
            <a:tailEnd/>
          </a:ln>
        </p:spPr>
      </p:pic>
      <p:pic>
        <p:nvPicPr>
          <p:cNvPr id="18" name="Immagine 1"/>
          <p:cNvPicPr>
            <a:picLocks noChangeAspect="1"/>
          </p:cNvPicPr>
          <p:nvPr/>
        </p:nvPicPr>
        <p:blipFill>
          <a:blip r:embed="rId8" cstate="print"/>
          <a:stretch>
            <a:fillRect/>
          </a:stretch>
        </p:blipFill>
        <p:spPr>
          <a:xfrm>
            <a:off x="7244733" y="6127382"/>
            <a:ext cx="1211328" cy="577587"/>
          </a:xfrm>
          <a:prstGeom prst="rect">
            <a:avLst/>
          </a:prstGeom>
        </p:spPr>
      </p:pic>
      <p:pic>
        <p:nvPicPr>
          <p:cNvPr id="82946" name="Picture 2" descr="http://cdn.phys.org/newman/gfx/news/hires/2013/5-newmethodf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217" y="3823989"/>
            <a:ext cx="745079" cy="73925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
          <p:cNvGrpSpPr>
            <a:grpSpLocks noChangeAspect="1"/>
          </p:cNvGrpSpPr>
          <p:nvPr/>
        </p:nvGrpSpPr>
        <p:grpSpPr>
          <a:xfrm>
            <a:off x="3759397" y="5325229"/>
            <a:ext cx="1731788" cy="717328"/>
            <a:chOff x="5186281" y="2827347"/>
            <a:chExt cx="3395663" cy="1406525"/>
          </a:xfrm>
        </p:grpSpPr>
        <p:grpSp>
          <p:nvGrpSpPr>
            <p:cNvPr id="24" name="Group 58"/>
            <p:cNvGrpSpPr>
              <a:grpSpLocks/>
            </p:cNvGrpSpPr>
            <p:nvPr/>
          </p:nvGrpSpPr>
          <p:grpSpPr bwMode="auto">
            <a:xfrm>
              <a:off x="5186281" y="2827347"/>
              <a:ext cx="3395663" cy="1241425"/>
              <a:chOff x="3264" y="2570"/>
              <a:chExt cx="2139" cy="782"/>
            </a:xfrm>
          </p:grpSpPr>
          <p:grpSp>
            <p:nvGrpSpPr>
              <p:cNvPr id="26" name="Group 27"/>
              <p:cNvGrpSpPr>
                <a:grpSpLocks/>
              </p:cNvGrpSpPr>
              <p:nvPr/>
            </p:nvGrpSpPr>
            <p:grpSpPr bwMode="auto">
              <a:xfrm>
                <a:off x="3264" y="2571"/>
                <a:ext cx="1111" cy="779"/>
                <a:chOff x="5955321" y="4124121"/>
                <a:chExt cx="2744424" cy="1925549"/>
              </a:xfrm>
            </p:grpSpPr>
            <p:pic>
              <p:nvPicPr>
                <p:cNvPr id="39" name="Picture 3" descr="F:\Convegni e Congressi\OSI_10_2013 Chemnitz\Presentation\Fig3_27-08-2013.eps"/>
                <p:cNvPicPr>
                  <a:picLocks noChangeAspect="1" noChangeArrowheads="1"/>
                </p:cNvPicPr>
                <p:nvPr/>
              </p:nvPicPr>
              <p:blipFill>
                <a:blip r:embed="rId10"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40" name="Rectangle 32"/>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41" name="Rectangle 33"/>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grpSp>
            <p:nvGrpSpPr>
              <p:cNvPr id="33" name="Group 35"/>
              <p:cNvGrpSpPr>
                <a:grpSpLocks/>
              </p:cNvGrpSpPr>
              <p:nvPr/>
            </p:nvGrpSpPr>
            <p:grpSpPr bwMode="auto">
              <a:xfrm>
                <a:off x="4296" y="2570"/>
                <a:ext cx="1107" cy="782"/>
                <a:chOff x="5903231" y="4124121"/>
                <a:chExt cx="2734629" cy="1932757"/>
              </a:xfrm>
            </p:grpSpPr>
            <p:pic>
              <p:nvPicPr>
                <p:cNvPr id="36" name="Picture 3" descr="F:\Convegni e Congressi\OSI_10_2013 Chemnitz\Presentation\Fig3_27-08-2013.eps"/>
                <p:cNvPicPr>
                  <a:picLocks noChangeAspect="1" noChangeArrowheads="1"/>
                </p:cNvPicPr>
                <p:nvPr/>
              </p:nvPicPr>
              <p:blipFill>
                <a:blip r:embed="rId10" cstate="print"/>
                <a:srcRect t="4312" r="52545" b="51257"/>
                <a:stretch>
                  <a:fillRect/>
                </a:stretch>
              </p:blipFill>
              <p:spPr bwMode="auto">
                <a:xfrm>
                  <a:off x="5903231" y="4138202"/>
                  <a:ext cx="2734629" cy="1918676"/>
                </a:xfrm>
                <a:prstGeom prst="rect">
                  <a:avLst/>
                </a:prstGeom>
                <a:noFill/>
                <a:ln w="9525">
                  <a:noFill/>
                  <a:miter lim="800000"/>
                  <a:headEnd/>
                  <a:tailEnd/>
                </a:ln>
              </p:spPr>
            </p:pic>
            <p:sp>
              <p:nvSpPr>
                <p:cNvPr id="37" name="Rectangle 40"/>
                <p:cNvSpPr>
                  <a:spLocks noChangeArrowheads="1"/>
                </p:cNvSpPr>
                <p:nvPr/>
              </p:nvSpPr>
              <p:spPr bwMode="auto">
                <a:xfrm>
                  <a:off x="6492665" y="4138202"/>
                  <a:ext cx="977171" cy="14675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38" name="Rectangle 41"/>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pic>
            <p:nvPicPr>
              <p:cNvPr id="34" name="Picture 2"/>
              <p:cNvPicPr>
                <a:picLocks noChangeAspect="1" noChangeArrowheads="1"/>
              </p:cNvPicPr>
              <p:nvPr/>
            </p:nvPicPr>
            <p:blipFill>
              <a:blip r:embed="rId11" cstate="print"/>
              <a:srcRect/>
              <a:stretch>
                <a:fillRect/>
              </a:stretch>
            </p:blipFill>
            <p:spPr bwMode="auto">
              <a:xfrm>
                <a:off x="3805" y="3031"/>
                <a:ext cx="480" cy="321"/>
              </a:xfrm>
              <a:prstGeom prst="rect">
                <a:avLst/>
              </a:prstGeom>
              <a:noFill/>
              <a:ln w="9525">
                <a:noFill/>
                <a:miter lim="800000"/>
                <a:headEnd/>
                <a:tailEnd/>
              </a:ln>
            </p:spPr>
          </p:pic>
          <p:sp>
            <p:nvSpPr>
              <p:cNvPr id="35" name="Rectangle 19"/>
              <p:cNvSpPr>
                <a:spLocks noChangeArrowheads="1"/>
              </p:cNvSpPr>
              <p:nvPr/>
            </p:nvSpPr>
            <p:spPr bwMode="auto">
              <a:xfrm>
                <a:off x="4311" y="2572"/>
                <a:ext cx="1075" cy="40"/>
              </a:xfrm>
              <a:prstGeom prst="rect">
                <a:avLst/>
              </a:prstGeom>
              <a:solidFill>
                <a:schemeClr val="bg1"/>
              </a:solidFill>
              <a:ln w="9525" algn="ctr">
                <a:solidFill>
                  <a:schemeClr val="bg1"/>
                </a:solidFill>
                <a:round/>
                <a:headEnd/>
                <a:tailEnd/>
              </a:ln>
            </p:spPr>
            <p:txBody>
              <a:bodyPr/>
              <a:lstStyle/>
              <a:p>
                <a:pPr algn="l"/>
                <a:endParaRPr lang="it-IT" altLang="it-IT"/>
              </a:p>
            </p:txBody>
          </p:sp>
        </p:grpSp>
        <p:pic>
          <p:nvPicPr>
            <p:cNvPr id="25" name="Picture 60"/>
            <p:cNvPicPr>
              <a:picLocks noChangeAspect="1" noChangeArrowheads="1"/>
            </p:cNvPicPr>
            <p:nvPr/>
          </p:nvPicPr>
          <p:blipFill>
            <a:blip r:embed="rId12" cstate="print"/>
            <a:srcRect/>
            <a:stretch>
              <a:fillRect/>
            </a:stretch>
          </p:blipFill>
          <p:spPr bwMode="auto">
            <a:xfrm>
              <a:off x="5991477" y="3395672"/>
              <a:ext cx="973137" cy="838200"/>
            </a:xfrm>
            <a:prstGeom prst="rect">
              <a:avLst/>
            </a:prstGeom>
            <a:noFill/>
            <a:ln w="9525">
              <a:noFill/>
              <a:miter lim="800000"/>
              <a:headEnd/>
              <a:tailEnd/>
            </a:ln>
          </p:spPr>
        </p:pic>
      </p:grpSp>
      <p:pic>
        <p:nvPicPr>
          <p:cNvPr id="64515" name="Picture 3" descr="C:\Users\Pippo\Desktop\logo_sapienz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2245" y="6165799"/>
            <a:ext cx="1702555" cy="500752"/>
          </a:xfrm>
          <a:prstGeom prst="rect">
            <a:avLst/>
          </a:prstGeom>
          <a:solidFill>
            <a:srgbClr val="A50021"/>
          </a:solidFill>
        </p:spPr>
      </p:pic>
      <p:grpSp>
        <p:nvGrpSpPr>
          <p:cNvPr id="5" name="Group 4"/>
          <p:cNvGrpSpPr/>
          <p:nvPr/>
        </p:nvGrpSpPr>
        <p:grpSpPr>
          <a:xfrm>
            <a:off x="2021031" y="83171"/>
            <a:ext cx="5132147" cy="1552913"/>
            <a:chOff x="1079319" y="83171"/>
            <a:chExt cx="5132147" cy="1552913"/>
          </a:xfrm>
        </p:grpSpPr>
        <p:pic>
          <p:nvPicPr>
            <p:cNvPr id="64514"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1915" b="5475"/>
            <a:stretch/>
          </p:blipFill>
          <p:spPr bwMode="auto">
            <a:xfrm>
              <a:off x="1079319" y="83173"/>
              <a:ext cx="3058510" cy="155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41670" y="83171"/>
              <a:ext cx="2069796" cy="155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2" descr="I:\Convegni e Congressi\SIF2015\simple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9319" y="6127382"/>
            <a:ext cx="1234407" cy="550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I:\Convegni e Congressi\SIF2015\Dati x Adriano e dati ASCII\P2C9048 vs T_sm.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382" t="5256" r="7727"/>
          <a:stretch/>
        </p:blipFill>
        <p:spPr bwMode="auto">
          <a:xfrm>
            <a:off x="5883521" y="4073663"/>
            <a:ext cx="1625462" cy="1196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asellaDiTesto 9"/>
          <p:cNvSpPr txBox="1">
            <a:spLocks noChangeArrowheads="1"/>
          </p:cNvSpPr>
          <p:nvPr/>
        </p:nvSpPr>
        <p:spPr bwMode="auto">
          <a:xfrm>
            <a:off x="1555750" y="123825"/>
            <a:ext cx="6051550" cy="584200"/>
          </a:xfrm>
          <a:prstGeom prst="rect">
            <a:avLst/>
          </a:prstGeom>
          <a:noFill/>
          <a:ln>
            <a:noFill/>
          </a:ln>
          <a:effectLs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Degradation at the molecular scale</a:t>
            </a:r>
          </a:p>
        </p:txBody>
      </p:sp>
      <p:sp>
        <p:nvSpPr>
          <p:cNvPr id="19465" name="Rectangle 12"/>
          <p:cNvSpPr>
            <a:spLocks noChangeArrowheads="1"/>
          </p:cNvSpPr>
          <p:nvPr/>
        </p:nvSpPr>
        <p:spPr bwMode="auto">
          <a:xfrm>
            <a:off x="-36513" y="6214092"/>
            <a:ext cx="5437188" cy="634020"/>
          </a:xfrm>
          <a:prstGeom prst="rect">
            <a:avLst/>
          </a:prstGeom>
          <a:noFill/>
          <a:ln w="9525">
            <a:noFill/>
            <a:miter lim="800000"/>
            <a:headEnd/>
            <a:tailEnd/>
          </a:ln>
        </p:spPr>
        <p:txBody>
          <a:bodyPr>
            <a:spAutoFit/>
          </a:bodyPr>
          <a:lstStyle/>
          <a:p>
            <a:pPr algn="l" eaLnBrk="0" hangingPunct="0">
              <a:spcBef>
                <a:spcPct val="20000"/>
              </a:spcBef>
            </a:pPr>
            <a:r>
              <a:rPr lang="it-IT" altLang="it-IT" sz="1600" b="0" dirty="0" smtClean="0">
                <a:latin typeface="Garamond" pitchFamily="18" charset="0"/>
              </a:rPr>
              <a:t>M. Bicchieri, </a:t>
            </a:r>
            <a:r>
              <a:rPr lang="it-IT" altLang="it-IT" sz="1600" b="0" dirty="0" err="1" smtClean="0">
                <a:latin typeface="Garamond" pitchFamily="18" charset="0"/>
              </a:rPr>
              <a:t>et</a:t>
            </a:r>
            <a:r>
              <a:rPr lang="it-IT" altLang="it-IT" sz="1600" b="0" dirty="0" smtClean="0">
                <a:latin typeface="Garamond" pitchFamily="18" charset="0"/>
              </a:rPr>
              <a:t> al., J. </a:t>
            </a:r>
            <a:r>
              <a:rPr lang="it-IT" altLang="it-IT" sz="1600" b="0" dirty="0" err="1" smtClean="0">
                <a:latin typeface="Garamond" pitchFamily="18" charset="0"/>
              </a:rPr>
              <a:t>of</a:t>
            </a:r>
            <a:r>
              <a:rPr lang="it-IT" altLang="it-IT" sz="1600" b="0" dirty="0" smtClean="0">
                <a:latin typeface="Garamond" pitchFamily="18" charset="0"/>
              </a:rPr>
              <a:t> </a:t>
            </a:r>
            <a:r>
              <a:rPr lang="it-IT" altLang="it-IT" sz="1600" b="0" dirty="0" err="1" smtClean="0">
                <a:latin typeface="Garamond" pitchFamily="18" charset="0"/>
              </a:rPr>
              <a:t>Raman</a:t>
            </a:r>
            <a:r>
              <a:rPr lang="it-IT" altLang="it-IT" sz="1600" b="0" dirty="0" smtClean="0">
                <a:latin typeface="Garamond" pitchFamily="18" charset="0"/>
              </a:rPr>
              <a:t> </a:t>
            </a:r>
            <a:r>
              <a:rPr lang="it-IT" altLang="it-IT" sz="1600" b="0" dirty="0" err="1" smtClean="0">
                <a:latin typeface="Garamond" pitchFamily="18" charset="0"/>
              </a:rPr>
              <a:t>Spectr</a:t>
            </a:r>
            <a:r>
              <a:rPr lang="it-IT" altLang="it-IT" sz="1600" b="0" dirty="0" smtClean="0">
                <a:latin typeface="Garamond" pitchFamily="18" charset="0"/>
              </a:rPr>
              <a:t>. </a:t>
            </a:r>
            <a:r>
              <a:rPr lang="it-IT" altLang="it-IT" sz="1600" dirty="0" smtClean="0">
                <a:latin typeface="Garamond" pitchFamily="18" charset="0"/>
              </a:rPr>
              <a:t>37</a:t>
            </a:r>
            <a:r>
              <a:rPr lang="it-IT" altLang="it-IT" sz="1600" b="0" dirty="0" smtClean="0">
                <a:latin typeface="Garamond" pitchFamily="18" charset="0"/>
              </a:rPr>
              <a:t>, 1186 (2006).</a:t>
            </a:r>
          </a:p>
          <a:p>
            <a:pPr algn="l" eaLnBrk="0" hangingPunct="0">
              <a:spcBef>
                <a:spcPct val="20000"/>
              </a:spcBef>
            </a:pPr>
            <a:r>
              <a:rPr lang="it-IT" altLang="it-IT" sz="1600" b="0" dirty="0" smtClean="0">
                <a:latin typeface="Garamond" pitchFamily="18" charset="0"/>
              </a:rPr>
              <a:t>T. Lojewski, et al., Carbohydrate Polymers </a:t>
            </a:r>
            <a:r>
              <a:rPr lang="it-IT" altLang="it-IT" sz="1600" dirty="0" smtClean="0">
                <a:latin typeface="Garamond" pitchFamily="18" charset="0"/>
              </a:rPr>
              <a:t>82</a:t>
            </a:r>
            <a:r>
              <a:rPr lang="it-IT" altLang="it-IT" sz="1600" b="0" dirty="0" smtClean="0">
                <a:latin typeface="Garamond" pitchFamily="18" charset="0"/>
              </a:rPr>
              <a:t>, 370 (2010).</a:t>
            </a:r>
            <a:endParaRPr lang="it-IT" altLang="it-IT" sz="1600" b="0" dirty="0">
              <a:latin typeface="Garamond" pitchFamily="18" charset="0"/>
            </a:endParaRPr>
          </a:p>
        </p:txBody>
      </p:sp>
      <p:grpSp>
        <p:nvGrpSpPr>
          <p:cNvPr id="60" name="Group 34"/>
          <p:cNvGrpSpPr>
            <a:grpSpLocks noChangeAspect="1"/>
          </p:cNvGrpSpPr>
          <p:nvPr/>
        </p:nvGrpSpPr>
        <p:grpSpPr bwMode="auto">
          <a:xfrm>
            <a:off x="2887827" y="707203"/>
            <a:ext cx="3373417" cy="1292783"/>
            <a:chOff x="8878825" y="1496000"/>
            <a:chExt cx="5281265" cy="2023360"/>
          </a:xfrm>
        </p:grpSpPr>
        <p:grpSp>
          <p:nvGrpSpPr>
            <p:cNvPr id="64" name="Group 35"/>
            <p:cNvGrpSpPr>
              <a:grpSpLocks/>
            </p:cNvGrpSpPr>
            <p:nvPr/>
          </p:nvGrpSpPr>
          <p:grpSpPr bwMode="auto">
            <a:xfrm>
              <a:off x="8878825" y="1496000"/>
              <a:ext cx="2744424" cy="2021900"/>
              <a:chOff x="5955321" y="4027770"/>
              <a:chExt cx="2744424" cy="2021900"/>
            </a:xfrm>
          </p:grpSpPr>
          <p:grpSp>
            <p:nvGrpSpPr>
              <p:cNvPr id="69" name="Group 40"/>
              <p:cNvGrpSpPr>
                <a:grpSpLocks/>
              </p:cNvGrpSpPr>
              <p:nvPr/>
            </p:nvGrpSpPr>
            <p:grpSpPr bwMode="auto">
              <a:xfrm>
                <a:off x="5955321" y="4124121"/>
                <a:ext cx="2744424" cy="1925549"/>
                <a:chOff x="5955321" y="4124121"/>
                <a:chExt cx="2744424" cy="1925549"/>
              </a:xfrm>
            </p:grpSpPr>
            <p:pic>
              <p:nvPicPr>
                <p:cNvPr id="73" name="Picture 3" descr="F:\Convegni e Congressi\OSI_10_2013 Chemnitz\Presentation\Fig3_27-08-2013.eps"/>
                <p:cNvPicPr>
                  <a:picLocks noChangeAspect="1" noChangeArrowheads="1"/>
                </p:cNvPicPr>
                <p:nvPr/>
              </p:nvPicPr>
              <p:blipFill>
                <a:blip r:embed="rId3"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74" name="Rectangle 45"/>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75" name="Rectangle 46"/>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sp>
            <p:nvSpPr>
              <p:cNvPr id="70" name="TextBox 41"/>
              <p:cNvSpPr txBox="1">
                <a:spLocks noChangeArrowheads="1"/>
              </p:cNvSpPr>
              <p:nvPr/>
            </p:nvSpPr>
            <p:spPr bwMode="auto">
              <a:xfrm>
                <a:off x="6385936" y="4938518"/>
                <a:ext cx="460380" cy="496050"/>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71" name="TextBox 42"/>
              <p:cNvSpPr txBox="1">
                <a:spLocks noChangeArrowheads="1"/>
              </p:cNvSpPr>
              <p:nvPr/>
            </p:nvSpPr>
            <p:spPr bwMode="auto">
              <a:xfrm>
                <a:off x="6010884" y="4158727"/>
                <a:ext cx="476256" cy="496050"/>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72" name="TextBox 43"/>
              <p:cNvSpPr txBox="1">
                <a:spLocks noChangeArrowheads="1"/>
              </p:cNvSpPr>
              <p:nvPr/>
            </p:nvSpPr>
            <p:spPr bwMode="auto">
              <a:xfrm>
                <a:off x="6395856" y="4027770"/>
                <a:ext cx="460381" cy="496050"/>
              </a:xfrm>
              <a:prstGeom prst="rect">
                <a:avLst/>
              </a:prstGeom>
              <a:noFill/>
              <a:ln w="9525">
                <a:noFill/>
                <a:miter lim="800000"/>
                <a:headEnd/>
                <a:tailEnd/>
              </a:ln>
            </p:spPr>
            <p:txBody>
              <a:bodyPr wrap="none">
                <a:spAutoFit/>
              </a:bodyPr>
              <a:lstStyle/>
              <a:p>
                <a:pPr algn="l"/>
                <a:r>
                  <a:rPr lang="en-US" altLang="it-IT" dirty="0">
                    <a:solidFill>
                      <a:srgbClr val="0099FF"/>
                    </a:solidFill>
                  </a:rPr>
                  <a:t>H</a:t>
                </a:r>
                <a:endParaRPr lang="it-IT" altLang="it-IT" dirty="0">
                  <a:solidFill>
                    <a:srgbClr val="0099FF"/>
                  </a:solidFill>
                </a:endParaRPr>
              </a:p>
            </p:txBody>
          </p:sp>
        </p:grpSp>
        <p:grpSp>
          <p:nvGrpSpPr>
            <p:cNvPr id="65" name="Group 36"/>
            <p:cNvGrpSpPr>
              <a:grpSpLocks/>
            </p:cNvGrpSpPr>
            <p:nvPr/>
          </p:nvGrpSpPr>
          <p:grpSpPr bwMode="auto">
            <a:xfrm>
              <a:off x="11415666" y="1593811"/>
              <a:ext cx="2744424" cy="1925549"/>
              <a:chOff x="5949779" y="4124121"/>
              <a:chExt cx="2744424" cy="1925549"/>
            </a:xfrm>
          </p:grpSpPr>
          <p:pic>
            <p:nvPicPr>
              <p:cNvPr id="66" name="Picture 3" descr="F:\Convegni e Congressi\OSI_10_2013 Chemnitz\Presentation\Fig3_27-08-2013.eps"/>
              <p:cNvPicPr>
                <a:picLocks noChangeAspect="1" noChangeArrowheads="1"/>
              </p:cNvPicPr>
              <p:nvPr/>
            </p:nvPicPr>
            <p:blipFill>
              <a:blip r:embed="rId3"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67" name="Rectangle 38"/>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68" name="Rectangle 39"/>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grpSp>
      <p:sp>
        <p:nvSpPr>
          <p:cNvPr id="76" name="Callout con freccia a destra 2"/>
          <p:cNvSpPr/>
          <p:nvPr/>
        </p:nvSpPr>
        <p:spPr>
          <a:xfrm>
            <a:off x="1216132" y="709027"/>
            <a:ext cx="1498600" cy="612775"/>
          </a:xfrm>
          <a:prstGeom prst="rightArrow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thermal energy</a:t>
            </a:r>
            <a:endParaRPr lang="it-IT" sz="1800" b="0" dirty="0"/>
          </a:p>
        </p:txBody>
      </p:sp>
      <p:sp>
        <p:nvSpPr>
          <p:cNvPr id="77" name="Callout con freccia a destra 13"/>
          <p:cNvSpPr/>
          <p:nvPr/>
        </p:nvSpPr>
        <p:spPr>
          <a:xfrm>
            <a:off x="1216132" y="1361489"/>
            <a:ext cx="1619250" cy="663575"/>
          </a:xfrm>
          <a:prstGeom prst="rightArrowCallout">
            <a:avLst>
              <a:gd name="adj1" fmla="val 24194"/>
              <a:gd name="adj2" fmla="val 25000"/>
              <a:gd name="adj3" fmla="val 25000"/>
              <a:gd name="adj4" fmla="val 6497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humidity</a:t>
            </a:r>
            <a:endParaRPr lang="it-IT" sz="1800" b="0" dirty="0"/>
          </a:p>
        </p:txBody>
      </p:sp>
      <p:sp>
        <p:nvSpPr>
          <p:cNvPr id="78" name="Callout con freccia a destra 14"/>
          <p:cNvSpPr/>
          <p:nvPr/>
        </p:nvSpPr>
        <p:spPr>
          <a:xfrm flipH="1">
            <a:off x="6311633" y="1379047"/>
            <a:ext cx="1770822" cy="604723"/>
          </a:xfrm>
          <a:prstGeom prst="rightArrowCallout">
            <a:avLst>
              <a:gd name="adj1" fmla="val 25000"/>
              <a:gd name="adj2" fmla="val 23572"/>
              <a:gd name="adj3" fmla="val 25000"/>
              <a:gd name="adj4" fmla="val 72496"/>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smtClean="0">
                <a:solidFill>
                  <a:srgbClr val="FFFFFF"/>
                </a:solidFill>
              </a:rPr>
              <a:t>micro-organisms</a:t>
            </a:r>
            <a:endParaRPr lang="it-IT" sz="1800" b="0" dirty="0">
              <a:solidFill>
                <a:srgbClr val="FFFFFF"/>
              </a:solidFill>
            </a:endParaRPr>
          </a:p>
        </p:txBody>
      </p:sp>
      <p:sp>
        <p:nvSpPr>
          <p:cNvPr id="79" name="Callout con freccia a destra 21"/>
          <p:cNvSpPr/>
          <p:nvPr/>
        </p:nvSpPr>
        <p:spPr>
          <a:xfrm flipH="1">
            <a:off x="6312656" y="735978"/>
            <a:ext cx="1693913" cy="604723"/>
          </a:xfrm>
          <a:prstGeom prst="rightArrowCallo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radiative energy</a:t>
            </a:r>
            <a:endParaRPr lang="it-IT" sz="1800" b="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9"/>
          <p:cNvSpPr txBox="1">
            <a:spLocks noChangeArrowheads="1"/>
          </p:cNvSpPr>
          <p:nvPr/>
        </p:nvSpPr>
        <p:spPr bwMode="auto">
          <a:xfrm>
            <a:off x="1555750" y="123825"/>
            <a:ext cx="6051550" cy="584200"/>
          </a:xfrm>
          <a:prstGeom prst="rect">
            <a:avLst/>
          </a:prstGeom>
          <a:noFill/>
          <a:ln>
            <a:noFill/>
          </a:ln>
          <a:effectLs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Degradation at the molecular scale</a:t>
            </a:r>
          </a:p>
        </p:txBody>
      </p:sp>
      <p:sp>
        <p:nvSpPr>
          <p:cNvPr id="3" name="Rectangle 12"/>
          <p:cNvSpPr>
            <a:spLocks noChangeArrowheads="1"/>
          </p:cNvSpPr>
          <p:nvPr/>
        </p:nvSpPr>
        <p:spPr bwMode="auto">
          <a:xfrm>
            <a:off x="-36513" y="6214092"/>
            <a:ext cx="5437188" cy="634020"/>
          </a:xfrm>
          <a:prstGeom prst="rect">
            <a:avLst/>
          </a:prstGeom>
          <a:noFill/>
          <a:ln w="9525">
            <a:noFill/>
            <a:miter lim="800000"/>
            <a:headEnd/>
            <a:tailEnd/>
          </a:ln>
        </p:spPr>
        <p:txBody>
          <a:bodyPr>
            <a:spAutoFit/>
          </a:bodyPr>
          <a:lstStyle/>
          <a:p>
            <a:pPr algn="l" eaLnBrk="0" hangingPunct="0">
              <a:spcBef>
                <a:spcPct val="20000"/>
              </a:spcBef>
            </a:pPr>
            <a:r>
              <a:rPr lang="it-IT" altLang="it-IT" sz="1600" b="0" dirty="0" smtClean="0">
                <a:latin typeface="Garamond" pitchFamily="18" charset="0"/>
              </a:rPr>
              <a:t>M. Bicchieri, </a:t>
            </a:r>
            <a:r>
              <a:rPr lang="it-IT" altLang="it-IT" sz="1600" b="0" dirty="0" err="1" smtClean="0">
                <a:latin typeface="Garamond" pitchFamily="18" charset="0"/>
              </a:rPr>
              <a:t>et</a:t>
            </a:r>
            <a:r>
              <a:rPr lang="it-IT" altLang="it-IT" sz="1600" b="0" dirty="0" smtClean="0">
                <a:latin typeface="Garamond" pitchFamily="18" charset="0"/>
              </a:rPr>
              <a:t> al., J. </a:t>
            </a:r>
            <a:r>
              <a:rPr lang="it-IT" altLang="it-IT" sz="1600" b="0" dirty="0" err="1" smtClean="0">
                <a:latin typeface="Garamond" pitchFamily="18" charset="0"/>
              </a:rPr>
              <a:t>of</a:t>
            </a:r>
            <a:r>
              <a:rPr lang="it-IT" altLang="it-IT" sz="1600" b="0" dirty="0" smtClean="0">
                <a:latin typeface="Garamond" pitchFamily="18" charset="0"/>
              </a:rPr>
              <a:t> </a:t>
            </a:r>
            <a:r>
              <a:rPr lang="it-IT" altLang="it-IT" sz="1600" b="0" dirty="0" err="1" smtClean="0">
                <a:latin typeface="Garamond" pitchFamily="18" charset="0"/>
              </a:rPr>
              <a:t>Raman</a:t>
            </a:r>
            <a:r>
              <a:rPr lang="it-IT" altLang="it-IT" sz="1600" b="0" dirty="0" smtClean="0">
                <a:latin typeface="Garamond" pitchFamily="18" charset="0"/>
              </a:rPr>
              <a:t> </a:t>
            </a:r>
            <a:r>
              <a:rPr lang="it-IT" altLang="it-IT" sz="1600" b="0" dirty="0" err="1" smtClean="0">
                <a:latin typeface="Garamond" pitchFamily="18" charset="0"/>
              </a:rPr>
              <a:t>Spectr</a:t>
            </a:r>
            <a:r>
              <a:rPr lang="it-IT" altLang="it-IT" sz="1600" b="0" dirty="0" smtClean="0">
                <a:latin typeface="Garamond" pitchFamily="18" charset="0"/>
              </a:rPr>
              <a:t>. </a:t>
            </a:r>
            <a:r>
              <a:rPr lang="it-IT" altLang="it-IT" sz="1600" dirty="0" smtClean="0">
                <a:latin typeface="Garamond" pitchFamily="18" charset="0"/>
              </a:rPr>
              <a:t>37</a:t>
            </a:r>
            <a:r>
              <a:rPr lang="it-IT" altLang="it-IT" sz="1600" b="0" dirty="0" smtClean="0">
                <a:latin typeface="Garamond" pitchFamily="18" charset="0"/>
              </a:rPr>
              <a:t>, 1186 (2006).</a:t>
            </a:r>
          </a:p>
          <a:p>
            <a:pPr algn="l" eaLnBrk="0" hangingPunct="0">
              <a:spcBef>
                <a:spcPct val="20000"/>
              </a:spcBef>
            </a:pPr>
            <a:r>
              <a:rPr lang="it-IT" altLang="it-IT" sz="1600" b="0" dirty="0" smtClean="0">
                <a:latin typeface="Garamond" pitchFamily="18" charset="0"/>
              </a:rPr>
              <a:t>T. Lojewski, et al., Carbohydrate Polymers </a:t>
            </a:r>
            <a:r>
              <a:rPr lang="it-IT" altLang="it-IT" sz="1600" dirty="0" smtClean="0">
                <a:latin typeface="Garamond" pitchFamily="18" charset="0"/>
              </a:rPr>
              <a:t>82</a:t>
            </a:r>
            <a:r>
              <a:rPr lang="it-IT" altLang="it-IT" sz="1600" b="0" dirty="0" smtClean="0">
                <a:latin typeface="Garamond" pitchFamily="18" charset="0"/>
              </a:rPr>
              <a:t>, 370 (2010).</a:t>
            </a:r>
            <a:endParaRPr lang="it-IT" altLang="it-IT" sz="1600" b="0" dirty="0">
              <a:latin typeface="Garamond" pitchFamily="18" charset="0"/>
            </a:endParaRPr>
          </a:p>
        </p:txBody>
      </p:sp>
      <p:grpSp>
        <p:nvGrpSpPr>
          <p:cNvPr id="4" name="Gruppo 82"/>
          <p:cNvGrpSpPr/>
          <p:nvPr/>
        </p:nvGrpSpPr>
        <p:grpSpPr>
          <a:xfrm>
            <a:off x="177322" y="2053628"/>
            <a:ext cx="4067635" cy="3350804"/>
            <a:chOff x="177322" y="2053628"/>
            <a:chExt cx="4067635" cy="3350804"/>
          </a:xfrm>
        </p:grpSpPr>
        <p:grpSp>
          <p:nvGrpSpPr>
            <p:cNvPr id="5" name="Gruppo 79"/>
            <p:cNvGrpSpPr/>
            <p:nvPr/>
          </p:nvGrpSpPr>
          <p:grpSpPr>
            <a:xfrm>
              <a:off x="177322" y="2053628"/>
              <a:ext cx="4067635" cy="3350804"/>
              <a:chOff x="177322" y="2053628"/>
              <a:chExt cx="4067635" cy="3350804"/>
            </a:xfrm>
          </p:grpSpPr>
          <p:sp>
            <p:nvSpPr>
              <p:cNvPr id="7" name="AutoShape 22"/>
              <p:cNvSpPr>
                <a:spLocks noChangeAspect="1" noChangeArrowheads="1"/>
              </p:cNvSpPr>
              <p:nvPr/>
            </p:nvSpPr>
            <p:spPr bwMode="auto">
              <a:xfrm rot="7800000">
                <a:off x="3050398" y="2087393"/>
                <a:ext cx="500917" cy="4333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59 h 21600"/>
                  <a:gd name="T14" fmla="*/ 16487 w 21600"/>
                  <a:gd name="T15" fmla="*/ 16141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sp>
            <p:nvSpPr>
              <p:cNvPr id="8" name="AutoShape 22"/>
              <p:cNvSpPr>
                <a:spLocks noChangeAspect="1" noChangeArrowheads="1"/>
              </p:cNvSpPr>
              <p:nvPr/>
            </p:nvSpPr>
            <p:spPr bwMode="auto">
              <a:xfrm rot="5400000">
                <a:off x="2017465" y="3908506"/>
                <a:ext cx="387350" cy="4333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4 w 21600"/>
                  <a:gd name="T13" fmla="*/ 5459 h 21600"/>
                  <a:gd name="T14" fmla="*/ 16554 w 21600"/>
                  <a:gd name="T15" fmla="*/ 16141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grpSp>
            <p:nvGrpSpPr>
              <p:cNvPr id="9" name="Group 72"/>
              <p:cNvGrpSpPr>
                <a:grpSpLocks/>
              </p:cNvGrpSpPr>
              <p:nvPr/>
            </p:nvGrpSpPr>
            <p:grpSpPr bwMode="auto">
              <a:xfrm>
                <a:off x="177322" y="4472289"/>
                <a:ext cx="4067635" cy="932143"/>
                <a:chOff x="3276" y="1524"/>
                <a:chExt cx="2712" cy="624"/>
              </a:xfrm>
            </p:grpSpPr>
            <p:sp>
              <p:nvSpPr>
                <p:cNvPr id="30" name="AutoShape 73"/>
                <p:cNvSpPr>
                  <a:spLocks noChangeArrowheads="1"/>
                </p:cNvSpPr>
                <p:nvPr/>
              </p:nvSpPr>
              <p:spPr bwMode="auto">
                <a:xfrm>
                  <a:off x="3276" y="1524"/>
                  <a:ext cx="2712" cy="624"/>
                </a:xfrm>
                <a:prstGeom prst="roundRect">
                  <a:avLst>
                    <a:gd name="adj" fmla="val 16667"/>
                  </a:avLst>
                </a:prstGeom>
                <a:solidFill>
                  <a:srgbClr val="595959"/>
                </a:solidFill>
                <a:ln w="9525" algn="ctr">
                  <a:noFill/>
                  <a:round/>
                  <a:headEnd/>
                  <a:tailEnd/>
                </a:ln>
              </p:spPr>
              <p:txBody>
                <a:bodyPr anchor="ctr"/>
                <a:lstStyle/>
                <a:p>
                  <a:pPr algn="l"/>
                  <a:endParaRPr lang="it-IT" altLang="it-IT"/>
                </a:p>
              </p:txBody>
            </p:sp>
            <p:sp>
              <p:nvSpPr>
                <p:cNvPr id="31" name="Rettangolo 16"/>
                <p:cNvSpPr>
                  <a:spLocks noChangeArrowheads="1"/>
                </p:cNvSpPr>
                <p:nvPr/>
              </p:nvSpPr>
              <p:spPr bwMode="auto">
                <a:xfrm>
                  <a:off x="3351" y="1593"/>
                  <a:ext cx="2610" cy="473"/>
                </a:xfrm>
                <a:prstGeom prst="rect">
                  <a:avLst/>
                </a:prstGeom>
                <a:solidFill>
                  <a:schemeClr val="tx1">
                    <a:lumMod val="65000"/>
                    <a:lumOff val="35000"/>
                  </a:schemeClr>
                </a:solidFill>
                <a:ln>
                  <a:noFill/>
                </a:ln>
                <a:extLst/>
              </p:spPr>
              <p:txBody>
                <a:bodyPr anchor="ctr"/>
                <a:lstStyle>
                  <a:lvl1pPr>
                    <a:defRPr sz="2000" b="1">
                      <a:solidFill>
                        <a:schemeClr val="tx1"/>
                      </a:solidFill>
                      <a:latin typeface="Arial" pitchFamily="34" charset="0"/>
                      <a:cs typeface="Arial" pitchFamily="34" charset="0"/>
                    </a:defRPr>
                  </a:lvl1pPr>
                  <a:lvl2pPr marL="742950" indent="-285750">
                    <a:defRPr sz="2000" b="1">
                      <a:solidFill>
                        <a:schemeClr val="tx1"/>
                      </a:solidFill>
                      <a:latin typeface="Arial" pitchFamily="34" charset="0"/>
                      <a:cs typeface="Arial" pitchFamily="34" charset="0"/>
                    </a:defRPr>
                  </a:lvl2pPr>
                  <a:lvl3pPr marL="1143000" indent="-228600">
                    <a:defRPr sz="2000" b="1">
                      <a:solidFill>
                        <a:schemeClr val="tx1"/>
                      </a:solidFill>
                      <a:latin typeface="Arial" pitchFamily="34" charset="0"/>
                      <a:cs typeface="Arial" pitchFamily="34" charset="0"/>
                    </a:defRPr>
                  </a:lvl3pPr>
                  <a:lvl4pPr marL="1600200" indent="-228600">
                    <a:defRPr sz="2000" b="1">
                      <a:solidFill>
                        <a:schemeClr val="tx1"/>
                      </a:solidFill>
                      <a:latin typeface="Arial" pitchFamily="34" charset="0"/>
                      <a:cs typeface="Arial" pitchFamily="34" charset="0"/>
                    </a:defRPr>
                  </a:lvl4pPr>
                  <a:lvl5pPr marL="2057400" indent="-228600">
                    <a:defRPr sz="2000" b="1">
                      <a:solidFill>
                        <a:schemeClr val="tx1"/>
                      </a:solidFill>
                      <a:latin typeface="Arial" pitchFamily="34" charset="0"/>
                      <a:cs typeface="Arial" pitchFamily="34" charset="0"/>
                    </a:defRPr>
                  </a:lvl5pPr>
                  <a:lvl6pPr marL="2514600" indent="-228600" fontAlgn="base">
                    <a:spcBef>
                      <a:spcPct val="0"/>
                    </a:spcBef>
                    <a:spcAft>
                      <a:spcPct val="0"/>
                    </a:spcAft>
                    <a:defRPr sz="2000" b="1">
                      <a:solidFill>
                        <a:schemeClr val="tx1"/>
                      </a:solidFill>
                      <a:latin typeface="Arial" pitchFamily="34" charset="0"/>
                      <a:cs typeface="Arial" pitchFamily="34" charset="0"/>
                    </a:defRPr>
                  </a:lvl6pPr>
                  <a:lvl7pPr marL="2971800" indent="-228600" fontAlgn="base">
                    <a:spcBef>
                      <a:spcPct val="0"/>
                    </a:spcBef>
                    <a:spcAft>
                      <a:spcPct val="0"/>
                    </a:spcAft>
                    <a:defRPr sz="2000" b="1">
                      <a:solidFill>
                        <a:schemeClr val="tx1"/>
                      </a:solidFill>
                      <a:latin typeface="Arial" pitchFamily="34" charset="0"/>
                      <a:cs typeface="Arial" pitchFamily="34" charset="0"/>
                    </a:defRPr>
                  </a:lvl7pPr>
                  <a:lvl8pPr marL="3429000" indent="-228600" fontAlgn="base">
                    <a:spcBef>
                      <a:spcPct val="0"/>
                    </a:spcBef>
                    <a:spcAft>
                      <a:spcPct val="0"/>
                    </a:spcAft>
                    <a:defRPr sz="2000" b="1">
                      <a:solidFill>
                        <a:schemeClr val="tx1"/>
                      </a:solidFill>
                      <a:latin typeface="Arial" pitchFamily="34" charset="0"/>
                      <a:cs typeface="Arial" pitchFamily="34" charset="0"/>
                    </a:defRPr>
                  </a:lvl8pPr>
                  <a:lvl9pPr marL="3886200" indent="-228600" fontAlgn="base">
                    <a:spcBef>
                      <a:spcPct val="0"/>
                    </a:spcBef>
                    <a:spcAft>
                      <a:spcPct val="0"/>
                    </a:spcAft>
                    <a:defRPr sz="2000" b="1">
                      <a:solidFill>
                        <a:schemeClr val="tx1"/>
                      </a:solidFill>
                      <a:latin typeface="Arial" pitchFamily="34" charset="0"/>
                      <a:cs typeface="Arial" pitchFamily="34" charset="0"/>
                    </a:defRPr>
                  </a:lvl9pPr>
                </a:lstStyle>
                <a:p>
                  <a:pPr>
                    <a:defRPr/>
                  </a:pPr>
                  <a:r>
                    <a:rPr lang="en-US" altLang="it-IT" b="0" dirty="0" smtClean="0">
                      <a:solidFill>
                        <a:schemeClr val="bg1"/>
                      </a:solidFill>
                    </a:rPr>
                    <a:t>Variations of mechanical and morphological properties</a:t>
                  </a:r>
                  <a:endParaRPr lang="it-IT" altLang="it-IT" b="0" dirty="0" smtClean="0">
                    <a:solidFill>
                      <a:schemeClr val="bg1"/>
                    </a:solidFill>
                  </a:endParaRPr>
                </a:p>
              </p:txBody>
            </p:sp>
          </p:grpSp>
          <p:grpSp>
            <p:nvGrpSpPr>
              <p:cNvPr id="10" name="Group 251"/>
              <p:cNvGrpSpPr>
                <a:grpSpLocks/>
              </p:cNvGrpSpPr>
              <p:nvPr/>
            </p:nvGrpSpPr>
            <p:grpSpPr bwMode="auto">
              <a:xfrm>
                <a:off x="469314" y="2436980"/>
                <a:ext cx="3749675" cy="1362075"/>
                <a:chOff x="5130800" y="1377915"/>
                <a:chExt cx="3751263" cy="1362110"/>
              </a:xfrm>
            </p:grpSpPr>
            <p:sp>
              <p:nvSpPr>
                <p:cNvPr id="11" name="Rectangle 9"/>
                <p:cNvSpPr>
                  <a:spLocks noChangeArrowheads="1"/>
                </p:cNvSpPr>
                <p:nvPr/>
              </p:nvSpPr>
              <p:spPr bwMode="auto">
                <a:xfrm>
                  <a:off x="6707188" y="1508126"/>
                  <a:ext cx="528637" cy="1230312"/>
                </a:xfrm>
                <a:prstGeom prst="rect">
                  <a:avLst/>
                </a:prstGeom>
                <a:solidFill>
                  <a:schemeClr val="bg1"/>
                </a:solidFill>
                <a:ln w="9525" algn="ctr">
                  <a:solidFill>
                    <a:schemeClr val="bg1"/>
                  </a:solidFill>
                  <a:round/>
                  <a:headEnd/>
                  <a:tailEnd/>
                </a:ln>
              </p:spPr>
              <p:txBody>
                <a:bodyPr/>
                <a:lstStyle/>
                <a:p>
                  <a:pPr algn="l"/>
                  <a:endParaRPr lang="it-IT" altLang="it-IT"/>
                </a:p>
              </p:txBody>
            </p:sp>
            <p:grpSp>
              <p:nvGrpSpPr>
                <p:cNvPr id="12" name="Group 44"/>
                <p:cNvGrpSpPr>
                  <a:grpSpLocks/>
                </p:cNvGrpSpPr>
                <p:nvPr/>
              </p:nvGrpSpPr>
              <p:grpSpPr bwMode="auto">
                <a:xfrm>
                  <a:off x="5130800" y="1377915"/>
                  <a:ext cx="1755775" cy="1360519"/>
                  <a:chOff x="5955321" y="3922995"/>
                  <a:chExt cx="2744424" cy="2126675"/>
                </a:xfrm>
              </p:grpSpPr>
              <p:grpSp>
                <p:nvGrpSpPr>
                  <p:cNvPr id="23" name="Group 49"/>
                  <p:cNvGrpSpPr>
                    <a:grpSpLocks/>
                  </p:cNvGrpSpPr>
                  <p:nvPr/>
                </p:nvGrpSpPr>
                <p:grpSpPr bwMode="auto">
                  <a:xfrm>
                    <a:off x="5955321" y="4124121"/>
                    <a:ext cx="2744424" cy="1925549"/>
                    <a:chOff x="5955321" y="4124121"/>
                    <a:chExt cx="2744424" cy="1925549"/>
                  </a:xfrm>
                </p:grpSpPr>
                <p:pic>
                  <p:nvPicPr>
                    <p:cNvPr id="27"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28" name="Rectangle 54"/>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29" name="Rectangle 55"/>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sp>
                <p:nvSpPr>
                  <p:cNvPr id="24" name="TextBox 50"/>
                  <p:cNvSpPr txBox="1">
                    <a:spLocks noChangeArrowheads="1"/>
                  </p:cNvSpPr>
                  <p:nvPr/>
                </p:nvSpPr>
                <p:spPr bwMode="auto">
                  <a:xfrm>
                    <a:off x="6384603" y="4937969"/>
                    <a:ext cx="575683" cy="620369"/>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25" name="TextBox 51"/>
                  <p:cNvSpPr txBox="1">
                    <a:spLocks noChangeArrowheads="1"/>
                  </p:cNvSpPr>
                  <p:nvPr/>
                </p:nvSpPr>
                <p:spPr bwMode="auto">
                  <a:xfrm>
                    <a:off x="6012393" y="4071277"/>
                    <a:ext cx="595535" cy="620369"/>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26" name="TextBox 52"/>
                  <p:cNvSpPr txBox="1">
                    <a:spLocks noChangeArrowheads="1"/>
                  </p:cNvSpPr>
                  <p:nvPr/>
                </p:nvSpPr>
                <p:spPr bwMode="auto">
                  <a:xfrm>
                    <a:off x="6406935" y="3922995"/>
                    <a:ext cx="575684" cy="620369"/>
                  </a:xfrm>
                  <a:prstGeom prst="rect">
                    <a:avLst/>
                  </a:prstGeom>
                  <a:noFill/>
                  <a:ln w="9525">
                    <a:noFill/>
                    <a:miter lim="800000"/>
                    <a:headEnd/>
                    <a:tailEnd/>
                  </a:ln>
                </p:spPr>
                <p:txBody>
                  <a:bodyPr wrap="none">
                    <a:spAutoFit/>
                  </a:bodyPr>
                  <a:lstStyle/>
                  <a:p>
                    <a:pPr algn="l"/>
                    <a:r>
                      <a:rPr lang="en-US" altLang="it-IT">
                        <a:solidFill>
                          <a:srgbClr val="0099FF"/>
                        </a:solidFill>
                      </a:rPr>
                      <a:t>H</a:t>
                    </a:r>
                    <a:endParaRPr lang="it-IT" altLang="it-IT">
                      <a:solidFill>
                        <a:srgbClr val="0099FF"/>
                      </a:solidFill>
                    </a:endParaRPr>
                  </a:p>
                </p:txBody>
              </p:sp>
            </p:grpSp>
            <p:grpSp>
              <p:nvGrpSpPr>
                <p:cNvPr id="13" name="Group 45"/>
                <p:cNvGrpSpPr>
                  <a:grpSpLocks/>
                </p:cNvGrpSpPr>
                <p:nvPr/>
              </p:nvGrpSpPr>
              <p:grpSpPr bwMode="auto">
                <a:xfrm>
                  <a:off x="7124700" y="1508125"/>
                  <a:ext cx="1757363" cy="1231900"/>
                  <a:chOff x="5949779" y="4124121"/>
                  <a:chExt cx="2744424" cy="1925549"/>
                </a:xfrm>
              </p:grpSpPr>
              <p:pic>
                <p:nvPicPr>
                  <p:cNvPr id="20"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21" name="Rectangle 47"/>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22" name="Rectangle 48"/>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sp>
              <p:nvSpPr>
                <p:cNvPr id="14" name="Rectangle 10"/>
                <p:cNvSpPr>
                  <a:spLocks noChangeArrowheads="1"/>
                </p:cNvSpPr>
                <p:nvPr/>
              </p:nvSpPr>
              <p:spPr bwMode="auto">
                <a:xfrm>
                  <a:off x="6713538" y="1773238"/>
                  <a:ext cx="190500" cy="177800"/>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5" name="Rectangle 71"/>
                <p:cNvSpPr>
                  <a:spLocks noChangeArrowheads="1"/>
                </p:cNvSpPr>
                <p:nvPr/>
              </p:nvSpPr>
              <p:spPr bwMode="auto">
                <a:xfrm>
                  <a:off x="6757988" y="2520950"/>
                  <a:ext cx="192087" cy="179388"/>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6" name="Oval 11"/>
                <p:cNvSpPr>
                  <a:spLocks noChangeAspect="1"/>
                </p:cNvSpPr>
                <p:nvPr/>
              </p:nvSpPr>
              <p:spPr bwMode="auto">
                <a:xfrm>
                  <a:off x="6783014" y="2231969"/>
                  <a:ext cx="114300" cy="115887"/>
                </a:xfrm>
                <a:prstGeom prst="ellipse">
                  <a:avLst/>
                </a:prstGeom>
                <a:solidFill>
                  <a:srgbClr val="7A0000"/>
                </a:solidFill>
                <a:ln w="9525" algn="ctr">
                  <a:solidFill>
                    <a:srgbClr val="7A0000"/>
                  </a:solidFill>
                  <a:round/>
                  <a:headEnd/>
                  <a:tailEnd/>
                </a:ln>
              </p:spPr>
              <p:txBody>
                <a:bodyPr/>
                <a:lstStyle/>
                <a:p>
                  <a:pPr algn="l"/>
                  <a:endParaRPr lang="it-IT" altLang="it-IT"/>
                </a:p>
              </p:txBody>
            </p:sp>
            <p:sp>
              <p:nvSpPr>
                <p:cNvPr id="17" name="Rectangle 73"/>
                <p:cNvSpPr>
                  <a:spLocks noChangeArrowheads="1"/>
                </p:cNvSpPr>
                <p:nvPr/>
              </p:nvSpPr>
              <p:spPr bwMode="auto">
                <a:xfrm rot="966275">
                  <a:off x="7083425" y="2162175"/>
                  <a:ext cx="76200" cy="179388"/>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8" name="Explosion 1 85"/>
                <p:cNvSpPr>
                  <a:spLocks noChangeArrowheads="1"/>
                </p:cNvSpPr>
                <p:nvPr/>
              </p:nvSpPr>
              <p:spPr bwMode="auto">
                <a:xfrm>
                  <a:off x="6584950" y="1893888"/>
                  <a:ext cx="893763" cy="766762"/>
                </a:xfrm>
                <a:prstGeom prst="irregularSeal1">
                  <a:avLst/>
                </a:prstGeom>
                <a:noFill/>
                <a:ln w="12700" algn="ctr">
                  <a:solidFill>
                    <a:srgbClr val="FF0000"/>
                  </a:solidFill>
                  <a:round/>
                  <a:headEnd/>
                  <a:tailEnd/>
                </a:ln>
              </p:spPr>
              <p:txBody>
                <a:bodyPr/>
                <a:lstStyle/>
                <a:p>
                  <a:pPr algn="l"/>
                  <a:endParaRPr lang="it-IT" altLang="it-IT"/>
                </a:p>
              </p:txBody>
            </p:sp>
            <p:pic>
              <p:nvPicPr>
                <p:cNvPr id="19" name="Picture 6" descr="C:\Users\utente\AppData\Local\Microsoft\Windows\Temporary Internet Files\Content.IE5\TRWT3EQJ\MC900391184[1].wmf"/>
                <p:cNvPicPr>
                  <a:picLocks noChangeAspect="1" noChangeArrowheads="1"/>
                </p:cNvPicPr>
                <p:nvPr/>
              </p:nvPicPr>
              <p:blipFill>
                <a:blip r:embed="rId3" cstate="print"/>
                <a:srcRect/>
                <a:stretch>
                  <a:fillRect/>
                </a:stretch>
              </p:blipFill>
              <p:spPr bwMode="auto">
                <a:xfrm rot="11987132" flipV="1">
                  <a:off x="6551613" y="1735138"/>
                  <a:ext cx="706437" cy="496887"/>
                </a:xfrm>
                <a:prstGeom prst="rect">
                  <a:avLst/>
                </a:prstGeom>
                <a:noFill/>
                <a:ln w="9525">
                  <a:noFill/>
                  <a:miter lim="800000"/>
                  <a:headEnd/>
                  <a:tailEnd/>
                </a:ln>
              </p:spPr>
            </p:pic>
          </p:grpSp>
        </p:grpSp>
        <p:sp>
          <p:nvSpPr>
            <p:cNvPr id="6" name="TextBox 257"/>
            <p:cNvSpPr txBox="1">
              <a:spLocks noChangeArrowheads="1"/>
            </p:cNvSpPr>
            <p:nvPr/>
          </p:nvSpPr>
          <p:spPr bwMode="auto">
            <a:xfrm>
              <a:off x="1389674" y="2189718"/>
              <a:ext cx="1708150" cy="457200"/>
            </a:xfrm>
            <a:prstGeom prst="rect">
              <a:avLst/>
            </a:prstGeom>
            <a:noFill/>
            <a:ln w="9525">
              <a:noFill/>
              <a:miter lim="800000"/>
              <a:headEnd/>
              <a:tailEnd/>
            </a:ln>
          </p:spPr>
          <p:txBody>
            <a:bodyPr wrap="none">
              <a:spAutoFit/>
            </a:bodyPr>
            <a:lstStyle/>
            <a:p>
              <a:pPr algn="l"/>
              <a:r>
                <a:rPr lang="en-US" altLang="it-IT" sz="2400" dirty="0">
                  <a:solidFill>
                    <a:srgbClr val="0000FF"/>
                  </a:solidFill>
                </a:rPr>
                <a:t>hydrolysis</a:t>
              </a:r>
              <a:endParaRPr lang="it-IT" altLang="it-IT" sz="2400" dirty="0">
                <a:solidFill>
                  <a:srgbClr val="0000FF"/>
                </a:solidFill>
              </a:endParaRPr>
            </a:p>
          </p:txBody>
        </p:sp>
      </p:grpSp>
      <p:grpSp>
        <p:nvGrpSpPr>
          <p:cNvPr id="61" name="Group 34"/>
          <p:cNvGrpSpPr>
            <a:grpSpLocks noChangeAspect="1"/>
          </p:cNvGrpSpPr>
          <p:nvPr/>
        </p:nvGrpSpPr>
        <p:grpSpPr bwMode="auto">
          <a:xfrm>
            <a:off x="2887827" y="707203"/>
            <a:ext cx="3373417" cy="1292783"/>
            <a:chOff x="8878825" y="1496000"/>
            <a:chExt cx="5281265" cy="2023360"/>
          </a:xfrm>
        </p:grpSpPr>
        <p:grpSp>
          <p:nvGrpSpPr>
            <p:cNvPr id="62" name="Group 35"/>
            <p:cNvGrpSpPr>
              <a:grpSpLocks/>
            </p:cNvGrpSpPr>
            <p:nvPr/>
          </p:nvGrpSpPr>
          <p:grpSpPr bwMode="auto">
            <a:xfrm>
              <a:off x="8878825" y="1496000"/>
              <a:ext cx="2744424" cy="2021900"/>
              <a:chOff x="5955321" y="4027770"/>
              <a:chExt cx="2744424" cy="2021900"/>
            </a:xfrm>
          </p:grpSpPr>
          <p:grpSp>
            <p:nvGrpSpPr>
              <p:cNvPr id="67" name="Group 40"/>
              <p:cNvGrpSpPr>
                <a:grpSpLocks/>
              </p:cNvGrpSpPr>
              <p:nvPr/>
            </p:nvGrpSpPr>
            <p:grpSpPr bwMode="auto">
              <a:xfrm>
                <a:off x="5955321" y="4124121"/>
                <a:ext cx="2744424" cy="1925549"/>
                <a:chOff x="5955321" y="4124121"/>
                <a:chExt cx="2744424" cy="1925549"/>
              </a:xfrm>
            </p:grpSpPr>
            <p:pic>
              <p:nvPicPr>
                <p:cNvPr id="71"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72" name="Rectangle 45"/>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73" name="Rectangle 46"/>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sp>
            <p:nvSpPr>
              <p:cNvPr id="68" name="TextBox 41"/>
              <p:cNvSpPr txBox="1">
                <a:spLocks noChangeArrowheads="1"/>
              </p:cNvSpPr>
              <p:nvPr/>
            </p:nvSpPr>
            <p:spPr bwMode="auto">
              <a:xfrm>
                <a:off x="6385936" y="4938518"/>
                <a:ext cx="460380" cy="496050"/>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69" name="TextBox 42"/>
              <p:cNvSpPr txBox="1">
                <a:spLocks noChangeArrowheads="1"/>
              </p:cNvSpPr>
              <p:nvPr/>
            </p:nvSpPr>
            <p:spPr bwMode="auto">
              <a:xfrm>
                <a:off x="6010884" y="4158727"/>
                <a:ext cx="476256" cy="496050"/>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70" name="TextBox 43"/>
              <p:cNvSpPr txBox="1">
                <a:spLocks noChangeArrowheads="1"/>
              </p:cNvSpPr>
              <p:nvPr/>
            </p:nvSpPr>
            <p:spPr bwMode="auto">
              <a:xfrm>
                <a:off x="6395856" y="4027770"/>
                <a:ext cx="460381" cy="496050"/>
              </a:xfrm>
              <a:prstGeom prst="rect">
                <a:avLst/>
              </a:prstGeom>
              <a:noFill/>
              <a:ln w="9525">
                <a:noFill/>
                <a:miter lim="800000"/>
                <a:headEnd/>
                <a:tailEnd/>
              </a:ln>
            </p:spPr>
            <p:txBody>
              <a:bodyPr wrap="none">
                <a:spAutoFit/>
              </a:bodyPr>
              <a:lstStyle/>
              <a:p>
                <a:pPr algn="l"/>
                <a:r>
                  <a:rPr lang="en-US" altLang="it-IT" dirty="0">
                    <a:solidFill>
                      <a:srgbClr val="0099FF"/>
                    </a:solidFill>
                  </a:rPr>
                  <a:t>H</a:t>
                </a:r>
                <a:endParaRPr lang="it-IT" altLang="it-IT" dirty="0">
                  <a:solidFill>
                    <a:srgbClr val="0099FF"/>
                  </a:solidFill>
                </a:endParaRPr>
              </a:p>
            </p:txBody>
          </p:sp>
        </p:grpSp>
        <p:grpSp>
          <p:nvGrpSpPr>
            <p:cNvPr id="63" name="Group 36"/>
            <p:cNvGrpSpPr>
              <a:grpSpLocks/>
            </p:cNvGrpSpPr>
            <p:nvPr/>
          </p:nvGrpSpPr>
          <p:grpSpPr bwMode="auto">
            <a:xfrm>
              <a:off x="11415666" y="1593811"/>
              <a:ext cx="2744424" cy="1925549"/>
              <a:chOff x="5949779" y="4124121"/>
              <a:chExt cx="2744424" cy="1925549"/>
            </a:xfrm>
          </p:grpSpPr>
          <p:pic>
            <p:nvPicPr>
              <p:cNvPr id="64"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65" name="Rectangle 38"/>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66" name="Rectangle 39"/>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grpSp>
      <p:sp>
        <p:nvSpPr>
          <p:cNvPr id="74" name="Callout con freccia a destra 2"/>
          <p:cNvSpPr/>
          <p:nvPr/>
        </p:nvSpPr>
        <p:spPr>
          <a:xfrm>
            <a:off x="1216132" y="709027"/>
            <a:ext cx="1498600" cy="612775"/>
          </a:xfrm>
          <a:prstGeom prst="rightArrow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thermal energy</a:t>
            </a:r>
            <a:endParaRPr lang="it-IT" sz="1800" b="0" dirty="0"/>
          </a:p>
        </p:txBody>
      </p:sp>
      <p:sp>
        <p:nvSpPr>
          <p:cNvPr id="75" name="Callout con freccia a destra 13"/>
          <p:cNvSpPr/>
          <p:nvPr/>
        </p:nvSpPr>
        <p:spPr>
          <a:xfrm>
            <a:off x="1216132" y="1361489"/>
            <a:ext cx="1619250" cy="663575"/>
          </a:xfrm>
          <a:prstGeom prst="rightArrowCallout">
            <a:avLst>
              <a:gd name="adj1" fmla="val 24194"/>
              <a:gd name="adj2" fmla="val 25000"/>
              <a:gd name="adj3" fmla="val 25000"/>
              <a:gd name="adj4" fmla="val 6497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humidity</a:t>
            </a:r>
            <a:endParaRPr lang="it-IT" sz="1800" b="0" dirty="0"/>
          </a:p>
        </p:txBody>
      </p:sp>
      <p:sp>
        <p:nvSpPr>
          <p:cNvPr id="76" name="Callout con freccia a destra 14"/>
          <p:cNvSpPr/>
          <p:nvPr/>
        </p:nvSpPr>
        <p:spPr>
          <a:xfrm flipH="1">
            <a:off x="6311633" y="1379047"/>
            <a:ext cx="1770822" cy="604723"/>
          </a:xfrm>
          <a:prstGeom prst="rightArrowCallout">
            <a:avLst>
              <a:gd name="adj1" fmla="val 25000"/>
              <a:gd name="adj2" fmla="val 23572"/>
              <a:gd name="adj3" fmla="val 25000"/>
              <a:gd name="adj4" fmla="val 72496"/>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smtClean="0">
                <a:solidFill>
                  <a:srgbClr val="FFFFFF"/>
                </a:solidFill>
              </a:rPr>
              <a:t>micro-organisms</a:t>
            </a:r>
            <a:endParaRPr lang="it-IT" sz="1800" b="0" dirty="0">
              <a:solidFill>
                <a:srgbClr val="FFFFFF"/>
              </a:solidFill>
            </a:endParaRPr>
          </a:p>
        </p:txBody>
      </p:sp>
      <p:sp>
        <p:nvSpPr>
          <p:cNvPr id="77" name="Callout con freccia a destra 21"/>
          <p:cNvSpPr/>
          <p:nvPr/>
        </p:nvSpPr>
        <p:spPr>
          <a:xfrm flipH="1">
            <a:off x="6312656" y="735978"/>
            <a:ext cx="1693913" cy="604723"/>
          </a:xfrm>
          <a:prstGeom prst="rightArrowCallo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radiative energy</a:t>
            </a:r>
            <a:endParaRPr lang="it-IT" sz="1800" b="0" dirty="0"/>
          </a:p>
        </p:txBody>
      </p:sp>
    </p:spTree>
    <p:extLst>
      <p:ext uri="{BB962C8B-B14F-4D97-AF65-F5344CB8AC3E}">
        <p14:creationId xmlns:p14="http://schemas.microsoft.com/office/powerpoint/2010/main" val="3125005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9"/>
          <p:cNvSpPr txBox="1">
            <a:spLocks noChangeArrowheads="1"/>
          </p:cNvSpPr>
          <p:nvPr/>
        </p:nvSpPr>
        <p:spPr bwMode="auto">
          <a:xfrm>
            <a:off x="1555750" y="123825"/>
            <a:ext cx="6051550" cy="584200"/>
          </a:xfrm>
          <a:prstGeom prst="rect">
            <a:avLst/>
          </a:prstGeom>
          <a:noFill/>
          <a:ln>
            <a:noFill/>
          </a:ln>
          <a:effectLs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Degradation at the molecular scale</a:t>
            </a:r>
          </a:p>
        </p:txBody>
      </p:sp>
      <p:sp>
        <p:nvSpPr>
          <p:cNvPr id="3" name="Rectangle 12"/>
          <p:cNvSpPr>
            <a:spLocks noChangeArrowheads="1"/>
          </p:cNvSpPr>
          <p:nvPr/>
        </p:nvSpPr>
        <p:spPr bwMode="auto">
          <a:xfrm>
            <a:off x="-36513" y="6214092"/>
            <a:ext cx="5437188" cy="634020"/>
          </a:xfrm>
          <a:prstGeom prst="rect">
            <a:avLst/>
          </a:prstGeom>
          <a:noFill/>
          <a:ln w="9525">
            <a:noFill/>
            <a:miter lim="800000"/>
            <a:headEnd/>
            <a:tailEnd/>
          </a:ln>
        </p:spPr>
        <p:txBody>
          <a:bodyPr>
            <a:spAutoFit/>
          </a:bodyPr>
          <a:lstStyle/>
          <a:p>
            <a:pPr algn="l" eaLnBrk="0" hangingPunct="0">
              <a:spcBef>
                <a:spcPct val="20000"/>
              </a:spcBef>
            </a:pPr>
            <a:r>
              <a:rPr lang="it-IT" altLang="it-IT" sz="1600" b="0" dirty="0" smtClean="0">
                <a:latin typeface="Garamond" pitchFamily="18" charset="0"/>
              </a:rPr>
              <a:t>M. Bicchieri, </a:t>
            </a:r>
            <a:r>
              <a:rPr lang="it-IT" altLang="it-IT" sz="1600" b="0" dirty="0" err="1" smtClean="0">
                <a:latin typeface="Garamond" pitchFamily="18" charset="0"/>
              </a:rPr>
              <a:t>et</a:t>
            </a:r>
            <a:r>
              <a:rPr lang="it-IT" altLang="it-IT" sz="1600" b="0" dirty="0" smtClean="0">
                <a:latin typeface="Garamond" pitchFamily="18" charset="0"/>
              </a:rPr>
              <a:t> al., J. </a:t>
            </a:r>
            <a:r>
              <a:rPr lang="it-IT" altLang="it-IT" sz="1600" b="0" dirty="0" err="1" smtClean="0">
                <a:latin typeface="Garamond" pitchFamily="18" charset="0"/>
              </a:rPr>
              <a:t>of</a:t>
            </a:r>
            <a:r>
              <a:rPr lang="it-IT" altLang="it-IT" sz="1600" b="0" dirty="0" smtClean="0">
                <a:latin typeface="Garamond" pitchFamily="18" charset="0"/>
              </a:rPr>
              <a:t> </a:t>
            </a:r>
            <a:r>
              <a:rPr lang="it-IT" altLang="it-IT" sz="1600" b="0" dirty="0" err="1" smtClean="0">
                <a:latin typeface="Garamond" pitchFamily="18" charset="0"/>
              </a:rPr>
              <a:t>Raman</a:t>
            </a:r>
            <a:r>
              <a:rPr lang="it-IT" altLang="it-IT" sz="1600" b="0" dirty="0" smtClean="0">
                <a:latin typeface="Garamond" pitchFamily="18" charset="0"/>
              </a:rPr>
              <a:t> </a:t>
            </a:r>
            <a:r>
              <a:rPr lang="it-IT" altLang="it-IT" sz="1600" b="0" dirty="0" err="1" smtClean="0">
                <a:latin typeface="Garamond" pitchFamily="18" charset="0"/>
              </a:rPr>
              <a:t>Spectr</a:t>
            </a:r>
            <a:r>
              <a:rPr lang="it-IT" altLang="it-IT" sz="1600" b="0" dirty="0" smtClean="0">
                <a:latin typeface="Garamond" pitchFamily="18" charset="0"/>
              </a:rPr>
              <a:t>. </a:t>
            </a:r>
            <a:r>
              <a:rPr lang="it-IT" altLang="it-IT" sz="1600" dirty="0" smtClean="0">
                <a:latin typeface="Garamond" pitchFamily="18" charset="0"/>
              </a:rPr>
              <a:t>37</a:t>
            </a:r>
            <a:r>
              <a:rPr lang="it-IT" altLang="it-IT" sz="1600" b="0" dirty="0" smtClean="0">
                <a:latin typeface="Garamond" pitchFamily="18" charset="0"/>
              </a:rPr>
              <a:t>, 1186 (2006).</a:t>
            </a:r>
          </a:p>
          <a:p>
            <a:pPr algn="l" eaLnBrk="0" hangingPunct="0">
              <a:spcBef>
                <a:spcPct val="20000"/>
              </a:spcBef>
            </a:pPr>
            <a:r>
              <a:rPr lang="it-IT" altLang="it-IT" sz="1600" b="0" dirty="0" smtClean="0">
                <a:latin typeface="Garamond" pitchFamily="18" charset="0"/>
              </a:rPr>
              <a:t>T. Lojewski, et al., Carbohydrate Polymers </a:t>
            </a:r>
            <a:r>
              <a:rPr lang="it-IT" altLang="it-IT" sz="1600" dirty="0" smtClean="0">
                <a:latin typeface="Garamond" pitchFamily="18" charset="0"/>
              </a:rPr>
              <a:t>82</a:t>
            </a:r>
            <a:r>
              <a:rPr lang="it-IT" altLang="it-IT" sz="1600" b="0" dirty="0" smtClean="0">
                <a:latin typeface="Garamond" pitchFamily="18" charset="0"/>
              </a:rPr>
              <a:t>, 370 (2010).</a:t>
            </a:r>
            <a:endParaRPr lang="it-IT" altLang="it-IT" sz="1600" b="0" dirty="0">
              <a:latin typeface="Garamond" pitchFamily="18" charset="0"/>
            </a:endParaRPr>
          </a:p>
        </p:txBody>
      </p:sp>
      <p:grpSp>
        <p:nvGrpSpPr>
          <p:cNvPr id="4" name="Gruppo 82"/>
          <p:cNvGrpSpPr/>
          <p:nvPr/>
        </p:nvGrpSpPr>
        <p:grpSpPr>
          <a:xfrm>
            <a:off x="177322" y="2053628"/>
            <a:ext cx="4067635" cy="3350804"/>
            <a:chOff x="177322" y="2053628"/>
            <a:chExt cx="4067635" cy="3350804"/>
          </a:xfrm>
        </p:grpSpPr>
        <p:grpSp>
          <p:nvGrpSpPr>
            <p:cNvPr id="5" name="Gruppo 79"/>
            <p:cNvGrpSpPr/>
            <p:nvPr/>
          </p:nvGrpSpPr>
          <p:grpSpPr>
            <a:xfrm>
              <a:off x="177322" y="2053628"/>
              <a:ext cx="4067635" cy="3350804"/>
              <a:chOff x="177322" y="2053628"/>
              <a:chExt cx="4067635" cy="3350804"/>
            </a:xfrm>
          </p:grpSpPr>
          <p:sp>
            <p:nvSpPr>
              <p:cNvPr id="7" name="AutoShape 22"/>
              <p:cNvSpPr>
                <a:spLocks noChangeAspect="1" noChangeArrowheads="1"/>
              </p:cNvSpPr>
              <p:nvPr/>
            </p:nvSpPr>
            <p:spPr bwMode="auto">
              <a:xfrm rot="7800000">
                <a:off x="3050398" y="2087393"/>
                <a:ext cx="500917" cy="4333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59 h 21600"/>
                  <a:gd name="T14" fmla="*/ 16487 w 21600"/>
                  <a:gd name="T15" fmla="*/ 16141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sp>
            <p:nvSpPr>
              <p:cNvPr id="8" name="AutoShape 22"/>
              <p:cNvSpPr>
                <a:spLocks noChangeAspect="1" noChangeArrowheads="1"/>
              </p:cNvSpPr>
              <p:nvPr/>
            </p:nvSpPr>
            <p:spPr bwMode="auto">
              <a:xfrm rot="5400000">
                <a:off x="2017465" y="3908506"/>
                <a:ext cx="387350" cy="4333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4 w 21600"/>
                  <a:gd name="T13" fmla="*/ 5459 h 21600"/>
                  <a:gd name="T14" fmla="*/ 16554 w 21600"/>
                  <a:gd name="T15" fmla="*/ 16141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grpSp>
            <p:nvGrpSpPr>
              <p:cNvPr id="9" name="Group 72"/>
              <p:cNvGrpSpPr>
                <a:grpSpLocks/>
              </p:cNvGrpSpPr>
              <p:nvPr/>
            </p:nvGrpSpPr>
            <p:grpSpPr bwMode="auto">
              <a:xfrm>
                <a:off x="177322" y="4472289"/>
                <a:ext cx="4067635" cy="932143"/>
                <a:chOff x="3276" y="1524"/>
                <a:chExt cx="2712" cy="624"/>
              </a:xfrm>
            </p:grpSpPr>
            <p:sp>
              <p:nvSpPr>
                <p:cNvPr id="30" name="AutoShape 73"/>
                <p:cNvSpPr>
                  <a:spLocks noChangeArrowheads="1"/>
                </p:cNvSpPr>
                <p:nvPr/>
              </p:nvSpPr>
              <p:spPr bwMode="auto">
                <a:xfrm>
                  <a:off x="3276" y="1524"/>
                  <a:ext cx="2712" cy="624"/>
                </a:xfrm>
                <a:prstGeom prst="roundRect">
                  <a:avLst>
                    <a:gd name="adj" fmla="val 16667"/>
                  </a:avLst>
                </a:prstGeom>
                <a:solidFill>
                  <a:srgbClr val="595959"/>
                </a:solidFill>
                <a:ln w="9525" algn="ctr">
                  <a:noFill/>
                  <a:round/>
                  <a:headEnd/>
                  <a:tailEnd/>
                </a:ln>
              </p:spPr>
              <p:txBody>
                <a:bodyPr anchor="ctr"/>
                <a:lstStyle/>
                <a:p>
                  <a:pPr algn="l"/>
                  <a:endParaRPr lang="it-IT" altLang="it-IT"/>
                </a:p>
              </p:txBody>
            </p:sp>
            <p:sp>
              <p:nvSpPr>
                <p:cNvPr id="31" name="Rettangolo 16"/>
                <p:cNvSpPr>
                  <a:spLocks noChangeArrowheads="1"/>
                </p:cNvSpPr>
                <p:nvPr/>
              </p:nvSpPr>
              <p:spPr bwMode="auto">
                <a:xfrm>
                  <a:off x="3351" y="1593"/>
                  <a:ext cx="2610" cy="473"/>
                </a:xfrm>
                <a:prstGeom prst="rect">
                  <a:avLst/>
                </a:prstGeom>
                <a:solidFill>
                  <a:schemeClr val="tx1">
                    <a:lumMod val="65000"/>
                    <a:lumOff val="35000"/>
                  </a:schemeClr>
                </a:solidFill>
                <a:ln>
                  <a:noFill/>
                </a:ln>
                <a:extLst/>
              </p:spPr>
              <p:txBody>
                <a:bodyPr anchor="ctr"/>
                <a:lstStyle>
                  <a:lvl1pPr>
                    <a:defRPr sz="2000" b="1">
                      <a:solidFill>
                        <a:schemeClr val="tx1"/>
                      </a:solidFill>
                      <a:latin typeface="Arial" pitchFamily="34" charset="0"/>
                      <a:cs typeface="Arial" pitchFamily="34" charset="0"/>
                    </a:defRPr>
                  </a:lvl1pPr>
                  <a:lvl2pPr marL="742950" indent="-285750">
                    <a:defRPr sz="2000" b="1">
                      <a:solidFill>
                        <a:schemeClr val="tx1"/>
                      </a:solidFill>
                      <a:latin typeface="Arial" pitchFamily="34" charset="0"/>
                      <a:cs typeface="Arial" pitchFamily="34" charset="0"/>
                    </a:defRPr>
                  </a:lvl2pPr>
                  <a:lvl3pPr marL="1143000" indent="-228600">
                    <a:defRPr sz="2000" b="1">
                      <a:solidFill>
                        <a:schemeClr val="tx1"/>
                      </a:solidFill>
                      <a:latin typeface="Arial" pitchFamily="34" charset="0"/>
                      <a:cs typeface="Arial" pitchFamily="34" charset="0"/>
                    </a:defRPr>
                  </a:lvl3pPr>
                  <a:lvl4pPr marL="1600200" indent="-228600">
                    <a:defRPr sz="2000" b="1">
                      <a:solidFill>
                        <a:schemeClr val="tx1"/>
                      </a:solidFill>
                      <a:latin typeface="Arial" pitchFamily="34" charset="0"/>
                      <a:cs typeface="Arial" pitchFamily="34" charset="0"/>
                    </a:defRPr>
                  </a:lvl4pPr>
                  <a:lvl5pPr marL="2057400" indent="-228600">
                    <a:defRPr sz="2000" b="1">
                      <a:solidFill>
                        <a:schemeClr val="tx1"/>
                      </a:solidFill>
                      <a:latin typeface="Arial" pitchFamily="34" charset="0"/>
                      <a:cs typeface="Arial" pitchFamily="34" charset="0"/>
                    </a:defRPr>
                  </a:lvl5pPr>
                  <a:lvl6pPr marL="2514600" indent="-228600" fontAlgn="base">
                    <a:spcBef>
                      <a:spcPct val="0"/>
                    </a:spcBef>
                    <a:spcAft>
                      <a:spcPct val="0"/>
                    </a:spcAft>
                    <a:defRPr sz="2000" b="1">
                      <a:solidFill>
                        <a:schemeClr val="tx1"/>
                      </a:solidFill>
                      <a:latin typeface="Arial" pitchFamily="34" charset="0"/>
                      <a:cs typeface="Arial" pitchFamily="34" charset="0"/>
                    </a:defRPr>
                  </a:lvl6pPr>
                  <a:lvl7pPr marL="2971800" indent="-228600" fontAlgn="base">
                    <a:spcBef>
                      <a:spcPct val="0"/>
                    </a:spcBef>
                    <a:spcAft>
                      <a:spcPct val="0"/>
                    </a:spcAft>
                    <a:defRPr sz="2000" b="1">
                      <a:solidFill>
                        <a:schemeClr val="tx1"/>
                      </a:solidFill>
                      <a:latin typeface="Arial" pitchFamily="34" charset="0"/>
                      <a:cs typeface="Arial" pitchFamily="34" charset="0"/>
                    </a:defRPr>
                  </a:lvl7pPr>
                  <a:lvl8pPr marL="3429000" indent="-228600" fontAlgn="base">
                    <a:spcBef>
                      <a:spcPct val="0"/>
                    </a:spcBef>
                    <a:spcAft>
                      <a:spcPct val="0"/>
                    </a:spcAft>
                    <a:defRPr sz="2000" b="1">
                      <a:solidFill>
                        <a:schemeClr val="tx1"/>
                      </a:solidFill>
                      <a:latin typeface="Arial" pitchFamily="34" charset="0"/>
                      <a:cs typeface="Arial" pitchFamily="34" charset="0"/>
                    </a:defRPr>
                  </a:lvl8pPr>
                  <a:lvl9pPr marL="3886200" indent="-228600" fontAlgn="base">
                    <a:spcBef>
                      <a:spcPct val="0"/>
                    </a:spcBef>
                    <a:spcAft>
                      <a:spcPct val="0"/>
                    </a:spcAft>
                    <a:defRPr sz="2000" b="1">
                      <a:solidFill>
                        <a:schemeClr val="tx1"/>
                      </a:solidFill>
                      <a:latin typeface="Arial" pitchFamily="34" charset="0"/>
                      <a:cs typeface="Arial" pitchFamily="34" charset="0"/>
                    </a:defRPr>
                  </a:lvl9pPr>
                </a:lstStyle>
                <a:p>
                  <a:pPr>
                    <a:defRPr/>
                  </a:pPr>
                  <a:r>
                    <a:rPr lang="en-US" altLang="it-IT" b="0" dirty="0" smtClean="0">
                      <a:solidFill>
                        <a:schemeClr val="bg1"/>
                      </a:solidFill>
                    </a:rPr>
                    <a:t>Variations of mechanical and morphological properties</a:t>
                  </a:r>
                  <a:endParaRPr lang="it-IT" altLang="it-IT" b="0" dirty="0" smtClean="0">
                    <a:solidFill>
                      <a:schemeClr val="bg1"/>
                    </a:solidFill>
                  </a:endParaRPr>
                </a:p>
              </p:txBody>
            </p:sp>
          </p:grpSp>
          <p:grpSp>
            <p:nvGrpSpPr>
              <p:cNvPr id="10" name="Group 251"/>
              <p:cNvGrpSpPr>
                <a:grpSpLocks/>
              </p:cNvGrpSpPr>
              <p:nvPr/>
            </p:nvGrpSpPr>
            <p:grpSpPr bwMode="auto">
              <a:xfrm>
                <a:off x="469314" y="2436980"/>
                <a:ext cx="3749675" cy="1362075"/>
                <a:chOff x="5130800" y="1377915"/>
                <a:chExt cx="3751263" cy="1362110"/>
              </a:xfrm>
            </p:grpSpPr>
            <p:sp>
              <p:nvSpPr>
                <p:cNvPr id="11" name="Rectangle 9"/>
                <p:cNvSpPr>
                  <a:spLocks noChangeArrowheads="1"/>
                </p:cNvSpPr>
                <p:nvPr/>
              </p:nvSpPr>
              <p:spPr bwMode="auto">
                <a:xfrm>
                  <a:off x="6707188" y="1508126"/>
                  <a:ext cx="528637" cy="1230312"/>
                </a:xfrm>
                <a:prstGeom prst="rect">
                  <a:avLst/>
                </a:prstGeom>
                <a:solidFill>
                  <a:schemeClr val="bg1"/>
                </a:solidFill>
                <a:ln w="9525" algn="ctr">
                  <a:solidFill>
                    <a:schemeClr val="bg1"/>
                  </a:solidFill>
                  <a:round/>
                  <a:headEnd/>
                  <a:tailEnd/>
                </a:ln>
              </p:spPr>
              <p:txBody>
                <a:bodyPr/>
                <a:lstStyle/>
                <a:p>
                  <a:pPr algn="l"/>
                  <a:endParaRPr lang="it-IT" altLang="it-IT"/>
                </a:p>
              </p:txBody>
            </p:sp>
            <p:grpSp>
              <p:nvGrpSpPr>
                <p:cNvPr id="12" name="Group 44"/>
                <p:cNvGrpSpPr>
                  <a:grpSpLocks/>
                </p:cNvGrpSpPr>
                <p:nvPr/>
              </p:nvGrpSpPr>
              <p:grpSpPr bwMode="auto">
                <a:xfrm>
                  <a:off x="5130800" y="1377915"/>
                  <a:ext cx="1755775" cy="1360519"/>
                  <a:chOff x="5955321" y="3922995"/>
                  <a:chExt cx="2744424" cy="2126675"/>
                </a:xfrm>
              </p:grpSpPr>
              <p:grpSp>
                <p:nvGrpSpPr>
                  <p:cNvPr id="23" name="Group 49"/>
                  <p:cNvGrpSpPr>
                    <a:grpSpLocks/>
                  </p:cNvGrpSpPr>
                  <p:nvPr/>
                </p:nvGrpSpPr>
                <p:grpSpPr bwMode="auto">
                  <a:xfrm>
                    <a:off x="5955321" y="4124121"/>
                    <a:ext cx="2744424" cy="1925549"/>
                    <a:chOff x="5955321" y="4124121"/>
                    <a:chExt cx="2744424" cy="1925549"/>
                  </a:xfrm>
                </p:grpSpPr>
                <p:pic>
                  <p:nvPicPr>
                    <p:cNvPr id="27"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28" name="Rectangle 54"/>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29" name="Rectangle 55"/>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sp>
                <p:nvSpPr>
                  <p:cNvPr id="24" name="TextBox 50"/>
                  <p:cNvSpPr txBox="1">
                    <a:spLocks noChangeArrowheads="1"/>
                  </p:cNvSpPr>
                  <p:nvPr/>
                </p:nvSpPr>
                <p:spPr bwMode="auto">
                  <a:xfrm>
                    <a:off x="6384603" y="4937969"/>
                    <a:ext cx="575683" cy="620369"/>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25" name="TextBox 51"/>
                  <p:cNvSpPr txBox="1">
                    <a:spLocks noChangeArrowheads="1"/>
                  </p:cNvSpPr>
                  <p:nvPr/>
                </p:nvSpPr>
                <p:spPr bwMode="auto">
                  <a:xfrm>
                    <a:off x="6012393" y="4071277"/>
                    <a:ext cx="595535" cy="620369"/>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26" name="TextBox 52"/>
                  <p:cNvSpPr txBox="1">
                    <a:spLocks noChangeArrowheads="1"/>
                  </p:cNvSpPr>
                  <p:nvPr/>
                </p:nvSpPr>
                <p:spPr bwMode="auto">
                  <a:xfrm>
                    <a:off x="6406935" y="3922995"/>
                    <a:ext cx="575684" cy="620369"/>
                  </a:xfrm>
                  <a:prstGeom prst="rect">
                    <a:avLst/>
                  </a:prstGeom>
                  <a:noFill/>
                  <a:ln w="9525">
                    <a:noFill/>
                    <a:miter lim="800000"/>
                    <a:headEnd/>
                    <a:tailEnd/>
                  </a:ln>
                </p:spPr>
                <p:txBody>
                  <a:bodyPr wrap="none">
                    <a:spAutoFit/>
                  </a:bodyPr>
                  <a:lstStyle/>
                  <a:p>
                    <a:pPr algn="l"/>
                    <a:r>
                      <a:rPr lang="en-US" altLang="it-IT">
                        <a:solidFill>
                          <a:srgbClr val="0099FF"/>
                        </a:solidFill>
                      </a:rPr>
                      <a:t>H</a:t>
                    </a:r>
                    <a:endParaRPr lang="it-IT" altLang="it-IT">
                      <a:solidFill>
                        <a:srgbClr val="0099FF"/>
                      </a:solidFill>
                    </a:endParaRPr>
                  </a:p>
                </p:txBody>
              </p:sp>
            </p:grpSp>
            <p:grpSp>
              <p:nvGrpSpPr>
                <p:cNvPr id="13" name="Group 45"/>
                <p:cNvGrpSpPr>
                  <a:grpSpLocks/>
                </p:cNvGrpSpPr>
                <p:nvPr/>
              </p:nvGrpSpPr>
              <p:grpSpPr bwMode="auto">
                <a:xfrm>
                  <a:off x="7124700" y="1508125"/>
                  <a:ext cx="1757363" cy="1231900"/>
                  <a:chOff x="5949779" y="4124121"/>
                  <a:chExt cx="2744424" cy="1925549"/>
                </a:xfrm>
              </p:grpSpPr>
              <p:pic>
                <p:nvPicPr>
                  <p:cNvPr id="20"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21" name="Rectangle 47"/>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22" name="Rectangle 48"/>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sp>
              <p:nvSpPr>
                <p:cNvPr id="14" name="Rectangle 10"/>
                <p:cNvSpPr>
                  <a:spLocks noChangeArrowheads="1"/>
                </p:cNvSpPr>
                <p:nvPr/>
              </p:nvSpPr>
              <p:spPr bwMode="auto">
                <a:xfrm>
                  <a:off x="6713538" y="1773238"/>
                  <a:ext cx="190500" cy="177800"/>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5" name="Rectangle 71"/>
                <p:cNvSpPr>
                  <a:spLocks noChangeArrowheads="1"/>
                </p:cNvSpPr>
                <p:nvPr/>
              </p:nvSpPr>
              <p:spPr bwMode="auto">
                <a:xfrm>
                  <a:off x="6757988" y="2520950"/>
                  <a:ext cx="192087" cy="179388"/>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6" name="Oval 11"/>
                <p:cNvSpPr>
                  <a:spLocks noChangeAspect="1"/>
                </p:cNvSpPr>
                <p:nvPr/>
              </p:nvSpPr>
              <p:spPr bwMode="auto">
                <a:xfrm>
                  <a:off x="6783014" y="2231969"/>
                  <a:ext cx="114300" cy="115887"/>
                </a:xfrm>
                <a:prstGeom prst="ellipse">
                  <a:avLst/>
                </a:prstGeom>
                <a:solidFill>
                  <a:srgbClr val="7A0000"/>
                </a:solidFill>
                <a:ln w="9525" algn="ctr">
                  <a:solidFill>
                    <a:srgbClr val="7A0000"/>
                  </a:solidFill>
                  <a:round/>
                  <a:headEnd/>
                  <a:tailEnd/>
                </a:ln>
              </p:spPr>
              <p:txBody>
                <a:bodyPr/>
                <a:lstStyle/>
                <a:p>
                  <a:pPr algn="l"/>
                  <a:endParaRPr lang="it-IT" altLang="it-IT"/>
                </a:p>
              </p:txBody>
            </p:sp>
            <p:sp>
              <p:nvSpPr>
                <p:cNvPr id="17" name="Rectangle 73"/>
                <p:cNvSpPr>
                  <a:spLocks noChangeArrowheads="1"/>
                </p:cNvSpPr>
                <p:nvPr/>
              </p:nvSpPr>
              <p:spPr bwMode="auto">
                <a:xfrm rot="966275">
                  <a:off x="7083425" y="2162175"/>
                  <a:ext cx="76200" cy="179388"/>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18" name="Explosion 1 85"/>
                <p:cNvSpPr>
                  <a:spLocks noChangeArrowheads="1"/>
                </p:cNvSpPr>
                <p:nvPr/>
              </p:nvSpPr>
              <p:spPr bwMode="auto">
                <a:xfrm>
                  <a:off x="6584950" y="1893888"/>
                  <a:ext cx="893763" cy="766762"/>
                </a:xfrm>
                <a:prstGeom prst="irregularSeal1">
                  <a:avLst/>
                </a:prstGeom>
                <a:noFill/>
                <a:ln w="12700" algn="ctr">
                  <a:solidFill>
                    <a:srgbClr val="FF0000"/>
                  </a:solidFill>
                  <a:round/>
                  <a:headEnd/>
                  <a:tailEnd/>
                </a:ln>
              </p:spPr>
              <p:txBody>
                <a:bodyPr/>
                <a:lstStyle/>
                <a:p>
                  <a:pPr algn="l"/>
                  <a:endParaRPr lang="it-IT" altLang="it-IT"/>
                </a:p>
              </p:txBody>
            </p:sp>
            <p:pic>
              <p:nvPicPr>
                <p:cNvPr id="19" name="Picture 6" descr="C:\Users\utente\AppData\Local\Microsoft\Windows\Temporary Internet Files\Content.IE5\TRWT3EQJ\MC900391184[1].wmf"/>
                <p:cNvPicPr>
                  <a:picLocks noChangeAspect="1" noChangeArrowheads="1"/>
                </p:cNvPicPr>
                <p:nvPr/>
              </p:nvPicPr>
              <p:blipFill>
                <a:blip r:embed="rId3" cstate="print"/>
                <a:srcRect/>
                <a:stretch>
                  <a:fillRect/>
                </a:stretch>
              </p:blipFill>
              <p:spPr bwMode="auto">
                <a:xfrm rot="11987132" flipV="1">
                  <a:off x="6551613" y="1735138"/>
                  <a:ext cx="706437" cy="496887"/>
                </a:xfrm>
                <a:prstGeom prst="rect">
                  <a:avLst/>
                </a:prstGeom>
                <a:noFill/>
                <a:ln w="9525">
                  <a:noFill/>
                  <a:miter lim="800000"/>
                  <a:headEnd/>
                  <a:tailEnd/>
                </a:ln>
              </p:spPr>
            </p:pic>
          </p:grpSp>
        </p:grpSp>
        <p:sp>
          <p:nvSpPr>
            <p:cNvPr id="6" name="TextBox 257"/>
            <p:cNvSpPr txBox="1">
              <a:spLocks noChangeArrowheads="1"/>
            </p:cNvSpPr>
            <p:nvPr/>
          </p:nvSpPr>
          <p:spPr bwMode="auto">
            <a:xfrm>
              <a:off x="1389674" y="2189718"/>
              <a:ext cx="1708150" cy="457200"/>
            </a:xfrm>
            <a:prstGeom prst="rect">
              <a:avLst/>
            </a:prstGeom>
            <a:noFill/>
            <a:ln w="9525">
              <a:noFill/>
              <a:miter lim="800000"/>
              <a:headEnd/>
              <a:tailEnd/>
            </a:ln>
          </p:spPr>
          <p:txBody>
            <a:bodyPr wrap="none">
              <a:spAutoFit/>
            </a:bodyPr>
            <a:lstStyle/>
            <a:p>
              <a:pPr algn="l"/>
              <a:r>
                <a:rPr lang="en-US" altLang="it-IT" sz="2400" dirty="0">
                  <a:solidFill>
                    <a:srgbClr val="0000FF"/>
                  </a:solidFill>
                </a:rPr>
                <a:t>hydrolysis</a:t>
              </a:r>
              <a:endParaRPr lang="it-IT" altLang="it-IT" sz="2400" dirty="0">
                <a:solidFill>
                  <a:srgbClr val="0000FF"/>
                </a:solidFill>
              </a:endParaRPr>
            </a:p>
          </p:txBody>
        </p:sp>
      </p:grpSp>
      <p:grpSp>
        <p:nvGrpSpPr>
          <p:cNvPr id="32" name="Gruppo 81"/>
          <p:cNvGrpSpPr/>
          <p:nvPr/>
        </p:nvGrpSpPr>
        <p:grpSpPr>
          <a:xfrm>
            <a:off x="4931015" y="3931664"/>
            <a:ext cx="4019550" cy="2547783"/>
            <a:chOff x="4931015" y="3931664"/>
            <a:chExt cx="4019550" cy="2547783"/>
          </a:xfrm>
        </p:grpSpPr>
        <p:grpSp>
          <p:nvGrpSpPr>
            <p:cNvPr id="33" name="Group 69"/>
            <p:cNvGrpSpPr>
              <a:grpSpLocks/>
            </p:cNvGrpSpPr>
            <p:nvPr/>
          </p:nvGrpSpPr>
          <p:grpSpPr bwMode="auto">
            <a:xfrm>
              <a:off x="4931015" y="5469797"/>
              <a:ext cx="4019550" cy="1009650"/>
              <a:chOff x="3468" y="4596"/>
              <a:chExt cx="2532" cy="636"/>
            </a:xfrm>
          </p:grpSpPr>
          <p:sp>
            <p:nvSpPr>
              <p:cNvPr id="37" name="AutoShape 70"/>
              <p:cNvSpPr>
                <a:spLocks noChangeArrowheads="1"/>
              </p:cNvSpPr>
              <p:nvPr/>
            </p:nvSpPr>
            <p:spPr bwMode="auto">
              <a:xfrm>
                <a:off x="3468" y="4596"/>
                <a:ext cx="2532" cy="636"/>
              </a:xfrm>
              <a:prstGeom prst="roundRect">
                <a:avLst>
                  <a:gd name="adj" fmla="val 16667"/>
                </a:avLst>
              </a:prstGeom>
              <a:solidFill>
                <a:srgbClr val="FF9933"/>
              </a:solidFill>
              <a:ln w="9525" algn="ctr">
                <a:noFill/>
                <a:round/>
                <a:headEnd/>
                <a:tailEnd/>
              </a:ln>
            </p:spPr>
            <p:txBody>
              <a:bodyPr anchor="ctr"/>
              <a:lstStyle/>
              <a:p>
                <a:pPr algn="l"/>
                <a:endParaRPr lang="it-IT" altLang="it-IT"/>
              </a:p>
            </p:txBody>
          </p:sp>
          <p:sp>
            <p:nvSpPr>
              <p:cNvPr id="38" name="Rettangolo 16"/>
              <p:cNvSpPr>
                <a:spLocks noChangeArrowheads="1"/>
              </p:cNvSpPr>
              <p:nvPr/>
            </p:nvSpPr>
            <p:spPr bwMode="auto">
              <a:xfrm>
                <a:off x="3522" y="4639"/>
                <a:ext cx="2478" cy="521"/>
              </a:xfrm>
              <a:prstGeom prst="rect">
                <a:avLst/>
              </a:prstGeom>
              <a:solidFill>
                <a:srgbClr val="FF9933"/>
              </a:solidFill>
              <a:ln w="9525">
                <a:noFill/>
                <a:miter lim="800000"/>
                <a:headEnd/>
                <a:tailEnd/>
              </a:ln>
            </p:spPr>
            <p:txBody>
              <a:bodyPr anchor="ctr"/>
              <a:lstStyle/>
              <a:p>
                <a:r>
                  <a:rPr lang="en-US" altLang="it-IT" sz="2400" b="0" dirty="0">
                    <a:solidFill>
                      <a:srgbClr val="FFFF00"/>
                    </a:solidFill>
                  </a:rPr>
                  <a:t>Variation of optical properties (</a:t>
                </a:r>
                <a:r>
                  <a:rPr lang="en-US" altLang="it-IT" sz="2400" b="0" dirty="0" smtClean="0">
                    <a:solidFill>
                      <a:srgbClr val="FFFF00"/>
                    </a:solidFill>
                  </a:rPr>
                  <a:t>yellowing)</a:t>
                </a:r>
                <a:endParaRPr lang="it-IT" altLang="it-IT" sz="2400" b="0" dirty="0">
                  <a:solidFill>
                    <a:srgbClr val="FFFF00"/>
                  </a:solidFill>
                </a:endParaRPr>
              </a:p>
            </p:txBody>
          </p:sp>
        </p:grpSp>
        <p:sp>
          <p:nvSpPr>
            <p:cNvPr id="34" name="Text Box 18"/>
            <p:cNvSpPr txBox="1">
              <a:spLocks noChangeArrowheads="1"/>
            </p:cNvSpPr>
            <p:nvPr/>
          </p:nvSpPr>
          <p:spPr bwMode="auto">
            <a:xfrm>
              <a:off x="5135314" y="4426660"/>
              <a:ext cx="3702050" cy="841375"/>
            </a:xfrm>
            <a:prstGeom prst="rect">
              <a:avLst/>
            </a:prstGeom>
            <a:solidFill>
              <a:srgbClr val="FFFF00"/>
            </a:solidFill>
            <a:ln w="19050">
              <a:noFill/>
              <a:miter lim="800000"/>
              <a:headEnd/>
              <a:tailEnd/>
            </a:ln>
          </p:spPr>
          <p:txBody>
            <a:bodyPr>
              <a:spAutoFit/>
            </a:bodyPr>
            <a:lstStyle/>
            <a:p>
              <a:r>
                <a:rPr lang="it-IT" altLang="it-IT" sz="2400" dirty="0">
                  <a:solidFill>
                    <a:srgbClr val="660066"/>
                  </a:solidFill>
                </a:rPr>
                <a:t>UV-Vis active oxidized groups (c</a:t>
              </a:r>
              <a:r>
                <a:rPr lang="en-GB" altLang="it-IT" sz="2400" dirty="0" err="1">
                  <a:solidFill>
                    <a:srgbClr val="660066"/>
                  </a:solidFill>
                </a:rPr>
                <a:t>hromophores</a:t>
              </a:r>
              <a:r>
                <a:rPr lang="en-GB" altLang="it-IT" sz="2400" dirty="0">
                  <a:solidFill>
                    <a:srgbClr val="660066"/>
                  </a:solidFill>
                </a:rPr>
                <a:t>)</a:t>
              </a:r>
              <a:endParaRPr lang="it-IT" altLang="it-IT" sz="2400" dirty="0">
                <a:solidFill>
                  <a:srgbClr val="660066"/>
                </a:solidFill>
              </a:endParaRPr>
            </a:p>
          </p:txBody>
        </p:sp>
        <p:sp>
          <p:nvSpPr>
            <p:cNvPr id="35" name="AutoShape 22"/>
            <p:cNvSpPr>
              <a:spLocks noChangeAspect="1" noChangeArrowheads="1"/>
            </p:cNvSpPr>
            <p:nvPr/>
          </p:nvSpPr>
          <p:spPr bwMode="auto">
            <a:xfrm rot="5400000">
              <a:off x="6747648" y="3909439"/>
              <a:ext cx="388937" cy="4333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22 h 21600"/>
                <a:gd name="T14" fmla="*/ 16515 w 21600"/>
                <a:gd name="T15" fmla="*/ 16178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a:solidFill>
                <a:srgbClr val="FF0000"/>
              </a:solidFill>
              <a:round/>
              <a:headEnd/>
              <a:tailEnd/>
            </a:ln>
          </p:spPr>
          <p:txBody>
            <a:bodyPr wrap="none" anchor="ctr"/>
            <a:lstStyle/>
            <a:p>
              <a:endParaRPr lang="it-IT"/>
            </a:p>
          </p:txBody>
        </p:sp>
        <p:sp>
          <p:nvSpPr>
            <p:cNvPr id="36" name="AutoShape 22"/>
            <p:cNvSpPr>
              <a:spLocks noChangeAspect="1" noChangeArrowheads="1"/>
            </p:cNvSpPr>
            <p:nvPr/>
          </p:nvSpPr>
          <p:spPr bwMode="auto">
            <a:xfrm rot="5400000">
              <a:off x="6728649" y="5178031"/>
              <a:ext cx="387350" cy="4333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22 h 21600"/>
                <a:gd name="T14" fmla="*/ 16515 w 21600"/>
                <a:gd name="T15" fmla="*/ 16178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grpSp>
      <p:grpSp>
        <p:nvGrpSpPr>
          <p:cNvPr id="39" name="Gruppo 80"/>
          <p:cNvGrpSpPr/>
          <p:nvPr/>
        </p:nvGrpSpPr>
        <p:grpSpPr>
          <a:xfrm>
            <a:off x="3471732" y="2014297"/>
            <a:ext cx="5113926" cy="2343583"/>
            <a:chOff x="3471732" y="2014297"/>
            <a:chExt cx="5113926" cy="2343583"/>
          </a:xfrm>
        </p:grpSpPr>
        <p:grpSp>
          <p:nvGrpSpPr>
            <p:cNvPr id="40" name="Group 39"/>
            <p:cNvGrpSpPr/>
            <p:nvPr/>
          </p:nvGrpSpPr>
          <p:grpSpPr>
            <a:xfrm>
              <a:off x="5189995" y="2433012"/>
              <a:ext cx="3395663" cy="1511300"/>
              <a:chOff x="5186281" y="2722572"/>
              <a:chExt cx="3395663" cy="1511300"/>
            </a:xfrm>
          </p:grpSpPr>
          <p:grpSp>
            <p:nvGrpSpPr>
              <p:cNvPr id="46" name="Group 58"/>
              <p:cNvGrpSpPr>
                <a:grpSpLocks/>
              </p:cNvGrpSpPr>
              <p:nvPr/>
            </p:nvGrpSpPr>
            <p:grpSpPr bwMode="auto">
              <a:xfrm>
                <a:off x="5186281" y="2722572"/>
                <a:ext cx="3395663" cy="1346200"/>
                <a:chOff x="3264" y="2504"/>
                <a:chExt cx="2139" cy="848"/>
              </a:xfrm>
            </p:grpSpPr>
            <p:grpSp>
              <p:nvGrpSpPr>
                <p:cNvPr id="48" name="Group 27"/>
                <p:cNvGrpSpPr>
                  <a:grpSpLocks/>
                </p:cNvGrpSpPr>
                <p:nvPr/>
              </p:nvGrpSpPr>
              <p:grpSpPr bwMode="auto">
                <a:xfrm>
                  <a:off x="3264" y="2571"/>
                  <a:ext cx="1111" cy="779"/>
                  <a:chOff x="5955321" y="4124121"/>
                  <a:chExt cx="2744424" cy="1925549"/>
                </a:xfrm>
              </p:grpSpPr>
              <p:pic>
                <p:nvPicPr>
                  <p:cNvPr id="58"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59" name="Rectangle 32"/>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60" name="Rectangle 33"/>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sp>
              <p:nvSpPr>
                <p:cNvPr id="49" name="TextBox 28"/>
                <p:cNvSpPr txBox="1">
                  <a:spLocks noChangeArrowheads="1"/>
                </p:cNvSpPr>
                <p:nvPr/>
              </p:nvSpPr>
              <p:spPr bwMode="auto">
                <a:xfrm>
                  <a:off x="3429" y="2884"/>
                  <a:ext cx="232" cy="250"/>
                </a:xfrm>
                <a:prstGeom prst="rect">
                  <a:avLst/>
                </a:prstGeom>
                <a:noFill/>
                <a:ln w="9525">
                  <a:noFill/>
                  <a:miter lim="800000"/>
                  <a:headEnd/>
                  <a:tailEnd/>
                </a:ln>
              </p:spPr>
              <p:txBody>
                <a:bodyPr wrap="none">
                  <a:spAutoFit/>
                </a:bodyPr>
                <a:lstStyle/>
                <a:p>
                  <a:pPr algn="l"/>
                  <a:r>
                    <a:rPr lang="en-US" altLang="it-IT" dirty="0">
                      <a:solidFill>
                        <a:srgbClr val="C0BC00"/>
                      </a:solidFill>
                    </a:rPr>
                    <a:t>C</a:t>
                  </a:r>
                  <a:endParaRPr lang="it-IT" altLang="it-IT" dirty="0">
                    <a:solidFill>
                      <a:srgbClr val="C0BC00"/>
                    </a:solidFill>
                  </a:endParaRPr>
                </a:p>
              </p:txBody>
            </p:sp>
            <p:sp>
              <p:nvSpPr>
                <p:cNvPr id="50" name="TextBox 29"/>
                <p:cNvSpPr txBox="1">
                  <a:spLocks noChangeArrowheads="1"/>
                </p:cNvSpPr>
                <p:nvPr/>
              </p:nvSpPr>
              <p:spPr bwMode="auto">
                <a:xfrm>
                  <a:off x="3294" y="2574"/>
                  <a:ext cx="240" cy="250"/>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51" name="TextBox 30"/>
                <p:cNvSpPr txBox="1">
                  <a:spLocks noChangeArrowheads="1"/>
                </p:cNvSpPr>
                <p:nvPr/>
              </p:nvSpPr>
              <p:spPr bwMode="auto">
                <a:xfrm>
                  <a:off x="3426" y="2504"/>
                  <a:ext cx="232" cy="250"/>
                </a:xfrm>
                <a:prstGeom prst="rect">
                  <a:avLst/>
                </a:prstGeom>
                <a:noFill/>
                <a:ln w="9525">
                  <a:noFill/>
                  <a:miter lim="800000"/>
                  <a:headEnd/>
                  <a:tailEnd/>
                </a:ln>
              </p:spPr>
              <p:txBody>
                <a:bodyPr wrap="none">
                  <a:spAutoFit/>
                </a:bodyPr>
                <a:lstStyle/>
                <a:p>
                  <a:pPr algn="l"/>
                  <a:r>
                    <a:rPr lang="en-US" altLang="it-IT">
                      <a:solidFill>
                        <a:srgbClr val="0099FF"/>
                      </a:solidFill>
                    </a:rPr>
                    <a:t>H</a:t>
                  </a:r>
                  <a:endParaRPr lang="it-IT" altLang="it-IT">
                    <a:solidFill>
                      <a:srgbClr val="0099FF"/>
                    </a:solidFill>
                  </a:endParaRPr>
                </a:p>
              </p:txBody>
            </p:sp>
            <p:grpSp>
              <p:nvGrpSpPr>
                <p:cNvPr id="52" name="Group 35"/>
                <p:cNvGrpSpPr>
                  <a:grpSpLocks/>
                </p:cNvGrpSpPr>
                <p:nvPr/>
              </p:nvGrpSpPr>
              <p:grpSpPr bwMode="auto">
                <a:xfrm>
                  <a:off x="4296" y="2570"/>
                  <a:ext cx="1107" cy="782"/>
                  <a:chOff x="5903231" y="4124121"/>
                  <a:chExt cx="2734629" cy="1932757"/>
                </a:xfrm>
              </p:grpSpPr>
              <p:pic>
                <p:nvPicPr>
                  <p:cNvPr id="55"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03231" y="4138202"/>
                    <a:ext cx="2734629" cy="1918676"/>
                  </a:xfrm>
                  <a:prstGeom prst="rect">
                    <a:avLst/>
                  </a:prstGeom>
                  <a:noFill/>
                  <a:ln w="9525">
                    <a:noFill/>
                    <a:miter lim="800000"/>
                    <a:headEnd/>
                    <a:tailEnd/>
                  </a:ln>
                </p:spPr>
              </p:pic>
              <p:sp>
                <p:nvSpPr>
                  <p:cNvPr id="56" name="Rectangle 40"/>
                  <p:cNvSpPr>
                    <a:spLocks noChangeArrowheads="1"/>
                  </p:cNvSpPr>
                  <p:nvPr/>
                </p:nvSpPr>
                <p:spPr bwMode="auto">
                  <a:xfrm>
                    <a:off x="6492665" y="4138202"/>
                    <a:ext cx="977171" cy="146756"/>
                  </a:xfrm>
                  <a:prstGeom prst="rect">
                    <a:avLst/>
                  </a:prstGeom>
                  <a:solidFill>
                    <a:schemeClr val="bg1"/>
                  </a:solidFill>
                  <a:ln w="9525" algn="ctr">
                    <a:solidFill>
                      <a:schemeClr val="bg1"/>
                    </a:solidFill>
                    <a:round/>
                    <a:headEnd/>
                    <a:tailEnd/>
                  </a:ln>
                </p:spPr>
                <p:txBody>
                  <a:bodyPr/>
                  <a:lstStyle/>
                  <a:p>
                    <a:pPr algn="l"/>
                    <a:endParaRPr lang="it-IT" altLang="it-IT"/>
                  </a:p>
                </p:txBody>
              </p:sp>
              <p:sp>
                <p:nvSpPr>
                  <p:cNvPr id="57" name="Rectangle 41"/>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p>
                </p:txBody>
              </p:sp>
            </p:grpSp>
            <p:pic>
              <p:nvPicPr>
                <p:cNvPr id="53" name="Picture 2"/>
                <p:cNvPicPr>
                  <a:picLocks noChangeAspect="1" noChangeArrowheads="1"/>
                </p:cNvPicPr>
                <p:nvPr/>
              </p:nvPicPr>
              <p:blipFill>
                <a:blip r:embed="rId4" cstate="print"/>
                <a:srcRect/>
                <a:stretch>
                  <a:fillRect/>
                </a:stretch>
              </p:blipFill>
              <p:spPr bwMode="auto">
                <a:xfrm>
                  <a:off x="3805" y="3031"/>
                  <a:ext cx="480" cy="321"/>
                </a:xfrm>
                <a:prstGeom prst="rect">
                  <a:avLst/>
                </a:prstGeom>
                <a:noFill/>
                <a:ln w="9525">
                  <a:noFill/>
                  <a:miter lim="800000"/>
                  <a:headEnd/>
                  <a:tailEnd/>
                </a:ln>
              </p:spPr>
            </p:pic>
            <p:sp>
              <p:nvSpPr>
                <p:cNvPr id="54" name="Rectangle 19"/>
                <p:cNvSpPr>
                  <a:spLocks noChangeArrowheads="1"/>
                </p:cNvSpPr>
                <p:nvPr/>
              </p:nvSpPr>
              <p:spPr bwMode="auto">
                <a:xfrm>
                  <a:off x="4311" y="2572"/>
                  <a:ext cx="1075" cy="40"/>
                </a:xfrm>
                <a:prstGeom prst="rect">
                  <a:avLst/>
                </a:prstGeom>
                <a:solidFill>
                  <a:schemeClr val="bg1"/>
                </a:solidFill>
                <a:ln w="9525" algn="ctr">
                  <a:solidFill>
                    <a:schemeClr val="bg1"/>
                  </a:solidFill>
                  <a:round/>
                  <a:headEnd/>
                  <a:tailEnd/>
                </a:ln>
              </p:spPr>
              <p:txBody>
                <a:bodyPr/>
                <a:lstStyle/>
                <a:p>
                  <a:pPr algn="l"/>
                  <a:endParaRPr lang="it-IT" altLang="it-IT"/>
                </a:p>
              </p:txBody>
            </p:sp>
          </p:grpSp>
          <p:pic>
            <p:nvPicPr>
              <p:cNvPr id="47" name="Picture 60"/>
              <p:cNvPicPr>
                <a:picLocks noChangeAspect="1" noChangeArrowheads="1"/>
              </p:cNvPicPr>
              <p:nvPr/>
            </p:nvPicPr>
            <p:blipFill>
              <a:blip r:embed="rId5" cstate="print"/>
              <a:srcRect/>
              <a:stretch>
                <a:fillRect/>
              </a:stretch>
            </p:blipFill>
            <p:spPr bwMode="auto">
              <a:xfrm>
                <a:off x="5991477" y="3395672"/>
                <a:ext cx="973137" cy="838200"/>
              </a:xfrm>
              <a:prstGeom prst="rect">
                <a:avLst/>
              </a:prstGeom>
              <a:noFill/>
              <a:ln w="9525">
                <a:noFill/>
                <a:miter lim="800000"/>
                <a:headEnd/>
                <a:tailEnd/>
              </a:ln>
            </p:spPr>
          </p:pic>
        </p:grpSp>
        <p:sp>
          <p:nvSpPr>
            <p:cNvPr id="41" name="TextBox 258"/>
            <p:cNvSpPr txBox="1">
              <a:spLocks noChangeArrowheads="1"/>
            </p:cNvSpPr>
            <p:nvPr/>
          </p:nvSpPr>
          <p:spPr bwMode="auto">
            <a:xfrm>
              <a:off x="5905949" y="2114307"/>
              <a:ext cx="1536700" cy="457200"/>
            </a:xfrm>
            <a:prstGeom prst="rect">
              <a:avLst/>
            </a:prstGeom>
            <a:noFill/>
            <a:ln w="9525">
              <a:noFill/>
              <a:miter lim="800000"/>
              <a:headEnd/>
              <a:tailEnd/>
            </a:ln>
          </p:spPr>
          <p:txBody>
            <a:bodyPr wrap="none">
              <a:spAutoFit/>
            </a:bodyPr>
            <a:lstStyle/>
            <a:p>
              <a:pPr algn="l"/>
              <a:r>
                <a:rPr lang="en-US" altLang="it-IT" sz="2400" dirty="0">
                  <a:solidFill>
                    <a:srgbClr val="FF3300"/>
                  </a:solidFill>
                </a:rPr>
                <a:t>oxidation</a:t>
              </a:r>
              <a:endParaRPr lang="it-IT" altLang="it-IT" sz="2400" dirty="0">
                <a:solidFill>
                  <a:srgbClr val="FF3300"/>
                </a:solidFill>
              </a:endParaRPr>
            </a:p>
          </p:txBody>
        </p:sp>
        <p:sp>
          <p:nvSpPr>
            <p:cNvPr id="42" name="AutoShape 22"/>
            <p:cNvSpPr>
              <a:spLocks noChangeAspect="1" noChangeArrowheads="1"/>
            </p:cNvSpPr>
            <p:nvPr/>
          </p:nvSpPr>
          <p:spPr bwMode="auto">
            <a:xfrm rot="3000000">
              <a:off x="5464467" y="2051043"/>
              <a:ext cx="506879" cy="4333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22 h 21600"/>
                <a:gd name="T14" fmla="*/ 16515 w 21600"/>
                <a:gd name="T15" fmla="*/ 16178 h 21600"/>
              </a:gdLst>
              <a:ahLst/>
              <a:cxnLst>
                <a:cxn ang="T8">
                  <a:pos x="T0" y="T1"/>
                </a:cxn>
                <a:cxn ang="T9">
                  <a:pos x="T2" y="T3"/>
                </a:cxn>
                <a:cxn ang="T10">
                  <a:pos x="T4" y="T5"/>
                </a:cxn>
                <a:cxn ang="T11">
                  <a:pos x="T6" y="T7"/>
                </a:cxn>
              </a:cxnLst>
              <a:rect l="T12" t="T13" r="T14" b="T15"/>
              <a:pathLst>
                <a:path w="21600" h="21600">
                  <a:moveTo>
                    <a:pt x="11388" y="0"/>
                  </a:moveTo>
                  <a:lnTo>
                    <a:pt x="11388" y="5422"/>
                  </a:lnTo>
                  <a:lnTo>
                    <a:pt x="3375" y="5422"/>
                  </a:lnTo>
                  <a:lnTo>
                    <a:pt x="3375" y="16178"/>
                  </a:lnTo>
                  <a:lnTo>
                    <a:pt x="11388" y="16178"/>
                  </a:lnTo>
                  <a:lnTo>
                    <a:pt x="11388" y="21600"/>
                  </a:lnTo>
                  <a:lnTo>
                    <a:pt x="21600" y="10800"/>
                  </a:lnTo>
                  <a:lnTo>
                    <a:pt x="11388" y="0"/>
                  </a:lnTo>
                  <a:close/>
                </a:path>
                <a:path w="21600" h="21600">
                  <a:moveTo>
                    <a:pt x="1350" y="5422"/>
                  </a:moveTo>
                  <a:lnTo>
                    <a:pt x="1350" y="16178"/>
                  </a:lnTo>
                  <a:lnTo>
                    <a:pt x="2700" y="16178"/>
                  </a:lnTo>
                  <a:lnTo>
                    <a:pt x="2700" y="5422"/>
                  </a:lnTo>
                  <a:lnTo>
                    <a:pt x="1350" y="5422"/>
                  </a:lnTo>
                  <a:close/>
                </a:path>
                <a:path w="21600" h="21600">
                  <a:moveTo>
                    <a:pt x="0" y="5422"/>
                  </a:moveTo>
                  <a:lnTo>
                    <a:pt x="0" y="16178"/>
                  </a:lnTo>
                  <a:lnTo>
                    <a:pt x="675" y="16178"/>
                  </a:lnTo>
                  <a:lnTo>
                    <a:pt x="675" y="5422"/>
                  </a:lnTo>
                  <a:lnTo>
                    <a:pt x="0" y="5422"/>
                  </a:lnTo>
                  <a:close/>
                </a:path>
              </a:pathLst>
            </a:custGeom>
            <a:noFill/>
            <a:ln w="25400" cap="flat" cmpd="sng">
              <a:solidFill>
                <a:srgbClr val="FF0000"/>
              </a:solidFill>
              <a:prstDash val="solid"/>
              <a:round/>
              <a:headEnd/>
              <a:tailEnd/>
            </a:ln>
          </p:spPr>
          <p:txBody>
            <a:bodyPr wrap="none" anchor="ctr"/>
            <a:lstStyle/>
            <a:p>
              <a:endParaRPr lang="it-IT"/>
            </a:p>
          </p:txBody>
        </p:sp>
        <p:sp>
          <p:nvSpPr>
            <p:cNvPr id="43" name="AutoShape 79"/>
            <p:cNvSpPr>
              <a:spLocks noChangeArrowheads="1"/>
            </p:cNvSpPr>
            <p:nvPr/>
          </p:nvSpPr>
          <p:spPr bwMode="auto">
            <a:xfrm>
              <a:off x="3471732" y="3845467"/>
              <a:ext cx="2251799" cy="512413"/>
            </a:xfrm>
            <a:prstGeom prst="roundRect">
              <a:avLst>
                <a:gd name="adj" fmla="val 16667"/>
              </a:avLst>
            </a:prstGeom>
            <a:solidFill>
              <a:srgbClr val="CC66FF"/>
            </a:solidFill>
            <a:ln w="9525">
              <a:noFill/>
              <a:round/>
              <a:headEnd/>
              <a:tailEnd/>
            </a:ln>
          </p:spPr>
          <p:txBody>
            <a:bodyPr anchor="ctr"/>
            <a:lstStyle/>
            <a:p>
              <a:r>
                <a:rPr lang="it-IT" altLang="it-IT" sz="1600" b="0" dirty="0"/>
                <a:t>Development of acidic byproducts (pH)</a:t>
              </a:r>
            </a:p>
          </p:txBody>
        </p:sp>
        <p:sp>
          <p:nvSpPr>
            <p:cNvPr id="44" name="Freccia a destra con strisce 5"/>
            <p:cNvSpPr>
              <a:spLocks/>
            </p:cNvSpPr>
            <p:nvPr/>
          </p:nvSpPr>
          <p:spPr bwMode="auto">
            <a:xfrm rot="2700000">
              <a:off x="4263834" y="3460129"/>
              <a:ext cx="406100" cy="239713"/>
            </a:xfrm>
            <a:custGeom>
              <a:avLst/>
              <a:gdLst>
                <a:gd name="T0" fmla="*/ 52864 w 719138"/>
                <a:gd name="T1" fmla="*/ 0 h 536575"/>
                <a:gd name="T2" fmla="*/ 0 w 719138"/>
                <a:gd name="T3" fmla="*/ 97367 h 536575"/>
                <a:gd name="T4" fmla="*/ 52864 w 719138"/>
                <a:gd name="T5" fmla="*/ 194735 h 536575"/>
                <a:gd name="T6" fmla="*/ 84323 w 719138"/>
                <a:gd name="T7" fmla="*/ 97367 h 536575"/>
                <a:gd name="T8" fmla="*/ 17694720 60000 65536"/>
                <a:gd name="T9" fmla="*/ 11796480 60000 65536"/>
                <a:gd name="T10" fmla="*/ 5898240 60000 65536"/>
                <a:gd name="T11" fmla="*/ 0 60000 65536"/>
                <a:gd name="T12" fmla="*/ 83841 w 719138"/>
                <a:gd name="T13" fmla="*/ 134143 h 536575"/>
                <a:gd name="T14" fmla="*/ 584994 w 719138"/>
                <a:gd name="T15" fmla="*/ 402432 h 536575"/>
              </a:gdLst>
              <a:ahLst/>
              <a:cxnLst>
                <a:cxn ang="T8">
                  <a:pos x="T0" y="T1"/>
                </a:cxn>
                <a:cxn ang="T9">
                  <a:pos x="T2" y="T3"/>
                </a:cxn>
                <a:cxn ang="T10">
                  <a:pos x="T4" y="T5"/>
                </a:cxn>
                <a:cxn ang="T11">
                  <a:pos x="T6" y="T7"/>
                </a:cxn>
              </a:cxnLst>
              <a:rect l="T12" t="T13" r="T14" b="T15"/>
              <a:pathLst>
                <a:path w="719138" h="536575">
                  <a:moveTo>
                    <a:pt x="0" y="134144"/>
                  </a:moveTo>
                  <a:lnTo>
                    <a:pt x="16768" y="134144"/>
                  </a:lnTo>
                  <a:lnTo>
                    <a:pt x="16768" y="402431"/>
                  </a:lnTo>
                  <a:lnTo>
                    <a:pt x="0" y="402431"/>
                  </a:lnTo>
                  <a:lnTo>
                    <a:pt x="0" y="134144"/>
                  </a:lnTo>
                  <a:close/>
                  <a:moveTo>
                    <a:pt x="33536" y="134144"/>
                  </a:moveTo>
                  <a:lnTo>
                    <a:pt x="67072" y="134144"/>
                  </a:lnTo>
                  <a:lnTo>
                    <a:pt x="67072" y="402431"/>
                  </a:lnTo>
                  <a:lnTo>
                    <a:pt x="33536" y="402431"/>
                  </a:lnTo>
                  <a:lnTo>
                    <a:pt x="33536" y="134144"/>
                  </a:lnTo>
                  <a:close/>
                  <a:moveTo>
                    <a:pt x="83840" y="134144"/>
                  </a:moveTo>
                  <a:lnTo>
                    <a:pt x="450851" y="134144"/>
                  </a:lnTo>
                  <a:lnTo>
                    <a:pt x="450851" y="0"/>
                  </a:lnTo>
                  <a:lnTo>
                    <a:pt x="719138" y="268288"/>
                  </a:lnTo>
                  <a:lnTo>
                    <a:pt x="450851" y="536575"/>
                  </a:lnTo>
                  <a:lnTo>
                    <a:pt x="450851" y="402431"/>
                  </a:lnTo>
                  <a:lnTo>
                    <a:pt x="83840" y="402431"/>
                  </a:lnTo>
                  <a:lnTo>
                    <a:pt x="83840" y="134144"/>
                  </a:lnTo>
                  <a:close/>
                </a:path>
              </a:pathLst>
            </a:custGeom>
            <a:noFill/>
            <a:ln w="25400" cap="flat" cmpd="sng" algn="ctr">
              <a:solidFill>
                <a:srgbClr val="FF0000"/>
              </a:solidFill>
              <a:prstDash val="solid"/>
              <a:round/>
              <a:headEnd/>
              <a:tailEnd/>
            </a:ln>
          </p:spPr>
          <p:txBody>
            <a:bodyPr anchor="ctr"/>
            <a:lstStyle/>
            <a:p>
              <a:endParaRPr lang="it-IT"/>
            </a:p>
          </p:txBody>
        </p:sp>
        <p:sp>
          <p:nvSpPr>
            <p:cNvPr id="45" name="Freccia a destra con strisce 5"/>
            <p:cNvSpPr>
              <a:spLocks/>
            </p:cNvSpPr>
            <p:nvPr/>
          </p:nvSpPr>
          <p:spPr bwMode="auto">
            <a:xfrm rot="8100000">
              <a:off x="4751514" y="3444889"/>
              <a:ext cx="406100" cy="239713"/>
            </a:xfrm>
            <a:custGeom>
              <a:avLst/>
              <a:gdLst>
                <a:gd name="T0" fmla="*/ 52864 w 719138"/>
                <a:gd name="T1" fmla="*/ 0 h 536575"/>
                <a:gd name="T2" fmla="*/ 0 w 719138"/>
                <a:gd name="T3" fmla="*/ 97367 h 536575"/>
                <a:gd name="T4" fmla="*/ 52864 w 719138"/>
                <a:gd name="T5" fmla="*/ 194735 h 536575"/>
                <a:gd name="T6" fmla="*/ 84323 w 719138"/>
                <a:gd name="T7" fmla="*/ 97367 h 536575"/>
                <a:gd name="T8" fmla="*/ 17694720 60000 65536"/>
                <a:gd name="T9" fmla="*/ 11796480 60000 65536"/>
                <a:gd name="T10" fmla="*/ 5898240 60000 65536"/>
                <a:gd name="T11" fmla="*/ 0 60000 65536"/>
                <a:gd name="T12" fmla="*/ 83841 w 719138"/>
                <a:gd name="T13" fmla="*/ 134143 h 536575"/>
                <a:gd name="T14" fmla="*/ 584994 w 719138"/>
                <a:gd name="T15" fmla="*/ 402432 h 536575"/>
              </a:gdLst>
              <a:ahLst/>
              <a:cxnLst>
                <a:cxn ang="T8">
                  <a:pos x="T0" y="T1"/>
                </a:cxn>
                <a:cxn ang="T9">
                  <a:pos x="T2" y="T3"/>
                </a:cxn>
                <a:cxn ang="T10">
                  <a:pos x="T4" y="T5"/>
                </a:cxn>
                <a:cxn ang="T11">
                  <a:pos x="T6" y="T7"/>
                </a:cxn>
              </a:cxnLst>
              <a:rect l="T12" t="T13" r="T14" b="T15"/>
              <a:pathLst>
                <a:path w="719138" h="536575">
                  <a:moveTo>
                    <a:pt x="0" y="134144"/>
                  </a:moveTo>
                  <a:lnTo>
                    <a:pt x="16768" y="134144"/>
                  </a:lnTo>
                  <a:lnTo>
                    <a:pt x="16768" y="402431"/>
                  </a:lnTo>
                  <a:lnTo>
                    <a:pt x="0" y="402431"/>
                  </a:lnTo>
                  <a:lnTo>
                    <a:pt x="0" y="134144"/>
                  </a:lnTo>
                  <a:close/>
                  <a:moveTo>
                    <a:pt x="33536" y="134144"/>
                  </a:moveTo>
                  <a:lnTo>
                    <a:pt x="67072" y="134144"/>
                  </a:lnTo>
                  <a:lnTo>
                    <a:pt x="67072" y="402431"/>
                  </a:lnTo>
                  <a:lnTo>
                    <a:pt x="33536" y="402431"/>
                  </a:lnTo>
                  <a:lnTo>
                    <a:pt x="33536" y="134144"/>
                  </a:lnTo>
                  <a:close/>
                  <a:moveTo>
                    <a:pt x="83840" y="134144"/>
                  </a:moveTo>
                  <a:lnTo>
                    <a:pt x="450851" y="134144"/>
                  </a:lnTo>
                  <a:lnTo>
                    <a:pt x="450851" y="0"/>
                  </a:lnTo>
                  <a:lnTo>
                    <a:pt x="719138" y="268288"/>
                  </a:lnTo>
                  <a:lnTo>
                    <a:pt x="450851" y="536575"/>
                  </a:lnTo>
                  <a:lnTo>
                    <a:pt x="450851" y="402431"/>
                  </a:lnTo>
                  <a:lnTo>
                    <a:pt x="83840" y="402431"/>
                  </a:lnTo>
                  <a:lnTo>
                    <a:pt x="83840" y="134144"/>
                  </a:lnTo>
                  <a:close/>
                </a:path>
              </a:pathLst>
            </a:custGeom>
            <a:noFill/>
            <a:ln w="25400" cap="flat" cmpd="sng" algn="ctr">
              <a:solidFill>
                <a:srgbClr val="FF0000"/>
              </a:solidFill>
              <a:prstDash val="solid"/>
              <a:round/>
              <a:headEnd/>
              <a:tailEnd/>
            </a:ln>
          </p:spPr>
          <p:txBody>
            <a:bodyPr anchor="ctr"/>
            <a:lstStyle/>
            <a:p>
              <a:endParaRPr lang="it-IT"/>
            </a:p>
          </p:txBody>
        </p:sp>
      </p:grpSp>
      <p:grpSp>
        <p:nvGrpSpPr>
          <p:cNvPr id="61" name="Group 34"/>
          <p:cNvGrpSpPr>
            <a:grpSpLocks noChangeAspect="1"/>
          </p:cNvGrpSpPr>
          <p:nvPr/>
        </p:nvGrpSpPr>
        <p:grpSpPr bwMode="auto">
          <a:xfrm>
            <a:off x="2887827" y="707203"/>
            <a:ext cx="3373417" cy="1292783"/>
            <a:chOff x="8878825" y="1496000"/>
            <a:chExt cx="5281265" cy="2023360"/>
          </a:xfrm>
        </p:grpSpPr>
        <p:grpSp>
          <p:nvGrpSpPr>
            <p:cNvPr id="62" name="Group 35"/>
            <p:cNvGrpSpPr>
              <a:grpSpLocks/>
            </p:cNvGrpSpPr>
            <p:nvPr/>
          </p:nvGrpSpPr>
          <p:grpSpPr bwMode="auto">
            <a:xfrm>
              <a:off x="8878825" y="1496000"/>
              <a:ext cx="2744424" cy="2021900"/>
              <a:chOff x="5955321" y="4027770"/>
              <a:chExt cx="2744424" cy="2021900"/>
            </a:xfrm>
          </p:grpSpPr>
          <p:grpSp>
            <p:nvGrpSpPr>
              <p:cNvPr id="67" name="Group 40"/>
              <p:cNvGrpSpPr>
                <a:grpSpLocks/>
              </p:cNvGrpSpPr>
              <p:nvPr/>
            </p:nvGrpSpPr>
            <p:grpSpPr bwMode="auto">
              <a:xfrm>
                <a:off x="5955321" y="4124121"/>
                <a:ext cx="2744424" cy="1925549"/>
                <a:chOff x="5955321" y="4124121"/>
                <a:chExt cx="2744424" cy="1925549"/>
              </a:xfrm>
            </p:grpSpPr>
            <p:pic>
              <p:nvPicPr>
                <p:cNvPr id="71"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72" name="Rectangle 45"/>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73" name="Rectangle 46"/>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sp>
            <p:nvSpPr>
              <p:cNvPr id="68" name="TextBox 41"/>
              <p:cNvSpPr txBox="1">
                <a:spLocks noChangeArrowheads="1"/>
              </p:cNvSpPr>
              <p:nvPr/>
            </p:nvSpPr>
            <p:spPr bwMode="auto">
              <a:xfrm>
                <a:off x="6385936" y="4938518"/>
                <a:ext cx="460380" cy="496050"/>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69" name="TextBox 42"/>
              <p:cNvSpPr txBox="1">
                <a:spLocks noChangeArrowheads="1"/>
              </p:cNvSpPr>
              <p:nvPr/>
            </p:nvSpPr>
            <p:spPr bwMode="auto">
              <a:xfrm>
                <a:off x="6010884" y="4158727"/>
                <a:ext cx="476256" cy="496050"/>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70" name="TextBox 43"/>
              <p:cNvSpPr txBox="1">
                <a:spLocks noChangeArrowheads="1"/>
              </p:cNvSpPr>
              <p:nvPr/>
            </p:nvSpPr>
            <p:spPr bwMode="auto">
              <a:xfrm>
                <a:off x="6395856" y="4027770"/>
                <a:ext cx="460381" cy="496050"/>
              </a:xfrm>
              <a:prstGeom prst="rect">
                <a:avLst/>
              </a:prstGeom>
              <a:noFill/>
              <a:ln w="9525">
                <a:noFill/>
                <a:miter lim="800000"/>
                <a:headEnd/>
                <a:tailEnd/>
              </a:ln>
            </p:spPr>
            <p:txBody>
              <a:bodyPr wrap="none">
                <a:spAutoFit/>
              </a:bodyPr>
              <a:lstStyle/>
              <a:p>
                <a:pPr algn="l"/>
                <a:r>
                  <a:rPr lang="en-US" altLang="it-IT" dirty="0">
                    <a:solidFill>
                      <a:srgbClr val="0099FF"/>
                    </a:solidFill>
                  </a:rPr>
                  <a:t>H</a:t>
                </a:r>
                <a:endParaRPr lang="it-IT" altLang="it-IT" dirty="0">
                  <a:solidFill>
                    <a:srgbClr val="0099FF"/>
                  </a:solidFill>
                </a:endParaRPr>
              </a:p>
            </p:txBody>
          </p:sp>
        </p:grpSp>
        <p:grpSp>
          <p:nvGrpSpPr>
            <p:cNvPr id="63" name="Group 36"/>
            <p:cNvGrpSpPr>
              <a:grpSpLocks/>
            </p:cNvGrpSpPr>
            <p:nvPr/>
          </p:nvGrpSpPr>
          <p:grpSpPr bwMode="auto">
            <a:xfrm>
              <a:off x="11415666" y="1593811"/>
              <a:ext cx="2744424" cy="1925549"/>
              <a:chOff x="5949779" y="4124121"/>
              <a:chExt cx="2744424" cy="1925549"/>
            </a:xfrm>
          </p:grpSpPr>
          <p:pic>
            <p:nvPicPr>
              <p:cNvPr id="64" name="Picture 3" descr="F:\Convegni e Congressi\OSI_10_2013 Chemnitz\Presentation\Fig3_27-08-2013.eps"/>
              <p:cNvPicPr>
                <a:picLocks noChangeAspect="1" noChangeArrowheads="1"/>
              </p:cNvPicPr>
              <p:nvPr/>
            </p:nvPicPr>
            <p:blipFill>
              <a:blip r:embed="rId2"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65" name="Rectangle 38"/>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66" name="Rectangle 39"/>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grpSp>
      <p:sp>
        <p:nvSpPr>
          <p:cNvPr id="74" name="Callout con freccia a destra 2"/>
          <p:cNvSpPr/>
          <p:nvPr/>
        </p:nvSpPr>
        <p:spPr>
          <a:xfrm>
            <a:off x="1216132" y="709027"/>
            <a:ext cx="1498600" cy="612775"/>
          </a:xfrm>
          <a:prstGeom prst="rightArrow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thermal energy</a:t>
            </a:r>
            <a:endParaRPr lang="it-IT" sz="1800" b="0" dirty="0"/>
          </a:p>
        </p:txBody>
      </p:sp>
      <p:sp>
        <p:nvSpPr>
          <p:cNvPr id="75" name="Callout con freccia a destra 13"/>
          <p:cNvSpPr/>
          <p:nvPr/>
        </p:nvSpPr>
        <p:spPr>
          <a:xfrm>
            <a:off x="1216132" y="1361489"/>
            <a:ext cx="1619250" cy="663575"/>
          </a:xfrm>
          <a:prstGeom prst="rightArrowCallout">
            <a:avLst>
              <a:gd name="adj1" fmla="val 24194"/>
              <a:gd name="adj2" fmla="val 25000"/>
              <a:gd name="adj3" fmla="val 25000"/>
              <a:gd name="adj4" fmla="val 6497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humidity</a:t>
            </a:r>
            <a:endParaRPr lang="it-IT" sz="1800" b="0" dirty="0"/>
          </a:p>
        </p:txBody>
      </p:sp>
      <p:sp>
        <p:nvSpPr>
          <p:cNvPr id="76" name="Callout con freccia a destra 14"/>
          <p:cNvSpPr/>
          <p:nvPr/>
        </p:nvSpPr>
        <p:spPr>
          <a:xfrm flipH="1">
            <a:off x="6311633" y="1379047"/>
            <a:ext cx="1770822" cy="604723"/>
          </a:xfrm>
          <a:prstGeom prst="rightArrowCallout">
            <a:avLst>
              <a:gd name="adj1" fmla="val 25000"/>
              <a:gd name="adj2" fmla="val 23572"/>
              <a:gd name="adj3" fmla="val 25000"/>
              <a:gd name="adj4" fmla="val 72496"/>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smtClean="0">
                <a:solidFill>
                  <a:srgbClr val="FFFFFF"/>
                </a:solidFill>
              </a:rPr>
              <a:t>micro-organisms</a:t>
            </a:r>
            <a:endParaRPr lang="it-IT" sz="1800" b="0" dirty="0">
              <a:solidFill>
                <a:srgbClr val="FFFFFF"/>
              </a:solidFill>
            </a:endParaRPr>
          </a:p>
        </p:txBody>
      </p:sp>
      <p:sp>
        <p:nvSpPr>
          <p:cNvPr id="77" name="Callout con freccia a destra 21"/>
          <p:cNvSpPr/>
          <p:nvPr/>
        </p:nvSpPr>
        <p:spPr>
          <a:xfrm flipH="1">
            <a:off x="6312656" y="735978"/>
            <a:ext cx="1693913" cy="604723"/>
          </a:xfrm>
          <a:prstGeom prst="rightArrowCallo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0" dirty="0"/>
              <a:t>radiative energy</a:t>
            </a:r>
            <a:endParaRPr lang="it-IT" sz="1800" b="0" dirty="0"/>
          </a:p>
        </p:txBody>
      </p:sp>
    </p:spTree>
    <p:extLst>
      <p:ext uri="{BB962C8B-B14F-4D97-AF65-F5344CB8AC3E}">
        <p14:creationId xmlns:p14="http://schemas.microsoft.com/office/powerpoint/2010/main" val="410533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Convegni e Congressi\2012\Leonardo Workshop 2012\Foto\LEGGERE\08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44" y="1399146"/>
            <a:ext cx="3727939" cy="27146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9"/>
          <p:cNvSpPr txBox="1">
            <a:spLocks noChangeArrowheads="1"/>
          </p:cNvSpPr>
          <p:nvPr/>
        </p:nvSpPr>
        <p:spPr bwMode="auto">
          <a:xfrm>
            <a:off x="1083222" y="123825"/>
            <a:ext cx="6960186"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UV-Vis spectroscopy of ancient paper</a:t>
            </a:r>
          </a:p>
        </p:txBody>
      </p:sp>
    </p:spTree>
    <p:extLst>
      <p:ext uri="{BB962C8B-B14F-4D97-AF65-F5344CB8AC3E}">
        <p14:creationId xmlns:p14="http://schemas.microsoft.com/office/powerpoint/2010/main" val="3115510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vegni e Congressi\2012\Leonardo Workshop 2012\Foto\LEGGERE\08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44" y="1399146"/>
            <a:ext cx="3727939" cy="27146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9"/>
          <p:cNvSpPr txBox="1">
            <a:spLocks noChangeArrowheads="1"/>
          </p:cNvSpPr>
          <p:nvPr/>
        </p:nvSpPr>
        <p:spPr bwMode="auto">
          <a:xfrm>
            <a:off x="1083222" y="123825"/>
            <a:ext cx="6960186"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UV-Vis spectroscopy of ancient paper</a:t>
            </a:r>
          </a:p>
        </p:txBody>
      </p:sp>
      <p:grpSp>
        <p:nvGrpSpPr>
          <p:cNvPr id="4" name="Group 3"/>
          <p:cNvGrpSpPr/>
          <p:nvPr/>
        </p:nvGrpSpPr>
        <p:grpSpPr>
          <a:xfrm>
            <a:off x="4028754" y="1812481"/>
            <a:ext cx="5156187" cy="3851340"/>
            <a:chOff x="4064492" y="1302496"/>
            <a:chExt cx="4981252" cy="3697966"/>
          </a:xfrm>
        </p:grpSpPr>
        <p:grpSp>
          <p:nvGrpSpPr>
            <p:cNvPr id="5" name="Gruppo 36"/>
            <p:cNvGrpSpPr>
              <a:grpSpLocks noChangeAspect="1"/>
            </p:cNvGrpSpPr>
            <p:nvPr/>
          </p:nvGrpSpPr>
          <p:grpSpPr>
            <a:xfrm>
              <a:off x="4064492" y="1658918"/>
              <a:ext cx="3991353" cy="3161241"/>
              <a:chOff x="1785938" y="1425174"/>
              <a:chExt cx="5543550" cy="4390613"/>
            </a:xfrm>
          </p:grpSpPr>
          <p:pic>
            <p:nvPicPr>
              <p:cNvPr id="23" name="Picture 1" descr="C:\Users\missori\Desktop\Origin export\Leonardo alfa_fig2b_energy_presentation_all_folios_CFB.jpg"/>
              <p:cNvPicPr>
                <a:picLocks noChangeAspect="1" noChangeArrowheads="1"/>
              </p:cNvPicPr>
              <p:nvPr/>
            </p:nvPicPr>
            <p:blipFill>
              <a:blip r:embed="rId4" cstate="print"/>
              <a:srcRect l="6868" r="6444" b="1685"/>
              <a:stretch>
                <a:fillRect/>
              </a:stretch>
            </p:blipFill>
            <p:spPr bwMode="auto">
              <a:xfrm>
                <a:off x="1785938" y="1425174"/>
                <a:ext cx="5543550" cy="4390613"/>
              </a:xfrm>
              <a:prstGeom prst="rect">
                <a:avLst/>
              </a:prstGeom>
              <a:noFill/>
            </p:spPr>
          </p:pic>
          <p:sp>
            <p:nvSpPr>
              <p:cNvPr id="24" name="Line 5"/>
              <p:cNvSpPr>
                <a:spLocks noChangeShapeType="1"/>
              </p:cNvSpPr>
              <p:nvPr/>
            </p:nvSpPr>
            <p:spPr bwMode="auto">
              <a:xfrm flipV="1">
                <a:off x="6052337" y="2643937"/>
                <a:ext cx="5563" cy="2130962"/>
              </a:xfrm>
              <a:prstGeom prst="line">
                <a:avLst/>
              </a:prstGeom>
              <a:noFill/>
              <a:ln w="12700" cap="rnd">
                <a:solidFill>
                  <a:schemeClr val="tx1"/>
                </a:solidFill>
                <a:prstDash val="lgDash"/>
                <a:round/>
                <a:headEnd/>
                <a:tailEnd type="arrow" w="lg" len="lg"/>
              </a:ln>
            </p:spPr>
            <p:txBody>
              <a:bodyPr/>
              <a:lstStyle/>
              <a:p>
                <a:endParaRPr lang="it-IT"/>
              </a:p>
            </p:txBody>
          </p:sp>
          <p:pic>
            <p:nvPicPr>
              <p:cNvPr id="25" name="Picture 206"/>
              <p:cNvPicPr>
                <a:picLocks noChangeAspect="1" noChangeArrowheads="1"/>
              </p:cNvPicPr>
              <p:nvPr/>
            </p:nvPicPr>
            <p:blipFill>
              <a:blip r:embed="rId5" cstate="print"/>
              <a:srcRect/>
              <a:stretch>
                <a:fillRect/>
              </a:stretch>
            </p:blipFill>
            <p:spPr bwMode="auto">
              <a:xfrm flipH="1">
                <a:off x="3323285" y="2166395"/>
                <a:ext cx="1616202" cy="97965"/>
              </a:xfrm>
              <a:prstGeom prst="rect">
                <a:avLst/>
              </a:prstGeom>
              <a:noFill/>
              <a:ln w="9525">
                <a:noFill/>
                <a:miter lim="800000"/>
                <a:headEnd/>
                <a:tailEnd/>
              </a:ln>
            </p:spPr>
          </p:pic>
        </p:grpSp>
        <p:grpSp>
          <p:nvGrpSpPr>
            <p:cNvPr id="6" name="Gruppo 39"/>
            <p:cNvGrpSpPr>
              <a:grpSpLocks noChangeAspect="1"/>
            </p:cNvGrpSpPr>
            <p:nvPr/>
          </p:nvGrpSpPr>
          <p:grpSpPr>
            <a:xfrm>
              <a:off x="8177195" y="1302496"/>
              <a:ext cx="868549" cy="2548488"/>
              <a:chOff x="157168" y="1963031"/>
              <a:chExt cx="1447581" cy="4247480"/>
            </a:xfrm>
          </p:grpSpPr>
          <p:grpSp>
            <p:nvGrpSpPr>
              <p:cNvPr id="12" name="Group 10"/>
              <p:cNvGrpSpPr>
                <a:grpSpLocks/>
              </p:cNvGrpSpPr>
              <p:nvPr/>
            </p:nvGrpSpPr>
            <p:grpSpPr bwMode="auto">
              <a:xfrm>
                <a:off x="157168" y="1963031"/>
                <a:ext cx="1433422" cy="1911350"/>
                <a:chOff x="2077798" y="4168743"/>
                <a:chExt cx="1433009" cy="1910697"/>
              </a:xfrm>
            </p:grpSpPr>
            <p:pic>
              <p:nvPicPr>
                <p:cNvPr id="18" name="Picture 9" descr="F:\Convegni e Congressi\OSI_10_2013 Chemnitz\Presentation\007_def_clean copia.jpg"/>
                <p:cNvPicPr>
                  <a:picLocks noChangeAspect="1" noChangeArrowheads="1"/>
                </p:cNvPicPr>
                <p:nvPr/>
              </p:nvPicPr>
              <p:blipFill>
                <a:blip r:embed="rId6" cstate="print"/>
                <a:srcRect/>
                <a:stretch>
                  <a:fillRect/>
                </a:stretch>
              </p:blipFill>
              <p:spPr bwMode="auto">
                <a:xfrm>
                  <a:off x="2077798" y="4168743"/>
                  <a:ext cx="1207681" cy="1910697"/>
                </a:xfrm>
                <a:prstGeom prst="rect">
                  <a:avLst/>
                </a:prstGeom>
                <a:noFill/>
                <a:ln w="9525">
                  <a:noFill/>
                  <a:miter lim="800000"/>
                  <a:headEnd/>
                  <a:tailEnd/>
                </a:ln>
              </p:spPr>
            </p:pic>
            <p:grpSp>
              <p:nvGrpSpPr>
                <p:cNvPr id="19" name="Group 9"/>
                <p:cNvGrpSpPr>
                  <a:grpSpLocks/>
                </p:cNvGrpSpPr>
                <p:nvPr/>
              </p:nvGrpSpPr>
              <p:grpSpPr bwMode="auto">
                <a:xfrm>
                  <a:off x="2805973" y="4363208"/>
                  <a:ext cx="130183" cy="296253"/>
                  <a:chOff x="3237481" y="4383756"/>
                  <a:chExt cx="130183" cy="296253"/>
                </a:xfrm>
              </p:grpSpPr>
              <p:sp>
                <p:nvSpPr>
                  <p:cNvPr id="21" name="Oval 7"/>
                  <p:cNvSpPr>
                    <a:spLocks noChangeAspect="1" noChangeArrowheads="1"/>
                  </p:cNvSpPr>
                  <p:nvPr/>
                </p:nvSpPr>
                <p:spPr bwMode="auto">
                  <a:xfrm flipH="1">
                    <a:off x="3240907" y="4553252"/>
                    <a:ext cx="126757" cy="126757"/>
                  </a:xfrm>
                  <a:prstGeom prst="ellipse">
                    <a:avLst/>
                  </a:prstGeom>
                  <a:noFill/>
                  <a:ln w="19050">
                    <a:solidFill>
                      <a:srgbClr val="0000FF"/>
                    </a:solidFill>
                    <a:prstDash val="solid"/>
                    <a:round/>
                    <a:headEnd/>
                    <a:tailEnd/>
                  </a:ln>
                </p:spPr>
                <p:txBody>
                  <a:bodyPr wrap="none" anchor="ctr"/>
                  <a:lstStyle/>
                  <a:p>
                    <a:pPr algn="l"/>
                    <a:endParaRPr lang="it-IT" altLang="it-IT"/>
                  </a:p>
                </p:txBody>
              </p:sp>
              <p:sp>
                <p:nvSpPr>
                  <p:cNvPr id="22" name="Oval 9"/>
                  <p:cNvSpPr>
                    <a:spLocks noChangeAspect="1" noChangeArrowheads="1"/>
                  </p:cNvSpPr>
                  <p:nvPr/>
                </p:nvSpPr>
                <p:spPr bwMode="auto">
                  <a:xfrm flipH="1">
                    <a:off x="3237481" y="4383756"/>
                    <a:ext cx="121264" cy="121264"/>
                  </a:xfrm>
                  <a:prstGeom prst="ellipse">
                    <a:avLst/>
                  </a:prstGeom>
                  <a:noFill/>
                  <a:ln w="19050">
                    <a:solidFill>
                      <a:srgbClr val="FF0000"/>
                    </a:solidFill>
                    <a:prstDash val="solid"/>
                    <a:round/>
                    <a:headEnd/>
                    <a:tailEnd/>
                  </a:ln>
                </p:spPr>
                <p:txBody>
                  <a:bodyPr wrap="none" anchor="ctr"/>
                  <a:lstStyle/>
                  <a:p>
                    <a:pPr algn="l"/>
                    <a:endParaRPr lang="it-IT" altLang="it-IT"/>
                  </a:p>
                </p:txBody>
              </p:sp>
            </p:grpSp>
            <p:sp>
              <p:nvSpPr>
                <p:cNvPr id="20" name="TextBox 4"/>
                <p:cNvSpPr txBox="1">
                  <a:spLocks noChangeArrowheads="1"/>
                </p:cNvSpPr>
                <p:nvPr/>
              </p:nvSpPr>
              <p:spPr bwMode="auto">
                <a:xfrm>
                  <a:off x="3203011" y="4179853"/>
                  <a:ext cx="307796" cy="666622"/>
                </a:xfrm>
                <a:prstGeom prst="rect">
                  <a:avLst/>
                </a:prstGeom>
                <a:noFill/>
                <a:ln w="9525">
                  <a:noFill/>
                  <a:miter lim="800000"/>
                  <a:headEnd/>
                  <a:tailEnd/>
                </a:ln>
              </p:spPr>
              <p:txBody>
                <a:bodyPr wrap="none">
                  <a:spAutoFit/>
                </a:bodyPr>
                <a:lstStyle/>
                <a:p>
                  <a:pPr algn="l"/>
                  <a:endParaRPr lang="it-IT" altLang="it-IT" b="0" dirty="0">
                    <a:solidFill>
                      <a:srgbClr val="0000CC"/>
                    </a:solidFill>
                    <a:latin typeface="Garamond" pitchFamily="18" charset="0"/>
                  </a:endParaRPr>
                </a:p>
              </p:txBody>
            </p:sp>
          </p:grpSp>
          <p:grpSp>
            <p:nvGrpSpPr>
              <p:cNvPr id="13" name="Group 12"/>
              <p:cNvGrpSpPr>
                <a:grpSpLocks/>
              </p:cNvGrpSpPr>
              <p:nvPr/>
            </p:nvGrpSpPr>
            <p:grpSpPr bwMode="auto">
              <a:xfrm>
                <a:off x="161802" y="4307098"/>
                <a:ext cx="1442947" cy="1903413"/>
                <a:chOff x="3843897" y="4187491"/>
                <a:chExt cx="1442623" cy="1904323"/>
              </a:xfrm>
            </p:grpSpPr>
            <p:grpSp>
              <p:nvGrpSpPr>
                <p:cNvPr id="14" name="Group 8"/>
                <p:cNvGrpSpPr>
                  <a:grpSpLocks/>
                </p:cNvGrpSpPr>
                <p:nvPr/>
              </p:nvGrpSpPr>
              <p:grpSpPr bwMode="auto">
                <a:xfrm>
                  <a:off x="3843897" y="4187491"/>
                  <a:ext cx="1212773" cy="1904323"/>
                  <a:chOff x="3843897" y="4187491"/>
                  <a:chExt cx="1212773" cy="1904323"/>
                </a:xfrm>
              </p:grpSpPr>
              <p:pic>
                <p:nvPicPr>
                  <p:cNvPr id="16" name="Picture 10" descr="F:\Convegni e Congressi\OSI_10_2013 Chemnitz\Presentation\001_def_clean copia.jpg"/>
                  <p:cNvPicPr>
                    <a:picLocks noChangeAspect="1" noChangeArrowheads="1"/>
                  </p:cNvPicPr>
                  <p:nvPr/>
                </p:nvPicPr>
                <p:blipFill>
                  <a:blip r:embed="rId7" cstate="print"/>
                  <a:srcRect/>
                  <a:stretch>
                    <a:fillRect/>
                  </a:stretch>
                </p:blipFill>
                <p:spPr bwMode="auto">
                  <a:xfrm>
                    <a:off x="3843897" y="4187491"/>
                    <a:ext cx="1212773" cy="1904323"/>
                  </a:xfrm>
                  <a:prstGeom prst="rect">
                    <a:avLst/>
                  </a:prstGeom>
                  <a:noFill/>
                  <a:ln w="9525">
                    <a:noFill/>
                    <a:miter lim="800000"/>
                    <a:headEnd/>
                    <a:tailEnd/>
                  </a:ln>
                </p:spPr>
              </p:pic>
              <p:sp>
                <p:nvSpPr>
                  <p:cNvPr id="17" name="Oval 13"/>
                  <p:cNvSpPr>
                    <a:spLocks noChangeAspect="1" noChangeArrowheads="1"/>
                  </p:cNvSpPr>
                  <p:nvPr/>
                </p:nvSpPr>
                <p:spPr bwMode="auto">
                  <a:xfrm>
                    <a:off x="4696829" y="4380212"/>
                    <a:ext cx="115888" cy="115888"/>
                  </a:xfrm>
                  <a:prstGeom prst="ellipse">
                    <a:avLst/>
                  </a:prstGeom>
                  <a:noFill/>
                  <a:ln w="19050">
                    <a:solidFill>
                      <a:schemeClr val="tx1"/>
                    </a:solidFill>
                    <a:round/>
                    <a:headEnd/>
                    <a:tailEnd/>
                  </a:ln>
                </p:spPr>
                <p:txBody>
                  <a:bodyPr wrap="none" anchor="ctr"/>
                  <a:lstStyle/>
                  <a:p>
                    <a:pPr algn="l"/>
                    <a:endParaRPr lang="it-IT" altLang="it-IT"/>
                  </a:p>
                </p:txBody>
              </p:sp>
            </p:grpSp>
            <p:sp>
              <p:nvSpPr>
                <p:cNvPr id="15" name="TextBox 31"/>
                <p:cNvSpPr txBox="1">
                  <a:spLocks noChangeArrowheads="1"/>
                </p:cNvSpPr>
                <p:nvPr/>
              </p:nvSpPr>
              <p:spPr bwMode="auto">
                <a:xfrm>
                  <a:off x="4978704" y="4231962"/>
                  <a:ext cx="307816" cy="667169"/>
                </a:xfrm>
                <a:prstGeom prst="rect">
                  <a:avLst/>
                </a:prstGeom>
                <a:noFill/>
                <a:ln w="9525">
                  <a:noFill/>
                  <a:miter lim="800000"/>
                  <a:headEnd/>
                  <a:tailEnd/>
                </a:ln>
              </p:spPr>
              <p:txBody>
                <a:bodyPr wrap="none">
                  <a:spAutoFit/>
                </a:bodyPr>
                <a:lstStyle/>
                <a:p>
                  <a:pPr algn="l"/>
                  <a:endParaRPr lang="it-IT" altLang="it-IT" b="0" dirty="0">
                    <a:latin typeface="Garamond" pitchFamily="18" charset="0"/>
                  </a:endParaRPr>
                </a:p>
              </p:txBody>
            </p:sp>
          </p:grpSp>
        </p:grpSp>
        <p:grpSp>
          <p:nvGrpSpPr>
            <p:cNvPr id="7" name="Gruppo 51"/>
            <p:cNvGrpSpPr>
              <a:grpSpLocks noChangeAspect="1"/>
            </p:cNvGrpSpPr>
            <p:nvPr/>
          </p:nvGrpSpPr>
          <p:grpSpPr>
            <a:xfrm>
              <a:off x="7880624" y="4096380"/>
              <a:ext cx="980389" cy="904082"/>
              <a:chOff x="7314677" y="1846565"/>
              <a:chExt cx="1633982" cy="1506803"/>
            </a:xfrm>
          </p:grpSpPr>
          <p:grpSp>
            <p:nvGrpSpPr>
              <p:cNvPr id="8" name="Gruppo 48"/>
              <p:cNvGrpSpPr/>
              <p:nvPr/>
            </p:nvGrpSpPr>
            <p:grpSpPr>
              <a:xfrm>
                <a:off x="7823947" y="1857410"/>
                <a:ext cx="1124712" cy="1495958"/>
                <a:chOff x="7452459" y="1857410"/>
                <a:chExt cx="1124712" cy="1495958"/>
              </a:xfrm>
            </p:grpSpPr>
            <p:pic>
              <p:nvPicPr>
                <p:cNvPr id="10" name="Picture 3" descr="I:\Progetti ISC\Leonardo da Vinci\TORINO 13 maggio 13\codice-volo-foglio-4v.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2459" y="1857410"/>
                  <a:ext cx="1124712" cy="149595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3"/>
                <p:cNvSpPr>
                  <a:spLocks noChangeAspect="1" noChangeArrowheads="1"/>
                </p:cNvSpPr>
                <p:nvPr/>
              </p:nvSpPr>
              <p:spPr bwMode="auto">
                <a:xfrm>
                  <a:off x="7530270" y="1938070"/>
                  <a:ext cx="103178" cy="107688"/>
                </a:xfrm>
                <a:prstGeom prst="ellipse">
                  <a:avLst/>
                </a:prstGeom>
                <a:noFill/>
                <a:ln w="19050">
                  <a:solidFill>
                    <a:srgbClr val="FF00FF"/>
                  </a:solidFill>
                  <a:round/>
                  <a:headEnd/>
                  <a:tailEnd/>
                </a:ln>
              </p:spPr>
              <p:txBody>
                <a:bodyPr wrap="none" anchor="ctr"/>
                <a:lstStyle/>
                <a:p>
                  <a:pPr algn="l"/>
                  <a:endParaRPr lang="it-IT" altLang="it-IT"/>
                </a:p>
              </p:txBody>
            </p:sp>
          </p:grpSp>
          <p:sp>
            <p:nvSpPr>
              <p:cNvPr id="9" name="TextBox 32"/>
              <p:cNvSpPr txBox="1">
                <a:spLocks noChangeArrowheads="1"/>
              </p:cNvSpPr>
              <p:nvPr/>
            </p:nvSpPr>
            <p:spPr bwMode="auto">
              <a:xfrm>
                <a:off x="7314677" y="1846565"/>
                <a:ext cx="307885" cy="666850"/>
              </a:xfrm>
              <a:prstGeom prst="rect">
                <a:avLst/>
              </a:prstGeom>
              <a:noFill/>
              <a:ln w="9525">
                <a:noFill/>
                <a:miter lim="800000"/>
                <a:headEnd/>
                <a:tailEnd/>
              </a:ln>
            </p:spPr>
            <p:txBody>
              <a:bodyPr wrap="none">
                <a:spAutoFit/>
              </a:bodyPr>
              <a:lstStyle/>
              <a:p>
                <a:pPr algn="l"/>
                <a:endParaRPr lang="it-IT" altLang="it-IT" b="0" dirty="0">
                  <a:solidFill>
                    <a:srgbClr val="FF00FF"/>
                  </a:solidFill>
                  <a:latin typeface="Garamond" pitchFamily="18" charset="0"/>
                </a:endParaRPr>
              </a:p>
            </p:txBody>
          </p:sp>
        </p:grpSp>
      </p:grpSp>
      <p:graphicFrame>
        <p:nvGraphicFramePr>
          <p:cNvPr id="26" name="Object 308"/>
          <p:cNvGraphicFramePr>
            <a:graphicFrameLocks noChangeAspect="1"/>
          </p:cNvGraphicFramePr>
          <p:nvPr>
            <p:extLst>
              <p:ext uri="{D42A27DB-BD31-4B8C-83A1-F6EECF244321}">
                <p14:modId xmlns:p14="http://schemas.microsoft.com/office/powerpoint/2010/main" val="3464752372"/>
              </p:ext>
            </p:extLst>
          </p:nvPr>
        </p:nvGraphicFramePr>
        <p:xfrm>
          <a:off x="4939810" y="941946"/>
          <a:ext cx="2818800" cy="914400"/>
        </p:xfrm>
        <a:graphic>
          <a:graphicData uri="http://schemas.openxmlformats.org/presentationml/2006/ole">
            <mc:AlternateContent xmlns:mc="http://schemas.openxmlformats.org/markup-compatibility/2006">
              <mc:Choice xmlns:v="urn:schemas-microsoft-com:vml" Requires="v">
                <p:oleObj spid="_x0000_s68651" name="Equation" r:id="rId9" imgW="1409400" imgH="457200" progId="Equation.DSMT4">
                  <p:embed/>
                </p:oleObj>
              </mc:Choice>
              <mc:Fallback>
                <p:oleObj name="Equation" r:id="rId9" imgW="14094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9810" y="941946"/>
                        <a:ext cx="2818800" cy="914400"/>
                      </a:xfrm>
                      <a:prstGeom prst="rect">
                        <a:avLst/>
                      </a:prstGeom>
                      <a:solidFill>
                        <a:schemeClr val="bg1"/>
                      </a:solidFill>
                    </p:spPr>
                  </p:pic>
                </p:oleObj>
              </mc:Fallback>
            </mc:AlternateContent>
          </a:graphicData>
        </a:graphic>
      </p:graphicFrame>
      <p:pic>
        <p:nvPicPr>
          <p:cNvPr id="27" name="Picture 309"/>
          <p:cNvPicPr>
            <a:picLocks noChangeAspect="1" noChangeArrowheads="1"/>
          </p:cNvPicPr>
          <p:nvPr/>
        </p:nvPicPr>
        <p:blipFill>
          <a:blip r:embed="rId11" cstate="print"/>
          <a:srcRect/>
          <a:stretch>
            <a:fillRect/>
          </a:stretch>
        </p:blipFill>
        <p:spPr bwMode="auto">
          <a:xfrm>
            <a:off x="1014089" y="5857353"/>
            <a:ext cx="7375926" cy="992458"/>
          </a:xfrm>
          <a:prstGeom prst="rect">
            <a:avLst/>
          </a:prstGeom>
          <a:noFill/>
          <a:ln w="9525">
            <a:noFill/>
            <a:miter lim="800000"/>
            <a:headEnd/>
            <a:tailEnd/>
          </a:ln>
        </p:spPr>
      </p:pic>
    </p:spTree>
    <p:extLst>
      <p:ext uri="{BB962C8B-B14F-4D97-AF65-F5344CB8AC3E}">
        <p14:creationId xmlns:p14="http://schemas.microsoft.com/office/powerpoint/2010/main" val="1233400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10"/>
          <p:cNvSpPr>
            <a:spLocks noChangeArrowheads="1"/>
          </p:cNvSpPr>
          <p:nvPr/>
        </p:nvSpPr>
        <p:spPr bwMode="auto">
          <a:xfrm>
            <a:off x="35037" y="203349"/>
            <a:ext cx="9071971" cy="502958"/>
          </a:xfrm>
          <a:prstGeom prst="rect">
            <a:avLst/>
          </a:prstGeom>
          <a:noFill/>
          <a:ln w="9525">
            <a:noFill/>
            <a:miter lim="800000"/>
            <a:headEnd/>
            <a:tailEnd/>
          </a:ln>
        </p:spPr>
        <p:txBody>
          <a:bodyPr wrap="none">
            <a:spAutoFit/>
          </a:bodyPr>
          <a:lstStyle/>
          <a:p>
            <a:pPr algn="l">
              <a:lnSpc>
                <a:spcPct val="80000"/>
              </a:lnSpc>
              <a:spcBef>
                <a:spcPct val="20000"/>
              </a:spcBef>
            </a:pPr>
            <a:r>
              <a:rPr lang="en-US" altLang="it-IT" sz="3200" b="0" dirty="0">
                <a:latin typeface="Garamond" pitchFamily="18" charset="0"/>
              </a:rPr>
              <a:t>Theoretical </a:t>
            </a:r>
            <a:r>
              <a:rPr lang="en-US" altLang="it-IT" sz="3200" b="0" dirty="0" smtClean="0">
                <a:latin typeface="Garamond" pitchFamily="18" charset="0"/>
              </a:rPr>
              <a:t>simulations of cellulose UV-Vis absorption</a:t>
            </a:r>
            <a:endParaRPr lang="en-US" altLang="it-IT" sz="3200" b="0" dirty="0">
              <a:latin typeface="Garamond" pitchFamily="18" charset="0"/>
            </a:endParaRPr>
          </a:p>
        </p:txBody>
      </p:sp>
      <p:sp>
        <p:nvSpPr>
          <p:cNvPr id="53257" name="Rectangle 9"/>
          <p:cNvSpPr>
            <a:spLocks noChangeArrowheads="1"/>
          </p:cNvSpPr>
          <p:nvPr/>
        </p:nvSpPr>
        <p:spPr bwMode="auto">
          <a:xfrm>
            <a:off x="324865" y="937896"/>
            <a:ext cx="1693156" cy="954107"/>
          </a:xfrm>
          <a:prstGeom prst="rect">
            <a:avLst/>
          </a:prstGeom>
          <a:solidFill>
            <a:schemeClr val="bg1"/>
          </a:solidFill>
          <a:ln>
            <a:noFill/>
          </a:ln>
          <a:effectLst/>
          <a:extLst/>
        </p:spPr>
        <p:txBody>
          <a:bodyPr wrap="none">
            <a:spAutoFit/>
          </a:bodyPr>
          <a:lstStyle>
            <a:lvl1pPr algn="l" eaLnBrk="0" hangingPunct="0">
              <a:defRPr sz="2000" b="1">
                <a:solidFill>
                  <a:schemeClr val="tx1"/>
                </a:solidFill>
                <a:latin typeface="Arial" charset="0"/>
                <a:cs typeface="Arial" charset="0"/>
              </a:defRPr>
            </a:lvl1pPr>
            <a:lvl2pPr marL="742950" indent="-285750" algn="l" eaLnBrk="0" hangingPunct="0">
              <a:defRPr sz="2000" b="1">
                <a:solidFill>
                  <a:schemeClr val="tx1"/>
                </a:solidFill>
                <a:latin typeface="Arial" charset="0"/>
                <a:cs typeface="Arial" charset="0"/>
              </a:defRPr>
            </a:lvl2pPr>
            <a:lvl3pPr marL="1143000" indent="-228600" algn="l" eaLnBrk="0" hangingPunct="0">
              <a:defRPr sz="2000" b="1">
                <a:solidFill>
                  <a:schemeClr val="tx1"/>
                </a:solidFill>
                <a:latin typeface="Arial" charset="0"/>
                <a:cs typeface="Arial" charset="0"/>
              </a:defRPr>
            </a:lvl3pPr>
            <a:lvl4pPr marL="1600200" indent="-228600" algn="l" eaLnBrk="0" hangingPunct="0">
              <a:defRPr sz="2000" b="1">
                <a:solidFill>
                  <a:schemeClr val="tx1"/>
                </a:solidFill>
                <a:latin typeface="Arial" charset="0"/>
                <a:cs typeface="Arial" charset="0"/>
              </a:defRPr>
            </a:lvl4pPr>
            <a:lvl5pPr marL="2057400" indent="-228600" algn="l" eaLnBrk="0" hangingPunct="0">
              <a:defRPr sz="2000" b="1">
                <a:solidFill>
                  <a:schemeClr val="tx1"/>
                </a:solidFill>
                <a:latin typeface="Arial" charset="0"/>
                <a:cs typeface="Arial" charset="0"/>
              </a:defRPr>
            </a:lvl5pPr>
            <a:lvl6pPr marL="2514600" indent="-228600" eaLnBrk="0" fontAlgn="base" hangingPunct="0">
              <a:spcBef>
                <a:spcPct val="0"/>
              </a:spcBef>
              <a:spcAft>
                <a:spcPct val="0"/>
              </a:spcAft>
              <a:defRPr sz="2000" b="1">
                <a:solidFill>
                  <a:schemeClr val="tx1"/>
                </a:solidFill>
                <a:latin typeface="Arial" charset="0"/>
                <a:cs typeface="Arial" charset="0"/>
              </a:defRPr>
            </a:lvl6pPr>
            <a:lvl7pPr marL="2971800" indent="-228600" eaLnBrk="0" fontAlgn="base" hangingPunct="0">
              <a:spcBef>
                <a:spcPct val="0"/>
              </a:spcBef>
              <a:spcAft>
                <a:spcPct val="0"/>
              </a:spcAft>
              <a:defRPr sz="2000" b="1">
                <a:solidFill>
                  <a:schemeClr val="tx1"/>
                </a:solidFill>
                <a:latin typeface="Arial" charset="0"/>
                <a:cs typeface="Arial" charset="0"/>
              </a:defRPr>
            </a:lvl7pPr>
            <a:lvl8pPr marL="3429000" indent="-228600" eaLnBrk="0" fontAlgn="base" hangingPunct="0">
              <a:spcBef>
                <a:spcPct val="0"/>
              </a:spcBef>
              <a:spcAft>
                <a:spcPct val="0"/>
              </a:spcAft>
              <a:defRPr sz="2000" b="1">
                <a:solidFill>
                  <a:schemeClr val="tx1"/>
                </a:solidFill>
                <a:latin typeface="Arial" charset="0"/>
                <a:cs typeface="Arial" charset="0"/>
              </a:defRPr>
            </a:lvl8pPr>
            <a:lvl9pPr marL="3886200" indent="-228600" eaLnBrk="0" fontAlgn="base" hangingPunct="0">
              <a:spcBef>
                <a:spcPct val="0"/>
              </a:spcBef>
              <a:spcAft>
                <a:spcPct val="0"/>
              </a:spcAft>
              <a:defRPr sz="2000" b="1">
                <a:solidFill>
                  <a:schemeClr val="tx1"/>
                </a:solidFill>
                <a:latin typeface="Arial" charset="0"/>
                <a:cs typeface="Arial" charset="0"/>
              </a:defRPr>
            </a:lvl9pPr>
          </a:lstStyle>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Density</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Functional</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Theory (DFT)</a:t>
            </a:r>
          </a:p>
        </p:txBody>
      </p:sp>
      <p:sp>
        <p:nvSpPr>
          <p:cNvPr id="23559" name="Rectangle 12"/>
          <p:cNvSpPr>
            <a:spLocks noChangeArrowheads="1"/>
          </p:cNvSpPr>
          <p:nvPr/>
        </p:nvSpPr>
        <p:spPr bwMode="auto">
          <a:xfrm>
            <a:off x="5435063" y="1056929"/>
            <a:ext cx="1906227" cy="656783"/>
          </a:xfrm>
          <a:prstGeom prst="rect">
            <a:avLst/>
          </a:prstGeom>
          <a:solidFill>
            <a:srgbClr val="FFFF99"/>
          </a:solidFill>
          <a:ln w="9525">
            <a:noFill/>
            <a:miter lim="800000"/>
            <a:headEnd/>
            <a:tailEnd/>
          </a:ln>
        </p:spPr>
        <p:txBody>
          <a:bodyPr wrap="none">
            <a:spAutoFit/>
          </a:bodyPr>
          <a:lstStyle/>
          <a:p>
            <a:pPr>
              <a:lnSpc>
                <a:spcPct val="80000"/>
              </a:lnSpc>
              <a:spcBef>
                <a:spcPct val="20000"/>
              </a:spcBef>
            </a:pPr>
            <a:r>
              <a:rPr lang="en-US" altLang="it-IT" b="0" dirty="0">
                <a:solidFill>
                  <a:srgbClr val="0000CC"/>
                </a:solidFill>
                <a:latin typeface="Garamond" panose="02020404030301010803" pitchFamily="18" charset="0"/>
              </a:rPr>
              <a:t>Time-Dependent</a:t>
            </a:r>
          </a:p>
          <a:p>
            <a:pPr>
              <a:lnSpc>
                <a:spcPct val="80000"/>
              </a:lnSpc>
              <a:spcBef>
                <a:spcPct val="20000"/>
              </a:spcBef>
            </a:pPr>
            <a:r>
              <a:rPr lang="en-US" altLang="it-IT" b="0" dirty="0">
                <a:solidFill>
                  <a:srgbClr val="0000CC"/>
                </a:solidFill>
                <a:latin typeface="Garamond" panose="02020404030301010803" pitchFamily="18" charset="0"/>
              </a:rPr>
              <a:t>DFT </a:t>
            </a:r>
          </a:p>
        </p:txBody>
      </p:sp>
      <p:sp>
        <p:nvSpPr>
          <p:cNvPr id="23561" name="Line 6"/>
          <p:cNvSpPr>
            <a:spLocks noChangeShapeType="1"/>
          </p:cNvSpPr>
          <p:nvPr/>
        </p:nvSpPr>
        <p:spPr bwMode="auto">
          <a:xfrm flipV="1">
            <a:off x="4631445" y="1378128"/>
            <a:ext cx="396875" cy="9525"/>
          </a:xfrm>
          <a:prstGeom prst="line">
            <a:avLst/>
          </a:prstGeom>
          <a:noFill/>
          <a:ln w="73025">
            <a:solidFill>
              <a:srgbClr val="FF6600"/>
            </a:solidFill>
            <a:round/>
            <a:headEnd/>
            <a:tailEnd type="triangle" w="med" len="med"/>
          </a:ln>
        </p:spPr>
        <p:txBody>
          <a:bodyPr lIns="82945" tIns="41473" rIns="82945" bIns="41473"/>
          <a:lstStyle/>
          <a:p>
            <a:endParaRPr lang="it-IT"/>
          </a:p>
        </p:txBody>
      </p:sp>
      <p:pic>
        <p:nvPicPr>
          <p:cNvPr id="66562" name="Picture 2" descr="http://www.quantum-espresso.org/wp-content/uploads/2011/12/Quantum_espresso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942" y="988070"/>
            <a:ext cx="1511128" cy="724942"/>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D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1797" y="879053"/>
            <a:ext cx="724448" cy="833959"/>
          </a:xfrm>
          <a:prstGeom prst="rect">
            <a:avLst/>
          </a:prstGeom>
          <a:solidFill>
            <a:schemeClr val="bg1"/>
          </a:solidFill>
        </p:spPr>
      </p:pic>
      <p:sp>
        <p:nvSpPr>
          <p:cNvPr id="3" name="Rectangle 2"/>
          <p:cNvSpPr/>
          <p:nvPr/>
        </p:nvSpPr>
        <p:spPr>
          <a:xfrm>
            <a:off x="7330379" y="1706187"/>
            <a:ext cx="1853391" cy="338554"/>
          </a:xfrm>
          <a:prstGeom prst="rect">
            <a:avLst/>
          </a:prstGeom>
        </p:spPr>
        <p:txBody>
          <a:bodyPr wrap="none">
            <a:spAutoFit/>
          </a:bodyPr>
          <a:lstStyle/>
          <a:p>
            <a:r>
              <a:rPr lang="en-US" sz="1600" b="0" u="sng" dirty="0" smtClean="0">
                <a:solidFill>
                  <a:srgbClr val="006600"/>
                </a:solidFill>
                <a:hlinkClick r:id="rId5"/>
              </a:rPr>
              <a:t>http</a:t>
            </a:r>
            <a:r>
              <a:rPr lang="en-US" sz="1600" b="0" u="sng" dirty="0">
                <a:solidFill>
                  <a:srgbClr val="006600"/>
                </a:solidFill>
                <a:hlinkClick r:id="rId5"/>
              </a:rPr>
              <a:t>://</a:t>
            </a:r>
            <a:r>
              <a:rPr lang="en-US" sz="1600" b="0" u="sng" dirty="0" smtClean="0">
                <a:solidFill>
                  <a:srgbClr val="006600"/>
                </a:solidFill>
                <a:hlinkClick r:id="rId5"/>
              </a:rPr>
              <a:t>dp-code.org</a:t>
            </a:r>
            <a:r>
              <a:rPr lang="en-US" sz="1600" b="0" dirty="0" smtClean="0">
                <a:solidFill>
                  <a:srgbClr val="006600"/>
                </a:solidFill>
              </a:rPr>
              <a:t> </a:t>
            </a:r>
            <a:endParaRPr lang="it-IT" sz="1600" b="0" dirty="0">
              <a:solidFill>
                <a:srgbClr val="006600"/>
              </a:solidFill>
            </a:endParaRPr>
          </a:p>
        </p:txBody>
      </p:sp>
      <p:sp>
        <p:nvSpPr>
          <p:cNvPr id="4" name="Rectangle 3"/>
          <p:cNvSpPr/>
          <p:nvPr/>
        </p:nvSpPr>
        <p:spPr>
          <a:xfrm>
            <a:off x="1924957" y="1706187"/>
            <a:ext cx="3300776" cy="338554"/>
          </a:xfrm>
          <a:prstGeom prst="rect">
            <a:avLst/>
          </a:prstGeom>
        </p:spPr>
        <p:txBody>
          <a:bodyPr wrap="none">
            <a:spAutoFit/>
          </a:bodyPr>
          <a:lstStyle/>
          <a:p>
            <a:r>
              <a:rPr lang="it-IT" sz="1600" b="0" u="sng" dirty="0">
                <a:solidFill>
                  <a:srgbClr val="006600"/>
                </a:solidFill>
              </a:rPr>
              <a:t>http://www.quantum-espresso.org/</a:t>
            </a:r>
          </a:p>
        </p:txBody>
      </p:sp>
      <p:pic>
        <p:nvPicPr>
          <p:cNvPr id="3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9" r="675"/>
          <a:stretch/>
        </p:blipFill>
        <p:spPr bwMode="auto">
          <a:xfrm>
            <a:off x="5039011" y="6092410"/>
            <a:ext cx="4048775" cy="75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7" r="1209"/>
          <a:stretch/>
        </p:blipFill>
        <p:spPr bwMode="auto">
          <a:xfrm>
            <a:off x="66675" y="6103104"/>
            <a:ext cx="4783015" cy="74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4587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35037" y="203349"/>
            <a:ext cx="9071971" cy="502958"/>
          </a:xfrm>
          <a:prstGeom prst="rect">
            <a:avLst/>
          </a:prstGeom>
          <a:noFill/>
          <a:ln w="9525">
            <a:noFill/>
            <a:miter lim="800000"/>
            <a:headEnd/>
            <a:tailEnd/>
          </a:ln>
        </p:spPr>
        <p:txBody>
          <a:bodyPr wrap="none">
            <a:spAutoFit/>
          </a:bodyPr>
          <a:lstStyle/>
          <a:p>
            <a:pPr algn="l">
              <a:lnSpc>
                <a:spcPct val="80000"/>
              </a:lnSpc>
              <a:spcBef>
                <a:spcPct val="20000"/>
              </a:spcBef>
            </a:pPr>
            <a:r>
              <a:rPr lang="en-US" altLang="it-IT" sz="3200" b="0" dirty="0">
                <a:latin typeface="Garamond" pitchFamily="18" charset="0"/>
              </a:rPr>
              <a:t>Theoretical </a:t>
            </a:r>
            <a:r>
              <a:rPr lang="en-US" altLang="it-IT" sz="3200" b="0" dirty="0" smtClean="0">
                <a:latin typeface="Garamond" pitchFamily="18" charset="0"/>
              </a:rPr>
              <a:t>simulations of cellulose UV-Vis absorption</a:t>
            </a:r>
            <a:endParaRPr lang="en-US" altLang="it-IT" sz="3200" b="0" dirty="0">
              <a:latin typeface="Garamond" pitchFamily="18" charset="0"/>
            </a:endParaRPr>
          </a:p>
        </p:txBody>
      </p:sp>
      <p:sp>
        <p:nvSpPr>
          <p:cNvPr id="3" name="Rectangle 9"/>
          <p:cNvSpPr>
            <a:spLocks noChangeArrowheads="1"/>
          </p:cNvSpPr>
          <p:nvPr/>
        </p:nvSpPr>
        <p:spPr bwMode="auto">
          <a:xfrm>
            <a:off x="324865" y="937896"/>
            <a:ext cx="1693156" cy="954107"/>
          </a:xfrm>
          <a:prstGeom prst="rect">
            <a:avLst/>
          </a:prstGeom>
          <a:solidFill>
            <a:schemeClr val="bg1"/>
          </a:solidFill>
          <a:ln>
            <a:noFill/>
          </a:ln>
          <a:effectLst/>
          <a:extLst/>
        </p:spPr>
        <p:txBody>
          <a:bodyPr wrap="none">
            <a:spAutoFit/>
          </a:bodyPr>
          <a:lstStyle>
            <a:lvl1pPr algn="l" eaLnBrk="0" hangingPunct="0">
              <a:defRPr sz="2000" b="1">
                <a:solidFill>
                  <a:schemeClr val="tx1"/>
                </a:solidFill>
                <a:latin typeface="Arial" charset="0"/>
                <a:cs typeface="Arial" charset="0"/>
              </a:defRPr>
            </a:lvl1pPr>
            <a:lvl2pPr marL="742950" indent="-285750" algn="l" eaLnBrk="0" hangingPunct="0">
              <a:defRPr sz="2000" b="1">
                <a:solidFill>
                  <a:schemeClr val="tx1"/>
                </a:solidFill>
                <a:latin typeface="Arial" charset="0"/>
                <a:cs typeface="Arial" charset="0"/>
              </a:defRPr>
            </a:lvl2pPr>
            <a:lvl3pPr marL="1143000" indent="-228600" algn="l" eaLnBrk="0" hangingPunct="0">
              <a:defRPr sz="2000" b="1">
                <a:solidFill>
                  <a:schemeClr val="tx1"/>
                </a:solidFill>
                <a:latin typeface="Arial" charset="0"/>
                <a:cs typeface="Arial" charset="0"/>
              </a:defRPr>
            </a:lvl3pPr>
            <a:lvl4pPr marL="1600200" indent="-228600" algn="l" eaLnBrk="0" hangingPunct="0">
              <a:defRPr sz="2000" b="1">
                <a:solidFill>
                  <a:schemeClr val="tx1"/>
                </a:solidFill>
                <a:latin typeface="Arial" charset="0"/>
                <a:cs typeface="Arial" charset="0"/>
              </a:defRPr>
            </a:lvl4pPr>
            <a:lvl5pPr marL="2057400" indent="-228600" algn="l" eaLnBrk="0" hangingPunct="0">
              <a:defRPr sz="2000" b="1">
                <a:solidFill>
                  <a:schemeClr val="tx1"/>
                </a:solidFill>
                <a:latin typeface="Arial" charset="0"/>
                <a:cs typeface="Arial" charset="0"/>
              </a:defRPr>
            </a:lvl5pPr>
            <a:lvl6pPr marL="2514600" indent="-228600" eaLnBrk="0" fontAlgn="base" hangingPunct="0">
              <a:spcBef>
                <a:spcPct val="0"/>
              </a:spcBef>
              <a:spcAft>
                <a:spcPct val="0"/>
              </a:spcAft>
              <a:defRPr sz="2000" b="1">
                <a:solidFill>
                  <a:schemeClr val="tx1"/>
                </a:solidFill>
                <a:latin typeface="Arial" charset="0"/>
                <a:cs typeface="Arial" charset="0"/>
              </a:defRPr>
            </a:lvl6pPr>
            <a:lvl7pPr marL="2971800" indent="-228600" eaLnBrk="0" fontAlgn="base" hangingPunct="0">
              <a:spcBef>
                <a:spcPct val="0"/>
              </a:spcBef>
              <a:spcAft>
                <a:spcPct val="0"/>
              </a:spcAft>
              <a:defRPr sz="2000" b="1">
                <a:solidFill>
                  <a:schemeClr val="tx1"/>
                </a:solidFill>
                <a:latin typeface="Arial" charset="0"/>
                <a:cs typeface="Arial" charset="0"/>
              </a:defRPr>
            </a:lvl7pPr>
            <a:lvl8pPr marL="3429000" indent="-228600" eaLnBrk="0" fontAlgn="base" hangingPunct="0">
              <a:spcBef>
                <a:spcPct val="0"/>
              </a:spcBef>
              <a:spcAft>
                <a:spcPct val="0"/>
              </a:spcAft>
              <a:defRPr sz="2000" b="1">
                <a:solidFill>
                  <a:schemeClr val="tx1"/>
                </a:solidFill>
                <a:latin typeface="Arial" charset="0"/>
                <a:cs typeface="Arial" charset="0"/>
              </a:defRPr>
            </a:lvl8pPr>
            <a:lvl9pPr marL="3886200" indent="-228600" eaLnBrk="0" fontAlgn="base" hangingPunct="0">
              <a:spcBef>
                <a:spcPct val="0"/>
              </a:spcBef>
              <a:spcAft>
                <a:spcPct val="0"/>
              </a:spcAft>
              <a:defRPr sz="2000" b="1">
                <a:solidFill>
                  <a:schemeClr val="tx1"/>
                </a:solidFill>
                <a:latin typeface="Arial" charset="0"/>
                <a:cs typeface="Arial" charset="0"/>
              </a:defRPr>
            </a:lvl9pPr>
          </a:lstStyle>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Density</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Functional</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Theory (DFT)</a:t>
            </a:r>
          </a:p>
        </p:txBody>
      </p:sp>
      <p:sp>
        <p:nvSpPr>
          <p:cNvPr id="4" name="Rectangle 12"/>
          <p:cNvSpPr>
            <a:spLocks noChangeArrowheads="1"/>
          </p:cNvSpPr>
          <p:nvPr/>
        </p:nvSpPr>
        <p:spPr bwMode="auto">
          <a:xfrm>
            <a:off x="5435063" y="1056929"/>
            <a:ext cx="1906227" cy="656783"/>
          </a:xfrm>
          <a:prstGeom prst="rect">
            <a:avLst/>
          </a:prstGeom>
          <a:solidFill>
            <a:srgbClr val="FFFF99"/>
          </a:solidFill>
          <a:ln w="9525">
            <a:noFill/>
            <a:miter lim="800000"/>
            <a:headEnd/>
            <a:tailEnd/>
          </a:ln>
        </p:spPr>
        <p:txBody>
          <a:bodyPr wrap="none">
            <a:spAutoFit/>
          </a:bodyPr>
          <a:lstStyle/>
          <a:p>
            <a:pPr>
              <a:lnSpc>
                <a:spcPct val="80000"/>
              </a:lnSpc>
              <a:spcBef>
                <a:spcPct val="20000"/>
              </a:spcBef>
            </a:pPr>
            <a:r>
              <a:rPr lang="en-US" altLang="it-IT" b="0" dirty="0">
                <a:solidFill>
                  <a:srgbClr val="0000CC"/>
                </a:solidFill>
                <a:latin typeface="Garamond" panose="02020404030301010803" pitchFamily="18" charset="0"/>
              </a:rPr>
              <a:t>Time-Dependent</a:t>
            </a:r>
          </a:p>
          <a:p>
            <a:pPr>
              <a:lnSpc>
                <a:spcPct val="80000"/>
              </a:lnSpc>
              <a:spcBef>
                <a:spcPct val="20000"/>
              </a:spcBef>
            </a:pPr>
            <a:r>
              <a:rPr lang="en-US" altLang="it-IT" b="0" dirty="0">
                <a:solidFill>
                  <a:srgbClr val="0000CC"/>
                </a:solidFill>
                <a:latin typeface="Garamond" panose="02020404030301010803" pitchFamily="18" charset="0"/>
              </a:rPr>
              <a:t>DFT </a:t>
            </a:r>
          </a:p>
        </p:txBody>
      </p:sp>
      <p:sp>
        <p:nvSpPr>
          <p:cNvPr id="5" name="Line 6"/>
          <p:cNvSpPr>
            <a:spLocks noChangeShapeType="1"/>
          </p:cNvSpPr>
          <p:nvPr/>
        </p:nvSpPr>
        <p:spPr bwMode="auto">
          <a:xfrm flipV="1">
            <a:off x="4631445" y="1378128"/>
            <a:ext cx="396875" cy="9525"/>
          </a:xfrm>
          <a:prstGeom prst="line">
            <a:avLst/>
          </a:prstGeom>
          <a:noFill/>
          <a:ln w="73025">
            <a:solidFill>
              <a:srgbClr val="FF6600"/>
            </a:solidFill>
            <a:round/>
            <a:headEnd/>
            <a:tailEnd type="triangle" w="med" len="med"/>
          </a:ln>
        </p:spPr>
        <p:txBody>
          <a:bodyPr lIns="82945" tIns="41473" rIns="82945" bIns="41473"/>
          <a:lstStyle/>
          <a:p>
            <a:endParaRPr lang="it-IT"/>
          </a:p>
        </p:txBody>
      </p:sp>
      <p:pic>
        <p:nvPicPr>
          <p:cNvPr id="6" name="Picture 2" descr="http://www.quantum-espresso.org/wp-content/uploads/2011/12/Quantum_espresso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4942" y="988070"/>
            <a:ext cx="1511128" cy="72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797" y="879053"/>
            <a:ext cx="724448" cy="833959"/>
          </a:xfrm>
          <a:prstGeom prst="rect">
            <a:avLst/>
          </a:prstGeom>
          <a:solidFill>
            <a:schemeClr val="bg1"/>
          </a:solidFill>
        </p:spPr>
      </p:pic>
      <p:sp>
        <p:nvSpPr>
          <p:cNvPr id="8" name="Rectangle 7"/>
          <p:cNvSpPr/>
          <p:nvPr/>
        </p:nvSpPr>
        <p:spPr>
          <a:xfrm>
            <a:off x="7330379" y="1706187"/>
            <a:ext cx="1853391" cy="338554"/>
          </a:xfrm>
          <a:prstGeom prst="rect">
            <a:avLst/>
          </a:prstGeom>
        </p:spPr>
        <p:txBody>
          <a:bodyPr wrap="none">
            <a:spAutoFit/>
          </a:bodyPr>
          <a:lstStyle/>
          <a:p>
            <a:r>
              <a:rPr lang="en-US" sz="1600" b="0" u="sng" dirty="0" smtClean="0">
                <a:solidFill>
                  <a:srgbClr val="006600"/>
                </a:solidFill>
                <a:hlinkClick r:id="rId4"/>
              </a:rPr>
              <a:t>http</a:t>
            </a:r>
            <a:r>
              <a:rPr lang="en-US" sz="1600" b="0" u="sng" dirty="0">
                <a:solidFill>
                  <a:srgbClr val="006600"/>
                </a:solidFill>
                <a:hlinkClick r:id="rId4"/>
              </a:rPr>
              <a:t>://</a:t>
            </a:r>
            <a:r>
              <a:rPr lang="en-US" sz="1600" b="0" u="sng" dirty="0" smtClean="0">
                <a:solidFill>
                  <a:srgbClr val="006600"/>
                </a:solidFill>
                <a:hlinkClick r:id="rId4"/>
              </a:rPr>
              <a:t>dp-code.org</a:t>
            </a:r>
            <a:r>
              <a:rPr lang="en-US" sz="1600" b="0" dirty="0" smtClean="0">
                <a:solidFill>
                  <a:srgbClr val="006600"/>
                </a:solidFill>
              </a:rPr>
              <a:t> </a:t>
            </a:r>
            <a:endParaRPr lang="it-IT" sz="1600" b="0" dirty="0">
              <a:solidFill>
                <a:srgbClr val="006600"/>
              </a:solidFill>
            </a:endParaRPr>
          </a:p>
        </p:txBody>
      </p:sp>
      <p:sp>
        <p:nvSpPr>
          <p:cNvPr id="9" name="Rectangle 8"/>
          <p:cNvSpPr/>
          <p:nvPr/>
        </p:nvSpPr>
        <p:spPr>
          <a:xfrm>
            <a:off x="1924957" y="1706187"/>
            <a:ext cx="3300776" cy="338554"/>
          </a:xfrm>
          <a:prstGeom prst="rect">
            <a:avLst/>
          </a:prstGeom>
        </p:spPr>
        <p:txBody>
          <a:bodyPr wrap="none">
            <a:spAutoFit/>
          </a:bodyPr>
          <a:lstStyle/>
          <a:p>
            <a:r>
              <a:rPr lang="it-IT" sz="1600" b="0" u="sng" dirty="0">
                <a:solidFill>
                  <a:srgbClr val="006600"/>
                </a:solidFill>
              </a:rPr>
              <a:t>http://www.quantum-espresso.org/</a:t>
            </a:r>
          </a:p>
        </p:txBody>
      </p:sp>
      <p:grpSp>
        <p:nvGrpSpPr>
          <p:cNvPr id="10" name="Group 3"/>
          <p:cNvGrpSpPr>
            <a:grpSpLocks noChangeAspect="1"/>
          </p:cNvGrpSpPr>
          <p:nvPr/>
        </p:nvGrpSpPr>
        <p:grpSpPr bwMode="auto">
          <a:xfrm>
            <a:off x="2936842" y="2136694"/>
            <a:ext cx="2231390" cy="3980180"/>
            <a:chOff x="210422" y="709023"/>
            <a:chExt cx="2789238" cy="4975478"/>
          </a:xfrm>
        </p:grpSpPr>
        <p:pic>
          <p:nvPicPr>
            <p:cNvPr id="11" name="Picture 2" descr="F:\Convegni e Congressi\OSI_10_2013 Chemnitz\Presentation\VisAG_label.jpg"/>
            <p:cNvPicPr>
              <a:picLocks noChangeAspect="1" noChangeArrowheads="1"/>
            </p:cNvPicPr>
            <p:nvPr/>
          </p:nvPicPr>
          <p:blipFill>
            <a:blip r:embed="rId5" cstate="print"/>
            <a:srcRect l="1575" r="1276"/>
            <a:stretch>
              <a:fillRect/>
            </a:stretch>
          </p:blipFill>
          <p:spPr bwMode="auto">
            <a:xfrm>
              <a:off x="231822" y="737109"/>
              <a:ext cx="2739512" cy="4235199"/>
            </a:xfrm>
            <a:prstGeom prst="rect">
              <a:avLst/>
            </a:prstGeom>
            <a:noFill/>
            <a:ln w="9525">
              <a:noFill/>
              <a:miter lim="800000"/>
              <a:headEnd/>
              <a:tailEnd/>
            </a:ln>
          </p:spPr>
        </p:pic>
        <p:sp>
          <p:nvSpPr>
            <p:cNvPr id="12" name="TextBox 1"/>
            <p:cNvSpPr txBox="1">
              <a:spLocks noChangeArrowheads="1"/>
            </p:cNvSpPr>
            <p:nvPr/>
          </p:nvSpPr>
          <p:spPr bwMode="auto">
            <a:xfrm>
              <a:off x="835561" y="5004995"/>
              <a:ext cx="1326886" cy="423214"/>
            </a:xfrm>
            <a:prstGeom prst="rect">
              <a:avLst/>
            </a:prstGeom>
            <a:solidFill>
              <a:schemeClr val="bg1"/>
            </a:solidFill>
            <a:ln w="9525">
              <a:solidFill>
                <a:schemeClr val="bg1"/>
              </a:solidFill>
              <a:miter lim="800000"/>
              <a:headEnd/>
              <a:tailEnd/>
            </a:ln>
          </p:spPr>
          <p:txBody>
            <a:bodyPr wrap="none">
              <a:spAutoFit/>
            </a:bodyPr>
            <a:lstStyle/>
            <a:p>
              <a:pPr algn="l"/>
              <a:r>
                <a:rPr lang="it-IT" sz="1600" b="0" dirty="0" smtClean="0"/>
                <a:t>diketones</a:t>
              </a:r>
              <a:endParaRPr lang="it-IT" sz="1600" b="0" dirty="0"/>
            </a:p>
          </p:txBody>
        </p:sp>
        <p:sp>
          <p:nvSpPr>
            <p:cNvPr id="13" name="Rectangle 2"/>
            <p:cNvSpPr>
              <a:spLocks noChangeArrowheads="1"/>
            </p:cNvSpPr>
            <p:nvPr/>
          </p:nvSpPr>
          <p:spPr bwMode="auto">
            <a:xfrm>
              <a:off x="210422" y="709023"/>
              <a:ext cx="2789238" cy="4975478"/>
            </a:xfrm>
            <a:prstGeom prst="rect">
              <a:avLst/>
            </a:prstGeom>
            <a:noFill/>
            <a:ln w="25400" algn="ctr">
              <a:noFill/>
              <a:round/>
              <a:headEnd/>
              <a:tailEnd/>
            </a:ln>
          </p:spPr>
          <p:txBody>
            <a:bodyPr/>
            <a:lstStyle/>
            <a:p>
              <a:pPr algn="l"/>
              <a:endParaRPr lang="en-US" altLang="it-IT"/>
            </a:p>
          </p:txBody>
        </p:sp>
        <p:pic>
          <p:nvPicPr>
            <p:cNvPr id="14" name="Picture 206"/>
            <p:cNvPicPr>
              <a:picLocks noChangeAspect="1" noChangeArrowheads="1"/>
            </p:cNvPicPr>
            <p:nvPr/>
          </p:nvPicPr>
          <p:blipFill>
            <a:blip r:embed="rId6" cstate="print"/>
            <a:srcRect/>
            <a:stretch>
              <a:fillRect/>
            </a:stretch>
          </p:blipFill>
          <p:spPr bwMode="auto">
            <a:xfrm flipH="1">
              <a:off x="1139093" y="2843239"/>
              <a:ext cx="648000" cy="39272"/>
            </a:xfrm>
            <a:prstGeom prst="rect">
              <a:avLst/>
            </a:prstGeom>
            <a:noFill/>
            <a:ln w="9525">
              <a:noFill/>
              <a:miter lim="800000"/>
              <a:headEnd/>
              <a:tailEnd/>
            </a:ln>
          </p:spPr>
        </p:pic>
      </p:grpSp>
      <p:grpSp>
        <p:nvGrpSpPr>
          <p:cNvPr id="16" name="Group 2"/>
          <p:cNvGrpSpPr>
            <a:grpSpLocks noChangeAspect="1"/>
          </p:cNvGrpSpPr>
          <p:nvPr/>
        </p:nvGrpSpPr>
        <p:grpSpPr bwMode="auto">
          <a:xfrm>
            <a:off x="35037" y="3156422"/>
            <a:ext cx="2744343" cy="2032588"/>
            <a:chOff x="1665288" y="1631950"/>
            <a:chExt cx="5600700" cy="4148138"/>
          </a:xfrm>
        </p:grpSpPr>
        <p:grpSp>
          <p:nvGrpSpPr>
            <p:cNvPr id="17" name="Group 2"/>
            <p:cNvGrpSpPr>
              <a:grpSpLocks/>
            </p:cNvGrpSpPr>
            <p:nvPr/>
          </p:nvGrpSpPr>
          <p:grpSpPr bwMode="auto">
            <a:xfrm>
              <a:off x="1665288" y="1631950"/>
              <a:ext cx="5600700" cy="4148138"/>
              <a:chOff x="1898608" y="1657675"/>
              <a:chExt cx="5833159" cy="4366943"/>
            </a:xfrm>
          </p:grpSpPr>
          <p:pic>
            <p:nvPicPr>
              <p:cNvPr id="19" name="Picture 2"/>
              <p:cNvPicPr>
                <a:picLocks noChangeAspect="1" noChangeArrowheads="1"/>
              </p:cNvPicPr>
              <p:nvPr/>
            </p:nvPicPr>
            <p:blipFill>
              <a:blip r:embed="rId7" cstate="print"/>
              <a:srcRect/>
              <a:stretch>
                <a:fillRect/>
              </a:stretch>
            </p:blipFill>
            <p:spPr bwMode="auto">
              <a:xfrm>
                <a:off x="1898608" y="1657675"/>
                <a:ext cx="5833159" cy="4366943"/>
              </a:xfrm>
              <a:prstGeom prst="rect">
                <a:avLst/>
              </a:prstGeom>
              <a:noFill/>
              <a:ln w="9525">
                <a:noFill/>
                <a:miter lim="800000"/>
                <a:headEnd/>
                <a:tailEnd/>
              </a:ln>
            </p:spPr>
          </p:pic>
          <p:sp>
            <p:nvSpPr>
              <p:cNvPr id="20" name="Rectangle 1"/>
              <p:cNvSpPr>
                <a:spLocks noChangeArrowheads="1"/>
              </p:cNvSpPr>
              <p:nvPr/>
            </p:nvSpPr>
            <p:spPr bwMode="auto">
              <a:xfrm>
                <a:off x="1898608" y="1742108"/>
                <a:ext cx="2738479" cy="2073279"/>
              </a:xfrm>
              <a:prstGeom prst="rect">
                <a:avLst/>
              </a:prstGeom>
              <a:solidFill>
                <a:schemeClr val="bg1"/>
              </a:solidFill>
              <a:ln w="9525" algn="ctr">
                <a:solidFill>
                  <a:schemeClr val="bg1"/>
                </a:solidFill>
                <a:round/>
                <a:headEnd/>
                <a:tailEnd/>
              </a:ln>
            </p:spPr>
            <p:txBody>
              <a:bodyPr/>
              <a:lstStyle/>
              <a:p>
                <a:pPr algn="l"/>
                <a:endParaRPr lang="en-US" altLang="it-IT"/>
              </a:p>
            </p:txBody>
          </p:sp>
          <p:pic>
            <p:nvPicPr>
              <p:cNvPr id="21" name="Picture 2"/>
              <p:cNvPicPr>
                <a:picLocks noChangeAspect="1" noChangeArrowheads="1"/>
              </p:cNvPicPr>
              <p:nvPr/>
            </p:nvPicPr>
            <p:blipFill>
              <a:blip r:embed="rId7" cstate="print"/>
              <a:srcRect r="52081" b="51018"/>
              <a:stretch>
                <a:fillRect/>
              </a:stretch>
            </p:blipFill>
            <p:spPr bwMode="auto">
              <a:xfrm>
                <a:off x="2131834" y="1796818"/>
                <a:ext cx="2149785" cy="1645436"/>
              </a:xfrm>
              <a:prstGeom prst="rect">
                <a:avLst/>
              </a:prstGeom>
              <a:noFill/>
              <a:ln w="9525">
                <a:noFill/>
                <a:miter lim="800000"/>
                <a:headEnd/>
                <a:tailEnd/>
              </a:ln>
            </p:spPr>
          </p:pic>
          <p:sp>
            <p:nvSpPr>
              <p:cNvPr id="22" name="AutoShape 202"/>
              <p:cNvSpPr>
                <a:spLocks noChangeArrowheads="1"/>
              </p:cNvSpPr>
              <p:nvPr/>
            </p:nvSpPr>
            <p:spPr bwMode="auto">
              <a:xfrm rot="5400000">
                <a:off x="3005909" y="3553450"/>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rot="10800000" vert="eaVert" wrap="none" anchor="ctr"/>
              <a:lstStyle/>
              <a:p>
                <a:pPr algn="l"/>
                <a:endParaRPr lang="it-IT" altLang="it-IT"/>
              </a:p>
            </p:txBody>
          </p:sp>
          <p:sp>
            <p:nvSpPr>
              <p:cNvPr id="23" name="AutoShape 202"/>
              <p:cNvSpPr>
                <a:spLocks noChangeArrowheads="1"/>
              </p:cNvSpPr>
              <p:nvPr/>
            </p:nvSpPr>
            <p:spPr bwMode="auto">
              <a:xfrm>
                <a:off x="4479924" y="2673972"/>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wrap="none" anchor="ctr"/>
              <a:lstStyle/>
              <a:p>
                <a:pPr algn="l"/>
                <a:endParaRPr lang="it-IT" altLang="it-IT"/>
              </a:p>
            </p:txBody>
          </p:sp>
          <p:sp>
            <p:nvSpPr>
              <p:cNvPr id="24" name="AutoShape 202"/>
              <p:cNvSpPr>
                <a:spLocks noChangeArrowheads="1"/>
              </p:cNvSpPr>
              <p:nvPr/>
            </p:nvSpPr>
            <p:spPr bwMode="auto">
              <a:xfrm rot="2700000">
                <a:off x="4446209" y="3551302"/>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rot="10800000" vert="eaVert" wrap="none" anchor="ctr"/>
              <a:lstStyle/>
              <a:p>
                <a:pPr algn="l"/>
                <a:endParaRPr lang="it-IT" altLang="it-IT"/>
              </a:p>
            </p:txBody>
          </p:sp>
        </p:grpSp>
        <p:sp>
          <p:nvSpPr>
            <p:cNvPr id="18" name="Rectangle 1"/>
            <p:cNvSpPr>
              <a:spLocks noChangeArrowheads="1"/>
            </p:cNvSpPr>
            <p:nvPr/>
          </p:nvSpPr>
          <p:spPr bwMode="auto">
            <a:xfrm>
              <a:off x="3785382" y="1998155"/>
              <a:ext cx="167951" cy="407740"/>
            </a:xfrm>
            <a:prstGeom prst="rect">
              <a:avLst/>
            </a:prstGeom>
            <a:solidFill>
              <a:schemeClr val="bg1"/>
            </a:solidFill>
            <a:ln w="9525" algn="ctr">
              <a:noFill/>
              <a:round/>
              <a:headEnd/>
              <a:tailEnd/>
            </a:ln>
          </p:spPr>
          <p:txBody>
            <a:bodyPr/>
            <a:lstStyle/>
            <a:p>
              <a:pPr algn="l"/>
              <a:endParaRPr lang="it-IT" altLang="it-IT"/>
            </a:p>
          </p:txBody>
        </p:sp>
      </p:grpSp>
      <p:pic>
        <p:nvPicPr>
          <p:cNvPr id="2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29" r="675"/>
          <a:stretch/>
        </p:blipFill>
        <p:spPr bwMode="auto">
          <a:xfrm>
            <a:off x="5039011" y="6106058"/>
            <a:ext cx="4048775" cy="75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37" r="1209"/>
          <a:stretch/>
        </p:blipFill>
        <p:spPr bwMode="auto">
          <a:xfrm>
            <a:off x="66675" y="6116752"/>
            <a:ext cx="4783015" cy="74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010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35037" y="203349"/>
            <a:ext cx="9071971" cy="502958"/>
          </a:xfrm>
          <a:prstGeom prst="rect">
            <a:avLst/>
          </a:prstGeom>
          <a:noFill/>
          <a:ln w="9525">
            <a:noFill/>
            <a:miter lim="800000"/>
            <a:headEnd/>
            <a:tailEnd/>
          </a:ln>
        </p:spPr>
        <p:txBody>
          <a:bodyPr wrap="none">
            <a:spAutoFit/>
          </a:bodyPr>
          <a:lstStyle/>
          <a:p>
            <a:pPr algn="l">
              <a:lnSpc>
                <a:spcPct val="80000"/>
              </a:lnSpc>
              <a:spcBef>
                <a:spcPct val="20000"/>
              </a:spcBef>
            </a:pPr>
            <a:r>
              <a:rPr lang="en-US" altLang="it-IT" sz="3200" b="0" dirty="0">
                <a:latin typeface="Garamond" pitchFamily="18" charset="0"/>
              </a:rPr>
              <a:t>Theoretical </a:t>
            </a:r>
            <a:r>
              <a:rPr lang="en-US" altLang="it-IT" sz="3200" b="0" dirty="0" smtClean="0">
                <a:latin typeface="Garamond" pitchFamily="18" charset="0"/>
              </a:rPr>
              <a:t>simulations of cellulose UV-Vis absorption</a:t>
            </a:r>
            <a:endParaRPr lang="en-US" altLang="it-IT" sz="3200" b="0" dirty="0">
              <a:latin typeface="Garamond" pitchFamily="18" charset="0"/>
            </a:endParaRPr>
          </a:p>
        </p:txBody>
      </p:sp>
      <p:sp>
        <p:nvSpPr>
          <p:cNvPr id="3" name="Rectangle 9"/>
          <p:cNvSpPr>
            <a:spLocks noChangeArrowheads="1"/>
          </p:cNvSpPr>
          <p:nvPr/>
        </p:nvSpPr>
        <p:spPr bwMode="auto">
          <a:xfrm>
            <a:off x="324865" y="937896"/>
            <a:ext cx="1693156" cy="954107"/>
          </a:xfrm>
          <a:prstGeom prst="rect">
            <a:avLst/>
          </a:prstGeom>
          <a:solidFill>
            <a:schemeClr val="bg1"/>
          </a:solidFill>
          <a:ln>
            <a:noFill/>
          </a:ln>
          <a:effectLst/>
          <a:extLst/>
        </p:spPr>
        <p:txBody>
          <a:bodyPr wrap="none">
            <a:spAutoFit/>
          </a:bodyPr>
          <a:lstStyle>
            <a:lvl1pPr algn="l" eaLnBrk="0" hangingPunct="0">
              <a:defRPr sz="2000" b="1">
                <a:solidFill>
                  <a:schemeClr val="tx1"/>
                </a:solidFill>
                <a:latin typeface="Arial" charset="0"/>
                <a:cs typeface="Arial" charset="0"/>
              </a:defRPr>
            </a:lvl1pPr>
            <a:lvl2pPr marL="742950" indent="-285750" algn="l" eaLnBrk="0" hangingPunct="0">
              <a:defRPr sz="2000" b="1">
                <a:solidFill>
                  <a:schemeClr val="tx1"/>
                </a:solidFill>
                <a:latin typeface="Arial" charset="0"/>
                <a:cs typeface="Arial" charset="0"/>
              </a:defRPr>
            </a:lvl2pPr>
            <a:lvl3pPr marL="1143000" indent="-228600" algn="l" eaLnBrk="0" hangingPunct="0">
              <a:defRPr sz="2000" b="1">
                <a:solidFill>
                  <a:schemeClr val="tx1"/>
                </a:solidFill>
                <a:latin typeface="Arial" charset="0"/>
                <a:cs typeface="Arial" charset="0"/>
              </a:defRPr>
            </a:lvl3pPr>
            <a:lvl4pPr marL="1600200" indent="-228600" algn="l" eaLnBrk="0" hangingPunct="0">
              <a:defRPr sz="2000" b="1">
                <a:solidFill>
                  <a:schemeClr val="tx1"/>
                </a:solidFill>
                <a:latin typeface="Arial" charset="0"/>
                <a:cs typeface="Arial" charset="0"/>
              </a:defRPr>
            </a:lvl4pPr>
            <a:lvl5pPr marL="2057400" indent="-228600" algn="l" eaLnBrk="0" hangingPunct="0">
              <a:defRPr sz="2000" b="1">
                <a:solidFill>
                  <a:schemeClr val="tx1"/>
                </a:solidFill>
                <a:latin typeface="Arial" charset="0"/>
                <a:cs typeface="Arial" charset="0"/>
              </a:defRPr>
            </a:lvl5pPr>
            <a:lvl6pPr marL="2514600" indent="-228600" eaLnBrk="0" fontAlgn="base" hangingPunct="0">
              <a:spcBef>
                <a:spcPct val="0"/>
              </a:spcBef>
              <a:spcAft>
                <a:spcPct val="0"/>
              </a:spcAft>
              <a:defRPr sz="2000" b="1">
                <a:solidFill>
                  <a:schemeClr val="tx1"/>
                </a:solidFill>
                <a:latin typeface="Arial" charset="0"/>
                <a:cs typeface="Arial" charset="0"/>
              </a:defRPr>
            </a:lvl6pPr>
            <a:lvl7pPr marL="2971800" indent="-228600" eaLnBrk="0" fontAlgn="base" hangingPunct="0">
              <a:spcBef>
                <a:spcPct val="0"/>
              </a:spcBef>
              <a:spcAft>
                <a:spcPct val="0"/>
              </a:spcAft>
              <a:defRPr sz="2000" b="1">
                <a:solidFill>
                  <a:schemeClr val="tx1"/>
                </a:solidFill>
                <a:latin typeface="Arial" charset="0"/>
                <a:cs typeface="Arial" charset="0"/>
              </a:defRPr>
            </a:lvl7pPr>
            <a:lvl8pPr marL="3429000" indent="-228600" eaLnBrk="0" fontAlgn="base" hangingPunct="0">
              <a:spcBef>
                <a:spcPct val="0"/>
              </a:spcBef>
              <a:spcAft>
                <a:spcPct val="0"/>
              </a:spcAft>
              <a:defRPr sz="2000" b="1">
                <a:solidFill>
                  <a:schemeClr val="tx1"/>
                </a:solidFill>
                <a:latin typeface="Arial" charset="0"/>
                <a:cs typeface="Arial" charset="0"/>
              </a:defRPr>
            </a:lvl8pPr>
            <a:lvl9pPr marL="3886200" indent="-228600" eaLnBrk="0" fontAlgn="base" hangingPunct="0">
              <a:spcBef>
                <a:spcPct val="0"/>
              </a:spcBef>
              <a:spcAft>
                <a:spcPct val="0"/>
              </a:spcAft>
              <a:defRPr sz="2000" b="1">
                <a:solidFill>
                  <a:schemeClr val="tx1"/>
                </a:solidFill>
                <a:latin typeface="Arial" charset="0"/>
                <a:cs typeface="Arial" charset="0"/>
              </a:defRPr>
            </a:lvl9pPr>
          </a:lstStyle>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Density</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Functional</a:t>
            </a:r>
          </a:p>
          <a:p>
            <a:pPr algn="ctr" eaLnBrk="1" hangingPunct="1">
              <a:lnSpc>
                <a:spcPct val="80000"/>
              </a:lnSpc>
              <a:spcBef>
                <a:spcPct val="20000"/>
              </a:spcBef>
              <a:defRPr/>
            </a:pPr>
            <a:r>
              <a:rPr lang="en-US" altLang="it-IT" b="0" dirty="0" smtClean="0">
                <a:solidFill>
                  <a:srgbClr val="0000CC"/>
                </a:solidFill>
                <a:latin typeface="Garamond" panose="02020404030301010803" pitchFamily="18" charset="0"/>
              </a:rPr>
              <a:t> Theory (DFT)</a:t>
            </a:r>
          </a:p>
        </p:txBody>
      </p:sp>
      <p:sp>
        <p:nvSpPr>
          <p:cNvPr id="4" name="Rectangle 12"/>
          <p:cNvSpPr>
            <a:spLocks noChangeArrowheads="1"/>
          </p:cNvSpPr>
          <p:nvPr/>
        </p:nvSpPr>
        <p:spPr bwMode="auto">
          <a:xfrm>
            <a:off x="5435063" y="1056929"/>
            <a:ext cx="1906227" cy="656783"/>
          </a:xfrm>
          <a:prstGeom prst="rect">
            <a:avLst/>
          </a:prstGeom>
          <a:solidFill>
            <a:srgbClr val="FFFF99"/>
          </a:solidFill>
          <a:ln w="9525">
            <a:noFill/>
            <a:miter lim="800000"/>
            <a:headEnd/>
            <a:tailEnd/>
          </a:ln>
        </p:spPr>
        <p:txBody>
          <a:bodyPr wrap="none">
            <a:spAutoFit/>
          </a:bodyPr>
          <a:lstStyle/>
          <a:p>
            <a:pPr>
              <a:lnSpc>
                <a:spcPct val="80000"/>
              </a:lnSpc>
              <a:spcBef>
                <a:spcPct val="20000"/>
              </a:spcBef>
            </a:pPr>
            <a:r>
              <a:rPr lang="en-US" altLang="it-IT" b="0" dirty="0">
                <a:solidFill>
                  <a:srgbClr val="0000CC"/>
                </a:solidFill>
                <a:latin typeface="Garamond" panose="02020404030301010803" pitchFamily="18" charset="0"/>
              </a:rPr>
              <a:t>Time-Dependent</a:t>
            </a:r>
          </a:p>
          <a:p>
            <a:pPr>
              <a:lnSpc>
                <a:spcPct val="80000"/>
              </a:lnSpc>
              <a:spcBef>
                <a:spcPct val="20000"/>
              </a:spcBef>
            </a:pPr>
            <a:r>
              <a:rPr lang="en-US" altLang="it-IT" b="0" dirty="0">
                <a:solidFill>
                  <a:srgbClr val="0000CC"/>
                </a:solidFill>
                <a:latin typeface="Garamond" panose="02020404030301010803" pitchFamily="18" charset="0"/>
              </a:rPr>
              <a:t>DFT </a:t>
            </a:r>
          </a:p>
        </p:txBody>
      </p:sp>
      <p:sp>
        <p:nvSpPr>
          <p:cNvPr id="5" name="Line 6"/>
          <p:cNvSpPr>
            <a:spLocks noChangeShapeType="1"/>
          </p:cNvSpPr>
          <p:nvPr/>
        </p:nvSpPr>
        <p:spPr bwMode="auto">
          <a:xfrm flipV="1">
            <a:off x="4631445" y="1378128"/>
            <a:ext cx="396875" cy="9525"/>
          </a:xfrm>
          <a:prstGeom prst="line">
            <a:avLst/>
          </a:prstGeom>
          <a:noFill/>
          <a:ln w="73025">
            <a:solidFill>
              <a:srgbClr val="FF6600"/>
            </a:solidFill>
            <a:round/>
            <a:headEnd/>
            <a:tailEnd type="triangle" w="med" len="med"/>
          </a:ln>
        </p:spPr>
        <p:txBody>
          <a:bodyPr lIns="82945" tIns="41473" rIns="82945" bIns="41473"/>
          <a:lstStyle/>
          <a:p>
            <a:endParaRPr lang="it-IT"/>
          </a:p>
        </p:txBody>
      </p:sp>
      <p:pic>
        <p:nvPicPr>
          <p:cNvPr id="6" name="Picture 2" descr="http://www.quantum-espresso.org/wp-content/uploads/2011/12/Quantum_espresso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4942" y="988070"/>
            <a:ext cx="1511128" cy="72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797" y="879053"/>
            <a:ext cx="724448" cy="833959"/>
          </a:xfrm>
          <a:prstGeom prst="rect">
            <a:avLst/>
          </a:prstGeom>
          <a:solidFill>
            <a:schemeClr val="bg1"/>
          </a:solidFill>
        </p:spPr>
      </p:pic>
      <p:sp>
        <p:nvSpPr>
          <p:cNvPr id="8" name="Rectangle 7"/>
          <p:cNvSpPr/>
          <p:nvPr/>
        </p:nvSpPr>
        <p:spPr>
          <a:xfrm>
            <a:off x="7330379" y="1706187"/>
            <a:ext cx="1853391" cy="338554"/>
          </a:xfrm>
          <a:prstGeom prst="rect">
            <a:avLst/>
          </a:prstGeom>
        </p:spPr>
        <p:txBody>
          <a:bodyPr wrap="none">
            <a:spAutoFit/>
          </a:bodyPr>
          <a:lstStyle/>
          <a:p>
            <a:r>
              <a:rPr lang="en-US" sz="1600" b="0" u="sng" dirty="0" smtClean="0">
                <a:solidFill>
                  <a:srgbClr val="006600"/>
                </a:solidFill>
                <a:hlinkClick r:id="rId4"/>
              </a:rPr>
              <a:t>http</a:t>
            </a:r>
            <a:r>
              <a:rPr lang="en-US" sz="1600" b="0" u="sng" dirty="0">
                <a:solidFill>
                  <a:srgbClr val="006600"/>
                </a:solidFill>
                <a:hlinkClick r:id="rId4"/>
              </a:rPr>
              <a:t>://</a:t>
            </a:r>
            <a:r>
              <a:rPr lang="en-US" sz="1600" b="0" u="sng" dirty="0" smtClean="0">
                <a:solidFill>
                  <a:srgbClr val="006600"/>
                </a:solidFill>
                <a:hlinkClick r:id="rId4"/>
              </a:rPr>
              <a:t>dp-code.org</a:t>
            </a:r>
            <a:r>
              <a:rPr lang="en-US" sz="1600" b="0" dirty="0" smtClean="0">
                <a:solidFill>
                  <a:srgbClr val="006600"/>
                </a:solidFill>
              </a:rPr>
              <a:t> </a:t>
            </a:r>
            <a:endParaRPr lang="it-IT" sz="1600" b="0" dirty="0">
              <a:solidFill>
                <a:srgbClr val="006600"/>
              </a:solidFill>
            </a:endParaRPr>
          </a:p>
        </p:txBody>
      </p:sp>
      <p:sp>
        <p:nvSpPr>
          <p:cNvPr id="9" name="Rectangle 8"/>
          <p:cNvSpPr/>
          <p:nvPr/>
        </p:nvSpPr>
        <p:spPr>
          <a:xfrm>
            <a:off x="1924957" y="1706187"/>
            <a:ext cx="3300776" cy="338554"/>
          </a:xfrm>
          <a:prstGeom prst="rect">
            <a:avLst/>
          </a:prstGeom>
        </p:spPr>
        <p:txBody>
          <a:bodyPr wrap="none">
            <a:spAutoFit/>
          </a:bodyPr>
          <a:lstStyle/>
          <a:p>
            <a:r>
              <a:rPr lang="it-IT" sz="1600" b="0" u="sng" dirty="0">
                <a:solidFill>
                  <a:srgbClr val="006600"/>
                </a:solidFill>
              </a:rPr>
              <a:t>http://www.quantum-espresso.org/</a:t>
            </a:r>
          </a:p>
        </p:txBody>
      </p:sp>
      <p:grpSp>
        <p:nvGrpSpPr>
          <p:cNvPr id="10" name="Group 3"/>
          <p:cNvGrpSpPr>
            <a:grpSpLocks noChangeAspect="1"/>
          </p:cNvGrpSpPr>
          <p:nvPr/>
        </p:nvGrpSpPr>
        <p:grpSpPr bwMode="auto">
          <a:xfrm>
            <a:off x="2936842" y="2136694"/>
            <a:ext cx="2231390" cy="3980180"/>
            <a:chOff x="210422" y="709023"/>
            <a:chExt cx="2789238" cy="4975478"/>
          </a:xfrm>
        </p:grpSpPr>
        <p:pic>
          <p:nvPicPr>
            <p:cNvPr id="11" name="Picture 2" descr="F:\Convegni e Congressi\OSI_10_2013 Chemnitz\Presentation\VisAG_label.jpg"/>
            <p:cNvPicPr>
              <a:picLocks noChangeAspect="1" noChangeArrowheads="1"/>
            </p:cNvPicPr>
            <p:nvPr/>
          </p:nvPicPr>
          <p:blipFill>
            <a:blip r:embed="rId5" cstate="print"/>
            <a:srcRect l="1575" r="1276"/>
            <a:stretch>
              <a:fillRect/>
            </a:stretch>
          </p:blipFill>
          <p:spPr bwMode="auto">
            <a:xfrm>
              <a:off x="231822" y="737109"/>
              <a:ext cx="2739512" cy="4235199"/>
            </a:xfrm>
            <a:prstGeom prst="rect">
              <a:avLst/>
            </a:prstGeom>
            <a:noFill/>
            <a:ln w="9525">
              <a:noFill/>
              <a:miter lim="800000"/>
              <a:headEnd/>
              <a:tailEnd/>
            </a:ln>
          </p:spPr>
        </p:pic>
        <p:sp>
          <p:nvSpPr>
            <p:cNvPr id="12" name="TextBox 1"/>
            <p:cNvSpPr txBox="1">
              <a:spLocks noChangeArrowheads="1"/>
            </p:cNvSpPr>
            <p:nvPr/>
          </p:nvSpPr>
          <p:spPr bwMode="auto">
            <a:xfrm>
              <a:off x="835561" y="5004995"/>
              <a:ext cx="1326886" cy="423214"/>
            </a:xfrm>
            <a:prstGeom prst="rect">
              <a:avLst/>
            </a:prstGeom>
            <a:solidFill>
              <a:schemeClr val="bg1"/>
            </a:solidFill>
            <a:ln w="9525">
              <a:solidFill>
                <a:schemeClr val="bg1"/>
              </a:solidFill>
              <a:miter lim="800000"/>
              <a:headEnd/>
              <a:tailEnd/>
            </a:ln>
          </p:spPr>
          <p:txBody>
            <a:bodyPr wrap="none">
              <a:spAutoFit/>
            </a:bodyPr>
            <a:lstStyle/>
            <a:p>
              <a:pPr algn="l"/>
              <a:r>
                <a:rPr lang="it-IT" sz="1600" b="0" dirty="0" smtClean="0"/>
                <a:t>diketones</a:t>
              </a:r>
              <a:endParaRPr lang="it-IT" sz="1600" b="0" dirty="0"/>
            </a:p>
          </p:txBody>
        </p:sp>
        <p:sp>
          <p:nvSpPr>
            <p:cNvPr id="13" name="Rectangle 2"/>
            <p:cNvSpPr>
              <a:spLocks noChangeArrowheads="1"/>
            </p:cNvSpPr>
            <p:nvPr/>
          </p:nvSpPr>
          <p:spPr bwMode="auto">
            <a:xfrm>
              <a:off x="210422" y="709023"/>
              <a:ext cx="2789238" cy="4975478"/>
            </a:xfrm>
            <a:prstGeom prst="rect">
              <a:avLst/>
            </a:prstGeom>
            <a:noFill/>
            <a:ln w="25400" algn="ctr">
              <a:noFill/>
              <a:round/>
              <a:headEnd/>
              <a:tailEnd/>
            </a:ln>
          </p:spPr>
          <p:txBody>
            <a:bodyPr/>
            <a:lstStyle/>
            <a:p>
              <a:pPr algn="l"/>
              <a:endParaRPr lang="en-US" altLang="it-IT"/>
            </a:p>
          </p:txBody>
        </p:sp>
        <p:pic>
          <p:nvPicPr>
            <p:cNvPr id="14" name="Picture 206"/>
            <p:cNvPicPr>
              <a:picLocks noChangeAspect="1" noChangeArrowheads="1"/>
            </p:cNvPicPr>
            <p:nvPr/>
          </p:nvPicPr>
          <p:blipFill>
            <a:blip r:embed="rId6" cstate="print"/>
            <a:srcRect/>
            <a:stretch>
              <a:fillRect/>
            </a:stretch>
          </p:blipFill>
          <p:spPr bwMode="auto">
            <a:xfrm flipH="1">
              <a:off x="1139093" y="2843239"/>
              <a:ext cx="648000" cy="39272"/>
            </a:xfrm>
            <a:prstGeom prst="rect">
              <a:avLst/>
            </a:prstGeom>
            <a:noFill/>
            <a:ln w="9525">
              <a:noFill/>
              <a:miter lim="800000"/>
              <a:headEnd/>
              <a:tailEnd/>
            </a:ln>
          </p:spPr>
        </p:pic>
      </p:grpSp>
      <p:grpSp>
        <p:nvGrpSpPr>
          <p:cNvPr id="16" name="Group 2"/>
          <p:cNvGrpSpPr>
            <a:grpSpLocks noChangeAspect="1"/>
          </p:cNvGrpSpPr>
          <p:nvPr/>
        </p:nvGrpSpPr>
        <p:grpSpPr bwMode="auto">
          <a:xfrm>
            <a:off x="35037" y="3156422"/>
            <a:ext cx="2744343" cy="2032588"/>
            <a:chOff x="1665288" y="1631950"/>
            <a:chExt cx="5600700" cy="4148138"/>
          </a:xfrm>
        </p:grpSpPr>
        <p:grpSp>
          <p:nvGrpSpPr>
            <p:cNvPr id="17" name="Group 2"/>
            <p:cNvGrpSpPr>
              <a:grpSpLocks/>
            </p:cNvGrpSpPr>
            <p:nvPr/>
          </p:nvGrpSpPr>
          <p:grpSpPr bwMode="auto">
            <a:xfrm>
              <a:off x="1665288" y="1631950"/>
              <a:ext cx="5600700" cy="4148138"/>
              <a:chOff x="1898608" y="1657675"/>
              <a:chExt cx="5833159" cy="4366943"/>
            </a:xfrm>
          </p:grpSpPr>
          <p:pic>
            <p:nvPicPr>
              <p:cNvPr id="19" name="Picture 2"/>
              <p:cNvPicPr>
                <a:picLocks noChangeAspect="1" noChangeArrowheads="1"/>
              </p:cNvPicPr>
              <p:nvPr/>
            </p:nvPicPr>
            <p:blipFill>
              <a:blip r:embed="rId7" cstate="print"/>
              <a:srcRect/>
              <a:stretch>
                <a:fillRect/>
              </a:stretch>
            </p:blipFill>
            <p:spPr bwMode="auto">
              <a:xfrm>
                <a:off x="1898608" y="1657675"/>
                <a:ext cx="5833159" cy="4366943"/>
              </a:xfrm>
              <a:prstGeom prst="rect">
                <a:avLst/>
              </a:prstGeom>
              <a:noFill/>
              <a:ln w="9525">
                <a:noFill/>
                <a:miter lim="800000"/>
                <a:headEnd/>
                <a:tailEnd/>
              </a:ln>
            </p:spPr>
          </p:pic>
          <p:sp>
            <p:nvSpPr>
              <p:cNvPr id="20" name="Rectangle 1"/>
              <p:cNvSpPr>
                <a:spLocks noChangeArrowheads="1"/>
              </p:cNvSpPr>
              <p:nvPr/>
            </p:nvSpPr>
            <p:spPr bwMode="auto">
              <a:xfrm>
                <a:off x="1898608" y="1742108"/>
                <a:ext cx="2738479" cy="2073279"/>
              </a:xfrm>
              <a:prstGeom prst="rect">
                <a:avLst/>
              </a:prstGeom>
              <a:solidFill>
                <a:schemeClr val="bg1"/>
              </a:solidFill>
              <a:ln w="9525" algn="ctr">
                <a:solidFill>
                  <a:schemeClr val="bg1"/>
                </a:solidFill>
                <a:round/>
                <a:headEnd/>
                <a:tailEnd/>
              </a:ln>
            </p:spPr>
            <p:txBody>
              <a:bodyPr/>
              <a:lstStyle/>
              <a:p>
                <a:pPr algn="l"/>
                <a:endParaRPr lang="en-US" altLang="it-IT"/>
              </a:p>
            </p:txBody>
          </p:sp>
          <p:pic>
            <p:nvPicPr>
              <p:cNvPr id="21" name="Picture 2"/>
              <p:cNvPicPr>
                <a:picLocks noChangeAspect="1" noChangeArrowheads="1"/>
              </p:cNvPicPr>
              <p:nvPr/>
            </p:nvPicPr>
            <p:blipFill>
              <a:blip r:embed="rId7" cstate="print"/>
              <a:srcRect r="52081" b="51018"/>
              <a:stretch>
                <a:fillRect/>
              </a:stretch>
            </p:blipFill>
            <p:spPr bwMode="auto">
              <a:xfrm>
                <a:off x="2131834" y="1796818"/>
                <a:ext cx="2149785" cy="1645436"/>
              </a:xfrm>
              <a:prstGeom prst="rect">
                <a:avLst/>
              </a:prstGeom>
              <a:noFill/>
              <a:ln w="9525">
                <a:noFill/>
                <a:miter lim="800000"/>
                <a:headEnd/>
                <a:tailEnd/>
              </a:ln>
            </p:spPr>
          </p:pic>
          <p:sp>
            <p:nvSpPr>
              <p:cNvPr id="22" name="AutoShape 202"/>
              <p:cNvSpPr>
                <a:spLocks noChangeArrowheads="1"/>
              </p:cNvSpPr>
              <p:nvPr/>
            </p:nvSpPr>
            <p:spPr bwMode="auto">
              <a:xfrm rot="5400000">
                <a:off x="3005909" y="3553450"/>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rot="10800000" vert="eaVert" wrap="none" anchor="ctr"/>
              <a:lstStyle/>
              <a:p>
                <a:pPr algn="l"/>
                <a:endParaRPr lang="it-IT" altLang="it-IT"/>
              </a:p>
            </p:txBody>
          </p:sp>
          <p:sp>
            <p:nvSpPr>
              <p:cNvPr id="23" name="AutoShape 202"/>
              <p:cNvSpPr>
                <a:spLocks noChangeArrowheads="1"/>
              </p:cNvSpPr>
              <p:nvPr/>
            </p:nvSpPr>
            <p:spPr bwMode="auto">
              <a:xfrm>
                <a:off x="4479924" y="2673972"/>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wrap="none" anchor="ctr"/>
              <a:lstStyle/>
              <a:p>
                <a:pPr algn="l"/>
                <a:endParaRPr lang="it-IT" altLang="it-IT"/>
              </a:p>
            </p:txBody>
          </p:sp>
          <p:sp>
            <p:nvSpPr>
              <p:cNvPr id="24" name="AutoShape 202"/>
              <p:cNvSpPr>
                <a:spLocks noChangeArrowheads="1"/>
              </p:cNvSpPr>
              <p:nvPr/>
            </p:nvSpPr>
            <p:spPr bwMode="auto">
              <a:xfrm rot="2700000">
                <a:off x="4446209" y="3551302"/>
                <a:ext cx="314325" cy="209550"/>
              </a:xfrm>
              <a:prstGeom prst="rightArrow">
                <a:avLst>
                  <a:gd name="adj1" fmla="val 40907"/>
                  <a:gd name="adj2" fmla="val 73486"/>
                </a:avLst>
              </a:prstGeom>
              <a:solidFill>
                <a:srgbClr val="C00000"/>
              </a:solidFill>
              <a:ln w="9525">
                <a:solidFill>
                  <a:srgbClr val="000080"/>
                </a:solidFill>
                <a:miter lim="800000"/>
                <a:headEnd/>
                <a:tailEnd/>
              </a:ln>
            </p:spPr>
            <p:txBody>
              <a:bodyPr rot="10800000" vert="eaVert" wrap="none" anchor="ctr"/>
              <a:lstStyle/>
              <a:p>
                <a:pPr algn="l"/>
                <a:endParaRPr lang="it-IT" altLang="it-IT"/>
              </a:p>
            </p:txBody>
          </p:sp>
        </p:grpSp>
        <p:sp>
          <p:nvSpPr>
            <p:cNvPr id="18" name="Rectangle 1"/>
            <p:cNvSpPr>
              <a:spLocks noChangeArrowheads="1"/>
            </p:cNvSpPr>
            <p:nvPr/>
          </p:nvSpPr>
          <p:spPr bwMode="auto">
            <a:xfrm>
              <a:off x="3785382" y="1998155"/>
              <a:ext cx="167951" cy="407740"/>
            </a:xfrm>
            <a:prstGeom prst="rect">
              <a:avLst/>
            </a:prstGeom>
            <a:solidFill>
              <a:schemeClr val="bg1"/>
            </a:solidFill>
            <a:ln w="9525" algn="ctr">
              <a:noFill/>
              <a:round/>
              <a:headEnd/>
              <a:tailEnd/>
            </a:ln>
          </p:spPr>
          <p:txBody>
            <a:bodyPr/>
            <a:lstStyle/>
            <a:p>
              <a:pPr algn="l"/>
              <a:endParaRPr lang="it-IT" altLang="it-IT"/>
            </a:p>
          </p:txBody>
        </p:sp>
      </p:grpSp>
      <p:pic>
        <p:nvPicPr>
          <p:cNvPr id="2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29" r="675"/>
          <a:stretch/>
        </p:blipFill>
        <p:spPr bwMode="auto">
          <a:xfrm>
            <a:off x="5039011" y="6106058"/>
            <a:ext cx="4048775" cy="75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37" r="1209"/>
          <a:stretch/>
        </p:blipFill>
        <p:spPr bwMode="auto">
          <a:xfrm>
            <a:off x="66675" y="6116752"/>
            <a:ext cx="4783015" cy="74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663824" y="2097366"/>
            <a:ext cx="1826141" cy="369332"/>
          </a:xfrm>
          <a:prstGeom prst="rect">
            <a:avLst/>
          </a:prstGeom>
          <a:noFill/>
        </p:spPr>
        <p:txBody>
          <a:bodyPr wrap="none" rtlCol="0">
            <a:spAutoFit/>
          </a:bodyPr>
          <a:lstStyle/>
          <a:p>
            <a:r>
              <a:rPr lang="en-US" sz="1800" b="0" dirty="0" smtClean="0"/>
              <a:t>T=0K+smearing</a:t>
            </a:r>
            <a:endParaRPr lang="it-IT" sz="1800" b="0" dirty="0"/>
          </a:p>
        </p:txBody>
      </p:sp>
      <p:grpSp>
        <p:nvGrpSpPr>
          <p:cNvPr id="29" name="Group 28"/>
          <p:cNvGrpSpPr/>
          <p:nvPr/>
        </p:nvGrpSpPr>
        <p:grpSpPr>
          <a:xfrm>
            <a:off x="5242059" y="2684240"/>
            <a:ext cx="3744882" cy="2916105"/>
            <a:chOff x="5242059" y="2807072"/>
            <a:chExt cx="3744882" cy="2916105"/>
          </a:xfrm>
        </p:grpSpPr>
        <p:pic>
          <p:nvPicPr>
            <p:cNvPr id="15" name="Picture 14" descr="C:\Users\missori\Desktop\Origin export\Leonardo alfa_fig2b_energy_presentation_FIT_all_folios_CFB1.jpg"/>
            <p:cNvPicPr>
              <a:picLocks noChangeAspect="1" noChangeArrowheads="1"/>
            </p:cNvPicPr>
            <p:nvPr/>
          </p:nvPicPr>
          <p:blipFill>
            <a:blip r:embed="rId10" cstate="print"/>
            <a:srcRect l="5576" r="4683"/>
            <a:stretch>
              <a:fillRect/>
            </a:stretch>
          </p:blipFill>
          <p:spPr bwMode="auto">
            <a:xfrm>
              <a:off x="5242059" y="2807072"/>
              <a:ext cx="3744882" cy="2916105"/>
            </a:xfrm>
            <a:prstGeom prst="rect">
              <a:avLst/>
            </a:prstGeom>
            <a:noFill/>
          </p:spPr>
        </p:pic>
        <p:sp>
          <p:nvSpPr>
            <p:cNvPr id="28" name="TextBox 27"/>
            <p:cNvSpPr txBox="1"/>
            <p:nvPr/>
          </p:nvSpPr>
          <p:spPr>
            <a:xfrm>
              <a:off x="6506877" y="3222934"/>
              <a:ext cx="1937518" cy="338554"/>
            </a:xfrm>
            <a:prstGeom prst="rect">
              <a:avLst/>
            </a:prstGeom>
            <a:noFill/>
          </p:spPr>
          <p:txBody>
            <a:bodyPr wrap="none" rtlCol="0">
              <a:spAutoFit/>
            </a:bodyPr>
            <a:lstStyle/>
            <a:p>
              <a:r>
                <a:rPr lang="en-US" sz="1600" b="0" dirty="0" smtClean="0">
                  <a:latin typeface="+mj-lt"/>
                </a:rPr>
                <a:t>Room Temperature</a:t>
              </a:r>
              <a:endParaRPr lang="it-IT" sz="1600" b="0" dirty="0">
                <a:latin typeface="+mj-lt"/>
              </a:endParaRPr>
            </a:p>
          </p:txBody>
        </p:sp>
      </p:grpSp>
      <p:sp>
        <p:nvSpPr>
          <p:cNvPr id="30" name="TextBox 29"/>
          <p:cNvSpPr txBox="1"/>
          <p:nvPr/>
        </p:nvSpPr>
        <p:spPr>
          <a:xfrm>
            <a:off x="5924072" y="5647038"/>
            <a:ext cx="2521588" cy="369332"/>
          </a:xfrm>
          <a:prstGeom prst="rect">
            <a:avLst/>
          </a:prstGeom>
          <a:noFill/>
          <a:ln w="19050">
            <a:solidFill>
              <a:srgbClr val="FF0000"/>
            </a:solidFill>
          </a:ln>
        </p:spPr>
        <p:txBody>
          <a:bodyPr wrap="none" rtlCol="0">
            <a:spAutoFit/>
          </a:bodyPr>
          <a:lstStyle/>
          <a:p>
            <a:r>
              <a:rPr lang="en-US" sz="1800" b="0" dirty="0" smtClean="0">
                <a:latin typeface="Garamond" panose="02020404030301010803" pitchFamily="18" charset="0"/>
              </a:rPr>
              <a:t>6 </a:t>
            </a:r>
            <a:r>
              <a:rPr lang="en-US" sz="1800" b="0" dirty="0" err="1" smtClean="0">
                <a:latin typeface="Garamond" panose="02020404030301010803" pitchFamily="18" charset="0"/>
              </a:rPr>
              <a:t>mmol</a:t>
            </a:r>
            <a:r>
              <a:rPr lang="en-US" sz="1800" b="0" dirty="0" smtClean="0">
                <a:latin typeface="Garamond" panose="02020404030301010803" pitchFamily="18" charset="0"/>
              </a:rPr>
              <a:t>/100g of cellulose</a:t>
            </a:r>
            <a:endParaRPr lang="it-IT" sz="1800" b="0" dirty="0">
              <a:latin typeface="Garamond" panose="02020404030301010803" pitchFamily="18" charset="0"/>
            </a:endParaRPr>
          </a:p>
        </p:txBody>
      </p:sp>
    </p:spTree>
    <p:extLst>
      <p:ext uri="{BB962C8B-B14F-4D97-AF65-F5344CB8AC3E}">
        <p14:creationId xmlns:p14="http://schemas.microsoft.com/office/powerpoint/2010/main" val="1993789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885" y="27356"/>
            <a:ext cx="6996851" cy="978729"/>
          </a:xfrm>
          <a:prstGeom prst="rect">
            <a:avLst/>
          </a:prstGeom>
          <a:noFill/>
          <a:ln w="9525">
            <a:noFill/>
            <a:miter lim="800000"/>
            <a:headEnd/>
            <a:tailEnd/>
          </a:ln>
        </p:spPr>
        <p:txBody>
          <a:bodyPr wrap="none">
            <a:spAutoFit/>
          </a:bodyPr>
          <a:lstStyle>
            <a:defPPr>
              <a:defRPr lang="it-IT"/>
            </a:defPPr>
            <a:lvl1pPr algn="l">
              <a:lnSpc>
                <a:spcPct val="80000"/>
              </a:lnSpc>
              <a:spcBef>
                <a:spcPct val="20000"/>
              </a:spcBef>
              <a:defRPr sz="3200" b="0">
                <a:latin typeface="Garamond" pitchFamily="18" charset="0"/>
              </a:defRPr>
            </a:lvl1pPr>
          </a:lstStyle>
          <a:p>
            <a:pPr algn="ctr"/>
            <a:r>
              <a:rPr lang="en-US" dirty="0"/>
              <a:t>Temperature effect on spectral line shapes </a:t>
            </a:r>
            <a:endParaRPr lang="en-US" dirty="0" smtClean="0"/>
          </a:p>
          <a:p>
            <a:pPr algn="ctr"/>
            <a:r>
              <a:rPr lang="en-US" dirty="0" smtClean="0"/>
              <a:t>of </a:t>
            </a:r>
            <a:r>
              <a:rPr lang="en-US" dirty="0" err="1" smtClean="0"/>
              <a:t>chromophores</a:t>
            </a:r>
            <a:r>
              <a:rPr lang="en-US" dirty="0" smtClean="0"/>
              <a:t> in </a:t>
            </a:r>
            <a:r>
              <a:rPr lang="en-US" dirty="0"/>
              <a:t>solid </a:t>
            </a:r>
            <a:endParaRPr lang="it-IT" dirty="0"/>
          </a:p>
        </p:txBody>
      </p:sp>
      <p:grpSp>
        <p:nvGrpSpPr>
          <p:cNvPr id="15" name="Group 14"/>
          <p:cNvGrpSpPr/>
          <p:nvPr/>
        </p:nvGrpSpPr>
        <p:grpSpPr>
          <a:xfrm>
            <a:off x="661835" y="1140323"/>
            <a:ext cx="3487192" cy="2530924"/>
            <a:chOff x="661835" y="1140323"/>
            <a:chExt cx="3487192" cy="2530924"/>
          </a:xfrm>
        </p:grpSpPr>
        <p:pic>
          <p:nvPicPr>
            <p:cNvPr id="66565" name="Picture 5" descr="I:\Convegni e Congressi\SIF2015\Graph - data ready for fi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3" t="5705" r="7441" b="1935"/>
            <a:stretch/>
          </p:blipFill>
          <p:spPr bwMode="auto">
            <a:xfrm>
              <a:off x="661835" y="1140323"/>
              <a:ext cx="3487192" cy="25309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bwMode="auto">
            <a:xfrm flipV="1">
              <a:off x="2173857" y="2553419"/>
              <a:ext cx="960407" cy="11502"/>
            </a:xfrm>
            <a:prstGeom prst="straightConnector1">
              <a:avLst/>
            </a:prstGeom>
            <a:solidFill>
              <a:schemeClr val="accent1"/>
            </a:solidFill>
            <a:ln w="19050" cap="flat" cmpd="sng" algn="ctr">
              <a:solidFill>
                <a:schemeClr val="tx1"/>
              </a:solidFill>
              <a:prstDash val="sysDash"/>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2381573" y="2520803"/>
              <a:ext cx="729688" cy="307777"/>
            </a:xfrm>
            <a:prstGeom prst="rect">
              <a:avLst/>
            </a:prstGeom>
            <a:noFill/>
          </p:spPr>
          <p:txBody>
            <a:bodyPr wrap="none" rtlCol="0">
              <a:spAutoFit/>
            </a:bodyPr>
            <a:lstStyle/>
            <a:p>
              <a:r>
                <a:rPr lang="en-US" sz="1400" b="0" dirty="0" smtClean="0">
                  <a:latin typeface="Garamond" panose="02020404030301010803" pitchFamily="18" charset="0"/>
                </a:rPr>
                <a:t>FWHM</a:t>
              </a:r>
              <a:endParaRPr lang="it-IT" sz="1400" b="0" dirty="0">
                <a:latin typeface="Garamond" panose="02020404030301010803" pitchFamily="18" charset="0"/>
              </a:endParaRPr>
            </a:p>
          </p:txBody>
        </p:sp>
      </p:grpSp>
    </p:spTree>
    <p:extLst>
      <p:ext uri="{BB962C8B-B14F-4D97-AF65-F5344CB8AC3E}">
        <p14:creationId xmlns:p14="http://schemas.microsoft.com/office/powerpoint/2010/main" val="259119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885" y="27356"/>
            <a:ext cx="6996851" cy="978729"/>
          </a:xfrm>
          <a:prstGeom prst="rect">
            <a:avLst/>
          </a:prstGeom>
          <a:noFill/>
          <a:ln w="9525">
            <a:noFill/>
            <a:miter lim="800000"/>
            <a:headEnd/>
            <a:tailEnd/>
          </a:ln>
        </p:spPr>
        <p:txBody>
          <a:bodyPr wrap="none">
            <a:spAutoFit/>
          </a:bodyPr>
          <a:lstStyle>
            <a:defPPr>
              <a:defRPr lang="it-IT"/>
            </a:defPPr>
            <a:lvl1pPr algn="l">
              <a:lnSpc>
                <a:spcPct val="80000"/>
              </a:lnSpc>
              <a:spcBef>
                <a:spcPct val="20000"/>
              </a:spcBef>
              <a:defRPr sz="3200" b="0">
                <a:latin typeface="Garamond" pitchFamily="18" charset="0"/>
              </a:defRPr>
            </a:lvl1pPr>
          </a:lstStyle>
          <a:p>
            <a:pPr algn="ctr"/>
            <a:r>
              <a:rPr lang="en-US" dirty="0"/>
              <a:t>Temperature effect on spectral line shapes </a:t>
            </a:r>
            <a:endParaRPr lang="en-US" dirty="0" smtClean="0"/>
          </a:p>
          <a:p>
            <a:pPr algn="ctr"/>
            <a:r>
              <a:rPr lang="en-US" dirty="0" smtClean="0"/>
              <a:t>of </a:t>
            </a:r>
            <a:r>
              <a:rPr lang="en-US" dirty="0" err="1" smtClean="0"/>
              <a:t>chromophores</a:t>
            </a:r>
            <a:r>
              <a:rPr lang="en-US" dirty="0" smtClean="0"/>
              <a:t> in </a:t>
            </a:r>
            <a:r>
              <a:rPr lang="en-US" dirty="0"/>
              <a:t>solid </a:t>
            </a:r>
            <a:endParaRPr lang="it-IT" dirty="0"/>
          </a:p>
        </p:txBody>
      </p:sp>
      <p:pic>
        <p:nvPicPr>
          <p:cNvPr id="3" name="Picture 3" descr="I:\Convegni e Congressi\SIF2015\FWH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8" t="5705" r="7337" b="1934"/>
          <a:stretch/>
        </p:blipFill>
        <p:spPr bwMode="auto">
          <a:xfrm>
            <a:off x="4950501" y="1140323"/>
            <a:ext cx="3589192" cy="2530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57819" y="1612347"/>
            <a:ext cx="1130438" cy="584775"/>
          </a:xfrm>
          <a:prstGeom prst="rect">
            <a:avLst/>
          </a:prstGeom>
        </p:spPr>
        <p:txBody>
          <a:bodyPr wrap="none">
            <a:spAutoFit/>
          </a:bodyPr>
          <a:lstStyle/>
          <a:p>
            <a:r>
              <a:rPr lang="it-IT" sz="1600" b="0" dirty="0" smtClean="0">
                <a:latin typeface="Garamond" panose="02020404030301010803" pitchFamily="18" charset="0"/>
              </a:rPr>
              <a:t>Thermal</a:t>
            </a:r>
          </a:p>
          <a:p>
            <a:r>
              <a:rPr lang="it-IT" sz="1600" b="0" dirty="0" smtClean="0">
                <a:latin typeface="Garamond" panose="02020404030301010803" pitchFamily="18" charset="0"/>
              </a:rPr>
              <a:t> broadening</a:t>
            </a:r>
            <a:endParaRPr lang="it-IT" sz="1600" b="0" dirty="0">
              <a:latin typeface="Garamond" panose="02020404030301010803" pitchFamily="18" charset="0"/>
            </a:endParaRPr>
          </a:p>
        </p:txBody>
      </p:sp>
      <p:grpSp>
        <p:nvGrpSpPr>
          <p:cNvPr id="20" name="Group 19"/>
          <p:cNvGrpSpPr/>
          <p:nvPr/>
        </p:nvGrpSpPr>
        <p:grpSpPr>
          <a:xfrm>
            <a:off x="661835" y="1140323"/>
            <a:ext cx="3487192" cy="2530924"/>
            <a:chOff x="661835" y="1140323"/>
            <a:chExt cx="3487192" cy="2530924"/>
          </a:xfrm>
        </p:grpSpPr>
        <p:pic>
          <p:nvPicPr>
            <p:cNvPr id="21" name="Picture 5" descr="I:\Convegni e Congressi\SIF2015\Graph - data ready for fi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03" t="5705" r="7441" b="1935"/>
            <a:stretch/>
          </p:blipFill>
          <p:spPr bwMode="auto">
            <a:xfrm>
              <a:off x="661835" y="1140323"/>
              <a:ext cx="3487192" cy="25309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bwMode="auto">
            <a:xfrm flipV="1">
              <a:off x="2173857" y="2553419"/>
              <a:ext cx="960407" cy="11502"/>
            </a:xfrm>
            <a:prstGeom prst="straightConnector1">
              <a:avLst/>
            </a:prstGeom>
            <a:solidFill>
              <a:schemeClr val="accent1"/>
            </a:solidFill>
            <a:ln w="19050" cap="flat" cmpd="sng" algn="ctr">
              <a:solidFill>
                <a:schemeClr val="tx1"/>
              </a:solidFill>
              <a:prstDash val="sysDash"/>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2381573" y="2520803"/>
              <a:ext cx="729688" cy="307777"/>
            </a:xfrm>
            <a:prstGeom prst="rect">
              <a:avLst/>
            </a:prstGeom>
            <a:noFill/>
          </p:spPr>
          <p:txBody>
            <a:bodyPr wrap="none" rtlCol="0">
              <a:spAutoFit/>
            </a:bodyPr>
            <a:lstStyle/>
            <a:p>
              <a:r>
                <a:rPr lang="en-US" sz="1400" b="0" dirty="0" smtClean="0">
                  <a:latin typeface="Garamond" panose="02020404030301010803" pitchFamily="18" charset="0"/>
                </a:rPr>
                <a:t>FWHM</a:t>
              </a:r>
              <a:endParaRPr lang="it-IT" sz="1400" b="0" dirty="0">
                <a:latin typeface="Garamond" panose="02020404030301010803" pitchFamily="18" charset="0"/>
              </a:endParaRPr>
            </a:p>
          </p:txBody>
        </p:sp>
      </p:grpSp>
    </p:spTree>
    <p:extLst>
      <p:ext uri="{BB962C8B-B14F-4D97-AF65-F5344CB8AC3E}">
        <p14:creationId xmlns:p14="http://schemas.microsoft.com/office/powerpoint/2010/main" val="591171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Rectangle 8"/>
          <p:cNvSpPr>
            <a:spLocks noChangeArrowheads="1"/>
          </p:cNvSpPr>
          <p:nvPr/>
        </p:nvSpPr>
        <p:spPr bwMode="auto">
          <a:xfrm>
            <a:off x="1449388" y="216517"/>
            <a:ext cx="6210300" cy="50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lgn="ctr">
              <a:lnSpc>
                <a:spcPct val="80000"/>
              </a:lnSpc>
              <a:spcBef>
                <a:spcPct val="20000"/>
              </a:spcBef>
            </a:pPr>
            <a:r>
              <a:rPr lang="it-IT" altLang="it-IT" sz="3200" b="0" dirty="0">
                <a:latin typeface="Garamond" pitchFamily="18" charset="0"/>
                <a:cs typeface="Times New Roman" pitchFamily="18" charset="0"/>
              </a:rPr>
              <a:t>Yellowing of ancient paper</a:t>
            </a:r>
          </a:p>
        </p:txBody>
      </p:sp>
      <p:pic>
        <p:nvPicPr>
          <p:cNvPr id="24587" name="Picture 11" descr="Paper_made_in_Norther_Italy_in_1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8" y="1263769"/>
            <a:ext cx="2989732" cy="412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72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885" y="27356"/>
            <a:ext cx="6996851" cy="978729"/>
          </a:xfrm>
          <a:prstGeom prst="rect">
            <a:avLst/>
          </a:prstGeom>
          <a:noFill/>
          <a:ln w="9525">
            <a:noFill/>
            <a:miter lim="800000"/>
            <a:headEnd/>
            <a:tailEnd/>
          </a:ln>
        </p:spPr>
        <p:txBody>
          <a:bodyPr wrap="none">
            <a:spAutoFit/>
          </a:bodyPr>
          <a:lstStyle>
            <a:defPPr>
              <a:defRPr lang="it-IT"/>
            </a:defPPr>
            <a:lvl1pPr algn="l">
              <a:lnSpc>
                <a:spcPct val="80000"/>
              </a:lnSpc>
              <a:spcBef>
                <a:spcPct val="20000"/>
              </a:spcBef>
              <a:defRPr sz="3200" b="0">
                <a:latin typeface="Garamond" pitchFamily="18" charset="0"/>
              </a:defRPr>
            </a:lvl1pPr>
          </a:lstStyle>
          <a:p>
            <a:pPr algn="ctr"/>
            <a:r>
              <a:rPr lang="en-US" dirty="0"/>
              <a:t>Temperature effect on spectral line shapes </a:t>
            </a:r>
            <a:endParaRPr lang="en-US" dirty="0" smtClean="0"/>
          </a:p>
          <a:p>
            <a:pPr algn="ctr"/>
            <a:r>
              <a:rPr lang="en-US" dirty="0" smtClean="0"/>
              <a:t>of </a:t>
            </a:r>
            <a:r>
              <a:rPr lang="en-US" dirty="0" err="1" smtClean="0"/>
              <a:t>chromophores</a:t>
            </a:r>
            <a:r>
              <a:rPr lang="en-US" dirty="0" smtClean="0"/>
              <a:t> in </a:t>
            </a:r>
            <a:r>
              <a:rPr lang="en-US" dirty="0"/>
              <a:t>solid </a:t>
            </a:r>
            <a:endParaRPr lang="it-IT" dirty="0"/>
          </a:p>
        </p:txBody>
      </p:sp>
      <p:pic>
        <p:nvPicPr>
          <p:cNvPr id="3" name="Picture 3" descr="I:\Convegni e Congressi\SIF2015\FWH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8" t="5705" r="7337" b="1934"/>
          <a:stretch/>
        </p:blipFill>
        <p:spPr bwMode="auto">
          <a:xfrm>
            <a:off x="4950501" y="1140323"/>
            <a:ext cx="3589192" cy="2530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57819" y="1612347"/>
            <a:ext cx="1130438" cy="584775"/>
          </a:xfrm>
          <a:prstGeom prst="rect">
            <a:avLst/>
          </a:prstGeom>
        </p:spPr>
        <p:txBody>
          <a:bodyPr wrap="none">
            <a:spAutoFit/>
          </a:bodyPr>
          <a:lstStyle/>
          <a:p>
            <a:r>
              <a:rPr lang="it-IT" sz="1600" b="0" dirty="0" smtClean="0">
                <a:latin typeface="Garamond" panose="02020404030301010803" pitchFamily="18" charset="0"/>
              </a:rPr>
              <a:t>Thermal</a:t>
            </a:r>
          </a:p>
          <a:p>
            <a:r>
              <a:rPr lang="it-IT" sz="1600" b="0" dirty="0" smtClean="0">
                <a:latin typeface="Garamond" panose="02020404030301010803" pitchFamily="18" charset="0"/>
              </a:rPr>
              <a:t> broadening</a:t>
            </a:r>
            <a:endParaRPr lang="it-IT" sz="1600" b="0" dirty="0">
              <a:latin typeface="Garamond" panose="02020404030301010803" pitchFamily="18" charset="0"/>
            </a:endParaRPr>
          </a:p>
        </p:txBody>
      </p:sp>
      <p:grpSp>
        <p:nvGrpSpPr>
          <p:cNvPr id="20" name="Group 19"/>
          <p:cNvGrpSpPr/>
          <p:nvPr/>
        </p:nvGrpSpPr>
        <p:grpSpPr>
          <a:xfrm>
            <a:off x="260923" y="3789485"/>
            <a:ext cx="3686938" cy="2511677"/>
            <a:chOff x="260923" y="3789485"/>
            <a:chExt cx="3686938" cy="2511677"/>
          </a:xfrm>
        </p:grpSpPr>
        <p:grpSp>
          <p:nvGrpSpPr>
            <p:cNvPr id="9" name="Group 8"/>
            <p:cNvGrpSpPr/>
            <p:nvPr/>
          </p:nvGrpSpPr>
          <p:grpSpPr>
            <a:xfrm>
              <a:off x="260923" y="4045860"/>
              <a:ext cx="3435114" cy="2255302"/>
              <a:chOff x="260923" y="3839388"/>
              <a:chExt cx="3435114" cy="2255302"/>
            </a:xfrm>
          </p:grpSpPr>
          <p:pic>
            <p:nvPicPr>
              <p:cNvPr id="10" name="Picture 5" descr="I:\Convegni e Congressi\SIF2015\DFTvsC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1114824" y="3839388"/>
                <a:ext cx="2581213" cy="225530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60923" y="4636389"/>
                <a:ext cx="801823" cy="461665"/>
                <a:chOff x="260926" y="4293897"/>
                <a:chExt cx="801823" cy="461665"/>
              </a:xfrm>
            </p:grpSpPr>
            <p:sp>
              <p:nvSpPr>
                <p:cNvPr id="16" name="TextBox 15"/>
                <p:cNvSpPr txBox="1"/>
                <p:nvPr/>
              </p:nvSpPr>
              <p:spPr>
                <a:xfrm>
                  <a:off x="260926" y="4293897"/>
                  <a:ext cx="801823" cy="461665"/>
                </a:xfrm>
                <a:prstGeom prst="rect">
                  <a:avLst/>
                </a:prstGeom>
                <a:solidFill>
                  <a:schemeClr val="bg1"/>
                </a:solidFill>
              </p:spPr>
              <p:txBody>
                <a:bodyPr wrap="none" rtlCol="0">
                  <a:spAutoFit/>
                </a:bodyPr>
                <a:lstStyle/>
                <a:p>
                  <a:r>
                    <a:rPr lang="en-US" sz="1200" b="0" dirty="0" smtClean="0"/>
                    <a:t>      300K</a:t>
                  </a:r>
                </a:p>
                <a:p>
                  <a:r>
                    <a:rPr lang="en-US" sz="1200" b="0" dirty="0" smtClean="0"/>
                    <a:t>   14K</a:t>
                  </a:r>
                  <a:endParaRPr lang="it-IT" sz="1200" b="0" dirty="0"/>
                </a:p>
              </p:txBody>
            </p:sp>
            <p:cxnSp>
              <p:nvCxnSpPr>
                <p:cNvPr id="17" name="Straight Connector 16"/>
                <p:cNvCxnSpPr/>
                <p:nvPr/>
              </p:nvCxnSpPr>
              <p:spPr bwMode="auto">
                <a:xfrm>
                  <a:off x="285344" y="4435813"/>
                  <a:ext cx="277238" cy="0"/>
                </a:xfrm>
                <a:prstGeom prst="line">
                  <a:avLst/>
                </a:prstGeom>
                <a:solidFill>
                  <a:schemeClr val="accent1"/>
                </a:solidFill>
                <a:ln w="25400"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285347" y="4617395"/>
                  <a:ext cx="277238" cy="0"/>
                </a:xfrm>
                <a:prstGeom prst="line">
                  <a:avLst/>
                </a:prstGeom>
                <a:solidFill>
                  <a:schemeClr val="accent1"/>
                </a:solidFill>
                <a:ln w="25400" cap="flat" cmpd="sng" algn="ctr">
                  <a:solidFill>
                    <a:srgbClr val="C0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Rectangle 11"/>
              <p:cNvSpPr/>
              <p:nvPr/>
            </p:nvSpPr>
            <p:spPr bwMode="auto">
              <a:xfrm>
                <a:off x="1219201" y="3889040"/>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3" name="Rectangle 12"/>
              <p:cNvSpPr/>
              <p:nvPr/>
            </p:nvSpPr>
            <p:spPr bwMode="auto">
              <a:xfrm>
                <a:off x="2500010" y="3889040"/>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4" name="Rectangle 13"/>
              <p:cNvSpPr/>
              <p:nvPr/>
            </p:nvSpPr>
            <p:spPr bwMode="auto">
              <a:xfrm>
                <a:off x="1210285" y="5014206"/>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5" name="Rectangle 14"/>
              <p:cNvSpPr/>
              <p:nvPr/>
            </p:nvSpPr>
            <p:spPr bwMode="auto">
              <a:xfrm>
                <a:off x="2495143" y="5017018"/>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grpSp>
        <p:sp>
          <p:nvSpPr>
            <p:cNvPr id="19" name="TextBox 18"/>
            <p:cNvSpPr txBox="1"/>
            <p:nvPr/>
          </p:nvSpPr>
          <p:spPr>
            <a:xfrm>
              <a:off x="869775" y="3789485"/>
              <a:ext cx="3078086" cy="338554"/>
            </a:xfrm>
            <a:prstGeom prst="rect">
              <a:avLst/>
            </a:prstGeom>
            <a:noFill/>
          </p:spPr>
          <p:txBody>
            <a:bodyPr wrap="none" rtlCol="0">
              <a:spAutoFit/>
            </a:bodyPr>
            <a:lstStyle/>
            <a:p>
              <a:r>
                <a:rPr lang="it-IT" sz="1600" b="0" dirty="0" smtClean="0"/>
                <a:t>Molecular </a:t>
              </a:r>
              <a:r>
                <a:rPr lang="it-IT" sz="1600" b="0" dirty="0"/>
                <a:t>dynamics simulations</a:t>
              </a:r>
            </a:p>
          </p:txBody>
        </p:sp>
      </p:grpSp>
      <p:grpSp>
        <p:nvGrpSpPr>
          <p:cNvPr id="21" name="Group 20"/>
          <p:cNvGrpSpPr/>
          <p:nvPr/>
        </p:nvGrpSpPr>
        <p:grpSpPr>
          <a:xfrm>
            <a:off x="661835" y="1140323"/>
            <a:ext cx="3487192" cy="2530924"/>
            <a:chOff x="661835" y="1140323"/>
            <a:chExt cx="3487192" cy="2530924"/>
          </a:xfrm>
        </p:grpSpPr>
        <p:pic>
          <p:nvPicPr>
            <p:cNvPr id="22" name="Picture 5" descr="I:\Convegni e Congressi\SIF2015\Graph - data ready for fi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3" t="5705" r="7441" b="1935"/>
            <a:stretch/>
          </p:blipFill>
          <p:spPr bwMode="auto">
            <a:xfrm>
              <a:off x="661835" y="1140323"/>
              <a:ext cx="3487192" cy="253092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bwMode="auto">
            <a:xfrm flipV="1">
              <a:off x="2173857" y="2553419"/>
              <a:ext cx="960407" cy="11502"/>
            </a:xfrm>
            <a:prstGeom prst="straightConnector1">
              <a:avLst/>
            </a:prstGeom>
            <a:solidFill>
              <a:schemeClr val="accent1"/>
            </a:solidFill>
            <a:ln w="19050" cap="flat" cmpd="sng" algn="ctr">
              <a:solidFill>
                <a:schemeClr val="tx1"/>
              </a:solidFill>
              <a:prstDash val="sysDash"/>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2381573" y="2520803"/>
              <a:ext cx="729688" cy="307777"/>
            </a:xfrm>
            <a:prstGeom prst="rect">
              <a:avLst/>
            </a:prstGeom>
            <a:noFill/>
          </p:spPr>
          <p:txBody>
            <a:bodyPr wrap="none" rtlCol="0">
              <a:spAutoFit/>
            </a:bodyPr>
            <a:lstStyle/>
            <a:p>
              <a:r>
                <a:rPr lang="en-US" sz="1400" b="0" dirty="0" smtClean="0">
                  <a:latin typeface="Garamond" panose="02020404030301010803" pitchFamily="18" charset="0"/>
                </a:rPr>
                <a:t>FWHM</a:t>
              </a:r>
              <a:endParaRPr lang="it-IT" sz="1400" b="0" dirty="0">
                <a:latin typeface="Garamond" panose="02020404030301010803" pitchFamily="18" charset="0"/>
              </a:endParaRPr>
            </a:p>
          </p:txBody>
        </p:sp>
      </p:grpSp>
    </p:spTree>
    <p:extLst>
      <p:ext uri="{BB962C8B-B14F-4D97-AF65-F5344CB8AC3E}">
        <p14:creationId xmlns:p14="http://schemas.microsoft.com/office/powerpoint/2010/main" val="944596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885" y="27356"/>
            <a:ext cx="6996851" cy="978729"/>
          </a:xfrm>
          <a:prstGeom prst="rect">
            <a:avLst/>
          </a:prstGeom>
          <a:noFill/>
          <a:ln w="9525">
            <a:noFill/>
            <a:miter lim="800000"/>
            <a:headEnd/>
            <a:tailEnd/>
          </a:ln>
        </p:spPr>
        <p:txBody>
          <a:bodyPr wrap="none">
            <a:spAutoFit/>
          </a:bodyPr>
          <a:lstStyle>
            <a:defPPr>
              <a:defRPr lang="it-IT"/>
            </a:defPPr>
            <a:lvl1pPr algn="l">
              <a:lnSpc>
                <a:spcPct val="80000"/>
              </a:lnSpc>
              <a:spcBef>
                <a:spcPct val="20000"/>
              </a:spcBef>
              <a:defRPr sz="3200" b="0">
                <a:latin typeface="Garamond" pitchFamily="18" charset="0"/>
              </a:defRPr>
            </a:lvl1pPr>
          </a:lstStyle>
          <a:p>
            <a:pPr algn="ctr"/>
            <a:r>
              <a:rPr lang="en-US" dirty="0"/>
              <a:t>Temperature effect on spectral line shapes </a:t>
            </a:r>
            <a:endParaRPr lang="en-US" dirty="0" smtClean="0"/>
          </a:p>
          <a:p>
            <a:pPr algn="ctr"/>
            <a:r>
              <a:rPr lang="en-US" dirty="0" smtClean="0"/>
              <a:t>of </a:t>
            </a:r>
            <a:r>
              <a:rPr lang="en-US" dirty="0" err="1" smtClean="0"/>
              <a:t>chromophores</a:t>
            </a:r>
            <a:r>
              <a:rPr lang="en-US" dirty="0" smtClean="0"/>
              <a:t> in </a:t>
            </a:r>
            <a:r>
              <a:rPr lang="en-US" dirty="0"/>
              <a:t>solid </a:t>
            </a:r>
            <a:endParaRPr lang="it-IT" dirty="0"/>
          </a:p>
        </p:txBody>
      </p:sp>
      <p:pic>
        <p:nvPicPr>
          <p:cNvPr id="3" name="Picture 3" descr="I:\Convegni e Congressi\SIF2015\FWH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8" t="5705" r="7337" b="1934"/>
          <a:stretch/>
        </p:blipFill>
        <p:spPr bwMode="auto">
          <a:xfrm>
            <a:off x="4950501" y="1140323"/>
            <a:ext cx="3589192" cy="2530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57819" y="1612347"/>
            <a:ext cx="1130438" cy="584775"/>
          </a:xfrm>
          <a:prstGeom prst="rect">
            <a:avLst/>
          </a:prstGeom>
        </p:spPr>
        <p:txBody>
          <a:bodyPr wrap="none">
            <a:spAutoFit/>
          </a:bodyPr>
          <a:lstStyle/>
          <a:p>
            <a:r>
              <a:rPr lang="it-IT" sz="1600" b="0" dirty="0" smtClean="0">
                <a:latin typeface="Garamond" panose="02020404030301010803" pitchFamily="18" charset="0"/>
              </a:rPr>
              <a:t>Thermal</a:t>
            </a:r>
          </a:p>
          <a:p>
            <a:r>
              <a:rPr lang="it-IT" sz="1600" b="0" dirty="0" smtClean="0">
                <a:latin typeface="Garamond" panose="02020404030301010803" pitchFamily="18" charset="0"/>
              </a:rPr>
              <a:t> broadening</a:t>
            </a:r>
            <a:endParaRPr lang="it-IT" sz="1600" b="0" dirty="0">
              <a:latin typeface="Garamond" panose="02020404030301010803" pitchFamily="18" charset="0"/>
            </a:endParaRPr>
          </a:p>
        </p:txBody>
      </p:sp>
      <p:sp>
        <p:nvSpPr>
          <p:cNvPr id="6" name="Rectangle 5"/>
          <p:cNvSpPr/>
          <p:nvPr/>
        </p:nvSpPr>
        <p:spPr>
          <a:xfrm>
            <a:off x="4314008" y="5846826"/>
            <a:ext cx="4698469" cy="646331"/>
          </a:xfrm>
          <a:prstGeom prst="rect">
            <a:avLst/>
          </a:prstGeom>
        </p:spPr>
        <p:txBody>
          <a:bodyPr wrap="square">
            <a:spAutoFit/>
          </a:bodyPr>
          <a:lstStyle/>
          <a:p>
            <a:r>
              <a:rPr lang="en-US" sz="1800" b="0" dirty="0" smtClean="0">
                <a:latin typeface="Garamond" panose="02020404030301010803" pitchFamily="18" charset="0"/>
              </a:rPr>
              <a:t>Disorder-induced b</a:t>
            </a:r>
            <a:r>
              <a:rPr lang="it-IT" sz="1800" b="0" dirty="0" smtClean="0">
                <a:latin typeface="Garamond" panose="02020404030301010803" pitchFamily="18" charset="0"/>
              </a:rPr>
              <a:t>roadening </a:t>
            </a:r>
            <a:r>
              <a:rPr lang="en-US" sz="1800" b="0" dirty="0" smtClean="0">
                <a:latin typeface="Garamond" panose="02020404030301010803" pitchFamily="18" charset="0"/>
              </a:rPr>
              <a:t>of </a:t>
            </a:r>
            <a:r>
              <a:rPr lang="en-US" sz="1800" b="0" dirty="0">
                <a:latin typeface="Garamond" panose="02020404030301010803" pitchFamily="18" charset="0"/>
              </a:rPr>
              <a:t>the absorption line shape of a </a:t>
            </a:r>
            <a:r>
              <a:rPr lang="en-US" sz="1800" b="0" dirty="0" err="1" smtClean="0">
                <a:latin typeface="Garamond" panose="02020404030301010803" pitchFamily="18" charset="0"/>
              </a:rPr>
              <a:t>chromophore</a:t>
            </a:r>
            <a:r>
              <a:rPr lang="en-US" sz="1800" b="0" dirty="0" smtClean="0">
                <a:latin typeface="Garamond" panose="02020404030301010803" pitchFamily="18" charset="0"/>
              </a:rPr>
              <a:t> in </a:t>
            </a:r>
            <a:r>
              <a:rPr lang="en-US" sz="1800" b="0" dirty="0">
                <a:latin typeface="Garamond" panose="02020404030301010803" pitchFamily="18" charset="0"/>
              </a:rPr>
              <a:t>a </a:t>
            </a:r>
            <a:r>
              <a:rPr lang="en-US" sz="1800" b="0" dirty="0" smtClean="0">
                <a:latin typeface="Garamond" panose="02020404030301010803" pitchFamily="18" charset="0"/>
              </a:rPr>
              <a:t>solid matrix </a:t>
            </a:r>
            <a:endParaRPr lang="it-IT" sz="1800" b="0" dirty="0">
              <a:latin typeface="Garamond" panose="02020404030301010803" pitchFamily="18" charset="0"/>
            </a:endParaRPr>
          </a:p>
        </p:txBody>
      </p:sp>
      <p:pic>
        <p:nvPicPr>
          <p:cNvPr id="7" name="Picture 2" descr="http://www.sciencedirect.com/cache/MiamiImageURL/1-s2.0-S0009261413009238-fx1_lrg.jpg/0?wchp=dGLzVBA-zSkzV&amp;pii=S00092614130092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841" y="3944668"/>
            <a:ext cx="4476941" cy="19311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8709" y="6528841"/>
            <a:ext cx="8972719" cy="338554"/>
          </a:xfrm>
          <a:prstGeom prst="rect">
            <a:avLst/>
          </a:prstGeom>
          <a:noFill/>
          <a:ln w="9525">
            <a:noFill/>
            <a:miter lim="800000"/>
            <a:headEnd/>
            <a:tailEnd/>
          </a:ln>
        </p:spPr>
        <p:txBody>
          <a:bodyPr wrap="square">
            <a:spAutoFit/>
          </a:bodyPr>
          <a:lstStyle/>
          <a:p>
            <a:pPr algn="l" eaLnBrk="0" hangingPunct="0">
              <a:spcBef>
                <a:spcPct val="20000"/>
              </a:spcBef>
            </a:pPr>
            <a:r>
              <a:rPr lang="it-IT" altLang="it-IT" sz="1600" b="0" dirty="0">
                <a:latin typeface="Garamond" pitchFamily="18" charset="0"/>
              </a:rPr>
              <a:t>Prathamesh M </a:t>
            </a:r>
            <a:r>
              <a:rPr lang="it-IT" altLang="it-IT" sz="1600" b="0" dirty="0" smtClean="0">
                <a:latin typeface="Garamond" pitchFamily="18" charset="0"/>
              </a:rPr>
              <a:t>Shenai et al., </a:t>
            </a:r>
            <a:r>
              <a:rPr lang="it-IT" altLang="it-IT" sz="1600" b="0" i="1" dirty="0">
                <a:latin typeface="Garamond" pitchFamily="18" charset="0"/>
              </a:rPr>
              <a:t>Disorder and spectral line shapes in two-level systems</a:t>
            </a:r>
            <a:r>
              <a:rPr lang="it-IT" altLang="it-IT" sz="1600" b="0" dirty="0" smtClean="0">
                <a:latin typeface="Garamond" pitchFamily="18" charset="0"/>
              </a:rPr>
              <a:t>, Chem</a:t>
            </a:r>
            <a:r>
              <a:rPr lang="it-IT" altLang="it-IT" sz="1600" b="0" dirty="0">
                <a:latin typeface="Garamond" pitchFamily="18" charset="0"/>
              </a:rPr>
              <a:t>. Phys. Lett</a:t>
            </a:r>
            <a:r>
              <a:rPr lang="it-IT" altLang="it-IT" sz="1600" b="0" dirty="0" smtClean="0">
                <a:latin typeface="Garamond" pitchFamily="18" charset="0"/>
              </a:rPr>
              <a:t>. </a:t>
            </a:r>
            <a:r>
              <a:rPr lang="it-IT" altLang="it-IT" sz="1600" dirty="0" smtClean="0">
                <a:latin typeface="Garamond" pitchFamily="18" charset="0"/>
              </a:rPr>
              <a:t>582</a:t>
            </a:r>
            <a:r>
              <a:rPr lang="it-IT" altLang="it-IT" sz="1600" b="0" dirty="0">
                <a:latin typeface="Garamond" pitchFamily="18" charset="0"/>
              </a:rPr>
              <a:t>, </a:t>
            </a:r>
            <a:r>
              <a:rPr lang="it-IT" altLang="it-IT" sz="1600" b="0" dirty="0" smtClean="0">
                <a:latin typeface="Garamond" pitchFamily="18" charset="0"/>
              </a:rPr>
              <a:t>66-70 (2013) </a:t>
            </a:r>
            <a:endParaRPr lang="it-IT" altLang="it-IT" sz="1600" b="0" dirty="0">
              <a:latin typeface="Garamond" pitchFamily="18" charset="0"/>
            </a:endParaRPr>
          </a:p>
        </p:txBody>
      </p:sp>
      <p:grpSp>
        <p:nvGrpSpPr>
          <p:cNvPr id="9" name="Group 8"/>
          <p:cNvGrpSpPr/>
          <p:nvPr/>
        </p:nvGrpSpPr>
        <p:grpSpPr>
          <a:xfrm>
            <a:off x="260923" y="4045860"/>
            <a:ext cx="3435114" cy="2255302"/>
            <a:chOff x="260923" y="3839388"/>
            <a:chExt cx="3435114" cy="2255302"/>
          </a:xfrm>
        </p:grpSpPr>
        <p:pic>
          <p:nvPicPr>
            <p:cNvPr id="10" name="Picture 5" descr="I:\Convegni e Congressi\SIF2015\DFTvsC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1114824" y="3839388"/>
              <a:ext cx="2581213" cy="225530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60923" y="4636389"/>
              <a:ext cx="801823" cy="461665"/>
              <a:chOff x="260926" y="4293897"/>
              <a:chExt cx="801823" cy="461665"/>
            </a:xfrm>
          </p:grpSpPr>
          <p:sp>
            <p:nvSpPr>
              <p:cNvPr id="16" name="TextBox 15"/>
              <p:cNvSpPr txBox="1"/>
              <p:nvPr/>
            </p:nvSpPr>
            <p:spPr>
              <a:xfrm>
                <a:off x="260926" y="4293897"/>
                <a:ext cx="801823" cy="461665"/>
              </a:xfrm>
              <a:prstGeom prst="rect">
                <a:avLst/>
              </a:prstGeom>
              <a:solidFill>
                <a:schemeClr val="bg1"/>
              </a:solidFill>
            </p:spPr>
            <p:txBody>
              <a:bodyPr wrap="none" rtlCol="0">
                <a:spAutoFit/>
              </a:bodyPr>
              <a:lstStyle/>
              <a:p>
                <a:r>
                  <a:rPr lang="en-US" sz="1200" b="0" dirty="0" smtClean="0"/>
                  <a:t>      300K</a:t>
                </a:r>
              </a:p>
              <a:p>
                <a:r>
                  <a:rPr lang="en-US" sz="1200" b="0" dirty="0" smtClean="0"/>
                  <a:t>   14K</a:t>
                </a:r>
                <a:endParaRPr lang="it-IT" sz="1200" b="0" dirty="0"/>
              </a:p>
            </p:txBody>
          </p:sp>
          <p:cxnSp>
            <p:nvCxnSpPr>
              <p:cNvPr id="17" name="Straight Connector 16"/>
              <p:cNvCxnSpPr/>
              <p:nvPr/>
            </p:nvCxnSpPr>
            <p:spPr bwMode="auto">
              <a:xfrm>
                <a:off x="285344" y="4435813"/>
                <a:ext cx="277238" cy="0"/>
              </a:xfrm>
              <a:prstGeom prst="line">
                <a:avLst/>
              </a:prstGeom>
              <a:solidFill>
                <a:schemeClr val="accent1"/>
              </a:solidFill>
              <a:ln w="25400"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285347" y="4617395"/>
                <a:ext cx="277238" cy="0"/>
              </a:xfrm>
              <a:prstGeom prst="line">
                <a:avLst/>
              </a:prstGeom>
              <a:solidFill>
                <a:schemeClr val="accent1"/>
              </a:solidFill>
              <a:ln w="25400" cap="flat" cmpd="sng" algn="ctr">
                <a:solidFill>
                  <a:srgbClr val="C0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Rectangle 11"/>
            <p:cNvSpPr/>
            <p:nvPr/>
          </p:nvSpPr>
          <p:spPr bwMode="auto">
            <a:xfrm>
              <a:off x="1219201" y="3889040"/>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3" name="Rectangle 12"/>
            <p:cNvSpPr/>
            <p:nvPr/>
          </p:nvSpPr>
          <p:spPr bwMode="auto">
            <a:xfrm>
              <a:off x="2500010" y="3889040"/>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4" name="Rectangle 13"/>
            <p:cNvSpPr/>
            <p:nvPr/>
          </p:nvSpPr>
          <p:spPr bwMode="auto">
            <a:xfrm>
              <a:off x="1210285" y="5014206"/>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5" name="Rectangle 14"/>
            <p:cNvSpPr/>
            <p:nvPr/>
          </p:nvSpPr>
          <p:spPr bwMode="auto">
            <a:xfrm>
              <a:off x="2495143" y="5017018"/>
              <a:ext cx="526914" cy="162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grpSp>
      <p:sp>
        <p:nvSpPr>
          <p:cNvPr id="19" name="TextBox 18"/>
          <p:cNvSpPr txBox="1"/>
          <p:nvPr/>
        </p:nvSpPr>
        <p:spPr>
          <a:xfrm>
            <a:off x="869775" y="3789485"/>
            <a:ext cx="3078086" cy="338554"/>
          </a:xfrm>
          <a:prstGeom prst="rect">
            <a:avLst/>
          </a:prstGeom>
          <a:noFill/>
        </p:spPr>
        <p:txBody>
          <a:bodyPr wrap="none" rtlCol="0">
            <a:spAutoFit/>
          </a:bodyPr>
          <a:lstStyle/>
          <a:p>
            <a:r>
              <a:rPr lang="it-IT" sz="1600" b="0" dirty="0" smtClean="0"/>
              <a:t>Molecular </a:t>
            </a:r>
            <a:r>
              <a:rPr lang="it-IT" sz="1600" b="0" dirty="0"/>
              <a:t>dynamics simulations</a:t>
            </a:r>
          </a:p>
        </p:txBody>
      </p:sp>
      <p:grpSp>
        <p:nvGrpSpPr>
          <p:cNvPr id="20" name="Group 19"/>
          <p:cNvGrpSpPr/>
          <p:nvPr/>
        </p:nvGrpSpPr>
        <p:grpSpPr>
          <a:xfrm>
            <a:off x="661835" y="1140323"/>
            <a:ext cx="3487192" cy="2530924"/>
            <a:chOff x="661835" y="1140323"/>
            <a:chExt cx="3487192" cy="2530924"/>
          </a:xfrm>
        </p:grpSpPr>
        <p:pic>
          <p:nvPicPr>
            <p:cNvPr id="21" name="Picture 5" descr="I:\Convegni e Congressi\SIF2015\Graph - data ready for fi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3" t="5705" r="7441" b="1935"/>
            <a:stretch/>
          </p:blipFill>
          <p:spPr bwMode="auto">
            <a:xfrm>
              <a:off x="661835" y="1140323"/>
              <a:ext cx="3487192" cy="25309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bwMode="auto">
            <a:xfrm flipV="1">
              <a:off x="2173857" y="2553419"/>
              <a:ext cx="960407" cy="11502"/>
            </a:xfrm>
            <a:prstGeom prst="straightConnector1">
              <a:avLst/>
            </a:prstGeom>
            <a:solidFill>
              <a:schemeClr val="accent1"/>
            </a:solidFill>
            <a:ln w="19050" cap="flat" cmpd="sng" algn="ctr">
              <a:solidFill>
                <a:schemeClr val="tx1"/>
              </a:solidFill>
              <a:prstDash val="sysDash"/>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2381573" y="2520803"/>
              <a:ext cx="729688" cy="307777"/>
            </a:xfrm>
            <a:prstGeom prst="rect">
              <a:avLst/>
            </a:prstGeom>
            <a:noFill/>
          </p:spPr>
          <p:txBody>
            <a:bodyPr wrap="none" rtlCol="0">
              <a:spAutoFit/>
            </a:bodyPr>
            <a:lstStyle/>
            <a:p>
              <a:r>
                <a:rPr lang="en-US" sz="1400" b="0" dirty="0" smtClean="0">
                  <a:latin typeface="Garamond" panose="02020404030301010803" pitchFamily="18" charset="0"/>
                </a:rPr>
                <a:t>FWHM</a:t>
              </a:r>
              <a:endParaRPr lang="it-IT" sz="1400" b="0" dirty="0">
                <a:latin typeface="Garamond" panose="02020404030301010803" pitchFamily="18" charset="0"/>
              </a:endParaRPr>
            </a:p>
          </p:txBody>
        </p:sp>
      </p:grpSp>
    </p:spTree>
    <p:extLst>
      <p:ext uri="{BB962C8B-B14F-4D97-AF65-F5344CB8AC3E}">
        <p14:creationId xmlns:p14="http://schemas.microsoft.com/office/powerpoint/2010/main" val="3885332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9"/>
          <p:cNvSpPr txBox="1">
            <a:spLocks noChangeArrowheads="1"/>
          </p:cNvSpPr>
          <p:nvPr/>
        </p:nvSpPr>
        <p:spPr bwMode="auto">
          <a:xfrm>
            <a:off x="0" y="123825"/>
            <a:ext cx="9144000" cy="1077218"/>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defRPr/>
            </a:pPr>
            <a:r>
              <a:rPr lang="it-IT" altLang="it-IT" b="0" dirty="0" smtClean="0">
                <a:latin typeface="Garamond" pitchFamily="18" charset="0"/>
                <a:cs typeface="Times New Roman" pitchFamily="18" charset="0"/>
              </a:rPr>
              <a:t>Experimental </a:t>
            </a:r>
            <a:r>
              <a:rPr lang="it-IT" altLang="it-IT" b="0" dirty="0">
                <a:latin typeface="Garamond" pitchFamily="18" charset="0"/>
                <a:cs typeface="Times New Roman" pitchFamily="18" charset="0"/>
              </a:rPr>
              <a:t>set-up for </a:t>
            </a:r>
            <a:r>
              <a:rPr lang="it-IT" altLang="it-IT" b="0" dirty="0" smtClean="0">
                <a:latin typeface="Garamond" pitchFamily="18" charset="0"/>
                <a:cs typeface="Times New Roman" pitchFamily="18" charset="0"/>
              </a:rPr>
              <a:t>low-temperature UV-Vis spectroscopy </a:t>
            </a:r>
            <a:r>
              <a:rPr lang="it-IT" altLang="it-IT" b="0" dirty="0">
                <a:latin typeface="Garamond" pitchFamily="18" charset="0"/>
                <a:cs typeface="Times New Roman" pitchFamily="18" charset="0"/>
              </a:rPr>
              <a:t>of </a:t>
            </a:r>
            <a:r>
              <a:rPr lang="it-IT" altLang="it-IT" b="0" dirty="0" smtClean="0">
                <a:latin typeface="Garamond" pitchFamily="18" charset="0"/>
                <a:cs typeface="Times New Roman" pitchFamily="18" charset="0"/>
              </a:rPr>
              <a:t>paper  </a:t>
            </a:r>
          </a:p>
        </p:txBody>
      </p:sp>
      <p:pic>
        <p:nvPicPr>
          <p:cNvPr id="67765" name="Picture 181" descr="C:\Users\Pippo\Desktop\immagini SIF2015\DSCN142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5000"/>
                    </a14:imgEffect>
                  </a14:imgLayer>
                </a14:imgProps>
              </a:ext>
              <a:ext uri="{28A0092B-C50C-407E-A947-70E740481C1C}">
                <a14:useLocalDpi xmlns:a14="http://schemas.microsoft.com/office/drawing/2010/main" val="0"/>
              </a:ext>
            </a:extLst>
          </a:blip>
          <a:srcRect t="10195"/>
          <a:stretch/>
        </p:blipFill>
        <p:spPr bwMode="auto">
          <a:xfrm>
            <a:off x="2784145" y="1265214"/>
            <a:ext cx="3577306" cy="240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07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53177" y="4400386"/>
            <a:ext cx="6019010" cy="917576"/>
            <a:chOff x="1645529" y="4769714"/>
            <a:chExt cx="6019010" cy="917576"/>
          </a:xfrm>
        </p:grpSpPr>
        <p:sp>
          <p:nvSpPr>
            <p:cNvPr id="3" name="TextBox 2"/>
            <p:cNvSpPr txBox="1"/>
            <p:nvPr/>
          </p:nvSpPr>
          <p:spPr>
            <a:xfrm>
              <a:off x="1645529" y="4874559"/>
              <a:ext cx="1371600" cy="707886"/>
            </a:xfrm>
            <a:prstGeom prst="rect">
              <a:avLst/>
            </a:prstGeom>
            <a:solidFill>
              <a:schemeClr val="bg1"/>
            </a:solidFill>
            <a:ln w="19050">
              <a:solidFill>
                <a:schemeClr val="accent4"/>
              </a:solidFill>
            </a:ln>
          </p:spPr>
          <p:txBody>
            <a:bodyPr wrap="square" rtlCol="0">
              <a:spAutoFit/>
            </a:bodyPr>
            <a:lstStyle/>
            <a:p>
              <a:r>
                <a:rPr lang="en-US" b="0" dirty="0" smtClean="0"/>
                <a:t>Light source</a:t>
              </a:r>
              <a:endParaRPr lang="it-IT" b="0" dirty="0"/>
            </a:p>
          </p:txBody>
        </p:sp>
        <p:cxnSp>
          <p:nvCxnSpPr>
            <p:cNvPr id="4" name="Straight Connector 3"/>
            <p:cNvCxnSpPr/>
            <p:nvPr/>
          </p:nvCxnSpPr>
          <p:spPr bwMode="auto">
            <a:xfrm>
              <a:off x="3017129" y="5228502"/>
              <a:ext cx="327581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4536840" y="4769714"/>
              <a:ext cx="176674" cy="917576"/>
              <a:chOff x="4536840" y="4769714"/>
              <a:chExt cx="176674" cy="917576"/>
            </a:xfrm>
          </p:grpSpPr>
          <p:sp>
            <p:nvSpPr>
              <p:cNvPr id="11" name="Rectangle 10"/>
              <p:cNvSpPr/>
              <p:nvPr/>
            </p:nvSpPr>
            <p:spPr bwMode="auto">
              <a:xfrm rot="10800000">
                <a:off x="4536840" y="4769714"/>
                <a:ext cx="176673" cy="917576"/>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pic>
            <p:nvPicPr>
              <p:cNvPr id="1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28"/>
              <a:stretch/>
            </p:blipFill>
            <p:spPr bwMode="auto">
              <a:xfrm rot="10800000">
                <a:off x="4536840" y="4769714"/>
                <a:ext cx="176674" cy="917575"/>
              </a:xfrm>
              <a:prstGeom prst="rect">
                <a:avLst/>
              </a:prstGeom>
              <a:solidFill>
                <a:schemeClr val="bg1"/>
              </a:solidFill>
              <a:ln w="9525">
                <a:noFill/>
                <a:miter lim="800000"/>
                <a:headEnd/>
                <a:tailEnd/>
              </a:ln>
              <a:effectLst/>
              <a:extLst/>
            </p:spPr>
          </p:pic>
        </p:grpSp>
        <p:sp>
          <p:nvSpPr>
            <p:cNvPr id="6" name="TextBox 5"/>
            <p:cNvSpPr txBox="1"/>
            <p:nvPr/>
          </p:nvSpPr>
          <p:spPr>
            <a:xfrm>
              <a:off x="6292939" y="5031273"/>
              <a:ext cx="1371600" cy="400110"/>
            </a:xfrm>
            <a:prstGeom prst="rect">
              <a:avLst/>
            </a:prstGeom>
            <a:solidFill>
              <a:schemeClr val="bg1"/>
            </a:solidFill>
            <a:ln w="19050">
              <a:solidFill>
                <a:schemeClr val="accent4"/>
              </a:solidFill>
            </a:ln>
          </p:spPr>
          <p:txBody>
            <a:bodyPr wrap="square" rtlCol="0">
              <a:spAutoFit/>
            </a:bodyPr>
            <a:lstStyle/>
            <a:p>
              <a:r>
                <a:rPr lang="en-US" b="0" dirty="0" smtClean="0"/>
                <a:t>Detector</a:t>
              </a:r>
              <a:endParaRPr lang="it-IT" b="0" dirty="0"/>
            </a:p>
          </p:txBody>
        </p:sp>
        <p:sp>
          <p:nvSpPr>
            <p:cNvPr id="7" name="TextBox 6"/>
            <p:cNvSpPr txBox="1"/>
            <p:nvPr/>
          </p:nvSpPr>
          <p:spPr>
            <a:xfrm>
              <a:off x="2984093" y="4799157"/>
              <a:ext cx="731290" cy="400110"/>
            </a:xfrm>
            <a:prstGeom prst="rect">
              <a:avLst/>
            </a:prstGeom>
            <a:noFill/>
          </p:spPr>
          <p:txBody>
            <a:bodyPr wrap="none" rtlCol="0">
              <a:spAutoFit/>
            </a:bodyPr>
            <a:lstStyle/>
            <a:p>
              <a:r>
                <a:rPr lang="en-US" b="0" dirty="0" smtClean="0"/>
                <a:t>I</a:t>
              </a:r>
              <a:r>
                <a:rPr lang="en-US" b="0" baseline="-25000" dirty="0" smtClean="0"/>
                <a:t>o</a:t>
              </a:r>
              <a:r>
                <a:rPr lang="en-US" b="0" dirty="0" smtClean="0"/>
                <a:t> (</a:t>
              </a:r>
              <a:r>
                <a:rPr lang="en-US" b="0" dirty="0" smtClean="0">
                  <a:latin typeface="Symbol" panose="05050102010706020507" pitchFamily="18" charset="2"/>
                </a:rPr>
                <a:t>l</a:t>
              </a:r>
              <a:r>
                <a:rPr lang="en-US" b="0" dirty="0" smtClean="0"/>
                <a:t>)</a:t>
              </a:r>
              <a:endParaRPr lang="it-IT" b="0" baseline="-25000" dirty="0"/>
            </a:p>
          </p:txBody>
        </p:sp>
        <p:sp>
          <p:nvSpPr>
            <p:cNvPr id="8" name="TextBox 7"/>
            <p:cNvSpPr txBox="1"/>
            <p:nvPr/>
          </p:nvSpPr>
          <p:spPr>
            <a:xfrm>
              <a:off x="5548547" y="4797068"/>
              <a:ext cx="707245" cy="400110"/>
            </a:xfrm>
            <a:prstGeom prst="rect">
              <a:avLst/>
            </a:prstGeom>
            <a:noFill/>
          </p:spPr>
          <p:txBody>
            <a:bodyPr wrap="none" rtlCol="0">
              <a:spAutoFit/>
            </a:bodyPr>
            <a:lstStyle/>
            <a:p>
              <a:r>
                <a:rPr lang="en-US" b="0" dirty="0" smtClean="0"/>
                <a:t>I</a:t>
              </a:r>
              <a:r>
                <a:rPr lang="en-US" b="0" baseline="-25000" dirty="0" smtClean="0"/>
                <a:t>t</a:t>
              </a:r>
              <a:r>
                <a:rPr lang="en-US" b="0" dirty="0" smtClean="0"/>
                <a:t> </a:t>
              </a:r>
              <a:r>
                <a:rPr lang="en-US" b="0" dirty="0"/>
                <a:t>(</a:t>
              </a:r>
              <a:r>
                <a:rPr lang="en-US" b="0" dirty="0">
                  <a:latin typeface="Symbol" panose="05050102010706020507" pitchFamily="18" charset="2"/>
                </a:rPr>
                <a:t>l</a:t>
              </a:r>
              <a:r>
                <a:rPr lang="en-US" b="0" dirty="0"/>
                <a:t>)</a:t>
              </a:r>
              <a:endParaRPr lang="it-IT" b="0" dirty="0"/>
            </a:p>
          </p:txBody>
        </p:sp>
        <p:cxnSp>
          <p:nvCxnSpPr>
            <p:cNvPr id="9" name="Straight Connector 8"/>
            <p:cNvCxnSpPr/>
            <p:nvPr/>
          </p:nvCxnSpPr>
          <p:spPr bwMode="auto">
            <a:xfrm>
              <a:off x="3127566" y="5227014"/>
              <a:ext cx="432517"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731479" y="5228502"/>
              <a:ext cx="432517"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3" name="Object 12"/>
          <p:cNvGraphicFramePr>
            <a:graphicFrameLocks noChangeAspect="1"/>
          </p:cNvGraphicFramePr>
          <p:nvPr>
            <p:extLst>
              <p:ext uri="{D42A27DB-BD31-4B8C-83A1-F6EECF244321}">
                <p14:modId xmlns:p14="http://schemas.microsoft.com/office/powerpoint/2010/main" val="294123100"/>
              </p:ext>
            </p:extLst>
          </p:nvPr>
        </p:nvGraphicFramePr>
        <p:xfrm>
          <a:off x="6396038" y="3789363"/>
          <a:ext cx="1725612" cy="688975"/>
        </p:xfrm>
        <a:graphic>
          <a:graphicData uri="http://schemas.openxmlformats.org/presentationml/2006/ole">
            <mc:AlternateContent xmlns:mc="http://schemas.openxmlformats.org/markup-compatibility/2006">
              <mc:Choice xmlns:v="urn:schemas-microsoft-com:vml" Requires="v">
                <p:oleObj spid="_x0000_s69659" name="Equation" r:id="rId4" imgW="1079280" imgH="431640" progId="Equation.DSMT4">
                  <p:embed/>
                </p:oleObj>
              </mc:Choice>
              <mc:Fallback>
                <p:oleObj name="Equation" r:id="rId4" imgW="1079280" imgH="431640" progId="Equation.DSMT4">
                  <p:embed/>
                  <p:pic>
                    <p:nvPicPr>
                      <p:cNvPr id="0" name=""/>
                      <p:cNvPicPr>
                        <a:picLocks noChangeAspect="1" noChangeArrowheads="1"/>
                      </p:cNvPicPr>
                      <p:nvPr/>
                    </p:nvPicPr>
                    <p:blipFill>
                      <a:blip r:embed="rId5"/>
                      <a:srcRect/>
                      <a:stretch>
                        <a:fillRect/>
                      </a:stretch>
                    </p:blipFill>
                    <p:spPr bwMode="auto">
                      <a:xfrm>
                        <a:off x="6396038" y="3789363"/>
                        <a:ext cx="1725612" cy="688975"/>
                      </a:xfrm>
                      <a:prstGeom prst="rect">
                        <a:avLst/>
                      </a:prstGeom>
                      <a:solidFill>
                        <a:schemeClr val="bg1"/>
                      </a:solidFill>
                      <a:ln>
                        <a:noFill/>
                      </a:ln>
                      <a:effectLst/>
                      <a:extLst/>
                    </p:spPr>
                  </p:pic>
                </p:oleObj>
              </mc:Fallback>
            </mc:AlternateContent>
          </a:graphicData>
        </a:graphic>
      </p:graphicFrame>
      <p:sp>
        <p:nvSpPr>
          <p:cNvPr id="22" name="CasellaDiTesto 9"/>
          <p:cNvSpPr txBox="1">
            <a:spLocks noChangeArrowheads="1"/>
          </p:cNvSpPr>
          <p:nvPr/>
        </p:nvSpPr>
        <p:spPr bwMode="auto">
          <a:xfrm>
            <a:off x="0" y="123825"/>
            <a:ext cx="9144000" cy="1077218"/>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defRPr/>
            </a:pPr>
            <a:r>
              <a:rPr lang="it-IT" altLang="it-IT" b="0" dirty="0" smtClean="0">
                <a:latin typeface="Garamond" pitchFamily="18" charset="0"/>
                <a:cs typeface="Times New Roman" pitchFamily="18" charset="0"/>
              </a:rPr>
              <a:t>Experimental </a:t>
            </a:r>
            <a:r>
              <a:rPr lang="it-IT" altLang="it-IT" b="0" dirty="0">
                <a:latin typeface="Garamond" pitchFamily="18" charset="0"/>
                <a:cs typeface="Times New Roman" pitchFamily="18" charset="0"/>
              </a:rPr>
              <a:t>set-up for </a:t>
            </a:r>
            <a:r>
              <a:rPr lang="it-IT" altLang="it-IT" b="0" dirty="0" smtClean="0">
                <a:latin typeface="Garamond" pitchFamily="18" charset="0"/>
                <a:cs typeface="Times New Roman" pitchFamily="18" charset="0"/>
              </a:rPr>
              <a:t>low-temperature UV-Vis spectroscopy </a:t>
            </a:r>
            <a:r>
              <a:rPr lang="it-IT" altLang="it-IT" b="0" dirty="0">
                <a:latin typeface="Garamond" pitchFamily="18" charset="0"/>
                <a:cs typeface="Times New Roman" pitchFamily="18" charset="0"/>
              </a:rPr>
              <a:t>of </a:t>
            </a:r>
            <a:r>
              <a:rPr lang="it-IT" altLang="it-IT" b="0" dirty="0" smtClean="0">
                <a:latin typeface="Garamond" pitchFamily="18" charset="0"/>
                <a:cs typeface="Times New Roman" pitchFamily="18" charset="0"/>
              </a:rPr>
              <a:t>paper  </a:t>
            </a:r>
          </a:p>
        </p:txBody>
      </p:sp>
      <p:sp>
        <p:nvSpPr>
          <p:cNvPr id="23" name="Oval 22"/>
          <p:cNvSpPr/>
          <p:nvPr/>
        </p:nvSpPr>
        <p:spPr bwMode="auto">
          <a:xfrm>
            <a:off x="3622329" y="4573616"/>
            <a:ext cx="122830" cy="559558"/>
          </a:xfrm>
          <a:prstGeom prst="ellipse">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24" name="Oval 23"/>
          <p:cNvSpPr/>
          <p:nvPr/>
        </p:nvSpPr>
        <p:spPr bwMode="auto">
          <a:xfrm>
            <a:off x="5153177" y="4575888"/>
            <a:ext cx="122830" cy="559558"/>
          </a:xfrm>
          <a:prstGeom prst="ellipse">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25" name="TextBox 24"/>
          <p:cNvSpPr txBox="1"/>
          <p:nvPr/>
        </p:nvSpPr>
        <p:spPr>
          <a:xfrm>
            <a:off x="4298011" y="5289827"/>
            <a:ext cx="269626" cy="461665"/>
          </a:xfrm>
          <a:prstGeom prst="rect">
            <a:avLst/>
          </a:prstGeom>
          <a:noFill/>
        </p:spPr>
        <p:txBody>
          <a:bodyPr wrap="none" rtlCol="0">
            <a:spAutoFit/>
          </a:bodyPr>
          <a:lstStyle/>
          <a:p>
            <a:r>
              <a:rPr lang="en-US" sz="2400" b="0" i="1" dirty="0" smtClean="0">
                <a:latin typeface="Times New Roman" panose="02020603050405020304" pitchFamily="18" charset="0"/>
                <a:cs typeface="Times New Roman" panose="02020603050405020304" pitchFamily="18" charset="0"/>
              </a:rPr>
              <a:t>t</a:t>
            </a:r>
            <a:endParaRPr lang="it-IT" sz="2400" b="0" i="1" dirty="0">
              <a:latin typeface="Times New Roman" panose="02020603050405020304" pitchFamily="18" charset="0"/>
              <a:cs typeface="Times New Roman" panose="02020603050405020304" pitchFamily="18" charset="0"/>
            </a:endParaRPr>
          </a:p>
        </p:txBody>
      </p:sp>
      <p:pic>
        <p:nvPicPr>
          <p:cNvPr id="26" name="Picture 181" descr="C:\Users\Pippo\Desktop\immagini SIF2015\DSCN142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5000"/>
                    </a14:imgEffect>
                  </a14:imgLayer>
                </a14:imgProps>
              </a:ext>
              <a:ext uri="{28A0092B-C50C-407E-A947-70E740481C1C}">
                <a14:useLocalDpi xmlns:a14="http://schemas.microsoft.com/office/drawing/2010/main" val="0"/>
              </a:ext>
            </a:extLst>
          </a:blip>
          <a:srcRect t="10195"/>
          <a:stretch/>
        </p:blipFill>
        <p:spPr bwMode="auto">
          <a:xfrm>
            <a:off x="2784145" y="1265214"/>
            <a:ext cx="3577306" cy="240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50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53177" y="4400386"/>
            <a:ext cx="6019010" cy="917576"/>
            <a:chOff x="1645529" y="4769714"/>
            <a:chExt cx="6019010" cy="917576"/>
          </a:xfrm>
        </p:grpSpPr>
        <p:sp>
          <p:nvSpPr>
            <p:cNvPr id="3" name="TextBox 2"/>
            <p:cNvSpPr txBox="1"/>
            <p:nvPr/>
          </p:nvSpPr>
          <p:spPr>
            <a:xfrm>
              <a:off x="1645529" y="4874559"/>
              <a:ext cx="1371600" cy="707886"/>
            </a:xfrm>
            <a:prstGeom prst="rect">
              <a:avLst/>
            </a:prstGeom>
            <a:solidFill>
              <a:schemeClr val="bg1"/>
            </a:solidFill>
            <a:ln w="19050">
              <a:solidFill>
                <a:schemeClr val="accent4"/>
              </a:solidFill>
            </a:ln>
          </p:spPr>
          <p:txBody>
            <a:bodyPr wrap="square" rtlCol="0">
              <a:spAutoFit/>
            </a:bodyPr>
            <a:lstStyle/>
            <a:p>
              <a:r>
                <a:rPr lang="en-US" b="0" dirty="0" smtClean="0"/>
                <a:t>Light source</a:t>
              </a:r>
              <a:endParaRPr lang="it-IT" b="0" dirty="0"/>
            </a:p>
          </p:txBody>
        </p:sp>
        <p:cxnSp>
          <p:nvCxnSpPr>
            <p:cNvPr id="4" name="Straight Connector 3"/>
            <p:cNvCxnSpPr/>
            <p:nvPr/>
          </p:nvCxnSpPr>
          <p:spPr bwMode="auto">
            <a:xfrm>
              <a:off x="3017129" y="5228502"/>
              <a:ext cx="327581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4536840" y="4769714"/>
              <a:ext cx="176674" cy="917576"/>
              <a:chOff x="4536840" y="4769714"/>
              <a:chExt cx="176674" cy="917576"/>
            </a:xfrm>
          </p:grpSpPr>
          <p:sp>
            <p:nvSpPr>
              <p:cNvPr id="11" name="Rectangle 10"/>
              <p:cNvSpPr/>
              <p:nvPr/>
            </p:nvSpPr>
            <p:spPr bwMode="auto">
              <a:xfrm rot="10800000">
                <a:off x="4536840" y="4769714"/>
                <a:ext cx="176673" cy="917576"/>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pic>
            <p:nvPicPr>
              <p:cNvPr id="1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28"/>
              <a:stretch/>
            </p:blipFill>
            <p:spPr bwMode="auto">
              <a:xfrm rot="10800000">
                <a:off x="4536840" y="4769714"/>
                <a:ext cx="176674" cy="917575"/>
              </a:xfrm>
              <a:prstGeom prst="rect">
                <a:avLst/>
              </a:prstGeom>
              <a:solidFill>
                <a:schemeClr val="bg1"/>
              </a:solidFill>
              <a:ln w="9525">
                <a:noFill/>
                <a:miter lim="800000"/>
                <a:headEnd/>
                <a:tailEnd/>
              </a:ln>
              <a:effectLst/>
              <a:extLst/>
            </p:spPr>
          </p:pic>
        </p:grpSp>
        <p:sp>
          <p:nvSpPr>
            <p:cNvPr id="6" name="TextBox 5"/>
            <p:cNvSpPr txBox="1"/>
            <p:nvPr/>
          </p:nvSpPr>
          <p:spPr>
            <a:xfrm>
              <a:off x="6292939" y="5031273"/>
              <a:ext cx="1371600" cy="400110"/>
            </a:xfrm>
            <a:prstGeom prst="rect">
              <a:avLst/>
            </a:prstGeom>
            <a:solidFill>
              <a:schemeClr val="bg1"/>
            </a:solidFill>
            <a:ln w="19050">
              <a:solidFill>
                <a:schemeClr val="accent4"/>
              </a:solidFill>
            </a:ln>
          </p:spPr>
          <p:txBody>
            <a:bodyPr wrap="square" rtlCol="0">
              <a:spAutoFit/>
            </a:bodyPr>
            <a:lstStyle/>
            <a:p>
              <a:r>
                <a:rPr lang="en-US" b="0" dirty="0" smtClean="0"/>
                <a:t>Detector</a:t>
              </a:r>
              <a:endParaRPr lang="it-IT" b="0" dirty="0"/>
            </a:p>
          </p:txBody>
        </p:sp>
        <p:sp>
          <p:nvSpPr>
            <p:cNvPr id="7" name="TextBox 6"/>
            <p:cNvSpPr txBox="1"/>
            <p:nvPr/>
          </p:nvSpPr>
          <p:spPr>
            <a:xfrm>
              <a:off x="2984093" y="4799157"/>
              <a:ext cx="731290" cy="400110"/>
            </a:xfrm>
            <a:prstGeom prst="rect">
              <a:avLst/>
            </a:prstGeom>
            <a:noFill/>
          </p:spPr>
          <p:txBody>
            <a:bodyPr wrap="none" rtlCol="0">
              <a:spAutoFit/>
            </a:bodyPr>
            <a:lstStyle/>
            <a:p>
              <a:r>
                <a:rPr lang="en-US" b="0" dirty="0" smtClean="0"/>
                <a:t>I</a:t>
              </a:r>
              <a:r>
                <a:rPr lang="en-US" b="0" baseline="-25000" dirty="0" smtClean="0"/>
                <a:t>o</a:t>
              </a:r>
              <a:r>
                <a:rPr lang="en-US" b="0" dirty="0" smtClean="0"/>
                <a:t> (</a:t>
              </a:r>
              <a:r>
                <a:rPr lang="en-US" b="0" dirty="0" smtClean="0">
                  <a:latin typeface="Symbol" panose="05050102010706020507" pitchFamily="18" charset="2"/>
                </a:rPr>
                <a:t>l</a:t>
              </a:r>
              <a:r>
                <a:rPr lang="en-US" b="0" dirty="0" smtClean="0"/>
                <a:t>)</a:t>
              </a:r>
              <a:endParaRPr lang="it-IT" b="0" baseline="-25000" dirty="0"/>
            </a:p>
          </p:txBody>
        </p:sp>
        <p:sp>
          <p:nvSpPr>
            <p:cNvPr id="8" name="TextBox 7"/>
            <p:cNvSpPr txBox="1"/>
            <p:nvPr/>
          </p:nvSpPr>
          <p:spPr>
            <a:xfrm>
              <a:off x="5548547" y="4797068"/>
              <a:ext cx="707245" cy="400110"/>
            </a:xfrm>
            <a:prstGeom prst="rect">
              <a:avLst/>
            </a:prstGeom>
            <a:noFill/>
          </p:spPr>
          <p:txBody>
            <a:bodyPr wrap="none" rtlCol="0">
              <a:spAutoFit/>
            </a:bodyPr>
            <a:lstStyle/>
            <a:p>
              <a:r>
                <a:rPr lang="en-US" b="0" dirty="0" smtClean="0"/>
                <a:t>I</a:t>
              </a:r>
              <a:r>
                <a:rPr lang="en-US" b="0" baseline="-25000" dirty="0" smtClean="0"/>
                <a:t>t</a:t>
              </a:r>
              <a:r>
                <a:rPr lang="en-US" b="0" dirty="0" smtClean="0"/>
                <a:t> </a:t>
              </a:r>
              <a:r>
                <a:rPr lang="en-US" b="0" dirty="0"/>
                <a:t>(</a:t>
              </a:r>
              <a:r>
                <a:rPr lang="en-US" b="0" dirty="0">
                  <a:latin typeface="Symbol" panose="05050102010706020507" pitchFamily="18" charset="2"/>
                </a:rPr>
                <a:t>l</a:t>
              </a:r>
              <a:r>
                <a:rPr lang="en-US" b="0" dirty="0"/>
                <a:t>)</a:t>
              </a:r>
              <a:endParaRPr lang="it-IT" b="0" dirty="0"/>
            </a:p>
          </p:txBody>
        </p:sp>
        <p:cxnSp>
          <p:nvCxnSpPr>
            <p:cNvPr id="9" name="Straight Connector 8"/>
            <p:cNvCxnSpPr/>
            <p:nvPr/>
          </p:nvCxnSpPr>
          <p:spPr bwMode="auto">
            <a:xfrm>
              <a:off x="3127566" y="5227014"/>
              <a:ext cx="432517"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731479" y="5228502"/>
              <a:ext cx="432517"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3" name="Object 12"/>
          <p:cNvGraphicFramePr>
            <a:graphicFrameLocks noChangeAspect="1"/>
          </p:cNvGraphicFramePr>
          <p:nvPr>
            <p:extLst>
              <p:ext uri="{D42A27DB-BD31-4B8C-83A1-F6EECF244321}">
                <p14:modId xmlns:p14="http://schemas.microsoft.com/office/powerpoint/2010/main" val="294123100"/>
              </p:ext>
            </p:extLst>
          </p:nvPr>
        </p:nvGraphicFramePr>
        <p:xfrm>
          <a:off x="6396038" y="3789363"/>
          <a:ext cx="1725612" cy="688975"/>
        </p:xfrm>
        <a:graphic>
          <a:graphicData uri="http://schemas.openxmlformats.org/presentationml/2006/ole">
            <mc:AlternateContent xmlns:mc="http://schemas.openxmlformats.org/markup-compatibility/2006">
              <mc:Choice xmlns:v="urn:schemas-microsoft-com:vml" Requires="v">
                <p:oleObj spid="_x0000_s70733" name="Equation" r:id="rId4" imgW="1079280" imgH="431640" progId="Equation.DSMT4">
                  <p:embed/>
                </p:oleObj>
              </mc:Choice>
              <mc:Fallback>
                <p:oleObj name="Equation" r:id="rId4" imgW="1079280" imgH="431640" progId="Equation.DSMT4">
                  <p:embed/>
                  <p:pic>
                    <p:nvPicPr>
                      <p:cNvPr id="0" name=""/>
                      <p:cNvPicPr>
                        <a:picLocks noChangeAspect="1" noChangeArrowheads="1"/>
                      </p:cNvPicPr>
                      <p:nvPr/>
                    </p:nvPicPr>
                    <p:blipFill>
                      <a:blip r:embed="rId5"/>
                      <a:srcRect/>
                      <a:stretch>
                        <a:fillRect/>
                      </a:stretch>
                    </p:blipFill>
                    <p:spPr bwMode="auto">
                      <a:xfrm>
                        <a:off x="6396038" y="3789363"/>
                        <a:ext cx="1725612" cy="688975"/>
                      </a:xfrm>
                      <a:prstGeom prst="rect">
                        <a:avLst/>
                      </a:prstGeom>
                      <a:solidFill>
                        <a:schemeClr val="bg1"/>
                      </a:solidFill>
                      <a:ln>
                        <a:noFill/>
                      </a:ln>
                      <a:effectLs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4472332"/>
              </p:ext>
            </p:extLst>
          </p:nvPr>
        </p:nvGraphicFramePr>
        <p:xfrm>
          <a:off x="2935214" y="5779628"/>
          <a:ext cx="2945325" cy="736332"/>
        </p:xfrm>
        <a:graphic>
          <a:graphicData uri="http://schemas.openxmlformats.org/presentationml/2006/ole">
            <mc:AlternateContent xmlns:mc="http://schemas.openxmlformats.org/markup-compatibility/2006">
              <mc:Choice xmlns:v="urn:schemas-microsoft-com:vml" Requires="v">
                <p:oleObj spid="_x0000_s70734" name="Equation" r:id="rId6" imgW="1726920" imgH="431640" progId="Equation.DSMT4">
                  <p:embed/>
                </p:oleObj>
              </mc:Choice>
              <mc:Fallback>
                <p:oleObj name="Equation" r:id="rId6" imgW="1726920" imgH="431640" progId="Equation.DSMT4">
                  <p:embed/>
                  <p:pic>
                    <p:nvPicPr>
                      <p:cNvPr id="0" name=""/>
                      <p:cNvPicPr>
                        <a:picLocks noChangeAspect="1" noChangeArrowheads="1"/>
                      </p:cNvPicPr>
                      <p:nvPr/>
                    </p:nvPicPr>
                    <p:blipFill>
                      <a:blip r:embed="rId7"/>
                      <a:srcRect/>
                      <a:stretch>
                        <a:fillRect/>
                      </a:stretch>
                    </p:blipFill>
                    <p:spPr bwMode="auto">
                      <a:xfrm>
                        <a:off x="2935214" y="5779628"/>
                        <a:ext cx="2945325" cy="736332"/>
                      </a:xfrm>
                      <a:prstGeom prst="rect">
                        <a:avLst/>
                      </a:prstGeom>
                      <a:solidFill>
                        <a:schemeClr val="bg1"/>
                      </a:solidFill>
                      <a:ln>
                        <a:noFill/>
                      </a:ln>
                      <a:effectLst/>
                      <a:extLst/>
                    </p:spPr>
                  </p:pic>
                </p:oleObj>
              </mc:Fallback>
            </mc:AlternateContent>
          </a:graphicData>
        </a:graphic>
      </p:graphicFrame>
      <p:grpSp>
        <p:nvGrpSpPr>
          <p:cNvPr id="15" name="Group 14"/>
          <p:cNvGrpSpPr/>
          <p:nvPr/>
        </p:nvGrpSpPr>
        <p:grpSpPr>
          <a:xfrm>
            <a:off x="3589648" y="3855009"/>
            <a:ext cx="1439356" cy="1619520"/>
            <a:chOff x="3782000" y="4224337"/>
            <a:chExt cx="1439356" cy="1619520"/>
          </a:xfrm>
        </p:grpSpPr>
        <p:cxnSp>
          <p:nvCxnSpPr>
            <p:cNvPr id="16" name="Straight Arrow Connector 15"/>
            <p:cNvCxnSpPr/>
            <p:nvPr/>
          </p:nvCxnSpPr>
          <p:spPr bwMode="auto">
            <a:xfrm flipH="1" flipV="1">
              <a:off x="4043480" y="4609451"/>
              <a:ext cx="452319" cy="457302"/>
            </a:xfrm>
            <a:prstGeom prst="straightConnector1">
              <a:avLst/>
            </a:prstGeom>
            <a:solidFill>
              <a:schemeClr val="accent1"/>
            </a:solidFill>
            <a:ln w="127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V="1">
              <a:off x="4768806" y="4562175"/>
              <a:ext cx="452550" cy="504578"/>
            </a:xfrm>
            <a:prstGeom prst="straightConnector1">
              <a:avLst/>
            </a:prstGeom>
            <a:solidFill>
              <a:schemeClr val="accent1"/>
            </a:solidFill>
            <a:ln w="127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a:off x="4761247" y="5388233"/>
              <a:ext cx="382585" cy="455624"/>
            </a:xfrm>
            <a:prstGeom prst="straightConnector1">
              <a:avLst/>
            </a:prstGeom>
            <a:solidFill>
              <a:schemeClr val="accent1"/>
            </a:solidFill>
            <a:ln w="127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4184326" y="5403581"/>
              <a:ext cx="280380" cy="427867"/>
            </a:xfrm>
            <a:prstGeom prst="straightConnector1">
              <a:avLst/>
            </a:prstGeom>
            <a:solidFill>
              <a:schemeClr val="accent1"/>
            </a:solidFill>
            <a:ln w="127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3782000" y="4224337"/>
              <a:ext cx="721672" cy="400110"/>
            </a:xfrm>
            <a:prstGeom prst="rect">
              <a:avLst/>
            </a:prstGeom>
            <a:noFill/>
          </p:spPr>
          <p:txBody>
            <a:bodyPr wrap="none" rtlCol="0">
              <a:spAutoFit/>
            </a:bodyPr>
            <a:lstStyle/>
            <a:p>
              <a:r>
                <a:rPr lang="en-US" b="0" dirty="0" smtClean="0"/>
                <a:t>I</a:t>
              </a:r>
              <a:r>
                <a:rPr lang="en-US" b="0" baseline="-25000" dirty="0" smtClean="0"/>
                <a:t>s</a:t>
              </a:r>
              <a:r>
                <a:rPr lang="en-US" b="0" dirty="0"/>
                <a:t> (</a:t>
              </a:r>
              <a:r>
                <a:rPr lang="en-US" b="0" dirty="0">
                  <a:latin typeface="Symbol" panose="05050102010706020507" pitchFamily="18" charset="2"/>
                </a:rPr>
                <a:t>l</a:t>
              </a:r>
              <a:r>
                <a:rPr lang="en-US" b="0" dirty="0"/>
                <a:t>)</a:t>
              </a:r>
              <a:endParaRPr lang="it-IT" b="0" baseline="-25000" dirty="0"/>
            </a:p>
          </p:txBody>
        </p:sp>
      </p:grpSp>
      <p:graphicFrame>
        <p:nvGraphicFramePr>
          <p:cNvPr id="21" name="Object 20"/>
          <p:cNvGraphicFramePr>
            <a:graphicFrameLocks noChangeAspect="1"/>
          </p:cNvGraphicFramePr>
          <p:nvPr>
            <p:extLst>
              <p:ext uri="{D42A27DB-BD31-4B8C-83A1-F6EECF244321}">
                <p14:modId xmlns:p14="http://schemas.microsoft.com/office/powerpoint/2010/main" val="3789350133"/>
              </p:ext>
            </p:extLst>
          </p:nvPr>
        </p:nvGraphicFramePr>
        <p:xfrm>
          <a:off x="6378171" y="5161564"/>
          <a:ext cx="2517000" cy="387231"/>
        </p:xfrm>
        <a:graphic>
          <a:graphicData uri="http://schemas.openxmlformats.org/presentationml/2006/ole">
            <mc:AlternateContent xmlns:mc="http://schemas.openxmlformats.org/markup-compatibility/2006">
              <mc:Choice xmlns:v="urn:schemas-microsoft-com:vml" Requires="v">
                <p:oleObj spid="_x0000_s70735" name="Equation" r:id="rId8" imgW="1485720" imgH="228600" progId="Equation.DSMT4">
                  <p:embed/>
                </p:oleObj>
              </mc:Choice>
              <mc:Fallback>
                <p:oleObj name="Equation" r:id="rId8" imgW="1485720" imgH="228600" progId="Equation.DSMT4">
                  <p:embed/>
                  <p:pic>
                    <p:nvPicPr>
                      <p:cNvPr id="0" name=""/>
                      <p:cNvPicPr>
                        <a:picLocks noChangeAspect="1" noChangeArrowheads="1"/>
                      </p:cNvPicPr>
                      <p:nvPr/>
                    </p:nvPicPr>
                    <p:blipFill>
                      <a:blip r:embed="rId9"/>
                      <a:srcRect/>
                      <a:stretch>
                        <a:fillRect/>
                      </a:stretch>
                    </p:blipFill>
                    <p:spPr bwMode="auto">
                      <a:xfrm>
                        <a:off x="6378171" y="5161564"/>
                        <a:ext cx="2517000" cy="387231"/>
                      </a:xfrm>
                      <a:prstGeom prst="rect">
                        <a:avLst/>
                      </a:prstGeom>
                      <a:solidFill>
                        <a:schemeClr val="bg1"/>
                      </a:solidFill>
                      <a:ln>
                        <a:noFill/>
                      </a:ln>
                      <a:effectLst/>
                      <a:extLst/>
                    </p:spPr>
                  </p:pic>
                </p:oleObj>
              </mc:Fallback>
            </mc:AlternateContent>
          </a:graphicData>
        </a:graphic>
      </p:graphicFrame>
      <p:sp>
        <p:nvSpPr>
          <p:cNvPr id="22" name="CasellaDiTesto 9"/>
          <p:cNvSpPr txBox="1">
            <a:spLocks noChangeArrowheads="1"/>
          </p:cNvSpPr>
          <p:nvPr/>
        </p:nvSpPr>
        <p:spPr bwMode="auto">
          <a:xfrm>
            <a:off x="0" y="123825"/>
            <a:ext cx="9144000" cy="1077218"/>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defRPr/>
            </a:pPr>
            <a:r>
              <a:rPr lang="it-IT" altLang="it-IT" b="0" dirty="0" smtClean="0">
                <a:latin typeface="Garamond" pitchFamily="18" charset="0"/>
                <a:cs typeface="Times New Roman" pitchFamily="18" charset="0"/>
              </a:rPr>
              <a:t>Experimental </a:t>
            </a:r>
            <a:r>
              <a:rPr lang="it-IT" altLang="it-IT" b="0" dirty="0">
                <a:latin typeface="Garamond" pitchFamily="18" charset="0"/>
                <a:cs typeface="Times New Roman" pitchFamily="18" charset="0"/>
              </a:rPr>
              <a:t>set-up for </a:t>
            </a:r>
            <a:r>
              <a:rPr lang="it-IT" altLang="it-IT" b="0" dirty="0" smtClean="0">
                <a:latin typeface="Garamond" pitchFamily="18" charset="0"/>
                <a:cs typeface="Times New Roman" pitchFamily="18" charset="0"/>
              </a:rPr>
              <a:t>low-temperature UV-Vis spectroscopy </a:t>
            </a:r>
            <a:r>
              <a:rPr lang="it-IT" altLang="it-IT" b="0" dirty="0">
                <a:latin typeface="Garamond" pitchFamily="18" charset="0"/>
                <a:cs typeface="Times New Roman" pitchFamily="18" charset="0"/>
              </a:rPr>
              <a:t>of </a:t>
            </a:r>
            <a:r>
              <a:rPr lang="it-IT" altLang="it-IT" b="0" dirty="0" smtClean="0">
                <a:latin typeface="Garamond" pitchFamily="18" charset="0"/>
                <a:cs typeface="Times New Roman" pitchFamily="18" charset="0"/>
              </a:rPr>
              <a:t>paper  </a:t>
            </a:r>
          </a:p>
        </p:txBody>
      </p:sp>
      <p:sp>
        <p:nvSpPr>
          <p:cNvPr id="23" name="Oval 22"/>
          <p:cNvSpPr/>
          <p:nvPr/>
        </p:nvSpPr>
        <p:spPr bwMode="auto">
          <a:xfrm>
            <a:off x="3622329" y="4573616"/>
            <a:ext cx="122830" cy="559558"/>
          </a:xfrm>
          <a:prstGeom prst="ellipse">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24" name="Oval 23"/>
          <p:cNvSpPr/>
          <p:nvPr/>
        </p:nvSpPr>
        <p:spPr bwMode="auto">
          <a:xfrm>
            <a:off x="5153177" y="4575888"/>
            <a:ext cx="122830" cy="559558"/>
          </a:xfrm>
          <a:prstGeom prst="ellipse">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25" name="TextBox 24"/>
          <p:cNvSpPr txBox="1"/>
          <p:nvPr/>
        </p:nvSpPr>
        <p:spPr>
          <a:xfrm>
            <a:off x="4298011" y="5289827"/>
            <a:ext cx="269626" cy="461665"/>
          </a:xfrm>
          <a:prstGeom prst="rect">
            <a:avLst/>
          </a:prstGeom>
          <a:noFill/>
        </p:spPr>
        <p:txBody>
          <a:bodyPr wrap="none" rtlCol="0">
            <a:spAutoFit/>
          </a:bodyPr>
          <a:lstStyle/>
          <a:p>
            <a:r>
              <a:rPr lang="en-US" sz="2400" b="0" i="1" dirty="0" smtClean="0">
                <a:latin typeface="Times New Roman" panose="02020603050405020304" pitchFamily="18" charset="0"/>
                <a:cs typeface="Times New Roman" panose="02020603050405020304" pitchFamily="18" charset="0"/>
              </a:rPr>
              <a:t>t</a:t>
            </a:r>
            <a:endParaRPr lang="it-IT" sz="2400" b="0" i="1" dirty="0">
              <a:latin typeface="Times New Roman" panose="02020603050405020304" pitchFamily="18" charset="0"/>
              <a:cs typeface="Times New Roman" panose="02020603050405020304" pitchFamily="18" charset="0"/>
            </a:endParaRPr>
          </a:p>
        </p:txBody>
      </p:sp>
      <p:pic>
        <p:nvPicPr>
          <p:cNvPr id="26" name="Picture 181" descr="C:\Users\Pippo\Desktop\immagini SIF2015\DSCN1421.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5000"/>
                    </a14:imgEffect>
                  </a14:imgLayer>
                </a14:imgProps>
              </a:ext>
              <a:ext uri="{28A0092B-C50C-407E-A947-70E740481C1C}">
                <a14:useLocalDpi xmlns:a14="http://schemas.microsoft.com/office/drawing/2010/main" val="0"/>
              </a:ext>
            </a:extLst>
          </a:blip>
          <a:srcRect t="10195"/>
          <a:stretch/>
        </p:blipFill>
        <p:spPr bwMode="auto">
          <a:xfrm>
            <a:off x="2784145" y="1265214"/>
            <a:ext cx="3577306" cy="240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130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406" y="792636"/>
            <a:ext cx="8523957" cy="707886"/>
          </a:xfrm>
          <a:prstGeom prst="rect">
            <a:avLst/>
          </a:prstGeom>
          <a:noFill/>
        </p:spPr>
        <p:txBody>
          <a:bodyPr wrap="square" rtlCol="0">
            <a:spAutoFit/>
          </a:bodyPr>
          <a:lstStyle/>
          <a:p>
            <a:pPr algn="l"/>
            <a:r>
              <a:rPr lang="en-US" dirty="0" smtClean="0">
                <a:latin typeface="Garamond" panose="02020404030301010803" pitchFamily="18" charset="0"/>
              </a:rPr>
              <a:t>Refractive index matching</a:t>
            </a:r>
            <a:r>
              <a:rPr lang="en-US" b="0" dirty="0" smtClean="0">
                <a:latin typeface="Garamond" panose="02020404030301010803" pitchFamily="18" charset="0"/>
              </a:rPr>
              <a:t>: refractive index of cellulose n</a:t>
            </a:r>
            <a:r>
              <a:rPr lang="en-US" b="0" baseline="-25000" dirty="0" smtClean="0">
                <a:latin typeface="Garamond" panose="02020404030301010803" pitchFamily="18" charset="0"/>
              </a:rPr>
              <a:t>c</a:t>
            </a:r>
            <a:r>
              <a:rPr lang="en-US" b="0" dirty="0" smtClean="0">
                <a:latin typeface="MS Mincho"/>
                <a:ea typeface="MS Mincho"/>
              </a:rPr>
              <a:t>⋍</a:t>
            </a:r>
            <a:r>
              <a:rPr lang="en-US" b="0" dirty="0" smtClean="0">
                <a:latin typeface="Garamond" panose="02020404030301010803" pitchFamily="18" charset="0"/>
              </a:rPr>
              <a:t>1.5</a:t>
            </a:r>
          </a:p>
          <a:p>
            <a:pPr algn="l"/>
            <a:r>
              <a:rPr lang="en-US" b="0" dirty="0" smtClean="0">
                <a:latin typeface="Garamond" panose="02020404030301010803" pitchFamily="18" charset="0"/>
              </a:rPr>
              <a:t>cryogenic, </a:t>
            </a:r>
            <a:r>
              <a:rPr lang="en-US" b="0" dirty="0">
                <a:latin typeface="Garamond" panose="02020404030301010803" pitchFamily="18" charset="0"/>
              </a:rPr>
              <a:t>UV </a:t>
            </a:r>
            <a:r>
              <a:rPr lang="en-US" b="0" dirty="0" smtClean="0">
                <a:latin typeface="Garamond" panose="02020404030301010803" pitchFamily="18" charset="0"/>
              </a:rPr>
              <a:t>transparent,  low viscosity → </a:t>
            </a:r>
            <a:r>
              <a:rPr lang="en-US" b="0" dirty="0">
                <a:latin typeface="Garamond" panose="02020404030301010803" pitchFamily="18" charset="0"/>
              </a:rPr>
              <a:t>e</a:t>
            </a:r>
            <a:r>
              <a:rPr lang="en-US" b="0" dirty="0" smtClean="0">
                <a:latin typeface="Garamond" panose="02020404030301010803" pitchFamily="18" charset="0"/>
              </a:rPr>
              <a:t>namel of acrylate polymers </a:t>
            </a:r>
            <a:r>
              <a:rPr lang="en-US" b="0" dirty="0">
                <a:latin typeface="Garamond" panose="02020404030301010803" pitchFamily="18" charset="0"/>
              </a:rPr>
              <a:t>(n</a:t>
            </a:r>
            <a:r>
              <a:rPr lang="en-US" b="0" baseline="-25000" dirty="0">
                <a:latin typeface="Garamond" panose="02020404030301010803" pitchFamily="18" charset="0"/>
              </a:rPr>
              <a:t>c</a:t>
            </a:r>
            <a:r>
              <a:rPr lang="en-US" b="0" dirty="0">
                <a:latin typeface="MS Mincho"/>
                <a:ea typeface="MS Mincho"/>
              </a:rPr>
              <a:t>⋍</a:t>
            </a:r>
            <a:r>
              <a:rPr lang="en-US" b="0" dirty="0" smtClean="0">
                <a:latin typeface="Garamond" panose="02020404030301010803" pitchFamily="18" charset="0"/>
              </a:rPr>
              <a:t>1.46)</a:t>
            </a:r>
            <a:endParaRPr lang="it-IT" b="0" dirty="0">
              <a:latin typeface="Garamond" panose="02020404030301010803" pitchFamily="18" charset="0"/>
            </a:endParaRPr>
          </a:p>
        </p:txBody>
      </p:sp>
      <p:pic>
        <p:nvPicPr>
          <p:cNvPr id="3" name="Picture 175" descr="C:\Users\Pippo\Desktop\immagini SIF2015\DSCN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3598" y="1641987"/>
            <a:ext cx="3106990" cy="233024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9"/>
          <p:cNvSpPr txBox="1">
            <a:spLocks noChangeArrowheads="1"/>
          </p:cNvSpPr>
          <p:nvPr/>
        </p:nvSpPr>
        <p:spPr bwMode="auto">
          <a:xfrm>
            <a:off x="0" y="123825"/>
            <a:ext cx="9144000"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defRPr/>
            </a:pPr>
            <a:r>
              <a:rPr lang="it-IT" altLang="it-IT" b="0" dirty="0" smtClean="0">
                <a:latin typeface="Garamond" pitchFamily="18" charset="0"/>
                <a:cs typeface="Times New Roman" pitchFamily="18" charset="0"/>
              </a:rPr>
              <a:t>Decreasing the scattering of paper </a:t>
            </a:r>
          </a:p>
        </p:txBody>
      </p:sp>
    </p:spTree>
    <p:extLst>
      <p:ext uri="{BB962C8B-B14F-4D97-AF65-F5344CB8AC3E}">
        <p14:creationId xmlns:p14="http://schemas.microsoft.com/office/powerpoint/2010/main" val="2466635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406" y="792636"/>
            <a:ext cx="8523957" cy="707886"/>
          </a:xfrm>
          <a:prstGeom prst="rect">
            <a:avLst/>
          </a:prstGeom>
          <a:noFill/>
        </p:spPr>
        <p:txBody>
          <a:bodyPr wrap="square" rtlCol="0">
            <a:spAutoFit/>
          </a:bodyPr>
          <a:lstStyle/>
          <a:p>
            <a:pPr algn="l"/>
            <a:r>
              <a:rPr lang="en-US" dirty="0" smtClean="0">
                <a:latin typeface="Garamond" panose="02020404030301010803" pitchFamily="18" charset="0"/>
              </a:rPr>
              <a:t>Refractive index matching</a:t>
            </a:r>
            <a:r>
              <a:rPr lang="en-US" b="0" dirty="0" smtClean="0">
                <a:latin typeface="Garamond" panose="02020404030301010803" pitchFamily="18" charset="0"/>
              </a:rPr>
              <a:t>: refractive index of cellulose n</a:t>
            </a:r>
            <a:r>
              <a:rPr lang="en-US" b="0" baseline="-25000" dirty="0" smtClean="0">
                <a:latin typeface="Garamond" panose="02020404030301010803" pitchFamily="18" charset="0"/>
              </a:rPr>
              <a:t>c</a:t>
            </a:r>
            <a:r>
              <a:rPr lang="en-US" b="0" dirty="0" smtClean="0">
                <a:latin typeface="MS Mincho"/>
                <a:ea typeface="MS Mincho"/>
              </a:rPr>
              <a:t>⋍</a:t>
            </a:r>
            <a:r>
              <a:rPr lang="en-US" b="0" dirty="0" smtClean="0">
                <a:latin typeface="Garamond" panose="02020404030301010803" pitchFamily="18" charset="0"/>
              </a:rPr>
              <a:t>1.5</a:t>
            </a:r>
          </a:p>
          <a:p>
            <a:pPr algn="l"/>
            <a:r>
              <a:rPr lang="en-US" b="0" dirty="0" smtClean="0">
                <a:latin typeface="Garamond" panose="02020404030301010803" pitchFamily="18" charset="0"/>
              </a:rPr>
              <a:t>cryogenic, </a:t>
            </a:r>
            <a:r>
              <a:rPr lang="en-US" b="0" dirty="0">
                <a:latin typeface="Garamond" panose="02020404030301010803" pitchFamily="18" charset="0"/>
              </a:rPr>
              <a:t>UV </a:t>
            </a:r>
            <a:r>
              <a:rPr lang="en-US" b="0" dirty="0" smtClean="0">
                <a:latin typeface="Garamond" panose="02020404030301010803" pitchFamily="18" charset="0"/>
              </a:rPr>
              <a:t>transparent,  low viscosity → </a:t>
            </a:r>
            <a:r>
              <a:rPr lang="en-US" b="0" dirty="0">
                <a:latin typeface="Garamond" panose="02020404030301010803" pitchFamily="18" charset="0"/>
              </a:rPr>
              <a:t>e</a:t>
            </a:r>
            <a:r>
              <a:rPr lang="en-US" b="0" dirty="0" smtClean="0">
                <a:latin typeface="Garamond" panose="02020404030301010803" pitchFamily="18" charset="0"/>
              </a:rPr>
              <a:t>namel of acrylate polymers </a:t>
            </a:r>
            <a:r>
              <a:rPr lang="en-US" b="0" dirty="0">
                <a:latin typeface="Garamond" panose="02020404030301010803" pitchFamily="18" charset="0"/>
              </a:rPr>
              <a:t>(n</a:t>
            </a:r>
            <a:r>
              <a:rPr lang="en-US" b="0" baseline="-25000" dirty="0">
                <a:latin typeface="Garamond" panose="02020404030301010803" pitchFamily="18" charset="0"/>
              </a:rPr>
              <a:t>c</a:t>
            </a:r>
            <a:r>
              <a:rPr lang="en-US" b="0" dirty="0">
                <a:latin typeface="MS Mincho"/>
                <a:ea typeface="MS Mincho"/>
              </a:rPr>
              <a:t>⋍</a:t>
            </a:r>
            <a:r>
              <a:rPr lang="en-US" b="0" dirty="0" smtClean="0">
                <a:latin typeface="Garamond" panose="02020404030301010803" pitchFamily="18" charset="0"/>
              </a:rPr>
              <a:t>1.46)</a:t>
            </a:r>
            <a:endParaRPr lang="it-IT" b="0" dirty="0">
              <a:latin typeface="Garamond" panose="02020404030301010803" pitchFamily="18" charset="0"/>
            </a:endParaRPr>
          </a:p>
        </p:txBody>
      </p:sp>
      <p:pic>
        <p:nvPicPr>
          <p:cNvPr id="3" name="Picture 175" descr="C:\Users\Pippo\Desktop\immagini SIF2015\DSCN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3598" y="1641987"/>
            <a:ext cx="3106990" cy="2330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6" descr="C:\Users\Pippo\Desktop\immagini SIF2015\DSCN14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67" r="6622"/>
          <a:stretch/>
        </p:blipFill>
        <p:spPr bwMode="auto">
          <a:xfrm>
            <a:off x="1199536" y="4214830"/>
            <a:ext cx="2684206" cy="250044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9"/>
          <p:cNvSpPr txBox="1">
            <a:spLocks noChangeArrowheads="1"/>
          </p:cNvSpPr>
          <p:nvPr/>
        </p:nvSpPr>
        <p:spPr bwMode="auto">
          <a:xfrm>
            <a:off x="0" y="123825"/>
            <a:ext cx="9144000"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defRPr/>
            </a:pPr>
            <a:r>
              <a:rPr lang="it-IT" altLang="it-IT" b="0" dirty="0" smtClean="0">
                <a:latin typeface="Garamond" pitchFamily="18" charset="0"/>
                <a:cs typeface="Times New Roman" pitchFamily="18" charset="0"/>
              </a:rPr>
              <a:t>Decreasing the scattering of paper </a:t>
            </a:r>
          </a:p>
        </p:txBody>
      </p:sp>
      <p:grpSp>
        <p:nvGrpSpPr>
          <p:cNvPr id="6" name="Group 5"/>
          <p:cNvGrpSpPr/>
          <p:nvPr/>
        </p:nvGrpSpPr>
        <p:grpSpPr>
          <a:xfrm>
            <a:off x="5250431" y="4214830"/>
            <a:ext cx="2389238" cy="2504356"/>
            <a:chOff x="5250431" y="4214830"/>
            <a:chExt cx="2389238" cy="2504356"/>
          </a:xfrm>
        </p:grpSpPr>
        <p:pic>
          <p:nvPicPr>
            <p:cNvPr id="7" name="Picture 177" descr="C:\Users\Pippo\Desktop\immagini SIF2015\DSCN14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608"/>
            <a:stretch/>
          </p:blipFill>
          <p:spPr bwMode="auto">
            <a:xfrm rot="16200000">
              <a:off x="5085312" y="4379949"/>
              <a:ext cx="2504356" cy="217411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flipH="1">
              <a:off x="6518791" y="4483511"/>
              <a:ext cx="1120878" cy="540774"/>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47795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9"/>
          <p:cNvSpPr txBox="1">
            <a:spLocks noChangeArrowheads="1"/>
          </p:cNvSpPr>
          <p:nvPr/>
        </p:nvSpPr>
        <p:spPr bwMode="auto">
          <a:xfrm>
            <a:off x="0" y="123825"/>
            <a:ext cx="9144000"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Experimental results</a:t>
            </a:r>
          </a:p>
        </p:txBody>
      </p:sp>
      <p:pic>
        <p:nvPicPr>
          <p:cNvPr id="69636" name="Picture 4" descr="I:\Convegni e Congressi\SIF2015\scattering correc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06" t="5789" r="9679" b="1944"/>
          <a:stretch/>
        </p:blipFill>
        <p:spPr bwMode="auto">
          <a:xfrm>
            <a:off x="2670972" y="708600"/>
            <a:ext cx="3802056" cy="288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61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9"/>
          <p:cNvSpPr txBox="1">
            <a:spLocks noChangeArrowheads="1"/>
          </p:cNvSpPr>
          <p:nvPr/>
        </p:nvSpPr>
        <p:spPr bwMode="auto">
          <a:xfrm>
            <a:off x="0" y="123825"/>
            <a:ext cx="9144000" cy="58477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Experimental results</a:t>
            </a:r>
          </a:p>
        </p:txBody>
      </p:sp>
      <p:pic>
        <p:nvPicPr>
          <p:cNvPr id="3" name="Picture 2" descr="I:\Convegni e Congressi\SIF2015\A1 vs 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6" t="6819" r="8659"/>
          <a:stretch/>
        </p:blipFill>
        <p:spPr bwMode="auto">
          <a:xfrm>
            <a:off x="464926" y="3664662"/>
            <a:ext cx="3906199" cy="2884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vegni e Congressi\SIF2015\Dati x Adriano e dati ASCII\P2C9048 vs T_s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2" t="5256" r="7727"/>
          <a:stretch/>
        </p:blipFill>
        <p:spPr bwMode="auto">
          <a:xfrm>
            <a:off x="4743121" y="3630882"/>
            <a:ext cx="3919638" cy="2884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vegni e Congressi\SIF2015\scattering correc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06" t="5789" r="9679" b="1944"/>
          <a:stretch/>
        </p:blipFill>
        <p:spPr bwMode="auto">
          <a:xfrm>
            <a:off x="2670972" y="708600"/>
            <a:ext cx="3802056" cy="288479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9"/>
          <p:cNvSpPr txBox="1">
            <a:spLocks noChangeArrowheads="1"/>
          </p:cNvSpPr>
          <p:nvPr/>
        </p:nvSpPr>
        <p:spPr bwMode="auto">
          <a:xfrm>
            <a:off x="1147695" y="6475564"/>
            <a:ext cx="6836253" cy="400110"/>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sz="2000" b="0" dirty="0">
                <a:latin typeface="Garamond" pitchFamily="18" charset="0"/>
                <a:cs typeface="Times New Roman" pitchFamily="18" charset="0"/>
              </a:rPr>
              <a:t>Tiny differences </a:t>
            </a:r>
            <a:r>
              <a:rPr lang="it-IT" altLang="it-IT" sz="2000" b="0" dirty="0" smtClean="0">
                <a:latin typeface="Garamond" pitchFamily="18" charset="0"/>
                <a:cs typeface="Times New Roman" pitchFamily="18" charset="0"/>
              </a:rPr>
              <a:t>vs </a:t>
            </a:r>
            <a:r>
              <a:rPr lang="it-IT" altLang="it-IT" sz="2000" b="0" dirty="0">
                <a:latin typeface="Garamond" pitchFamily="18" charset="0"/>
                <a:cs typeface="Times New Roman" pitchFamily="18" charset="0"/>
              </a:rPr>
              <a:t>temperature</a:t>
            </a:r>
            <a:endParaRPr lang="it-IT" altLang="it-IT" sz="2000" b="0" dirty="0" smtClean="0">
              <a:latin typeface="Garamond" pitchFamily="18" charset="0"/>
              <a:cs typeface="Times New Roman" pitchFamily="18" charset="0"/>
            </a:endParaRPr>
          </a:p>
        </p:txBody>
      </p:sp>
    </p:spTree>
    <p:extLst>
      <p:ext uri="{BB962C8B-B14F-4D97-AF65-F5344CB8AC3E}">
        <p14:creationId xmlns:p14="http://schemas.microsoft.com/office/powerpoint/2010/main" val="390116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I:\Convegni e Congressi\SIF2015\diffrac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78" r="7691"/>
          <a:stretch/>
        </p:blipFill>
        <p:spPr bwMode="auto">
          <a:xfrm>
            <a:off x="2700040" y="1815461"/>
            <a:ext cx="3277772" cy="2313960"/>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9"/>
          <p:cNvSpPr txBox="1">
            <a:spLocks noChangeArrowheads="1"/>
          </p:cNvSpPr>
          <p:nvPr/>
        </p:nvSpPr>
        <p:spPr bwMode="auto">
          <a:xfrm>
            <a:off x="0" y="123825"/>
            <a:ext cx="9144000" cy="1175706"/>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Chromophores localized in the disordered regions</a:t>
            </a:r>
          </a:p>
          <a:p>
            <a:pPr algn="ctr" eaLnBrk="1" hangingPunct="1">
              <a:buFontTx/>
              <a:buNone/>
              <a:defRPr/>
            </a:pPr>
            <a:r>
              <a:rPr lang="it-IT" altLang="it-IT" b="0" dirty="0" smtClean="0">
                <a:latin typeface="Garamond" pitchFamily="18" charset="0"/>
                <a:cs typeface="Times New Roman" pitchFamily="18" charset="0"/>
              </a:rPr>
              <a:t> of cellulose fibers</a:t>
            </a:r>
          </a:p>
        </p:txBody>
      </p:sp>
      <p:sp>
        <p:nvSpPr>
          <p:cNvPr id="24" name="TextBox 23"/>
          <p:cNvSpPr txBox="1"/>
          <p:nvPr/>
        </p:nvSpPr>
        <p:spPr>
          <a:xfrm>
            <a:off x="875388" y="2603109"/>
            <a:ext cx="1677254" cy="369332"/>
          </a:xfrm>
          <a:prstGeom prst="rect">
            <a:avLst/>
          </a:prstGeom>
          <a:noFill/>
        </p:spPr>
        <p:txBody>
          <a:bodyPr wrap="none" rtlCol="0">
            <a:spAutoFit/>
          </a:bodyPr>
          <a:lstStyle/>
          <a:p>
            <a:r>
              <a:rPr lang="en-US" sz="1800" b="0" dirty="0" smtClean="0">
                <a:latin typeface="Garamond" panose="02020404030301010803" pitchFamily="18" charset="0"/>
              </a:rPr>
              <a:t>X-ray diffraction</a:t>
            </a:r>
            <a:endParaRPr lang="it-IT" sz="1800" b="0" dirty="0">
              <a:latin typeface="Garamond" panose="02020404030301010803" pitchFamily="18" charset="0"/>
            </a:endParaRPr>
          </a:p>
        </p:txBody>
      </p:sp>
      <p:sp>
        <p:nvSpPr>
          <p:cNvPr id="25" name="CasellaDiTesto 9"/>
          <p:cNvSpPr txBox="1">
            <a:spLocks noChangeArrowheads="1"/>
          </p:cNvSpPr>
          <p:nvPr/>
        </p:nvSpPr>
        <p:spPr bwMode="auto">
          <a:xfrm>
            <a:off x="127415" y="1285485"/>
            <a:ext cx="8640538" cy="46166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sz="2400" b="0" dirty="0" smtClean="0">
                <a:latin typeface="Garamond" pitchFamily="18" charset="0"/>
                <a:cs typeface="Times New Roman" pitchFamily="18" charset="0"/>
              </a:rPr>
              <a:t>Cellulose fibers are composed of ordered and disordered regions</a:t>
            </a:r>
          </a:p>
        </p:txBody>
      </p:sp>
      <p:pic>
        <p:nvPicPr>
          <p:cNvPr id="28" name="Picture 4" descr="http://1.bp.blogspot.com/-wLTFwLG64JU/TqjbtSwEZeI/AAAAAAAAB28/BMkD8ohFbHI/s16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956" y="4343559"/>
            <a:ext cx="5124414" cy="19868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bwMode="auto">
          <a:xfrm>
            <a:off x="5469445" y="5047434"/>
            <a:ext cx="1153496" cy="347192"/>
          </a:xfrm>
          <a:prstGeom prst="rect">
            <a:avLst/>
          </a:prstGeom>
          <a:noFill/>
          <a:ln w="19050" cap="flat" cmpd="sng" algn="ctr">
            <a:solidFill>
              <a:srgbClr val="C0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30" name="Rectangle 29"/>
          <p:cNvSpPr/>
          <p:nvPr/>
        </p:nvSpPr>
        <p:spPr bwMode="auto">
          <a:xfrm>
            <a:off x="3707211" y="5240414"/>
            <a:ext cx="842951" cy="376075"/>
          </a:xfrm>
          <a:prstGeom prst="rect">
            <a:avLst/>
          </a:prstGeom>
          <a:noFill/>
          <a:ln w="19050" cap="flat" cmpd="sng" algn="ctr">
            <a:solidFill>
              <a:srgbClr val="C0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pic>
        <p:nvPicPr>
          <p:cNvPr id="32" name="Picture 31" descr="http://images.gizmag.com/inline/cellulose-nanocrystals-stronger-carbon-fiber-kevlar-2.jpg"/>
          <p:cNvPicPr>
            <a:picLocks noChangeAspect="1" noChangeArrowheads="1"/>
          </p:cNvPicPr>
          <p:nvPr/>
        </p:nvPicPr>
        <p:blipFill rotWithShape="1">
          <a:blip r:embed="rId4">
            <a:extLst>
              <a:ext uri="{28A0092B-C50C-407E-A947-70E740481C1C}">
                <a14:useLocalDpi xmlns:a14="http://schemas.microsoft.com/office/drawing/2010/main" val="0"/>
              </a:ext>
            </a:extLst>
          </a:blip>
          <a:srcRect l="4339" t="67991" r="76241" b="22214"/>
          <a:stretch/>
        </p:blipFill>
        <p:spPr bwMode="auto">
          <a:xfrm>
            <a:off x="5814815" y="4438219"/>
            <a:ext cx="1053816" cy="32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0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449388" y="216517"/>
            <a:ext cx="6210300" cy="50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lgn="ctr">
              <a:lnSpc>
                <a:spcPct val="80000"/>
              </a:lnSpc>
              <a:spcBef>
                <a:spcPct val="20000"/>
              </a:spcBef>
            </a:pPr>
            <a:r>
              <a:rPr lang="it-IT" altLang="it-IT" sz="3200" b="0" dirty="0">
                <a:latin typeface="Garamond" pitchFamily="18" charset="0"/>
                <a:cs typeface="Times New Roman" pitchFamily="18" charset="0"/>
              </a:rPr>
              <a:t>Yellowing of ancient paper</a:t>
            </a:r>
          </a:p>
        </p:txBody>
      </p:sp>
      <p:pic>
        <p:nvPicPr>
          <p:cNvPr id="7" name="Picture 10" descr="Paper_made_in_Central_Italy _in_1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463" y="1263768"/>
            <a:ext cx="2718656" cy="4122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Paper_made_in_Norther_Italy_in_1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8" y="1263769"/>
            <a:ext cx="2989732" cy="412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415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vegni e Congressi\SIF2015\diffrac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78" r="7691"/>
          <a:stretch/>
        </p:blipFill>
        <p:spPr bwMode="auto">
          <a:xfrm>
            <a:off x="2700040" y="1815461"/>
            <a:ext cx="3277772" cy="231396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9"/>
          <p:cNvSpPr txBox="1">
            <a:spLocks noChangeArrowheads="1"/>
          </p:cNvSpPr>
          <p:nvPr/>
        </p:nvSpPr>
        <p:spPr bwMode="auto">
          <a:xfrm>
            <a:off x="0" y="123825"/>
            <a:ext cx="9144000" cy="1175706"/>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b="0" dirty="0" smtClean="0">
                <a:latin typeface="Garamond" pitchFamily="18" charset="0"/>
                <a:cs typeface="Times New Roman" pitchFamily="18" charset="0"/>
              </a:rPr>
              <a:t>Chromophores localized in the disordered regions</a:t>
            </a:r>
          </a:p>
          <a:p>
            <a:pPr algn="ctr" eaLnBrk="1" hangingPunct="1">
              <a:buFontTx/>
              <a:buNone/>
              <a:defRPr/>
            </a:pPr>
            <a:r>
              <a:rPr lang="it-IT" altLang="it-IT" b="0" dirty="0" smtClean="0">
                <a:latin typeface="Garamond" pitchFamily="18" charset="0"/>
                <a:cs typeface="Times New Roman" pitchFamily="18" charset="0"/>
              </a:rPr>
              <a:t> of cellulose fibers</a:t>
            </a:r>
          </a:p>
        </p:txBody>
      </p:sp>
      <p:sp>
        <p:nvSpPr>
          <p:cNvPr id="5" name="TextBox 4"/>
          <p:cNvSpPr txBox="1"/>
          <p:nvPr/>
        </p:nvSpPr>
        <p:spPr>
          <a:xfrm>
            <a:off x="875388" y="2603109"/>
            <a:ext cx="1677254" cy="369332"/>
          </a:xfrm>
          <a:prstGeom prst="rect">
            <a:avLst/>
          </a:prstGeom>
          <a:noFill/>
        </p:spPr>
        <p:txBody>
          <a:bodyPr wrap="none" rtlCol="0">
            <a:spAutoFit/>
          </a:bodyPr>
          <a:lstStyle/>
          <a:p>
            <a:r>
              <a:rPr lang="en-US" sz="1800" b="0" dirty="0" smtClean="0">
                <a:latin typeface="Garamond" panose="02020404030301010803" pitchFamily="18" charset="0"/>
              </a:rPr>
              <a:t>X-ray diffraction</a:t>
            </a:r>
            <a:endParaRPr lang="it-IT" sz="1800" b="0" dirty="0">
              <a:latin typeface="Garamond" panose="02020404030301010803" pitchFamily="18" charset="0"/>
            </a:endParaRPr>
          </a:p>
        </p:txBody>
      </p:sp>
      <p:sp>
        <p:nvSpPr>
          <p:cNvPr id="6" name="CasellaDiTesto 9"/>
          <p:cNvSpPr txBox="1">
            <a:spLocks noChangeArrowheads="1"/>
          </p:cNvSpPr>
          <p:nvPr/>
        </p:nvSpPr>
        <p:spPr bwMode="auto">
          <a:xfrm>
            <a:off x="127415" y="1285485"/>
            <a:ext cx="8640538" cy="461665"/>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sz="2400" b="0" dirty="0" smtClean="0">
                <a:latin typeface="Garamond" pitchFamily="18" charset="0"/>
                <a:cs typeface="Times New Roman" pitchFamily="18" charset="0"/>
              </a:rPr>
              <a:t>Cellulose fibers are composed of ordered and disordered regions</a:t>
            </a:r>
          </a:p>
        </p:txBody>
      </p:sp>
      <p:sp>
        <p:nvSpPr>
          <p:cNvPr id="20" name="CasellaDiTesto 9"/>
          <p:cNvSpPr txBox="1">
            <a:spLocks noChangeArrowheads="1"/>
          </p:cNvSpPr>
          <p:nvPr/>
        </p:nvSpPr>
        <p:spPr bwMode="auto">
          <a:xfrm>
            <a:off x="1147695" y="6407324"/>
            <a:ext cx="6836253" cy="400110"/>
          </a:xfrm>
          <a:prstGeom prst="rect">
            <a:avLst/>
          </a:prstGeom>
          <a:noFill/>
          <a:ln>
            <a:noFill/>
          </a:ln>
          <a:effectLs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it-IT" altLang="it-IT" sz="2000" b="0" dirty="0" smtClean="0">
                <a:latin typeface="Garamond" pitchFamily="18" charset="0"/>
                <a:cs typeface="Times New Roman" pitchFamily="18" charset="0"/>
              </a:rPr>
              <a:t>Crystalline regions are unaffected by oxidative degradation</a:t>
            </a:r>
          </a:p>
        </p:txBody>
      </p:sp>
      <p:grpSp>
        <p:nvGrpSpPr>
          <p:cNvPr id="22" name="Group 21"/>
          <p:cNvGrpSpPr/>
          <p:nvPr/>
        </p:nvGrpSpPr>
        <p:grpSpPr>
          <a:xfrm>
            <a:off x="1987956" y="4280225"/>
            <a:ext cx="5124414" cy="2050168"/>
            <a:chOff x="1987956" y="4280225"/>
            <a:chExt cx="5124414" cy="2050168"/>
          </a:xfrm>
        </p:grpSpPr>
        <p:pic>
          <p:nvPicPr>
            <p:cNvPr id="7" name="Picture 4" descr="http://1.bp.blogspot.com/-wLTFwLG64JU/TqjbtSwEZeI/AAAAAAAAB28/BMkD8ohFbHI/s16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956" y="4343559"/>
              <a:ext cx="5124414" cy="19868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5469445" y="5047434"/>
              <a:ext cx="1153496" cy="347192"/>
            </a:xfrm>
            <a:prstGeom prst="rect">
              <a:avLst/>
            </a:prstGeom>
            <a:noFill/>
            <a:ln w="19050" cap="flat" cmpd="sng" algn="ctr">
              <a:solidFill>
                <a:srgbClr val="C0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3707211" y="5240414"/>
              <a:ext cx="842951" cy="376075"/>
            </a:xfrm>
            <a:prstGeom prst="rect">
              <a:avLst/>
            </a:prstGeom>
            <a:noFill/>
            <a:ln w="19050" cap="flat" cmpd="sng" algn="ctr">
              <a:solidFill>
                <a:srgbClr val="C0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grpSp>
          <p:nvGrpSpPr>
            <p:cNvPr id="10" name="Group 9"/>
            <p:cNvGrpSpPr/>
            <p:nvPr/>
          </p:nvGrpSpPr>
          <p:grpSpPr>
            <a:xfrm>
              <a:off x="2043128" y="4280225"/>
              <a:ext cx="3717021" cy="1548237"/>
              <a:chOff x="2070424" y="4621425"/>
              <a:chExt cx="3717021" cy="1548237"/>
            </a:xfrm>
          </p:grpSpPr>
          <p:grpSp>
            <p:nvGrpSpPr>
              <p:cNvPr id="11" name="Group 10"/>
              <p:cNvGrpSpPr/>
              <p:nvPr/>
            </p:nvGrpSpPr>
            <p:grpSpPr>
              <a:xfrm>
                <a:off x="2540941" y="5047644"/>
                <a:ext cx="3246504" cy="1122018"/>
                <a:chOff x="2540941" y="5047644"/>
                <a:chExt cx="3246504" cy="1122018"/>
              </a:xfrm>
            </p:grpSpPr>
            <p:sp>
              <p:nvSpPr>
                <p:cNvPr id="13" name="Pie 12"/>
                <p:cNvSpPr/>
                <p:nvPr/>
              </p:nvSpPr>
              <p:spPr bwMode="auto">
                <a:xfrm rot="9580729">
                  <a:off x="5577519" y="5065559"/>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4" name="Pie 13"/>
                <p:cNvSpPr/>
                <p:nvPr/>
              </p:nvSpPr>
              <p:spPr bwMode="auto">
                <a:xfrm rot="8584692">
                  <a:off x="3341762" y="5856245"/>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5" name="Pie 14"/>
                <p:cNvSpPr/>
                <p:nvPr/>
              </p:nvSpPr>
              <p:spPr bwMode="auto">
                <a:xfrm rot="9580729">
                  <a:off x="4262316" y="5974417"/>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6" name="Pie 15"/>
                <p:cNvSpPr/>
                <p:nvPr/>
              </p:nvSpPr>
              <p:spPr bwMode="auto">
                <a:xfrm rot="9580729">
                  <a:off x="5043690" y="5484662"/>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7" name="Pie 16"/>
                <p:cNvSpPr/>
                <p:nvPr/>
              </p:nvSpPr>
              <p:spPr bwMode="auto">
                <a:xfrm rot="6330665">
                  <a:off x="2956239" y="5510956"/>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8" name="Pie 17"/>
                <p:cNvSpPr/>
                <p:nvPr/>
              </p:nvSpPr>
              <p:spPr bwMode="auto">
                <a:xfrm rot="5815155">
                  <a:off x="4126761" y="5054984"/>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sp>
              <p:nvSpPr>
                <p:cNvPr id="19" name="Pie 18"/>
                <p:cNvSpPr/>
                <p:nvPr/>
              </p:nvSpPr>
              <p:spPr bwMode="auto">
                <a:xfrm rot="5400000">
                  <a:off x="2533601" y="5771145"/>
                  <a:ext cx="209926" cy="195245"/>
                </a:xfrm>
                <a:prstGeom prst="pie">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Arial" charset="0"/>
                    <a:cs typeface="Arial" charset="0"/>
                  </a:endParaRPr>
                </a:p>
              </p:txBody>
            </p:sp>
          </p:grpSp>
          <p:sp>
            <p:nvSpPr>
              <p:cNvPr id="12" name="TextBox 11"/>
              <p:cNvSpPr txBox="1"/>
              <p:nvPr/>
            </p:nvSpPr>
            <p:spPr>
              <a:xfrm>
                <a:off x="2070424" y="4621425"/>
                <a:ext cx="2093843" cy="400110"/>
              </a:xfrm>
              <a:prstGeom prst="rect">
                <a:avLst/>
              </a:prstGeom>
              <a:noFill/>
            </p:spPr>
            <p:txBody>
              <a:bodyPr wrap="none" rtlCol="0">
                <a:spAutoFit/>
              </a:bodyPr>
              <a:lstStyle/>
              <a:p>
                <a:r>
                  <a:rPr lang="en-US" b="0" dirty="0">
                    <a:solidFill>
                      <a:srgbClr val="FFCC00"/>
                    </a:solidFill>
                  </a:rPr>
                  <a:t>s</a:t>
                </a:r>
                <a:r>
                  <a:rPr lang="en-US" b="0" dirty="0" smtClean="0">
                    <a:solidFill>
                      <a:srgbClr val="FFCC00"/>
                    </a:solidFill>
                  </a:rPr>
                  <a:t>ites of oxidation</a:t>
                </a:r>
                <a:endParaRPr lang="it-IT" b="0" dirty="0">
                  <a:solidFill>
                    <a:srgbClr val="FFCC00"/>
                  </a:solidFill>
                </a:endParaRPr>
              </a:p>
            </p:txBody>
          </p:sp>
        </p:grpSp>
        <p:pic>
          <p:nvPicPr>
            <p:cNvPr id="3" name="Picture 2" descr="http://images.gizmag.com/inline/cellulose-nanocrystals-stronger-carbon-fiber-kevlar-2.jpg"/>
            <p:cNvPicPr>
              <a:picLocks noChangeAspect="1" noChangeArrowheads="1"/>
            </p:cNvPicPr>
            <p:nvPr/>
          </p:nvPicPr>
          <p:blipFill rotWithShape="1">
            <a:blip r:embed="rId4">
              <a:extLst>
                <a:ext uri="{28A0092B-C50C-407E-A947-70E740481C1C}">
                  <a14:useLocalDpi xmlns:a14="http://schemas.microsoft.com/office/drawing/2010/main" val="0"/>
                </a:ext>
              </a:extLst>
            </a:blip>
            <a:srcRect l="4339" t="67991" r="76241" b="22214"/>
            <a:stretch/>
          </p:blipFill>
          <p:spPr bwMode="auto">
            <a:xfrm>
              <a:off x="5814815" y="4438219"/>
              <a:ext cx="1053816" cy="3239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4632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295168" y="197574"/>
            <a:ext cx="8621712" cy="6814173"/>
          </a:xfrm>
          <a:prstGeom prst="rect">
            <a:avLst/>
          </a:prstGeom>
          <a:noFill/>
          <a:ln w="9525">
            <a:noFill/>
            <a:miter lim="800000"/>
            <a:headEnd/>
            <a:tailEnd/>
          </a:ln>
        </p:spPr>
        <p:txBody>
          <a:bodyPr>
            <a:spAutoFit/>
          </a:bodyPr>
          <a:lstStyle/>
          <a:p>
            <a:pPr>
              <a:lnSpc>
                <a:spcPct val="80000"/>
              </a:lnSpc>
            </a:pPr>
            <a:r>
              <a:rPr lang="it-IT" altLang="it-IT" sz="3200" b="0" dirty="0">
                <a:latin typeface="Garamond" pitchFamily="18" charset="0"/>
                <a:cs typeface="Times New Roman" pitchFamily="18" charset="0"/>
              </a:rPr>
              <a:t>Conclusions and </a:t>
            </a:r>
            <a:r>
              <a:rPr lang="it-IT" altLang="it-IT" sz="3200" b="0" dirty="0">
                <a:solidFill>
                  <a:srgbClr val="0000CC"/>
                </a:solidFill>
                <a:latin typeface="Garamond" pitchFamily="18" charset="0"/>
                <a:cs typeface="Times New Roman" pitchFamily="18" charset="0"/>
              </a:rPr>
              <a:t>suggestions...</a:t>
            </a:r>
          </a:p>
          <a:p>
            <a:pPr algn="just">
              <a:lnSpc>
                <a:spcPct val="80000"/>
              </a:lnSpc>
              <a:spcBef>
                <a:spcPct val="20000"/>
              </a:spcBef>
            </a:pPr>
            <a:endParaRPr lang="en-US" altLang="it-IT" b="0" dirty="0">
              <a:solidFill>
                <a:srgbClr val="C00000"/>
              </a:solidFill>
              <a:latin typeface="Garamond" pitchFamily="18" charset="0"/>
              <a:cs typeface="Times New Roman" pitchFamily="18" charset="0"/>
            </a:endParaRPr>
          </a:p>
          <a:p>
            <a:pPr algn="just">
              <a:lnSpc>
                <a:spcPct val="80000"/>
              </a:lnSpc>
              <a:spcBef>
                <a:spcPct val="20000"/>
              </a:spcBef>
              <a:buFont typeface="Wingdings" pitchFamily="2" charset="2"/>
              <a:buChar char="Ø"/>
            </a:pPr>
            <a:r>
              <a:rPr lang="en-US" sz="2400" b="0" dirty="0" smtClean="0">
                <a:latin typeface="Garamond" pitchFamily="18" charset="0"/>
                <a:cs typeface="Times New Roman" pitchFamily="18" charset="0"/>
              </a:rPr>
              <a:t> The absorption spectra of paper show negligible modification as function of temperature (14-300K).</a:t>
            </a:r>
          </a:p>
          <a:p>
            <a:pPr algn="just">
              <a:lnSpc>
                <a:spcPct val="80000"/>
              </a:lnSpc>
              <a:spcBef>
                <a:spcPct val="20000"/>
              </a:spcBef>
              <a:buFont typeface="Wingdings" pitchFamily="2" charset="2"/>
              <a:buChar char="Ø"/>
            </a:pPr>
            <a:r>
              <a:rPr lang="en-US" sz="2400" b="0" dirty="0">
                <a:latin typeface="Garamond" pitchFamily="18" charset="0"/>
                <a:cs typeface="Times New Roman" pitchFamily="18" charset="0"/>
              </a:rPr>
              <a:t> </a:t>
            </a:r>
            <a:r>
              <a:rPr lang="en-US" sz="2400" b="0" dirty="0" smtClean="0">
                <a:latin typeface="Garamond" pitchFamily="18" charset="0"/>
                <a:cs typeface="Times New Roman" pitchFamily="18" charset="0"/>
              </a:rPr>
              <a:t>These results are interpreted as due to relevant disorder </a:t>
            </a:r>
            <a:r>
              <a:rPr lang="en-US" sz="2400" b="0" dirty="0">
                <a:latin typeface="Garamond" pitchFamily="18" charset="0"/>
                <a:cs typeface="Times New Roman" pitchFamily="18" charset="0"/>
              </a:rPr>
              <a:t>in </a:t>
            </a:r>
            <a:r>
              <a:rPr lang="en-US" sz="2400" b="0" dirty="0" smtClean="0">
                <a:latin typeface="Garamond" pitchFamily="18" charset="0"/>
                <a:cs typeface="Times New Roman" pitchFamily="18" charset="0"/>
              </a:rPr>
              <a:t>cellulose fibers.</a:t>
            </a:r>
          </a:p>
          <a:p>
            <a:pPr algn="just">
              <a:lnSpc>
                <a:spcPct val="80000"/>
              </a:lnSpc>
              <a:spcBef>
                <a:spcPct val="20000"/>
              </a:spcBef>
              <a:buFont typeface="Wingdings" pitchFamily="2" charset="2"/>
              <a:buChar char="Ø"/>
            </a:pPr>
            <a:r>
              <a:rPr lang="en-US" sz="2400" b="0" dirty="0">
                <a:latin typeface="Garamond" pitchFamily="18" charset="0"/>
                <a:cs typeface="Times New Roman" pitchFamily="18" charset="0"/>
              </a:rPr>
              <a:t> </a:t>
            </a:r>
            <a:r>
              <a:rPr lang="en-US" sz="2400" b="0" dirty="0" smtClean="0">
                <a:latin typeface="Garamond" pitchFamily="18" charset="0"/>
                <a:cs typeface="Times New Roman" pitchFamily="18" charset="0"/>
              </a:rPr>
              <a:t>Our results provide </a:t>
            </a:r>
            <a:r>
              <a:rPr lang="en-US" sz="2400" b="0" dirty="0">
                <a:latin typeface="Garamond" pitchFamily="18" charset="0"/>
                <a:cs typeface="Times New Roman" pitchFamily="18" charset="0"/>
              </a:rPr>
              <a:t>insights in elucidating the nature of immediate microscopic environment of </a:t>
            </a:r>
            <a:r>
              <a:rPr lang="en-US" sz="2400" b="0" dirty="0" err="1" smtClean="0">
                <a:latin typeface="Garamond" pitchFamily="18" charset="0"/>
                <a:cs typeface="Times New Roman" pitchFamily="18" charset="0"/>
              </a:rPr>
              <a:t>chromophores</a:t>
            </a:r>
            <a:r>
              <a:rPr lang="en-US" sz="2400" b="0" dirty="0" smtClean="0">
                <a:latin typeface="Garamond" pitchFamily="18" charset="0"/>
                <a:cs typeface="Times New Roman" pitchFamily="18" charset="0"/>
              </a:rPr>
              <a:t> produced during cellulose degradation and responsible of paper yellowing.</a:t>
            </a:r>
          </a:p>
          <a:p>
            <a:pPr algn="just">
              <a:lnSpc>
                <a:spcPct val="80000"/>
              </a:lnSpc>
              <a:spcBef>
                <a:spcPct val="20000"/>
              </a:spcBef>
              <a:buFont typeface="Wingdings" pitchFamily="2" charset="2"/>
              <a:buChar char="Ø"/>
            </a:pPr>
            <a:endParaRPr lang="en-US" sz="2400" b="0" dirty="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defTabSz="393700">
              <a:spcAft>
                <a:spcPts val="1200"/>
              </a:spcAft>
              <a:tabLst>
                <a:tab pos="2954338" algn="l"/>
              </a:tabLst>
            </a:pPr>
            <a:r>
              <a:rPr lang="it-IT" altLang="it-IT" sz="2400" b="0" dirty="0" smtClean="0">
                <a:solidFill>
                  <a:srgbClr val="0000CC"/>
                </a:solidFill>
                <a:latin typeface="Garamond" pitchFamily="18" charset="0"/>
              </a:rPr>
              <a:t>	</a:t>
            </a:r>
            <a:endParaRPr lang="en-US" altLang="it-IT" sz="1800" b="0" dirty="0" smtClean="0">
              <a:solidFill>
                <a:srgbClr val="0000CC"/>
              </a:solidFill>
              <a:latin typeface="Garamond" pitchFamily="18" charset="0"/>
              <a:cs typeface="Times New Roman" pitchFamily="18" charset="0"/>
            </a:endParaRPr>
          </a:p>
          <a:p>
            <a:pPr algn="just">
              <a:spcAft>
                <a:spcPts val="1200"/>
              </a:spcAft>
            </a:pPr>
            <a:endParaRPr lang="en-US" altLang="it-IT" sz="1800" b="0" dirty="0" smtClean="0">
              <a:latin typeface="Garamond" pitchFamily="18" charset="0"/>
              <a:cs typeface="Times New Roman" pitchFamily="18" charset="0"/>
            </a:endParaRPr>
          </a:p>
          <a:p>
            <a:pPr algn="just">
              <a:spcAft>
                <a:spcPts val="1200"/>
              </a:spcAft>
            </a:pPr>
            <a:endParaRPr lang="en-US" altLang="it-IT" sz="1200" b="0" dirty="0" smtClean="0">
              <a:latin typeface="Garamond" pitchFamily="18" charset="0"/>
              <a:cs typeface="Times New Roman" pitchFamily="18" charset="0"/>
            </a:endParaRPr>
          </a:p>
          <a:p>
            <a:pPr algn="just">
              <a:lnSpc>
                <a:spcPct val="80000"/>
              </a:lnSpc>
              <a:spcBef>
                <a:spcPct val="20000"/>
              </a:spcBef>
            </a:pPr>
            <a:r>
              <a:rPr lang="en-US" altLang="it-IT" sz="1600" b="0" dirty="0" smtClean="0">
                <a:latin typeface="Garamond" pitchFamily="18" charset="0"/>
                <a:cs typeface="Times New Roman" pitchFamily="18" charset="0"/>
              </a:rPr>
              <a:t>We </a:t>
            </a:r>
            <a:r>
              <a:rPr lang="en-US" altLang="it-IT" sz="1600" b="0" dirty="0">
                <a:latin typeface="Garamond" pitchFamily="18" charset="0"/>
                <a:cs typeface="Times New Roman" pitchFamily="18" charset="0"/>
              </a:rPr>
              <a:t>acknowledge CPU time granted by </a:t>
            </a:r>
            <a:r>
              <a:rPr lang="en-US" altLang="it-IT" sz="1600" b="0" dirty="0" smtClean="0">
                <a:latin typeface="Garamond" pitchFamily="18" charset="0"/>
                <a:cs typeface="Times New Roman" pitchFamily="18" charset="0"/>
              </a:rPr>
              <a:t>CINECA, funding </a:t>
            </a:r>
            <a:r>
              <a:rPr lang="en-US" altLang="it-IT" sz="1600" b="0" dirty="0">
                <a:latin typeface="Garamond" pitchFamily="18" charset="0"/>
                <a:cs typeface="Times New Roman" pitchFamily="18" charset="0"/>
              </a:rPr>
              <a:t>from the EC’s FP7 grants no. 211956 (ETSF user project 211), CISSCA, </a:t>
            </a:r>
            <a:r>
              <a:rPr lang="en-US" altLang="it-IT" sz="1600" b="0" dirty="0" smtClean="0">
                <a:latin typeface="Garamond" pitchFamily="18" charset="0"/>
                <a:cs typeface="Times New Roman" pitchFamily="18" charset="0"/>
              </a:rPr>
              <a:t>ICRCPAL–MIBACT.</a:t>
            </a:r>
            <a:endParaRPr lang="en-US" altLang="it-IT" sz="1600" b="0" dirty="0">
              <a:latin typeface="Garamond" pitchFamily="18" charset="0"/>
              <a:cs typeface="Times New Roman" pitchFamily="18" charset="0"/>
            </a:endParaRPr>
          </a:p>
        </p:txBody>
      </p:sp>
    </p:spTree>
    <p:extLst>
      <p:ext uri="{BB962C8B-B14F-4D97-AF65-F5344CB8AC3E}">
        <p14:creationId xmlns:p14="http://schemas.microsoft.com/office/powerpoint/2010/main" val="3687469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t;em&gt;(Left)&lt;/em&gt; Removing discoloration from a print by drawing stains into a wet blotter; &lt;em&gt;(right) King Richard the Third&lt;/em&gt; after treatment. "/>
          <p:cNvPicPr>
            <a:picLocks noChangeAspect="1" noChangeArrowheads="1"/>
          </p:cNvPicPr>
          <p:nvPr/>
        </p:nvPicPr>
        <p:blipFill rotWithShape="1">
          <a:blip r:embed="rId2">
            <a:extLst>
              <a:ext uri="{28A0092B-C50C-407E-A947-70E740481C1C}">
                <a14:useLocalDpi xmlns:a14="http://schemas.microsoft.com/office/drawing/2010/main" val="0"/>
              </a:ext>
            </a:extLst>
          </a:blip>
          <a:srcRect r="55074"/>
          <a:stretch/>
        </p:blipFill>
        <p:spPr bwMode="auto">
          <a:xfrm>
            <a:off x="295168" y="3334025"/>
            <a:ext cx="2524836" cy="2574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95168" y="197574"/>
            <a:ext cx="8621712" cy="6814173"/>
          </a:xfrm>
          <a:prstGeom prst="rect">
            <a:avLst/>
          </a:prstGeom>
          <a:noFill/>
          <a:ln w="9525">
            <a:noFill/>
            <a:miter lim="800000"/>
            <a:headEnd/>
            <a:tailEnd/>
          </a:ln>
        </p:spPr>
        <p:txBody>
          <a:bodyPr>
            <a:spAutoFit/>
          </a:bodyPr>
          <a:lstStyle/>
          <a:p>
            <a:pPr>
              <a:lnSpc>
                <a:spcPct val="80000"/>
              </a:lnSpc>
            </a:pPr>
            <a:r>
              <a:rPr lang="it-IT" altLang="it-IT" sz="3200" b="0" dirty="0">
                <a:latin typeface="Garamond" pitchFamily="18" charset="0"/>
                <a:cs typeface="Times New Roman" pitchFamily="18" charset="0"/>
              </a:rPr>
              <a:t>Conclusions and </a:t>
            </a:r>
            <a:r>
              <a:rPr lang="it-IT" altLang="it-IT" sz="3200" b="0" dirty="0">
                <a:solidFill>
                  <a:srgbClr val="0000CC"/>
                </a:solidFill>
                <a:latin typeface="Garamond" pitchFamily="18" charset="0"/>
                <a:cs typeface="Times New Roman" pitchFamily="18" charset="0"/>
              </a:rPr>
              <a:t>suggestions...</a:t>
            </a:r>
          </a:p>
          <a:p>
            <a:pPr algn="just">
              <a:lnSpc>
                <a:spcPct val="80000"/>
              </a:lnSpc>
              <a:spcBef>
                <a:spcPct val="20000"/>
              </a:spcBef>
            </a:pPr>
            <a:endParaRPr lang="en-US" altLang="it-IT" b="0" dirty="0">
              <a:solidFill>
                <a:srgbClr val="C00000"/>
              </a:solidFill>
              <a:latin typeface="Garamond" pitchFamily="18" charset="0"/>
              <a:cs typeface="Times New Roman" pitchFamily="18" charset="0"/>
            </a:endParaRPr>
          </a:p>
          <a:p>
            <a:pPr algn="just">
              <a:lnSpc>
                <a:spcPct val="80000"/>
              </a:lnSpc>
              <a:spcBef>
                <a:spcPct val="20000"/>
              </a:spcBef>
              <a:buFont typeface="Wingdings" pitchFamily="2" charset="2"/>
              <a:buChar char="Ø"/>
            </a:pPr>
            <a:r>
              <a:rPr lang="en-US" sz="2400" b="0" dirty="0" smtClean="0">
                <a:latin typeface="Garamond" pitchFamily="18" charset="0"/>
                <a:cs typeface="Times New Roman" pitchFamily="18" charset="0"/>
              </a:rPr>
              <a:t> The absorption spectra of paper show negligible modification as function of temperature (14-300K).</a:t>
            </a:r>
          </a:p>
          <a:p>
            <a:pPr algn="just">
              <a:lnSpc>
                <a:spcPct val="80000"/>
              </a:lnSpc>
              <a:spcBef>
                <a:spcPct val="20000"/>
              </a:spcBef>
              <a:buFont typeface="Wingdings" pitchFamily="2" charset="2"/>
              <a:buChar char="Ø"/>
            </a:pPr>
            <a:r>
              <a:rPr lang="en-US" sz="2400" b="0" dirty="0">
                <a:latin typeface="Garamond" pitchFamily="18" charset="0"/>
                <a:cs typeface="Times New Roman" pitchFamily="18" charset="0"/>
              </a:rPr>
              <a:t> </a:t>
            </a:r>
            <a:r>
              <a:rPr lang="en-US" sz="2400" b="0" dirty="0" smtClean="0">
                <a:latin typeface="Garamond" pitchFamily="18" charset="0"/>
                <a:cs typeface="Times New Roman" pitchFamily="18" charset="0"/>
              </a:rPr>
              <a:t>These results are interpreted as due to relevant disorder </a:t>
            </a:r>
            <a:r>
              <a:rPr lang="en-US" sz="2400" b="0" dirty="0">
                <a:latin typeface="Garamond" pitchFamily="18" charset="0"/>
                <a:cs typeface="Times New Roman" pitchFamily="18" charset="0"/>
              </a:rPr>
              <a:t>in </a:t>
            </a:r>
            <a:r>
              <a:rPr lang="en-US" sz="2400" b="0" dirty="0" smtClean="0">
                <a:latin typeface="Garamond" pitchFamily="18" charset="0"/>
                <a:cs typeface="Times New Roman" pitchFamily="18" charset="0"/>
              </a:rPr>
              <a:t>cellulose fibers.</a:t>
            </a:r>
          </a:p>
          <a:p>
            <a:pPr algn="just">
              <a:lnSpc>
                <a:spcPct val="80000"/>
              </a:lnSpc>
              <a:spcBef>
                <a:spcPct val="20000"/>
              </a:spcBef>
              <a:buFont typeface="Wingdings" pitchFamily="2" charset="2"/>
              <a:buChar char="Ø"/>
            </a:pPr>
            <a:r>
              <a:rPr lang="en-US" sz="2400" b="0" dirty="0">
                <a:latin typeface="Garamond" pitchFamily="18" charset="0"/>
                <a:cs typeface="Times New Roman" pitchFamily="18" charset="0"/>
              </a:rPr>
              <a:t> </a:t>
            </a:r>
            <a:r>
              <a:rPr lang="en-US" sz="2400" b="0" dirty="0" smtClean="0">
                <a:latin typeface="Garamond" pitchFamily="18" charset="0"/>
                <a:cs typeface="Times New Roman" pitchFamily="18" charset="0"/>
              </a:rPr>
              <a:t>Our results provide </a:t>
            </a:r>
            <a:r>
              <a:rPr lang="en-US" sz="2400" b="0" dirty="0">
                <a:latin typeface="Garamond" pitchFamily="18" charset="0"/>
                <a:cs typeface="Times New Roman" pitchFamily="18" charset="0"/>
              </a:rPr>
              <a:t>insights in elucidating the nature of immediate microscopic environment of </a:t>
            </a:r>
            <a:r>
              <a:rPr lang="en-US" sz="2400" b="0" dirty="0" err="1" smtClean="0">
                <a:latin typeface="Garamond" pitchFamily="18" charset="0"/>
                <a:cs typeface="Times New Roman" pitchFamily="18" charset="0"/>
              </a:rPr>
              <a:t>chromophores</a:t>
            </a:r>
            <a:r>
              <a:rPr lang="en-US" sz="2400" b="0" dirty="0" smtClean="0">
                <a:latin typeface="Garamond" pitchFamily="18" charset="0"/>
                <a:cs typeface="Times New Roman" pitchFamily="18" charset="0"/>
              </a:rPr>
              <a:t> produced during cellulose degradation and responsible of paper yellowing.</a:t>
            </a:r>
          </a:p>
          <a:p>
            <a:pPr algn="just">
              <a:lnSpc>
                <a:spcPct val="80000"/>
              </a:lnSpc>
              <a:spcBef>
                <a:spcPct val="20000"/>
              </a:spcBef>
              <a:buFont typeface="Wingdings" pitchFamily="2" charset="2"/>
              <a:buChar char="Ø"/>
            </a:pPr>
            <a:endParaRPr lang="en-US" sz="2400" b="0" dirty="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algn="just">
              <a:lnSpc>
                <a:spcPct val="80000"/>
              </a:lnSpc>
              <a:spcBef>
                <a:spcPct val="20000"/>
              </a:spcBef>
              <a:buFont typeface="Wingdings" pitchFamily="2" charset="2"/>
              <a:buChar char="Ø"/>
            </a:pPr>
            <a:endParaRPr lang="en-US" sz="2400" b="0" dirty="0" smtClean="0">
              <a:latin typeface="Garamond" pitchFamily="18" charset="0"/>
              <a:cs typeface="Times New Roman" pitchFamily="18" charset="0"/>
            </a:endParaRPr>
          </a:p>
          <a:p>
            <a:pPr defTabSz="393700">
              <a:spcAft>
                <a:spcPts val="1200"/>
              </a:spcAft>
              <a:tabLst>
                <a:tab pos="2954338" algn="l"/>
              </a:tabLst>
            </a:pPr>
            <a:r>
              <a:rPr lang="it-IT" altLang="it-IT" sz="2400" b="0" dirty="0" smtClean="0">
                <a:solidFill>
                  <a:srgbClr val="0000CC"/>
                </a:solidFill>
                <a:latin typeface="Garamond" pitchFamily="18" charset="0"/>
              </a:rPr>
              <a:t>	</a:t>
            </a:r>
            <a:endParaRPr lang="en-US" altLang="it-IT" sz="1800" b="0" dirty="0" smtClean="0">
              <a:solidFill>
                <a:srgbClr val="0000CC"/>
              </a:solidFill>
              <a:latin typeface="Garamond" pitchFamily="18" charset="0"/>
              <a:cs typeface="Times New Roman" pitchFamily="18" charset="0"/>
            </a:endParaRPr>
          </a:p>
          <a:p>
            <a:pPr algn="just">
              <a:spcAft>
                <a:spcPts val="1200"/>
              </a:spcAft>
            </a:pPr>
            <a:endParaRPr lang="en-US" altLang="it-IT" sz="1800" b="0" dirty="0" smtClean="0">
              <a:latin typeface="Garamond" pitchFamily="18" charset="0"/>
              <a:cs typeface="Times New Roman" pitchFamily="18" charset="0"/>
            </a:endParaRPr>
          </a:p>
          <a:p>
            <a:pPr algn="just">
              <a:spcAft>
                <a:spcPts val="1200"/>
              </a:spcAft>
            </a:pPr>
            <a:endParaRPr lang="en-US" altLang="it-IT" sz="1200" b="0" dirty="0" smtClean="0">
              <a:latin typeface="Garamond" pitchFamily="18" charset="0"/>
              <a:cs typeface="Times New Roman" pitchFamily="18" charset="0"/>
            </a:endParaRPr>
          </a:p>
          <a:p>
            <a:pPr algn="just">
              <a:lnSpc>
                <a:spcPct val="80000"/>
              </a:lnSpc>
              <a:spcBef>
                <a:spcPct val="20000"/>
              </a:spcBef>
            </a:pPr>
            <a:r>
              <a:rPr lang="en-US" altLang="it-IT" sz="1600" b="0" dirty="0" smtClean="0">
                <a:latin typeface="Garamond" pitchFamily="18" charset="0"/>
                <a:cs typeface="Times New Roman" pitchFamily="18" charset="0"/>
              </a:rPr>
              <a:t>We </a:t>
            </a:r>
            <a:r>
              <a:rPr lang="en-US" altLang="it-IT" sz="1600" b="0" dirty="0">
                <a:latin typeface="Garamond" pitchFamily="18" charset="0"/>
                <a:cs typeface="Times New Roman" pitchFamily="18" charset="0"/>
              </a:rPr>
              <a:t>acknowledge CPU time granted by </a:t>
            </a:r>
            <a:r>
              <a:rPr lang="en-US" altLang="it-IT" sz="1600" b="0" dirty="0" smtClean="0">
                <a:latin typeface="Garamond" pitchFamily="18" charset="0"/>
                <a:cs typeface="Times New Roman" pitchFamily="18" charset="0"/>
              </a:rPr>
              <a:t>CINECA, funding </a:t>
            </a:r>
            <a:r>
              <a:rPr lang="en-US" altLang="it-IT" sz="1600" b="0" dirty="0">
                <a:latin typeface="Garamond" pitchFamily="18" charset="0"/>
                <a:cs typeface="Times New Roman" pitchFamily="18" charset="0"/>
              </a:rPr>
              <a:t>from the EC’s FP7 grants no. 211956 (ETSF user project 211), CISSCA, </a:t>
            </a:r>
            <a:r>
              <a:rPr lang="en-US" altLang="it-IT" sz="1600" b="0" dirty="0" smtClean="0">
                <a:latin typeface="Garamond" pitchFamily="18" charset="0"/>
                <a:cs typeface="Times New Roman" pitchFamily="18" charset="0"/>
              </a:rPr>
              <a:t>ICRCPAL–MIBACT.</a:t>
            </a:r>
            <a:endParaRPr lang="en-US" altLang="it-IT" sz="1600" b="0" dirty="0">
              <a:latin typeface="Garamond" pitchFamily="18" charset="0"/>
              <a:cs typeface="Times New Roman" pitchFamily="18" charset="0"/>
            </a:endParaRPr>
          </a:p>
        </p:txBody>
      </p:sp>
      <p:sp>
        <p:nvSpPr>
          <p:cNvPr id="4" name="TextBox 3"/>
          <p:cNvSpPr txBox="1"/>
          <p:nvPr/>
        </p:nvSpPr>
        <p:spPr>
          <a:xfrm>
            <a:off x="2820004" y="3350212"/>
            <a:ext cx="6323996" cy="2677656"/>
          </a:xfrm>
          <a:prstGeom prst="rect">
            <a:avLst/>
          </a:prstGeom>
          <a:noFill/>
        </p:spPr>
        <p:txBody>
          <a:bodyPr wrap="square" rtlCol="0">
            <a:spAutoFit/>
          </a:bodyPr>
          <a:lstStyle/>
          <a:p>
            <a:pPr algn="l"/>
            <a:r>
              <a:rPr lang="en-US" sz="2400" b="0" dirty="0" smtClean="0">
                <a:solidFill>
                  <a:srgbClr val="0000CC"/>
                </a:solidFill>
                <a:latin typeface="Garamond" pitchFamily="18" charset="0"/>
                <a:cs typeface="Times New Roman" pitchFamily="18" charset="0"/>
              </a:rPr>
              <a:t>Different chemical used for </a:t>
            </a:r>
            <a:r>
              <a:rPr lang="en-US" sz="2400" b="0" dirty="0">
                <a:solidFill>
                  <a:srgbClr val="0000CC"/>
                </a:solidFill>
                <a:latin typeface="Garamond" pitchFamily="18" charset="0"/>
                <a:cs typeface="Times New Roman" pitchFamily="18" charset="0"/>
              </a:rPr>
              <a:t>w</a:t>
            </a:r>
            <a:r>
              <a:rPr lang="en-US" sz="2400" b="0" dirty="0" smtClean="0">
                <a:solidFill>
                  <a:srgbClr val="0000CC"/>
                </a:solidFill>
                <a:latin typeface="Garamond" pitchFamily="18" charset="0"/>
                <a:cs typeface="Times New Roman" pitchFamily="18" charset="0"/>
              </a:rPr>
              <a:t>et treatment of ancient paper materials</a:t>
            </a:r>
          </a:p>
          <a:p>
            <a:pPr algn="l"/>
            <a:endParaRPr lang="it-IT" altLang="it-IT" sz="2400" b="0" dirty="0" smtClean="0">
              <a:solidFill>
                <a:srgbClr val="0000CC"/>
              </a:solidFill>
              <a:latin typeface="Garamond" pitchFamily="18" charset="0"/>
            </a:endParaRPr>
          </a:p>
          <a:p>
            <a:pPr algn="l"/>
            <a:r>
              <a:rPr lang="it-IT" altLang="it-IT" sz="2400" b="0" dirty="0" smtClean="0">
                <a:solidFill>
                  <a:srgbClr val="0000CC"/>
                </a:solidFill>
                <a:latin typeface="Garamond" pitchFamily="18" charset="0"/>
              </a:rPr>
              <a:t>Since disordered </a:t>
            </a:r>
            <a:r>
              <a:rPr lang="it-IT" altLang="it-IT" sz="2400" b="0" dirty="0">
                <a:solidFill>
                  <a:srgbClr val="0000CC"/>
                </a:solidFill>
                <a:latin typeface="Garamond" pitchFamily="18" charset="0"/>
              </a:rPr>
              <a:t>regions have 	great accessibility to external </a:t>
            </a:r>
            <a:r>
              <a:rPr lang="it-IT" altLang="it-IT" sz="2400" b="0" dirty="0" smtClean="0">
                <a:solidFill>
                  <a:srgbClr val="0000CC"/>
                </a:solidFill>
                <a:latin typeface="Garamond" pitchFamily="18" charset="0"/>
              </a:rPr>
              <a:t>agents → </a:t>
            </a:r>
            <a:r>
              <a:rPr lang="en-US" altLang="it-IT" sz="2400" b="0" dirty="0" smtClean="0">
                <a:solidFill>
                  <a:srgbClr val="0000CC"/>
                </a:solidFill>
                <a:latin typeface="Garamond" pitchFamily="18" charset="0"/>
                <a:cs typeface="Times New Roman" pitchFamily="18" charset="0"/>
              </a:rPr>
              <a:t>b</a:t>
            </a:r>
            <a:r>
              <a:rPr lang="en-US" sz="2400" b="0" dirty="0" smtClean="0">
                <a:solidFill>
                  <a:srgbClr val="0000CC"/>
                </a:solidFill>
                <a:latin typeface="Garamond" pitchFamily="18" charset="0"/>
                <a:cs typeface="Times New Roman" pitchFamily="18" charset="0"/>
              </a:rPr>
              <a:t>leaching treatments could be improved by using </a:t>
            </a:r>
            <a:r>
              <a:rPr lang="en-US" sz="2400" dirty="0" smtClean="0">
                <a:solidFill>
                  <a:srgbClr val="0000CC"/>
                </a:solidFill>
                <a:latin typeface="Garamond" pitchFamily="18" charset="0"/>
                <a:cs typeface="Times New Roman" pitchFamily="18" charset="0"/>
              </a:rPr>
              <a:t>less invasive </a:t>
            </a:r>
            <a:r>
              <a:rPr lang="en-US" sz="2400" b="0" dirty="0" smtClean="0">
                <a:solidFill>
                  <a:srgbClr val="0000CC"/>
                </a:solidFill>
                <a:latin typeface="Garamond" pitchFamily="18" charset="0"/>
                <a:cs typeface="Times New Roman" pitchFamily="18" charset="0"/>
              </a:rPr>
              <a:t>dry methods based on nanoparticles or gases.</a:t>
            </a:r>
          </a:p>
        </p:txBody>
      </p:sp>
    </p:spTree>
    <p:extLst>
      <p:ext uri="{BB962C8B-B14F-4D97-AF65-F5344CB8AC3E}">
        <p14:creationId xmlns:p14="http://schemas.microsoft.com/office/powerpoint/2010/main" val="893113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Progetti ISC\ETSF\Articoli\APL_Leo_2014\Fig1rec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870" y="967358"/>
            <a:ext cx="3333209" cy="5203137"/>
          </a:xfrm>
          <a:prstGeom prst="rect">
            <a:avLst/>
          </a:prstGeom>
          <a:noFill/>
          <a:extLst>
            <a:ext uri="{909E8E84-426E-40DD-AFC4-6F175D3DCCD1}">
              <a14:hiddenFill xmlns:a14="http://schemas.microsoft.com/office/drawing/2010/main">
                <a:solidFill>
                  <a:srgbClr val="FFFFFF"/>
                </a:solidFill>
              </a14:hiddenFill>
            </a:ext>
          </a:extLst>
        </p:spPr>
      </p:pic>
      <p:grpSp>
        <p:nvGrpSpPr>
          <p:cNvPr id="31747" name="Group 9"/>
          <p:cNvGrpSpPr>
            <a:grpSpLocks/>
          </p:cNvGrpSpPr>
          <p:nvPr/>
        </p:nvGrpSpPr>
        <p:grpSpPr bwMode="auto">
          <a:xfrm>
            <a:off x="4398963" y="153988"/>
            <a:ext cx="4640262" cy="3451225"/>
            <a:chOff x="2771" y="97"/>
            <a:chExt cx="2923" cy="2174"/>
          </a:xfrm>
        </p:grpSpPr>
        <p:sp>
          <p:nvSpPr>
            <p:cNvPr id="31748" name="AutoShape 8"/>
            <p:cNvSpPr>
              <a:spLocks noChangeArrowheads="1"/>
            </p:cNvSpPr>
            <p:nvPr/>
          </p:nvSpPr>
          <p:spPr bwMode="auto">
            <a:xfrm>
              <a:off x="2771" y="97"/>
              <a:ext cx="2923" cy="2174"/>
            </a:xfrm>
            <a:prstGeom prst="cloudCallout">
              <a:avLst>
                <a:gd name="adj1" fmla="val -68750"/>
                <a:gd name="adj2" fmla="val 40296"/>
              </a:avLst>
            </a:prstGeom>
            <a:solidFill>
              <a:schemeClr val="bg1"/>
            </a:solidFill>
            <a:ln w="9525">
              <a:solidFill>
                <a:schemeClr val="tx1"/>
              </a:solidFill>
              <a:round/>
              <a:headEnd/>
              <a:tailEnd/>
            </a:ln>
          </p:spPr>
          <p:txBody>
            <a:bodyPr/>
            <a:lstStyle/>
            <a:p>
              <a:endParaRPr lang="it-IT" altLang="it-IT"/>
            </a:p>
          </p:txBody>
        </p:sp>
        <p:sp>
          <p:nvSpPr>
            <p:cNvPr id="31749" name="Text Box 6"/>
            <p:cNvSpPr txBox="1">
              <a:spLocks noChangeArrowheads="1"/>
            </p:cNvSpPr>
            <p:nvPr/>
          </p:nvSpPr>
          <p:spPr bwMode="auto">
            <a:xfrm>
              <a:off x="3073" y="536"/>
              <a:ext cx="2473" cy="1094"/>
            </a:xfrm>
            <a:prstGeom prst="rect">
              <a:avLst/>
            </a:prstGeom>
            <a:noFill/>
            <a:ln w="9525">
              <a:noFill/>
              <a:miter lim="800000"/>
              <a:headEnd/>
              <a:tailEnd/>
            </a:ln>
          </p:spPr>
          <p:txBody>
            <a:bodyPr wrap="none">
              <a:spAutoFit/>
            </a:bodyPr>
            <a:lstStyle/>
            <a:p>
              <a:r>
                <a:rPr lang="it-IT" altLang="it-IT" sz="5400" b="0">
                  <a:latin typeface="Garamond" pitchFamily="18" charset="0"/>
                </a:rPr>
                <a:t>Thanks for </a:t>
              </a:r>
            </a:p>
            <a:p>
              <a:r>
                <a:rPr lang="it-IT" altLang="it-IT" sz="5400" b="0">
                  <a:latin typeface="Garamond" pitchFamily="18" charset="0"/>
                </a:rPr>
                <a:t>your attention</a:t>
              </a:r>
            </a:p>
          </p:txBody>
        </p:sp>
      </p:grpSp>
    </p:spTree>
    <p:extLst>
      <p:ext uri="{BB962C8B-B14F-4D97-AF65-F5344CB8AC3E}">
        <p14:creationId xmlns:p14="http://schemas.microsoft.com/office/powerpoint/2010/main" val="2642234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gori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542" y="1286026"/>
            <a:ext cx="2917923" cy="412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6600"/>
                </a:solidFill>
                <a:miter lim="800000"/>
                <a:headEnd/>
                <a:tailEnd/>
              </a14:hiddenLine>
            </a:ext>
          </a:extLst>
        </p:spPr>
      </p:pic>
      <p:sp>
        <p:nvSpPr>
          <p:cNvPr id="3" name="Rectangle 8"/>
          <p:cNvSpPr>
            <a:spLocks noChangeArrowheads="1"/>
          </p:cNvSpPr>
          <p:nvPr/>
        </p:nvSpPr>
        <p:spPr bwMode="auto">
          <a:xfrm>
            <a:off x="1449388" y="216517"/>
            <a:ext cx="6210300" cy="50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lgn="ctr">
              <a:lnSpc>
                <a:spcPct val="80000"/>
              </a:lnSpc>
              <a:spcBef>
                <a:spcPct val="20000"/>
              </a:spcBef>
            </a:pPr>
            <a:r>
              <a:rPr lang="it-IT" altLang="it-IT" sz="3200" b="0" dirty="0">
                <a:latin typeface="Garamond" pitchFamily="18" charset="0"/>
                <a:cs typeface="Times New Roman" pitchFamily="18" charset="0"/>
              </a:rPr>
              <a:t>Yellowing of ancient paper</a:t>
            </a:r>
          </a:p>
        </p:txBody>
      </p:sp>
      <p:pic>
        <p:nvPicPr>
          <p:cNvPr id="5" name="Picture 11" descr="Paper_made_in_Norther_Italy_in_1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8" y="1263769"/>
            <a:ext cx="2989732" cy="4122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aper_made_in_Central_Italy _in_14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463" y="1263768"/>
            <a:ext cx="2718656" cy="412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905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D:\Progetti ISC\Leonardo da Vinci\Leonardo_Alinari.jpg"/>
          <p:cNvPicPr>
            <a:picLocks noChangeAspect="1" noChangeArrowheads="1"/>
          </p:cNvPicPr>
          <p:nvPr/>
        </p:nvPicPr>
        <p:blipFill>
          <a:blip r:embed="rId2" cstate="print">
            <a:lum/>
          </a:blip>
          <a:srcRect l="3536" t="2024" r="7224" b="1365"/>
          <a:stretch>
            <a:fillRect/>
          </a:stretch>
        </p:blipFill>
        <p:spPr bwMode="auto">
          <a:xfrm>
            <a:off x="541561" y="720160"/>
            <a:ext cx="3969875" cy="5736065"/>
          </a:xfrm>
          <a:prstGeom prst="rect">
            <a:avLst/>
          </a:prstGeom>
          <a:noFill/>
        </p:spPr>
      </p:pic>
      <p:pic>
        <p:nvPicPr>
          <p:cNvPr id="3" name="Picture 2" descr="I:\Progetti ISC\ETSF\Articoli\APL_Leo_2014\Fig1rec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431" y="922127"/>
            <a:ext cx="3256174" cy="50828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p:cNvSpPr txBox="1"/>
          <p:nvPr/>
        </p:nvSpPr>
        <p:spPr>
          <a:xfrm>
            <a:off x="521083" y="218948"/>
            <a:ext cx="8068731" cy="646331"/>
          </a:xfrm>
          <a:prstGeom prst="rect">
            <a:avLst/>
          </a:prstGeom>
          <a:noFill/>
        </p:spPr>
        <p:txBody>
          <a:bodyPr wrap="square" rtlCol="0">
            <a:spAutoFit/>
          </a:bodyPr>
          <a:lstStyle/>
          <a:p>
            <a:r>
              <a:rPr lang="en-US" sz="3600" b="0" dirty="0" smtClean="0">
                <a:latin typeface="Garamond" pitchFamily="18" charset="0"/>
              </a:rPr>
              <a:t>1898                            2012</a:t>
            </a:r>
          </a:p>
        </p:txBody>
      </p:sp>
    </p:spTree>
    <p:extLst>
      <p:ext uri="{BB962C8B-B14F-4D97-AF65-F5344CB8AC3E}">
        <p14:creationId xmlns:p14="http://schemas.microsoft.com/office/powerpoint/2010/main" val="4138903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3"/>
          <p:cNvSpPr>
            <a:spLocks noChangeArrowheads="1"/>
          </p:cNvSpPr>
          <p:nvPr/>
        </p:nvSpPr>
        <p:spPr bwMode="auto">
          <a:xfrm>
            <a:off x="0" y="125413"/>
            <a:ext cx="9144000" cy="584200"/>
          </a:xfrm>
          <a:prstGeom prst="rect">
            <a:avLst/>
          </a:prstGeom>
          <a:noFill/>
          <a:ln>
            <a:noFill/>
          </a:ln>
          <a:effectLst/>
          <a:extLst/>
        </p:spPr>
        <p:txBody>
          <a:bodyPr>
            <a:spAutoFit/>
          </a:bodyPr>
          <a:lstStyle/>
          <a:p>
            <a:pPr>
              <a:spcBef>
                <a:spcPct val="20000"/>
              </a:spcBef>
              <a:defRPr/>
            </a:pPr>
            <a:r>
              <a:rPr lang="en-US" sz="3200" b="0" dirty="0">
                <a:solidFill>
                  <a:srgbClr val="000000"/>
                </a:solidFill>
                <a:latin typeface="Garamond" pitchFamily="18" charset="0"/>
                <a:cs typeface="Times New Roman" pitchFamily="18" charset="0"/>
              </a:rPr>
              <a:t>Paper: </a:t>
            </a:r>
            <a:r>
              <a:rPr lang="en-US" sz="3200" b="0" dirty="0" smtClean="0">
                <a:solidFill>
                  <a:srgbClr val="000000"/>
                </a:solidFill>
                <a:latin typeface="Garamond" pitchFamily="18" charset="0"/>
                <a:cs typeface="Times New Roman" pitchFamily="18" charset="0"/>
              </a:rPr>
              <a:t>morphology </a:t>
            </a:r>
            <a:r>
              <a:rPr lang="en-US" sz="3200" b="0" dirty="0">
                <a:solidFill>
                  <a:srgbClr val="000000"/>
                </a:solidFill>
                <a:latin typeface="Garamond" pitchFamily="18" charset="0"/>
                <a:cs typeface="Times New Roman" pitchFamily="18" charset="0"/>
              </a:rPr>
              <a:t>and </a:t>
            </a:r>
            <a:r>
              <a:rPr lang="en-US" sz="3200" b="0" dirty="0" smtClean="0">
                <a:solidFill>
                  <a:srgbClr val="000000"/>
                </a:solidFill>
                <a:latin typeface="Garamond" pitchFamily="18" charset="0"/>
                <a:cs typeface="Times New Roman" pitchFamily="18" charset="0"/>
              </a:rPr>
              <a:t>chemistry</a:t>
            </a:r>
            <a:endParaRPr lang="en-US" sz="3200" b="0" dirty="0">
              <a:solidFill>
                <a:srgbClr val="000000"/>
              </a:solidFill>
              <a:latin typeface="Garamond" pitchFamily="18" charset="0"/>
              <a:cs typeface="Times New Roman" pitchFamily="18" charset="0"/>
            </a:endParaRPr>
          </a:p>
        </p:txBody>
      </p:sp>
      <p:grpSp>
        <p:nvGrpSpPr>
          <p:cNvPr id="3" name="Gruppo 9"/>
          <p:cNvGrpSpPr>
            <a:grpSpLocks noChangeAspect="1"/>
          </p:cNvGrpSpPr>
          <p:nvPr/>
        </p:nvGrpSpPr>
        <p:grpSpPr bwMode="auto">
          <a:xfrm>
            <a:off x="152400" y="750888"/>
            <a:ext cx="4329113" cy="2797175"/>
            <a:chOff x="1115550" y="1117973"/>
            <a:chExt cx="3443275" cy="2224088"/>
          </a:xfrm>
        </p:grpSpPr>
        <p:pic>
          <p:nvPicPr>
            <p:cNvPr id="4" name="Picture 28" descr="I:\Progetti di ricerca\Collaborazioni ICPL\mauro sem\braidense1600.tif"/>
            <p:cNvPicPr>
              <a:picLocks noChangeAspect="1" noChangeArrowheads="1"/>
            </p:cNvPicPr>
            <p:nvPr/>
          </p:nvPicPr>
          <p:blipFill>
            <a:blip r:embed="rId2" cstate="print"/>
            <a:srcRect/>
            <a:stretch>
              <a:fillRect/>
            </a:stretch>
          </p:blipFill>
          <p:spPr bwMode="auto">
            <a:xfrm>
              <a:off x="1136710" y="1117973"/>
              <a:ext cx="3422115" cy="2224088"/>
            </a:xfrm>
            <a:prstGeom prst="rect">
              <a:avLst/>
            </a:prstGeom>
            <a:noFill/>
            <a:ln w="9525">
              <a:noFill/>
              <a:miter lim="800000"/>
              <a:headEnd/>
              <a:tailEnd/>
            </a:ln>
          </p:spPr>
        </p:pic>
        <p:grpSp>
          <p:nvGrpSpPr>
            <p:cNvPr id="5" name="Gruppo 6"/>
            <p:cNvGrpSpPr>
              <a:grpSpLocks/>
            </p:cNvGrpSpPr>
            <p:nvPr/>
          </p:nvGrpSpPr>
          <p:grpSpPr bwMode="auto">
            <a:xfrm>
              <a:off x="1115550" y="2967173"/>
              <a:ext cx="700225" cy="307989"/>
              <a:chOff x="3747802" y="3581653"/>
              <a:chExt cx="700225" cy="307989"/>
            </a:xfrm>
          </p:grpSpPr>
          <p:cxnSp>
            <p:nvCxnSpPr>
              <p:cNvPr id="6" name="Connettore 1 28"/>
              <p:cNvCxnSpPr/>
              <p:nvPr/>
            </p:nvCxnSpPr>
            <p:spPr bwMode="auto">
              <a:xfrm>
                <a:off x="3934676" y="3889641"/>
                <a:ext cx="44824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CasellaDiTesto 11"/>
              <p:cNvSpPr txBox="1">
                <a:spLocks noChangeArrowheads="1"/>
              </p:cNvSpPr>
              <p:nvPr/>
            </p:nvSpPr>
            <p:spPr bwMode="auto">
              <a:xfrm>
                <a:off x="3747802" y="3581653"/>
                <a:ext cx="700225" cy="293663"/>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spTree>
    <p:extLst>
      <p:ext uri="{BB962C8B-B14F-4D97-AF65-F5344CB8AC3E}">
        <p14:creationId xmlns:p14="http://schemas.microsoft.com/office/powerpoint/2010/main" val="2979746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ttangolo 3"/>
          <p:cNvSpPr>
            <a:spLocks noChangeArrowheads="1"/>
          </p:cNvSpPr>
          <p:nvPr/>
        </p:nvSpPr>
        <p:spPr bwMode="auto">
          <a:xfrm>
            <a:off x="0" y="125413"/>
            <a:ext cx="9144000" cy="584200"/>
          </a:xfrm>
          <a:prstGeom prst="rect">
            <a:avLst/>
          </a:prstGeom>
          <a:noFill/>
          <a:ln>
            <a:noFill/>
          </a:ln>
          <a:effectLst/>
          <a:extLst/>
        </p:spPr>
        <p:txBody>
          <a:bodyPr>
            <a:spAutoFit/>
          </a:bodyPr>
          <a:lstStyle/>
          <a:p>
            <a:pPr>
              <a:spcBef>
                <a:spcPct val="20000"/>
              </a:spcBef>
              <a:defRPr/>
            </a:pPr>
            <a:r>
              <a:rPr lang="en-US" sz="3200" b="0" dirty="0">
                <a:solidFill>
                  <a:srgbClr val="000000"/>
                </a:solidFill>
                <a:latin typeface="Garamond" pitchFamily="18" charset="0"/>
                <a:cs typeface="Times New Roman" pitchFamily="18" charset="0"/>
              </a:rPr>
              <a:t>Paper: </a:t>
            </a:r>
            <a:r>
              <a:rPr lang="en-US" sz="3200" b="0" dirty="0" smtClean="0">
                <a:solidFill>
                  <a:srgbClr val="000000"/>
                </a:solidFill>
                <a:latin typeface="Garamond" pitchFamily="18" charset="0"/>
                <a:cs typeface="Times New Roman" pitchFamily="18" charset="0"/>
              </a:rPr>
              <a:t>morphology </a:t>
            </a:r>
            <a:r>
              <a:rPr lang="en-US" sz="3200" b="0" dirty="0">
                <a:solidFill>
                  <a:srgbClr val="000000"/>
                </a:solidFill>
                <a:latin typeface="Garamond" pitchFamily="18" charset="0"/>
                <a:cs typeface="Times New Roman" pitchFamily="18" charset="0"/>
              </a:rPr>
              <a:t>and </a:t>
            </a:r>
            <a:r>
              <a:rPr lang="en-US" sz="3200" b="0" dirty="0" smtClean="0">
                <a:solidFill>
                  <a:srgbClr val="000000"/>
                </a:solidFill>
                <a:latin typeface="Garamond" pitchFamily="18" charset="0"/>
                <a:cs typeface="Times New Roman" pitchFamily="18" charset="0"/>
              </a:rPr>
              <a:t>chemistry</a:t>
            </a:r>
            <a:endParaRPr lang="en-US" sz="3200" b="0" dirty="0">
              <a:solidFill>
                <a:srgbClr val="000000"/>
              </a:solidFill>
              <a:latin typeface="Garamond" pitchFamily="18" charset="0"/>
              <a:cs typeface="Times New Roman" pitchFamily="18" charset="0"/>
            </a:endParaRPr>
          </a:p>
        </p:txBody>
      </p:sp>
      <p:grpSp>
        <p:nvGrpSpPr>
          <p:cNvPr id="14339" name="Gruppo 9"/>
          <p:cNvGrpSpPr>
            <a:grpSpLocks noChangeAspect="1"/>
          </p:cNvGrpSpPr>
          <p:nvPr/>
        </p:nvGrpSpPr>
        <p:grpSpPr bwMode="auto">
          <a:xfrm>
            <a:off x="152400" y="750888"/>
            <a:ext cx="4329113" cy="2797175"/>
            <a:chOff x="1115550" y="1117973"/>
            <a:chExt cx="3443275" cy="2224088"/>
          </a:xfrm>
        </p:grpSpPr>
        <p:pic>
          <p:nvPicPr>
            <p:cNvPr id="14345" name="Picture 28" descr="I:\Progetti di ricerca\Collaborazioni ICPL\mauro sem\braidense1600.tif"/>
            <p:cNvPicPr>
              <a:picLocks noChangeAspect="1" noChangeArrowheads="1"/>
            </p:cNvPicPr>
            <p:nvPr/>
          </p:nvPicPr>
          <p:blipFill>
            <a:blip r:embed="rId3" cstate="print"/>
            <a:srcRect/>
            <a:stretch>
              <a:fillRect/>
            </a:stretch>
          </p:blipFill>
          <p:spPr bwMode="auto">
            <a:xfrm>
              <a:off x="1136710" y="1117973"/>
              <a:ext cx="3422115" cy="2224088"/>
            </a:xfrm>
            <a:prstGeom prst="rect">
              <a:avLst/>
            </a:prstGeom>
            <a:noFill/>
            <a:ln w="9525">
              <a:noFill/>
              <a:miter lim="800000"/>
              <a:headEnd/>
              <a:tailEnd/>
            </a:ln>
          </p:spPr>
        </p:pic>
        <p:grpSp>
          <p:nvGrpSpPr>
            <p:cNvPr id="14346" name="Gruppo 6"/>
            <p:cNvGrpSpPr>
              <a:grpSpLocks/>
            </p:cNvGrpSpPr>
            <p:nvPr/>
          </p:nvGrpSpPr>
          <p:grpSpPr bwMode="auto">
            <a:xfrm>
              <a:off x="1115550" y="2967173"/>
              <a:ext cx="700225" cy="307989"/>
              <a:chOff x="3747802" y="3581653"/>
              <a:chExt cx="700225" cy="307989"/>
            </a:xfrm>
          </p:grpSpPr>
          <p:cxnSp>
            <p:nvCxnSpPr>
              <p:cNvPr id="29" name="Connettore 1 28"/>
              <p:cNvCxnSpPr/>
              <p:nvPr/>
            </p:nvCxnSpPr>
            <p:spPr bwMode="auto">
              <a:xfrm>
                <a:off x="3934676" y="3889641"/>
                <a:ext cx="44824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348" name="CasellaDiTesto 11"/>
              <p:cNvSpPr txBox="1">
                <a:spLocks noChangeArrowheads="1"/>
              </p:cNvSpPr>
              <p:nvPr/>
            </p:nvSpPr>
            <p:spPr bwMode="auto">
              <a:xfrm>
                <a:off x="3747802" y="3581653"/>
                <a:ext cx="700225" cy="293663"/>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grpSp>
        <p:nvGrpSpPr>
          <p:cNvPr id="14340" name="Group 200708"/>
          <p:cNvGrpSpPr>
            <a:grpSpLocks/>
          </p:cNvGrpSpPr>
          <p:nvPr/>
        </p:nvGrpSpPr>
        <p:grpSpPr bwMode="auto">
          <a:xfrm>
            <a:off x="4649788" y="742950"/>
            <a:ext cx="4302125" cy="2797175"/>
            <a:chOff x="4649275" y="858718"/>
            <a:chExt cx="4302509" cy="2797175"/>
          </a:xfrm>
        </p:grpSpPr>
        <p:pic>
          <p:nvPicPr>
            <p:cNvPr id="14341" name="Picture 2"/>
            <p:cNvPicPr>
              <a:picLocks noChangeAspect="1" noChangeArrowheads="1"/>
            </p:cNvPicPr>
            <p:nvPr/>
          </p:nvPicPr>
          <p:blipFill>
            <a:blip r:embed="rId4" cstate="print"/>
            <a:srcRect/>
            <a:stretch>
              <a:fillRect/>
            </a:stretch>
          </p:blipFill>
          <p:spPr bwMode="auto">
            <a:xfrm>
              <a:off x="4649275" y="858718"/>
              <a:ext cx="4302509" cy="2797175"/>
            </a:xfrm>
            <a:prstGeom prst="rect">
              <a:avLst/>
            </a:prstGeom>
            <a:noFill/>
            <a:ln w="9525">
              <a:noFill/>
              <a:miter lim="800000"/>
              <a:headEnd/>
              <a:tailEnd/>
            </a:ln>
          </p:spPr>
        </p:pic>
        <p:grpSp>
          <p:nvGrpSpPr>
            <p:cNvPr id="14342" name="Group 200707"/>
            <p:cNvGrpSpPr>
              <a:grpSpLocks/>
            </p:cNvGrpSpPr>
            <p:nvPr/>
          </p:nvGrpSpPr>
          <p:grpSpPr bwMode="auto">
            <a:xfrm>
              <a:off x="4651935" y="3200057"/>
              <a:ext cx="880369" cy="370919"/>
              <a:chOff x="2900391" y="3200057"/>
              <a:chExt cx="880369" cy="370919"/>
            </a:xfrm>
          </p:grpSpPr>
          <p:cxnSp>
            <p:nvCxnSpPr>
              <p:cNvPr id="14343" name="Straight Connector 14"/>
              <p:cNvCxnSpPr>
                <a:cxnSpLocks noChangeShapeType="1"/>
              </p:cNvCxnSpPr>
              <p:nvPr/>
            </p:nvCxnSpPr>
            <p:spPr bwMode="auto">
              <a:xfrm flipH="1">
                <a:off x="3049171" y="3570976"/>
                <a:ext cx="578932" cy="0"/>
              </a:xfrm>
              <a:prstGeom prst="line">
                <a:avLst/>
              </a:prstGeom>
              <a:noFill/>
              <a:ln w="38100" algn="ctr">
                <a:solidFill>
                  <a:schemeClr val="bg1"/>
                </a:solidFill>
                <a:round/>
                <a:headEnd/>
                <a:tailEnd/>
              </a:ln>
            </p:spPr>
          </p:cxnSp>
          <p:sp>
            <p:nvSpPr>
              <p:cNvPr id="14344" name="Rectangle 200706"/>
              <p:cNvSpPr>
                <a:spLocks noChangeArrowheads="1"/>
              </p:cNvSpPr>
              <p:nvPr/>
            </p:nvSpPr>
            <p:spPr bwMode="auto">
              <a:xfrm>
                <a:off x="2900391" y="3200057"/>
                <a:ext cx="880369" cy="369332"/>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uppo 9"/>
          <p:cNvGrpSpPr>
            <a:grpSpLocks noChangeAspect="1"/>
          </p:cNvGrpSpPr>
          <p:nvPr/>
        </p:nvGrpSpPr>
        <p:grpSpPr bwMode="auto">
          <a:xfrm>
            <a:off x="152400" y="750888"/>
            <a:ext cx="4329113" cy="2797175"/>
            <a:chOff x="1115550" y="1117973"/>
            <a:chExt cx="3443275" cy="2224088"/>
          </a:xfrm>
        </p:grpSpPr>
        <p:pic>
          <p:nvPicPr>
            <p:cNvPr id="15382" name="Picture 28" descr="I:\Progetti di ricerca\Collaborazioni ICPL\mauro sem\braidense1600.tif"/>
            <p:cNvPicPr>
              <a:picLocks noChangeAspect="1" noChangeArrowheads="1"/>
            </p:cNvPicPr>
            <p:nvPr/>
          </p:nvPicPr>
          <p:blipFill>
            <a:blip r:embed="rId3" cstate="print"/>
            <a:srcRect/>
            <a:stretch>
              <a:fillRect/>
            </a:stretch>
          </p:blipFill>
          <p:spPr bwMode="auto">
            <a:xfrm>
              <a:off x="1136710" y="1117973"/>
              <a:ext cx="3422115" cy="2224088"/>
            </a:xfrm>
            <a:prstGeom prst="rect">
              <a:avLst/>
            </a:prstGeom>
            <a:noFill/>
            <a:ln w="9525">
              <a:noFill/>
              <a:miter lim="800000"/>
              <a:headEnd/>
              <a:tailEnd/>
            </a:ln>
          </p:spPr>
        </p:pic>
        <p:grpSp>
          <p:nvGrpSpPr>
            <p:cNvPr id="15383" name="Gruppo 6"/>
            <p:cNvGrpSpPr>
              <a:grpSpLocks/>
            </p:cNvGrpSpPr>
            <p:nvPr/>
          </p:nvGrpSpPr>
          <p:grpSpPr bwMode="auto">
            <a:xfrm>
              <a:off x="1115550" y="2967173"/>
              <a:ext cx="700225" cy="307989"/>
              <a:chOff x="3747802" y="3581653"/>
              <a:chExt cx="700225" cy="307989"/>
            </a:xfrm>
          </p:grpSpPr>
          <p:cxnSp>
            <p:nvCxnSpPr>
              <p:cNvPr id="29" name="Connettore 1 28"/>
              <p:cNvCxnSpPr/>
              <p:nvPr/>
            </p:nvCxnSpPr>
            <p:spPr bwMode="auto">
              <a:xfrm>
                <a:off x="3934676" y="3889641"/>
                <a:ext cx="44824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385" name="CasellaDiTesto 11"/>
              <p:cNvSpPr txBox="1">
                <a:spLocks noChangeArrowheads="1"/>
              </p:cNvSpPr>
              <p:nvPr/>
            </p:nvSpPr>
            <p:spPr bwMode="auto">
              <a:xfrm>
                <a:off x="3747802" y="3581653"/>
                <a:ext cx="700225" cy="293663"/>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grpSp>
        <p:nvGrpSpPr>
          <p:cNvPr id="15363" name="Group 200708"/>
          <p:cNvGrpSpPr>
            <a:grpSpLocks/>
          </p:cNvGrpSpPr>
          <p:nvPr/>
        </p:nvGrpSpPr>
        <p:grpSpPr bwMode="auto">
          <a:xfrm>
            <a:off x="4649788" y="742950"/>
            <a:ext cx="4302125" cy="2797175"/>
            <a:chOff x="4649275" y="858718"/>
            <a:chExt cx="4302509" cy="2797175"/>
          </a:xfrm>
        </p:grpSpPr>
        <p:pic>
          <p:nvPicPr>
            <p:cNvPr id="15378" name="Picture 2"/>
            <p:cNvPicPr>
              <a:picLocks noChangeAspect="1" noChangeArrowheads="1"/>
            </p:cNvPicPr>
            <p:nvPr/>
          </p:nvPicPr>
          <p:blipFill>
            <a:blip r:embed="rId4" cstate="print"/>
            <a:srcRect/>
            <a:stretch>
              <a:fillRect/>
            </a:stretch>
          </p:blipFill>
          <p:spPr bwMode="auto">
            <a:xfrm>
              <a:off x="4649275" y="858718"/>
              <a:ext cx="4302509" cy="2797175"/>
            </a:xfrm>
            <a:prstGeom prst="rect">
              <a:avLst/>
            </a:prstGeom>
            <a:noFill/>
            <a:ln w="9525">
              <a:noFill/>
              <a:miter lim="800000"/>
              <a:headEnd/>
              <a:tailEnd/>
            </a:ln>
          </p:spPr>
        </p:pic>
        <p:grpSp>
          <p:nvGrpSpPr>
            <p:cNvPr id="15379" name="Group 200707"/>
            <p:cNvGrpSpPr>
              <a:grpSpLocks/>
            </p:cNvGrpSpPr>
            <p:nvPr/>
          </p:nvGrpSpPr>
          <p:grpSpPr bwMode="auto">
            <a:xfrm>
              <a:off x="4651935" y="3200057"/>
              <a:ext cx="880369" cy="370919"/>
              <a:chOff x="2900391" y="3200057"/>
              <a:chExt cx="880369" cy="370919"/>
            </a:xfrm>
          </p:grpSpPr>
          <p:cxnSp>
            <p:nvCxnSpPr>
              <p:cNvPr id="15380" name="Straight Connector 14"/>
              <p:cNvCxnSpPr>
                <a:cxnSpLocks noChangeShapeType="1"/>
              </p:cNvCxnSpPr>
              <p:nvPr/>
            </p:nvCxnSpPr>
            <p:spPr bwMode="auto">
              <a:xfrm flipH="1">
                <a:off x="3049171" y="3570976"/>
                <a:ext cx="578932" cy="0"/>
              </a:xfrm>
              <a:prstGeom prst="line">
                <a:avLst/>
              </a:prstGeom>
              <a:noFill/>
              <a:ln w="38100" algn="ctr">
                <a:solidFill>
                  <a:schemeClr val="bg1"/>
                </a:solidFill>
                <a:round/>
                <a:headEnd/>
                <a:tailEnd/>
              </a:ln>
            </p:spPr>
          </p:cxnSp>
          <p:sp>
            <p:nvSpPr>
              <p:cNvPr id="15381" name="Rectangle 200706"/>
              <p:cNvSpPr>
                <a:spLocks noChangeArrowheads="1"/>
              </p:cNvSpPr>
              <p:nvPr/>
            </p:nvSpPr>
            <p:spPr bwMode="auto">
              <a:xfrm>
                <a:off x="2900391" y="3200057"/>
                <a:ext cx="880369" cy="369332"/>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pic>
        <p:nvPicPr>
          <p:cNvPr id="15364" name="Picture 2" descr="F:\Convegni e Congressi\OSI_10_2013 Chemnitz\Presentation\fiber.gif"/>
          <p:cNvPicPr>
            <a:picLocks noChangeAspect="1" noChangeArrowheads="1"/>
          </p:cNvPicPr>
          <p:nvPr/>
        </p:nvPicPr>
        <p:blipFill>
          <a:blip r:embed="rId5" cstate="print"/>
          <a:srcRect l="221"/>
          <a:stretch>
            <a:fillRect/>
          </a:stretch>
        </p:blipFill>
        <p:spPr bwMode="auto">
          <a:xfrm>
            <a:off x="1003300" y="3722688"/>
            <a:ext cx="3805238" cy="2495550"/>
          </a:xfrm>
          <a:prstGeom prst="rect">
            <a:avLst/>
          </a:prstGeom>
          <a:noFill/>
          <a:ln w="9525">
            <a:noFill/>
            <a:miter lim="800000"/>
            <a:headEnd/>
            <a:tailEnd/>
          </a:ln>
        </p:spPr>
      </p:pic>
      <p:sp>
        <p:nvSpPr>
          <p:cNvPr id="15365" name="Rectangle 10"/>
          <p:cNvSpPr>
            <a:spLocks noChangeArrowheads="1"/>
          </p:cNvSpPr>
          <p:nvPr/>
        </p:nvSpPr>
        <p:spPr bwMode="auto">
          <a:xfrm>
            <a:off x="819150" y="5602288"/>
            <a:ext cx="1309688" cy="615950"/>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5366" name="Rectangle 6"/>
          <p:cNvSpPr>
            <a:spLocks noChangeArrowheads="1"/>
          </p:cNvSpPr>
          <p:nvPr/>
        </p:nvSpPr>
        <p:spPr bwMode="auto">
          <a:xfrm>
            <a:off x="822325" y="3960813"/>
            <a:ext cx="1379538" cy="1692275"/>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pic>
        <p:nvPicPr>
          <p:cNvPr id="15367" name="Picture 2" descr="F:\Convegni e Congressi\OSI_10_2013 Chemnitz\Presentation\fiber.gif"/>
          <p:cNvPicPr>
            <a:picLocks noChangeAspect="1" noChangeArrowheads="1"/>
          </p:cNvPicPr>
          <p:nvPr/>
        </p:nvPicPr>
        <p:blipFill>
          <a:blip r:embed="rId6" cstate="print">
            <a:grayscl/>
          </a:blip>
          <a:srcRect/>
          <a:stretch>
            <a:fillRect/>
          </a:stretch>
        </p:blipFill>
        <p:spPr bwMode="auto">
          <a:xfrm>
            <a:off x="112713" y="3935413"/>
            <a:ext cx="2089150" cy="1435100"/>
          </a:xfrm>
          <a:prstGeom prst="rect">
            <a:avLst/>
          </a:prstGeom>
          <a:noFill/>
          <a:ln w="9525">
            <a:noFill/>
            <a:miter lim="800000"/>
            <a:headEnd/>
            <a:tailEnd/>
          </a:ln>
        </p:spPr>
      </p:pic>
      <p:sp>
        <p:nvSpPr>
          <p:cNvPr id="15368" name="Rectangle 8"/>
          <p:cNvSpPr>
            <a:spLocks noChangeArrowheads="1"/>
          </p:cNvSpPr>
          <p:nvPr/>
        </p:nvSpPr>
        <p:spPr bwMode="auto">
          <a:xfrm>
            <a:off x="2247900" y="3722688"/>
            <a:ext cx="715963" cy="93662"/>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5369" name="TextBox 7"/>
          <p:cNvSpPr txBox="1">
            <a:spLocks noChangeArrowheads="1"/>
          </p:cNvSpPr>
          <p:nvPr/>
        </p:nvSpPr>
        <p:spPr bwMode="auto">
          <a:xfrm>
            <a:off x="2257425" y="3617913"/>
            <a:ext cx="1657350" cy="40005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cellulose fibres</a:t>
            </a:r>
            <a:endParaRPr lang="it-IT" altLang="it-IT" b="0">
              <a:solidFill>
                <a:srgbClr val="000000"/>
              </a:solidFill>
              <a:latin typeface="Garamond" pitchFamily="18" charset="0"/>
            </a:endParaRPr>
          </a:p>
        </p:txBody>
      </p:sp>
      <p:sp>
        <p:nvSpPr>
          <p:cNvPr id="15370" name="Rectangle 9"/>
          <p:cNvSpPr>
            <a:spLocks noChangeArrowheads="1"/>
          </p:cNvSpPr>
          <p:nvPr/>
        </p:nvSpPr>
        <p:spPr bwMode="auto">
          <a:xfrm>
            <a:off x="3251200" y="4168775"/>
            <a:ext cx="496888" cy="174625"/>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5371" name="Rectangle 31"/>
          <p:cNvSpPr>
            <a:spLocks noChangeArrowheads="1"/>
          </p:cNvSpPr>
          <p:nvPr/>
        </p:nvSpPr>
        <p:spPr bwMode="auto">
          <a:xfrm>
            <a:off x="4308475" y="4489450"/>
            <a:ext cx="496888" cy="174625"/>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5372" name="TextBox 26"/>
          <p:cNvSpPr txBox="1">
            <a:spLocks noChangeArrowheads="1"/>
          </p:cNvSpPr>
          <p:nvPr/>
        </p:nvSpPr>
        <p:spPr bwMode="auto">
          <a:xfrm>
            <a:off x="3062288" y="4017963"/>
            <a:ext cx="1381125" cy="40005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macrofibrils</a:t>
            </a:r>
            <a:endParaRPr lang="it-IT" altLang="it-IT" b="0">
              <a:solidFill>
                <a:srgbClr val="000000"/>
              </a:solidFill>
              <a:latin typeface="Garamond" pitchFamily="18" charset="0"/>
            </a:endParaRPr>
          </a:p>
        </p:txBody>
      </p:sp>
      <p:sp>
        <p:nvSpPr>
          <p:cNvPr id="15373" name="TextBox 32"/>
          <p:cNvSpPr txBox="1">
            <a:spLocks noChangeArrowheads="1"/>
          </p:cNvSpPr>
          <p:nvPr/>
        </p:nvSpPr>
        <p:spPr bwMode="auto">
          <a:xfrm>
            <a:off x="2867025" y="4829175"/>
            <a:ext cx="1336675" cy="40005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microfibrils</a:t>
            </a:r>
            <a:endParaRPr lang="it-IT" altLang="it-IT" b="0">
              <a:solidFill>
                <a:srgbClr val="000000"/>
              </a:solidFill>
              <a:latin typeface="Garamond" pitchFamily="18" charset="0"/>
            </a:endParaRPr>
          </a:p>
        </p:txBody>
      </p:sp>
      <p:sp>
        <p:nvSpPr>
          <p:cNvPr id="15374" name="TextBox 33"/>
          <p:cNvSpPr txBox="1">
            <a:spLocks noChangeArrowheads="1"/>
          </p:cNvSpPr>
          <p:nvPr/>
        </p:nvSpPr>
        <p:spPr bwMode="auto">
          <a:xfrm>
            <a:off x="1182688" y="5440363"/>
            <a:ext cx="1171575" cy="798512"/>
          </a:xfrm>
          <a:prstGeom prst="rect">
            <a:avLst/>
          </a:prstGeom>
          <a:noFill/>
          <a:ln w="9525">
            <a:noFill/>
            <a:miter lim="800000"/>
            <a:headEnd/>
            <a:tailEnd/>
          </a:ln>
        </p:spPr>
        <p:txBody>
          <a:bodyPr wrap="none">
            <a:spAutoFit/>
          </a:bodyPr>
          <a:lstStyle/>
          <a:p>
            <a:pPr algn="l">
              <a:lnSpc>
                <a:spcPts val="1800"/>
              </a:lnSpc>
            </a:pPr>
            <a:r>
              <a:rPr lang="en-US" altLang="it-IT" b="0">
                <a:solidFill>
                  <a:srgbClr val="000000"/>
                </a:solidFill>
                <a:latin typeface="Garamond" pitchFamily="18" charset="0"/>
              </a:rPr>
              <a:t>chains of</a:t>
            </a:r>
          </a:p>
          <a:p>
            <a:pPr algn="l">
              <a:lnSpc>
                <a:spcPts val="1800"/>
              </a:lnSpc>
            </a:pPr>
            <a:r>
              <a:rPr lang="en-US" altLang="it-IT" b="0">
                <a:solidFill>
                  <a:srgbClr val="000000"/>
                </a:solidFill>
                <a:latin typeface="Garamond" pitchFamily="18" charset="0"/>
              </a:rPr>
              <a:t>cellulose</a:t>
            </a:r>
          </a:p>
          <a:p>
            <a:pPr algn="l">
              <a:lnSpc>
                <a:spcPts val="1800"/>
              </a:lnSpc>
            </a:pPr>
            <a:r>
              <a:rPr lang="en-US" altLang="it-IT" b="0">
                <a:solidFill>
                  <a:srgbClr val="000000"/>
                </a:solidFill>
                <a:latin typeface="Garamond" pitchFamily="18" charset="0"/>
              </a:rPr>
              <a:t>molecules</a:t>
            </a:r>
            <a:endParaRPr lang="it-IT" altLang="it-IT" b="0">
              <a:solidFill>
                <a:srgbClr val="000000"/>
              </a:solidFill>
              <a:latin typeface="Garamond" pitchFamily="18" charset="0"/>
            </a:endParaRPr>
          </a:p>
        </p:txBody>
      </p:sp>
      <p:sp>
        <p:nvSpPr>
          <p:cNvPr id="15375" name="Isosceles Triangle 24"/>
          <p:cNvSpPr>
            <a:spLocks noChangeArrowheads="1"/>
          </p:cNvSpPr>
          <p:nvPr/>
        </p:nvSpPr>
        <p:spPr bwMode="auto">
          <a:xfrm rot="-8161237">
            <a:off x="4270375" y="4625975"/>
            <a:ext cx="249238" cy="231775"/>
          </a:xfrm>
          <a:prstGeom prst="triangle">
            <a:avLst>
              <a:gd name="adj" fmla="val 50000"/>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cxnSp>
        <p:nvCxnSpPr>
          <p:cNvPr id="28" name="Straight Connector 27"/>
          <p:cNvCxnSpPr/>
          <p:nvPr/>
        </p:nvCxnSpPr>
        <p:spPr bwMode="auto">
          <a:xfrm flipH="1">
            <a:off x="4016375" y="4819650"/>
            <a:ext cx="163513" cy="150813"/>
          </a:xfrm>
          <a:prstGeom prst="line">
            <a:avLst/>
          </a:prstGeom>
          <a:solidFill>
            <a:schemeClr val="accent1"/>
          </a:solidFill>
          <a:ln w="15875" cap="rnd" cmpd="sng" algn="ctr">
            <a:solidFill>
              <a:schemeClr val="tx1">
                <a:lumMod val="75000"/>
                <a:lumOff val="25000"/>
              </a:schemeClr>
            </a:solidFill>
            <a:prstDash val="solid"/>
            <a:round/>
            <a:headEnd type="none" w="med" len="med"/>
            <a:tailEnd type="none" w="med" len="med"/>
          </a:ln>
          <a:effectLst/>
          <a:extLst/>
        </p:spPr>
      </p:cxnSp>
      <p:sp>
        <p:nvSpPr>
          <p:cNvPr id="27" name="Rettangolo 3"/>
          <p:cNvSpPr>
            <a:spLocks noChangeArrowheads="1"/>
          </p:cNvSpPr>
          <p:nvPr/>
        </p:nvSpPr>
        <p:spPr bwMode="auto">
          <a:xfrm>
            <a:off x="0" y="125413"/>
            <a:ext cx="9144000" cy="584200"/>
          </a:xfrm>
          <a:prstGeom prst="rect">
            <a:avLst/>
          </a:prstGeom>
          <a:noFill/>
          <a:ln>
            <a:noFill/>
          </a:ln>
          <a:effectLst/>
          <a:extLst/>
        </p:spPr>
        <p:txBody>
          <a:bodyPr>
            <a:spAutoFit/>
          </a:bodyPr>
          <a:lstStyle/>
          <a:p>
            <a:pPr>
              <a:spcBef>
                <a:spcPct val="20000"/>
              </a:spcBef>
              <a:defRPr/>
            </a:pPr>
            <a:r>
              <a:rPr lang="en-US" sz="3200" b="0" dirty="0">
                <a:solidFill>
                  <a:srgbClr val="000000"/>
                </a:solidFill>
                <a:latin typeface="Garamond" pitchFamily="18" charset="0"/>
                <a:cs typeface="Times New Roman" pitchFamily="18" charset="0"/>
              </a:rPr>
              <a:t>Paper: </a:t>
            </a:r>
            <a:r>
              <a:rPr lang="en-US" sz="3200" b="0" dirty="0" smtClean="0">
                <a:solidFill>
                  <a:srgbClr val="000000"/>
                </a:solidFill>
                <a:latin typeface="Garamond" pitchFamily="18" charset="0"/>
                <a:cs typeface="Times New Roman" pitchFamily="18" charset="0"/>
              </a:rPr>
              <a:t>morphology </a:t>
            </a:r>
            <a:r>
              <a:rPr lang="en-US" sz="3200" b="0" dirty="0">
                <a:solidFill>
                  <a:srgbClr val="000000"/>
                </a:solidFill>
                <a:latin typeface="Garamond" pitchFamily="18" charset="0"/>
                <a:cs typeface="Times New Roman" pitchFamily="18" charset="0"/>
              </a:rPr>
              <a:t>and </a:t>
            </a:r>
            <a:r>
              <a:rPr lang="en-US" sz="3200" b="0" dirty="0" smtClean="0">
                <a:solidFill>
                  <a:srgbClr val="000000"/>
                </a:solidFill>
                <a:latin typeface="Garamond" pitchFamily="18" charset="0"/>
                <a:cs typeface="Times New Roman" pitchFamily="18" charset="0"/>
              </a:rPr>
              <a:t>chemistry</a:t>
            </a:r>
            <a:endParaRPr lang="en-US" sz="3200" b="0" dirty="0">
              <a:solidFill>
                <a:srgbClr val="000000"/>
              </a:solidFill>
              <a:latin typeface="Garamond"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uppo 9"/>
          <p:cNvGrpSpPr>
            <a:grpSpLocks noChangeAspect="1"/>
          </p:cNvGrpSpPr>
          <p:nvPr/>
        </p:nvGrpSpPr>
        <p:grpSpPr bwMode="auto">
          <a:xfrm>
            <a:off x="152400" y="750888"/>
            <a:ext cx="4329113" cy="2797175"/>
            <a:chOff x="1115550" y="1117973"/>
            <a:chExt cx="3443275" cy="2224088"/>
          </a:xfrm>
        </p:grpSpPr>
        <p:pic>
          <p:nvPicPr>
            <p:cNvPr id="16428" name="Picture 28" descr="I:\Progetti di ricerca\Collaborazioni ICPL\mauro sem\braidense1600.tif"/>
            <p:cNvPicPr>
              <a:picLocks noChangeAspect="1" noChangeArrowheads="1"/>
            </p:cNvPicPr>
            <p:nvPr/>
          </p:nvPicPr>
          <p:blipFill>
            <a:blip r:embed="rId3" cstate="print"/>
            <a:srcRect/>
            <a:stretch>
              <a:fillRect/>
            </a:stretch>
          </p:blipFill>
          <p:spPr bwMode="auto">
            <a:xfrm>
              <a:off x="1136710" y="1117973"/>
              <a:ext cx="3422115" cy="2224088"/>
            </a:xfrm>
            <a:prstGeom prst="rect">
              <a:avLst/>
            </a:prstGeom>
            <a:noFill/>
            <a:ln w="9525">
              <a:noFill/>
              <a:miter lim="800000"/>
              <a:headEnd/>
              <a:tailEnd/>
            </a:ln>
          </p:spPr>
        </p:pic>
        <p:grpSp>
          <p:nvGrpSpPr>
            <p:cNvPr id="16429" name="Gruppo 6"/>
            <p:cNvGrpSpPr>
              <a:grpSpLocks/>
            </p:cNvGrpSpPr>
            <p:nvPr/>
          </p:nvGrpSpPr>
          <p:grpSpPr bwMode="auto">
            <a:xfrm>
              <a:off x="1115550" y="2967173"/>
              <a:ext cx="700225" cy="307989"/>
              <a:chOff x="3747802" y="3581653"/>
              <a:chExt cx="700225" cy="307989"/>
            </a:xfrm>
          </p:grpSpPr>
          <p:cxnSp>
            <p:nvCxnSpPr>
              <p:cNvPr id="29" name="Connettore 1 28"/>
              <p:cNvCxnSpPr/>
              <p:nvPr/>
            </p:nvCxnSpPr>
            <p:spPr bwMode="auto">
              <a:xfrm>
                <a:off x="3934676" y="3889641"/>
                <a:ext cx="44824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431" name="CasellaDiTesto 11"/>
              <p:cNvSpPr txBox="1">
                <a:spLocks noChangeArrowheads="1"/>
              </p:cNvSpPr>
              <p:nvPr/>
            </p:nvSpPr>
            <p:spPr bwMode="auto">
              <a:xfrm>
                <a:off x="3747802" y="3581653"/>
                <a:ext cx="700225" cy="293663"/>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grpSp>
        <p:nvGrpSpPr>
          <p:cNvPr id="16387" name="Group 200708"/>
          <p:cNvGrpSpPr>
            <a:grpSpLocks/>
          </p:cNvGrpSpPr>
          <p:nvPr/>
        </p:nvGrpSpPr>
        <p:grpSpPr bwMode="auto">
          <a:xfrm>
            <a:off x="4649788" y="742950"/>
            <a:ext cx="4302125" cy="2797175"/>
            <a:chOff x="4649275" y="858718"/>
            <a:chExt cx="4302509" cy="2797175"/>
          </a:xfrm>
        </p:grpSpPr>
        <p:pic>
          <p:nvPicPr>
            <p:cNvPr id="16424" name="Picture 2"/>
            <p:cNvPicPr>
              <a:picLocks noChangeAspect="1" noChangeArrowheads="1"/>
            </p:cNvPicPr>
            <p:nvPr/>
          </p:nvPicPr>
          <p:blipFill>
            <a:blip r:embed="rId4" cstate="print"/>
            <a:srcRect/>
            <a:stretch>
              <a:fillRect/>
            </a:stretch>
          </p:blipFill>
          <p:spPr bwMode="auto">
            <a:xfrm>
              <a:off x="4649275" y="858718"/>
              <a:ext cx="4302509" cy="2797175"/>
            </a:xfrm>
            <a:prstGeom prst="rect">
              <a:avLst/>
            </a:prstGeom>
            <a:noFill/>
            <a:ln w="9525">
              <a:noFill/>
              <a:miter lim="800000"/>
              <a:headEnd/>
              <a:tailEnd/>
            </a:ln>
          </p:spPr>
        </p:pic>
        <p:grpSp>
          <p:nvGrpSpPr>
            <p:cNvPr id="16425" name="Group 200707"/>
            <p:cNvGrpSpPr>
              <a:grpSpLocks/>
            </p:cNvGrpSpPr>
            <p:nvPr/>
          </p:nvGrpSpPr>
          <p:grpSpPr bwMode="auto">
            <a:xfrm>
              <a:off x="4651935" y="3200057"/>
              <a:ext cx="880369" cy="370919"/>
              <a:chOff x="2900391" y="3200057"/>
              <a:chExt cx="880369" cy="370919"/>
            </a:xfrm>
          </p:grpSpPr>
          <p:cxnSp>
            <p:nvCxnSpPr>
              <p:cNvPr id="16426" name="Straight Connector 14"/>
              <p:cNvCxnSpPr>
                <a:cxnSpLocks noChangeShapeType="1"/>
              </p:cNvCxnSpPr>
              <p:nvPr/>
            </p:nvCxnSpPr>
            <p:spPr bwMode="auto">
              <a:xfrm flipH="1">
                <a:off x="3049171" y="3570976"/>
                <a:ext cx="578932" cy="0"/>
              </a:xfrm>
              <a:prstGeom prst="line">
                <a:avLst/>
              </a:prstGeom>
              <a:noFill/>
              <a:ln w="38100" algn="ctr">
                <a:solidFill>
                  <a:schemeClr val="bg1"/>
                </a:solidFill>
                <a:round/>
                <a:headEnd/>
                <a:tailEnd/>
              </a:ln>
            </p:spPr>
          </p:cxnSp>
          <p:sp>
            <p:nvSpPr>
              <p:cNvPr id="16427" name="Rectangle 200706"/>
              <p:cNvSpPr>
                <a:spLocks noChangeArrowheads="1"/>
              </p:cNvSpPr>
              <p:nvPr/>
            </p:nvSpPr>
            <p:spPr bwMode="auto">
              <a:xfrm>
                <a:off x="2900391" y="3200057"/>
                <a:ext cx="880369" cy="369332"/>
              </a:xfrm>
              <a:prstGeom prst="rect">
                <a:avLst/>
              </a:prstGeom>
              <a:noFill/>
              <a:ln w="9525">
                <a:noFill/>
                <a:miter lim="800000"/>
                <a:headEnd/>
                <a:tailEnd/>
              </a:ln>
            </p:spPr>
            <p:txBody>
              <a:bodyPr wrap="none">
                <a:spAutoFit/>
              </a:bodyPr>
              <a:lstStyle/>
              <a:p>
                <a:pPr algn="l"/>
                <a:r>
                  <a:rPr lang="en-US" altLang="it-IT" sz="1800">
                    <a:solidFill>
                      <a:srgbClr val="FFFFFF"/>
                    </a:solidFill>
                    <a:latin typeface="Garamond" pitchFamily="18" charset="0"/>
                  </a:rPr>
                  <a:t>100 </a:t>
                </a:r>
                <a:r>
                  <a:rPr lang="en-US" altLang="it-IT" sz="1800">
                    <a:solidFill>
                      <a:srgbClr val="FFFFFF"/>
                    </a:solidFill>
                    <a:latin typeface="Symbol" pitchFamily="18" charset="2"/>
                  </a:rPr>
                  <a:t>m</a:t>
                </a:r>
                <a:r>
                  <a:rPr lang="en-US" altLang="it-IT" sz="1800">
                    <a:solidFill>
                      <a:srgbClr val="FFFFFF"/>
                    </a:solidFill>
                    <a:latin typeface="Garamond" pitchFamily="18" charset="0"/>
                  </a:rPr>
                  <a:t>m</a:t>
                </a:r>
                <a:endParaRPr lang="it-IT" altLang="it-IT" sz="1800">
                  <a:solidFill>
                    <a:srgbClr val="FFFFFF"/>
                  </a:solidFill>
                  <a:latin typeface="Garamond" pitchFamily="18" charset="0"/>
                </a:endParaRPr>
              </a:p>
            </p:txBody>
          </p:sp>
        </p:grpSp>
      </p:grpSp>
      <p:grpSp>
        <p:nvGrpSpPr>
          <p:cNvPr id="16388" name="Group 200709"/>
          <p:cNvGrpSpPr>
            <a:grpSpLocks/>
          </p:cNvGrpSpPr>
          <p:nvPr/>
        </p:nvGrpSpPr>
        <p:grpSpPr bwMode="auto">
          <a:xfrm>
            <a:off x="112713" y="3617913"/>
            <a:ext cx="5211762" cy="2620962"/>
            <a:chOff x="112104" y="3733167"/>
            <a:chExt cx="5212577" cy="2622383"/>
          </a:xfrm>
        </p:grpSpPr>
        <p:pic>
          <p:nvPicPr>
            <p:cNvPr id="16409" name="Picture 2" descr="F:\Convegni e Congressi\OSI_10_2013 Chemnitz\Presentation\fiber.gif"/>
            <p:cNvPicPr>
              <a:picLocks noChangeAspect="1" noChangeArrowheads="1"/>
            </p:cNvPicPr>
            <p:nvPr/>
          </p:nvPicPr>
          <p:blipFill>
            <a:blip r:embed="rId5" cstate="print"/>
            <a:srcRect l="221"/>
            <a:stretch>
              <a:fillRect/>
            </a:stretch>
          </p:blipFill>
          <p:spPr bwMode="auto">
            <a:xfrm>
              <a:off x="1002764" y="3838297"/>
              <a:ext cx="3806011" cy="2497198"/>
            </a:xfrm>
            <a:prstGeom prst="rect">
              <a:avLst/>
            </a:prstGeom>
            <a:noFill/>
            <a:ln w="9525">
              <a:noFill/>
              <a:miter lim="800000"/>
              <a:headEnd/>
              <a:tailEnd/>
            </a:ln>
          </p:spPr>
        </p:pic>
        <p:sp>
          <p:nvSpPr>
            <p:cNvPr id="16410" name="Rectangle 10"/>
            <p:cNvSpPr>
              <a:spLocks noChangeArrowheads="1"/>
            </p:cNvSpPr>
            <p:nvPr/>
          </p:nvSpPr>
          <p:spPr bwMode="auto">
            <a:xfrm>
              <a:off x="819283" y="5719011"/>
              <a:ext cx="1309852" cy="616484"/>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11" name="Rectangle 6"/>
            <p:cNvSpPr>
              <a:spLocks noChangeArrowheads="1"/>
            </p:cNvSpPr>
            <p:nvPr/>
          </p:nvSpPr>
          <p:spPr bwMode="auto">
            <a:xfrm>
              <a:off x="822457" y="4076155"/>
              <a:ext cx="1379345" cy="1692613"/>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pic>
          <p:nvPicPr>
            <p:cNvPr id="16412" name="Picture 2" descr="F:\Convegni e Congressi\OSI_10_2013 Chemnitz\Presentation\fiber.gif"/>
            <p:cNvPicPr>
              <a:picLocks noChangeAspect="1" noChangeArrowheads="1"/>
            </p:cNvPicPr>
            <p:nvPr/>
          </p:nvPicPr>
          <p:blipFill>
            <a:blip r:embed="rId6" cstate="print">
              <a:grayscl/>
            </a:blip>
            <a:srcRect/>
            <a:stretch>
              <a:fillRect/>
            </a:stretch>
          </p:blipFill>
          <p:spPr bwMode="auto">
            <a:xfrm rot="-5400000">
              <a:off x="438952" y="3723290"/>
              <a:ext cx="1436003" cy="2089699"/>
            </a:xfrm>
            <a:prstGeom prst="rect">
              <a:avLst/>
            </a:prstGeom>
            <a:noFill/>
            <a:ln w="9525">
              <a:noFill/>
              <a:miter lim="800000"/>
              <a:headEnd/>
              <a:tailEnd/>
            </a:ln>
          </p:spPr>
        </p:pic>
        <p:sp>
          <p:nvSpPr>
            <p:cNvPr id="16413" name="Rectangle 8"/>
            <p:cNvSpPr>
              <a:spLocks noChangeArrowheads="1"/>
            </p:cNvSpPr>
            <p:nvPr/>
          </p:nvSpPr>
          <p:spPr bwMode="auto">
            <a:xfrm>
              <a:off x="2247807" y="3838297"/>
              <a:ext cx="716350" cy="93202"/>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14" name="TextBox 7"/>
            <p:cNvSpPr txBox="1">
              <a:spLocks noChangeArrowheads="1"/>
            </p:cNvSpPr>
            <p:nvPr/>
          </p:nvSpPr>
          <p:spPr bwMode="auto">
            <a:xfrm>
              <a:off x="2257613" y="3733167"/>
              <a:ext cx="1657826" cy="40011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cellulose fibres</a:t>
              </a:r>
              <a:endParaRPr lang="it-IT" altLang="it-IT" b="0">
                <a:solidFill>
                  <a:srgbClr val="000000"/>
                </a:solidFill>
                <a:latin typeface="Garamond" pitchFamily="18" charset="0"/>
              </a:endParaRPr>
            </a:p>
          </p:txBody>
        </p:sp>
        <p:sp>
          <p:nvSpPr>
            <p:cNvPr id="16415" name="Rectangle 9"/>
            <p:cNvSpPr>
              <a:spLocks noChangeArrowheads="1"/>
            </p:cNvSpPr>
            <p:nvPr/>
          </p:nvSpPr>
          <p:spPr bwMode="auto">
            <a:xfrm>
              <a:off x="3250698" y="4284482"/>
              <a:ext cx="497231" cy="17492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16" name="Rectangle 31"/>
            <p:cNvSpPr>
              <a:spLocks noChangeArrowheads="1"/>
            </p:cNvSpPr>
            <p:nvPr/>
          </p:nvSpPr>
          <p:spPr bwMode="auto">
            <a:xfrm>
              <a:off x="4307746" y="4605784"/>
              <a:ext cx="497231" cy="17492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17" name="TextBox 26"/>
            <p:cNvSpPr txBox="1">
              <a:spLocks noChangeArrowheads="1"/>
            </p:cNvSpPr>
            <p:nvPr/>
          </p:nvSpPr>
          <p:spPr bwMode="auto">
            <a:xfrm>
              <a:off x="3062705" y="4133277"/>
              <a:ext cx="1380506" cy="40011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macrofibrils</a:t>
              </a:r>
              <a:endParaRPr lang="it-IT" altLang="it-IT" b="0">
                <a:solidFill>
                  <a:srgbClr val="000000"/>
                </a:solidFill>
                <a:latin typeface="Garamond" pitchFamily="18" charset="0"/>
              </a:endParaRPr>
            </a:p>
          </p:txBody>
        </p:sp>
        <p:sp>
          <p:nvSpPr>
            <p:cNvPr id="16418" name="TextBox 32"/>
            <p:cNvSpPr txBox="1">
              <a:spLocks noChangeArrowheads="1"/>
            </p:cNvSpPr>
            <p:nvPr/>
          </p:nvSpPr>
          <p:spPr bwMode="auto">
            <a:xfrm>
              <a:off x="2867596" y="4944926"/>
              <a:ext cx="1335622" cy="400110"/>
            </a:xfrm>
            <a:prstGeom prst="rect">
              <a:avLst/>
            </a:prstGeom>
            <a:noFill/>
            <a:ln w="9525">
              <a:noFill/>
              <a:miter lim="800000"/>
              <a:headEnd/>
              <a:tailEnd/>
            </a:ln>
          </p:spPr>
          <p:txBody>
            <a:bodyPr wrap="none">
              <a:spAutoFit/>
            </a:bodyPr>
            <a:lstStyle/>
            <a:p>
              <a:pPr algn="l"/>
              <a:r>
                <a:rPr lang="en-US" altLang="it-IT" b="0">
                  <a:solidFill>
                    <a:srgbClr val="000000"/>
                  </a:solidFill>
                  <a:latin typeface="Garamond" pitchFamily="18" charset="0"/>
                </a:rPr>
                <a:t>microfibrils</a:t>
              </a:r>
              <a:endParaRPr lang="it-IT" altLang="it-IT" b="0">
                <a:solidFill>
                  <a:srgbClr val="000000"/>
                </a:solidFill>
                <a:latin typeface="Garamond" pitchFamily="18" charset="0"/>
              </a:endParaRPr>
            </a:p>
          </p:txBody>
        </p:sp>
        <p:sp>
          <p:nvSpPr>
            <p:cNvPr id="16419" name="TextBox 33"/>
            <p:cNvSpPr txBox="1">
              <a:spLocks noChangeArrowheads="1"/>
            </p:cNvSpPr>
            <p:nvPr/>
          </p:nvSpPr>
          <p:spPr bwMode="auto">
            <a:xfrm>
              <a:off x="1181761" y="5556420"/>
              <a:ext cx="1172116" cy="799130"/>
            </a:xfrm>
            <a:prstGeom prst="rect">
              <a:avLst/>
            </a:prstGeom>
            <a:noFill/>
            <a:ln w="9525">
              <a:noFill/>
              <a:miter lim="800000"/>
              <a:headEnd/>
              <a:tailEnd/>
            </a:ln>
          </p:spPr>
          <p:txBody>
            <a:bodyPr wrap="none">
              <a:spAutoFit/>
            </a:bodyPr>
            <a:lstStyle/>
            <a:p>
              <a:pPr algn="l">
                <a:lnSpc>
                  <a:spcPts val="1800"/>
                </a:lnSpc>
              </a:pPr>
              <a:r>
                <a:rPr lang="en-US" altLang="it-IT" b="0">
                  <a:solidFill>
                    <a:srgbClr val="000000"/>
                  </a:solidFill>
                  <a:latin typeface="Garamond" pitchFamily="18" charset="0"/>
                </a:rPr>
                <a:t>chains of</a:t>
              </a:r>
            </a:p>
            <a:p>
              <a:pPr algn="l">
                <a:lnSpc>
                  <a:spcPts val="1800"/>
                </a:lnSpc>
              </a:pPr>
              <a:r>
                <a:rPr lang="en-US" altLang="it-IT" b="0">
                  <a:solidFill>
                    <a:srgbClr val="000000"/>
                  </a:solidFill>
                  <a:latin typeface="Garamond" pitchFamily="18" charset="0"/>
                </a:rPr>
                <a:t>cellulose</a:t>
              </a:r>
            </a:p>
            <a:p>
              <a:pPr algn="l">
                <a:lnSpc>
                  <a:spcPts val="1800"/>
                </a:lnSpc>
              </a:pPr>
              <a:r>
                <a:rPr lang="en-US" altLang="it-IT" b="0">
                  <a:solidFill>
                    <a:srgbClr val="000000"/>
                  </a:solidFill>
                  <a:latin typeface="Garamond" pitchFamily="18" charset="0"/>
                </a:rPr>
                <a:t>molecules</a:t>
              </a:r>
              <a:endParaRPr lang="it-IT" altLang="it-IT" b="0">
                <a:solidFill>
                  <a:srgbClr val="000000"/>
                </a:solidFill>
                <a:latin typeface="Garamond" pitchFamily="18" charset="0"/>
              </a:endParaRPr>
            </a:p>
          </p:txBody>
        </p:sp>
        <p:sp>
          <p:nvSpPr>
            <p:cNvPr id="16420" name="Rectangle 13"/>
            <p:cNvSpPr>
              <a:spLocks noChangeArrowheads="1"/>
            </p:cNvSpPr>
            <p:nvPr/>
          </p:nvSpPr>
          <p:spPr bwMode="auto">
            <a:xfrm>
              <a:off x="2490372" y="6162501"/>
              <a:ext cx="842763" cy="193049"/>
            </a:xfrm>
            <a:prstGeom prst="rect">
              <a:avLst/>
            </a:prstGeom>
            <a:noFill/>
            <a:ln w="19050" algn="ctr">
              <a:solidFill>
                <a:srgbClr val="0066FF"/>
              </a:solidFill>
              <a:round/>
              <a:headEnd/>
              <a:tailEnd/>
            </a:ln>
          </p:spPr>
          <p:txBody>
            <a:bodyPr/>
            <a:lstStyle/>
            <a:p>
              <a:pPr algn="l"/>
              <a:endParaRPr lang="it-IT" altLang="it-IT">
                <a:solidFill>
                  <a:srgbClr val="000000"/>
                </a:solidFill>
              </a:endParaRPr>
            </a:p>
          </p:txBody>
        </p:sp>
        <p:cxnSp>
          <p:nvCxnSpPr>
            <p:cNvPr id="16421" name="Straight Arrow Connector 16"/>
            <p:cNvCxnSpPr>
              <a:cxnSpLocks noChangeShapeType="1"/>
              <a:stCxn id="16420" idx="3"/>
            </p:cNvCxnSpPr>
            <p:nvPr/>
          </p:nvCxnSpPr>
          <p:spPr bwMode="auto">
            <a:xfrm flipV="1">
              <a:off x="3333135" y="5955985"/>
              <a:ext cx="1991546" cy="303041"/>
            </a:xfrm>
            <a:prstGeom prst="straightConnector1">
              <a:avLst/>
            </a:prstGeom>
            <a:noFill/>
            <a:ln w="19050" algn="ctr">
              <a:solidFill>
                <a:srgbClr val="0066FF"/>
              </a:solidFill>
              <a:round/>
              <a:headEnd/>
              <a:tailEnd type="arrow" w="lg" len="lg"/>
            </a:ln>
          </p:spPr>
        </p:cxnSp>
        <p:sp>
          <p:nvSpPr>
            <p:cNvPr id="16422" name="Isosceles Triangle 24"/>
            <p:cNvSpPr>
              <a:spLocks noChangeArrowheads="1"/>
            </p:cNvSpPr>
            <p:nvPr/>
          </p:nvSpPr>
          <p:spPr bwMode="auto">
            <a:xfrm rot="-8161237">
              <a:off x="4270878" y="4742315"/>
              <a:ext cx="248615" cy="232146"/>
            </a:xfrm>
            <a:prstGeom prst="triangle">
              <a:avLst>
                <a:gd name="adj" fmla="val 50000"/>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cxnSp>
          <p:nvCxnSpPr>
            <p:cNvPr id="28" name="Straight Connector 27"/>
            <p:cNvCxnSpPr/>
            <p:nvPr/>
          </p:nvCxnSpPr>
          <p:spPr bwMode="auto">
            <a:xfrm flipH="1">
              <a:off x="4016376" y="4935556"/>
              <a:ext cx="163539" cy="150895"/>
            </a:xfrm>
            <a:prstGeom prst="line">
              <a:avLst/>
            </a:prstGeom>
            <a:solidFill>
              <a:schemeClr val="accent1"/>
            </a:solidFill>
            <a:ln w="15875" cap="rnd" cmpd="sng" algn="ctr">
              <a:solidFill>
                <a:schemeClr val="tx1">
                  <a:lumMod val="75000"/>
                  <a:lumOff val="25000"/>
                </a:schemeClr>
              </a:solidFill>
              <a:prstDash val="solid"/>
              <a:round/>
              <a:headEnd type="none" w="med" len="med"/>
              <a:tailEnd type="none" w="med" len="med"/>
            </a:ln>
            <a:effectLst/>
            <a:extLst/>
          </p:spPr>
        </p:cxnSp>
      </p:grpSp>
      <p:grpSp>
        <p:nvGrpSpPr>
          <p:cNvPr id="16389" name="Group 1"/>
          <p:cNvGrpSpPr>
            <a:grpSpLocks/>
          </p:cNvGrpSpPr>
          <p:nvPr/>
        </p:nvGrpSpPr>
        <p:grpSpPr bwMode="auto">
          <a:xfrm>
            <a:off x="4747596" y="4019549"/>
            <a:ext cx="4335462" cy="1987550"/>
            <a:chOff x="4801472" y="4211635"/>
            <a:chExt cx="4335641" cy="1988093"/>
          </a:xfrm>
        </p:grpSpPr>
        <p:grpSp>
          <p:nvGrpSpPr>
            <p:cNvPr id="16394" name="Group 34"/>
            <p:cNvGrpSpPr>
              <a:grpSpLocks noChangeAspect="1"/>
            </p:cNvGrpSpPr>
            <p:nvPr/>
          </p:nvGrpSpPr>
          <p:grpSpPr bwMode="auto">
            <a:xfrm>
              <a:off x="4912776" y="4211635"/>
              <a:ext cx="4224337" cy="1619252"/>
              <a:chOff x="8878825" y="1496000"/>
              <a:chExt cx="5281265" cy="2023360"/>
            </a:xfrm>
          </p:grpSpPr>
          <p:grpSp>
            <p:nvGrpSpPr>
              <p:cNvPr id="16397" name="Group 35"/>
              <p:cNvGrpSpPr>
                <a:grpSpLocks/>
              </p:cNvGrpSpPr>
              <p:nvPr/>
            </p:nvGrpSpPr>
            <p:grpSpPr bwMode="auto">
              <a:xfrm>
                <a:off x="8878825" y="1496000"/>
                <a:ext cx="2744424" cy="2021900"/>
                <a:chOff x="5955321" y="4027770"/>
                <a:chExt cx="2744424" cy="2021900"/>
              </a:xfrm>
            </p:grpSpPr>
            <p:grpSp>
              <p:nvGrpSpPr>
                <p:cNvPr id="16402" name="Group 40"/>
                <p:cNvGrpSpPr>
                  <a:grpSpLocks/>
                </p:cNvGrpSpPr>
                <p:nvPr/>
              </p:nvGrpSpPr>
              <p:grpSpPr bwMode="auto">
                <a:xfrm>
                  <a:off x="5955321" y="4124121"/>
                  <a:ext cx="2744424" cy="1925549"/>
                  <a:chOff x="5955321" y="4124121"/>
                  <a:chExt cx="2744424" cy="1925549"/>
                </a:xfrm>
              </p:grpSpPr>
              <p:pic>
                <p:nvPicPr>
                  <p:cNvPr id="16406" name="Picture 3" descr="F:\Convegni e Congressi\OSI_10_2013 Chemnitz\Presentation\Fig3_27-08-2013.eps"/>
                  <p:cNvPicPr>
                    <a:picLocks noChangeAspect="1" noChangeArrowheads="1"/>
                  </p:cNvPicPr>
                  <p:nvPr/>
                </p:nvPicPr>
                <p:blipFill>
                  <a:blip r:embed="rId7" cstate="print"/>
                  <a:srcRect t="4312" r="52545" b="51257"/>
                  <a:stretch>
                    <a:fillRect/>
                  </a:stretch>
                </p:blipFill>
                <p:spPr bwMode="auto">
                  <a:xfrm>
                    <a:off x="5955321" y="4124122"/>
                    <a:ext cx="2744424" cy="1925548"/>
                  </a:xfrm>
                  <a:prstGeom prst="rect">
                    <a:avLst/>
                  </a:prstGeom>
                  <a:noFill/>
                  <a:ln w="9525">
                    <a:noFill/>
                    <a:miter lim="800000"/>
                    <a:headEnd/>
                    <a:tailEnd/>
                  </a:ln>
                </p:spPr>
              </p:pic>
              <p:sp>
                <p:nvSpPr>
                  <p:cNvPr id="16407" name="Rectangle 45"/>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08" name="Rectangle 46"/>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sp>
              <p:nvSpPr>
                <p:cNvPr id="16403" name="TextBox 41"/>
                <p:cNvSpPr txBox="1">
                  <a:spLocks noChangeArrowheads="1"/>
                </p:cNvSpPr>
                <p:nvPr/>
              </p:nvSpPr>
              <p:spPr bwMode="auto">
                <a:xfrm>
                  <a:off x="6385936" y="4938518"/>
                  <a:ext cx="460380" cy="496050"/>
                </a:xfrm>
                <a:prstGeom prst="rect">
                  <a:avLst/>
                </a:prstGeom>
                <a:noFill/>
                <a:ln w="9525">
                  <a:noFill/>
                  <a:miter lim="800000"/>
                  <a:headEnd/>
                  <a:tailEnd/>
                </a:ln>
              </p:spPr>
              <p:txBody>
                <a:bodyPr wrap="none">
                  <a:spAutoFit/>
                </a:bodyPr>
                <a:lstStyle/>
                <a:p>
                  <a:pPr algn="l"/>
                  <a:r>
                    <a:rPr lang="en-US" altLang="it-IT">
                      <a:solidFill>
                        <a:srgbClr val="C0BC00"/>
                      </a:solidFill>
                    </a:rPr>
                    <a:t>C</a:t>
                  </a:r>
                  <a:endParaRPr lang="it-IT" altLang="it-IT">
                    <a:solidFill>
                      <a:srgbClr val="C0BC00"/>
                    </a:solidFill>
                  </a:endParaRPr>
                </a:p>
              </p:txBody>
            </p:sp>
            <p:sp>
              <p:nvSpPr>
                <p:cNvPr id="16404" name="TextBox 42"/>
                <p:cNvSpPr txBox="1">
                  <a:spLocks noChangeArrowheads="1"/>
                </p:cNvSpPr>
                <p:nvPr/>
              </p:nvSpPr>
              <p:spPr bwMode="auto">
                <a:xfrm>
                  <a:off x="6010884" y="4158727"/>
                  <a:ext cx="476256" cy="496050"/>
                </a:xfrm>
                <a:prstGeom prst="rect">
                  <a:avLst/>
                </a:prstGeom>
                <a:noFill/>
                <a:ln w="9525">
                  <a:noFill/>
                  <a:miter lim="800000"/>
                  <a:headEnd/>
                  <a:tailEnd/>
                </a:ln>
              </p:spPr>
              <p:txBody>
                <a:bodyPr wrap="none">
                  <a:spAutoFit/>
                </a:bodyPr>
                <a:lstStyle/>
                <a:p>
                  <a:pPr algn="l"/>
                  <a:r>
                    <a:rPr lang="en-US" altLang="it-IT">
                      <a:solidFill>
                        <a:srgbClr val="CC0000"/>
                      </a:solidFill>
                    </a:rPr>
                    <a:t>O</a:t>
                  </a:r>
                  <a:endParaRPr lang="it-IT" altLang="it-IT">
                    <a:solidFill>
                      <a:srgbClr val="CC0000"/>
                    </a:solidFill>
                  </a:endParaRPr>
                </a:p>
              </p:txBody>
            </p:sp>
            <p:sp>
              <p:nvSpPr>
                <p:cNvPr id="16405" name="TextBox 43"/>
                <p:cNvSpPr txBox="1">
                  <a:spLocks noChangeArrowheads="1"/>
                </p:cNvSpPr>
                <p:nvPr/>
              </p:nvSpPr>
              <p:spPr bwMode="auto">
                <a:xfrm>
                  <a:off x="6395856" y="4027770"/>
                  <a:ext cx="460381" cy="496050"/>
                </a:xfrm>
                <a:prstGeom prst="rect">
                  <a:avLst/>
                </a:prstGeom>
                <a:noFill/>
                <a:ln w="9525">
                  <a:noFill/>
                  <a:miter lim="800000"/>
                  <a:headEnd/>
                  <a:tailEnd/>
                </a:ln>
              </p:spPr>
              <p:txBody>
                <a:bodyPr wrap="none">
                  <a:spAutoFit/>
                </a:bodyPr>
                <a:lstStyle/>
                <a:p>
                  <a:pPr algn="l"/>
                  <a:r>
                    <a:rPr lang="en-US" altLang="it-IT" dirty="0">
                      <a:solidFill>
                        <a:srgbClr val="0099FF"/>
                      </a:solidFill>
                    </a:rPr>
                    <a:t>H</a:t>
                  </a:r>
                  <a:endParaRPr lang="it-IT" altLang="it-IT" dirty="0">
                    <a:solidFill>
                      <a:srgbClr val="0099FF"/>
                    </a:solidFill>
                  </a:endParaRPr>
                </a:p>
              </p:txBody>
            </p:sp>
          </p:grpSp>
          <p:grpSp>
            <p:nvGrpSpPr>
              <p:cNvPr id="16398" name="Group 36"/>
              <p:cNvGrpSpPr>
                <a:grpSpLocks/>
              </p:cNvGrpSpPr>
              <p:nvPr/>
            </p:nvGrpSpPr>
            <p:grpSpPr bwMode="auto">
              <a:xfrm>
                <a:off x="11415666" y="1593811"/>
                <a:ext cx="2744424" cy="1925549"/>
                <a:chOff x="5949779" y="4124121"/>
                <a:chExt cx="2744424" cy="1925549"/>
              </a:xfrm>
            </p:grpSpPr>
            <p:pic>
              <p:nvPicPr>
                <p:cNvPr id="16399" name="Picture 3" descr="F:\Convegni e Congressi\OSI_10_2013 Chemnitz\Presentation\Fig3_27-08-2013.eps"/>
                <p:cNvPicPr>
                  <a:picLocks noChangeAspect="1" noChangeArrowheads="1"/>
                </p:cNvPicPr>
                <p:nvPr/>
              </p:nvPicPr>
              <p:blipFill>
                <a:blip r:embed="rId7" cstate="print"/>
                <a:srcRect t="4312" r="52545" b="51257"/>
                <a:stretch>
                  <a:fillRect/>
                </a:stretch>
              </p:blipFill>
              <p:spPr bwMode="auto">
                <a:xfrm>
                  <a:off x="5949779" y="4124122"/>
                  <a:ext cx="2744424" cy="1925548"/>
                </a:xfrm>
                <a:prstGeom prst="rect">
                  <a:avLst/>
                </a:prstGeom>
                <a:noFill/>
                <a:ln w="9525">
                  <a:noFill/>
                  <a:miter lim="800000"/>
                  <a:headEnd/>
                  <a:tailEnd/>
                </a:ln>
              </p:spPr>
            </p:pic>
            <p:sp>
              <p:nvSpPr>
                <p:cNvPr id="16400" name="Rectangle 38"/>
                <p:cNvSpPr>
                  <a:spLocks noChangeArrowheads="1"/>
                </p:cNvSpPr>
                <p:nvPr/>
              </p:nvSpPr>
              <p:spPr bwMode="auto">
                <a:xfrm>
                  <a:off x="6583679" y="4124122"/>
                  <a:ext cx="936345" cy="177216"/>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sp>
              <p:nvSpPr>
                <p:cNvPr id="16401" name="Rectangle 39"/>
                <p:cNvSpPr>
                  <a:spLocks noChangeArrowheads="1"/>
                </p:cNvSpPr>
                <p:nvPr/>
              </p:nvSpPr>
              <p:spPr bwMode="auto">
                <a:xfrm>
                  <a:off x="7432241" y="4124121"/>
                  <a:ext cx="262126" cy="91657"/>
                </a:xfrm>
                <a:prstGeom prst="rect">
                  <a:avLst/>
                </a:prstGeom>
                <a:solidFill>
                  <a:schemeClr val="bg1"/>
                </a:solidFill>
                <a:ln w="9525" algn="ctr">
                  <a:solidFill>
                    <a:schemeClr val="bg1"/>
                  </a:solidFill>
                  <a:round/>
                  <a:headEnd/>
                  <a:tailEnd/>
                </a:ln>
              </p:spPr>
              <p:txBody>
                <a:bodyPr/>
                <a:lstStyle/>
                <a:p>
                  <a:pPr algn="l"/>
                  <a:endParaRPr lang="it-IT" altLang="it-IT">
                    <a:solidFill>
                      <a:srgbClr val="000000"/>
                    </a:solidFill>
                  </a:endParaRPr>
                </a:p>
              </p:txBody>
            </p:sp>
          </p:grpSp>
        </p:grpSp>
        <p:sp>
          <p:nvSpPr>
            <p:cNvPr id="200711" name="Rectangle 200710"/>
            <p:cNvSpPr/>
            <p:nvPr/>
          </p:nvSpPr>
          <p:spPr>
            <a:xfrm>
              <a:off x="5722260" y="5742403"/>
              <a:ext cx="2305145" cy="457325"/>
            </a:xfrm>
            <a:prstGeom prst="rect">
              <a:avLst/>
            </a:prstGeom>
          </p:spPr>
          <p:txBody>
            <a:bodyPr wrap="none">
              <a:spAutoFit/>
            </a:bodyPr>
            <a:lstStyle>
              <a:lvl1pPr algn="l" eaLnBrk="0" hangingPunct="0">
                <a:defRPr sz="2000" b="1">
                  <a:solidFill>
                    <a:schemeClr val="tx1"/>
                  </a:solidFill>
                  <a:latin typeface="Arial" charset="0"/>
                  <a:cs typeface="Arial" charset="0"/>
                </a:defRPr>
              </a:lvl1pPr>
              <a:lvl2pPr marL="742950" indent="-285750" algn="l" eaLnBrk="0" hangingPunct="0">
                <a:defRPr sz="2000" b="1">
                  <a:solidFill>
                    <a:schemeClr val="tx1"/>
                  </a:solidFill>
                  <a:latin typeface="Arial" charset="0"/>
                  <a:cs typeface="Arial" charset="0"/>
                </a:defRPr>
              </a:lvl2pPr>
              <a:lvl3pPr marL="1143000" indent="-228600" algn="l" eaLnBrk="0" hangingPunct="0">
                <a:defRPr sz="2000" b="1">
                  <a:solidFill>
                    <a:schemeClr val="tx1"/>
                  </a:solidFill>
                  <a:latin typeface="Arial" charset="0"/>
                  <a:cs typeface="Arial" charset="0"/>
                </a:defRPr>
              </a:lvl3pPr>
              <a:lvl4pPr marL="1600200" indent="-228600" algn="l" eaLnBrk="0" hangingPunct="0">
                <a:defRPr sz="2000" b="1">
                  <a:solidFill>
                    <a:schemeClr val="tx1"/>
                  </a:solidFill>
                  <a:latin typeface="Arial" charset="0"/>
                  <a:cs typeface="Arial" charset="0"/>
                </a:defRPr>
              </a:lvl4pPr>
              <a:lvl5pPr marL="2057400" indent="-228600" algn="l" eaLnBrk="0" hangingPunct="0">
                <a:defRPr sz="2000" b="1">
                  <a:solidFill>
                    <a:schemeClr val="tx1"/>
                  </a:solidFill>
                  <a:latin typeface="Arial" charset="0"/>
                  <a:cs typeface="Arial" charset="0"/>
                </a:defRPr>
              </a:lvl5pPr>
              <a:lvl6pPr marL="2514600" indent="-228600" eaLnBrk="0" fontAlgn="base" hangingPunct="0">
                <a:spcBef>
                  <a:spcPct val="0"/>
                </a:spcBef>
                <a:spcAft>
                  <a:spcPct val="0"/>
                </a:spcAft>
                <a:defRPr sz="2000" b="1">
                  <a:solidFill>
                    <a:schemeClr val="tx1"/>
                  </a:solidFill>
                  <a:latin typeface="Arial" charset="0"/>
                  <a:cs typeface="Arial" charset="0"/>
                </a:defRPr>
              </a:lvl6pPr>
              <a:lvl7pPr marL="2971800" indent="-228600" eaLnBrk="0" fontAlgn="base" hangingPunct="0">
                <a:spcBef>
                  <a:spcPct val="0"/>
                </a:spcBef>
                <a:spcAft>
                  <a:spcPct val="0"/>
                </a:spcAft>
                <a:defRPr sz="2000" b="1">
                  <a:solidFill>
                    <a:schemeClr val="tx1"/>
                  </a:solidFill>
                  <a:latin typeface="Arial" charset="0"/>
                  <a:cs typeface="Arial" charset="0"/>
                </a:defRPr>
              </a:lvl7pPr>
              <a:lvl8pPr marL="3429000" indent="-228600" eaLnBrk="0" fontAlgn="base" hangingPunct="0">
                <a:spcBef>
                  <a:spcPct val="0"/>
                </a:spcBef>
                <a:spcAft>
                  <a:spcPct val="0"/>
                </a:spcAft>
                <a:defRPr sz="2000" b="1">
                  <a:solidFill>
                    <a:schemeClr val="tx1"/>
                  </a:solidFill>
                  <a:latin typeface="Arial" charset="0"/>
                  <a:cs typeface="Arial" charset="0"/>
                </a:defRPr>
              </a:lvl8pPr>
              <a:lvl9pPr marL="3886200" indent="-228600" eaLnBrk="0" fontAlgn="base" hangingPunct="0">
                <a:spcBef>
                  <a:spcPct val="0"/>
                </a:spcBef>
                <a:spcAft>
                  <a:spcPct val="0"/>
                </a:spcAft>
                <a:defRPr sz="2000" b="1">
                  <a:solidFill>
                    <a:schemeClr val="tx1"/>
                  </a:solidFill>
                  <a:latin typeface="Arial" charset="0"/>
                  <a:cs typeface="Arial" charset="0"/>
                </a:defRPr>
              </a:lvl9pPr>
            </a:lstStyle>
            <a:p>
              <a:pPr eaLnBrk="1" hangingPunct="1">
                <a:defRPr/>
              </a:pPr>
              <a:r>
                <a:rPr lang="en-US" altLang="it-IT" sz="2400" b="0" dirty="0" smtClean="0">
                  <a:solidFill>
                    <a:srgbClr val="000000"/>
                  </a:solidFill>
                  <a:effectLst>
                    <a:outerShdw blurRad="38100" dist="38100" dir="2700000" algn="tl">
                      <a:srgbClr val="C0C0C0"/>
                    </a:outerShdw>
                  </a:effectLst>
                  <a:latin typeface="Garamond" pitchFamily="18" charset="0"/>
                  <a:cs typeface="Times New Roman" pitchFamily="18" charset="0"/>
                </a:rPr>
                <a:t>cellulose </a:t>
              </a:r>
              <a:r>
                <a:rPr lang="en-US" altLang="it-IT" sz="2400" b="0" dirty="0" smtClean="0">
                  <a:solidFill>
                    <a:srgbClr val="000000"/>
                  </a:solidFill>
                  <a:effectLst>
                    <a:outerShdw blurRad="38100" dist="38100" dir="2700000" algn="tl">
                      <a:srgbClr val="C0C0C0"/>
                    </a:outerShdw>
                  </a:effectLst>
                  <a:latin typeface="Garamond" pitchFamily="18" charset="0"/>
                  <a:cs typeface="Times New Roman" pitchFamily="18" charset="0"/>
                </a:rPr>
                <a:t>polymer</a:t>
              </a:r>
              <a:endParaRPr lang="it-IT" altLang="it-IT" sz="2400" dirty="0" smtClean="0">
                <a:solidFill>
                  <a:srgbClr val="000000"/>
                </a:solidFill>
              </a:endParaRPr>
            </a:p>
          </p:txBody>
        </p:sp>
        <p:sp>
          <p:nvSpPr>
            <p:cNvPr id="16396" name="AutoShape 45"/>
            <p:cNvSpPr>
              <a:spLocks noChangeArrowheads="1"/>
            </p:cNvSpPr>
            <p:nvPr/>
          </p:nvSpPr>
          <p:spPr bwMode="auto">
            <a:xfrm>
              <a:off x="4801472" y="4264025"/>
              <a:ext cx="2254250" cy="1636713"/>
            </a:xfrm>
            <a:prstGeom prst="bracePair">
              <a:avLst>
                <a:gd name="adj" fmla="val 8333"/>
              </a:avLst>
            </a:prstGeom>
            <a:noFill/>
            <a:ln w="25400">
              <a:solidFill>
                <a:schemeClr val="tx1"/>
              </a:solidFill>
              <a:prstDash val="sysDot"/>
              <a:round/>
              <a:headEnd/>
              <a:tailEnd/>
            </a:ln>
          </p:spPr>
          <p:txBody>
            <a:bodyPr wrap="none" anchor="ctr"/>
            <a:lstStyle/>
            <a:p>
              <a:pPr algn="l"/>
              <a:endParaRPr lang="it-IT" altLang="it-IT">
                <a:solidFill>
                  <a:srgbClr val="000000"/>
                </a:solidFill>
              </a:endParaRPr>
            </a:p>
          </p:txBody>
        </p:sp>
      </p:grpSp>
      <p:sp>
        <p:nvSpPr>
          <p:cNvPr id="16391" name="Rectangle 4"/>
          <p:cNvSpPr>
            <a:spLocks noChangeArrowheads="1"/>
          </p:cNvSpPr>
          <p:nvPr/>
        </p:nvSpPr>
        <p:spPr bwMode="auto">
          <a:xfrm>
            <a:off x="12957" y="6519209"/>
            <a:ext cx="4639491" cy="338554"/>
          </a:xfrm>
          <a:prstGeom prst="rect">
            <a:avLst/>
          </a:prstGeom>
          <a:noFill/>
          <a:ln w="9525">
            <a:noFill/>
            <a:miter lim="800000"/>
            <a:headEnd/>
            <a:tailEnd/>
          </a:ln>
        </p:spPr>
        <p:txBody>
          <a:bodyPr wrap="square">
            <a:spAutoFit/>
          </a:bodyPr>
          <a:lstStyle/>
          <a:p>
            <a:pPr algn="l"/>
            <a:r>
              <a:rPr lang="en-US" altLang="it-IT" sz="1600" b="0" dirty="0">
                <a:solidFill>
                  <a:srgbClr val="000000"/>
                </a:solidFill>
                <a:latin typeface="Garamond" pitchFamily="18" charset="0"/>
              </a:rPr>
              <a:t>M. </a:t>
            </a:r>
            <a:r>
              <a:rPr lang="en-US" altLang="it-IT" sz="1600" b="0" dirty="0" err="1">
                <a:solidFill>
                  <a:srgbClr val="000000"/>
                </a:solidFill>
                <a:latin typeface="Garamond" pitchFamily="18" charset="0"/>
              </a:rPr>
              <a:t>Missori</a:t>
            </a:r>
            <a:r>
              <a:rPr lang="en-US" altLang="it-IT" sz="1600" b="0" dirty="0">
                <a:solidFill>
                  <a:srgbClr val="000000"/>
                </a:solidFill>
                <a:latin typeface="Garamond" pitchFamily="18" charset="0"/>
              </a:rPr>
              <a:t>, et al., Phys. Rev. </a:t>
            </a:r>
            <a:r>
              <a:rPr lang="en-US" altLang="it-IT" sz="1600" b="0" dirty="0" err="1">
                <a:solidFill>
                  <a:srgbClr val="000000"/>
                </a:solidFill>
                <a:latin typeface="Garamond" pitchFamily="18" charset="0"/>
              </a:rPr>
              <a:t>Lett</a:t>
            </a:r>
            <a:r>
              <a:rPr lang="en-US" altLang="it-IT" sz="1600" b="0" dirty="0">
                <a:solidFill>
                  <a:srgbClr val="000000"/>
                </a:solidFill>
                <a:latin typeface="Garamond" pitchFamily="18" charset="0"/>
              </a:rPr>
              <a:t>. </a:t>
            </a:r>
            <a:r>
              <a:rPr lang="en-US" altLang="it-IT" sz="1600" dirty="0">
                <a:solidFill>
                  <a:srgbClr val="000000"/>
                </a:solidFill>
                <a:latin typeface="Garamond" pitchFamily="18" charset="0"/>
              </a:rPr>
              <a:t>97</a:t>
            </a:r>
            <a:r>
              <a:rPr lang="en-US" altLang="it-IT" sz="1600" b="0" dirty="0">
                <a:solidFill>
                  <a:srgbClr val="000000"/>
                </a:solidFill>
                <a:latin typeface="Garamond" pitchFamily="18" charset="0"/>
              </a:rPr>
              <a:t>, 238001 (2006). </a:t>
            </a:r>
          </a:p>
        </p:txBody>
      </p:sp>
      <p:sp>
        <p:nvSpPr>
          <p:cNvPr id="16393" name="TextBox 1"/>
          <p:cNvSpPr txBox="1">
            <a:spLocks noChangeArrowheads="1"/>
          </p:cNvSpPr>
          <p:nvPr/>
        </p:nvSpPr>
        <p:spPr bwMode="auto">
          <a:xfrm>
            <a:off x="5616575" y="6192611"/>
            <a:ext cx="2865438" cy="476250"/>
          </a:xfrm>
          <a:prstGeom prst="rect">
            <a:avLst/>
          </a:prstGeom>
          <a:noFill/>
          <a:ln w="19050">
            <a:solidFill>
              <a:srgbClr val="FF0000"/>
            </a:solidFill>
            <a:miter lim="800000"/>
            <a:headEnd/>
            <a:tailEnd/>
          </a:ln>
        </p:spPr>
        <p:txBody>
          <a:bodyPr>
            <a:spAutoFit/>
          </a:bodyPr>
          <a:lstStyle/>
          <a:p>
            <a:pPr algn="l"/>
            <a:r>
              <a:rPr lang="it-IT" altLang="it-IT" sz="2400" b="0">
                <a:solidFill>
                  <a:srgbClr val="A50021"/>
                </a:solidFill>
                <a:latin typeface="Garamond" pitchFamily="18" charset="0"/>
                <a:cs typeface="Times New Roman" pitchFamily="18" charset="0"/>
              </a:rPr>
              <a:t>high temporal stability</a:t>
            </a:r>
          </a:p>
        </p:txBody>
      </p:sp>
      <p:sp>
        <p:nvSpPr>
          <p:cNvPr id="48" name="Rettangolo 3"/>
          <p:cNvSpPr>
            <a:spLocks noChangeArrowheads="1"/>
          </p:cNvSpPr>
          <p:nvPr/>
        </p:nvSpPr>
        <p:spPr bwMode="auto">
          <a:xfrm>
            <a:off x="0" y="125413"/>
            <a:ext cx="9144000" cy="584200"/>
          </a:xfrm>
          <a:prstGeom prst="rect">
            <a:avLst/>
          </a:prstGeom>
          <a:noFill/>
          <a:ln>
            <a:noFill/>
          </a:ln>
          <a:effectLst/>
          <a:extLst/>
        </p:spPr>
        <p:txBody>
          <a:bodyPr>
            <a:spAutoFit/>
          </a:bodyPr>
          <a:lstStyle/>
          <a:p>
            <a:pPr>
              <a:spcBef>
                <a:spcPct val="20000"/>
              </a:spcBef>
              <a:defRPr/>
            </a:pPr>
            <a:r>
              <a:rPr lang="en-US" sz="3200" b="0" dirty="0">
                <a:solidFill>
                  <a:srgbClr val="000000"/>
                </a:solidFill>
                <a:latin typeface="Garamond" pitchFamily="18" charset="0"/>
                <a:cs typeface="Times New Roman" pitchFamily="18" charset="0"/>
              </a:rPr>
              <a:t>Paper: </a:t>
            </a:r>
            <a:r>
              <a:rPr lang="en-US" sz="3200" b="0" dirty="0" smtClean="0">
                <a:solidFill>
                  <a:srgbClr val="000000"/>
                </a:solidFill>
                <a:latin typeface="Garamond" pitchFamily="18" charset="0"/>
                <a:cs typeface="Times New Roman" pitchFamily="18" charset="0"/>
              </a:rPr>
              <a:t>morphology </a:t>
            </a:r>
            <a:r>
              <a:rPr lang="en-US" sz="3200" b="0" dirty="0">
                <a:solidFill>
                  <a:srgbClr val="000000"/>
                </a:solidFill>
                <a:latin typeface="Garamond" pitchFamily="18" charset="0"/>
                <a:cs typeface="Times New Roman" pitchFamily="18" charset="0"/>
              </a:rPr>
              <a:t>and </a:t>
            </a:r>
            <a:r>
              <a:rPr lang="en-US" sz="3200" b="0" dirty="0" smtClean="0">
                <a:solidFill>
                  <a:srgbClr val="000000"/>
                </a:solidFill>
                <a:latin typeface="Garamond" pitchFamily="18" charset="0"/>
                <a:cs typeface="Times New Roman" pitchFamily="18" charset="0"/>
              </a:rPr>
              <a:t>chemistry</a:t>
            </a:r>
            <a:endParaRPr lang="en-US" sz="3200" b="0" dirty="0">
              <a:solidFill>
                <a:srgbClr val="000000"/>
              </a:solidFill>
              <a:latin typeface="Garamond"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16252</TotalTime>
  <Words>1358</Words>
  <Application>Microsoft Office PowerPoint</Application>
  <PresentationFormat>On-screen Show (4:3)</PresentationFormat>
  <Paragraphs>234</Paragraphs>
  <Slides>33</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Struttura predefinita</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dc:creator>
  <cp:lastModifiedBy>tit</cp:lastModifiedBy>
  <cp:revision>2081</cp:revision>
  <cp:lastPrinted>2015-09-24T14:37:56Z</cp:lastPrinted>
  <dcterms:created xsi:type="dcterms:W3CDTF">2012-02-27T11:55:44Z</dcterms:created>
  <dcterms:modified xsi:type="dcterms:W3CDTF">2015-09-24T14:46:40Z</dcterms:modified>
</cp:coreProperties>
</file>