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8" r:id="rId3"/>
    <p:sldMasterId id="2147483700" r:id="rId4"/>
  </p:sldMasterIdLst>
  <p:notesMasterIdLst>
    <p:notesMasterId r:id="rId20"/>
  </p:notesMasterIdLst>
  <p:sldIdLst>
    <p:sldId id="256" r:id="rId5"/>
    <p:sldId id="287" r:id="rId6"/>
    <p:sldId id="288" r:id="rId7"/>
    <p:sldId id="289" r:id="rId8"/>
    <p:sldId id="264" r:id="rId9"/>
    <p:sldId id="290" r:id="rId10"/>
    <p:sldId id="291" r:id="rId11"/>
    <p:sldId id="292" r:id="rId12"/>
    <p:sldId id="272" r:id="rId13"/>
    <p:sldId id="274" r:id="rId14"/>
    <p:sldId id="280" r:id="rId15"/>
    <p:sldId id="282" r:id="rId16"/>
    <p:sldId id="278" r:id="rId17"/>
    <p:sldId id="293" r:id="rId18"/>
    <p:sldId id="294" r:id="rId1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84" d="100"/>
          <a:sy n="84" d="100"/>
        </p:scale>
        <p:origin x="-141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verio\Desktop\Lavoro%20GET%2012-12-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Grafici%20pulser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averio\Downloads\Lavoro%20GET%20(1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averio\Downloads\Lavoro%20GET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/>
              <a:t>Threshold </a:t>
            </a:r>
            <a:r>
              <a:rPr lang="en-US" dirty="0"/>
              <a:t>Multiplicity Trigger</a:t>
            </a:r>
          </a:p>
        </c:rich>
      </c:tx>
      <c:layout>
        <c:manualLayout>
          <c:xMode val="edge"/>
          <c:yMode val="edge"/>
          <c:x val="0.19625524934383351"/>
          <c:y val="3.693444136657472E-2"/>
        </c:manualLayout>
      </c:layout>
    </c:title>
    <c:plotArea>
      <c:layout>
        <c:manualLayout>
          <c:layoutTarget val="inner"/>
          <c:xMode val="edge"/>
          <c:yMode val="edge"/>
          <c:x val="0.12388558134063561"/>
          <c:y val="0.17412576247328085"/>
          <c:w val="0.6643312507760577"/>
          <c:h val="0.62433658307700257"/>
        </c:manualLayout>
      </c:layout>
      <c:scatterChart>
        <c:scatterStyle val="lineMarker"/>
        <c:ser>
          <c:idx val="0"/>
          <c:order val="0"/>
          <c:tx>
            <c:strRef>
              <c:f>Foglio1!$D$71</c:f>
              <c:strCache>
                <c:ptCount val="1"/>
                <c:pt idx="0">
                  <c:v>  Threshold Trigger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trendline>
            <c:trendlineType val="linear"/>
          </c:trendline>
          <c:xVal>
            <c:numRef>
              <c:f>Foglio1!$C$157:$C$168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Foglio1!$D$157:$D$168</c:f>
              <c:numCache>
                <c:formatCode>General</c:formatCode>
                <c:ptCount val="12"/>
                <c:pt idx="0">
                  <c:v>605</c:v>
                </c:pt>
                <c:pt idx="1">
                  <c:v>665</c:v>
                </c:pt>
                <c:pt idx="2">
                  <c:v>730</c:v>
                </c:pt>
                <c:pt idx="3">
                  <c:v>795</c:v>
                </c:pt>
                <c:pt idx="4">
                  <c:v>855</c:v>
                </c:pt>
                <c:pt idx="5">
                  <c:v>910</c:v>
                </c:pt>
                <c:pt idx="6">
                  <c:v>970</c:v>
                </c:pt>
                <c:pt idx="7">
                  <c:v>1025</c:v>
                </c:pt>
                <c:pt idx="8">
                  <c:v>1080</c:v>
                </c:pt>
                <c:pt idx="9">
                  <c:v>1160</c:v>
                </c:pt>
                <c:pt idx="10">
                  <c:v>1220</c:v>
                </c:pt>
                <c:pt idx="11">
                  <c:v>1280</c:v>
                </c:pt>
              </c:numCache>
            </c:numRef>
          </c:yVal>
        </c:ser>
        <c:axId val="71038464"/>
        <c:axId val="71040384"/>
      </c:scatterChart>
      <c:valAx>
        <c:axId val="71038464"/>
        <c:scaling>
          <c:orientation val="minMax"/>
          <c:max val="12"/>
          <c:min val="1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it-IT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Multiplicity on all AGETs </a:t>
                </a:r>
              </a:p>
            </c:rich>
          </c:tx>
          <c:layout>
            <c:manualLayout>
              <c:xMode val="edge"/>
              <c:yMode val="edge"/>
              <c:x val="0.50430610236219997"/>
              <c:y val="0.89961218836564727"/>
            </c:manualLayout>
          </c:layout>
        </c:title>
        <c:numFmt formatCode="General" sourceLinked="1"/>
        <c:tickLblPos val="nextTo"/>
        <c:crossAx val="71040384"/>
        <c:crosses val="autoZero"/>
        <c:crossBetween val="midCat"/>
        <c:majorUnit val="1"/>
      </c:valAx>
      <c:valAx>
        <c:axId val="71040384"/>
        <c:scaling>
          <c:orientation val="minMax"/>
          <c:max val="1300"/>
          <c:min val="60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200"/>
                  <a:t>Discriminator</a:t>
                </a:r>
                <a:r>
                  <a:rPr lang="it-IT" sz="1200" baseline="0"/>
                  <a:t> Threshold (ch)</a:t>
                </a:r>
                <a:endParaRPr lang="it-IT" sz="1200"/>
              </a:p>
            </c:rich>
          </c:tx>
          <c:layout>
            <c:manualLayout>
              <c:xMode val="edge"/>
              <c:yMode val="edge"/>
              <c:x val="1.6666666666666885E-2"/>
              <c:y val="0.14826560807322944"/>
            </c:manualLayout>
          </c:layout>
        </c:title>
        <c:numFmt formatCode="General" sourceLinked="1"/>
        <c:tickLblPos val="nextTo"/>
        <c:crossAx val="71038464"/>
        <c:crosses val="autoZero"/>
        <c:crossBetween val="midCat"/>
        <c:majorUnit val="60"/>
      </c:valAx>
    </c:plotArea>
    <c:plotVisOnly val="1"/>
  </c:chart>
  <c:spPr>
    <a:ln w="38100">
      <a:solidFill>
        <a:schemeClr val="accent6">
          <a:lumMod val="75000"/>
        </a:schemeClr>
      </a:solidFill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4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/>
              <a:t>Noise </a:t>
            </a:r>
            <a:r>
              <a:rPr lang="en-US" sz="1800" b="1" i="0" baseline="0" dirty="0" smtClean="0"/>
              <a:t>Threshold on AGET </a:t>
            </a:r>
            <a:endParaRPr lang="it-IT" sz="1800" b="1" i="0" baseline="0" dirty="0"/>
          </a:p>
        </c:rich>
      </c:tx>
      <c:layout>
        <c:manualLayout>
          <c:xMode val="edge"/>
          <c:yMode val="edge"/>
          <c:x val="0.26105310678262683"/>
          <c:y val="4.0143482064741914E-2"/>
        </c:manualLayout>
      </c:layout>
    </c:title>
    <c:plotArea>
      <c:layout>
        <c:manualLayout>
          <c:layoutTarget val="inner"/>
          <c:xMode val="edge"/>
          <c:yMode val="edge"/>
          <c:x val="0.11653368331052059"/>
          <c:y val="0.24695013123359591"/>
          <c:w val="0.6268187753652662"/>
          <c:h val="0.56185160725878114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6256864283312757E-2"/>
                  <c:y val="1.146953405017921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2263862987583269E-2"/>
                  <c:y val="-2.007168458781396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6271861506748749E-2"/>
                  <c:y val="2.293906810035845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0264862802478636E-2"/>
                  <c:y val="-2.293906810035845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4272861321644438E-2"/>
                  <c:y val="2.007168458781398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0264862802478601E-2"/>
                  <c:y val="-2.580645161290323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6.276860581227465E-3"/>
                  <c:y val="1.7204301075268821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8255864468416947E-2"/>
                  <c:y val="-1.4336917562723853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4.2778603961232016E-3"/>
                  <c:y val="1.4336917562723853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3.4262863172687175E-2"/>
                  <c:y val="-2.2939068100358451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1.0274860951435939E-2"/>
                  <c:y val="2.2939068100358451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5.6391952623380807E-2"/>
                  <c:y val="-2.2939293878587806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6.4167905941848007E-3"/>
                  <c:y val="1.7204301075268821E-2"/>
                </c:manualLayout>
              </c:layout>
              <c:dLblPos val="r"/>
              <c:showVal val="1"/>
            </c:dLbl>
            <c:dLblPos val="l"/>
            <c:showVal val="1"/>
          </c:dLbls>
          <c:trendline>
            <c:trendlineType val="linear"/>
          </c:trendline>
          <c:xVal>
            <c:numRef>
              <c:f>Foglio2!$B$30:$B$42</c:f>
              <c:numCache>
                <c:formatCode>General</c:formatCode>
                <c:ptCount val="13"/>
                <c:pt idx="0">
                  <c:v>-8.8000000000000007</c:v>
                </c:pt>
                <c:pt idx="1">
                  <c:v>-12</c:v>
                </c:pt>
                <c:pt idx="2">
                  <c:v>-16</c:v>
                </c:pt>
                <c:pt idx="3">
                  <c:v>-17.600000000000001</c:v>
                </c:pt>
                <c:pt idx="4">
                  <c:v>-21</c:v>
                </c:pt>
                <c:pt idx="5">
                  <c:v>-25</c:v>
                </c:pt>
                <c:pt idx="6">
                  <c:v>-30</c:v>
                </c:pt>
                <c:pt idx="7">
                  <c:v>-40</c:v>
                </c:pt>
                <c:pt idx="8">
                  <c:v>-42.4</c:v>
                </c:pt>
                <c:pt idx="9">
                  <c:v>-50</c:v>
                </c:pt>
                <c:pt idx="10">
                  <c:v>-60</c:v>
                </c:pt>
                <c:pt idx="11">
                  <c:v>-82</c:v>
                </c:pt>
                <c:pt idx="12">
                  <c:v>-90</c:v>
                </c:pt>
              </c:numCache>
            </c:numRef>
          </c:xVal>
          <c:yVal>
            <c:numRef>
              <c:f>Foglio2!$C$30:$C$42</c:f>
              <c:numCache>
                <c:formatCode>General</c:formatCode>
                <c:ptCount val="13"/>
                <c:pt idx="0">
                  <c:v>12</c:v>
                </c:pt>
                <c:pt idx="1">
                  <c:v>15</c:v>
                </c:pt>
                <c:pt idx="2">
                  <c:v>20</c:v>
                </c:pt>
                <c:pt idx="3">
                  <c:v>23</c:v>
                </c:pt>
                <c:pt idx="4">
                  <c:v>27</c:v>
                </c:pt>
                <c:pt idx="5">
                  <c:v>31</c:v>
                </c:pt>
                <c:pt idx="6">
                  <c:v>40</c:v>
                </c:pt>
                <c:pt idx="7">
                  <c:v>51</c:v>
                </c:pt>
                <c:pt idx="8">
                  <c:v>53</c:v>
                </c:pt>
                <c:pt idx="9">
                  <c:v>67</c:v>
                </c:pt>
                <c:pt idx="10">
                  <c:v>80</c:v>
                </c:pt>
                <c:pt idx="11">
                  <c:v>108</c:v>
                </c:pt>
                <c:pt idx="12">
                  <c:v>127</c:v>
                </c:pt>
              </c:numCache>
            </c:numRef>
          </c:yVal>
        </c:ser>
        <c:dLbls>
          <c:showVal val="1"/>
        </c:dLbls>
        <c:axId val="76767616"/>
        <c:axId val="76769536"/>
      </c:scatterChart>
      <c:valAx>
        <c:axId val="76767616"/>
        <c:scaling>
          <c:orientation val="maxMin"/>
          <c:max val="-1"/>
          <c:min val="-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200" dirty="0" err="1"/>
                  <a:t>Pulse</a:t>
                </a:r>
                <a:r>
                  <a:rPr lang="it-IT" sz="1200" baseline="0" dirty="0"/>
                  <a:t> </a:t>
                </a:r>
                <a:r>
                  <a:rPr lang="it-IT" sz="1200" baseline="0" dirty="0" err="1"/>
                  <a:t>height</a:t>
                </a:r>
                <a:r>
                  <a:rPr lang="it-IT" sz="1200" dirty="0"/>
                  <a:t> (</a:t>
                </a:r>
                <a:r>
                  <a:rPr lang="it-IT" sz="1200" dirty="0" err="1" smtClean="0"/>
                  <a:t>mV</a:t>
                </a:r>
                <a:r>
                  <a:rPr lang="it-IT" sz="1200" dirty="0" smtClean="0"/>
                  <a:t>)</a:t>
                </a:r>
                <a:r>
                  <a:rPr lang="it-IT" sz="1200" baseline="0" dirty="0" smtClean="0"/>
                  <a:t> </a:t>
                </a:r>
                <a:endParaRPr lang="it-IT" sz="1200" dirty="0"/>
              </a:p>
            </c:rich>
          </c:tx>
          <c:layout>
            <c:manualLayout>
              <c:xMode val="edge"/>
              <c:yMode val="edge"/>
              <c:x val="0.56347124650725866"/>
              <c:y val="0.88759992097761475"/>
            </c:manualLayout>
          </c:layout>
        </c:title>
        <c:numFmt formatCode="General" sourceLinked="1"/>
        <c:minorTickMark val="out"/>
        <c:tickLblPos val="nextTo"/>
        <c:crossAx val="76769536"/>
        <c:crosses val="autoZero"/>
        <c:crossBetween val="midCat"/>
        <c:majorUnit val="10"/>
      </c:valAx>
      <c:valAx>
        <c:axId val="7676953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200"/>
                  <a:t>Discriminator threshold (ch)</a:t>
                </a:r>
              </a:p>
            </c:rich>
          </c:tx>
          <c:layout>
            <c:manualLayout>
              <c:xMode val="edge"/>
              <c:yMode val="edge"/>
              <c:x val="1.9714391668041321E-2"/>
              <c:y val="0.23080766517088588"/>
            </c:manualLayout>
          </c:layout>
        </c:title>
        <c:numFmt formatCode="General" sourceLinked="1"/>
        <c:majorTickMark val="in"/>
        <c:minorTickMark val="in"/>
        <c:tickLblPos val="high"/>
        <c:crossAx val="76767616"/>
        <c:crossesAt val="0"/>
        <c:crossBetween val="midCat"/>
      </c:valAx>
    </c:plotArea>
    <c:plotVisOnly val="1"/>
  </c:chart>
  <c:spPr>
    <a:ln w="38100">
      <a:solidFill>
        <a:schemeClr val="accent6">
          <a:lumMod val="75000"/>
        </a:schemeClr>
      </a:solidFill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Calibrazione  con</a:t>
            </a:r>
            <a:r>
              <a:rPr lang="en-US" baseline="0"/>
              <a:t> fascio di protoni da 62 MeV</a:t>
            </a:r>
            <a:endParaRPr lang="en-US"/>
          </a:p>
        </c:rich>
      </c:tx>
      <c:layout>
        <c:manualLayout>
          <c:xMode val="edge"/>
          <c:yMode val="edge"/>
          <c:x val="0.17041812139076798"/>
          <c:y val="2.1824448446296666E-2"/>
        </c:manualLayout>
      </c:layout>
    </c:title>
    <c:plotArea>
      <c:layout>
        <c:manualLayout>
          <c:layoutTarget val="inner"/>
          <c:xMode val="edge"/>
          <c:yMode val="edge"/>
          <c:x val="0.11382463910761156"/>
          <c:y val="0.17806503353747893"/>
          <c:w val="0.6176181102362206"/>
          <c:h val="0.66378069407991525"/>
        </c:manualLayout>
      </c:layout>
      <c:scatterChart>
        <c:scatterStyle val="lineMarker"/>
        <c:ser>
          <c:idx val="0"/>
          <c:order val="0"/>
          <c:tx>
            <c:v>Energia nei Cesi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dLbls>
            <c:delete val="1"/>
          </c:dLbls>
          <c:trendline>
            <c:name>Retta di tendenza</c:name>
            <c:spPr>
              <a:ln>
                <a:solidFill>
                  <a:schemeClr val="accent1"/>
                </a:solidFill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16243000462993845"/>
                  <c:y val="0.2698400331537508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</c:trendlineLbl>
          </c:trendline>
          <c:xVal>
            <c:numRef>
              <c:f>Calibrazioni!$C$220:$C$226</c:f>
              <c:numCache>
                <c:formatCode>General</c:formatCode>
                <c:ptCount val="7"/>
                <c:pt idx="0">
                  <c:v>1338</c:v>
                </c:pt>
                <c:pt idx="1">
                  <c:v>1423</c:v>
                </c:pt>
                <c:pt idx="2">
                  <c:v>1527</c:v>
                </c:pt>
                <c:pt idx="3">
                  <c:v>1625</c:v>
                </c:pt>
                <c:pt idx="4">
                  <c:v>1671</c:v>
                </c:pt>
                <c:pt idx="5">
                  <c:v>1794</c:v>
                </c:pt>
                <c:pt idx="6">
                  <c:v>1830</c:v>
                </c:pt>
              </c:numCache>
            </c:numRef>
          </c:xVal>
          <c:yVal>
            <c:numRef>
              <c:f>Calibrazioni!$D$220:$D$226</c:f>
              <c:numCache>
                <c:formatCode>General</c:formatCode>
                <c:ptCount val="7"/>
                <c:pt idx="0">
                  <c:v>41.997</c:v>
                </c:pt>
                <c:pt idx="1">
                  <c:v>46.438000000000002</c:v>
                </c:pt>
                <c:pt idx="2">
                  <c:v>49.785000000000011</c:v>
                </c:pt>
                <c:pt idx="3">
                  <c:v>53.542000000000002</c:v>
                </c:pt>
                <c:pt idx="4">
                  <c:v>55.2</c:v>
                </c:pt>
                <c:pt idx="5">
                  <c:v>59.645000000000003</c:v>
                </c:pt>
                <c:pt idx="6">
                  <c:v>60.85</c:v>
                </c:pt>
              </c:numCache>
            </c:numRef>
          </c:yVal>
        </c:ser>
        <c:dLbls>
          <c:showVal val="1"/>
        </c:dLbls>
        <c:axId val="76452224"/>
        <c:axId val="76454144"/>
      </c:scatterChart>
      <c:valAx>
        <c:axId val="76452224"/>
        <c:scaling>
          <c:orientation val="minMax"/>
          <c:min val="12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200" baseline="0"/>
                  <a:t>Energy CsI (Ch)</a:t>
                </a:r>
                <a:endParaRPr lang="it-IT" sz="1200"/>
              </a:p>
            </c:rich>
          </c:tx>
          <c:layout>
            <c:manualLayout>
              <c:xMode val="edge"/>
              <c:yMode val="edge"/>
              <c:x val="0.61594031635282365"/>
              <c:y val="0.90870368835474524"/>
            </c:manualLayout>
          </c:layout>
        </c:title>
        <c:numFmt formatCode="General" sourceLinked="1"/>
        <c:tickLblPos val="nextTo"/>
        <c:crossAx val="76454144"/>
        <c:crosses val="autoZero"/>
        <c:crossBetween val="midCat"/>
      </c:valAx>
      <c:valAx>
        <c:axId val="76454144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200"/>
                  <a:t>Energy</a:t>
                </a:r>
                <a:r>
                  <a:rPr lang="it-IT" sz="1200" baseline="0"/>
                  <a:t> CsI</a:t>
                </a:r>
                <a:r>
                  <a:rPr lang="it-IT" sz="1200"/>
                  <a:t> (MeV)</a:t>
                </a:r>
              </a:p>
            </c:rich>
          </c:tx>
          <c:layout>
            <c:manualLayout>
              <c:xMode val="edge"/>
              <c:yMode val="edge"/>
              <c:x val="1.8749999999999999E-2"/>
              <c:y val="0.14541819772528741"/>
            </c:manualLayout>
          </c:layout>
        </c:title>
        <c:numFmt formatCode="General" sourceLinked="1"/>
        <c:tickLblPos val="nextTo"/>
        <c:crossAx val="76452224"/>
        <c:crossesAt val="0"/>
        <c:crossBetween val="midCat"/>
        <c:majorUnit val="10"/>
        <c:minorUnit val="2.5"/>
      </c:valAx>
    </c:plotArea>
    <c:plotVisOnly val="1"/>
  </c:chart>
  <c:spPr>
    <a:ln w="38100">
      <a:solidFill>
        <a:schemeClr val="accent6">
          <a:lumMod val="75000"/>
        </a:schemeClr>
      </a:solidFill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Calibrazione  con</a:t>
            </a:r>
            <a:r>
              <a:rPr lang="en-US" baseline="0"/>
              <a:t> fascio di protoni da 62 MeV</a:t>
            </a:r>
            <a:endParaRPr lang="en-US"/>
          </a:p>
        </c:rich>
      </c:tx>
      <c:layout>
        <c:manualLayout>
          <c:xMode val="edge"/>
          <c:yMode val="edge"/>
          <c:x val="0.21317497181961037"/>
          <c:y val="1.8908502092348605E-2"/>
        </c:manualLayout>
      </c:layout>
      <c:spPr>
        <a:ln>
          <a:noFill/>
        </a:ln>
      </c:spPr>
    </c:title>
    <c:plotArea>
      <c:layout>
        <c:manualLayout>
          <c:layoutTarget val="inner"/>
          <c:xMode val="edge"/>
          <c:yMode val="edge"/>
          <c:x val="0.11382463910761156"/>
          <c:y val="0.17806503353747918"/>
          <c:w val="0.6176181102362206"/>
          <c:h val="0.66378069407991591"/>
        </c:manualLayout>
      </c:layout>
      <c:scatterChart>
        <c:scatterStyle val="lineMarker"/>
        <c:ser>
          <c:idx val="0"/>
          <c:order val="0"/>
          <c:tx>
            <c:v>Energia nei Cesi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dLbls>
            <c:delete val="1"/>
          </c:dLbls>
          <c:trendline>
            <c:name>Retta di tendenza</c:name>
            <c:spPr>
              <a:ln>
                <a:solidFill>
                  <a:schemeClr val="accent1"/>
                </a:solidFill>
              </a:ln>
            </c:spPr>
            <c:trendlineType val="poly"/>
            <c:order val="2"/>
            <c:intercept val="0"/>
            <c:dispRSqr val="1"/>
            <c:dispEq val="1"/>
            <c:trendlineLbl>
              <c:layout>
                <c:manualLayout>
                  <c:x val="-9.9978246847025054E-2"/>
                  <c:y val="0.2786749551043006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</c:trendlineLbl>
          </c:trendline>
          <c:xVal>
            <c:numRef>
              <c:f>Calibrazioni!$C$220:$C$226</c:f>
              <c:numCache>
                <c:formatCode>General</c:formatCode>
                <c:ptCount val="7"/>
                <c:pt idx="0">
                  <c:v>1338</c:v>
                </c:pt>
                <c:pt idx="1">
                  <c:v>1423</c:v>
                </c:pt>
                <c:pt idx="2">
                  <c:v>1527</c:v>
                </c:pt>
                <c:pt idx="3">
                  <c:v>1625</c:v>
                </c:pt>
                <c:pt idx="4">
                  <c:v>1671</c:v>
                </c:pt>
                <c:pt idx="5">
                  <c:v>1794</c:v>
                </c:pt>
                <c:pt idx="6">
                  <c:v>1830</c:v>
                </c:pt>
              </c:numCache>
            </c:numRef>
          </c:xVal>
          <c:yVal>
            <c:numRef>
              <c:f>Calibrazioni!$D$220:$D$226</c:f>
              <c:numCache>
                <c:formatCode>General</c:formatCode>
                <c:ptCount val="7"/>
                <c:pt idx="0">
                  <c:v>41.997</c:v>
                </c:pt>
                <c:pt idx="1">
                  <c:v>46.438000000000002</c:v>
                </c:pt>
                <c:pt idx="2">
                  <c:v>49.785000000000011</c:v>
                </c:pt>
                <c:pt idx="3">
                  <c:v>53.542000000000002</c:v>
                </c:pt>
                <c:pt idx="4">
                  <c:v>55.2</c:v>
                </c:pt>
                <c:pt idx="5">
                  <c:v>59.645000000000003</c:v>
                </c:pt>
                <c:pt idx="6">
                  <c:v>60.85</c:v>
                </c:pt>
              </c:numCache>
            </c:numRef>
          </c:yVal>
        </c:ser>
        <c:dLbls>
          <c:showVal val="1"/>
        </c:dLbls>
        <c:axId val="76477184"/>
        <c:axId val="80036608"/>
      </c:scatterChart>
      <c:valAx>
        <c:axId val="76477184"/>
        <c:scaling>
          <c:orientation val="minMax"/>
          <c:min val="12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 sz="1200" baseline="0"/>
                  <a:t>Energy CsI (Ch)</a:t>
                </a:r>
                <a:endParaRPr lang="it-IT" sz="1200"/>
              </a:p>
            </c:rich>
          </c:tx>
          <c:layout>
            <c:manualLayout>
              <c:xMode val="edge"/>
              <c:yMode val="edge"/>
              <c:x val="0.6080135914985747"/>
              <c:y val="0.9289203201051397"/>
            </c:manualLayout>
          </c:layout>
        </c:title>
        <c:numFmt formatCode="General" sourceLinked="1"/>
        <c:tickLblPos val="nextTo"/>
        <c:crossAx val="80036608"/>
        <c:crosses val="autoZero"/>
        <c:crossBetween val="midCat"/>
      </c:valAx>
      <c:valAx>
        <c:axId val="80036608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200"/>
                  <a:t>Energy</a:t>
                </a:r>
                <a:r>
                  <a:rPr lang="it-IT" sz="1200" baseline="0"/>
                  <a:t> CsI</a:t>
                </a:r>
                <a:r>
                  <a:rPr lang="it-IT" sz="1200"/>
                  <a:t> (MeV)</a:t>
                </a:r>
              </a:p>
            </c:rich>
          </c:tx>
          <c:layout>
            <c:manualLayout>
              <c:xMode val="edge"/>
              <c:yMode val="edge"/>
              <c:x val="1.8749999999999999E-2"/>
              <c:y val="0.14541819772528758"/>
            </c:manualLayout>
          </c:layout>
        </c:title>
        <c:numFmt formatCode="General" sourceLinked="1"/>
        <c:tickLblPos val="nextTo"/>
        <c:crossAx val="76477184"/>
        <c:crossesAt val="0"/>
        <c:crossBetween val="midCat"/>
        <c:majorUnit val="10"/>
        <c:minorUnit val="2.5"/>
      </c:valAx>
    </c:plotArea>
    <c:plotVisOnly val="1"/>
  </c:chart>
  <c:spPr>
    <a:ln w="38100">
      <a:solidFill>
        <a:schemeClr val="accent6">
          <a:lumMod val="75000"/>
        </a:schemeClr>
      </a:solidFill>
    </a:ln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0.81176</cdr:x>
      <cdr:y>0.35195</cdr:y>
    </cdr:from>
    <cdr:to>
      <cdr:x>0.99144</cdr:x>
      <cdr:y>0.58658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4968552" y="1080120"/>
          <a:ext cx="109976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400" b="1" dirty="0" err="1" smtClean="0">
              <a:solidFill>
                <a:srgbClr val="FF0000"/>
              </a:solidFill>
            </a:rPr>
            <a:t>External</a:t>
          </a:r>
          <a:r>
            <a:rPr lang="it-IT" sz="1400" b="1" dirty="0" smtClean="0">
              <a:solidFill>
                <a:srgbClr val="FF0000"/>
              </a:solidFill>
            </a:rPr>
            <a:t>  </a:t>
          </a:r>
          <a:r>
            <a:rPr lang="it-IT" sz="1400" b="1" baseline="0" dirty="0" smtClean="0">
              <a:solidFill>
                <a:srgbClr val="FF0000"/>
              </a:solidFill>
            </a:rPr>
            <a:t> </a:t>
          </a:r>
        </a:p>
        <a:p xmlns:a="http://schemas.openxmlformats.org/drawingml/2006/main">
          <a:r>
            <a:rPr lang="it-IT" sz="1400" b="1" baseline="0" dirty="0" err="1" smtClean="0">
              <a:solidFill>
                <a:srgbClr val="FF0000"/>
              </a:solidFill>
            </a:rPr>
            <a:t>Pulser</a:t>
          </a:r>
          <a:endParaRPr lang="it-IT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0.43529</cdr:x>
      <cdr:y>0.49273</cdr:y>
    </cdr:from>
    <cdr:to>
      <cdr:x>0.56471</cdr:x>
      <cdr:y>0.61005</cdr:y>
    </cdr:to>
    <cdr:sp macro="" textlink="">
      <cdr:nvSpPr>
        <cdr:cNvPr id="8" name="CasellaDiTesto 7"/>
        <cdr:cNvSpPr txBox="1"/>
      </cdr:nvSpPr>
      <cdr:spPr>
        <a:xfrm xmlns:a="http://schemas.openxmlformats.org/drawingml/2006/main" flipH="1">
          <a:off x="2664296" y="1512168"/>
          <a:ext cx="79208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it-IT" sz="2000" b="1" dirty="0" smtClean="0">
              <a:solidFill>
                <a:srgbClr val="FF0000"/>
              </a:solidFill>
            </a:rPr>
            <a:t>60</a:t>
          </a:r>
          <a:endParaRPr lang="it-IT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0.45882</cdr:x>
      <cdr:y>0.49273</cdr:y>
    </cdr:from>
    <cdr:to>
      <cdr:x>0.54118</cdr:x>
      <cdr:y>0.63351</cdr:y>
    </cdr:to>
    <cdr:sp macro="" textlink="">
      <cdr:nvSpPr>
        <cdr:cNvPr id="6" name="Ovale 5"/>
        <cdr:cNvSpPr/>
      </cdr:nvSpPr>
      <cdr:spPr>
        <a:xfrm xmlns:a="http://schemas.openxmlformats.org/drawingml/2006/main">
          <a:off x="2808312" y="1512168"/>
          <a:ext cx="504056" cy="4320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0.63787</cdr:x>
      <cdr:y>0.4878</cdr:y>
    </cdr:from>
    <cdr:to>
      <cdr:x>0.96861</cdr:x>
      <cdr:y>0.65854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888432" y="1440160"/>
          <a:ext cx="201622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t-IT" sz="1600" b="1" dirty="0" err="1">
              <a:solidFill>
                <a:srgbClr val="FF0000"/>
              </a:solidFill>
            </a:rPr>
            <a:t>External</a:t>
          </a:r>
          <a:r>
            <a:rPr lang="it-IT" sz="1600" b="1" dirty="0">
              <a:solidFill>
                <a:srgbClr val="FF0000"/>
              </a:solidFill>
            </a:rPr>
            <a:t> </a:t>
          </a:r>
          <a:r>
            <a:rPr lang="it-IT" sz="1600" b="1" baseline="0" dirty="0">
              <a:solidFill>
                <a:srgbClr val="FF0000"/>
              </a:solidFill>
            </a:rPr>
            <a:t> </a:t>
          </a:r>
          <a:r>
            <a:rPr lang="it-IT" sz="1600" b="1" baseline="0" dirty="0" err="1">
              <a:solidFill>
                <a:srgbClr val="FF0000"/>
              </a:solidFill>
            </a:rPr>
            <a:t>Pulser</a:t>
          </a:r>
          <a:endParaRPr lang="it-IT" sz="16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0.20156</cdr:x>
      <cdr:y>0.16959</cdr:y>
    </cdr:from>
    <cdr:to>
      <cdr:x>0.45469</cdr:x>
      <cdr:y>0.24737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228695" y="613825"/>
          <a:ext cx="1543080" cy="281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/>
            <a:t>p</a:t>
          </a:r>
          <a:r>
            <a:rPr lang="it-IT" sz="1100"/>
            <a:t>  scattering elastico su </a:t>
          </a:r>
          <a:r>
            <a:rPr lang="it-IT" sz="1100" b="1"/>
            <a:t>H</a:t>
          </a:r>
        </a:p>
      </cdr:txBody>
    </cdr:sp>
  </cdr:relSizeAnchor>
  <cdr:relSizeAnchor xmlns:cdr="http://schemas.openxmlformats.org/drawingml/2006/chartDrawing">
    <cdr:from>
      <cdr:x>0.35469</cdr:x>
      <cdr:y>0.20483</cdr:y>
    </cdr:from>
    <cdr:to>
      <cdr:x>0.60625</cdr:x>
      <cdr:y>0.29927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2165583" y="741375"/>
          <a:ext cx="1535921" cy="341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/>
            <a:t>p</a:t>
          </a:r>
          <a:r>
            <a:rPr lang="it-IT" sz="1100"/>
            <a:t>  scattering elastico su  </a:t>
          </a:r>
          <a:r>
            <a:rPr lang="it-IT" sz="1100" b="1"/>
            <a:t>D</a:t>
          </a:r>
          <a:r>
            <a:rPr lang="it-IT" sz="1100"/>
            <a:t> </a:t>
          </a:r>
        </a:p>
      </cdr:txBody>
    </cdr:sp>
  </cdr:relSizeAnchor>
  <cdr:relSizeAnchor xmlns:cdr="http://schemas.openxmlformats.org/drawingml/2006/chartDrawing">
    <cdr:from>
      <cdr:x>0.64062</cdr:x>
      <cdr:y>0.12895</cdr:y>
    </cdr:from>
    <cdr:to>
      <cdr:x>0.87969</cdr:x>
      <cdr:y>0.24503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3899117" y="466725"/>
          <a:ext cx="1455093" cy="420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/>
            <a:t>p </a:t>
          </a:r>
          <a:r>
            <a:rPr lang="it-IT" sz="1100"/>
            <a:t> scattering  con </a:t>
          </a:r>
          <a:r>
            <a:rPr lang="it-IT" sz="1100" b="1"/>
            <a:t>C</a:t>
          </a:r>
          <a:r>
            <a:rPr lang="it-IT" sz="1100" b="1" baseline="0"/>
            <a:t> </a:t>
          </a:r>
          <a:r>
            <a:rPr lang="it-IT" sz="700" b="1" baseline="0"/>
            <a:t>4,44</a:t>
          </a:r>
          <a:r>
            <a:rPr lang="it-IT" sz="1100" b="1"/>
            <a:t> </a:t>
          </a:r>
        </a:p>
      </cdr:txBody>
    </cdr:sp>
  </cdr:relSizeAnchor>
  <cdr:relSizeAnchor xmlns:cdr="http://schemas.openxmlformats.org/drawingml/2006/chartDrawing">
    <cdr:from>
      <cdr:x>0.66406</cdr:x>
      <cdr:y>0.21111</cdr:y>
    </cdr:from>
    <cdr:to>
      <cdr:x>0.93281</cdr:x>
      <cdr:y>0.29167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4048124" y="723901"/>
          <a:ext cx="1638301" cy="27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>
              <a:latin typeface="+mn-lt"/>
              <a:ea typeface="+mn-ea"/>
              <a:cs typeface="+mn-cs"/>
            </a:rPr>
            <a:t>p</a:t>
          </a:r>
          <a:r>
            <a:rPr lang="it-IT" sz="1100">
              <a:latin typeface="+mn-lt"/>
              <a:ea typeface="+mn-ea"/>
              <a:cs typeface="+mn-cs"/>
            </a:rPr>
            <a:t>  scattering elastico su </a:t>
          </a:r>
          <a:r>
            <a:rPr lang="it-IT" sz="1100" b="1">
              <a:latin typeface="+mn-lt"/>
              <a:ea typeface="+mn-ea"/>
              <a:cs typeface="+mn-cs"/>
            </a:rPr>
            <a:t>C</a:t>
          </a:r>
          <a:endParaRPr lang="it-IT"/>
        </a:p>
      </cdr:txBody>
    </cdr:sp>
  </cdr:relSizeAnchor>
  <cdr:relSizeAnchor xmlns:cdr="http://schemas.openxmlformats.org/drawingml/2006/chartDrawing">
    <cdr:from>
      <cdr:x>0.72969</cdr:x>
      <cdr:y>0.29444</cdr:y>
    </cdr:from>
    <cdr:to>
      <cdr:x>1</cdr:x>
      <cdr:y>0.39167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4457699" y="1009650"/>
          <a:ext cx="1647826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 dirty="0">
              <a:latin typeface="+mn-lt"/>
              <a:ea typeface="+mn-ea"/>
              <a:cs typeface="+mn-cs"/>
            </a:rPr>
            <a:t>p</a:t>
          </a:r>
          <a:r>
            <a:rPr lang="it-IT" sz="1100" dirty="0">
              <a:latin typeface="+mn-lt"/>
              <a:ea typeface="+mn-ea"/>
              <a:cs typeface="+mn-cs"/>
            </a:rPr>
            <a:t>  </a:t>
          </a:r>
          <a:r>
            <a:rPr lang="it-IT" sz="1100" dirty="0" err="1">
              <a:latin typeface="+mn-lt"/>
              <a:ea typeface="+mn-ea"/>
              <a:cs typeface="+mn-cs"/>
            </a:rPr>
            <a:t>scattering</a:t>
          </a:r>
          <a:r>
            <a:rPr lang="it-IT" sz="1100" dirty="0">
              <a:latin typeface="+mn-lt"/>
              <a:ea typeface="+mn-ea"/>
              <a:cs typeface="+mn-cs"/>
            </a:rPr>
            <a:t> elastico su </a:t>
          </a:r>
          <a:r>
            <a:rPr lang="it-IT" sz="1100" b="1" dirty="0">
              <a:latin typeface="+mn-lt"/>
              <a:ea typeface="+mn-ea"/>
              <a:cs typeface="+mn-cs"/>
            </a:rPr>
            <a:t>Au</a:t>
          </a:r>
          <a:endParaRPr lang="it-IT" sz="1100" dirty="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0.26209</cdr:x>
      <cdr:y>0.23684</cdr:y>
    </cdr:from>
    <cdr:to>
      <cdr:x>0.30938</cdr:x>
      <cdr:y>0.51652</cdr:y>
    </cdr:to>
    <cdr:sp macro="" textlink="">
      <cdr:nvSpPr>
        <cdr:cNvPr id="11" name="Connettore 2 10"/>
        <cdr:cNvSpPr/>
      </cdr:nvSpPr>
      <cdr:spPr>
        <a:xfrm xmlns:a="http://schemas.openxmlformats.org/drawingml/2006/main">
          <a:off x="1600200" y="857250"/>
          <a:ext cx="288727" cy="10123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0.49142</cdr:x>
      <cdr:y>0.26579</cdr:y>
    </cdr:from>
    <cdr:to>
      <cdr:x>0.50546</cdr:x>
      <cdr:y>0.46579</cdr:y>
    </cdr:to>
    <cdr:sp macro="" textlink="">
      <cdr:nvSpPr>
        <cdr:cNvPr id="13" name="Connettore 2 12"/>
        <cdr:cNvSpPr/>
      </cdr:nvSpPr>
      <cdr:spPr>
        <a:xfrm xmlns:a="http://schemas.openxmlformats.org/drawingml/2006/main" flipH="1">
          <a:off x="3000374" y="962026"/>
          <a:ext cx="85725" cy="7239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0.53906</cdr:x>
      <cdr:y>0.18158</cdr:y>
    </cdr:from>
    <cdr:to>
      <cdr:x>0.68799</cdr:x>
      <cdr:y>0.45833</cdr:y>
    </cdr:to>
    <cdr:sp macro="" textlink="">
      <cdr:nvSpPr>
        <cdr:cNvPr id="15" name="Connettore 2 14"/>
        <cdr:cNvSpPr/>
      </cdr:nvSpPr>
      <cdr:spPr>
        <a:xfrm xmlns:a="http://schemas.openxmlformats.org/drawingml/2006/main" flipH="1">
          <a:off x="3291243" y="657226"/>
          <a:ext cx="909282" cy="10017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0.6422</cdr:x>
      <cdr:y>0.27632</cdr:y>
    </cdr:from>
    <cdr:to>
      <cdr:x>0.71763</cdr:x>
      <cdr:y>0.43582</cdr:y>
    </cdr:to>
    <cdr:sp macro="" textlink="">
      <cdr:nvSpPr>
        <cdr:cNvPr id="17" name="Connettore 2 16"/>
        <cdr:cNvSpPr/>
      </cdr:nvSpPr>
      <cdr:spPr>
        <a:xfrm xmlns:a="http://schemas.openxmlformats.org/drawingml/2006/main" flipH="1">
          <a:off x="3920966" y="1000125"/>
          <a:ext cx="460533" cy="57733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0.67863</cdr:x>
      <cdr:y>0.35526</cdr:y>
    </cdr:from>
    <cdr:to>
      <cdr:x>0.77067</cdr:x>
      <cdr:y>0.42895</cdr:y>
    </cdr:to>
    <cdr:sp macro="" textlink="">
      <cdr:nvSpPr>
        <cdr:cNvPr id="19" name="Connettore 2 18"/>
        <cdr:cNvSpPr/>
      </cdr:nvSpPr>
      <cdr:spPr>
        <a:xfrm xmlns:a="http://schemas.openxmlformats.org/drawingml/2006/main" flipH="1">
          <a:off x="4143373" y="1285875"/>
          <a:ext cx="561976" cy="2666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0.26833</cdr:x>
      <cdr:y>0.25526</cdr:y>
    </cdr:from>
    <cdr:to>
      <cdr:x>0.4961</cdr:x>
      <cdr:y>0.33421</cdr:y>
    </cdr:to>
    <cdr:sp macro="" textlink="">
      <cdr:nvSpPr>
        <cdr:cNvPr id="12" name="CasellaDiTesto 1"/>
        <cdr:cNvSpPr txBox="1"/>
      </cdr:nvSpPr>
      <cdr:spPr>
        <a:xfrm xmlns:a="http://schemas.openxmlformats.org/drawingml/2006/main">
          <a:off x="1638301" y="923926"/>
          <a:ext cx="13906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/>
            <a:t>p </a:t>
          </a:r>
          <a:r>
            <a:rPr lang="it-IT" sz="1100"/>
            <a:t> scattering  con </a:t>
          </a:r>
          <a:r>
            <a:rPr lang="it-IT" sz="1100" b="1"/>
            <a:t>C</a:t>
          </a:r>
          <a:r>
            <a:rPr lang="it-IT" sz="1100" b="1" baseline="0"/>
            <a:t> </a:t>
          </a:r>
          <a:r>
            <a:rPr lang="it-IT" sz="700" b="1" baseline="0"/>
            <a:t>9,641</a:t>
          </a:r>
          <a:endParaRPr lang="it-IT" sz="1100" b="1"/>
        </a:p>
      </cdr:txBody>
    </cdr:sp>
  </cdr:relSizeAnchor>
  <cdr:relSizeAnchor xmlns:cdr="http://schemas.openxmlformats.org/drawingml/2006/chartDrawing">
    <cdr:from>
      <cdr:x>0.67551</cdr:x>
      <cdr:y>0.60789</cdr:y>
    </cdr:from>
    <cdr:to>
      <cdr:x>0.97361</cdr:x>
      <cdr:y>0.69396</cdr:y>
    </cdr:to>
    <cdr:sp macro="" textlink="">
      <cdr:nvSpPr>
        <cdr:cNvPr id="16" name="CasellaDiTesto 21"/>
        <cdr:cNvSpPr txBox="1"/>
      </cdr:nvSpPr>
      <cdr:spPr>
        <a:xfrm xmlns:a="http://schemas.openxmlformats.org/drawingml/2006/main">
          <a:off x="4124325" y="2200275"/>
          <a:ext cx="1820050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400" b="1" baseline="0">
              <a:solidFill>
                <a:srgbClr val="FF0000"/>
              </a:solidFill>
            </a:rPr>
            <a:t>Trigger Delay = 450 ns</a:t>
          </a:r>
          <a:endParaRPr lang="it-IT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0.6356</cdr:x>
      <cdr:y>0.71316</cdr:y>
    </cdr:from>
    <cdr:to>
      <cdr:x>1</cdr:x>
      <cdr:y>0.79922</cdr:y>
    </cdr:to>
    <cdr:sp macro="" textlink="">
      <cdr:nvSpPr>
        <cdr:cNvPr id="18" name="CasellaDiTesto 21"/>
        <cdr:cNvSpPr txBox="1"/>
      </cdr:nvSpPr>
      <cdr:spPr>
        <a:xfrm xmlns:a="http://schemas.openxmlformats.org/drawingml/2006/main">
          <a:off x="3887626" y="2581275"/>
          <a:ext cx="2217898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400" b="1" baseline="0" dirty="0">
              <a:solidFill>
                <a:srgbClr val="FF0000"/>
              </a:solidFill>
            </a:rPr>
            <a:t>Angolo di </a:t>
          </a:r>
          <a:r>
            <a:rPr lang="it-IT" sz="1400" b="1" baseline="0" dirty="0" err="1">
              <a:solidFill>
                <a:srgbClr val="FF0000"/>
              </a:solidFill>
            </a:rPr>
            <a:t>scattering</a:t>
          </a:r>
          <a:r>
            <a:rPr lang="it-IT" sz="1400" b="1" baseline="0" dirty="0">
              <a:solidFill>
                <a:srgbClr val="FF0000"/>
              </a:solidFill>
            </a:rPr>
            <a:t> = 28,5°</a:t>
          </a:r>
          <a:endParaRPr lang="it-IT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0.67606</cdr:x>
      <cdr:y>0.50526</cdr:y>
    </cdr:from>
    <cdr:to>
      <cdr:x>0.97509</cdr:x>
      <cdr:y>0.59132</cdr:y>
    </cdr:to>
    <cdr:sp macro="" textlink="">
      <cdr:nvSpPr>
        <cdr:cNvPr id="20" name="CasellaDiTesto 21"/>
        <cdr:cNvSpPr txBox="1"/>
      </cdr:nvSpPr>
      <cdr:spPr>
        <a:xfrm xmlns:a="http://schemas.openxmlformats.org/drawingml/2006/main">
          <a:off x="4114800" y="1828800"/>
          <a:ext cx="1820050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400" b="1">
              <a:solidFill>
                <a:srgbClr val="FF0000"/>
              </a:solidFill>
            </a:rPr>
            <a:t>Freq.</a:t>
          </a:r>
          <a:r>
            <a:rPr lang="it-IT" sz="1400" b="1" baseline="0">
              <a:solidFill>
                <a:srgbClr val="FF0000"/>
              </a:solidFill>
            </a:rPr>
            <a:t> Camp = 25 MHz</a:t>
          </a:r>
          <a:endParaRPr lang="it-IT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0.11702</cdr:x>
      <cdr:y>0.11628</cdr:y>
    </cdr:from>
    <cdr:to>
      <cdr:x>0.35019</cdr:x>
      <cdr:y>0.20312</cdr:y>
    </cdr:to>
    <cdr:sp macro="" textlink="">
      <cdr:nvSpPr>
        <cdr:cNvPr id="21" name="CasellaDiTesto 20"/>
        <cdr:cNvSpPr txBox="1"/>
      </cdr:nvSpPr>
      <cdr:spPr>
        <a:xfrm xmlns:a="http://schemas.openxmlformats.org/drawingml/2006/main">
          <a:off x="792088" y="360040"/>
          <a:ext cx="1578270" cy="268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 dirty="0">
              <a:latin typeface="+mn-lt"/>
              <a:ea typeface="+mn-ea"/>
              <a:cs typeface="+mn-cs"/>
            </a:rPr>
            <a:t>D</a:t>
          </a:r>
          <a:r>
            <a:rPr lang="it-IT" sz="1100" b="1" baseline="0" dirty="0">
              <a:latin typeface="+mn-lt"/>
              <a:ea typeface="+mn-ea"/>
              <a:cs typeface="+mn-cs"/>
            </a:rPr>
            <a:t>  </a:t>
          </a:r>
          <a:r>
            <a:rPr lang="it-IT" sz="1100" baseline="0" dirty="0">
              <a:latin typeface="+mn-lt"/>
              <a:ea typeface="+mn-ea"/>
              <a:cs typeface="+mn-cs"/>
            </a:rPr>
            <a:t>da reazione </a:t>
          </a:r>
          <a:r>
            <a:rPr lang="it-IT" sz="1100" b="1" baseline="0" dirty="0">
              <a:latin typeface="+mn-lt"/>
              <a:ea typeface="+mn-ea"/>
              <a:cs typeface="+mn-cs"/>
            </a:rPr>
            <a:t>p + C</a:t>
          </a:r>
          <a:endParaRPr lang="it-IT" sz="1100" b="1" dirty="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0.18466</cdr:x>
      <cdr:y>0.19474</cdr:y>
    </cdr:from>
    <cdr:to>
      <cdr:x>0.23318</cdr:x>
      <cdr:y>0.54737</cdr:y>
    </cdr:to>
    <cdr:sp macro="" textlink="">
      <cdr:nvSpPr>
        <cdr:cNvPr id="23" name="Connettore 2 22"/>
        <cdr:cNvSpPr/>
      </cdr:nvSpPr>
      <cdr:spPr>
        <a:xfrm xmlns:a="http://schemas.openxmlformats.org/drawingml/2006/main">
          <a:off x="1123949" y="704850"/>
          <a:ext cx="295275" cy="12763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0.3928</cdr:x>
      <cdr:y>0.32895</cdr:y>
    </cdr:from>
    <cdr:to>
      <cdr:x>0.40219</cdr:x>
      <cdr:y>0.49474</cdr:y>
    </cdr:to>
    <cdr:sp macro="" textlink="">
      <cdr:nvSpPr>
        <cdr:cNvPr id="25" name="Connettore 2 24"/>
        <cdr:cNvSpPr/>
      </cdr:nvSpPr>
      <cdr:spPr>
        <a:xfrm xmlns:a="http://schemas.openxmlformats.org/drawingml/2006/main">
          <a:off x="2390774" y="1190625"/>
          <a:ext cx="57150" cy="6000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</cdr:x>
      <cdr:y>0</cdr:y>
    </cdr:from>
    <cdr:to>
      <cdr:x>0.21295</cdr:x>
      <cdr:y>0.23256</cdr:y>
    </cdr:to>
    <cdr:sp macro="" textlink="">
      <cdr:nvSpPr>
        <cdr:cNvPr id="22" name="CasellaDiTesto 21"/>
        <cdr:cNvSpPr txBox="1"/>
      </cdr:nvSpPr>
      <cdr:spPr>
        <a:xfrm xmlns:a="http://schemas.openxmlformats.org/drawingml/2006/main">
          <a:off x="0" y="0"/>
          <a:ext cx="1296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b="1" dirty="0" err="1">
              <a:solidFill>
                <a:srgbClr val="FF0000"/>
              </a:solidFill>
            </a:rPr>
            <a:t>Fit</a:t>
          </a:r>
          <a:r>
            <a:rPr lang="it-IT" sz="1400" b="1" dirty="0">
              <a:solidFill>
                <a:srgbClr val="FF0000"/>
              </a:solidFill>
            </a:rPr>
            <a:t> Lineare</a:t>
          </a:r>
        </a:p>
        <a:p xmlns:a="http://schemas.openxmlformats.org/drawingml/2006/main">
          <a:r>
            <a:rPr lang="it-IT" sz="1400" b="1" dirty="0">
              <a:solidFill>
                <a:srgbClr val="FF0000"/>
              </a:solidFill>
            </a:rPr>
            <a:t>per Origine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0.20156</cdr:x>
      <cdr:y>0.16959</cdr:y>
    </cdr:from>
    <cdr:to>
      <cdr:x>0.45469</cdr:x>
      <cdr:y>0.24737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228695" y="613825"/>
          <a:ext cx="1543080" cy="281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/>
            <a:t>p</a:t>
          </a:r>
          <a:r>
            <a:rPr lang="it-IT" sz="1100"/>
            <a:t>  scattering elastico su </a:t>
          </a:r>
          <a:r>
            <a:rPr lang="it-IT" sz="1100" b="1"/>
            <a:t>H</a:t>
          </a:r>
        </a:p>
      </cdr:txBody>
    </cdr:sp>
  </cdr:relSizeAnchor>
  <cdr:relSizeAnchor xmlns:cdr="http://schemas.openxmlformats.org/drawingml/2006/chartDrawing">
    <cdr:from>
      <cdr:x>0.35469</cdr:x>
      <cdr:y>0.20483</cdr:y>
    </cdr:from>
    <cdr:to>
      <cdr:x>0.60625</cdr:x>
      <cdr:y>0.29927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2165583" y="741375"/>
          <a:ext cx="1535921" cy="341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/>
            <a:t>p</a:t>
          </a:r>
          <a:r>
            <a:rPr lang="it-IT" sz="1100"/>
            <a:t>  scattering elastico su  </a:t>
          </a:r>
          <a:r>
            <a:rPr lang="it-IT" sz="1100" b="1"/>
            <a:t>D</a:t>
          </a:r>
          <a:r>
            <a:rPr lang="it-IT" sz="1100"/>
            <a:t> </a:t>
          </a:r>
        </a:p>
      </cdr:txBody>
    </cdr:sp>
  </cdr:relSizeAnchor>
  <cdr:relSizeAnchor xmlns:cdr="http://schemas.openxmlformats.org/drawingml/2006/chartDrawing">
    <cdr:from>
      <cdr:x>0.64062</cdr:x>
      <cdr:y>0.12895</cdr:y>
    </cdr:from>
    <cdr:to>
      <cdr:x>0.87969</cdr:x>
      <cdr:y>0.24503</cdr:y>
    </cdr:to>
    <cdr:sp macro="" textlink="">
      <cdr:nvSpPr>
        <cdr:cNvPr id="6" name="CasellaDiTesto 5"/>
        <cdr:cNvSpPr txBox="1"/>
      </cdr:nvSpPr>
      <cdr:spPr>
        <a:xfrm xmlns:a="http://schemas.openxmlformats.org/drawingml/2006/main">
          <a:off x="3899117" y="466725"/>
          <a:ext cx="1455093" cy="420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/>
            <a:t>p </a:t>
          </a:r>
          <a:r>
            <a:rPr lang="it-IT" sz="1100"/>
            <a:t> scattering  con </a:t>
          </a:r>
          <a:r>
            <a:rPr lang="it-IT" sz="1100" b="1"/>
            <a:t>C</a:t>
          </a:r>
          <a:r>
            <a:rPr lang="it-IT" sz="1100" b="1" baseline="0"/>
            <a:t> </a:t>
          </a:r>
          <a:r>
            <a:rPr lang="it-IT" sz="700" b="1" baseline="0"/>
            <a:t>4,44</a:t>
          </a:r>
          <a:r>
            <a:rPr lang="it-IT" sz="1100" b="1"/>
            <a:t> </a:t>
          </a:r>
        </a:p>
      </cdr:txBody>
    </cdr:sp>
  </cdr:relSizeAnchor>
  <cdr:relSizeAnchor xmlns:cdr="http://schemas.openxmlformats.org/drawingml/2006/chartDrawing">
    <cdr:from>
      <cdr:x>0.66406</cdr:x>
      <cdr:y>0.21111</cdr:y>
    </cdr:from>
    <cdr:to>
      <cdr:x>0.93281</cdr:x>
      <cdr:y>0.29167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4048124" y="723901"/>
          <a:ext cx="1638301" cy="27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>
              <a:latin typeface="+mn-lt"/>
              <a:ea typeface="+mn-ea"/>
              <a:cs typeface="+mn-cs"/>
            </a:rPr>
            <a:t>p</a:t>
          </a:r>
          <a:r>
            <a:rPr lang="it-IT" sz="1100">
              <a:latin typeface="+mn-lt"/>
              <a:ea typeface="+mn-ea"/>
              <a:cs typeface="+mn-cs"/>
            </a:rPr>
            <a:t>  scattering elastico su </a:t>
          </a:r>
          <a:r>
            <a:rPr lang="it-IT" sz="1100" b="1">
              <a:latin typeface="+mn-lt"/>
              <a:ea typeface="+mn-ea"/>
              <a:cs typeface="+mn-cs"/>
            </a:rPr>
            <a:t>C</a:t>
          </a:r>
          <a:endParaRPr lang="it-IT"/>
        </a:p>
      </cdr:txBody>
    </cdr:sp>
  </cdr:relSizeAnchor>
  <cdr:relSizeAnchor xmlns:cdr="http://schemas.openxmlformats.org/drawingml/2006/chartDrawing">
    <cdr:from>
      <cdr:x>0.70787</cdr:x>
      <cdr:y>0.29803</cdr:y>
    </cdr:from>
    <cdr:to>
      <cdr:x>0.97818</cdr:x>
      <cdr:y>0.39526</cdr:y>
    </cdr:to>
    <cdr:sp macro="" textlink="">
      <cdr:nvSpPr>
        <cdr:cNvPr id="8" name="CasellaDiTesto 7"/>
        <cdr:cNvSpPr txBox="1"/>
      </cdr:nvSpPr>
      <cdr:spPr>
        <a:xfrm xmlns:a="http://schemas.openxmlformats.org/drawingml/2006/main">
          <a:off x="4536504" y="936104"/>
          <a:ext cx="1732339" cy="305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 dirty="0">
              <a:latin typeface="+mn-lt"/>
              <a:ea typeface="+mn-ea"/>
              <a:cs typeface="+mn-cs"/>
            </a:rPr>
            <a:t>p</a:t>
          </a:r>
          <a:r>
            <a:rPr lang="it-IT" sz="1100" dirty="0">
              <a:latin typeface="+mn-lt"/>
              <a:ea typeface="+mn-ea"/>
              <a:cs typeface="+mn-cs"/>
            </a:rPr>
            <a:t>  </a:t>
          </a:r>
          <a:r>
            <a:rPr lang="it-IT" sz="1100" dirty="0" err="1">
              <a:latin typeface="+mn-lt"/>
              <a:ea typeface="+mn-ea"/>
              <a:cs typeface="+mn-cs"/>
            </a:rPr>
            <a:t>scattering</a:t>
          </a:r>
          <a:r>
            <a:rPr lang="it-IT" sz="1100" dirty="0">
              <a:latin typeface="+mn-lt"/>
              <a:ea typeface="+mn-ea"/>
              <a:cs typeface="+mn-cs"/>
            </a:rPr>
            <a:t> elastico su </a:t>
          </a:r>
          <a:r>
            <a:rPr lang="it-IT" sz="1100" b="1" dirty="0">
              <a:latin typeface="+mn-lt"/>
              <a:ea typeface="+mn-ea"/>
              <a:cs typeface="+mn-cs"/>
            </a:rPr>
            <a:t>Au</a:t>
          </a:r>
          <a:endParaRPr lang="it-IT" sz="1100" dirty="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0.26209</cdr:x>
      <cdr:y>0.23684</cdr:y>
    </cdr:from>
    <cdr:to>
      <cdr:x>0.30938</cdr:x>
      <cdr:y>0.51652</cdr:y>
    </cdr:to>
    <cdr:sp macro="" textlink="">
      <cdr:nvSpPr>
        <cdr:cNvPr id="11" name="Connettore 2 10"/>
        <cdr:cNvSpPr/>
      </cdr:nvSpPr>
      <cdr:spPr>
        <a:xfrm xmlns:a="http://schemas.openxmlformats.org/drawingml/2006/main">
          <a:off x="1600200" y="857250"/>
          <a:ext cx="288727" cy="10123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0.49142</cdr:x>
      <cdr:y>0.26579</cdr:y>
    </cdr:from>
    <cdr:to>
      <cdr:x>0.50546</cdr:x>
      <cdr:y>0.46579</cdr:y>
    </cdr:to>
    <cdr:sp macro="" textlink="">
      <cdr:nvSpPr>
        <cdr:cNvPr id="13" name="Connettore 2 12"/>
        <cdr:cNvSpPr/>
      </cdr:nvSpPr>
      <cdr:spPr>
        <a:xfrm xmlns:a="http://schemas.openxmlformats.org/drawingml/2006/main" flipH="1">
          <a:off x="3000374" y="962026"/>
          <a:ext cx="85725" cy="7239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0.53906</cdr:x>
      <cdr:y>0.18158</cdr:y>
    </cdr:from>
    <cdr:to>
      <cdr:x>0.68799</cdr:x>
      <cdr:y>0.45833</cdr:y>
    </cdr:to>
    <cdr:sp macro="" textlink="">
      <cdr:nvSpPr>
        <cdr:cNvPr id="15" name="Connettore 2 14"/>
        <cdr:cNvSpPr/>
      </cdr:nvSpPr>
      <cdr:spPr>
        <a:xfrm xmlns:a="http://schemas.openxmlformats.org/drawingml/2006/main" flipH="1">
          <a:off x="3291243" y="657226"/>
          <a:ext cx="909282" cy="10017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0.6422</cdr:x>
      <cdr:y>0.27632</cdr:y>
    </cdr:from>
    <cdr:to>
      <cdr:x>0.71763</cdr:x>
      <cdr:y>0.43582</cdr:y>
    </cdr:to>
    <cdr:sp macro="" textlink="">
      <cdr:nvSpPr>
        <cdr:cNvPr id="17" name="Connettore 2 16"/>
        <cdr:cNvSpPr/>
      </cdr:nvSpPr>
      <cdr:spPr>
        <a:xfrm xmlns:a="http://schemas.openxmlformats.org/drawingml/2006/main" flipH="1">
          <a:off x="3920966" y="1000125"/>
          <a:ext cx="460533" cy="57733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0.67863</cdr:x>
      <cdr:y>0.35526</cdr:y>
    </cdr:from>
    <cdr:to>
      <cdr:x>0.77067</cdr:x>
      <cdr:y>0.42895</cdr:y>
    </cdr:to>
    <cdr:sp macro="" textlink="">
      <cdr:nvSpPr>
        <cdr:cNvPr id="19" name="Connettore 2 18"/>
        <cdr:cNvSpPr/>
      </cdr:nvSpPr>
      <cdr:spPr>
        <a:xfrm xmlns:a="http://schemas.openxmlformats.org/drawingml/2006/main" flipH="1">
          <a:off x="4143373" y="1285875"/>
          <a:ext cx="561976" cy="2666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0.26833</cdr:x>
      <cdr:y>0.25526</cdr:y>
    </cdr:from>
    <cdr:to>
      <cdr:x>0.4961</cdr:x>
      <cdr:y>0.33421</cdr:y>
    </cdr:to>
    <cdr:sp macro="" textlink="">
      <cdr:nvSpPr>
        <cdr:cNvPr id="12" name="CasellaDiTesto 1"/>
        <cdr:cNvSpPr txBox="1"/>
      </cdr:nvSpPr>
      <cdr:spPr>
        <a:xfrm xmlns:a="http://schemas.openxmlformats.org/drawingml/2006/main">
          <a:off x="1638301" y="923926"/>
          <a:ext cx="13906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/>
            <a:t>p </a:t>
          </a:r>
          <a:r>
            <a:rPr lang="it-IT" sz="1100"/>
            <a:t> scattering  con </a:t>
          </a:r>
          <a:r>
            <a:rPr lang="it-IT" sz="1100" b="1"/>
            <a:t>C</a:t>
          </a:r>
          <a:r>
            <a:rPr lang="it-IT" sz="1100" b="1" baseline="0"/>
            <a:t> </a:t>
          </a:r>
          <a:r>
            <a:rPr lang="it-IT" sz="700" b="1" baseline="0"/>
            <a:t>9,641</a:t>
          </a:r>
          <a:endParaRPr lang="it-IT" sz="1100" b="1"/>
        </a:p>
      </cdr:txBody>
    </cdr:sp>
  </cdr:relSizeAnchor>
  <cdr:relSizeAnchor xmlns:cdr="http://schemas.openxmlformats.org/drawingml/2006/chartDrawing">
    <cdr:from>
      <cdr:x>0.67551</cdr:x>
      <cdr:y>0.60789</cdr:y>
    </cdr:from>
    <cdr:to>
      <cdr:x>0.97361</cdr:x>
      <cdr:y>0.69396</cdr:y>
    </cdr:to>
    <cdr:sp macro="" textlink="">
      <cdr:nvSpPr>
        <cdr:cNvPr id="16" name="CasellaDiTesto 21"/>
        <cdr:cNvSpPr txBox="1"/>
      </cdr:nvSpPr>
      <cdr:spPr>
        <a:xfrm xmlns:a="http://schemas.openxmlformats.org/drawingml/2006/main">
          <a:off x="4124325" y="2200275"/>
          <a:ext cx="1820050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400" b="1" baseline="0">
              <a:solidFill>
                <a:srgbClr val="FF0000"/>
              </a:solidFill>
            </a:rPr>
            <a:t>Trigger Delay = 450 ns</a:t>
          </a:r>
          <a:endParaRPr lang="it-IT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0.6356</cdr:x>
      <cdr:y>0.71316</cdr:y>
    </cdr:from>
    <cdr:to>
      <cdr:x>1</cdr:x>
      <cdr:y>0.79922</cdr:y>
    </cdr:to>
    <cdr:sp macro="" textlink="">
      <cdr:nvSpPr>
        <cdr:cNvPr id="18" name="CasellaDiTesto 21"/>
        <cdr:cNvSpPr txBox="1"/>
      </cdr:nvSpPr>
      <cdr:spPr>
        <a:xfrm xmlns:a="http://schemas.openxmlformats.org/drawingml/2006/main">
          <a:off x="3887626" y="2581275"/>
          <a:ext cx="2217898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400" b="1" baseline="0">
              <a:solidFill>
                <a:srgbClr val="FF0000"/>
              </a:solidFill>
            </a:rPr>
            <a:t>Angolo di scattering = 28,5°</a:t>
          </a:r>
          <a:endParaRPr lang="it-IT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0.67606</cdr:x>
      <cdr:y>0.50526</cdr:y>
    </cdr:from>
    <cdr:to>
      <cdr:x>0.97509</cdr:x>
      <cdr:y>0.59132</cdr:y>
    </cdr:to>
    <cdr:sp macro="" textlink="">
      <cdr:nvSpPr>
        <cdr:cNvPr id="20" name="CasellaDiTesto 21"/>
        <cdr:cNvSpPr txBox="1"/>
      </cdr:nvSpPr>
      <cdr:spPr>
        <a:xfrm xmlns:a="http://schemas.openxmlformats.org/drawingml/2006/main">
          <a:off x="4114800" y="1828800"/>
          <a:ext cx="1820050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it-IT" sz="1400" b="1">
              <a:solidFill>
                <a:srgbClr val="FF0000"/>
              </a:solidFill>
            </a:rPr>
            <a:t>Freq.</a:t>
          </a:r>
          <a:r>
            <a:rPr lang="it-IT" sz="1400" b="1" baseline="0">
              <a:solidFill>
                <a:srgbClr val="FF0000"/>
              </a:solidFill>
            </a:rPr>
            <a:t> Camp = 25 MHz</a:t>
          </a:r>
          <a:endParaRPr lang="it-IT" sz="14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0.13483</cdr:x>
      <cdr:y>0.11463</cdr:y>
    </cdr:from>
    <cdr:to>
      <cdr:x>0.368</cdr:x>
      <cdr:y>0.20147</cdr:y>
    </cdr:to>
    <cdr:sp macro="" textlink="">
      <cdr:nvSpPr>
        <cdr:cNvPr id="21" name="CasellaDiTesto 20"/>
        <cdr:cNvSpPr txBox="1"/>
      </cdr:nvSpPr>
      <cdr:spPr>
        <a:xfrm xmlns:a="http://schemas.openxmlformats.org/drawingml/2006/main">
          <a:off x="864096" y="360040"/>
          <a:ext cx="1494319" cy="272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b="1" dirty="0">
              <a:latin typeface="+mn-lt"/>
              <a:ea typeface="+mn-ea"/>
              <a:cs typeface="+mn-cs"/>
            </a:rPr>
            <a:t>D</a:t>
          </a:r>
          <a:r>
            <a:rPr lang="it-IT" sz="1100" b="1" baseline="0" dirty="0">
              <a:latin typeface="+mn-lt"/>
              <a:ea typeface="+mn-ea"/>
              <a:cs typeface="+mn-cs"/>
            </a:rPr>
            <a:t>  </a:t>
          </a:r>
          <a:r>
            <a:rPr lang="it-IT" sz="1100" baseline="0" dirty="0">
              <a:latin typeface="+mn-lt"/>
              <a:ea typeface="+mn-ea"/>
              <a:cs typeface="+mn-cs"/>
            </a:rPr>
            <a:t>da reazione </a:t>
          </a:r>
          <a:r>
            <a:rPr lang="it-IT" sz="1100" b="1" baseline="0" dirty="0">
              <a:latin typeface="+mn-lt"/>
              <a:ea typeface="+mn-ea"/>
              <a:cs typeface="+mn-cs"/>
            </a:rPr>
            <a:t>p + C</a:t>
          </a:r>
          <a:endParaRPr lang="it-IT" sz="1100" b="1" dirty="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0.18466</cdr:x>
      <cdr:y>0.19474</cdr:y>
    </cdr:from>
    <cdr:to>
      <cdr:x>0.23318</cdr:x>
      <cdr:y>0.54737</cdr:y>
    </cdr:to>
    <cdr:sp macro="" textlink="">
      <cdr:nvSpPr>
        <cdr:cNvPr id="23" name="Connettore 2 22"/>
        <cdr:cNvSpPr/>
      </cdr:nvSpPr>
      <cdr:spPr>
        <a:xfrm xmlns:a="http://schemas.openxmlformats.org/drawingml/2006/main">
          <a:off x="1123949" y="704850"/>
          <a:ext cx="295275" cy="12763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>
            <a:ln>
              <a:solidFill>
                <a:schemeClr val="tx1"/>
              </a:solidFill>
            </a:ln>
          </a:endParaRPr>
        </a:p>
      </cdr:txBody>
    </cdr:sp>
  </cdr:relSizeAnchor>
  <cdr:relSizeAnchor xmlns:cdr="http://schemas.openxmlformats.org/drawingml/2006/chartDrawing">
    <cdr:from>
      <cdr:x>0.3928</cdr:x>
      <cdr:y>0.32895</cdr:y>
    </cdr:from>
    <cdr:to>
      <cdr:x>0.40219</cdr:x>
      <cdr:y>0.49474</cdr:y>
    </cdr:to>
    <cdr:sp macro="" textlink="">
      <cdr:nvSpPr>
        <cdr:cNvPr id="25" name="Connettore 2 24"/>
        <cdr:cNvSpPr/>
      </cdr:nvSpPr>
      <cdr:spPr>
        <a:xfrm xmlns:a="http://schemas.openxmlformats.org/drawingml/2006/main">
          <a:off x="2390774" y="1190625"/>
          <a:ext cx="57150" cy="60007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  <cdr:relSizeAnchor xmlns:cdr="http://schemas.openxmlformats.org/drawingml/2006/chartDrawing">
    <cdr:from>
      <cdr:x>0</cdr:x>
      <cdr:y>0</cdr:y>
    </cdr:from>
    <cdr:to>
      <cdr:x>0.19249</cdr:x>
      <cdr:y>0.1834</cdr:y>
    </cdr:to>
    <cdr:sp macro="" textlink="">
      <cdr:nvSpPr>
        <cdr:cNvPr id="22" name="CasellaDiTesto 21"/>
        <cdr:cNvSpPr txBox="1"/>
      </cdr:nvSpPr>
      <cdr:spPr>
        <a:xfrm xmlns:a="http://schemas.openxmlformats.org/drawingml/2006/main">
          <a:off x="-936104" y="0"/>
          <a:ext cx="1164309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b="1" dirty="0" err="1">
              <a:solidFill>
                <a:srgbClr val="FF0000"/>
              </a:solidFill>
            </a:rPr>
            <a:t>Fit</a:t>
          </a:r>
          <a:r>
            <a:rPr lang="it-IT" sz="1400" b="1" dirty="0">
              <a:solidFill>
                <a:srgbClr val="FF0000"/>
              </a:solidFill>
            </a:rPr>
            <a:t>  Quadratico</a:t>
          </a:r>
        </a:p>
        <a:p xmlns:a="http://schemas.openxmlformats.org/drawingml/2006/main">
          <a:r>
            <a:rPr lang="it-IT" sz="1400" b="1" dirty="0">
              <a:solidFill>
                <a:srgbClr val="FF0000"/>
              </a:solidFill>
            </a:rPr>
            <a:t>per</a:t>
          </a:r>
          <a:r>
            <a:rPr lang="it-IT" sz="1400" b="1" baseline="0" dirty="0">
              <a:solidFill>
                <a:srgbClr val="FF0000"/>
              </a:solidFill>
            </a:rPr>
            <a:t> Origine</a:t>
          </a:r>
          <a:endParaRPr lang="it-IT" sz="14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noProof="0"/>
              <a:t>Click to edit the notes format</a:t>
            </a:r>
            <a:endParaRPr noProof="0"/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3438" cy="503238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&lt;header&gt;</a:t>
            </a:r>
            <a:endParaRPr>
              <a:latin typeface="+mn-l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398963" y="0"/>
            <a:ext cx="3373437" cy="50323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&lt;date/time&gt;</a:t>
            </a:r>
            <a:endParaRPr>
              <a:latin typeface="+mn-lt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9555163"/>
            <a:ext cx="3373438" cy="503237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&lt;footer&gt;</a:t>
            </a:r>
            <a:endParaRPr>
              <a:latin typeface="+mn-lt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EDB9AED7-042F-4F05-AD07-1BC5EC2FFF9E}" type="slidenum">
              <a:rPr lang="en-US"/>
              <a:pPr>
                <a:defRPr/>
              </a:pPr>
              <a:t>‹N›</a:t>
            </a:fld>
            <a:endParaRPr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706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0659" name="Segnaposto numero diapositiva 3"/>
          <p:cNvSpPr>
            <a:spLocks noGrp="1"/>
          </p:cNvSpPr>
          <p:nvPr>
            <p:ph type="sldNum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FAAD93A-9363-4BD4-9A46-F407D04652B7}" type="slidenum">
              <a:rPr lang="it-IT" sz="1800" smtClean="0">
                <a:latin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737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3731" name="Segnaposto numero diapositiva 3"/>
          <p:cNvSpPr>
            <a:spLocks noGrp="1"/>
          </p:cNvSpPr>
          <p:nvPr>
            <p:ph type="sldNum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6B589F2-72EB-4007-9D8F-BB1E7CD4BFEE}" type="slidenum">
              <a:rPr lang="it-IT" sz="1800" smtClean="0">
                <a:latin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138" y="1600200"/>
            <a:ext cx="5673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138" y="1600200"/>
            <a:ext cx="5673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138" y="1600200"/>
            <a:ext cx="5673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138" y="1600200"/>
            <a:ext cx="5673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DEF3E13-43AF-4D5E-93B5-97ECDDBE0905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631CFA-E0C8-4871-9026-03E8B9C533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AA26B-6BCF-4EF8-8D84-07F09859A74B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8707-CFA6-4D48-84B2-DF690EB5CA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A2BA-6819-4284-AF89-AA1AFBB450C9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1BA4-5D4F-4BF1-96FC-C5A4607C6D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560C-92CA-406B-878B-59399EA40311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CDAE-CEFF-487F-84DE-AE4928F542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0C54-2CD9-48E4-A0E3-5D0CB1E11266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1AC9-99CB-4B5F-910B-E87CF53610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CCA0-751A-4919-93E0-C3733E3F1C73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F6B1-EB28-4546-A4D0-3F45AE804C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94F16-68F9-4AF2-8112-4699C2FCAE99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7E5F-7F60-49A2-AC67-22C7F4C46A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8D71-6738-4955-A471-3727A74A4CA1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A7AC-9845-4018-A501-26290309F2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BE31-303C-4848-91B1-D55CDC2509FE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8EFF-D471-4B3B-9234-34E91112A7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1C84-2D58-41A9-BDC9-A523B0F5B28F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8F53-778A-4F99-A6D2-52B9D489B6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738D-7BAC-4E1D-89D3-2170CC69F036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D040-C9DF-4278-BE00-E61C7D439D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22C2-CA73-4B3B-B02E-069F8571357C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091D-8F19-47F5-9FD9-FBFA27C3D1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5FBA-871A-4F3D-83F7-F78C2698A108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E885D-9C66-42ED-B525-DC3B8F851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A9E5-CEB5-412D-9D59-DD0EC5BFB801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84E8-9212-4D64-B623-9E486F0A1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3989-D2F2-443C-8907-C56154366F5F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D9F3-D9CC-4E3E-9516-E682127D84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51026-CF25-4EEA-8701-72C191D01A71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A47F-3A1C-474A-9F18-788C43E166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7DC8-7932-4EBD-9086-3BF8C8879106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7596-4744-402B-B112-54AFD685E5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56D5-665A-448D-ACDA-7FE4AFDAFAD4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CD97-A6FB-426B-A865-DCAFD2AB43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9069-807C-4AE7-8538-D6B32F349ED7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744AA-4B87-4800-AB79-575271A25D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EEAF-6267-4343-BD7D-B17784FE0D60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3466-F508-4461-A660-FE9BCF6B60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A586-3A13-4C87-A25E-114DEB08EF31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EF2F-FE8F-496B-8FEC-249D393715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957E-6843-4421-8F3D-B3791D9BEB25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554B-7201-4261-BE03-217B528935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F758-A204-478B-8B71-ECBF984106A2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23BC-A99C-4A6F-A9B9-C6D8709588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the title text formatFare clic per modificare lo stile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9/11/15</a:t>
            </a:r>
            <a:endParaRPr>
              <a:latin typeface="+mn-l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7F5D79BF-FCFC-445B-BA6F-2C2244BCC307}" type="slidenum">
              <a:rPr lang="en-US"/>
              <a:pPr>
                <a:defRPr/>
              </a:pPr>
              <a:t>‹N›</a:t>
            </a:fld>
            <a:endParaRPr>
              <a:latin typeface="+mn-l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/>
              <a:t>Click to edit the outline text format</a:t>
            </a:r>
            <a:endParaRPr/>
          </a:p>
          <a:p>
            <a:pPr lvl="1"/>
            <a:r>
              <a:rPr lang="it-IT"/>
              <a:t>Second Outline Level</a:t>
            </a:r>
            <a:endParaRPr/>
          </a:p>
          <a:p>
            <a:pPr lvl="2"/>
            <a:r>
              <a:rPr lang="it-IT"/>
              <a:t>Third Outline Level</a:t>
            </a:r>
            <a:endParaRPr/>
          </a:p>
          <a:p>
            <a:pPr lvl="3"/>
            <a:r>
              <a:rPr lang="it-IT"/>
              <a:t>Fourth Outline Level</a:t>
            </a:r>
            <a:endParaRPr/>
          </a:p>
          <a:p>
            <a:pPr lvl="4"/>
            <a:r>
              <a:rPr lang="it-IT"/>
              <a:t>Fifth Outline Level</a:t>
            </a:r>
            <a:endParaRPr/>
          </a:p>
          <a:p>
            <a:pPr lvl="5"/>
            <a:r>
              <a:rPr lang="it-IT"/>
              <a:t>Sixth Outline Level</a:t>
            </a:r>
            <a:endParaRPr/>
          </a:p>
          <a:p>
            <a:pPr lvl="6"/>
            <a:r>
              <a:rPr lang="it-IT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the title text formatFare clic per modificare lo stile del titolo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the outline text format</a:t>
            </a:r>
            <a:endParaRPr/>
          </a:p>
          <a:p>
            <a:pPr lvl="1"/>
            <a:r>
              <a:rPr lang="it-IT"/>
              <a:t>Second Outline Level</a:t>
            </a:r>
            <a:endParaRPr/>
          </a:p>
          <a:p>
            <a:pPr lvl="2"/>
            <a:r>
              <a:rPr lang="it-IT"/>
              <a:t>Third Outline Level</a:t>
            </a:r>
            <a:endParaRPr/>
          </a:p>
          <a:p>
            <a:pPr lvl="3"/>
            <a:r>
              <a:rPr lang="it-IT"/>
              <a:t>Fourth Outline Level</a:t>
            </a:r>
            <a:endParaRPr/>
          </a:p>
          <a:p>
            <a:pPr lvl="4"/>
            <a:r>
              <a:rPr lang="it-IT"/>
              <a:t>Fifth Outline Level</a:t>
            </a:r>
            <a:endParaRPr/>
          </a:p>
          <a:p>
            <a:pPr lvl="5"/>
            <a:r>
              <a:rPr lang="it-IT"/>
              <a:t>Sixth Outline Level</a:t>
            </a:r>
            <a:endParaRPr/>
          </a:p>
          <a:p>
            <a:r>
              <a:rPr lang="it-IT"/>
              <a:t>Seventh Outline LevelFare clic per modificare stili del testo dello schema</a:t>
            </a:r>
            <a:endParaRPr/>
          </a:p>
          <a:p>
            <a:pPr lvl="1"/>
            <a:r>
              <a:rPr lang="it-IT"/>
              <a:t>Secondo livello</a:t>
            </a:r>
            <a:endParaRPr/>
          </a:p>
          <a:p>
            <a:pPr lvl="2"/>
            <a:r>
              <a:rPr lang="it-IT"/>
              <a:t>Terzo livello</a:t>
            </a:r>
            <a:endParaRPr/>
          </a:p>
          <a:p>
            <a:pPr lvl="3"/>
            <a:r>
              <a:rPr lang="it-IT"/>
              <a:t>Quarto livello</a:t>
            </a:r>
            <a:endParaRPr/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9/11/15</a:t>
            </a:r>
            <a:endParaRPr>
              <a:latin typeface="+mn-lt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A0CD6F75-2408-48C7-93F5-7591B25823CF}" type="slidenum">
              <a:rPr lang="en-US"/>
              <a:pPr>
                <a:defRPr/>
              </a:pPr>
              <a:t>‹N›</a:t>
            </a:fld>
            <a:endParaRPr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19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CB6632-CBB8-4F01-9E32-541F2931B410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BA3F55-1A04-46AE-885D-4FB5455914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42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4256BD-19DA-4914-8D0B-E13D3FD3D777}" type="datetimeFigureOut">
              <a:rPr lang="it-IT"/>
              <a:pPr>
                <a:defRPr/>
              </a:pPr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018B85-B553-40C4-B024-A6D3C76F53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9.png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3"/>
            <a:ext cx="9191625" cy="68945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67586" name="CustomShape 1"/>
          <p:cNvSpPr>
            <a:spLocks noChangeArrowheads="1"/>
          </p:cNvSpPr>
          <p:nvPr/>
        </p:nvSpPr>
        <p:spPr bwMode="auto">
          <a:xfrm>
            <a:off x="323850" y="2133600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endParaRPr lang="it-IT">
              <a:cs typeface="DejaVu Sans"/>
            </a:endParaRPr>
          </a:p>
          <a:p>
            <a:endParaRPr lang="it-IT">
              <a:cs typeface="DejaVu Sans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04813"/>
            <a:ext cx="855662" cy="8540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4" cstate="print"/>
          <a:srcRect l="9938" r="25377"/>
          <a:stretch>
            <a:fillRect/>
          </a:stretch>
        </p:blipFill>
        <p:spPr bwMode="auto">
          <a:xfrm>
            <a:off x="684213" y="549275"/>
            <a:ext cx="7191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CustomShape 2"/>
          <p:cNvSpPr>
            <a:spLocks noChangeArrowheads="1"/>
          </p:cNvSpPr>
          <p:nvPr/>
        </p:nvSpPr>
        <p:spPr bwMode="auto">
          <a:xfrm>
            <a:off x="1692275" y="115888"/>
            <a:ext cx="58324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n-US" sz="4000">
                <a:solidFill>
                  <a:srgbClr val="002060"/>
                </a:solidFill>
                <a:latin typeface="Cooper Black" pitchFamily="18" charset="0"/>
                <a:cs typeface="DejaVu Sans"/>
              </a:rPr>
              <a:t>SIF 2015</a:t>
            </a:r>
            <a:endParaRPr lang="it-IT">
              <a:cs typeface="DejaVu Sans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Cooper Black" pitchFamily="18" charset="0"/>
                <a:cs typeface="DejaVu Sans"/>
              </a:rPr>
              <a:t>21 Settembre, Roma</a:t>
            </a:r>
            <a:endParaRPr lang="it-IT">
              <a:cs typeface="DejaVu Sans"/>
            </a:endParaRPr>
          </a:p>
        </p:txBody>
      </p:sp>
      <p:sp>
        <p:nvSpPr>
          <p:cNvPr id="67590" name="CustomShape 3"/>
          <p:cNvSpPr>
            <a:spLocks noChangeArrowheads="1"/>
          </p:cNvSpPr>
          <p:nvPr/>
        </p:nvSpPr>
        <p:spPr bwMode="auto">
          <a:xfrm>
            <a:off x="179388" y="4149725"/>
            <a:ext cx="48958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  <a:cs typeface="DejaVu Sans"/>
              </a:rPr>
              <a:t>   </a:t>
            </a:r>
            <a:r>
              <a:rPr lang="en-US" b="1" dirty="0" err="1">
                <a:solidFill>
                  <a:srgbClr val="FFFF00"/>
                </a:solidFill>
                <a:latin typeface="Arial Black" pitchFamily="34" charset="0"/>
                <a:cs typeface="DejaVu Sans"/>
              </a:rPr>
              <a:t>Saverio</a:t>
            </a:r>
            <a:r>
              <a:rPr lang="en-US" b="1" dirty="0">
                <a:solidFill>
                  <a:srgbClr val="FFFF00"/>
                </a:solidFill>
                <a:latin typeface="Arial Black" pitchFamily="34" charset="0"/>
                <a:cs typeface="DejaVu Sans"/>
              </a:rPr>
              <a:t> De 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  <a:cs typeface="DejaVu Sans"/>
              </a:rPr>
              <a:t>Luca</a:t>
            </a:r>
            <a:r>
              <a:rPr lang="en-US" b="1" baseline="30000" dirty="0" smtClean="0">
                <a:solidFill>
                  <a:srgbClr val="FFFF00"/>
                </a:solidFill>
                <a:latin typeface="Arial Black" pitchFamily="34" charset="0"/>
                <a:cs typeface="DejaVu Sans"/>
              </a:rPr>
              <a:t>1,2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  <a:cs typeface="DejaVu Sans"/>
              </a:rPr>
              <a:t>  </a:t>
            </a:r>
            <a:endParaRPr lang="it-IT" dirty="0">
              <a:cs typeface="DejaVu Sans"/>
            </a:endParaRPr>
          </a:p>
          <a:p>
            <a:r>
              <a:rPr lang="en-US" b="1" dirty="0">
                <a:solidFill>
                  <a:srgbClr val="FFFF00"/>
                </a:solidFill>
                <a:latin typeface="Arial Black" pitchFamily="34" charset="0"/>
                <a:cs typeface="DejaVu Sans"/>
              </a:rPr>
              <a:t> for 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  <a:cs typeface="DejaVu Sans"/>
              </a:rPr>
              <a:t>NEWCHIM </a:t>
            </a:r>
            <a:r>
              <a:rPr lang="en-US" b="1" dirty="0">
                <a:solidFill>
                  <a:srgbClr val="FFFF00"/>
                </a:solidFill>
                <a:latin typeface="Arial Black" pitchFamily="34" charset="0"/>
                <a:cs typeface="DejaVu Sans"/>
              </a:rPr>
              <a:t>collaboration</a:t>
            </a:r>
            <a:endParaRPr lang="it-IT" dirty="0">
              <a:cs typeface="DejaVu Sans"/>
            </a:endParaRPr>
          </a:p>
          <a:p>
            <a:endParaRPr lang="it-IT" dirty="0">
              <a:cs typeface="DejaVu Sans"/>
            </a:endParaRPr>
          </a:p>
          <a:p>
            <a:endParaRPr lang="it-IT" dirty="0">
              <a:cs typeface="DejaVu Sans"/>
            </a:endParaRPr>
          </a:p>
          <a:p>
            <a:r>
              <a:rPr lang="en-US" sz="1400" b="1" dirty="0" smtClean="0">
                <a:solidFill>
                  <a:srgbClr val="FFFF00"/>
                </a:solidFill>
                <a:latin typeface="Arial Black" pitchFamily="34" charset="0"/>
                <a:cs typeface="DejaVu Sans"/>
              </a:rPr>
              <a:t>1- </a:t>
            </a:r>
            <a:r>
              <a:rPr lang="en-US" sz="1400" b="1" dirty="0" err="1" smtClean="0">
                <a:solidFill>
                  <a:srgbClr val="FFFF00"/>
                </a:solidFill>
                <a:latin typeface="Arial Black" pitchFamily="34" charset="0"/>
                <a:cs typeface="DejaVu Sans"/>
              </a:rPr>
              <a:t>Università</a:t>
            </a:r>
            <a:r>
              <a:rPr lang="en-US" sz="1400" b="1" dirty="0" smtClean="0">
                <a:solidFill>
                  <a:srgbClr val="FFFF00"/>
                </a:solidFill>
                <a:latin typeface="Arial Black" pitchFamily="34" charset="0"/>
                <a:cs typeface="DejaVu Sans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 Black" pitchFamily="34" charset="0"/>
                <a:cs typeface="DejaVu Sans"/>
              </a:rPr>
              <a:t>degli</a:t>
            </a:r>
            <a:r>
              <a:rPr lang="en-US" sz="1400" b="1" dirty="0">
                <a:solidFill>
                  <a:srgbClr val="FFFF00"/>
                </a:solidFill>
                <a:latin typeface="Arial Black" pitchFamily="34" charset="0"/>
                <a:cs typeface="DejaVu Sans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 Black" pitchFamily="34" charset="0"/>
                <a:cs typeface="DejaVu Sans"/>
              </a:rPr>
              <a:t>Studi</a:t>
            </a:r>
            <a:r>
              <a:rPr lang="en-US" sz="1400" b="1" dirty="0">
                <a:solidFill>
                  <a:srgbClr val="FFFF00"/>
                </a:solidFill>
                <a:latin typeface="Arial Black" pitchFamily="34" charset="0"/>
                <a:cs typeface="DejaVu Sans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 Black" pitchFamily="34" charset="0"/>
                <a:cs typeface="DejaVu Sans"/>
              </a:rPr>
              <a:t>di</a:t>
            </a:r>
            <a:r>
              <a:rPr lang="en-US" sz="1400" b="1" dirty="0">
                <a:solidFill>
                  <a:srgbClr val="FFFF00"/>
                </a:solidFill>
                <a:latin typeface="Arial Black" pitchFamily="34" charset="0"/>
                <a:cs typeface="DejaVu Sans"/>
              </a:rPr>
              <a:t> Messina</a:t>
            </a:r>
            <a:endParaRPr lang="it-IT" dirty="0">
              <a:cs typeface="DejaVu Sans"/>
            </a:endParaRPr>
          </a:p>
          <a:p>
            <a:r>
              <a:rPr lang="en-US" sz="1400" b="1" dirty="0">
                <a:solidFill>
                  <a:srgbClr val="FFFF00"/>
                </a:solidFill>
                <a:latin typeface="Arial Black" pitchFamily="34" charset="0"/>
                <a:cs typeface="DejaVu Sans"/>
              </a:rPr>
              <a:t>2- </a:t>
            </a:r>
            <a:r>
              <a:rPr lang="en-US" sz="1400" b="1" dirty="0" smtClean="0">
                <a:solidFill>
                  <a:srgbClr val="FFFF00"/>
                </a:solidFill>
                <a:latin typeface="Arial Black" pitchFamily="34" charset="0"/>
                <a:cs typeface="DejaVu Sans"/>
              </a:rPr>
              <a:t>INFN - </a:t>
            </a:r>
            <a:r>
              <a:rPr lang="en-US" sz="1400" b="1" dirty="0" err="1">
                <a:solidFill>
                  <a:srgbClr val="FFFF00"/>
                </a:solidFill>
                <a:latin typeface="Arial Black" pitchFamily="34" charset="0"/>
                <a:cs typeface="DejaVu Sans"/>
              </a:rPr>
              <a:t>Gruppo</a:t>
            </a:r>
            <a:r>
              <a:rPr lang="en-US" sz="1400" b="1" dirty="0">
                <a:solidFill>
                  <a:srgbClr val="FFFF00"/>
                </a:solidFill>
                <a:latin typeface="Arial Black" pitchFamily="34" charset="0"/>
                <a:cs typeface="DejaVu Sans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 Black" pitchFamily="34" charset="0"/>
                <a:cs typeface="DejaVu Sans"/>
              </a:rPr>
              <a:t>Collegato</a:t>
            </a:r>
            <a:r>
              <a:rPr lang="en-US" sz="1400" b="1" dirty="0">
                <a:solidFill>
                  <a:srgbClr val="FFFF00"/>
                </a:solidFill>
                <a:latin typeface="Arial Black" pitchFamily="34" charset="0"/>
                <a:cs typeface="DejaVu Sans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 Black" pitchFamily="34" charset="0"/>
                <a:cs typeface="DejaVu Sans"/>
              </a:rPr>
              <a:t>di</a:t>
            </a:r>
            <a:r>
              <a:rPr lang="en-US" sz="1400" b="1" dirty="0">
                <a:solidFill>
                  <a:srgbClr val="FFFF00"/>
                </a:solidFill>
                <a:latin typeface="Arial Black" pitchFamily="34" charset="0"/>
                <a:cs typeface="DejaVu Sans"/>
              </a:rPr>
              <a:t> Messina</a:t>
            </a:r>
            <a:endParaRPr lang="it-IT" dirty="0">
              <a:cs typeface="DejaVu Sans"/>
            </a:endParaRPr>
          </a:p>
          <a:p>
            <a:endParaRPr lang="it-IT" dirty="0">
              <a:cs typeface="DejaVu Sans"/>
            </a:endParaRPr>
          </a:p>
          <a:p>
            <a:r>
              <a:rPr lang="en-US" b="1" baseline="30000" dirty="0">
                <a:solidFill>
                  <a:srgbClr val="FFFFFF"/>
                </a:solidFill>
                <a:latin typeface="Arial Black" pitchFamily="34" charset="0"/>
                <a:cs typeface="DejaVu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Arial Black" pitchFamily="34" charset="0"/>
                <a:cs typeface="DejaVu Sans"/>
              </a:rPr>
              <a:t>  </a:t>
            </a:r>
            <a:endParaRPr lang="it-IT" dirty="0">
              <a:cs typeface="DejaVu Sans"/>
            </a:endParaRPr>
          </a:p>
        </p:txBody>
      </p:sp>
      <p:sp>
        <p:nvSpPr>
          <p:cNvPr id="67591" name="CustomShape 4"/>
          <p:cNvSpPr>
            <a:spLocks noChangeArrowheads="1"/>
          </p:cNvSpPr>
          <p:nvPr/>
        </p:nvSpPr>
        <p:spPr bwMode="auto">
          <a:xfrm>
            <a:off x="2908300" y="1633538"/>
            <a:ext cx="6259513" cy="11890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dell'elettronica GET </a:t>
            </a:r>
            <a:endParaRPr lang="it-IT">
              <a:cs typeface="DejaVu Sans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CHIMERA e FARCOS</a:t>
            </a:r>
            <a:endParaRPr lang="it-IT"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ustomShape 3"/>
          <p:cNvSpPr>
            <a:spLocks noChangeArrowheads="1"/>
          </p:cNvSpPr>
          <p:nvPr/>
        </p:nvSpPr>
        <p:spPr bwMode="auto">
          <a:xfrm>
            <a:off x="0" y="0"/>
            <a:ext cx="9144000" cy="517525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n-US" sz="2800">
                <a:solidFill>
                  <a:srgbClr val="002060"/>
                </a:solidFill>
                <a:latin typeface="Cooper Black" pitchFamily="18" charset="0"/>
                <a:cs typeface="DejaVu Sans"/>
              </a:rPr>
              <a:t>Test su </a:t>
            </a:r>
            <a:r>
              <a:rPr lang="en-US" sz="2800" u="sng">
                <a:solidFill>
                  <a:srgbClr val="002060"/>
                </a:solidFill>
                <a:latin typeface="Cooper Black" pitchFamily="18" charset="0"/>
                <a:cs typeface="DejaVu Sans"/>
              </a:rPr>
              <a:t>CHIMERA</a:t>
            </a:r>
            <a:endParaRPr lang="it-IT">
              <a:cs typeface="DejaVu Sans"/>
            </a:endParaRPr>
          </a:p>
        </p:txBody>
      </p:sp>
      <p:grpSp>
        <p:nvGrpSpPr>
          <p:cNvPr id="89090" name="Gruppo 23"/>
          <p:cNvGrpSpPr>
            <a:grpSpLocks/>
          </p:cNvGrpSpPr>
          <p:nvPr/>
        </p:nvGrpSpPr>
        <p:grpSpPr bwMode="auto">
          <a:xfrm>
            <a:off x="-1" y="592138"/>
            <a:ext cx="4484689" cy="2940050"/>
            <a:chOff x="22152" y="636426"/>
            <a:chExt cx="4633896" cy="2939625"/>
          </a:xfrm>
        </p:grpSpPr>
        <p:pic>
          <p:nvPicPr>
            <p:cNvPr id="9" name="Picture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84" y="691980"/>
              <a:ext cx="4571164" cy="2809469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  <a:miter/>
            </a:ln>
          </p:spPr>
        </p:pic>
        <p:sp>
          <p:nvSpPr>
            <p:cNvPr id="89107" name="CasellaDiTesto 15"/>
            <p:cNvSpPr txBox="1">
              <a:spLocks noChangeArrowheads="1"/>
            </p:cNvSpPr>
            <p:nvPr/>
          </p:nvSpPr>
          <p:spPr bwMode="auto">
            <a:xfrm rot="-5400000">
              <a:off x="-595432" y="1254010"/>
              <a:ext cx="1512168" cy="2769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 b="1" dirty="0">
                  <a:latin typeface="Arial Black" pitchFamily="34" charset="0"/>
                  <a:cs typeface="DejaVu Sans"/>
                </a:rPr>
                <a:t>Energy Si (</a:t>
              </a:r>
              <a:r>
                <a:rPr lang="it-IT" sz="1200" b="1" dirty="0" err="1">
                  <a:latin typeface="Arial Black" pitchFamily="34" charset="0"/>
                  <a:cs typeface="DejaVu Sans"/>
                </a:rPr>
                <a:t>Ch</a:t>
              </a:r>
              <a:r>
                <a:rPr lang="it-IT" sz="1200" b="1" dirty="0">
                  <a:latin typeface="Arial Black" pitchFamily="34" charset="0"/>
                  <a:cs typeface="DejaVu Sans"/>
                </a:rPr>
                <a:t>)</a:t>
              </a:r>
            </a:p>
          </p:txBody>
        </p:sp>
        <p:sp>
          <p:nvSpPr>
            <p:cNvPr id="89108" name="CasellaDiTesto 19"/>
            <p:cNvSpPr txBox="1">
              <a:spLocks noChangeArrowheads="1"/>
            </p:cNvSpPr>
            <p:nvPr/>
          </p:nvSpPr>
          <p:spPr bwMode="auto">
            <a:xfrm>
              <a:off x="2972088" y="3299052"/>
              <a:ext cx="1584176" cy="2769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 b="1">
                  <a:latin typeface="Arial Black" pitchFamily="34" charset="0"/>
                  <a:cs typeface="DejaVu Sans"/>
                </a:rPr>
                <a:t>Energy CsI (Ch)</a:t>
              </a:r>
            </a:p>
          </p:txBody>
        </p:sp>
      </p:grpSp>
      <p:grpSp>
        <p:nvGrpSpPr>
          <p:cNvPr id="27" name="Gruppo 26"/>
          <p:cNvGrpSpPr>
            <a:grpSpLocks/>
          </p:cNvGrpSpPr>
          <p:nvPr/>
        </p:nvGrpSpPr>
        <p:grpSpPr bwMode="auto">
          <a:xfrm>
            <a:off x="4583113" y="3644900"/>
            <a:ext cx="4518025" cy="3040063"/>
            <a:chOff x="4624935" y="3645024"/>
            <a:chExt cx="4464497" cy="3039771"/>
          </a:xfrm>
        </p:grpSpPr>
        <p:pic>
          <p:nvPicPr>
            <p:cNvPr id="14" name="Picture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759" y="3645024"/>
              <a:ext cx="4445673" cy="3023898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89104" name="CasellaDiTesto 17"/>
            <p:cNvSpPr txBox="1">
              <a:spLocks noChangeArrowheads="1"/>
            </p:cNvSpPr>
            <p:nvPr/>
          </p:nvSpPr>
          <p:spPr bwMode="auto">
            <a:xfrm rot="-5400000">
              <a:off x="4007351" y="4311485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 b="1">
                  <a:latin typeface="Arial Black" pitchFamily="34" charset="0"/>
                  <a:cs typeface="DejaVu Sans"/>
                </a:rPr>
                <a:t>Energy Si (Ch)</a:t>
              </a:r>
            </a:p>
          </p:txBody>
        </p:sp>
        <p:sp>
          <p:nvSpPr>
            <p:cNvPr id="89105" name="CasellaDiTesto 20"/>
            <p:cNvSpPr txBox="1">
              <a:spLocks noChangeArrowheads="1"/>
            </p:cNvSpPr>
            <p:nvPr/>
          </p:nvSpPr>
          <p:spPr bwMode="auto">
            <a:xfrm>
              <a:off x="7338108" y="6407796"/>
              <a:ext cx="15841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 b="1">
                  <a:latin typeface="Arial Black" pitchFamily="34" charset="0"/>
                  <a:cs typeface="DejaVu Sans"/>
                </a:rPr>
                <a:t>Energy CsI (Ch)</a:t>
              </a:r>
            </a:p>
          </p:txBody>
        </p:sp>
      </p:grpSp>
      <p:grpSp>
        <p:nvGrpSpPr>
          <p:cNvPr id="26" name="Gruppo 25"/>
          <p:cNvGrpSpPr>
            <a:grpSpLocks/>
          </p:cNvGrpSpPr>
          <p:nvPr/>
        </p:nvGrpSpPr>
        <p:grpSpPr bwMode="auto">
          <a:xfrm>
            <a:off x="-28575" y="3644900"/>
            <a:ext cx="4543206" cy="3055938"/>
            <a:chOff x="-28137" y="3645024"/>
            <a:chExt cx="4542194" cy="3055507"/>
          </a:xfrm>
        </p:grpSpPr>
        <p:pic>
          <p:nvPicPr>
            <p:cNvPr id="13" name="Picture 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97" y="3645024"/>
              <a:ext cx="4499560" cy="3023761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89101" name="CasellaDiTesto 18"/>
            <p:cNvSpPr txBox="1">
              <a:spLocks noChangeArrowheads="1"/>
            </p:cNvSpPr>
            <p:nvPr/>
          </p:nvSpPr>
          <p:spPr bwMode="auto">
            <a:xfrm rot="-5400000">
              <a:off x="-645721" y="4322217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 b="1">
                  <a:latin typeface="Arial Black" pitchFamily="34" charset="0"/>
                  <a:cs typeface="DejaVu Sans"/>
                </a:rPr>
                <a:t>Energy Si (Ch)</a:t>
              </a:r>
            </a:p>
          </p:txBody>
        </p:sp>
        <p:sp>
          <p:nvSpPr>
            <p:cNvPr id="89102" name="CasellaDiTesto 21"/>
            <p:cNvSpPr txBox="1">
              <a:spLocks noChangeArrowheads="1"/>
            </p:cNvSpPr>
            <p:nvPr/>
          </p:nvSpPr>
          <p:spPr bwMode="auto">
            <a:xfrm>
              <a:off x="2914148" y="6423532"/>
              <a:ext cx="15841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 b="1">
                  <a:latin typeface="Arial Black" pitchFamily="34" charset="0"/>
                  <a:cs typeface="DejaVu Sans"/>
                </a:rPr>
                <a:t>Energy CsI (Ch)</a:t>
              </a:r>
            </a:p>
          </p:txBody>
        </p:sp>
      </p:grpSp>
      <p:grpSp>
        <p:nvGrpSpPr>
          <p:cNvPr id="25" name="Gruppo 24"/>
          <p:cNvGrpSpPr>
            <a:grpSpLocks/>
          </p:cNvGrpSpPr>
          <p:nvPr/>
        </p:nvGrpSpPr>
        <p:grpSpPr bwMode="auto">
          <a:xfrm>
            <a:off x="4560888" y="635000"/>
            <a:ext cx="4583112" cy="2897188"/>
            <a:chOff x="4645676" y="664561"/>
            <a:chExt cx="4498324" cy="2897422"/>
          </a:xfrm>
        </p:grpSpPr>
        <p:pic>
          <p:nvPicPr>
            <p:cNvPr id="8" name="Picture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1769" y="678850"/>
              <a:ext cx="4356535" cy="2808514"/>
            </a:xfrm>
            <a:prstGeom prst="rect">
              <a:avLst/>
            </a:prstGeom>
            <a:ln w="38100">
              <a:solidFill>
                <a:schemeClr val="accent6">
                  <a:lumMod val="75000"/>
                </a:schemeClr>
              </a:solidFill>
              <a:miter/>
            </a:ln>
          </p:spPr>
        </p:pic>
        <p:sp>
          <p:nvSpPr>
            <p:cNvPr id="89098" name="CasellaDiTesto 16"/>
            <p:cNvSpPr txBox="1">
              <a:spLocks noChangeArrowheads="1"/>
            </p:cNvSpPr>
            <p:nvPr/>
          </p:nvSpPr>
          <p:spPr bwMode="auto">
            <a:xfrm rot="-5400000">
              <a:off x="4028092" y="1282145"/>
              <a:ext cx="15121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 b="1">
                  <a:latin typeface="Arial Black" pitchFamily="34" charset="0"/>
                  <a:cs typeface="DejaVu Sans"/>
                </a:rPr>
                <a:t>Energy Si (Ch)</a:t>
              </a:r>
            </a:p>
          </p:txBody>
        </p:sp>
        <p:sp>
          <p:nvSpPr>
            <p:cNvPr id="89099" name="CasellaDiTesto 22"/>
            <p:cNvSpPr txBox="1">
              <a:spLocks noChangeArrowheads="1"/>
            </p:cNvSpPr>
            <p:nvPr/>
          </p:nvSpPr>
          <p:spPr bwMode="auto">
            <a:xfrm>
              <a:off x="7559824" y="3284984"/>
              <a:ext cx="15841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 b="1">
                  <a:latin typeface="Arial Black" pitchFamily="34" charset="0"/>
                  <a:cs typeface="DejaVu Sans"/>
                </a:rPr>
                <a:t>Energy CsI (Ch)</a:t>
              </a:r>
            </a:p>
          </p:txBody>
        </p:sp>
      </p:grpSp>
      <p:cxnSp>
        <p:nvCxnSpPr>
          <p:cNvPr id="11" name="CustomShape 2"/>
          <p:cNvCxnSpPr>
            <a:cxnSpLocks noChangeShapeType="1"/>
          </p:cNvCxnSpPr>
          <p:nvPr/>
        </p:nvCxnSpPr>
        <p:spPr bwMode="auto">
          <a:xfrm flipV="1">
            <a:off x="3924300" y="2636838"/>
            <a:ext cx="2241550" cy="2603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9095" name="CustomShape 1"/>
          <p:cNvSpPr>
            <a:spLocks noChangeArrowheads="1"/>
          </p:cNvSpPr>
          <p:nvPr/>
        </p:nvSpPr>
        <p:spPr bwMode="auto">
          <a:xfrm>
            <a:off x="3635375" y="2420938"/>
            <a:ext cx="288925" cy="8413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CustomShape 4"/>
          <p:cNvSpPr>
            <a:spLocks noChangeArrowheads="1"/>
          </p:cNvSpPr>
          <p:nvPr/>
        </p:nvSpPr>
        <p:spPr bwMode="auto">
          <a:xfrm>
            <a:off x="6156325" y="2060575"/>
            <a:ext cx="998538" cy="11160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979109" y="1124744"/>
            <a:ext cx="1872208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Guadagno 1/20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940152" y="4221088"/>
            <a:ext cx="1440160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Prototipo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643296" y="1124744"/>
            <a:ext cx="163256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Guadagno 1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 rot="16200000">
            <a:off x="8181363" y="3939427"/>
            <a:ext cx="72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 rot="16200000">
            <a:off x="6898744" y="3595515"/>
            <a:ext cx="21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1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>
            <a:spLocks noChangeArrowheads="1"/>
          </p:cNvSpPr>
          <p:nvPr/>
        </p:nvSpPr>
        <p:spPr bwMode="auto">
          <a:xfrm>
            <a:off x="-182563" y="382588"/>
            <a:ext cx="4378326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200">
                <a:solidFill>
                  <a:srgbClr val="000000"/>
                </a:solidFill>
                <a:latin typeface="Cooper Black" pitchFamily="18" charset="0"/>
                <a:cs typeface="DejaVu Sans"/>
              </a:rPr>
              <a:t>Moduli classici</a:t>
            </a:r>
            <a:endParaRPr lang="it-IT">
              <a:cs typeface="DejaVu Sans"/>
            </a:endParaRPr>
          </a:p>
        </p:txBody>
      </p:sp>
      <p:pic>
        <p:nvPicPr>
          <p:cNvPr id="38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0288" y="1268413"/>
            <a:ext cx="2536825" cy="5400675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  <a:miter/>
          </a:ln>
        </p:spPr>
      </p:pic>
      <p:sp>
        <p:nvSpPr>
          <p:cNvPr id="387" name="CustomShape 5"/>
          <p:cNvSpPr>
            <a:spLocks noChangeArrowheads="1"/>
          </p:cNvSpPr>
          <p:nvPr/>
        </p:nvSpPr>
        <p:spPr bwMode="auto">
          <a:xfrm>
            <a:off x="6864350" y="549275"/>
            <a:ext cx="10033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pPr algn="ctr"/>
            <a:r>
              <a:rPr lang="en-US" sz="3200" u="sng">
                <a:solidFill>
                  <a:srgbClr val="000000"/>
                </a:solidFill>
                <a:latin typeface="Cooper Black" pitchFamily="18" charset="0"/>
                <a:cs typeface="DejaVu Sans"/>
              </a:rPr>
              <a:t>GET</a:t>
            </a:r>
            <a:endParaRPr lang="it-IT">
              <a:cs typeface="DejaVu Sans"/>
            </a:endParaRPr>
          </a:p>
        </p:txBody>
      </p:sp>
      <p:sp>
        <p:nvSpPr>
          <p:cNvPr id="91140" name="CustomShape 6"/>
          <p:cNvSpPr>
            <a:spLocks noChangeArrowheads="1"/>
          </p:cNvSpPr>
          <p:nvPr/>
        </p:nvSpPr>
        <p:spPr bwMode="auto">
          <a:xfrm>
            <a:off x="0" y="0"/>
            <a:ext cx="9144000" cy="517525"/>
          </a:xfrm>
          <a:prstGeom prst="rect">
            <a:avLst/>
          </a:prstGeom>
          <a:solidFill>
            <a:srgbClr val="9BBB59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ooper Black" pitchFamily="18" charset="0"/>
                <a:cs typeface="DejaVu Sans"/>
              </a:rPr>
              <a:t>Conclusioni</a:t>
            </a:r>
            <a:r>
              <a:rPr lang="en-US" sz="2800">
                <a:solidFill>
                  <a:srgbClr val="002060"/>
                </a:solidFill>
                <a:latin typeface="Cooper Black" pitchFamily="18" charset="0"/>
                <a:cs typeface="DejaVu Sans"/>
              </a:rPr>
              <a:t> </a:t>
            </a:r>
            <a:endParaRPr lang="it-IT">
              <a:cs typeface="DejaVu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63" y="1268413"/>
            <a:ext cx="2952750" cy="5400675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2" name="Connettore 2 11"/>
          <p:cNvCxnSpPr/>
          <p:nvPr/>
        </p:nvCxnSpPr>
        <p:spPr>
          <a:xfrm>
            <a:off x="3779838" y="1773238"/>
            <a:ext cx="208756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823784" y="4725144"/>
            <a:ext cx="1944216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  <a:ea typeface="+mn-ea"/>
                <a:cs typeface="+mn-cs"/>
              </a:rPr>
              <a:t>Miglioramento del rapporto segnale rumore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635896" y="2996952"/>
            <a:ext cx="2304256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  <a:ea typeface="+mn-ea"/>
                <a:cs typeface="+mn-cs"/>
              </a:rPr>
              <a:t>Dissipazione  termica</a:t>
            </a:r>
            <a:endParaRPr lang="it-IT" dirty="0">
              <a:solidFill>
                <a:schemeClr val="accent3">
                  <a:lumMod val="75000"/>
                </a:schemeClr>
              </a:solidFill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67512" y="3861994"/>
            <a:ext cx="2088232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  <a:ea typeface="+mn-ea"/>
                <a:cs typeface="+mn-cs"/>
              </a:rPr>
              <a:t>Digitalizzare  tutto il segnale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955221" y="2132856"/>
            <a:ext cx="176890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  <a:ea typeface="+mn-ea"/>
                <a:cs typeface="+mn-cs"/>
              </a:rPr>
              <a:t>Consumo elettrico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751776" y="6163636"/>
            <a:ext cx="2088232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3">
                    <a:lumMod val="75000"/>
                  </a:schemeClr>
                </a:solidFill>
                <a:latin typeface="Cooper Black" pitchFamily="18" charset="0"/>
                <a:ea typeface="+mn-ea"/>
                <a:cs typeface="+mn-cs"/>
              </a:rPr>
              <a:t>Trasportabilità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/>
      <p:bldP spid="3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Cooper Black"/>
                <a:ea typeface="+mn-ea"/>
                <a:cs typeface="+mn-cs"/>
              </a:rPr>
              <a:t>Collaborazione</a:t>
            </a:r>
            <a:endParaRPr sz="32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186" name="TextShape 2"/>
          <p:cNvSpPr txBox="1">
            <a:spLocks noChangeArrowheads="1"/>
          </p:cNvSpPr>
          <p:nvPr/>
        </p:nvSpPr>
        <p:spPr bwMode="auto">
          <a:xfrm>
            <a:off x="323850" y="692150"/>
            <a:ext cx="8229600" cy="554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u="sng" dirty="0" smtClean="0">
                <a:solidFill>
                  <a:srgbClr val="000000"/>
                </a:solidFill>
                <a:latin typeface="Calibri" pitchFamily="34" charset="0"/>
                <a:cs typeface="DejaVu Sans"/>
              </a:rPr>
              <a:t>S. De Luca</a:t>
            </a:r>
            <a:r>
              <a:rPr lang="it-IT" sz="2400" baseline="30000" dirty="0" smtClean="0">
                <a:solidFill>
                  <a:srgbClr val="000000"/>
                </a:solidFill>
                <a:latin typeface="Calibri" pitchFamily="34" charset="0"/>
                <a:cs typeface="DejaVu Sans"/>
              </a:rPr>
              <a:t>4</a:t>
            </a:r>
            <a:r>
              <a:rPr lang="it-IT" sz="2400" dirty="0" smtClean="0">
                <a:solidFill>
                  <a:srgbClr val="000000"/>
                </a:solidFill>
                <a:latin typeface="Calibri" pitchFamily="34" charset="0"/>
                <a:cs typeface="DejaVu Sans"/>
              </a:rPr>
              <a:t>, L. 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Acosta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1,8</a:t>
            </a:r>
            <a:r>
              <a:rPr lang="it-IT" sz="2400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L. Auditore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4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C.Boiano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7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G. Cardella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</a:t>
            </a:r>
            <a:r>
              <a:rPr lang="it-IT" sz="2400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A. Castoldi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7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M. D’Andrea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E. De Filippo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F. Fichera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L. Francalanza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2,3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B. Gnoffo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C. Guazzoni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7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G. Lanzalone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2,5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I. Lombardo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6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T. Minniti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4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S. Norella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4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A. Pagano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E. V. Pagano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2,3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M. Papa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S. Pirrone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G. Politi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1,3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L. Quattrocchi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4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F. Rizzo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2,3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P. Russotto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G. Saccà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A. Trifirò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4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M. Trimarchi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4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G. Verde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</a:t>
            </a:r>
            <a:r>
              <a:rPr lang="it-IT" sz="24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M. Vigilante</a:t>
            </a:r>
            <a:r>
              <a:rPr lang="it-IT" sz="2400" baseline="300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6</a:t>
            </a:r>
            <a:endParaRPr lang="it-IT" sz="2400" dirty="0">
              <a:cs typeface="DejaVu Sans"/>
            </a:endParaRPr>
          </a:p>
          <a:p>
            <a:endParaRPr lang="it-IT" dirty="0">
              <a:cs typeface="DejaVu Sans"/>
            </a:endParaRPr>
          </a:p>
          <a:p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1) INFN - Sezione di Catania, Via S. Sofia, 95123 Catania, Italy</a:t>
            </a:r>
            <a:endParaRPr lang="it-IT" dirty="0">
              <a:cs typeface="DejaVu Sans"/>
            </a:endParaRPr>
          </a:p>
          <a:p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2) INFN - Laboratori Nazionali del Sud, Via S. Sofia, Catania, Italy</a:t>
            </a:r>
            <a:endParaRPr lang="it-IT" dirty="0">
              <a:cs typeface="DejaVu Sans"/>
            </a:endParaRPr>
          </a:p>
          <a:p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3) </a:t>
            </a:r>
            <a:r>
              <a:rPr lang="it-IT" i="1" dirty="0" err="1">
                <a:solidFill>
                  <a:srgbClr val="000000"/>
                </a:solidFill>
                <a:latin typeface="Calibri" pitchFamily="34" charset="0"/>
                <a:cs typeface="DejaVu Sans"/>
              </a:rPr>
              <a:t>Dip</a:t>
            </a:r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. di Fisica e Astronomia, Università di Catania, Via S. Sofia, Catania, Italy</a:t>
            </a:r>
            <a:endParaRPr lang="it-IT" dirty="0">
              <a:cs typeface="DejaVu Sans"/>
            </a:endParaRPr>
          </a:p>
          <a:p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4 )INFN Gruppo collegato di Messina and </a:t>
            </a:r>
            <a:r>
              <a:rPr lang="it-IT" i="1" dirty="0" err="1">
                <a:solidFill>
                  <a:srgbClr val="000000"/>
                </a:solidFill>
                <a:latin typeface="Calibri" pitchFamily="34" charset="0"/>
                <a:cs typeface="DejaVu Sans"/>
              </a:rPr>
              <a:t>Dip</a:t>
            </a:r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. di Fisica e Scienze della Terra, Università di Messina, Italy</a:t>
            </a:r>
            <a:endParaRPr lang="it-IT" dirty="0">
              <a:cs typeface="DejaVu Sans"/>
            </a:endParaRPr>
          </a:p>
          <a:p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5 )Facoltà di Ingegneria e Architettura, Università Kore, Enna, Italy</a:t>
            </a:r>
            <a:endParaRPr lang="it-IT" dirty="0">
              <a:cs typeface="DejaVu Sans"/>
            </a:endParaRPr>
          </a:p>
          <a:p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6 )Dipartimento di scienze Fisiche, Università Federico II and INFN Sezione di Napoli, Italy</a:t>
            </a:r>
            <a:endParaRPr lang="it-IT" dirty="0">
              <a:cs typeface="DejaVu Sans"/>
            </a:endParaRPr>
          </a:p>
          <a:p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7) INFN Sezione di Milano e Politecnico Milano, Italy</a:t>
            </a:r>
            <a:endParaRPr lang="it-IT" dirty="0">
              <a:cs typeface="DejaVu Sans"/>
            </a:endParaRPr>
          </a:p>
          <a:p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8) </a:t>
            </a:r>
            <a:r>
              <a:rPr lang="it-IT" i="1" dirty="0" err="1">
                <a:solidFill>
                  <a:srgbClr val="000000"/>
                </a:solidFill>
                <a:latin typeface="Calibri" pitchFamily="34" charset="0"/>
                <a:cs typeface="DejaVu Sans"/>
              </a:rPr>
              <a:t>Instituto</a:t>
            </a:r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 de </a:t>
            </a:r>
            <a:r>
              <a:rPr lang="it-IT" i="1" dirty="0" err="1">
                <a:solidFill>
                  <a:srgbClr val="000000"/>
                </a:solidFill>
                <a:latin typeface="Calibri" pitchFamily="34" charset="0"/>
                <a:cs typeface="DejaVu Sans"/>
              </a:rPr>
              <a:t>Física</a:t>
            </a:r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</a:t>
            </a:r>
            <a:r>
              <a:rPr lang="it-IT" i="1" dirty="0" err="1">
                <a:solidFill>
                  <a:srgbClr val="000000"/>
                </a:solidFill>
                <a:latin typeface="Calibri" pitchFamily="34" charset="0"/>
                <a:cs typeface="DejaVu Sans"/>
              </a:rPr>
              <a:t>Universidad</a:t>
            </a:r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Calibri" pitchFamily="34" charset="0"/>
                <a:cs typeface="DejaVu Sans"/>
              </a:rPr>
              <a:t>Nacional</a:t>
            </a:r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 </a:t>
            </a:r>
            <a:r>
              <a:rPr lang="it-IT" i="1" dirty="0" err="1">
                <a:solidFill>
                  <a:srgbClr val="000000"/>
                </a:solidFill>
                <a:latin typeface="Calibri" pitchFamily="34" charset="0"/>
                <a:cs typeface="DejaVu Sans"/>
              </a:rPr>
              <a:t>Autónoma</a:t>
            </a:r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 de </a:t>
            </a:r>
            <a:r>
              <a:rPr lang="it-IT" i="1" dirty="0" err="1">
                <a:solidFill>
                  <a:srgbClr val="000000"/>
                </a:solidFill>
                <a:latin typeface="Calibri" pitchFamily="34" charset="0"/>
                <a:cs typeface="DejaVu Sans"/>
              </a:rPr>
              <a:t>México</a:t>
            </a:r>
            <a:r>
              <a:rPr lang="it-IT" i="1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, Mexico City, Mexico</a:t>
            </a:r>
            <a:endParaRPr lang="it-IT" dirty="0">
              <a:cs typeface="DejaVu Sans"/>
            </a:endParaRPr>
          </a:p>
          <a:p>
            <a:endParaRPr lang="it-IT" dirty="0">
              <a:cs typeface="DejaVu Sans"/>
            </a:endParaRPr>
          </a:p>
        </p:txBody>
      </p:sp>
      <p:sp>
        <p:nvSpPr>
          <p:cNvPr id="93187" name="CasellaDiTesto 3"/>
          <p:cNvSpPr txBox="1">
            <a:spLocks noChangeArrowheads="1"/>
          </p:cNvSpPr>
          <p:nvPr/>
        </p:nvSpPr>
        <p:spPr bwMode="auto">
          <a:xfrm>
            <a:off x="0" y="6300788"/>
            <a:ext cx="9144000" cy="584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ooper Black" pitchFamily="18" charset="0"/>
                <a:cs typeface="DejaVu Sans"/>
              </a:rPr>
              <a:t>Grazie per l’attenzione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CustomShape 1"/>
          <p:cNvSpPr>
            <a:spLocks noChangeArrowheads="1"/>
          </p:cNvSpPr>
          <p:nvPr/>
        </p:nvSpPr>
        <p:spPr bwMode="auto">
          <a:xfrm>
            <a:off x="0" y="0"/>
            <a:ext cx="9144000" cy="517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n-US" sz="2800">
                <a:solidFill>
                  <a:srgbClr val="002060"/>
                </a:solidFill>
                <a:latin typeface="Cooper Black" pitchFamily="18" charset="0"/>
                <a:cs typeface="DejaVu Sans"/>
              </a:rPr>
              <a:t>Test su </a:t>
            </a:r>
            <a:r>
              <a:rPr lang="en-US" sz="2800" u="sng">
                <a:solidFill>
                  <a:srgbClr val="002060"/>
                </a:solidFill>
                <a:latin typeface="Cooper Black" pitchFamily="18" charset="0"/>
                <a:cs typeface="DejaVu Sans"/>
              </a:rPr>
              <a:t>Farcos</a:t>
            </a:r>
            <a:endParaRPr lang="it-IT">
              <a:cs typeface="DejaVu Sans"/>
            </a:endParaRPr>
          </a:p>
        </p:txBody>
      </p:sp>
      <p:pic>
        <p:nvPicPr>
          <p:cNvPr id="3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81075"/>
            <a:ext cx="6632575" cy="455295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94211" name="CustomShape 2"/>
          <p:cNvCxnSpPr>
            <a:cxnSpLocks noChangeShapeType="1"/>
          </p:cNvCxnSpPr>
          <p:nvPr/>
        </p:nvCxnSpPr>
        <p:spPr bwMode="auto">
          <a:xfrm flipV="1">
            <a:off x="5889625" y="4252913"/>
            <a:ext cx="0" cy="936625"/>
          </a:xfrm>
          <a:prstGeom prst="straightConnector1">
            <a:avLst/>
          </a:prstGeom>
          <a:noFill/>
          <a:ln w="28440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94212" name="CustomShape 3"/>
          <p:cNvCxnSpPr>
            <a:cxnSpLocks noChangeShapeType="1"/>
          </p:cNvCxnSpPr>
          <p:nvPr/>
        </p:nvCxnSpPr>
        <p:spPr bwMode="auto">
          <a:xfrm>
            <a:off x="5916613" y="5180013"/>
            <a:ext cx="1296987" cy="0"/>
          </a:xfrm>
          <a:prstGeom prst="straightConnector1">
            <a:avLst/>
          </a:prstGeom>
          <a:noFill/>
          <a:ln w="2844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94213" name="CustomShape 4"/>
          <p:cNvSpPr>
            <a:spLocks noChangeArrowheads="1"/>
          </p:cNvSpPr>
          <p:nvPr/>
        </p:nvSpPr>
        <p:spPr bwMode="auto">
          <a:xfrm rot="-5400000">
            <a:off x="5072063" y="4225925"/>
            <a:ext cx="1289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  <a:cs typeface="DejaVu Sans"/>
              </a:rPr>
              <a:t>Eventi (N°)</a:t>
            </a:r>
            <a:endParaRPr lang="it-IT">
              <a:cs typeface="DejaVu Sans"/>
            </a:endParaRPr>
          </a:p>
        </p:txBody>
      </p:sp>
      <p:sp>
        <p:nvSpPr>
          <p:cNvPr id="94214" name="CustomShape 5"/>
          <p:cNvSpPr>
            <a:spLocks noChangeArrowheads="1"/>
          </p:cNvSpPr>
          <p:nvPr/>
        </p:nvSpPr>
        <p:spPr bwMode="auto">
          <a:xfrm>
            <a:off x="6011863" y="5157788"/>
            <a:ext cx="259238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  <a:cs typeface="DejaVu Sans"/>
              </a:rPr>
              <a:t>Energy Csi (ch)</a:t>
            </a:r>
            <a:endParaRPr lang="it-IT"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rgbClr val="002060"/>
                </a:solidFill>
                <a:latin typeface="Cooper Black" pitchFamily="18" charset="0"/>
              </a:rPr>
              <a:t>Filtri</a:t>
            </a:r>
          </a:p>
        </p:txBody>
      </p:sp>
      <p:cxnSp>
        <p:nvCxnSpPr>
          <p:cNvPr id="6" name="Connettore 2 5"/>
          <p:cNvCxnSpPr/>
          <p:nvPr/>
        </p:nvCxnSpPr>
        <p:spPr>
          <a:xfrm flipV="1">
            <a:off x="1763713" y="1700213"/>
            <a:ext cx="0" cy="1800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1763713" y="3429000"/>
            <a:ext cx="6048375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4284663" y="2349500"/>
            <a:ext cx="2519362" cy="1079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1763713" y="2349500"/>
            <a:ext cx="2520950" cy="1150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2" name="CasellaDiTesto 32"/>
          <p:cNvSpPr txBox="1">
            <a:spLocks noChangeArrowheads="1"/>
          </p:cNvSpPr>
          <p:nvPr/>
        </p:nvSpPr>
        <p:spPr bwMode="auto">
          <a:xfrm>
            <a:off x="7524750" y="3429000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i="1">
                <a:cs typeface="DejaVu Sans"/>
              </a:rPr>
              <a:t>i</a:t>
            </a:r>
          </a:p>
        </p:txBody>
      </p:sp>
      <p:sp>
        <p:nvSpPr>
          <p:cNvPr id="82953" name="CasellaDiTesto 34"/>
          <p:cNvSpPr txBox="1">
            <a:spLocks noChangeArrowheads="1"/>
          </p:cNvSpPr>
          <p:nvPr/>
        </p:nvSpPr>
        <p:spPr bwMode="auto">
          <a:xfrm>
            <a:off x="1258888" y="1557338"/>
            <a:ext cx="45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i="1">
                <a:cs typeface="DejaVu Sans"/>
              </a:rPr>
              <a:t>A</a:t>
            </a:r>
            <a:r>
              <a:rPr lang="it-IT" sz="1200" b="1" i="1">
                <a:cs typeface="DejaVu Sans"/>
              </a:rPr>
              <a:t>i</a:t>
            </a:r>
            <a:r>
              <a:rPr lang="it-IT">
                <a:cs typeface="DejaVu Sans"/>
              </a:rPr>
              <a:t> </a:t>
            </a: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596900" y="3933825"/>
          <a:ext cx="4638675" cy="1311275"/>
        </p:xfrm>
        <a:graphic>
          <a:graphicData uri="http://schemas.openxmlformats.org/presentationml/2006/ole">
            <p:oleObj spid="_x0000_s82946" name="Equazione" r:id="rId3" imgW="2006280" imgH="660240" progId="Equation.3">
              <p:embed/>
            </p:oleObj>
          </a:graphicData>
        </a:graphic>
      </p:graphicFrame>
      <p:sp>
        <p:nvSpPr>
          <p:cNvPr id="82954" name="CasellaDiTesto 37"/>
          <p:cNvSpPr txBox="1">
            <a:spLocks noChangeArrowheads="1"/>
          </p:cNvSpPr>
          <p:nvPr/>
        </p:nvSpPr>
        <p:spPr bwMode="auto">
          <a:xfrm>
            <a:off x="2484438" y="5373688"/>
            <a:ext cx="13668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i="1" dirty="0">
                <a:cs typeface="DejaVu Sans"/>
              </a:rPr>
              <a:t>A</a:t>
            </a:r>
            <a:r>
              <a:rPr lang="it-IT" sz="2000" b="1" i="1" dirty="0">
                <a:cs typeface="DejaVu Sans"/>
              </a:rPr>
              <a:t>i</a:t>
            </a:r>
            <a:r>
              <a:rPr lang="it-IT" sz="2800" dirty="0">
                <a:cs typeface="DejaVu Sans"/>
              </a:rPr>
              <a:t> </a:t>
            </a:r>
          </a:p>
        </p:txBody>
      </p:sp>
      <p:cxnSp>
        <p:nvCxnSpPr>
          <p:cNvPr id="40" name="Connettore 2 39"/>
          <p:cNvCxnSpPr/>
          <p:nvPr/>
        </p:nvCxnSpPr>
        <p:spPr>
          <a:xfrm flipH="1" flipV="1">
            <a:off x="2484438" y="4941888"/>
            <a:ext cx="431800" cy="574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V="1">
            <a:off x="3419475" y="4868863"/>
            <a:ext cx="431800" cy="576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4284663" y="2420938"/>
            <a:ext cx="0" cy="1008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H="1">
            <a:off x="1763713" y="2349500"/>
            <a:ext cx="2520950" cy="7143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9" name="CasellaDiTesto 61"/>
          <p:cNvSpPr txBox="1">
            <a:spLocks noChangeArrowheads="1"/>
          </p:cNvSpPr>
          <p:nvPr/>
        </p:nvSpPr>
        <p:spPr bwMode="auto">
          <a:xfrm>
            <a:off x="1476375" y="2276475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0000"/>
                </a:solidFill>
                <a:cs typeface="DejaVu Sans"/>
              </a:rPr>
              <a:t>1</a:t>
            </a:r>
          </a:p>
        </p:txBody>
      </p:sp>
      <p:sp>
        <p:nvSpPr>
          <p:cNvPr id="82960" name="CasellaDiTesto 62"/>
          <p:cNvSpPr txBox="1">
            <a:spLocks noChangeArrowheads="1"/>
          </p:cNvSpPr>
          <p:nvPr/>
        </p:nvSpPr>
        <p:spPr bwMode="auto">
          <a:xfrm>
            <a:off x="3995738" y="342900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cs typeface="DejaVu Sans"/>
              </a:rPr>
              <a:t>101</a:t>
            </a:r>
          </a:p>
        </p:txBody>
      </p:sp>
      <p:sp>
        <p:nvSpPr>
          <p:cNvPr id="82961" name="CasellaDiTesto 66"/>
          <p:cNvSpPr txBox="1">
            <a:spLocks noChangeArrowheads="1"/>
          </p:cNvSpPr>
          <p:nvPr/>
        </p:nvSpPr>
        <p:spPr bwMode="auto">
          <a:xfrm>
            <a:off x="179388" y="6021388"/>
            <a:ext cx="6827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cs typeface="DejaVu Sans"/>
              </a:rPr>
              <a:t>Filtri fanno un filtro sulle frequenze. </a:t>
            </a:r>
          </a:p>
          <a:p>
            <a:r>
              <a:rPr lang="it-IT">
                <a:cs typeface="DejaVu Sans"/>
              </a:rPr>
              <a:t>Aumentando il numero di punti aumenta il taglio delle frequenze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0"/>
          <p:cNvGrpSpPr>
            <a:grpSpLocks noGrp="1"/>
          </p:cNvGrpSpPr>
          <p:nvPr>
            <p:ph type="subTitle"/>
          </p:nvPr>
        </p:nvGrpSpPr>
        <p:grpSpPr bwMode="auto">
          <a:xfrm>
            <a:off x="457200" y="1600200"/>
            <a:ext cx="5996220" cy="4525963"/>
            <a:chOff x="19912" y="620640"/>
            <a:chExt cx="4249988" cy="3631619"/>
          </a:xfrm>
        </p:grpSpPr>
        <p:grpSp>
          <p:nvGrpSpPr>
            <p:cNvPr id="5" name="Gruppo 13"/>
            <p:cNvGrpSpPr>
              <a:grpSpLocks/>
            </p:cNvGrpSpPr>
            <p:nvPr/>
          </p:nvGrpSpPr>
          <p:grpSpPr bwMode="auto">
            <a:xfrm>
              <a:off x="19912" y="620640"/>
              <a:ext cx="4249988" cy="3631619"/>
              <a:chOff x="19912" y="620640"/>
              <a:chExt cx="4249988" cy="3631619"/>
            </a:xfrm>
          </p:grpSpPr>
          <p:pic>
            <p:nvPicPr>
              <p:cNvPr id="12" name="Picture 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2302" y="620640"/>
                <a:ext cx="4067415" cy="3599874"/>
              </a:xfrm>
              <a:prstGeom prst="rect">
                <a:avLst/>
              </a:prstGeom>
              <a:ln w="28440">
                <a:solidFill>
                  <a:schemeClr val="accent6">
                    <a:lumMod val="50000"/>
                  </a:schemeClr>
                </a:solidFill>
                <a:miter/>
              </a:ln>
            </p:spPr>
          </p:pic>
          <p:sp>
            <p:nvSpPr>
              <p:cNvPr id="13" name="CasellaDiTesto 5"/>
              <p:cNvSpPr txBox="1">
                <a:spLocks noChangeArrowheads="1"/>
              </p:cNvSpPr>
              <p:nvPr/>
            </p:nvSpPr>
            <p:spPr bwMode="auto">
              <a:xfrm rot="-5400000">
                <a:off x="-597672" y="1310282"/>
                <a:ext cx="151216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200" b="1">
                    <a:latin typeface="Arial Black" pitchFamily="34" charset="0"/>
                    <a:cs typeface="DejaVu Sans"/>
                  </a:rPr>
                  <a:t>Energy Si (Ch)</a:t>
                </a:r>
              </a:p>
            </p:txBody>
          </p:sp>
          <p:sp>
            <p:nvSpPr>
              <p:cNvPr id="14" name="CasellaDiTesto 6"/>
              <p:cNvSpPr txBox="1">
                <a:spLocks noChangeArrowheads="1"/>
              </p:cNvSpPr>
              <p:nvPr/>
            </p:nvSpPr>
            <p:spPr bwMode="auto">
              <a:xfrm>
                <a:off x="2685724" y="3975260"/>
                <a:ext cx="158417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200" b="1">
                    <a:latin typeface="Arial Black" pitchFamily="34" charset="0"/>
                    <a:cs typeface="DejaVu Sans"/>
                  </a:rPr>
                  <a:t>Energy CsI (Ch)</a:t>
                </a:r>
              </a:p>
            </p:txBody>
          </p:sp>
        </p:grpSp>
        <p:sp>
          <p:nvSpPr>
            <p:cNvPr id="6" name="CasellaDiTesto 16"/>
            <p:cNvSpPr txBox="1">
              <a:spLocks noChangeArrowheads="1"/>
            </p:cNvSpPr>
            <p:nvPr/>
          </p:nvSpPr>
          <p:spPr bwMode="auto">
            <a:xfrm>
              <a:off x="435545" y="3532539"/>
              <a:ext cx="288032" cy="296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  <a:cs typeface="DejaVu Sans"/>
                </a:rPr>
                <a:t>p</a:t>
              </a:r>
            </a:p>
          </p:txBody>
        </p:sp>
        <p:sp>
          <p:nvSpPr>
            <p:cNvPr id="7" name="CasellaDiTesto 18"/>
            <p:cNvSpPr txBox="1">
              <a:spLocks noChangeArrowheads="1"/>
            </p:cNvSpPr>
            <p:nvPr/>
          </p:nvSpPr>
          <p:spPr bwMode="auto">
            <a:xfrm>
              <a:off x="537620" y="3301423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 dirty="0" err="1">
                  <a:solidFill>
                    <a:srgbClr val="FF0000"/>
                  </a:solidFill>
                  <a:cs typeface="DejaVu Sans"/>
                </a:rPr>
                <a:t>He</a:t>
              </a:r>
              <a:endParaRPr lang="it-IT" b="1" dirty="0">
                <a:solidFill>
                  <a:srgbClr val="FF0000"/>
                </a:solidFill>
                <a:cs typeface="DejaVu Sans"/>
              </a:endParaRPr>
            </a:p>
          </p:txBody>
        </p:sp>
        <p:sp>
          <p:nvSpPr>
            <p:cNvPr id="8" name="CasellaDiTesto 20"/>
            <p:cNvSpPr txBox="1">
              <a:spLocks noChangeArrowheads="1"/>
            </p:cNvSpPr>
            <p:nvPr/>
          </p:nvSpPr>
          <p:spPr bwMode="auto">
            <a:xfrm>
              <a:off x="639696" y="3070307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  <a:cs typeface="DejaVu Sans"/>
                </a:rPr>
                <a:t>Li</a:t>
              </a:r>
            </a:p>
          </p:txBody>
        </p:sp>
        <p:sp>
          <p:nvSpPr>
            <p:cNvPr id="9" name="CasellaDiTesto 8"/>
            <p:cNvSpPr txBox="1">
              <a:spLocks noChangeArrowheads="1"/>
            </p:cNvSpPr>
            <p:nvPr/>
          </p:nvSpPr>
          <p:spPr bwMode="auto">
            <a:xfrm>
              <a:off x="945922" y="2839191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  <a:cs typeface="DejaVu Sans"/>
                </a:rPr>
                <a:t>Be</a:t>
              </a:r>
            </a:p>
          </p:txBody>
        </p:sp>
        <p:sp>
          <p:nvSpPr>
            <p:cNvPr id="10" name="CasellaDiTesto 24"/>
            <p:cNvSpPr txBox="1">
              <a:spLocks noChangeArrowheads="1"/>
            </p:cNvSpPr>
            <p:nvPr/>
          </p:nvSpPr>
          <p:spPr bwMode="auto">
            <a:xfrm>
              <a:off x="1043608" y="2420888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  <a:cs typeface="DejaVu Sans"/>
                </a:rPr>
                <a:t>B</a:t>
              </a:r>
            </a:p>
          </p:txBody>
        </p:sp>
        <p:sp>
          <p:nvSpPr>
            <p:cNvPr id="11" name="CasellaDiTesto 26"/>
            <p:cNvSpPr txBox="1">
              <a:spLocks noChangeArrowheads="1"/>
            </p:cNvSpPr>
            <p:nvPr/>
          </p:nvSpPr>
          <p:spPr bwMode="auto">
            <a:xfrm>
              <a:off x="1547664" y="2204864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0000"/>
                  </a:solidFill>
                  <a:cs typeface="DejaVu Sans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COLLISIONI  FRA  IONI  PESANTI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2" descr="C:\Users\Lucia\Desktop\Cattu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248150"/>
            <a:ext cx="4376738" cy="25654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00113" y="2974975"/>
            <a:ext cx="6985000" cy="1147763"/>
            <a:chOff x="385" y="294"/>
            <a:chExt cx="3266" cy="593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r="6499"/>
            <a:stretch>
              <a:fillRect/>
            </a:stretch>
          </p:blipFill>
          <p:spPr bwMode="auto">
            <a:xfrm>
              <a:off x="385" y="493"/>
              <a:ext cx="3266" cy="394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621" y="294"/>
              <a:ext cx="257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  <a:cs typeface="+mn-cs"/>
                </a:rPr>
                <a:t>EQUAZIONI  DI STATO PER MATERIA NUCLEARE ASIMMETRICA</a:t>
              </a:r>
            </a:p>
          </p:txBody>
        </p:sp>
      </p:grpSp>
      <p:sp>
        <p:nvSpPr>
          <p:cNvPr id="10" name="Rettangolo 9"/>
          <p:cNvSpPr/>
          <p:nvPr/>
        </p:nvSpPr>
        <p:spPr>
          <a:xfrm>
            <a:off x="250825" y="4797425"/>
            <a:ext cx="28813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CORRELAZIONI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PARTICELLA-PARTICELLA</a:t>
            </a:r>
          </a:p>
        </p:txBody>
      </p:sp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900113" y="1341438"/>
            <a:ext cx="7127875" cy="1511300"/>
            <a:chOff x="899592" y="1340768"/>
            <a:chExt cx="7128791" cy="1512168"/>
          </a:xfrm>
        </p:grpSpPr>
        <p:pic>
          <p:nvPicPr>
            <p:cNvPr id="8" name="Picture 403" descr="Cartoon-HI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9592" y="1782346"/>
              <a:ext cx="7128791" cy="107059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347832" y="1340768"/>
              <a:ext cx="2805472" cy="33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  <a:cs typeface="+mn-cs"/>
                </a:rPr>
                <a:t>MECCANISMI DI REAZIONI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asellaDiTesto 86"/>
          <p:cNvSpPr txBox="1"/>
          <p:nvPr/>
        </p:nvSpPr>
        <p:spPr>
          <a:xfrm>
            <a:off x="0" y="0"/>
            <a:ext cx="4500563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u="sng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CHIMERA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err="1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C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harged</a:t>
            </a:r>
            <a:r>
              <a:rPr lang="it-IT" sz="20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  </a:t>
            </a:r>
            <a:r>
              <a:rPr lang="it-IT" sz="2000" b="1" dirty="0" err="1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H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eavy</a:t>
            </a:r>
            <a:r>
              <a:rPr lang="it-IT" sz="20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 </a:t>
            </a:r>
            <a:r>
              <a:rPr lang="it-IT" sz="2000" b="1" dirty="0" err="1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I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on</a:t>
            </a:r>
            <a:r>
              <a:rPr lang="it-IT" sz="20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  </a:t>
            </a:r>
            <a:r>
              <a:rPr lang="it-IT" sz="2000" b="1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M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ass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E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nergy</a:t>
            </a:r>
            <a:r>
              <a:rPr lang="it-IT" sz="20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  </a:t>
            </a:r>
            <a:r>
              <a:rPr lang="it-IT" sz="2000" b="1" dirty="0" err="1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R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esolving</a:t>
            </a:r>
            <a:r>
              <a:rPr lang="it-IT" sz="20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  </a:t>
            </a:r>
            <a:r>
              <a:rPr lang="it-IT" sz="2000" b="1" dirty="0" err="1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A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rray</a:t>
            </a:r>
            <a:endParaRPr lang="it-IT" sz="2000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08" name="Rettangolo 107"/>
          <p:cNvSpPr/>
          <p:nvPr/>
        </p:nvSpPr>
        <p:spPr>
          <a:xfrm>
            <a:off x="4427538" y="0"/>
            <a:ext cx="4716462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u="sng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FARCOS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F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entomscopy</a:t>
            </a:r>
            <a:r>
              <a:rPr lang="it-IT" sz="20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  </a:t>
            </a:r>
            <a:r>
              <a:rPr lang="it-IT" sz="2000" dirty="0" err="1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AR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ray</a:t>
            </a:r>
            <a:r>
              <a:rPr lang="it-IT" sz="20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 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for</a:t>
            </a:r>
            <a:r>
              <a:rPr lang="it-IT" sz="20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CO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rrelation</a:t>
            </a:r>
            <a:r>
              <a:rPr lang="it-IT" sz="20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  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and</a:t>
            </a:r>
            <a:r>
              <a:rPr lang="it-IT" sz="20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  </a:t>
            </a:r>
            <a:r>
              <a:rPr lang="it-IT" sz="2000" dirty="0" err="1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S</a:t>
            </a:r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oper Black" pitchFamily="18" charset="0"/>
                <a:ea typeface="+mn-ea"/>
                <a:cs typeface="+mn-cs"/>
              </a:rPr>
              <a:t>pettroscopy</a:t>
            </a:r>
            <a:endParaRPr lang="it-IT" sz="2000" dirty="0">
              <a:solidFill>
                <a:schemeClr val="tx2">
                  <a:lumMod val="60000"/>
                  <a:lumOff val="40000"/>
                </a:schemeClr>
              </a:solidFill>
              <a:latin typeface="Cooper Black" pitchFamily="18" charset="0"/>
              <a:ea typeface="+mn-ea"/>
              <a:cs typeface="+mn-cs"/>
            </a:endParaRPr>
          </a:p>
        </p:txBody>
      </p:sp>
      <p:grpSp>
        <p:nvGrpSpPr>
          <p:cNvPr id="72707" name="Gruppo 45"/>
          <p:cNvGrpSpPr>
            <a:grpSpLocks/>
          </p:cNvGrpSpPr>
          <p:nvPr/>
        </p:nvGrpSpPr>
        <p:grpSpPr bwMode="auto">
          <a:xfrm>
            <a:off x="0" y="1412875"/>
            <a:ext cx="4808538" cy="3273425"/>
            <a:chOff x="-14478" y="1450143"/>
            <a:chExt cx="4809202" cy="3273411"/>
          </a:xfrm>
        </p:grpSpPr>
        <p:pic>
          <p:nvPicPr>
            <p:cNvPr id="727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4478" y="1853450"/>
              <a:ext cx="4320480" cy="2859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Connettore 2 19"/>
            <p:cNvCxnSpPr/>
            <p:nvPr/>
          </p:nvCxnSpPr>
          <p:spPr>
            <a:xfrm>
              <a:off x="2106715" y="2059740"/>
              <a:ext cx="1033606" cy="39369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>
              <a:off x="3924654" y="1772405"/>
              <a:ext cx="431860" cy="26034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CasellaDiTesto 23"/>
            <p:cNvSpPr txBox="1"/>
            <p:nvPr/>
          </p:nvSpPr>
          <p:spPr>
            <a:xfrm rot="19805871">
              <a:off x="3745241" y="1523168"/>
              <a:ext cx="827202" cy="3682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 err="1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beam</a:t>
              </a:r>
              <a:endPara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734" name="CasellaDiTesto 24"/>
            <p:cNvSpPr txBox="1">
              <a:spLocks noChangeArrowheads="1"/>
            </p:cNvSpPr>
            <p:nvPr/>
          </p:nvSpPr>
          <p:spPr bwMode="auto">
            <a:xfrm>
              <a:off x="1547664" y="1628800"/>
              <a:ext cx="8920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solidFill>
                    <a:srgbClr val="0070C0"/>
                  </a:solidFill>
                  <a:cs typeface="DejaVu Sans"/>
                </a:rPr>
                <a:t>target</a:t>
              </a:r>
            </a:p>
          </p:txBody>
        </p:sp>
        <p:cxnSp>
          <p:nvCxnSpPr>
            <p:cNvPr id="32" name="Connettore 1 31"/>
            <p:cNvCxnSpPr/>
            <p:nvPr/>
          </p:nvCxnSpPr>
          <p:spPr>
            <a:xfrm>
              <a:off x="4126294" y="3272585"/>
              <a:ext cx="288965" cy="1444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/>
          </p:nvCxnSpPr>
          <p:spPr>
            <a:xfrm>
              <a:off x="1365250" y="4579093"/>
              <a:ext cx="287377" cy="1444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 flipV="1">
              <a:off x="1501794" y="4147294"/>
              <a:ext cx="1151096" cy="5048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 flipV="1">
              <a:off x="3133970" y="3350373"/>
              <a:ext cx="1165386" cy="54609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739" name="CasellaDiTesto 49"/>
            <p:cNvSpPr txBox="1">
              <a:spLocks noChangeArrowheads="1"/>
            </p:cNvSpPr>
            <p:nvPr/>
          </p:nvSpPr>
          <p:spPr bwMode="auto">
            <a:xfrm>
              <a:off x="2544038" y="3833108"/>
              <a:ext cx="7802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cs typeface="DejaVu Sans"/>
                </a:rPr>
                <a:t>4.8 m</a:t>
              </a:r>
            </a:p>
          </p:txBody>
        </p:sp>
        <p:sp>
          <p:nvSpPr>
            <p:cNvPr id="72740" name="CasellaDiTesto 51"/>
            <p:cNvSpPr txBox="1">
              <a:spLocks noChangeArrowheads="1"/>
            </p:cNvSpPr>
            <p:nvPr/>
          </p:nvSpPr>
          <p:spPr bwMode="auto">
            <a:xfrm>
              <a:off x="3923928" y="2060848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FF0000"/>
                  </a:solidFill>
                  <a:cs typeface="DejaVu Sans"/>
                </a:rPr>
                <a:t>504</a:t>
              </a:r>
            </a:p>
          </p:txBody>
        </p:sp>
        <p:sp>
          <p:nvSpPr>
            <p:cNvPr id="72741" name="CasellaDiTesto 52"/>
            <p:cNvSpPr txBox="1">
              <a:spLocks noChangeArrowheads="1"/>
            </p:cNvSpPr>
            <p:nvPr/>
          </p:nvSpPr>
          <p:spPr bwMode="auto">
            <a:xfrm>
              <a:off x="738653" y="2302428"/>
              <a:ext cx="5357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FF0000"/>
                  </a:solidFill>
                  <a:cs typeface="DejaVu Sans"/>
                </a:rPr>
                <a:t>688</a:t>
              </a:r>
            </a:p>
          </p:txBody>
        </p:sp>
        <p:cxnSp>
          <p:nvCxnSpPr>
            <p:cNvPr id="60" name="Connettore 1 59"/>
            <p:cNvCxnSpPr/>
            <p:nvPr/>
          </p:nvCxnSpPr>
          <p:spPr>
            <a:xfrm flipH="1" flipV="1">
              <a:off x="666654" y="3255123"/>
              <a:ext cx="144482" cy="14287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/>
          </p:nvCxnSpPr>
          <p:spPr>
            <a:xfrm flipH="1" flipV="1">
              <a:off x="2151171" y="2220078"/>
              <a:ext cx="184175" cy="16509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/>
          </p:nvCxnSpPr>
          <p:spPr>
            <a:xfrm flipV="1">
              <a:off x="684118" y="2231190"/>
              <a:ext cx="1460702" cy="102393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45" name="CasellaDiTesto 73"/>
            <p:cNvSpPr txBox="1">
              <a:spLocks noChangeArrowheads="1"/>
            </p:cNvSpPr>
            <p:nvPr/>
          </p:nvSpPr>
          <p:spPr bwMode="auto">
            <a:xfrm>
              <a:off x="251520" y="3027619"/>
              <a:ext cx="3802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00B050"/>
                  </a:solidFill>
                  <a:cs typeface="DejaVu Sans"/>
                </a:rPr>
                <a:t>1°</a:t>
              </a:r>
            </a:p>
          </p:txBody>
        </p:sp>
        <p:sp>
          <p:nvSpPr>
            <p:cNvPr id="72746" name="CasellaDiTesto 74"/>
            <p:cNvSpPr txBox="1">
              <a:spLocks noChangeArrowheads="1"/>
            </p:cNvSpPr>
            <p:nvPr/>
          </p:nvSpPr>
          <p:spPr bwMode="auto">
            <a:xfrm>
              <a:off x="2394837" y="1738175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solidFill>
                    <a:srgbClr val="00B050"/>
                  </a:solidFill>
                  <a:cs typeface="DejaVu Sans"/>
                </a:rPr>
                <a:t>30°</a:t>
              </a:r>
            </a:p>
          </p:txBody>
        </p:sp>
        <p:sp>
          <p:nvSpPr>
            <p:cNvPr id="81" name="Arco 80"/>
            <p:cNvSpPr/>
            <p:nvPr/>
          </p:nvSpPr>
          <p:spPr>
            <a:xfrm rot="20217768">
              <a:off x="2729101" y="1832729"/>
              <a:ext cx="936754" cy="427035"/>
            </a:xfrm>
            <a:prstGeom prst="arc">
              <a:avLst>
                <a:gd name="adj1" fmla="val 10559232"/>
                <a:gd name="adj2" fmla="val 2469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2748" name="CasellaDiTesto 83"/>
            <p:cNvSpPr txBox="1">
              <a:spLocks noChangeArrowheads="1"/>
            </p:cNvSpPr>
            <p:nvPr/>
          </p:nvSpPr>
          <p:spPr bwMode="auto">
            <a:xfrm>
              <a:off x="1602749" y="2014396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solidFill>
                    <a:srgbClr val="00B050"/>
                  </a:solidFill>
                  <a:cs typeface="DejaVu Sans"/>
                </a:rPr>
                <a:t>30°</a:t>
              </a:r>
            </a:p>
          </p:txBody>
        </p:sp>
        <p:sp>
          <p:nvSpPr>
            <p:cNvPr id="72749" name="CasellaDiTesto 84"/>
            <p:cNvSpPr txBox="1">
              <a:spLocks noChangeArrowheads="1"/>
            </p:cNvSpPr>
            <p:nvPr/>
          </p:nvSpPr>
          <p:spPr bwMode="auto">
            <a:xfrm>
              <a:off x="3330941" y="1450143"/>
              <a:ext cx="7200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solidFill>
                    <a:srgbClr val="00B050"/>
                  </a:solidFill>
                  <a:cs typeface="DejaVu Sans"/>
                </a:rPr>
                <a:t>176°</a:t>
              </a:r>
            </a:p>
          </p:txBody>
        </p:sp>
        <p:cxnSp>
          <p:nvCxnSpPr>
            <p:cNvPr id="35" name="Connettore 1 34"/>
            <p:cNvCxnSpPr/>
            <p:nvPr/>
          </p:nvCxnSpPr>
          <p:spPr>
            <a:xfrm flipV="1">
              <a:off x="4443838" y="2818562"/>
              <a:ext cx="0" cy="43179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4289829" y="3183686"/>
              <a:ext cx="287377" cy="1444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/>
          </p:nvCxnSpPr>
          <p:spPr>
            <a:xfrm>
              <a:off x="4310469" y="1904166"/>
              <a:ext cx="288965" cy="1444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753" name="CasellaDiTesto 44"/>
            <p:cNvSpPr txBox="1">
              <a:spLocks noChangeArrowheads="1"/>
            </p:cNvSpPr>
            <p:nvPr/>
          </p:nvSpPr>
          <p:spPr bwMode="auto">
            <a:xfrm>
              <a:off x="4146653" y="2480289"/>
              <a:ext cx="6480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cs typeface="DejaVu Sans"/>
                </a:rPr>
                <a:t>2 m</a:t>
              </a:r>
            </a:p>
          </p:txBody>
        </p:sp>
        <p:cxnSp>
          <p:nvCxnSpPr>
            <p:cNvPr id="51" name="Connettore 1 50"/>
            <p:cNvCxnSpPr/>
            <p:nvPr/>
          </p:nvCxnSpPr>
          <p:spPr>
            <a:xfrm flipV="1">
              <a:off x="4443838" y="1975604"/>
              <a:ext cx="0" cy="5540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uppo 61"/>
          <p:cNvGrpSpPr>
            <a:grpSpLocks/>
          </p:cNvGrpSpPr>
          <p:nvPr/>
        </p:nvGrpSpPr>
        <p:grpSpPr bwMode="auto">
          <a:xfrm>
            <a:off x="4643438" y="4221163"/>
            <a:ext cx="4500562" cy="2636837"/>
            <a:chOff x="4644008" y="4221088"/>
            <a:chExt cx="4499992" cy="2636912"/>
          </a:xfrm>
        </p:grpSpPr>
        <p:pic>
          <p:nvPicPr>
            <p:cNvPr id="727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4337720"/>
              <a:ext cx="4499992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CasellaDiTesto 71"/>
            <p:cNvSpPr txBox="1"/>
            <p:nvPr/>
          </p:nvSpPr>
          <p:spPr>
            <a:xfrm>
              <a:off x="6588224" y="4221088"/>
              <a:ext cx="2555776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2600 FARCOS  4000 in tutto </a:t>
              </a:r>
            </a:p>
          </p:txBody>
        </p:sp>
      </p:grpSp>
      <p:grpSp>
        <p:nvGrpSpPr>
          <p:cNvPr id="61" name="Gruppo 60"/>
          <p:cNvGrpSpPr>
            <a:grpSpLocks/>
          </p:cNvGrpSpPr>
          <p:nvPr/>
        </p:nvGrpSpPr>
        <p:grpSpPr bwMode="auto">
          <a:xfrm>
            <a:off x="611188" y="4754563"/>
            <a:ext cx="4105275" cy="2103437"/>
            <a:chOff x="611560" y="4754562"/>
            <a:chExt cx="4104456" cy="2103438"/>
          </a:xfrm>
        </p:grpSpPr>
        <p:pic>
          <p:nvPicPr>
            <p:cNvPr id="72721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4754562"/>
              <a:ext cx="3200400" cy="210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CasellaDiTesto 47"/>
            <p:cNvSpPr txBox="1"/>
            <p:nvPr/>
          </p:nvSpPr>
          <p:spPr>
            <a:xfrm>
              <a:off x="3347864" y="5733256"/>
              <a:ext cx="136815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Nuova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elettronica</a:t>
              </a:r>
            </a:p>
          </p:txBody>
        </p:sp>
        <p:cxnSp>
          <p:nvCxnSpPr>
            <p:cNvPr id="54" name="Connettore 2 53"/>
            <p:cNvCxnSpPr/>
            <p:nvPr/>
          </p:nvCxnSpPr>
          <p:spPr>
            <a:xfrm flipH="1">
              <a:off x="2771716" y="5876925"/>
              <a:ext cx="43171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o 57"/>
          <p:cNvGrpSpPr>
            <a:grpSpLocks/>
          </p:cNvGrpSpPr>
          <p:nvPr/>
        </p:nvGrpSpPr>
        <p:grpSpPr bwMode="auto">
          <a:xfrm>
            <a:off x="4754563" y="1395413"/>
            <a:ext cx="4389437" cy="2743200"/>
            <a:chOff x="4754973" y="1395853"/>
            <a:chExt cx="4389027" cy="2742210"/>
          </a:xfrm>
        </p:grpSpPr>
        <p:cxnSp>
          <p:nvCxnSpPr>
            <p:cNvPr id="36" name="Connettore 2 35"/>
            <p:cNvCxnSpPr/>
            <p:nvPr/>
          </p:nvCxnSpPr>
          <p:spPr>
            <a:xfrm flipH="1">
              <a:off x="6410580" y="3644528"/>
              <a:ext cx="322233" cy="493535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715" name="Gruppo 63"/>
            <p:cNvGrpSpPr>
              <a:grpSpLocks/>
            </p:cNvGrpSpPr>
            <p:nvPr/>
          </p:nvGrpSpPr>
          <p:grpSpPr bwMode="auto">
            <a:xfrm>
              <a:off x="4754973" y="1395853"/>
              <a:ext cx="4352736" cy="2736304"/>
              <a:chOff x="908691" y="2224289"/>
              <a:chExt cx="6164063" cy="3689480"/>
            </a:xfrm>
          </p:grpSpPr>
          <p:pic>
            <p:nvPicPr>
              <p:cNvPr id="72717" name="Picture 3" descr="C:\Documents and Settings\Infn\Documenti\FARCOS_proposal_PAC_2011\farcos_demostrator_45deg_wall_solo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0811" t="13342"/>
              <a:stretch>
                <a:fillRect/>
              </a:stretch>
            </p:blipFill>
            <p:spPr bwMode="auto">
              <a:xfrm>
                <a:off x="4315147" y="2224289"/>
                <a:ext cx="2757607" cy="249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8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15965" t="12527" b="752"/>
              <a:stretch>
                <a:fillRect/>
              </a:stretch>
            </p:blipFill>
            <p:spPr bwMode="auto">
              <a:xfrm>
                <a:off x="908691" y="3146659"/>
                <a:ext cx="3842045" cy="2767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8" name="Ovale 67"/>
              <p:cNvSpPr/>
              <p:nvPr/>
            </p:nvSpPr>
            <p:spPr>
              <a:xfrm>
                <a:off x="4882986" y="2992449"/>
                <a:ext cx="791262" cy="86444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69" name="Connettore 2 68"/>
              <p:cNvCxnSpPr/>
              <p:nvPr/>
            </p:nvCxnSpPr>
            <p:spPr>
              <a:xfrm flipH="1">
                <a:off x="4314266" y="3531660"/>
                <a:ext cx="577712" cy="4300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716" name="CasellaDiTesto 29"/>
            <p:cNvSpPr txBox="1">
              <a:spLocks noChangeArrowheads="1"/>
            </p:cNvSpPr>
            <p:nvPr/>
          </p:nvSpPr>
          <p:spPr bwMode="auto">
            <a:xfrm>
              <a:off x="6372200" y="3717032"/>
              <a:ext cx="2771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cs typeface="DejaVu Sans"/>
                </a:rPr>
                <a:t>(vedi  </a:t>
              </a:r>
              <a:r>
                <a:rPr lang="it-IT" b="1">
                  <a:cs typeface="DejaVu Sans"/>
                </a:rPr>
                <a:t>E. V. Pagano talk</a:t>
              </a:r>
              <a:r>
                <a:rPr lang="it-IT">
                  <a:cs typeface="DejaVu Sans"/>
                </a:rPr>
                <a:t>)</a:t>
              </a:r>
            </a:p>
          </p:txBody>
        </p:sp>
      </p:grpSp>
      <p:sp>
        <p:nvSpPr>
          <p:cNvPr id="71" name="CasellaDiTesto 70"/>
          <p:cNvSpPr txBox="1"/>
          <p:nvPr/>
        </p:nvSpPr>
        <p:spPr>
          <a:xfrm>
            <a:off x="4837998" y="1268760"/>
            <a:ext cx="2736304" cy="70788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132 canali elettronici indipendenti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uppo 175"/>
          <p:cNvGrpSpPr/>
          <p:nvPr/>
        </p:nvGrpSpPr>
        <p:grpSpPr>
          <a:xfrm>
            <a:off x="611560" y="4797152"/>
            <a:ext cx="2664296" cy="747018"/>
            <a:chOff x="611560" y="4797152"/>
            <a:chExt cx="2664296" cy="747018"/>
          </a:xfrm>
        </p:grpSpPr>
        <p:grpSp>
          <p:nvGrpSpPr>
            <p:cNvPr id="172" name="Gruppo 171"/>
            <p:cNvGrpSpPr/>
            <p:nvPr/>
          </p:nvGrpSpPr>
          <p:grpSpPr>
            <a:xfrm>
              <a:off x="611560" y="4797152"/>
              <a:ext cx="2664296" cy="747018"/>
              <a:chOff x="611560" y="4797152"/>
              <a:chExt cx="2664296" cy="747018"/>
            </a:xfrm>
          </p:grpSpPr>
          <p:sp>
            <p:nvSpPr>
              <p:cNvPr id="170" name="Forme en L 1051"/>
              <p:cNvSpPr/>
              <p:nvPr/>
            </p:nvSpPr>
            <p:spPr>
              <a:xfrm>
                <a:off x="683568" y="4797152"/>
                <a:ext cx="2088232" cy="747018"/>
              </a:xfrm>
              <a:prstGeom prst="corner">
                <a:avLst>
                  <a:gd name="adj1" fmla="val 15079"/>
                  <a:gd name="adj2" fmla="val 20006"/>
                </a:avLst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35" tIns="45718" rIns="91435" bIns="4571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411" name="Rectangle 410"/>
              <p:cNvSpPr>
                <a:spLocks noChangeArrowheads="1"/>
              </p:cNvSpPr>
              <p:nvPr/>
            </p:nvSpPr>
            <p:spPr bwMode="auto">
              <a:xfrm>
                <a:off x="611560" y="5013176"/>
                <a:ext cx="2664296" cy="319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1 </a:t>
                </a:r>
                <a:r>
                  <a:rPr lang="en-US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Gb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Ethernet per  </a:t>
                </a:r>
                <a:r>
                  <a:rPr lang="en-US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rPr>
                  <a:t>Cobo</a:t>
                </a:r>
                <a:endParaRPr lang="fr-F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73" name="Connecteur droit avec flèche 425"/>
            <p:cNvCxnSpPr/>
            <p:nvPr/>
          </p:nvCxnSpPr>
          <p:spPr bwMode="auto">
            <a:xfrm flipH="1">
              <a:off x="899592" y="5345080"/>
              <a:ext cx="151216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0" name="Forme libre 399"/>
          <p:cNvSpPr/>
          <p:nvPr/>
        </p:nvSpPr>
        <p:spPr>
          <a:xfrm>
            <a:off x="2803525" y="5875338"/>
            <a:ext cx="4913313" cy="533400"/>
          </a:xfrm>
          <a:custGeom>
            <a:avLst/>
            <a:gdLst>
              <a:gd name="connsiteX0" fmla="*/ 0 w 4960620"/>
              <a:gd name="connsiteY0" fmla="*/ 0 h 533400"/>
              <a:gd name="connsiteX1" fmla="*/ 0 w 4960620"/>
              <a:gd name="connsiteY1" fmla="*/ 533400 h 533400"/>
              <a:gd name="connsiteX2" fmla="*/ 4960620 w 4960620"/>
              <a:gd name="connsiteY2" fmla="*/ 533400 h 533400"/>
              <a:gd name="connsiteX3" fmla="*/ 4960620 w 4960620"/>
              <a:gd name="connsiteY3" fmla="*/ 7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620" h="533400">
                <a:moveTo>
                  <a:pt x="0" y="0"/>
                </a:moveTo>
                <a:lnTo>
                  <a:pt x="0" y="533400"/>
                </a:lnTo>
                <a:lnTo>
                  <a:pt x="4960620" y="533400"/>
                </a:lnTo>
                <a:lnTo>
                  <a:pt x="4960620" y="76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65" name="Forme libre 464"/>
          <p:cNvSpPr/>
          <p:nvPr/>
        </p:nvSpPr>
        <p:spPr>
          <a:xfrm>
            <a:off x="3214688" y="5865813"/>
            <a:ext cx="3978275" cy="428625"/>
          </a:xfrm>
          <a:custGeom>
            <a:avLst/>
            <a:gdLst>
              <a:gd name="connsiteX0" fmla="*/ 0 w 4960620"/>
              <a:gd name="connsiteY0" fmla="*/ 0 h 533400"/>
              <a:gd name="connsiteX1" fmla="*/ 0 w 4960620"/>
              <a:gd name="connsiteY1" fmla="*/ 533400 h 533400"/>
              <a:gd name="connsiteX2" fmla="*/ 4960620 w 4960620"/>
              <a:gd name="connsiteY2" fmla="*/ 533400 h 533400"/>
              <a:gd name="connsiteX3" fmla="*/ 4960620 w 4960620"/>
              <a:gd name="connsiteY3" fmla="*/ 7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620" h="533400">
                <a:moveTo>
                  <a:pt x="0" y="0"/>
                </a:moveTo>
                <a:lnTo>
                  <a:pt x="0" y="533400"/>
                </a:lnTo>
                <a:lnTo>
                  <a:pt x="4960620" y="533400"/>
                </a:lnTo>
                <a:lnTo>
                  <a:pt x="4960620" y="76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66" name="Forme libre 465"/>
          <p:cNvSpPr/>
          <p:nvPr/>
        </p:nvSpPr>
        <p:spPr>
          <a:xfrm>
            <a:off x="4037013" y="5854700"/>
            <a:ext cx="2711450" cy="339725"/>
          </a:xfrm>
          <a:custGeom>
            <a:avLst/>
            <a:gdLst>
              <a:gd name="connsiteX0" fmla="*/ 0 w 4960620"/>
              <a:gd name="connsiteY0" fmla="*/ 0 h 533400"/>
              <a:gd name="connsiteX1" fmla="*/ 0 w 4960620"/>
              <a:gd name="connsiteY1" fmla="*/ 533400 h 533400"/>
              <a:gd name="connsiteX2" fmla="*/ 4960620 w 4960620"/>
              <a:gd name="connsiteY2" fmla="*/ 533400 h 533400"/>
              <a:gd name="connsiteX3" fmla="*/ 4960620 w 4960620"/>
              <a:gd name="connsiteY3" fmla="*/ 7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620" h="533400">
                <a:moveTo>
                  <a:pt x="0" y="0"/>
                </a:moveTo>
                <a:lnTo>
                  <a:pt x="0" y="533400"/>
                </a:lnTo>
                <a:lnTo>
                  <a:pt x="4960620" y="533400"/>
                </a:lnTo>
                <a:lnTo>
                  <a:pt x="4960620" y="76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67" name="Forme libre 466"/>
          <p:cNvSpPr/>
          <p:nvPr/>
        </p:nvSpPr>
        <p:spPr>
          <a:xfrm>
            <a:off x="4859338" y="5845175"/>
            <a:ext cx="1373187" cy="234950"/>
          </a:xfrm>
          <a:custGeom>
            <a:avLst/>
            <a:gdLst>
              <a:gd name="connsiteX0" fmla="*/ 0 w 4960620"/>
              <a:gd name="connsiteY0" fmla="*/ 0 h 533400"/>
              <a:gd name="connsiteX1" fmla="*/ 0 w 4960620"/>
              <a:gd name="connsiteY1" fmla="*/ 533400 h 533400"/>
              <a:gd name="connsiteX2" fmla="*/ 4960620 w 4960620"/>
              <a:gd name="connsiteY2" fmla="*/ 533400 h 533400"/>
              <a:gd name="connsiteX3" fmla="*/ 4960620 w 4960620"/>
              <a:gd name="connsiteY3" fmla="*/ 762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620" h="533400">
                <a:moveTo>
                  <a:pt x="0" y="0"/>
                </a:moveTo>
                <a:lnTo>
                  <a:pt x="0" y="533400"/>
                </a:lnTo>
                <a:lnTo>
                  <a:pt x="4960620" y="533400"/>
                </a:lnTo>
                <a:lnTo>
                  <a:pt x="4960620" y="76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2" name="Groupe 1048"/>
          <p:cNvGrpSpPr>
            <a:grpSpLocks/>
          </p:cNvGrpSpPr>
          <p:nvPr/>
        </p:nvGrpSpPr>
        <p:grpSpPr bwMode="auto">
          <a:xfrm>
            <a:off x="0" y="2636912"/>
            <a:ext cx="9144000" cy="2406650"/>
            <a:chOff x="0" y="2688483"/>
            <a:chExt cx="9144000" cy="2354857"/>
          </a:xfrm>
        </p:grpSpPr>
        <p:sp>
          <p:nvSpPr>
            <p:cNvPr id="1046" name="Rectangle 1045"/>
            <p:cNvSpPr/>
            <p:nvPr/>
          </p:nvSpPr>
          <p:spPr>
            <a:xfrm>
              <a:off x="0" y="3062836"/>
              <a:ext cx="9144000" cy="198050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7539038" y="2688483"/>
              <a:ext cx="1603375" cy="366587"/>
            </a:xfrm>
            <a:prstGeom prst="rect">
              <a:avLst/>
            </a:prstGeom>
            <a:gradFill flip="none" rotWithShape="1">
              <a:lin ang="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µTCA </a:t>
              </a:r>
              <a:r>
                <a:rPr lang="fr-FR" sz="20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Crate</a:t>
              </a:r>
              <a:endParaRPr lang="fr-FR" sz="2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e 396"/>
          <p:cNvGrpSpPr>
            <a:grpSpLocks/>
          </p:cNvGrpSpPr>
          <p:nvPr/>
        </p:nvGrpSpPr>
        <p:grpSpPr bwMode="auto">
          <a:xfrm>
            <a:off x="1043608" y="4077078"/>
            <a:ext cx="7776864" cy="503735"/>
            <a:chOff x="1703822" y="3160081"/>
            <a:chExt cx="7893119" cy="372328"/>
          </a:xfrm>
        </p:grpSpPr>
        <p:sp>
          <p:nvSpPr>
            <p:cNvPr id="398" name="Rectangle 397"/>
            <p:cNvSpPr/>
            <p:nvPr/>
          </p:nvSpPr>
          <p:spPr>
            <a:xfrm>
              <a:off x="1703822" y="3185271"/>
              <a:ext cx="7893119" cy="347138"/>
            </a:xfrm>
            <a:prstGeom prst="rect">
              <a:avLst/>
            </a:prstGeom>
            <a:gradFill>
              <a:gsLst>
                <a:gs pos="0">
                  <a:srgbClr val="CDDC0C"/>
                </a:gs>
                <a:gs pos="80000">
                  <a:srgbClr val="E6F436"/>
                </a:gs>
                <a:gs pos="100000">
                  <a:srgbClr val="E6F432"/>
                </a:gs>
              </a:gsLst>
            </a:gradFill>
            <a:ln>
              <a:solidFill>
                <a:srgbClr val="E8F54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Ins="144000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111766" y="3160081"/>
              <a:ext cx="2330697" cy="3694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µTCA </a:t>
              </a:r>
              <a:r>
                <a:rPr lang="fr-FR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Backplane</a:t>
              </a:r>
              <a:endParaRPr lang="fr-F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e 388"/>
          <p:cNvGrpSpPr>
            <a:grpSpLocks/>
          </p:cNvGrpSpPr>
          <p:nvPr/>
        </p:nvGrpSpPr>
        <p:grpSpPr bwMode="auto">
          <a:xfrm>
            <a:off x="673248" y="2780928"/>
            <a:ext cx="7064145" cy="390897"/>
            <a:chOff x="245096" y="2665496"/>
            <a:chExt cx="9206918" cy="390550"/>
          </a:xfrm>
        </p:grpSpPr>
        <p:sp>
          <p:nvSpPr>
            <p:cNvPr id="390" name="Rectangle 389"/>
            <p:cNvSpPr/>
            <p:nvPr/>
          </p:nvSpPr>
          <p:spPr>
            <a:xfrm>
              <a:off x="245096" y="2696004"/>
              <a:ext cx="9163187" cy="360042"/>
            </a:xfrm>
            <a:prstGeom prst="rect">
              <a:avLst/>
            </a:prstGeom>
            <a:gradFill>
              <a:gsLst>
                <a:gs pos="0">
                  <a:srgbClr val="CDDC0C"/>
                </a:gs>
                <a:gs pos="80000">
                  <a:srgbClr val="E6F436"/>
                </a:gs>
                <a:gs pos="100000">
                  <a:srgbClr val="E6F432"/>
                </a:gs>
              </a:gsLst>
            </a:gradFill>
            <a:ln>
              <a:solidFill>
                <a:srgbClr val="E8F54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Ins="1440000"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6921914" y="2665496"/>
              <a:ext cx="2530100" cy="369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µTCA </a:t>
              </a:r>
              <a:r>
                <a:rPr lang="fr-FR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Backplane</a:t>
              </a:r>
              <a:endParaRPr lang="fr-F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4" name="Arc plein 1023"/>
          <p:cNvSpPr/>
          <p:nvPr/>
        </p:nvSpPr>
        <p:spPr>
          <a:xfrm rot="6459065">
            <a:off x="1898314" y="2349132"/>
            <a:ext cx="1473200" cy="1668463"/>
          </a:xfrm>
          <a:prstGeom prst="blockArc">
            <a:avLst>
              <a:gd name="adj1" fmla="val 20521267"/>
              <a:gd name="adj2" fmla="val 9813234"/>
              <a:gd name="adj3" fmla="val 10978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5" name="Groupe 65"/>
          <p:cNvGrpSpPr>
            <a:grpSpLocks/>
          </p:cNvGrpSpPr>
          <p:nvPr/>
        </p:nvGrpSpPr>
        <p:grpSpPr bwMode="auto">
          <a:xfrm>
            <a:off x="2126320" y="1361407"/>
            <a:ext cx="1517650" cy="1395412"/>
            <a:chOff x="-10977" y="1523186"/>
            <a:chExt cx="1518920" cy="1394773"/>
          </a:xfrm>
        </p:grpSpPr>
        <p:sp>
          <p:nvSpPr>
            <p:cNvPr id="11" name="Rectangle 10"/>
            <p:cNvSpPr/>
            <p:nvPr/>
          </p:nvSpPr>
          <p:spPr>
            <a:xfrm>
              <a:off x="-10977" y="2004498"/>
              <a:ext cx="1518920" cy="913461"/>
            </a:xfrm>
            <a:prstGeom prst="rect">
              <a:avLst/>
            </a:prstGeom>
            <a:ln w="19050"/>
            <a:scene3d>
              <a:camera prst="orthographicFront">
                <a:rot lat="1200000" lon="18600000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ASAD</a:t>
              </a:r>
              <a:endParaRPr lang="fr-FR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4171" y="2158133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4171" y="2532247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3337" y="2004498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73337" y="2378612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Organigramme : Bande perforée 52"/>
            <p:cNvSpPr/>
            <p:nvPr/>
          </p:nvSpPr>
          <p:spPr>
            <a:xfrm rot="3966878">
              <a:off x="329383" y="1578444"/>
              <a:ext cx="542676" cy="432161"/>
            </a:xfrm>
            <a:prstGeom prst="flowChartPunchedTap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13" name="Arc plein 212"/>
          <p:cNvSpPr/>
          <p:nvPr/>
        </p:nvSpPr>
        <p:spPr>
          <a:xfrm rot="6459065">
            <a:off x="1879821" y="2472588"/>
            <a:ext cx="1735137" cy="1670050"/>
          </a:xfrm>
          <a:prstGeom prst="blockArc">
            <a:avLst>
              <a:gd name="adj1" fmla="val 20521267"/>
              <a:gd name="adj2" fmla="val 10558425"/>
              <a:gd name="adj3" fmla="val 9805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7" name="Groupe 64"/>
          <p:cNvGrpSpPr>
            <a:grpSpLocks/>
          </p:cNvGrpSpPr>
          <p:nvPr/>
        </p:nvGrpSpPr>
        <p:grpSpPr bwMode="auto">
          <a:xfrm>
            <a:off x="2270214" y="1348898"/>
            <a:ext cx="1519238" cy="1395412"/>
            <a:chOff x="2461298" y="1748635"/>
            <a:chExt cx="1518920" cy="1394773"/>
          </a:xfrm>
        </p:grpSpPr>
        <p:sp>
          <p:nvSpPr>
            <p:cNvPr id="68" name="Rectangle 67"/>
            <p:cNvSpPr/>
            <p:nvPr/>
          </p:nvSpPr>
          <p:spPr>
            <a:xfrm>
              <a:off x="2461298" y="2229947"/>
              <a:ext cx="1518920" cy="913461"/>
            </a:xfrm>
            <a:prstGeom prst="rect">
              <a:avLst/>
            </a:prstGeom>
            <a:ln w="19050"/>
            <a:scene3d>
              <a:camera prst="orthographicFront">
                <a:rot lat="1200000" lon="18600000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ASAD</a:t>
              </a:r>
              <a:endParaRPr lang="fr-FR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45431" y="2383582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45431" y="2757696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34597" y="2229947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234597" y="2604061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Organigramme : Bande perforée 72"/>
            <p:cNvSpPr/>
            <p:nvPr/>
          </p:nvSpPr>
          <p:spPr>
            <a:xfrm rot="3966878">
              <a:off x="2790798" y="1803325"/>
              <a:ext cx="542676" cy="433296"/>
            </a:xfrm>
            <a:prstGeom prst="flowChartPunchedTap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14" name="Arc plein 213"/>
          <p:cNvSpPr/>
          <p:nvPr/>
        </p:nvSpPr>
        <p:spPr>
          <a:xfrm rot="6459065">
            <a:off x="1794194" y="2643381"/>
            <a:ext cx="1987550" cy="1668463"/>
          </a:xfrm>
          <a:prstGeom prst="blockArc">
            <a:avLst>
              <a:gd name="adj1" fmla="val 20521267"/>
              <a:gd name="adj2" fmla="val 10817951"/>
              <a:gd name="adj3" fmla="val 105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8" name="Groupe 74"/>
          <p:cNvGrpSpPr>
            <a:grpSpLocks/>
          </p:cNvGrpSpPr>
          <p:nvPr/>
        </p:nvGrpSpPr>
        <p:grpSpPr bwMode="auto">
          <a:xfrm>
            <a:off x="2416871" y="1326863"/>
            <a:ext cx="1519238" cy="1392883"/>
            <a:chOff x="2365002" y="1605478"/>
            <a:chExt cx="1518920" cy="1392246"/>
          </a:xfrm>
        </p:grpSpPr>
        <p:sp>
          <p:nvSpPr>
            <p:cNvPr id="76" name="Rectangle 75"/>
            <p:cNvSpPr/>
            <p:nvPr/>
          </p:nvSpPr>
          <p:spPr>
            <a:xfrm>
              <a:off x="2365002" y="2084263"/>
              <a:ext cx="1518920" cy="913461"/>
            </a:xfrm>
            <a:prstGeom prst="rect">
              <a:avLst/>
            </a:prstGeom>
            <a:ln w="19050"/>
            <a:scene3d>
              <a:camera prst="orthographicFront">
                <a:rot lat="1200000" lon="18600000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ASAD</a:t>
              </a:r>
              <a:endParaRPr lang="fr-FR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57313" y="2240426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57313" y="2614540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46478" y="2086791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146478" y="2460906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Organigramme : Bande perforée 80"/>
            <p:cNvSpPr/>
            <p:nvPr/>
          </p:nvSpPr>
          <p:spPr>
            <a:xfrm rot="3966878">
              <a:off x="2724710" y="1660169"/>
              <a:ext cx="542677" cy="433296"/>
            </a:xfrm>
            <a:prstGeom prst="flowChartPunchedTap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15" name="Arc plein 214"/>
          <p:cNvSpPr/>
          <p:nvPr/>
        </p:nvSpPr>
        <p:spPr>
          <a:xfrm rot="6459065">
            <a:off x="1702502" y="2774516"/>
            <a:ext cx="2227262" cy="1668463"/>
          </a:xfrm>
          <a:prstGeom prst="blockArc">
            <a:avLst>
              <a:gd name="adj1" fmla="val 20521267"/>
              <a:gd name="adj2" fmla="val 11055457"/>
              <a:gd name="adj3" fmla="val 969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9" name="Groupe 81"/>
          <p:cNvGrpSpPr>
            <a:grpSpLocks/>
          </p:cNvGrpSpPr>
          <p:nvPr/>
        </p:nvGrpSpPr>
        <p:grpSpPr bwMode="auto">
          <a:xfrm>
            <a:off x="2590502" y="1315847"/>
            <a:ext cx="1519238" cy="1395412"/>
            <a:chOff x="2443531" y="1748635"/>
            <a:chExt cx="1518920" cy="1394773"/>
          </a:xfrm>
        </p:grpSpPr>
        <p:sp>
          <p:nvSpPr>
            <p:cNvPr id="83" name="Rectangle 82"/>
            <p:cNvSpPr/>
            <p:nvPr/>
          </p:nvSpPr>
          <p:spPr>
            <a:xfrm>
              <a:off x="2443531" y="2229947"/>
              <a:ext cx="1518920" cy="913461"/>
            </a:xfrm>
            <a:prstGeom prst="rect">
              <a:avLst/>
            </a:prstGeom>
            <a:ln w="19050"/>
            <a:scene3d>
              <a:camera prst="orthographicFront">
                <a:rot lat="1200000" lon="18600000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ASAD</a:t>
              </a:r>
              <a:endParaRPr lang="fr-FR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845431" y="2383582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845431" y="2757696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234597" y="2229947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234597" y="2604061"/>
              <a:ext cx="495846" cy="313898"/>
            </a:xfrm>
            <a:prstGeom prst="rect">
              <a:avLst/>
            </a:prstGeom>
            <a:ln w="19050"/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AGET</a:t>
              </a:r>
              <a:endParaRPr lang="fr-FR" sz="1400" b="1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Organigramme : Bande perforée 87"/>
            <p:cNvSpPr/>
            <p:nvPr/>
          </p:nvSpPr>
          <p:spPr>
            <a:xfrm rot="3966878">
              <a:off x="2790395" y="1803325"/>
              <a:ext cx="542676" cy="433296"/>
            </a:xfrm>
            <a:prstGeom prst="flowChartPunchedTap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e 1029"/>
          <p:cNvGrpSpPr>
            <a:grpSpLocks/>
          </p:cNvGrpSpPr>
          <p:nvPr/>
        </p:nvGrpSpPr>
        <p:grpSpPr bwMode="auto">
          <a:xfrm>
            <a:off x="2242643" y="3318830"/>
            <a:ext cx="1157288" cy="1598612"/>
            <a:chOff x="779222" y="3482661"/>
            <a:chExt cx="1158053" cy="1598387"/>
          </a:xfrm>
        </p:grpSpPr>
        <p:sp>
          <p:nvSpPr>
            <p:cNvPr id="203" name="Rectangle 202"/>
            <p:cNvSpPr/>
            <p:nvPr/>
          </p:nvSpPr>
          <p:spPr>
            <a:xfrm>
              <a:off x="779222" y="3482661"/>
              <a:ext cx="1158053" cy="1598387"/>
            </a:xfrm>
            <a:prstGeom prst="rect">
              <a:avLst/>
            </a:prstGeom>
            <a:gradFill>
              <a:gsLst>
                <a:gs pos="0">
                  <a:srgbClr val="357E95"/>
                </a:gs>
                <a:gs pos="80000">
                  <a:srgbClr val="49A6C3"/>
                </a:gs>
                <a:gs pos="100000">
                  <a:srgbClr val="47A9C7"/>
                </a:gs>
              </a:gsLst>
            </a:gradFill>
            <a:ln w="25400">
              <a:solidFill>
                <a:srgbClr val="55A1B9"/>
              </a:solidFill>
            </a:ln>
            <a:scene3d>
              <a:camera prst="orthographicFront">
                <a:rot lat="1200000" lon="18600000" rev="0"/>
              </a:camera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COBO</a:t>
              </a:r>
              <a:endParaRPr lang="fr-FR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101693" y="3572911"/>
              <a:ext cx="667886" cy="313898"/>
            </a:xfrm>
            <a:prstGeom prst="rect">
              <a:avLst/>
            </a:prstGeom>
            <a:gradFill>
              <a:gsLst>
                <a:gs pos="0">
                  <a:srgbClr val="422A9C"/>
                </a:gs>
                <a:gs pos="80000">
                  <a:srgbClr val="5A3BCB"/>
                </a:gs>
                <a:gs pos="100000">
                  <a:srgbClr val="5838CE"/>
                </a:gs>
              </a:gsLst>
            </a:gradFill>
            <a:ln w="19050">
              <a:solidFill>
                <a:srgbClr val="6148BE"/>
              </a:solidFill>
            </a:ln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Gb Eth</a:t>
              </a:r>
              <a:endParaRPr lang="fr-FR" sz="1400" b="1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104208" y="4585304"/>
              <a:ext cx="665371" cy="313898"/>
            </a:xfrm>
            <a:prstGeom prst="rect">
              <a:avLst/>
            </a:prstGeom>
            <a:gradFill>
              <a:gsLst>
                <a:gs pos="0">
                  <a:srgbClr val="422A9C"/>
                </a:gs>
                <a:gs pos="80000">
                  <a:srgbClr val="5A3BCB"/>
                </a:gs>
                <a:gs pos="100000">
                  <a:srgbClr val="5838CE"/>
                </a:gs>
              </a:gsLst>
            </a:gradFill>
            <a:ln w="19050">
              <a:solidFill>
                <a:srgbClr val="6148BE"/>
              </a:solidFill>
            </a:ln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RAM</a:t>
              </a:r>
              <a:endParaRPr lang="fr-FR" sz="1400" b="1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1101693" y="3947988"/>
              <a:ext cx="667886" cy="538387"/>
            </a:xfrm>
            <a:prstGeom prst="rect">
              <a:avLst/>
            </a:prstGeom>
            <a:gradFill>
              <a:gsLst>
                <a:gs pos="0">
                  <a:srgbClr val="422A9C"/>
                </a:gs>
                <a:gs pos="80000">
                  <a:srgbClr val="5A3BCB"/>
                </a:gs>
                <a:gs pos="100000">
                  <a:srgbClr val="5838CE"/>
                </a:gs>
              </a:gsLst>
            </a:gradFill>
            <a:ln w="19050">
              <a:solidFill>
                <a:srgbClr val="6148BE"/>
              </a:solidFill>
            </a:ln>
            <a:scene3d>
              <a:camera prst="isometricOffAxis1Right">
                <a:rot lat="1200000" lon="18600000" rev="0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180000" rIns="0" bIns="21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FPGA</a:t>
              </a:r>
              <a:b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CPU</a:t>
              </a:r>
              <a:endParaRPr lang="fr-FR" sz="1400" b="1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e 1030"/>
          <p:cNvGrpSpPr>
            <a:grpSpLocks/>
          </p:cNvGrpSpPr>
          <p:nvPr/>
        </p:nvGrpSpPr>
        <p:grpSpPr bwMode="auto">
          <a:xfrm>
            <a:off x="2508641" y="1340768"/>
            <a:ext cx="2447925" cy="3557587"/>
            <a:chOff x="2804489" y="1809508"/>
            <a:chExt cx="2448545" cy="3557862"/>
          </a:xfrm>
        </p:grpSpPr>
        <p:sp>
          <p:nvSpPr>
            <p:cNvPr id="243" name="Arc plein 242"/>
            <p:cNvSpPr/>
            <p:nvPr/>
          </p:nvSpPr>
          <p:spPr>
            <a:xfrm rot="6459065">
              <a:off x="2902274" y="2753203"/>
              <a:ext cx="1473314" cy="1668885"/>
            </a:xfrm>
            <a:prstGeom prst="blockArc">
              <a:avLst>
                <a:gd name="adj1" fmla="val 20521267"/>
                <a:gd name="adj2" fmla="val 9813234"/>
                <a:gd name="adj3" fmla="val 10978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75877" name="Groupe 243"/>
            <p:cNvGrpSpPr>
              <a:grpSpLocks/>
            </p:cNvGrpSpPr>
            <p:nvPr/>
          </p:nvGrpSpPr>
          <p:grpSpPr bwMode="auto">
            <a:xfrm>
              <a:off x="3377066" y="1809508"/>
              <a:ext cx="1518920" cy="1394773"/>
              <a:chOff x="-10977" y="1523186"/>
              <a:chExt cx="1518920" cy="1394773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-10977" y="2004498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384171" y="2158133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384171" y="25322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73337" y="2004498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73337" y="237861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0" name="Organigramme : Bande perforée 249"/>
              <p:cNvSpPr/>
              <p:nvPr/>
            </p:nvSpPr>
            <p:spPr>
              <a:xfrm rot="3966878">
                <a:off x="329537" y="1578715"/>
                <a:ext cx="542967" cy="431909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1" name="Arc plein 250"/>
            <p:cNvSpPr/>
            <p:nvPr/>
          </p:nvSpPr>
          <p:spPr>
            <a:xfrm rot="6459065">
              <a:off x="2772883" y="2915934"/>
              <a:ext cx="1733684" cy="1667297"/>
            </a:xfrm>
            <a:prstGeom prst="blockArc">
              <a:avLst>
                <a:gd name="adj1" fmla="val 20521267"/>
                <a:gd name="adj2" fmla="val 10558425"/>
                <a:gd name="adj3" fmla="val 9805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75879" name="Groupe 251"/>
            <p:cNvGrpSpPr>
              <a:grpSpLocks/>
            </p:cNvGrpSpPr>
            <p:nvPr/>
          </p:nvGrpSpPr>
          <p:grpSpPr bwMode="auto">
            <a:xfrm>
              <a:off x="3496082" y="1818882"/>
              <a:ext cx="1518920" cy="1394773"/>
              <a:chOff x="2450283" y="1748635"/>
              <a:chExt cx="1518920" cy="1394773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8" name="Organigramme : Bande perforée 257"/>
              <p:cNvSpPr/>
              <p:nvPr/>
            </p:nvSpPr>
            <p:spPr>
              <a:xfrm rot="3966878">
                <a:off x="2790873" y="1804316"/>
                <a:ext cx="542967" cy="431909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9" name="Arc plein 258"/>
            <p:cNvSpPr/>
            <p:nvPr/>
          </p:nvSpPr>
          <p:spPr>
            <a:xfrm rot="6459065">
              <a:off x="2645079" y="3094542"/>
              <a:ext cx="1987704" cy="1668885"/>
            </a:xfrm>
            <a:prstGeom prst="blockArc">
              <a:avLst>
                <a:gd name="adj1" fmla="val 20521267"/>
                <a:gd name="adj2" fmla="val 10817951"/>
                <a:gd name="adj3" fmla="val 10514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75881" name="Groupe 259"/>
            <p:cNvGrpSpPr>
              <a:grpSpLocks/>
            </p:cNvGrpSpPr>
            <p:nvPr/>
          </p:nvGrpSpPr>
          <p:grpSpPr bwMode="auto">
            <a:xfrm>
              <a:off x="3615098" y="1818882"/>
              <a:ext cx="1518920" cy="1394773"/>
              <a:chOff x="2450283" y="1748635"/>
              <a:chExt cx="1518920" cy="1394773"/>
            </a:xfrm>
          </p:grpSpPr>
          <p:sp>
            <p:nvSpPr>
              <p:cNvPr id="261" name="Rectangle 260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6" name="Organigramme : Bande perforée 265"/>
              <p:cNvSpPr/>
              <p:nvPr/>
            </p:nvSpPr>
            <p:spPr>
              <a:xfrm rot="3966878">
                <a:off x="2790156" y="1803522"/>
                <a:ext cx="542967" cy="433498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7" name="Arc plein 266"/>
            <p:cNvSpPr/>
            <p:nvPr/>
          </p:nvSpPr>
          <p:spPr>
            <a:xfrm rot="6459065">
              <a:off x="2547445" y="3285850"/>
              <a:ext cx="2227434" cy="1668885"/>
            </a:xfrm>
            <a:prstGeom prst="blockArc">
              <a:avLst>
                <a:gd name="adj1" fmla="val 20521267"/>
                <a:gd name="adj2" fmla="val 11055457"/>
                <a:gd name="adj3" fmla="val 9697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75883" name="Groupe 267"/>
            <p:cNvGrpSpPr>
              <a:grpSpLocks/>
            </p:cNvGrpSpPr>
            <p:nvPr/>
          </p:nvGrpSpPr>
          <p:grpSpPr bwMode="auto">
            <a:xfrm>
              <a:off x="3734114" y="1818882"/>
              <a:ext cx="1518920" cy="1394773"/>
              <a:chOff x="2450283" y="1748635"/>
              <a:chExt cx="1518920" cy="1394773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4" name="Organigramme : Bande perforée 273"/>
              <p:cNvSpPr/>
              <p:nvPr/>
            </p:nvSpPr>
            <p:spPr>
              <a:xfrm rot="3966878">
                <a:off x="2790233" y="1803522"/>
                <a:ext cx="542967" cy="433497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884" name="Groupe 274"/>
            <p:cNvGrpSpPr>
              <a:grpSpLocks/>
            </p:cNvGrpSpPr>
            <p:nvPr/>
          </p:nvGrpSpPr>
          <p:grpSpPr bwMode="auto">
            <a:xfrm>
              <a:off x="3420015" y="3768983"/>
              <a:ext cx="1158053" cy="1598387"/>
              <a:chOff x="779222" y="3482661"/>
              <a:chExt cx="1158053" cy="1598387"/>
            </a:xfrm>
          </p:grpSpPr>
          <p:sp>
            <p:nvSpPr>
              <p:cNvPr id="276" name="Rectangle 275"/>
              <p:cNvSpPr/>
              <p:nvPr/>
            </p:nvSpPr>
            <p:spPr>
              <a:xfrm>
                <a:off x="779222" y="3482661"/>
                <a:ext cx="1158053" cy="1598387"/>
              </a:xfrm>
              <a:prstGeom prst="rect">
                <a:avLst/>
              </a:prstGeom>
              <a:gradFill>
                <a:gsLst>
                  <a:gs pos="0">
                    <a:srgbClr val="357E95"/>
                  </a:gs>
                  <a:gs pos="80000">
                    <a:srgbClr val="49A6C3"/>
                  </a:gs>
                  <a:gs pos="100000">
                    <a:srgbClr val="47A9C7"/>
                  </a:gs>
                </a:gsLst>
              </a:gradFill>
              <a:ln w="25400">
                <a:solidFill>
                  <a:srgbClr val="55A1B9"/>
                </a:solidFill>
              </a:ln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COBO</a:t>
                </a:r>
                <a:endParaRPr lang="fr-FR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1101693" y="3572911"/>
                <a:ext cx="667886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Gb</a:t>
                </a: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Eth</a:t>
                </a:r>
                <a:endParaRPr lang="fr-FR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1104208" y="4585304"/>
                <a:ext cx="665371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1101693" y="3947988"/>
                <a:ext cx="667886" cy="538387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</a:t>
                </a:r>
                <a:b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CPU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8" name="Groupe 280"/>
          <p:cNvGrpSpPr>
            <a:grpSpLocks/>
          </p:cNvGrpSpPr>
          <p:nvPr/>
        </p:nvGrpSpPr>
        <p:grpSpPr bwMode="auto">
          <a:xfrm>
            <a:off x="3397838" y="1340768"/>
            <a:ext cx="2449512" cy="3557587"/>
            <a:chOff x="2804489" y="1809508"/>
            <a:chExt cx="2448545" cy="3557862"/>
          </a:xfrm>
        </p:grpSpPr>
        <p:sp>
          <p:nvSpPr>
            <p:cNvPr id="282" name="Arc plein 281"/>
            <p:cNvSpPr/>
            <p:nvPr/>
          </p:nvSpPr>
          <p:spPr>
            <a:xfrm rot="6459065">
              <a:off x="2902527" y="2752950"/>
              <a:ext cx="1473314" cy="1669391"/>
            </a:xfrm>
            <a:prstGeom prst="blockArc">
              <a:avLst>
                <a:gd name="adj1" fmla="val 20521267"/>
                <a:gd name="adj2" fmla="val 9813234"/>
                <a:gd name="adj3" fmla="val 10978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75840" name="Groupe 282"/>
            <p:cNvGrpSpPr>
              <a:grpSpLocks/>
            </p:cNvGrpSpPr>
            <p:nvPr/>
          </p:nvGrpSpPr>
          <p:grpSpPr bwMode="auto">
            <a:xfrm>
              <a:off x="3377066" y="1809508"/>
              <a:ext cx="1518920" cy="1394773"/>
              <a:chOff x="-10977" y="1523186"/>
              <a:chExt cx="1518920" cy="1394773"/>
            </a:xfrm>
          </p:grpSpPr>
          <p:sp>
            <p:nvSpPr>
              <p:cNvPr id="313" name="Rectangle 312"/>
              <p:cNvSpPr/>
              <p:nvPr/>
            </p:nvSpPr>
            <p:spPr>
              <a:xfrm>
                <a:off x="-10977" y="2004498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384171" y="2158133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384171" y="25322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773337" y="2004498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773337" y="237861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8" name="Organigramme : Bande perforée 317"/>
              <p:cNvSpPr/>
              <p:nvPr/>
            </p:nvSpPr>
            <p:spPr>
              <a:xfrm rot="3966878">
                <a:off x="329563" y="1578062"/>
                <a:ext cx="542967" cy="433216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4" name="Arc plein 283"/>
            <p:cNvSpPr/>
            <p:nvPr/>
          </p:nvSpPr>
          <p:spPr>
            <a:xfrm rot="6459065">
              <a:off x="2773136" y="2915680"/>
              <a:ext cx="1733684" cy="1667804"/>
            </a:xfrm>
            <a:prstGeom prst="blockArc">
              <a:avLst>
                <a:gd name="adj1" fmla="val 20521267"/>
                <a:gd name="adj2" fmla="val 10558425"/>
                <a:gd name="adj3" fmla="val 9805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75842" name="Groupe 284"/>
            <p:cNvGrpSpPr>
              <a:grpSpLocks/>
            </p:cNvGrpSpPr>
            <p:nvPr/>
          </p:nvGrpSpPr>
          <p:grpSpPr bwMode="auto">
            <a:xfrm>
              <a:off x="3496082" y="1818882"/>
              <a:ext cx="1518920" cy="1394773"/>
              <a:chOff x="2450283" y="1748635"/>
              <a:chExt cx="1518920" cy="1394773"/>
            </a:xfrm>
          </p:grpSpPr>
          <p:sp>
            <p:nvSpPr>
              <p:cNvPr id="307" name="Rectangle 306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2" name="Organigramme : Bande perforée 311"/>
              <p:cNvSpPr/>
              <p:nvPr/>
            </p:nvSpPr>
            <p:spPr>
              <a:xfrm rot="3966878">
                <a:off x="2790822" y="1803663"/>
                <a:ext cx="542967" cy="433217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6" name="Arc plein 285"/>
            <p:cNvSpPr/>
            <p:nvPr/>
          </p:nvSpPr>
          <p:spPr>
            <a:xfrm rot="6459065">
              <a:off x="2644539" y="3095082"/>
              <a:ext cx="1987704" cy="1667803"/>
            </a:xfrm>
            <a:prstGeom prst="blockArc">
              <a:avLst>
                <a:gd name="adj1" fmla="val 20521267"/>
                <a:gd name="adj2" fmla="val 10817951"/>
                <a:gd name="adj3" fmla="val 10514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75844" name="Groupe 286"/>
            <p:cNvGrpSpPr>
              <a:grpSpLocks/>
            </p:cNvGrpSpPr>
            <p:nvPr/>
          </p:nvGrpSpPr>
          <p:grpSpPr bwMode="auto">
            <a:xfrm>
              <a:off x="3615098" y="1818882"/>
              <a:ext cx="1518920" cy="1394773"/>
              <a:chOff x="2450283" y="1748635"/>
              <a:chExt cx="1518920" cy="1394773"/>
            </a:xfrm>
          </p:grpSpPr>
          <p:sp>
            <p:nvSpPr>
              <p:cNvPr id="301" name="Rectangle 300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6" name="Organigramme : Bande perforée 305"/>
              <p:cNvSpPr/>
              <p:nvPr/>
            </p:nvSpPr>
            <p:spPr>
              <a:xfrm rot="3966878">
                <a:off x="2790822" y="1803663"/>
                <a:ext cx="542967" cy="433216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8" name="Arc plein 287"/>
            <p:cNvSpPr/>
            <p:nvPr/>
          </p:nvSpPr>
          <p:spPr>
            <a:xfrm rot="6459065">
              <a:off x="2546890" y="3286391"/>
              <a:ext cx="2227434" cy="1667803"/>
            </a:xfrm>
            <a:prstGeom prst="blockArc">
              <a:avLst>
                <a:gd name="adj1" fmla="val 20521267"/>
                <a:gd name="adj2" fmla="val 11055457"/>
                <a:gd name="adj3" fmla="val 9697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75846" name="Groupe 288"/>
            <p:cNvGrpSpPr>
              <a:grpSpLocks/>
            </p:cNvGrpSpPr>
            <p:nvPr/>
          </p:nvGrpSpPr>
          <p:grpSpPr bwMode="auto">
            <a:xfrm>
              <a:off x="3734114" y="1818882"/>
              <a:ext cx="1518920" cy="1394773"/>
              <a:chOff x="2450283" y="1748635"/>
              <a:chExt cx="1518920" cy="1394773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0" name="Organigramme : Bande perforée 299"/>
              <p:cNvSpPr/>
              <p:nvPr/>
            </p:nvSpPr>
            <p:spPr>
              <a:xfrm rot="3966878">
                <a:off x="2790821" y="1803663"/>
                <a:ext cx="542967" cy="433217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847" name="Groupe 289"/>
            <p:cNvGrpSpPr>
              <a:grpSpLocks/>
            </p:cNvGrpSpPr>
            <p:nvPr/>
          </p:nvGrpSpPr>
          <p:grpSpPr bwMode="auto">
            <a:xfrm>
              <a:off x="3420015" y="3768983"/>
              <a:ext cx="1158053" cy="1598387"/>
              <a:chOff x="779222" y="3482661"/>
              <a:chExt cx="1158053" cy="1598387"/>
            </a:xfrm>
          </p:grpSpPr>
          <p:sp>
            <p:nvSpPr>
              <p:cNvPr id="291" name="Rectangle 290"/>
              <p:cNvSpPr/>
              <p:nvPr/>
            </p:nvSpPr>
            <p:spPr>
              <a:xfrm>
                <a:off x="779222" y="3482661"/>
                <a:ext cx="1158053" cy="1598387"/>
              </a:xfrm>
              <a:prstGeom prst="rect">
                <a:avLst/>
              </a:prstGeom>
              <a:gradFill>
                <a:gsLst>
                  <a:gs pos="0">
                    <a:srgbClr val="357E95"/>
                  </a:gs>
                  <a:gs pos="80000">
                    <a:srgbClr val="49A6C3"/>
                  </a:gs>
                  <a:gs pos="100000">
                    <a:srgbClr val="47A9C7"/>
                  </a:gs>
                </a:gsLst>
              </a:gradFill>
              <a:ln w="25400">
                <a:solidFill>
                  <a:srgbClr val="55A1B9"/>
                </a:solidFill>
              </a:ln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COBO</a:t>
                </a:r>
                <a:endParaRPr lang="fr-FR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1101693" y="3572911"/>
                <a:ext cx="667886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Gb Eth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1104208" y="4585304"/>
                <a:ext cx="665371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1101693" y="3947988"/>
                <a:ext cx="667886" cy="538387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</a:t>
                </a:r>
                <a:b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CPU</a:t>
                </a:r>
                <a:endParaRPr lang="fr-FR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4" name="Groupe 1032"/>
          <p:cNvGrpSpPr>
            <a:grpSpLocks/>
          </p:cNvGrpSpPr>
          <p:nvPr/>
        </p:nvGrpSpPr>
        <p:grpSpPr bwMode="auto">
          <a:xfrm>
            <a:off x="7786687" y="3212976"/>
            <a:ext cx="1357313" cy="1598612"/>
            <a:chOff x="6394066" y="4141414"/>
            <a:chExt cx="1356355" cy="1598387"/>
          </a:xfrm>
        </p:grpSpPr>
        <p:grpSp>
          <p:nvGrpSpPr>
            <p:cNvPr id="75830" name="Groupe 364"/>
            <p:cNvGrpSpPr>
              <a:grpSpLocks/>
            </p:cNvGrpSpPr>
            <p:nvPr/>
          </p:nvGrpSpPr>
          <p:grpSpPr bwMode="auto">
            <a:xfrm>
              <a:off x="6394066" y="4141414"/>
              <a:ext cx="1158053" cy="1598387"/>
              <a:chOff x="779222" y="3482661"/>
              <a:chExt cx="1158053" cy="1598387"/>
            </a:xfrm>
          </p:grpSpPr>
          <p:sp>
            <p:nvSpPr>
              <p:cNvPr id="366" name="Rectangle 365"/>
              <p:cNvSpPr/>
              <p:nvPr/>
            </p:nvSpPr>
            <p:spPr>
              <a:xfrm>
                <a:off x="779222" y="3482661"/>
                <a:ext cx="1158053" cy="1598387"/>
              </a:xfrm>
              <a:prstGeom prst="rect">
                <a:avLst/>
              </a:prstGeom>
              <a:gradFill>
                <a:gsLst>
                  <a:gs pos="0">
                    <a:srgbClr val="B43C16"/>
                  </a:gs>
                  <a:gs pos="80000">
                    <a:srgbClr val="E55427"/>
                  </a:gs>
                  <a:gs pos="100000">
                    <a:srgbClr val="E55629"/>
                  </a:gs>
                </a:gsLst>
              </a:gradFill>
              <a:ln w="25400">
                <a:solidFill>
                  <a:srgbClr val="E55629"/>
                </a:solidFill>
              </a:ln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MUTANT A</a:t>
                </a:r>
                <a:endParaRPr lang="fr-FR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1101693" y="3572911"/>
                <a:ext cx="667886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1101693" y="3947988"/>
                <a:ext cx="667886" cy="538387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</a:t>
                </a:r>
                <a:b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CPU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5831" name="Groupe 369"/>
            <p:cNvGrpSpPr>
              <a:grpSpLocks/>
            </p:cNvGrpSpPr>
            <p:nvPr/>
          </p:nvGrpSpPr>
          <p:grpSpPr bwMode="auto">
            <a:xfrm>
              <a:off x="6592368" y="4141414"/>
              <a:ext cx="1158053" cy="1598387"/>
              <a:chOff x="779222" y="3482661"/>
              <a:chExt cx="1158053" cy="1598387"/>
            </a:xfrm>
          </p:grpSpPr>
          <p:sp>
            <p:nvSpPr>
              <p:cNvPr id="371" name="Rectangle 370"/>
              <p:cNvSpPr/>
              <p:nvPr/>
            </p:nvSpPr>
            <p:spPr>
              <a:xfrm>
                <a:off x="779222" y="3482661"/>
                <a:ext cx="1158053" cy="1598387"/>
              </a:xfrm>
              <a:prstGeom prst="rect">
                <a:avLst/>
              </a:prstGeom>
              <a:gradFill>
                <a:gsLst>
                  <a:gs pos="0">
                    <a:srgbClr val="B43C16"/>
                  </a:gs>
                  <a:gs pos="80000">
                    <a:srgbClr val="E55427"/>
                  </a:gs>
                  <a:gs pos="100000">
                    <a:srgbClr val="E55629"/>
                  </a:gs>
                </a:gsLst>
              </a:gradFill>
              <a:ln w="25400">
                <a:solidFill>
                  <a:srgbClr val="E55629"/>
                </a:solidFill>
              </a:ln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MUTANT B</a:t>
                </a:r>
                <a:endParaRPr lang="fr-FR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1101693" y="3572911"/>
                <a:ext cx="667886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1104208" y="4585304"/>
                <a:ext cx="665371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Gb Eth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1101693" y="3947988"/>
                <a:ext cx="667886" cy="538387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</a:t>
                </a:r>
                <a:b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CPU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7" name="Groupe 1042"/>
          <p:cNvGrpSpPr>
            <a:grpSpLocks/>
          </p:cNvGrpSpPr>
          <p:nvPr/>
        </p:nvGrpSpPr>
        <p:grpSpPr bwMode="auto">
          <a:xfrm>
            <a:off x="6156176" y="3645024"/>
            <a:ext cx="1692275" cy="377825"/>
            <a:chOff x="6243586" y="2847188"/>
            <a:chExt cx="1692623" cy="377769"/>
          </a:xfrm>
        </p:grpSpPr>
        <p:sp>
          <p:nvSpPr>
            <p:cNvPr id="1040" name="Rectangle 1039"/>
            <p:cNvSpPr/>
            <p:nvPr/>
          </p:nvSpPr>
          <p:spPr>
            <a:xfrm>
              <a:off x="6243586" y="2847188"/>
              <a:ext cx="1435395" cy="369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Multiplicities</a:t>
              </a:r>
              <a:endParaRPr lang="fr-FR">
                <a:solidFill>
                  <a:srgbClr val="FFFF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42" name="Connecteur droit avec flèche 1041"/>
            <p:cNvCxnSpPr/>
            <p:nvPr/>
          </p:nvCxnSpPr>
          <p:spPr>
            <a:xfrm>
              <a:off x="6575441" y="3224957"/>
              <a:ext cx="136076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402"/>
          <p:cNvGrpSpPr>
            <a:grpSpLocks/>
          </p:cNvGrpSpPr>
          <p:nvPr/>
        </p:nvGrpSpPr>
        <p:grpSpPr bwMode="auto">
          <a:xfrm>
            <a:off x="6054725" y="4649788"/>
            <a:ext cx="1492250" cy="368300"/>
            <a:chOff x="6266874" y="2847188"/>
            <a:chExt cx="1492668" cy="369332"/>
          </a:xfrm>
        </p:grpSpPr>
        <p:sp>
          <p:nvSpPr>
            <p:cNvPr id="404" name="Rectangle 403"/>
            <p:cNvSpPr/>
            <p:nvPr/>
          </p:nvSpPr>
          <p:spPr>
            <a:xfrm>
              <a:off x="6266874" y="2847188"/>
              <a:ext cx="12814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Trigger / TS</a:t>
              </a:r>
              <a:endParaRPr lang="fr-FR">
                <a:solidFill>
                  <a:srgbClr val="FFFF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05" name="Connecteur droit avec flèche 404"/>
            <p:cNvCxnSpPr/>
            <p:nvPr/>
          </p:nvCxnSpPr>
          <p:spPr>
            <a:xfrm flipH="1">
              <a:off x="6443136" y="2847188"/>
              <a:ext cx="1316406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2" name="Forme en L 1051"/>
          <p:cNvSpPr/>
          <p:nvPr/>
        </p:nvSpPr>
        <p:spPr>
          <a:xfrm>
            <a:off x="395536" y="4769016"/>
            <a:ext cx="2295525" cy="1035050"/>
          </a:xfrm>
          <a:prstGeom prst="corner">
            <a:avLst>
              <a:gd name="adj1" fmla="val 15079"/>
              <a:gd name="adj2" fmla="val 15873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76857" y="3573016"/>
            <a:ext cx="1183001" cy="1598387"/>
          </a:xfrm>
          <a:prstGeom prst="rect">
            <a:avLst/>
          </a:prstGeom>
          <a:gradFill>
            <a:gsLst>
              <a:gs pos="0">
                <a:srgbClr val="B4169A"/>
              </a:gs>
              <a:gs pos="80000">
                <a:srgbClr val="E527C5"/>
              </a:gs>
              <a:gs pos="100000">
                <a:srgbClr val="E529C6"/>
              </a:gs>
            </a:gsLst>
          </a:gradFill>
          <a:ln w="25400">
            <a:solidFill>
              <a:srgbClr val="E529C6"/>
            </a:solidFill>
          </a:ln>
          <a:scene3d>
            <a:camera prst="orthographicFront">
              <a:rot lat="1200000" lon="18600000" rev="0"/>
            </a:camera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Gb Switch</a:t>
            </a:r>
            <a:br>
              <a:rPr lang="en-US" sz="2000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ln w="285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µTCA MCH</a:t>
            </a:r>
            <a:endParaRPr lang="fr-FR" sz="2000" b="1" dirty="0">
              <a:ln w="285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e 423"/>
          <p:cNvGrpSpPr>
            <a:grpSpLocks/>
          </p:cNvGrpSpPr>
          <p:nvPr/>
        </p:nvGrpSpPr>
        <p:grpSpPr bwMode="auto">
          <a:xfrm>
            <a:off x="741363" y="5918249"/>
            <a:ext cx="1676400" cy="354872"/>
            <a:chOff x="6329747" y="2579183"/>
            <a:chExt cx="1676239" cy="354272"/>
          </a:xfrm>
        </p:grpSpPr>
        <p:sp>
          <p:nvSpPr>
            <p:cNvPr id="425" name="Rectangle 424"/>
            <p:cNvSpPr/>
            <p:nvPr/>
          </p:nvSpPr>
          <p:spPr>
            <a:xfrm>
              <a:off x="6343959" y="2610154"/>
              <a:ext cx="1628619" cy="323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10 </a:t>
              </a:r>
              <a:r>
                <a:rPr lang="en-US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Gb</a:t>
              </a: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 Ethernet</a:t>
              </a:r>
              <a:endParaRPr lang="fr-FR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26" name="Connecteur droit avec flèche 425"/>
            <p:cNvCxnSpPr/>
            <p:nvPr/>
          </p:nvCxnSpPr>
          <p:spPr>
            <a:xfrm flipH="1">
              <a:off x="6329747" y="2579183"/>
              <a:ext cx="167623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1053"/>
          <p:cNvGrpSpPr>
            <a:grpSpLocks/>
          </p:cNvGrpSpPr>
          <p:nvPr/>
        </p:nvGrpSpPr>
        <p:grpSpPr bwMode="auto">
          <a:xfrm>
            <a:off x="2598738" y="5299075"/>
            <a:ext cx="2568575" cy="573088"/>
            <a:chOff x="2447487" y="5469188"/>
            <a:chExt cx="3002123" cy="573157"/>
          </a:xfrm>
        </p:grpSpPr>
        <p:sp>
          <p:nvSpPr>
            <p:cNvPr id="428" name="Cube 427"/>
            <p:cNvSpPr/>
            <p:nvPr/>
          </p:nvSpPr>
          <p:spPr>
            <a:xfrm>
              <a:off x="2573658" y="5902628"/>
              <a:ext cx="261618" cy="139717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anchor="ctr" anchorCtr="1"/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9" name="Cube 428"/>
            <p:cNvSpPr/>
            <p:nvPr/>
          </p:nvSpPr>
          <p:spPr>
            <a:xfrm>
              <a:off x="3056076" y="5902628"/>
              <a:ext cx="261618" cy="139717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anchor="ctr" anchorCtr="1"/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0" name="Cube 429"/>
            <p:cNvSpPr/>
            <p:nvPr/>
          </p:nvSpPr>
          <p:spPr>
            <a:xfrm>
              <a:off x="3538493" y="5902628"/>
              <a:ext cx="261618" cy="139717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anchor="ctr" anchorCtr="1"/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1" name="Cube 430"/>
            <p:cNvSpPr/>
            <p:nvPr/>
          </p:nvSpPr>
          <p:spPr>
            <a:xfrm>
              <a:off x="4020911" y="5902628"/>
              <a:ext cx="261618" cy="139717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anchor="ctr" anchorCtr="1"/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2" name="Cube 431"/>
            <p:cNvSpPr/>
            <p:nvPr/>
          </p:nvSpPr>
          <p:spPr>
            <a:xfrm>
              <a:off x="4503329" y="5902628"/>
              <a:ext cx="261618" cy="139717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anchor="ctr" anchorCtr="1"/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3" name="Cube 432"/>
            <p:cNvSpPr/>
            <p:nvPr/>
          </p:nvSpPr>
          <p:spPr>
            <a:xfrm>
              <a:off x="4985747" y="5902628"/>
              <a:ext cx="261618" cy="139717"/>
            </a:xfrm>
            <a:prstGeom prst="cube">
              <a:avLst>
                <a:gd name="adj" fmla="val 19197"/>
              </a:avLst>
            </a:prstGeom>
            <a:ln w="9525"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72000" anchor="ctr" anchorCtr="1"/>
            <a:lstStyle/>
            <a:p>
              <a:pPr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2" name="Cube 421"/>
            <p:cNvSpPr/>
            <p:nvPr/>
          </p:nvSpPr>
          <p:spPr>
            <a:xfrm>
              <a:off x="2447487" y="5469188"/>
              <a:ext cx="3002123" cy="498535"/>
            </a:xfrm>
            <a:prstGeom prst="cube">
              <a:avLst>
                <a:gd name="adj" fmla="val 28244"/>
              </a:avLst>
            </a:prstGeom>
            <a:ln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28800" rIns="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DAQ Network Switch</a:t>
              </a:r>
            </a:p>
          </p:txBody>
        </p:sp>
      </p:grpSp>
      <p:grpSp>
        <p:nvGrpSpPr>
          <p:cNvPr id="32" name="Groupe 401"/>
          <p:cNvGrpSpPr>
            <a:grpSpLocks/>
          </p:cNvGrpSpPr>
          <p:nvPr/>
        </p:nvGrpSpPr>
        <p:grpSpPr bwMode="auto">
          <a:xfrm>
            <a:off x="6024563" y="5183188"/>
            <a:ext cx="2952750" cy="717550"/>
            <a:chOff x="6024208" y="5182792"/>
            <a:chExt cx="2952979" cy="717989"/>
          </a:xfrm>
        </p:grpSpPr>
        <p:sp>
          <p:nvSpPr>
            <p:cNvPr id="439" name="tower"/>
            <p:cNvSpPr>
              <a:spLocks noEditPoints="1" noChangeArrowheads="1"/>
            </p:cNvSpPr>
            <p:nvPr/>
          </p:nvSpPr>
          <p:spPr bwMode="auto">
            <a:xfrm>
              <a:off x="6024208" y="5182792"/>
              <a:ext cx="539792" cy="705281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40" name="tower"/>
            <p:cNvSpPr>
              <a:spLocks noEditPoints="1" noChangeArrowheads="1"/>
            </p:cNvSpPr>
            <p:nvPr/>
          </p:nvSpPr>
          <p:spPr bwMode="auto">
            <a:xfrm>
              <a:off x="6506845" y="5184380"/>
              <a:ext cx="539792" cy="703693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41" name="tower"/>
            <p:cNvSpPr>
              <a:spLocks noEditPoints="1" noChangeArrowheads="1"/>
            </p:cNvSpPr>
            <p:nvPr/>
          </p:nvSpPr>
          <p:spPr bwMode="auto">
            <a:xfrm>
              <a:off x="6987895" y="5184380"/>
              <a:ext cx="539792" cy="703693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42" name="tower"/>
            <p:cNvSpPr>
              <a:spLocks noEditPoints="1" noChangeArrowheads="1"/>
            </p:cNvSpPr>
            <p:nvPr/>
          </p:nvSpPr>
          <p:spPr bwMode="auto">
            <a:xfrm>
              <a:off x="7470532" y="5182792"/>
              <a:ext cx="539792" cy="705281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bg1"/>
            </a:solidFill>
            <a:ln>
              <a:prstDash val="sysDot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68" name="tower"/>
            <p:cNvSpPr>
              <a:spLocks noEditPoints="1" noChangeArrowheads="1"/>
            </p:cNvSpPr>
            <p:nvPr/>
          </p:nvSpPr>
          <p:spPr bwMode="auto">
            <a:xfrm>
              <a:off x="7956345" y="5195500"/>
              <a:ext cx="541380" cy="705281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bg1"/>
            </a:solidFill>
            <a:ln>
              <a:prstDash val="sysDot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470" name="tower"/>
            <p:cNvSpPr>
              <a:spLocks noEditPoints="1" noChangeArrowheads="1"/>
            </p:cNvSpPr>
            <p:nvPr/>
          </p:nvSpPr>
          <p:spPr bwMode="auto">
            <a:xfrm>
              <a:off x="8437395" y="5195500"/>
              <a:ext cx="539792" cy="705281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chemeClr val="bg1"/>
            </a:solidFill>
            <a:ln>
              <a:prstDash val="sysDot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445" name="ZoneTexte 444"/>
          <p:cNvSpPr txBox="1"/>
          <p:nvPr/>
        </p:nvSpPr>
        <p:spPr>
          <a:xfrm>
            <a:off x="6024563" y="5268913"/>
            <a:ext cx="2792412" cy="3683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  <a:alpha val="18000"/>
                </a:schemeClr>
              </a:gs>
            </a:gsLst>
            <a:lin ang="0" scaled="0"/>
          </a:gradFill>
        </p:spPr>
        <p:txBody>
          <a:bodyPr lIns="91435" tIns="45718" rIns="91435" bIns="45718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DAQ </a:t>
            </a:r>
            <a:r>
              <a:rPr lang="fr-FR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Workstations</a:t>
            </a:r>
            <a:endParaRPr lang="fr-F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1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rgbClr val="0070C0"/>
                </a:solidFill>
              </a:rPr>
              <a:t/>
            </a:r>
            <a:br>
              <a:rPr lang="it-IT" sz="2400" dirty="0" smtClean="0">
                <a:solidFill>
                  <a:srgbClr val="0070C0"/>
                </a:solidFill>
              </a:rPr>
            </a:br>
            <a:r>
              <a:rPr lang="it-IT" sz="2400" dirty="0" smtClean="0">
                <a:solidFill>
                  <a:srgbClr val="0070C0"/>
                </a:solidFill>
              </a:rPr>
              <a:t/>
            </a:r>
            <a:br>
              <a:rPr lang="it-IT" sz="2400" dirty="0" smtClean="0">
                <a:solidFill>
                  <a:srgbClr val="0070C0"/>
                </a:solidFill>
              </a:rPr>
            </a:br>
            <a:r>
              <a:rPr lang="it-IT" sz="2400" dirty="0" smtClean="0">
                <a:solidFill>
                  <a:srgbClr val="002060"/>
                </a:solidFill>
                <a:latin typeface="Cooper Black" pitchFamily="18" charset="0"/>
              </a:rPr>
              <a:t>Elettronica </a:t>
            </a:r>
            <a:r>
              <a:rPr lang="it-IT" sz="2400" u="sng" dirty="0" smtClean="0">
                <a:solidFill>
                  <a:srgbClr val="002060"/>
                </a:solidFill>
                <a:latin typeface="Cooper Black" pitchFamily="18" charset="0"/>
              </a:rPr>
              <a:t>GET</a:t>
            </a:r>
            <a:r>
              <a:rPr lang="it-IT" sz="2400" dirty="0" smtClean="0">
                <a:solidFill>
                  <a:srgbClr val="0070C0"/>
                </a:solidFill>
                <a:latin typeface="Cooper Black" pitchFamily="18" charset="0"/>
              </a:rPr>
              <a:t/>
            </a:r>
            <a:br>
              <a:rPr lang="it-IT" sz="2400" dirty="0" smtClean="0">
                <a:solidFill>
                  <a:srgbClr val="0070C0"/>
                </a:solidFill>
                <a:latin typeface="Cooper Black" pitchFamily="18" charset="0"/>
              </a:rPr>
            </a:br>
            <a:r>
              <a:rPr lang="it-IT" sz="2400" dirty="0" err="1" smtClean="0">
                <a:solidFill>
                  <a:srgbClr val="002060"/>
                </a:solidFill>
                <a:latin typeface="Cooper Black" pitchFamily="18" charset="0"/>
              </a:rPr>
              <a:t>G</a:t>
            </a:r>
            <a:r>
              <a:rPr lang="it-IT" sz="2400" dirty="0" err="1" smtClean="0">
                <a:solidFill>
                  <a:srgbClr val="0070C0"/>
                </a:solidFill>
                <a:latin typeface="Cooper Black" pitchFamily="18" charset="0"/>
              </a:rPr>
              <a:t>eneral</a:t>
            </a:r>
            <a:r>
              <a:rPr lang="it-IT" sz="2400" dirty="0" smtClean="0">
                <a:solidFill>
                  <a:srgbClr val="002060"/>
                </a:solidFill>
                <a:latin typeface="Cooper Black" pitchFamily="18" charset="0"/>
              </a:rPr>
              <a:t>  </a:t>
            </a:r>
            <a:r>
              <a:rPr lang="it-IT" sz="2400" dirty="0" err="1" smtClean="0">
                <a:solidFill>
                  <a:srgbClr val="002060"/>
                </a:solidFill>
                <a:latin typeface="Cooper Black" pitchFamily="18" charset="0"/>
              </a:rPr>
              <a:t>E</a:t>
            </a:r>
            <a:r>
              <a:rPr lang="it-IT" sz="2400" dirty="0" err="1" smtClean="0">
                <a:solidFill>
                  <a:srgbClr val="0070C0"/>
                </a:solidFill>
                <a:latin typeface="Cooper Black" pitchFamily="18" charset="0"/>
              </a:rPr>
              <a:t>lectronics</a:t>
            </a:r>
            <a:r>
              <a:rPr lang="it-IT" sz="2400" dirty="0" smtClean="0">
                <a:solidFill>
                  <a:srgbClr val="002060"/>
                </a:solidFill>
                <a:latin typeface="Cooper Black" pitchFamily="18" charset="0"/>
              </a:rPr>
              <a:t>  </a:t>
            </a:r>
            <a:r>
              <a:rPr lang="it-IT" sz="2400" dirty="0" err="1" smtClean="0">
                <a:solidFill>
                  <a:srgbClr val="0070C0"/>
                </a:solidFill>
                <a:latin typeface="Cooper Black" pitchFamily="18" charset="0"/>
              </a:rPr>
              <a:t>for</a:t>
            </a:r>
            <a:r>
              <a:rPr lang="it-IT" sz="2400" dirty="0" smtClean="0">
                <a:solidFill>
                  <a:srgbClr val="002060"/>
                </a:solidFill>
                <a:latin typeface="Cooper Black" pitchFamily="18" charset="0"/>
              </a:rPr>
              <a:t>  </a:t>
            </a:r>
            <a:r>
              <a:rPr lang="it-IT" sz="2400" dirty="0" err="1" smtClean="0">
                <a:solidFill>
                  <a:srgbClr val="002060"/>
                </a:solidFill>
                <a:latin typeface="Cooper Black" pitchFamily="18" charset="0"/>
              </a:rPr>
              <a:t>T</a:t>
            </a:r>
            <a:r>
              <a:rPr lang="it-IT" sz="2400" dirty="0" err="1" smtClean="0">
                <a:solidFill>
                  <a:srgbClr val="0070C0"/>
                </a:solidFill>
                <a:latin typeface="Cooper Black" pitchFamily="18" charset="0"/>
              </a:rPr>
              <a:t>PCs</a:t>
            </a:r>
            <a:r>
              <a:rPr lang="it-IT" sz="2400" dirty="0" smtClean="0">
                <a:solidFill>
                  <a:srgbClr val="0070C0"/>
                </a:solidFill>
                <a:latin typeface="Cooper Black" pitchFamily="18" charset="0"/>
              </a:rPr>
              <a:t/>
            </a:r>
            <a:br>
              <a:rPr lang="it-IT" sz="2400" dirty="0" smtClean="0">
                <a:solidFill>
                  <a:srgbClr val="0070C0"/>
                </a:solidFill>
                <a:latin typeface="Cooper Black" pitchFamily="18" charset="0"/>
              </a:rPr>
            </a:br>
            <a:r>
              <a:rPr lang="it-IT" sz="2400" dirty="0" smtClean="0">
                <a:solidFill>
                  <a:srgbClr val="0070C0"/>
                </a:solidFill>
              </a:rPr>
              <a:t/>
            </a:r>
            <a:br>
              <a:rPr lang="it-IT" sz="2400" dirty="0" smtClean="0">
                <a:solidFill>
                  <a:srgbClr val="0070C0"/>
                </a:solidFill>
              </a:rPr>
            </a:br>
            <a:endParaRPr lang="it-IT" sz="24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74" name="Groupe 280"/>
          <p:cNvGrpSpPr>
            <a:grpSpLocks/>
          </p:cNvGrpSpPr>
          <p:nvPr/>
        </p:nvGrpSpPr>
        <p:grpSpPr bwMode="auto">
          <a:xfrm>
            <a:off x="4283627" y="1335657"/>
            <a:ext cx="2449512" cy="3557587"/>
            <a:chOff x="2804488" y="1809508"/>
            <a:chExt cx="2448546" cy="3557862"/>
          </a:xfrm>
        </p:grpSpPr>
        <p:sp>
          <p:nvSpPr>
            <p:cNvPr id="175" name="Arc plein 281"/>
            <p:cNvSpPr/>
            <p:nvPr/>
          </p:nvSpPr>
          <p:spPr>
            <a:xfrm rot="6459065">
              <a:off x="2902527" y="2752950"/>
              <a:ext cx="1473314" cy="1669391"/>
            </a:xfrm>
            <a:prstGeom prst="blockArc">
              <a:avLst>
                <a:gd name="adj1" fmla="val 20521267"/>
                <a:gd name="adj2" fmla="val 9813234"/>
                <a:gd name="adj3" fmla="val 10978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177" name="Groupe 282"/>
            <p:cNvGrpSpPr>
              <a:grpSpLocks/>
            </p:cNvGrpSpPr>
            <p:nvPr/>
          </p:nvGrpSpPr>
          <p:grpSpPr bwMode="auto">
            <a:xfrm>
              <a:off x="3377066" y="1809508"/>
              <a:ext cx="1518920" cy="1394773"/>
              <a:chOff x="-10977" y="1523186"/>
              <a:chExt cx="1518920" cy="1394773"/>
            </a:xfrm>
          </p:grpSpPr>
          <p:sp>
            <p:nvSpPr>
              <p:cNvPr id="219" name="Organigramme : Bande perforée 317"/>
              <p:cNvSpPr/>
              <p:nvPr/>
            </p:nvSpPr>
            <p:spPr>
              <a:xfrm rot="3966878">
                <a:off x="329563" y="1578062"/>
                <a:ext cx="542967" cy="433216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Rectangle 312"/>
              <p:cNvSpPr/>
              <p:nvPr/>
            </p:nvSpPr>
            <p:spPr>
              <a:xfrm>
                <a:off x="-10977" y="2004498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0" name="Rectangle 313"/>
              <p:cNvSpPr/>
              <p:nvPr/>
            </p:nvSpPr>
            <p:spPr>
              <a:xfrm>
                <a:off x="384171" y="2158133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1" name="Rectangle 314"/>
              <p:cNvSpPr/>
              <p:nvPr/>
            </p:nvSpPr>
            <p:spPr>
              <a:xfrm>
                <a:off x="384171" y="25322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2" name="Rectangle 315"/>
              <p:cNvSpPr/>
              <p:nvPr/>
            </p:nvSpPr>
            <p:spPr>
              <a:xfrm>
                <a:off x="773337" y="2004498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8" name="Rectangle 316"/>
              <p:cNvSpPr/>
              <p:nvPr/>
            </p:nvSpPr>
            <p:spPr>
              <a:xfrm>
                <a:off x="773337" y="237861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8" name="Arc plein 283"/>
            <p:cNvSpPr/>
            <p:nvPr/>
          </p:nvSpPr>
          <p:spPr>
            <a:xfrm rot="6459065">
              <a:off x="2773136" y="2915680"/>
              <a:ext cx="1733684" cy="1667804"/>
            </a:xfrm>
            <a:prstGeom prst="blockArc">
              <a:avLst>
                <a:gd name="adj1" fmla="val 20521267"/>
                <a:gd name="adj2" fmla="val 10558425"/>
                <a:gd name="adj3" fmla="val 9805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179" name="Groupe 284"/>
            <p:cNvGrpSpPr>
              <a:grpSpLocks/>
            </p:cNvGrpSpPr>
            <p:nvPr/>
          </p:nvGrpSpPr>
          <p:grpSpPr bwMode="auto">
            <a:xfrm>
              <a:off x="3496082" y="1818882"/>
              <a:ext cx="1518920" cy="1394773"/>
              <a:chOff x="2450283" y="1748635"/>
              <a:chExt cx="1518920" cy="1394773"/>
            </a:xfrm>
          </p:grpSpPr>
          <p:sp>
            <p:nvSpPr>
              <p:cNvPr id="208" name="Organigramme : Bande perforée 311"/>
              <p:cNvSpPr/>
              <p:nvPr/>
            </p:nvSpPr>
            <p:spPr>
              <a:xfrm rot="3966878">
                <a:off x="2790822" y="1803663"/>
                <a:ext cx="542967" cy="433217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Rectangle 306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2" name="Rectangle 307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" name="Rectangle 308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" name="Rectangle 309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7" name="Rectangle 310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0" name="Arc plein 285"/>
            <p:cNvSpPr/>
            <p:nvPr/>
          </p:nvSpPr>
          <p:spPr>
            <a:xfrm rot="6459065">
              <a:off x="2644539" y="3095082"/>
              <a:ext cx="1987704" cy="1667803"/>
            </a:xfrm>
            <a:prstGeom prst="blockArc">
              <a:avLst>
                <a:gd name="adj1" fmla="val 20521267"/>
                <a:gd name="adj2" fmla="val 10817951"/>
                <a:gd name="adj3" fmla="val 10514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181" name="Groupe 286"/>
            <p:cNvGrpSpPr>
              <a:grpSpLocks/>
            </p:cNvGrpSpPr>
            <p:nvPr/>
          </p:nvGrpSpPr>
          <p:grpSpPr bwMode="auto">
            <a:xfrm>
              <a:off x="3615098" y="1819034"/>
              <a:ext cx="1518920" cy="1394621"/>
              <a:chOff x="2450283" y="1748787"/>
              <a:chExt cx="1518920" cy="1394621"/>
            </a:xfrm>
          </p:grpSpPr>
          <p:sp>
            <p:nvSpPr>
              <p:cNvPr id="195" name="Rectangle 300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0" name="Organigramme : Bande perforée 305"/>
              <p:cNvSpPr/>
              <p:nvPr/>
            </p:nvSpPr>
            <p:spPr>
              <a:xfrm rot="3966878">
                <a:off x="2790822" y="1803663"/>
                <a:ext cx="542967" cy="433216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Rectangle 301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7" name="Rectangle 302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8" name="Rectangle 303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9" name="Rectangle 304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2" name="Arc plein 287"/>
            <p:cNvSpPr/>
            <p:nvPr/>
          </p:nvSpPr>
          <p:spPr>
            <a:xfrm rot="6459065">
              <a:off x="2546890" y="3286391"/>
              <a:ext cx="2227434" cy="1667803"/>
            </a:xfrm>
            <a:prstGeom prst="blockArc">
              <a:avLst>
                <a:gd name="adj1" fmla="val 20521267"/>
                <a:gd name="adj2" fmla="val 11055457"/>
                <a:gd name="adj3" fmla="val 9697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183" name="Groupe 288"/>
            <p:cNvGrpSpPr>
              <a:grpSpLocks/>
            </p:cNvGrpSpPr>
            <p:nvPr/>
          </p:nvGrpSpPr>
          <p:grpSpPr bwMode="auto">
            <a:xfrm>
              <a:off x="3734114" y="1818882"/>
              <a:ext cx="1518920" cy="1394773"/>
              <a:chOff x="2450283" y="1748635"/>
              <a:chExt cx="1518920" cy="1394773"/>
            </a:xfrm>
          </p:grpSpPr>
          <p:sp>
            <p:nvSpPr>
              <p:cNvPr id="189" name="Rectangle 294"/>
              <p:cNvSpPr/>
              <p:nvPr/>
            </p:nvSpPr>
            <p:spPr>
              <a:xfrm>
                <a:off x="2450283" y="2229947"/>
                <a:ext cx="1518920" cy="913461"/>
              </a:xfrm>
              <a:prstGeom prst="rect">
                <a:avLst/>
              </a:prstGeom>
              <a:ln w="19050"/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ASAD</a:t>
                </a:r>
                <a:endParaRPr lang="fr-FR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4" name="Organigramme : Bande perforée 299"/>
              <p:cNvSpPr/>
              <p:nvPr/>
            </p:nvSpPr>
            <p:spPr>
              <a:xfrm rot="3966878">
                <a:off x="2790821" y="1803663"/>
                <a:ext cx="542967" cy="433217"/>
              </a:xfrm>
              <a:prstGeom prst="flowChartPunchedTap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Rectangle 295"/>
              <p:cNvSpPr/>
              <p:nvPr/>
            </p:nvSpPr>
            <p:spPr>
              <a:xfrm>
                <a:off x="2845431" y="2383582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1" name="Rectangle 296"/>
              <p:cNvSpPr/>
              <p:nvPr/>
            </p:nvSpPr>
            <p:spPr>
              <a:xfrm>
                <a:off x="2845431" y="2757696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2" name="Rectangle 297"/>
              <p:cNvSpPr/>
              <p:nvPr/>
            </p:nvSpPr>
            <p:spPr>
              <a:xfrm>
                <a:off x="3234597" y="2229947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3" name="Rectangle 298"/>
              <p:cNvSpPr/>
              <p:nvPr/>
            </p:nvSpPr>
            <p:spPr>
              <a:xfrm>
                <a:off x="3234597" y="2604061"/>
                <a:ext cx="495846" cy="313898"/>
              </a:xfrm>
              <a:prstGeom prst="rect">
                <a:avLst/>
              </a:prstGeom>
              <a:ln w="19050"/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AGET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4" name="Groupe 289"/>
            <p:cNvGrpSpPr>
              <a:grpSpLocks/>
            </p:cNvGrpSpPr>
            <p:nvPr/>
          </p:nvGrpSpPr>
          <p:grpSpPr bwMode="auto">
            <a:xfrm>
              <a:off x="3420015" y="3768983"/>
              <a:ext cx="1158053" cy="1598387"/>
              <a:chOff x="779222" y="3482661"/>
              <a:chExt cx="1158053" cy="1598387"/>
            </a:xfrm>
          </p:grpSpPr>
          <p:sp>
            <p:nvSpPr>
              <p:cNvPr id="185" name="Rectangle 290"/>
              <p:cNvSpPr/>
              <p:nvPr/>
            </p:nvSpPr>
            <p:spPr>
              <a:xfrm>
                <a:off x="779222" y="3482661"/>
                <a:ext cx="1158053" cy="1598387"/>
              </a:xfrm>
              <a:prstGeom prst="rect">
                <a:avLst/>
              </a:prstGeom>
              <a:gradFill>
                <a:gsLst>
                  <a:gs pos="0">
                    <a:srgbClr val="357E95"/>
                  </a:gs>
                  <a:gs pos="80000">
                    <a:srgbClr val="49A6C3"/>
                  </a:gs>
                  <a:gs pos="100000">
                    <a:srgbClr val="47A9C7"/>
                  </a:gs>
                </a:gsLst>
              </a:gradFill>
              <a:ln w="25400">
                <a:solidFill>
                  <a:srgbClr val="55A1B9"/>
                </a:solidFill>
              </a:ln>
              <a:scene3d>
                <a:camera prst="orthographicFront">
                  <a:rot lat="1200000" lon="18600000" rev="0"/>
                </a:camera>
                <a:lightRig rig="threePt" dir="t"/>
              </a:scene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vert270" lIns="0" tIns="0" r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COBO</a:t>
                </a:r>
                <a:endParaRPr lang="fr-FR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6" name="Rectangle 291"/>
              <p:cNvSpPr/>
              <p:nvPr/>
            </p:nvSpPr>
            <p:spPr>
              <a:xfrm>
                <a:off x="1101693" y="3572911"/>
                <a:ext cx="667886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Gb Eth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7" name="Rectangle 292"/>
              <p:cNvSpPr/>
              <p:nvPr/>
            </p:nvSpPr>
            <p:spPr>
              <a:xfrm>
                <a:off x="1104208" y="4585304"/>
                <a:ext cx="665371" cy="313898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RAM</a:t>
                </a:r>
                <a:endParaRPr lang="fr-FR" sz="1400" b="1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8" name="Rectangle 293"/>
              <p:cNvSpPr/>
              <p:nvPr/>
            </p:nvSpPr>
            <p:spPr>
              <a:xfrm>
                <a:off x="1101693" y="3947988"/>
                <a:ext cx="667886" cy="538387"/>
              </a:xfrm>
              <a:prstGeom prst="rect">
                <a:avLst/>
              </a:prstGeom>
              <a:gradFill>
                <a:gsLst>
                  <a:gs pos="0">
                    <a:srgbClr val="422A9C"/>
                  </a:gs>
                  <a:gs pos="80000">
                    <a:srgbClr val="5A3BCB"/>
                  </a:gs>
                  <a:gs pos="100000">
                    <a:srgbClr val="5838CE"/>
                  </a:gs>
                </a:gsLst>
              </a:gradFill>
              <a:ln w="19050">
                <a:solidFill>
                  <a:srgbClr val="6148BE"/>
                </a:solidFill>
              </a:ln>
              <a:scene3d>
                <a:camera prst="isometricOffAxis1Right">
                  <a:rot lat="1200000" lon="18600000" rev="0"/>
                </a:camera>
                <a:lightRig rig="threePt" dir="t"/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180000" rIns="0" bIns="21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FPGA</a:t>
                </a:r>
                <a:b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1" dirty="0">
                    <a:ln w="28575"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CPU</a:t>
                </a:r>
                <a:endParaRPr lang="fr-FR" sz="1400" b="1" dirty="0">
                  <a:ln w="28575"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" name="Cube 5"/>
          <p:cNvSpPr/>
          <p:nvPr/>
        </p:nvSpPr>
        <p:spPr>
          <a:xfrm>
            <a:off x="2086361" y="980728"/>
            <a:ext cx="4901938" cy="502482"/>
          </a:xfrm>
          <a:prstGeom prst="cube">
            <a:avLst>
              <a:gd name="adj" fmla="val 3440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0800000" scaled="0"/>
          </a:gradFill>
          <a:effectLst>
            <a:outerShdw blurRad="254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5" tIns="45718" rIns="91435" bIns="45718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ARRAY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981075"/>
            <a:ext cx="5111750" cy="2663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319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850" y="1196975"/>
            <a:ext cx="3095625" cy="2081213"/>
          </a:xfrm>
          <a:prstGeom prst="rect">
            <a:avLst/>
          </a:prstGeom>
          <a:ln w="38160">
            <a:solidFill>
              <a:schemeClr val="accent5">
                <a:lumMod val="40000"/>
                <a:lumOff val="60000"/>
              </a:schemeClr>
            </a:solidFill>
            <a:miter/>
          </a:ln>
        </p:spPr>
      </p:pic>
      <p:grpSp>
        <p:nvGrpSpPr>
          <p:cNvPr id="50" name="Gruppo 49"/>
          <p:cNvGrpSpPr/>
          <p:nvPr/>
        </p:nvGrpSpPr>
        <p:grpSpPr>
          <a:xfrm>
            <a:off x="2700338" y="2636838"/>
            <a:ext cx="935037" cy="288925"/>
            <a:chOff x="2700338" y="2636838"/>
            <a:chExt cx="935037" cy="288925"/>
          </a:xfrm>
        </p:grpSpPr>
        <p:sp>
          <p:nvSpPr>
            <p:cNvPr id="320" name="Line 2"/>
            <p:cNvSpPr>
              <a:spLocks noChangeShapeType="1"/>
            </p:cNvSpPr>
            <p:nvPr/>
          </p:nvSpPr>
          <p:spPr bwMode="auto">
            <a:xfrm>
              <a:off x="2700338" y="2636838"/>
              <a:ext cx="0" cy="287337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cxnSp>
          <p:nvCxnSpPr>
            <p:cNvPr id="321" name="CustomShape 3"/>
            <p:cNvCxnSpPr>
              <a:cxnSpLocks noChangeShapeType="1"/>
            </p:cNvCxnSpPr>
            <p:nvPr/>
          </p:nvCxnSpPr>
          <p:spPr bwMode="auto">
            <a:xfrm>
              <a:off x="2700338" y="2925763"/>
              <a:ext cx="935037" cy="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pic>
        <p:nvPicPr>
          <p:cNvPr id="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573463"/>
            <a:ext cx="8062912" cy="29940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/>
            </a:r>
            <a:br>
              <a:rPr lang="it-IT" sz="2400">
                <a:solidFill>
                  <a:srgbClr val="0070C0"/>
                </a:solidFill>
                <a:latin typeface="Calibri"/>
                <a:ea typeface="+mj-ea"/>
                <a:cs typeface="+mj-cs"/>
              </a:rPr>
            </a:br>
            <a:r>
              <a:rPr lang="it-IT" sz="240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/>
            </a:r>
            <a:br>
              <a:rPr lang="it-IT" sz="2400">
                <a:solidFill>
                  <a:srgbClr val="0070C0"/>
                </a:solidFill>
                <a:latin typeface="Calibri"/>
                <a:ea typeface="+mj-ea"/>
                <a:cs typeface="+mj-cs"/>
              </a:rPr>
            </a:br>
            <a:r>
              <a:rPr lang="it-IT" sz="2400">
                <a:solidFill>
                  <a:srgbClr val="002060"/>
                </a:solidFill>
                <a:latin typeface="Cooper Black" pitchFamily="18" charset="0"/>
                <a:ea typeface="+mj-ea"/>
                <a:cs typeface="+mj-cs"/>
              </a:rPr>
              <a:t>Elettronica </a:t>
            </a:r>
            <a:r>
              <a:rPr lang="it-IT" sz="2400" u="sng">
                <a:solidFill>
                  <a:srgbClr val="002060"/>
                </a:solidFill>
                <a:latin typeface="Cooper Black" pitchFamily="18" charset="0"/>
                <a:ea typeface="+mj-ea"/>
                <a:cs typeface="+mj-cs"/>
              </a:rPr>
              <a:t>GET</a:t>
            </a:r>
            <a:r>
              <a:rPr lang="it-IT" sz="2400">
                <a:solidFill>
                  <a:srgbClr val="0070C0"/>
                </a:solidFill>
                <a:latin typeface="Cooper Black" pitchFamily="18" charset="0"/>
                <a:ea typeface="+mj-ea"/>
                <a:cs typeface="+mj-cs"/>
              </a:rPr>
              <a:t/>
            </a:r>
            <a:br>
              <a:rPr lang="it-IT" sz="2400">
                <a:solidFill>
                  <a:srgbClr val="0070C0"/>
                </a:solidFill>
                <a:latin typeface="Cooper Black" pitchFamily="18" charset="0"/>
                <a:ea typeface="+mj-ea"/>
                <a:cs typeface="+mj-cs"/>
              </a:rPr>
            </a:br>
            <a:r>
              <a:rPr lang="it-IT" sz="2400">
                <a:solidFill>
                  <a:srgbClr val="002060"/>
                </a:solidFill>
                <a:latin typeface="Cooper Black" pitchFamily="18" charset="0"/>
                <a:ea typeface="+mj-ea"/>
                <a:cs typeface="+mj-cs"/>
              </a:rPr>
              <a:t>G</a:t>
            </a:r>
            <a:r>
              <a:rPr lang="it-IT" sz="2400">
                <a:solidFill>
                  <a:srgbClr val="0070C0"/>
                </a:solidFill>
                <a:latin typeface="Cooper Black" pitchFamily="18" charset="0"/>
                <a:ea typeface="+mj-ea"/>
                <a:cs typeface="+mj-cs"/>
              </a:rPr>
              <a:t>eneral</a:t>
            </a:r>
            <a:r>
              <a:rPr lang="it-IT" sz="2400">
                <a:solidFill>
                  <a:srgbClr val="002060"/>
                </a:solidFill>
                <a:latin typeface="Cooper Black" pitchFamily="18" charset="0"/>
                <a:ea typeface="+mj-ea"/>
                <a:cs typeface="+mj-cs"/>
              </a:rPr>
              <a:t>  E</a:t>
            </a:r>
            <a:r>
              <a:rPr lang="it-IT" sz="2400">
                <a:solidFill>
                  <a:srgbClr val="0070C0"/>
                </a:solidFill>
                <a:latin typeface="Cooper Black" pitchFamily="18" charset="0"/>
                <a:ea typeface="+mj-ea"/>
                <a:cs typeface="+mj-cs"/>
              </a:rPr>
              <a:t>lectronics</a:t>
            </a:r>
            <a:r>
              <a:rPr lang="it-IT" sz="2400">
                <a:solidFill>
                  <a:srgbClr val="002060"/>
                </a:solidFill>
                <a:latin typeface="Cooper Black" pitchFamily="18" charset="0"/>
                <a:ea typeface="+mj-ea"/>
                <a:cs typeface="+mj-cs"/>
              </a:rPr>
              <a:t>  </a:t>
            </a:r>
            <a:r>
              <a:rPr lang="it-IT" sz="2400">
                <a:solidFill>
                  <a:srgbClr val="0070C0"/>
                </a:solidFill>
                <a:latin typeface="Cooper Black" pitchFamily="18" charset="0"/>
                <a:ea typeface="+mj-ea"/>
                <a:cs typeface="+mj-cs"/>
              </a:rPr>
              <a:t>for</a:t>
            </a:r>
            <a:r>
              <a:rPr lang="it-IT" sz="2400">
                <a:solidFill>
                  <a:srgbClr val="002060"/>
                </a:solidFill>
                <a:latin typeface="Cooper Black" pitchFamily="18" charset="0"/>
                <a:ea typeface="+mj-ea"/>
                <a:cs typeface="+mj-cs"/>
              </a:rPr>
              <a:t>  T</a:t>
            </a:r>
            <a:r>
              <a:rPr lang="it-IT" sz="2400">
                <a:solidFill>
                  <a:srgbClr val="0070C0"/>
                </a:solidFill>
                <a:latin typeface="Cooper Black" pitchFamily="18" charset="0"/>
                <a:ea typeface="+mj-ea"/>
                <a:cs typeface="+mj-cs"/>
              </a:rPr>
              <a:t>PCs</a:t>
            </a:r>
            <a:br>
              <a:rPr lang="it-IT" sz="2400">
                <a:solidFill>
                  <a:srgbClr val="0070C0"/>
                </a:solidFill>
                <a:latin typeface="Cooper Black" pitchFamily="18" charset="0"/>
                <a:ea typeface="+mj-ea"/>
                <a:cs typeface="+mj-cs"/>
              </a:rPr>
            </a:br>
            <a:r>
              <a:rPr lang="it-IT" sz="240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/>
            </a:r>
            <a:br>
              <a:rPr lang="it-IT" sz="2400">
                <a:solidFill>
                  <a:srgbClr val="0070C0"/>
                </a:solidFill>
                <a:latin typeface="Calibri"/>
                <a:ea typeface="+mj-ea"/>
                <a:cs typeface="+mj-cs"/>
              </a:rPr>
            </a:br>
            <a:endParaRPr lang="it-IT" sz="2400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76375" y="3716338"/>
            <a:ext cx="6911975" cy="24272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4500563" y="2060575"/>
            <a:ext cx="503237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932363" y="1844675"/>
            <a:ext cx="792162" cy="792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57150"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3924300" y="2636838"/>
            <a:ext cx="1079500" cy="1368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435600" y="2708275"/>
            <a:ext cx="73025" cy="1081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5364163" y="1844675"/>
            <a:ext cx="1792287" cy="800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8207375" y="1989138"/>
            <a:ext cx="757238" cy="71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2124075" y="3789363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4427538" y="4797425"/>
            <a:ext cx="1657350" cy="698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948488" y="501332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467544" y="28529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ASAD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619672" y="148478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AGET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24" name="Connettore 2 23"/>
          <p:cNvCxnSpPr/>
          <p:nvPr/>
        </p:nvCxnSpPr>
        <p:spPr>
          <a:xfrm flipH="1">
            <a:off x="1331640" y="1772816"/>
            <a:ext cx="28803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1763688" y="1772816"/>
            <a:ext cx="7200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2051720" y="1772816"/>
            <a:ext cx="163130" cy="2787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2339752" y="1772816"/>
            <a:ext cx="288032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0" grpId="0" animBg="1"/>
      <p:bldP spid="2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rgbClr val="002060"/>
                </a:solidFill>
                <a:latin typeface="Cooper Black" pitchFamily="18" charset="0"/>
              </a:rPr>
              <a:t>Filtri</a:t>
            </a:r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508625" y="1700213"/>
          <a:ext cx="3384550" cy="1296987"/>
        </p:xfrm>
        <a:graphic>
          <a:graphicData uri="http://schemas.openxmlformats.org/presentationml/2006/ole">
            <p:oleObj spid="_x0000_s1033" name="Equazione" r:id="rId4" imgW="761760" imgH="431640" progId="Equation.3">
              <p:embed/>
            </p:oleObj>
          </a:graphicData>
        </a:graphic>
      </p:graphicFrame>
      <p:grpSp>
        <p:nvGrpSpPr>
          <p:cNvPr id="30" name="Gruppo 29"/>
          <p:cNvGrpSpPr>
            <a:grpSpLocks/>
          </p:cNvGrpSpPr>
          <p:nvPr/>
        </p:nvGrpSpPr>
        <p:grpSpPr bwMode="auto">
          <a:xfrm>
            <a:off x="0" y="3500438"/>
            <a:ext cx="4321175" cy="3014662"/>
            <a:chOff x="0" y="3501008"/>
            <a:chExt cx="4320480" cy="30133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501008"/>
              <a:ext cx="4320480" cy="2995849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053" name="CasellaDiTesto 7"/>
            <p:cNvSpPr txBox="1">
              <a:spLocks noChangeArrowheads="1"/>
            </p:cNvSpPr>
            <p:nvPr/>
          </p:nvSpPr>
          <p:spPr bwMode="auto">
            <a:xfrm rot="-5400000">
              <a:off x="-385880" y="4174922"/>
              <a:ext cx="1048762" cy="2769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 b="1">
                  <a:cs typeface="DejaVu Sans"/>
                </a:rPr>
                <a:t>Voltage (ch)</a:t>
              </a:r>
            </a:p>
          </p:txBody>
        </p:sp>
        <p:sp>
          <p:nvSpPr>
            <p:cNvPr id="1054" name="CasellaDiTesto 11"/>
            <p:cNvSpPr txBox="1">
              <a:spLocks noChangeArrowheads="1"/>
            </p:cNvSpPr>
            <p:nvPr/>
          </p:nvSpPr>
          <p:spPr bwMode="auto">
            <a:xfrm>
              <a:off x="3275329" y="6236648"/>
              <a:ext cx="935520" cy="27766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200" b="1" dirty="0" err="1">
                  <a:cs typeface="DejaVu Sans"/>
                </a:rPr>
                <a:t>Time</a:t>
              </a:r>
              <a:r>
                <a:rPr lang="it-IT" sz="1200" b="1" dirty="0">
                  <a:cs typeface="DejaVu Sans"/>
                </a:rPr>
                <a:t> (</a:t>
              </a:r>
              <a:r>
                <a:rPr lang="it-IT" sz="1200" b="1" dirty="0" smtClean="0">
                  <a:cs typeface="DejaVu Sans"/>
                </a:rPr>
                <a:t>ch)</a:t>
              </a:r>
              <a:endParaRPr lang="it-IT" sz="1200" b="1" dirty="0">
                <a:cs typeface="DejaVu Sans"/>
              </a:endParaRPr>
            </a:p>
          </p:txBody>
        </p:sp>
        <p:sp>
          <p:nvSpPr>
            <p:cNvPr id="1055" name="CasellaDiTesto 18"/>
            <p:cNvSpPr txBox="1">
              <a:spLocks noChangeArrowheads="1"/>
            </p:cNvSpPr>
            <p:nvPr/>
          </p:nvSpPr>
          <p:spPr bwMode="auto">
            <a:xfrm>
              <a:off x="0" y="3501008"/>
              <a:ext cx="864339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rgbClr val="FF0000"/>
                  </a:solidFill>
                  <a:cs typeface="DejaVu Sans"/>
                </a:rPr>
                <a:t>Silicio</a:t>
              </a:r>
            </a:p>
          </p:txBody>
        </p:sp>
      </p:grpSp>
      <p:grpSp>
        <p:nvGrpSpPr>
          <p:cNvPr id="31" name="Gruppo 30"/>
          <p:cNvGrpSpPr>
            <a:grpSpLocks/>
          </p:cNvGrpSpPr>
          <p:nvPr/>
        </p:nvGrpSpPr>
        <p:grpSpPr bwMode="auto">
          <a:xfrm>
            <a:off x="4500563" y="3500438"/>
            <a:ext cx="4427537" cy="3024187"/>
            <a:chOff x="4499992" y="3501008"/>
            <a:chExt cx="4427984" cy="302433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9992" y="3501008"/>
              <a:ext cx="4427984" cy="3024336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049" name="CasellaDiTesto 9"/>
            <p:cNvSpPr txBox="1">
              <a:spLocks noChangeArrowheads="1"/>
            </p:cNvSpPr>
            <p:nvPr/>
          </p:nvSpPr>
          <p:spPr bwMode="auto">
            <a:xfrm rot="-5400000">
              <a:off x="4114111" y="4102913"/>
              <a:ext cx="10487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200" b="1">
                  <a:cs typeface="DejaVu Sans"/>
                </a:rPr>
                <a:t>Voltage (ch)</a:t>
              </a:r>
            </a:p>
          </p:txBody>
        </p:sp>
        <p:sp>
          <p:nvSpPr>
            <p:cNvPr id="1050" name="CasellaDiTesto 12"/>
            <p:cNvSpPr txBox="1">
              <a:spLocks noChangeArrowheads="1"/>
            </p:cNvSpPr>
            <p:nvPr/>
          </p:nvSpPr>
          <p:spPr bwMode="auto">
            <a:xfrm>
              <a:off x="7812123" y="6238017"/>
              <a:ext cx="863903" cy="276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200" b="1" dirty="0" err="1">
                  <a:cs typeface="DejaVu Sans"/>
                </a:rPr>
                <a:t>Time</a:t>
              </a:r>
              <a:r>
                <a:rPr lang="it-IT" sz="1200" b="1" dirty="0">
                  <a:cs typeface="DejaVu Sans"/>
                </a:rPr>
                <a:t> (</a:t>
              </a:r>
              <a:r>
                <a:rPr lang="it-IT" sz="1200" b="1" dirty="0" smtClean="0">
                  <a:cs typeface="DejaVu Sans"/>
                </a:rPr>
                <a:t>ch)</a:t>
              </a:r>
              <a:endParaRPr lang="it-IT" sz="1200" b="1" dirty="0">
                <a:cs typeface="DejaVu Sans"/>
              </a:endParaRPr>
            </a:p>
          </p:txBody>
        </p:sp>
        <p:sp>
          <p:nvSpPr>
            <p:cNvPr id="1051" name="CasellaDiTesto 19"/>
            <p:cNvSpPr txBox="1">
              <a:spLocks noChangeArrowheads="1"/>
            </p:cNvSpPr>
            <p:nvPr/>
          </p:nvSpPr>
          <p:spPr bwMode="auto">
            <a:xfrm>
              <a:off x="4499992" y="3501008"/>
              <a:ext cx="1224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0000"/>
                  </a:solidFill>
                  <a:cs typeface="DejaVu Sans"/>
                </a:rPr>
                <a:t>Cesio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052513"/>
            <a:ext cx="3344863" cy="230663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1038" name="Gruppo 21"/>
          <p:cNvGrpSpPr>
            <a:grpSpLocks/>
          </p:cNvGrpSpPr>
          <p:nvPr/>
        </p:nvGrpSpPr>
        <p:grpSpPr bwMode="auto">
          <a:xfrm>
            <a:off x="395288" y="1341438"/>
            <a:ext cx="1008062" cy="1582737"/>
            <a:chOff x="395536" y="1340768"/>
            <a:chExt cx="1008112" cy="1584176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395536" y="1484784"/>
              <a:ext cx="1008112" cy="369332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CSA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95536" y="2132856"/>
              <a:ext cx="1008112" cy="369332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dirty="0">
                  <a:solidFill>
                    <a:srgbClr val="002060"/>
                  </a:solidFill>
                  <a:latin typeface="+mn-lt"/>
                  <a:ea typeface="+mn-ea"/>
                  <a:cs typeface="+mn-cs"/>
                </a:rPr>
                <a:t>PZC</a:t>
              </a:r>
            </a:p>
          </p:txBody>
        </p:sp>
        <p:cxnSp>
          <p:nvCxnSpPr>
            <p:cNvPr id="25" name="Connettore 1 24"/>
            <p:cNvCxnSpPr/>
            <p:nvPr/>
          </p:nvCxnSpPr>
          <p:spPr>
            <a:xfrm>
              <a:off x="395536" y="1340768"/>
              <a:ext cx="1008112" cy="15126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 flipH="1">
              <a:off x="466977" y="1340768"/>
              <a:ext cx="936671" cy="15841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e 23"/>
          <p:cNvSpPr/>
          <p:nvPr/>
        </p:nvSpPr>
        <p:spPr>
          <a:xfrm>
            <a:off x="6875463" y="1628775"/>
            <a:ext cx="576262" cy="431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/>
        </p:nvGraphicFramePr>
        <p:xfrm>
          <a:off x="2627784" y="3645024"/>
          <a:ext cx="612068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251520" y="620688"/>
          <a:ext cx="609600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Test su </a:t>
            </a:r>
            <a:r>
              <a:rPr lang="it-IT" sz="2800" u="sng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CHIMERA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48264" y="1988840"/>
            <a:ext cx="1656184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Linearità  del sistema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4941168"/>
            <a:ext cx="1656184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Bassa molteplicità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179512" y="620688"/>
          <a:ext cx="676875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/>
          <p:nvPr/>
        </p:nvGraphicFramePr>
        <p:xfrm>
          <a:off x="2123728" y="3717032"/>
          <a:ext cx="640871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Test su </a:t>
            </a:r>
            <a:r>
              <a:rPr lang="it-IT" sz="2800" u="sng" dirty="0">
                <a:solidFill>
                  <a:srgbClr val="002060"/>
                </a:solidFill>
                <a:latin typeface="Cooper Black" pitchFamily="18" charset="0"/>
                <a:ea typeface="+mn-ea"/>
                <a:cs typeface="+mn-cs"/>
              </a:rPr>
              <a:t>CHIMERA</a:t>
            </a:r>
          </a:p>
        </p:txBody>
      </p:sp>
      <p:sp>
        <p:nvSpPr>
          <p:cNvPr id="9" name="Ovale 8"/>
          <p:cNvSpPr/>
          <p:nvPr/>
        </p:nvSpPr>
        <p:spPr>
          <a:xfrm rot="21180189">
            <a:off x="1484179" y="1990766"/>
            <a:ext cx="360040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Ovale 9"/>
          <p:cNvSpPr/>
          <p:nvPr/>
        </p:nvSpPr>
        <p:spPr>
          <a:xfrm rot="21180189">
            <a:off x="3212371" y="5087111"/>
            <a:ext cx="360040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Connettore 2 10"/>
          <p:cNvSpPr/>
          <p:nvPr/>
        </p:nvSpPr>
        <p:spPr>
          <a:xfrm flipH="1" flipV="1">
            <a:off x="971600" y="1052736"/>
            <a:ext cx="288032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12" name="Connettore 2 11"/>
          <p:cNvSpPr/>
          <p:nvPr/>
        </p:nvSpPr>
        <p:spPr>
          <a:xfrm flipH="1" flipV="1">
            <a:off x="2915816" y="4221088"/>
            <a:ext cx="288032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3499315" y="2756570"/>
            <a:ext cx="2206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2722372" y="2708275"/>
            <a:ext cx="791542" cy="360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Ovale 7"/>
          <p:cNvSpPr/>
          <p:nvPr/>
        </p:nvSpPr>
        <p:spPr>
          <a:xfrm>
            <a:off x="4605051" y="5876925"/>
            <a:ext cx="792088" cy="360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>
                <a:solidFill>
                  <a:srgbClr val="FF0000"/>
                </a:solidFill>
              </a:ln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1" grpId="0" animBg="1"/>
      <p:bldP spid="1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o 53"/>
          <p:cNvGrpSpPr/>
          <p:nvPr/>
        </p:nvGrpSpPr>
        <p:grpSpPr>
          <a:xfrm>
            <a:off x="0" y="548680"/>
            <a:ext cx="4211960" cy="3746084"/>
            <a:chOff x="0" y="548680"/>
            <a:chExt cx="4211960" cy="3746084"/>
          </a:xfrm>
        </p:grpSpPr>
        <p:pic>
          <p:nvPicPr>
            <p:cNvPr id="9113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48680"/>
              <a:ext cx="4211960" cy="3746084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41" name="CasellaDiTesto 27"/>
            <p:cNvSpPr txBox="1">
              <a:spLocks noChangeArrowheads="1"/>
            </p:cNvSpPr>
            <p:nvPr/>
          </p:nvSpPr>
          <p:spPr bwMode="auto">
            <a:xfrm>
              <a:off x="1547664" y="2060848"/>
              <a:ext cx="555415" cy="355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  <a:cs typeface="DejaVu Sans"/>
                </a:rPr>
                <a:t>C</a:t>
              </a:r>
            </a:p>
          </p:txBody>
        </p:sp>
        <p:sp>
          <p:nvSpPr>
            <p:cNvPr id="46" name="CasellaDiTesto 25"/>
            <p:cNvSpPr txBox="1">
              <a:spLocks noChangeArrowheads="1"/>
            </p:cNvSpPr>
            <p:nvPr/>
          </p:nvSpPr>
          <p:spPr bwMode="auto">
            <a:xfrm>
              <a:off x="1115616" y="2420888"/>
              <a:ext cx="555415" cy="35558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  <a:cs typeface="DejaVu Sans"/>
                </a:rPr>
                <a:t>B</a:t>
              </a:r>
            </a:p>
          </p:txBody>
        </p:sp>
        <p:sp>
          <p:nvSpPr>
            <p:cNvPr id="47" name="CasellaDiTesto 17"/>
            <p:cNvSpPr txBox="1">
              <a:spLocks noChangeArrowheads="1"/>
            </p:cNvSpPr>
            <p:nvPr/>
          </p:nvSpPr>
          <p:spPr bwMode="auto">
            <a:xfrm>
              <a:off x="395536" y="3501008"/>
              <a:ext cx="277707" cy="35558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  <a:cs typeface="DejaVu Sans"/>
                </a:rPr>
                <a:t>p</a:t>
              </a:r>
            </a:p>
          </p:txBody>
        </p:sp>
        <p:sp>
          <p:nvSpPr>
            <p:cNvPr id="48" name="CasellaDiTesto 19"/>
            <p:cNvSpPr txBox="1">
              <a:spLocks noChangeArrowheads="1"/>
            </p:cNvSpPr>
            <p:nvPr/>
          </p:nvSpPr>
          <p:spPr bwMode="auto">
            <a:xfrm>
              <a:off x="539552" y="3284984"/>
              <a:ext cx="555415" cy="35558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 dirty="0" err="1">
                  <a:solidFill>
                    <a:srgbClr val="FF0000"/>
                  </a:solidFill>
                  <a:cs typeface="DejaVu Sans"/>
                </a:rPr>
                <a:t>He</a:t>
              </a:r>
              <a:endParaRPr lang="it-IT" b="1" dirty="0">
                <a:solidFill>
                  <a:srgbClr val="FF0000"/>
                </a:solidFill>
                <a:cs typeface="DejaVu Sans"/>
              </a:endParaRPr>
            </a:p>
          </p:txBody>
        </p:sp>
        <p:sp>
          <p:nvSpPr>
            <p:cNvPr id="49" name="CasellaDiTesto 21"/>
            <p:cNvSpPr txBox="1">
              <a:spLocks noChangeArrowheads="1"/>
            </p:cNvSpPr>
            <p:nvPr/>
          </p:nvSpPr>
          <p:spPr bwMode="auto">
            <a:xfrm>
              <a:off x="683568" y="2996952"/>
              <a:ext cx="555415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  <a:cs typeface="DejaVu Sans"/>
                </a:rPr>
                <a:t>Li</a:t>
              </a:r>
            </a:p>
          </p:txBody>
        </p:sp>
        <p:sp>
          <p:nvSpPr>
            <p:cNvPr id="50" name="CasellaDiTesto 23"/>
            <p:cNvSpPr txBox="1">
              <a:spLocks noChangeArrowheads="1"/>
            </p:cNvSpPr>
            <p:nvPr/>
          </p:nvSpPr>
          <p:spPr bwMode="auto">
            <a:xfrm>
              <a:off x="971600" y="2708920"/>
              <a:ext cx="483407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>
                  <a:solidFill>
                    <a:srgbClr val="FF0000"/>
                  </a:solidFill>
                  <a:cs typeface="DejaVu Sans"/>
                </a:rPr>
                <a:t>Be</a:t>
              </a: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1763688" y="1196752"/>
              <a:ext cx="659155" cy="3693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chemeClr val="accent6">
                      <a:lumMod val="75000"/>
                    </a:schemeClr>
                  </a:solidFill>
                </a:rPr>
                <a:t>GET</a:t>
              </a:r>
              <a:endParaRPr lang="it-IT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547664" y="1772816"/>
              <a:ext cx="2037737" cy="25391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it-IT" sz="1050" dirty="0" err="1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Beam</a:t>
              </a:r>
              <a:r>
                <a:rPr lang="it-IT" sz="1050" dirty="0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 </a:t>
              </a:r>
              <a:r>
                <a:rPr lang="it-IT" sz="1050" dirty="0" err="1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fragmentation</a:t>
              </a:r>
              <a:r>
                <a:rPr lang="it-IT" sz="1050" dirty="0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 + CH</a:t>
              </a:r>
              <a:r>
                <a:rPr lang="it-IT" sz="900" dirty="0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2</a:t>
              </a:r>
              <a:r>
                <a:rPr lang="it-IT" sz="1050" dirty="0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 </a:t>
              </a:r>
              <a:endParaRPr lang="it-IT" sz="105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endParaRPr>
            </a:p>
          </p:txBody>
        </p:sp>
      </p:grpSp>
      <p:grpSp>
        <p:nvGrpSpPr>
          <p:cNvPr id="42" name="Gruppo 41"/>
          <p:cNvGrpSpPr>
            <a:grpSpLocks/>
          </p:cNvGrpSpPr>
          <p:nvPr/>
        </p:nvGrpSpPr>
        <p:grpSpPr bwMode="auto">
          <a:xfrm>
            <a:off x="2051723" y="4221162"/>
            <a:ext cx="4680865" cy="2504750"/>
            <a:chOff x="2051027" y="4221087"/>
            <a:chExt cx="4681213" cy="2504083"/>
          </a:xfrm>
        </p:grpSpPr>
        <p:grpSp>
          <p:nvGrpSpPr>
            <p:cNvPr id="87050" name="Gruppo 15"/>
            <p:cNvGrpSpPr>
              <a:grpSpLocks/>
            </p:cNvGrpSpPr>
            <p:nvPr/>
          </p:nvGrpSpPr>
          <p:grpSpPr bwMode="auto">
            <a:xfrm>
              <a:off x="2051027" y="4221087"/>
              <a:ext cx="4681213" cy="2504083"/>
              <a:chOff x="2051027" y="4221087"/>
              <a:chExt cx="4681213" cy="2504083"/>
            </a:xfrm>
          </p:grpSpPr>
          <p:pic>
            <p:nvPicPr>
              <p:cNvPr id="355" name="Picture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51942" y="4365512"/>
                <a:ext cx="4680298" cy="2348874"/>
              </a:xfrm>
              <a:prstGeom prst="rect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  <a:miter/>
              </a:ln>
            </p:spPr>
          </p:pic>
          <p:sp>
            <p:nvSpPr>
              <p:cNvPr id="87056" name="CasellaDiTesto 9"/>
              <p:cNvSpPr txBox="1">
                <a:spLocks noChangeArrowheads="1"/>
              </p:cNvSpPr>
              <p:nvPr/>
            </p:nvSpPr>
            <p:spPr bwMode="auto">
              <a:xfrm rot="16200000">
                <a:off x="1455299" y="4816815"/>
                <a:ext cx="1439703" cy="248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it-IT" sz="1000" b="1" dirty="0">
                    <a:latin typeface="Arial Black" pitchFamily="34" charset="0"/>
                    <a:cs typeface="DejaVu Sans"/>
                  </a:rPr>
                  <a:t>Energy </a:t>
                </a:r>
                <a:r>
                  <a:rPr lang="it-IT" sz="1000" b="1" dirty="0" err="1">
                    <a:latin typeface="Arial Black" pitchFamily="34" charset="0"/>
                    <a:cs typeface="DejaVu Sans"/>
                  </a:rPr>
                  <a:t>CsI</a:t>
                </a:r>
                <a:r>
                  <a:rPr lang="it-IT" sz="1000" b="1" dirty="0">
                    <a:latin typeface="Arial Black" pitchFamily="34" charset="0"/>
                    <a:cs typeface="DejaVu Sans"/>
                  </a:rPr>
                  <a:t> (</a:t>
                </a:r>
                <a:r>
                  <a:rPr lang="it-IT" sz="1000" b="1" dirty="0" err="1">
                    <a:latin typeface="Arial Black" pitchFamily="34" charset="0"/>
                    <a:cs typeface="DejaVu Sans"/>
                  </a:rPr>
                  <a:t>Ch</a:t>
                </a:r>
                <a:r>
                  <a:rPr lang="it-IT" sz="1000" b="1" dirty="0">
                    <a:latin typeface="Arial Black" pitchFamily="34" charset="0"/>
                    <a:cs typeface="DejaVu Sans"/>
                  </a:rPr>
                  <a:t>)</a:t>
                </a:r>
              </a:p>
            </p:txBody>
          </p:sp>
          <p:sp>
            <p:nvSpPr>
              <p:cNvPr id="87057" name="CasellaDiTesto 10"/>
              <p:cNvSpPr txBox="1">
                <a:spLocks noChangeArrowheads="1"/>
              </p:cNvSpPr>
              <p:nvPr/>
            </p:nvSpPr>
            <p:spPr bwMode="auto">
              <a:xfrm>
                <a:off x="5436744" y="6463630"/>
                <a:ext cx="1295496" cy="261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100" b="1" dirty="0" err="1" smtClean="0">
                    <a:latin typeface="Arial Black" pitchFamily="34" charset="0"/>
                    <a:cs typeface="DejaVu Sans"/>
                  </a:rPr>
                  <a:t>Risetime</a:t>
                </a:r>
                <a:r>
                  <a:rPr lang="it-IT" sz="1100" b="1" dirty="0" smtClean="0">
                    <a:latin typeface="Arial Black" pitchFamily="34" charset="0"/>
                    <a:cs typeface="DejaVu Sans"/>
                  </a:rPr>
                  <a:t> </a:t>
                </a:r>
                <a:r>
                  <a:rPr lang="it-IT" sz="1100" b="1" dirty="0">
                    <a:latin typeface="Arial Black" pitchFamily="34" charset="0"/>
                    <a:cs typeface="DejaVu Sans"/>
                  </a:rPr>
                  <a:t>(</a:t>
                </a:r>
                <a:r>
                  <a:rPr lang="it-IT" sz="1100" b="1" dirty="0" err="1">
                    <a:latin typeface="Arial Black" pitchFamily="34" charset="0"/>
                    <a:cs typeface="DejaVu Sans"/>
                  </a:rPr>
                  <a:t>ns</a:t>
                </a:r>
                <a:r>
                  <a:rPr lang="it-IT" sz="1100" b="1" dirty="0">
                    <a:latin typeface="Arial Black" pitchFamily="34" charset="0"/>
                    <a:cs typeface="DejaVu Sans"/>
                  </a:rPr>
                  <a:t>)</a:t>
                </a:r>
              </a:p>
            </p:txBody>
          </p:sp>
        </p:grpSp>
        <p:sp>
          <p:nvSpPr>
            <p:cNvPr id="87051" name="CasellaDiTesto 35"/>
            <p:cNvSpPr txBox="1">
              <a:spLocks noChangeArrowheads="1"/>
            </p:cNvSpPr>
            <p:nvPr/>
          </p:nvSpPr>
          <p:spPr bwMode="auto">
            <a:xfrm>
              <a:off x="4788024" y="5157192"/>
              <a:ext cx="2880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solidFill>
                    <a:srgbClr val="FF0000"/>
                  </a:solidFill>
                  <a:cs typeface="DejaVu Sans"/>
                </a:rPr>
                <a:t>p</a:t>
              </a:r>
            </a:p>
          </p:txBody>
        </p:sp>
        <p:sp>
          <p:nvSpPr>
            <p:cNvPr id="87052" name="CasellaDiTesto 36"/>
            <p:cNvSpPr txBox="1">
              <a:spLocks noChangeArrowheads="1"/>
            </p:cNvSpPr>
            <p:nvPr/>
          </p:nvSpPr>
          <p:spPr bwMode="auto">
            <a:xfrm>
              <a:off x="4139952" y="4581128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0000"/>
                  </a:solidFill>
                  <a:cs typeface="DejaVu Sans"/>
                </a:rPr>
                <a:t>He</a:t>
              </a:r>
            </a:p>
          </p:txBody>
        </p:sp>
        <p:sp>
          <p:nvSpPr>
            <p:cNvPr id="87053" name="CasellaDiTesto 37"/>
            <p:cNvSpPr txBox="1">
              <a:spLocks noChangeArrowheads="1"/>
            </p:cNvSpPr>
            <p:nvPr/>
          </p:nvSpPr>
          <p:spPr bwMode="auto">
            <a:xfrm>
              <a:off x="3635896" y="4509120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0000"/>
                  </a:solidFill>
                  <a:cs typeface="DejaVu Sans"/>
                </a:rPr>
                <a:t>Li</a:t>
              </a:r>
            </a:p>
          </p:txBody>
        </p:sp>
        <p:sp>
          <p:nvSpPr>
            <p:cNvPr id="87054" name="CasellaDiTesto 38"/>
            <p:cNvSpPr txBox="1">
              <a:spLocks noChangeArrowheads="1"/>
            </p:cNvSpPr>
            <p:nvPr/>
          </p:nvSpPr>
          <p:spPr bwMode="auto">
            <a:xfrm>
              <a:off x="3347864" y="4437112"/>
              <a:ext cx="5760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solidFill>
                    <a:srgbClr val="FF0000"/>
                  </a:solidFill>
                  <a:cs typeface="DejaVu Sans"/>
                </a:rPr>
                <a:t>Be</a:t>
              </a:r>
            </a:p>
          </p:txBody>
        </p:sp>
      </p:grpSp>
      <p:sp>
        <p:nvSpPr>
          <p:cNvPr id="40" name="Ovale 39"/>
          <p:cNvSpPr/>
          <p:nvPr/>
        </p:nvSpPr>
        <p:spPr>
          <a:xfrm rot="18803833">
            <a:off x="3848894" y="5776119"/>
            <a:ext cx="1276350" cy="385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3" name="CasellaDiTesto 7"/>
          <p:cNvSpPr txBox="1">
            <a:spLocks noChangeArrowheads="1"/>
          </p:cNvSpPr>
          <p:nvPr/>
        </p:nvSpPr>
        <p:spPr bwMode="auto">
          <a:xfrm>
            <a:off x="2699792" y="4005064"/>
            <a:ext cx="1527390" cy="2539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50" b="1" dirty="0">
                <a:latin typeface="Arial Black" pitchFamily="34" charset="0"/>
                <a:cs typeface="DejaVu Sans"/>
              </a:rPr>
              <a:t>Energy </a:t>
            </a:r>
            <a:r>
              <a:rPr lang="it-IT" sz="1050" b="1" dirty="0" err="1">
                <a:latin typeface="Arial Black" pitchFamily="34" charset="0"/>
                <a:cs typeface="DejaVu Sans"/>
              </a:rPr>
              <a:t>CsI</a:t>
            </a:r>
            <a:r>
              <a:rPr lang="it-IT" sz="1050" b="1" dirty="0">
                <a:latin typeface="Arial Black" pitchFamily="34" charset="0"/>
                <a:cs typeface="DejaVu Sans"/>
              </a:rPr>
              <a:t> (</a:t>
            </a:r>
            <a:r>
              <a:rPr lang="it-IT" sz="1050" b="1" dirty="0" err="1">
                <a:latin typeface="Arial Black" pitchFamily="34" charset="0"/>
                <a:cs typeface="DejaVu Sans"/>
              </a:rPr>
              <a:t>Ch</a:t>
            </a:r>
            <a:r>
              <a:rPr lang="it-IT" sz="1050" b="1" dirty="0">
                <a:latin typeface="Arial Black" pitchFamily="34" charset="0"/>
                <a:cs typeface="DejaVu Sans"/>
              </a:rPr>
              <a:t>)</a:t>
            </a:r>
          </a:p>
        </p:txBody>
      </p:sp>
      <p:sp>
        <p:nvSpPr>
          <p:cNvPr id="44" name="CasellaDiTesto 8"/>
          <p:cNvSpPr txBox="1">
            <a:spLocks noChangeArrowheads="1"/>
          </p:cNvSpPr>
          <p:nvPr/>
        </p:nvSpPr>
        <p:spPr bwMode="auto">
          <a:xfrm rot="16200000">
            <a:off x="-497124" y="1045804"/>
            <a:ext cx="1240469" cy="2462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b="1" dirty="0">
                <a:latin typeface="Arial Black" pitchFamily="34" charset="0"/>
                <a:cs typeface="DejaVu Sans"/>
              </a:rPr>
              <a:t>Energy Si (</a:t>
            </a:r>
            <a:r>
              <a:rPr lang="it-IT" sz="1000" b="1" dirty="0" err="1">
                <a:latin typeface="Arial Black" pitchFamily="34" charset="0"/>
                <a:cs typeface="DejaVu Sans"/>
              </a:rPr>
              <a:t>Ch</a:t>
            </a:r>
            <a:r>
              <a:rPr lang="it-IT" sz="1000" b="1" dirty="0">
                <a:latin typeface="Arial Black" pitchFamily="34" charset="0"/>
                <a:cs typeface="DejaVu Sans"/>
              </a:rPr>
              <a:t>)</a:t>
            </a:r>
          </a:p>
        </p:txBody>
      </p:sp>
      <p:sp>
        <p:nvSpPr>
          <p:cNvPr id="12" name="Ovale 11"/>
          <p:cNvSpPr/>
          <p:nvPr/>
        </p:nvSpPr>
        <p:spPr>
          <a:xfrm rot="728246">
            <a:off x="1567572" y="3006016"/>
            <a:ext cx="1898650" cy="30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3" name="Ovale 32"/>
          <p:cNvSpPr/>
          <p:nvPr/>
        </p:nvSpPr>
        <p:spPr>
          <a:xfrm rot="874988">
            <a:off x="1476375" y="2682385"/>
            <a:ext cx="2092325" cy="273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7041" name="CustomShape 1"/>
          <p:cNvSpPr>
            <a:spLocks noChangeArrowheads="1"/>
          </p:cNvSpPr>
          <p:nvPr/>
        </p:nvSpPr>
        <p:spPr bwMode="auto">
          <a:xfrm>
            <a:off x="0" y="0"/>
            <a:ext cx="9144000" cy="517525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en-US" sz="2800">
                <a:solidFill>
                  <a:srgbClr val="002060"/>
                </a:solidFill>
                <a:latin typeface="Cooper Black" pitchFamily="18" charset="0"/>
                <a:cs typeface="DejaVu Sans"/>
              </a:rPr>
              <a:t>Test su </a:t>
            </a:r>
            <a:r>
              <a:rPr lang="en-US" sz="2800" u="sng">
                <a:solidFill>
                  <a:srgbClr val="002060"/>
                </a:solidFill>
                <a:latin typeface="Cooper Black" pitchFamily="18" charset="0"/>
                <a:cs typeface="DejaVu Sans"/>
              </a:rPr>
              <a:t>CHIMERA</a:t>
            </a:r>
            <a:endParaRPr lang="it-IT">
              <a:cs typeface="DejaVu Sans"/>
            </a:endParaRPr>
          </a:p>
        </p:txBody>
      </p:sp>
      <p:grpSp>
        <p:nvGrpSpPr>
          <p:cNvPr id="57" name="Gruppo 56"/>
          <p:cNvGrpSpPr/>
          <p:nvPr/>
        </p:nvGrpSpPr>
        <p:grpSpPr>
          <a:xfrm>
            <a:off x="4198616" y="480008"/>
            <a:ext cx="4918089" cy="3854316"/>
            <a:chOff x="4198616" y="480008"/>
            <a:chExt cx="4918089" cy="3854316"/>
          </a:xfrm>
        </p:grpSpPr>
        <p:grpSp>
          <p:nvGrpSpPr>
            <p:cNvPr id="39" name="Gruppo 38"/>
            <p:cNvGrpSpPr/>
            <p:nvPr/>
          </p:nvGrpSpPr>
          <p:grpSpPr>
            <a:xfrm>
              <a:off x="4198616" y="480008"/>
              <a:ext cx="4918089" cy="3854316"/>
              <a:chOff x="4225911" y="476672"/>
              <a:chExt cx="4918089" cy="3854316"/>
            </a:xfrm>
          </p:grpSpPr>
          <p:grpSp>
            <p:nvGrpSpPr>
              <p:cNvPr id="32" name="Gruppo 31"/>
              <p:cNvGrpSpPr>
                <a:grpSpLocks/>
              </p:cNvGrpSpPr>
              <p:nvPr/>
            </p:nvGrpSpPr>
            <p:grpSpPr bwMode="auto">
              <a:xfrm>
                <a:off x="4225911" y="476672"/>
                <a:ext cx="4918089" cy="3854316"/>
                <a:chOff x="4043065" y="545279"/>
                <a:chExt cx="5100937" cy="4003281"/>
              </a:xfrm>
            </p:grpSpPr>
            <p:grpSp>
              <p:nvGrpSpPr>
                <p:cNvPr id="87058" name="Gruppo 14"/>
                <p:cNvGrpSpPr>
                  <a:grpSpLocks/>
                </p:cNvGrpSpPr>
                <p:nvPr/>
              </p:nvGrpSpPr>
              <p:grpSpPr bwMode="auto">
                <a:xfrm>
                  <a:off x="4043065" y="545279"/>
                  <a:ext cx="5100937" cy="4003281"/>
                  <a:chOff x="4043065" y="545279"/>
                  <a:chExt cx="5100937" cy="4003281"/>
                </a:xfrm>
              </p:grpSpPr>
              <p:pic>
                <p:nvPicPr>
                  <p:cNvPr id="353" name="Picture 2"/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4104000" y="620688"/>
                    <a:ext cx="5040000" cy="3888000"/>
                  </a:xfrm>
                  <a:prstGeom prst="rect">
                    <a:avLst/>
                  </a:prstGeom>
                  <a:ln w="28575">
                    <a:solidFill>
                      <a:schemeClr val="accent6">
                        <a:lumMod val="50000"/>
                      </a:schemeClr>
                    </a:solidFill>
                  </a:ln>
                </p:spPr>
              </p:pic>
              <p:sp>
                <p:nvSpPr>
                  <p:cNvPr id="87066" name="CasellaDiTesto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9826" y="4284830"/>
                    <a:ext cx="1584176" cy="26373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it-IT" sz="1050" b="1" dirty="0">
                        <a:latin typeface="Arial Black" pitchFamily="34" charset="0"/>
                        <a:cs typeface="DejaVu Sans"/>
                      </a:rPr>
                      <a:t>Energy </a:t>
                    </a:r>
                    <a:r>
                      <a:rPr lang="it-IT" sz="1050" b="1" dirty="0" err="1">
                        <a:latin typeface="Arial Black" pitchFamily="34" charset="0"/>
                        <a:cs typeface="DejaVu Sans"/>
                      </a:rPr>
                      <a:t>CsI</a:t>
                    </a:r>
                    <a:r>
                      <a:rPr lang="it-IT" sz="1050" b="1" dirty="0">
                        <a:latin typeface="Arial Black" pitchFamily="34" charset="0"/>
                        <a:cs typeface="DejaVu Sans"/>
                      </a:rPr>
                      <a:t> (</a:t>
                    </a:r>
                    <a:r>
                      <a:rPr lang="it-IT" sz="1050" b="1" dirty="0" err="1">
                        <a:latin typeface="Arial Black" pitchFamily="34" charset="0"/>
                        <a:cs typeface="DejaVu Sans"/>
                      </a:rPr>
                      <a:t>Ch</a:t>
                    </a:r>
                    <a:r>
                      <a:rPr lang="it-IT" sz="1050" b="1" dirty="0">
                        <a:latin typeface="Arial Black" pitchFamily="34" charset="0"/>
                        <a:cs typeface="DejaVu Sans"/>
                      </a:rPr>
                      <a:t>)</a:t>
                    </a:r>
                  </a:p>
                </p:txBody>
              </p:sp>
              <p:sp>
                <p:nvSpPr>
                  <p:cNvPr id="87067" name="CasellaDiTesto 8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3526547" y="1061797"/>
                    <a:ext cx="1288412" cy="255375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it-IT" sz="1000" b="1" dirty="0">
                        <a:latin typeface="Arial Black" pitchFamily="34" charset="0"/>
                        <a:cs typeface="DejaVu Sans"/>
                      </a:rPr>
                      <a:t>Energy Si (</a:t>
                    </a:r>
                    <a:r>
                      <a:rPr lang="it-IT" sz="1000" b="1" dirty="0" err="1">
                        <a:latin typeface="Arial Black" pitchFamily="34" charset="0"/>
                        <a:cs typeface="DejaVu Sans"/>
                      </a:rPr>
                      <a:t>Ch</a:t>
                    </a:r>
                    <a:r>
                      <a:rPr lang="it-IT" sz="1000" b="1" dirty="0">
                        <a:latin typeface="Arial Black" pitchFamily="34" charset="0"/>
                        <a:cs typeface="DejaVu Sans"/>
                      </a:rPr>
                      <a:t>)</a:t>
                    </a:r>
                  </a:p>
                </p:txBody>
              </p:sp>
            </p:grpSp>
            <p:sp>
              <p:nvSpPr>
                <p:cNvPr id="87059" name="CasellaDiTesto 17"/>
                <p:cNvSpPr txBox="1">
                  <a:spLocks noChangeArrowheads="1"/>
                </p:cNvSpPr>
                <p:nvPr/>
              </p:nvSpPr>
              <p:spPr bwMode="auto">
                <a:xfrm>
                  <a:off x="5076056" y="3429000"/>
                  <a:ext cx="288032" cy="3693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b="1" dirty="0">
                      <a:solidFill>
                        <a:srgbClr val="FF0000"/>
                      </a:solidFill>
                      <a:cs typeface="DejaVu Sans"/>
                    </a:rPr>
                    <a:t>p</a:t>
                  </a:r>
                </a:p>
              </p:txBody>
            </p:sp>
            <p:sp>
              <p:nvSpPr>
                <p:cNvPr id="87060" name="CasellaDiTesto 19"/>
                <p:cNvSpPr txBox="1">
                  <a:spLocks noChangeArrowheads="1"/>
                </p:cNvSpPr>
                <p:nvPr/>
              </p:nvSpPr>
              <p:spPr bwMode="auto">
                <a:xfrm>
                  <a:off x="5148064" y="3212976"/>
                  <a:ext cx="576064" cy="3693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it-IT" b="1" dirty="0" err="1">
                      <a:solidFill>
                        <a:srgbClr val="FF0000"/>
                      </a:solidFill>
                      <a:cs typeface="DejaVu Sans"/>
                    </a:rPr>
                    <a:t>He</a:t>
                  </a:r>
                  <a:endParaRPr lang="it-IT" b="1" dirty="0">
                    <a:solidFill>
                      <a:srgbClr val="FF0000"/>
                    </a:solidFill>
                    <a:cs typeface="DejaVu Sans"/>
                  </a:endParaRPr>
                </a:p>
              </p:txBody>
            </p:sp>
            <p:sp>
              <p:nvSpPr>
                <p:cNvPr id="87061" name="CasellaDiTesto 21"/>
                <p:cNvSpPr txBox="1">
                  <a:spLocks noChangeArrowheads="1"/>
                </p:cNvSpPr>
                <p:nvPr/>
              </p:nvSpPr>
              <p:spPr bwMode="auto">
                <a:xfrm>
                  <a:off x="5364088" y="2924944"/>
                  <a:ext cx="576064" cy="3693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FF0000"/>
                      </a:solidFill>
                      <a:cs typeface="DejaVu Sans"/>
                    </a:rPr>
                    <a:t>Li</a:t>
                  </a:r>
                </a:p>
              </p:txBody>
            </p:sp>
            <p:sp>
              <p:nvSpPr>
                <p:cNvPr id="87062" name="CasellaDiTesto 23"/>
                <p:cNvSpPr txBox="1">
                  <a:spLocks noChangeArrowheads="1"/>
                </p:cNvSpPr>
                <p:nvPr/>
              </p:nvSpPr>
              <p:spPr bwMode="auto">
                <a:xfrm>
                  <a:off x="5447613" y="2489846"/>
                  <a:ext cx="576064" cy="3693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FF0000"/>
                      </a:solidFill>
                      <a:cs typeface="DejaVu Sans"/>
                    </a:rPr>
                    <a:t>Be</a:t>
                  </a:r>
                </a:p>
              </p:txBody>
            </p:sp>
            <p:sp>
              <p:nvSpPr>
                <p:cNvPr id="87063" name="CasellaDiTesto 25"/>
                <p:cNvSpPr txBox="1">
                  <a:spLocks noChangeArrowheads="1"/>
                </p:cNvSpPr>
                <p:nvPr/>
              </p:nvSpPr>
              <p:spPr bwMode="auto">
                <a:xfrm>
                  <a:off x="5746354" y="2265473"/>
                  <a:ext cx="576064" cy="3693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FF0000"/>
                      </a:solidFill>
                      <a:cs typeface="DejaVu Sans"/>
                    </a:rPr>
                    <a:t>B</a:t>
                  </a:r>
                </a:p>
              </p:txBody>
            </p:sp>
            <p:sp>
              <p:nvSpPr>
                <p:cNvPr id="87064" name="CasellaDiTesto 27"/>
                <p:cNvSpPr txBox="1">
                  <a:spLocks noChangeArrowheads="1"/>
                </p:cNvSpPr>
                <p:nvPr/>
              </p:nvSpPr>
              <p:spPr bwMode="auto">
                <a:xfrm>
                  <a:off x="6156176" y="1844824"/>
                  <a:ext cx="576064" cy="369332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it-IT" b="1" dirty="0">
                      <a:solidFill>
                        <a:srgbClr val="FF0000"/>
                      </a:solidFill>
                      <a:cs typeface="DejaVu Sans"/>
                    </a:rPr>
                    <a:t>C</a:t>
                  </a:r>
                </a:p>
              </p:txBody>
            </p:sp>
          </p:grpSp>
          <p:sp>
            <p:nvSpPr>
              <p:cNvPr id="38" name="CasellaDiTesto 37"/>
              <p:cNvSpPr txBox="1"/>
              <p:nvPr/>
            </p:nvSpPr>
            <p:spPr>
              <a:xfrm>
                <a:off x="6012160" y="936660"/>
                <a:ext cx="2505814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it-IT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Elettronica analogica</a:t>
                </a:r>
                <a:endParaRPr lang="it-IT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1" name="CasellaDiTesto 50"/>
            <p:cNvSpPr txBox="1"/>
            <p:nvPr/>
          </p:nvSpPr>
          <p:spPr>
            <a:xfrm>
              <a:off x="6444208" y="1484784"/>
              <a:ext cx="2037737" cy="25391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it-IT" sz="1050" dirty="0" err="1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Beam</a:t>
              </a:r>
              <a:r>
                <a:rPr lang="it-IT" sz="1050" dirty="0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 </a:t>
              </a:r>
              <a:r>
                <a:rPr lang="it-IT" sz="1050" dirty="0" err="1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fragmentation</a:t>
              </a:r>
              <a:r>
                <a:rPr lang="it-IT" sz="1050" dirty="0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 + CH</a:t>
              </a:r>
              <a:r>
                <a:rPr lang="it-IT" sz="900" dirty="0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2</a:t>
              </a:r>
              <a:r>
                <a:rPr lang="it-IT" sz="1050" dirty="0" smtClean="0">
                  <a:solidFill>
                    <a:schemeClr val="accent6">
                      <a:lumMod val="75000"/>
                    </a:schemeClr>
                  </a:solidFill>
                  <a:latin typeface="Cooper Black" pitchFamily="18" charset="0"/>
                </a:rPr>
                <a:t> </a:t>
              </a:r>
              <a:endParaRPr lang="it-IT" sz="105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endParaRPr>
            </a:p>
          </p:txBody>
        </p:sp>
      </p:grpSp>
      <p:sp>
        <p:nvSpPr>
          <p:cNvPr id="35" name="Ovale 34"/>
          <p:cNvSpPr/>
          <p:nvPr/>
        </p:nvSpPr>
        <p:spPr>
          <a:xfrm rot="1046311">
            <a:off x="6151419" y="2396290"/>
            <a:ext cx="2287588" cy="319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" name="Ovale 33"/>
          <p:cNvSpPr/>
          <p:nvPr/>
        </p:nvSpPr>
        <p:spPr>
          <a:xfrm rot="935625">
            <a:off x="6003743" y="2795962"/>
            <a:ext cx="2289175" cy="250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2" grpId="0" animBg="1"/>
      <p:bldP spid="33" grpId="0" animBg="1"/>
      <p:bldP spid="35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4.1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8.1|14.8|5.9|15.1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2.4|12.3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5.3|1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3|2|1|4.1|4.3|23.6|7.3|8.3|1.8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1|15.1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7.2|8|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6.5|10.8|1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2.3|1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904</Words>
  <Application>Microsoft Office PowerPoint</Application>
  <PresentationFormat>Presentazione su schermo (4:3)</PresentationFormat>
  <Paragraphs>303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Office Theme</vt:lpstr>
      <vt:lpstr>Office Theme</vt:lpstr>
      <vt:lpstr>Tema di Office</vt:lpstr>
      <vt:lpstr>1_Tema di Office</vt:lpstr>
      <vt:lpstr>Equazione</vt:lpstr>
      <vt:lpstr>Diapositiva 1</vt:lpstr>
      <vt:lpstr>Diapositiva 2</vt:lpstr>
      <vt:lpstr>Diapositiva 3</vt:lpstr>
      <vt:lpstr>  Elettronica GET General  Electronics  for  TPCs  </vt:lpstr>
      <vt:lpstr>Diapositiva 5</vt:lpstr>
      <vt:lpstr>Filtri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Filtri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</dc:creator>
  <cp:lastModifiedBy>lucia</cp:lastModifiedBy>
  <cp:revision>176</cp:revision>
  <dcterms:modified xsi:type="dcterms:W3CDTF">2015-09-21T18:28:25Z</dcterms:modified>
</cp:coreProperties>
</file>