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mov" ContentType="video/unknown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0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661" r:id="rId2"/>
    <p:sldMasterId id="2147486260" r:id="rId3"/>
    <p:sldMasterId id="2147486272" r:id="rId4"/>
    <p:sldMasterId id="2147486284" r:id="rId5"/>
    <p:sldMasterId id="2147486297" r:id="rId6"/>
    <p:sldMasterId id="2147486311" r:id="rId7"/>
    <p:sldMasterId id="2147486319" r:id="rId8"/>
    <p:sldMasterId id="2147486333" r:id="rId9"/>
    <p:sldMasterId id="2147486337" r:id="rId10"/>
    <p:sldMasterId id="2147486351" r:id="rId11"/>
  </p:sldMasterIdLst>
  <p:notesMasterIdLst>
    <p:notesMasterId r:id="rId36"/>
  </p:notesMasterIdLst>
  <p:handoutMasterIdLst>
    <p:handoutMasterId r:id="rId37"/>
  </p:handoutMasterIdLst>
  <p:sldIdLst>
    <p:sldId id="643" r:id="rId12"/>
    <p:sldId id="654" r:id="rId13"/>
    <p:sldId id="651" r:id="rId14"/>
    <p:sldId id="652" r:id="rId15"/>
    <p:sldId id="656" r:id="rId16"/>
    <p:sldId id="658" r:id="rId17"/>
    <p:sldId id="648" r:id="rId18"/>
    <p:sldId id="655" r:id="rId19"/>
    <p:sldId id="511" r:id="rId20"/>
    <p:sldId id="631" r:id="rId21"/>
    <p:sldId id="657" r:id="rId22"/>
    <p:sldId id="644" r:id="rId23"/>
    <p:sldId id="659" r:id="rId24"/>
    <p:sldId id="660" r:id="rId25"/>
    <p:sldId id="661" r:id="rId26"/>
    <p:sldId id="662" r:id="rId27"/>
    <p:sldId id="663" r:id="rId28"/>
    <p:sldId id="664" r:id="rId29"/>
    <p:sldId id="672" r:id="rId30"/>
    <p:sldId id="671" r:id="rId31"/>
    <p:sldId id="669" r:id="rId32"/>
    <p:sldId id="667" r:id="rId33"/>
    <p:sldId id="668" r:id="rId34"/>
    <p:sldId id="670" r:id="rId35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7C3"/>
    <a:srgbClr val="FF29F5"/>
    <a:srgbClr val="FF602F"/>
    <a:srgbClr val="0B0B0B"/>
    <a:srgbClr val="FFBBD4"/>
    <a:srgbClr val="F5A6FF"/>
    <a:srgbClr val="FA53C4"/>
    <a:srgbClr val="301FA6"/>
    <a:srgbClr val="B4A0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985" autoAdjust="0"/>
  </p:normalViewPr>
  <p:slideViewPr>
    <p:cSldViewPr>
      <p:cViewPr>
        <p:scale>
          <a:sx n="100" d="100"/>
          <a:sy n="100" d="100"/>
        </p:scale>
        <p:origin x="-1888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notesViewPr>
    <p:cSldViewPr>
      <p:cViewPr varScale="1">
        <p:scale>
          <a:sx n="40" d="100"/>
          <a:sy n="40" d="100"/>
        </p:scale>
        <p:origin x="-1488" y="-96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9.xml"/><Relationship Id="rId21" Type="http://schemas.openxmlformats.org/officeDocument/2006/relationships/slide" Target="slides/slide10.xml"/><Relationship Id="rId22" Type="http://schemas.openxmlformats.org/officeDocument/2006/relationships/slide" Target="slides/slide11.xml"/><Relationship Id="rId23" Type="http://schemas.openxmlformats.org/officeDocument/2006/relationships/slide" Target="slides/slide12.xml"/><Relationship Id="rId24" Type="http://schemas.openxmlformats.org/officeDocument/2006/relationships/slide" Target="slides/slide13.xml"/><Relationship Id="rId25" Type="http://schemas.openxmlformats.org/officeDocument/2006/relationships/slide" Target="slides/slide14.xml"/><Relationship Id="rId26" Type="http://schemas.openxmlformats.org/officeDocument/2006/relationships/slide" Target="slides/slide15.xml"/><Relationship Id="rId27" Type="http://schemas.openxmlformats.org/officeDocument/2006/relationships/slide" Target="slides/slide16.xml"/><Relationship Id="rId28" Type="http://schemas.openxmlformats.org/officeDocument/2006/relationships/slide" Target="slides/slide17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19.xml"/><Relationship Id="rId31" Type="http://schemas.openxmlformats.org/officeDocument/2006/relationships/slide" Target="slides/slide20.xml"/><Relationship Id="rId32" Type="http://schemas.openxmlformats.org/officeDocument/2006/relationships/slide" Target="slides/slide21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22.xml"/><Relationship Id="rId34" Type="http://schemas.openxmlformats.org/officeDocument/2006/relationships/slide" Target="slides/slide23.xml"/><Relationship Id="rId35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" Target="slides/slide1.xml"/><Relationship Id="rId13" Type="http://schemas.openxmlformats.org/officeDocument/2006/relationships/slide" Target="slides/slide2.xml"/><Relationship Id="rId14" Type="http://schemas.openxmlformats.org/officeDocument/2006/relationships/slide" Target="slides/slide3.xml"/><Relationship Id="rId15" Type="http://schemas.openxmlformats.org/officeDocument/2006/relationships/slide" Target="slides/slide4.xml"/><Relationship Id="rId16" Type="http://schemas.openxmlformats.org/officeDocument/2006/relationships/slide" Target="slides/slide5.xml"/><Relationship Id="rId17" Type="http://schemas.openxmlformats.org/officeDocument/2006/relationships/slide" Target="slides/slide6.xml"/><Relationship Id="rId18" Type="http://schemas.openxmlformats.org/officeDocument/2006/relationships/slide" Target="slides/slide7.xml"/><Relationship Id="rId19" Type="http://schemas.openxmlformats.org/officeDocument/2006/relationships/slide" Target="slides/slide8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 i="1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 i="1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75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 i="1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75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 i="1">
                <a:solidFill>
                  <a:schemeClr val="bg1"/>
                </a:solidFill>
                <a:cs typeface="+mn-cs"/>
              </a:defRPr>
            </a:lvl1pPr>
          </a:lstStyle>
          <a:p>
            <a:pPr>
              <a:defRPr/>
            </a:pPr>
            <a:fld id="{B46055BE-C3AA-6D4B-843A-E25CA2E63FC7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42964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1092200" cy="29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6661" tIns="48331" rIns="96661" bIns="48331" numCol="1" anchor="t" anchorCtr="0" compatLnSpc="1">
            <a:prstTxWarp prst="textNoShape">
              <a:avLst/>
            </a:prstTxWarp>
            <a:spAutoFit/>
          </a:bodyPr>
          <a:lstStyle>
            <a:lvl1pPr defTabSz="966788">
              <a:defRPr sz="1300">
                <a:solidFill>
                  <a:srgbClr val="FFFF00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6478588" y="0"/>
            <a:ext cx="836612" cy="29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6661" tIns="48331" rIns="96661" bIns="48331" numCol="1" anchor="t" anchorCtr="0" compatLnSpc="1">
            <a:prstTxWarp prst="textNoShape">
              <a:avLst/>
            </a:prstTxWarp>
            <a:spAutoFit/>
          </a:bodyPr>
          <a:lstStyle>
            <a:lvl1pPr algn="r" defTabSz="966788">
              <a:defRPr sz="1300">
                <a:solidFill>
                  <a:srgbClr val="FFFF00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3522663" cy="123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6661" tIns="48331" rIns="96661" bIns="48331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noProof="0" smtClean="0"/>
              <a:t>Fare clic per modificare gli stili del testo dello schema</a:t>
            </a:r>
          </a:p>
          <a:p>
            <a:pPr lvl="1"/>
            <a:r>
              <a:rPr lang="en-US" noProof="0" smtClean="0"/>
              <a:t>Secondo livello</a:t>
            </a:r>
          </a:p>
          <a:p>
            <a:pPr lvl="2"/>
            <a:r>
              <a:rPr lang="en-US" noProof="0" smtClean="0"/>
              <a:t>Terzo livello</a:t>
            </a:r>
          </a:p>
          <a:p>
            <a:pPr lvl="3"/>
            <a:r>
              <a:rPr lang="en-US" noProof="0" smtClean="0"/>
              <a:t>Quarto livello</a:t>
            </a:r>
          </a:p>
          <a:p>
            <a:pPr lvl="4"/>
            <a:r>
              <a:rPr lang="en-US" noProof="0" smtClean="0"/>
              <a:t>Quinto livello</a:t>
            </a: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07513"/>
            <a:ext cx="1157288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6661" tIns="48331" rIns="96661" bIns="48331" numCol="1" anchor="b" anchorCtr="0" compatLnSpc="1">
            <a:prstTxWarp prst="textNoShape">
              <a:avLst/>
            </a:prstTxWarp>
            <a:spAutoFit/>
          </a:bodyPr>
          <a:lstStyle>
            <a:lvl1pPr defTabSz="966788">
              <a:defRPr sz="1300">
                <a:solidFill>
                  <a:srgbClr val="FFFF00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6891338" y="9307513"/>
            <a:ext cx="423862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6661" tIns="48331" rIns="96661" bIns="48331" numCol="1" anchor="b" anchorCtr="0" compatLnSpc="1">
            <a:prstTxWarp prst="textNoShape">
              <a:avLst/>
            </a:prstTxWarp>
            <a:spAutoFit/>
          </a:bodyPr>
          <a:lstStyle>
            <a:lvl1pPr algn="r" defTabSz="966788">
              <a:defRPr sz="1300">
                <a:solidFill>
                  <a:srgbClr val="FFFF00"/>
                </a:solidFill>
                <a:cs typeface="+mn-cs"/>
              </a:defRPr>
            </a:lvl1pPr>
          </a:lstStyle>
          <a:p>
            <a:pPr>
              <a:defRPr/>
            </a:pPr>
            <a:fld id="{BA93222F-6AB5-3F41-9D1D-9BB0230878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4277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7037388" y="9302750"/>
            <a:ext cx="277812" cy="298450"/>
          </a:xfrm>
        </p:spPr>
        <p:txBody>
          <a:bodyPr/>
          <a:lstStyle/>
          <a:p>
            <a:pPr>
              <a:defRPr/>
            </a:pPr>
            <a:fld id="{07A50DED-548D-E447-8235-E2C5BB89755D}" type="slidenum">
              <a:rPr lang="en-US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solidFill>
            <a:srgbClr val="FFFFFF"/>
          </a:solidFill>
          <a:ln/>
        </p:spPr>
      </p:sp>
      <p:sp>
        <p:nvSpPr>
          <p:cNvPr id="828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59300"/>
            <a:ext cx="195263" cy="2825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08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CC3A02-DD0C-034A-B62C-6458076C878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0834" name="Notes Placeholder 2"/>
          <p:cNvSpPr>
            <a:spLocks noGrp="1"/>
          </p:cNvSpPr>
          <p:nvPr>
            <p:ph type="body" idx="1"/>
          </p:nvPr>
        </p:nvSpPr>
        <p:spPr>
          <a:xfrm>
            <a:off x="974725" y="4560888"/>
            <a:ext cx="195210" cy="28227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8330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6600"/>
              </a:solidFill>
              <a:latin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6950999" y="9303539"/>
            <a:ext cx="364201" cy="297661"/>
          </a:xfrm>
        </p:spPr>
        <p:txBody>
          <a:bodyPr/>
          <a:lstStyle/>
          <a:p>
            <a:pPr>
              <a:defRPr/>
            </a:pPr>
            <a:fld id="{38CC3A02-DD0C-034A-B62C-6458076C8786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6953278" y="9303539"/>
            <a:ext cx="361922" cy="297661"/>
          </a:xfrm>
          <a:ln/>
        </p:spPr>
        <p:txBody>
          <a:bodyPr/>
          <a:lstStyle/>
          <a:p>
            <a:fld id="{F71CDFD4-8287-4A57-8F3C-03D976B38F73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10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210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5" y="4560086"/>
            <a:ext cx="2128582" cy="282272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7036634" y="9303539"/>
            <a:ext cx="278566" cy="297661"/>
          </a:xfrm>
          <a:ln/>
        </p:spPr>
        <p:txBody>
          <a:bodyPr/>
          <a:lstStyle/>
          <a:p>
            <a:fld id="{9D1FE38E-051D-8C46-B1CA-685A6D79C832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6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25198" y="921847"/>
            <a:ext cx="4866440" cy="332251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69059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33595" y="4567533"/>
            <a:ext cx="0" cy="18466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endParaRPr lang="de-DE">
              <a:sym typeface="Wingdings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6953278" y="9303539"/>
            <a:ext cx="361922" cy="297661"/>
          </a:xfrm>
          <a:ln/>
        </p:spPr>
        <p:txBody>
          <a:bodyPr/>
          <a:lstStyle/>
          <a:p>
            <a:fld id="{F71CDFD4-8287-4A57-8F3C-03D976B38F73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10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210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5" y="4560086"/>
            <a:ext cx="2128582" cy="282272"/>
          </a:xfrm>
        </p:spPr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ccapp.osu.edu</a:t>
            </a:r>
            <a:r>
              <a:rPr lang="en-US" dirty="0" smtClean="0"/>
              <a:t>/images/</a:t>
            </a:r>
            <a:r>
              <a:rPr lang="en-US" dirty="0" err="1" smtClean="0"/>
              <a:t>jpritchard_image.gif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6953278" y="9303539"/>
            <a:ext cx="361922" cy="297661"/>
          </a:xfrm>
          <a:ln/>
        </p:spPr>
        <p:txBody>
          <a:bodyPr/>
          <a:lstStyle/>
          <a:p>
            <a:fld id="{F71CDFD4-8287-4A57-8F3C-03D976B38F73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10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210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5" y="4560086"/>
            <a:ext cx="2128582" cy="282272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0834" name="Notes Placeholder 2"/>
          <p:cNvSpPr>
            <a:spLocks noGrp="1"/>
          </p:cNvSpPr>
          <p:nvPr>
            <p:ph type="body" idx="1"/>
          </p:nvPr>
        </p:nvSpPr>
        <p:spPr>
          <a:xfrm>
            <a:off x="974725" y="4560888"/>
            <a:ext cx="195210" cy="28227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8330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6600"/>
              </a:solidFill>
              <a:latin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7035494" y="9303539"/>
            <a:ext cx="279706" cy="297661"/>
          </a:xfrm>
        </p:spPr>
        <p:txBody>
          <a:bodyPr/>
          <a:lstStyle/>
          <a:p>
            <a:pPr>
              <a:defRPr/>
            </a:pPr>
            <a:fld id="{38CC3A02-DD0C-034A-B62C-6458076C8786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0834" name="Notes Placeholder 2"/>
          <p:cNvSpPr>
            <a:spLocks noGrp="1"/>
          </p:cNvSpPr>
          <p:nvPr>
            <p:ph type="body" idx="1"/>
          </p:nvPr>
        </p:nvSpPr>
        <p:spPr>
          <a:xfrm>
            <a:off x="974725" y="4560888"/>
            <a:ext cx="195210" cy="28227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7035494" y="9303539"/>
            <a:ext cx="279706" cy="297661"/>
          </a:xfrm>
        </p:spPr>
        <p:txBody>
          <a:bodyPr/>
          <a:lstStyle/>
          <a:p>
            <a:pPr>
              <a:defRPr/>
            </a:pPr>
            <a:fld id="{38CC3A02-DD0C-034A-B62C-6458076C8786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6953278" y="9303539"/>
            <a:ext cx="361922" cy="297661"/>
          </a:xfrm>
          <a:ln/>
        </p:spPr>
        <p:txBody>
          <a:bodyPr/>
          <a:lstStyle/>
          <a:p>
            <a:fld id="{F71CDFD4-8287-4A57-8F3C-03D976B38F73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10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210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5" y="4560086"/>
            <a:ext cx="2128582" cy="282272"/>
          </a:xfrm>
        </p:spPr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www.cita.utoronto.ca</a:t>
            </a:r>
            <a:r>
              <a:rPr lang="en-US" dirty="0" smtClean="0"/>
              <a:t>/~</a:t>
            </a:r>
            <a:r>
              <a:rPr lang="en-US" dirty="0" err="1" smtClean="0"/>
              <a:t>malvarez</a:t>
            </a:r>
            <a:r>
              <a:rPr lang="en-US" dirty="0" smtClean="0"/>
              <a:t>/</a:t>
            </a:r>
            <a:r>
              <a:rPr lang="en-US" dirty="0" err="1" smtClean="0"/>
              <a:t>reionization.mov</a:t>
            </a:r>
            <a:r>
              <a:rPr lang="en-US" dirty="0" smtClean="0"/>
              <a:t>  </a:t>
            </a: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0834" name="Notes Placeholder 2"/>
          <p:cNvSpPr>
            <a:spLocks noGrp="1"/>
          </p:cNvSpPr>
          <p:nvPr>
            <p:ph type="body" idx="1"/>
          </p:nvPr>
        </p:nvSpPr>
        <p:spPr>
          <a:xfrm>
            <a:off x="974725" y="4560888"/>
            <a:ext cx="1025741" cy="28227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T* = 0.068 K</a:t>
            </a:r>
            <a:endParaRPr lang="en-US" dirty="0">
              <a:latin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7035494" y="9303539"/>
            <a:ext cx="279706" cy="297661"/>
          </a:xfrm>
        </p:spPr>
        <p:txBody>
          <a:bodyPr/>
          <a:lstStyle/>
          <a:p>
            <a:pPr>
              <a:defRPr/>
            </a:pPr>
            <a:fld id="{38CC3A02-DD0C-034A-B62C-6458076C8786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08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CC3A02-DD0C-034A-B62C-6458076C878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.jpg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3.jpg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2.jpg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3.jp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.jp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.jp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4.jpe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3.jpg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jp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.jpg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.jpg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3.jp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5.jpg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17152-F506-A840-AF29-F2A7E254A8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23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458EA0-A4CB-7B43-987D-9582BAD9CE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83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9/19/15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375761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9/19/15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944170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9/19/15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110116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9/19/15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937720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9/19/15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613642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o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KA_PowerPoint Templates V8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80000" cy="6882221"/>
          </a:xfrm>
          <a:prstGeom prst="rect">
            <a:avLst/>
          </a:prstGeom>
        </p:spPr>
      </p:pic>
      <p:sp>
        <p:nvSpPr>
          <p:cNvPr id="25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84928" y="417968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title</a:t>
            </a:r>
            <a:endParaRPr lang="en-US" dirty="0"/>
          </a:p>
        </p:txBody>
      </p:sp>
      <p:sp>
        <p:nvSpPr>
          <p:cNvPr id="26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384924" y="1037909"/>
            <a:ext cx="6276872" cy="63940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subtitle</a:t>
            </a:r>
            <a:endParaRPr lang="en-US" dirty="0"/>
          </a:p>
        </p:txBody>
      </p:sp>
      <p:sp>
        <p:nvSpPr>
          <p:cNvPr id="28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5271927" y="5987208"/>
            <a:ext cx="3433865" cy="354613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1800"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name</a:t>
            </a:r>
            <a:endParaRPr lang="en-US" dirty="0"/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5270364" y="6272184"/>
            <a:ext cx="3433865" cy="354613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1800" b="0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71390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KA_PowerPoint Templates V8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80000" cy="6882226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8123" y="1546158"/>
            <a:ext cx="8378326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sz="2500" dirty="0">
              <a:latin typeface="Arial"/>
              <a:cs typeface="Arial"/>
            </a:endParaRPr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60964" y="521799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Slide Title</a:t>
            </a:r>
            <a:endParaRPr lang="en-US" dirty="0"/>
          </a:p>
        </p:txBody>
      </p:sp>
      <p:sp>
        <p:nvSpPr>
          <p:cNvPr id="10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5439675" y="6410519"/>
            <a:ext cx="3433865" cy="354613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1200" b="0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Footer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48100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3311" y="2310565"/>
            <a:ext cx="7772400" cy="1470025"/>
          </a:xfr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9111" y="406634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9/19/15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051622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9/19/15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496336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9/19/15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015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B3CA1D-C338-5349-8D50-F3DB9613C5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23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9/19/15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498552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9/19/15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187362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9/19/15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63825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9/19/15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097197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9/19/15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527037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9/19/15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410881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9/19/15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104339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9/19/15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085501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o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KA_PowerPoint Templates V8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80000" cy="6882221"/>
          </a:xfrm>
          <a:prstGeom prst="rect">
            <a:avLst/>
          </a:prstGeom>
        </p:spPr>
      </p:pic>
      <p:sp>
        <p:nvSpPr>
          <p:cNvPr id="25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84928" y="417968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title</a:t>
            </a:r>
            <a:endParaRPr lang="en-US" dirty="0"/>
          </a:p>
        </p:txBody>
      </p:sp>
      <p:sp>
        <p:nvSpPr>
          <p:cNvPr id="26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384924" y="1037909"/>
            <a:ext cx="6276872" cy="63940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subtitle</a:t>
            </a:r>
            <a:endParaRPr lang="en-US" dirty="0"/>
          </a:p>
        </p:txBody>
      </p:sp>
      <p:sp>
        <p:nvSpPr>
          <p:cNvPr id="28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5271927" y="5987208"/>
            <a:ext cx="3433865" cy="354613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1800"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name</a:t>
            </a:r>
            <a:endParaRPr lang="en-US" dirty="0"/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5270364" y="6272184"/>
            <a:ext cx="3433865" cy="354613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1800" b="0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40960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KA_PowerPoint Templates V8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80000" cy="6882226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8123" y="1546158"/>
            <a:ext cx="8378326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sz="2500" dirty="0">
              <a:latin typeface="Arial"/>
              <a:cs typeface="Arial"/>
            </a:endParaRPr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60964" y="521799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Slide Title</a:t>
            </a:r>
            <a:endParaRPr lang="en-US" dirty="0"/>
          </a:p>
        </p:txBody>
      </p:sp>
      <p:sp>
        <p:nvSpPr>
          <p:cNvPr id="10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5439675" y="6410519"/>
            <a:ext cx="3433865" cy="354613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1200" b="0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Footer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7139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nuovo outline a Schaerer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Saas-Fee Course 2006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45BD59-7709-694D-BA82-8235580EEE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03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nuovo outline a Schaerer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Saas-Fee Course 2006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402CE9-EFA3-EC49-878B-5FC3EF9CAD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49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nuovo outline a Schaerer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Saas-Fee Course 2006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7089D-898A-8749-BBE0-1FCD706708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21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nuovo outline a Schaerer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Saas-Fee Course 2006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0F7990-6923-FA47-96A5-49B10847F5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35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nuovo outline a Schaerer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Saas-Fee Course 2006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22EE85-91D3-7A4A-A3E2-8D8BF3A3DC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86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nuovo outline a Schaerer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Saas-Fee Course 2006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CF4E9-D716-DC44-AB85-2878BE003C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46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nuovo outline a Schaerer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Saas-Fee Course 2006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522BC-2E7C-054A-811D-D5AD521BCF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33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nuovo outline a Schaerer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Saas-Fee Course 2006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64A60-418F-544C-90BA-47AD4F13FE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6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333C4-8000-A647-9606-8BAE843BB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49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nuovo outline a Schaerer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Saas-Fee Course 2006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91AB30-D68D-B34C-8E75-473C56C2F1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80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nuovo outline a Schaerer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Saas-Fee Course 2006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7C2A17-8587-C941-810C-4DEDF936CD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05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nuovo outline a Schaerer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Saas-Fee Course 2006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E8C24-0DA3-7941-AC86-90181D5F58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0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nuovo outline a Schaerer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Saas-Fee Course 2006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A238AF-BF9A-DE4F-9F68-F416AEA777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48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A6A69-BA3A-49FE-BC1B-824F95C7DAE8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9/19/15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26ED-5D03-476C-B3E5-E76FEFAE5DEE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288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A6A69-BA3A-49FE-BC1B-824F95C7DAE8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9/19/15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26ED-5D03-476C-B3E5-E76FEFAE5DEE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048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A6A69-BA3A-49FE-BC1B-824F95C7DAE8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9/19/15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26ED-5D03-476C-B3E5-E76FEFAE5DEE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92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A6A69-BA3A-49FE-BC1B-824F95C7DAE8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9/19/15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26ED-5D03-476C-B3E5-E76FEFAE5DEE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392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A6A69-BA3A-49FE-BC1B-824F95C7DAE8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9/19/15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26ED-5D03-476C-B3E5-E76FEFAE5DEE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951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A6A69-BA3A-49FE-BC1B-824F95C7DAE8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9/19/15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26ED-5D03-476C-B3E5-E76FEFAE5DEE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936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68A144-D208-5A44-9674-333D0ED75D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5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A6A69-BA3A-49FE-BC1B-824F95C7DAE8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9/19/15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26ED-5D03-476C-B3E5-E76FEFAE5DEE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184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A6A69-BA3A-49FE-BC1B-824F95C7DAE8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9/19/15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26ED-5D03-476C-B3E5-E76FEFAE5DEE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72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A6A69-BA3A-49FE-BC1B-824F95C7DAE8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9/19/15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26ED-5D03-476C-B3E5-E76FEFAE5DEE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050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A6A69-BA3A-49FE-BC1B-824F95C7DAE8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9/19/15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26ED-5D03-476C-B3E5-E76FEFAE5DEE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863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A6A69-BA3A-49FE-BC1B-824F95C7DAE8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9/19/15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26ED-5D03-476C-B3E5-E76FEFAE5DEE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91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A6A69-BA3A-49FE-BC1B-824F95C7DAE8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9/19/15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26ED-5D03-476C-B3E5-E76FEFAE5DEE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779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A6A69-BA3A-49FE-BC1B-824F95C7DAE8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9/19/15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26ED-5D03-476C-B3E5-E76FEFAE5DEE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659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A6A69-BA3A-49FE-BC1B-824F95C7DAE8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9/19/15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26ED-5D03-476C-B3E5-E76FEFAE5DEE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694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A6A69-BA3A-49FE-BC1B-824F95C7DAE8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9/19/15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26ED-5D03-476C-B3E5-E76FEFAE5DEE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519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A6A69-BA3A-49FE-BC1B-824F95C7DAE8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9/19/15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26ED-5D03-476C-B3E5-E76FEFAE5DEE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846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3A8D7-6819-1145-A6F3-845D060669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23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A6A69-BA3A-49FE-BC1B-824F95C7DAE8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9/19/15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26ED-5D03-476C-B3E5-E76FEFAE5DEE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854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A6A69-BA3A-49FE-BC1B-824F95C7DAE8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9/19/15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26ED-5D03-476C-B3E5-E76FEFAE5DEE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763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A6A69-BA3A-49FE-BC1B-824F95C7DAE8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9/19/15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26ED-5D03-476C-B3E5-E76FEFAE5DEE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637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A6A69-BA3A-49FE-BC1B-824F95C7DAE8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9/19/15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26ED-5D03-476C-B3E5-E76FEFAE5DEE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306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A6A69-BA3A-49FE-BC1B-824F95C7DAE8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9/19/15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26ED-5D03-476C-B3E5-E76FEFAE5DEE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350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A6A69-BA3A-49FE-BC1B-824F95C7DAE8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9/19/15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26ED-5D03-476C-B3E5-E76FEFAE5DEE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167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  <a:latin typeface="Times New Roman"/>
              </a:rPr>
              <a:t>nuovo outline a Schaerer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  <a:latin typeface="Times New Roman"/>
              </a:rPr>
              <a:t>Saas-Fee Course 2006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A2DD0E-38C9-DB4B-87D5-2B9F4023E2E3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42416006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  <a:latin typeface="Times New Roman"/>
              </a:rPr>
              <a:t>nuovo outline a Schaerer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  <a:latin typeface="Times New Roman"/>
              </a:rPr>
              <a:t>Saas-Fee Course 2006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DBC36B-7C00-A145-8FF8-4F233FB66B10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35149205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  <a:latin typeface="Times New Roman"/>
              </a:rPr>
              <a:t>nuovo outline a Schaerer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  <a:latin typeface="Times New Roman"/>
              </a:rPr>
              <a:t>Saas-Fee Course 2006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15D7B5-C1D3-0D44-ABE2-F3A5E0DA50CC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87978940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  <a:latin typeface="Times New Roman"/>
              </a:rPr>
              <a:t>nuovo outline a Schaerer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  <a:latin typeface="Times New Roman"/>
              </a:rPr>
              <a:t>Saas-Fee Course 2006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766850-AAF4-4141-B410-150B59E16B35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34791984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0D0B66-3A5D-5541-83CE-8502E69E96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1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  <a:latin typeface="Times New Roman"/>
              </a:rPr>
              <a:t>nuovo outline a Schaerer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  <a:latin typeface="Times New Roman"/>
              </a:rPr>
              <a:t>Saas-Fee Course 2006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38D6F8-5A79-644E-B058-C8EB2FE900FE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01640351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  <a:latin typeface="Times New Roman"/>
              </a:rPr>
              <a:t>nuovo outline a Schaerer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  <a:latin typeface="Times New Roman"/>
              </a:rPr>
              <a:t>Saas-Fee Course 2006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730AC8-EC3F-E04C-92A5-120B4100393F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67301743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  <a:latin typeface="Times New Roman"/>
              </a:rPr>
              <a:t>nuovo outline a Schaerer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  <a:latin typeface="Times New Roman"/>
              </a:rPr>
              <a:t>Saas-Fee Course 2006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59CEE0-560A-BD40-8D1E-879AB09EA8FF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94465428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  <a:latin typeface="Times New Roman"/>
              </a:rPr>
              <a:t>nuovo outline a Schaerer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  <a:latin typeface="Times New Roman"/>
              </a:rPr>
              <a:t>Saas-Fee Course 2006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0F4CB1-DC2E-8045-97AC-D3E51DEC1552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39004193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  <a:latin typeface="Times New Roman"/>
              </a:rPr>
              <a:t>nuovo outline a Schaerer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  <a:latin typeface="Times New Roman"/>
              </a:rPr>
              <a:t>Saas-Fee Course 2006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94913D-E0D8-E94D-A3FD-27A6641FFC16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0913169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  <a:latin typeface="Times New Roman"/>
              </a:rPr>
              <a:t>nuovo outline a Schaerer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  <a:latin typeface="Times New Roman"/>
              </a:rPr>
              <a:t>Saas-Fee Course 2006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13D49C-2141-D94E-A337-389A2966308A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90600202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  <a:latin typeface="Times New Roman"/>
              </a:rPr>
              <a:t>nuovo outline a Schaerer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  <a:latin typeface="Times New Roman"/>
              </a:rPr>
              <a:t>Saas-Fee Course 2006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1009C4-E633-0941-806F-2F56CA5B23EE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2999118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  <a:latin typeface="Times New Roman"/>
              </a:rPr>
              <a:t>nuovo outline a Schaerer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  <a:latin typeface="Times New Roman"/>
              </a:rPr>
              <a:t>Saas-Fee Course 2006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0C5ABB7-FFA6-CC42-A28E-299DD32AC820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26064929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3311" y="2310565"/>
            <a:ext cx="7772400" cy="1470025"/>
          </a:xfr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9111" y="406634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9/19/15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08448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9/19/15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6681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53668-5C3E-6B45-BC76-1F5F235218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10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9/19/15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54346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9/19/15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54974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9/19/15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32275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9/19/15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82913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9/19/15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88985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9/19/15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69198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9/19/15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32475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9/19/15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73587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9/19/15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78280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o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KA_PowerPoint Templates V8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80000" cy="6882221"/>
          </a:xfrm>
          <a:prstGeom prst="rect">
            <a:avLst/>
          </a:prstGeom>
        </p:spPr>
      </p:pic>
      <p:sp>
        <p:nvSpPr>
          <p:cNvPr id="25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84928" y="417968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title</a:t>
            </a:r>
            <a:endParaRPr lang="en-US" dirty="0"/>
          </a:p>
        </p:txBody>
      </p:sp>
      <p:sp>
        <p:nvSpPr>
          <p:cNvPr id="26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384924" y="1037909"/>
            <a:ext cx="6276872" cy="63940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subtitle</a:t>
            </a:r>
            <a:endParaRPr lang="en-US" dirty="0"/>
          </a:p>
        </p:txBody>
      </p:sp>
      <p:sp>
        <p:nvSpPr>
          <p:cNvPr id="28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5271927" y="5987208"/>
            <a:ext cx="3433865" cy="354613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1800"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name</a:t>
            </a:r>
            <a:endParaRPr lang="en-US" dirty="0"/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5270364" y="6272184"/>
            <a:ext cx="3433865" cy="354613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1800" b="0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590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07CEF1-80DE-BB41-BBA3-D8CD18BCEB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15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KA_PowerPoint Templates V8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000" cy="6882226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8123" y="1546158"/>
            <a:ext cx="8378326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sz="2500" dirty="0">
              <a:latin typeface="Arial"/>
              <a:cs typeface="Arial"/>
            </a:endParaRPr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60964" y="521799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Slide Title</a:t>
            </a:r>
            <a:endParaRPr lang="en-US" dirty="0"/>
          </a:p>
        </p:txBody>
      </p:sp>
      <p:sp>
        <p:nvSpPr>
          <p:cNvPr id="10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5439675" y="6410519"/>
            <a:ext cx="3433865" cy="354613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1200" b="0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Footer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1167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KA PP-Fron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0030"/>
            <a:ext cx="9152759" cy="690697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0" y="3717032"/>
            <a:ext cx="4572000" cy="1143000"/>
          </a:xfrm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176339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39750" y="1628775"/>
            <a:ext cx="8064500" cy="4464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71319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39750" y="1557338"/>
            <a:ext cx="8064500" cy="4608512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66566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"/>
            <a:ext cx="7772400" cy="134076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79388" y="1700808"/>
            <a:ext cx="8569325" cy="43205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573517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016" y="1"/>
            <a:ext cx="5868144" cy="119675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79388" y="1700808"/>
            <a:ext cx="8569325" cy="403244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528506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39750" y="1628775"/>
            <a:ext cx="8064500" cy="4464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03897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KA_PowerPoint Templates V8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80000" cy="6882226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8123" y="1546158"/>
            <a:ext cx="8378326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sz="2500" dirty="0">
              <a:latin typeface="Arial"/>
              <a:cs typeface="Arial"/>
            </a:endParaRPr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60964" y="521799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Slide Title</a:t>
            </a:r>
            <a:endParaRPr lang="en-US" dirty="0"/>
          </a:p>
        </p:txBody>
      </p:sp>
      <p:sp>
        <p:nvSpPr>
          <p:cNvPr id="10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5439675" y="6410519"/>
            <a:ext cx="3433865" cy="354613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1200" b="0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Footer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0617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3311" y="2310565"/>
            <a:ext cx="7772400" cy="1470025"/>
          </a:xfr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9111" y="406634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9/19/15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29158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9/19/15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001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09E68-489D-074E-86CF-3BC32A8338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16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9/19/15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86617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9/19/15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049448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9/19/15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53976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9/19/15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43554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9/19/15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58427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9/19/15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970308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9/19/15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953768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9/19/15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558774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9/19/15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12050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o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KA_PowerPoint Templates V8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80000" cy="6882221"/>
          </a:xfrm>
          <a:prstGeom prst="rect">
            <a:avLst/>
          </a:prstGeom>
        </p:spPr>
      </p:pic>
      <p:sp>
        <p:nvSpPr>
          <p:cNvPr id="25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84928" y="417968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title</a:t>
            </a:r>
            <a:endParaRPr lang="en-US" dirty="0"/>
          </a:p>
        </p:txBody>
      </p:sp>
      <p:sp>
        <p:nvSpPr>
          <p:cNvPr id="26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384924" y="1037909"/>
            <a:ext cx="6276872" cy="63940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subtitle</a:t>
            </a:r>
            <a:endParaRPr lang="en-US" dirty="0"/>
          </a:p>
        </p:txBody>
      </p:sp>
      <p:sp>
        <p:nvSpPr>
          <p:cNvPr id="28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5271927" y="5987208"/>
            <a:ext cx="3433865" cy="354613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1800"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name</a:t>
            </a:r>
            <a:endParaRPr lang="en-US" dirty="0"/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5270364" y="6272184"/>
            <a:ext cx="3433865" cy="354613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1800" b="0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821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A19E8-3199-E44E-B91F-B9B1F826D5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01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KA_PowerPoint Templates V8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80000" cy="6882226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8123" y="1546158"/>
            <a:ext cx="8378326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sz="2500" dirty="0">
              <a:latin typeface="Arial"/>
              <a:cs typeface="Arial"/>
            </a:endParaRPr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60964" y="521799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Slide Title</a:t>
            </a:r>
            <a:endParaRPr lang="en-US" dirty="0"/>
          </a:p>
        </p:txBody>
      </p:sp>
      <p:sp>
        <p:nvSpPr>
          <p:cNvPr id="10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5439675" y="6410519"/>
            <a:ext cx="3433865" cy="354613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1200" b="0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Footer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34246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KA_PowerPoint Templates V8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80000" cy="6882221"/>
          </a:xfrm>
          <a:prstGeom prst="rect">
            <a:avLst/>
          </a:prstGeom>
        </p:spPr>
      </p:pic>
      <p:sp>
        <p:nvSpPr>
          <p:cNvPr id="25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84928" y="417968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title</a:t>
            </a:r>
            <a:endParaRPr lang="en-US" dirty="0"/>
          </a:p>
        </p:txBody>
      </p:sp>
      <p:sp>
        <p:nvSpPr>
          <p:cNvPr id="26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384924" y="1037909"/>
            <a:ext cx="6276872" cy="63940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subtitle</a:t>
            </a:r>
            <a:endParaRPr lang="en-US" dirty="0"/>
          </a:p>
        </p:txBody>
      </p:sp>
      <p:sp>
        <p:nvSpPr>
          <p:cNvPr id="28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5271927" y="5987208"/>
            <a:ext cx="3433865" cy="354613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1800"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name</a:t>
            </a:r>
            <a:endParaRPr lang="en-US" dirty="0"/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5270364" y="6272184"/>
            <a:ext cx="3433865" cy="354613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1800" b="0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71684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KA_PowerPoint Templates V8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80000" cy="6882226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8123" y="1546158"/>
            <a:ext cx="8378326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sz="2500" dirty="0">
              <a:latin typeface="Arial"/>
              <a:cs typeface="Arial"/>
            </a:endParaRPr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60964" y="521799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Slide Title</a:t>
            </a:r>
            <a:endParaRPr lang="en-US" dirty="0"/>
          </a:p>
        </p:txBody>
      </p:sp>
      <p:sp>
        <p:nvSpPr>
          <p:cNvPr id="10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5439675" y="6410519"/>
            <a:ext cx="3433865" cy="354613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1200" b="0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Footer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38728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KA_PowerPoint Templates V8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"/>
            <a:ext cx="9180000" cy="6882225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58123" y="1863686"/>
            <a:ext cx="8378326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sz="25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226461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3311" y="2310565"/>
            <a:ext cx="7772400" cy="1470025"/>
          </a:xfr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9111" y="406634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9/19/15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608690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9/19/15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808617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9/19/15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713956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9/19/15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076595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9/19/15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640901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9/19/15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474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06.xml"/><Relationship Id="rId14" Type="http://schemas.openxmlformats.org/officeDocument/2006/relationships/theme" Target="../theme/theme10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94.xml"/><Relationship Id="rId2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8.xml"/><Relationship Id="rId6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3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19.xml"/><Relationship Id="rId14" Type="http://schemas.openxmlformats.org/officeDocument/2006/relationships/theme" Target="../theme/theme11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3.xml"/><Relationship Id="rId8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6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0.xml"/><Relationship Id="rId14" Type="http://schemas.openxmlformats.org/officeDocument/2006/relationships/theme" Target="../theme/theme6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5.xml"/><Relationship Id="rId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7.xml"/><Relationship Id="rId8" Type="http://schemas.openxmlformats.org/officeDocument/2006/relationships/theme" Target="../theme/theme7.xml"/><Relationship Id="rId9" Type="http://schemas.openxmlformats.org/officeDocument/2006/relationships/image" Target="../media/image1.jpeg"/><Relationship Id="rId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0.xml"/><Relationship Id="rId14" Type="http://schemas.openxmlformats.org/officeDocument/2006/relationships/theme" Target="../theme/theme8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3.xml"/><Relationship Id="rId4" Type="http://schemas.openxmlformats.org/officeDocument/2006/relationships/theme" Target="../theme/theme9.xml"/><Relationship Id="rId1" Type="http://schemas.openxmlformats.org/officeDocument/2006/relationships/slideLayout" Target="../slideLayouts/slideLayout91.xml"/><Relationship Id="rId2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84B90215-067E-1844-BCEB-5B1B8F0261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53" r:id="rId1"/>
    <p:sldLayoutId id="2147486154" r:id="rId2"/>
    <p:sldLayoutId id="2147486155" r:id="rId3"/>
    <p:sldLayoutId id="2147486156" r:id="rId4"/>
    <p:sldLayoutId id="2147486157" r:id="rId5"/>
    <p:sldLayoutId id="2147486158" r:id="rId6"/>
    <p:sldLayoutId id="2147486159" r:id="rId7"/>
    <p:sldLayoutId id="2147486160" r:id="rId8"/>
    <p:sldLayoutId id="2147486161" r:id="rId9"/>
    <p:sldLayoutId id="2147486162" r:id="rId10"/>
    <p:sldLayoutId id="214748616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KA PP-Inside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23816"/>
            <a:ext cx="9162994" cy="690919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5144" y="46004"/>
            <a:ext cx="648692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9/19/15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288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38" r:id="rId1"/>
    <p:sldLayoutId id="2147486339" r:id="rId2"/>
    <p:sldLayoutId id="2147486340" r:id="rId3"/>
    <p:sldLayoutId id="2147486341" r:id="rId4"/>
    <p:sldLayoutId id="2147486342" r:id="rId5"/>
    <p:sldLayoutId id="2147486343" r:id="rId6"/>
    <p:sldLayoutId id="2147486344" r:id="rId7"/>
    <p:sldLayoutId id="2147486345" r:id="rId8"/>
    <p:sldLayoutId id="2147486346" r:id="rId9"/>
    <p:sldLayoutId id="2147486347" r:id="rId10"/>
    <p:sldLayoutId id="2147486348" r:id="rId11"/>
    <p:sldLayoutId id="2147486349" r:id="rId12"/>
    <p:sldLayoutId id="2147486350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33363" indent="-233363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898989"/>
          </a:solidFill>
          <a:latin typeface="+mn-lt"/>
          <a:ea typeface="+mn-ea"/>
          <a:cs typeface="+mn-cs"/>
        </a:defRPr>
      </a:lvl1pPr>
      <a:lvl2pPr marL="630238" indent="-284163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898989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898989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898989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898989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KA PP-Inside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23816"/>
            <a:ext cx="9162994" cy="690919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5144" y="46004"/>
            <a:ext cx="648692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9/19/15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167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52" r:id="rId1"/>
    <p:sldLayoutId id="2147486353" r:id="rId2"/>
    <p:sldLayoutId id="2147486354" r:id="rId3"/>
    <p:sldLayoutId id="2147486355" r:id="rId4"/>
    <p:sldLayoutId id="2147486356" r:id="rId5"/>
    <p:sldLayoutId id="2147486357" r:id="rId6"/>
    <p:sldLayoutId id="2147486358" r:id="rId7"/>
    <p:sldLayoutId id="2147486359" r:id="rId8"/>
    <p:sldLayoutId id="2147486360" r:id="rId9"/>
    <p:sldLayoutId id="2147486361" r:id="rId10"/>
    <p:sldLayoutId id="2147486362" r:id="rId11"/>
    <p:sldLayoutId id="2147486363" r:id="rId12"/>
    <p:sldLayoutId id="2147486364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33363" indent="-233363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898989"/>
          </a:solidFill>
          <a:latin typeface="+mn-lt"/>
          <a:ea typeface="+mn-ea"/>
          <a:cs typeface="+mn-cs"/>
        </a:defRPr>
      </a:lvl1pPr>
      <a:lvl2pPr marL="630238" indent="-284163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898989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898989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898989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898989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Fare clic per modificare lo stile del titolo dello schema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nuovo outline a Schaerer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Saas-Fee Course 2006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25CE714B-3DCC-D042-9B50-B7300EBE15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64" r:id="rId1"/>
    <p:sldLayoutId id="2147486165" r:id="rId2"/>
    <p:sldLayoutId id="2147486166" r:id="rId3"/>
    <p:sldLayoutId id="2147486167" r:id="rId4"/>
    <p:sldLayoutId id="2147486168" r:id="rId5"/>
    <p:sldLayoutId id="2147486169" r:id="rId6"/>
    <p:sldLayoutId id="2147486170" r:id="rId7"/>
    <p:sldLayoutId id="2147486171" r:id="rId8"/>
    <p:sldLayoutId id="2147486172" r:id="rId9"/>
    <p:sldLayoutId id="2147486173" r:id="rId10"/>
    <p:sldLayoutId id="2147486174" r:id="rId11"/>
    <p:sldLayoutId id="2147486175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947A6A69-BA3A-49FE-BC1B-824F95C7DAE8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9/19/15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AC926ED-5D03-476C-B3E5-E76FEFAE5DEE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3383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61" r:id="rId1"/>
    <p:sldLayoutId id="2147486262" r:id="rId2"/>
    <p:sldLayoutId id="2147486263" r:id="rId3"/>
    <p:sldLayoutId id="2147486264" r:id="rId4"/>
    <p:sldLayoutId id="2147486265" r:id="rId5"/>
    <p:sldLayoutId id="2147486266" r:id="rId6"/>
    <p:sldLayoutId id="2147486267" r:id="rId7"/>
    <p:sldLayoutId id="2147486268" r:id="rId8"/>
    <p:sldLayoutId id="2147486269" r:id="rId9"/>
    <p:sldLayoutId id="2147486270" r:id="rId10"/>
    <p:sldLayoutId id="21474862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947A6A69-BA3A-49FE-BC1B-824F95C7DAE8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9/19/15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AC926ED-5D03-476C-B3E5-E76FEFAE5DEE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194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73" r:id="rId1"/>
    <p:sldLayoutId id="2147486274" r:id="rId2"/>
    <p:sldLayoutId id="2147486275" r:id="rId3"/>
    <p:sldLayoutId id="2147486276" r:id="rId4"/>
    <p:sldLayoutId id="2147486277" r:id="rId5"/>
    <p:sldLayoutId id="2147486278" r:id="rId6"/>
    <p:sldLayoutId id="2147486279" r:id="rId7"/>
    <p:sldLayoutId id="2147486280" r:id="rId8"/>
    <p:sldLayoutId id="2147486281" r:id="rId9"/>
    <p:sldLayoutId id="2147486282" r:id="rId10"/>
    <p:sldLayoutId id="2147486283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  <a:latin typeface="Times New Roman"/>
                <a:cs typeface="+mn-cs"/>
              </a:rPr>
              <a:t>nuovo outline a Schaerer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  <a:latin typeface="Times New Roman"/>
                <a:cs typeface="+mn-cs"/>
              </a:rPr>
              <a:t>Saas-Fee Course 2006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algn="r"/>
            <a:fld id="{0C1E1441-194C-ED45-8EA0-1D31D073A89C}" type="slidenum">
              <a:rPr lang="en-US" smtClean="0">
                <a:solidFill>
                  <a:srgbClr val="000000"/>
                </a:solidFill>
                <a:latin typeface="Times New Roman"/>
                <a:cs typeface="+mn-cs"/>
              </a:rPr>
              <a:pPr algn="r"/>
              <a:t>‹#›</a:t>
            </a:fld>
            <a:endParaRPr lang="en-US" smtClean="0">
              <a:solidFill>
                <a:srgbClr val="000000"/>
              </a:solidFill>
              <a:latin typeface="Times New Roma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643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85" r:id="rId1"/>
    <p:sldLayoutId id="2147486286" r:id="rId2"/>
    <p:sldLayoutId id="2147486287" r:id="rId3"/>
    <p:sldLayoutId id="2147486288" r:id="rId4"/>
    <p:sldLayoutId id="2147486289" r:id="rId5"/>
    <p:sldLayoutId id="2147486290" r:id="rId6"/>
    <p:sldLayoutId id="2147486291" r:id="rId7"/>
    <p:sldLayoutId id="2147486292" r:id="rId8"/>
    <p:sldLayoutId id="2147486293" r:id="rId9"/>
    <p:sldLayoutId id="2147486294" r:id="rId10"/>
    <p:sldLayoutId id="2147486295" r:id="rId11"/>
    <p:sldLayoutId id="2147486296" r:id="rId12"/>
  </p:sldLayoutIdLst>
  <p:transition xmlns:p14="http://schemas.microsoft.com/office/powerpoint/2010/main">
    <p:cut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KA PP-Inside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23816"/>
            <a:ext cx="9162994" cy="690919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5144" y="46004"/>
            <a:ext cx="648692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9/19/15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8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98" r:id="rId1"/>
    <p:sldLayoutId id="2147486299" r:id="rId2"/>
    <p:sldLayoutId id="2147486300" r:id="rId3"/>
    <p:sldLayoutId id="2147486301" r:id="rId4"/>
    <p:sldLayoutId id="2147486302" r:id="rId5"/>
    <p:sldLayoutId id="2147486303" r:id="rId6"/>
    <p:sldLayoutId id="2147486304" r:id="rId7"/>
    <p:sldLayoutId id="2147486305" r:id="rId8"/>
    <p:sldLayoutId id="2147486306" r:id="rId9"/>
    <p:sldLayoutId id="2147486307" r:id="rId10"/>
    <p:sldLayoutId id="2147486308" r:id="rId11"/>
    <p:sldLayoutId id="2147486309" r:id="rId12"/>
    <p:sldLayoutId id="2147486310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33363" indent="-233363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898989"/>
          </a:solidFill>
          <a:latin typeface="+mn-lt"/>
          <a:ea typeface="+mn-ea"/>
          <a:cs typeface="+mn-cs"/>
        </a:defRPr>
      </a:lvl1pPr>
      <a:lvl2pPr marL="630238" indent="-284163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898989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898989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898989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898989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KA PP-Inside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23816"/>
            <a:ext cx="9162994" cy="690919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3AE7413-3E96-4E81-870A-CFC634801CE8}" type="datetimeFigureOut">
              <a:rPr lang="en-GB" smtClean="0">
                <a:solidFill>
                  <a:srgbClr val="7F7F7F">
                    <a:tint val="75000"/>
                  </a:srgbClr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9/19/15</a:t>
            </a:fld>
            <a:endParaRPr lang="en-GB">
              <a:solidFill>
                <a:srgbClr val="7F7F7F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srgbClr val="7F7F7F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A017B2C-AE22-498D-ADE4-EF8D119C6A0C}" type="slidenum">
              <a:rPr lang="en-GB" smtClean="0">
                <a:solidFill>
                  <a:srgbClr val="7F7F7F">
                    <a:tint val="75000"/>
                  </a:srgbClr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srgbClr val="7F7F7F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8229600" cy="4968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28485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12" r:id="rId1"/>
    <p:sldLayoutId id="2147486313" r:id="rId2"/>
    <p:sldLayoutId id="2147486314" r:id="rId3"/>
    <p:sldLayoutId id="2147486315" r:id="rId4"/>
    <p:sldLayoutId id="2147486316" r:id="rId5"/>
    <p:sldLayoutId id="2147486317" r:id="rId6"/>
    <p:sldLayoutId id="2147486318" r:id="rId7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KA PP-Inside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23816"/>
            <a:ext cx="9162994" cy="690919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5144" y="46004"/>
            <a:ext cx="648692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9/19/15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745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20" r:id="rId1"/>
    <p:sldLayoutId id="2147486321" r:id="rId2"/>
    <p:sldLayoutId id="2147486322" r:id="rId3"/>
    <p:sldLayoutId id="2147486323" r:id="rId4"/>
    <p:sldLayoutId id="2147486324" r:id="rId5"/>
    <p:sldLayoutId id="2147486325" r:id="rId6"/>
    <p:sldLayoutId id="2147486326" r:id="rId7"/>
    <p:sldLayoutId id="2147486327" r:id="rId8"/>
    <p:sldLayoutId id="2147486328" r:id="rId9"/>
    <p:sldLayoutId id="2147486329" r:id="rId10"/>
    <p:sldLayoutId id="2147486330" r:id="rId11"/>
    <p:sldLayoutId id="2147486331" r:id="rId12"/>
    <p:sldLayoutId id="2147486332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33363" indent="-233363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898989"/>
          </a:solidFill>
          <a:latin typeface="+mn-lt"/>
          <a:ea typeface="+mn-ea"/>
          <a:cs typeface="+mn-cs"/>
        </a:defRPr>
      </a:lvl1pPr>
      <a:lvl2pPr marL="630238" indent="-284163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898989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898989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898989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898989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8386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34" r:id="rId1"/>
    <p:sldLayoutId id="2147486335" r:id="rId2"/>
    <p:sldLayoutId id="2147486336" r:id="rId3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70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Sheet1.xlsx"/><Relationship Id="rId4" Type="http://schemas.openxmlformats.org/officeDocument/2006/relationships/image" Target="../media/image28.emf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jpg"/><Relationship Id="rId8" Type="http://schemas.openxmlformats.org/officeDocument/2006/relationships/image" Target="../media/image3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Sheet2.xlsx"/><Relationship Id="rId4" Type="http://schemas.openxmlformats.org/officeDocument/2006/relationships/image" Target="../media/image33.emf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Relationship Id="rId2" Type="http://schemas.openxmlformats.org/officeDocument/2006/relationships/image" Target="../media/image39.emf"/><Relationship Id="rId3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7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Relationship Id="rId2" Type="http://schemas.openxmlformats.org/officeDocument/2006/relationships/image" Target="../media/image41.png"/><Relationship Id="rId3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43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3.docx"/><Relationship Id="rId4" Type="http://schemas.openxmlformats.org/officeDocument/2006/relationships/image" Target="../media/image44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9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12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394" name="Line 2"/>
          <p:cNvSpPr>
            <a:spLocks noChangeShapeType="1"/>
          </p:cNvSpPr>
          <p:nvPr/>
        </p:nvSpPr>
        <p:spPr bwMode="auto">
          <a:xfrm>
            <a:off x="1660525" y="3860800"/>
            <a:ext cx="5791200" cy="0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7588" name="Text Box 3"/>
          <p:cNvSpPr txBox="1">
            <a:spLocks noChangeArrowheads="1"/>
          </p:cNvSpPr>
          <p:nvPr/>
        </p:nvSpPr>
        <p:spPr bwMode="auto">
          <a:xfrm>
            <a:off x="941388" y="4573041"/>
            <a:ext cx="7086600" cy="159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it-IT" sz="2800" i="1" dirty="0">
                <a:solidFill>
                  <a:srgbClr val="FFFFFF"/>
                </a:solidFill>
              </a:rPr>
              <a:t>Andrea Ferrara 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endParaRPr lang="it-IT" sz="1400" i="1" dirty="0">
              <a:solidFill>
                <a:srgbClr val="FFFFFF"/>
              </a:solidFill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it-IT" sz="1800" i="1" dirty="0">
                <a:solidFill>
                  <a:srgbClr val="FFFFFF"/>
                </a:solidFill>
              </a:rPr>
              <a:t>Scuola Normale Superiore, Pisa, </a:t>
            </a:r>
            <a:r>
              <a:rPr lang="it-IT" sz="1800" i="1" dirty="0" err="1" smtClean="0">
                <a:solidFill>
                  <a:srgbClr val="FFFFFF"/>
                </a:solidFill>
              </a:rPr>
              <a:t>Italy</a:t>
            </a:r>
            <a:endParaRPr lang="it-IT" sz="1800" i="1" dirty="0" smtClean="0">
              <a:solidFill>
                <a:srgbClr val="FFFFFF"/>
              </a:solidFill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it-IT" sz="1800" i="1" dirty="0">
                <a:solidFill>
                  <a:srgbClr val="FFFFFF"/>
                </a:solidFill>
              </a:rPr>
              <a:t>&amp;</a:t>
            </a:r>
            <a:endParaRPr lang="it-IT" sz="1800" i="1" dirty="0" smtClean="0">
              <a:solidFill>
                <a:srgbClr val="FFFFFF"/>
              </a:solidFill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it-IT" sz="1800" i="1" dirty="0" smtClean="0">
                <a:solidFill>
                  <a:srgbClr val="FFFFFF"/>
                </a:solidFill>
              </a:rPr>
              <a:t>SKA </a:t>
            </a:r>
            <a:r>
              <a:rPr lang="it-IT" sz="1800" i="1" dirty="0" err="1" smtClean="0">
                <a:solidFill>
                  <a:srgbClr val="FFFFFF"/>
                </a:solidFill>
              </a:rPr>
              <a:t>Italian</a:t>
            </a:r>
            <a:r>
              <a:rPr lang="it-IT" sz="1800" i="1" dirty="0" smtClean="0">
                <a:solidFill>
                  <a:srgbClr val="FFFFFF"/>
                </a:solidFill>
              </a:rPr>
              <a:t> Science </a:t>
            </a:r>
            <a:r>
              <a:rPr lang="it-IT" sz="1800" i="1" dirty="0" err="1" smtClean="0">
                <a:solidFill>
                  <a:srgbClr val="FFFFFF"/>
                </a:solidFill>
              </a:rPr>
              <a:t>Coordination</a:t>
            </a:r>
            <a:r>
              <a:rPr lang="it-IT" sz="1800" i="1" dirty="0" smtClean="0">
                <a:solidFill>
                  <a:srgbClr val="FFFFFF"/>
                </a:solidFill>
              </a:rPr>
              <a:t> Board, Chair</a:t>
            </a:r>
            <a:endParaRPr lang="it-IT" sz="1800" i="1" dirty="0">
              <a:solidFill>
                <a:srgbClr val="FFFFFF"/>
              </a:solidFill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11188" y="1556792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it-IT" sz="4000" dirty="0" err="1" smtClean="0">
                <a:solidFill>
                  <a:schemeClr val="bg1"/>
                </a:solidFill>
                <a:cs typeface="+mn-cs"/>
              </a:rPr>
              <a:t>Exploring</a:t>
            </a:r>
            <a:r>
              <a:rPr lang="it-IT" sz="4000" dirty="0" smtClean="0">
                <a:solidFill>
                  <a:schemeClr val="bg1"/>
                </a:solidFill>
                <a:cs typeface="+mn-cs"/>
              </a:rPr>
              <a:t> the </a:t>
            </a:r>
            <a:r>
              <a:rPr lang="it-IT" sz="4000" dirty="0" err="1" smtClean="0">
                <a:solidFill>
                  <a:schemeClr val="bg1"/>
                </a:solidFill>
                <a:cs typeface="+mn-cs"/>
              </a:rPr>
              <a:t>Universe</a:t>
            </a:r>
            <a:r>
              <a:rPr lang="it-IT" sz="4000" dirty="0" smtClean="0">
                <a:solidFill>
                  <a:schemeClr val="bg1"/>
                </a:solidFill>
                <a:cs typeface="+mn-cs"/>
              </a:rPr>
              <a:t> with the </a:t>
            </a:r>
            <a:r>
              <a:rPr lang="it-IT" sz="4000" dirty="0" err="1" smtClean="0">
                <a:solidFill>
                  <a:schemeClr val="bg1"/>
                </a:solidFill>
                <a:cs typeface="+mn-cs"/>
              </a:rPr>
              <a:t>Square</a:t>
            </a:r>
            <a:r>
              <a:rPr lang="it-IT" sz="4000" dirty="0" smtClean="0">
                <a:solidFill>
                  <a:schemeClr val="bg1"/>
                </a:solidFill>
                <a:cs typeface="+mn-cs"/>
              </a:rPr>
              <a:t> </a:t>
            </a:r>
            <a:r>
              <a:rPr lang="it-IT" sz="4000" dirty="0" err="1" smtClean="0">
                <a:solidFill>
                  <a:schemeClr val="bg1"/>
                </a:solidFill>
                <a:cs typeface="+mn-cs"/>
              </a:rPr>
              <a:t>Kilometer</a:t>
            </a:r>
            <a:r>
              <a:rPr lang="it-IT" sz="4000" dirty="0" smtClean="0">
                <a:solidFill>
                  <a:schemeClr val="bg1"/>
                </a:solidFill>
                <a:cs typeface="+mn-cs"/>
              </a:rPr>
              <a:t> Array</a:t>
            </a:r>
            <a:endParaRPr lang="it-IT" sz="4000" dirty="0">
              <a:solidFill>
                <a:schemeClr val="bg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0877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2" name="Line 10"/>
          <p:cNvSpPr>
            <a:spLocks noChangeShapeType="1"/>
          </p:cNvSpPr>
          <p:nvPr/>
        </p:nvSpPr>
        <p:spPr bwMode="auto">
          <a:xfrm>
            <a:off x="609600" y="838200"/>
            <a:ext cx="7772400" cy="0"/>
          </a:xfrm>
          <a:prstGeom prst="line">
            <a:avLst/>
          </a:prstGeom>
          <a:noFill/>
          <a:ln w="3175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119813" name="Text Box 13"/>
          <p:cNvSpPr txBox="1">
            <a:spLocks noChangeArrowheads="1"/>
          </p:cNvSpPr>
          <p:nvPr/>
        </p:nvSpPr>
        <p:spPr bwMode="auto">
          <a:xfrm>
            <a:off x="5708328" y="862013"/>
            <a:ext cx="27498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it-IT" sz="1600" i="1" dirty="0" err="1">
                <a:solidFill>
                  <a:schemeClr val="tx2"/>
                </a:solidFill>
              </a:rPr>
              <a:t>Mesinger</a:t>
            </a:r>
            <a:r>
              <a:rPr lang="it-IT" sz="1600" i="1" dirty="0">
                <a:solidFill>
                  <a:schemeClr val="tx2"/>
                </a:solidFill>
              </a:rPr>
              <a:t>, AF &amp; </a:t>
            </a:r>
            <a:r>
              <a:rPr lang="it-IT" sz="1600" i="1" dirty="0" err="1">
                <a:solidFill>
                  <a:schemeClr val="tx2"/>
                </a:solidFill>
              </a:rPr>
              <a:t>Spiegel</a:t>
            </a:r>
            <a:r>
              <a:rPr lang="it-IT" sz="1600" i="1" dirty="0">
                <a:solidFill>
                  <a:schemeClr val="tx2"/>
                </a:solidFill>
              </a:rPr>
              <a:t> </a:t>
            </a:r>
            <a:r>
              <a:rPr lang="it-IT" sz="1600" i="1" dirty="0" smtClean="0">
                <a:solidFill>
                  <a:schemeClr val="tx2"/>
                </a:solidFill>
              </a:rPr>
              <a:t>2013</a:t>
            </a:r>
            <a:endParaRPr lang="it-IT" sz="1600" i="1" dirty="0">
              <a:solidFill>
                <a:schemeClr val="tx2"/>
              </a:solidFill>
            </a:endParaRPr>
          </a:p>
        </p:txBody>
      </p:sp>
      <p:sp>
        <p:nvSpPr>
          <p:cNvPr id="119814" name="Rectangle 18"/>
          <p:cNvSpPr>
            <a:spLocks noChangeArrowheads="1"/>
          </p:cNvSpPr>
          <p:nvPr/>
        </p:nvSpPr>
        <p:spPr bwMode="auto">
          <a:xfrm>
            <a:off x="611188" y="1196975"/>
            <a:ext cx="30576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808080"/>
                </a:solidFill>
                <a:latin typeface="Engravers MT" charset="0"/>
              </a:rPr>
              <a:t>21CM POWER SPECTRUM</a:t>
            </a:r>
            <a:endParaRPr lang="it-IT" dirty="0"/>
          </a:p>
        </p:txBody>
      </p:sp>
      <p:sp>
        <p:nvSpPr>
          <p:cNvPr id="119815" name="Rectangle 7"/>
          <p:cNvSpPr>
            <a:spLocks noChangeArrowheads="1"/>
          </p:cNvSpPr>
          <p:nvPr/>
        </p:nvSpPr>
        <p:spPr bwMode="auto">
          <a:xfrm>
            <a:off x="5580112" y="457200"/>
            <a:ext cx="29180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rgbClr val="808080"/>
                </a:solidFill>
                <a:latin typeface="Engravers MT" charset="0"/>
              </a:rPr>
              <a:t>COSMic</a:t>
            </a:r>
            <a:r>
              <a:rPr lang="en-US" sz="1400" dirty="0" smtClean="0">
                <a:solidFill>
                  <a:srgbClr val="808080"/>
                </a:solidFill>
                <a:latin typeface="Engravers MT" charset="0"/>
              </a:rPr>
              <a:t> REIONIZATION</a:t>
            </a:r>
            <a:endParaRPr lang="it-IT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51847"/>
          <a:stretch/>
        </p:blipFill>
        <p:spPr>
          <a:xfrm>
            <a:off x="410274" y="2262618"/>
            <a:ext cx="8482206" cy="397469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35696" y="1988840"/>
            <a:ext cx="24070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PAPER-64 RESULT</a:t>
            </a:r>
          </a:p>
          <a:p>
            <a:r>
              <a:rPr lang="en-US" dirty="0" smtClean="0">
                <a:solidFill>
                  <a:srgbClr val="660066"/>
                </a:solidFill>
              </a:rPr>
              <a:t>135 days/64 elements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339752" y="2924944"/>
            <a:ext cx="792088" cy="504056"/>
            <a:chOff x="3779912" y="1916832"/>
            <a:chExt cx="792088" cy="504056"/>
          </a:xfrm>
        </p:grpSpPr>
        <p:cxnSp>
          <p:nvCxnSpPr>
            <p:cNvPr id="6" name="Straight Arrow Connector 5"/>
            <p:cNvCxnSpPr/>
            <p:nvPr/>
          </p:nvCxnSpPr>
          <p:spPr bwMode="auto">
            <a:xfrm>
              <a:off x="3779912" y="1988840"/>
              <a:ext cx="0" cy="432048"/>
            </a:xfrm>
            <a:prstGeom prst="straightConnector1">
              <a:avLst/>
            </a:prstGeom>
            <a:noFill/>
            <a:ln w="9525" cap="flat" cmpd="sng" algn="ctr">
              <a:solidFill>
                <a:srgbClr val="660066"/>
              </a:solidFill>
              <a:prstDash val="solid"/>
              <a:round/>
              <a:headEnd type="oval" w="med" len="med"/>
              <a:tailEnd type="arrow"/>
            </a:ln>
            <a:effectLst/>
          </p:spPr>
        </p:cxnSp>
        <p:sp>
          <p:nvSpPr>
            <p:cNvPr id="12" name="Rectangle 11"/>
            <p:cNvSpPr/>
            <p:nvPr/>
          </p:nvSpPr>
          <p:spPr>
            <a:xfrm>
              <a:off x="3783302" y="1916832"/>
              <a:ext cx="78869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solidFill>
                    <a:srgbClr val="660066"/>
                  </a:solidFill>
                </a:rPr>
                <a:t>2-sigma</a:t>
              </a:r>
            </a:p>
            <a:p>
              <a:r>
                <a:rPr lang="en-US" sz="1200" dirty="0" smtClean="0">
                  <a:solidFill>
                    <a:srgbClr val="660066"/>
                  </a:solidFill>
                </a:rPr>
                <a:t>Ali</a:t>
              </a:r>
              <a:r>
                <a:rPr lang="en-US" sz="1200" dirty="0">
                  <a:solidFill>
                    <a:srgbClr val="660066"/>
                  </a:solidFill>
                </a:rPr>
                <a:t>+2015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512915" y="3401705"/>
            <a:ext cx="811817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</a:t>
            </a:r>
            <a:r>
              <a:rPr lang="it-IT" sz="7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it-IT" sz="72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cold</a:t>
            </a:r>
            <a:r>
              <a:rPr lang="it-IT" sz="7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reionization</a:t>
            </a:r>
            <a:endParaRPr lang="it-IT" sz="7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28002" y="6381328"/>
            <a:ext cx="9681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redshift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2339752" y="6237312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4274870" y="6237312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219086" y="6237312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163302" y="6237312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0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2819400" y="4813300"/>
            <a:ext cx="1689100" cy="1346200"/>
            <a:chOff x="2819400" y="4813300"/>
            <a:chExt cx="1689100" cy="1346200"/>
          </a:xfrm>
        </p:grpSpPr>
        <p:sp>
          <p:nvSpPr>
            <p:cNvPr id="5" name="Freeform 4"/>
            <p:cNvSpPr/>
            <p:nvPr/>
          </p:nvSpPr>
          <p:spPr>
            <a:xfrm>
              <a:off x="2819400" y="4813300"/>
              <a:ext cx="1689100" cy="1346200"/>
            </a:xfrm>
            <a:custGeom>
              <a:avLst/>
              <a:gdLst>
                <a:gd name="connsiteX0" fmla="*/ 0 w 1689100"/>
                <a:gd name="connsiteY0" fmla="*/ 1346200 h 1346200"/>
                <a:gd name="connsiteX1" fmla="*/ 152400 w 1689100"/>
                <a:gd name="connsiteY1" fmla="*/ 1117600 h 1346200"/>
                <a:gd name="connsiteX2" fmla="*/ 533400 w 1689100"/>
                <a:gd name="connsiteY2" fmla="*/ 698500 h 1346200"/>
                <a:gd name="connsiteX3" fmla="*/ 939800 w 1689100"/>
                <a:gd name="connsiteY3" fmla="*/ 368300 h 1346200"/>
                <a:gd name="connsiteX4" fmla="*/ 1295400 w 1689100"/>
                <a:gd name="connsiteY4" fmla="*/ 177800 h 1346200"/>
                <a:gd name="connsiteX5" fmla="*/ 1689100 w 1689100"/>
                <a:gd name="connsiteY5" fmla="*/ 0 h 134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89100" h="1346200">
                  <a:moveTo>
                    <a:pt x="0" y="1346200"/>
                  </a:moveTo>
                  <a:lnTo>
                    <a:pt x="152400" y="1117600"/>
                  </a:lnTo>
                  <a:lnTo>
                    <a:pt x="533400" y="698500"/>
                  </a:lnTo>
                  <a:lnTo>
                    <a:pt x="939800" y="368300"/>
                  </a:lnTo>
                  <a:lnTo>
                    <a:pt x="1295400" y="177800"/>
                  </a:lnTo>
                  <a:lnTo>
                    <a:pt x="1689100" y="0"/>
                  </a:lnTo>
                </a:path>
              </a:pathLst>
            </a:custGeom>
            <a:ln w="53975">
              <a:solidFill>
                <a:srgbClr val="0000FF"/>
              </a:solidFill>
              <a:prstDash val="sysDash"/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18671400">
              <a:off x="2761664" y="5305332"/>
              <a:ext cx="7360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FF"/>
                  </a:solidFill>
                </a:rPr>
                <a:t>HERA</a:t>
              </a:r>
              <a:endParaRPr lang="en-US" sz="16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340100" y="5143500"/>
            <a:ext cx="1499577" cy="1028700"/>
            <a:chOff x="3340100" y="5143500"/>
            <a:chExt cx="1499577" cy="1028700"/>
          </a:xfrm>
        </p:grpSpPr>
        <p:sp>
          <p:nvSpPr>
            <p:cNvPr id="7" name="Freeform 6"/>
            <p:cNvSpPr/>
            <p:nvPr/>
          </p:nvSpPr>
          <p:spPr>
            <a:xfrm>
              <a:off x="3340100" y="5143500"/>
              <a:ext cx="1244600" cy="1028700"/>
            </a:xfrm>
            <a:custGeom>
              <a:avLst/>
              <a:gdLst>
                <a:gd name="connsiteX0" fmla="*/ 0 w 1244600"/>
                <a:gd name="connsiteY0" fmla="*/ 1028700 h 1028700"/>
                <a:gd name="connsiteX1" fmla="*/ 330200 w 1244600"/>
                <a:gd name="connsiteY1" fmla="*/ 635000 h 1028700"/>
                <a:gd name="connsiteX2" fmla="*/ 774700 w 1244600"/>
                <a:gd name="connsiteY2" fmla="*/ 330200 h 1028700"/>
                <a:gd name="connsiteX3" fmla="*/ 1054100 w 1244600"/>
                <a:gd name="connsiteY3" fmla="*/ 101600 h 1028700"/>
                <a:gd name="connsiteX4" fmla="*/ 1244600 w 1244600"/>
                <a:gd name="connsiteY4" fmla="*/ 0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4600" h="1028700">
                  <a:moveTo>
                    <a:pt x="0" y="1028700"/>
                  </a:moveTo>
                  <a:lnTo>
                    <a:pt x="330200" y="635000"/>
                  </a:lnTo>
                  <a:lnTo>
                    <a:pt x="774700" y="330200"/>
                  </a:lnTo>
                  <a:lnTo>
                    <a:pt x="1054100" y="101600"/>
                  </a:lnTo>
                  <a:lnTo>
                    <a:pt x="1244600" y="0"/>
                  </a:lnTo>
                </a:path>
              </a:pathLst>
            </a:custGeom>
            <a:ln w="34925">
              <a:solidFill>
                <a:srgbClr val="FF0000"/>
              </a:solidFill>
              <a:prstDash val="dash"/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 rot="19338458">
              <a:off x="3691606" y="5400835"/>
              <a:ext cx="114807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SKA 1000h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049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23" presetClass="entr" presetSubtype="3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6" grpId="0"/>
      <p:bldP spid="1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2" name="Line 10"/>
          <p:cNvSpPr>
            <a:spLocks noChangeShapeType="1"/>
          </p:cNvSpPr>
          <p:nvPr/>
        </p:nvSpPr>
        <p:spPr bwMode="auto">
          <a:xfrm>
            <a:off x="609600" y="838200"/>
            <a:ext cx="7772400" cy="0"/>
          </a:xfrm>
          <a:prstGeom prst="line">
            <a:avLst/>
          </a:prstGeom>
          <a:noFill/>
          <a:ln w="3175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9814" name="Rectangle 18"/>
          <p:cNvSpPr>
            <a:spLocks noChangeArrowheads="1"/>
          </p:cNvSpPr>
          <p:nvPr/>
        </p:nvSpPr>
        <p:spPr bwMode="auto">
          <a:xfrm>
            <a:off x="611188" y="1082555"/>
            <a:ext cx="24141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808080"/>
                </a:solidFill>
                <a:latin typeface="Engravers MT" charset="0"/>
              </a:rPr>
              <a:t>POWER SPECTRUM</a:t>
            </a:r>
          </a:p>
        </p:txBody>
      </p:sp>
      <p:sp>
        <p:nvSpPr>
          <p:cNvPr id="119815" name="Rectangle 7"/>
          <p:cNvSpPr>
            <a:spLocks noChangeArrowheads="1"/>
          </p:cNvSpPr>
          <p:nvPr/>
        </p:nvSpPr>
        <p:spPr bwMode="auto">
          <a:xfrm>
            <a:off x="7105213" y="456723"/>
            <a:ext cx="12767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808080"/>
                </a:solidFill>
                <a:latin typeface="Engravers MT" charset="0"/>
              </a:rPr>
              <a:t>RESULTS</a:t>
            </a:r>
            <a:endParaRPr lang="it-IT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7718" t="5407" r="7206"/>
          <a:stretch/>
        </p:blipFill>
        <p:spPr>
          <a:xfrm>
            <a:off x="2368230" y="1390332"/>
            <a:ext cx="5674600" cy="54676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16258" y="2368477"/>
            <a:ext cx="6206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t>MWA</a:t>
            </a:r>
            <a:endParaRPr lang="en-US" sz="1400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18663" y="1845804"/>
            <a:ext cx="7745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t>LOFAR</a:t>
            </a:r>
            <a:endParaRPr lang="en-US" sz="1400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6042855" y="862013"/>
            <a:ext cx="24153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it-IT" sz="1600" i="1" dirty="0" smtClean="0">
                <a:solidFill>
                  <a:srgbClr val="000000"/>
                </a:solidFill>
              </a:rPr>
              <a:t>Evoli, </a:t>
            </a:r>
            <a:r>
              <a:rPr lang="it-IT" sz="1600" i="1" dirty="0" err="1" smtClean="0">
                <a:solidFill>
                  <a:srgbClr val="000000"/>
                </a:solidFill>
              </a:rPr>
              <a:t>Mesinger</a:t>
            </a:r>
            <a:r>
              <a:rPr lang="it-IT" sz="1600" i="1" dirty="0" smtClean="0">
                <a:solidFill>
                  <a:srgbClr val="000000"/>
                </a:solidFill>
              </a:rPr>
              <a:t> &amp; AF+14</a:t>
            </a:r>
            <a:endParaRPr lang="it-IT" sz="16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17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56" y="-4936"/>
            <a:ext cx="9144000" cy="683145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1" name="Title 3"/>
          <p:cNvSpPr>
            <a:spLocks noGrp="1"/>
          </p:cNvSpPr>
          <p:nvPr>
            <p:ph type="ctrTitle"/>
          </p:nvPr>
        </p:nvSpPr>
        <p:spPr>
          <a:xfrm>
            <a:off x="395536" y="260648"/>
            <a:ext cx="7632848" cy="785818"/>
          </a:xfrm>
        </p:spPr>
        <p:txBody>
          <a:bodyPr>
            <a:normAutofit/>
          </a:bodyPr>
          <a:lstStyle/>
          <a:p>
            <a:pPr algn="l"/>
            <a:r>
              <a:rPr lang="it-IT" dirty="0" err="1" smtClean="0">
                <a:solidFill>
                  <a:srgbClr val="CCFFCC"/>
                </a:solidFill>
              </a:rPr>
              <a:t>Diving</a:t>
            </a:r>
            <a:r>
              <a:rPr lang="it-IT" dirty="0" smtClean="0">
                <a:solidFill>
                  <a:srgbClr val="CCFFCC"/>
                </a:solidFill>
              </a:rPr>
              <a:t> in a </a:t>
            </a:r>
            <a:r>
              <a:rPr lang="it-IT" dirty="0" err="1" smtClean="0">
                <a:solidFill>
                  <a:srgbClr val="CCFFCC"/>
                </a:solidFill>
              </a:rPr>
              <a:t>hydrogen</a:t>
            </a:r>
            <a:r>
              <a:rPr lang="it-IT" dirty="0" smtClean="0">
                <a:solidFill>
                  <a:srgbClr val="CCFFCC"/>
                </a:solidFill>
              </a:rPr>
              <a:t> </a:t>
            </a:r>
            <a:r>
              <a:rPr lang="it-IT" dirty="0" err="1" smtClean="0">
                <a:solidFill>
                  <a:srgbClr val="CCFFCC"/>
                </a:solidFill>
              </a:rPr>
              <a:t>sea</a:t>
            </a:r>
            <a:endParaRPr lang="it-IT" dirty="0">
              <a:solidFill>
                <a:srgbClr val="CCFFCC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34532"/>
            <a:ext cx="9144000" cy="411089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0312" y="1416106"/>
            <a:ext cx="1540075" cy="986525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271373" y="2348880"/>
            <a:ext cx="37651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CCFFCC"/>
                </a:solidFill>
                <a:latin typeface="Calibri"/>
              </a:rPr>
              <a:t>The </a:t>
            </a:r>
            <a:r>
              <a:rPr lang="it-IT" dirty="0" err="1" smtClean="0">
                <a:solidFill>
                  <a:srgbClr val="CCFFCC"/>
                </a:solidFill>
                <a:latin typeface="Calibri"/>
              </a:rPr>
              <a:t>world’s</a:t>
            </a:r>
            <a:r>
              <a:rPr lang="it-IT" dirty="0" smtClean="0">
                <a:solidFill>
                  <a:srgbClr val="CCFFCC"/>
                </a:solidFill>
                <a:latin typeface="Calibri"/>
              </a:rPr>
              <a:t> </a:t>
            </a:r>
            <a:r>
              <a:rPr lang="it-IT" dirty="0" err="1" smtClean="0">
                <a:solidFill>
                  <a:srgbClr val="CCFFCC"/>
                </a:solidFill>
                <a:latin typeface="Calibri"/>
              </a:rPr>
              <a:t>largest</a:t>
            </a:r>
            <a:r>
              <a:rPr lang="it-IT" dirty="0" smtClean="0">
                <a:solidFill>
                  <a:srgbClr val="CCFFCC"/>
                </a:solidFill>
                <a:latin typeface="Calibri"/>
              </a:rPr>
              <a:t> </a:t>
            </a:r>
            <a:r>
              <a:rPr lang="it-IT" dirty="0" err="1" smtClean="0">
                <a:solidFill>
                  <a:srgbClr val="CCFFCC"/>
                </a:solidFill>
                <a:latin typeface="Calibri"/>
              </a:rPr>
              <a:t>radiotelescope</a:t>
            </a:r>
            <a:endParaRPr lang="it-IT" dirty="0" smtClean="0">
              <a:solidFill>
                <a:srgbClr val="CCFFCC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50223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4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4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4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4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5875" y="489026"/>
            <a:ext cx="7842249" cy="595757"/>
          </a:xfrm>
        </p:spPr>
        <p:txBody>
          <a:bodyPr/>
          <a:lstStyle/>
          <a:p>
            <a:r>
              <a:rPr lang="en-US" sz="2800" dirty="0"/>
              <a:t>Great Observatories for the coming decades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181437" y="1084783"/>
            <a:ext cx="4140057" cy="2661287"/>
            <a:chOff x="0" y="4391146"/>
            <a:chExt cx="4024597" cy="2516749"/>
          </a:xfrm>
        </p:grpSpPr>
        <p:pic>
          <p:nvPicPr>
            <p:cNvPr id="6" name="Picture 5" descr="Screen Shot 2013-03-05 at 09.16.25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91146"/>
              <a:ext cx="4024597" cy="251674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5875" y="4391146"/>
              <a:ext cx="3604154" cy="7858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400" dirty="0" smtClean="0">
                  <a:solidFill>
                    <a:prstClr val="white"/>
                  </a:solidFill>
                  <a:latin typeface="Calibri"/>
                  <a:ea typeface="+mn-ea"/>
                  <a:cs typeface="+mn-cs"/>
                </a:rPr>
                <a:t>E-ELT/TMT/GMT: optical/IR</a:t>
              </a:r>
            </a:p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400" dirty="0"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556000" y="3783459"/>
            <a:ext cx="4391999" cy="2771991"/>
            <a:chOff x="4556000" y="3796969"/>
            <a:chExt cx="4391999" cy="2771991"/>
          </a:xfrm>
        </p:grpSpPr>
        <p:pic>
          <p:nvPicPr>
            <p:cNvPr id="9" name="Picture 8" descr="Screen Shot 2013-03-05 at 09.13.16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6000" y="3810480"/>
              <a:ext cx="4391999" cy="275848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583024" y="3796969"/>
              <a:ext cx="429051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smtClean="0">
                  <a:solidFill>
                    <a:srgbClr val="FFFFFF"/>
                  </a:solidFill>
                  <a:latin typeface="Calibri"/>
                  <a:ea typeface="+mn-ea"/>
                  <a:cs typeface="+mn-cs"/>
                </a:rPr>
                <a:t>Atacama Large </a:t>
              </a:r>
              <a:r>
                <a:rPr lang="en-US" sz="2400" dirty="0" err="1" smtClean="0">
                  <a:solidFill>
                    <a:srgbClr val="FFFFFF"/>
                  </a:solidFill>
                  <a:latin typeface="Calibri"/>
                  <a:ea typeface="+mn-ea"/>
                  <a:cs typeface="+mn-cs"/>
                </a:rPr>
                <a:t>Millimetre</a:t>
              </a:r>
              <a:r>
                <a:rPr lang="en-US" sz="2400" dirty="0" smtClean="0">
                  <a:solidFill>
                    <a:srgbClr val="FFFFFF"/>
                  </a:solidFill>
                  <a:latin typeface="Calibri"/>
                  <a:ea typeface="+mn-ea"/>
                  <a:cs typeface="+mn-cs"/>
                </a:rPr>
                <a:t> Array (ALMA): mm/</a:t>
              </a:r>
              <a:r>
                <a:rPr lang="en-US" sz="2400" dirty="0" err="1" smtClean="0">
                  <a:solidFill>
                    <a:srgbClr val="FFFFFF"/>
                  </a:solidFill>
                  <a:latin typeface="Calibri"/>
                  <a:ea typeface="+mn-ea"/>
                  <a:cs typeface="+mn-cs"/>
                </a:rPr>
                <a:t>submm</a:t>
              </a:r>
              <a:endParaRPr lang="en-US" sz="2400" dirty="0" smtClean="0">
                <a:solidFill>
                  <a:srgbClr val="FFFFFF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97767" y="3691013"/>
            <a:ext cx="4123727" cy="2873088"/>
            <a:chOff x="197767" y="3691013"/>
            <a:chExt cx="4123727" cy="2873088"/>
          </a:xfrm>
        </p:grpSpPr>
        <p:pic>
          <p:nvPicPr>
            <p:cNvPr id="12" name="Picture 11" descr="Screen Shot 2013-03-05 at 09.18.40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97"/>
            <a:stretch/>
          </p:blipFill>
          <p:spPr>
            <a:xfrm>
              <a:off x="197767" y="3772073"/>
              <a:ext cx="4123727" cy="279202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97767" y="3691013"/>
              <a:ext cx="41237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smtClean="0">
                  <a:solidFill>
                    <a:prstClr val="white"/>
                  </a:solidFill>
                  <a:latin typeface="Calibri"/>
                  <a:ea typeface="+mn-ea"/>
                  <a:cs typeface="+mn-cs"/>
                </a:rPr>
                <a:t>James Webb Space Telescope: NIR</a:t>
              </a:r>
              <a:endParaRPr lang="en-US" sz="2400" dirty="0"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556001" y="1107652"/>
            <a:ext cx="4396035" cy="2665439"/>
            <a:chOff x="4556001" y="1107652"/>
            <a:chExt cx="4396035" cy="2665439"/>
          </a:xfrm>
        </p:grpSpPr>
        <p:pic>
          <p:nvPicPr>
            <p:cNvPr id="15" name="Picture 14" descr="Screen Shot 2013-03-05 at 09.23.45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4" r="12116" b="3664"/>
            <a:stretch/>
          </p:blipFill>
          <p:spPr>
            <a:xfrm>
              <a:off x="4580896" y="1107652"/>
              <a:ext cx="4371140" cy="265208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556001" y="2942094"/>
              <a:ext cx="353747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smtClean="0">
                  <a:solidFill>
                    <a:prstClr val="white"/>
                  </a:solidFill>
                  <a:latin typeface="Calibri"/>
                  <a:ea typeface="+mn-ea"/>
                  <a:cs typeface="+mn-cs"/>
                </a:rPr>
                <a:t>Square </a:t>
              </a:r>
              <a:r>
                <a:rPr lang="en-US" sz="2400" dirty="0" err="1" smtClean="0">
                  <a:solidFill>
                    <a:prstClr val="white"/>
                  </a:solidFill>
                  <a:latin typeface="Calibri"/>
                  <a:ea typeface="+mn-ea"/>
                  <a:cs typeface="+mn-cs"/>
                </a:rPr>
                <a:t>Kilometre</a:t>
              </a:r>
              <a:r>
                <a:rPr lang="en-US" sz="2400" dirty="0" smtClean="0">
                  <a:solidFill>
                    <a:prstClr val="white"/>
                  </a:solidFill>
                  <a:latin typeface="Calibri"/>
                  <a:ea typeface="+mn-ea"/>
                  <a:cs typeface="+mn-cs"/>
                </a:rPr>
                <a:t> Array: cm/m</a:t>
              </a:r>
            </a:p>
          </p:txBody>
        </p:sp>
      </p:grpSp>
      <p:sp>
        <p:nvSpPr>
          <p:cNvPr id="17" name="Text Placeholder 1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755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8123" y="1244600"/>
            <a:ext cx="8378326" cy="4827521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SKA: will be one of the great physics machines of 21</a:t>
            </a:r>
            <a:r>
              <a:rPr lang="en-US" baseline="30000" dirty="0" smtClean="0"/>
              <a:t>st</a:t>
            </a:r>
            <a:r>
              <a:rPr lang="en-US" dirty="0" smtClean="0"/>
              <a:t> Century and, when complete, one of the world’s engineering marvels.</a:t>
            </a:r>
          </a:p>
          <a:p>
            <a:r>
              <a:rPr lang="en-US" dirty="0" smtClean="0"/>
              <a:t>Science goals:</a:t>
            </a:r>
          </a:p>
          <a:p>
            <a:pPr lvl="1"/>
            <a:r>
              <a:rPr lang="en-US" dirty="0" smtClean="0"/>
              <a:t>Fundamental physics: Gravity, Dark Energy, Cosmic Magnetism</a:t>
            </a:r>
          </a:p>
          <a:p>
            <a:pPr lvl="1"/>
            <a:r>
              <a:rPr lang="en-US" dirty="0" smtClean="0"/>
              <a:t>Astrophysics: Cosmic Dawn, First galaxies, galaxy assembly and evolution; proto-planetary discs, biomolecules, SETI + much more</a:t>
            </a:r>
          </a:p>
          <a:p>
            <a:pPr lvl="1"/>
            <a:r>
              <a:rPr lang="en-US" dirty="0" smtClean="0"/>
              <a:t>The unknown: transients; +…????</a:t>
            </a:r>
          </a:p>
          <a:p>
            <a:pPr lvl="1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60964" y="624659"/>
            <a:ext cx="6276872" cy="619941"/>
          </a:xfrm>
        </p:spPr>
        <p:txBody>
          <a:bodyPr/>
          <a:lstStyle/>
          <a:p>
            <a:r>
              <a:rPr lang="en-US" dirty="0" smtClean="0"/>
              <a:t>SKA Science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240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SKA Science Book: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439675" y="6410519"/>
            <a:ext cx="3433865" cy="354613"/>
          </a:xfrm>
        </p:spPr>
        <p:txBody>
          <a:bodyPr/>
          <a:lstStyle/>
          <a:p>
            <a:r>
              <a:rPr lang="en-US" dirty="0" smtClean="0"/>
              <a:t>Science Director’s Report, BD-12-17</a:t>
            </a:r>
            <a:endParaRPr lang="en-US" dirty="0"/>
          </a:p>
        </p:txBody>
      </p:sp>
      <p:pic>
        <p:nvPicPr>
          <p:cNvPr id="6" name="Content Placeholder 5" descr="SKA Conference Poster_OP_Crops.pdf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0801" y="0"/>
            <a:ext cx="9393913" cy="6861353"/>
          </a:xfrm>
        </p:spPr>
      </p:pic>
    </p:spTree>
    <p:extLst>
      <p:ext uri="{BB962C8B-B14F-4D97-AF65-F5344CB8AC3E}">
        <p14:creationId xmlns:p14="http://schemas.microsoft.com/office/powerpoint/2010/main" val="417749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25425" y="581068"/>
            <a:ext cx="7292905" cy="923870"/>
          </a:xfrm>
        </p:spPr>
        <p:txBody>
          <a:bodyPr>
            <a:normAutofit/>
          </a:bodyPr>
          <a:lstStyle/>
          <a:p>
            <a:r>
              <a:rPr lang="en-US" dirty="0" smtClean="0"/>
              <a:t>Headline Science with SKA1 and SKA2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222250" y="1446213"/>
            <a:ext cx="8845485" cy="4279900"/>
            <a:chOff x="222250" y="1446213"/>
            <a:chExt cx="8845485" cy="4279900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88663456"/>
                </p:ext>
              </p:extLst>
            </p:nvPr>
          </p:nvGraphicFramePr>
          <p:xfrm>
            <a:off x="222250" y="1446213"/>
            <a:ext cx="7107238" cy="4279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9" name="Worksheet" r:id="rId3" imgW="12966700" imgH="7810500" progId="Excel.Sheet.12">
                    <p:embed/>
                  </p:oleObj>
                </mc:Choice>
                <mc:Fallback>
                  <p:oleObj name="Worksheet" r:id="rId3" imgW="12966700" imgH="7810500" progId="Excel.Sheet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22250" y="1446213"/>
                          <a:ext cx="7107238" cy="4279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4792" y="1803401"/>
              <a:ext cx="1716408" cy="914282"/>
            </a:xfrm>
            <a:prstGeom prst="rect">
              <a:avLst/>
            </a:prstGeom>
            <a:ln>
              <a:noFill/>
            </a:ln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24792" y="2717682"/>
              <a:ext cx="1716408" cy="906051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8" name="Picture 7" descr="science_key_magnf1_full1-300x245.jpg"/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39735" y="3623733"/>
              <a:ext cx="1701465" cy="933812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10" name="Content Placeholder 4"/>
            <p:cNvPicPr>
              <a:picLocks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39735" y="4557545"/>
              <a:ext cx="1728000" cy="935999"/>
            </a:xfrm>
            <a:prstGeom prst="rect">
              <a:avLst/>
            </a:prstGeom>
            <a:ln>
              <a:noFill/>
            </a:ln>
            <a:effectLst>
              <a:softEdge rad="63500"/>
            </a:effectLst>
          </p:spPr>
        </p:pic>
      </p:grpSp>
    </p:spTree>
    <p:extLst>
      <p:ext uri="{BB962C8B-B14F-4D97-AF65-F5344CB8AC3E}">
        <p14:creationId xmlns:p14="http://schemas.microsoft.com/office/powerpoint/2010/main" val="3608248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25425" y="581068"/>
            <a:ext cx="7292905" cy="923870"/>
          </a:xfrm>
        </p:spPr>
        <p:txBody>
          <a:bodyPr>
            <a:normAutofit/>
          </a:bodyPr>
          <a:lstStyle/>
          <a:p>
            <a:r>
              <a:rPr lang="en-US" dirty="0" smtClean="0"/>
              <a:t>Headline Science with SKA1 and SKA2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96850" y="1466345"/>
            <a:ext cx="8854013" cy="4802188"/>
            <a:chOff x="196850" y="1466345"/>
            <a:chExt cx="8854013" cy="4802188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92809367"/>
                </p:ext>
              </p:extLst>
            </p:nvPr>
          </p:nvGraphicFramePr>
          <p:xfrm>
            <a:off x="196850" y="1466345"/>
            <a:ext cx="7107238" cy="48021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9" name="Worksheet" r:id="rId3" imgW="12966700" imgH="8763000" progId="Excel.Sheet.12">
                    <p:embed/>
                  </p:oleObj>
                </mc:Choice>
                <mc:Fallback>
                  <p:oleObj name="Worksheet" r:id="rId3" imgW="12966700" imgH="8763000" progId="Excel.Sheet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96850" y="1466345"/>
                          <a:ext cx="7107238" cy="48021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22863" y="1776675"/>
              <a:ext cx="1728000" cy="931333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7" name="Picture 4"/>
            <p:cNvPicPr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2863" y="3664568"/>
              <a:ext cx="1728000" cy="935999"/>
            </a:xfrm>
            <a:prstGeom prst="rect">
              <a:avLst/>
            </a:prstGeom>
            <a:ln>
              <a:noFill/>
            </a:ln>
            <a:effectLst>
              <a:softEdge rad="63500"/>
            </a:effectLst>
          </p:spPr>
        </p:pic>
        <p:pic>
          <p:nvPicPr>
            <p:cNvPr id="10" name="Content Placeholder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322863" y="2708008"/>
              <a:ext cx="1728000" cy="933464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9" name="Content Placeholder 5"/>
            <p:cNvPicPr>
              <a:picLocks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610"/>
            <a:stretch/>
          </p:blipFill>
          <p:spPr>
            <a:xfrm>
              <a:off x="7322863" y="4600567"/>
              <a:ext cx="1728000" cy="935999"/>
            </a:xfrm>
            <a:prstGeom prst="rect">
              <a:avLst/>
            </a:prstGeom>
            <a:effectLst>
              <a:softEdge rad="63500"/>
            </a:effectLst>
          </p:spPr>
        </p:pic>
      </p:grpSp>
    </p:spTree>
    <p:extLst>
      <p:ext uri="{BB962C8B-B14F-4D97-AF65-F5344CB8AC3E}">
        <p14:creationId xmlns:p14="http://schemas.microsoft.com/office/powerpoint/2010/main" val="1466000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650290" y="1141740"/>
            <a:ext cx="8223250" cy="5112568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</p:txBody>
      </p:sp>
      <p:pic>
        <p:nvPicPr>
          <p:cNvPr id="2" name="Picture 1" descr="ska world map-november 2014-final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667" y="1306113"/>
            <a:ext cx="7604900" cy="5375333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60964" y="521799"/>
            <a:ext cx="6429303" cy="619941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SKA Organisation: 10 countries, more to join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8900" y="2340739"/>
            <a:ext cx="203482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Australia (</a:t>
            </a:r>
            <a:r>
              <a:rPr lang="en-US" sz="1600" dirty="0" err="1" smtClean="0"/>
              <a:t>DoI&amp;S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Canada </a:t>
            </a:r>
            <a:r>
              <a:rPr lang="en-US" sz="1600" dirty="0"/>
              <a:t>(NRC-HIA)</a:t>
            </a:r>
          </a:p>
          <a:p>
            <a:r>
              <a:rPr lang="en-US" sz="1600" dirty="0"/>
              <a:t>China (MOST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India (DAE)</a:t>
            </a:r>
          </a:p>
          <a:p>
            <a:r>
              <a:rPr lang="en-US" sz="1600" b="1" dirty="0" smtClean="0">
                <a:solidFill>
                  <a:srgbClr val="FF0000"/>
                </a:solidFill>
              </a:rPr>
              <a:t>Italy </a:t>
            </a:r>
            <a:r>
              <a:rPr lang="en-US" sz="1600" b="1" dirty="0">
                <a:solidFill>
                  <a:srgbClr val="FF0000"/>
                </a:solidFill>
              </a:rPr>
              <a:t>(INAF)</a:t>
            </a:r>
          </a:p>
          <a:p>
            <a:r>
              <a:rPr lang="en-US" sz="1600" dirty="0"/>
              <a:t>Netherlands (</a:t>
            </a:r>
            <a:r>
              <a:rPr lang="en-US" sz="1600" dirty="0" smtClean="0"/>
              <a:t>NWO)</a:t>
            </a:r>
          </a:p>
          <a:p>
            <a:r>
              <a:rPr lang="en-US" sz="1600" dirty="0" smtClean="0"/>
              <a:t>New </a:t>
            </a:r>
            <a:r>
              <a:rPr lang="en-US" sz="1600" dirty="0"/>
              <a:t>Zealand (MED)</a:t>
            </a:r>
          </a:p>
          <a:p>
            <a:r>
              <a:rPr lang="en-US" sz="1600" dirty="0"/>
              <a:t>South Africa (DST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Sweden </a:t>
            </a:r>
            <a:r>
              <a:rPr lang="en-US" sz="1600" dirty="0"/>
              <a:t>(Chalmers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UK </a:t>
            </a:r>
            <a:r>
              <a:rPr lang="en-US" sz="1600" dirty="0"/>
              <a:t>(STFC)</a:t>
            </a:r>
          </a:p>
        </p:txBody>
      </p:sp>
      <p:sp>
        <p:nvSpPr>
          <p:cNvPr id="7" name="Rectangle 6"/>
          <p:cNvSpPr/>
          <p:nvPr/>
        </p:nvSpPr>
        <p:spPr>
          <a:xfrm>
            <a:off x="7788712" y="1306113"/>
            <a:ext cx="1854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Observers: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France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Germany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Japan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Malta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Portugal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Spain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USA</a:t>
            </a:r>
          </a:p>
          <a:p>
            <a:endParaRPr lang="en-US" sz="1600" dirty="0"/>
          </a:p>
          <a:p>
            <a:r>
              <a:rPr lang="en-US" sz="1600" dirty="0" smtClean="0"/>
              <a:t>Contacts: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Brazil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Ireland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Korea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Russia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Switzerland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72830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29246" y="459640"/>
            <a:ext cx="9002889" cy="1793361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+mn-lt"/>
              </a:rPr>
              <a:t>SKA-MID, Karoo, South Africa:</a:t>
            </a:r>
          </a:p>
          <a:p>
            <a:endParaRPr lang="en-US" sz="2400" dirty="0" smtClean="0"/>
          </a:p>
          <a:p>
            <a:r>
              <a:rPr lang="en-US" sz="2400" dirty="0" smtClean="0">
                <a:latin typeface="+mn-lt"/>
              </a:rPr>
              <a:t>Phase 1: </a:t>
            </a:r>
            <a:r>
              <a:rPr lang="en-US" sz="2400" b="0" dirty="0" smtClean="0">
                <a:latin typeface="+mn-lt"/>
              </a:rPr>
              <a:t>200 dishes spread over 150km (2018 – 2023)</a:t>
            </a:r>
          </a:p>
          <a:p>
            <a:r>
              <a:rPr lang="en-US" sz="2400" dirty="0" smtClean="0">
                <a:latin typeface="+mn-lt"/>
              </a:rPr>
              <a:t>Phase 2: </a:t>
            </a:r>
            <a:r>
              <a:rPr lang="en-US" sz="2400" b="0" dirty="0" smtClean="0">
                <a:latin typeface="+mn-lt"/>
              </a:rPr>
              <a:t>2500 dishes spread over 3500km (2025 – 2033)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51333" y="155222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29246" y="2388889"/>
            <a:ext cx="3080680" cy="2501490"/>
            <a:chOff x="715467" y="2742539"/>
            <a:chExt cx="3080680" cy="250149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5467" y="2742539"/>
              <a:ext cx="3080680" cy="2501490"/>
            </a:xfrm>
            <a:prstGeom prst="rect">
              <a:avLst/>
            </a:prstGeom>
          </p:spPr>
        </p:pic>
        <p:sp>
          <p:nvSpPr>
            <p:cNvPr id="7" name="Frame 6"/>
            <p:cNvSpPr/>
            <p:nvPr/>
          </p:nvSpPr>
          <p:spPr>
            <a:xfrm>
              <a:off x="1808220" y="4112226"/>
              <a:ext cx="231703" cy="237066"/>
            </a:xfrm>
            <a:prstGeom prst="frame">
              <a:avLst>
                <a:gd name="adj1" fmla="val 2722"/>
              </a:avLst>
            </a:prstGeom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34089" y="5059210"/>
            <a:ext cx="273825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The Karoo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800km north of Cape Town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Radio quiet protected by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Astronomy Advantage Act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Building on </a:t>
            </a:r>
            <a:r>
              <a:rPr lang="en-US" sz="1800" dirty="0" err="1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MeerKAT</a:t>
            </a:r>
            <a:endParaRPr lang="en-US" sz="1800" dirty="0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13" name="Picture 12" descr="SKA1_SA_wideangle_midres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199"/>
          <a:stretch/>
        </p:blipFill>
        <p:spPr>
          <a:xfrm>
            <a:off x="3707904" y="2384349"/>
            <a:ext cx="4445011" cy="447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488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048" name="Text Box 16"/>
          <p:cNvSpPr txBox="1">
            <a:spLocks noChangeArrowheads="1"/>
          </p:cNvSpPr>
          <p:nvPr/>
        </p:nvSpPr>
        <p:spPr bwMode="auto">
          <a:xfrm>
            <a:off x="3398838" y="29098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it-IT" smtClean="0">
              <a:solidFill>
                <a:srgbClr val="3333CC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1068054" name="Text Box 22"/>
          <p:cNvSpPr txBox="1">
            <a:spLocks noChangeArrowheads="1"/>
          </p:cNvSpPr>
          <p:nvPr/>
        </p:nvSpPr>
        <p:spPr bwMode="auto">
          <a:xfrm>
            <a:off x="2459038" y="533400"/>
            <a:ext cx="1504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it-IT" sz="2400" smtClean="0">
                <a:solidFill>
                  <a:srgbClr val="FFFFFF"/>
                </a:solidFill>
                <a:latin typeface="Verdana" charset="0"/>
                <a:cs typeface="+mn-cs"/>
              </a:rPr>
              <a:t>First Gyr</a:t>
            </a:r>
            <a:endParaRPr lang="en-US" sz="2400" smtClean="0">
              <a:solidFill>
                <a:srgbClr val="FFFFFF"/>
              </a:solidFill>
              <a:latin typeface="Verdana" charset="0"/>
              <a:cs typeface="+mn-cs"/>
            </a:endParaRPr>
          </a:p>
        </p:txBody>
      </p:sp>
      <p:sp>
        <p:nvSpPr>
          <p:cNvPr id="1068055" name="Rectangle 23"/>
          <p:cNvSpPr>
            <a:spLocks noChangeArrowheads="1"/>
          </p:cNvSpPr>
          <p:nvPr/>
        </p:nvSpPr>
        <p:spPr bwMode="auto">
          <a:xfrm>
            <a:off x="7885113" y="6381750"/>
            <a:ext cx="1258887" cy="476250"/>
          </a:xfrm>
          <a:prstGeom prst="rect">
            <a:avLst/>
          </a:prstGeom>
          <a:solidFill>
            <a:schemeClr val="tx1"/>
          </a:solidFill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algn="r"/>
            <a:endParaRPr lang="en-US" smtClean="0">
              <a:solidFill>
                <a:srgbClr val="000000"/>
              </a:solidFill>
              <a:latin typeface="Verdana" charset="0"/>
              <a:cs typeface="+mn-cs"/>
            </a:endParaRPr>
          </a:p>
        </p:txBody>
      </p:sp>
      <p:sp>
        <p:nvSpPr>
          <p:cNvPr id="1068056" name="Rectangle 24"/>
          <p:cNvSpPr>
            <a:spLocks noChangeArrowheads="1"/>
          </p:cNvSpPr>
          <p:nvPr/>
        </p:nvSpPr>
        <p:spPr bwMode="auto">
          <a:xfrm>
            <a:off x="2482850" y="981075"/>
            <a:ext cx="1584325" cy="71438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39216"/>
                  <a:invGamma/>
                </a:schemeClr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r"/>
            <a:endParaRPr lang="en-US" smtClean="0">
              <a:solidFill>
                <a:srgbClr val="000000"/>
              </a:solidFill>
              <a:latin typeface="Verdana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3104152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73244" y="521799"/>
            <a:ext cx="8684258" cy="1867952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+mn-lt"/>
              </a:rPr>
              <a:t>SKA-LOW, Murchison, Australia:</a:t>
            </a:r>
          </a:p>
          <a:p>
            <a:endParaRPr lang="en-US" sz="2400" dirty="0" smtClean="0">
              <a:latin typeface="+mn-lt"/>
            </a:endParaRPr>
          </a:p>
          <a:p>
            <a:r>
              <a:rPr lang="en-US" sz="2400" dirty="0" smtClean="0">
                <a:latin typeface="+mn-lt"/>
              </a:rPr>
              <a:t>Phase 1: </a:t>
            </a:r>
            <a:r>
              <a:rPr lang="en-US" sz="2400" b="0" dirty="0" smtClean="0">
                <a:latin typeface="+mn-lt"/>
              </a:rPr>
              <a:t>130,000 dipole antennas over 80km (2018 – 2023)</a:t>
            </a:r>
          </a:p>
          <a:p>
            <a:r>
              <a:rPr lang="en-US" sz="2400" dirty="0" smtClean="0">
                <a:latin typeface="+mn-lt"/>
              </a:rPr>
              <a:t>Phase 2: </a:t>
            </a:r>
            <a:r>
              <a:rPr lang="en-US" sz="2400" b="0" dirty="0" smtClean="0">
                <a:latin typeface="+mn-lt"/>
              </a:rPr>
              <a:t>500,000 dipoles over 250km (2025 – 2033)</a:t>
            </a:r>
            <a:endParaRPr lang="en-US" sz="2400" b="0" dirty="0">
              <a:latin typeface="+mn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42499" y="2532441"/>
            <a:ext cx="2616492" cy="2018216"/>
            <a:chOff x="592666" y="2950391"/>
            <a:chExt cx="2616492" cy="2018216"/>
          </a:xfrm>
        </p:grpSpPr>
        <p:pic>
          <p:nvPicPr>
            <p:cNvPr id="4" name="Picture 3" descr="Screen Shot 2015-05-13 at 10.01.24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666" y="2950391"/>
              <a:ext cx="2616492" cy="2018216"/>
            </a:xfrm>
            <a:prstGeom prst="rect">
              <a:avLst/>
            </a:prstGeom>
          </p:spPr>
        </p:pic>
        <p:sp>
          <p:nvSpPr>
            <p:cNvPr id="5" name="Frame 4"/>
            <p:cNvSpPr/>
            <p:nvPr/>
          </p:nvSpPr>
          <p:spPr>
            <a:xfrm>
              <a:off x="862405" y="3889771"/>
              <a:ext cx="231703" cy="237066"/>
            </a:xfrm>
            <a:prstGeom prst="frame">
              <a:avLst>
                <a:gd name="adj1" fmla="val 2722"/>
              </a:avLst>
            </a:prstGeom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42499" y="4582807"/>
            <a:ext cx="284171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Murchison Desert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800km north of Perth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Very low </a:t>
            </a:r>
            <a:r>
              <a:rPr lang="en-US" sz="1800" dirty="0" err="1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popn</a:t>
            </a:r>
            <a:r>
              <a:rPr lang="en-US" sz="1800" dirty="0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 density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Radio quiet zone protected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b</a:t>
            </a:r>
            <a:r>
              <a:rPr lang="en-US" sz="1800" dirty="0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y ACMA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ASKAP and MWA precursors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11" name="Picture 10" descr="SKA1_AU_closeup_lowres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1051"/>
          <a:stretch/>
        </p:blipFill>
        <p:spPr>
          <a:xfrm>
            <a:off x="3438849" y="2556000"/>
            <a:ext cx="5309615" cy="530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514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60964" y="521799"/>
            <a:ext cx="6967028" cy="619941"/>
          </a:xfrm>
        </p:spPr>
        <p:txBody>
          <a:bodyPr>
            <a:normAutofit/>
          </a:bodyPr>
          <a:lstStyle/>
          <a:p>
            <a:r>
              <a:rPr lang="en-US" dirty="0" smtClean="0"/>
              <a:t>Survey Speed Comparison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urvat25v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540" y="1151906"/>
            <a:ext cx="8496000" cy="525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307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8123" y="1399982"/>
            <a:ext cx="8378326" cy="4525963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b="1" dirty="0" smtClean="0"/>
              <a:t>Notional</a:t>
            </a:r>
            <a:r>
              <a:rPr lang="en-US" dirty="0" smtClean="0"/>
              <a:t> package of Key Science Projects in Q1 2015 based on the highest priority science objectives that have been recommended by our science community that will be: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Consistent with capabilities of the SKA1 design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Consistent with a realistic observing schedule filled at approximately 50% for the first 5 years of scientific operations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Adopt KSP policy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Only scientists from SKA member countries may lead a KSP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KSP Leadership is guaranteed to be distributed amongst SKA members in proportion to their financial contribution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KSP participation (at the non-Leader level) is guaranteed to be distributed amongst SKA members in proportion to their financial contribution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KSP participation (at the non-Leader level) </a:t>
            </a:r>
            <a:r>
              <a:rPr lang="en-US" dirty="0" smtClean="0"/>
              <a:t>of SKA non-members is capped at the value defined in the Access Policy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60964" y="521799"/>
            <a:ext cx="6967028" cy="619941"/>
          </a:xfrm>
        </p:spPr>
        <p:txBody>
          <a:bodyPr>
            <a:normAutofit/>
          </a:bodyPr>
          <a:lstStyle/>
          <a:p>
            <a:r>
              <a:rPr lang="en-US" dirty="0" smtClean="0"/>
              <a:t>Key Science Projects: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868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8122" y="603707"/>
            <a:ext cx="8515418" cy="5664579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endParaRPr lang="en-US" sz="2800" dirty="0" smtClean="0"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2800" dirty="0" smtClean="0">
                <a:latin typeface="Arial"/>
                <a:cs typeface="Arial"/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33792" y="433831"/>
            <a:ext cx="7210589" cy="68342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 Package of Notional SKA1 Key Science Projects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4852131"/>
              </p:ext>
            </p:extLst>
          </p:nvPr>
        </p:nvGraphicFramePr>
        <p:xfrm>
          <a:off x="396267" y="1222388"/>
          <a:ext cx="9650185" cy="34198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2" name="Document" r:id="rId3" imgW="5410200" imgH="2247900" progId="Word.Document.12">
                  <p:embed/>
                </p:oleObj>
              </mc:Choice>
              <mc:Fallback>
                <p:oleObj name="Document" r:id="rId3" imgW="5410200" imgH="2247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6267" y="1222388"/>
                        <a:ext cx="9650185" cy="34198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66359" y="4512031"/>
            <a:ext cx="850240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/>
                <a:cs typeface="Arial"/>
              </a:rPr>
              <a:t>Outcome of well-documented SKA1 science </a:t>
            </a:r>
            <a:r>
              <a:rPr lang="en-US" sz="2000" dirty="0" err="1" smtClean="0">
                <a:solidFill>
                  <a:prstClr val="black"/>
                </a:solidFill>
                <a:latin typeface="Arial"/>
                <a:cs typeface="Arial"/>
              </a:rPr>
              <a:t>prioritisation</a:t>
            </a:r>
            <a:r>
              <a:rPr lang="en-US" sz="2000" dirty="0" smtClean="0">
                <a:solidFill>
                  <a:prstClr val="black"/>
                </a:solidFill>
                <a:latin typeface="Arial"/>
                <a:cs typeface="Arial"/>
              </a:rPr>
              <a:t> process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/>
                <a:cs typeface="Arial"/>
              </a:rPr>
              <a:t>All objectives originate with the science community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lang="en-US" sz="2000" dirty="0" smtClean="0">
                <a:solidFill>
                  <a:prstClr val="black"/>
                </a:solidFill>
                <a:latin typeface="Arial"/>
                <a:cs typeface="Arial"/>
              </a:rPr>
              <a:t>eview and strong endorsement by advisory bodies (SRP, SEAC) 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/>
                <a:cs typeface="Arial"/>
              </a:rPr>
              <a:t>Should be viewed as </a:t>
            </a:r>
            <a:r>
              <a:rPr lang="en-US" sz="2000" b="1" i="1" dirty="0" smtClean="0">
                <a:solidFill>
                  <a:prstClr val="black"/>
                </a:solidFill>
                <a:latin typeface="Arial"/>
                <a:cs typeface="Arial"/>
              </a:rPr>
              <a:t>representative</a:t>
            </a:r>
            <a:r>
              <a:rPr lang="en-US" sz="2000" dirty="0" smtClean="0">
                <a:solidFill>
                  <a:prstClr val="black"/>
                </a:solidFill>
                <a:latin typeface="Arial"/>
                <a:cs typeface="Arial"/>
              </a:rPr>
              <a:t> package of high-impact science deliverables for the first five years of science operations</a:t>
            </a:r>
          </a:p>
        </p:txBody>
      </p:sp>
    </p:spTree>
    <p:extLst>
      <p:ext uri="{BB962C8B-B14F-4D97-AF65-F5344CB8AC3E}">
        <p14:creationId xmlns:p14="http://schemas.microsoft.com/office/powerpoint/2010/main" val="2845928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2646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3"/>
          <p:cNvSpPr>
            <a:spLocks noGrp="1"/>
          </p:cNvSpPr>
          <p:nvPr>
            <p:ph type="ctrTitle"/>
          </p:nvPr>
        </p:nvSpPr>
        <p:spPr>
          <a:xfrm>
            <a:off x="395536" y="260648"/>
            <a:ext cx="7072362" cy="785818"/>
          </a:xfrm>
        </p:spPr>
        <p:txBody>
          <a:bodyPr>
            <a:normAutofit fontScale="90000"/>
          </a:bodyPr>
          <a:lstStyle/>
          <a:p>
            <a:pPr algn="l"/>
            <a:r>
              <a:rPr lang="it-IT" dirty="0" smtClean="0">
                <a:solidFill>
                  <a:srgbClr val="CCFFCC"/>
                </a:solidFill>
              </a:rPr>
              <a:t>The </a:t>
            </a:r>
            <a:r>
              <a:rPr lang="it-IT" dirty="0" err="1" smtClean="0">
                <a:solidFill>
                  <a:srgbClr val="CCFFCC"/>
                </a:solidFill>
              </a:rPr>
              <a:t>Universe</a:t>
            </a:r>
            <a:r>
              <a:rPr lang="it-IT" dirty="0" smtClean="0">
                <a:solidFill>
                  <a:srgbClr val="CCFFCC"/>
                </a:solidFill>
              </a:rPr>
              <a:t> </a:t>
            </a:r>
            <a:r>
              <a:rPr lang="it-IT" dirty="0" err="1" smtClean="0">
                <a:solidFill>
                  <a:srgbClr val="CCFFCC"/>
                </a:solidFill>
              </a:rPr>
              <a:t>before</a:t>
            </a:r>
            <a:r>
              <a:rPr lang="it-IT" dirty="0" smtClean="0">
                <a:solidFill>
                  <a:srgbClr val="CCFFCC"/>
                </a:solidFill>
              </a:rPr>
              <a:t> the </a:t>
            </a:r>
            <a:r>
              <a:rPr lang="it-IT" dirty="0" err="1" smtClean="0">
                <a:solidFill>
                  <a:srgbClr val="CCFFCC"/>
                </a:solidFill>
              </a:rPr>
              <a:t>galaxies</a:t>
            </a:r>
            <a:endParaRPr lang="it-IT" dirty="0">
              <a:solidFill>
                <a:srgbClr val="CCFFCC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/>
          <a:srcRect l="57940" t="7857" r="10726" b="56402"/>
          <a:stretch/>
        </p:blipFill>
        <p:spPr>
          <a:xfrm>
            <a:off x="1739900" y="1700808"/>
            <a:ext cx="2228474" cy="2230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/>
          <a:srcRect l="9386" t="54985" r="59090" b="9878"/>
          <a:stretch/>
        </p:blipFill>
        <p:spPr>
          <a:xfrm>
            <a:off x="3563888" y="2539999"/>
            <a:ext cx="2882554" cy="281940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/>
          <a:srcRect l="57749" t="54642" r="10564" b="9431"/>
          <a:stretch/>
        </p:blipFill>
        <p:spPr>
          <a:xfrm>
            <a:off x="5508104" y="3284984"/>
            <a:ext cx="3329072" cy="33120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3995936" y="1628800"/>
            <a:ext cx="32496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FFFF00"/>
                </a:solidFill>
              </a:rPr>
              <a:t>266 million years after the Big Bang</a:t>
            </a:r>
            <a:endParaRPr lang="en-US" sz="1600" i="1" dirty="0">
              <a:solidFill>
                <a:srgbClr val="FFFF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875705" y="5013176"/>
            <a:ext cx="16881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FFFF00"/>
                </a:solidFill>
              </a:rPr>
              <a:t>478 million years</a:t>
            </a:r>
            <a:endParaRPr lang="en-US" sz="1600" i="1" dirty="0">
              <a:solidFill>
                <a:srgbClr val="FFFF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31840" y="6237312"/>
            <a:ext cx="16881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FFFF00"/>
                </a:solidFill>
              </a:rPr>
              <a:t>716 </a:t>
            </a:r>
            <a:r>
              <a:rPr lang="en-US" sz="1600" i="1" dirty="0">
                <a:solidFill>
                  <a:srgbClr val="FFFF00"/>
                </a:solidFill>
              </a:rPr>
              <a:t>million </a:t>
            </a:r>
            <a:r>
              <a:rPr lang="en-US" sz="1600" i="1" dirty="0" smtClean="0">
                <a:solidFill>
                  <a:srgbClr val="FFFF00"/>
                </a:solidFill>
              </a:rPr>
              <a:t>years</a:t>
            </a:r>
            <a:endParaRPr lang="en-US" sz="1600" i="1" dirty="0">
              <a:solidFill>
                <a:srgbClr val="FFFF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2586390"/>
            <a:ext cx="20167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FFFF00"/>
                </a:solidFill>
              </a:rPr>
              <a:t>Hydrogen disappears</a:t>
            </a:r>
            <a:endParaRPr lang="en-US" sz="1600" i="1" dirty="0">
              <a:solidFill>
                <a:srgbClr val="FFFF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6228184" y="3068960"/>
            <a:ext cx="1296144" cy="1080120"/>
          </a:xfrm>
          <a:prstGeom prst="straightConnector1">
            <a:avLst/>
          </a:prstGeom>
          <a:ln w="1270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>
            <a:off x="7236296" y="3068960"/>
            <a:ext cx="288032" cy="2304256"/>
          </a:xfrm>
          <a:prstGeom prst="straightConnector1">
            <a:avLst/>
          </a:prstGeom>
          <a:ln w="1270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10678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1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1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1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6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8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/>
          <p:cNvSpPr/>
          <p:nvPr/>
        </p:nvSpPr>
        <p:spPr>
          <a:xfrm>
            <a:off x="2771800" y="2852936"/>
            <a:ext cx="2433917" cy="493058"/>
          </a:xfrm>
          <a:custGeom>
            <a:avLst/>
            <a:gdLst>
              <a:gd name="connsiteX0" fmla="*/ 0 w 2783541"/>
              <a:gd name="connsiteY0" fmla="*/ 286870 h 493058"/>
              <a:gd name="connsiteX1" fmla="*/ 242047 w 2783541"/>
              <a:gd name="connsiteY1" fmla="*/ 31376 h 493058"/>
              <a:gd name="connsiteX2" fmla="*/ 551329 w 2783541"/>
              <a:gd name="connsiteY2" fmla="*/ 475129 h 493058"/>
              <a:gd name="connsiteX3" fmla="*/ 887505 w 2783541"/>
              <a:gd name="connsiteY3" fmla="*/ 58270 h 493058"/>
              <a:gd name="connsiteX4" fmla="*/ 1210235 w 2783541"/>
              <a:gd name="connsiteY4" fmla="*/ 461681 h 493058"/>
              <a:gd name="connsiteX5" fmla="*/ 1532964 w 2783541"/>
              <a:gd name="connsiteY5" fmla="*/ 71717 h 493058"/>
              <a:gd name="connsiteX6" fmla="*/ 1855694 w 2783541"/>
              <a:gd name="connsiteY6" fmla="*/ 488576 h 493058"/>
              <a:gd name="connsiteX7" fmla="*/ 2205317 w 2783541"/>
              <a:gd name="connsiteY7" fmla="*/ 98611 h 493058"/>
              <a:gd name="connsiteX8" fmla="*/ 2433917 w 2783541"/>
              <a:gd name="connsiteY8" fmla="*/ 340658 h 493058"/>
              <a:gd name="connsiteX9" fmla="*/ 2783541 w 2783541"/>
              <a:gd name="connsiteY9" fmla="*/ 367552 h 493058"/>
              <a:gd name="connsiteX0" fmla="*/ 0 w 2640633"/>
              <a:gd name="connsiteY0" fmla="*/ 286870 h 493058"/>
              <a:gd name="connsiteX1" fmla="*/ 242047 w 2640633"/>
              <a:gd name="connsiteY1" fmla="*/ 31376 h 493058"/>
              <a:gd name="connsiteX2" fmla="*/ 551329 w 2640633"/>
              <a:gd name="connsiteY2" fmla="*/ 475129 h 493058"/>
              <a:gd name="connsiteX3" fmla="*/ 887505 w 2640633"/>
              <a:gd name="connsiteY3" fmla="*/ 58270 h 493058"/>
              <a:gd name="connsiteX4" fmla="*/ 1210235 w 2640633"/>
              <a:gd name="connsiteY4" fmla="*/ 461681 h 493058"/>
              <a:gd name="connsiteX5" fmla="*/ 1532964 w 2640633"/>
              <a:gd name="connsiteY5" fmla="*/ 71717 h 493058"/>
              <a:gd name="connsiteX6" fmla="*/ 1855694 w 2640633"/>
              <a:gd name="connsiteY6" fmla="*/ 488576 h 493058"/>
              <a:gd name="connsiteX7" fmla="*/ 2205317 w 2640633"/>
              <a:gd name="connsiteY7" fmla="*/ 98611 h 493058"/>
              <a:gd name="connsiteX8" fmla="*/ 2433917 w 2640633"/>
              <a:gd name="connsiteY8" fmla="*/ 340658 h 493058"/>
              <a:gd name="connsiteX9" fmla="*/ 2640633 w 2640633"/>
              <a:gd name="connsiteY9" fmla="*/ 367552 h 493058"/>
              <a:gd name="connsiteX0" fmla="*/ 0 w 2433917"/>
              <a:gd name="connsiteY0" fmla="*/ 286870 h 493058"/>
              <a:gd name="connsiteX1" fmla="*/ 242047 w 2433917"/>
              <a:gd name="connsiteY1" fmla="*/ 31376 h 493058"/>
              <a:gd name="connsiteX2" fmla="*/ 551329 w 2433917"/>
              <a:gd name="connsiteY2" fmla="*/ 475129 h 493058"/>
              <a:gd name="connsiteX3" fmla="*/ 887505 w 2433917"/>
              <a:gd name="connsiteY3" fmla="*/ 58270 h 493058"/>
              <a:gd name="connsiteX4" fmla="*/ 1210235 w 2433917"/>
              <a:gd name="connsiteY4" fmla="*/ 461681 h 493058"/>
              <a:gd name="connsiteX5" fmla="*/ 1532964 w 2433917"/>
              <a:gd name="connsiteY5" fmla="*/ 71717 h 493058"/>
              <a:gd name="connsiteX6" fmla="*/ 1855694 w 2433917"/>
              <a:gd name="connsiteY6" fmla="*/ 488576 h 493058"/>
              <a:gd name="connsiteX7" fmla="*/ 2205317 w 2433917"/>
              <a:gd name="connsiteY7" fmla="*/ 98611 h 493058"/>
              <a:gd name="connsiteX8" fmla="*/ 2433917 w 2433917"/>
              <a:gd name="connsiteY8" fmla="*/ 340658 h 493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3917" h="493058">
                <a:moveTo>
                  <a:pt x="0" y="286870"/>
                </a:moveTo>
                <a:cubicBezTo>
                  <a:pt x="75079" y="143435"/>
                  <a:pt x="150159" y="0"/>
                  <a:pt x="242047" y="31376"/>
                </a:cubicBezTo>
                <a:cubicBezTo>
                  <a:pt x="333935" y="62753"/>
                  <a:pt x="443753" y="470647"/>
                  <a:pt x="551329" y="475129"/>
                </a:cubicBezTo>
                <a:cubicBezTo>
                  <a:pt x="658905" y="479611"/>
                  <a:pt x="777687" y="60511"/>
                  <a:pt x="887505" y="58270"/>
                </a:cubicBezTo>
                <a:cubicBezTo>
                  <a:pt x="997323" y="56029"/>
                  <a:pt x="1102659" y="459440"/>
                  <a:pt x="1210235" y="461681"/>
                </a:cubicBezTo>
                <a:cubicBezTo>
                  <a:pt x="1317811" y="463922"/>
                  <a:pt x="1425388" y="67235"/>
                  <a:pt x="1532964" y="71717"/>
                </a:cubicBezTo>
                <a:cubicBezTo>
                  <a:pt x="1640540" y="76199"/>
                  <a:pt x="1743635" y="484094"/>
                  <a:pt x="1855694" y="488576"/>
                </a:cubicBezTo>
                <a:cubicBezTo>
                  <a:pt x="1967753" y="493058"/>
                  <a:pt x="2108947" y="123264"/>
                  <a:pt x="2205317" y="98611"/>
                </a:cubicBezTo>
                <a:cubicBezTo>
                  <a:pt x="2301687" y="73958"/>
                  <a:pt x="2361364" y="295834"/>
                  <a:pt x="2433917" y="34065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val 5"/>
          <p:cNvSpPr/>
          <p:nvPr/>
        </p:nvSpPr>
        <p:spPr>
          <a:xfrm>
            <a:off x="785786" y="3005502"/>
            <a:ext cx="2286016" cy="1071570"/>
          </a:xfrm>
          <a:prstGeom prst="ellipse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Title 3"/>
          <p:cNvSpPr>
            <a:spLocks noGrp="1"/>
          </p:cNvSpPr>
          <p:nvPr>
            <p:ph type="ctrTitle"/>
          </p:nvPr>
        </p:nvSpPr>
        <p:spPr>
          <a:xfrm>
            <a:off x="395536" y="260648"/>
            <a:ext cx="7632848" cy="785818"/>
          </a:xfrm>
        </p:spPr>
        <p:txBody>
          <a:bodyPr>
            <a:normAutofit fontScale="90000"/>
          </a:bodyPr>
          <a:lstStyle/>
          <a:p>
            <a:pPr algn="l"/>
            <a:r>
              <a:rPr lang="it-IT" dirty="0" smtClean="0">
                <a:solidFill>
                  <a:srgbClr val="CCFFCC"/>
                </a:solidFill>
              </a:rPr>
              <a:t>The </a:t>
            </a:r>
            <a:r>
              <a:rPr lang="it-IT" dirty="0" err="1" smtClean="0">
                <a:solidFill>
                  <a:srgbClr val="CCFFCC"/>
                </a:solidFill>
              </a:rPr>
              <a:t>dismissal</a:t>
            </a:r>
            <a:r>
              <a:rPr lang="it-IT" dirty="0" smtClean="0">
                <a:solidFill>
                  <a:srgbClr val="CCFFCC"/>
                </a:solidFill>
              </a:rPr>
              <a:t> of </a:t>
            </a:r>
            <a:r>
              <a:rPr lang="it-IT" dirty="0" err="1" smtClean="0">
                <a:solidFill>
                  <a:srgbClr val="CCFFCC"/>
                </a:solidFill>
              </a:rPr>
              <a:t>neutral</a:t>
            </a:r>
            <a:r>
              <a:rPr lang="it-IT" dirty="0" smtClean="0">
                <a:solidFill>
                  <a:srgbClr val="CCFFCC"/>
                </a:solidFill>
              </a:rPr>
              <a:t> </a:t>
            </a:r>
            <a:r>
              <a:rPr lang="it-IT" dirty="0" err="1" smtClean="0">
                <a:solidFill>
                  <a:srgbClr val="CCFFCC"/>
                </a:solidFill>
              </a:rPr>
              <a:t>hydrogen</a:t>
            </a:r>
            <a:endParaRPr lang="it-IT" dirty="0">
              <a:solidFill>
                <a:srgbClr val="CCFFCC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714480" y="3362692"/>
            <a:ext cx="357190" cy="35719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115616" y="3497018"/>
            <a:ext cx="7551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CCFFCC"/>
                </a:solidFill>
                <a:latin typeface="Calibri"/>
              </a:rPr>
              <a:t>Proton</a:t>
            </a:r>
            <a:endParaRPr lang="it-IT" sz="1600" dirty="0">
              <a:solidFill>
                <a:srgbClr val="CCFFCC"/>
              </a:solidFill>
              <a:latin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698550" y="2582400"/>
            <a:ext cx="8770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CCFFCC"/>
                </a:solidFill>
                <a:latin typeface="Calibri"/>
              </a:rPr>
              <a:t>Electron</a:t>
            </a:r>
            <a:endParaRPr lang="it-IT" sz="1600" dirty="0">
              <a:solidFill>
                <a:srgbClr val="CCFFCC"/>
              </a:solidFill>
              <a:latin typeface="Calibri"/>
            </a:endParaRPr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2607455" y="3041221"/>
            <a:ext cx="178595" cy="178595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  <a:gs pos="50000">
                <a:srgbClr val="B4A0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533096" y="5703639"/>
            <a:ext cx="64952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 err="1" smtClean="0">
                <a:solidFill>
                  <a:srgbClr val="CCFFCC"/>
                </a:solidFill>
                <a:latin typeface="Calibri"/>
              </a:rPr>
              <a:t>Hydrogen</a:t>
            </a:r>
            <a:r>
              <a:rPr lang="it-IT" sz="2400" dirty="0" smtClean="0">
                <a:solidFill>
                  <a:srgbClr val="CCFFCC"/>
                </a:solidFill>
                <a:latin typeface="Calibri"/>
              </a:rPr>
              <a:t> </a:t>
            </a:r>
            <a:r>
              <a:rPr lang="it-IT" sz="2400" dirty="0" err="1" smtClean="0">
                <a:solidFill>
                  <a:srgbClr val="CCFFCC"/>
                </a:solidFill>
                <a:latin typeface="Calibri"/>
              </a:rPr>
              <a:t>is</a:t>
            </a:r>
            <a:r>
              <a:rPr lang="it-IT" sz="2400" dirty="0" smtClean="0">
                <a:solidFill>
                  <a:srgbClr val="CCFFCC"/>
                </a:solidFill>
                <a:latin typeface="Calibri"/>
              </a:rPr>
              <a:t> </a:t>
            </a:r>
            <a:r>
              <a:rPr lang="it-IT" sz="2400" dirty="0" err="1" smtClean="0">
                <a:solidFill>
                  <a:srgbClr val="CCFFCC"/>
                </a:solidFill>
                <a:latin typeface="Calibri"/>
              </a:rPr>
              <a:t>ionized</a:t>
            </a:r>
            <a:r>
              <a:rPr lang="it-IT" sz="2400" dirty="0" smtClean="0">
                <a:solidFill>
                  <a:srgbClr val="CCFFCC"/>
                </a:solidFill>
                <a:latin typeface="Calibri"/>
              </a:rPr>
              <a:t> and 21 cm </a:t>
            </a:r>
            <a:r>
              <a:rPr lang="it-IT" sz="2400" dirty="0" err="1" smtClean="0">
                <a:solidFill>
                  <a:srgbClr val="CCFFCC"/>
                </a:solidFill>
                <a:latin typeface="Calibri"/>
              </a:rPr>
              <a:t>emission</a:t>
            </a:r>
            <a:r>
              <a:rPr lang="it-IT" sz="2400" dirty="0" smtClean="0">
                <a:solidFill>
                  <a:srgbClr val="CCFFCC"/>
                </a:solidFill>
                <a:latin typeface="Calibri"/>
              </a:rPr>
              <a:t> </a:t>
            </a:r>
            <a:r>
              <a:rPr lang="it-IT" sz="2400" dirty="0" err="1" smtClean="0">
                <a:solidFill>
                  <a:srgbClr val="CCFFCC"/>
                </a:solidFill>
                <a:latin typeface="Calibri"/>
              </a:rPr>
              <a:t>quenched</a:t>
            </a:r>
            <a:endParaRPr lang="it-IT" sz="2400" dirty="0" smtClean="0">
              <a:solidFill>
                <a:srgbClr val="CCFFCC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0682" r="27448"/>
          <a:stretch/>
        </p:blipFill>
        <p:spPr>
          <a:xfrm>
            <a:off x="7128792" y="1186160"/>
            <a:ext cx="2339752" cy="3683000"/>
          </a:xfrm>
          <a:prstGeom prst="rect">
            <a:avLst/>
          </a:prstGeom>
          <a:effectLst>
            <a:softEdge rad="330200"/>
          </a:effectLst>
        </p:spPr>
      </p:pic>
      <p:sp>
        <p:nvSpPr>
          <p:cNvPr id="28" name="Rectangle 27"/>
          <p:cNvSpPr/>
          <p:nvPr/>
        </p:nvSpPr>
        <p:spPr>
          <a:xfrm>
            <a:off x="6863879" y="4725144"/>
            <a:ext cx="224462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600" dirty="0">
                <a:solidFill>
                  <a:srgbClr val="CCFFCC"/>
                </a:solidFill>
                <a:latin typeface="Calibri"/>
              </a:rPr>
              <a:t>F</a:t>
            </a:r>
            <a:r>
              <a:rPr lang="it-IT" sz="1600" dirty="0" smtClean="0">
                <a:solidFill>
                  <a:srgbClr val="CCFFCC"/>
                </a:solidFill>
                <a:latin typeface="Calibri"/>
              </a:rPr>
              <a:t>irst </a:t>
            </a:r>
            <a:r>
              <a:rPr lang="it-IT" sz="1600" dirty="0" err="1" smtClean="0">
                <a:solidFill>
                  <a:srgbClr val="CCFFCC"/>
                </a:solidFill>
                <a:latin typeface="Calibri"/>
              </a:rPr>
              <a:t>stars</a:t>
            </a:r>
            <a:endParaRPr lang="it-IT" sz="1600" dirty="0" smtClean="0">
              <a:solidFill>
                <a:srgbClr val="CCFFCC"/>
              </a:solidFill>
              <a:latin typeface="Calibri"/>
            </a:endParaRPr>
          </a:p>
          <a:p>
            <a:pPr algn="r"/>
            <a:r>
              <a:rPr lang="it-IT" sz="1600" dirty="0" err="1" smtClean="0">
                <a:solidFill>
                  <a:srgbClr val="CCFFCC"/>
                </a:solidFill>
                <a:latin typeface="Calibri"/>
              </a:rPr>
              <a:t>Annihilating</a:t>
            </a:r>
            <a:r>
              <a:rPr lang="it-IT" sz="1600" dirty="0" smtClean="0">
                <a:solidFill>
                  <a:srgbClr val="CCFFCC"/>
                </a:solidFill>
                <a:latin typeface="Calibri"/>
              </a:rPr>
              <a:t> Dark </a:t>
            </a:r>
            <a:r>
              <a:rPr lang="it-IT" sz="1600" dirty="0" err="1" smtClean="0">
                <a:solidFill>
                  <a:srgbClr val="CCFFCC"/>
                </a:solidFill>
                <a:latin typeface="Calibri"/>
              </a:rPr>
              <a:t>Matter</a:t>
            </a:r>
            <a:endParaRPr lang="it-IT" sz="1600" dirty="0">
              <a:solidFill>
                <a:srgbClr val="CCFFCC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88546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4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4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9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1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600"/>
                            </p:stCondLst>
                            <p:childTnLst>
                              <p:par>
                                <p:cTn id="27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7 L 0.11025 0.2625 " pathEditMode="relative" ptsTypes="AA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7.03704E-6 L -0.12604 0.23103 " pathEditMode="relative" ptsTypes="AA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7882 0.11551 " pathEditMode="relative" ptsTypes="AA">
                                      <p:cBhvr>
                                        <p:cTn id="3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59259E-6 L 0.18333 0.2458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6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6" grpId="0" animBg="1"/>
      <p:bldP spid="4" grpId="0" animBg="1"/>
      <p:bldP spid="27" grpId="0"/>
      <p:bldP spid="27" grpId="1"/>
      <p:bldP spid="25" grpId="0"/>
      <p:bldP spid="25" grpId="1"/>
      <p:bldP spid="5" grpId="0" animBg="1"/>
      <p:bldP spid="3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2" name="Line 10"/>
          <p:cNvSpPr>
            <a:spLocks noChangeShapeType="1"/>
          </p:cNvSpPr>
          <p:nvPr/>
        </p:nvSpPr>
        <p:spPr bwMode="auto">
          <a:xfrm>
            <a:off x="609600" y="838200"/>
            <a:ext cx="7772400" cy="0"/>
          </a:xfrm>
          <a:prstGeom prst="line">
            <a:avLst/>
          </a:prstGeom>
          <a:noFill/>
          <a:ln w="3175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9814" name="Rectangle 18"/>
          <p:cNvSpPr>
            <a:spLocks noChangeArrowheads="1"/>
          </p:cNvSpPr>
          <p:nvPr/>
        </p:nvSpPr>
        <p:spPr bwMode="auto">
          <a:xfrm>
            <a:off x="611188" y="1082555"/>
            <a:ext cx="30700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808080"/>
                </a:solidFill>
                <a:latin typeface="Engravers MT" charset="0"/>
              </a:rPr>
              <a:t>DARK MATTER HEATING</a:t>
            </a:r>
          </a:p>
        </p:txBody>
      </p:sp>
      <p:sp>
        <p:nvSpPr>
          <p:cNvPr id="119815" name="Rectangle 7"/>
          <p:cNvSpPr>
            <a:spLocks noChangeArrowheads="1"/>
          </p:cNvSpPr>
          <p:nvPr/>
        </p:nvSpPr>
        <p:spPr bwMode="auto">
          <a:xfrm>
            <a:off x="5491107" y="457200"/>
            <a:ext cx="30315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808080"/>
                </a:solidFill>
                <a:latin typeface="Engravers MT" charset="0"/>
              </a:rPr>
              <a:t>IGM THERMAL HISTORY</a:t>
            </a:r>
            <a:endParaRPr lang="it-IT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20936"/>
            <a:ext cx="9144000" cy="4326903"/>
          </a:xfrm>
          <a:prstGeom prst="rect">
            <a:avLst/>
          </a:prstGeom>
        </p:spPr>
      </p:pic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855832" y="862013"/>
            <a:ext cx="360236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it-IT" sz="1600" i="1" dirty="0" err="1" smtClean="0">
                <a:solidFill>
                  <a:srgbClr val="000000"/>
                </a:solidFill>
              </a:rPr>
              <a:t>Valdes</a:t>
            </a:r>
            <a:r>
              <a:rPr lang="it-IT" sz="1600" i="1" dirty="0" smtClean="0">
                <a:solidFill>
                  <a:srgbClr val="000000"/>
                </a:solidFill>
              </a:rPr>
              <a:t> &amp; AF 09; Mapelli+10; Evoli+12</a:t>
            </a:r>
            <a:endParaRPr lang="it-IT" sz="16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3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2" name="Line 10"/>
          <p:cNvSpPr>
            <a:spLocks noChangeShapeType="1"/>
          </p:cNvSpPr>
          <p:nvPr/>
        </p:nvSpPr>
        <p:spPr bwMode="auto">
          <a:xfrm>
            <a:off x="609600" y="838200"/>
            <a:ext cx="7772400" cy="0"/>
          </a:xfrm>
          <a:prstGeom prst="line">
            <a:avLst/>
          </a:prstGeom>
          <a:noFill/>
          <a:ln w="3175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9814" name="Rectangle 18"/>
          <p:cNvSpPr>
            <a:spLocks noChangeArrowheads="1"/>
          </p:cNvSpPr>
          <p:nvPr/>
        </p:nvSpPr>
        <p:spPr bwMode="auto">
          <a:xfrm>
            <a:off x="611188" y="1082555"/>
            <a:ext cx="33274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808080"/>
                </a:solidFill>
                <a:latin typeface="Engravers MT" charset="0"/>
              </a:rPr>
              <a:t>IONIZATION AND HEATING</a:t>
            </a:r>
          </a:p>
        </p:txBody>
      </p:sp>
      <p:sp>
        <p:nvSpPr>
          <p:cNvPr id="119815" name="Rectangle 7"/>
          <p:cNvSpPr>
            <a:spLocks noChangeArrowheads="1"/>
          </p:cNvSpPr>
          <p:nvPr/>
        </p:nvSpPr>
        <p:spPr bwMode="auto">
          <a:xfrm>
            <a:off x="5491107" y="457200"/>
            <a:ext cx="30315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808080"/>
                </a:solidFill>
                <a:latin typeface="Engravers MT" charset="0"/>
              </a:rPr>
              <a:t>IGM THERMAL HISTORY</a:t>
            </a:r>
            <a:endParaRPr lang="it-IT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09444"/>
            <a:ext cx="8709252" cy="18722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14844" y="2219731"/>
            <a:ext cx="2729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00FF"/>
                </a:solidFill>
                <a:latin typeface="Times New Roman"/>
                <a:ea typeface="+mn-ea"/>
                <a:cs typeface="+mn-cs"/>
              </a:rPr>
              <a:t>IONIZATION EQUATION</a:t>
            </a:r>
            <a:endParaRPr lang="en-US" sz="1800" dirty="0">
              <a:solidFill>
                <a:srgbClr val="0000FF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20777" y="5301263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00FF"/>
                </a:solidFill>
                <a:latin typeface="Times New Roman"/>
                <a:ea typeface="+mn-ea"/>
                <a:cs typeface="+mn-cs"/>
              </a:rPr>
              <a:t>ENERGY EQUATION</a:t>
            </a:r>
            <a:endParaRPr lang="en-US" sz="1800" dirty="0">
              <a:solidFill>
                <a:srgbClr val="0000FF"/>
              </a:solidFill>
              <a:latin typeface="Times New Roman"/>
              <a:ea typeface="+mn-ea"/>
              <a:cs typeface="+mn-cs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8157237" y="4908583"/>
            <a:ext cx="0" cy="480561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6641902" y="5403169"/>
            <a:ext cx="227353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i="1" dirty="0" smtClean="0">
                <a:solidFill>
                  <a:srgbClr val="0000FF"/>
                </a:solidFill>
                <a:latin typeface="Times New Roman"/>
                <a:ea typeface="+mn-ea"/>
                <a:cs typeface="+mn-cs"/>
              </a:rPr>
              <a:t>Compton heating</a:t>
            </a:r>
          </a:p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i="1" dirty="0" smtClean="0">
                <a:solidFill>
                  <a:srgbClr val="0000FF"/>
                </a:solidFill>
                <a:latin typeface="Times New Roman"/>
                <a:ea typeface="+mn-ea"/>
                <a:cs typeface="+mn-cs"/>
              </a:rPr>
              <a:t>Astrophysical X-ray sources</a:t>
            </a:r>
          </a:p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i="1" dirty="0" smtClean="0">
                <a:solidFill>
                  <a:srgbClr val="0000FF"/>
                </a:solidFill>
                <a:latin typeface="Times New Roman"/>
                <a:ea typeface="+mn-ea"/>
                <a:cs typeface="+mn-cs"/>
              </a:rPr>
              <a:t>Dark matter annihilations</a:t>
            </a:r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6042855" y="862013"/>
            <a:ext cx="24153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it-IT" sz="1600" i="1" dirty="0" smtClean="0">
                <a:solidFill>
                  <a:srgbClr val="000000"/>
                </a:solidFill>
              </a:rPr>
              <a:t>Evoli, </a:t>
            </a:r>
            <a:r>
              <a:rPr lang="it-IT" sz="1600" i="1" dirty="0" err="1" smtClean="0">
                <a:solidFill>
                  <a:srgbClr val="000000"/>
                </a:solidFill>
              </a:rPr>
              <a:t>Mesinger</a:t>
            </a:r>
            <a:r>
              <a:rPr lang="it-IT" sz="1600" i="1" dirty="0" smtClean="0">
                <a:solidFill>
                  <a:srgbClr val="000000"/>
                </a:solidFill>
              </a:rPr>
              <a:t> &amp; AF+14</a:t>
            </a:r>
            <a:endParaRPr lang="it-IT" sz="16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61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ionization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620688"/>
            <a:ext cx="7872875" cy="5904656"/>
          </a:xfrm>
          <a:prstGeom prst="rect">
            <a:avLst/>
          </a:prstGeom>
        </p:spPr>
      </p:pic>
      <p:sp>
        <p:nvSpPr>
          <p:cNvPr id="21" name="Title 3"/>
          <p:cNvSpPr>
            <a:spLocks noGrp="1"/>
          </p:cNvSpPr>
          <p:nvPr>
            <p:ph type="ctrTitle"/>
          </p:nvPr>
        </p:nvSpPr>
        <p:spPr>
          <a:xfrm>
            <a:off x="395536" y="260648"/>
            <a:ext cx="7632848" cy="785818"/>
          </a:xfrm>
        </p:spPr>
        <p:txBody>
          <a:bodyPr>
            <a:normAutofit/>
          </a:bodyPr>
          <a:lstStyle/>
          <a:p>
            <a:pPr algn="l"/>
            <a:r>
              <a:rPr lang="it-IT" sz="4000" dirty="0" err="1" smtClean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Cosmic</a:t>
            </a:r>
            <a:r>
              <a:rPr lang="it-IT" sz="4000" dirty="0" smtClean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Reionization</a:t>
            </a:r>
            <a:endParaRPr lang="it-IT" dirty="0">
              <a:solidFill>
                <a:srgbClr val="CCFFC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95736" y="3212976"/>
            <a:ext cx="48081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</a:rPr>
              <a:t>In a 30 million light years comoving volume</a:t>
            </a:r>
          </a:p>
        </p:txBody>
      </p:sp>
    </p:spTree>
    <p:extLst>
      <p:ext uri="{BB962C8B-B14F-4D97-AF65-F5344CB8AC3E}">
        <p14:creationId xmlns:p14="http://schemas.microsoft.com/office/powerpoint/2010/main" val="38286989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400"/>
                            </p:stCondLst>
                            <p:childTnLst>
                              <p:par>
                                <p:cTn id="10" presetID="9" presetClass="exit" presetSubtype="0" fill="hold" grpId="1" nodeType="after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1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7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2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05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2" presetClass="mediacall" presetSubtype="0" fill="hold" nodeType="withEffect">
                                  <p:stCondLst>
                                    <p:cond delay="7800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2" name="Line 10"/>
          <p:cNvSpPr>
            <a:spLocks noChangeShapeType="1"/>
          </p:cNvSpPr>
          <p:nvPr/>
        </p:nvSpPr>
        <p:spPr bwMode="auto">
          <a:xfrm>
            <a:off x="609600" y="838200"/>
            <a:ext cx="7772400" cy="0"/>
          </a:xfrm>
          <a:prstGeom prst="line">
            <a:avLst/>
          </a:prstGeom>
          <a:noFill/>
          <a:ln w="3175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9814" name="Rectangle 18"/>
          <p:cNvSpPr>
            <a:spLocks noChangeArrowheads="1"/>
          </p:cNvSpPr>
          <p:nvPr/>
        </p:nvSpPr>
        <p:spPr bwMode="auto">
          <a:xfrm>
            <a:off x="611188" y="1082555"/>
            <a:ext cx="19852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808080"/>
                </a:solidFill>
                <a:latin typeface="Engravers MT" charset="0"/>
              </a:rPr>
              <a:t>BASIC PHYSICS</a:t>
            </a:r>
          </a:p>
        </p:txBody>
      </p:sp>
      <p:sp>
        <p:nvSpPr>
          <p:cNvPr id="119815" name="Rectangle 7"/>
          <p:cNvSpPr>
            <a:spLocks noChangeArrowheads="1"/>
          </p:cNvSpPr>
          <p:nvPr/>
        </p:nvSpPr>
        <p:spPr bwMode="auto">
          <a:xfrm>
            <a:off x="6667007" y="457200"/>
            <a:ext cx="17857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808080"/>
                </a:solidFill>
                <a:latin typeface="Engravers MT" charset="0"/>
              </a:rPr>
              <a:t>HI 21 CM LINE</a:t>
            </a:r>
            <a:endParaRPr lang="it-IT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504" r="73100" b="73270"/>
          <a:stretch/>
        </p:blipFill>
        <p:spPr>
          <a:xfrm>
            <a:off x="3351929" y="1533387"/>
            <a:ext cx="2047890" cy="12127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5858" y="3687761"/>
            <a:ext cx="4409303" cy="9674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4637" y="3033400"/>
            <a:ext cx="2482730" cy="37108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/>
          <a:srcRect r="77397" b="50000"/>
          <a:stretch/>
        </p:blipFill>
        <p:spPr>
          <a:xfrm>
            <a:off x="3452903" y="4750892"/>
            <a:ext cx="1795321" cy="7167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70068" y="5714510"/>
            <a:ext cx="7983030" cy="826043"/>
            <a:chOff x="899417" y="5667478"/>
            <a:chExt cx="7983030" cy="82604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/>
            <a:srcRect t="44012"/>
            <a:stretch/>
          </p:blipFill>
          <p:spPr>
            <a:xfrm>
              <a:off x="939723" y="5690994"/>
              <a:ext cx="7942724" cy="802527"/>
            </a:xfrm>
            <a:prstGeom prst="rect">
              <a:avLst/>
            </a:prstGeom>
            <a:solidFill>
              <a:srgbClr val="FFFF00"/>
            </a:solidFill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/>
            <a:srcRect r="92743" b="50000"/>
            <a:stretch/>
          </p:blipFill>
          <p:spPr>
            <a:xfrm>
              <a:off x="899417" y="5667478"/>
              <a:ext cx="576459" cy="716700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 bwMode="auto">
          <a:xfrm>
            <a:off x="611188" y="5714510"/>
            <a:ext cx="8141910" cy="826043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oval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60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2" name="Line 10"/>
          <p:cNvSpPr>
            <a:spLocks noChangeShapeType="1"/>
          </p:cNvSpPr>
          <p:nvPr/>
        </p:nvSpPr>
        <p:spPr bwMode="auto">
          <a:xfrm>
            <a:off x="609600" y="838200"/>
            <a:ext cx="7772400" cy="0"/>
          </a:xfrm>
          <a:prstGeom prst="line">
            <a:avLst/>
          </a:prstGeom>
          <a:noFill/>
          <a:ln w="3175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119813" name="Text Box 13"/>
          <p:cNvSpPr txBox="1">
            <a:spLocks noChangeArrowheads="1"/>
          </p:cNvSpPr>
          <p:nvPr/>
        </p:nvSpPr>
        <p:spPr bwMode="auto">
          <a:xfrm>
            <a:off x="4652651" y="862013"/>
            <a:ext cx="380554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it-IT" sz="1600" i="1" dirty="0" err="1">
                <a:solidFill>
                  <a:schemeClr val="tx2"/>
                </a:solidFill>
              </a:rPr>
              <a:t>Mesinger</a:t>
            </a:r>
            <a:r>
              <a:rPr lang="it-IT" sz="1600" i="1" dirty="0">
                <a:solidFill>
                  <a:schemeClr val="tx2"/>
                </a:solidFill>
              </a:rPr>
              <a:t>, AF &amp; </a:t>
            </a:r>
            <a:r>
              <a:rPr lang="it-IT" sz="1600" i="1" dirty="0" err="1">
                <a:solidFill>
                  <a:schemeClr val="tx2"/>
                </a:solidFill>
              </a:rPr>
              <a:t>Spiegel</a:t>
            </a:r>
            <a:r>
              <a:rPr lang="it-IT" sz="1600" i="1" dirty="0">
                <a:solidFill>
                  <a:schemeClr val="tx2"/>
                </a:solidFill>
              </a:rPr>
              <a:t> </a:t>
            </a:r>
            <a:r>
              <a:rPr lang="it-IT" sz="1600" i="1" dirty="0" smtClean="0">
                <a:solidFill>
                  <a:schemeClr val="tx2"/>
                </a:solidFill>
              </a:rPr>
              <a:t>2013; </a:t>
            </a:r>
            <a:r>
              <a:rPr lang="it-IT" sz="1600" i="1" dirty="0">
                <a:solidFill>
                  <a:schemeClr val="tx2"/>
                </a:solidFill>
              </a:rPr>
              <a:t>Pacucci+14</a:t>
            </a:r>
          </a:p>
        </p:txBody>
      </p:sp>
      <p:sp>
        <p:nvSpPr>
          <p:cNvPr id="119814" name="Rectangle 18"/>
          <p:cNvSpPr>
            <a:spLocks noChangeArrowheads="1"/>
          </p:cNvSpPr>
          <p:nvPr/>
        </p:nvSpPr>
        <p:spPr bwMode="auto">
          <a:xfrm>
            <a:off x="611188" y="1196975"/>
            <a:ext cx="23972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808080"/>
                </a:solidFill>
                <a:latin typeface="Engravers MT" charset="0"/>
              </a:rPr>
              <a:t>HI 21CM LINE View</a:t>
            </a:r>
            <a:endParaRPr lang="it-IT" dirty="0"/>
          </a:p>
        </p:txBody>
      </p:sp>
      <p:sp>
        <p:nvSpPr>
          <p:cNvPr id="119815" name="Rectangle 7"/>
          <p:cNvSpPr>
            <a:spLocks noChangeArrowheads="1"/>
          </p:cNvSpPr>
          <p:nvPr/>
        </p:nvSpPr>
        <p:spPr bwMode="auto">
          <a:xfrm>
            <a:off x="5580112" y="457200"/>
            <a:ext cx="29180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rgbClr val="808080"/>
                </a:solidFill>
                <a:latin typeface="Engravers MT" charset="0"/>
              </a:rPr>
              <a:t>COSMic</a:t>
            </a:r>
            <a:r>
              <a:rPr lang="en-US" sz="1400" dirty="0" smtClean="0">
                <a:solidFill>
                  <a:srgbClr val="808080"/>
                </a:solidFill>
                <a:latin typeface="Engravers MT" charset="0"/>
              </a:rPr>
              <a:t> REIONIZATION</a:t>
            </a:r>
            <a:endParaRPr lang="it-IT" dirty="0"/>
          </a:p>
        </p:txBody>
      </p:sp>
      <p:pic>
        <p:nvPicPr>
          <p:cNvPr id="3" name="Picture 2" descr="delT_stri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4028"/>
            <a:ext cx="9144000" cy="3063164"/>
          </a:xfrm>
          <a:prstGeom prst="rect">
            <a:avLst/>
          </a:prstGeom>
        </p:spPr>
      </p:pic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2915816" y="1700808"/>
            <a:ext cx="34263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1800" i="1" dirty="0" err="1" smtClean="0">
                <a:solidFill>
                  <a:srgbClr val="0D0D0D"/>
                </a:solidFill>
              </a:rPr>
              <a:t>Brightness</a:t>
            </a:r>
            <a:r>
              <a:rPr lang="it-IT" sz="1800" i="1" dirty="0" smtClean="0">
                <a:solidFill>
                  <a:srgbClr val="0D0D0D"/>
                </a:solidFill>
              </a:rPr>
              <a:t> Temperature </a:t>
            </a:r>
            <a:r>
              <a:rPr lang="it-IT" sz="1800" i="1" dirty="0" err="1">
                <a:solidFill>
                  <a:srgbClr val="0D0D0D"/>
                </a:solidFill>
              </a:rPr>
              <a:t>E</a:t>
            </a:r>
            <a:r>
              <a:rPr lang="it-IT" sz="1800" i="1" dirty="0" err="1" smtClean="0">
                <a:solidFill>
                  <a:srgbClr val="0D0D0D"/>
                </a:solidFill>
              </a:rPr>
              <a:t>volution</a:t>
            </a:r>
            <a:endParaRPr lang="it-IT" sz="1800" i="1" dirty="0" smtClean="0">
              <a:solidFill>
                <a:srgbClr val="0D0D0D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251520" y="5229200"/>
            <a:ext cx="8352928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>
            <a:off x="5436096" y="5229200"/>
            <a:ext cx="0" cy="144016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3635896" y="5229200"/>
            <a:ext cx="0" cy="144016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>
            <a:off x="251520" y="5229200"/>
            <a:ext cx="0" cy="144016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sp>
        <p:nvSpPr>
          <p:cNvPr id="28" name="Rectangle 9"/>
          <p:cNvSpPr>
            <a:spLocks noChangeArrowheads="1"/>
          </p:cNvSpPr>
          <p:nvPr/>
        </p:nvSpPr>
        <p:spPr bwMode="auto">
          <a:xfrm>
            <a:off x="7860479" y="5157192"/>
            <a:ext cx="9599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1800" i="1" dirty="0" err="1" smtClean="0">
                <a:solidFill>
                  <a:srgbClr val="3333CC"/>
                </a:solidFill>
              </a:rPr>
              <a:t>redshift</a:t>
            </a:r>
            <a:endParaRPr lang="it-IT" sz="1800" i="1" dirty="0" smtClean="0">
              <a:solidFill>
                <a:srgbClr val="3333CC"/>
              </a:solidFill>
            </a:endParaRPr>
          </a:p>
        </p:txBody>
      </p:sp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5220072" y="5291916"/>
            <a:ext cx="4940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1800" i="1" dirty="0" smtClean="0">
                <a:solidFill>
                  <a:srgbClr val="3333CC"/>
                </a:solidFill>
              </a:rPr>
              <a:t>27</a:t>
            </a:r>
          </a:p>
        </p:txBody>
      </p:sp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3429883" y="5301208"/>
            <a:ext cx="4940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1800" i="1" dirty="0" smtClean="0">
                <a:solidFill>
                  <a:srgbClr val="3333CC"/>
                </a:solidFill>
              </a:rPr>
              <a:t>15</a:t>
            </a:r>
          </a:p>
        </p:txBody>
      </p:sp>
      <p:sp>
        <p:nvSpPr>
          <p:cNvPr id="31" name="Rectangle 9"/>
          <p:cNvSpPr>
            <a:spLocks noChangeArrowheads="1"/>
          </p:cNvSpPr>
          <p:nvPr/>
        </p:nvSpPr>
        <p:spPr bwMode="auto">
          <a:xfrm>
            <a:off x="88915" y="5301208"/>
            <a:ext cx="3786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1800" i="1" dirty="0">
                <a:solidFill>
                  <a:srgbClr val="3333CC"/>
                </a:solidFill>
              </a:rPr>
              <a:t>6</a:t>
            </a:r>
            <a:endParaRPr lang="it-IT" sz="1800" i="1" dirty="0" smtClean="0">
              <a:solidFill>
                <a:srgbClr val="3333CC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990138" y="5482800"/>
            <a:ext cx="2326278" cy="1008112"/>
            <a:chOff x="5990138" y="5445224"/>
            <a:chExt cx="2326278" cy="1008112"/>
          </a:xfrm>
        </p:grpSpPr>
        <p:sp>
          <p:nvSpPr>
            <p:cNvPr id="8" name="TextBox 7"/>
            <p:cNvSpPr txBox="1"/>
            <p:nvPr/>
          </p:nvSpPr>
          <p:spPr>
            <a:xfrm>
              <a:off x="6307103" y="5445224"/>
              <a:ext cx="13316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Dark Ages</a:t>
              </a:r>
              <a:endParaRPr lang="en-US" b="1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990138" y="5868560"/>
              <a:ext cx="232627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sz="1600" i="1" dirty="0" smtClean="0"/>
                <a:t>IGM colder than CMB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600" i="1" dirty="0" smtClean="0"/>
                <a:t>Weak </a:t>
              </a:r>
              <a:r>
                <a:rPr lang="en-US" sz="1600" i="1" dirty="0" err="1" smtClean="0"/>
                <a:t>T</a:t>
              </a:r>
              <a:r>
                <a:rPr lang="en-US" sz="1600" i="1" baseline="-25000" dirty="0" err="1" smtClean="0"/>
                <a:t>s</a:t>
              </a:r>
              <a:r>
                <a:rPr lang="en-US" sz="1600" i="1" dirty="0" smtClean="0"/>
                <a:t> – </a:t>
              </a:r>
              <a:r>
                <a:rPr lang="en-US" sz="1600" i="1" dirty="0" err="1" smtClean="0"/>
                <a:t>T</a:t>
              </a:r>
              <a:r>
                <a:rPr lang="en-US" sz="1600" i="1" baseline="-25000" dirty="0" err="1" smtClean="0"/>
                <a:t>k</a:t>
              </a:r>
              <a:r>
                <a:rPr lang="en-US" sz="1600" i="1" dirty="0" smtClean="0"/>
                <a:t> coupling</a:t>
              </a:r>
              <a:endParaRPr lang="en-US" sz="1600" i="1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419872" y="5477162"/>
            <a:ext cx="2505814" cy="1231107"/>
            <a:chOff x="3419872" y="5477162"/>
            <a:chExt cx="2505814" cy="1231107"/>
          </a:xfrm>
        </p:grpSpPr>
        <p:sp>
          <p:nvSpPr>
            <p:cNvPr id="26" name="TextBox 25"/>
            <p:cNvSpPr txBox="1"/>
            <p:nvPr/>
          </p:nvSpPr>
          <p:spPr>
            <a:xfrm>
              <a:off x="3719061" y="5477162"/>
              <a:ext cx="17021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Cosmic Dawn</a:t>
              </a:r>
              <a:endParaRPr lang="en-US" b="1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419872" y="5877272"/>
              <a:ext cx="250581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sz="1600" i="1" dirty="0" smtClean="0"/>
                <a:t>IGM colder than CMB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600" i="1" dirty="0" err="1" smtClean="0"/>
                <a:t>Lya</a:t>
              </a:r>
              <a:r>
                <a:rPr lang="en-US" sz="1600" i="1" dirty="0" smtClean="0"/>
                <a:t> coupling (WF effect)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600" b="1" i="1" dirty="0" smtClean="0"/>
                <a:t>X-ray preheating</a:t>
              </a:r>
              <a:endParaRPr lang="en-US" sz="1600" b="1" i="1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95536" y="5477162"/>
            <a:ext cx="2895111" cy="984886"/>
            <a:chOff x="395536" y="5477162"/>
            <a:chExt cx="2895111" cy="984886"/>
          </a:xfrm>
        </p:grpSpPr>
        <p:sp>
          <p:nvSpPr>
            <p:cNvPr id="27" name="TextBox 26"/>
            <p:cNvSpPr txBox="1"/>
            <p:nvPr/>
          </p:nvSpPr>
          <p:spPr>
            <a:xfrm>
              <a:off x="683568" y="5477162"/>
              <a:ext cx="26070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Epoch of Reionization</a:t>
              </a:r>
              <a:endParaRPr lang="en-US" b="1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95536" y="5877272"/>
              <a:ext cx="2441694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sz="1600" i="1" dirty="0" smtClean="0"/>
                <a:t>IGM warmer than CMB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600" i="1" dirty="0" smtClean="0"/>
                <a:t>Strong </a:t>
              </a:r>
              <a:r>
                <a:rPr lang="en-US" sz="1600" i="1" dirty="0" err="1" smtClean="0"/>
                <a:t>T</a:t>
              </a:r>
              <a:r>
                <a:rPr lang="en-US" sz="1600" i="1" baseline="-25000" dirty="0" err="1" smtClean="0"/>
                <a:t>s</a:t>
              </a:r>
              <a:r>
                <a:rPr lang="en-US" sz="1600" i="1" dirty="0" smtClean="0"/>
                <a:t> – </a:t>
              </a:r>
              <a:r>
                <a:rPr lang="en-US" sz="1600" i="1" dirty="0" err="1" smtClean="0"/>
                <a:t>T</a:t>
              </a:r>
              <a:r>
                <a:rPr lang="en-US" sz="1600" i="1" baseline="-25000" dirty="0" err="1" smtClean="0"/>
                <a:t>k</a:t>
              </a:r>
              <a:r>
                <a:rPr lang="en-US" sz="1600" i="1" dirty="0" smtClean="0"/>
                <a:t> coupling</a:t>
              </a:r>
              <a:endParaRPr lang="en-US" sz="1600" i="1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976964" y="3356992"/>
            <a:ext cx="12674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absorption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3880620" y="3212976"/>
            <a:ext cx="12674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strong</a:t>
            </a:r>
          </a:p>
          <a:p>
            <a:pPr algn="ctr"/>
            <a:r>
              <a:rPr lang="en-US" dirty="0" smtClean="0"/>
              <a:t>absorption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1777090" y="3356992"/>
            <a:ext cx="10966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emission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5" grpId="0"/>
      <p:bldP spid="3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|0.|0.2|0.1|0.1|0.1|0.1|0.1|0.2"/>
</p:tagLst>
</file>

<file path=ppt/theme/theme1.xml><?xml version="1.0" encoding="utf-8"?>
<a:theme xmlns:a="http://schemas.openxmlformats.org/drawingml/2006/main" name="1_Presentazione vuota">
  <a:themeElements>
    <a:clrScheme name="1_Presentazione vuo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Presentazione vuo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esentazione vuo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esentazione vuo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esentazione vuo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esentazione vuo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esentazione vuo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esentazione vuo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sentazione vuota">
  <a:themeElements>
    <a:clrScheme name="Presentazione vuo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esentazione vuo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accent2"/>
          </a:solidFill>
          <a:prstDash val="solid"/>
          <a:round/>
          <a:headEnd type="none" w="med" len="med"/>
          <a:tailEnd type="stealth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accent2"/>
          </a:solidFill>
          <a:prstDash val="solid"/>
          <a:round/>
          <a:headEnd type="none" w="med" len="med"/>
          <a:tailEnd type="stealth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Presentazione vuota">
  <a:themeElements>
    <a:clrScheme name="Presentazione vuo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esentazione vuota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2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2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  <a:ea typeface="ＭＳ Ｐゴシック" charset="0"/>
          </a:defRPr>
        </a:defPPr>
      </a:lstStyle>
    </a:lnDef>
  </a:objectDefaults>
  <a:extraClrSchemeLst>
    <a:extraClrScheme>
      <a:clrScheme name="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SKA_Presentation_Theme">
  <a:themeElements>
    <a:clrScheme name="SKA1">
      <a:dk1>
        <a:srgbClr val="7F7F7F"/>
      </a:dk1>
      <a:lt1>
        <a:srgbClr val="FFFFFF"/>
      </a:lt1>
      <a:dk2>
        <a:srgbClr val="7F7F7F"/>
      </a:dk2>
      <a:lt2>
        <a:srgbClr val="FFFFFF"/>
      </a:lt2>
      <a:accent1>
        <a:srgbClr val="00AEEF"/>
      </a:accent1>
      <a:accent2>
        <a:srgbClr val="0054A4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54A4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C:\Programmi\Microsoft Office\Modelli\Presentazione vuota.pot</Template>
  <TotalTime>73403</TotalTime>
  <Words>802</Words>
  <Application>Microsoft Macintosh PowerPoint</Application>
  <PresentationFormat>On-screen Show (4:3)</PresentationFormat>
  <Paragraphs>170</Paragraphs>
  <Slides>24</Slides>
  <Notes>12</Notes>
  <HiddenSlides>0</HiddenSlides>
  <MMClips>1</MMClips>
  <ScaleCrop>false</ScaleCrop>
  <HeadingPairs>
    <vt:vector size="6" baseType="variant">
      <vt:variant>
        <vt:lpstr>Theme</vt:lpstr>
      </vt:variant>
      <vt:variant>
        <vt:i4>11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1_Presentazione vuota</vt:lpstr>
      <vt:lpstr>Presentazione vuota</vt:lpstr>
      <vt:lpstr>5_Office Theme</vt:lpstr>
      <vt:lpstr>3_Office Theme</vt:lpstr>
      <vt:lpstr>3_Presentazione vuota</vt:lpstr>
      <vt:lpstr>Office Theme</vt:lpstr>
      <vt:lpstr>1_SKA_Presentation_Theme</vt:lpstr>
      <vt:lpstr>1_Office Theme</vt:lpstr>
      <vt:lpstr>Custom Design</vt:lpstr>
      <vt:lpstr>2_Office Theme</vt:lpstr>
      <vt:lpstr>4_Office Theme</vt:lpstr>
      <vt:lpstr>Worksheet</vt:lpstr>
      <vt:lpstr>Document</vt:lpstr>
      <vt:lpstr>PowerPoint Presentation</vt:lpstr>
      <vt:lpstr>PowerPoint Presentation</vt:lpstr>
      <vt:lpstr>The Universe before the galaxies</vt:lpstr>
      <vt:lpstr>The dismissal of neutral hydrogen</vt:lpstr>
      <vt:lpstr>PowerPoint Presentation</vt:lpstr>
      <vt:lpstr>PowerPoint Presentation</vt:lpstr>
      <vt:lpstr>Cosmic Reionization</vt:lpstr>
      <vt:lpstr>PowerPoint Presentation</vt:lpstr>
      <vt:lpstr>PowerPoint Presentation</vt:lpstr>
      <vt:lpstr>PowerPoint Presentation</vt:lpstr>
      <vt:lpstr>PowerPoint Presentation</vt:lpstr>
      <vt:lpstr>Diving in a hydrogen sea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ongaku studios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Physics of the Multiphase Interstellar Medium </dc:title>
  <dc:creator>andrea ferrara</dc:creator>
  <cp:lastModifiedBy>Andrea Ferrara</cp:lastModifiedBy>
  <cp:revision>1794</cp:revision>
  <dcterms:created xsi:type="dcterms:W3CDTF">2000-02-11T02:34:10Z</dcterms:created>
  <dcterms:modified xsi:type="dcterms:W3CDTF">2015-09-19T09:30:37Z</dcterms:modified>
</cp:coreProperties>
</file>