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71" r:id="rId2"/>
    <p:sldId id="358" r:id="rId3"/>
    <p:sldId id="359" r:id="rId4"/>
    <p:sldId id="385" r:id="rId5"/>
    <p:sldId id="360" r:id="rId6"/>
    <p:sldId id="362" r:id="rId7"/>
    <p:sldId id="380" r:id="rId8"/>
    <p:sldId id="351" r:id="rId9"/>
    <p:sldId id="342" r:id="rId10"/>
    <p:sldId id="326" r:id="rId11"/>
    <p:sldId id="357" r:id="rId12"/>
    <p:sldId id="370" r:id="rId13"/>
    <p:sldId id="259" r:id="rId14"/>
    <p:sldId id="376" r:id="rId15"/>
    <p:sldId id="377" r:id="rId16"/>
    <p:sldId id="372" r:id="rId17"/>
    <p:sldId id="379" r:id="rId18"/>
    <p:sldId id="381" r:id="rId19"/>
    <p:sldId id="378" r:id="rId20"/>
    <p:sldId id="366" r:id="rId21"/>
    <p:sldId id="367" r:id="rId22"/>
    <p:sldId id="368" r:id="rId23"/>
    <p:sldId id="369" r:id="rId24"/>
    <p:sldId id="355" r:id="rId25"/>
    <p:sldId id="343" r:id="rId26"/>
    <p:sldId id="348" r:id="rId27"/>
    <p:sldId id="382" r:id="rId28"/>
    <p:sldId id="347" r:id="rId29"/>
    <p:sldId id="344" r:id="rId30"/>
    <p:sldId id="353" r:id="rId31"/>
    <p:sldId id="384" r:id="rId32"/>
    <p:sldId id="383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EC9"/>
    <a:srgbClr val="FEF6F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2" autoAdjust="0"/>
    <p:restoredTop sz="89372" autoAdjust="0"/>
  </p:normalViewPr>
  <p:slideViewPr>
    <p:cSldViewPr>
      <p:cViewPr>
        <p:scale>
          <a:sx n="75" d="100"/>
          <a:sy n="75" d="100"/>
        </p:scale>
        <p:origin x="-1637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E1013-6420-4689-AAC6-267535457354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D828-D3B2-4210-A44C-5155222BD68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sissa.it/~laio/Research/Res_metadynamics.php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Bias-exchange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metadynamics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(see Ref. [1]) is an approach specifically designed for accelerating rare events/computing the free energy in very complex cases, in which the variables that are relevant for the process are more than 2-3. In these cases, normal approaches such as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metadynamics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umbrella sampling are very inefficient.</a:t>
            </a:r>
            <a:b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method works as follows: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first lists all the collective variables that are expected to be relevant for the process under investigation. There is no limitation on the number of variables.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runs in parallel several molecular dynamics simulations, each biased with a </a:t>
            </a:r>
            <a:r>
              <a:rPr lang="en-US" sz="1200" b="0" i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metadynamics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potential acting on one of the collective variables of the list.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fixed time intervals, swaps of the configurations between pairs of replicas are attempted. The swap is accepted according to the Metropolis criterion.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Thus, the dynamics of each replica is biased in a direction that changes stochastically with time. This allows the system exploring a complex (multidimensional) free energy landscape with great efficiency, even if the bias at each time is only one-dimensional. 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leggi</a:t>
            </a: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Natural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sequences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fold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thermodynamically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stable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structures</a:t>
            </a:r>
            <a:endParaRPr lang="it-IT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Constraints are key to understand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Constrains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reduce the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reach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stable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ground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 (low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frustration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landscape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end up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structures</a:t>
            </a:r>
            <a:r>
              <a:rPr lang="it-IT" dirty="0" smtClean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OMINO LAVORI IN CORSO x</a:t>
            </a:r>
            <a:r>
              <a:rPr lang="it-IT" baseline="0" dirty="0" smtClean="0"/>
              <a:t> tutte. </a:t>
            </a:r>
            <a:r>
              <a:rPr lang="it-IT" dirty="0" smtClean="0"/>
              <a:t>partendo</a:t>
            </a:r>
            <a:r>
              <a:rPr lang="it-IT" baseline="0" dirty="0" smtClean="0"/>
              <a:t> da strutture </a:t>
            </a:r>
            <a:r>
              <a:rPr lang="it-IT" baseline="0" dirty="0" err="1" smtClean="0"/>
              <a:t>pdb</a:t>
            </a:r>
            <a:r>
              <a:rPr lang="it-IT" baseline="0" dirty="0" smtClean="0"/>
              <a:t> per nativa e </a:t>
            </a:r>
            <a:r>
              <a:rPr lang="it-IT" baseline="0" dirty="0" err="1" smtClean="0"/>
              <a:t>bb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pdb</a:t>
            </a:r>
            <a:r>
              <a:rPr lang="it-IT" baseline="0" dirty="0" smtClean="0"/>
              <a:t> per </a:t>
            </a:r>
            <a:r>
              <a:rPr lang="it-IT" baseline="0" dirty="0" err="1" smtClean="0"/>
              <a:t>dsegnata</a:t>
            </a:r>
            <a:r>
              <a:rPr lang="it-IT" baseline="0" dirty="0" smtClean="0"/>
              <a:t> con side </a:t>
            </a:r>
            <a:r>
              <a:rPr lang="it-IT" baseline="0" dirty="0" err="1" smtClean="0"/>
              <a:t>chains</a:t>
            </a:r>
            <a:r>
              <a:rPr lang="it-IT" baseline="0" dirty="0" smtClean="0"/>
              <a:t> aggiunte con </a:t>
            </a:r>
            <a:r>
              <a:rPr lang="it-IT" baseline="0" dirty="0" err="1" smtClean="0"/>
              <a:t>rotamer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analysis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abiamo</a:t>
            </a:r>
            <a:r>
              <a:rPr lang="it-IT" baseline="0" dirty="0" smtClean="0"/>
              <a:t> fatto 100 </a:t>
            </a:r>
            <a:r>
              <a:rPr lang="it-IT" baseline="0" dirty="0" err="1" smtClean="0"/>
              <a:t>ns</a:t>
            </a:r>
            <a:r>
              <a:rPr lang="it-IT" baseline="0" dirty="0" smtClean="0"/>
              <a:t> di dinamica e analizzato l’RMSD per </a:t>
            </a:r>
            <a:r>
              <a:rPr lang="it-IT" baseline="0" dirty="0" err="1" smtClean="0"/>
              <a:t>nat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dis</a:t>
            </a:r>
            <a:r>
              <a:rPr lang="it-IT" baseline="0" dirty="0" smtClean="0"/>
              <a:t> e la differenza di energia potenziale del sistema totale. grande differenza di energia tra le due e disegnata è </a:t>
            </a:r>
            <a:r>
              <a:rPr lang="it-IT" baseline="0" dirty="0" err="1" smtClean="0"/>
              <a:t>piu</a:t>
            </a:r>
            <a:r>
              <a:rPr lang="it-IT" baseline="0" dirty="0" smtClean="0"/>
              <a:t> bassa. mentre RMSD non è </a:t>
            </a:r>
            <a:r>
              <a:rPr lang="it-IT" baseline="0" dirty="0" err="1" smtClean="0"/>
              <a:t>soddifacente</a:t>
            </a:r>
            <a:r>
              <a:rPr lang="it-IT" baseline="0" dirty="0" smtClean="0"/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perche</a:t>
            </a:r>
            <a:r>
              <a:rPr lang="it-IT" baseline="0" dirty="0" smtClean="0"/>
              <a:t> importante, interesse farmacologico!!!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Change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matrix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match designed and natural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sequences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maximum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entropy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principle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120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PDB and 100.000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natural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ESOL penalizes the surface exposure</a:t>
            </a:r>
            <a:r>
              <a:rPr lang="en-US" baseline="0" dirty="0" smtClean="0"/>
              <a:t> of hydrophobic </a:t>
            </a:r>
            <a:r>
              <a:rPr lang="en-US" baseline="0" dirty="0" err="1" smtClean="0"/>
              <a:t>aa</a:t>
            </a:r>
            <a:r>
              <a:rPr lang="en-US" baseline="0" dirty="0" smtClean="0"/>
              <a:t>. </a:t>
            </a:r>
            <a:r>
              <a:rPr lang="en-US" dirty="0" smtClean="0"/>
              <a:t>threshold for the number of contacts in the native structure above which the amino acid is considered to be fully buried and epsilon is the </a:t>
            </a:r>
            <a:r>
              <a:rPr lang="en-US" dirty="0" err="1" smtClean="0"/>
              <a:t>Dolittle</a:t>
            </a:r>
            <a:r>
              <a:rPr lang="en-US" dirty="0" smtClean="0"/>
              <a:t> </a:t>
            </a:r>
            <a:r>
              <a:rPr lang="en-US" dirty="0" err="1" smtClean="0"/>
              <a:t>hydrophobicity</a:t>
            </a:r>
            <a:r>
              <a:rPr lang="en-US" dirty="0" smtClean="0"/>
              <a:t> index, rescaled by  to make this term match the contributions from the other energy terms.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Design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baseline="0" dirty="0" smtClean="0"/>
              <a:t> </a:t>
            </a:r>
            <a:r>
              <a:rPr lang="it-IT" dirty="0" err="1" smtClean="0"/>
              <a:t>ligands</a:t>
            </a:r>
            <a:r>
              <a:rPr lang="it-IT" dirty="0" smtClean="0"/>
              <a:t> – </a:t>
            </a:r>
            <a:r>
              <a:rPr lang="it-IT" dirty="0" err="1" smtClean="0"/>
              <a:t>receptors</a:t>
            </a:r>
            <a:r>
              <a:rPr lang="it-IT" dirty="0" smtClean="0"/>
              <a:t> </a:t>
            </a:r>
            <a:r>
              <a:rPr lang="it-IT" dirty="0" err="1" smtClean="0"/>
              <a:t>intractions</a:t>
            </a:r>
            <a:r>
              <a:rPr lang="it-IT" dirty="0" smtClean="0"/>
              <a:t> </a:t>
            </a:r>
            <a:r>
              <a:rPr lang="it-IT" dirty="0" err="1" smtClean="0"/>
              <a:t>consist</a:t>
            </a:r>
            <a:r>
              <a:rPr lang="it-IT" baseline="0" dirty="0" smtClean="0"/>
              <a:t> in the </a:t>
            </a:r>
            <a:r>
              <a:rPr lang="it-IT" baseline="0" dirty="0" err="1" smtClean="0"/>
              <a:t>search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aminoacid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sequences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whose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lowest</a:t>
            </a:r>
            <a:r>
              <a:rPr lang="it-IT" baseline="0" dirty="0" smtClean="0"/>
              <a:t> free </a:t>
            </a:r>
            <a:r>
              <a:rPr lang="it-IT" baseline="0" dirty="0" err="1" smtClean="0"/>
              <a:t>energy</a:t>
            </a:r>
            <a:r>
              <a:rPr lang="it-IT" baseline="0" dirty="0" smtClean="0"/>
              <a:t> state </a:t>
            </a:r>
            <a:r>
              <a:rPr lang="it-IT" baseline="0" dirty="0" err="1" smtClean="0"/>
              <a:t>coincides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given</a:t>
            </a:r>
            <a:r>
              <a:rPr lang="it-IT" baseline="0" dirty="0" smtClean="0"/>
              <a:t> target </a:t>
            </a:r>
            <a:r>
              <a:rPr lang="it-IT" baseline="0" dirty="0" err="1" smtClean="0"/>
              <a:t>conformation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Natural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sequences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fold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thermodynamically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stable</a:t>
            </a: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dirty="0" err="1" smtClean="0">
                <a:solidFill>
                  <a:schemeClr val="tx2">
                    <a:lumMod val="50000"/>
                  </a:schemeClr>
                </a:solidFill>
              </a:rPr>
              <a:t>structures</a:t>
            </a:r>
            <a:endParaRPr lang="it-IT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Constraints are the key to understand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Constraints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reduce the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reach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stable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ground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 (low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frustration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landscape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caterpillar: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coarse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grained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maintain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mechanical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bb</a:t>
            </a:r>
            <a:r>
              <a:rPr lang="it-IT" baseline="0" dirty="0" smtClean="0"/>
              <a:t> and the </a:t>
            </a:r>
            <a:r>
              <a:rPr lang="it-IT" baseline="0" dirty="0" err="1" smtClean="0"/>
              <a:t>constraints</a:t>
            </a:r>
            <a:r>
              <a:rPr lang="it-IT" baseline="0" dirty="0" smtClean="0"/>
              <a:t> on the </a:t>
            </a:r>
            <a:r>
              <a:rPr lang="it-IT" baseline="0" dirty="0" err="1" smtClean="0"/>
              <a:t>dihedral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angles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while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coarse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graining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pairwise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interacrtions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centered</a:t>
            </a:r>
            <a:r>
              <a:rPr lang="it-IT" baseline="0" dirty="0" smtClean="0"/>
              <a:t> on the </a:t>
            </a:r>
            <a:r>
              <a:rPr lang="it-IT" baseline="0" dirty="0" err="1" smtClean="0"/>
              <a:t>Calpha</a:t>
            </a:r>
            <a:r>
              <a:rPr lang="it-IT" baseline="0" dirty="0" smtClean="0"/>
              <a:t>. In </a:t>
            </a:r>
            <a:r>
              <a:rPr lang="it-IT" baseline="0" dirty="0" err="1" smtClean="0"/>
              <a:t>particular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keep</a:t>
            </a:r>
            <a:r>
              <a:rPr lang="it-IT" baseline="0" dirty="0" smtClean="0"/>
              <a:t> a self </a:t>
            </a:r>
            <a:r>
              <a:rPr lang="it-IT" baseline="0" dirty="0" err="1" smtClean="0"/>
              <a:t>avoiding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2A </a:t>
            </a:r>
            <a:r>
              <a:rPr lang="it-IT" baseline="0" dirty="0" err="1" smtClean="0"/>
              <a:t>radius</a:t>
            </a:r>
            <a:r>
              <a:rPr lang="it-IT" baseline="0" dirty="0" smtClean="0"/>
              <a:t> and a </a:t>
            </a:r>
            <a:r>
              <a:rPr lang="it-IT" baseline="0" dirty="0" err="1" smtClean="0"/>
              <a:t>pairwise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depends</a:t>
            </a:r>
            <a:r>
              <a:rPr lang="it-IT" baseline="0" dirty="0" smtClean="0"/>
              <a:t> on the </a:t>
            </a:r>
            <a:r>
              <a:rPr lang="it-IT" baseline="0" dirty="0" err="1" smtClean="0"/>
              <a:t>identity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aa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pair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a cut off at 12 A. In </a:t>
            </a:r>
            <a:r>
              <a:rPr lang="it-IT" baseline="0" dirty="0" err="1" smtClean="0"/>
              <a:t>order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reproduce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protein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structures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allow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folding</a:t>
            </a:r>
            <a:r>
              <a:rPr lang="it-IT" baseline="0" dirty="0" smtClean="0"/>
              <a:t> and design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explicitly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consider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directional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hydrogen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bonds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within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bb</a:t>
            </a:r>
            <a:r>
              <a:rPr lang="it-IT" baseline="0" dirty="0" smtClean="0"/>
              <a:t>. In the </a:t>
            </a:r>
            <a:r>
              <a:rPr lang="it-IT" baseline="0" dirty="0" err="1" smtClean="0"/>
              <a:t>current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solvent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interactions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treated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implicitly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assigning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degree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hydrophobicity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each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type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computng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exposure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aa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along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bb</a:t>
            </a:r>
            <a:r>
              <a:rPr lang="it-IT" baseline="0" dirty="0" smtClean="0"/>
              <a:t>. The </a:t>
            </a:r>
            <a:r>
              <a:rPr lang="it-IT" baseline="0" dirty="0" err="1" smtClean="0"/>
              <a:t>effectiveness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be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proved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reconstructing</a:t>
            </a:r>
            <a:r>
              <a:rPr lang="it-IT" baseline="0" dirty="0" smtClean="0"/>
              <a:t> the free </a:t>
            </a:r>
            <a:r>
              <a:rPr lang="it-IT" baseline="0" dirty="0" err="1" smtClean="0"/>
              <a:t>energy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landscape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sequences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designed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into</a:t>
            </a:r>
            <a:r>
              <a:rPr lang="it-IT" baseline="0" dirty="0" smtClean="0"/>
              <a:t> a target </a:t>
            </a:r>
            <a:r>
              <a:rPr lang="it-IT" baseline="0" dirty="0" err="1" smtClean="0"/>
              <a:t>structure</a:t>
            </a:r>
            <a:r>
              <a:rPr lang="it-IT" baseline="0" dirty="0" smtClean="0"/>
              <a:t>. As </a:t>
            </a:r>
            <a:r>
              <a:rPr lang="it-IT" baseline="0" dirty="0" err="1" smtClean="0"/>
              <a:t>you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see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from</a:t>
            </a:r>
            <a:r>
              <a:rPr lang="it-IT" baseline="0" dirty="0" smtClean="0"/>
              <a:t> the figure in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consider</a:t>
            </a:r>
            <a:r>
              <a:rPr lang="it-IT" baseline="0" dirty="0" smtClean="0"/>
              <a:t> 4 </a:t>
            </a:r>
            <a:r>
              <a:rPr lang="it-IT" baseline="0" dirty="0" err="1" smtClean="0"/>
              <a:t>sequences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folding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 target </a:t>
            </a:r>
            <a:r>
              <a:rPr lang="it-IT" baseline="0" dirty="0" err="1" smtClean="0"/>
              <a:t>structures</a:t>
            </a:r>
            <a:r>
              <a:rPr lang="it-IT" baseline="0" dirty="0" smtClean="0"/>
              <a:t>, the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effective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since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curves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funneled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shape</a:t>
            </a:r>
            <a:r>
              <a:rPr lang="it-IT" baseline="0" dirty="0" smtClean="0"/>
              <a:t> and the minima are at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2 A </a:t>
            </a:r>
            <a:r>
              <a:rPr lang="it-IT" baseline="0" dirty="0" err="1" smtClean="0"/>
              <a:t>drmsd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from</a:t>
            </a:r>
            <a:r>
              <a:rPr lang="it-IT" baseline="0" dirty="0" smtClean="0"/>
              <a:t> the target </a:t>
            </a:r>
            <a:r>
              <a:rPr lang="it-IT" baseline="0" dirty="0" err="1" smtClean="0"/>
              <a:t>structure</a:t>
            </a:r>
            <a:r>
              <a:rPr lang="it-IT" baseline="0" dirty="0" smtClean="0"/>
              <a:t>.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caterpillar: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coarse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grained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 in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maintain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mechanical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bb</a:t>
            </a:r>
            <a:r>
              <a:rPr lang="it-IT" baseline="0" dirty="0" smtClean="0"/>
              <a:t> and the </a:t>
            </a:r>
            <a:r>
              <a:rPr lang="it-IT" baseline="0" dirty="0" err="1" smtClean="0"/>
              <a:t>constraints</a:t>
            </a:r>
            <a:r>
              <a:rPr lang="it-IT" baseline="0" dirty="0" smtClean="0"/>
              <a:t> on the </a:t>
            </a:r>
            <a:r>
              <a:rPr lang="it-IT" baseline="0" dirty="0" err="1" smtClean="0"/>
              <a:t>dihedral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angles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while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coarse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graining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pairwise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interacrtions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centered</a:t>
            </a:r>
            <a:r>
              <a:rPr lang="it-IT" baseline="0" dirty="0" smtClean="0"/>
              <a:t> on the </a:t>
            </a:r>
            <a:r>
              <a:rPr lang="it-IT" baseline="0" dirty="0" err="1" smtClean="0"/>
              <a:t>Calpha</a:t>
            </a:r>
            <a:r>
              <a:rPr lang="it-IT" baseline="0" dirty="0" smtClean="0"/>
              <a:t>. In </a:t>
            </a:r>
            <a:r>
              <a:rPr lang="it-IT" baseline="0" dirty="0" err="1" smtClean="0"/>
              <a:t>particular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keep</a:t>
            </a:r>
            <a:r>
              <a:rPr lang="it-IT" baseline="0" dirty="0" smtClean="0"/>
              <a:t> a self </a:t>
            </a:r>
            <a:r>
              <a:rPr lang="it-IT" baseline="0" dirty="0" err="1" smtClean="0"/>
              <a:t>avoiding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2A </a:t>
            </a:r>
            <a:r>
              <a:rPr lang="it-IT" baseline="0" dirty="0" err="1" smtClean="0"/>
              <a:t>radius</a:t>
            </a:r>
            <a:r>
              <a:rPr lang="it-IT" baseline="0" dirty="0" smtClean="0"/>
              <a:t> and a </a:t>
            </a:r>
            <a:r>
              <a:rPr lang="it-IT" baseline="0" dirty="0" err="1" smtClean="0"/>
              <a:t>pairwise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depends</a:t>
            </a:r>
            <a:r>
              <a:rPr lang="it-IT" baseline="0" dirty="0" smtClean="0"/>
              <a:t> on the </a:t>
            </a:r>
            <a:r>
              <a:rPr lang="it-IT" baseline="0" dirty="0" err="1" smtClean="0"/>
              <a:t>identity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aa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pair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</a:t>
            </a:r>
            <a:r>
              <a:rPr lang="it-IT" baseline="0" dirty="0" smtClean="0"/>
              <a:t> a cut off at 12 A. In </a:t>
            </a:r>
            <a:r>
              <a:rPr lang="it-IT" baseline="0" dirty="0" err="1" smtClean="0"/>
              <a:t>order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reproduce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protein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structures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allow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folding</a:t>
            </a:r>
            <a:r>
              <a:rPr lang="it-IT" baseline="0" dirty="0" smtClean="0"/>
              <a:t> and design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explicitly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consider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directional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hydrogen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bonds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within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bb</a:t>
            </a:r>
            <a:r>
              <a:rPr lang="it-IT" baseline="0" dirty="0" smtClean="0"/>
              <a:t>. In the </a:t>
            </a:r>
            <a:r>
              <a:rPr lang="it-IT" baseline="0" dirty="0" err="1" smtClean="0"/>
              <a:t>current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solvent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interactions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treated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implicitly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assigning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degree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hydrophobicity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each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type</a:t>
            </a:r>
            <a:r>
              <a:rPr lang="it-IT" baseline="0" dirty="0" smtClean="0"/>
              <a:t> and </a:t>
            </a:r>
            <a:r>
              <a:rPr lang="it-IT" baseline="0" dirty="0" err="1" smtClean="0"/>
              <a:t>computng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exposure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aa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along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bb</a:t>
            </a:r>
            <a:r>
              <a:rPr lang="it-IT" baseline="0" dirty="0" smtClean="0"/>
              <a:t>. The </a:t>
            </a:r>
            <a:r>
              <a:rPr lang="it-IT" baseline="0" dirty="0" err="1" smtClean="0"/>
              <a:t>effectiveness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be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proved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reconstructing</a:t>
            </a:r>
            <a:r>
              <a:rPr lang="it-IT" baseline="0" dirty="0" smtClean="0"/>
              <a:t> the free </a:t>
            </a:r>
            <a:r>
              <a:rPr lang="it-IT" baseline="0" dirty="0" err="1" smtClean="0"/>
              <a:t>energy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landscape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sequences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designed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fold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into</a:t>
            </a:r>
            <a:r>
              <a:rPr lang="it-IT" baseline="0" dirty="0" smtClean="0"/>
              <a:t> a target </a:t>
            </a:r>
            <a:r>
              <a:rPr lang="it-IT" baseline="0" dirty="0" err="1" smtClean="0"/>
              <a:t>structure</a:t>
            </a:r>
            <a:r>
              <a:rPr lang="it-IT" baseline="0" dirty="0" smtClean="0"/>
              <a:t>. As </a:t>
            </a:r>
            <a:r>
              <a:rPr lang="it-IT" baseline="0" dirty="0" err="1" smtClean="0"/>
              <a:t>you</a:t>
            </a:r>
            <a:r>
              <a:rPr lang="it-IT" baseline="0" dirty="0" smtClean="0"/>
              <a:t> can </a:t>
            </a:r>
            <a:r>
              <a:rPr lang="it-IT" baseline="0" dirty="0" err="1" smtClean="0"/>
              <a:t>see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from</a:t>
            </a:r>
            <a:r>
              <a:rPr lang="it-IT" baseline="0" dirty="0" smtClean="0"/>
              <a:t> the figure in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consider</a:t>
            </a:r>
            <a:r>
              <a:rPr lang="it-IT" baseline="0" dirty="0" smtClean="0"/>
              <a:t> 4 </a:t>
            </a:r>
            <a:r>
              <a:rPr lang="it-IT" baseline="0" dirty="0" err="1" smtClean="0"/>
              <a:t>sequences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folding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different</a:t>
            </a:r>
            <a:r>
              <a:rPr lang="it-IT" baseline="0" dirty="0" smtClean="0"/>
              <a:t> target </a:t>
            </a:r>
            <a:r>
              <a:rPr lang="it-IT" baseline="0" dirty="0" err="1" smtClean="0"/>
              <a:t>structures</a:t>
            </a:r>
            <a:r>
              <a:rPr lang="it-IT" baseline="0" dirty="0" smtClean="0"/>
              <a:t>, the </a:t>
            </a:r>
            <a:r>
              <a:rPr lang="it-IT" baseline="0" dirty="0" err="1" smtClean="0"/>
              <a:t>model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very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effective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since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all</a:t>
            </a:r>
            <a:r>
              <a:rPr lang="it-IT" baseline="0" dirty="0" smtClean="0"/>
              <a:t> the </a:t>
            </a:r>
            <a:r>
              <a:rPr lang="it-IT" baseline="0" dirty="0" err="1" smtClean="0"/>
              <a:t>curves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have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funneled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shape</a:t>
            </a:r>
            <a:r>
              <a:rPr lang="it-IT" baseline="0" dirty="0" smtClean="0"/>
              <a:t> and the minima are at </a:t>
            </a:r>
            <a:r>
              <a:rPr lang="it-IT" baseline="0" dirty="0" err="1" smtClean="0"/>
              <a:t>about</a:t>
            </a:r>
            <a:r>
              <a:rPr lang="it-IT" baseline="0" dirty="0" smtClean="0"/>
              <a:t> 2 A </a:t>
            </a:r>
            <a:r>
              <a:rPr lang="it-IT" baseline="0" dirty="0" err="1" smtClean="0"/>
              <a:t>drmsd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from</a:t>
            </a:r>
            <a:r>
              <a:rPr lang="it-IT" baseline="0" dirty="0" smtClean="0"/>
              <a:t> the target </a:t>
            </a:r>
            <a:r>
              <a:rPr lang="it-IT" baseline="0" dirty="0" err="1" smtClean="0"/>
              <a:t>structure</a:t>
            </a:r>
            <a:r>
              <a:rPr lang="it-IT" baseline="0" dirty="0" smtClean="0"/>
              <a:t>.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qui ricorda di dire IDENTIFICATION</a:t>
            </a:r>
            <a:r>
              <a:rPr lang="it-IT" baseline="0" dirty="0" smtClean="0"/>
              <a:t> OF TH POCKET per </a:t>
            </a:r>
            <a:r>
              <a:rPr lang="it-IT" baseline="0" dirty="0" err="1" smtClean="0"/>
              <a:t>real</a:t>
            </a:r>
            <a:r>
              <a:rPr lang="it-IT" baseline="0" dirty="0" smtClean="0"/>
              <a:t> e test system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solidFill>
                  <a:schemeClr val="tx2">
                    <a:lumMod val="50000"/>
                  </a:schemeClr>
                </a:solidFill>
              </a:rPr>
              <a:t>mettere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 in ottica di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improvement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. modello è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figo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 , ma per applicazioni farmaceutiche e proprietà chimiche è importante poter tornare da una descrizione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cg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 ad una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full-atom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inltre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1200" b="1" baseline="0" dirty="0" smtClean="0">
                <a:solidFill>
                  <a:schemeClr val="tx2">
                    <a:lumMod val="50000"/>
                  </a:schemeClr>
                </a:solidFill>
              </a:rPr>
              <a:t>questo ci permette di confrontare il nostro modello con predizioni da </a:t>
            </a:r>
            <a:r>
              <a:rPr lang="it-IT" sz="1200" b="1" baseline="0" dirty="0" err="1" smtClean="0">
                <a:solidFill>
                  <a:schemeClr val="tx2">
                    <a:lumMod val="50000"/>
                  </a:schemeClr>
                </a:solidFill>
              </a:rPr>
              <a:t>MD</a:t>
            </a:r>
            <a:r>
              <a:rPr lang="it-IT" sz="1200" b="1" baseline="0" dirty="0" smtClean="0">
                <a:solidFill>
                  <a:schemeClr val="tx2">
                    <a:lumMod val="50000"/>
                  </a:schemeClr>
                </a:solidFill>
              </a:rPr>
              <a:t> con </a:t>
            </a:r>
            <a:r>
              <a:rPr lang="it-IT" sz="1200" b="1" baseline="0" dirty="0" err="1" smtClean="0">
                <a:solidFill>
                  <a:schemeClr val="tx2">
                    <a:lumMod val="50000"/>
                  </a:schemeClr>
                </a:solidFill>
              </a:rPr>
              <a:t>ff</a:t>
            </a:r>
            <a:r>
              <a:rPr lang="it-IT" sz="1200" b="1" baseline="0" dirty="0" smtClean="0">
                <a:solidFill>
                  <a:schemeClr val="tx2">
                    <a:lumMod val="50000"/>
                  </a:schemeClr>
                </a:solidFill>
              </a:rPr>
              <a:t> e full </a:t>
            </a:r>
            <a:r>
              <a:rPr lang="it-IT" sz="1200" b="1" baseline="0" dirty="0" err="1" smtClean="0">
                <a:solidFill>
                  <a:schemeClr val="tx2">
                    <a:lumMod val="50000"/>
                  </a:schemeClr>
                </a:solidFill>
              </a:rPr>
              <a:t>atom</a:t>
            </a:r>
            <a:r>
              <a:rPr lang="it-IT" sz="1200" b="1" baseline="0" dirty="0" smtClean="0">
                <a:solidFill>
                  <a:schemeClr val="tx2">
                    <a:lumMod val="50000"/>
                  </a:schemeClr>
                </a:solidFill>
              </a:rPr>
              <a:t> e se necessario migliorare i potenziali caterpillar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. per fare questo ho messo su un protocollo che permette di ricostruire la struttura full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atom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 partendo da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seq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 caterpillar. le side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chain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 sono aggiunte con programma … con analisi dei </a:t>
            </a:r>
            <a:r>
              <a:rPr lang="it-IT" sz="1200" baseline="0" dirty="0" err="1" smtClean="0">
                <a:solidFill>
                  <a:schemeClr val="tx2">
                    <a:lumMod val="50000"/>
                  </a:schemeClr>
                </a:solidFill>
              </a:rPr>
              <a:t>rotameri</a:t>
            </a:r>
            <a:r>
              <a:rPr lang="it-IT" sz="1200" baseline="0" dirty="0" smtClean="0">
                <a:solidFill>
                  <a:schemeClr val="tx2">
                    <a:lumMod val="50000"/>
                  </a:schemeClr>
                </a:solidFill>
              </a:rPr>
              <a:t> (leggi e spiega). Qui spiega come sono messe su le simulazioni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1D828-D3B2-4210-A44C-5155222BD685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21/09/2015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0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g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uni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643578"/>
            <a:ext cx="2554600" cy="696709"/>
          </a:xfrm>
          <a:prstGeom prst="rect">
            <a:avLst/>
          </a:prstGeom>
        </p:spPr>
      </p:pic>
      <p:pic>
        <p:nvPicPr>
          <p:cNvPr id="6" name="Immagine 5" descr="vs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78" y="5572140"/>
            <a:ext cx="1357322" cy="723905"/>
          </a:xfrm>
          <a:prstGeom prst="rect">
            <a:avLst/>
          </a:prstGeom>
        </p:spPr>
      </p:pic>
      <p:pic>
        <p:nvPicPr>
          <p:cNvPr id="8" name="Immagine 7" descr="glossy-blu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146344">
            <a:off x="4433424" y="2216825"/>
            <a:ext cx="2737475" cy="2253066"/>
          </a:xfrm>
          <a:prstGeom prst="rect">
            <a:avLst/>
          </a:prstGeom>
        </p:spPr>
      </p:pic>
      <p:pic>
        <p:nvPicPr>
          <p:cNvPr id="9" name="Immagine 8" descr="trasparente-blu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337855">
            <a:off x="1907742" y="2291169"/>
            <a:ext cx="2773859" cy="228301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28662" y="3405846"/>
            <a:ext cx="153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FOLDING</a:t>
            </a:r>
            <a:endParaRPr lang="it-IT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072330" y="3714752"/>
            <a:ext cx="131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it-IT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5720" y="4207053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Find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it-IT" sz="2000" u="sng" dirty="0" err="1" smtClean="0">
                <a:solidFill>
                  <a:schemeClr val="tx2">
                    <a:lumMod val="50000"/>
                  </a:schemeClr>
                </a:solidFill>
              </a:rPr>
              <a:t>specific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it-IT" sz="2000" u="sng" dirty="0" err="1" smtClean="0">
                <a:solidFill>
                  <a:schemeClr val="tx2">
                    <a:lumMod val="50000"/>
                  </a:schemeClr>
                </a:solidFill>
              </a:rPr>
              <a:t>stable</a:t>
            </a:r>
            <a:r>
              <a:rPr lang="it-IT" sz="2000" u="sng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u="sng" dirty="0" smtClean="0">
                <a:solidFill>
                  <a:schemeClr val="tx2">
                    <a:lumMod val="50000"/>
                  </a:schemeClr>
                </a:solidFill>
              </a:rPr>
              <a:t>3D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structure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given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fixed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amino acid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sequence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786446" y="4207053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Find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sequence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amino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acids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will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fold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in a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given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target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structure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85786" y="2428868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reccia circolare in giù 14"/>
          <p:cNvSpPr/>
          <p:nvPr/>
        </p:nvSpPr>
        <p:spPr>
          <a:xfrm rot="1984155">
            <a:off x="2274702" y="2663036"/>
            <a:ext cx="762674" cy="20779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circolare in giù 15"/>
          <p:cNvSpPr/>
          <p:nvPr/>
        </p:nvSpPr>
        <p:spPr>
          <a:xfrm rot="1222490">
            <a:off x="6511656" y="2895967"/>
            <a:ext cx="762674" cy="20779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636973" y="2357430"/>
            <a:ext cx="288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Calisto MT" pitchFamily="18" charset="0"/>
              </a:rPr>
              <a:t>?</a:t>
            </a:r>
            <a:endParaRPr lang="it-IT" sz="2000" b="1" dirty="0">
              <a:latin typeface="Calisto MT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858016" y="2569464"/>
            <a:ext cx="288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Calisto MT" pitchFamily="18" charset="0"/>
              </a:rPr>
              <a:t>?</a:t>
            </a:r>
            <a:endParaRPr lang="it-IT" sz="2000" b="1" dirty="0">
              <a:latin typeface="Calisto MT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858016" y="3276223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715140" y="3347661"/>
            <a:ext cx="1857388" cy="35719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5857892"/>
            <a:ext cx="7772400" cy="1073171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Francesca </a:t>
            </a:r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Nerattini</a:t>
            </a:r>
            <a:endParaRPr lang="it-IT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Computational</a:t>
            </a:r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Physics</a:t>
            </a:r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Group, </a:t>
            </a:r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University</a:t>
            </a:r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it-IT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Vienna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57200" y="8572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Designing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highly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specific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probes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tunable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affinity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 descr="2L09-Rand-PAR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00000">
            <a:off x="3624750" y="3824220"/>
            <a:ext cx="1063479" cy="1652704"/>
          </a:xfrm>
          <a:prstGeom prst="rect">
            <a:avLst/>
          </a:prstGeom>
        </p:spPr>
      </p:pic>
      <p:pic>
        <p:nvPicPr>
          <p:cNvPr id="16" name="Immagine 15" descr="2L09-Des-PAR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53308">
            <a:off x="7217364" y="1874359"/>
            <a:ext cx="831095" cy="1571674"/>
          </a:xfrm>
          <a:prstGeom prst="rect">
            <a:avLst/>
          </a:prstGeom>
        </p:spPr>
      </p:pic>
      <p:pic>
        <p:nvPicPr>
          <p:cNvPr id="24" name="Immagine 23" descr="RMSD_rand_3to57_CA_allP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64" y="4550577"/>
            <a:ext cx="2643194" cy="1850236"/>
          </a:xfrm>
          <a:prstGeom prst="rect">
            <a:avLst/>
          </a:prstGeom>
        </p:spPr>
      </p:pic>
      <p:pic>
        <p:nvPicPr>
          <p:cNvPr id="22" name="Immagine 21" descr="RMSD_des_3to57_CA_allP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9682" y="2414580"/>
            <a:ext cx="2714632" cy="190024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857884" y="2494553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Designed</a:t>
            </a:r>
            <a:endParaRPr lang="it-IT" dirty="0"/>
          </a:p>
        </p:txBody>
      </p:sp>
      <p:pic>
        <p:nvPicPr>
          <p:cNvPr id="13" name="Immagine 12" descr="2L09-RCS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28474">
            <a:off x="-269476" y="-149534"/>
            <a:ext cx="3115106" cy="25638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atomistic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2L09 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29124" y="11429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amber99sb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TIP3P water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 = 298 K ; P = 1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atm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34984" y="2494553"/>
            <a:ext cx="78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Native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142844" y="1785926"/>
            <a:ext cx="2112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Reference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Structure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RMSD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RCSB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122387" y="4631304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Random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2321479" y="1344027"/>
            <a:ext cx="1964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GROMACS</a:t>
            </a:r>
            <a:endParaRPr lang="it-IT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magine 13" descr="Potential_energy_2L09_nat_rand_d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04728" y="4371989"/>
            <a:ext cx="3143260" cy="2200283"/>
          </a:xfrm>
          <a:prstGeom prst="rect">
            <a:avLst/>
          </a:prstGeom>
        </p:spPr>
      </p:pic>
      <p:pic>
        <p:nvPicPr>
          <p:cNvPr id="23" name="Immagine 22" descr="RMSD_nat_3to57_CA_allPA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34734" y="2416493"/>
            <a:ext cx="2714632" cy="1900243"/>
          </a:xfrm>
          <a:prstGeom prst="rect">
            <a:avLst/>
          </a:prstGeom>
        </p:spPr>
      </p:pic>
      <p:pic>
        <p:nvPicPr>
          <p:cNvPr id="15" name="Immagine 14" descr="2_Lavori_in_corso-1688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39680" y="500042"/>
            <a:ext cx="1438268" cy="1254889"/>
          </a:xfrm>
          <a:prstGeom prst="rect">
            <a:avLst/>
          </a:prstGeom>
        </p:spPr>
      </p:pic>
      <p:cxnSp>
        <p:nvCxnSpPr>
          <p:cNvPr id="19" name="Connettore 7 18"/>
          <p:cNvCxnSpPr/>
          <p:nvPr/>
        </p:nvCxnSpPr>
        <p:spPr>
          <a:xfrm rot="5400000">
            <a:off x="6965173" y="2536025"/>
            <a:ext cx="428628" cy="357190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7 28"/>
          <p:cNvCxnSpPr/>
          <p:nvPr/>
        </p:nvCxnSpPr>
        <p:spPr>
          <a:xfrm rot="5400000">
            <a:off x="3357554" y="4643446"/>
            <a:ext cx="642942" cy="357190"/>
          </a:xfrm>
          <a:prstGeom prst="curvedConnector3">
            <a:avLst>
              <a:gd name="adj1" fmla="val 50000"/>
            </a:avLst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o 24"/>
          <p:cNvGrpSpPr/>
          <p:nvPr/>
        </p:nvGrpSpPr>
        <p:grpSpPr>
          <a:xfrm>
            <a:off x="1133134" y="4419111"/>
            <a:ext cx="338554" cy="1938211"/>
            <a:chOff x="2869674" y="2257278"/>
            <a:chExt cx="338554" cy="1938211"/>
          </a:xfrm>
        </p:grpSpPr>
        <p:sp>
          <p:nvSpPr>
            <p:cNvPr id="26" name="Rettangolo 25"/>
            <p:cNvSpPr/>
            <p:nvPr/>
          </p:nvSpPr>
          <p:spPr>
            <a:xfrm rot="16200000">
              <a:off x="2095277" y="3092714"/>
              <a:ext cx="1938211" cy="26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 rot="16200000">
              <a:off x="2573118" y="3042515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RMSD [Å]</a:t>
              </a:r>
              <a:endParaRPr lang="it-IT" sz="1600" dirty="0">
                <a:latin typeface="Arial Narrow" pitchFamily="34" charset="0"/>
                <a:cs typeface="Angsana New" pitchFamily="18" charset="-34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1071538" y="2418708"/>
            <a:ext cx="338554" cy="1938211"/>
            <a:chOff x="2869674" y="2257278"/>
            <a:chExt cx="338554" cy="1938211"/>
          </a:xfrm>
        </p:grpSpPr>
        <p:sp>
          <p:nvSpPr>
            <p:cNvPr id="31" name="Rettangolo 30"/>
            <p:cNvSpPr/>
            <p:nvPr/>
          </p:nvSpPr>
          <p:spPr>
            <a:xfrm rot="16200000">
              <a:off x="2095277" y="3092714"/>
              <a:ext cx="1938211" cy="26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CasellaDiTesto 31"/>
            <p:cNvSpPr txBox="1"/>
            <p:nvPr/>
          </p:nvSpPr>
          <p:spPr>
            <a:xfrm rot="16200000">
              <a:off x="2573118" y="3042515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RMSD [Å]</a:t>
              </a:r>
              <a:endParaRPr lang="it-IT" sz="1600" dirty="0">
                <a:latin typeface="Arial Narrow" pitchFamily="34" charset="0"/>
                <a:cs typeface="Angsana New" pitchFamily="18" charset="-34"/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4804950" y="2428868"/>
            <a:ext cx="338554" cy="1938211"/>
            <a:chOff x="2869674" y="2257278"/>
            <a:chExt cx="338554" cy="1938211"/>
          </a:xfrm>
        </p:grpSpPr>
        <p:sp>
          <p:nvSpPr>
            <p:cNvPr id="34" name="Rettangolo 33"/>
            <p:cNvSpPr/>
            <p:nvPr/>
          </p:nvSpPr>
          <p:spPr>
            <a:xfrm rot="16200000">
              <a:off x="2095277" y="3092714"/>
              <a:ext cx="1938211" cy="26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 rot="16200000">
              <a:off x="2573118" y="3042515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RMSD [Å]</a:t>
              </a:r>
              <a:endParaRPr lang="it-IT" sz="1600" dirty="0">
                <a:latin typeface="Arial Narrow" pitchFamily="34" charset="0"/>
                <a:cs typeface="Angsana New" pitchFamily="18" charset="-34"/>
              </a:endParaRP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4569998" y="4317215"/>
            <a:ext cx="338554" cy="2020105"/>
            <a:chOff x="2869674" y="2201739"/>
            <a:chExt cx="338554" cy="2020105"/>
          </a:xfrm>
        </p:grpSpPr>
        <p:sp>
          <p:nvSpPr>
            <p:cNvPr id="37" name="Rettangolo 36"/>
            <p:cNvSpPr/>
            <p:nvPr/>
          </p:nvSpPr>
          <p:spPr>
            <a:xfrm rot="16200000">
              <a:off x="2095277" y="3092714"/>
              <a:ext cx="1938211" cy="26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CasellaDiTesto 37"/>
            <p:cNvSpPr txBox="1"/>
            <p:nvPr/>
          </p:nvSpPr>
          <p:spPr>
            <a:xfrm rot="16200000">
              <a:off x="2028898" y="3042515"/>
              <a:ext cx="20201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>
                  <a:latin typeface="Arial Narrow" pitchFamily="34" charset="0"/>
                  <a:cs typeface="Angsana New" pitchFamily="18" charset="-34"/>
                </a:rPr>
                <a:t>Potential</a:t>
              </a:r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 </a:t>
              </a:r>
              <a:r>
                <a:rPr lang="it-IT" sz="1600" dirty="0" err="1" smtClean="0">
                  <a:latin typeface="Arial Narrow" pitchFamily="34" charset="0"/>
                  <a:cs typeface="Angsana New" pitchFamily="18" charset="-34"/>
                </a:rPr>
                <a:t>energy</a:t>
              </a:r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 [</a:t>
              </a:r>
              <a:r>
                <a:rPr lang="it-IT" sz="1600" dirty="0" err="1" smtClean="0">
                  <a:latin typeface="Arial Narrow" pitchFamily="34" charset="0"/>
                  <a:cs typeface="Angsana New" pitchFamily="18" charset="-34"/>
                </a:rPr>
                <a:t>kJ</a:t>
              </a:r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/mol]</a:t>
              </a:r>
              <a:endParaRPr lang="it-IT" sz="1600" dirty="0">
                <a:latin typeface="Arial Narrow" pitchFamily="34" charset="0"/>
                <a:cs typeface="Angsana New" pitchFamily="18" charset="-34"/>
              </a:endParaRPr>
            </a:p>
          </p:txBody>
        </p:sp>
      </p:grpSp>
      <p:sp>
        <p:nvSpPr>
          <p:cNvPr id="39" name="CasellaDiTesto 38"/>
          <p:cNvSpPr txBox="1"/>
          <p:nvPr/>
        </p:nvSpPr>
        <p:spPr>
          <a:xfrm>
            <a:off x="7653994" y="5662214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  <a:latin typeface="Arial Narrow" pitchFamily="34" charset="0"/>
                <a:cs typeface="Angsana New" pitchFamily="18" charset="-34"/>
              </a:rPr>
              <a:t>Native seq.</a:t>
            </a:r>
            <a:endParaRPr lang="it-IT" sz="1600" dirty="0">
              <a:solidFill>
                <a:srgbClr val="C00000"/>
              </a:solidFill>
              <a:latin typeface="Arial Narrow" pitchFamily="34" charset="0"/>
              <a:cs typeface="Angsana New" pitchFamily="18" charset="-34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7653994" y="5269305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ngsana New" pitchFamily="18" charset="-34"/>
              </a:rPr>
              <a:t>Designed</a:t>
            </a: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ngsana New" pitchFamily="18" charset="-34"/>
              </a:rPr>
              <a:t> seq.</a:t>
            </a:r>
            <a:endParaRPr lang="it-IT" sz="1600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ngsana New" pitchFamily="18" charset="-34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7653994" y="4876396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rgbClr val="7030A0"/>
                </a:solidFill>
                <a:latin typeface="Arial Narrow" pitchFamily="34" charset="0"/>
                <a:cs typeface="Angsana New" pitchFamily="18" charset="-34"/>
              </a:rPr>
              <a:t>Random</a:t>
            </a:r>
            <a:r>
              <a:rPr lang="it-IT" sz="1600" dirty="0" smtClean="0">
                <a:solidFill>
                  <a:srgbClr val="7030A0"/>
                </a:solidFill>
                <a:latin typeface="Arial Narrow" pitchFamily="34" charset="0"/>
                <a:cs typeface="Angsana New" pitchFamily="18" charset="-34"/>
              </a:rPr>
              <a:t> seq.</a:t>
            </a:r>
            <a:endParaRPr lang="it-IT" sz="1600" dirty="0">
              <a:solidFill>
                <a:srgbClr val="7030A0"/>
              </a:solidFill>
              <a:latin typeface="Arial Narrow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dock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8011" y="2857496"/>
            <a:ext cx="1539675" cy="126722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here…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42844" y="1928802"/>
            <a:ext cx="850984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tx2">
                    <a:lumMod val="50000"/>
                  </a:schemeClr>
                </a:solidFill>
              </a:rPr>
              <a:t>Protein-ligand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tx2">
                    <a:lumMod val="50000"/>
                  </a:schemeClr>
                </a:solidFill>
              </a:rPr>
              <a:t>binding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>
              <a:buFont typeface="Wingdings" pitchFamily="2" charset="2"/>
              <a:buChar char="Ø"/>
            </a:pPr>
            <a:endParaRPr lang="it-IT" sz="22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Evaluate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binding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free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energy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affinity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the test system.</a:t>
            </a:r>
          </a:p>
          <a:p>
            <a:pPr>
              <a:buFont typeface="Arial" pitchFamily="34" charset="0"/>
              <a:buChar char="•"/>
            </a:pPr>
            <a:endParaRPr lang="it-IT" sz="10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Protein-protein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docking.</a:t>
            </a: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 Test </a:t>
            </a:r>
            <a:r>
              <a:rPr lang="it-IT" sz="22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tx2">
                    <a:lumMod val="50000"/>
                  </a:schemeClr>
                </a:solidFill>
              </a:rPr>
              <a:t>designed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tx2">
                    <a:lumMod val="50000"/>
                  </a:schemeClr>
                </a:solidFill>
              </a:rPr>
              <a:t>sequences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>
              <a:buFont typeface="Wingdings" pitchFamily="2" charset="2"/>
              <a:buChar char="Ø"/>
            </a:pPr>
            <a:endParaRPr lang="it-IT" sz="22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Take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advantage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MD feedback in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order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improve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the CATERPILLAR MODEL.</a:t>
            </a:r>
          </a:p>
          <a:p>
            <a:r>
              <a:rPr lang="it-IT" sz="10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Set up BIAS-EXCHANGE METADYNAMICS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 PLUMED.</a:t>
            </a:r>
          </a:p>
        </p:txBody>
      </p:sp>
      <p:pic>
        <p:nvPicPr>
          <p:cNvPr id="4" name="Immagine 3" descr="due_frec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214290"/>
            <a:ext cx="1357306" cy="135730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3357618" y="2428868"/>
            <a:ext cx="3143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per feedback importante: - interazione con </a:t>
            </a:r>
            <a:r>
              <a:rPr lang="it-IT" dirty="0" err="1" smtClean="0"/>
              <a:t>solv</a:t>
            </a:r>
            <a:endParaRPr lang="it-IT" dirty="0" smtClean="0"/>
          </a:p>
          <a:p>
            <a:pPr>
              <a:buFontTx/>
              <a:buChar char="-"/>
            </a:pPr>
            <a:r>
              <a:rPr lang="it-IT" dirty="0" smtClean="0"/>
              <a:t>nuova matrice con </a:t>
            </a:r>
            <a:r>
              <a:rPr lang="it-IT" dirty="0" err="1" smtClean="0"/>
              <a:t>Cbeta</a:t>
            </a:r>
            <a:endParaRPr lang="it-IT" dirty="0" smtClean="0"/>
          </a:p>
          <a:p>
            <a:pPr>
              <a:buFontTx/>
              <a:buChar char="-"/>
            </a:pPr>
            <a:r>
              <a:rPr lang="it-IT" dirty="0" smtClean="0"/>
              <a:t> usare MD </a:t>
            </a:r>
            <a:r>
              <a:rPr lang="it-IT" dirty="0" err="1" smtClean="0"/>
              <a:t>traj</a:t>
            </a:r>
            <a:r>
              <a:rPr lang="it-IT" dirty="0" smtClean="0"/>
              <a:t> corte per matrice</a:t>
            </a:r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7320" y="2198935"/>
            <a:ext cx="1795208" cy="8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magine 7" descr="bruco-maisazi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438" y="3857628"/>
            <a:ext cx="1371600" cy="914400"/>
          </a:xfrm>
          <a:prstGeom prst="rect">
            <a:avLst/>
          </a:prstGeom>
        </p:spPr>
      </p:pic>
      <p:pic>
        <p:nvPicPr>
          <p:cNvPr id="9" name="Immagine 8" descr="farfal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3786190"/>
            <a:ext cx="2133600" cy="829056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>
            <a:off x="6143636" y="4357694"/>
            <a:ext cx="500066" cy="1588"/>
          </a:xfrm>
          <a:prstGeom prst="straightConnector1">
            <a:avLst/>
          </a:prstGeom>
          <a:ln w="19050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plum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388" y="5072074"/>
            <a:ext cx="1215390" cy="1051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2643182"/>
            <a:ext cx="6615130" cy="4686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</a:rPr>
              <a:t>Automated Bio Marker (ABM) - In </a:t>
            </a:r>
            <a:r>
              <a:rPr lang="en-US" sz="2500" dirty="0" err="1" smtClean="0">
                <a:solidFill>
                  <a:schemeClr val="tx2">
                    <a:lumMod val="50000"/>
                  </a:schemeClr>
                </a:solidFill>
              </a:rPr>
              <a:t>silico</a:t>
            </a: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</a:rPr>
              <a:t> automated tumor targeting</a:t>
            </a:r>
            <a:r>
              <a:rPr lang="it-IT" sz="25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Dr. Luca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Tubiana</a:t>
            </a:r>
            <a:endParaRPr lang="it-IT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SzPct val="70000"/>
              <a:defRPr/>
            </a:pPr>
            <a:endParaRPr lang="it-IT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</a:rPr>
              <a:t>Theory and simulations of designable modular bionic proteins</a:t>
            </a:r>
            <a:endParaRPr lang="it-IT" sz="25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Dr. Valentino Bianco</a:t>
            </a:r>
          </a:p>
          <a:p>
            <a:pPr marL="342900" lvl="0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M.Sc</a:t>
            </a:r>
            <a:r>
              <a:rPr lang="it-IT" sz="2000" dirty="0" smtClean="0">
                <a:solidFill>
                  <a:schemeClr val="tx2">
                    <a:lumMod val="50000"/>
                  </a:schemeClr>
                </a:solidFill>
              </a:rPr>
              <a:t>. Chiara </a:t>
            </a:r>
            <a:r>
              <a:rPr lang="it-IT" sz="2000" dirty="0" err="1" smtClean="0">
                <a:solidFill>
                  <a:schemeClr val="tx2">
                    <a:lumMod val="50000"/>
                  </a:schemeClr>
                </a:solidFill>
              </a:rPr>
              <a:t>Cardelli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magine 4" descr="INDICA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92" y="3198827"/>
            <a:ext cx="1838329" cy="801677"/>
          </a:xfrm>
          <a:prstGeom prst="rect">
            <a:avLst/>
          </a:prstGeom>
        </p:spPr>
      </p:pic>
      <p:pic>
        <p:nvPicPr>
          <p:cNvPr id="6" name="Immagine 5" descr="FW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5106196"/>
            <a:ext cx="2086269" cy="1251762"/>
          </a:xfrm>
          <a:prstGeom prst="rect">
            <a:avLst/>
          </a:prstGeom>
        </p:spPr>
      </p:pic>
      <p:pic>
        <p:nvPicPr>
          <p:cNvPr id="7" name="Immagine 6" descr="luc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3262319"/>
            <a:ext cx="895350" cy="1095375"/>
          </a:xfrm>
          <a:prstGeom prst="rect">
            <a:avLst/>
          </a:prstGeom>
        </p:spPr>
      </p:pic>
      <p:pic>
        <p:nvPicPr>
          <p:cNvPr id="8" name="Immagine 7" descr="va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0948" y="4905402"/>
            <a:ext cx="952490" cy="952490"/>
          </a:xfrm>
          <a:prstGeom prst="rect">
            <a:avLst/>
          </a:prstGeom>
        </p:spPr>
      </p:pic>
      <p:pic>
        <p:nvPicPr>
          <p:cNvPr id="9" name="Immagine 8" descr="chiar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314" y="5286388"/>
            <a:ext cx="1054100" cy="1358900"/>
          </a:xfrm>
          <a:prstGeom prst="rect">
            <a:avLst/>
          </a:prstGeom>
        </p:spPr>
      </p:pic>
      <p:sp>
        <p:nvSpPr>
          <p:cNvPr id="10" name="Segnaposto contenuto 2"/>
          <p:cNvSpPr txBox="1">
            <a:spLocks/>
          </p:cNvSpPr>
          <p:nvPr/>
        </p:nvSpPr>
        <p:spPr>
          <a:xfrm>
            <a:off x="457200" y="1285860"/>
            <a:ext cx="6615130" cy="4686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</a:rPr>
              <a:t>Prof. </a:t>
            </a:r>
            <a:r>
              <a:rPr lang="it-IT" sz="2500" dirty="0" err="1" smtClean="0">
                <a:solidFill>
                  <a:schemeClr val="tx2">
                    <a:lumMod val="50000"/>
                  </a:schemeClr>
                </a:solidFill>
              </a:rPr>
              <a:t>Christoph</a:t>
            </a:r>
            <a:r>
              <a:rPr lang="it-IT" sz="25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500" dirty="0" err="1" smtClean="0">
                <a:solidFill>
                  <a:schemeClr val="tx2">
                    <a:lumMod val="50000"/>
                  </a:schemeClr>
                </a:solidFill>
              </a:rPr>
              <a:t>Dellago</a:t>
            </a:r>
            <a:r>
              <a:rPr lang="it-IT" sz="2500" dirty="0" smtClean="0">
                <a:solidFill>
                  <a:schemeClr val="tx2">
                    <a:lumMod val="50000"/>
                  </a:schemeClr>
                </a:solidFill>
              </a:rPr>
              <a:t> and Dr. Ivan </a:t>
            </a:r>
            <a:r>
              <a:rPr lang="it-IT" sz="2500" dirty="0" err="1" smtClean="0">
                <a:solidFill>
                  <a:schemeClr val="tx2">
                    <a:lumMod val="50000"/>
                  </a:schemeClr>
                </a:solidFill>
              </a:rPr>
              <a:t>Coluzza</a:t>
            </a:r>
            <a:endParaRPr lang="en-US" sz="25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Immagine 10" descr="iva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0958" y="1666852"/>
            <a:ext cx="1071570" cy="1071570"/>
          </a:xfrm>
          <a:prstGeom prst="rect">
            <a:avLst/>
          </a:prstGeom>
        </p:spPr>
      </p:pic>
      <p:pic>
        <p:nvPicPr>
          <p:cNvPr id="12" name="Immagine 11" descr="della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5237" y="1701383"/>
            <a:ext cx="812845" cy="1002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14618"/>
          </a:xfrm>
        </p:spPr>
        <p:txBody>
          <a:bodyPr/>
          <a:lstStyle/>
          <a:p>
            <a:pPr algn="ctr">
              <a:buNone/>
            </a:pPr>
            <a:r>
              <a:rPr lang="en-US" sz="6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4" name="Immagine 3" descr="logo_vs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71" y="5214950"/>
            <a:ext cx="1857388" cy="1160868"/>
          </a:xfrm>
          <a:prstGeom prst="rect">
            <a:avLst/>
          </a:prstGeom>
        </p:spPr>
      </p:pic>
      <p:pic>
        <p:nvPicPr>
          <p:cNvPr id="5" name="Immagine 4" descr="tu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9771" y="5472515"/>
            <a:ext cx="662968" cy="645739"/>
          </a:xfrm>
          <a:prstGeom prst="rect">
            <a:avLst/>
          </a:prstGeom>
        </p:spPr>
      </p:pic>
      <p:pic>
        <p:nvPicPr>
          <p:cNvPr id="6" name="Immagine 5" descr="logo_univi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1151" y="5467917"/>
            <a:ext cx="2285984" cy="654934"/>
          </a:xfrm>
          <a:prstGeom prst="rect">
            <a:avLst/>
          </a:prstGeom>
        </p:spPr>
      </p:pic>
      <p:pic>
        <p:nvPicPr>
          <p:cNvPr id="7" name="Immagine 6" descr="Boku_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65547" y="5366768"/>
            <a:ext cx="857232" cy="857232"/>
          </a:xfrm>
          <a:prstGeom prst="rect">
            <a:avLst/>
          </a:prstGeom>
        </p:spPr>
      </p:pic>
      <p:pic>
        <p:nvPicPr>
          <p:cNvPr id="8" name="Immagine 7" descr="tu_graz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71191" y="5467967"/>
            <a:ext cx="1309670" cy="654835"/>
          </a:xfrm>
          <a:prstGeom prst="rect">
            <a:avLst/>
          </a:prstGeom>
        </p:spPr>
      </p:pic>
      <p:pic>
        <p:nvPicPr>
          <p:cNvPr id="9" name="Immagine 8" descr="uni_ibk_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29275" y="5244865"/>
            <a:ext cx="586129" cy="1101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trasparente-color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6974">
            <a:off x="1020695" y="-1399950"/>
            <a:ext cx="9333902" cy="7682223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4070341"/>
            <a:ext cx="7772400" cy="1073171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Francesca </a:t>
            </a:r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Nerattini</a:t>
            </a:r>
            <a:endParaRPr lang="it-IT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Computational</a:t>
            </a: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Physics</a:t>
            </a: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Group, </a:t>
            </a:r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University</a:t>
            </a: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it-IT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Vienna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57200" y="18573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Designing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highly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specific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probes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tunable</a:t>
            </a:r>
            <a:r>
              <a:rPr lang="it-IT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54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affinity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magine 4" descr="uni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5500702"/>
            <a:ext cx="3268980" cy="891540"/>
          </a:xfrm>
          <a:prstGeom prst="rect">
            <a:avLst/>
          </a:prstGeom>
        </p:spPr>
      </p:pic>
      <p:pic>
        <p:nvPicPr>
          <p:cNvPr id="6" name="Immagine 5" descr="vs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530" y="5458792"/>
            <a:ext cx="1828800" cy="9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glossy-bl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146344">
            <a:off x="4433424" y="4359965"/>
            <a:ext cx="2737475" cy="2253066"/>
          </a:xfrm>
          <a:prstGeom prst="rect">
            <a:avLst/>
          </a:prstGeom>
        </p:spPr>
      </p:pic>
      <p:pic>
        <p:nvPicPr>
          <p:cNvPr id="9" name="Immagine 8" descr="trasparente-bl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337855">
            <a:off x="1907742" y="4434309"/>
            <a:ext cx="2773859" cy="228301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proteins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200" y="1285860"/>
            <a:ext cx="8258204" cy="4697427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Protein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folding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and design are major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biophysical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problems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, the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solution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would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lead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important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applications</a:t>
            </a: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878093" y="2285992"/>
            <a:ext cx="153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FOLDING</a:t>
            </a:r>
            <a:endParaRPr lang="it-IT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879314" y="2285992"/>
            <a:ext cx="131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it-IT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00100" y="2809212"/>
            <a:ext cx="3286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Find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it-IT" sz="2400" u="sng" dirty="0" err="1" smtClean="0">
                <a:solidFill>
                  <a:schemeClr val="tx2">
                    <a:lumMod val="50000"/>
                  </a:schemeClr>
                </a:solidFill>
              </a:rPr>
              <a:t>specific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it-IT" sz="2400" u="sng" dirty="0" err="1" smtClean="0">
                <a:solidFill>
                  <a:schemeClr val="tx2">
                    <a:lumMod val="50000"/>
                  </a:schemeClr>
                </a:solidFill>
              </a:rPr>
              <a:t>stable</a:t>
            </a:r>
            <a:r>
              <a:rPr lang="it-IT" sz="2400" u="sng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u="sng" dirty="0" smtClean="0">
                <a:solidFill>
                  <a:schemeClr val="tx2">
                    <a:lumMod val="50000"/>
                  </a:schemeClr>
                </a:solidFill>
              </a:rPr>
              <a:t>3D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structure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given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a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fixed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amino acid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sequence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929190" y="2811188"/>
            <a:ext cx="3214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Find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sequence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amino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acids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which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will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fold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in a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given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target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structure</a:t>
            </a: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85786" y="4714884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ccia circolare in giù 11"/>
          <p:cNvSpPr/>
          <p:nvPr/>
        </p:nvSpPr>
        <p:spPr>
          <a:xfrm rot="1984155">
            <a:off x="2274702" y="4949052"/>
            <a:ext cx="762674" cy="20779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58016" y="5562239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r>
              <a:rPr lang="it-IT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reccia circolare in giù 13"/>
          <p:cNvSpPr/>
          <p:nvPr/>
        </p:nvSpPr>
        <p:spPr>
          <a:xfrm rot="1222490">
            <a:off x="6511656" y="5181983"/>
            <a:ext cx="762674" cy="20779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715140" y="5633677"/>
            <a:ext cx="1857388" cy="35719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636973" y="4643446"/>
            <a:ext cx="288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Calisto MT" pitchFamily="18" charset="0"/>
              </a:rPr>
              <a:t>?</a:t>
            </a:r>
            <a:endParaRPr lang="it-IT" sz="2000" b="1" dirty="0">
              <a:latin typeface="Calisto MT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858016" y="4855480"/>
            <a:ext cx="288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latin typeface="Calisto MT" pitchFamily="18" charset="0"/>
              </a:rPr>
              <a:t>?</a:t>
            </a:r>
            <a:endParaRPr lang="it-IT" sz="2000" b="1" dirty="0">
              <a:latin typeface="Calisto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/>
          <p:cNvSpPr txBox="1">
            <a:spLocks/>
          </p:cNvSpPr>
          <p:nvPr/>
        </p:nvSpPr>
        <p:spPr>
          <a:xfrm>
            <a:off x="457200" y="1385886"/>
            <a:ext cx="8229600" cy="4900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Identification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the pocket</a:t>
            </a: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Active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site</a:t>
            </a: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Rotational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analysis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Protein-ligand binding OFF LATTICE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magine 9" descr="glossy-bl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06895">
            <a:off x="4739084" y="2240525"/>
            <a:ext cx="3211466" cy="2643182"/>
          </a:xfrm>
          <a:prstGeom prst="rect">
            <a:avLst/>
          </a:prstGeom>
        </p:spPr>
      </p:pic>
      <p:sp>
        <p:nvSpPr>
          <p:cNvPr id="11" name="Freccia a destra 10"/>
          <p:cNvSpPr/>
          <p:nvPr/>
        </p:nvSpPr>
        <p:spPr>
          <a:xfrm rot="7798400">
            <a:off x="6999356" y="2252119"/>
            <a:ext cx="714380" cy="14287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10800000">
            <a:off x="8001024" y="3071810"/>
            <a:ext cx="714380" cy="14287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13110051">
            <a:off x="7324901" y="4064458"/>
            <a:ext cx="714380" cy="14287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/>
          <p:cNvSpPr/>
          <p:nvPr/>
        </p:nvSpPr>
        <p:spPr>
          <a:xfrm rot="5400000">
            <a:off x="6000760" y="2143116"/>
            <a:ext cx="714380" cy="142876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16200000">
            <a:off x="6072198" y="4357695"/>
            <a:ext cx="714380" cy="14287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red1_surf_1P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08" y="3389764"/>
            <a:ext cx="5072066" cy="2896756"/>
          </a:xfrm>
          <a:prstGeom prst="rect">
            <a:avLst/>
          </a:prstGeom>
        </p:spPr>
      </p:pic>
      <p:pic>
        <p:nvPicPr>
          <p:cNvPr id="5" name="Immagine 4" descr="full_surf_1P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60718"/>
            <a:ext cx="5322505" cy="3039786"/>
          </a:xfrm>
          <a:prstGeom prst="rect">
            <a:avLst/>
          </a:prstGeom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457200" y="1385886"/>
            <a:ext cx="8229600" cy="4900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Identification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the pocket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Surface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modeling</a:t>
            </a:r>
            <a:endParaRPr lang="it-IT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define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parameters</a:t>
            </a:r>
            <a:endParaRPr lang="it-IT" sz="2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construct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a 2D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grid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move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grid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point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until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</a:p>
          <a:p>
            <a:pPr marL="800100" lvl="1" indent="-342900">
              <a:spcBef>
                <a:spcPct val="20000"/>
              </a:spcBef>
              <a:buSzPct val="70000"/>
              <a:defRPr/>
            </a:pP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    minimum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distance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protein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smooth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surface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reduce the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number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points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Protein-ligand binding OFF LATTICE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98125"/>
            <a:ext cx="3795472" cy="184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Immagine 20" descr="str_pro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2849896"/>
            <a:ext cx="3857652" cy="1150607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Protein-ligand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binding</a:t>
            </a: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OFF LATTICE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215206" y="6120490"/>
            <a:ext cx="16655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l-GR" sz="2500" b="1" dirty="0" smtClean="0">
                <a:solidFill>
                  <a:schemeClr val="accent6">
                    <a:lumMod val="75000"/>
                  </a:schemeClr>
                </a:solidFill>
              </a:rPr>
              <a:t>α</a:t>
            </a:r>
            <a:r>
              <a:rPr lang="it-IT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500" b="1" dirty="0" err="1" smtClean="0">
                <a:solidFill>
                  <a:schemeClr val="accent6">
                    <a:lumMod val="75000"/>
                  </a:schemeClr>
                </a:solidFill>
              </a:rPr>
              <a:t>carbons</a:t>
            </a:r>
            <a:endParaRPr lang="it-I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351954" y="2500306"/>
            <a:ext cx="25088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dirty="0" err="1" smtClean="0">
                <a:solidFill>
                  <a:schemeClr val="tx2">
                    <a:lumMod val="50000"/>
                  </a:schemeClr>
                </a:solidFill>
              </a:rPr>
              <a:t>Stretched</a:t>
            </a:r>
            <a:r>
              <a:rPr lang="it-IT" sz="2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500" b="1" dirty="0" err="1" smtClean="0">
                <a:solidFill>
                  <a:schemeClr val="tx2">
                    <a:lumMod val="50000"/>
                  </a:schemeClr>
                </a:solidFill>
              </a:rPr>
              <a:t>protein</a:t>
            </a:r>
            <a:endParaRPr lang="it-IT" sz="25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 rot="10800000" flipV="1">
            <a:off x="5643570" y="2857496"/>
            <a:ext cx="785818" cy="142876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 descr="2_Lavori_in_corso-16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6062" y="1428736"/>
            <a:ext cx="1111876" cy="970112"/>
          </a:xfrm>
          <a:prstGeom prst="rect">
            <a:avLst/>
          </a:prstGeom>
        </p:spPr>
      </p:pic>
      <p:pic>
        <p:nvPicPr>
          <p:cNvPr id="13" name="Immagine 12" descr="tasca_AL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4" y="4211912"/>
            <a:ext cx="4357686" cy="1707615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rot="16200000" flipV="1">
            <a:off x="6858017" y="5786455"/>
            <a:ext cx="500064" cy="35719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rot="10800000" flipV="1">
            <a:off x="6429392" y="4286256"/>
            <a:ext cx="357186" cy="142874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789381" y="3929066"/>
            <a:ext cx="21252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dirty="0" err="1" smtClean="0">
                <a:solidFill>
                  <a:schemeClr val="accent5">
                    <a:lumMod val="50000"/>
                  </a:schemeClr>
                </a:solidFill>
              </a:rPr>
              <a:t>Dummy</a:t>
            </a:r>
            <a:r>
              <a:rPr lang="it-IT" sz="25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2500" b="1" dirty="0" err="1" smtClean="0">
                <a:solidFill>
                  <a:schemeClr val="accent5">
                    <a:lumMod val="50000"/>
                  </a:schemeClr>
                </a:solidFill>
              </a:rPr>
              <a:t>atoms</a:t>
            </a:r>
            <a:endParaRPr lang="it-IT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042234" y="1714806"/>
            <a:ext cx="153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FOLDING</a:t>
            </a:r>
            <a:endParaRPr lang="it-IT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543026" y="1724966"/>
            <a:ext cx="131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</a:t>
            </a:r>
            <a:endParaRPr lang="it-IT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Connettore 1 24"/>
          <p:cNvCxnSpPr/>
          <p:nvPr/>
        </p:nvCxnSpPr>
        <p:spPr>
          <a:xfrm rot="5400000">
            <a:off x="3036083" y="4321181"/>
            <a:ext cx="3071834" cy="1588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RMSD_nat_4to88_CA_allP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2402" y="4481362"/>
            <a:ext cx="2857520" cy="2000264"/>
          </a:xfrm>
          <a:prstGeom prst="rect">
            <a:avLst/>
          </a:prstGeom>
        </p:spPr>
      </p:pic>
      <p:pic>
        <p:nvPicPr>
          <p:cNvPr id="20" name="Immagine 19" descr="RMSD_des_4to88_CA_allP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4236" y="4450563"/>
            <a:ext cx="2928958" cy="205027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atomistic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3MX7 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321479" y="1344027"/>
            <a:ext cx="1964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GROMACS</a:t>
            </a:r>
            <a:endParaRPr lang="it-IT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29124" y="11429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amber99sb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TIP3P water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 = 298 K ; P = 1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atm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21006" y="5695807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Designed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670343" y="4583279"/>
            <a:ext cx="78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Native</a:t>
            </a:r>
            <a:endParaRPr lang="it-IT" dirty="0"/>
          </a:p>
        </p:txBody>
      </p:sp>
      <p:pic>
        <p:nvPicPr>
          <p:cNvPr id="14" name="Immagine 13" descr="3MX7-RCS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74708" y="0"/>
            <a:ext cx="2712084" cy="223216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42844" y="2143116"/>
            <a:ext cx="2112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Reference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Structure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RMSD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RCSB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" name="Immagine 16" descr="Potential_energy_3MX7_nat_d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7" y="2228847"/>
            <a:ext cx="3143266" cy="2200286"/>
          </a:xfrm>
          <a:prstGeom prst="rect">
            <a:avLst/>
          </a:prstGeom>
        </p:spPr>
      </p:pic>
      <p:pic>
        <p:nvPicPr>
          <p:cNvPr id="15" name="Immagine 14" descr="2_Lavori_in_corso-1688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9680" y="500042"/>
            <a:ext cx="1438268" cy="1254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Protein-ligand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binding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57200" y="1142984"/>
            <a:ext cx="8258204" cy="4840303"/>
          </a:xfrm>
        </p:spPr>
        <p:txBody>
          <a:bodyPr>
            <a:normAutofit/>
          </a:bodyPr>
          <a:lstStyle/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500034" y="4613514"/>
            <a:ext cx="8143932" cy="1522506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07191" y="4613514"/>
            <a:ext cx="79296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</a:t>
            </a: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protein-ligand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characterized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specificity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tunable</a:t>
            </a:r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affinity</a:t>
            </a:r>
            <a:endParaRPr lang="it-IT" sz="2200" dirty="0" smtClean="0">
              <a:solidFill>
                <a:schemeClr val="bg1"/>
              </a:solidFill>
            </a:endParaRPr>
          </a:p>
          <a:p>
            <a:pPr algn="ctr"/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 descr="dock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024" y="1500174"/>
            <a:ext cx="4833952" cy="2911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86" y="2000240"/>
            <a:ext cx="416511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000240"/>
            <a:ext cx="3838580" cy="24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802252"/>
            <a:ext cx="3400411" cy="169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1214414" y="1428736"/>
            <a:ext cx="274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Side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</a:rPr>
              <a:t>chains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</a:rPr>
              <a:t>interactions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(R)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357818" y="1428736"/>
            <a:ext cx="2640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</a:rPr>
              <a:t>Hydrogen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</a:rPr>
              <a:t>bonds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(R,</a:t>
            </a:r>
            <a:r>
              <a:rPr lang="el-GR" dirty="0" smtClean="0">
                <a:solidFill>
                  <a:schemeClr val="tx2">
                    <a:lumMod val="50000"/>
                  </a:schemeClr>
                </a:solidFill>
              </a:rPr>
              <a:t>θ</a:t>
            </a:r>
            <a:r>
              <a:rPr lang="it-IT" baseline="-25000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el-GR" dirty="0" smtClean="0">
                <a:solidFill>
                  <a:schemeClr val="tx2">
                    <a:lumMod val="50000"/>
                  </a:schemeClr>
                </a:solidFill>
              </a:rPr>
              <a:t>θ</a:t>
            </a:r>
            <a:r>
              <a:rPr lang="it-IT" baseline="-25000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85786" y="5072074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depth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dependends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on the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interaction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matrix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, i.e. on the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different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nature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the amino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acids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14414" y="1428736"/>
            <a:ext cx="230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</a:rPr>
              <a:t>Implicit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</a:rPr>
              <a:t>solvent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</a:rPr>
              <a:t>model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643182"/>
            <a:ext cx="3500462" cy="183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4786314" y="2251542"/>
            <a:ext cx="37862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Ω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= threshold for the number of contacts above which the amino acid is considered fully buried </a:t>
            </a:r>
          </a:p>
          <a:p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400" dirty="0" smtClean="0">
                <a:solidFill>
                  <a:schemeClr val="tx2">
                    <a:lumMod val="50000"/>
                  </a:schemeClr>
                </a:solidFill>
              </a:rPr>
              <a:t>ε</a:t>
            </a:r>
            <a:r>
              <a:rPr lang="it-IT" sz="2400" baseline="30000" dirty="0" smtClean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en-US" sz="2400" baseline="-25000" dirty="0" smtClean="0">
                <a:solidFill>
                  <a:schemeClr val="tx2">
                    <a:lumMod val="50000"/>
                  </a:schemeClr>
                </a:solidFill>
              </a:rPr>
              <a:t>Sol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= (rescaled)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Dolittle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hydrophobicity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index </a:t>
            </a: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          &gt; 0  hydrophobic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aa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           &lt; 0 hydrophilic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aa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Wingdings"/>
              <a:buChar char="Ø"/>
            </a:pPr>
            <a:endParaRPr lang="it-IT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3976" y="2000240"/>
            <a:ext cx="6456048" cy="38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1428728" y="1428736"/>
            <a:ext cx="628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Mean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field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theory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Random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Energy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Model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9"/>
          <p:cNvGrpSpPr/>
          <p:nvPr/>
        </p:nvGrpSpPr>
        <p:grpSpPr>
          <a:xfrm>
            <a:off x="4714876" y="320691"/>
            <a:ext cx="3929090" cy="5537201"/>
            <a:chOff x="6143636" y="0"/>
            <a:chExt cx="3929090" cy="5537201"/>
          </a:xfrm>
        </p:grpSpPr>
        <p:grpSp>
          <p:nvGrpSpPr>
            <p:cNvPr id="8" name="Gruppo 7"/>
            <p:cNvGrpSpPr/>
            <p:nvPr/>
          </p:nvGrpSpPr>
          <p:grpSpPr>
            <a:xfrm>
              <a:off x="6286512" y="0"/>
              <a:ext cx="3786214" cy="5537201"/>
              <a:chOff x="5072066" y="214290"/>
              <a:chExt cx="3786214" cy="5537201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72066" y="357166"/>
                <a:ext cx="3717925" cy="53943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7" name="Rettangolo 6"/>
              <p:cNvSpPr/>
              <p:nvPr/>
            </p:nvSpPr>
            <p:spPr>
              <a:xfrm>
                <a:off x="5072066" y="214290"/>
                <a:ext cx="3786214" cy="28575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Rettangolo 8"/>
            <p:cNvSpPr/>
            <p:nvPr/>
          </p:nvSpPr>
          <p:spPr>
            <a:xfrm>
              <a:off x="6143636" y="2643182"/>
              <a:ext cx="428628" cy="571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Velcro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7200" y="1600200"/>
            <a:ext cx="6615130" cy="4686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034" y="1500174"/>
            <a:ext cx="8215370" cy="545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Automated Bio Marker (ABM) - In </a:t>
            </a:r>
            <a:r>
              <a:rPr lang="en-US" sz="3200" dirty="0" err="1" smtClean="0">
                <a:solidFill>
                  <a:schemeClr val="tx2">
                    <a:lumMod val="50000"/>
                  </a:schemeClr>
                </a:solidFill>
              </a:rPr>
              <a:t>silico</a:t>
            </a: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</a:rPr>
              <a:t> automated tumor targeting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342900" lvl="0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Selective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tumor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cell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targeting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using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low-affinity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multivalent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interactions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SzPct val="70000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SzPct val="70000"/>
              <a:defRPr/>
            </a:pPr>
            <a:endParaRPr lang="it-IT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lvl="0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CD47-signal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regulatory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protein</a:t>
            </a:r>
            <a:r>
              <a:rPr lang="it-IT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tx2">
                    <a:lumMod val="50000"/>
                  </a:schemeClr>
                </a:solidFill>
              </a:rPr>
              <a:t>alpha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32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857684" y="6500834"/>
            <a:ext cx="5429224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b="1" dirty="0" smtClean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F. </a:t>
            </a:r>
            <a:r>
              <a:rPr lang="en-GB" sz="12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J. Martinez-</a:t>
            </a:r>
            <a:r>
              <a:rPr lang="en-GB" sz="12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Veracoechea</a:t>
            </a:r>
            <a:r>
              <a:rPr lang="en-GB" sz="12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, and </a:t>
            </a:r>
            <a:r>
              <a:rPr lang="en-GB" sz="1200" b="1" dirty="0" smtClean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D. </a:t>
            </a:r>
            <a:r>
              <a:rPr lang="en-GB" sz="1200" b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Frenkel</a:t>
            </a:r>
            <a:r>
              <a:rPr lang="en-GB" sz="12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PNAS 2011;108:10963-10968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1449404"/>
            <a:ext cx="895985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atomistic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2L09 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250041" y="1344027"/>
            <a:ext cx="1964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GROMACS</a:t>
            </a:r>
            <a:endParaRPr lang="it-IT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29124" y="11429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amber99sb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TIP3P water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 = 298 K ; P = 1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atm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Immagine 6" descr="RMSD_des_3to57_CA_allPAR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461" y="2024832"/>
            <a:ext cx="3310563" cy="232503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951291" y="2988230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Designed</a:t>
            </a:r>
            <a:endParaRPr lang="it-IT" dirty="0"/>
          </a:p>
        </p:txBody>
      </p:sp>
      <p:pic>
        <p:nvPicPr>
          <p:cNvPr id="9" name="Immagine 8" descr="RMSD_nat_3to57_CA_allPA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346" y="2034299"/>
            <a:ext cx="3308221" cy="232339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82091" y="2988230"/>
            <a:ext cx="78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Native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14282" y="5357826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Random</a:t>
            </a:r>
            <a:endParaRPr lang="it-IT" dirty="0"/>
          </a:p>
        </p:txBody>
      </p:sp>
      <p:pic>
        <p:nvPicPr>
          <p:cNvPr id="16" name="Immagine 15" descr="RMSD_rand_3to57_CA_allPAR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4559009"/>
            <a:ext cx="2968352" cy="2084701"/>
          </a:xfrm>
          <a:prstGeom prst="rect">
            <a:avLst/>
          </a:prstGeom>
        </p:spPr>
      </p:pic>
      <p:pic>
        <p:nvPicPr>
          <p:cNvPr id="13" name="Immagine 12" descr="RMSD_desrepeat_3to57_CA_allPAR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8" y="4357694"/>
            <a:ext cx="3254999" cy="228601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724796" y="5202808"/>
            <a:ext cx="110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Designed</a:t>
            </a:r>
            <a:r>
              <a:rPr lang="it-IT" dirty="0" smtClean="0"/>
              <a:t> </a:t>
            </a:r>
          </a:p>
          <a:p>
            <a:pPr algn="ctr"/>
            <a:r>
              <a:rPr lang="it-IT" dirty="0" err="1" smtClean="0"/>
              <a:t>Repeat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TvsPDB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785794"/>
            <a:ext cx="5715040" cy="572980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atomistic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2L09 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250041" y="1344027"/>
            <a:ext cx="1964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GROMACS</a:t>
            </a:r>
            <a:endParaRPr lang="it-IT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429124" y="11429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amber99sb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TIP3P water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 = 358 K ; P = 1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atm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Immagine 8" descr="RMSD_randHT_3to57_CA_allPA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130064"/>
            <a:ext cx="4180191" cy="2942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atomistic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2L09 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250041" y="1344027"/>
            <a:ext cx="1964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GROMACS</a:t>
            </a:r>
            <a:endParaRPr lang="it-IT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429124" y="11429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amber99sb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TIP3P water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 = 358 K ; P = 1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atm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643306" y="578645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BBI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715272" y="578645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BB</a:t>
            </a:r>
            <a:endParaRPr lang="it-IT" dirty="0"/>
          </a:p>
        </p:txBody>
      </p:sp>
      <p:pic>
        <p:nvPicPr>
          <p:cNvPr id="13" name="Immagine 12" descr="2L09_mean_RMSD_3to57_CA_natBBI_randBBI_desBBI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4214818"/>
            <a:ext cx="3362286" cy="2361365"/>
          </a:xfrm>
          <a:prstGeom prst="rect">
            <a:avLst/>
          </a:prstGeom>
        </p:spPr>
      </p:pic>
      <p:pic>
        <p:nvPicPr>
          <p:cNvPr id="14" name="Immagine 13" descr="2L09_mean_RMSD_3to57_CA_natBB_randBB_desBB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4122114"/>
            <a:ext cx="3519260" cy="2471609"/>
          </a:xfrm>
          <a:prstGeom prst="rect">
            <a:avLst/>
          </a:prstGeom>
        </p:spPr>
      </p:pic>
      <p:pic>
        <p:nvPicPr>
          <p:cNvPr id="15" name="Immagine 14" descr="2L09_mean_RMSD_3to57_CA_nat_rand_des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1928802"/>
            <a:ext cx="3301725" cy="2318832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500694" y="35004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SB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atomistic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2L09 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 descr="Potential_energy_2L09_nat_des_rand_desrepeat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1853453"/>
            <a:ext cx="5905254" cy="414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atomistic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2L09 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774575" y="1344027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</a:t>
            </a:r>
            <a:endParaRPr lang="it-IT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196061" y="5917188"/>
            <a:ext cx="475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Reference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Structure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: SOLUTION NMR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RCSB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29124" y="11429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amber99sb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TIP3P water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 = 298 K ; P = 1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atm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6609" y="2071678"/>
            <a:ext cx="5490783" cy="380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Protein-ligand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binding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LATTICE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1842" y="6286520"/>
            <a:ext cx="8255000" cy="227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1200" dirty="0" smtClean="0"/>
              <a:t>[1] I. </a:t>
            </a:r>
            <a:r>
              <a:rPr lang="en-US" sz="1200" dirty="0" err="1" smtClean="0"/>
              <a:t>Coluzza</a:t>
            </a:r>
            <a:r>
              <a:rPr lang="en-US" sz="1200" dirty="0" smtClean="0"/>
              <a:t> and D. </a:t>
            </a:r>
            <a:r>
              <a:rPr lang="en-US" sz="1200" dirty="0" err="1" smtClean="0"/>
              <a:t>Frenkel</a:t>
            </a:r>
            <a:r>
              <a:rPr lang="en-US" sz="1200" dirty="0" smtClean="0"/>
              <a:t>. "Monte Carlo study of substrate-induced folding and refolding of lattice proteins." </a:t>
            </a:r>
            <a:r>
              <a:rPr lang="en-US" sz="1200" i="1" dirty="0" smtClean="0"/>
              <a:t>Biophysical journal</a:t>
            </a:r>
            <a:r>
              <a:rPr lang="en-US" sz="1200" dirty="0" smtClean="0"/>
              <a:t> 92.4 (2007): 1150-1156.</a:t>
            </a:r>
            <a:endParaRPr lang="en-US" sz="1200" dirty="0"/>
          </a:p>
        </p:txBody>
      </p:sp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3071802" y="1643050"/>
            <a:ext cx="5643602" cy="4268799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Design (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MC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,CATERPILLAR)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sequences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both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protein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and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substrate</a:t>
            </a: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Introduce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different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percentages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“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randomness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Evaluate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Binding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Affinity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it-IT" sz="2400" dirty="0" err="1" smtClean="0">
                <a:solidFill>
                  <a:schemeClr val="tx2">
                    <a:lumMod val="50000"/>
                  </a:schemeClr>
                </a:solidFill>
              </a:rPr>
              <a:t>folding</a:t>
            </a:r>
            <a:r>
              <a:rPr lang="it-IT" sz="2400" dirty="0" smtClean="0">
                <a:solidFill>
                  <a:schemeClr val="tx2">
                    <a:lumMod val="50000"/>
                  </a:schemeClr>
                </a:solidFill>
              </a:rPr>
              <a:t>,MC,CATERPILLAR) </a:t>
            </a:r>
            <a:r>
              <a:rPr lang="el-GR" sz="2200" dirty="0" smtClean="0">
                <a:solidFill>
                  <a:schemeClr val="tx2">
                    <a:lumMod val="50000"/>
                  </a:schemeClr>
                </a:solidFill>
              </a:rPr>
              <a:t>Δ</a:t>
            </a:r>
            <a:r>
              <a:rPr lang="it-IT" sz="2200" i="1" dirty="0" smtClean="0">
                <a:solidFill>
                  <a:schemeClr val="tx2">
                    <a:lumMod val="50000"/>
                  </a:schemeClr>
                </a:solidFill>
              </a:rPr>
              <a:t>f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 ≡ </a:t>
            </a:r>
            <a:r>
              <a:rPr lang="it-IT" sz="2200" dirty="0" err="1" smtClean="0">
                <a:solidFill>
                  <a:schemeClr val="tx2">
                    <a:lumMod val="50000"/>
                  </a:schemeClr>
                </a:solidFill>
              </a:rPr>
              <a:t>−</a:t>
            </a:r>
            <a:r>
              <a:rPr lang="it-IT" sz="2200" i="1" dirty="0" err="1" smtClean="0">
                <a:solidFill>
                  <a:schemeClr val="tx2">
                    <a:lumMod val="50000"/>
                  </a:schemeClr>
                </a:solidFill>
              </a:rPr>
              <a:t>k</a:t>
            </a:r>
            <a:r>
              <a:rPr lang="it-IT" sz="2200" baseline="-25000" dirty="0" err="1" smtClean="0">
                <a:solidFill>
                  <a:schemeClr val="tx2">
                    <a:lumMod val="50000"/>
                  </a:schemeClr>
                </a:solidFill>
              </a:rPr>
              <a:t>B</a:t>
            </a:r>
            <a:r>
              <a:rPr lang="it-IT" sz="2200" i="1" dirty="0" err="1" smtClean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it-IT" sz="2200" dirty="0" err="1" smtClean="0">
                <a:solidFill>
                  <a:schemeClr val="tx2">
                    <a:lumMod val="50000"/>
                  </a:schemeClr>
                </a:solidFill>
              </a:rPr>
              <a:t>ln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it-IT" sz="2200" i="1" dirty="0" err="1" smtClean="0">
                <a:solidFill>
                  <a:schemeClr val="tx2">
                    <a:lumMod val="50000"/>
                  </a:schemeClr>
                </a:solidFill>
              </a:rPr>
              <a:t>Q</a:t>
            </a:r>
            <a:r>
              <a:rPr lang="it-IT" sz="2200" baseline="-25000" dirty="0" err="1" smtClean="0">
                <a:solidFill>
                  <a:schemeClr val="tx2">
                    <a:lumMod val="50000"/>
                  </a:schemeClr>
                </a:solidFill>
              </a:rPr>
              <a:t>b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/</a:t>
            </a:r>
            <a:r>
              <a:rPr lang="it-IT" sz="2200" i="1" dirty="0" err="1" smtClean="0">
                <a:solidFill>
                  <a:schemeClr val="tx2">
                    <a:lumMod val="50000"/>
                  </a:schemeClr>
                </a:solidFill>
              </a:rPr>
              <a:t>Q</a:t>
            </a:r>
            <a:r>
              <a:rPr lang="it-IT" sz="2200" baseline="-25000" dirty="0" err="1" smtClean="0">
                <a:solidFill>
                  <a:schemeClr val="tx2">
                    <a:lumMod val="50000"/>
                  </a:schemeClr>
                </a:solidFill>
              </a:rPr>
              <a:t>f</a:t>
            </a:r>
            <a:r>
              <a:rPr lang="it-IT" sz="22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Immagine 10" descr="lattice-grande-tagliat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97" y="2214554"/>
            <a:ext cx="3011305" cy="2574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Protein-ligand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binding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 LATTICE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643438" y="1428736"/>
            <a:ext cx="4572000" cy="10001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TEST SYSTEM: </a:t>
            </a:r>
          </a:p>
          <a:p>
            <a:pPr algn="ctr">
              <a:buNone/>
            </a:pPr>
            <a:r>
              <a:rPr lang="it-IT" sz="2400" b="1" dirty="0" err="1" smtClean="0">
                <a:solidFill>
                  <a:schemeClr val="tx2">
                    <a:lumMod val="50000"/>
                  </a:schemeClr>
                </a:solidFill>
              </a:rPr>
              <a:t>protein-like</a:t>
            </a: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tx2">
                    <a:lumMod val="50000"/>
                  </a:schemeClr>
                </a:solidFill>
              </a:rPr>
              <a:t>surface</a:t>
            </a:r>
            <a:endParaRPr lang="it-IT" sz="2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Gruppo 6"/>
          <p:cNvGrpSpPr/>
          <p:nvPr/>
        </p:nvGrpSpPr>
        <p:grpSpPr>
          <a:xfrm>
            <a:off x="4071934" y="2357430"/>
            <a:ext cx="4790195" cy="3429024"/>
            <a:chOff x="-714412" y="2071678"/>
            <a:chExt cx="4391012" cy="3143272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71536" y="2285992"/>
              <a:ext cx="4248136" cy="261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ttangolo 5"/>
            <p:cNvSpPr/>
            <p:nvPr/>
          </p:nvSpPr>
          <p:spPr>
            <a:xfrm>
              <a:off x="-714412" y="2071678"/>
              <a:ext cx="785818" cy="3143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" name="Immagine 7" descr="dock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286799"/>
            <a:ext cx="3857652" cy="1786260"/>
          </a:xfrm>
          <a:prstGeom prst="rect">
            <a:avLst/>
          </a:prstGeom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-32" y="1428736"/>
            <a:ext cx="45720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REAL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protein</a:t>
            </a: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docking</a:t>
            </a:r>
            <a:endParaRPr kumimoji="0" lang="it-IT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ccia a destra 9"/>
          <p:cNvSpPr/>
          <p:nvPr/>
        </p:nvSpPr>
        <p:spPr>
          <a:xfrm>
            <a:off x="3857620" y="1714488"/>
            <a:ext cx="1214446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85720" y="6286520"/>
            <a:ext cx="857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 err="1" smtClean="0"/>
              <a:t>Coluzza</a:t>
            </a:r>
            <a:r>
              <a:rPr lang="en-US" sz="1200" dirty="0" smtClean="0"/>
              <a:t>, Ivan. "A coarse-grained approach to protein design: learning from design to understand folding."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one, 6, e20853 (2011) </a:t>
            </a:r>
          </a:p>
          <a:p>
            <a:r>
              <a:rPr lang="en-US" sz="1200" dirty="0" smtClean="0"/>
              <a:t>[2] </a:t>
            </a:r>
            <a:r>
              <a:rPr lang="en-US" sz="1200" dirty="0" err="1" smtClean="0"/>
              <a:t>Coluzza</a:t>
            </a:r>
            <a:r>
              <a:rPr lang="en-US" sz="1200" dirty="0" smtClean="0"/>
              <a:t>, Ivan. "Transferable coarse-grained potential for de novo protein folding and design."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one, 9, e112852 (2014)</a:t>
            </a:r>
            <a:endParaRPr lang="en-US" sz="12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CATERPILLAR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magine 14" descr="prot_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3143248"/>
            <a:ext cx="2357454" cy="1940293"/>
          </a:xfrm>
          <a:prstGeom prst="rect">
            <a:avLst/>
          </a:prstGeom>
        </p:spPr>
      </p:pic>
      <p:pic>
        <p:nvPicPr>
          <p:cNvPr id="16" name="Immagine 15" descr="prot_b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3190579"/>
            <a:ext cx="2286016" cy="1881495"/>
          </a:xfrm>
          <a:prstGeom prst="rect">
            <a:avLst/>
          </a:prstGeom>
        </p:spPr>
      </p:pic>
      <p:sp>
        <p:nvSpPr>
          <p:cNvPr id="11" name="Freccia a destra 10"/>
          <p:cNvSpPr/>
          <p:nvPr/>
        </p:nvSpPr>
        <p:spPr>
          <a:xfrm>
            <a:off x="4321967" y="3929066"/>
            <a:ext cx="50006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-2143172" y="4572008"/>
            <a:ext cx="1714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ATOMISTIC </a:t>
            </a:r>
          </a:p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REPRESENTATION</a:t>
            </a:r>
            <a:endParaRPr lang="it-IT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-2214610" y="3000372"/>
            <a:ext cx="1714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COARSE GRAINED:</a:t>
            </a:r>
          </a:p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CATERPILLAR</a:t>
            </a:r>
            <a:r>
              <a:rPr lang="it-IT" sz="1500" baseline="30000" dirty="0" smtClean="0">
                <a:solidFill>
                  <a:schemeClr val="tx2">
                    <a:lumMod val="50000"/>
                  </a:schemeClr>
                </a:solidFill>
              </a:rPr>
              <a:t>[1]</a:t>
            </a:r>
            <a:endParaRPr lang="it-IT" sz="1500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5357818" y="5072074"/>
            <a:ext cx="3500462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COARSE GRAINED:</a:t>
            </a:r>
          </a:p>
          <a:p>
            <a:pPr>
              <a:buNone/>
            </a:pPr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CATERPILLAR</a:t>
            </a:r>
            <a:r>
              <a:rPr lang="it-IT" sz="2000" b="1" baseline="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[1-2]</a:t>
            </a: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1357290" y="5072074"/>
            <a:ext cx="3107553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ATOMISTIC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REPRESENTATION</a:t>
            </a:r>
            <a:endParaRPr kumimoji="0" lang="it-IT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2625314" y="1571612"/>
            <a:ext cx="4321999" cy="125430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2678892" y="1721713"/>
            <a:ext cx="4214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Constraints are the key to understand </a:t>
            </a:r>
            <a:r>
              <a:rPr lang="it-IT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proteins</a:t>
            </a:r>
            <a:endParaRPr lang="it-I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3143240" y="1428736"/>
            <a:ext cx="4857784" cy="1785950"/>
          </a:xfrm>
          <a:prstGeom prst="rect">
            <a:avLst/>
          </a:prstGeom>
          <a:solidFill>
            <a:srgbClr val="FBDEC9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5072066" y="3469958"/>
            <a:ext cx="3857652" cy="2786082"/>
          </a:xfrm>
          <a:prstGeom prst="roundRect">
            <a:avLst>
              <a:gd name="adj" fmla="val 0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CATERPILLAR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magine 15" descr="prot_b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285860"/>
            <a:ext cx="2286016" cy="188149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55406"/>
            <a:ext cx="4498820" cy="213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asellaDiTesto 26"/>
          <p:cNvSpPr txBox="1"/>
          <p:nvPr/>
        </p:nvSpPr>
        <p:spPr>
          <a:xfrm>
            <a:off x="-2143172" y="4572008"/>
            <a:ext cx="1714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ATOMISTIC </a:t>
            </a:r>
          </a:p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REPRESENTATION</a:t>
            </a:r>
            <a:endParaRPr lang="it-IT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-2214610" y="3000372"/>
            <a:ext cx="1714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COARSE GRAINED:</a:t>
            </a:r>
          </a:p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CATERPILLAR</a:t>
            </a:r>
            <a:r>
              <a:rPr lang="it-IT" sz="1500" baseline="30000" dirty="0" smtClean="0">
                <a:solidFill>
                  <a:schemeClr val="tx2">
                    <a:lumMod val="50000"/>
                  </a:schemeClr>
                </a:solidFill>
              </a:rPr>
              <a:t>[1]</a:t>
            </a:r>
            <a:endParaRPr lang="it-IT" sz="1500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Gruppo 14"/>
          <p:cNvGrpSpPr/>
          <p:nvPr/>
        </p:nvGrpSpPr>
        <p:grpSpPr>
          <a:xfrm>
            <a:off x="3252841" y="1479914"/>
            <a:ext cx="4638583" cy="1683594"/>
            <a:chOff x="3214678" y="1500174"/>
            <a:chExt cx="4638583" cy="168359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4678" y="1519562"/>
              <a:ext cx="2262783" cy="1644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48899" y="1500174"/>
              <a:ext cx="2304362" cy="1683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571472" y="3024479"/>
            <a:ext cx="2143140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COARSE GRAINED:</a:t>
            </a:r>
          </a:p>
          <a:p>
            <a:pPr>
              <a:buNone/>
            </a:pPr>
            <a:r>
              <a:rPr lang="it-IT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CATERPILLAR</a:t>
            </a:r>
            <a:r>
              <a:rPr lang="it-IT" sz="2000" b="1" baseline="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[1-2]</a:t>
            </a: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85720" y="6286520"/>
            <a:ext cx="857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 err="1" smtClean="0"/>
              <a:t>Coluzza</a:t>
            </a:r>
            <a:r>
              <a:rPr lang="en-US" sz="1200" dirty="0" smtClean="0"/>
              <a:t>, Ivan. "A coarse-grained approach to protein design: learning from design to understand folding."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one, 6, e20853 (2011) </a:t>
            </a:r>
          </a:p>
          <a:p>
            <a:r>
              <a:rPr lang="en-US" sz="1200" dirty="0" smtClean="0"/>
              <a:t>[2] </a:t>
            </a:r>
            <a:r>
              <a:rPr lang="en-US" sz="1200" dirty="0" err="1" smtClean="0"/>
              <a:t>Coluzza</a:t>
            </a:r>
            <a:r>
              <a:rPr lang="en-US" sz="1200" dirty="0" smtClean="0"/>
              <a:t>, Ivan. "Transferable coarse-grained potential for de novo protein folding and design."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one, 9, e112852 (2014)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1938" y="3572882"/>
            <a:ext cx="3617908" cy="258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prot_b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1357298"/>
            <a:ext cx="1678436" cy="1381429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4153214" y="1428736"/>
            <a:ext cx="4857784" cy="1785950"/>
          </a:xfrm>
          <a:prstGeom prst="rect">
            <a:avLst/>
          </a:prstGeom>
          <a:solidFill>
            <a:srgbClr val="FBDEC9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5072066" y="3469958"/>
            <a:ext cx="3857652" cy="2786082"/>
          </a:xfrm>
          <a:prstGeom prst="roundRect">
            <a:avLst>
              <a:gd name="adj" fmla="val 0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CATERPILLAR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55406"/>
            <a:ext cx="4498820" cy="213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asellaDiTesto 26"/>
          <p:cNvSpPr txBox="1"/>
          <p:nvPr/>
        </p:nvSpPr>
        <p:spPr>
          <a:xfrm>
            <a:off x="-2143172" y="4572008"/>
            <a:ext cx="1714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ATOMISTIC </a:t>
            </a:r>
          </a:p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REPRESENTATION</a:t>
            </a:r>
            <a:endParaRPr lang="it-IT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-2214610" y="3000372"/>
            <a:ext cx="1714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COARSE GRAINED:</a:t>
            </a:r>
          </a:p>
          <a:p>
            <a:r>
              <a:rPr lang="it-IT" sz="1500" dirty="0" smtClean="0">
                <a:solidFill>
                  <a:schemeClr val="tx2">
                    <a:lumMod val="50000"/>
                  </a:schemeClr>
                </a:solidFill>
              </a:rPr>
              <a:t>CATERPILLAR</a:t>
            </a:r>
            <a:r>
              <a:rPr lang="it-IT" sz="1500" baseline="30000" dirty="0" smtClean="0">
                <a:solidFill>
                  <a:schemeClr val="tx2">
                    <a:lumMod val="50000"/>
                  </a:schemeClr>
                </a:solidFill>
              </a:rPr>
              <a:t>[1]</a:t>
            </a:r>
            <a:endParaRPr lang="it-IT" sz="1500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Gruppo 14"/>
          <p:cNvGrpSpPr/>
          <p:nvPr/>
        </p:nvGrpSpPr>
        <p:grpSpPr>
          <a:xfrm>
            <a:off x="4262815" y="1479914"/>
            <a:ext cx="4638583" cy="1683594"/>
            <a:chOff x="3214678" y="1500174"/>
            <a:chExt cx="4638583" cy="168359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4678" y="1519562"/>
              <a:ext cx="2262783" cy="1644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48899" y="1500174"/>
              <a:ext cx="2304362" cy="1683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2071670" y="2571744"/>
            <a:ext cx="2143140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COARSE GRAINED:</a:t>
            </a:r>
          </a:p>
          <a:p>
            <a:pPr>
              <a:buNone/>
            </a:pPr>
            <a:r>
              <a:rPr lang="it-IT" sz="1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CATERPILLAR</a:t>
            </a:r>
            <a:r>
              <a:rPr lang="it-IT" sz="1800" b="1" baseline="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[1-2]</a:t>
            </a: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85720" y="6286520"/>
            <a:ext cx="857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/>
              <a:t>[1] </a:t>
            </a:r>
            <a:r>
              <a:rPr lang="en-US" sz="1200" dirty="0" err="1" smtClean="0"/>
              <a:t>Coluzza</a:t>
            </a:r>
            <a:r>
              <a:rPr lang="en-US" sz="1200" dirty="0" smtClean="0"/>
              <a:t>, Ivan. "A coarse-grained approach to protein design: learning from design to understand folding."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one, 6, e20853 (2011) </a:t>
            </a:r>
          </a:p>
          <a:p>
            <a:r>
              <a:rPr lang="en-US" sz="1200" dirty="0" smtClean="0"/>
              <a:t>[2] </a:t>
            </a:r>
            <a:r>
              <a:rPr lang="en-US" sz="1200" dirty="0" err="1" smtClean="0"/>
              <a:t>Coluzza</a:t>
            </a:r>
            <a:r>
              <a:rPr lang="en-US" sz="1200" dirty="0" smtClean="0"/>
              <a:t>, Ivan. "Transferable coarse-grained potential for de novo protein folding and design." </a:t>
            </a:r>
            <a:r>
              <a:rPr lang="en-US" sz="1200" dirty="0" err="1" smtClean="0"/>
              <a:t>PloS</a:t>
            </a:r>
            <a:r>
              <a:rPr lang="en-US" sz="1200" dirty="0" smtClean="0"/>
              <a:t> one, 9, e112852 (2014)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1938" y="3572882"/>
            <a:ext cx="3617908" cy="258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Immagine 17" descr="prot_al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06" y="1357298"/>
            <a:ext cx="1576280" cy="1297351"/>
          </a:xfrm>
          <a:prstGeom prst="rect">
            <a:avLst/>
          </a:prstGeom>
        </p:spPr>
      </p:pic>
      <p:sp>
        <p:nvSpPr>
          <p:cNvPr id="19" name="Freccia a destra 18"/>
          <p:cNvSpPr/>
          <p:nvPr/>
        </p:nvSpPr>
        <p:spPr>
          <a:xfrm>
            <a:off x="1714480" y="2000240"/>
            <a:ext cx="428628" cy="12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contenuto 2"/>
          <p:cNvSpPr txBox="1">
            <a:spLocks/>
          </p:cNvSpPr>
          <p:nvPr/>
        </p:nvSpPr>
        <p:spPr>
          <a:xfrm>
            <a:off x="107125" y="2571744"/>
            <a:ext cx="1964545" cy="92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ATOMISTIC</a:t>
            </a:r>
            <a:r>
              <a:rPr kumimoji="0" lang="it-IT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REPRESENTATION</a:t>
            </a:r>
            <a:endParaRPr kumimoji="0" lang="it-IT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dock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92114">
            <a:off x="1071538" y="2214554"/>
            <a:ext cx="3571900" cy="293983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Protein-ligand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binding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 LATTICE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357158" y="1714488"/>
            <a:ext cx="3143272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REAL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SYSTEM: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protein</a:t>
            </a: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docking</a:t>
            </a:r>
            <a:endParaRPr kumimoji="0" lang="it-IT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ccia a destra 9"/>
          <p:cNvSpPr/>
          <p:nvPr/>
        </p:nvSpPr>
        <p:spPr>
          <a:xfrm rot="1372234">
            <a:off x="4436917" y="3725203"/>
            <a:ext cx="1214446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2" y="4427560"/>
            <a:ext cx="4264023" cy="20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5929290" y="3643314"/>
            <a:ext cx="3214710" cy="10001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TEST SYSTEM: </a:t>
            </a:r>
          </a:p>
          <a:p>
            <a:pPr algn="ctr">
              <a:buNone/>
            </a:pPr>
            <a:r>
              <a:rPr lang="it-IT" sz="2400" b="1" dirty="0" err="1" smtClean="0">
                <a:solidFill>
                  <a:schemeClr val="tx2">
                    <a:lumMod val="50000"/>
                  </a:schemeClr>
                </a:solidFill>
              </a:rPr>
              <a:t>protein-like</a:t>
            </a:r>
            <a:r>
              <a:rPr lang="it-IT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400" b="1" dirty="0" err="1" smtClean="0">
                <a:solidFill>
                  <a:schemeClr val="tx2">
                    <a:lumMod val="50000"/>
                  </a:schemeClr>
                </a:solidFill>
              </a:rPr>
              <a:t>surface</a:t>
            </a:r>
            <a:endParaRPr lang="it-IT" sz="2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Immagine 11" descr="2_Lavori_in_corso-16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4602" y="5592778"/>
            <a:ext cx="1111876" cy="970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ull_surf_1PG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4478" y="1785926"/>
            <a:ext cx="5322505" cy="3039786"/>
          </a:xfrm>
          <a:prstGeom prst="rect">
            <a:avLst/>
          </a:prstGeom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457200" y="1385886"/>
            <a:ext cx="8229600" cy="4900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Surface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modeling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Protein-ligand binding OFF LATTICE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magine 5" descr="red1_surf_1P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104144"/>
            <a:ext cx="5072066" cy="2896756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>
            <a:off x="1714480" y="4214818"/>
            <a:ext cx="714380" cy="642942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6786578" y="5595152"/>
            <a:ext cx="16655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l-GR" sz="2500" b="1" dirty="0" smtClean="0">
                <a:solidFill>
                  <a:schemeClr val="accent6">
                    <a:lumMod val="75000"/>
                  </a:schemeClr>
                </a:solidFill>
              </a:rPr>
              <a:t>α</a:t>
            </a:r>
            <a:r>
              <a:rPr lang="it-IT" sz="25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500" b="1" dirty="0" err="1" smtClean="0">
                <a:solidFill>
                  <a:schemeClr val="accent6">
                    <a:lumMod val="75000"/>
                  </a:schemeClr>
                </a:solidFill>
              </a:rPr>
              <a:t>carbons</a:t>
            </a:r>
            <a:endParaRPr lang="it-IT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Immagine 13" descr="tasca_AL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3686574"/>
            <a:ext cx="4357686" cy="1707615"/>
          </a:xfrm>
          <a:prstGeom prst="rect">
            <a:avLst/>
          </a:prstGeom>
        </p:spPr>
      </p:pic>
      <p:cxnSp>
        <p:nvCxnSpPr>
          <p:cNvPr id="15" name="Connettore 2 14"/>
          <p:cNvCxnSpPr/>
          <p:nvPr/>
        </p:nvCxnSpPr>
        <p:spPr>
          <a:xfrm rot="16200000" flipV="1">
            <a:off x="6429389" y="5261117"/>
            <a:ext cx="500064" cy="35719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rot="10800000" flipV="1">
            <a:off x="6000764" y="3760918"/>
            <a:ext cx="357186" cy="142874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6360753" y="3403728"/>
            <a:ext cx="21252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dirty="0" err="1" smtClean="0">
                <a:solidFill>
                  <a:schemeClr val="accent5">
                    <a:lumMod val="50000"/>
                  </a:schemeClr>
                </a:solidFill>
              </a:rPr>
              <a:t>Dummy</a:t>
            </a:r>
            <a:r>
              <a:rPr lang="it-IT" sz="25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sz="2500" b="1" dirty="0" err="1" smtClean="0">
                <a:solidFill>
                  <a:schemeClr val="accent5">
                    <a:lumMod val="50000"/>
                  </a:schemeClr>
                </a:solidFill>
              </a:rPr>
              <a:t>atoms</a:t>
            </a:r>
            <a:endParaRPr lang="it-IT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4000496" y="4214818"/>
            <a:ext cx="714380" cy="642942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 descr="protei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2484512"/>
            <a:ext cx="2356898" cy="801612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6563766" y="1643050"/>
            <a:ext cx="250882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b="1" dirty="0" err="1" smtClean="0">
                <a:solidFill>
                  <a:schemeClr val="tx2">
                    <a:lumMod val="50000"/>
                  </a:schemeClr>
                </a:solidFill>
              </a:rPr>
              <a:t>Stretched</a:t>
            </a:r>
            <a:r>
              <a:rPr lang="it-IT" sz="25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2500" b="1" dirty="0" err="1" smtClean="0">
                <a:solidFill>
                  <a:schemeClr val="tx2">
                    <a:lumMod val="50000"/>
                  </a:schemeClr>
                </a:solidFill>
              </a:rPr>
              <a:t>protein</a:t>
            </a:r>
            <a:endParaRPr lang="it-IT" sz="25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 rot="5400000">
            <a:off x="7179487" y="2250273"/>
            <a:ext cx="428628" cy="214314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/>
          <p:cNvSpPr txBox="1">
            <a:spLocks/>
          </p:cNvSpPr>
          <p:nvPr/>
        </p:nvSpPr>
        <p:spPr>
          <a:xfrm>
            <a:off x="457200" y="1385886"/>
            <a:ext cx="8229600" cy="4900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it-IT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</a:rPr>
              <a:t>WORK IN PROGRESS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Design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protein-ligand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sequences</a:t>
            </a:r>
            <a:endParaRPr lang="it-IT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Evaluation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binding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affinity</a:t>
            </a:r>
            <a:endParaRPr lang="it-IT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it-IT" sz="32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</a:rPr>
              <a:t>FUTURE DIRECTION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3200" dirty="0" err="1" smtClean="0">
                <a:solidFill>
                  <a:schemeClr val="tx2">
                    <a:lumMod val="50000"/>
                  </a:schemeClr>
                </a:solidFill>
              </a:rPr>
              <a:t>Protein-protein</a:t>
            </a: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</a:rPr>
              <a:t> docking</a:t>
            </a: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buFont typeface="Courier New" pitchFamily="49" charset="0"/>
              <a:buChar char="o"/>
              <a:defRPr/>
            </a:pPr>
            <a:endParaRPr lang="it-IT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SzPct val="70000"/>
              <a:defRPr/>
            </a:pPr>
            <a:endParaRPr kumimoji="0" lang="it-IT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Protein-ligand binding OFF LATTICE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uppo 5"/>
          <p:cNvGrpSpPr/>
          <p:nvPr/>
        </p:nvGrpSpPr>
        <p:grpSpPr>
          <a:xfrm>
            <a:off x="4714876" y="4214818"/>
            <a:ext cx="1068419" cy="810809"/>
            <a:chOff x="6429388" y="1500174"/>
            <a:chExt cx="2009772" cy="1525189"/>
          </a:xfrm>
        </p:grpSpPr>
        <p:pic>
          <p:nvPicPr>
            <p:cNvPr id="4" name="Immagine 3" descr="senso_unic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0826" y="1571612"/>
              <a:ext cx="1938334" cy="1453751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6429388" y="1500174"/>
              <a:ext cx="285752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magine 6" descr="2_Lavori_in_corso-168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788620"/>
            <a:ext cx="897562" cy="783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/>
          <p:cNvSpPr txBox="1">
            <a:spLocks/>
          </p:cNvSpPr>
          <p:nvPr/>
        </p:nvSpPr>
        <p:spPr>
          <a:xfrm>
            <a:off x="5214942" y="4632968"/>
            <a:ext cx="3929090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ATOMISTIC</a:t>
            </a:r>
            <a:r>
              <a:rPr kumimoji="0" lang="it-IT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REPRESENTATION</a:t>
            </a:r>
            <a:endParaRPr kumimoji="0" lang="it-IT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designed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sequences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magine 14" descr="prot_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1784" y="1388096"/>
            <a:ext cx="3732248" cy="3071809"/>
          </a:xfrm>
          <a:prstGeom prst="rect">
            <a:avLst/>
          </a:prstGeom>
        </p:spPr>
      </p:pic>
      <p:pic>
        <p:nvPicPr>
          <p:cNvPr id="16" name="Immagine 15" descr="prot_b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2" y="1316658"/>
            <a:ext cx="4079438" cy="3357562"/>
          </a:xfrm>
          <a:prstGeom prst="rect">
            <a:avLst/>
          </a:prstGeom>
        </p:spPr>
      </p:pic>
      <p:sp>
        <p:nvSpPr>
          <p:cNvPr id="11" name="Freccia a destra 10"/>
          <p:cNvSpPr/>
          <p:nvPr/>
        </p:nvSpPr>
        <p:spPr>
          <a:xfrm>
            <a:off x="4071934" y="3857628"/>
            <a:ext cx="100013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6000760" y="5286388"/>
            <a:ext cx="242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GROMACS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amber99sb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TIP3P water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 = 298 K ; P = 1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atm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357554" y="1683427"/>
            <a:ext cx="24288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Replace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the native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sequence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with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designed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one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Side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chain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rotamer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analysis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SCWRL4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Set up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simulation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box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System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equilibration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-2786114" y="1928802"/>
            <a:ext cx="13573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eventuale:</a:t>
            </a:r>
          </a:p>
          <a:p>
            <a:r>
              <a:rPr lang="it-IT" dirty="0" smtClean="0"/>
              <a:t>ricorda nel set up di  parlare di problemi nomi </a:t>
            </a:r>
            <a:r>
              <a:rPr lang="it-IT" dirty="0" err="1" smtClean="0"/>
              <a:t>amber</a:t>
            </a:r>
            <a:r>
              <a:rPr lang="it-IT" dirty="0" smtClean="0"/>
              <a:t> </a:t>
            </a:r>
            <a:r>
              <a:rPr lang="it-IT" dirty="0" err="1" smtClean="0"/>
              <a:t>ff</a:t>
            </a:r>
            <a:endParaRPr lang="it-IT" dirty="0"/>
          </a:p>
        </p:txBody>
      </p:sp>
      <p:sp>
        <p:nvSpPr>
          <p:cNvPr id="17" name="Rettangolo arrotondato 16"/>
          <p:cNvSpPr/>
          <p:nvPr/>
        </p:nvSpPr>
        <p:spPr>
          <a:xfrm>
            <a:off x="1081698" y="5173992"/>
            <a:ext cx="2107622" cy="1522172"/>
          </a:xfrm>
          <a:prstGeom prst="roundRect">
            <a:avLst>
              <a:gd name="adj" fmla="val 0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7190" y="5230225"/>
            <a:ext cx="1976638" cy="14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214282" y="4357694"/>
            <a:ext cx="3929090" cy="15001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COARSE GRAINED:</a:t>
            </a:r>
          </a:p>
          <a:p>
            <a:pPr algn="ctr">
              <a:buNone/>
            </a:pPr>
            <a:r>
              <a:rPr lang="it-IT" sz="2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CATERPILLAR</a:t>
            </a:r>
            <a:endParaRPr lang="it-IT" sz="2200" b="1" baseline="300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it-IT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1QYP-Des-PAR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3214686"/>
            <a:ext cx="990341" cy="1595462"/>
          </a:xfrm>
          <a:prstGeom prst="rect">
            <a:avLst/>
          </a:prstGeom>
        </p:spPr>
      </p:pic>
      <p:pic>
        <p:nvPicPr>
          <p:cNvPr id="21" name="Immagine 20" descr="RMSD_nat_7to54_CA_allP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4368972"/>
            <a:ext cx="3000384" cy="2100269"/>
          </a:xfrm>
          <a:prstGeom prst="rect">
            <a:avLst/>
          </a:prstGeom>
        </p:spPr>
      </p:pic>
      <p:pic>
        <p:nvPicPr>
          <p:cNvPr id="20" name="Immagine 19" descr="RMSD_des_7to54_CA_allP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50" y="4350558"/>
            <a:ext cx="3071822" cy="2150276"/>
          </a:xfrm>
          <a:prstGeom prst="rect">
            <a:avLst/>
          </a:prstGeom>
        </p:spPr>
      </p:pic>
      <p:pic>
        <p:nvPicPr>
          <p:cNvPr id="14" name="Immagine 13" descr="1QYP-RCS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20620">
            <a:off x="-464220" y="-164593"/>
            <a:ext cx="3166103" cy="260584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it-IT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atomistic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1QYP </a:t>
            </a:r>
            <a:endParaRPr lang="it-IT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321479" y="1344027"/>
            <a:ext cx="1964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GROMACS</a:t>
            </a:r>
            <a:endParaRPr lang="it-IT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29124" y="114298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amber99sb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TIP3P water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T = 298 K ; P = 1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atm</a:t>
            </a:r>
            <a:endParaRPr lang="it-IT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16571" y="4483274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Designed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637643" y="4483274"/>
            <a:ext cx="78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Native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42844" y="2143116"/>
            <a:ext cx="2112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Reference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Structure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RMSD </a:t>
            </a:r>
            <a:r>
              <a:rPr lang="it-IT" dirty="0" err="1" smtClean="0">
                <a:solidFill>
                  <a:schemeClr val="tx2">
                    <a:lumMod val="50000"/>
                  </a:schemeClr>
                </a:solidFill>
              </a:rPr>
              <a:t>from</a:t>
            </a:r>
            <a:r>
              <a:rPr lang="it-IT" dirty="0" smtClean="0">
                <a:solidFill>
                  <a:schemeClr val="tx2">
                    <a:lumMod val="50000"/>
                  </a:schemeClr>
                </a:solidFill>
              </a:rPr>
              <a:t> RCSB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Immagine 14" descr="Potential_energy_1QYP_nat_d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160" y="2143116"/>
            <a:ext cx="3143249" cy="2200275"/>
          </a:xfrm>
          <a:prstGeom prst="rect">
            <a:avLst/>
          </a:prstGeom>
        </p:spPr>
      </p:pic>
      <p:pic>
        <p:nvPicPr>
          <p:cNvPr id="13" name="Immagine 12" descr="2_Lavori_in_corso-1688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39680" y="500042"/>
            <a:ext cx="1438268" cy="1254889"/>
          </a:xfrm>
          <a:prstGeom prst="rect">
            <a:avLst/>
          </a:prstGeom>
        </p:spPr>
      </p:pic>
      <p:cxnSp>
        <p:nvCxnSpPr>
          <p:cNvPr id="22" name="Forma 21"/>
          <p:cNvCxnSpPr>
            <a:stCxn id="16" idx="1"/>
          </p:cNvCxnSpPr>
          <p:nvPr/>
        </p:nvCxnSpPr>
        <p:spPr>
          <a:xfrm rot="10800000" flipV="1">
            <a:off x="6858016" y="4012416"/>
            <a:ext cx="285752" cy="845343"/>
          </a:xfrm>
          <a:prstGeom prst="curvedConnector2">
            <a:avLst/>
          </a:prstGeom>
          <a:ln w="190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/>
          <p:cNvGrpSpPr/>
          <p:nvPr/>
        </p:nvGrpSpPr>
        <p:grpSpPr>
          <a:xfrm>
            <a:off x="2500298" y="2130619"/>
            <a:ext cx="338554" cy="2020105"/>
            <a:chOff x="2869674" y="2201739"/>
            <a:chExt cx="338554" cy="2020105"/>
          </a:xfrm>
        </p:grpSpPr>
        <p:sp>
          <p:nvSpPr>
            <p:cNvPr id="23" name="Rettangolo 22"/>
            <p:cNvSpPr/>
            <p:nvPr/>
          </p:nvSpPr>
          <p:spPr>
            <a:xfrm rot="16200000">
              <a:off x="2095277" y="3092714"/>
              <a:ext cx="1938211" cy="26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 rot="16200000">
              <a:off x="2028898" y="3042515"/>
              <a:ext cx="20201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>
                  <a:latin typeface="Arial Narrow" pitchFamily="34" charset="0"/>
                  <a:cs typeface="Angsana New" pitchFamily="18" charset="-34"/>
                </a:rPr>
                <a:t>Potential</a:t>
              </a:r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 </a:t>
              </a:r>
              <a:r>
                <a:rPr lang="it-IT" sz="1600" dirty="0" err="1" smtClean="0">
                  <a:latin typeface="Arial Narrow" pitchFamily="34" charset="0"/>
                  <a:cs typeface="Angsana New" pitchFamily="18" charset="-34"/>
                </a:rPr>
                <a:t>energy</a:t>
              </a:r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 [</a:t>
              </a:r>
              <a:r>
                <a:rPr lang="it-IT" sz="1600" dirty="0" err="1" smtClean="0">
                  <a:latin typeface="Arial Narrow" pitchFamily="34" charset="0"/>
                  <a:cs typeface="Angsana New" pitchFamily="18" charset="-34"/>
                </a:rPr>
                <a:t>kJ</a:t>
              </a:r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/mol]</a:t>
              </a:r>
              <a:endParaRPr lang="it-IT" sz="1600" dirty="0">
                <a:latin typeface="Arial Narrow" pitchFamily="34" charset="0"/>
                <a:cs typeface="Angsana New" pitchFamily="18" charset="-34"/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1345128" y="4368311"/>
            <a:ext cx="338554" cy="1938211"/>
            <a:chOff x="2869674" y="2257278"/>
            <a:chExt cx="338554" cy="1938211"/>
          </a:xfrm>
        </p:grpSpPr>
        <p:sp>
          <p:nvSpPr>
            <p:cNvPr id="29" name="Rettangolo 28"/>
            <p:cNvSpPr/>
            <p:nvPr/>
          </p:nvSpPr>
          <p:spPr>
            <a:xfrm rot="16200000">
              <a:off x="2095277" y="3092714"/>
              <a:ext cx="1938211" cy="26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asellaDiTesto 29"/>
            <p:cNvSpPr txBox="1"/>
            <p:nvPr/>
          </p:nvSpPr>
          <p:spPr>
            <a:xfrm rot="16200000">
              <a:off x="2573118" y="3042515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RMSD [Å]</a:t>
              </a:r>
              <a:endParaRPr lang="it-IT" sz="1600" dirty="0">
                <a:latin typeface="Arial Narrow" pitchFamily="34" charset="0"/>
                <a:cs typeface="Angsana New" pitchFamily="18" charset="-34"/>
              </a:endParaRP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4519198" y="4348309"/>
            <a:ext cx="338554" cy="1938211"/>
            <a:chOff x="2869674" y="2257278"/>
            <a:chExt cx="338554" cy="1938211"/>
          </a:xfrm>
        </p:grpSpPr>
        <p:sp>
          <p:nvSpPr>
            <p:cNvPr id="32" name="Rettangolo 31"/>
            <p:cNvSpPr/>
            <p:nvPr/>
          </p:nvSpPr>
          <p:spPr>
            <a:xfrm rot="16200000">
              <a:off x="2095277" y="3092714"/>
              <a:ext cx="1938211" cy="26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CasellaDiTesto 32"/>
            <p:cNvSpPr txBox="1"/>
            <p:nvPr/>
          </p:nvSpPr>
          <p:spPr>
            <a:xfrm rot="16200000">
              <a:off x="2573118" y="3042515"/>
              <a:ext cx="931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latin typeface="Arial Narrow" pitchFamily="34" charset="0"/>
                  <a:cs typeface="Angsana New" pitchFamily="18" charset="-34"/>
                </a:rPr>
                <a:t>RMSD [Å]</a:t>
              </a:r>
              <a:endParaRPr lang="it-IT" sz="1600" dirty="0">
                <a:latin typeface="Arial Narrow" pitchFamily="34" charset="0"/>
                <a:cs typeface="Angsana New" pitchFamily="18" charset="-34"/>
              </a:endParaRPr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5592770" y="2827016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  <a:latin typeface="Arial Narrow" pitchFamily="34" charset="0"/>
                <a:cs typeface="Angsana New" pitchFamily="18" charset="-34"/>
              </a:rPr>
              <a:t>Native seq.</a:t>
            </a:r>
            <a:endParaRPr lang="it-IT" sz="1600" dirty="0">
              <a:solidFill>
                <a:srgbClr val="C00000"/>
              </a:solidFill>
              <a:latin typeface="Arial Narrow" pitchFamily="34" charset="0"/>
              <a:cs typeface="Angsana New" pitchFamily="18" charset="-34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5592770" y="3327082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ngsana New" pitchFamily="18" charset="-34"/>
              </a:rPr>
              <a:t>Designed</a:t>
            </a: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ngsana New" pitchFamily="18" charset="-34"/>
              </a:rPr>
              <a:t> seq.</a:t>
            </a:r>
            <a:endParaRPr lang="it-IT" sz="1600" dirty="0">
              <a:solidFill>
                <a:schemeClr val="tx2">
                  <a:lumMod val="75000"/>
                </a:schemeClr>
              </a:solidFill>
              <a:latin typeface="Arial Narrow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5641</TotalTime>
  <Words>1909</Words>
  <PresentationFormat>Presentazione su schermo (4:3)</PresentationFormat>
  <Paragraphs>303</Paragraphs>
  <Slides>32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Diapositiva 1</vt:lpstr>
      <vt:lpstr>Protein-ligand binding</vt:lpstr>
      <vt:lpstr>Protein-ligand binding ON LATTICE</vt:lpstr>
      <vt:lpstr>The CATERPILLAR model</vt:lpstr>
      <vt:lpstr>Protein-ligand binding OFF LATTICE</vt:lpstr>
      <vt:lpstr>Diapositiva 6</vt:lpstr>
      <vt:lpstr>Diapositiva 7</vt:lpstr>
      <vt:lpstr>Test designed sequences stability</vt:lpstr>
      <vt:lpstr>Full atomistic 1QYP </vt:lpstr>
      <vt:lpstr>Full atomistic 2L09 </vt:lpstr>
      <vt:lpstr>From here…</vt:lpstr>
      <vt:lpstr>Acknowledgements</vt:lpstr>
      <vt:lpstr>Diapositiva 13</vt:lpstr>
      <vt:lpstr>Diapositiva 14</vt:lpstr>
      <vt:lpstr>Working with proteins..</vt:lpstr>
      <vt:lpstr>Diapositiva 16</vt:lpstr>
      <vt:lpstr>Diapositiva 17</vt:lpstr>
      <vt:lpstr>Diapositiva 18</vt:lpstr>
      <vt:lpstr>Full atomistic 3MX7 </vt:lpstr>
      <vt:lpstr>Model</vt:lpstr>
      <vt:lpstr>Model</vt:lpstr>
      <vt:lpstr>Model</vt:lpstr>
      <vt:lpstr>Bio Velcro</vt:lpstr>
      <vt:lpstr>Diapositiva 24</vt:lpstr>
      <vt:lpstr>Full atomistic 2L09 </vt:lpstr>
      <vt:lpstr>Full atomistic 2L09 </vt:lpstr>
      <vt:lpstr>Full atomistic 2L09 </vt:lpstr>
      <vt:lpstr>Full atomistic 2L09 </vt:lpstr>
      <vt:lpstr>Full atomistic 2L09 </vt:lpstr>
      <vt:lpstr>Protein-ligand binding OFF LATTICE</vt:lpstr>
      <vt:lpstr>The CATERPILLAR model</vt:lpstr>
      <vt:lpstr>The CATERPILLAR model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protein design and protein folding package for HPC: The Vienna Protein Simulator</dc:title>
  <dc:creator>f.nerattini</dc:creator>
  <cp:lastModifiedBy>f.nerattini</cp:lastModifiedBy>
  <cp:revision>629</cp:revision>
  <dcterms:created xsi:type="dcterms:W3CDTF">2015-02-24T14:37:23Z</dcterms:created>
  <dcterms:modified xsi:type="dcterms:W3CDTF">2015-09-21T21:00:27Z</dcterms:modified>
</cp:coreProperties>
</file>