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3" r:id="rId2"/>
    <p:sldId id="264" r:id="rId3"/>
    <p:sldId id="265" r:id="rId4"/>
    <p:sldId id="266" r:id="rId5"/>
    <p:sldId id="272" r:id="rId6"/>
    <p:sldId id="270" r:id="rId7"/>
    <p:sldId id="262" r:id="rId8"/>
    <p:sldId id="271" r:id="rId9"/>
    <p:sldId id="258" r:id="rId10"/>
    <p:sldId id="259" r:id="rId11"/>
    <p:sldId id="260" r:id="rId12"/>
    <p:sldId id="261" r:id="rId13"/>
    <p:sldId id="269" r:id="rId14"/>
    <p:sldId id="268" r:id="rId1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7" autoAdjust="0"/>
    <p:restoredTop sz="94660"/>
  </p:normalViewPr>
  <p:slideViewPr>
    <p:cSldViewPr snapToGrid="0" snapToObjects="1">
      <p:cViewPr>
        <p:scale>
          <a:sx n="119" d="100"/>
          <a:sy n="119" d="100"/>
        </p:scale>
        <p:origin x="42" y="19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7A4A46-EA7F-534C-BFA4-9341CC8F2974}" type="datetimeFigureOut">
              <a:rPr lang="it-IT" smtClean="0"/>
              <a:pPr/>
              <a:t>24/09/2015</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3C799-CEEB-7A4A-B078-7A9E4771E946}" type="slidenum">
              <a:rPr lang="en-GB" smtClean="0"/>
              <a:pPr/>
              <a:t>‹N›</a:t>
            </a:fld>
            <a:endParaRPr lang="en-GB"/>
          </a:p>
        </p:txBody>
      </p:sp>
    </p:spTree>
    <p:extLst>
      <p:ext uri="{BB962C8B-B14F-4D97-AF65-F5344CB8AC3E}">
        <p14:creationId xmlns:p14="http://schemas.microsoft.com/office/powerpoint/2010/main" xmlns="" val="2415553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6"/>
          <p:cNvSpPr>
            <a:spLocks noGrp="1" noChangeArrowheads="1"/>
          </p:cNvSpPr>
          <p:nvPr>
            <p:ph type="sldNum"/>
          </p:nvPr>
        </p:nvSpPr>
        <p:spPr>
          <a:ln/>
        </p:spPr>
        <p:txBody>
          <a:bodyPr/>
          <a:lstStyle/>
          <a:p>
            <a:fld id="{BD275F44-DA4B-4AB5-8A9C-78BBFFBFADBB}" type="slidenum">
              <a:rPr lang="en-US"/>
              <a:pPr/>
              <a:t>2</a:t>
            </a:fld>
            <a:endParaRPr lang="en-US"/>
          </a:p>
        </p:txBody>
      </p:sp>
      <p:sp>
        <p:nvSpPr>
          <p:cNvPr id="29697" name="Text Box 1"/>
          <p:cNvSpPr txBox="1">
            <a:spLocks noChangeArrowheads="1"/>
          </p:cNvSpPr>
          <p:nvPr/>
        </p:nvSpPr>
        <p:spPr bwMode="auto">
          <a:xfrm>
            <a:off x="0" y="0"/>
            <a:ext cx="1602" cy="1463"/>
          </a:xfrm>
          <a:prstGeom prst="rect">
            <a:avLst/>
          </a:prstGeom>
          <a:noFill/>
          <a:ln w="9525">
            <a:noFill/>
            <a:round/>
            <a:headEnd/>
            <a:tailEnd/>
          </a:ln>
          <a:effectLst/>
        </p:spPr>
        <p:txBody>
          <a:bodyPr lIns="90000" tIns="45000" rIns="90000" bIns="45000"/>
          <a:lstStyle/>
          <a:p>
            <a:fld id="{A10A0DFE-58AA-4C7F-908D-30CC9CEDF2E5}" type="slidenum">
              <a:rPr lang="en-US" sz="1400">
                <a:solidFill>
                  <a:srgbClr val="000000"/>
                </a:solidFill>
                <a:latin typeface="Times New Roman" pitchFamily="16" charset="0"/>
                <a:ea typeface="+mn-ea" charset="0"/>
                <a:cs typeface="+mn-ea" charset="0"/>
              </a:rPr>
              <a:pPr/>
              <a:t>2</a:t>
            </a:fld>
            <a:endParaRPr lang="en-US" sz="1400">
              <a:solidFill>
                <a:srgbClr val="000000"/>
              </a:solidFill>
              <a:latin typeface="Times New Roman" pitchFamily="16" charset="0"/>
              <a:ea typeface="+mn-ea" charset="0"/>
              <a:cs typeface="+mn-ea" charset="0"/>
            </a:endParaRPr>
          </a:p>
        </p:txBody>
      </p:sp>
      <p:sp>
        <p:nvSpPr>
          <p:cNvPr id="29698" name="Rectangle 2"/>
          <p:cNvSpPr>
            <a:spLocks noChangeArrowheads="1"/>
          </p:cNvSpPr>
          <p:nvPr/>
        </p:nvSpPr>
        <p:spPr bwMode="auto">
          <a:xfrm>
            <a:off x="0" y="0"/>
            <a:ext cx="1602" cy="1463"/>
          </a:xfrm>
          <a:prstGeom prst="rect">
            <a:avLst/>
          </a:prstGeom>
          <a:noFill/>
          <a:ln w="9360">
            <a:noFill/>
            <a:round/>
            <a:headEnd/>
            <a:tailEnd/>
          </a:ln>
          <a:effectLst/>
        </p:spPr>
        <p:txBody>
          <a:bodyPr lIns="90000" tIns="45000" rIns="90000" bIns="45000"/>
          <a:lstStyle/>
          <a:p>
            <a:pPr>
              <a:lnSpc>
                <a:spcPct val="100000"/>
              </a:lnSpc>
            </a:pPr>
            <a:fld id="{3C31AFBC-79ED-4CA7-B9E9-D5A2B12E3BC3}" type="slidenum">
              <a:rPr lang="en-US" sz="1200" u="sng">
                <a:solidFill>
                  <a:srgbClr val="000000"/>
                </a:solidFill>
                <a:ea typeface="ＭＳ Ｐゴシック" charset="0"/>
                <a:cs typeface="ＭＳ Ｐゴシック" charset="0"/>
              </a:rPr>
              <a:pPr>
                <a:lnSpc>
                  <a:spcPct val="100000"/>
                </a:lnSpc>
              </a:pPr>
              <a:t>2</a:t>
            </a:fld>
            <a:endParaRPr lang="en-US" sz="1200" u="sng">
              <a:solidFill>
                <a:srgbClr val="000000"/>
              </a:solidFill>
              <a:ea typeface="ＭＳ Ｐゴシック" charset="0"/>
              <a:cs typeface="ＭＳ Ｐゴシック" charset="0"/>
            </a:endParaRPr>
          </a:p>
        </p:txBody>
      </p:sp>
      <p:sp>
        <p:nvSpPr>
          <p:cNvPr id="29699" name="Rectangle 3"/>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9700" name="Rectangle 4"/>
          <p:cNvSpPr txBox="1">
            <a:spLocks noGrp="1" noChangeArrowheads="1"/>
          </p:cNvSpPr>
          <p:nvPr>
            <p:ph type="body" idx="1"/>
          </p:nvPr>
        </p:nvSpPr>
        <p:spPr bwMode="auto">
          <a:xfrm>
            <a:off x="685480" y="4343144"/>
            <a:ext cx="5487041" cy="4115019"/>
          </a:xfrm>
          <a:prstGeom prst="rect">
            <a:avLst/>
          </a:prstGeom>
          <a:noFill/>
          <a:ln>
            <a:round/>
            <a:headEnd/>
            <a:tailEnd/>
          </a:ln>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sz="2000">
              <a:latin typeface="Arial" charset="0"/>
              <a:ea typeface="AR PL UMing HK" charset="0"/>
              <a:cs typeface="AR PL UMing HK"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6"/>
          <p:cNvSpPr>
            <a:spLocks noGrp="1" noChangeArrowheads="1"/>
          </p:cNvSpPr>
          <p:nvPr>
            <p:ph type="sldNum"/>
          </p:nvPr>
        </p:nvSpPr>
        <p:spPr>
          <a:ln/>
        </p:spPr>
        <p:txBody>
          <a:bodyPr/>
          <a:lstStyle/>
          <a:p>
            <a:fld id="{BD275F44-DA4B-4AB5-8A9C-78BBFFBFADBB}" type="slidenum">
              <a:rPr lang="en-US"/>
              <a:pPr/>
              <a:t>3</a:t>
            </a:fld>
            <a:endParaRPr lang="en-US"/>
          </a:p>
        </p:txBody>
      </p:sp>
      <p:sp>
        <p:nvSpPr>
          <p:cNvPr id="29697" name="Text Box 1"/>
          <p:cNvSpPr txBox="1">
            <a:spLocks noChangeArrowheads="1"/>
          </p:cNvSpPr>
          <p:nvPr/>
        </p:nvSpPr>
        <p:spPr bwMode="auto">
          <a:xfrm>
            <a:off x="0" y="0"/>
            <a:ext cx="1602" cy="1463"/>
          </a:xfrm>
          <a:prstGeom prst="rect">
            <a:avLst/>
          </a:prstGeom>
          <a:noFill/>
          <a:ln w="9525">
            <a:noFill/>
            <a:round/>
            <a:headEnd/>
            <a:tailEnd/>
          </a:ln>
          <a:effectLst/>
        </p:spPr>
        <p:txBody>
          <a:bodyPr lIns="90000" tIns="45000" rIns="90000" bIns="45000"/>
          <a:lstStyle/>
          <a:p>
            <a:fld id="{A10A0DFE-58AA-4C7F-908D-30CC9CEDF2E5}" type="slidenum">
              <a:rPr lang="en-US" sz="1400">
                <a:solidFill>
                  <a:srgbClr val="000000"/>
                </a:solidFill>
                <a:latin typeface="Times New Roman" pitchFamily="16" charset="0"/>
                <a:ea typeface="+mn-ea" charset="0"/>
                <a:cs typeface="+mn-ea" charset="0"/>
              </a:rPr>
              <a:pPr/>
              <a:t>3</a:t>
            </a:fld>
            <a:endParaRPr lang="en-US" sz="1400">
              <a:solidFill>
                <a:srgbClr val="000000"/>
              </a:solidFill>
              <a:latin typeface="Times New Roman" pitchFamily="16" charset="0"/>
              <a:ea typeface="+mn-ea" charset="0"/>
              <a:cs typeface="+mn-ea" charset="0"/>
            </a:endParaRPr>
          </a:p>
        </p:txBody>
      </p:sp>
      <p:sp>
        <p:nvSpPr>
          <p:cNvPr id="29698" name="Rectangle 2"/>
          <p:cNvSpPr>
            <a:spLocks noChangeArrowheads="1"/>
          </p:cNvSpPr>
          <p:nvPr/>
        </p:nvSpPr>
        <p:spPr bwMode="auto">
          <a:xfrm>
            <a:off x="0" y="0"/>
            <a:ext cx="1602" cy="1463"/>
          </a:xfrm>
          <a:prstGeom prst="rect">
            <a:avLst/>
          </a:prstGeom>
          <a:noFill/>
          <a:ln w="9360">
            <a:noFill/>
            <a:round/>
            <a:headEnd/>
            <a:tailEnd/>
          </a:ln>
          <a:effectLst/>
        </p:spPr>
        <p:txBody>
          <a:bodyPr lIns="90000" tIns="45000" rIns="90000" bIns="45000"/>
          <a:lstStyle/>
          <a:p>
            <a:pPr>
              <a:lnSpc>
                <a:spcPct val="100000"/>
              </a:lnSpc>
            </a:pPr>
            <a:fld id="{3C31AFBC-79ED-4CA7-B9E9-D5A2B12E3BC3}" type="slidenum">
              <a:rPr lang="en-US" sz="1200" u="sng">
                <a:solidFill>
                  <a:srgbClr val="000000"/>
                </a:solidFill>
                <a:ea typeface="ＭＳ Ｐゴシック" charset="0"/>
                <a:cs typeface="ＭＳ Ｐゴシック" charset="0"/>
              </a:rPr>
              <a:pPr>
                <a:lnSpc>
                  <a:spcPct val="100000"/>
                </a:lnSpc>
              </a:pPr>
              <a:t>3</a:t>
            </a:fld>
            <a:endParaRPr lang="en-US" sz="1200" u="sng">
              <a:solidFill>
                <a:srgbClr val="000000"/>
              </a:solidFill>
              <a:ea typeface="ＭＳ Ｐゴシック" charset="0"/>
              <a:cs typeface="ＭＳ Ｐゴシック" charset="0"/>
            </a:endParaRPr>
          </a:p>
        </p:txBody>
      </p:sp>
      <p:sp>
        <p:nvSpPr>
          <p:cNvPr id="29699" name="Rectangle 3"/>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9700" name="Rectangle 4"/>
          <p:cNvSpPr txBox="1">
            <a:spLocks noGrp="1" noChangeArrowheads="1"/>
          </p:cNvSpPr>
          <p:nvPr>
            <p:ph type="body" idx="1"/>
          </p:nvPr>
        </p:nvSpPr>
        <p:spPr bwMode="auto">
          <a:xfrm>
            <a:off x="685480" y="4343144"/>
            <a:ext cx="5487041" cy="4115019"/>
          </a:xfrm>
          <a:prstGeom prst="rect">
            <a:avLst/>
          </a:prstGeom>
          <a:noFill/>
          <a:ln>
            <a:round/>
            <a:headEnd/>
            <a:tailEnd/>
          </a:ln>
        </p:spPr>
        <p:txBody>
          <a:bodyPr wrap="none" anchor="ctr"/>
          <a:lstStyle/>
          <a:p>
            <a:pPr eaLnBrk="1">
              <a:spcBef>
                <a:spcPct val="0"/>
              </a:spcBef>
              <a:tabLst>
                <a:tab pos="723900" algn="l"/>
                <a:tab pos="1447800" algn="l"/>
                <a:tab pos="2171700" algn="l"/>
                <a:tab pos="2895600" algn="l"/>
                <a:tab pos="3619500" algn="l"/>
                <a:tab pos="4343400" algn="l"/>
                <a:tab pos="5067300" algn="l"/>
              </a:tabLst>
            </a:pPr>
            <a:endParaRPr lang="en-US" sz="2000">
              <a:latin typeface="Arial" charset="0"/>
              <a:ea typeface="AR PL UMing HK" charset="0"/>
              <a:cs typeface="AR PL UMing HK"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3EFA381-E9D1-3C4B-9AAD-B2F4AF210A59}" type="slidenum">
              <a:rPr lang="it-IT"/>
              <a:pPr eaLnBrk="1" hangingPunct="1"/>
              <a:t>4</a:t>
            </a:fld>
            <a:endParaRPr lang="it-IT"/>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0346E3-3829-46B2-8A52-D984B0EF414A}" type="slidenum">
              <a:rPr lang="it-IT"/>
              <a:pPr/>
              <a:t>5</a:t>
            </a:fld>
            <a:endParaRPr lang="it-IT"/>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274657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3243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18446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330458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16995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17314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332130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data 2"/>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220836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301574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691404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305E82AC-311C-1345-9CE9-CB502D4BF461}" type="datetimeFigureOut">
              <a:rPr lang="it-IT" smtClean="0"/>
              <a:pPr/>
              <a:t>24/09/2015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133429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82AC-311C-1345-9CE9-CB502D4BF461}" type="datetimeFigureOut">
              <a:rPr lang="it-IT" smtClean="0"/>
              <a:pPr/>
              <a:t>24/09/2015</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EA7CA-4685-1A4B-BA42-061E714C930F}" type="slidenum">
              <a:rPr lang="en-GB" smtClean="0"/>
              <a:pPr/>
              <a:t>‹N›</a:t>
            </a:fld>
            <a:endParaRPr lang="en-GB"/>
          </a:p>
        </p:txBody>
      </p:sp>
    </p:spTree>
    <p:extLst>
      <p:ext uri="{BB962C8B-B14F-4D97-AF65-F5344CB8AC3E}">
        <p14:creationId xmlns:p14="http://schemas.microsoft.com/office/powerpoint/2010/main" xmlns="" val="2859566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media/media1.mov"/><Relationship Id="rId6" Type="http://schemas.openxmlformats.org/officeDocument/2006/relationships/image" Target="../media/image9.png"/><Relationship Id="rId5" Type="http://schemas.microsoft.com/office/2007/relationships/media" Target="../media/media1.mov"/><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magine 8" descr="logo_lens_color_n.ti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86866" y="4109436"/>
            <a:ext cx="2748562" cy="2748563"/>
          </a:xfrm>
          <a:prstGeom prst="rect">
            <a:avLst/>
          </a:prstGeom>
        </p:spPr>
      </p:pic>
      <p:pic>
        <p:nvPicPr>
          <p:cNvPr id="2" name="Immagine 1" descr="Senza titolo.tif"/>
          <p:cNvPicPr>
            <a:picLocks noChangeAspect="1"/>
          </p:cNvPicPr>
          <p:nvPr/>
        </p:nvPicPr>
        <p:blipFill rotWithShape="1">
          <a:blip r:embed="rId3">
            <a:extLst>
              <a:ext uri="{28A0092B-C50C-407E-A947-70E740481C1C}">
                <a14:useLocalDpi xmlns:a14="http://schemas.microsoft.com/office/drawing/2010/main" xmlns="" val="0"/>
              </a:ext>
            </a:extLst>
          </a:blip>
          <a:srcRect r="313"/>
          <a:stretch/>
        </p:blipFill>
        <p:spPr>
          <a:xfrm>
            <a:off x="0" y="0"/>
            <a:ext cx="6386866" cy="6858000"/>
          </a:xfrm>
          <a:prstGeom prst="rect">
            <a:avLst/>
          </a:prstGeom>
        </p:spPr>
      </p:pic>
      <p:sp>
        <p:nvSpPr>
          <p:cNvPr id="6" name="CasellaDiTesto 5"/>
          <p:cNvSpPr txBox="1"/>
          <p:nvPr/>
        </p:nvSpPr>
        <p:spPr>
          <a:xfrm>
            <a:off x="1839384" y="44625"/>
            <a:ext cx="7341128" cy="2831534"/>
          </a:xfrm>
          <a:prstGeom prst="rect">
            <a:avLst/>
          </a:prstGeom>
          <a:noFill/>
        </p:spPr>
        <p:txBody>
          <a:bodyPr wrap="square" lIns="91430" tIns="45715" rIns="91430" bIns="45715" rtlCol="0">
            <a:spAutoFit/>
          </a:bodyPr>
          <a:lstStyle/>
          <a:p>
            <a:pPr algn="ctr"/>
            <a:r>
              <a:rPr lang="en-GB" sz="3200" dirty="0">
                <a:solidFill>
                  <a:schemeClr val="bg1">
                    <a:lumMod val="85000"/>
                  </a:schemeClr>
                </a:solidFill>
                <a:latin typeface="Eurostile"/>
                <a:cs typeface="Eurostile"/>
              </a:rPr>
              <a:t>Label-free NIR reflectance microscopy as a complimentary tool for two-photon fluorescence brain </a:t>
            </a:r>
            <a:r>
              <a:rPr lang="en-GB" sz="3200" dirty="0" smtClean="0">
                <a:solidFill>
                  <a:schemeClr val="bg1">
                    <a:lumMod val="85000"/>
                  </a:schemeClr>
                </a:solidFill>
                <a:latin typeface="Eurostile"/>
                <a:cs typeface="Eurostile"/>
              </a:rPr>
              <a:t>imaging</a:t>
            </a:r>
            <a:endParaRPr lang="en-GB" sz="3000" dirty="0" smtClean="0">
              <a:solidFill>
                <a:schemeClr val="bg1">
                  <a:lumMod val="85000"/>
                </a:schemeClr>
              </a:solidFill>
              <a:latin typeface="Eurostile"/>
              <a:cs typeface="Eurostile"/>
            </a:endParaRPr>
          </a:p>
          <a:p>
            <a:pPr algn="ctr"/>
            <a:endParaRPr lang="en-GB" sz="2400" dirty="0" smtClean="0">
              <a:solidFill>
                <a:schemeClr val="bg1">
                  <a:lumMod val="75000"/>
                </a:schemeClr>
              </a:solidFill>
              <a:latin typeface="Eurostile"/>
              <a:cs typeface="Eurostile"/>
            </a:endParaRPr>
          </a:p>
          <a:p>
            <a:pPr algn="ctr"/>
            <a:r>
              <a:rPr lang="en-GB" sz="2400" dirty="0" smtClean="0">
                <a:solidFill>
                  <a:schemeClr val="bg1">
                    <a:lumMod val="75000"/>
                  </a:schemeClr>
                </a:solidFill>
                <a:latin typeface="Eurostile"/>
                <a:cs typeface="Eurostile"/>
              </a:rPr>
              <a:t>Emilia </a:t>
            </a:r>
            <a:r>
              <a:rPr lang="en-GB" sz="2400" dirty="0" err="1" smtClean="0">
                <a:solidFill>
                  <a:schemeClr val="bg1">
                    <a:lumMod val="75000"/>
                  </a:schemeClr>
                </a:solidFill>
                <a:latin typeface="Eurostile"/>
                <a:cs typeface="Eurostile"/>
              </a:rPr>
              <a:t>Margoni</a:t>
            </a:r>
            <a:endParaRPr lang="en-GB" sz="2400" dirty="0">
              <a:solidFill>
                <a:schemeClr val="bg1">
                  <a:lumMod val="75000"/>
                </a:schemeClr>
              </a:solidFill>
              <a:latin typeface="Eurostile"/>
              <a:cs typeface="Eurostile"/>
            </a:endParaRPr>
          </a:p>
          <a:p>
            <a:pPr algn="ctr"/>
            <a:endParaRPr lang="en-GB" sz="1400" dirty="0">
              <a:solidFill>
                <a:schemeClr val="bg1">
                  <a:lumMod val="75000"/>
                </a:schemeClr>
              </a:solidFill>
              <a:latin typeface="Eurostile"/>
              <a:cs typeface="Eurostile"/>
            </a:endParaRPr>
          </a:p>
          <a:p>
            <a:pPr algn="ctr"/>
            <a:r>
              <a:rPr lang="en-GB" dirty="0" smtClean="0">
                <a:solidFill>
                  <a:srgbClr val="BFBFBF"/>
                </a:solidFill>
                <a:latin typeface="Eurostile"/>
                <a:cs typeface="Eurostile"/>
              </a:rPr>
              <a:t>European </a:t>
            </a:r>
            <a:r>
              <a:rPr lang="en-GB" dirty="0">
                <a:solidFill>
                  <a:srgbClr val="BFBFBF"/>
                </a:solidFill>
                <a:latin typeface="Eurostile"/>
                <a:cs typeface="Eurostile"/>
              </a:rPr>
              <a:t>Laboratory for Non-linear Spectroscopy</a:t>
            </a:r>
          </a:p>
        </p:txBody>
      </p:sp>
    </p:spTree>
    <p:extLst>
      <p:ext uri="{BB962C8B-B14F-4D97-AF65-F5344CB8AC3E}">
        <p14:creationId xmlns:p14="http://schemas.microsoft.com/office/powerpoint/2010/main" xmlns="" val="3156248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90683" y="1063312"/>
            <a:ext cx="6568327" cy="5729382"/>
          </a:xfrm>
          <a:prstGeom prst="rect">
            <a:avLst/>
          </a:prstGeom>
        </p:spPr>
      </p:pic>
      <p:grpSp>
        <p:nvGrpSpPr>
          <p:cNvPr id="7" name="Gruppo 6"/>
          <p:cNvGrpSpPr/>
          <p:nvPr/>
        </p:nvGrpSpPr>
        <p:grpSpPr>
          <a:xfrm>
            <a:off x="-180528" y="396849"/>
            <a:ext cx="9361040" cy="1077218"/>
            <a:chOff x="-180528" y="395952"/>
            <a:chExt cx="9361040" cy="1077220"/>
          </a:xfrm>
        </p:grpSpPr>
        <p:sp>
          <p:nvSpPr>
            <p:cNvPr id="8" name="Text Box 26"/>
            <p:cNvSpPr txBox="1">
              <a:spLocks noChangeArrowheads="1"/>
            </p:cNvSpPr>
            <p:nvPr/>
          </p:nvSpPr>
          <p:spPr bwMode="auto">
            <a:xfrm>
              <a:off x="-180528" y="395952"/>
              <a:ext cx="9361040" cy="1077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GB" sz="3200" dirty="0">
                  <a:solidFill>
                    <a:srgbClr val="7F7F7F"/>
                  </a:solidFill>
                  <a:latin typeface="Eurostile"/>
                  <a:cs typeface="Eurostile"/>
                </a:rPr>
                <a:t>Thy1-GFPM mouse hippocampus imaging</a:t>
              </a:r>
            </a:p>
            <a:p>
              <a:pPr algn="r"/>
              <a:endParaRPr lang="en-US" sz="3200" dirty="0">
                <a:solidFill>
                  <a:schemeClr val="bg1">
                    <a:lumMod val="65000"/>
                  </a:schemeClr>
                </a:solidFill>
                <a:latin typeface="Eurostile"/>
                <a:cs typeface="Eurostile"/>
              </a:endParaRPr>
            </a:p>
          </p:txBody>
        </p:sp>
        <p:cxnSp>
          <p:nvCxnSpPr>
            <p:cNvPr id="9" name="Connettore 1 8"/>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372568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191958" y="1083514"/>
            <a:ext cx="7412657" cy="5573769"/>
            <a:chOff x="73830" y="1083514"/>
            <a:chExt cx="7412657" cy="5573769"/>
          </a:xfrm>
        </p:grpSpPr>
        <p:pic>
          <p:nvPicPr>
            <p:cNvPr id="2" name="Immagine 1"/>
            <p:cNvPicPr>
              <a:picLocks noChangeAspect="1"/>
            </p:cNvPicPr>
            <p:nvPr/>
          </p:nvPicPr>
          <p:blipFill>
            <a:blip r:embed="rId2"/>
            <a:stretch>
              <a:fillRect/>
            </a:stretch>
          </p:blipFill>
          <p:spPr>
            <a:xfrm>
              <a:off x="73830" y="1083514"/>
              <a:ext cx="7412657" cy="5573769"/>
            </a:xfrm>
            <a:prstGeom prst="rect">
              <a:avLst/>
            </a:prstGeom>
          </p:spPr>
        </p:pic>
        <p:sp>
          <p:nvSpPr>
            <p:cNvPr id="3" name="Rettangolo 2"/>
            <p:cNvSpPr/>
            <p:nvPr/>
          </p:nvSpPr>
          <p:spPr>
            <a:xfrm>
              <a:off x="2687457" y="3943119"/>
              <a:ext cx="4651369" cy="2714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 name="Rettangolo 8"/>
          <p:cNvSpPr/>
          <p:nvPr/>
        </p:nvSpPr>
        <p:spPr>
          <a:xfrm>
            <a:off x="2884953" y="3943119"/>
            <a:ext cx="6033862" cy="2585323"/>
          </a:xfrm>
          <a:prstGeom prst="rect">
            <a:avLst/>
          </a:prstGeom>
        </p:spPr>
        <p:txBody>
          <a:bodyPr wrap="square">
            <a:spAutoFit/>
          </a:bodyPr>
          <a:lstStyle/>
          <a:p>
            <a:pPr algn="just"/>
            <a:r>
              <a:rPr lang="en-GB" dirty="0" smtClean="0">
                <a:latin typeface="Eurostile"/>
                <a:cs typeface="Eurostile"/>
              </a:rPr>
              <a:t>a) Mosaic of 4×4 maximum intensity projections from 60 </a:t>
            </a:r>
            <a:r>
              <a:rPr lang="en-GB" dirty="0" smtClean="0">
                <a:latin typeface="Symbol" charset="2"/>
                <a:cs typeface="Symbol" charset="2"/>
              </a:rPr>
              <a:t>m</a:t>
            </a:r>
            <a:r>
              <a:rPr lang="en-GB" dirty="0" smtClean="0">
                <a:latin typeface="Eurostile"/>
                <a:cs typeface="Eurostile"/>
              </a:rPr>
              <a:t>m deep stacks. </a:t>
            </a:r>
            <a:r>
              <a:rPr lang="en-GB" dirty="0" err="1" smtClean="0">
                <a:latin typeface="Eurostile"/>
                <a:cs typeface="Eurostile"/>
              </a:rPr>
              <a:t>Colocalization</a:t>
            </a:r>
            <a:r>
              <a:rPr lang="en-GB" dirty="0" smtClean="0">
                <a:latin typeface="Eurostile"/>
                <a:cs typeface="Eurostile"/>
              </a:rPr>
              <a:t> of a </a:t>
            </a:r>
            <a:r>
              <a:rPr lang="en-GB" dirty="0" err="1" smtClean="0">
                <a:latin typeface="Eurostile"/>
                <a:cs typeface="Eurostile"/>
              </a:rPr>
              <a:t>myelinated</a:t>
            </a:r>
            <a:r>
              <a:rPr lang="en-GB" dirty="0" smtClean="0">
                <a:latin typeface="Eurostile"/>
                <a:cs typeface="Eurostile"/>
              </a:rPr>
              <a:t> axon in the fluorescence and BS channel, as pointed out by the magenta arrowhead. Scale bar, 50 </a:t>
            </a:r>
            <a:r>
              <a:rPr lang="en-GB" dirty="0">
                <a:latin typeface="Symbol" charset="2"/>
                <a:cs typeface="Symbol" charset="2"/>
              </a:rPr>
              <a:t>m</a:t>
            </a:r>
            <a:r>
              <a:rPr lang="en-GB" dirty="0" smtClean="0">
                <a:latin typeface="Eurostile"/>
                <a:cs typeface="Eurostile"/>
              </a:rPr>
              <a:t>m.</a:t>
            </a:r>
            <a:br>
              <a:rPr lang="en-GB" dirty="0" smtClean="0">
                <a:latin typeface="Eurostile"/>
                <a:cs typeface="Eurostile"/>
              </a:rPr>
            </a:br>
            <a:endParaRPr lang="en-GB" dirty="0" smtClean="0">
              <a:latin typeface="Eurostile"/>
              <a:cs typeface="Eurostile"/>
            </a:endParaRPr>
          </a:p>
          <a:p>
            <a:pPr algn="just"/>
            <a:r>
              <a:rPr lang="en-GB" dirty="0" smtClean="0">
                <a:latin typeface="Eurostile"/>
                <a:cs typeface="Eurostile"/>
              </a:rPr>
              <a:t>b) </a:t>
            </a:r>
            <a:r>
              <a:rPr lang="en-GB" dirty="0" err="1" smtClean="0">
                <a:latin typeface="Eurostile"/>
                <a:cs typeface="Eurostile"/>
              </a:rPr>
              <a:t>Colocalization</a:t>
            </a:r>
            <a:r>
              <a:rPr lang="en-GB" dirty="0" smtClean="0">
                <a:latin typeface="Eurostile"/>
                <a:cs typeface="Eurostile"/>
              </a:rPr>
              <a:t> of NIR reflectance signal (BS) with GFP fluorescence and with </a:t>
            </a:r>
            <a:r>
              <a:rPr lang="en-GB" dirty="0" err="1" smtClean="0">
                <a:latin typeface="Eurostile"/>
                <a:cs typeface="Eurostile"/>
              </a:rPr>
              <a:t>Fluoromyelin</a:t>
            </a:r>
            <a:r>
              <a:rPr lang="en-GB" dirty="0" smtClean="0">
                <a:latin typeface="Eurostile"/>
                <a:cs typeface="Eurostile"/>
              </a:rPr>
              <a:t> </a:t>
            </a:r>
            <a:r>
              <a:rPr lang="en-GB" dirty="0" err="1" smtClean="0">
                <a:latin typeface="Eurostile"/>
                <a:cs typeface="Eurostile"/>
              </a:rPr>
              <a:t>labeling</a:t>
            </a:r>
            <a:r>
              <a:rPr lang="en-GB" dirty="0" smtClean="0">
                <a:latin typeface="Eurostile"/>
                <a:cs typeface="Eurostile"/>
              </a:rPr>
              <a:t> on the same axons (highlighted by magenta arrowheads). Scale bar, 10 </a:t>
            </a:r>
            <a:r>
              <a:rPr lang="en-GB" dirty="0">
                <a:latin typeface="Symbol" charset="2"/>
                <a:cs typeface="Symbol" charset="2"/>
              </a:rPr>
              <a:t>m</a:t>
            </a:r>
            <a:r>
              <a:rPr lang="en-GB" dirty="0" smtClean="0">
                <a:latin typeface="Eurostile"/>
                <a:cs typeface="Eurostile"/>
              </a:rPr>
              <a:t>m</a:t>
            </a:r>
            <a:endParaRPr lang="en-GB" dirty="0">
              <a:latin typeface="Eurostile"/>
              <a:cs typeface="Eurostile"/>
            </a:endParaRPr>
          </a:p>
        </p:txBody>
      </p:sp>
      <p:grpSp>
        <p:nvGrpSpPr>
          <p:cNvPr id="10" name="Gruppo 9"/>
          <p:cNvGrpSpPr/>
          <p:nvPr/>
        </p:nvGrpSpPr>
        <p:grpSpPr>
          <a:xfrm>
            <a:off x="-180528" y="-114116"/>
            <a:ext cx="9361040" cy="1569660"/>
            <a:chOff x="-180528" y="-115013"/>
            <a:chExt cx="9361040" cy="1569663"/>
          </a:xfrm>
        </p:grpSpPr>
        <p:sp>
          <p:nvSpPr>
            <p:cNvPr id="11" name="Text Box 26"/>
            <p:cNvSpPr txBox="1">
              <a:spLocks noChangeArrowheads="1"/>
            </p:cNvSpPr>
            <p:nvPr/>
          </p:nvSpPr>
          <p:spPr bwMode="auto">
            <a:xfrm>
              <a:off x="-180528" y="-115013"/>
              <a:ext cx="9361040" cy="1569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GB" sz="3200" dirty="0">
                  <a:solidFill>
                    <a:srgbClr val="7F7F7F"/>
                  </a:solidFill>
                  <a:latin typeface="Eurostile"/>
                  <a:cs typeface="Eurostile"/>
                </a:rPr>
                <a:t>In vivo NIR reflectance and two-photon fluorescence imaging</a:t>
              </a:r>
            </a:p>
            <a:p>
              <a:pPr algn="r"/>
              <a:endParaRPr lang="en-US" sz="3200" dirty="0">
                <a:solidFill>
                  <a:srgbClr val="7F7F7F"/>
                </a:solidFill>
                <a:latin typeface="Eurostile"/>
                <a:cs typeface="Eurostile"/>
              </a:endParaRPr>
            </a:p>
          </p:txBody>
        </p:sp>
        <p:cxnSp>
          <p:nvCxnSpPr>
            <p:cNvPr id="12" name="Connettore 1 11"/>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372568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a:srcRect t="4168"/>
          <a:stretch/>
        </p:blipFill>
        <p:spPr>
          <a:xfrm>
            <a:off x="221490" y="1078084"/>
            <a:ext cx="8136447" cy="4361817"/>
          </a:xfrm>
          <a:prstGeom prst="rect">
            <a:avLst/>
          </a:prstGeom>
        </p:spPr>
      </p:pic>
      <p:sp>
        <p:nvSpPr>
          <p:cNvPr id="8" name="Rettangolo 7"/>
          <p:cNvSpPr/>
          <p:nvPr/>
        </p:nvSpPr>
        <p:spPr>
          <a:xfrm>
            <a:off x="-1" y="5301916"/>
            <a:ext cx="9144001" cy="1200329"/>
          </a:xfrm>
          <a:prstGeom prst="rect">
            <a:avLst/>
          </a:prstGeom>
        </p:spPr>
        <p:txBody>
          <a:bodyPr wrap="square">
            <a:spAutoFit/>
          </a:bodyPr>
          <a:lstStyle/>
          <a:p>
            <a:pPr algn="just"/>
            <a:r>
              <a:rPr lang="en-GB" dirty="0" smtClean="0">
                <a:latin typeface="Eurostile"/>
                <a:cs typeface="Eurostile"/>
              </a:rPr>
              <a:t>On the left, a cartoon of a mouse head illustrate the relative position of the craniotomy (light pink area), the stroke core (red circle) and the imaging region (</a:t>
            </a:r>
            <a:r>
              <a:rPr lang="en-GB" dirty="0" err="1" smtClean="0">
                <a:latin typeface="Eurostile"/>
                <a:cs typeface="Eurostile"/>
              </a:rPr>
              <a:t>blu</a:t>
            </a:r>
            <a:r>
              <a:rPr lang="en-GB" dirty="0" smtClean="0">
                <a:latin typeface="Eurostile"/>
                <a:cs typeface="Eurostile"/>
              </a:rPr>
              <a:t> square). Images show the retention of the BS signal in a </a:t>
            </a:r>
            <a:r>
              <a:rPr lang="en-GB" dirty="0" err="1" smtClean="0">
                <a:latin typeface="Eurostile"/>
                <a:cs typeface="Eurostile"/>
              </a:rPr>
              <a:t>myelinated</a:t>
            </a:r>
            <a:r>
              <a:rPr lang="en-GB" dirty="0" smtClean="0">
                <a:latin typeface="Eurostile"/>
                <a:cs typeface="Eurostile"/>
              </a:rPr>
              <a:t> axon partially degenerated one hour and 72 hours after stroke. Scale bar, 10 </a:t>
            </a:r>
            <a:r>
              <a:rPr lang="en-GB" dirty="0">
                <a:latin typeface="Symbol" charset="2"/>
                <a:cs typeface="Symbol" charset="2"/>
              </a:rPr>
              <a:t>m</a:t>
            </a:r>
            <a:r>
              <a:rPr lang="en-GB" dirty="0" smtClean="0">
                <a:latin typeface="Eurostile"/>
                <a:cs typeface="Eurostile"/>
              </a:rPr>
              <a:t>m.</a:t>
            </a:r>
            <a:endParaRPr lang="en-GB" dirty="0">
              <a:latin typeface="Eurostile"/>
              <a:cs typeface="Eurostile"/>
            </a:endParaRPr>
          </a:p>
        </p:txBody>
      </p:sp>
      <p:grpSp>
        <p:nvGrpSpPr>
          <p:cNvPr id="9" name="Gruppo 8"/>
          <p:cNvGrpSpPr/>
          <p:nvPr/>
        </p:nvGrpSpPr>
        <p:grpSpPr>
          <a:xfrm>
            <a:off x="-180528" y="396849"/>
            <a:ext cx="9361040" cy="584776"/>
            <a:chOff x="-180528" y="395952"/>
            <a:chExt cx="9361040" cy="584777"/>
          </a:xfrm>
        </p:grpSpPr>
        <p:sp>
          <p:nvSpPr>
            <p:cNvPr id="10" name="Text Box 26"/>
            <p:cNvSpPr txBox="1">
              <a:spLocks noChangeArrowheads="1"/>
            </p:cNvSpPr>
            <p:nvPr/>
          </p:nvSpPr>
          <p:spPr bwMode="auto">
            <a:xfrm>
              <a:off x="-180528" y="395952"/>
              <a:ext cx="9361040" cy="584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GB" sz="3200" dirty="0">
                  <a:solidFill>
                    <a:srgbClr val="7F7F7F"/>
                  </a:solidFill>
                  <a:latin typeface="Eurostile"/>
                  <a:cs typeface="Eurostile"/>
                </a:rPr>
                <a:t>In vivo imaging of NIR reflectance after stroke</a:t>
              </a:r>
            </a:p>
          </p:txBody>
        </p:sp>
        <p:cxnSp>
          <p:nvCxnSpPr>
            <p:cNvPr id="11" name="Connettore 1 10"/>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23678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180528" y="396849"/>
            <a:ext cx="9361040" cy="584776"/>
            <a:chOff x="-180528" y="395952"/>
            <a:chExt cx="9361040" cy="584777"/>
          </a:xfrm>
        </p:grpSpPr>
        <p:sp>
          <p:nvSpPr>
            <p:cNvPr id="10" name="Text Box 26"/>
            <p:cNvSpPr txBox="1">
              <a:spLocks noChangeArrowheads="1"/>
            </p:cNvSpPr>
            <p:nvPr/>
          </p:nvSpPr>
          <p:spPr bwMode="auto">
            <a:xfrm>
              <a:off x="-180528" y="395952"/>
              <a:ext cx="9361040" cy="584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GB" sz="3200" dirty="0" smtClean="0">
                  <a:solidFill>
                    <a:srgbClr val="7F7F7F"/>
                  </a:solidFill>
                  <a:latin typeface="Eurostile"/>
                  <a:cs typeface="Eurostile"/>
                </a:rPr>
                <a:t>Conclusions</a:t>
              </a:r>
              <a:endParaRPr lang="en-GB" sz="3200" dirty="0">
                <a:solidFill>
                  <a:srgbClr val="7F7F7F"/>
                </a:solidFill>
                <a:latin typeface="Eurostile"/>
                <a:cs typeface="Eurostile"/>
              </a:endParaRPr>
            </a:p>
          </p:txBody>
        </p:sp>
        <p:cxnSp>
          <p:nvCxnSpPr>
            <p:cNvPr id="11" name="Connettore 1 10"/>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Rettangolo 1"/>
          <p:cNvSpPr/>
          <p:nvPr/>
        </p:nvSpPr>
        <p:spPr>
          <a:xfrm>
            <a:off x="145983" y="1258205"/>
            <a:ext cx="8612987" cy="4524315"/>
          </a:xfrm>
          <a:prstGeom prst="rect">
            <a:avLst/>
          </a:prstGeom>
        </p:spPr>
        <p:txBody>
          <a:bodyPr wrap="square">
            <a:spAutoFit/>
          </a:bodyPr>
          <a:lstStyle/>
          <a:p>
            <a:pPr algn="just"/>
            <a:r>
              <a:rPr lang="en-GB" dirty="0" smtClean="0">
                <a:latin typeface="Eurostile"/>
                <a:cs typeface="Eurostile"/>
              </a:rPr>
              <a:t>Here</a:t>
            </a:r>
            <a:r>
              <a:rPr lang="en-GB" dirty="0">
                <a:latin typeface="Eurostile"/>
                <a:cs typeface="Eurostile"/>
              </a:rPr>
              <a:t>, we describe a complimentary and versatile approach that, by collecting the reflected NIR light, provides structural details on the </a:t>
            </a:r>
            <a:r>
              <a:rPr lang="en-GB" dirty="0" err="1">
                <a:latin typeface="Eurostile"/>
                <a:cs typeface="Eurostile"/>
              </a:rPr>
              <a:t>myelinated</a:t>
            </a:r>
            <a:r>
              <a:rPr lang="en-GB" dirty="0">
                <a:latin typeface="Eurostile"/>
                <a:cs typeface="Eurostile"/>
              </a:rPr>
              <a:t> axons and blood vessels in the brain, both in fixed samples and in live animals under a cranial </a:t>
            </a:r>
            <a:r>
              <a:rPr lang="en-GB" dirty="0" smtClean="0">
                <a:latin typeface="Eurostile"/>
                <a:cs typeface="Eurostile"/>
              </a:rPr>
              <a:t>window.</a:t>
            </a:r>
          </a:p>
          <a:p>
            <a:pPr algn="just"/>
            <a:endParaRPr lang="en-GB" dirty="0">
              <a:latin typeface="Eurostile"/>
              <a:cs typeface="Eurostile"/>
            </a:endParaRPr>
          </a:p>
          <a:p>
            <a:pPr algn="just"/>
            <a:r>
              <a:rPr lang="en-GB" dirty="0" smtClean="0">
                <a:latin typeface="Eurostile"/>
                <a:cs typeface="Eurostile"/>
              </a:rPr>
              <a:t>By combining </a:t>
            </a:r>
            <a:r>
              <a:rPr lang="en-GB" dirty="0">
                <a:latin typeface="Eurostile"/>
                <a:cs typeface="Eurostile"/>
              </a:rPr>
              <a:t>NIR reflectance and two-photon imaging of a slice of hippocampus from a Thy1-GFPm mouse, we show the presence of randomly oriented axons intermingled with sparsely fluorescent neuronal processes. The back-scattered photons guide the contextualization of the fluorescence structure within brain atlas thanks to the recognition of characteristic hippocampal </a:t>
            </a:r>
            <a:r>
              <a:rPr lang="en-GB" dirty="0" smtClean="0">
                <a:latin typeface="Eurostile"/>
                <a:cs typeface="Eurostile"/>
              </a:rPr>
              <a:t>structures.</a:t>
            </a:r>
          </a:p>
          <a:p>
            <a:pPr algn="just"/>
            <a:endParaRPr lang="en-GB" dirty="0">
              <a:latin typeface="Eurostile"/>
              <a:cs typeface="Eurostile"/>
            </a:endParaRPr>
          </a:p>
          <a:p>
            <a:pPr algn="just"/>
            <a:r>
              <a:rPr lang="en-GB" dirty="0" smtClean="0">
                <a:latin typeface="Eurostile"/>
                <a:cs typeface="Eurostile"/>
              </a:rPr>
              <a:t>Interestingly</a:t>
            </a:r>
            <a:r>
              <a:rPr lang="en-GB" dirty="0">
                <a:latin typeface="Eurostile"/>
                <a:cs typeface="Eurostile"/>
              </a:rPr>
              <a:t>, myelin formations allowed the label-free detection of axonal elongations over the layer 2/3 of mouse cortex under a cranial window in </a:t>
            </a:r>
            <a:r>
              <a:rPr lang="en-GB" dirty="0" smtClean="0">
                <a:latin typeface="Eurostile"/>
                <a:cs typeface="Eurostile"/>
              </a:rPr>
              <a:t>vivo.</a:t>
            </a:r>
          </a:p>
          <a:p>
            <a:pPr algn="just"/>
            <a:endParaRPr lang="en-GB" dirty="0">
              <a:latin typeface="Eurostile"/>
              <a:cs typeface="Eurostile"/>
            </a:endParaRPr>
          </a:p>
        </p:txBody>
      </p:sp>
    </p:spTree>
    <p:extLst>
      <p:ext uri="{BB962C8B-B14F-4D97-AF65-F5344CB8AC3E}">
        <p14:creationId xmlns:p14="http://schemas.microsoft.com/office/powerpoint/2010/main" xmlns="" val="2469231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180528" y="396849"/>
            <a:ext cx="9361040" cy="584776"/>
            <a:chOff x="-180528" y="395952"/>
            <a:chExt cx="9361040" cy="584777"/>
          </a:xfrm>
        </p:grpSpPr>
        <p:sp>
          <p:nvSpPr>
            <p:cNvPr id="20" name="Text Box 26"/>
            <p:cNvSpPr txBox="1">
              <a:spLocks noChangeArrowheads="1"/>
            </p:cNvSpPr>
            <p:nvPr/>
          </p:nvSpPr>
          <p:spPr bwMode="auto">
            <a:xfrm>
              <a:off x="-180528" y="395952"/>
              <a:ext cx="9361040" cy="584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US" sz="3200" dirty="0">
                  <a:solidFill>
                    <a:schemeClr val="bg1">
                      <a:lumMod val="65000"/>
                    </a:schemeClr>
                  </a:solidFill>
                  <a:latin typeface="Eurostile"/>
                  <a:cs typeface="Eurostile"/>
                </a:rPr>
                <a:t>Acknowledgements</a:t>
              </a:r>
            </a:p>
          </p:txBody>
        </p:sp>
        <p:cxnSp>
          <p:nvCxnSpPr>
            <p:cNvPr id="22" name="Connettore 1 21"/>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Immagine 3"/>
          <p:cNvPicPr>
            <a:picLocks noChangeAspect="1"/>
          </p:cNvPicPr>
          <p:nvPr/>
        </p:nvPicPr>
        <p:blipFill>
          <a:blip r:embed="rId2"/>
          <a:stretch>
            <a:fillRect/>
          </a:stretch>
        </p:blipFill>
        <p:spPr>
          <a:xfrm>
            <a:off x="649890" y="1358096"/>
            <a:ext cx="1382400" cy="1382545"/>
          </a:xfrm>
          <a:prstGeom prst="rect">
            <a:avLst/>
          </a:prstGeom>
        </p:spPr>
      </p:pic>
      <p:pic>
        <p:nvPicPr>
          <p:cNvPr id="6" name="Immagine 5"/>
          <p:cNvPicPr>
            <a:picLocks noChangeAspect="1"/>
          </p:cNvPicPr>
          <p:nvPr/>
        </p:nvPicPr>
        <p:blipFill>
          <a:blip r:embed="rId3"/>
          <a:stretch>
            <a:fillRect/>
          </a:stretch>
        </p:blipFill>
        <p:spPr>
          <a:xfrm>
            <a:off x="5334694" y="3156226"/>
            <a:ext cx="1382400" cy="1382545"/>
          </a:xfrm>
          <a:prstGeom prst="rect">
            <a:avLst/>
          </a:prstGeom>
        </p:spPr>
      </p:pic>
      <p:pic>
        <p:nvPicPr>
          <p:cNvPr id="7" name="Immagine 6"/>
          <p:cNvPicPr>
            <a:picLocks noChangeAspect="1"/>
          </p:cNvPicPr>
          <p:nvPr/>
        </p:nvPicPr>
        <p:blipFill>
          <a:blip r:embed="rId4"/>
          <a:stretch>
            <a:fillRect/>
          </a:stretch>
        </p:blipFill>
        <p:spPr>
          <a:xfrm>
            <a:off x="5334694" y="1341134"/>
            <a:ext cx="1382400" cy="1382545"/>
          </a:xfrm>
          <a:prstGeom prst="rect">
            <a:avLst/>
          </a:prstGeom>
        </p:spPr>
      </p:pic>
      <p:sp>
        <p:nvSpPr>
          <p:cNvPr id="8" name="CasellaDiTesto 7"/>
          <p:cNvSpPr txBox="1"/>
          <p:nvPr/>
        </p:nvSpPr>
        <p:spPr>
          <a:xfrm>
            <a:off x="2152192" y="2403286"/>
            <a:ext cx="2475834" cy="360755"/>
          </a:xfrm>
          <a:prstGeom prst="rect">
            <a:avLst/>
          </a:prstGeom>
          <a:noFill/>
        </p:spPr>
        <p:txBody>
          <a:bodyPr wrap="none" lIns="82945" tIns="41473" rIns="82945" bIns="41473" rtlCol="0">
            <a:spAutoFit/>
          </a:bodyPr>
          <a:lstStyle/>
          <a:p>
            <a:r>
              <a:rPr lang="en-GB" dirty="0" smtClean="0">
                <a:latin typeface="Eurostile"/>
                <a:cs typeface="Eurostile"/>
              </a:rPr>
              <a:t>Anna </a:t>
            </a:r>
            <a:r>
              <a:rPr lang="en-GB" dirty="0" err="1" smtClean="0">
                <a:latin typeface="Eurostile"/>
                <a:cs typeface="Eurostile"/>
              </a:rPr>
              <a:t>Letizia</a:t>
            </a:r>
            <a:r>
              <a:rPr lang="en-GB" dirty="0" smtClean="0">
                <a:latin typeface="Eurostile"/>
                <a:cs typeface="Eurostile"/>
              </a:rPr>
              <a:t> </a:t>
            </a:r>
            <a:r>
              <a:rPr lang="en-GB" dirty="0" err="1" smtClean="0">
                <a:latin typeface="Eurostile"/>
                <a:cs typeface="Eurostile"/>
              </a:rPr>
              <a:t>Mascaro</a:t>
            </a:r>
            <a:endParaRPr lang="en-GB" dirty="0">
              <a:latin typeface="Eurostile"/>
              <a:cs typeface="Eurostile"/>
            </a:endParaRPr>
          </a:p>
        </p:txBody>
      </p:sp>
      <p:sp>
        <p:nvSpPr>
          <p:cNvPr id="14" name="CasellaDiTesto 13"/>
          <p:cNvSpPr txBox="1"/>
          <p:nvPr/>
        </p:nvSpPr>
        <p:spPr>
          <a:xfrm>
            <a:off x="6967632" y="2403286"/>
            <a:ext cx="1646055" cy="360755"/>
          </a:xfrm>
          <a:prstGeom prst="rect">
            <a:avLst/>
          </a:prstGeom>
          <a:noFill/>
        </p:spPr>
        <p:txBody>
          <a:bodyPr wrap="none" lIns="82945" tIns="41473" rIns="82945" bIns="41473" rtlCol="0">
            <a:spAutoFit/>
          </a:bodyPr>
          <a:lstStyle/>
          <a:p>
            <a:r>
              <a:rPr lang="en-GB" dirty="0" smtClean="0">
                <a:latin typeface="Eurostile"/>
                <a:cs typeface="Eurostile"/>
              </a:rPr>
              <a:t>Irene </a:t>
            </a:r>
            <a:r>
              <a:rPr lang="en-GB" dirty="0" err="1" smtClean="0">
                <a:latin typeface="Eurostile"/>
                <a:cs typeface="Eurostile"/>
              </a:rPr>
              <a:t>costantini</a:t>
            </a:r>
            <a:endParaRPr lang="en-GB" dirty="0">
              <a:latin typeface="Eurostile"/>
              <a:cs typeface="Eurostile"/>
            </a:endParaRPr>
          </a:p>
        </p:txBody>
      </p:sp>
      <p:sp>
        <p:nvSpPr>
          <p:cNvPr id="15" name="CasellaDiTesto 14"/>
          <p:cNvSpPr txBox="1"/>
          <p:nvPr/>
        </p:nvSpPr>
        <p:spPr>
          <a:xfrm>
            <a:off x="6706362" y="4218378"/>
            <a:ext cx="2168058" cy="360755"/>
          </a:xfrm>
          <a:prstGeom prst="rect">
            <a:avLst/>
          </a:prstGeom>
          <a:noFill/>
        </p:spPr>
        <p:txBody>
          <a:bodyPr wrap="none" lIns="82945" tIns="41473" rIns="82945" bIns="41473" rtlCol="0">
            <a:spAutoFit/>
          </a:bodyPr>
          <a:lstStyle/>
          <a:p>
            <a:r>
              <a:rPr lang="en-GB" dirty="0" smtClean="0">
                <a:latin typeface="Eurostile"/>
                <a:cs typeface="Eurostile"/>
              </a:rPr>
              <a:t>Francesco S. </a:t>
            </a:r>
            <a:r>
              <a:rPr lang="en-GB" dirty="0" err="1" smtClean="0">
                <a:latin typeface="Eurostile"/>
                <a:cs typeface="Eurostile"/>
              </a:rPr>
              <a:t>Pavone</a:t>
            </a:r>
            <a:endParaRPr lang="en-GB" dirty="0">
              <a:latin typeface="Eurostile"/>
              <a:cs typeface="Eurostile"/>
            </a:endParaRPr>
          </a:p>
        </p:txBody>
      </p:sp>
      <p:pic>
        <p:nvPicPr>
          <p:cNvPr id="11" name="Immagine 10"/>
          <p:cNvPicPr>
            <a:picLocks noChangeAspect="1"/>
          </p:cNvPicPr>
          <p:nvPr/>
        </p:nvPicPr>
        <p:blipFill>
          <a:blip r:embed="rId5"/>
          <a:stretch>
            <a:fillRect/>
          </a:stretch>
        </p:blipFill>
        <p:spPr>
          <a:xfrm>
            <a:off x="296822" y="5911680"/>
            <a:ext cx="3331192" cy="658779"/>
          </a:xfrm>
          <a:prstGeom prst="rect">
            <a:avLst/>
          </a:prstGeom>
        </p:spPr>
      </p:pic>
      <p:sp>
        <p:nvSpPr>
          <p:cNvPr id="21" name="CasellaDiTesto 20"/>
          <p:cNvSpPr txBox="1"/>
          <p:nvPr/>
        </p:nvSpPr>
        <p:spPr>
          <a:xfrm>
            <a:off x="296822" y="5410339"/>
            <a:ext cx="1295298" cy="360755"/>
          </a:xfrm>
          <a:prstGeom prst="rect">
            <a:avLst/>
          </a:prstGeom>
          <a:noFill/>
        </p:spPr>
        <p:txBody>
          <a:bodyPr wrap="none" lIns="82945" tIns="41473" rIns="82945" bIns="41473" rtlCol="0">
            <a:spAutoFit/>
          </a:bodyPr>
          <a:lstStyle/>
          <a:p>
            <a:r>
              <a:rPr lang="en-GB" dirty="0" smtClean="0">
                <a:latin typeface="Eurostile"/>
                <a:cs typeface="Eurostile"/>
              </a:rPr>
              <a:t>Founded by:</a:t>
            </a:r>
            <a:endParaRPr lang="en-GB" dirty="0">
              <a:latin typeface="Eurostile"/>
              <a:cs typeface="Eurostile"/>
            </a:endParaRPr>
          </a:p>
        </p:txBody>
      </p:sp>
      <p:pic>
        <p:nvPicPr>
          <p:cNvPr id="3" name="Immagine 2"/>
          <p:cNvPicPr>
            <a:picLocks noChangeAspect="1"/>
          </p:cNvPicPr>
          <p:nvPr/>
        </p:nvPicPr>
        <p:blipFill>
          <a:blip r:embed="rId6"/>
          <a:stretch>
            <a:fillRect/>
          </a:stretch>
        </p:blipFill>
        <p:spPr>
          <a:xfrm>
            <a:off x="628290" y="3175133"/>
            <a:ext cx="1404000" cy="1404000"/>
          </a:xfrm>
          <a:prstGeom prst="rect">
            <a:avLst/>
          </a:prstGeom>
        </p:spPr>
      </p:pic>
      <p:sp>
        <p:nvSpPr>
          <p:cNvPr id="19" name="CasellaDiTesto 18"/>
          <p:cNvSpPr txBox="1"/>
          <p:nvPr/>
        </p:nvSpPr>
        <p:spPr>
          <a:xfrm>
            <a:off x="2152192" y="4218378"/>
            <a:ext cx="1882974" cy="360755"/>
          </a:xfrm>
          <a:prstGeom prst="rect">
            <a:avLst/>
          </a:prstGeom>
          <a:noFill/>
        </p:spPr>
        <p:txBody>
          <a:bodyPr wrap="none" lIns="82945" tIns="41473" rIns="82945" bIns="41473" rtlCol="0">
            <a:spAutoFit/>
          </a:bodyPr>
          <a:lstStyle/>
          <a:p>
            <a:r>
              <a:rPr lang="en-GB" dirty="0" smtClean="0">
                <a:latin typeface="Eurostile"/>
                <a:cs typeface="Eurostile"/>
              </a:rPr>
              <a:t>Leonardo </a:t>
            </a:r>
            <a:r>
              <a:rPr lang="en-GB" dirty="0" err="1" smtClean="0">
                <a:latin typeface="Eurostile"/>
                <a:cs typeface="Eurostile"/>
              </a:rPr>
              <a:t>Sacconi</a:t>
            </a:r>
            <a:endParaRPr lang="en-GB" dirty="0">
              <a:latin typeface="Eurostile"/>
              <a:cs typeface="Eurostile"/>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334694" y="4915528"/>
            <a:ext cx="1371668" cy="17256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6800370" y="6240454"/>
            <a:ext cx="1813317" cy="369332"/>
          </a:xfrm>
          <a:prstGeom prst="rect">
            <a:avLst/>
          </a:prstGeom>
          <a:noFill/>
        </p:spPr>
        <p:txBody>
          <a:bodyPr wrap="none" rtlCol="0">
            <a:spAutoFit/>
          </a:bodyPr>
          <a:lstStyle/>
          <a:p>
            <a:r>
              <a:rPr lang="de-DE" dirty="0">
                <a:latin typeface="Eurostile"/>
                <a:cs typeface="Eurostile"/>
              </a:rPr>
              <a:t>Settimio Mobilio</a:t>
            </a:r>
            <a:endParaRPr lang="en-US" dirty="0">
              <a:latin typeface="Eurostile"/>
              <a:cs typeface="Eurostile"/>
            </a:endParaRPr>
          </a:p>
        </p:txBody>
      </p:sp>
    </p:spTree>
    <p:extLst>
      <p:ext uri="{BB962C8B-B14F-4D97-AF65-F5344CB8AC3E}">
        <p14:creationId xmlns:p14="http://schemas.microsoft.com/office/powerpoint/2010/main" xmlns="" val="2830885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p:cNvPicPr>
            <a:picLocks noChangeAspect="1" noChangeArrowheads="1"/>
          </p:cNvPicPr>
          <p:nvPr/>
        </p:nvPicPr>
        <p:blipFill>
          <a:blip r:embed="rId3" cstate="print"/>
          <a:srcRect b="11560"/>
          <a:stretch>
            <a:fillRect/>
          </a:stretch>
        </p:blipFill>
        <p:spPr bwMode="auto">
          <a:xfrm>
            <a:off x="5225174" y="1609968"/>
            <a:ext cx="1828890" cy="3517465"/>
          </a:xfrm>
          <a:prstGeom prst="rect">
            <a:avLst/>
          </a:prstGeom>
          <a:noFill/>
          <a:ln w="9360">
            <a:noFill/>
            <a:miter lim="800000"/>
            <a:headEnd/>
            <a:tailEnd/>
          </a:ln>
          <a:effectLst/>
        </p:spPr>
      </p:pic>
      <p:pic>
        <p:nvPicPr>
          <p:cNvPr id="24" name="Picture 1"/>
          <p:cNvPicPr>
            <a:picLocks noChangeAspect="1" noChangeArrowheads="1"/>
          </p:cNvPicPr>
          <p:nvPr/>
        </p:nvPicPr>
        <p:blipFill>
          <a:blip r:embed="rId4" cstate="print"/>
          <a:srcRect/>
          <a:stretch>
            <a:fillRect/>
          </a:stretch>
        </p:blipFill>
        <p:spPr bwMode="auto">
          <a:xfrm>
            <a:off x="7707240" y="946674"/>
            <a:ext cx="1140140" cy="2939596"/>
          </a:xfrm>
          <a:prstGeom prst="rect">
            <a:avLst/>
          </a:prstGeom>
          <a:noFill/>
          <a:ln w="9360">
            <a:noFill/>
            <a:miter lim="800000"/>
            <a:headEnd/>
            <a:tailEnd/>
          </a:ln>
          <a:effectLst/>
        </p:spPr>
      </p:pic>
      <p:pic>
        <p:nvPicPr>
          <p:cNvPr id="2050" name="Picture 2" descr="E:\Immagini Varie\Brain\Nissl3.tif"/>
          <p:cNvPicPr>
            <a:picLocks noChangeAspect="1" noChangeArrowheads="1"/>
          </p:cNvPicPr>
          <p:nvPr/>
        </p:nvPicPr>
        <p:blipFill>
          <a:blip r:embed="rId5" cstate="print"/>
          <a:srcRect/>
          <a:stretch>
            <a:fillRect/>
          </a:stretch>
        </p:blipFill>
        <p:spPr bwMode="auto">
          <a:xfrm>
            <a:off x="0" y="3037054"/>
            <a:ext cx="4691442" cy="3375196"/>
          </a:xfrm>
          <a:prstGeom prst="rect">
            <a:avLst/>
          </a:prstGeom>
          <a:noFill/>
        </p:spPr>
      </p:pic>
      <p:sp>
        <p:nvSpPr>
          <p:cNvPr id="35" name="Rectangle 34"/>
          <p:cNvSpPr/>
          <p:nvPr/>
        </p:nvSpPr>
        <p:spPr>
          <a:xfrm>
            <a:off x="195727" y="1011999"/>
            <a:ext cx="5029447" cy="1807305"/>
          </a:xfrm>
          <a:prstGeom prst="rect">
            <a:avLst/>
          </a:prstGeom>
        </p:spPr>
        <p:txBody>
          <a:bodyPr wrap="square" lIns="82945" tIns="41473" rIns="82945" bIns="41473">
            <a:spAutoFit/>
          </a:bodyPr>
          <a:lstStyle/>
          <a:p>
            <a:pPr algn="just"/>
            <a:r>
              <a:rPr lang="en-US" sz="1400" dirty="0">
                <a:latin typeface="Eurostile"/>
                <a:cs typeface="Eurostile"/>
              </a:rPr>
              <a:t>The investigation of the brain requires several challenges in imaging technology, since brain activity spans many orders of magnitude both spatially (from nanometers to centimeters) and temporally (from milliseconds to months). </a:t>
            </a:r>
          </a:p>
          <a:p>
            <a:pPr algn="just"/>
            <a:endParaRPr lang="en-US" sz="1400" dirty="0">
              <a:latin typeface="Eurostile"/>
              <a:cs typeface="Eurostile"/>
            </a:endParaRPr>
          </a:p>
          <a:p>
            <a:pPr algn="just"/>
            <a:r>
              <a:rPr lang="en-US" sz="1400" dirty="0">
                <a:solidFill>
                  <a:srgbClr val="7F7F7F"/>
                </a:solidFill>
                <a:latin typeface="Eurostile"/>
                <a:cs typeface="Eurostile"/>
              </a:rPr>
              <a:t>Thanks to their flexibility in terms of spatial and temporal resolution optical methodologies have become very useful in neuroscience research. </a:t>
            </a:r>
          </a:p>
        </p:txBody>
      </p:sp>
      <p:sp>
        <p:nvSpPr>
          <p:cNvPr id="38" name="Rectangle 37"/>
          <p:cNvSpPr/>
          <p:nvPr/>
        </p:nvSpPr>
        <p:spPr>
          <a:xfrm>
            <a:off x="4352967" y="5780676"/>
            <a:ext cx="2052829" cy="637754"/>
          </a:xfrm>
          <a:prstGeom prst="rect">
            <a:avLst/>
          </a:prstGeom>
        </p:spPr>
        <p:txBody>
          <a:bodyPr wrap="none" lIns="82945" tIns="41473" rIns="82945" bIns="41473">
            <a:spAutoFit/>
          </a:bodyPr>
          <a:lstStyle/>
          <a:p>
            <a:pPr algn="ctr"/>
            <a:r>
              <a:rPr lang="en-GB" dirty="0" smtClean="0">
                <a:solidFill>
                  <a:schemeClr val="bg2">
                    <a:lumMod val="50000"/>
                  </a:schemeClr>
                </a:solidFill>
                <a:latin typeface="Candara" pitchFamily="34" charset="0"/>
              </a:rPr>
              <a:t>Whole mouse brain</a:t>
            </a:r>
          </a:p>
          <a:p>
            <a:pPr algn="ctr"/>
            <a:r>
              <a:rPr lang="en-GB" dirty="0" smtClean="0">
                <a:solidFill>
                  <a:schemeClr val="bg2">
                    <a:lumMod val="50000"/>
                  </a:schemeClr>
                </a:solidFill>
                <a:latin typeface="Candara" pitchFamily="34" charset="0"/>
              </a:rPr>
              <a:t>cm scale</a:t>
            </a:r>
          </a:p>
        </p:txBody>
      </p:sp>
      <p:sp>
        <p:nvSpPr>
          <p:cNvPr id="43" name="Rectangle 42"/>
          <p:cNvSpPr/>
          <p:nvPr/>
        </p:nvSpPr>
        <p:spPr>
          <a:xfrm>
            <a:off x="6566219" y="4837524"/>
            <a:ext cx="1081222" cy="637754"/>
          </a:xfrm>
          <a:prstGeom prst="rect">
            <a:avLst/>
          </a:prstGeom>
        </p:spPr>
        <p:txBody>
          <a:bodyPr wrap="none" lIns="82945" tIns="41473" rIns="82945" bIns="41473">
            <a:spAutoFit/>
          </a:bodyPr>
          <a:lstStyle/>
          <a:p>
            <a:pPr algn="ctr"/>
            <a:r>
              <a:rPr lang="en-GB" dirty="0" smtClean="0">
                <a:solidFill>
                  <a:schemeClr val="bg2">
                    <a:lumMod val="50000"/>
                  </a:schemeClr>
                </a:solidFill>
                <a:latin typeface="Candara" pitchFamily="34" charset="0"/>
              </a:rPr>
              <a:t>Neuron</a:t>
            </a:r>
          </a:p>
          <a:p>
            <a:pPr algn="ctr"/>
            <a:r>
              <a:rPr lang="en-GB" dirty="0" smtClean="0">
                <a:solidFill>
                  <a:schemeClr val="bg2">
                    <a:lumMod val="50000"/>
                  </a:schemeClr>
                </a:solidFill>
                <a:latin typeface="Candara" pitchFamily="34" charset="0"/>
              </a:rPr>
              <a:t>mm scale</a:t>
            </a:r>
          </a:p>
        </p:txBody>
      </p:sp>
      <p:sp>
        <p:nvSpPr>
          <p:cNvPr id="44" name="Rectangle 43"/>
          <p:cNvSpPr/>
          <p:nvPr/>
        </p:nvSpPr>
        <p:spPr>
          <a:xfrm>
            <a:off x="7323003" y="3400389"/>
            <a:ext cx="1071228" cy="637754"/>
          </a:xfrm>
          <a:prstGeom prst="rect">
            <a:avLst/>
          </a:prstGeom>
        </p:spPr>
        <p:txBody>
          <a:bodyPr wrap="none" lIns="82945" tIns="41473" rIns="82945" bIns="41473">
            <a:spAutoFit/>
          </a:bodyPr>
          <a:lstStyle/>
          <a:p>
            <a:pPr algn="ctr"/>
            <a:r>
              <a:rPr lang="en-GB" dirty="0" smtClean="0">
                <a:solidFill>
                  <a:schemeClr val="bg2">
                    <a:lumMod val="50000"/>
                  </a:schemeClr>
                </a:solidFill>
                <a:latin typeface="Candara" pitchFamily="34" charset="0"/>
              </a:rPr>
              <a:t>Synapses</a:t>
            </a:r>
          </a:p>
          <a:p>
            <a:pPr algn="ctr"/>
            <a:r>
              <a:rPr lang="el-GR" dirty="0" smtClean="0">
                <a:solidFill>
                  <a:schemeClr val="bg2">
                    <a:lumMod val="50000"/>
                  </a:schemeClr>
                </a:solidFill>
                <a:latin typeface="Candara"/>
              </a:rPr>
              <a:t>μ</a:t>
            </a:r>
            <a:r>
              <a:rPr lang="en-GB" dirty="0" smtClean="0">
                <a:solidFill>
                  <a:schemeClr val="bg2">
                    <a:lumMod val="50000"/>
                  </a:schemeClr>
                </a:solidFill>
                <a:latin typeface="Candara" pitchFamily="34" charset="0"/>
              </a:rPr>
              <a:t>m scale</a:t>
            </a:r>
          </a:p>
        </p:txBody>
      </p:sp>
      <p:sp>
        <p:nvSpPr>
          <p:cNvPr id="13" name="Text Box 26"/>
          <p:cNvSpPr txBox="1">
            <a:spLocks noChangeArrowheads="1"/>
          </p:cNvSpPr>
          <p:nvPr/>
        </p:nvSpPr>
        <p:spPr bwMode="auto">
          <a:xfrm>
            <a:off x="683568" y="395953"/>
            <a:ext cx="8496944" cy="576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945" tIns="41473" rIns="82945" bIns="41473">
            <a:spAutoFit/>
          </a:bodyPr>
          <a:lstStyle/>
          <a:p>
            <a:pPr algn="r"/>
            <a:r>
              <a:rPr lang="en-US" sz="3200" dirty="0">
                <a:solidFill>
                  <a:schemeClr val="bg1">
                    <a:lumMod val="65000"/>
                  </a:schemeClr>
                </a:solidFill>
                <a:latin typeface="Eurostile"/>
                <a:cs typeface="Eurostile"/>
              </a:rPr>
              <a:t>Optical techniques to explore the brain</a:t>
            </a:r>
          </a:p>
        </p:txBody>
      </p:sp>
      <p:grpSp>
        <p:nvGrpSpPr>
          <p:cNvPr id="14" name="Gruppo 13"/>
          <p:cNvGrpSpPr/>
          <p:nvPr/>
        </p:nvGrpSpPr>
        <p:grpSpPr>
          <a:xfrm>
            <a:off x="0" y="908721"/>
            <a:ext cx="9144000" cy="5472608"/>
            <a:chOff x="0" y="908720"/>
            <a:chExt cx="9144000" cy="5472608"/>
          </a:xfrm>
        </p:grpSpPr>
        <p:cxnSp>
          <p:nvCxnSpPr>
            <p:cNvPr id="16" name="Connettore 1 15"/>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a:off x="0" y="6381328"/>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25172010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6"/>
          <p:cNvSpPr txBox="1">
            <a:spLocks noChangeArrowheads="1"/>
          </p:cNvSpPr>
          <p:nvPr/>
        </p:nvSpPr>
        <p:spPr bwMode="auto">
          <a:xfrm>
            <a:off x="683568" y="358756"/>
            <a:ext cx="8496944" cy="576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945" tIns="41473" rIns="82945" bIns="41473">
            <a:spAutoFit/>
          </a:bodyPr>
          <a:lstStyle/>
          <a:p>
            <a:pPr algn="r"/>
            <a:r>
              <a:rPr lang="en-US" sz="3200" dirty="0">
                <a:solidFill>
                  <a:schemeClr val="bg1">
                    <a:lumMod val="65000"/>
                  </a:schemeClr>
                </a:solidFill>
                <a:latin typeface="Eurostile"/>
                <a:cs typeface="Eurostile"/>
              </a:rPr>
              <a:t>Two-photon Fluorescence (TPF) microscopy</a:t>
            </a:r>
          </a:p>
        </p:txBody>
      </p:sp>
      <p:cxnSp>
        <p:nvCxnSpPr>
          <p:cNvPr id="16" name="Connettore 1 15"/>
          <p:cNvCxnSpPr/>
          <p:nvPr/>
        </p:nvCxnSpPr>
        <p:spPr>
          <a:xfrm>
            <a:off x="0" y="824374"/>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Picture 4" descr="Fig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2858" y="3549805"/>
            <a:ext cx="5633318" cy="245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5" descr="Fig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5650" y="946674"/>
            <a:ext cx="2016125" cy="190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8"/>
          <p:cNvSpPr txBox="1">
            <a:spLocks noChangeArrowheads="1"/>
          </p:cNvSpPr>
          <p:nvPr/>
        </p:nvSpPr>
        <p:spPr bwMode="auto">
          <a:xfrm>
            <a:off x="3203576" y="1056735"/>
            <a:ext cx="5544889" cy="1815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u="sng" dirty="0">
                <a:solidFill>
                  <a:schemeClr val="tx1">
                    <a:lumMod val="50000"/>
                    <a:lumOff val="50000"/>
                  </a:schemeClr>
                </a:solidFill>
                <a:latin typeface="Eurostile"/>
                <a:cs typeface="Eurostile"/>
              </a:rPr>
              <a:t>Two-photon excitation advantages:</a:t>
            </a:r>
            <a:br>
              <a:rPr lang="en-US" sz="1400" u="sng" dirty="0">
                <a:solidFill>
                  <a:schemeClr val="tx1">
                    <a:lumMod val="50000"/>
                    <a:lumOff val="50000"/>
                  </a:schemeClr>
                </a:solidFill>
                <a:latin typeface="Eurostile"/>
                <a:cs typeface="Eurostile"/>
              </a:rPr>
            </a:br>
            <a:endParaRPr lang="en-US" sz="1400" u="sng" dirty="0">
              <a:solidFill>
                <a:schemeClr val="tx1">
                  <a:lumMod val="50000"/>
                  <a:lumOff val="50000"/>
                </a:schemeClr>
              </a:solidFill>
              <a:latin typeface="Eurostile"/>
              <a:cs typeface="Eurostile"/>
            </a:endParaRPr>
          </a:p>
          <a:p>
            <a:pPr eaLnBrk="1" hangingPunct="1">
              <a:buFontTx/>
              <a:buChar char="•"/>
            </a:pPr>
            <a:r>
              <a:rPr lang="en-US" sz="1400" dirty="0">
                <a:solidFill>
                  <a:schemeClr val="tx1">
                    <a:lumMod val="50000"/>
                    <a:lumOff val="50000"/>
                  </a:schemeClr>
                </a:solidFill>
                <a:latin typeface="Eurostile"/>
                <a:cs typeface="Eurostile"/>
              </a:rPr>
              <a:t>The fluorescence signal depends nonlinearly on the density of photon providing an absorption volume spatially confined to the focal region.</a:t>
            </a:r>
            <a:br>
              <a:rPr lang="en-US" sz="1400" dirty="0">
                <a:solidFill>
                  <a:schemeClr val="tx1">
                    <a:lumMod val="50000"/>
                    <a:lumOff val="50000"/>
                  </a:schemeClr>
                </a:solidFill>
                <a:latin typeface="Eurostile"/>
                <a:cs typeface="Eurostile"/>
              </a:rPr>
            </a:br>
            <a:endParaRPr lang="en-US" sz="1400" dirty="0">
              <a:solidFill>
                <a:schemeClr val="tx1">
                  <a:lumMod val="50000"/>
                  <a:lumOff val="50000"/>
                </a:schemeClr>
              </a:solidFill>
              <a:latin typeface="Eurostile"/>
              <a:cs typeface="Eurostile"/>
            </a:endParaRPr>
          </a:p>
          <a:p>
            <a:pPr eaLnBrk="1" hangingPunct="1">
              <a:buFontTx/>
              <a:buChar char="•"/>
            </a:pPr>
            <a:r>
              <a:rPr lang="en-US" sz="1400" dirty="0">
                <a:solidFill>
                  <a:schemeClr val="tx1">
                    <a:lumMod val="50000"/>
                    <a:lumOff val="50000"/>
                  </a:schemeClr>
                </a:solidFill>
                <a:latin typeface="Eurostile"/>
                <a:cs typeface="Eurostile"/>
              </a:rPr>
              <a:t>For commonly used fluorescence probes two-photon absorption occurs in the near-infrared wavelength range (700-1000 nm).</a:t>
            </a:r>
          </a:p>
        </p:txBody>
      </p:sp>
      <p:sp>
        <p:nvSpPr>
          <p:cNvPr id="20" name="Text Box 9"/>
          <p:cNvSpPr txBox="1">
            <a:spLocks noChangeArrowheads="1"/>
          </p:cNvSpPr>
          <p:nvPr/>
        </p:nvSpPr>
        <p:spPr bwMode="auto">
          <a:xfrm>
            <a:off x="741363" y="3067810"/>
            <a:ext cx="5545137" cy="27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u="sng" dirty="0">
                <a:latin typeface="Eurostile"/>
                <a:cs typeface="Eurostile"/>
              </a:rPr>
              <a:t>Signal generation and fluorescence collection in clear and in scattering tissues</a:t>
            </a:r>
          </a:p>
        </p:txBody>
      </p:sp>
      <p:sp>
        <p:nvSpPr>
          <p:cNvPr id="21" name="Text Box 10"/>
          <p:cNvSpPr txBox="1">
            <a:spLocks noChangeArrowheads="1"/>
          </p:cNvSpPr>
          <p:nvPr/>
        </p:nvSpPr>
        <p:spPr bwMode="auto">
          <a:xfrm>
            <a:off x="2193918" y="6005968"/>
            <a:ext cx="4608513"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dirty="0">
                <a:solidFill>
                  <a:schemeClr val="tx1">
                    <a:lumMod val="50000"/>
                    <a:lumOff val="50000"/>
                  </a:schemeClr>
                </a:solidFill>
                <a:latin typeface="Eurostile"/>
                <a:cs typeface="Eurostile"/>
              </a:rPr>
              <a:t>TPF = Micron-scale resolution in deep tissue</a:t>
            </a:r>
          </a:p>
        </p:txBody>
      </p:sp>
    </p:spTree>
    <p:extLst>
      <p:ext uri="{BB962C8B-B14F-4D97-AF65-F5344CB8AC3E}">
        <p14:creationId xmlns:p14="http://schemas.microsoft.com/office/powerpoint/2010/main" xmlns="" val="309489142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Senza titolo.tiff"/>
          <p:cNvPicPr>
            <a:picLocks noChangeAspect="1"/>
          </p:cNvPicPr>
          <p:nvPr/>
        </p:nvPicPr>
        <p:blipFill rotWithShape="1">
          <a:blip r:embed="rId4">
            <a:extLst>
              <a:ext uri="{28A0092B-C50C-407E-A947-70E740481C1C}">
                <a14:useLocalDpi xmlns:a14="http://schemas.microsoft.com/office/drawing/2010/main" xmlns="" val="0"/>
              </a:ext>
            </a:extLst>
          </a:blip>
          <a:srcRect l="3488" r="49003"/>
          <a:stretch/>
        </p:blipFill>
        <p:spPr>
          <a:xfrm>
            <a:off x="6228185" y="2949232"/>
            <a:ext cx="2360487" cy="2832611"/>
          </a:xfrm>
          <a:prstGeom prst="rect">
            <a:avLst/>
          </a:prstGeom>
        </p:spPr>
      </p:pic>
      <p:grpSp>
        <p:nvGrpSpPr>
          <p:cNvPr id="20" name="Gruppo 19"/>
          <p:cNvGrpSpPr/>
          <p:nvPr/>
        </p:nvGrpSpPr>
        <p:grpSpPr>
          <a:xfrm>
            <a:off x="0" y="395953"/>
            <a:ext cx="9180512" cy="584776"/>
            <a:chOff x="0" y="395952"/>
            <a:chExt cx="9180512" cy="584776"/>
          </a:xfrm>
        </p:grpSpPr>
        <p:sp>
          <p:nvSpPr>
            <p:cNvPr id="22" name="Text Box 26"/>
            <p:cNvSpPr txBox="1">
              <a:spLocks noChangeArrowheads="1"/>
            </p:cNvSpPr>
            <p:nvPr/>
          </p:nvSpPr>
          <p:spPr bwMode="auto">
            <a:xfrm>
              <a:off x="683568" y="395952"/>
              <a:ext cx="8496944"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US" sz="3200" dirty="0">
                  <a:solidFill>
                    <a:schemeClr val="bg1">
                      <a:lumMod val="65000"/>
                    </a:schemeClr>
                  </a:solidFill>
                  <a:latin typeface="Eurostile"/>
                  <a:cs typeface="Eurostile"/>
                </a:rPr>
                <a:t>In vivo brain imaging</a:t>
              </a:r>
            </a:p>
          </p:txBody>
        </p:sp>
        <p:cxnSp>
          <p:nvCxnSpPr>
            <p:cNvPr id="23" name="Connettore 1 22"/>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2" name="Rectangle 24"/>
          <p:cNvSpPr>
            <a:spLocks noChangeArrowheads="1"/>
          </p:cNvSpPr>
          <p:nvPr/>
        </p:nvSpPr>
        <p:spPr bwMode="auto">
          <a:xfrm>
            <a:off x="1115616" y="5806256"/>
            <a:ext cx="7992888" cy="73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0" tIns="45715" rIns="91430" bIns="45715" anchor="ctr">
            <a:spAutoFit/>
          </a:bodyPr>
          <a:lstStyle/>
          <a:p>
            <a:pPr algn="just"/>
            <a:r>
              <a:rPr lang="en-US" sz="1400" dirty="0">
                <a:solidFill>
                  <a:srgbClr val="7F7F7F"/>
                </a:solidFill>
                <a:latin typeface="Eurostile"/>
                <a:cs typeface="Eurostile"/>
              </a:rPr>
              <a:t>Imaging into brain cortex of a P90 GFP-M transgenic mouse.</a:t>
            </a:r>
          </a:p>
          <a:p>
            <a:pPr algn="just"/>
            <a:r>
              <a:rPr lang="en-US" sz="1400" dirty="0">
                <a:solidFill>
                  <a:srgbClr val="7F7F7F"/>
                </a:solidFill>
                <a:latin typeface="Eurostile"/>
                <a:cs typeface="Eurostile"/>
              </a:rPr>
              <a:t>The movie shows a partial </a:t>
            </a:r>
            <a:r>
              <a:rPr lang="en-US" sz="1400" dirty="0" err="1">
                <a:solidFill>
                  <a:srgbClr val="7F7F7F"/>
                </a:solidFill>
                <a:latin typeface="Eurostile"/>
                <a:cs typeface="Eurostile"/>
              </a:rPr>
              <a:t>neurite</a:t>
            </a:r>
            <a:r>
              <a:rPr lang="en-US" sz="1400" dirty="0">
                <a:solidFill>
                  <a:srgbClr val="7F7F7F"/>
                </a:solidFill>
                <a:latin typeface="Eurostile"/>
                <a:cs typeface="Eurostile"/>
              </a:rPr>
              <a:t> network made of the GFP labeled neurons.</a:t>
            </a:r>
          </a:p>
          <a:p>
            <a:pPr algn="just"/>
            <a:r>
              <a:rPr lang="en-US" sz="1400" dirty="0">
                <a:solidFill>
                  <a:srgbClr val="0000FF"/>
                </a:solidFill>
                <a:latin typeface="Eurostile"/>
                <a:cs typeface="Eurostile"/>
              </a:rPr>
              <a:t> </a:t>
            </a:r>
          </a:p>
        </p:txBody>
      </p:sp>
      <p:pic>
        <p:nvPicPr>
          <p:cNvPr id="2" name="TPF_Brain_GFP-m_20fps.mo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259632" y="1197740"/>
            <a:ext cx="4509318" cy="4509319"/>
          </a:xfrm>
          <a:prstGeom prst="rect">
            <a:avLst/>
          </a:prstGeom>
        </p:spPr>
      </p:pic>
    </p:spTree>
    <p:extLst>
      <p:ext uri="{BB962C8B-B14F-4D97-AF65-F5344CB8AC3E}">
        <p14:creationId xmlns:p14="http://schemas.microsoft.com/office/powerpoint/2010/main" xmlns="" val="9836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38786"/>
          <a:stretch/>
        </p:blipFill>
        <p:spPr bwMode="auto">
          <a:xfrm>
            <a:off x="269281" y="1268760"/>
            <a:ext cx="8623200" cy="3960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ttangolo 1"/>
          <p:cNvSpPr/>
          <p:nvPr/>
        </p:nvSpPr>
        <p:spPr>
          <a:xfrm>
            <a:off x="323528" y="5109411"/>
            <a:ext cx="8496944" cy="954097"/>
          </a:xfrm>
          <a:prstGeom prst="rect">
            <a:avLst/>
          </a:prstGeom>
        </p:spPr>
        <p:txBody>
          <a:bodyPr wrap="square" lIns="91430" tIns="45715" rIns="91430" bIns="45715">
            <a:spAutoFit/>
          </a:bodyPr>
          <a:lstStyle/>
          <a:p>
            <a:pPr algn="just"/>
            <a:r>
              <a:rPr lang="en-GB" sz="1400" dirty="0">
                <a:solidFill>
                  <a:srgbClr val="0000FF"/>
                </a:solidFill>
                <a:latin typeface="Eurostile"/>
                <a:cs typeface="Eurostile"/>
              </a:rPr>
              <a:t>We found that we are able to detect action potential in real time with a </a:t>
            </a:r>
            <a:r>
              <a:rPr lang="en-GB" sz="1400" b="1" dirty="0">
                <a:solidFill>
                  <a:srgbClr val="0000FF"/>
                </a:solidFill>
                <a:latin typeface="Eurostile"/>
                <a:cs typeface="Eurostile"/>
              </a:rPr>
              <a:t>signal to noise around 7 </a:t>
            </a:r>
            <a:r>
              <a:rPr lang="en-GB" sz="1400" dirty="0">
                <a:solidFill>
                  <a:srgbClr val="0000FF"/>
                </a:solidFill>
                <a:latin typeface="Eurostile"/>
                <a:cs typeface="Eurostile"/>
              </a:rPr>
              <a:t>in five neurons simultaneously. Simultaneous optical and electrical recording from cell one shows the high fidelity of the optical measurement. This data shows how this technique can be used to investigate neuronal synchronization opening promising perspective in understanding the computational rule of the brain. </a:t>
            </a:r>
            <a:endParaRPr lang="it-IT" sz="1400" dirty="0">
              <a:solidFill>
                <a:srgbClr val="0000FF"/>
              </a:solidFill>
              <a:latin typeface="Eurostile"/>
              <a:cs typeface="Eurostile"/>
            </a:endParaRPr>
          </a:p>
        </p:txBody>
      </p:sp>
      <p:grpSp>
        <p:nvGrpSpPr>
          <p:cNvPr id="17" name="Gruppo 16"/>
          <p:cNvGrpSpPr/>
          <p:nvPr/>
        </p:nvGrpSpPr>
        <p:grpSpPr>
          <a:xfrm>
            <a:off x="-180528" y="395952"/>
            <a:ext cx="9361040" cy="6461153"/>
            <a:chOff x="-180528" y="395952"/>
            <a:chExt cx="9361040" cy="6461152"/>
          </a:xfrm>
        </p:grpSpPr>
        <p:sp>
          <p:nvSpPr>
            <p:cNvPr id="18" name="Rectangle 23"/>
            <p:cNvSpPr>
              <a:spLocks noChangeArrowheads="1"/>
            </p:cNvSpPr>
            <p:nvPr/>
          </p:nvSpPr>
          <p:spPr bwMode="auto">
            <a:xfrm>
              <a:off x="228600" y="6395439"/>
              <a:ext cx="876141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p>
              <a:r>
                <a:rPr lang="en-US" sz="1200" dirty="0">
                  <a:latin typeface="Eurostile"/>
                  <a:cs typeface="Eurostile"/>
                </a:rPr>
                <a:t>P. Yan, C. Acker, WL. Zhou, P. Lee, C. </a:t>
              </a:r>
              <a:r>
                <a:rPr lang="en-US" sz="1200" dirty="0" err="1">
                  <a:latin typeface="Eurostile"/>
                  <a:cs typeface="Eurostile"/>
                </a:rPr>
                <a:t>Bollensdorff</a:t>
              </a:r>
              <a:r>
                <a:rPr lang="en-US" sz="1200" dirty="0">
                  <a:latin typeface="Eurostile"/>
                  <a:cs typeface="Eurostile"/>
                </a:rPr>
                <a:t>, A. </a:t>
              </a:r>
              <a:r>
                <a:rPr lang="en-US" sz="1200" dirty="0" err="1">
                  <a:latin typeface="Eurostile"/>
                  <a:cs typeface="Eurostile"/>
                </a:rPr>
                <a:t>Negrean</a:t>
              </a:r>
              <a:r>
                <a:rPr lang="en-US" sz="1200" dirty="0">
                  <a:latin typeface="Eurostile"/>
                  <a:cs typeface="Eurostile"/>
                </a:rPr>
                <a:t>, J. </a:t>
              </a:r>
              <a:r>
                <a:rPr lang="en-US" sz="1200" dirty="0" err="1">
                  <a:latin typeface="Eurostile"/>
                  <a:cs typeface="Eurostile"/>
                </a:rPr>
                <a:t>Lotti</a:t>
              </a:r>
              <a:r>
                <a:rPr lang="en-US" sz="1200" dirty="0">
                  <a:latin typeface="Eurostile"/>
                  <a:cs typeface="Eurostile"/>
                </a:rPr>
                <a:t>, L. </a:t>
              </a:r>
              <a:r>
                <a:rPr lang="en-US" sz="1200" dirty="0" err="1">
                  <a:latin typeface="Eurostile"/>
                  <a:cs typeface="Eurostile"/>
                </a:rPr>
                <a:t>Sacconi</a:t>
              </a:r>
              <a:r>
                <a:rPr lang="en-US" sz="1200" dirty="0">
                  <a:latin typeface="Eurostile"/>
                  <a:cs typeface="Eurostile"/>
                </a:rPr>
                <a:t>, S. D. Antic, P. Kohl, H. D. </a:t>
              </a:r>
              <a:r>
                <a:rPr lang="en-US" sz="1200" dirty="0" err="1">
                  <a:latin typeface="Eurostile"/>
                  <a:cs typeface="Eurostile"/>
                </a:rPr>
                <a:t>Mansvelder</a:t>
              </a:r>
              <a:r>
                <a:rPr lang="en-US" sz="1200" dirty="0">
                  <a:latin typeface="Eurostile"/>
                  <a:cs typeface="Eurostile"/>
                </a:rPr>
                <a:t>, F. S. </a:t>
              </a:r>
              <a:r>
                <a:rPr lang="en-US" sz="1200" dirty="0" err="1">
                  <a:latin typeface="Eurostile"/>
                  <a:cs typeface="Eurostile"/>
                </a:rPr>
                <a:t>Pavone</a:t>
              </a:r>
              <a:r>
                <a:rPr lang="en-US" sz="1200" dirty="0">
                  <a:latin typeface="Eurostile"/>
                  <a:cs typeface="Eurostile"/>
                </a:rPr>
                <a:t>, and L. M. </a:t>
              </a:r>
              <a:r>
                <a:rPr lang="en-US" sz="1200" dirty="0" err="1">
                  <a:latin typeface="Eurostile"/>
                  <a:cs typeface="Eurostile"/>
                </a:rPr>
                <a:t>Loew</a:t>
              </a:r>
              <a:r>
                <a:rPr lang="en-US" sz="1200" dirty="0">
                  <a:latin typeface="Eurostile"/>
                  <a:cs typeface="Eurostile"/>
                </a:rPr>
                <a:t>, Palette of fluorinated voltage sensitive </a:t>
              </a:r>
              <a:r>
                <a:rPr lang="en-US" sz="1200" dirty="0" err="1">
                  <a:latin typeface="Eurostile"/>
                  <a:cs typeface="Eurostile"/>
                </a:rPr>
                <a:t>hemicyanine</a:t>
              </a:r>
              <a:r>
                <a:rPr lang="en-US" sz="1200" dirty="0">
                  <a:latin typeface="Eurostile"/>
                  <a:cs typeface="Eurostile"/>
                </a:rPr>
                <a:t> dyes, </a:t>
              </a:r>
              <a:r>
                <a:rPr lang="en-US" sz="1200" dirty="0" err="1">
                  <a:latin typeface="Eurostile"/>
                  <a:cs typeface="Eurostile"/>
                </a:rPr>
                <a:t>Proc</a:t>
              </a:r>
              <a:r>
                <a:rPr lang="en-US" sz="1200" dirty="0">
                  <a:latin typeface="Eurostile"/>
                  <a:cs typeface="Eurostile"/>
                </a:rPr>
                <a:t> </a:t>
              </a:r>
              <a:r>
                <a:rPr lang="en-US" sz="1200" dirty="0" err="1">
                  <a:latin typeface="Eurostile"/>
                  <a:cs typeface="Eurostile"/>
                </a:rPr>
                <a:t>Natl</a:t>
              </a:r>
              <a:r>
                <a:rPr lang="en-US" sz="1200" dirty="0">
                  <a:latin typeface="Eurostile"/>
                  <a:cs typeface="Eurostile"/>
                </a:rPr>
                <a:t> </a:t>
              </a:r>
              <a:r>
                <a:rPr lang="en-US" sz="1200" dirty="0" err="1">
                  <a:latin typeface="Eurostile"/>
                  <a:cs typeface="Eurostile"/>
                </a:rPr>
                <a:t>Acad</a:t>
              </a:r>
              <a:r>
                <a:rPr lang="en-US" sz="1200" dirty="0">
                  <a:latin typeface="Eurostile"/>
                  <a:cs typeface="Eurostile"/>
                </a:rPr>
                <a:t> </a:t>
              </a:r>
              <a:r>
                <a:rPr lang="en-US" sz="1200" dirty="0" err="1">
                  <a:latin typeface="Eurostile"/>
                  <a:cs typeface="Eurostile"/>
                </a:rPr>
                <a:t>Sci</a:t>
              </a:r>
              <a:r>
                <a:rPr lang="en-US" sz="1200" dirty="0">
                  <a:latin typeface="Eurostile"/>
                  <a:cs typeface="Eurostile"/>
                </a:rPr>
                <a:t> U S A, (2102).</a:t>
              </a:r>
            </a:p>
          </p:txBody>
        </p:sp>
        <p:sp>
          <p:nvSpPr>
            <p:cNvPr id="19" name="Text Box 26"/>
            <p:cNvSpPr txBox="1">
              <a:spLocks noChangeArrowheads="1"/>
            </p:cNvSpPr>
            <p:nvPr/>
          </p:nvSpPr>
          <p:spPr bwMode="auto">
            <a:xfrm>
              <a:off x="-180528" y="395952"/>
              <a:ext cx="936104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US" sz="3200" dirty="0" smtClean="0">
                  <a:solidFill>
                    <a:schemeClr val="bg1">
                      <a:lumMod val="65000"/>
                    </a:schemeClr>
                  </a:solidFill>
                  <a:latin typeface="Eurostile"/>
                  <a:cs typeface="Eurostile"/>
                </a:rPr>
                <a:t>Optical recording of neuronal activity</a:t>
              </a:r>
              <a:endParaRPr lang="en-US" sz="3200" dirty="0">
                <a:solidFill>
                  <a:schemeClr val="bg1">
                    <a:lumMod val="65000"/>
                  </a:schemeClr>
                </a:solidFill>
                <a:latin typeface="Eurostile"/>
                <a:cs typeface="Eurostile"/>
              </a:endParaRPr>
            </a:p>
          </p:txBody>
        </p:sp>
        <p:cxnSp>
          <p:nvCxnSpPr>
            <p:cNvPr id="23" name="Connettore 1 22"/>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a:off x="0" y="6381328"/>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824293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0" y="396849"/>
            <a:ext cx="9180512" cy="1077218"/>
            <a:chOff x="0" y="395952"/>
            <a:chExt cx="9180512" cy="1077219"/>
          </a:xfrm>
        </p:grpSpPr>
        <p:sp>
          <p:nvSpPr>
            <p:cNvPr id="10" name="Text Box 26"/>
            <p:cNvSpPr txBox="1">
              <a:spLocks noChangeArrowheads="1"/>
            </p:cNvSpPr>
            <p:nvPr/>
          </p:nvSpPr>
          <p:spPr bwMode="auto">
            <a:xfrm>
              <a:off x="0" y="395952"/>
              <a:ext cx="9180512" cy="1077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GB" sz="3200" dirty="0" smtClean="0">
                  <a:solidFill>
                    <a:srgbClr val="7F7F7F"/>
                  </a:solidFill>
                  <a:latin typeface="Eurostile"/>
                  <a:cs typeface="Eurostile"/>
                </a:rPr>
                <a:t>Advantage of a label free technique</a:t>
              </a:r>
              <a:endParaRPr lang="en-GB" sz="3200" dirty="0">
                <a:solidFill>
                  <a:srgbClr val="7F7F7F"/>
                </a:solidFill>
                <a:latin typeface="Eurostile"/>
                <a:cs typeface="Eurostile"/>
              </a:endParaRPr>
            </a:p>
            <a:p>
              <a:pPr algn="r"/>
              <a:endParaRPr lang="en-US" sz="3200" dirty="0">
                <a:solidFill>
                  <a:srgbClr val="7F7F7F"/>
                </a:solidFill>
                <a:latin typeface="Eurostile"/>
                <a:cs typeface="Eurostile"/>
              </a:endParaRPr>
            </a:p>
          </p:txBody>
        </p:sp>
        <p:cxnSp>
          <p:nvCxnSpPr>
            <p:cNvPr id="11" name="Connettore 1 10"/>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360948" y="1339516"/>
            <a:ext cx="4026568" cy="3170099"/>
          </a:xfrm>
          <a:prstGeom prst="rect">
            <a:avLst/>
          </a:prstGeom>
          <a:noFill/>
        </p:spPr>
        <p:txBody>
          <a:bodyPr wrap="square" rtlCol="0">
            <a:spAutoFit/>
          </a:bodyPr>
          <a:lstStyle/>
          <a:p>
            <a:r>
              <a:rPr lang="de-DE" sz="1400" dirty="0">
                <a:solidFill>
                  <a:schemeClr val="tx1">
                    <a:lumMod val="50000"/>
                    <a:lumOff val="50000"/>
                  </a:schemeClr>
                </a:solidFill>
                <a:latin typeface="Eurostile"/>
                <a:ea typeface="ＭＳ Ｐゴシック" charset="0"/>
                <a:cs typeface="Eurostile"/>
              </a:rPr>
              <a:t>The fluorescence emission from a variety of indicators has been widely used to get both structural and functional information, but:</a:t>
            </a:r>
          </a:p>
          <a:p>
            <a:pPr marL="342900" indent="-342900">
              <a:buFontTx/>
              <a:buChar char="•"/>
            </a:pPr>
            <a:r>
              <a:rPr lang="de-DE" sz="1400" dirty="0">
                <a:solidFill>
                  <a:schemeClr val="tx1">
                    <a:lumMod val="50000"/>
                    <a:lumOff val="50000"/>
                  </a:schemeClr>
                </a:solidFill>
                <a:latin typeface="Eurostile"/>
                <a:ea typeface="ＭＳ Ｐゴシック" charset="0"/>
                <a:cs typeface="Eurostile"/>
              </a:rPr>
              <a:t>The use of genetically encoded fluorescent indicators is nevertheless limited to few animal models, and surely cannot be applied to humans</a:t>
            </a:r>
          </a:p>
          <a:p>
            <a:pPr marL="342900" indent="-342900">
              <a:buFontTx/>
              <a:buChar char="•"/>
            </a:pPr>
            <a:r>
              <a:rPr lang="de-DE" sz="1400" dirty="0">
                <a:solidFill>
                  <a:schemeClr val="tx1">
                    <a:lumMod val="50000"/>
                    <a:lumOff val="50000"/>
                  </a:schemeClr>
                </a:solidFill>
                <a:latin typeface="Eurostile"/>
                <a:ea typeface="ＭＳ Ｐゴシック" charset="0"/>
                <a:cs typeface="Eurostile"/>
              </a:rPr>
              <a:t>The combination of fluorescent transgenic mice with animal model of pathologies requires complex genetic engeneering proceedures, so that the study of many deseases with fluorescent microscopy is limited</a:t>
            </a:r>
          </a:p>
          <a:p>
            <a:endParaRPr lang="en-US" dirty="0"/>
          </a:p>
        </p:txBody>
      </p:sp>
      <p:sp>
        <p:nvSpPr>
          <p:cNvPr id="3" name="TextBox 2"/>
          <p:cNvSpPr txBox="1"/>
          <p:nvPr/>
        </p:nvSpPr>
        <p:spPr>
          <a:xfrm>
            <a:off x="360948" y="4900863"/>
            <a:ext cx="7904728" cy="954107"/>
          </a:xfrm>
          <a:prstGeom prst="rect">
            <a:avLst/>
          </a:prstGeom>
          <a:noFill/>
        </p:spPr>
        <p:txBody>
          <a:bodyPr wrap="none" rtlCol="0">
            <a:spAutoFit/>
          </a:bodyPr>
          <a:lstStyle/>
          <a:p>
            <a:r>
              <a:rPr lang="de-DE" sz="1400" dirty="0">
                <a:solidFill>
                  <a:schemeClr val="tx1">
                    <a:lumMod val="50000"/>
                    <a:lumOff val="50000"/>
                  </a:schemeClr>
                </a:solidFill>
                <a:latin typeface="Eurostile"/>
                <a:ea typeface="ＭＳ Ｐゴシック" charset="0"/>
                <a:cs typeface="Eurostile"/>
              </a:rPr>
              <a:t>In this scenary, </a:t>
            </a:r>
            <a:r>
              <a:rPr lang="de-DE" sz="1400" dirty="0" err="1">
                <a:solidFill>
                  <a:schemeClr val="tx1">
                    <a:lumMod val="50000"/>
                    <a:lumOff val="50000"/>
                  </a:schemeClr>
                </a:solidFill>
                <a:latin typeface="Eurostile"/>
                <a:ea typeface="ＭＳ Ｐゴシック" charset="0"/>
                <a:cs typeface="Eurostile"/>
              </a:rPr>
              <a:t>the</a:t>
            </a:r>
            <a:r>
              <a:rPr lang="de-DE" sz="1400" dirty="0">
                <a:solidFill>
                  <a:schemeClr val="tx1">
                    <a:lumMod val="50000"/>
                    <a:lumOff val="50000"/>
                  </a:schemeClr>
                </a:solidFill>
                <a:latin typeface="Eurostile"/>
                <a:ea typeface="ＭＳ Ｐゴシック" charset="0"/>
                <a:cs typeface="Eurostile"/>
              </a:rPr>
              <a:t> </a:t>
            </a:r>
            <a:r>
              <a:rPr lang="de-DE" sz="1400" smtClean="0">
                <a:solidFill>
                  <a:schemeClr val="tx1">
                    <a:lumMod val="50000"/>
                    <a:lumOff val="50000"/>
                  </a:schemeClr>
                </a:solidFill>
                <a:latin typeface="Eurostile"/>
                <a:ea typeface="ＭＳ Ｐゴシック" charset="0"/>
                <a:cs typeface="Eurostile"/>
              </a:rPr>
              <a:t>possibilities </a:t>
            </a:r>
            <a:r>
              <a:rPr lang="de-DE" sz="1400" dirty="0">
                <a:solidFill>
                  <a:schemeClr val="tx1">
                    <a:lumMod val="50000"/>
                    <a:lumOff val="50000"/>
                  </a:schemeClr>
                </a:solidFill>
                <a:latin typeface="Eurostile"/>
                <a:ea typeface="ＭＳ Ｐゴシック" charset="0"/>
                <a:cs typeface="Eurostile"/>
              </a:rPr>
              <a:t>offered by a non invasive label free technique are:</a:t>
            </a:r>
          </a:p>
          <a:p>
            <a:pPr marL="342900" indent="-342900">
              <a:buFontTx/>
              <a:buChar char="•"/>
            </a:pPr>
            <a:r>
              <a:rPr lang="de-DE" sz="1400" dirty="0">
                <a:solidFill>
                  <a:schemeClr val="tx1">
                    <a:lumMod val="50000"/>
                    <a:lumOff val="50000"/>
                  </a:schemeClr>
                </a:solidFill>
                <a:latin typeface="Eurostile"/>
                <a:ea typeface="ＭＳ Ｐゴシック" charset="0"/>
                <a:cs typeface="Eurostile"/>
              </a:rPr>
              <a:t>To get information on a sample without introducing any exogenous target</a:t>
            </a:r>
          </a:p>
          <a:p>
            <a:pPr marL="342900" indent="-342900">
              <a:buFontTx/>
              <a:buChar char="•"/>
            </a:pPr>
            <a:r>
              <a:rPr lang="de-DE" sz="1400" dirty="0">
                <a:solidFill>
                  <a:schemeClr val="tx1">
                    <a:lumMod val="50000"/>
                    <a:lumOff val="50000"/>
                  </a:schemeClr>
                </a:solidFill>
                <a:latin typeface="Eurostile"/>
                <a:ea typeface="ＭＳ Ｐゴシック" charset="0"/>
                <a:cs typeface="Eurostile"/>
              </a:rPr>
              <a:t>Less cost in terms of preparation of the samples</a:t>
            </a:r>
          </a:p>
          <a:p>
            <a:pPr marL="342900" indent="-342900">
              <a:buFontTx/>
              <a:buChar char="•"/>
            </a:pPr>
            <a:r>
              <a:rPr lang="de-DE" sz="1400" dirty="0">
                <a:solidFill>
                  <a:schemeClr val="tx1">
                    <a:lumMod val="50000"/>
                    <a:lumOff val="50000"/>
                  </a:schemeClr>
                </a:solidFill>
                <a:latin typeface="Eurostile"/>
                <a:ea typeface="ＭＳ Ｐゴシック" charset="0"/>
                <a:cs typeface="Eurostile"/>
              </a:rPr>
              <a:t>To make a human application achievable</a:t>
            </a:r>
            <a:endParaRPr lang="en-US" sz="1400" dirty="0">
              <a:solidFill>
                <a:schemeClr val="tx1">
                  <a:lumMod val="50000"/>
                  <a:lumOff val="50000"/>
                </a:schemeClr>
              </a:solidFill>
              <a:latin typeface="Eurostile"/>
              <a:ea typeface="ＭＳ Ｐゴシック" charset="0"/>
              <a:cs typeface="Eurostile"/>
            </a:endParaRPr>
          </a:p>
        </p:txBody>
      </p:sp>
      <p:pic>
        <p:nvPicPr>
          <p:cNvPr id="7" name="Immagine 5" descr="Immagine.png"/>
          <p:cNvPicPr>
            <a:picLocks noChangeAspect="1"/>
          </p:cNvPicPr>
          <p:nvPr/>
        </p:nvPicPr>
        <p:blipFill>
          <a:blip r:embed="rId2" cstate="print"/>
          <a:stretch>
            <a:fillRect/>
          </a:stretch>
        </p:blipFill>
        <p:spPr>
          <a:xfrm>
            <a:off x="4462489" y="1339515"/>
            <a:ext cx="4518008" cy="3160295"/>
          </a:xfrm>
          <a:prstGeom prst="rect">
            <a:avLst/>
          </a:prstGeom>
        </p:spPr>
      </p:pic>
    </p:spTree>
    <p:extLst>
      <p:ext uri="{BB962C8B-B14F-4D97-AF65-F5344CB8AC3E}">
        <p14:creationId xmlns:p14="http://schemas.microsoft.com/office/powerpoint/2010/main" xmlns="" val="2364031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0" y="1163072"/>
            <a:ext cx="9144000" cy="3907398"/>
          </a:xfrm>
          <a:prstGeom prst="rect">
            <a:avLst/>
          </a:prstGeom>
        </p:spPr>
      </p:pic>
      <p:sp>
        <p:nvSpPr>
          <p:cNvPr id="8" name="Rettangolo 7"/>
          <p:cNvSpPr/>
          <p:nvPr/>
        </p:nvSpPr>
        <p:spPr>
          <a:xfrm>
            <a:off x="0" y="5168413"/>
            <a:ext cx="9144000" cy="1200329"/>
          </a:xfrm>
          <a:prstGeom prst="rect">
            <a:avLst/>
          </a:prstGeom>
        </p:spPr>
        <p:txBody>
          <a:bodyPr wrap="square">
            <a:spAutoFit/>
          </a:bodyPr>
          <a:lstStyle/>
          <a:p>
            <a:pPr algn="just"/>
            <a:r>
              <a:rPr lang="en-GB" dirty="0" smtClean="0">
                <a:latin typeface="Eurostile"/>
                <a:cs typeface="Eurostile"/>
              </a:rPr>
              <a:t>A polarization </a:t>
            </a:r>
            <a:r>
              <a:rPr lang="en-GB" dirty="0" err="1" smtClean="0">
                <a:latin typeface="Eurostile"/>
                <a:cs typeface="Eurostile"/>
              </a:rPr>
              <a:t>beamsplitter</a:t>
            </a:r>
            <a:r>
              <a:rPr lang="en-GB" dirty="0" smtClean="0">
                <a:latin typeface="Eurostile"/>
                <a:cs typeface="Eurostile"/>
              </a:rPr>
              <a:t> (PBS) along with a quarter </a:t>
            </a:r>
            <a:r>
              <a:rPr lang="en-GB" dirty="0" err="1" smtClean="0">
                <a:latin typeface="Eurostile"/>
                <a:cs typeface="Eurostile"/>
              </a:rPr>
              <a:t>waveplate</a:t>
            </a:r>
            <a:r>
              <a:rPr lang="en-GB" dirty="0" smtClean="0">
                <a:latin typeface="Eurostile"/>
                <a:cs typeface="Eurostile"/>
              </a:rPr>
              <a:t> is used to direct the </a:t>
            </a:r>
            <a:r>
              <a:rPr lang="en-GB" dirty="0" err="1" smtClean="0">
                <a:latin typeface="Eurostile"/>
                <a:cs typeface="Eurostile"/>
              </a:rPr>
              <a:t>descanned</a:t>
            </a:r>
            <a:r>
              <a:rPr lang="en-GB" dirty="0" smtClean="0">
                <a:latin typeface="Eurostile"/>
                <a:cs typeface="Eurostile"/>
              </a:rPr>
              <a:t> reflectance confocal signals to an avalanche photodiode (APD) module with a point spread function size pinhole (PH) in front. The black arrows highlight the status of polarization light in forward and backward direction.</a:t>
            </a:r>
            <a:endParaRPr lang="en-GB" dirty="0">
              <a:latin typeface="Eurostile"/>
              <a:cs typeface="Eurostile"/>
            </a:endParaRPr>
          </a:p>
        </p:txBody>
      </p:sp>
      <p:grpSp>
        <p:nvGrpSpPr>
          <p:cNvPr id="9" name="Gruppo 8"/>
          <p:cNvGrpSpPr/>
          <p:nvPr/>
        </p:nvGrpSpPr>
        <p:grpSpPr>
          <a:xfrm>
            <a:off x="0" y="-84918"/>
            <a:ext cx="9180512" cy="1569660"/>
            <a:chOff x="0" y="-85815"/>
            <a:chExt cx="9180512" cy="1569662"/>
          </a:xfrm>
        </p:grpSpPr>
        <p:sp>
          <p:nvSpPr>
            <p:cNvPr id="10" name="Text Box 26"/>
            <p:cNvSpPr txBox="1">
              <a:spLocks noChangeArrowheads="1"/>
            </p:cNvSpPr>
            <p:nvPr/>
          </p:nvSpPr>
          <p:spPr bwMode="auto">
            <a:xfrm>
              <a:off x="0" y="-85815"/>
              <a:ext cx="9180512" cy="1569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GB" sz="3200" dirty="0">
                  <a:solidFill>
                    <a:srgbClr val="7F7F7F"/>
                  </a:solidFill>
                  <a:latin typeface="Eurostile"/>
                  <a:cs typeface="Eurostile"/>
                </a:rPr>
                <a:t>Custom-made NIR confocal reflectance combined with two-photon fluorescence apparatus</a:t>
              </a:r>
            </a:p>
            <a:p>
              <a:pPr algn="r"/>
              <a:endParaRPr lang="en-US" sz="3200" dirty="0">
                <a:solidFill>
                  <a:srgbClr val="7F7F7F"/>
                </a:solidFill>
                <a:latin typeface="Eurostile"/>
                <a:cs typeface="Eurostile"/>
              </a:endParaRPr>
            </a:p>
          </p:txBody>
        </p:sp>
        <p:cxnSp>
          <p:nvCxnSpPr>
            <p:cNvPr id="11" name="Connettore 1 10"/>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861962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0" y="353057"/>
            <a:ext cx="9180512" cy="1077218"/>
            <a:chOff x="0" y="352160"/>
            <a:chExt cx="9180512" cy="1077219"/>
          </a:xfrm>
        </p:grpSpPr>
        <p:sp>
          <p:nvSpPr>
            <p:cNvPr id="10" name="Text Box 26"/>
            <p:cNvSpPr txBox="1">
              <a:spLocks noChangeArrowheads="1"/>
            </p:cNvSpPr>
            <p:nvPr/>
          </p:nvSpPr>
          <p:spPr bwMode="auto">
            <a:xfrm>
              <a:off x="0" y="352160"/>
              <a:ext cx="9180512" cy="10772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GB" sz="3200" dirty="0" smtClean="0">
                  <a:solidFill>
                    <a:srgbClr val="7F7F7F"/>
                  </a:solidFill>
                  <a:latin typeface="Eurostile"/>
                  <a:cs typeface="Eurostile"/>
                </a:rPr>
                <a:t>PSF characterization</a:t>
              </a:r>
              <a:endParaRPr lang="en-GB" sz="3200" dirty="0">
                <a:solidFill>
                  <a:srgbClr val="7F7F7F"/>
                </a:solidFill>
                <a:latin typeface="Eurostile"/>
                <a:cs typeface="Eurostile"/>
              </a:endParaRPr>
            </a:p>
            <a:p>
              <a:pPr algn="r"/>
              <a:endParaRPr lang="en-US" sz="3200" dirty="0">
                <a:solidFill>
                  <a:srgbClr val="7F7F7F"/>
                </a:solidFill>
                <a:latin typeface="Eurostile"/>
                <a:cs typeface="Eurostile"/>
              </a:endParaRPr>
            </a:p>
          </p:txBody>
        </p:sp>
        <p:cxnSp>
          <p:nvCxnSpPr>
            <p:cNvPr id="11" name="Connettore 1 10"/>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2" name="Immagine 11" descr="beads.png"/>
          <p:cNvPicPr>
            <a:picLocks noChangeAspect="1"/>
          </p:cNvPicPr>
          <p:nvPr/>
        </p:nvPicPr>
        <p:blipFill>
          <a:blip r:embed="rId2" cstate="print"/>
          <a:stretch>
            <a:fillRect/>
          </a:stretch>
        </p:blipFill>
        <p:spPr>
          <a:xfrm>
            <a:off x="686518" y="1452259"/>
            <a:ext cx="7866488" cy="2564596"/>
          </a:xfrm>
          <a:prstGeom prst="rect">
            <a:avLst/>
          </a:prstGeom>
        </p:spPr>
      </p:pic>
      <p:graphicFrame>
        <p:nvGraphicFramePr>
          <p:cNvPr id="15" name="Tabella 14"/>
          <p:cNvGraphicFramePr>
            <a:graphicFrameLocks noGrp="1"/>
          </p:cNvGraphicFramePr>
          <p:nvPr>
            <p:extLst>
              <p:ext uri="{D42A27DB-BD31-4B8C-83A1-F6EECF244321}">
                <p14:modId xmlns:p14="http://schemas.microsoft.com/office/powerpoint/2010/main" xmlns="" val="3381452223"/>
              </p:ext>
            </p:extLst>
          </p:nvPr>
        </p:nvGraphicFramePr>
        <p:xfrm>
          <a:off x="4987317" y="4498084"/>
          <a:ext cx="3565689" cy="1478280"/>
        </p:xfrm>
        <a:graphic>
          <a:graphicData uri="http://schemas.openxmlformats.org/drawingml/2006/table">
            <a:tbl>
              <a:tblPr firstRow="1" bandRow="1">
                <a:tableStyleId>{5C22544A-7EE6-4342-B048-85BDC9FD1C3A}</a:tableStyleId>
              </a:tblPr>
              <a:tblGrid>
                <a:gridCol w="1000132"/>
                <a:gridCol w="1484245"/>
                <a:gridCol w="1081312"/>
              </a:tblGrid>
              <a:tr h="370840">
                <a:tc>
                  <a:txBody>
                    <a:bodyPr/>
                    <a:lstStyle/>
                    <a:p>
                      <a:r>
                        <a:rPr lang="it-IT" sz="1800" dirty="0" err="1" smtClean="0">
                          <a:solidFill>
                            <a:srgbClr val="002060"/>
                          </a:solidFill>
                        </a:rPr>
                        <a:t>Axis</a:t>
                      </a:r>
                      <a:endParaRPr lang="it-IT" sz="1800" dirty="0">
                        <a:solidFill>
                          <a:srgbClr val="002060"/>
                        </a:solidFill>
                      </a:endParaRPr>
                    </a:p>
                  </a:txBody>
                  <a:tcPr>
                    <a:solidFill>
                      <a:srgbClr val="FF0000"/>
                    </a:solidFill>
                  </a:tcPr>
                </a:tc>
                <a:tc>
                  <a:txBody>
                    <a:bodyPr/>
                    <a:lstStyle/>
                    <a:p>
                      <a:r>
                        <a:rPr lang="it-IT" sz="1800" dirty="0" smtClean="0">
                          <a:solidFill>
                            <a:srgbClr val="002060"/>
                          </a:solidFill>
                        </a:rPr>
                        <a:t>FWHM (</a:t>
                      </a:r>
                      <a:r>
                        <a:rPr lang="it-IT" sz="1800" dirty="0" smtClean="0">
                          <a:solidFill>
                            <a:srgbClr val="002060"/>
                          </a:solidFill>
                          <a:latin typeface="Symbol" charset="2"/>
                          <a:cs typeface="Symbol" charset="2"/>
                        </a:rPr>
                        <a:t>m</a:t>
                      </a:r>
                      <a:r>
                        <a:rPr lang="it-IT" sz="1800" dirty="0" smtClean="0">
                          <a:solidFill>
                            <a:srgbClr val="002060"/>
                          </a:solidFill>
                        </a:rPr>
                        <a:t>m)</a:t>
                      </a:r>
                      <a:endParaRPr lang="it-IT" sz="1800" dirty="0">
                        <a:solidFill>
                          <a:srgbClr val="002060"/>
                        </a:solidFill>
                      </a:endParaRPr>
                    </a:p>
                  </a:txBody>
                  <a:tcPr>
                    <a:solidFill>
                      <a:srgbClr val="FF0000"/>
                    </a:solidFill>
                  </a:tcPr>
                </a:tc>
                <a:tc>
                  <a:txBody>
                    <a:bodyPr/>
                    <a:lstStyle/>
                    <a:p>
                      <a:r>
                        <a:rPr lang="it-IT" sz="1800" dirty="0" smtClean="0">
                          <a:solidFill>
                            <a:srgbClr val="002060"/>
                          </a:solidFill>
                        </a:rPr>
                        <a:t>SE (</a:t>
                      </a:r>
                      <a:r>
                        <a:rPr lang="it-IT" sz="1800" dirty="0" smtClean="0">
                          <a:solidFill>
                            <a:srgbClr val="002060"/>
                          </a:solidFill>
                          <a:latin typeface="Symbol" charset="2"/>
                          <a:cs typeface="Symbol" charset="2"/>
                        </a:rPr>
                        <a:t>m</a:t>
                      </a:r>
                      <a:r>
                        <a:rPr lang="it-IT" sz="1800" dirty="0" smtClean="0">
                          <a:solidFill>
                            <a:srgbClr val="002060"/>
                          </a:solidFill>
                        </a:rPr>
                        <a:t>m)</a:t>
                      </a:r>
                      <a:endParaRPr lang="it-IT" sz="1800" dirty="0">
                        <a:solidFill>
                          <a:srgbClr val="002060"/>
                        </a:solidFill>
                      </a:endParaRPr>
                    </a:p>
                  </a:txBody>
                  <a:tcPr>
                    <a:solidFill>
                      <a:srgbClr val="FF0000"/>
                    </a:solidFill>
                  </a:tcPr>
                </a:tc>
              </a:tr>
              <a:tr h="370840">
                <a:tc>
                  <a:txBody>
                    <a:bodyPr/>
                    <a:lstStyle/>
                    <a:p>
                      <a:r>
                        <a:rPr lang="it-IT" sz="1800" dirty="0" smtClean="0">
                          <a:solidFill>
                            <a:srgbClr val="002060"/>
                          </a:solidFill>
                        </a:rPr>
                        <a:t>X</a:t>
                      </a:r>
                      <a:endParaRPr lang="it-IT" sz="1800" dirty="0">
                        <a:solidFill>
                          <a:srgbClr val="002060"/>
                        </a:solidFill>
                      </a:endParaRPr>
                    </a:p>
                  </a:txBody>
                  <a:tcPr/>
                </a:tc>
                <a:tc>
                  <a:txBody>
                    <a:bodyPr/>
                    <a:lstStyle/>
                    <a:p>
                      <a:r>
                        <a:rPr lang="it-IT" sz="1800" dirty="0" smtClean="0">
                          <a:solidFill>
                            <a:srgbClr val="002060"/>
                          </a:solidFill>
                        </a:rPr>
                        <a:t>0.4082</a:t>
                      </a:r>
                      <a:endParaRPr lang="it-IT" sz="1800" dirty="0">
                        <a:solidFill>
                          <a:srgbClr val="002060"/>
                        </a:solidFill>
                      </a:endParaRPr>
                    </a:p>
                  </a:txBody>
                  <a:tcPr/>
                </a:tc>
                <a:tc>
                  <a:txBody>
                    <a:bodyPr/>
                    <a:lstStyle/>
                    <a:p>
                      <a:r>
                        <a:rPr lang="it-IT" sz="1800" dirty="0" smtClean="0">
                          <a:solidFill>
                            <a:srgbClr val="002060"/>
                          </a:solidFill>
                        </a:rPr>
                        <a:t>0.0069</a:t>
                      </a:r>
                      <a:endParaRPr lang="it-IT" sz="1800" dirty="0">
                        <a:solidFill>
                          <a:srgbClr val="002060"/>
                        </a:solidFill>
                      </a:endParaRPr>
                    </a:p>
                  </a:txBody>
                  <a:tcPr/>
                </a:tc>
              </a:tr>
              <a:tr h="187014">
                <a:tc>
                  <a:txBody>
                    <a:bodyPr/>
                    <a:lstStyle/>
                    <a:p>
                      <a:r>
                        <a:rPr lang="it-IT" sz="1800" dirty="0" smtClean="0">
                          <a:solidFill>
                            <a:srgbClr val="002060"/>
                          </a:solidFill>
                        </a:rPr>
                        <a:t>Y</a:t>
                      </a:r>
                      <a:endParaRPr lang="it-IT" sz="1800" dirty="0">
                        <a:solidFill>
                          <a:srgbClr val="002060"/>
                        </a:solidFill>
                      </a:endParaRPr>
                    </a:p>
                  </a:txBody>
                  <a:tcPr/>
                </a:tc>
                <a:tc>
                  <a:txBody>
                    <a:bodyPr/>
                    <a:lstStyle/>
                    <a:p>
                      <a:r>
                        <a:rPr lang="it-IT" sz="1800" dirty="0" smtClean="0">
                          <a:solidFill>
                            <a:srgbClr val="002060"/>
                          </a:solidFill>
                        </a:rPr>
                        <a:t>0.4398</a:t>
                      </a:r>
                      <a:endParaRPr lang="it-IT" sz="1800" dirty="0">
                        <a:solidFill>
                          <a:srgbClr val="002060"/>
                        </a:solidFill>
                      </a:endParaRPr>
                    </a:p>
                  </a:txBody>
                  <a:tcPr/>
                </a:tc>
                <a:tc>
                  <a:txBody>
                    <a:bodyPr/>
                    <a:lstStyle/>
                    <a:p>
                      <a:r>
                        <a:rPr lang="it-IT" sz="1800" dirty="0" smtClean="0">
                          <a:solidFill>
                            <a:srgbClr val="002060"/>
                          </a:solidFill>
                        </a:rPr>
                        <a:t>0.014</a:t>
                      </a:r>
                      <a:endParaRPr lang="it-IT" sz="1800" dirty="0">
                        <a:solidFill>
                          <a:srgbClr val="002060"/>
                        </a:solidFill>
                      </a:endParaRPr>
                    </a:p>
                  </a:txBody>
                  <a:tcPr/>
                </a:tc>
              </a:tr>
              <a:tr h="370840">
                <a:tc>
                  <a:txBody>
                    <a:bodyPr/>
                    <a:lstStyle/>
                    <a:p>
                      <a:r>
                        <a:rPr lang="it-IT" sz="1800" dirty="0" smtClean="0">
                          <a:solidFill>
                            <a:srgbClr val="002060"/>
                          </a:solidFill>
                        </a:rPr>
                        <a:t>Z</a:t>
                      </a:r>
                      <a:endParaRPr lang="it-IT" sz="1800" dirty="0">
                        <a:solidFill>
                          <a:srgbClr val="002060"/>
                        </a:solidFill>
                      </a:endParaRPr>
                    </a:p>
                  </a:txBody>
                  <a:tcPr/>
                </a:tc>
                <a:tc>
                  <a:txBody>
                    <a:bodyPr/>
                    <a:lstStyle/>
                    <a:p>
                      <a:r>
                        <a:rPr lang="it-IT" sz="1800" dirty="0" smtClean="0">
                          <a:solidFill>
                            <a:srgbClr val="002060"/>
                          </a:solidFill>
                        </a:rPr>
                        <a:t>3.961</a:t>
                      </a:r>
                      <a:endParaRPr lang="it-IT" sz="1800" dirty="0">
                        <a:solidFill>
                          <a:srgbClr val="002060"/>
                        </a:solidFill>
                      </a:endParaRPr>
                    </a:p>
                  </a:txBody>
                  <a:tcPr/>
                </a:tc>
                <a:tc>
                  <a:txBody>
                    <a:bodyPr/>
                    <a:lstStyle/>
                    <a:p>
                      <a:r>
                        <a:rPr lang="it-IT" sz="1800" dirty="0" smtClean="0">
                          <a:solidFill>
                            <a:srgbClr val="002060"/>
                          </a:solidFill>
                        </a:rPr>
                        <a:t>0.055</a:t>
                      </a:r>
                      <a:endParaRPr lang="it-IT" sz="1800" dirty="0">
                        <a:solidFill>
                          <a:srgbClr val="002060"/>
                        </a:solidFill>
                      </a:endParaRPr>
                    </a:p>
                  </a:txBody>
                  <a:tcPr/>
                </a:tc>
              </a:tr>
            </a:tbl>
          </a:graphicData>
        </a:graphic>
      </p:graphicFrame>
      <p:graphicFrame>
        <p:nvGraphicFramePr>
          <p:cNvPr id="16" name="Tabella 15"/>
          <p:cNvGraphicFramePr>
            <a:graphicFrameLocks noGrp="1"/>
          </p:cNvGraphicFramePr>
          <p:nvPr>
            <p:extLst>
              <p:ext uri="{D42A27DB-BD31-4B8C-83A1-F6EECF244321}">
                <p14:modId xmlns:p14="http://schemas.microsoft.com/office/powerpoint/2010/main" xmlns="" val="460656100"/>
              </p:ext>
            </p:extLst>
          </p:nvPr>
        </p:nvGraphicFramePr>
        <p:xfrm>
          <a:off x="686518" y="4520925"/>
          <a:ext cx="3523887" cy="1478280"/>
        </p:xfrm>
        <a:graphic>
          <a:graphicData uri="http://schemas.openxmlformats.org/drawingml/2006/table">
            <a:tbl>
              <a:tblPr firstRow="1" bandRow="1">
                <a:tableStyleId>{5C22544A-7EE6-4342-B048-85BDC9FD1C3A}</a:tableStyleId>
              </a:tblPr>
              <a:tblGrid>
                <a:gridCol w="1000132"/>
                <a:gridCol w="1492737"/>
                <a:gridCol w="1031018"/>
              </a:tblGrid>
              <a:tr h="370840">
                <a:tc>
                  <a:txBody>
                    <a:bodyPr/>
                    <a:lstStyle/>
                    <a:p>
                      <a:r>
                        <a:rPr lang="it-IT" dirty="0" err="1" smtClean="0">
                          <a:solidFill>
                            <a:srgbClr val="002060"/>
                          </a:solidFill>
                        </a:rPr>
                        <a:t>Axis</a:t>
                      </a:r>
                      <a:endParaRPr lang="it-IT" dirty="0">
                        <a:solidFill>
                          <a:srgbClr val="002060"/>
                        </a:solidFill>
                      </a:endParaRPr>
                    </a:p>
                  </a:txBody>
                  <a:tcPr>
                    <a:solidFill>
                      <a:srgbClr val="00FF00"/>
                    </a:solidFill>
                  </a:tcPr>
                </a:tc>
                <a:tc>
                  <a:txBody>
                    <a:bodyPr/>
                    <a:lstStyle/>
                    <a:p>
                      <a:r>
                        <a:rPr lang="it-IT" dirty="0" smtClean="0">
                          <a:solidFill>
                            <a:srgbClr val="002060"/>
                          </a:solidFill>
                        </a:rPr>
                        <a:t>FWHM (</a:t>
                      </a:r>
                      <a:r>
                        <a:rPr lang="it-IT" dirty="0" smtClean="0">
                          <a:solidFill>
                            <a:srgbClr val="002060"/>
                          </a:solidFill>
                          <a:latin typeface="Symbol" charset="2"/>
                          <a:cs typeface="Symbol" charset="2"/>
                        </a:rPr>
                        <a:t>m</a:t>
                      </a:r>
                      <a:r>
                        <a:rPr lang="it-IT" dirty="0" smtClean="0">
                          <a:solidFill>
                            <a:srgbClr val="002060"/>
                          </a:solidFill>
                        </a:rPr>
                        <a:t>m)</a:t>
                      </a:r>
                      <a:endParaRPr lang="it-IT" dirty="0">
                        <a:solidFill>
                          <a:srgbClr val="002060"/>
                        </a:solidFill>
                      </a:endParaRPr>
                    </a:p>
                  </a:txBody>
                  <a:tcPr>
                    <a:solidFill>
                      <a:srgbClr val="00FF00"/>
                    </a:solidFill>
                  </a:tcPr>
                </a:tc>
                <a:tc>
                  <a:txBody>
                    <a:bodyPr/>
                    <a:lstStyle/>
                    <a:p>
                      <a:r>
                        <a:rPr lang="it-IT" sz="1800" dirty="0" smtClean="0">
                          <a:solidFill>
                            <a:srgbClr val="002060"/>
                          </a:solidFill>
                        </a:rPr>
                        <a:t>SE (</a:t>
                      </a:r>
                      <a:r>
                        <a:rPr lang="it-IT" sz="1800" dirty="0" err="1" smtClean="0">
                          <a:solidFill>
                            <a:srgbClr val="002060"/>
                          </a:solidFill>
                        </a:rPr>
                        <a:t>um</a:t>
                      </a:r>
                      <a:r>
                        <a:rPr lang="it-IT" sz="1800" dirty="0" smtClean="0">
                          <a:solidFill>
                            <a:srgbClr val="002060"/>
                          </a:solidFill>
                        </a:rPr>
                        <a:t>)</a:t>
                      </a:r>
                      <a:endParaRPr lang="it-IT" sz="1800" dirty="0">
                        <a:solidFill>
                          <a:srgbClr val="002060"/>
                        </a:solidFill>
                      </a:endParaRPr>
                    </a:p>
                  </a:txBody>
                  <a:tcPr>
                    <a:solidFill>
                      <a:srgbClr val="00FF00"/>
                    </a:solidFill>
                  </a:tcPr>
                </a:tc>
              </a:tr>
              <a:tr h="370840">
                <a:tc>
                  <a:txBody>
                    <a:bodyPr/>
                    <a:lstStyle/>
                    <a:p>
                      <a:r>
                        <a:rPr lang="it-IT" dirty="0" smtClean="0">
                          <a:solidFill>
                            <a:srgbClr val="002060"/>
                          </a:solidFill>
                        </a:rPr>
                        <a:t>X</a:t>
                      </a:r>
                      <a:endParaRPr lang="it-IT" dirty="0">
                        <a:solidFill>
                          <a:srgbClr val="002060"/>
                        </a:solidFill>
                      </a:endParaRPr>
                    </a:p>
                  </a:txBody>
                  <a:tcPr/>
                </a:tc>
                <a:tc>
                  <a:txBody>
                    <a:bodyPr/>
                    <a:lstStyle/>
                    <a:p>
                      <a:r>
                        <a:rPr lang="it-IT" dirty="0" smtClean="0">
                          <a:solidFill>
                            <a:srgbClr val="002060"/>
                          </a:solidFill>
                        </a:rPr>
                        <a:t>0.4082</a:t>
                      </a:r>
                      <a:endParaRPr lang="it-IT" dirty="0">
                        <a:solidFill>
                          <a:srgbClr val="002060"/>
                        </a:solidFill>
                      </a:endParaRPr>
                    </a:p>
                  </a:txBody>
                  <a:tcPr/>
                </a:tc>
                <a:tc>
                  <a:txBody>
                    <a:bodyPr/>
                    <a:lstStyle/>
                    <a:p>
                      <a:r>
                        <a:rPr lang="it-IT" dirty="0" smtClean="0">
                          <a:solidFill>
                            <a:srgbClr val="002060"/>
                          </a:solidFill>
                        </a:rPr>
                        <a:t>0.0031</a:t>
                      </a:r>
                      <a:endParaRPr lang="it-IT" dirty="0">
                        <a:solidFill>
                          <a:srgbClr val="002060"/>
                        </a:solidFill>
                      </a:endParaRPr>
                    </a:p>
                  </a:txBody>
                  <a:tcPr/>
                </a:tc>
              </a:tr>
              <a:tr h="187014">
                <a:tc>
                  <a:txBody>
                    <a:bodyPr/>
                    <a:lstStyle/>
                    <a:p>
                      <a:r>
                        <a:rPr lang="it-IT" dirty="0" smtClean="0">
                          <a:solidFill>
                            <a:srgbClr val="002060"/>
                          </a:solidFill>
                        </a:rPr>
                        <a:t>Y</a:t>
                      </a:r>
                      <a:endParaRPr lang="it-IT" dirty="0">
                        <a:solidFill>
                          <a:srgbClr val="002060"/>
                        </a:solidFill>
                      </a:endParaRPr>
                    </a:p>
                  </a:txBody>
                  <a:tcPr/>
                </a:tc>
                <a:tc>
                  <a:txBody>
                    <a:bodyPr/>
                    <a:lstStyle/>
                    <a:p>
                      <a:r>
                        <a:rPr lang="it-IT" dirty="0" smtClean="0">
                          <a:solidFill>
                            <a:srgbClr val="002060"/>
                          </a:solidFill>
                        </a:rPr>
                        <a:t>0.4398</a:t>
                      </a:r>
                      <a:endParaRPr lang="it-IT" dirty="0">
                        <a:solidFill>
                          <a:srgbClr val="002060"/>
                        </a:solidFill>
                      </a:endParaRPr>
                    </a:p>
                  </a:txBody>
                  <a:tcPr/>
                </a:tc>
                <a:tc>
                  <a:txBody>
                    <a:bodyPr/>
                    <a:lstStyle/>
                    <a:p>
                      <a:r>
                        <a:rPr lang="it-IT" dirty="0" smtClean="0">
                          <a:solidFill>
                            <a:srgbClr val="002060"/>
                          </a:solidFill>
                        </a:rPr>
                        <a:t>0.0089</a:t>
                      </a:r>
                      <a:endParaRPr lang="it-IT" dirty="0">
                        <a:solidFill>
                          <a:srgbClr val="002060"/>
                        </a:solidFill>
                      </a:endParaRPr>
                    </a:p>
                  </a:txBody>
                  <a:tcPr/>
                </a:tc>
              </a:tr>
              <a:tr h="370840">
                <a:tc>
                  <a:txBody>
                    <a:bodyPr/>
                    <a:lstStyle/>
                    <a:p>
                      <a:r>
                        <a:rPr lang="it-IT" dirty="0" smtClean="0">
                          <a:solidFill>
                            <a:srgbClr val="002060"/>
                          </a:solidFill>
                        </a:rPr>
                        <a:t>Z</a:t>
                      </a:r>
                      <a:endParaRPr lang="it-IT" dirty="0">
                        <a:solidFill>
                          <a:srgbClr val="002060"/>
                        </a:solidFill>
                      </a:endParaRPr>
                    </a:p>
                  </a:txBody>
                  <a:tcPr/>
                </a:tc>
                <a:tc>
                  <a:txBody>
                    <a:bodyPr/>
                    <a:lstStyle/>
                    <a:p>
                      <a:r>
                        <a:rPr lang="it-IT" dirty="0" smtClean="0">
                          <a:solidFill>
                            <a:srgbClr val="002060"/>
                          </a:solidFill>
                        </a:rPr>
                        <a:t>3.961</a:t>
                      </a:r>
                      <a:endParaRPr lang="it-IT" dirty="0">
                        <a:solidFill>
                          <a:srgbClr val="002060"/>
                        </a:solidFill>
                      </a:endParaRPr>
                    </a:p>
                  </a:txBody>
                  <a:tcPr/>
                </a:tc>
                <a:tc>
                  <a:txBody>
                    <a:bodyPr/>
                    <a:lstStyle/>
                    <a:p>
                      <a:r>
                        <a:rPr lang="it-IT" dirty="0" smtClean="0">
                          <a:solidFill>
                            <a:srgbClr val="002060"/>
                          </a:solidFill>
                        </a:rPr>
                        <a:t>0.030</a:t>
                      </a:r>
                      <a:endParaRPr lang="it-IT" dirty="0">
                        <a:solidFill>
                          <a:srgbClr val="002060"/>
                        </a:solidFill>
                      </a:endParaRPr>
                    </a:p>
                  </a:txBody>
                  <a:tcPr/>
                </a:tc>
              </a:tr>
            </a:tbl>
          </a:graphicData>
        </a:graphic>
      </p:graphicFrame>
    </p:spTree>
    <p:extLst>
      <p:ext uri="{BB962C8B-B14F-4D97-AF65-F5344CB8AC3E}">
        <p14:creationId xmlns:p14="http://schemas.microsoft.com/office/powerpoint/2010/main" xmlns="" val="1038514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7981" y="1120283"/>
            <a:ext cx="5511800" cy="5549900"/>
          </a:xfrm>
          <a:prstGeom prst="rect">
            <a:avLst/>
          </a:prstGeom>
        </p:spPr>
      </p:pic>
      <p:sp>
        <p:nvSpPr>
          <p:cNvPr id="3" name="Rettangolo 2"/>
          <p:cNvSpPr/>
          <p:nvPr/>
        </p:nvSpPr>
        <p:spPr>
          <a:xfrm>
            <a:off x="5629781" y="1471403"/>
            <a:ext cx="3377631" cy="3139321"/>
          </a:xfrm>
          <a:prstGeom prst="rect">
            <a:avLst/>
          </a:prstGeom>
        </p:spPr>
        <p:txBody>
          <a:bodyPr wrap="square">
            <a:spAutoFit/>
          </a:bodyPr>
          <a:lstStyle/>
          <a:p>
            <a:r>
              <a:rPr lang="en-GB" dirty="0" smtClean="0">
                <a:latin typeface="Eurostile"/>
                <a:cs typeface="Eurostile"/>
              </a:rPr>
              <a:t>In the upper panel there is a not reflective GFP-</a:t>
            </a:r>
            <a:r>
              <a:rPr lang="en-GB" dirty="0" err="1" smtClean="0">
                <a:latin typeface="Eurostile"/>
                <a:cs typeface="Eurostile"/>
              </a:rPr>
              <a:t>labeled</a:t>
            </a:r>
            <a:r>
              <a:rPr lang="en-GB" dirty="0" smtClean="0">
                <a:latin typeface="Eurostile"/>
                <a:cs typeface="Eurostile"/>
              </a:rPr>
              <a:t> dendrite (arrowhead). Cell bodies (in the middle panel) are also not reflective. </a:t>
            </a:r>
            <a:r>
              <a:rPr lang="en-GB" dirty="0" err="1" smtClean="0">
                <a:latin typeface="Eurostile"/>
                <a:cs typeface="Eurostile"/>
              </a:rPr>
              <a:t>Myelinated</a:t>
            </a:r>
            <a:r>
              <a:rPr lang="en-GB" dirty="0" smtClean="0">
                <a:latin typeface="Eurostile"/>
                <a:cs typeface="Eurostile"/>
              </a:rPr>
              <a:t> axons (lower panel) can be both fluorescent and reflective. From right to left: GFP fluorescence, myelin reflectance, merge with GFP in green and reflectance in red. Scale bar, 10 </a:t>
            </a:r>
            <a:r>
              <a:rPr lang="en-GB" dirty="0">
                <a:latin typeface="Symbol" charset="2"/>
                <a:ea typeface="Lucida Grande"/>
                <a:cs typeface="Symbol" charset="2"/>
              </a:rPr>
              <a:t>m</a:t>
            </a:r>
            <a:r>
              <a:rPr lang="en-GB" dirty="0" smtClean="0">
                <a:latin typeface="Eurostile"/>
                <a:cs typeface="Eurostile"/>
              </a:rPr>
              <a:t>m.</a:t>
            </a:r>
            <a:endParaRPr lang="en-GB" dirty="0">
              <a:latin typeface="Eurostile"/>
              <a:cs typeface="Eurostile"/>
            </a:endParaRPr>
          </a:p>
        </p:txBody>
      </p:sp>
      <p:grpSp>
        <p:nvGrpSpPr>
          <p:cNvPr id="7" name="Gruppo 6"/>
          <p:cNvGrpSpPr/>
          <p:nvPr/>
        </p:nvGrpSpPr>
        <p:grpSpPr>
          <a:xfrm>
            <a:off x="-180528" y="396849"/>
            <a:ext cx="9361040" cy="1077218"/>
            <a:chOff x="-180528" y="395952"/>
            <a:chExt cx="9361040" cy="1077220"/>
          </a:xfrm>
        </p:grpSpPr>
        <p:sp>
          <p:nvSpPr>
            <p:cNvPr id="8" name="Text Box 26"/>
            <p:cNvSpPr txBox="1">
              <a:spLocks noChangeArrowheads="1"/>
            </p:cNvSpPr>
            <p:nvPr/>
          </p:nvSpPr>
          <p:spPr bwMode="auto">
            <a:xfrm>
              <a:off x="-180528" y="395952"/>
              <a:ext cx="9361040" cy="1077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a:r>
                <a:rPr lang="en-GB" sz="3200" dirty="0">
                  <a:solidFill>
                    <a:srgbClr val="7F7F7F"/>
                  </a:solidFill>
                  <a:latin typeface="Eurostile"/>
                  <a:cs typeface="Eurostile"/>
                </a:rPr>
                <a:t>Ex vivo BS NIR and two-photon fluorescence imaging</a:t>
              </a:r>
            </a:p>
            <a:p>
              <a:pPr algn="r"/>
              <a:endParaRPr lang="en-US" sz="3200" dirty="0">
                <a:solidFill>
                  <a:schemeClr val="bg1">
                    <a:lumMod val="65000"/>
                  </a:schemeClr>
                </a:solidFill>
                <a:latin typeface="Eurostile"/>
                <a:cs typeface="Eurostile"/>
              </a:endParaRPr>
            </a:p>
          </p:txBody>
        </p:sp>
        <p:cxnSp>
          <p:nvCxnSpPr>
            <p:cNvPr id="9" name="Connettore 1 8"/>
            <p:cNvCxnSpPr/>
            <p:nvPr/>
          </p:nvCxnSpPr>
          <p:spPr>
            <a:xfrm>
              <a:off x="0" y="908720"/>
              <a:ext cx="91440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372568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385</TotalTime>
  <Words>879</Words>
  <Application>Microsoft Office PowerPoint</Application>
  <PresentationFormat>Presentazione su schermo (4:3)</PresentationFormat>
  <Paragraphs>92</Paragraphs>
  <Slides>14</Slides>
  <Notes>4</Notes>
  <HiddenSlides>0</HiddenSlides>
  <MMClips>1</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vector>
  </TitlesOfParts>
  <Company>LENS, University of Florence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Leonardo Sacconi</dc:creator>
  <cp:lastModifiedBy>Sorelline</cp:lastModifiedBy>
  <cp:revision>19</cp:revision>
  <dcterms:created xsi:type="dcterms:W3CDTF">2015-08-31T08:57:19Z</dcterms:created>
  <dcterms:modified xsi:type="dcterms:W3CDTF">2015-09-24T10:50:29Z</dcterms:modified>
</cp:coreProperties>
</file>