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embeddings/oleObject4.bin" ContentType="application/vnd.openxmlformats-officedocument.oleObject"/>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embeddings/oleObject5.bin" ContentType="application/vnd.openxmlformats-officedocument.oleObject"/>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embeddings/oleObject6.bin" ContentType="application/vnd.openxmlformats-officedocument.oleObject"/>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embeddings/oleObject7.bin" ContentType="application/vnd.openxmlformats-officedocument.oleObject"/>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embeddings/oleObject3.bin" ContentType="application/vnd.openxmlformats-officedocument.oleObject"/>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embeddings/oleObject8.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47" r:id="rId1"/>
  </p:sldMasterIdLst>
  <p:notesMasterIdLst>
    <p:notesMasterId r:id="rId41"/>
  </p:notesMasterIdLst>
  <p:sldIdLst>
    <p:sldId id="256" r:id="rId2"/>
    <p:sldId id="287" r:id="rId3"/>
    <p:sldId id="257" r:id="rId4"/>
    <p:sldId id="258" r:id="rId5"/>
    <p:sldId id="259" r:id="rId6"/>
    <p:sldId id="296" r:id="rId7"/>
    <p:sldId id="260" r:id="rId8"/>
    <p:sldId id="294" r:id="rId9"/>
    <p:sldId id="280" r:id="rId10"/>
    <p:sldId id="288" r:id="rId11"/>
    <p:sldId id="289" r:id="rId12"/>
    <p:sldId id="290" r:id="rId13"/>
    <p:sldId id="284" r:id="rId14"/>
    <p:sldId id="291" r:id="rId15"/>
    <p:sldId id="261" r:id="rId16"/>
    <p:sldId id="262" r:id="rId17"/>
    <p:sldId id="298" r:id="rId18"/>
    <p:sldId id="264" r:id="rId19"/>
    <p:sldId id="265" r:id="rId20"/>
    <p:sldId id="263" r:id="rId21"/>
    <p:sldId id="266" r:id="rId22"/>
    <p:sldId id="267" r:id="rId23"/>
    <p:sldId id="268" r:id="rId24"/>
    <p:sldId id="269" r:id="rId25"/>
    <p:sldId id="271" r:id="rId26"/>
    <p:sldId id="272" r:id="rId27"/>
    <p:sldId id="292" r:id="rId28"/>
    <p:sldId id="293" r:id="rId29"/>
    <p:sldId id="273" r:id="rId30"/>
    <p:sldId id="274" r:id="rId31"/>
    <p:sldId id="295" r:id="rId32"/>
    <p:sldId id="275" r:id="rId33"/>
    <p:sldId id="276" r:id="rId34"/>
    <p:sldId id="277" r:id="rId35"/>
    <p:sldId id="282" r:id="rId36"/>
    <p:sldId id="281" r:id="rId37"/>
    <p:sldId id="278" r:id="rId38"/>
    <p:sldId id="279" r:id="rId39"/>
    <p:sldId id="285" r:id="rId40"/>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Giuseppe Vatinno" initials="GV"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showComments="0">
  <p:normalViewPr showOutlineIcons="0">
    <p:restoredLeft sz="15620" autoAdjust="0"/>
    <p:restoredTop sz="94632" autoAdjust="0"/>
  </p:normalViewPr>
  <p:slideViewPr>
    <p:cSldViewPr snapToObjects="1">
      <p:cViewPr>
        <p:scale>
          <a:sx n="100" d="100"/>
          <a:sy n="100" d="100"/>
        </p:scale>
        <p:origin x="-1936" y="-872"/>
      </p:cViewPr>
      <p:guideLst>
        <p:guide orient="horz" pos="2160"/>
        <p:guide pos="2880"/>
      </p:guideLst>
    </p:cSldViewPr>
  </p:slideViewPr>
  <p:outlineViewPr>
    <p:cViewPr>
      <p:scale>
        <a:sx n="33" d="100"/>
        <a:sy n="33" d="100"/>
      </p:scale>
      <p:origin x="0" y="363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wmf"/><Relationship Id="rId6" Type="http://schemas.openxmlformats.org/officeDocument/2006/relationships/image" Target="../media/image17.wmf"/><Relationship Id="rId7" Type="http://schemas.openxmlformats.org/officeDocument/2006/relationships/image" Target="../media/image18.wmf"/><Relationship Id="rId8" Type="http://schemas.openxmlformats.org/officeDocument/2006/relationships/image" Target="../media/image19.wmf"/><Relationship Id="rId1" Type="http://schemas.openxmlformats.org/officeDocument/2006/relationships/image" Target="../media/image12.wmf"/><Relationship Id="rId2"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BA027-5B86-9746-BFE3-2DD968BF9B72}" type="datetimeFigureOut">
              <a:rPr/>
              <a:pPr/>
              <a:t>2-09-2015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4B5D4D-54E1-E040-9C00-58441DBFA4CE}" type="slidenum">
              <a:rPr/>
              <a:pPr/>
              <a:t>‹n.›</a:t>
            </a:fld>
            <a:endParaRPr lang="it-IT"/>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4B5D4D-54E1-E040-9C00-58441DBFA4CE}" type="slidenum">
              <a:rPr/>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64B5D4D-54E1-E040-9C00-58441DBFA4CE}" type="slidenum">
              <a:rPr lang="it-IT"/>
              <a:pPr/>
              <a:t>2</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a:t>Disegni</a:t>
            </a:r>
            <a:r>
              <a:rPr lang="it-IT" baseline="0"/>
              <a:t> per gl iesperimenti che Russell condusse nel suo giardino nel 1834</a:t>
            </a:r>
          </a:p>
          <a:p>
            <a:endParaRPr lang="it-IT"/>
          </a:p>
        </p:txBody>
      </p:sp>
      <p:sp>
        <p:nvSpPr>
          <p:cNvPr id="4" name="Segnaposto numero diapositiva 3"/>
          <p:cNvSpPr>
            <a:spLocks noGrp="1"/>
          </p:cNvSpPr>
          <p:nvPr>
            <p:ph type="sldNum" sz="quarter" idx="10"/>
          </p:nvPr>
        </p:nvSpPr>
        <p:spPr/>
        <p:txBody>
          <a:bodyPr/>
          <a:lstStyle/>
          <a:p>
            <a:fld id="{764B5D4D-54E1-E040-9C00-58441DBFA4CE}" type="slidenum">
              <a:rPr lang="it-IT"/>
              <a:pPr/>
              <a:t>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it-IT"/>
              <a:t>Fare clic per modificare stile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a:p>
        </p:txBody>
      </p:sp>
      <p:sp>
        <p:nvSpPr>
          <p:cNvPr id="4" name="Date Placeholder 3"/>
          <p:cNvSpPr>
            <a:spLocks noGrp="1"/>
          </p:cNvSpPr>
          <p:nvPr>
            <p:ph type="dt" sz="half" idx="10"/>
          </p:nvPr>
        </p:nvSpPr>
        <p:spPr/>
        <p:txBody>
          <a:bodyPr/>
          <a:lstStyle/>
          <a:p>
            <a:fld id="{DA5905BF-4037-5D46-A486-2ACE9B4CEAC1}" type="datetimeFigureOut">
              <a:rPr lang="it-IT"/>
              <a:pPr/>
              <a:t>14-09-2015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1158B68-4A63-6642-8FCF-B52BB4E12F82}"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it-IT"/>
              <a:t>Fare clic per modificare stile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A5905BF-4037-5D46-A486-2ACE9B4CEAC1}" type="datetimeFigureOut">
              <a:rPr lang="it-IT"/>
              <a:pPr/>
              <a:t>14-09-2015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1158B68-4A63-6642-8FCF-B52BB4E12F82}" type="slidenum">
              <a:rPr lang="it-IT"/>
              <a:pPr/>
              <a:t>‹n.›</a:t>
            </a:fld>
            <a:endParaRPr lang="it-IT"/>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DA5905BF-4037-5D46-A486-2ACE9B4CEAC1}" type="datetimeFigureOut">
              <a:rPr lang="it-IT"/>
              <a:pPr/>
              <a:t>14-09-2015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1158B68-4A63-6642-8FCF-B52BB4E12F82}"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it-IT"/>
              <a:t>Fare clic per modificare stile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DA5905BF-4037-5D46-A486-2ACE9B4CEAC1}" type="datetimeFigureOut">
              <a:rPr lang="it-IT"/>
              <a:pPr/>
              <a:t>14-09-2015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1158B68-4A63-6642-8FCF-B52BB4E12F82}"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10"/>
          </p:nvPr>
        </p:nvSpPr>
        <p:spPr/>
        <p:txBody>
          <a:bodyPr/>
          <a:lstStyle/>
          <a:p>
            <a:fld id="{DA5905BF-4037-5D46-A486-2ACE9B4CEAC1}" type="datetimeFigureOut">
              <a:rPr lang="it-IT"/>
              <a:pPr/>
              <a:t>14-09-2015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1158B68-4A63-6642-8FCF-B52BB4E12F82}"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apositiva titolo con immagin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it-IT"/>
              <a:t>Fare clic per modificare stile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a:p>
        </p:txBody>
      </p:sp>
      <p:sp>
        <p:nvSpPr>
          <p:cNvPr id="4" name="Date Placeholder 3"/>
          <p:cNvSpPr>
            <a:spLocks noGrp="1"/>
          </p:cNvSpPr>
          <p:nvPr>
            <p:ph type="dt" sz="half" idx="10"/>
          </p:nvPr>
        </p:nvSpPr>
        <p:spPr/>
        <p:txBody>
          <a:bodyPr/>
          <a:lstStyle/>
          <a:p>
            <a:fld id="{DA5905BF-4037-5D46-A486-2ACE9B4CEAC1}" type="datetimeFigureOut">
              <a:rPr lang="it-IT"/>
              <a:pPr/>
              <a:t>14-09-2015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1158B68-4A63-6642-8FCF-B52BB4E12F82}" type="slidenum">
              <a:rPr lang="it-IT"/>
              <a:pPr/>
              <a:t>‹n.›</a:t>
            </a:fld>
            <a:endParaRPr lang="it-IT"/>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it-IT"/>
              <a:t>Fare clic per modificare stile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A5905BF-4037-5D46-A486-2ACE9B4CEAC1}" type="datetimeFigureOut">
              <a:rPr lang="it-IT"/>
              <a:pPr/>
              <a:t>14-09-2015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1158B68-4A63-6642-8FCF-B52BB4E12F82}"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it-IT"/>
              <a:t>Fare clic per modificare stile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Date Placeholder 4"/>
          <p:cNvSpPr>
            <a:spLocks noGrp="1"/>
          </p:cNvSpPr>
          <p:nvPr>
            <p:ph type="dt" sz="half" idx="10"/>
          </p:nvPr>
        </p:nvSpPr>
        <p:spPr/>
        <p:txBody>
          <a:bodyPr/>
          <a:lstStyle/>
          <a:p>
            <a:fld id="{DA5905BF-4037-5D46-A486-2ACE9B4CEAC1}" type="datetimeFigureOut">
              <a:rPr lang="it-IT"/>
              <a:pPr/>
              <a:t>14-09-2015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1158B68-4A63-6642-8FCF-B52BB4E12F82}"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it-IT"/>
              <a:t>Fare clic per modificare stile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7" name="Date Placeholder 6"/>
          <p:cNvSpPr>
            <a:spLocks noGrp="1"/>
          </p:cNvSpPr>
          <p:nvPr>
            <p:ph type="dt" sz="half" idx="10"/>
          </p:nvPr>
        </p:nvSpPr>
        <p:spPr/>
        <p:txBody>
          <a:bodyPr/>
          <a:lstStyle/>
          <a:p>
            <a:fld id="{DA5905BF-4037-5D46-A486-2ACE9B4CEAC1}" type="datetimeFigureOut">
              <a:rPr lang="it-IT"/>
              <a:pPr/>
              <a:t>14-09-2015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1158B68-4A63-6642-8FCF-B52BB4E12F82}"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a:p>
        </p:txBody>
      </p:sp>
      <p:sp>
        <p:nvSpPr>
          <p:cNvPr id="3" name="Date Placeholder 2"/>
          <p:cNvSpPr>
            <a:spLocks noGrp="1"/>
          </p:cNvSpPr>
          <p:nvPr>
            <p:ph type="dt" sz="half" idx="10"/>
          </p:nvPr>
        </p:nvSpPr>
        <p:spPr/>
        <p:txBody>
          <a:bodyPr/>
          <a:lstStyle/>
          <a:p>
            <a:fld id="{DA5905BF-4037-5D46-A486-2ACE9B4CEAC1}" type="datetimeFigureOut">
              <a:rPr lang="it-IT"/>
              <a:pPr/>
              <a:t>14-09-2015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1158B68-4A63-6642-8FCF-B52BB4E12F82}"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5905BF-4037-5D46-A486-2ACE9B4CEAC1}" type="datetimeFigureOut">
              <a:rPr lang="it-IT"/>
              <a:pPr/>
              <a:t>14-09-2015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1158B68-4A63-6642-8FCF-B52BB4E12F82}"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it-IT"/>
              <a:t>Fare clic per modificare stile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A5905BF-4037-5D46-A486-2ACE9B4CEAC1}" type="datetimeFigureOut">
              <a:rPr lang="it-IT"/>
              <a:pPr/>
              <a:t>14-09-2015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1158B68-4A63-6642-8FCF-B52BB4E12F82}"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it-IT"/>
              <a:t>Fare clic per modificare stile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5905BF-4037-5D46-A486-2ACE9B4CEAC1}" type="datetimeFigureOut">
              <a:rPr lang="it-IT"/>
              <a:pPr/>
              <a:t>14-09-2015</a:t>
            </a:fld>
            <a:endParaRPr lang="it-IT"/>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it-IT"/>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1158B68-4A63-6642-8FCF-B52BB4E12F82}"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video" Target="file://localhost/Users/giuseppevatinno/Sif/SIF%20ROMA%20101%C2%B0/Presentazione/VatinnoGiuseppekdv_1soliton.gif" TargetMode="External"/><Relationship Id="rId2" Type="http://schemas.openxmlformats.org/officeDocument/2006/relationships/slideLayout" Target="../slideLayouts/slideLayout2.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video" Target="file://localhost/Users/giuseppevatinno/Sif/SIF%20ROMA%20101%C2%B0/Presentazione/VatinnoGiuseppekdv-merge-split.gif" TargetMode="External"/><Relationship Id="rId2" Type="http://schemas.openxmlformats.org/officeDocument/2006/relationships/slideLayout" Target="../slideLayouts/slideLayout2.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video" Target="file://localhost/Users/giuseppevatinno/Sif/SIF%20ROMA%20101%C2%B0/Presentazione/VatinnoGiuseppeSoliton%20Trajectories%20for%20the%20Kadomtsev-Petviashvili%20Equation.mp4" TargetMode="External"/><Relationship Id="rId2" Type="http://schemas.openxmlformats.org/officeDocument/2006/relationships/slideLayout" Target="../slideLayouts/slideLayout2.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ature.com/nphys/journal/v4/n6/abs/nphys962.html" TargetMode="External"/><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df"/><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df"/><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video" Target="file://localhost/Users/giuseppevatinno/Sif/SIF%20ROMA%20101%C2%B0/Presentazione/VatinnoGiuseppecanale.mp4" TargetMode="External"/><Relationship Id="rId2" Type="http://schemas.openxmlformats.org/officeDocument/2006/relationships/slideLayout" Target="../slideLayouts/slideLayout2.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605713" cy="1222375"/>
          </a:xfrm>
        </p:spPr>
        <p:txBody>
          <a:bodyPr>
            <a:normAutofit/>
          </a:bodyPr>
          <a:lstStyle/>
          <a:p>
            <a:endParaRPr lang="it-IT"/>
          </a:p>
        </p:txBody>
      </p:sp>
      <p:sp>
        <p:nvSpPr>
          <p:cNvPr id="3" name="Sottotitolo 2"/>
          <p:cNvSpPr>
            <a:spLocks noGrp="1"/>
          </p:cNvSpPr>
          <p:nvPr>
            <p:ph type="subTitle" idx="1"/>
          </p:nvPr>
        </p:nvSpPr>
        <p:spPr/>
        <p:txBody>
          <a:bodyPr/>
          <a:lstStyle/>
          <a:p>
            <a:endParaRPr lang="it-IT"/>
          </a:p>
        </p:txBody>
      </p:sp>
      <p:pic>
        <p:nvPicPr>
          <p:cNvPr id="13314" name="Picture 2"/>
          <p:cNvPicPr>
            <a:picLocks noChangeAspect="1" noChangeArrowheads="1"/>
          </p:cNvPicPr>
          <p:nvPr/>
        </p:nvPicPr>
        <p:blipFill>
          <a:blip r:embed="rId3"/>
          <a:srcRect/>
          <a:stretch>
            <a:fillRect/>
          </a:stretch>
        </p:blipFill>
        <p:spPr bwMode="auto">
          <a:xfrm>
            <a:off x="381000" y="1295400"/>
            <a:ext cx="7910513" cy="5100777"/>
          </a:xfrm>
          <a:prstGeom prst="rect">
            <a:avLst/>
          </a:prstGeom>
          <a:noFill/>
          <a:ln w="9525">
            <a:noFill/>
            <a:miter lim="800000"/>
            <a:headEnd/>
            <a:tailEnd/>
          </a:ln>
          <a:effectLst/>
        </p:spPr>
      </p:pic>
      <p:sp>
        <p:nvSpPr>
          <p:cNvPr id="5" name="CasellaDiTesto 4"/>
          <p:cNvSpPr txBox="1"/>
          <p:nvPr/>
        </p:nvSpPr>
        <p:spPr>
          <a:xfrm>
            <a:off x="2057400" y="-29527"/>
            <a:ext cx="5257800" cy="1477328"/>
          </a:xfrm>
          <a:prstGeom prst="rect">
            <a:avLst/>
          </a:prstGeom>
          <a:noFill/>
        </p:spPr>
        <p:txBody>
          <a:bodyPr wrap="square" rtlCol="0">
            <a:spAutoFit/>
          </a:bodyPr>
          <a:lstStyle/>
          <a:p>
            <a:r>
              <a:rPr lang="it-IT" b="1">
                <a:solidFill>
                  <a:schemeClr val="tx2">
                    <a:lumMod val="50000"/>
                    <a:lumOff val="50000"/>
                  </a:schemeClr>
                </a:solidFill>
              </a:rPr>
              <a:t> DR.</a:t>
            </a:r>
          </a:p>
          <a:p>
            <a:r>
              <a:rPr lang="it-IT" b="1">
                <a:solidFill>
                  <a:schemeClr val="tx2">
                    <a:lumMod val="50000"/>
                    <a:lumOff val="50000"/>
                  </a:schemeClr>
                </a:solidFill>
              </a:rPr>
              <a:t> GIUSEPPE VATINNO</a:t>
            </a:r>
          </a:p>
          <a:p>
            <a:r>
              <a:rPr lang="it-IT" b="1">
                <a:solidFill>
                  <a:schemeClr val="tx2">
                    <a:lumMod val="50000"/>
                    <a:lumOff val="50000"/>
                  </a:schemeClr>
                </a:solidFill>
              </a:rPr>
              <a:t>“I SOLITONI NEL LORO SVILUPPO STORICO”</a:t>
            </a:r>
          </a:p>
          <a:p>
            <a:r>
              <a:rPr lang="it-IT" b="1">
                <a:solidFill>
                  <a:schemeClr val="tx2">
                    <a:lumMod val="50000"/>
                    <a:lumOff val="50000"/>
                  </a:schemeClr>
                </a:solidFill>
              </a:rPr>
              <a:t>  gvatinno@libero.it</a:t>
            </a:r>
          </a:p>
          <a:p>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SOLITONE KDV 1D IN MOVIMENTO</a:t>
            </a:r>
          </a:p>
        </p:txBody>
      </p:sp>
      <p:pic>
        <p:nvPicPr>
          <p:cNvPr id="7" name="kdv_1soliton.gif">
            <a:hlinkClick r:id="" action="ppaction://media"/>
          </p:cNvPr>
          <p:cNvPicPr/>
          <p:nvPr>
            <p:ph idx="1"/>
            <a:videoFile r:link="rId1"/>
          </p:nvPr>
        </p:nvPicPr>
        <p:blipFill>
          <a:blip r:embed="rId3"/>
          <a:stretch>
            <a:fillRect/>
          </a:stretch>
        </p:blipFill>
        <p:spPr>
          <a:xfrm>
            <a:off x="549275" y="2325979"/>
            <a:ext cx="8042275" cy="2891842"/>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a:t>URTO TRA 2 SOLITONI KDV 1D </a:t>
            </a:r>
            <a:br>
              <a:rPr lang="it-IT" sz="4000"/>
            </a:br>
            <a:r>
              <a:rPr lang="it-IT" sz="4000"/>
              <a:t>(rappresentazione “divenire”)</a:t>
            </a:r>
          </a:p>
        </p:txBody>
      </p:sp>
      <p:pic>
        <p:nvPicPr>
          <p:cNvPr id="6" name="kdv-merge-split.gif">
            <a:hlinkClick r:id="" action="ppaction://media"/>
          </p:cNvPr>
          <p:cNvPicPr/>
          <p:nvPr>
            <p:ph idx="1"/>
            <a:videoFile r:link="rId1"/>
          </p:nvPr>
        </p:nvPicPr>
        <p:blipFill>
          <a:blip r:embed="rId3"/>
          <a:stretch>
            <a:fillRect/>
          </a:stretch>
        </p:blipFill>
        <p:spPr>
          <a:xfrm>
            <a:off x="549275" y="2163445"/>
            <a:ext cx="8042275" cy="321691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a:t>URTO TRA 2 SOLITONI1D KDV</a:t>
            </a:r>
            <a:br>
              <a:rPr lang="it-IT" sz="4000"/>
            </a:br>
            <a:r>
              <a:rPr lang="it-IT" sz="4000"/>
              <a:t>(rappresentazione “essere”)</a:t>
            </a:r>
          </a:p>
        </p:txBody>
      </p:sp>
      <p:pic>
        <p:nvPicPr>
          <p:cNvPr id="6" name="Segnaposto contenuto 5" descr="spacetime_kdv_2soliton_merge-split-2.gif"/>
          <p:cNvPicPr>
            <a:picLocks noGrp="1" noChangeAspect="1"/>
          </p:cNvPicPr>
          <p:nvPr>
            <p:ph idx="1"/>
          </p:nvPr>
        </p:nvPicPr>
        <p:blipFill>
          <a:blip r:embed="rId2"/>
          <a:srcRect l="-17965" r="-17965"/>
          <a:stretch>
            <a:fillRect/>
          </a:stretch>
        </p:blip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SOLITONI BIDIMENSIONALI</a:t>
            </a:r>
          </a:p>
        </p:txBody>
      </p:sp>
      <p:pic>
        <p:nvPicPr>
          <p:cNvPr id="6" name="Segnaposto contenuto 5" descr="Fig3D-v6_1.png"/>
          <p:cNvPicPr>
            <a:picLocks noGrp="1" noChangeAspect="1"/>
          </p:cNvPicPr>
          <p:nvPr>
            <p:ph idx="1"/>
          </p:nvPr>
        </p:nvPicPr>
        <p:blipFill>
          <a:blip r:embed="rId2"/>
          <a:srcRect l="-2076" r="-2076"/>
          <a:stretch>
            <a:fillRect/>
          </a:stretch>
        </p:blip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a:t>URTO TRA 2 SOLITONI 2D</a:t>
            </a:r>
            <a:br>
              <a:rPr lang="it-IT" sz="3200" b="1"/>
            </a:br>
            <a:r>
              <a:rPr lang="it-IT" sz="3200" b="1"/>
              <a:t>Kadomtsev-Petviashvili eq.</a:t>
            </a:r>
            <a:br>
              <a:rPr lang="it-IT" sz="3200" b="1"/>
            </a:br>
            <a:r>
              <a:rPr lang="it-IT" sz="3200" b="1"/>
              <a:t>(rappresentazione “divenire”)</a:t>
            </a:r>
          </a:p>
        </p:txBody>
      </p:sp>
      <p:pic>
        <p:nvPicPr>
          <p:cNvPr id="6" name="VatinnoGiuseppeSoliton Trajectories for the Kadomtsev-Petviashvili Equation.mp4">
            <a:hlinkClick r:id="" action="ppaction://media"/>
          </p:cNvPr>
          <p:cNvPicPr/>
          <p:nvPr>
            <p:ph idx="1"/>
            <a:videoFile r:link="rId1"/>
          </p:nvPr>
        </p:nvPicPr>
        <p:blipFill>
          <a:blip r:embed="rId3"/>
          <a:stretch>
            <a:fillRect/>
          </a:stretch>
        </p:blipFill>
        <p:spPr>
          <a:xfrm>
            <a:off x="1674812" y="1600200"/>
            <a:ext cx="5791200" cy="43434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a:t>I SOLITONI</a:t>
            </a:r>
            <a:r>
              <a:rPr lang="it-IT"/>
              <a:t/>
            </a:r>
            <a:br>
              <a:rPr lang="it-IT"/>
            </a:br>
            <a:endParaRPr lang="it-IT"/>
          </a:p>
        </p:txBody>
      </p:sp>
      <p:sp>
        <p:nvSpPr>
          <p:cNvPr id="3" name="Segnaposto contenuto 2"/>
          <p:cNvSpPr>
            <a:spLocks noGrp="1"/>
          </p:cNvSpPr>
          <p:nvPr>
            <p:ph idx="1"/>
          </p:nvPr>
        </p:nvSpPr>
        <p:spPr/>
        <p:txBody>
          <a:bodyPr>
            <a:normAutofit lnSpcReduction="10000"/>
          </a:bodyPr>
          <a:lstStyle/>
          <a:p>
            <a:r>
              <a:rPr lang="it-IT"/>
              <a:t>I solitoni sono soluzioni dell’equazione </a:t>
            </a:r>
            <a:r>
              <a:rPr lang="it-IT" b="1"/>
              <a:t>Korteweg –de Vries </a:t>
            </a:r>
            <a:r>
              <a:rPr lang="it-IT"/>
              <a:t>(KdV) e le sue varianti (KdV a onde lunghe, di </a:t>
            </a:r>
            <a:r>
              <a:rPr lang="it-IT" b="1"/>
              <a:t>Kadomtsev-Petviashvili), </a:t>
            </a:r>
            <a:r>
              <a:rPr lang="it-IT"/>
              <a:t>l’equazione di </a:t>
            </a:r>
            <a:r>
              <a:rPr lang="it-IT" b="1"/>
              <a:t>Benjamin-Ono</a:t>
            </a:r>
            <a:r>
              <a:rPr lang="it-IT"/>
              <a:t>, l’equazione di </a:t>
            </a:r>
            <a:r>
              <a:rPr lang="it-IT" b="1"/>
              <a:t>Boussinesq</a:t>
            </a:r>
            <a:r>
              <a:rPr lang="it-IT"/>
              <a:t>, l’equazione di </a:t>
            </a:r>
            <a:r>
              <a:rPr lang="it-IT" b="1"/>
              <a:t>Burgers,</a:t>
            </a:r>
            <a:r>
              <a:rPr lang="it-IT"/>
              <a:t> l’equazione di </a:t>
            </a:r>
            <a:r>
              <a:rPr lang="it-IT" b="1"/>
              <a:t>Schrödinger non lineare</a:t>
            </a:r>
            <a:r>
              <a:rPr lang="it-IT"/>
              <a:t>, l’equazione del </a:t>
            </a:r>
            <a:r>
              <a:rPr lang="it-IT" b="1"/>
              <a:t>Boomerone</a:t>
            </a:r>
            <a:r>
              <a:rPr lang="it-IT"/>
              <a:t> (che presenta solitoni che non si muovono a velocità costante), l’equazione </a:t>
            </a:r>
            <a:r>
              <a:rPr lang="it-IT" b="1"/>
              <a:t>sine-Gordon</a:t>
            </a:r>
            <a:r>
              <a:rPr lang="it-IT"/>
              <a:t>, l’equazione di </a:t>
            </a:r>
            <a:r>
              <a:rPr lang="it-IT" b="1"/>
              <a:t>campo chirale</a:t>
            </a:r>
            <a:r>
              <a:rPr lang="it-IT"/>
              <a:t>, l’equazione </a:t>
            </a:r>
            <a:r>
              <a:rPr lang="it-IT" b="1"/>
              <a:t>ridotta di campo di Einstein</a:t>
            </a:r>
            <a:r>
              <a:rPr lang="it-IT"/>
              <a:t>. Soffermiamoci su alcune di queste equazioni partendo dalla più nota e cioè l’ equazione KdV.</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L’EQUAZIONE KDV</a:t>
            </a:r>
          </a:p>
        </p:txBody>
      </p:sp>
      <p:sp>
        <p:nvSpPr>
          <p:cNvPr id="3" name="Segnaposto contenuto 2"/>
          <p:cNvSpPr>
            <a:spLocks noGrp="1"/>
          </p:cNvSpPr>
          <p:nvPr>
            <p:ph idx="1"/>
          </p:nvPr>
        </p:nvSpPr>
        <p:spPr>
          <a:xfrm>
            <a:off x="549275" y="1762032"/>
            <a:ext cx="8042276" cy="4343400"/>
          </a:xfrm>
        </p:spPr>
        <p:txBody>
          <a:bodyPr>
            <a:normAutofit fontScale="85000" lnSpcReduction="20000"/>
          </a:bodyPr>
          <a:lstStyle/>
          <a:p>
            <a:endParaRPr lang="it-IT"/>
          </a:p>
          <a:p>
            <a:r>
              <a:rPr lang="it-IT" b="1"/>
              <a:t>L’EQUAZIONE KDV</a:t>
            </a:r>
          </a:p>
          <a:p>
            <a:endParaRPr lang="it-IT"/>
          </a:p>
          <a:p>
            <a:pPr>
              <a:buNone/>
            </a:pPr>
            <a:endParaRPr lang="it-IT"/>
          </a:p>
          <a:p>
            <a:pPr>
              <a:buNone/>
            </a:pPr>
            <a:r>
              <a:rPr lang="it-IT"/>
              <a:t>     L’equazione di Korteweg – de Vries fu scritta nel 1895 nel contesto della fluidodinamica.Essa descrive la propagazione di onde in un canale rettangolare poco profondo rispetto alla lunghezza del canale stesso e cioè proprio il caso di quello in cui più di 60 anni prima Russell aveva visto la creazione dell’onda solitaria.Tuttavia, nel 1895 non c’erano strumenti matematici adeguati alla suo studio e così la KdV non venne considerata per molti anni e fu solo agli inizi degli anni ’60 del XX che fu riscritta nell’ambito della fisica dei plasmi.</a:t>
            </a:r>
          </a:p>
        </p:txBody>
      </p:sp>
      <p:pic>
        <p:nvPicPr>
          <p:cNvPr id="4" name="Immagine 3" descr="kdv.jpg"/>
          <p:cNvPicPr>
            <a:picLocks noChangeAspect="1"/>
          </p:cNvPicPr>
          <p:nvPr/>
        </p:nvPicPr>
        <p:blipFill>
          <a:blip r:embed="rId2"/>
          <a:stretch>
            <a:fillRect/>
          </a:stretch>
        </p:blipFill>
        <p:spPr>
          <a:xfrm>
            <a:off x="2895600" y="2940050"/>
            <a:ext cx="2819400" cy="5207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905000" y="760413"/>
            <a:ext cx="4876800" cy="523220"/>
          </a:xfrm>
          <a:prstGeom prst="rect">
            <a:avLst/>
          </a:prstGeom>
          <a:noFill/>
          <a:ln w="9525">
            <a:noFill/>
            <a:miter lim="800000"/>
            <a:headEnd/>
            <a:tailEnd/>
          </a:ln>
          <a:effectLst/>
        </p:spPr>
        <p:txBody>
          <a:bodyPr wrap="square">
            <a:prstTxWarp prst="textNoShape">
              <a:avLst/>
            </a:prstTxWarp>
            <a:spAutoFit/>
          </a:bodyPr>
          <a:lstStyle/>
          <a:p>
            <a:r>
              <a:rPr lang="en-US" sz="2800" b="1">
                <a:solidFill>
                  <a:schemeClr val="accent2">
                    <a:lumMod val="60000"/>
                    <a:lumOff val="40000"/>
                  </a:schemeClr>
                </a:solidFill>
                <a:latin typeface="Arial" charset="0"/>
              </a:rPr>
              <a:t>LA KDV ORIGINALE</a:t>
            </a:r>
          </a:p>
        </p:txBody>
      </p:sp>
      <p:sp>
        <p:nvSpPr>
          <p:cNvPr id="7179" name="Text Box 11"/>
          <p:cNvSpPr txBox="1">
            <a:spLocks noChangeArrowheads="1"/>
          </p:cNvSpPr>
          <p:nvPr/>
        </p:nvSpPr>
        <p:spPr bwMode="auto">
          <a:xfrm>
            <a:off x="990600" y="1447800"/>
            <a:ext cx="2153391" cy="369332"/>
          </a:xfrm>
          <a:prstGeom prst="rect">
            <a:avLst/>
          </a:prstGeom>
          <a:noFill/>
          <a:ln w="9525">
            <a:noFill/>
            <a:miter lim="800000"/>
            <a:headEnd/>
            <a:tailEnd/>
          </a:ln>
          <a:effectLst/>
        </p:spPr>
        <p:txBody>
          <a:bodyPr wrap="none">
            <a:prstTxWarp prst="textNoShape">
              <a:avLst/>
            </a:prstTxWarp>
            <a:spAutoFit/>
          </a:bodyPr>
          <a:lstStyle/>
          <a:p>
            <a:r>
              <a:rPr lang="en-US"/>
              <a:t>(Da H. D. Nguyen)</a:t>
            </a:r>
          </a:p>
        </p:txBody>
      </p:sp>
      <p:graphicFrame>
        <p:nvGraphicFramePr>
          <p:cNvPr id="7180" name="Object 12"/>
          <p:cNvGraphicFramePr>
            <a:graphicFrameLocks noChangeAspect="1"/>
          </p:cNvGraphicFramePr>
          <p:nvPr/>
        </p:nvGraphicFramePr>
        <p:xfrm>
          <a:off x="2362200" y="2057400"/>
          <a:ext cx="4749800" cy="889000"/>
        </p:xfrm>
        <a:graphic>
          <a:graphicData uri="http://schemas.openxmlformats.org/presentationml/2006/ole">
            <p:oleObj spid="_x0000_s59394" name="Equation" r:id="rId3" imgW="4749480" imgH="888840" progId="">
              <p:embed/>
            </p:oleObj>
          </a:graphicData>
        </a:graphic>
      </p:graphicFrame>
      <p:sp>
        <p:nvSpPr>
          <p:cNvPr id="7181" name="Text Box 13"/>
          <p:cNvSpPr txBox="1">
            <a:spLocks noChangeArrowheads="1"/>
          </p:cNvSpPr>
          <p:nvPr/>
        </p:nvSpPr>
        <p:spPr bwMode="auto">
          <a:xfrm>
            <a:off x="3276600" y="3048000"/>
            <a:ext cx="4730750" cy="2282825"/>
          </a:xfrm>
          <a:prstGeom prst="rect">
            <a:avLst/>
          </a:prstGeom>
          <a:noFill/>
          <a:ln w="9525">
            <a:noFill/>
            <a:miter lim="800000"/>
            <a:headEnd/>
            <a:tailEnd/>
          </a:ln>
          <a:effectLst/>
        </p:spPr>
        <p:txBody>
          <a:bodyPr wrap="none">
            <a:prstTxWarp prst="textNoShape">
              <a:avLst/>
            </a:prstTxWarp>
            <a:spAutoFit/>
          </a:bodyPr>
          <a:lstStyle/>
          <a:p>
            <a:pPr>
              <a:buFontTx/>
              <a:buChar char="-"/>
            </a:pPr>
            <a:r>
              <a:rPr lang="en-US"/>
              <a:t> surface elevation above equilibrium</a:t>
            </a:r>
          </a:p>
          <a:p>
            <a:pPr>
              <a:buFontTx/>
              <a:buChar char="-"/>
            </a:pPr>
            <a:r>
              <a:rPr lang="en-US"/>
              <a:t> depth of water</a:t>
            </a:r>
          </a:p>
          <a:p>
            <a:pPr>
              <a:buFontTx/>
              <a:buChar char="-"/>
            </a:pPr>
            <a:r>
              <a:rPr lang="en-US"/>
              <a:t> surface tension</a:t>
            </a:r>
          </a:p>
          <a:p>
            <a:pPr>
              <a:buFontTx/>
              <a:buChar char="-"/>
            </a:pPr>
            <a:r>
              <a:rPr lang="en-US"/>
              <a:t> density of water</a:t>
            </a:r>
          </a:p>
          <a:p>
            <a:pPr>
              <a:buFontTx/>
              <a:buChar char="-"/>
            </a:pPr>
            <a:r>
              <a:rPr lang="en-US"/>
              <a:t> force due to gravity</a:t>
            </a:r>
          </a:p>
          <a:p>
            <a:pPr>
              <a:buFontTx/>
              <a:buChar char="-"/>
            </a:pPr>
            <a:r>
              <a:rPr lang="en-US"/>
              <a:t> small arbitrary constant</a:t>
            </a:r>
          </a:p>
        </p:txBody>
      </p:sp>
      <p:graphicFrame>
        <p:nvGraphicFramePr>
          <p:cNvPr id="7182" name="Object 14"/>
          <p:cNvGraphicFramePr>
            <a:graphicFrameLocks noChangeAspect="1"/>
          </p:cNvGraphicFramePr>
          <p:nvPr/>
        </p:nvGraphicFramePr>
        <p:xfrm>
          <a:off x="3048000" y="3505200"/>
          <a:ext cx="127000" cy="279400"/>
        </p:xfrm>
        <a:graphic>
          <a:graphicData uri="http://schemas.openxmlformats.org/presentationml/2006/ole">
            <p:oleObj spid="_x0000_s59395" name="Equation" r:id="rId4" imgW="126720" imgH="279360" progId="">
              <p:embed/>
            </p:oleObj>
          </a:graphicData>
        </a:graphic>
      </p:graphicFrame>
      <p:graphicFrame>
        <p:nvGraphicFramePr>
          <p:cNvPr id="7183" name="Object 15"/>
          <p:cNvGraphicFramePr>
            <a:graphicFrameLocks noChangeAspect="1"/>
          </p:cNvGraphicFramePr>
          <p:nvPr/>
        </p:nvGraphicFramePr>
        <p:xfrm>
          <a:off x="2971800" y="3886200"/>
          <a:ext cx="228600" cy="266700"/>
        </p:xfrm>
        <a:graphic>
          <a:graphicData uri="http://schemas.openxmlformats.org/presentationml/2006/ole">
            <p:oleObj spid="_x0000_s59396" name="Equation" r:id="rId5" imgW="228600" imgH="266400" progId="">
              <p:embed/>
            </p:oleObj>
          </a:graphicData>
        </a:graphic>
      </p:graphicFrame>
      <p:graphicFrame>
        <p:nvGraphicFramePr>
          <p:cNvPr id="7184" name="Object 16"/>
          <p:cNvGraphicFramePr>
            <a:graphicFrameLocks noChangeAspect="1"/>
          </p:cNvGraphicFramePr>
          <p:nvPr/>
        </p:nvGraphicFramePr>
        <p:xfrm>
          <a:off x="2971800" y="4267200"/>
          <a:ext cx="241300" cy="279400"/>
        </p:xfrm>
        <a:graphic>
          <a:graphicData uri="http://schemas.openxmlformats.org/presentationml/2006/ole">
            <p:oleObj spid="_x0000_s59397" name="Equation" r:id="rId6" imgW="241200" imgH="279360" progId="">
              <p:embed/>
            </p:oleObj>
          </a:graphicData>
        </a:graphic>
      </p:graphicFrame>
      <p:graphicFrame>
        <p:nvGraphicFramePr>
          <p:cNvPr id="7185" name="Object 17"/>
          <p:cNvGraphicFramePr>
            <a:graphicFrameLocks noChangeAspect="1"/>
          </p:cNvGraphicFramePr>
          <p:nvPr/>
        </p:nvGraphicFramePr>
        <p:xfrm>
          <a:off x="2971800" y="4648200"/>
          <a:ext cx="228600" cy="266700"/>
        </p:xfrm>
        <a:graphic>
          <a:graphicData uri="http://schemas.openxmlformats.org/presentationml/2006/ole">
            <p:oleObj spid="_x0000_s59398" name="Equation" r:id="rId7" imgW="228600" imgH="266400" progId="">
              <p:embed/>
            </p:oleObj>
          </a:graphicData>
        </a:graphic>
      </p:graphicFrame>
      <p:graphicFrame>
        <p:nvGraphicFramePr>
          <p:cNvPr id="7186" name="Object 18"/>
          <p:cNvGraphicFramePr>
            <a:graphicFrameLocks noChangeAspect="1"/>
          </p:cNvGraphicFramePr>
          <p:nvPr/>
        </p:nvGraphicFramePr>
        <p:xfrm>
          <a:off x="2971800" y="5029200"/>
          <a:ext cx="228600" cy="203200"/>
        </p:xfrm>
        <a:graphic>
          <a:graphicData uri="http://schemas.openxmlformats.org/presentationml/2006/ole">
            <p:oleObj spid="_x0000_s59399" name="Equation" r:id="rId8" imgW="228600" imgH="203040" progId="">
              <p:embed/>
            </p:oleObj>
          </a:graphicData>
        </a:graphic>
      </p:graphicFrame>
      <p:graphicFrame>
        <p:nvGraphicFramePr>
          <p:cNvPr id="7187" name="Object 19"/>
          <p:cNvGraphicFramePr>
            <a:graphicFrameLocks noChangeAspect="1"/>
          </p:cNvGraphicFramePr>
          <p:nvPr/>
        </p:nvGraphicFramePr>
        <p:xfrm>
          <a:off x="3048000" y="5410200"/>
          <a:ext cx="1689100" cy="787400"/>
        </p:xfrm>
        <a:graphic>
          <a:graphicData uri="http://schemas.openxmlformats.org/presentationml/2006/ole">
            <p:oleObj spid="_x0000_s59400" name="Equation" r:id="rId9" imgW="1688760" imgH="787320" progId="">
              <p:embed/>
            </p:oleObj>
          </a:graphicData>
        </a:graphic>
      </p:graphicFrame>
      <p:graphicFrame>
        <p:nvGraphicFramePr>
          <p:cNvPr id="7188" name="Object 20"/>
          <p:cNvGraphicFramePr>
            <a:graphicFrameLocks noChangeAspect="1"/>
          </p:cNvGraphicFramePr>
          <p:nvPr/>
        </p:nvGraphicFramePr>
        <p:xfrm>
          <a:off x="3048000" y="3200400"/>
          <a:ext cx="203200" cy="266700"/>
        </p:xfrm>
        <a:graphic>
          <a:graphicData uri="http://schemas.openxmlformats.org/presentationml/2006/ole">
            <p:oleObj spid="_x0000_s59401" name="Equation" r:id="rId10" imgW="203040" imgH="26640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L’EQUAZIONE KDV</a:t>
            </a:r>
          </a:p>
        </p:txBody>
      </p:sp>
      <p:sp>
        <p:nvSpPr>
          <p:cNvPr id="3" name="Segnaposto contenuto 2"/>
          <p:cNvSpPr>
            <a:spLocks noGrp="1"/>
          </p:cNvSpPr>
          <p:nvPr>
            <p:ph idx="1"/>
          </p:nvPr>
        </p:nvSpPr>
        <p:spPr/>
        <p:txBody>
          <a:bodyPr>
            <a:normAutofit fontScale="92500"/>
          </a:bodyPr>
          <a:lstStyle/>
          <a:p>
            <a:r>
              <a:rPr lang="it-IT"/>
              <a:t>La fisica-matematica è stata dominata da due grandi tipi di equazioni differenziali; quella di </a:t>
            </a:r>
            <a:r>
              <a:rPr lang="it-IT" b="1"/>
              <a:t>Newton</a:t>
            </a:r>
            <a:r>
              <a:rPr lang="it-IT"/>
              <a:t> della </a:t>
            </a:r>
            <a:r>
              <a:rPr lang="it-IT" b="1"/>
              <a:t>dinamica</a:t>
            </a:r>
            <a:r>
              <a:rPr lang="it-IT"/>
              <a:t> che è una equazione differenziale ordinaria del secondo ordine (che è difficile risolvere esattamente nel caso generale) e le equazioni differenziali alle derivate parziali come l’equazione delle </a:t>
            </a:r>
            <a:r>
              <a:rPr lang="it-IT" b="1"/>
              <a:t>onde </a:t>
            </a:r>
            <a:r>
              <a:rPr lang="it-IT"/>
              <a:t>o del </a:t>
            </a:r>
            <a:r>
              <a:rPr lang="it-IT" b="1"/>
              <a:t>calore</a:t>
            </a:r>
            <a:r>
              <a:rPr lang="it-IT"/>
              <a:t> (ancor più difficili da risolvere). Il metodo standard di risoluzione delle equazioni differenziali alle derivate parziali lineari a coefficienti costanti è quello della Trasformata di Fourier (TdF).La generalizzazione non lineare della TdF è la Trasformata Spettrale (TS)  e l’equazione più rilevante è la </a:t>
            </a:r>
            <a:r>
              <a:rPr lang="it-IT" b="1"/>
              <a:t>KdV</a:t>
            </a:r>
            <a:r>
              <a:rPr lang="it-IT"/>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a:t> KDV MATRICIALE</a:t>
            </a:r>
            <a:br>
              <a:rPr lang="it-IT" b="1"/>
            </a:br>
            <a:endParaRPr lang="it-IT" b="1"/>
          </a:p>
        </p:txBody>
      </p:sp>
      <p:sp>
        <p:nvSpPr>
          <p:cNvPr id="3" name="Segnaposto contenuto 2"/>
          <p:cNvSpPr>
            <a:spLocks noGrp="1"/>
          </p:cNvSpPr>
          <p:nvPr>
            <p:ph idx="1"/>
          </p:nvPr>
        </p:nvSpPr>
        <p:spPr/>
        <p:txBody>
          <a:bodyPr>
            <a:normAutofit fontScale="85000" lnSpcReduction="20000"/>
          </a:bodyPr>
          <a:lstStyle/>
          <a:p>
            <a:r>
              <a:rPr lang="it-IT"/>
              <a:t>A questo punto è possibile </a:t>
            </a:r>
            <a:r>
              <a:rPr lang="it-IT" b="1"/>
              <a:t>estendere</a:t>
            </a:r>
            <a:r>
              <a:rPr lang="it-IT"/>
              <a:t> la tecnica della TS ai </a:t>
            </a:r>
            <a:r>
              <a:rPr lang="it-IT" b="1"/>
              <a:t>sistemi</a:t>
            </a:r>
            <a:r>
              <a:rPr lang="it-IT"/>
              <a:t> di N^2 equazioni differenziali non lineari alla derivate parziali e determinare poi un sotto-sistema di di M Ad esempio , si può scrivere una “KdV matriciale” fatta da N^2 equazioni KdV accoppiate.Nella mia tesi di laurea mediante l’originale “</a:t>
            </a:r>
            <a:r>
              <a:rPr lang="it-IT" b="1"/>
              <a:t>metodo dell’accoppiamento</a:t>
            </a:r>
            <a:r>
              <a:rPr lang="it-IT"/>
              <a:t>” , nel caso 2X2 , sono pervenuto ad una riduzione a sole due equazioni </a:t>
            </a:r>
            <a:r>
              <a:rPr lang="it-IT" b="1"/>
              <a:t>KdV accoppiate </a:t>
            </a:r>
            <a:r>
              <a:rPr lang="it-IT"/>
              <a:t>a cui erano state imposte le due soluzioni solitoniche, anch’esse accoppiate. Le equazioni risultano legate da una “</a:t>
            </a:r>
            <a:r>
              <a:rPr lang="it-IT" b="1"/>
              <a:t>costante di accoppiamento</a:t>
            </a:r>
            <a:r>
              <a:rPr lang="it-IT"/>
              <a:t>” che nel limite in cui tende a zero restituisce due KdV disaccoppiate. Associate ad esse ci sono poi infinite quantità conservate. Si nota poi che , con una ulteriore riduzione si ottiene una nuova equazione KdV modificata altamente non lineare. Tale metodo è poi stato usato nella ricerca per accoppiare casi di dimensionalità più elevata, come il 3X3.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1200" smtClean="0">
                <a:hlinkClick r:id="rId3"/>
              </a:rPr>
              <a:t>Nature Physics 4, 496 - 501 (2008)</a:t>
            </a:r>
            <a:endParaRPr lang="it-IT" sz="1200" b="1"/>
          </a:p>
        </p:txBody>
      </p:sp>
      <p:pic>
        <p:nvPicPr>
          <p:cNvPr id="4" name="Segnaposto contenuto 3" descr="naturecover.gif"/>
          <p:cNvPicPr>
            <a:picLocks noGrp="1" noChangeAspect="1"/>
          </p:cNvPicPr>
          <p:nvPr>
            <p:ph idx="1"/>
          </p:nvPr>
        </p:nvPicPr>
        <p:blipFill>
          <a:blip r:embed="rId4"/>
          <a:srcRect l="-71067" r="-71067"/>
          <a:stretch>
            <a:fillRect/>
          </a:stretch>
        </p:blip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I SOLITONI DELLA KDV</a:t>
            </a:r>
          </a:p>
        </p:txBody>
      </p:sp>
      <p:pic>
        <p:nvPicPr>
          <p:cNvPr id="6" name="Segnaposto contenuto 5" descr="Solitoni_form_02.jpg"/>
          <p:cNvPicPr>
            <a:picLocks noGrp="1" noChangeAspect="1"/>
          </p:cNvPicPr>
          <p:nvPr>
            <p:ph idx="1"/>
          </p:nvPr>
        </p:nvPicPr>
        <p:blipFill>
          <a:blip r:embed="rId2"/>
          <a:srcRect t="-43116" b="-43116"/>
          <a:stretch>
            <a:fillRect/>
          </a:stretch>
        </p:blipFill>
        <p:spPr>
          <a:xfrm>
            <a:off x="381000" y="1600201"/>
            <a:ext cx="8042276" cy="4343400"/>
          </a:xfrm>
        </p:spPr>
      </p:pic>
      <p:sp>
        <p:nvSpPr>
          <p:cNvPr id="7" name="Rettangolo 6"/>
          <p:cNvSpPr/>
          <p:nvPr/>
        </p:nvSpPr>
        <p:spPr>
          <a:xfrm>
            <a:off x="3200400" y="4953000"/>
            <a:ext cx="1581553" cy="369332"/>
          </a:xfrm>
          <a:prstGeom prst="rect">
            <a:avLst/>
          </a:prstGeom>
        </p:spPr>
        <p:txBody>
          <a:bodyPr wrap="none">
            <a:spAutoFit/>
          </a:bodyPr>
          <a:lstStyle/>
          <a:p>
            <a:r>
              <a:rPr lang="it-IT" i="1" smtClean="0"/>
              <a:t>ξ(t)=ξ0+vt </a:t>
            </a:r>
            <a:endParaRPr lang="it-IT"/>
          </a:p>
        </p:txBody>
      </p:sp>
      <p:sp>
        <p:nvSpPr>
          <p:cNvPr id="8" name="Rettangolo 7"/>
          <p:cNvSpPr/>
          <p:nvPr/>
        </p:nvSpPr>
        <p:spPr>
          <a:xfrm>
            <a:off x="3255607" y="5322332"/>
            <a:ext cx="877595" cy="369332"/>
          </a:xfrm>
          <a:prstGeom prst="rect">
            <a:avLst/>
          </a:prstGeom>
        </p:spPr>
        <p:txBody>
          <a:bodyPr wrap="none">
            <a:spAutoFit/>
          </a:bodyPr>
          <a:lstStyle/>
          <a:p>
            <a:r>
              <a:rPr lang="it-IT" i="1" smtClean="0"/>
              <a:t>v=4p2</a:t>
            </a:r>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ALTRE EQUAZIONI</a:t>
            </a:r>
          </a:p>
        </p:txBody>
      </p:sp>
      <p:sp>
        <p:nvSpPr>
          <p:cNvPr id="3" name="Segnaposto contenuto 2"/>
          <p:cNvSpPr>
            <a:spLocks noGrp="1"/>
          </p:cNvSpPr>
          <p:nvPr>
            <p:ph idx="1"/>
          </p:nvPr>
        </p:nvSpPr>
        <p:spPr/>
        <p:txBody>
          <a:bodyPr/>
          <a:lstStyle/>
          <a:p>
            <a:r>
              <a:rPr lang="it-IT"/>
              <a:t>Le soluzioni solitoniche </a:t>
            </a:r>
            <a:r>
              <a:rPr lang="it-IT" b="1"/>
              <a:t>non sono solo </a:t>
            </a:r>
            <a:r>
              <a:rPr lang="it-IT"/>
              <a:t>della KdV ma di </a:t>
            </a:r>
            <a:r>
              <a:rPr lang="it-IT" b="1"/>
              <a:t>intere classi di equazioni differenziali alle derivate parziali</a:t>
            </a:r>
          </a:p>
          <a:p>
            <a:endParaRPr lang="it-IT"/>
          </a:p>
          <a:p>
            <a:endParaRPr lang="it-IT"/>
          </a:p>
          <a:p>
            <a:r>
              <a:rPr lang="it-IT"/>
              <a:t>In seguito ne mostreremo alcune delle più note applicativamente. </a:t>
            </a:r>
          </a:p>
        </p:txBody>
      </p:sp>
      <p:pic>
        <p:nvPicPr>
          <p:cNvPr id="4" name="Immagine 3" descr="Solitoni_form_03.jpg"/>
          <p:cNvPicPr>
            <a:picLocks noChangeAspect="1"/>
          </p:cNvPicPr>
          <p:nvPr/>
        </p:nvPicPr>
        <p:blipFill>
          <a:blip r:embed="rId2"/>
          <a:stretch>
            <a:fillRect/>
          </a:stretch>
        </p:blipFill>
        <p:spPr>
          <a:xfrm>
            <a:off x="2895600" y="2971800"/>
            <a:ext cx="3505200" cy="1143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EQUAZIONE DI BENJAMIN-ONO</a:t>
            </a:r>
          </a:p>
        </p:txBody>
      </p:sp>
      <p:pic>
        <p:nvPicPr>
          <p:cNvPr id="4" name="Segnaposto contenuto 3" descr="3-1.jpg"/>
          <p:cNvPicPr>
            <a:picLocks noGrp="1" noChangeAspect="1"/>
          </p:cNvPicPr>
          <p:nvPr>
            <p:ph idx="1"/>
          </p:nvPr>
        </p:nvPicPr>
        <p:blipFill>
          <a:blip r:embed="rId2"/>
          <a:srcRect t="-209061" b="-209061"/>
          <a:stretch>
            <a:fillRect/>
          </a:stretch>
        </p:blipFill>
        <p:spPr>
          <a:xfrm>
            <a:off x="2362200" y="1600201"/>
            <a:ext cx="4038600" cy="2362199"/>
          </a:xfrm>
        </p:spPr>
      </p:pic>
      <p:sp>
        <p:nvSpPr>
          <p:cNvPr id="5" name="Rettangolo 4"/>
          <p:cNvSpPr/>
          <p:nvPr/>
        </p:nvSpPr>
        <p:spPr>
          <a:xfrm>
            <a:off x="1981200" y="3048000"/>
            <a:ext cx="4876800" cy="1754327"/>
          </a:xfrm>
          <a:prstGeom prst="rect">
            <a:avLst/>
          </a:prstGeom>
        </p:spPr>
        <p:txBody>
          <a:bodyPr wrap="square">
            <a:spAutoFit/>
          </a:bodyPr>
          <a:lstStyle/>
          <a:p>
            <a:r>
              <a:rPr lang="it-IT" smtClean="0"/>
              <a:t>Dove H è la trasformata di Hilbert. L’equazione BO è piuttosto una equazione integro- differenziale che alle derivate parziali ed è stata introdotta per descrivere le </a:t>
            </a:r>
            <a:r>
              <a:rPr lang="it-IT" b="1" smtClean="0"/>
              <a:t>onde interne in un fluido stratificato di profondità finita</a:t>
            </a:r>
            <a:r>
              <a:rPr lang="it-IT" smtClean="0"/>
              <a:t>.</a:t>
            </a: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EQUAZIONE DI BURGERS</a:t>
            </a:r>
          </a:p>
        </p:txBody>
      </p:sp>
      <p:pic>
        <p:nvPicPr>
          <p:cNvPr id="4" name="Segnaposto contenuto 3" descr="4.jpg"/>
          <p:cNvPicPr>
            <a:picLocks noGrp="1" noChangeAspect="1"/>
          </p:cNvPicPr>
          <p:nvPr>
            <p:ph idx="1"/>
          </p:nvPr>
        </p:nvPicPr>
        <p:blipFill>
          <a:blip r:embed="rId2"/>
          <a:srcRect t="-44450" b="-44450"/>
          <a:stretch>
            <a:fillRect/>
          </a:stretch>
        </p:blipFill>
        <p:spPr>
          <a:xfrm>
            <a:off x="1524000" y="1295400"/>
            <a:ext cx="5029200" cy="2133599"/>
          </a:xfrm>
        </p:spPr>
      </p:pic>
      <p:sp>
        <p:nvSpPr>
          <p:cNvPr id="5" name="Rettangolo 4"/>
          <p:cNvSpPr/>
          <p:nvPr/>
        </p:nvSpPr>
        <p:spPr>
          <a:xfrm>
            <a:off x="2286000" y="2967335"/>
            <a:ext cx="4572000" cy="1200329"/>
          </a:xfrm>
          <a:prstGeom prst="rect">
            <a:avLst/>
          </a:prstGeom>
        </p:spPr>
        <p:txBody>
          <a:bodyPr wrap="square">
            <a:spAutoFit/>
          </a:bodyPr>
          <a:lstStyle/>
          <a:p>
            <a:r>
              <a:rPr lang="it-IT" smtClean="0"/>
              <a:t>Si può considerare una riduzione mono-dimensionale delle equazioni di </a:t>
            </a:r>
            <a:r>
              <a:rPr lang="it-IT" b="1" smtClean="0"/>
              <a:t>Navier-Stokes</a:t>
            </a:r>
            <a:r>
              <a:rPr lang="it-IT" smtClean="0"/>
              <a:t> ed è stata scritta per la prima volta nel 1950.</a:t>
            </a: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smtClean="0"/>
              <a:t>L’EQUAZIONE DI SCHRODINGER NON LINEARE</a:t>
            </a:r>
            <a:endParaRPr lang="it-IT" b="1"/>
          </a:p>
        </p:txBody>
      </p:sp>
      <p:sp>
        <p:nvSpPr>
          <p:cNvPr id="3" name="Segnaposto contenuto 2"/>
          <p:cNvSpPr>
            <a:spLocks noGrp="1"/>
          </p:cNvSpPr>
          <p:nvPr>
            <p:ph idx="1"/>
          </p:nvPr>
        </p:nvSpPr>
        <p:spPr/>
        <p:txBody>
          <a:bodyPr/>
          <a:lstStyle/>
          <a:p>
            <a:endParaRPr lang="it-IT" smtClean="0"/>
          </a:p>
          <a:p>
            <a:endParaRPr lang="it-IT" smtClean="0"/>
          </a:p>
          <a:p>
            <a:r>
              <a:rPr lang="it-IT" smtClean="0"/>
              <a:t>Questa di onde circolarmente polarizzate di Alfvén o di onde a radio-frequenze e, più in generale, descrive l’evoluzione temporale dell’inviluppo di un’onda quasi monocromatica di piccola ampiezza in un </a:t>
            </a:r>
            <a:r>
              <a:rPr lang="it-IT" b="1" smtClean="0"/>
              <a:t>mezzo non lineare e debolmente dispersivo</a:t>
            </a:r>
            <a:r>
              <a:rPr lang="it-IT" smtClean="0"/>
              <a:t>.</a:t>
            </a:r>
            <a:endParaRPr lang="it-IT"/>
          </a:p>
        </p:txBody>
      </p:sp>
      <p:pic>
        <p:nvPicPr>
          <p:cNvPr id="6" name="Immagine 5"/>
          <p:cNvPicPr/>
          <p:nvPr/>
        </p:nvPicPr>
        <p:blipFill>
          <a:blip r:embed="rId2"/>
          <a:srcRect/>
          <a:stretch>
            <a:fillRect/>
          </a:stretch>
        </p:blipFill>
        <p:spPr bwMode="auto">
          <a:xfrm>
            <a:off x="3119736" y="1914074"/>
            <a:ext cx="2747664" cy="752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KDV A ONDE LUNGHE</a:t>
            </a:r>
          </a:p>
        </p:txBody>
      </p:sp>
      <p:sp>
        <p:nvSpPr>
          <p:cNvPr id="3" name="Segnaposto contenuto 2"/>
          <p:cNvSpPr>
            <a:spLocks noGrp="1"/>
          </p:cNvSpPr>
          <p:nvPr>
            <p:ph idx="1"/>
          </p:nvPr>
        </p:nvSpPr>
        <p:spPr/>
        <p:txBody>
          <a:bodyPr>
            <a:normAutofit/>
          </a:bodyPr>
          <a:lstStyle/>
          <a:p>
            <a:endParaRPr lang="it-IT"/>
          </a:p>
          <a:p>
            <a:r>
              <a:rPr lang="it-IT" sz="1946"/>
              <a:t>Questa equazione è interessante perché “compete” con la KdV per descrivere onde in un canale rettangolare. Inizialmente si pensava che le soluzioni fossero solitoni ma un </a:t>
            </a:r>
            <a:r>
              <a:rPr lang="it-IT" sz="1946" b="1"/>
              <a:t>esperimento numerico </a:t>
            </a:r>
            <a:r>
              <a:rPr lang="it-IT" sz="1946"/>
              <a:t>fatto presso </a:t>
            </a:r>
            <a:r>
              <a:rPr lang="it-IT" sz="1946" b="1"/>
              <a:t>l’Università di Roma  </a:t>
            </a:r>
            <a:r>
              <a:rPr lang="it-IT" sz="1946"/>
              <a:t>“</a:t>
            </a:r>
            <a:r>
              <a:rPr lang="it-IT" sz="1946" b="1"/>
              <a:t>La Sapienza” nel  1977  </a:t>
            </a:r>
            <a:r>
              <a:rPr lang="it-IT" sz="1946"/>
              <a:t>dimostrò, dopo tentativi non risolutivi effettuati  presso l’ Università di Edimburgo e il Centro di Calcolo del Joint Institute of Nuclear Research di Dubna in URSS, che l’urto di onde solitarie della RLW era inelastico e dava luogo nell’urto ad altre onde solitarie, quindi non si trattava di solitoni; dunque la disputa tra le due equazioni fu “vinta” dalla KdV al calcolatore.</a:t>
            </a:r>
          </a:p>
          <a:p>
            <a:r>
              <a:rPr lang="it-IT" sz="1946"/>
              <a:t>Infatti la RLW </a:t>
            </a:r>
            <a:r>
              <a:rPr lang="it-IT" sz="1946" b="1"/>
              <a:t>non è risolubile mediante una tecnica spettrale.</a:t>
            </a:r>
          </a:p>
          <a:p>
            <a:endParaRPr lang="it-IT" sz="1946"/>
          </a:p>
        </p:txBody>
      </p:sp>
      <p:pic>
        <p:nvPicPr>
          <p:cNvPr id="5" name="Immagine 4" descr="NumberedEquation1.gif"/>
          <p:cNvPicPr>
            <a:picLocks noChangeAspect="1"/>
          </p:cNvPicPr>
          <p:nvPr/>
        </p:nvPicPr>
        <p:blipFill>
          <a:blip r:embed="rId2"/>
          <a:stretch>
            <a:fillRect/>
          </a:stretch>
        </p:blipFill>
        <p:spPr>
          <a:xfrm>
            <a:off x="3352800" y="1600201"/>
            <a:ext cx="2286000" cy="533399"/>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EQUAZIONE DI BOUSSINNESQ</a:t>
            </a:r>
          </a:p>
        </p:txBody>
      </p:sp>
      <p:sp>
        <p:nvSpPr>
          <p:cNvPr id="3" name="Segnaposto contenuto 2"/>
          <p:cNvSpPr>
            <a:spLocks noGrp="1"/>
          </p:cNvSpPr>
          <p:nvPr>
            <p:ph idx="1"/>
          </p:nvPr>
        </p:nvSpPr>
        <p:spPr/>
        <p:txBody>
          <a:bodyPr>
            <a:normAutofit lnSpcReduction="10000"/>
          </a:bodyPr>
          <a:lstStyle/>
          <a:p>
            <a:endParaRPr lang="it-IT"/>
          </a:p>
          <a:p>
            <a:endParaRPr lang="it-IT"/>
          </a:p>
          <a:p>
            <a:r>
              <a:rPr lang="it-IT"/>
              <a:t>Fu introdotta da Boussinesq nel 1871 per descrivere la propagazione di onde lunghe in canali rettilinei poco profondi. E’ più generale della KdV perché descrive il moto </a:t>
            </a:r>
            <a:r>
              <a:rPr lang="it-IT" b="1"/>
              <a:t>in entrambe le direzioni</a:t>
            </a:r>
            <a:r>
              <a:rPr lang="it-IT"/>
              <a:t>.</a:t>
            </a:r>
          </a:p>
          <a:p>
            <a:r>
              <a:rPr lang="it-IT"/>
              <a:t>Altre applicazioni: onde lunghe in lattice 1D non-lineare, vibrazioni in corde non-lineari, plasma.</a:t>
            </a:r>
          </a:p>
          <a:p>
            <a:pPr>
              <a:buNone/>
            </a:pPr>
            <a:r>
              <a:rPr lang="it-IT"/>
              <a:t> </a:t>
            </a:r>
          </a:p>
          <a:p>
            <a:endParaRPr lang="it-IT"/>
          </a:p>
        </p:txBody>
      </p:sp>
      <p:pic>
        <p:nvPicPr>
          <p:cNvPr id="4" name="Immagine 3"/>
          <p:cNvPicPr/>
          <p:nvPr/>
        </p:nvPicPr>
        <p:blipFill>
          <a:blip r:embed="rId2"/>
          <a:srcRect/>
          <a:stretch>
            <a:fillRect/>
          </a:stretch>
        </p:blipFill>
        <p:spPr bwMode="auto">
          <a:xfrm>
            <a:off x="2222309" y="1752600"/>
            <a:ext cx="2883091"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b="1"/>
              <a:t>EQUAZIONE DI  KADOMTSEV-PETVIASHVILI </a:t>
            </a:r>
          </a:p>
        </p:txBody>
      </p:sp>
      <p:sp>
        <p:nvSpPr>
          <p:cNvPr id="5" name="Segnaposto contenuto 4"/>
          <p:cNvSpPr>
            <a:spLocks noGrp="1"/>
          </p:cNvSpPr>
          <p:nvPr>
            <p:ph idx="1"/>
          </p:nvPr>
        </p:nvSpPr>
        <p:spPr>
          <a:xfrm>
            <a:off x="549275" y="1444532"/>
            <a:ext cx="8042276" cy="4499069"/>
          </a:xfrm>
        </p:spPr>
        <p:txBody>
          <a:bodyPr/>
          <a:lstStyle/>
          <a:p>
            <a:endParaRPr lang="it-IT"/>
          </a:p>
          <a:p>
            <a:endParaRPr lang="it-IT"/>
          </a:p>
          <a:p>
            <a:endParaRPr lang="it-IT"/>
          </a:p>
          <a:p>
            <a:pPr>
              <a:buNone/>
            </a:pPr>
            <a:r>
              <a:rPr lang="it-IT"/>
              <a:t>    E’ una </a:t>
            </a:r>
            <a:r>
              <a:rPr lang="it-IT" b="1"/>
              <a:t>generalizzazione 2D della KdV</a:t>
            </a:r>
            <a:r>
              <a:rPr lang="it-IT"/>
              <a:t>.Essa descrive lente variazioni nella direzione y quando ci sono effetti dispersivi e non-lineari in quella x.</a:t>
            </a:r>
          </a:p>
          <a:p>
            <a:endParaRPr lang="it-IT"/>
          </a:p>
          <a:p>
            <a:endParaRPr lang="it-IT"/>
          </a:p>
        </p:txBody>
      </p:sp>
      <p:pic>
        <p:nvPicPr>
          <p:cNvPr id="6" name="Immagine 5" descr="KP.png"/>
          <p:cNvPicPr>
            <a:picLocks noChangeAspect="1"/>
          </p:cNvPicPr>
          <p:nvPr/>
        </p:nvPicPr>
        <p:blipFill>
          <a:blip r:embed="rId2"/>
          <a:stretch>
            <a:fillRect/>
          </a:stretch>
        </p:blipFill>
        <p:spPr>
          <a:xfrm>
            <a:off x="2362200" y="2057401"/>
            <a:ext cx="4064000" cy="304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EQUAZIONE SINE-GORDON</a:t>
            </a:r>
          </a:p>
        </p:txBody>
      </p:sp>
      <p:sp>
        <p:nvSpPr>
          <p:cNvPr id="5" name="Segnaposto contenuto 4"/>
          <p:cNvSpPr>
            <a:spLocks noGrp="1"/>
          </p:cNvSpPr>
          <p:nvPr>
            <p:ph idx="1"/>
          </p:nvPr>
        </p:nvSpPr>
        <p:spPr/>
        <p:txBody>
          <a:bodyPr/>
          <a:lstStyle/>
          <a:p>
            <a:endParaRPr lang="it-IT"/>
          </a:p>
          <a:p>
            <a:r>
              <a:rPr lang="it-IT"/>
              <a:t>L’eq. SN è presente in </a:t>
            </a:r>
            <a:r>
              <a:rPr lang="it-IT" b="1"/>
              <a:t>geometria differenziale</a:t>
            </a:r>
            <a:r>
              <a:rPr lang="it-IT"/>
              <a:t>, </a:t>
            </a:r>
            <a:r>
              <a:rPr lang="it-IT" b="1"/>
              <a:t>all’ottica non-lineare </a:t>
            </a:r>
            <a:r>
              <a:rPr lang="it-IT"/>
              <a:t>dove i suoi solitoni spiegano la trasparenza auto-indotta, alla superconduttività.Inoltre è stata studiata come modello di una </a:t>
            </a:r>
            <a:r>
              <a:rPr lang="it-IT" b="1"/>
              <a:t>teoria di campo relativistica </a:t>
            </a:r>
            <a:r>
              <a:rPr lang="it-IT"/>
              <a:t>(sia classica sia quantistica).</a:t>
            </a:r>
          </a:p>
        </p:txBody>
      </p:sp>
      <p:pic>
        <p:nvPicPr>
          <p:cNvPr id="6" name="Immagine 5" descr="SG.png"/>
          <p:cNvPicPr>
            <a:picLocks noChangeAspect="1"/>
          </p:cNvPicPr>
          <p:nvPr/>
        </p:nvPicPr>
        <p:blipFill>
          <a:blip r:embed="rId2"/>
          <a:stretch>
            <a:fillRect/>
          </a:stretch>
        </p:blipFill>
        <p:spPr>
          <a:xfrm>
            <a:off x="3124200" y="1752600"/>
            <a:ext cx="2311400" cy="381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LA TRASFORMATA SPETTRALE</a:t>
            </a:r>
          </a:p>
        </p:txBody>
      </p:sp>
      <p:sp>
        <p:nvSpPr>
          <p:cNvPr id="3" name="Segnaposto contenuto 2"/>
          <p:cNvSpPr>
            <a:spLocks noGrp="1"/>
          </p:cNvSpPr>
          <p:nvPr>
            <p:ph idx="1"/>
          </p:nvPr>
        </p:nvSpPr>
        <p:spPr/>
        <p:txBody>
          <a:bodyPr/>
          <a:lstStyle/>
          <a:p>
            <a:r>
              <a:rPr lang="it-IT"/>
              <a:t>Nel </a:t>
            </a:r>
            <a:r>
              <a:rPr lang="it-IT" b="1"/>
              <a:t>1967 C. Gardner, J. Greene, M. Kruskal e R. Miura</a:t>
            </a:r>
            <a:r>
              <a:rPr lang="it-IT"/>
              <a:t>, allora al laboratorio di Princeton sulla fusione, scoprirono la tecnica della </a:t>
            </a:r>
            <a:r>
              <a:rPr lang="it-IT" b="1"/>
              <a:t>Trasformata Spettrale (TS)</a:t>
            </a:r>
            <a:r>
              <a:rPr lang="it-IT"/>
              <a:t> per risolvere intere classi di equazioni differenziali alle derivate parziali non-lineari che presentavano soluzioni solitoniche, specialmente la KdV e le sue versioni modificate.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I SOLITONI NEL LORO SVILUPPO STORICO</a:t>
            </a:r>
          </a:p>
        </p:txBody>
      </p:sp>
      <p:sp>
        <p:nvSpPr>
          <p:cNvPr id="3" name="Segnaposto contenuto 2"/>
          <p:cNvSpPr>
            <a:spLocks noGrp="1"/>
          </p:cNvSpPr>
          <p:nvPr>
            <p:ph idx="1"/>
          </p:nvPr>
        </p:nvSpPr>
        <p:spPr/>
        <p:txBody>
          <a:bodyPr/>
          <a:lstStyle/>
          <a:p>
            <a:r>
              <a:rPr lang="it-IT"/>
              <a:t>I solitoni sono un particolare tipo di </a:t>
            </a:r>
            <a:r>
              <a:rPr lang="it-IT" b="1"/>
              <a:t>onde</a:t>
            </a:r>
            <a:r>
              <a:rPr lang="it-IT"/>
              <a:t> che mantengono inalterata la loro forma grazie ad un </a:t>
            </a:r>
            <a:r>
              <a:rPr lang="it-IT" b="1"/>
              <a:t>perfetto equilibrio </a:t>
            </a:r>
            <a:r>
              <a:rPr lang="it-IT"/>
              <a:t>tra termini </a:t>
            </a:r>
            <a:r>
              <a:rPr lang="it-IT" b="1"/>
              <a:t>non lineari </a:t>
            </a:r>
            <a:r>
              <a:rPr lang="it-IT"/>
              <a:t>e </a:t>
            </a:r>
            <a:r>
              <a:rPr lang="it-IT" b="1"/>
              <a:t>dispersivi</a:t>
            </a:r>
            <a:r>
              <a:rPr lang="it-IT"/>
              <a:t>.</a:t>
            </a:r>
          </a:p>
          <a:p>
            <a:r>
              <a:rPr lang="it-IT"/>
              <a:t>I solitoni emergono come </a:t>
            </a:r>
            <a:r>
              <a:rPr lang="it-IT" b="1"/>
              <a:t>soluzioni esatte </a:t>
            </a:r>
            <a:r>
              <a:rPr lang="it-IT"/>
              <a:t>di certe classi di </a:t>
            </a:r>
            <a:r>
              <a:rPr lang="it-IT" b="1"/>
              <a:t>equazioni (o di sistemi) alle derivate parziali, non lineari </a:t>
            </a:r>
            <a:r>
              <a:rPr lang="it-IT"/>
              <a:t>di evoluzione.</a:t>
            </a:r>
          </a:p>
          <a:p>
            <a:r>
              <a:rPr lang="it-IT"/>
              <a:t>Le equazioni che hanno solitoni ammettono una </a:t>
            </a:r>
            <a:r>
              <a:rPr lang="it-IT" b="1"/>
              <a:t>infinità di leggi di conservazione</a:t>
            </a:r>
            <a:r>
              <a:rPr lang="it-IT"/>
              <a:t>.</a:t>
            </a:r>
          </a:p>
          <a:p>
            <a:endParaRPr lang="it-IT"/>
          </a:p>
          <a:p>
            <a:endParaRPr lang="it-IT"/>
          </a:p>
          <a:p>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LA TRASFORMATA SPETTRALE</a:t>
            </a:r>
          </a:p>
        </p:txBody>
      </p:sp>
      <p:sp>
        <p:nvSpPr>
          <p:cNvPr id="3" name="Segnaposto contenuto 2"/>
          <p:cNvSpPr>
            <a:spLocks noGrp="1"/>
          </p:cNvSpPr>
          <p:nvPr>
            <p:ph idx="1"/>
          </p:nvPr>
        </p:nvSpPr>
        <p:spPr/>
        <p:txBody>
          <a:bodyPr/>
          <a:lstStyle/>
          <a:p>
            <a:r>
              <a:rPr lang="it-IT"/>
              <a:t>Tale tecnica si può così riassumere: </a:t>
            </a:r>
          </a:p>
        </p:txBody>
      </p:sp>
      <p:pic>
        <p:nvPicPr>
          <p:cNvPr id="4" name="Immagine 3"/>
          <p:cNvPicPr/>
          <p:nvPr/>
        </p:nvPicPr>
        <p:blipFill>
          <a:blip r:embed="rId2"/>
          <a:srcRect/>
          <a:stretch>
            <a:fillRect/>
          </a:stretch>
        </p:blipFill>
        <p:spPr bwMode="auto">
          <a:xfrm>
            <a:off x="1515911" y="2424536"/>
            <a:ext cx="6112178" cy="2909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LA TRASFORMATA SPETTRALE</a:t>
            </a:r>
          </a:p>
        </p:txBody>
      </p:sp>
      <p:sp>
        <p:nvSpPr>
          <p:cNvPr id="3" name="Segnaposto contenuto 2"/>
          <p:cNvSpPr>
            <a:spLocks noGrp="1"/>
          </p:cNvSpPr>
          <p:nvPr>
            <p:ph idx="1"/>
          </p:nvPr>
        </p:nvSpPr>
        <p:spPr/>
        <p:txBody>
          <a:bodyPr>
            <a:normAutofit lnSpcReduction="10000"/>
          </a:bodyPr>
          <a:lstStyle/>
          <a:p>
            <a:r>
              <a:rPr lang="it-IT"/>
              <a:t>Lo schema a blocchi precedente ci indica che data la funzione di cui si vuole fare l’analisi spettrale la si prende all’istante iniziale (noto), si calcola la TS(0) mediante una </a:t>
            </a:r>
            <a:r>
              <a:rPr lang="it-IT" b="1"/>
              <a:t>equazione di Schroedinger </a:t>
            </a:r>
            <a:r>
              <a:rPr lang="it-IT"/>
              <a:t>(</a:t>
            </a:r>
            <a:r>
              <a:rPr lang="it-IT" b="1"/>
              <a:t>problema diretto</a:t>
            </a:r>
            <a:r>
              <a:rPr lang="it-IT"/>
              <a:t>), si fa evolvere nel tempo TS(t) ed infine si ottiene la funzione incognita in funzione dello spazio e del tempo (nel caso 1D) mediante l’eq. di </a:t>
            </a:r>
            <a:r>
              <a:rPr lang="it-IT" b="1"/>
              <a:t>Gel’fand-Levitan-Marchenko </a:t>
            </a:r>
            <a:r>
              <a:rPr lang="it-IT"/>
              <a:t>(</a:t>
            </a:r>
            <a:r>
              <a:rPr lang="it-IT" b="1"/>
              <a:t>problema inverso</a:t>
            </a:r>
            <a:r>
              <a:rPr lang="it-IT"/>
              <a:t>).</a:t>
            </a:r>
          </a:p>
          <a:p>
            <a:r>
              <a:rPr lang="it-IT"/>
              <a:t>Il vantaggio è che nello spazio spettrale (delle “frequenze”) l’evoluzione temporale è molto più </a:t>
            </a:r>
            <a:r>
              <a:rPr lang="it-IT" b="1"/>
              <a:t>semplice</a:t>
            </a:r>
            <a:r>
              <a:rPr lang="it-IT"/>
              <a:t> che nello spazio ordinario.</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LA TRASFORMATA SPETTRALE</a:t>
            </a:r>
          </a:p>
        </p:txBody>
      </p:sp>
      <p:sp>
        <p:nvSpPr>
          <p:cNvPr id="3" name="Segnaposto contenuto 2"/>
          <p:cNvSpPr>
            <a:spLocks noGrp="1"/>
          </p:cNvSpPr>
          <p:nvPr>
            <p:ph idx="1"/>
          </p:nvPr>
        </p:nvSpPr>
        <p:spPr/>
        <p:txBody>
          <a:bodyPr>
            <a:normAutofit fontScale="85000" lnSpcReduction="20000"/>
          </a:bodyPr>
          <a:lstStyle/>
          <a:p>
            <a:r>
              <a:rPr lang="it-IT"/>
              <a:t>La TS è così definita:</a:t>
            </a:r>
          </a:p>
          <a:p>
            <a:pPr>
              <a:buNone/>
            </a:pPr>
            <a:r>
              <a:rPr lang="it-IT"/>
              <a:t> </a:t>
            </a:r>
          </a:p>
          <a:p>
            <a:pPr>
              <a:buNone/>
            </a:pPr>
            <a:r>
              <a:rPr lang="it-IT"/>
              <a:t>    S : {R(k), − ∞ &lt; k &lt; + ∞; p(n), ρ(n), n = 1, 2, ..., N}</a:t>
            </a:r>
          </a:p>
          <a:p>
            <a:pPr>
              <a:buNone/>
            </a:pPr>
            <a:r>
              <a:rPr lang="it-IT"/>
              <a:t> </a:t>
            </a:r>
          </a:p>
          <a:p>
            <a:pPr>
              <a:buNone/>
            </a:pPr>
            <a:r>
              <a:rPr lang="it-IT"/>
              <a:t>     Ove </a:t>
            </a:r>
            <a:r>
              <a:rPr lang="it-IT" b="1"/>
              <a:t>R(k)</a:t>
            </a:r>
            <a:r>
              <a:rPr lang="it-IT"/>
              <a:t> è il “</a:t>
            </a:r>
            <a:r>
              <a:rPr lang="it-IT" b="1"/>
              <a:t>coefficiente di riflessione</a:t>
            </a:r>
            <a:r>
              <a:rPr lang="it-IT"/>
              <a:t>”, p(n) sono gli N </a:t>
            </a:r>
            <a:r>
              <a:rPr lang="it-IT" b="1"/>
              <a:t>autovalori</a:t>
            </a:r>
            <a:r>
              <a:rPr lang="it-IT"/>
              <a:t> discreti  negativi (se esistono) legati a k dalla relazione:</a:t>
            </a:r>
          </a:p>
          <a:p>
            <a:pPr>
              <a:buNone/>
            </a:pPr>
            <a:r>
              <a:rPr lang="it-IT"/>
              <a:t> </a:t>
            </a:r>
          </a:p>
          <a:p>
            <a:pPr>
              <a:buNone/>
            </a:pPr>
            <a:r>
              <a:rPr lang="it-IT"/>
              <a:t>    k^2 = -p(n)^2, p(n) &gt; 0</a:t>
            </a:r>
          </a:p>
          <a:p>
            <a:pPr>
              <a:buNone/>
            </a:pPr>
            <a:r>
              <a:rPr lang="it-IT"/>
              <a:t>    mentre ρ(n) sono opportuni parametri di normalizzazione.</a:t>
            </a:r>
          </a:p>
          <a:p>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LA TRASFORMATA SPETTRALE</a:t>
            </a:r>
          </a:p>
        </p:txBody>
      </p:sp>
      <p:sp>
        <p:nvSpPr>
          <p:cNvPr id="3" name="Segnaposto contenuto 2"/>
          <p:cNvSpPr>
            <a:spLocks noGrp="1"/>
          </p:cNvSpPr>
          <p:nvPr>
            <p:ph idx="1"/>
          </p:nvPr>
        </p:nvSpPr>
        <p:spPr/>
        <p:txBody>
          <a:bodyPr>
            <a:normAutofit lnSpcReduction="10000"/>
          </a:bodyPr>
          <a:lstStyle/>
          <a:p>
            <a:r>
              <a:rPr lang="it-IT"/>
              <a:t>La </a:t>
            </a:r>
            <a:r>
              <a:rPr lang="it-IT" b="1"/>
              <a:t>TS</a:t>
            </a:r>
            <a:r>
              <a:rPr lang="it-IT"/>
              <a:t> ha come </a:t>
            </a:r>
            <a:r>
              <a:rPr lang="it-IT" b="1"/>
              <a:t>limite lineare </a:t>
            </a:r>
            <a:r>
              <a:rPr lang="it-IT"/>
              <a:t>la </a:t>
            </a:r>
            <a:r>
              <a:rPr lang="it-IT" b="1"/>
              <a:t>TdF</a:t>
            </a:r>
            <a:r>
              <a:rPr lang="it-IT"/>
              <a:t> ma è molto più complessa ed è formata da diversi enti matematici: il </a:t>
            </a:r>
            <a:r>
              <a:rPr lang="it-IT" b="1"/>
              <a:t>coefficiente di riflessione </a:t>
            </a:r>
            <a:r>
              <a:rPr lang="it-IT"/>
              <a:t>(la parte “continua” dello spettro che esiste anche per la TdF), gli </a:t>
            </a:r>
            <a:r>
              <a:rPr lang="it-IT" b="1"/>
              <a:t>autovalori</a:t>
            </a:r>
            <a:r>
              <a:rPr lang="it-IT"/>
              <a:t> (la parte “discreta” dello spettro) e i </a:t>
            </a:r>
            <a:r>
              <a:rPr lang="it-IT" b="1"/>
              <a:t>coefficienti di normalizzazione</a:t>
            </a:r>
            <a:r>
              <a:rPr lang="it-IT"/>
              <a:t>.La </a:t>
            </a:r>
            <a:r>
              <a:rPr lang="it-IT" b="1"/>
              <a:t>soluzione solitonica </a:t>
            </a:r>
            <a:r>
              <a:rPr lang="it-IT"/>
              <a:t>si ha quando il coefficiente di </a:t>
            </a:r>
            <a:r>
              <a:rPr lang="it-IT" b="1"/>
              <a:t>riflessione è nullo </a:t>
            </a:r>
            <a:r>
              <a:rPr lang="it-IT"/>
              <a:t>e corrisponde ad ogni autovalore della trasformata spettrale.</a:t>
            </a:r>
          </a:p>
          <a:p>
            <a:r>
              <a:rPr lang="it-IT"/>
              <a:t>Gli effetti non-lineari (</a:t>
            </a:r>
            <a:r>
              <a:rPr lang="it-IT" b="1"/>
              <a:t>solitoni</a:t>
            </a:r>
            <a:r>
              <a:rPr lang="it-IT"/>
              <a:t>) sono contenuti nella </a:t>
            </a:r>
            <a:r>
              <a:rPr lang="it-IT" b="1"/>
              <a:t>parte discreta </a:t>
            </a:r>
            <a:r>
              <a:rPr lang="it-IT"/>
              <a:t>della TS mentre la parte continua non contribuisce.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LA TRASFORMATA SPETTRALE</a:t>
            </a:r>
          </a:p>
        </p:txBody>
      </p:sp>
      <p:sp>
        <p:nvSpPr>
          <p:cNvPr id="3" name="Segnaposto contenuto 2"/>
          <p:cNvSpPr>
            <a:spLocks noGrp="1"/>
          </p:cNvSpPr>
          <p:nvPr>
            <p:ph idx="1"/>
          </p:nvPr>
        </p:nvSpPr>
        <p:spPr/>
        <p:txBody>
          <a:bodyPr/>
          <a:lstStyle/>
          <a:p>
            <a:r>
              <a:rPr lang="it-IT"/>
              <a:t>LA TS SI PUO’ UTILIZZARE ANCHE PER I </a:t>
            </a:r>
            <a:r>
              <a:rPr lang="it-IT" b="1"/>
              <a:t>SISTEMI</a:t>
            </a:r>
            <a:r>
              <a:rPr lang="it-IT"/>
              <a:t> DI EQUAZIONI DIFFERENZIALI NON LINEARI E CIOE’ PER </a:t>
            </a:r>
            <a:r>
              <a:rPr lang="it-IT" b="1"/>
              <a:t>EQUAZIONI MATRICIALI</a:t>
            </a:r>
          </a:p>
          <a:p>
            <a:r>
              <a:rPr lang="it-IT"/>
              <a:t>NELLA MIA TESI DI LAUREA HO UTILIZZATO UN METODO, QUELLO DELL’ “</a:t>
            </a:r>
            <a:r>
              <a:rPr lang="it-IT" b="1"/>
              <a:t>ACCOPPIAMENTO</a:t>
            </a:r>
            <a:r>
              <a:rPr lang="it-IT"/>
              <a:t>”, PER TROVARE </a:t>
            </a:r>
            <a:r>
              <a:rPr lang="it-IT" b="1"/>
              <a:t>DUE KDV ACCOPPIATE </a:t>
            </a:r>
            <a:r>
              <a:rPr lang="it-IT"/>
              <a:t>IN MODO NON-LINEARE ASSAI COMPLESSO.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ISOLITONI NELLA FISICA-MATEMATICA</a:t>
            </a:r>
          </a:p>
        </p:txBody>
      </p:sp>
      <p:pic>
        <p:nvPicPr>
          <p:cNvPr id="6" name="Segnaposto contenuto 5" descr="8123%20copertina.pdf"/>
          <p:cNvPicPr>
            <a:picLocks noGrp="1" noChangeAspect="1"/>
          </p:cNvPicPr>
          <p:nvPr>
            <p:ph idx="1"/>
          </p:nvPr>
        </p:nvPicPr>
        <mc:AlternateContent>
          <mc:Choice xmlns:ma="http://schemas.microsoft.com/office/mac/drawingml/2008/main" Requires="ma">
            <p:blipFill>
              <a:blip r:embed="rId2"/>
              <a:srcRect l="-15607" r="-15607"/>
              <a:stretch>
                <a:fillRect/>
              </a:stretch>
            </p:blipFill>
          </mc:Choice>
          <mc:Fallback>
            <p:blipFill>
              <a:blip r:embed="rId3"/>
              <a:srcRect l="-15607" r="-15607"/>
              <a:stretch>
                <a:fillRect/>
              </a:stretch>
            </p:blipFill>
          </mc:Fallback>
        </mc:AlternateConten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2 EQ. KDV ACCOPPIATE </a:t>
            </a:r>
          </a:p>
        </p:txBody>
      </p:sp>
      <p:pic>
        <p:nvPicPr>
          <p:cNvPr id="4" name="Segnaposto contenuto 3" descr="8123 interno.pdf"/>
          <p:cNvPicPr>
            <a:picLocks noGrp="1" noChangeAspect="1"/>
          </p:cNvPicPr>
          <p:nvPr>
            <p:ph idx="1"/>
          </p:nvPr>
        </p:nvPicPr>
        <mc:AlternateContent>
          <mc:Choice xmlns:ma="http://schemas.microsoft.com/office/mac/drawingml/2008/main" Requires="ma">
            <p:blipFill>
              <a:blip r:embed="rId2"/>
              <a:srcRect l="-80611" r="-80611"/>
              <a:stretch>
                <a:fillRect/>
              </a:stretch>
            </p:blipFill>
          </mc:Choice>
          <mc:Fallback>
            <p:blipFill>
              <a:blip r:embed="rId3"/>
              <a:srcRect l="-80611" r="-80611"/>
              <a:stretch>
                <a:fillRect/>
              </a:stretch>
            </p:blipFill>
          </mc:Fallback>
        </mc:AlternateContent>
        <p:spPr>
          <a:xfrm>
            <a:off x="152400" y="1524000"/>
            <a:ext cx="8610600" cy="4880068"/>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PROBLEMI MATEMATICI APERTI</a:t>
            </a:r>
          </a:p>
        </p:txBody>
      </p:sp>
      <p:sp>
        <p:nvSpPr>
          <p:cNvPr id="3" name="Segnaposto contenuto 2"/>
          <p:cNvSpPr>
            <a:spLocks noGrp="1"/>
          </p:cNvSpPr>
          <p:nvPr>
            <p:ph idx="1"/>
          </p:nvPr>
        </p:nvSpPr>
        <p:spPr/>
        <p:txBody>
          <a:bodyPr>
            <a:normAutofit fontScale="92500" lnSpcReduction="10000"/>
          </a:bodyPr>
          <a:lstStyle/>
          <a:p>
            <a:r>
              <a:rPr lang="it-IT"/>
              <a:t>La tecnica della TS ha fatto enormi passi in avanti dalla sua creazione; inizialmente si è applicata al caso di una sola variabile spaziale (insieme, naturalmente, all’altra variabile temporale che però riveste un ruolo di tipo parametrico-evolutivo); successivamente si è esteso il campo applicativo della TS al caso spaziale bidimensionale, cioè a due variabili.Tuttavia </a:t>
            </a:r>
            <a:r>
              <a:rPr lang="it-IT" b="1"/>
              <a:t>non si è riusciti ancora ad avere una generalizzazione al caso di 3 variabili spaziali </a:t>
            </a:r>
            <a:r>
              <a:rPr lang="it-IT"/>
              <a:t>ed anzi pare che ciò non sia possibile (contrariamente al caso della TdF) a causa di quello che in letteratura specialistica è chiamato un “no-go theorem”, cioè un teorema che predice l’impossibilità di una generalizzazione.</a:t>
            </a:r>
          </a:p>
          <a:p>
            <a:pPr>
              <a:buNone/>
            </a:pPr>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CONCLUSIONI</a:t>
            </a:r>
          </a:p>
        </p:txBody>
      </p:sp>
      <p:sp>
        <p:nvSpPr>
          <p:cNvPr id="3" name="Segnaposto contenuto 2"/>
          <p:cNvSpPr>
            <a:spLocks noGrp="1"/>
          </p:cNvSpPr>
          <p:nvPr>
            <p:ph idx="1"/>
          </p:nvPr>
        </p:nvSpPr>
        <p:spPr/>
        <p:txBody>
          <a:bodyPr>
            <a:normAutofit/>
          </a:bodyPr>
          <a:lstStyle/>
          <a:p>
            <a:r>
              <a:rPr lang="it-IT"/>
              <a:t>I </a:t>
            </a:r>
            <a:r>
              <a:rPr lang="it-IT" b="1"/>
              <a:t>solitoni</a:t>
            </a:r>
            <a:r>
              <a:rPr lang="it-IT"/>
              <a:t> rappresentano oggetti interessanti sia per la fisica e le sue applicazioni tecnologiche che per la matematica; dall’iniziale campo idrodinamico si è visto che essi sono presenti in molti campi anche assai diversi tra loro. Il futuro della ricerca in questo campo è probabilmente nell’applicazione </a:t>
            </a:r>
            <a:r>
              <a:rPr lang="it-IT" b="1"/>
              <a:t>tecnologica nelle telecomunicazione dei solitoni alle fibre ottiche mentre per la matematica pura </a:t>
            </a:r>
            <a:r>
              <a:rPr lang="it-IT"/>
              <a:t>rappresentano comunque  un campo di studio di estremo interesse.</a:t>
            </a:r>
          </a:p>
          <a:p>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BIBLIOGRAFIA (minimale)</a:t>
            </a:r>
          </a:p>
        </p:txBody>
      </p:sp>
      <p:sp>
        <p:nvSpPr>
          <p:cNvPr id="3" name="Segnaposto contenuto 2"/>
          <p:cNvSpPr>
            <a:spLocks noGrp="1"/>
          </p:cNvSpPr>
          <p:nvPr>
            <p:ph idx="1"/>
          </p:nvPr>
        </p:nvSpPr>
        <p:spPr>
          <a:xfrm>
            <a:off x="549275" y="1444532"/>
            <a:ext cx="8042276" cy="5108668"/>
          </a:xfrm>
        </p:spPr>
        <p:txBody>
          <a:bodyPr>
            <a:normAutofit fontScale="25000" lnSpcReduction="20000"/>
          </a:bodyPr>
          <a:lstStyle/>
          <a:p>
            <a:pPr>
              <a:buNone/>
            </a:pPr>
            <a:endParaRPr lang="it-IT" sz="4308"/>
          </a:p>
          <a:p>
            <a:pPr lvl="0">
              <a:buNone/>
            </a:pPr>
            <a:r>
              <a:rPr lang="it-IT" sz="4308"/>
              <a:t>        Calogero F., Degasperis, A., </a:t>
            </a:r>
            <a:r>
              <a:rPr lang="it-IT" sz="4308" i="1"/>
              <a:t>Spectral transform and solitons: tools to solve and investigate nonlinerar evolution equations</a:t>
            </a:r>
            <a:r>
              <a:rPr lang="it-IT" sz="4308"/>
              <a:t>, Amsterdam, 1982. </a:t>
            </a:r>
          </a:p>
          <a:p>
            <a:pPr lvl="0">
              <a:buNone/>
            </a:pPr>
            <a:r>
              <a:rPr lang="it-IT" sz="4308"/>
              <a:t>        Calogero F., http://www.treccani.it/enciclopedia/solitoni_(Enciclopedia_della_Scienza_e_della_Tecnica)/</a:t>
            </a:r>
          </a:p>
          <a:p>
            <a:pPr lvl="0">
              <a:buNone/>
            </a:pPr>
            <a:r>
              <a:rPr lang="it-IT" sz="4308"/>
              <a:t>        Cortini G. (a cura di), </a:t>
            </a:r>
            <a:r>
              <a:rPr lang="it-IT" sz="4308" i="1"/>
              <a:t>Percorsi di fisica</a:t>
            </a:r>
            <a:r>
              <a:rPr lang="it-IT" sz="4308"/>
              <a:t>, </a:t>
            </a:r>
            <a:r>
              <a:rPr lang="it-IT" sz="4308" i="1"/>
              <a:t>I solitoni</a:t>
            </a:r>
            <a:r>
              <a:rPr lang="it-IT" sz="4308"/>
              <a:t> (Degasperis A.), La Nuova Italia, Scandicci, 1991.</a:t>
            </a:r>
          </a:p>
          <a:p>
            <a:pPr lvl="0">
              <a:buNone/>
            </a:pPr>
            <a:r>
              <a:rPr lang="it-IT" sz="4308"/>
              <a:t>        Gardner, C.S., Greene, J.M., Kruskal, M.D., Miura, R.M., Method for solving the Korteweg-de Vries equation, in ‟Physical review letters", 1967, XIX, pp. 1095-1097. </a:t>
            </a:r>
          </a:p>
          <a:p>
            <a:pPr>
              <a:buNone/>
            </a:pPr>
            <a:r>
              <a:rPr lang="it-IT" sz="4308"/>
              <a:t>        Scott Russell, J.,  </a:t>
            </a:r>
            <a:r>
              <a:rPr lang="it-IT" sz="4308" i="1"/>
              <a:t>Report on waves</a:t>
            </a:r>
            <a:r>
              <a:rPr lang="it-IT" sz="4308"/>
              <a:t>, in Report of the fourteenth meeting of the British Associations for the advancement of science, 1845. John Murray, London, 1845, pp. 331 – 390.</a:t>
            </a:r>
          </a:p>
          <a:p>
            <a:pPr>
              <a:buNone/>
            </a:pPr>
            <a:r>
              <a:rPr lang="it-IT" sz="4308"/>
              <a:t>        Vatinno G., </a:t>
            </a:r>
            <a:r>
              <a:rPr lang="it-IT" sz="4308" i="1"/>
              <a:t>I solitoni nella fisica-matematica</a:t>
            </a:r>
            <a:r>
              <a:rPr lang="it-IT" sz="4308"/>
              <a:t> (pref. di Antonio Degasperis), Aracne, Roma, 2015. </a:t>
            </a:r>
          </a:p>
          <a:p>
            <a:pPr>
              <a:buNone/>
            </a:pPr>
            <a:r>
              <a:rPr lang="it-IT" sz="4308"/>
              <a:t>        Zabusky, N J and Kruskal, M D (1965). </a:t>
            </a:r>
            <a:r>
              <a:rPr lang="it-IT" sz="4308" i="1"/>
              <a:t>Interaction of `Solitons' in a Collisionless Plasma</a:t>
            </a:r>
            <a:r>
              <a:rPr lang="it-IT" sz="4308"/>
              <a:t> </a:t>
            </a:r>
            <a:r>
              <a:rPr lang="it-IT" sz="4308" i="1"/>
              <a:t>and the Recurrence of Initial States</a:t>
            </a:r>
            <a:r>
              <a:rPr lang="it-IT" sz="4308"/>
              <a:t>, </a:t>
            </a:r>
            <a:r>
              <a:rPr lang="it-IT" sz="4308" i="1"/>
              <a:t>in</a:t>
            </a:r>
            <a:r>
              <a:rPr lang="it-IT" sz="4308"/>
              <a:t> Physical Review Letters 15: 240–243.</a:t>
            </a:r>
          </a:p>
          <a:p>
            <a:pPr>
              <a:buNone/>
            </a:pPr>
            <a:r>
              <a:rPr lang="it-IT" sz="4308"/>
              <a:t>       </a:t>
            </a:r>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I SOLITONI</a:t>
            </a:r>
          </a:p>
        </p:txBody>
      </p:sp>
      <p:sp>
        <p:nvSpPr>
          <p:cNvPr id="3" name="Segnaposto contenuto 2"/>
          <p:cNvSpPr>
            <a:spLocks noGrp="1"/>
          </p:cNvSpPr>
          <p:nvPr>
            <p:ph idx="1"/>
          </p:nvPr>
        </p:nvSpPr>
        <p:spPr/>
        <p:txBody>
          <a:bodyPr/>
          <a:lstStyle/>
          <a:p>
            <a:r>
              <a:rPr lang="it-IT"/>
              <a:t>La prima descrizione di un solitone è quella fornita dall’ingegnere britannico </a:t>
            </a:r>
            <a:r>
              <a:rPr lang="it-IT" b="1"/>
              <a:t>J. Scott Russell </a:t>
            </a:r>
            <a:r>
              <a:rPr lang="it-IT"/>
              <a:t>(1808 – 1882) che lo vide risalire, nel 1834, l’ Union Canal (lungo circa 51 Km in Scozia).</a:t>
            </a:r>
          </a:p>
          <a:p>
            <a:pPr>
              <a:buNone/>
            </a:pPr>
            <a:r>
              <a:rPr lang="it-IT"/>
              <a:t>   Di seguito il resoconto che ne fece col titolo:</a:t>
            </a:r>
          </a:p>
          <a:p>
            <a:pPr>
              <a:buNone/>
            </a:pPr>
            <a:r>
              <a:rPr lang="it-IT"/>
              <a:t>	“Report on waves” al 14-simo congresso della </a:t>
            </a:r>
            <a:r>
              <a:rPr lang="it-IT" i="1"/>
              <a:t>British Association for the Advancement of Science</a:t>
            </a:r>
            <a:r>
              <a:rPr lang="it-IT"/>
              <a:t>, nel 1845 pagg. 311-390.</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a:t>I SOLITONI</a:t>
            </a:r>
            <a:r>
              <a:rPr lang="it-IT"/>
              <a:t/>
            </a:r>
            <a:br>
              <a:rPr lang="it-IT"/>
            </a:br>
            <a:endParaRPr lang="it-IT"/>
          </a:p>
        </p:txBody>
      </p:sp>
      <p:sp>
        <p:nvSpPr>
          <p:cNvPr id="3" name="Segnaposto contenuto 2"/>
          <p:cNvSpPr>
            <a:spLocks noGrp="1"/>
          </p:cNvSpPr>
          <p:nvPr>
            <p:ph idx="1"/>
          </p:nvPr>
        </p:nvSpPr>
        <p:spPr/>
        <p:txBody>
          <a:bodyPr>
            <a:normAutofit fontScale="70000" lnSpcReduction="20000"/>
          </a:bodyPr>
          <a:lstStyle/>
          <a:p>
            <a:r>
              <a:rPr lang="it-IT"/>
              <a:t>“Stavo osservando il moto di un battello che veniva trainato rapidamente lungo uno stretto canale da un paio di cavalli, quando il battello improvvisamente si fermò; non altrettanto fece la massa d’acqua del canale che esso aveva messo in moto; essa si accumulò attorno alla prua del battello in uno stato di violenta agitazione, dopo di che mosse in avanti con grande velocità, assumendo la forma di una grande solitaria elevazione, un cumulo d’acqua arrotondato e ben definito che continuò la sua corsa lungo il canale, apparentemente senza mutamento di forma o riduzione di velocità. La seguii a cavallo lungo la sponda del canale e la superai mentre stava ancora procedendo ad una velocità di otto o nove miglia all’ora [circa 15-17 km/h], ancora conservando il suo aspetto originario di circa trenta piedi di lunghezza [9 m] e un piede e mezzo (circa 0.5 m] in altezza. La sua altezza diminuì gradualmente e dopo un inseguimento di un miglio o due (2-4 km) la persi nei meandri del canale. Questo, nel mese di agosto del 1834, fu il mio primo casuale incontro con quel fenomeno bello e singolare che ho chiamato “Onda di traslazione”.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
            </a:r>
            <a:br>
              <a:rPr lang="it-IT" b="1"/>
            </a:br>
            <a:r>
              <a:rPr lang="it-IT" b="1"/>
              <a:t/>
            </a:r>
            <a:br>
              <a:rPr lang="it-IT" b="1"/>
            </a:br>
            <a:r>
              <a:rPr lang="it-IT" b="1"/>
              <a:t/>
            </a:r>
            <a:br>
              <a:rPr lang="it-IT" b="1"/>
            </a:br>
            <a:r>
              <a:rPr lang="it-IT" b="1"/>
              <a:t>I SOLITONI</a:t>
            </a:r>
            <a:r>
              <a:rPr lang="it-IT"/>
              <a:t/>
            </a:r>
            <a:br>
              <a:rPr lang="it-IT"/>
            </a:br>
            <a:r>
              <a:rPr lang="it-IT" sz="1200"/>
              <a:t>Disegni per gli esperimenti che Russell condusse nel suo giardino nel 1834</a:t>
            </a:r>
            <a:r>
              <a:rPr lang="it-IT" b="1"/>
              <a:t/>
            </a:r>
            <a:br>
              <a:rPr lang="it-IT" b="1"/>
            </a:br>
            <a:r>
              <a:rPr lang="it-IT" sz="1200" b="1"/>
              <a:t>http://www.macs.hw.ac.uk/~chris/scott_russell.html</a:t>
            </a:r>
          </a:p>
        </p:txBody>
      </p:sp>
      <p:sp>
        <p:nvSpPr>
          <p:cNvPr id="3" name="Segnaposto contenuto 2"/>
          <p:cNvSpPr>
            <a:spLocks noGrp="1"/>
          </p:cNvSpPr>
          <p:nvPr>
            <p:ph idx="1"/>
          </p:nvPr>
        </p:nvSpPr>
        <p:spPr/>
        <p:txBody>
          <a:bodyPr/>
          <a:lstStyle/>
          <a:p>
            <a:endParaRPr lang="it-IT"/>
          </a:p>
        </p:txBody>
      </p:sp>
      <p:pic>
        <p:nvPicPr>
          <p:cNvPr id="4" name="Picture 1029" descr="D:\Math\Professional\Talks\wave0.jpg"/>
          <p:cNvPicPr>
            <a:picLocks noChangeAspect="1" noChangeArrowheads="1"/>
          </p:cNvPicPr>
          <p:nvPr/>
        </p:nvPicPr>
        <p:blipFill>
          <a:blip r:embed="rId3"/>
          <a:srcRect/>
          <a:stretch>
            <a:fillRect/>
          </a:stretch>
        </p:blipFill>
        <p:spPr bwMode="auto">
          <a:xfrm>
            <a:off x="549276" y="1600201"/>
            <a:ext cx="8042276" cy="427513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I SOLITONI</a:t>
            </a:r>
          </a:p>
        </p:txBody>
      </p:sp>
      <p:sp>
        <p:nvSpPr>
          <p:cNvPr id="3" name="Segnaposto contenuto 2"/>
          <p:cNvSpPr>
            <a:spLocks noGrp="1"/>
          </p:cNvSpPr>
          <p:nvPr>
            <p:ph idx="1"/>
          </p:nvPr>
        </p:nvSpPr>
        <p:spPr/>
        <p:txBody>
          <a:bodyPr>
            <a:normAutofit fontScale="92500"/>
          </a:bodyPr>
          <a:lstStyle/>
          <a:p>
            <a:r>
              <a:rPr lang="it-IT"/>
              <a:t>I solitoni hanno specifiche proprietà dovute, come detto, all’</a:t>
            </a:r>
            <a:r>
              <a:rPr lang="it-IT" b="1"/>
              <a:t>equilibrio</a:t>
            </a:r>
            <a:r>
              <a:rPr lang="it-IT"/>
              <a:t> tra le due componenti: </a:t>
            </a:r>
            <a:r>
              <a:rPr lang="it-IT" b="1"/>
              <a:t>non lineare </a:t>
            </a:r>
            <a:r>
              <a:rPr lang="it-IT"/>
              <a:t>(che tende a “concentrare” la forma d’onda) e </a:t>
            </a:r>
            <a:r>
              <a:rPr lang="it-IT" b="1"/>
              <a:t>dispersiva</a:t>
            </a:r>
            <a:r>
              <a:rPr lang="it-IT"/>
              <a:t> (che tende a “disfare” la forma d’onda). </a:t>
            </a:r>
          </a:p>
          <a:p>
            <a:r>
              <a:rPr lang="it-IT"/>
              <a:t>La prima è  che un solitone trasla </a:t>
            </a:r>
            <a:r>
              <a:rPr lang="it-IT" b="1"/>
              <a:t>senza cambiare forma</a:t>
            </a:r>
            <a:r>
              <a:rPr lang="it-IT"/>
              <a:t>; </a:t>
            </a:r>
          </a:p>
          <a:p>
            <a:r>
              <a:rPr lang="it-IT"/>
              <a:t>La seconda è che in un urto tra due solitoni essi </a:t>
            </a:r>
            <a:r>
              <a:rPr lang="it-IT" b="1"/>
              <a:t>emergono identici</a:t>
            </a:r>
            <a:r>
              <a:rPr lang="it-IT"/>
              <a:t>, a meno di uno spostamento di fase (cioè un ritardo temporale) nelle onde che li descrivono matematicamente; cioè il loro urto è </a:t>
            </a:r>
            <a:r>
              <a:rPr lang="it-IT" b="1"/>
              <a:t>sempre elastico</a:t>
            </a:r>
            <a:r>
              <a:rPr lang="it-IT"/>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LE ONDE SOLITARIE</a:t>
            </a:r>
          </a:p>
        </p:txBody>
      </p:sp>
      <p:sp>
        <p:nvSpPr>
          <p:cNvPr id="3" name="Segnaposto contenuto 2"/>
          <p:cNvSpPr>
            <a:spLocks noGrp="1"/>
          </p:cNvSpPr>
          <p:nvPr>
            <p:ph idx="1"/>
          </p:nvPr>
        </p:nvSpPr>
        <p:spPr/>
        <p:txBody>
          <a:bodyPr/>
          <a:lstStyle/>
          <a:p>
            <a:r>
              <a:rPr lang="it-IT"/>
              <a:t>Alcune soluzioni delle equazioni differenziali alle derivate parziali non lineari si chiamano </a:t>
            </a:r>
            <a:r>
              <a:rPr lang="it-IT" b="1"/>
              <a:t>onde solitarie (o solitroni)</a:t>
            </a:r>
            <a:r>
              <a:rPr lang="it-IT"/>
              <a:t> e sono caratterizzate dal fatto di avere urti </a:t>
            </a:r>
            <a:r>
              <a:rPr lang="it-IT" b="1"/>
              <a:t>anelastici</a:t>
            </a:r>
            <a:r>
              <a:rPr lang="it-IT"/>
              <a:t> in cui vengono prodotte radiazioni residue e/o create-distrutte altre onde solitarie più altri prodotti. Tali equazioni non possono essere risolte dalla TS. Tutti i solitoni sono anche onde solitarie ma non è vero il viceversa.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a:t>GENERAZIONE DI  SOLITONI IN UN CANALE </a:t>
            </a:r>
          </a:p>
        </p:txBody>
      </p:sp>
      <p:pic>
        <p:nvPicPr>
          <p:cNvPr id="6" name="soliton splash 27 sep run 5 met reflectie.mp4.mp4">
            <a:hlinkClick r:id="" action="ppaction://media"/>
          </p:cNvPr>
          <p:cNvPicPr/>
          <p:nvPr>
            <p:ph idx="1"/>
            <a:videoFile r:link="rId1"/>
          </p:nvPr>
        </p:nvPicPr>
        <p:blipFill>
          <a:blip r:embed="rId3"/>
          <a:stretch>
            <a:fillRect/>
          </a:stretch>
        </p:blipFill>
        <p:spPr>
          <a:xfrm>
            <a:off x="549275" y="1444532"/>
            <a:ext cx="8042275" cy="4575268"/>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zza">
  <a:themeElements>
    <a:clrScheme name="Brezz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zza">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zz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Brezza.thmx</Template>
  <TotalTime>8024</TotalTime>
  <Words>2524</Words>
  <Application>Microsoft PowerPoint per Mac</Application>
  <PresentationFormat>Presentazione su schermo (4:3)</PresentationFormat>
  <Paragraphs>125</Paragraphs>
  <Slides>39</Slides>
  <Notes>3</Notes>
  <HiddenSlides>0</HiddenSlides>
  <MMClips>4</MMClips>
  <ScaleCrop>false</ScaleCrop>
  <HeadingPairs>
    <vt:vector size="6" baseType="variant">
      <vt:variant>
        <vt:lpstr>Modello struttura</vt:lpstr>
      </vt:variant>
      <vt:variant>
        <vt:i4>1</vt:i4>
      </vt:variant>
      <vt:variant>
        <vt:lpstr>Server OLE incorporati</vt:lpstr>
      </vt:variant>
      <vt:variant>
        <vt:i4>1</vt:i4>
      </vt:variant>
      <vt:variant>
        <vt:lpstr>Titoli diapositive</vt:lpstr>
      </vt:variant>
      <vt:variant>
        <vt:i4>39</vt:i4>
      </vt:variant>
    </vt:vector>
  </HeadingPairs>
  <TitlesOfParts>
    <vt:vector size="41" baseType="lpstr">
      <vt:lpstr>Brezza</vt:lpstr>
      <vt:lpstr>Equation</vt:lpstr>
      <vt:lpstr>Diapositiva 1</vt:lpstr>
      <vt:lpstr>Nature Physics 4, 496 - 501 (2008)</vt:lpstr>
      <vt:lpstr>I SOLITONI NEL LORO SVILUPPO STORICO</vt:lpstr>
      <vt:lpstr>I SOLITONI</vt:lpstr>
      <vt:lpstr>I SOLITONI </vt:lpstr>
      <vt:lpstr>   I SOLITONI Disegni per gli esperimenti che Russell condusse nel suo giardino nel 1834 http://www.macs.hw.ac.uk/~chris/scott_russell.html</vt:lpstr>
      <vt:lpstr>I SOLITONI</vt:lpstr>
      <vt:lpstr>LE ONDE SOLITARIE</vt:lpstr>
      <vt:lpstr>GENERAZIONE DI  SOLITONI IN UN CANALE </vt:lpstr>
      <vt:lpstr>SOLITONE KDV 1D IN MOVIMENTO</vt:lpstr>
      <vt:lpstr>URTO TRA 2 SOLITONI KDV 1D  (rappresentazione “divenire”)</vt:lpstr>
      <vt:lpstr>URTO TRA 2 SOLITONI1D KDV (rappresentazione “essere”)</vt:lpstr>
      <vt:lpstr>SOLITONI BIDIMENSIONALI</vt:lpstr>
      <vt:lpstr>URTO TRA 2 SOLITONI 2D Kadomtsev-Petviashvili eq. (rappresentazione “divenire”)</vt:lpstr>
      <vt:lpstr>I SOLITONI </vt:lpstr>
      <vt:lpstr>L’EQUAZIONE KDV</vt:lpstr>
      <vt:lpstr>Diapositiva 17</vt:lpstr>
      <vt:lpstr>L’EQUAZIONE KDV</vt:lpstr>
      <vt:lpstr> KDV MATRICIALE </vt:lpstr>
      <vt:lpstr>I SOLITONI DELLA KDV</vt:lpstr>
      <vt:lpstr>ALTRE EQUAZIONI</vt:lpstr>
      <vt:lpstr>EQUAZIONE DI BENJAMIN-ONO</vt:lpstr>
      <vt:lpstr>EQUAZIONE DI BURGERS</vt:lpstr>
      <vt:lpstr>L’EQUAZIONE DI SCHRODINGER NON LINEARE</vt:lpstr>
      <vt:lpstr>KDV A ONDE LUNGHE</vt:lpstr>
      <vt:lpstr>EQUAZIONE DI BOUSSINNESQ</vt:lpstr>
      <vt:lpstr>EQUAZIONE DI  KADOMTSEV-PETVIASHVILI </vt:lpstr>
      <vt:lpstr>EQUAZIONE SINE-GORDON</vt:lpstr>
      <vt:lpstr>LA TRASFORMATA SPETTRALE</vt:lpstr>
      <vt:lpstr>LA TRASFORMATA SPETTRALE</vt:lpstr>
      <vt:lpstr>LA TRASFORMATA SPETTRALE</vt:lpstr>
      <vt:lpstr>LA TRASFORMATA SPETTRALE</vt:lpstr>
      <vt:lpstr>LA TRASFORMATA SPETTRALE</vt:lpstr>
      <vt:lpstr>LA TRASFORMATA SPETTRALE</vt:lpstr>
      <vt:lpstr>ISOLITONI NELLA FISICA-MATEMATICA</vt:lpstr>
      <vt:lpstr>2 EQ. KDV ACCOPPIATE </vt:lpstr>
      <vt:lpstr>PROBLEMI MATEMATICI APERTI</vt:lpstr>
      <vt:lpstr>CONCLUSIONI</vt:lpstr>
      <vt:lpstr>BIBLIOGRAFIA (minimale)</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SOLITONI</dc:title>
  <dc:creator>Giuseppe Vatinno</dc:creator>
  <cp:lastModifiedBy>Giuseppe Vatinno</cp:lastModifiedBy>
  <cp:revision>51</cp:revision>
  <dcterms:created xsi:type="dcterms:W3CDTF">2015-09-14T09:26:28Z</dcterms:created>
  <dcterms:modified xsi:type="dcterms:W3CDTF">2015-09-14T10:16:50Z</dcterms:modified>
</cp:coreProperties>
</file>