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94" r:id="rId1"/>
    <p:sldMasterId id="2147483991" r:id="rId2"/>
  </p:sldMasterIdLst>
  <p:notesMasterIdLst>
    <p:notesMasterId r:id="rId17"/>
  </p:notesMasterIdLst>
  <p:handoutMasterIdLst>
    <p:handoutMasterId r:id="rId18"/>
  </p:handoutMasterIdLst>
  <p:sldIdLst>
    <p:sldId id="280" r:id="rId3"/>
    <p:sldId id="258" r:id="rId4"/>
    <p:sldId id="319" r:id="rId5"/>
    <p:sldId id="318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74" r:id="rId14"/>
    <p:sldId id="276" r:id="rId15"/>
    <p:sldId id="307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C73FC6"/>
    <a:srgbClr val="F4F4B2"/>
    <a:srgbClr val="1067EA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2" autoAdjust="0"/>
    <p:restoredTop sz="94037" autoAdjust="0"/>
  </p:normalViewPr>
  <p:slideViewPr>
    <p:cSldViewPr>
      <p:cViewPr>
        <p:scale>
          <a:sx n="130" d="100"/>
          <a:sy n="130" d="100"/>
        </p:scale>
        <p:origin x="-1072" y="784"/>
      </p:cViewPr>
      <p:guideLst>
        <p:guide orient="horz" pos="2160"/>
        <p:guide pos="3168"/>
      </p:guideLst>
    </p:cSldViewPr>
  </p:slideViewPr>
  <p:outlineViewPr>
    <p:cViewPr varScale="1">
      <p:scale>
        <a:sx n="25" d="100"/>
        <a:sy n="25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notesViewPr>
    <p:cSldViewPr>
      <p:cViewPr varScale="1">
        <p:scale>
          <a:sx n="73" d="100"/>
          <a:sy n="73" d="100"/>
        </p:scale>
        <p:origin x="-251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47DFC3-484E-4A46-9A7A-A55364FAE9D8}" type="datetime1">
              <a:rPr lang="it-IT"/>
              <a:pPr>
                <a:defRPr/>
              </a:pPr>
              <a:t>9/21/15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1525D-C2E8-AE41-A153-12302857A8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056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DEEB4D8-CAB3-4B4D-9028-1831562964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233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  <a:defRPr/>
            </a:pPr>
            <a:endParaRPr lang="en-GB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FF534AD-53FA-A942-AE3D-886D8432D0D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73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fascio</a:t>
            </a:r>
            <a:r>
              <a:rPr lang="en-US" dirty="0" smtClean="0"/>
              <a:t> </a:t>
            </a:r>
            <a:r>
              <a:rPr lang="en-US" dirty="0" err="1" smtClean="0"/>
              <a:t>cosi</a:t>
            </a:r>
            <a:r>
              <a:rPr lang="en-US" dirty="0" smtClean="0"/>
              <a:t>’ </a:t>
            </a:r>
            <a:r>
              <a:rPr lang="en-US" dirty="0" err="1" smtClean="0"/>
              <a:t>bunchato</a:t>
            </a:r>
            <a:r>
              <a:rPr lang="en-US" dirty="0" smtClean="0"/>
              <a:t> 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spettro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contenente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lungh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d’onda</a:t>
            </a:r>
            <a:r>
              <a:rPr lang="en-US" baseline="0" dirty="0" smtClean="0"/>
              <a:t> del seed e le sue </a:t>
            </a:r>
            <a:r>
              <a:rPr lang="en-US" baseline="0" dirty="0" err="1" smtClean="0"/>
              <a:t>armoniche</a:t>
            </a:r>
            <a:r>
              <a:rPr lang="en-US" baseline="0" dirty="0" smtClean="0"/>
              <a:t>, per cui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mandato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successiva</a:t>
            </a:r>
            <a:r>
              <a:rPr lang="en-US" baseline="0" dirty="0" smtClean="0"/>
              <a:t> catena di </a:t>
            </a:r>
            <a:r>
              <a:rPr lang="en-US" baseline="0" dirty="0" err="1" smtClean="0"/>
              <a:t>ondulatori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risonanti</a:t>
            </a:r>
            <a:r>
              <a:rPr lang="en-US" baseline="0" dirty="0" smtClean="0"/>
              <a:t> ad un </a:t>
            </a:r>
            <a:r>
              <a:rPr lang="en-US" baseline="0" dirty="0" err="1" smtClean="0"/>
              <a:t>armonica</a:t>
            </a:r>
            <a:r>
              <a:rPr lang="en-US" baseline="0" dirty="0" smtClean="0"/>
              <a:t> del seed </a:t>
            </a:r>
            <a:r>
              <a:rPr lang="en-US" baseline="0" dirty="0" err="1" smtClean="0"/>
              <a:t>emette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coerentemente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11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93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20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3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NB: non e’ un </a:t>
            </a:r>
            <a:r>
              <a:rPr lang="en-US" dirty="0" err="1" smtClean="0"/>
              <a:t>effetto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rotazione</a:t>
            </a:r>
            <a:r>
              <a:rPr lang="en-US" baseline="0" dirty="0" smtClean="0"/>
              <a:t> del R56 </a:t>
            </a:r>
            <a:r>
              <a:rPr lang="en-US" baseline="0" dirty="0" err="1" smtClean="0"/>
              <a:t>perche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eventualmente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avverrebbe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densita</a:t>
            </a:r>
            <a:r>
              <a:rPr lang="en-US" baseline="0" dirty="0" smtClean="0"/>
              <a:t>’ ma non in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Arrivo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chicane con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modulazione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densita</a:t>
            </a:r>
            <a:r>
              <a:rPr lang="en-US" baseline="0" dirty="0" smtClean="0"/>
              <a:t>’ in BC1 (molto </a:t>
            </a:r>
            <a:r>
              <a:rPr lang="en-US" baseline="0" dirty="0" err="1" smtClean="0"/>
              <a:t>debole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Aumentando</a:t>
            </a:r>
            <a:r>
              <a:rPr lang="en-US" baseline="0" dirty="0" smtClean="0"/>
              <a:t> l’R56,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guadagno</a:t>
            </a:r>
            <a:r>
              <a:rPr lang="en-US" baseline="0" dirty="0" smtClean="0"/>
              <a:t> di u-bunching </a:t>
            </a:r>
            <a:r>
              <a:rPr lang="en-US" baseline="0" dirty="0" err="1" smtClean="0"/>
              <a:t>dovuto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LSC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BC1 e lo </a:t>
            </a:r>
            <a:r>
              <a:rPr lang="en-US" baseline="0" dirty="0" err="1" smtClean="0"/>
              <a:t>schermo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aumenta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modualzione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visibile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spettrometro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EB4D8-CAB3-4B4D-9028-183156296408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1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99194F87-79CE-A44B-B74D-D23A68656955}" type="slidenum">
              <a:rPr lang="it-IT" sz="1400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it-IT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hyperlink" Target="mailto:nome.cognome@elettra.eu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mailto:nome.cognome@elettra.eu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hyperlink" Target="mailto:nome.cognome@elettra.eu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hyperlink" Target="mailto:nome.cognome@elettra.eu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mailto:nome.cognome@elettra.eu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mailto:nome.cognome@elettra.eu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47CF-8DCD-B547-8EBB-296BF57F1E48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13-16 April 2015 - </a:t>
            </a:r>
            <a:r>
              <a:rPr lang="en-US" dirty="0" err="1" smtClean="0"/>
              <a:t>Praha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0075-6782-544A-83EF-D27B4925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8881-8A31-5246-B424-2C579DE94584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4056-C5F9-3940-8028-9DFEDAF7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8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EAB0-75DE-1C41-87AD-968891ADAA10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D624-CBA3-F741-BAA2-ACD708D0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4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6F34-6F4A-F242-9F5B-3853E9A6E3CA}" type="datetime1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521C-4953-0047-9C42-CC9955F50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Gly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359150"/>
            <a:ext cx="12382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93571"/>
            <a:ext cx="8568531" cy="1620430"/>
          </a:xfrm>
        </p:spPr>
        <p:txBody>
          <a:bodyPr anchor="b"/>
          <a:lstStyle>
            <a:lvl1pPr>
              <a:defRPr sz="60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8" y="4199819"/>
            <a:ext cx="8566781" cy="1931917"/>
          </a:xfrm>
        </p:spPr>
        <p:txBody>
          <a:bodyPr>
            <a:normAutofit/>
          </a:bodyPr>
          <a:lstStyle>
            <a:lvl1pPr marL="0" indent="0" algn="ctr">
              <a:spcBef>
                <a:spcPts val="331"/>
              </a:spcBef>
              <a:buNone/>
              <a:defRPr sz="18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496696" y="6932613"/>
            <a:ext cx="1179117" cy="4032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G. Penco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1</a:t>
            </a:r>
            <a:r>
              <a:rPr lang="cs-CZ" dirty="0" smtClean="0">
                <a:solidFill>
                  <a:srgbClr val="000000"/>
                </a:solidFill>
              </a:rPr>
              <a:t>Roma, 21-25 Sept.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00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28800"/>
            <a:ext cx="181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71B3-766A-C644-8A32-DFD1C55524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3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72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lyph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498850"/>
            <a:ext cx="11747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1792849"/>
            <a:ext cx="8566782" cy="1622810"/>
          </a:xfrm>
        </p:spPr>
        <p:txBody>
          <a:bodyPr anchor="b"/>
          <a:lstStyle>
            <a:lvl1pPr algn="ctr">
              <a:defRPr sz="60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47" y="4203179"/>
            <a:ext cx="8566782" cy="1935277"/>
          </a:xfrm>
        </p:spPr>
        <p:txBody>
          <a:bodyPr>
            <a:normAutofit/>
          </a:bodyPr>
          <a:lstStyle>
            <a:lvl1pPr marL="0" indent="0" algn="ctr">
              <a:spcBef>
                <a:spcPts val="331"/>
              </a:spcBef>
              <a:buNone/>
              <a:defRPr sz="18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091A-5FA5-EF40-87C5-C77D953CB1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3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34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28800"/>
            <a:ext cx="181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047" y="2435896"/>
            <a:ext cx="4032250" cy="40318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328" y="2435896"/>
            <a:ext cx="4032250" cy="40318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DE63-A030-F24E-8B90-D3BDA43C89AD}" type="datetime1">
              <a:rPr lang="en-US" smtClean="0"/>
              <a:t>9/21/15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8E27-3660-D34E-A1C6-2696C236937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86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28800"/>
            <a:ext cx="181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47" y="2234655"/>
            <a:ext cx="4032250" cy="705219"/>
          </a:xfrm>
        </p:spPr>
        <p:txBody>
          <a:bodyPr anchor="ctr"/>
          <a:lstStyle>
            <a:lvl1pPr marL="0" indent="0" algn="ctr">
              <a:spcBef>
                <a:spcPts val="331"/>
              </a:spcBef>
              <a:buNone/>
              <a:defRPr sz="26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047" y="3107866"/>
            <a:ext cx="4032250" cy="335985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328" y="2234655"/>
            <a:ext cx="4032250" cy="705219"/>
          </a:xfrm>
        </p:spPr>
        <p:txBody>
          <a:bodyPr anchor="ctr"/>
          <a:lstStyle>
            <a:lvl1pPr marL="0" indent="0" algn="ctr">
              <a:spcBef>
                <a:spcPts val="331"/>
              </a:spcBef>
              <a:buNone/>
              <a:defRPr sz="26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328" y="3107866"/>
            <a:ext cx="4032250" cy="335985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89DB-542A-924B-A0B4-2C73F9658F40}" type="datetime1">
              <a:rPr lang="en-US" smtClean="0"/>
              <a:t>9/21/15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0DFF-2AFF-D846-BF3F-EDDE5B7729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6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28800"/>
            <a:ext cx="181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0206-3CC1-B045-B517-2561AE54465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3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82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8947-6E1C-9045-B3C6-A84950A25F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Penco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85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1B98-5348-C94F-A52B-A41337DAC987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EC60-8763-AD4F-AEAD-D3E70292E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8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19363"/>
            <a:ext cx="181451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98" y="1007957"/>
            <a:ext cx="4032250" cy="1280945"/>
          </a:xfrm>
        </p:spPr>
        <p:txBody>
          <a:bodyPr anchor="b"/>
          <a:lstStyle>
            <a:lvl1pPr algn="ctr">
              <a:defRPr sz="4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387" y="503978"/>
            <a:ext cx="4032250" cy="596374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398" y="2855877"/>
            <a:ext cx="4032250" cy="3191864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G. Penco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7903" y="6932613"/>
            <a:ext cx="2496071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74A4-1C3E-5543-9FD2-71485337B4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53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2519363"/>
            <a:ext cx="181451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579" y="1007957"/>
            <a:ext cx="4032250" cy="1280105"/>
          </a:xfrm>
          <a:effectLst/>
        </p:spPr>
        <p:txBody>
          <a:bodyPr anchor="b"/>
          <a:lstStyle>
            <a:lvl1pPr algn="ctr" defTabSz="1007943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6398" y="503979"/>
            <a:ext cx="4032250" cy="5967103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579" y="2852517"/>
            <a:ext cx="4032250" cy="319522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5B66-1C55-8648-A1A4-360AA7B96E03}" type="datetime1">
              <a:rPr lang="en-US" smtClean="0"/>
              <a:t>9/21/15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467-D79A-C040-AFCC-4EEBDDDFBB1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54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91150"/>
            <a:ext cx="181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4120764"/>
            <a:ext cx="8566782" cy="1156185"/>
          </a:xfrm>
          <a:effectLst/>
        </p:spPr>
        <p:txBody>
          <a:bodyPr anchor="b"/>
          <a:lstStyle>
            <a:lvl1pPr algn="ctr" defTabSz="1007943" rtl="0" eaLnBrk="1" latinLnBrk="0" hangingPunct="1">
              <a:spcBef>
                <a:spcPct val="0"/>
              </a:spcBef>
              <a:buNone/>
              <a:defRPr sz="42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156" y="503978"/>
            <a:ext cx="5040313" cy="3498203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047" y="5711754"/>
            <a:ext cx="8566782" cy="755968"/>
          </a:xfrm>
        </p:spPr>
        <p:txBody>
          <a:bodyPr rtlCol="0">
            <a:normAutofit/>
          </a:bodyPr>
          <a:lstStyle>
            <a:lvl1pPr marL="0" indent="0" algn="ctr">
              <a:spcBef>
                <a:spcPts val="331"/>
              </a:spcBef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2A12-DCF7-5446-921F-6925B40A3BEF}" type="datetime1">
              <a:rPr lang="en-US" smtClean="0"/>
              <a:t>9/21/15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C038-5E48-1E4C-A3C8-D976D74E3BF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27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828800"/>
            <a:ext cx="1816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3A9F-EB07-1B4D-B6B5-D93837CF46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3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415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3057" y="3434556"/>
            <a:ext cx="18145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6490" y="592915"/>
            <a:ext cx="1680104" cy="58698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047" y="592915"/>
            <a:ext cx="6493109" cy="58698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B74B-897F-BC42-914A-B84D0A699AEB}" type="datetime1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2728-0FD3-D84D-A8CE-F3E0FE8823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52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ermat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1439912" y="3203773"/>
            <a:ext cx="6480175" cy="1080120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lang="en-US" sz="1200" smtClean="0"/>
            </a:lvl1pPr>
          </a:lstStyle>
          <a:p>
            <a:pPr lvl="0"/>
            <a:endParaRPr lang="it-IT" dirty="0" smtClean="0"/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1439912" y="4283893"/>
            <a:ext cx="6480175" cy="360040"/>
          </a:xfrm>
          <a:prstGeom prst="rect">
            <a:avLst/>
          </a:prstGeom>
        </p:spPr>
        <p:txBody>
          <a:bodyPr/>
          <a:lstStyle>
            <a:lvl1pPr>
              <a:defRPr sz="1300" baseline="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57C2-E2A1-F147-B00B-9C6CC484522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2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45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PT-sfondo 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 descr="PPT_EST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4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198438"/>
            <a:ext cx="2762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2830513" y="323849"/>
            <a:ext cx="7250112" cy="13223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endParaRPr lang="en-US" dirty="0" smtClean="0"/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85AE-55A8-8D4F-8BA6-DB820EDAE23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295895" y="6932613"/>
            <a:ext cx="2568079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48873" y="0"/>
            <a:ext cx="1403573" cy="1403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3808" y="6660157"/>
            <a:ext cx="755502" cy="7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erma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PT-schermata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14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ermat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PT_Videata finale+ww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0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="1" baseline="0">
                <a:latin typeface="Calisto M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84A4-D736-B640-A68E-7FE8E94D0C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0772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2259-A3E0-F047-9174-EA5AB4B1ABA3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D9AF-373D-584B-BD33-9915138B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5C40-6828-3548-BC61-FCD4230CE296}" type="datetime1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8439-25FB-C840-A6EF-BF33995C3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0552-F414-794F-BF1F-E83675B08202}" type="datetime1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83B7-035D-AC4B-B4D2-81DCBC4B2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5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68A8-F38B-8E46-AC38-AC95546AD4F5}" type="datetime1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B70B-E59A-1D4A-B835-31E8D492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6022-2B24-EE46-B821-7750A93BBE11}" type="datetime1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A318-2F5B-EB4E-9711-0390BCAB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4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214AD-77A1-7843-9F81-CC28104A7EB7}" type="datetime1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5C01-0E14-3049-943F-DD48D8A46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0576-71EB-1546-BF8F-772AE75F3FFA}" type="datetime1">
              <a:rPr lang="en-US" smtClean="0"/>
              <a:t>9/21/15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D3B1-A1C6-9B48-B23F-2D916FB80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7.pn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23" Type="http://schemas.openxmlformats.org/officeDocument/2006/relationships/hyperlink" Target="mailto:nome.cognome@elettra.eu" TargetMode="Externa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G. Penco             </a:t>
            </a:r>
            <a:fld id="{8C8664FF-43DF-2641-8BDC-A073217455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  <p:sldLayoutId id="2147484999" r:id="rId8"/>
    <p:sldLayoutId id="2147485000" r:id="rId9"/>
    <p:sldLayoutId id="2147485001" r:id="rId10"/>
    <p:sldLayoutId id="2147485002" r:id="rId11"/>
    <p:sldLayoutId id="214748500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sto MT"/>
          <a:ea typeface="ＭＳ Ｐゴシック" charset="-128"/>
          <a:cs typeface="Calisto M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listo MT"/>
          <a:ea typeface="ＭＳ Ｐゴシック" charset="-128"/>
          <a:cs typeface="Calisto M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sto MT"/>
          <a:ea typeface="ＭＳ Ｐゴシック" charset="-128"/>
          <a:cs typeface="Calisto M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sto MT"/>
          <a:ea typeface="ＭＳ Ｐゴシック" charset="-128"/>
          <a:cs typeface="Calisto M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sto MT"/>
          <a:ea typeface="ＭＳ Ｐゴシック" charset="-128"/>
          <a:cs typeface="Calisto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6625" y="6932613"/>
            <a:ext cx="587375" cy="403225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457D8C-273D-5B4C-85B1-9B829342A9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74613"/>
            <a:ext cx="8567738" cy="1511300"/>
          </a:xfrm>
          <a:prstGeom prst="rect">
            <a:avLst/>
          </a:prstGeom>
          <a:effectLst/>
        </p:spPr>
        <p:txBody>
          <a:bodyPr vert="horz" lIns="100794" tIns="50397" rIns="100794" bIns="50397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2435225"/>
            <a:ext cx="8567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6438" y="6932613"/>
            <a:ext cx="2619375" cy="403225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68BBE-BDEE-BA42-9990-F9965F9AB01D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6932613"/>
            <a:ext cx="3478212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cs-CZ" smtClean="0"/>
              <a:t>13-16 April 2015 - Praha</a:t>
            </a:r>
            <a:endParaRPr/>
          </a:p>
        </p:txBody>
      </p:sp>
      <p:pic>
        <p:nvPicPr>
          <p:cNvPr id="14343" name="Immagine 2" descr="PPT-sfondo ok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magine 1" descr="PPT_EST logo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48873" y="0"/>
            <a:ext cx="1403573" cy="140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03808" y="6660157"/>
            <a:ext cx="755502" cy="755502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5616376" y="7020197"/>
            <a:ext cx="39608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5652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it-IT" sz="1300" dirty="0" smtClean="0"/>
              <a:t>Giuseppe Penco </a:t>
            </a:r>
            <a:r>
              <a:rPr lang="it-IT" sz="1300" dirty="0" err="1" smtClean="0"/>
              <a:t>–</a:t>
            </a:r>
            <a:r>
              <a:rPr lang="it-IT" sz="1300" dirty="0" smtClean="0"/>
              <a:t> </a:t>
            </a:r>
            <a:r>
              <a:rPr lang="it-IT" sz="1300" dirty="0" smtClean="0">
                <a:hlinkClick r:id="rId23"/>
              </a:rPr>
              <a:t>giuseppe.penco@elettra.eu</a:t>
            </a:r>
            <a:r>
              <a:rPr lang="it-IT" sz="1300" dirty="0" smtClean="0"/>
              <a:t>  |  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295895" y="6932613"/>
            <a:ext cx="2568079" cy="4032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95896" y="7020197"/>
            <a:ext cx="2056679" cy="280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300" dirty="0" smtClean="0">
                <a:solidFill>
                  <a:schemeClr val="bg2">
                    <a:lumMod val="50000"/>
                  </a:schemeClr>
                </a:solidFill>
              </a:rPr>
              <a:t>21-25 Sept. 2015 - Roma</a:t>
            </a:r>
            <a:endParaRPr lang="cs-CZ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04" r:id="rId7"/>
    <p:sldLayoutId id="2147485011" r:id="rId8"/>
    <p:sldLayoutId id="2147485012" r:id="rId9"/>
    <p:sldLayoutId id="2147485013" r:id="rId10"/>
    <p:sldLayoutId id="2147485014" r:id="rId11"/>
    <p:sldLayoutId id="2147485015" r:id="rId12"/>
    <p:sldLayoutId id="2147485016" r:id="rId13"/>
    <p:sldLayoutId id="2147485017" r:id="rId14"/>
    <p:sldLayoutId id="2147485018" r:id="rId15"/>
    <p:sldLayoutId id="2147485019" r:id="rId16"/>
    <p:sldLayoutId id="2147485020" r:id="rId17"/>
  </p:sldLayoutIdLst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503238" indent="-503238" algn="l" defTabSz="1006475" rtl="0" eaLnBrk="0" fontAlgn="base" hangingPunct="0">
        <a:spcBef>
          <a:spcPts val="2200"/>
        </a:spcBef>
        <a:spcAft>
          <a:spcPct val="0"/>
        </a:spcAft>
        <a:buClr>
          <a:srgbClr val="8E887C"/>
        </a:buClr>
        <a:buFont typeface="Wingdings" charset="0"/>
        <a:buChar char=""/>
        <a:defRPr sz="26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1006475" indent="-503238" algn="l" defTabSz="1006475" rtl="0" eaLnBrk="0" fontAlgn="base" hangingPunct="0">
        <a:spcBef>
          <a:spcPts val="663"/>
        </a:spcBef>
        <a:spcAft>
          <a:spcPct val="0"/>
        </a:spcAft>
        <a:buClr>
          <a:srgbClr val="47443E"/>
        </a:buClr>
        <a:buFont typeface="Wingdings" charset="0"/>
        <a:buChar char="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511300" indent="-503238" algn="l" defTabSz="1006475" rtl="0" eaLnBrk="0" fontAlgn="base" hangingPunct="0">
        <a:spcBef>
          <a:spcPts val="663"/>
        </a:spcBef>
        <a:spcAft>
          <a:spcPct val="0"/>
        </a:spcAft>
        <a:buClr>
          <a:srgbClr val="8E887C"/>
        </a:buClr>
        <a:buFont typeface="Wingdings" charset="0"/>
        <a:buChar char="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2014538" indent="-503238" algn="l" defTabSz="1006475" rtl="0" eaLnBrk="0" fontAlgn="base" hangingPunct="0">
        <a:spcBef>
          <a:spcPts val="663"/>
        </a:spcBef>
        <a:spcAft>
          <a:spcPct val="0"/>
        </a:spcAft>
        <a:buClr>
          <a:srgbClr val="47443E"/>
        </a:buClr>
        <a:buFont typeface="Wingdings" charset="0"/>
        <a:buChar char="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519363" indent="-503238" algn="l" defTabSz="1006475" rtl="0" eaLnBrk="0" fontAlgn="base" hangingPunct="0">
        <a:spcBef>
          <a:spcPts val="663"/>
        </a:spcBef>
        <a:spcAft>
          <a:spcPct val="0"/>
        </a:spcAft>
        <a:buClr>
          <a:srgbClr val="8E887C"/>
        </a:buClr>
        <a:buFont typeface="Wingdings" charset="0"/>
        <a:buChar char="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4" Type="http://schemas.openxmlformats.org/officeDocument/2006/relationships/slideLayout" Target="../slideLayouts/slideLayout26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png"/><Relationship Id="rId9" Type="http://schemas.openxmlformats.org/officeDocument/2006/relationships/image" Target="../media/image42.emf"/><Relationship Id="rId1" Type="http://schemas.openxmlformats.org/officeDocument/2006/relationships/vmlDrawing" Target="../drawings/vmlDrawing1.vml"/><Relationship Id="rId2" Type="http://schemas.microsoft.com/office/2007/relationships/media" Target="../media/media1.avi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9.emf"/><Relationship Id="rId6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png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png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4.emf"/><Relationship Id="rId7" Type="http://schemas.openxmlformats.org/officeDocument/2006/relationships/image" Target="../media/image32.emf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color_spectru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t="8346" r="14432" b="12990"/>
          <a:stretch/>
        </p:blipFill>
        <p:spPr>
          <a:xfrm>
            <a:off x="5343370" y="1415267"/>
            <a:ext cx="4608491" cy="4308786"/>
          </a:xfrm>
          <a:prstGeom prst="rect">
            <a:avLst/>
          </a:prstGeom>
        </p:spPr>
      </p:pic>
      <p:sp>
        <p:nvSpPr>
          <p:cNvPr id="14337" name="Title 3"/>
          <p:cNvSpPr>
            <a:spLocks noGrp="1"/>
          </p:cNvSpPr>
          <p:nvPr>
            <p:ph type="ctrTitle"/>
          </p:nvPr>
        </p:nvSpPr>
        <p:spPr bwMode="auto">
          <a:xfrm>
            <a:off x="144091" y="1331565"/>
            <a:ext cx="6048349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Multi-color High Gain FEL driven by seeded micro-bunching instability</a:t>
            </a:r>
            <a:b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</a:b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/>
            </a:r>
            <a:b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</a:br>
            <a:r>
              <a:rPr lang="en-US" sz="2800" b="0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Giuseppe Penco</a:t>
            </a: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, E. </a:t>
            </a:r>
            <a:r>
              <a:rPr lang="en-US" sz="2800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Roussel</a:t>
            </a: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, </a:t>
            </a:r>
            <a:b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</a:b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E. Ferrari, E. </a:t>
            </a:r>
            <a:r>
              <a:rPr lang="en-US" sz="2800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Allaria</a:t>
            </a: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, S. Di </a:t>
            </a:r>
            <a:r>
              <a:rPr lang="en-US" sz="2800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Mitri</a:t>
            </a: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, </a:t>
            </a:r>
            <a:b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</a:b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M. Veronese, M. </a:t>
            </a:r>
            <a:r>
              <a:rPr lang="en-US" sz="2800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Danailov</a:t>
            </a: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, </a:t>
            </a:r>
            <a:b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</a:br>
            <a:r>
              <a:rPr lang="en-US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D. Gauthier, L. </a:t>
            </a:r>
            <a:r>
              <a:rPr lang="en-US" sz="2800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MS PGothic" charset="0"/>
                <a:cs typeface="Calisto MT"/>
              </a:rPr>
              <a:t>Giannessi</a:t>
            </a:r>
            <a:endParaRPr lang="en-US" sz="28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MS PGothic" charset="0"/>
              <a:cs typeface="Calisto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E3C32-D903-1C40-9F41-659299E4B1F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564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42481" y="323850"/>
            <a:ext cx="6026223" cy="9357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What happens when this pre-modulated beam is driven in the FEL undulators?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21-25 Sept. 2015 - Roma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287784" y="1403573"/>
            <a:ext cx="9577064" cy="3241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sto MT"/>
                <a:cs typeface="Calisto MT"/>
              </a:rPr>
              <a:t>The pre</a:t>
            </a:r>
            <a:r>
              <a:rPr lang="en-US" sz="1600" b="1" dirty="0">
                <a:solidFill>
                  <a:srgbClr val="FF0000"/>
                </a:solidFill>
                <a:latin typeface="Calisto MT"/>
                <a:cs typeface="Calisto MT"/>
              </a:rPr>
              <a:t>-modulated beam interacts with </a:t>
            </a:r>
            <a:r>
              <a:rPr lang="en-US" sz="1600" b="1" dirty="0" smtClean="0">
                <a:solidFill>
                  <a:srgbClr val="FF0000"/>
                </a:solidFill>
                <a:latin typeface="Calisto MT"/>
                <a:cs typeface="Calisto MT"/>
              </a:rPr>
              <a:t>the seed </a:t>
            </a:r>
            <a:r>
              <a:rPr lang="en-US" sz="1600" b="1" dirty="0">
                <a:solidFill>
                  <a:srgbClr val="FF0000"/>
                </a:solidFill>
                <a:latin typeface="Calisto MT"/>
                <a:cs typeface="Calisto MT"/>
              </a:rPr>
              <a:t>laser and leads to the emission of multi-color </a:t>
            </a:r>
            <a:r>
              <a:rPr lang="en-US" sz="1600" b="1" dirty="0" smtClean="0">
                <a:solidFill>
                  <a:srgbClr val="FF0000"/>
                </a:solidFill>
                <a:latin typeface="Calisto MT"/>
                <a:cs typeface="Calisto MT"/>
              </a:rPr>
              <a:t>FEL pulses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776" y="1763613"/>
            <a:ext cx="3888432" cy="78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After the dispersive section, the e-beam has density modulation at wavenumber k=2</a:t>
            </a:r>
            <a:r>
              <a:rPr lang="en-US" sz="16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/</a:t>
            </a:r>
            <a:r>
              <a:rPr lang="en-US" sz="16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03574"/>
              </p:ext>
            </p:extLst>
          </p:nvPr>
        </p:nvGraphicFramePr>
        <p:xfrm>
          <a:off x="1359432" y="2411685"/>
          <a:ext cx="188068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5" imgW="939800" imgH="215900" progId="Equation.3">
                  <p:embed/>
                </p:oleObj>
              </mc:Choice>
              <mc:Fallback>
                <p:oleObj name="Equation" r:id="rId5" imgW="93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432" y="2411685"/>
                        <a:ext cx="1880680" cy="432048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9792" y="2915741"/>
            <a:ext cx="3240360" cy="1011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sto MT"/>
                <a:cs typeface="Calisto MT"/>
              </a:rPr>
              <a:t>n</a:t>
            </a:r>
            <a:r>
              <a:rPr lang="en-US" sz="1600" dirty="0" err="1" smtClean="0">
                <a:solidFill>
                  <a:srgbClr val="000000"/>
                </a:solidFill>
                <a:latin typeface="Calisto MT"/>
                <a:cs typeface="Calisto MT"/>
              </a:rPr>
              <a:t>,m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  integers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C: compression factor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alisto MT"/>
                <a:cs typeface="Calisto MT"/>
              </a:rPr>
              <a:t>k</a:t>
            </a:r>
            <a:r>
              <a:rPr lang="en-US" sz="1600" baseline="-25000" dirty="0" err="1" smtClean="0">
                <a:solidFill>
                  <a:srgbClr val="000000"/>
                </a:solidFill>
                <a:latin typeface="Calisto MT"/>
                <a:cs typeface="Calisto MT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: beating wavenumber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Calisto MT"/>
                <a:cs typeface="Calisto MT"/>
              </a:rPr>
              <a:t>k</a:t>
            </a:r>
            <a:r>
              <a:rPr lang="en-US" sz="1600" baseline="-25000" dirty="0" err="1" smtClean="0">
                <a:solidFill>
                  <a:srgbClr val="000000"/>
                </a:solidFill>
                <a:latin typeface="Calisto MT"/>
                <a:cs typeface="Calisto MT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: seed laser wavenumber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6576" y="4211885"/>
            <a:ext cx="2376264" cy="2156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By properly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choosing the radiator resonance, i.e. the 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und.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parameter K, one can select the 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freq. components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to be 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amplified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or, in other words, the harmonic 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of the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seed laser and/or its sidebands</a:t>
            </a:r>
          </a:p>
        </p:txBody>
      </p:sp>
      <p:pic>
        <p:nvPicPr>
          <p:cNvPr id="38" name="Picture 7" descr="spect_vs_K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r="8817"/>
          <a:stretch/>
        </p:blipFill>
        <p:spPr bwMode="auto">
          <a:xfrm>
            <a:off x="143768" y="3966021"/>
            <a:ext cx="7103537" cy="26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est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68304" y="1763613"/>
            <a:ext cx="4536504" cy="227581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989808" y="1792721"/>
            <a:ext cx="5875040" cy="2203140"/>
            <a:chOff x="4187601" y="4715941"/>
            <a:chExt cx="5875040" cy="2203140"/>
          </a:xfrm>
        </p:grpSpPr>
        <p:pic>
          <p:nvPicPr>
            <p:cNvPr id="26" name="Picture 25" descr="fel_spect_2spect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01" y="4715941"/>
              <a:ext cx="5875040" cy="2203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5041180" y="5179790"/>
              <a:ext cx="1295400" cy="1192337"/>
              <a:chOff x="1583928" y="3772149"/>
              <a:chExt cx="1296144" cy="1191926"/>
            </a:xfrm>
          </p:grpSpPr>
          <p:sp>
            <p:nvSpPr>
              <p:cNvPr id="28" name="TextBox 14"/>
              <p:cNvSpPr txBox="1">
                <a:spLocks noChangeArrowheads="1"/>
              </p:cNvSpPr>
              <p:nvPr/>
            </p:nvSpPr>
            <p:spPr bwMode="auto">
              <a:xfrm>
                <a:off x="1583928" y="3772149"/>
                <a:ext cx="12961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i="1" dirty="0">
                    <a:solidFill>
                      <a:schemeClr val="tx1"/>
                    </a:solidFill>
                  </a:rPr>
                  <a:t>9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000" i="1" baseline="-25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+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Ck</a:t>
                </a:r>
                <a:r>
                  <a:rPr lang="en-US" sz="2000" i="1" baseline="-25000" dirty="0" err="1">
                    <a:solidFill>
                      <a:schemeClr val="tx1"/>
                    </a:solidFill>
                  </a:rPr>
                  <a:t>b</a:t>
                </a:r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Connettore 2 127"/>
              <p:cNvCxnSpPr/>
              <p:nvPr/>
            </p:nvCxnSpPr>
            <p:spPr bwMode="auto">
              <a:xfrm>
                <a:off x="2375851" y="4243598"/>
                <a:ext cx="432048" cy="720477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7919788" y="5180265"/>
              <a:ext cx="1296988" cy="1230805"/>
              <a:chOff x="4751391" y="3772130"/>
              <a:chExt cx="1296144" cy="1231843"/>
            </a:xfrm>
          </p:grpSpPr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4751391" y="3772130"/>
                <a:ext cx="12961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i="1" dirty="0">
                    <a:solidFill>
                      <a:schemeClr val="tx1"/>
                    </a:solidFill>
                  </a:rPr>
                  <a:t>9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000" i="1" baseline="-250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2000" i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Ck</a:t>
                </a:r>
                <a:r>
                  <a:rPr lang="en-US" sz="2000" i="1" baseline="-25000" dirty="0" err="1">
                    <a:solidFill>
                      <a:schemeClr val="tx1"/>
                    </a:solidFill>
                  </a:rPr>
                  <a:t>b</a:t>
                </a:r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Connettore 2 127"/>
              <p:cNvCxnSpPr/>
              <p:nvPr/>
            </p:nvCxnSpPr>
            <p:spPr bwMode="auto">
              <a:xfrm flipH="1">
                <a:off x="4969009" y="4139645"/>
                <a:ext cx="215760" cy="86432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6264448" y="4819943"/>
              <a:ext cx="936106" cy="1480172"/>
              <a:chOff x="2809816" y="3307564"/>
              <a:chExt cx="934352" cy="1480385"/>
            </a:xfrm>
          </p:grpSpPr>
          <p:sp>
            <p:nvSpPr>
              <p:cNvPr id="34" name="TextBox 12"/>
              <p:cNvSpPr txBox="1">
                <a:spLocks noChangeArrowheads="1"/>
              </p:cNvSpPr>
              <p:nvPr/>
            </p:nvSpPr>
            <p:spPr bwMode="auto">
              <a:xfrm>
                <a:off x="2809816" y="3307564"/>
                <a:ext cx="6480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i="1" dirty="0">
                    <a:solidFill>
                      <a:schemeClr val="tx1"/>
                    </a:solidFill>
                  </a:rPr>
                  <a:t>9 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000" i="1" baseline="-25000" dirty="0" err="1">
                    <a:solidFill>
                      <a:schemeClr val="tx1"/>
                    </a:solidFill>
                  </a:rPr>
                  <a:t>s</a:t>
                </a:r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" name="Connettore 2 127"/>
              <p:cNvCxnSpPr/>
              <p:nvPr/>
            </p:nvCxnSpPr>
            <p:spPr bwMode="auto">
              <a:xfrm>
                <a:off x="3384480" y="3635259"/>
                <a:ext cx="359688" cy="115269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6696496" y="6588149"/>
            <a:ext cx="3240360" cy="3821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Submitted to </a:t>
            </a:r>
            <a:r>
              <a:rPr lang="en-US" sz="2000" dirty="0" err="1" smtClean="0">
                <a:solidFill>
                  <a:srgbClr val="000000"/>
                </a:solidFill>
              </a:rPr>
              <a:t>Phys</a:t>
            </a:r>
            <a:r>
              <a:rPr lang="en-US" sz="2000" dirty="0" smtClean="0">
                <a:solidFill>
                  <a:srgbClr val="000000"/>
                </a:solidFill>
              </a:rPr>
              <a:t> Rev. </a:t>
            </a:r>
            <a:r>
              <a:rPr lang="en-US" sz="2000" dirty="0" err="1" smtClean="0">
                <a:solidFill>
                  <a:srgbClr val="000000"/>
                </a:solidFill>
              </a:rPr>
              <a:t>Lett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7904" y="6588149"/>
            <a:ext cx="1800200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K=</a:t>
            </a:r>
            <a:r>
              <a:rPr lang="en-US" sz="1600" dirty="0" err="1" smtClean="0">
                <a:solidFill>
                  <a:srgbClr val="000000"/>
                </a:solidFill>
                <a:latin typeface="Calisto MT"/>
                <a:cs typeface="Calisto MT"/>
              </a:rPr>
              <a:t>eB</a:t>
            </a:r>
            <a:r>
              <a:rPr lang="en-US" sz="1600" baseline="-25000" dirty="0" err="1" smtClean="0">
                <a:solidFill>
                  <a:srgbClr val="000000"/>
                </a:solidFill>
                <a:latin typeface="Calisto MT"/>
                <a:cs typeface="Calisto MT"/>
              </a:rPr>
              <a:t>u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600" baseline="-25000" dirty="0" err="1" smtClean="0">
                <a:solidFill>
                  <a:srgbClr val="000000"/>
                </a:solidFill>
                <a:latin typeface="Calisto MT"/>
                <a:cs typeface="Calisto MT"/>
              </a:rPr>
              <a:t>u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/2</a:t>
            </a:r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m</a:t>
            </a:r>
            <a:r>
              <a:rPr lang="en-US" sz="1600" baseline="-25000" dirty="0" smtClean="0">
                <a:solidFill>
                  <a:srgbClr val="000000"/>
                </a:solidFill>
                <a:latin typeface="Calisto MT"/>
                <a:cs typeface="Calisto MT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c</a:t>
            </a:r>
            <a:endParaRPr lang="en-US" sz="16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9852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 animBg="1"/>
      <p:bldP spid="6" grpId="0"/>
      <p:bldP spid="9" grpId="0"/>
      <p:bldP spid="14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42481" y="323850"/>
            <a:ext cx="6026223" cy="8637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FEL spectrum </a:t>
            </a:r>
            <a:r>
              <a:rPr lang="en-US" sz="2800" dirty="0" err="1" smtClean="0">
                <a:latin typeface="+mj-lt"/>
              </a:rPr>
              <a:t>tunability</a:t>
            </a:r>
            <a:r>
              <a:rPr lang="en-US" sz="2800" dirty="0" smtClean="0">
                <a:latin typeface="+mj-lt"/>
              </a:rPr>
              <a:t> by changing the compression factor</a:t>
            </a:r>
            <a:endParaRPr lang="en-US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21-25 Sept. 2015 - Roma</a:t>
            </a:r>
            <a:endParaRPr lang="cs-CZ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98204"/>
              </p:ext>
            </p:extLst>
          </p:nvPr>
        </p:nvGraphicFramePr>
        <p:xfrm>
          <a:off x="3634037" y="1619597"/>
          <a:ext cx="313446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4" imgW="939800" imgH="215900" progId="Equation.3">
                  <p:embed/>
                </p:oleObj>
              </mc:Choice>
              <mc:Fallback>
                <p:oleObj name="Equation" r:id="rId4" imgW="93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4037" y="1619597"/>
                        <a:ext cx="3134467" cy="720080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accent5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896296" y="1187549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3740" y="2843733"/>
            <a:ext cx="10042437" cy="3024336"/>
            <a:chOff x="13740" y="2843733"/>
            <a:chExt cx="10042437" cy="3024336"/>
          </a:xfrm>
        </p:grpSpPr>
        <p:pic>
          <p:nvPicPr>
            <p:cNvPr id="6" name="Picture 5" descr="screenshot_191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5" r="2258" b="49920"/>
            <a:stretch/>
          </p:blipFill>
          <p:spPr bwMode="auto">
            <a:xfrm>
              <a:off x="13740" y="2843733"/>
              <a:ext cx="10042437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24088" y="5219997"/>
              <a:ext cx="2880320" cy="44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Compression factor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304008" y="5652045"/>
              <a:ext cx="5472608" cy="0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76616" y="5370879"/>
              <a:ext cx="1008112" cy="35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Calisto MT"/>
                  <a:cs typeface="Calisto MT"/>
                </a:rPr>
                <a:t>C &gt;10</a:t>
              </a:r>
              <a:endParaRPr lang="en-US" sz="1800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3928" y="5364013"/>
              <a:ext cx="1008112" cy="353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Calisto MT"/>
                  <a:cs typeface="Calisto MT"/>
                </a:rPr>
                <a:t>C ~ 2</a:t>
              </a:r>
              <a:endParaRPr lang="en-US" sz="1800" dirty="0">
                <a:solidFill>
                  <a:srgbClr val="FFFFFF"/>
                </a:solidFill>
                <a:latin typeface="Calisto MT"/>
                <a:cs typeface="Calisto M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72360" y="6588149"/>
            <a:ext cx="4464496" cy="3821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Submitted to </a:t>
            </a:r>
            <a:r>
              <a:rPr lang="en-US" sz="2000" dirty="0" err="1" smtClean="0">
                <a:solidFill>
                  <a:srgbClr val="000000"/>
                </a:solidFill>
              </a:rPr>
              <a:t>Phys</a:t>
            </a:r>
            <a:r>
              <a:rPr lang="en-US" sz="2000" dirty="0" smtClean="0">
                <a:solidFill>
                  <a:srgbClr val="000000"/>
                </a:solidFill>
              </a:rPr>
              <a:t> Rev. </a:t>
            </a:r>
            <a:r>
              <a:rPr lang="en-US" sz="2000" dirty="0" err="1" smtClean="0">
                <a:solidFill>
                  <a:srgbClr val="000000"/>
                </a:solidFill>
              </a:rPr>
              <a:t>Lett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0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F0D799-9C30-964C-9C28-37A108D04B26}" type="slidenum">
              <a:rPr lang="it-IT"/>
              <a:pPr/>
              <a:t>12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95301" y="198438"/>
            <a:ext cx="6721475" cy="10382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200" dirty="0">
                <a:effectLst/>
                <a:latin typeface="Calisto MT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7413" y="1331565"/>
            <a:ext cx="8267700" cy="53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0"/>
              <a:buChar char="q"/>
            </a:pPr>
            <a:r>
              <a:rPr lang="en-US" sz="1800" dirty="0" smtClean="0">
                <a:solidFill>
                  <a:srgbClr val="4A659A"/>
                </a:solidFill>
                <a:latin typeface="+mn-lt"/>
                <a:ea typeface="MS PGothic" charset="0"/>
                <a:cs typeface="MS PGothic" charset="0"/>
              </a:rPr>
              <a:t>We have demonstrated </a:t>
            </a:r>
            <a:r>
              <a:rPr lang="en-US" sz="1800" dirty="0" smtClean="0">
                <a:solidFill>
                  <a:srgbClr val="4A659A"/>
                </a:solidFill>
                <a:latin typeface="+mn-lt"/>
                <a:ea typeface="MS PGothic" charset="0"/>
                <a:cs typeface="MS PGothic" charset="0"/>
              </a:rPr>
              <a:t>the possibility to seed the electron beam before </a:t>
            </a:r>
            <a:r>
              <a:rPr lang="en-US" sz="1800" dirty="0" smtClean="0">
                <a:solidFill>
                  <a:srgbClr val="4A659A"/>
                </a:solidFill>
                <a:latin typeface="+mn-lt"/>
                <a:ea typeface="MS PGothic" charset="0"/>
                <a:cs typeface="MS PGothic" charset="0"/>
              </a:rPr>
              <a:t>compression, with a long wavelength modulation induced by the Laser Heater  </a:t>
            </a:r>
            <a:endParaRPr lang="en-US" sz="1800" dirty="0" smtClean="0">
              <a:solidFill>
                <a:srgbClr val="4A659A"/>
              </a:solidFill>
              <a:latin typeface="+mn-lt"/>
              <a:ea typeface="MS PGothic" charset="0"/>
              <a:cs typeface="MS PGothic" charset="0"/>
            </a:endParaRPr>
          </a:p>
          <a:p>
            <a:pPr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0"/>
              <a:buChar char="q"/>
            </a:pPr>
            <a:r>
              <a:rPr lang="en-US" sz="1800" dirty="0" smtClean="0">
                <a:solidFill>
                  <a:srgbClr val="4A659A"/>
                </a:solidFill>
                <a:latin typeface="+mn-lt"/>
                <a:ea typeface="MS PGothic" charset="0"/>
                <a:cs typeface="MS PGothic" charset="0"/>
              </a:rPr>
              <a:t>The modulation is sustained and amplified by the MBI gain and can be propagated to the undulators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0"/>
              <a:buChar char="q"/>
            </a:pPr>
            <a:r>
              <a:rPr lang="en-US" sz="1800" dirty="0" smtClean="0">
                <a:solidFill>
                  <a:srgbClr val="4A659A"/>
                </a:solidFill>
                <a:latin typeface="+mn-lt"/>
                <a:ea typeface="MS PGothic" charset="0"/>
                <a:cs typeface="MS PGothic" charset="0"/>
              </a:rPr>
              <a:t>The seeded FEL spectrum can be controlled by this modulation, offering the possibility to generate multi-color FEL pulses, with spectral properties (as bandwidth and central wavelength stability) preserved. 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charset="0"/>
              <a:buChar char="q"/>
            </a:pPr>
            <a:r>
              <a:rPr lang="en-US" sz="1800" dirty="0" smtClean="0">
                <a:solidFill>
                  <a:srgbClr val="4A659A"/>
                </a:solidFill>
                <a:latin typeface="+mn-lt"/>
                <a:ea typeface="MS PGothic" charset="0"/>
                <a:cs typeface="MS PGothic" charset="0"/>
              </a:rPr>
              <a:t>This multi-color FEL is tunable by choosing the radiator resonance, the compression factor and by changing the beating frequency (acting on the laser heater pulses temporal separation).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800" y="5084470"/>
            <a:ext cx="9073008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sto MT"/>
                <a:ea typeface="MS PGothic" charset="0"/>
                <a:cs typeface="Calisto MT"/>
              </a:rPr>
              <a:t>Microbunching </a:t>
            </a:r>
            <a:r>
              <a:rPr lang="en-US" dirty="0" smtClean="0">
                <a:solidFill>
                  <a:srgbClr val="FF0000"/>
                </a:solidFill>
                <a:latin typeface="Calisto MT"/>
                <a:ea typeface="MS PGothic" charset="0"/>
                <a:cs typeface="Calisto MT"/>
              </a:rPr>
              <a:t>instability conversion: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sto MT"/>
                <a:ea typeface="MS PGothic" charset="0"/>
                <a:cs typeface="Calisto MT"/>
              </a:rPr>
              <a:t>From an issue to a </a:t>
            </a:r>
            <a:r>
              <a:rPr lang="en-US" dirty="0">
                <a:solidFill>
                  <a:srgbClr val="FF0000"/>
                </a:solidFill>
                <a:latin typeface="Calisto MT"/>
                <a:ea typeface="MS PGothic" charset="0"/>
                <a:cs typeface="Calisto MT"/>
              </a:rPr>
              <a:t>possibility to control the FEL spectrum</a:t>
            </a:r>
            <a:r>
              <a:rPr lang="en-US" dirty="0" smtClean="0">
                <a:solidFill>
                  <a:srgbClr val="FF0000"/>
                </a:solidFill>
                <a:latin typeface="Calisto MT"/>
                <a:ea typeface="MS PGothic" charset="0"/>
                <a:cs typeface="Calisto MT"/>
              </a:rPr>
              <a:t>.</a:t>
            </a:r>
            <a:endParaRPr lang="en-US" dirty="0">
              <a:solidFill>
                <a:srgbClr val="FF0000"/>
              </a:solidFill>
              <a:latin typeface="Calisto MT"/>
              <a:ea typeface="MS PGothic" charset="0"/>
              <a:cs typeface="Calisto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8B79E0-FB9A-E04B-83A0-8A09D393297F}" type="slidenum">
              <a:rPr lang="it-IT"/>
              <a:pPr/>
              <a:t>13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982912" y="3428999"/>
            <a:ext cx="4953000" cy="8893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294171"/>
                </a:solidFill>
                <a:effectLst>
                  <a:reflection blurRad="6350" stA="55000" endA="50" endPos="85000" dir="5400000" sy="-100000" algn="bl" rotWithShape="0"/>
                </a:effectLst>
                <a:latin typeface="+mj-lt"/>
                <a:ea typeface="ＭＳ Ｐゴシック" charset="-128"/>
                <a:cs typeface="ＭＳ Ｐゴシック" charset="-128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0" y="6932613"/>
            <a:ext cx="587375" cy="403225"/>
          </a:xfrm>
        </p:spPr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numero diapositiva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ED0F30-F493-3747-85D7-FEBB776EBB97}" type="slidenum">
              <a:rPr lang="it-IT"/>
              <a:pPr/>
              <a:t>2</a:t>
            </a:fld>
            <a:endParaRPr lang="it-IT"/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4191000" y="274638"/>
            <a:ext cx="5889625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sz="4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34819" name="Content Placeholder 2"/>
          <p:cNvSpPr txBox="1">
            <a:spLocks/>
          </p:cNvSpPr>
          <p:nvPr/>
        </p:nvSpPr>
        <p:spPr bwMode="auto">
          <a:xfrm>
            <a:off x="503808" y="1331565"/>
            <a:ext cx="85689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</a:pPr>
            <a:r>
              <a:rPr lang="en-US" sz="32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Seeded Free electron Laser </a:t>
            </a:r>
          </a:p>
          <a:p>
            <a:pPr defTabSz="9144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</a:pPr>
            <a:r>
              <a:rPr lang="en-US" sz="32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Microbunching instability: How fix it… </a:t>
            </a:r>
            <a:endParaRPr lang="en-US" sz="3200" dirty="0">
              <a:solidFill>
                <a:srgbClr val="4A659A"/>
              </a:solidFill>
              <a:latin typeface="Calisto MT" charset="0"/>
              <a:ea typeface="MS PGothic" charset="0"/>
              <a:cs typeface="MS PGothic" charset="0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</a:pPr>
            <a:r>
              <a:rPr lang="en-US" sz="32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…. how use it</a:t>
            </a:r>
          </a:p>
          <a:p>
            <a:pPr defTabSz="9144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</a:pPr>
            <a:r>
              <a:rPr lang="en-US" sz="32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Experiment at FERMI FEL in Trieste </a:t>
            </a:r>
          </a:p>
          <a:p>
            <a:pPr marL="0" indent="0" defTabSz="9144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Tx/>
              <a:buSzTx/>
            </a:pPr>
            <a:r>
              <a:rPr lang="en-US" sz="3200" dirty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	</a:t>
            </a:r>
            <a:r>
              <a:rPr lang="en-US" sz="32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	</a:t>
            </a:r>
            <a:r>
              <a:rPr lang="en-US" sz="26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(submitted to </a:t>
            </a:r>
            <a:r>
              <a:rPr lang="en-US" sz="2600" dirty="0" err="1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Phys</a:t>
            </a:r>
            <a:r>
              <a:rPr lang="en-US" sz="26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 Rev. </a:t>
            </a:r>
            <a:r>
              <a:rPr lang="en-US" sz="2600" dirty="0" err="1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Lett</a:t>
            </a:r>
            <a:r>
              <a:rPr lang="en-US" sz="2600" dirty="0" smtClean="0">
                <a:solidFill>
                  <a:srgbClr val="4A659A"/>
                </a:solidFill>
                <a:latin typeface="Calisto MT" charset="0"/>
                <a:ea typeface="MS PGothic" charset="0"/>
                <a:cs typeface="MS PGothic" charset="0"/>
              </a:rPr>
              <a:t>.)</a:t>
            </a:r>
            <a:endParaRPr lang="en-US" sz="2600" dirty="0">
              <a:solidFill>
                <a:srgbClr val="4A659A"/>
              </a:solidFill>
              <a:latin typeface="Calisto MT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58947-6E1C-9045-B3C6-A84950A25F2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grpSp>
        <p:nvGrpSpPr>
          <p:cNvPr id="4" name="Group 3"/>
          <p:cNvGrpSpPr/>
          <p:nvPr/>
        </p:nvGrpSpPr>
        <p:grpSpPr>
          <a:xfrm>
            <a:off x="556117" y="4355901"/>
            <a:ext cx="4082053" cy="2528352"/>
            <a:chOff x="431800" y="4787949"/>
            <a:chExt cx="4082053" cy="25283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" y="4787949"/>
              <a:ext cx="4082053" cy="1873580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83928" y="6876181"/>
              <a:ext cx="1826792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Fresh beam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2835999" y="1943570"/>
            <a:ext cx="818312" cy="263309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361874" y="1943570"/>
            <a:ext cx="818312" cy="263309"/>
          </a:xfrm>
          <a:prstGeom prst="roundRect">
            <a:avLst/>
          </a:prstGeom>
          <a:solidFill>
            <a:srgbClr val="139B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5369986" y="1943570"/>
            <a:ext cx="818312" cy="263309"/>
          </a:xfrm>
          <a:prstGeom prst="roundRect">
            <a:avLst/>
          </a:prstGeom>
          <a:solidFill>
            <a:srgbClr val="139B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2530476" y="1367506"/>
            <a:ext cx="1229549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ctr" eaLnBrk="1"/>
            <a:r>
              <a:rPr lang="en-US" sz="1900" i="1" dirty="0" smtClean="0">
                <a:solidFill>
                  <a:srgbClr val="FF0000"/>
                </a:solidFill>
                <a:latin typeface="+mn-lt"/>
              </a:rPr>
              <a:t>modulator</a:t>
            </a:r>
            <a:endParaRPr lang="en-US" sz="19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5079441" y="1439514"/>
            <a:ext cx="4076926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ctr" eaLnBrk="1"/>
            <a:r>
              <a:rPr lang="en-US" sz="1900" i="1" dirty="0" smtClean="0">
                <a:solidFill>
                  <a:srgbClr val="FF0000"/>
                </a:solidFill>
                <a:latin typeface="+mn-lt"/>
              </a:rPr>
              <a:t>High gain radiator tuned at n</a:t>
            </a:r>
            <a:r>
              <a:rPr lang="en-US" sz="1900" i="1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1900" i="1" dirty="0" smtClean="0">
                <a:solidFill>
                  <a:srgbClr val="FF0000"/>
                </a:solidFill>
                <a:latin typeface="+mn-lt"/>
              </a:rPr>
              <a:t> harmonic</a:t>
            </a:r>
            <a:endParaRPr lang="en-US" sz="19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706629" y="1583530"/>
            <a:ext cx="1557438" cy="9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ctr" eaLnBrk="1"/>
            <a:r>
              <a:rPr lang="en-US" sz="1900" i="1" dirty="0" smtClean="0">
                <a:solidFill>
                  <a:srgbClr val="FF0000"/>
                </a:solidFill>
                <a:latin typeface="+mn-lt"/>
              </a:rPr>
              <a:t>Seed</a:t>
            </a:r>
          </a:p>
          <a:p>
            <a:pPr algn="ctr" eaLnBrk="1"/>
            <a:r>
              <a:rPr lang="en-US" sz="1900" i="1" dirty="0" smtClean="0">
                <a:solidFill>
                  <a:srgbClr val="FF0000"/>
                </a:solidFill>
                <a:latin typeface="+mn-lt"/>
              </a:rPr>
              <a:t>THG or </a:t>
            </a:r>
          </a:p>
          <a:p>
            <a:pPr algn="ctr" eaLnBrk="1"/>
            <a:r>
              <a:rPr lang="en-US" sz="1900" i="1" dirty="0" smtClean="0">
                <a:solidFill>
                  <a:srgbClr val="FF0000"/>
                </a:solidFill>
                <a:latin typeface="+mn-lt"/>
              </a:rPr>
              <a:t>tuneable OPA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306090" y="1943570"/>
            <a:ext cx="818312" cy="263309"/>
          </a:xfrm>
          <a:prstGeom prst="roundRect">
            <a:avLst/>
          </a:prstGeom>
          <a:solidFill>
            <a:srgbClr val="139B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7314202" y="1943570"/>
            <a:ext cx="818312" cy="263309"/>
          </a:xfrm>
          <a:prstGeom prst="roundRect">
            <a:avLst/>
          </a:prstGeom>
          <a:solidFill>
            <a:srgbClr val="139B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8250306" y="1943570"/>
            <a:ext cx="818312" cy="263309"/>
          </a:xfrm>
          <a:prstGeom prst="roundRect">
            <a:avLst/>
          </a:prstGeom>
          <a:solidFill>
            <a:srgbClr val="139B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9258418" y="1943570"/>
            <a:ext cx="818312" cy="263309"/>
          </a:xfrm>
          <a:prstGeom prst="roundRect">
            <a:avLst/>
          </a:prstGeom>
          <a:solidFill>
            <a:srgbClr val="139B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2678">
              <a:defRPr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373398" y="1947262"/>
            <a:ext cx="1190407" cy="724013"/>
            <a:chOff x="2755692" y="2343369"/>
            <a:chExt cx="1190407" cy="724013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3202728" y="2343369"/>
              <a:ext cx="305175" cy="259617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2678">
                <a:defRPr/>
              </a:pPr>
              <a:endParaRPr lang="en-US"/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755692" y="2699717"/>
              <a:ext cx="1190407" cy="36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cs typeface="ＭＳ Ｐゴシック" charset="0"/>
                  <a:sym typeface="Helvetica Light" charset="0"/>
                </a:defRPr>
              </a:lvl1pPr>
              <a:lvl2pPr marL="742950" indent="-285750" eaLnBrk="0" hangingPunct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2pPr>
              <a:lvl3pPr marL="1143000" indent="-228600" eaLnBrk="0" hangingPunct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3pPr>
              <a:lvl4pPr marL="1600200" indent="-228600" eaLnBrk="0" hangingPunct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4pPr>
              <a:lvl5pPr marL="2057400" indent="-228600" eaLnBrk="0" hangingPunct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5pPr>
              <a:lvl6pPr marL="25146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6pPr>
              <a:lvl7pPr marL="29718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7pPr>
              <a:lvl8pPr marL="34290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8pPr>
              <a:lvl9pPr marL="38862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9pPr>
            </a:lstStyle>
            <a:p>
              <a:pPr algn="ctr" eaLnBrk="1"/>
              <a:r>
                <a:rPr lang="en-US" sz="1900" i="1" dirty="0" smtClean="0">
                  <a:solidFill>
                    <a:srgbClr val="FF0000"/>
                  </a:solidFill>
                  <a:latin typeface="+mn-lt"/>
                </a:rPr>
                <a:t>dispersion</a:t>
              </a:r>
              <a:endParaRPr lang="en-US" sz="1900" i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41594" y="3383730"/>
            <a:ext cx="2705387" cy="886212"/>
            <a:chOff x="1223888" y="3779837"/>
            <a:chExt cx="2705387" cy="886212"/>
          </a:xfrm>
        </p:grpSpPr>
        <p:sp>
          <p:nvSpPr>
            <p:cNvPr id="21" name="Oval 20"/>
            <p:cNvSpPr/>
            <p:nvPr/>
          </p:nvSpPr>
          <p:spPr>
            <a:xfrm>
              <a:off x="1439912" y="3779837"/>
              <a:ext cx="2489363" cy="422920"/>
            </a:xfrm>
            <a:prstGeom prst="ellipse">
              <a:avLst/>
            </a:prstGeom>
            <a:ln>
              <a:gradFill flip="none" rotWithShape="1">
                <a:gsLst>
                  <a:gs pos="0">
                    <a:schemeClr val="accent1">
                      <a:shade val="95000"/>
                      <a:satMod val="10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23888" y="4283893"/>
              <a:ext cx="955975" cy="382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1"/>
                  </a:solidFill>
                  <a:latin typeface="+mn-lt"/>
                  <a:cs typeface="Times New Roman"/>
                </a:rPr>
                <a:t>e-beam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6117" y="4355901"/>
            <a:ext cx="4075317" cy="2528352"/>
            <a:chOff x="431800" y="4787949"/>
            <a:chExt cx="4075317" cy="252835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00" y="4787949"/>
              <a:ext cx="4075317" cy="1872208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295896" y="6876181"/>
              <a:ext cx="2477361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Modulated beam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17658" y="2735658"/>
            <a:ext cx="1345352" cy="1107703"/>
            <a:chOff x="1799952" y="3131765"/>
            <a:chExt cx="1345352" cy="1107703"/>
          </a:xfrm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2159992" y="3131765"/>
              <a:ext cx="985312" cy="1107703"/>
            </a:xfrm>
            <a:custGeom>
              <a:avLst/>
              <a:gdLst>
                <a:gd name="T0" fmla="*/ 28054 w 153"/>
                <a:gd name="T1" fmla="*/ 2120 h 423"/>
                <a:gd name="T2" fmla="*/ 27296 w 153"/>
                <a:gd name="T3" fmla="*/ 2120 h 423"/>
                <a:gd name="T4" fmla="*/ 26608 w 153"/>
                <a:gd name="T5" fmla="*/ 2120 h 423"/>
                <a:gd name="T6" fmla="*/ 25861 w 153"/>
                <a:gd name="T7" fmla="*/ 2120 h 423"/>
                <a:gd name="T8" fmla="*/ 25118 w 153"/>
                <a:gd name="T9" fmla="*/ 2120 h 423"/>
                <a:gd name="T10" fmla="*/ 24360 w 153"/>
                <a:gd name="T11" fmla="*/ 2120 h 423"/>
                <a:gd name="T12" fmla="*/ 23668 w 153"/>
                <a:gd name="T13" fmla="*/ 2120 h 423"/>
                <a:gd name="T14" fmla="*/ 22925 w 153"/>
                <a:gd name="T15" fmla="*/ 2120 h 423"/>
                <a:gd name="T16" fmla="*/ 22167 w 153"/>
                <a:gd name="T17" fmla="*/ 2120 h 423"/>
                <a:gd name="T18" fmla="*/ 21475 w 153"/>
                <a:gd name="T19" fmla="*/ 2120 h 423"/>
                <a:gd name="T20" fmla="*/ 20732 w 153"/>
                <a:gd name="T21" fmla="*/ 2111 h 423"/>
                <a:gd name="T22" fmla="*/ 19985 w 153"/>
                <a:gd name="T23" fmla="*/ 2092 h 423"/>
                <a:gd name="T24" fmla="*/ 19227 w 153"/>
                <a:gd name="T25" fmla="*/ 2040 h 423"/>
                <a:gd name="T26" fmla="*/ 18539 w 153"/>
                <a:gd name="T27" fmla="*/ 1950 h 423"/>
                <a:gd name="T28" fmla="*/ 17792 w 153"/>
                <a:gd name="T29" fmla="*/ 1787 h 423"/>
                <a:gd name="T30" fmla="*/ 17034 w 153"/>
                <a:gd name="T31" fmla="*/ 1534 h 423"/>
                <a:gd name="T32" fmla="*/ 16493 w 153"/>
                <a:gd name="T33" fmla="*/ 1190 h 423"/>
                <a:gd name="T34" fmla="*/ 15749 w 153"/>
                <a:gd name="T35" fmla="*/ 781 h 423"/>
                <a:gd name="T36" fmla="*/ 15043 w 153"/>
                <a:gd name="T37" fmla="*/ 392 h 423"/>
                <a:gd name="T38" fmla="*/ 14299 w 153"/>
                <a:gd name="T39" fmla="*/ 103 h 423"/>
                <a:gd name="T40" fmla="*/ 13552 w 153"/>
                <a:gd name="T41" fmla="*/ 0 h 423"/>
                <a:gd name="T42" fmla="*/ 12850 w 153"/>
                <a:gd name="T43" fmla="*/ 103 h 423"/>
                <a:gd name="T44" fmla="*/ 12309 w 153"/>
                <a:gd name="T45" fmla="*/ 392 h 423"/>
                <a:gd name="T46" fmla="*/ 11562 w 153"/>
                <a:gd name="T47" fmla="*/ 781 h 423"/>
                <a:gd name="T48" fmla="*/ 10818 w 153"/>
                <a:gd name="T49" fmla="*/ 1190 h 423"/>
                <a:gd name="T50" fmla="*/ 10060 w 153"/>
                <a:gd name="T51" fmla="*/ 1534 h 423"/>
                <a:gd name="T52" fmla="*/ 9369 w 153"/>
                <a:gd name="T53" fmla="*/ 1787 h 423"/>
                <a:gd name="T54" fmla="*/ 8817 w 153"/>
                <a:gd name="T55" fmla="*/ 1950 h 423"/>
                <a:gd name="T56" fmla="*/ 8070 w 153"/>
                <a:gd name="T57" fmla="*/ 2040 h 423"/>
                <a:gd name="T58" fmla="*/ 7326 w 153"/>
                <a:gd name="T59" fmla="*/ 2092 h 423"/>
                <a:gd name="T60" fmla="*/ 6771 w 153"/>
                <a:gd name="T61" fmla="*/ 2111 h 423"/>
                <a:gd name="T62" fmla="*/ 6024 w 153"/>
                <a:gd name="T63" fmla="*/ 2120 h 423"/>
                <a:gd name="T64" fmla="*/ 5336 w 153"/>
                <a:gd name="T65" fmla="*/ 2120 h 423"/>
                <a:gd name="T66" fmla="*/ 4589 w 153"/>
                <a:gd name="T67" fmla="*/ 2120 h 423"/>
                <a:gd name="T68" fmla="*/ 4037 w 153"/>
                <a:gd name="T69" fmla="*/ 2120 h 423"/>
                <a:gd name="T70" fmla="*/ 3290 w 153"/>
                <a:gd name="T71" fmla="*/ 2120 h 423"/>
                <a:gd name="T72" fmla="*/ 2734 w 153"/>
                <a:gd name="T73" fmla="*/ 2120 h 423"/>
                <a:gd name="T74" fmla="*/ 1991 w 153"/>
                <a:gd name="T75" fmla="*/ 2120 h 423"/>
                <a:gd name="T76" fmla="*/ 1299 w 153"/>
                <a:gd name="T77" fmla="*/ 2120 h 423"/>
                <a:gd name="T78" fmla="*/ 743 w 153"/>
                <a:gd name="T79" fmla="*/ 2120 h 423"/>
                <a:gd name="T80" fmla="*/ 0 w 153"/>
                <a:gd name="T81" fmla="*/ 212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3" h="423">
                  <a:moveTo>
                    <a:pt x="153" y="423"/>
                  </a:moveTo>
                  <a:lnTo>
                    <a:pt x="149" y="423"/>
                  </a:lnTo>
                  <a:lnTo>
                    <a:pt x="145" y="423"/>
                  </a:lnTo>
                  <a:lnTo>
                    <a:pt x="141" y="423"/>
                  </a:lnTo>
                  <a:lnTo>
                    <a:pt x="137" y="423"/>
                  </a:lnTo>
                  <a:lnTo>
                    <a:pt x="133" y="423"/>
                  </a:lnTo>
                  <a:lnTo>
                    <a:pt x="129" y="423"/>
                  </a:lnTo>
                  <a:lnTo>
                    <a:pt x="125" y="423"/>
                  </a:lnTo>
                  <a:lnTo>
                    <a:pt x="121" y="423"/>
                  </a:lnTo>
                  <a:lnTo>
                    <a:pt x="117" y="423"/>
                  </a:lnTo>
                  <a:lnTo>
                    <a:pt x="113" y="421"/>
                  </a:lnTo>
                  <a:lnTo>
                    <a:pt x="109" y="417"/>
                  </a:lnTo>
                  <a:lnTo>
                    <a:pt x="105" y="407"/>
                  </a:lnTo>
                  <a:lnTo>
                    <a:pt x="101" y="389"/>
                  </a:lnTo>
                  <a:lnTo>
                    <a:pt x="97" y="356"/>
                  </a:lnTo>
                  <a:lnTo>
                    <a:pt x="93" y="306"/>
                  </a:lnTo>
                  <a:lnTo>
                    <a:pt x="90" y="237"/>
                  </a:lnTo>
                  <a:lnTo>
                    <a:pt x="86" y="156"/>
                  </a:lnTo>
                  <a:lnTo>
                    <a:pt x="82" y="78"/>
                  </a:lnTo>
                  <a:lnTo>
                    <a:pt x="78" y="21"/>
                  </a:lnTo>
                  <a:lnTo>
                    <a:pt x="74" y="0"/>
                  </a:lnTo>
                  <a:lnTo>
                    <a:pt x="70" y="21"/>
                  </a:lnTo>
                  <a:lnTo>
                    <a:pt x="67" y="78"/>
                  </a:lnTo>
                  <a:lnTo>
                    <a:pt x="63" y="156"/>
                  </a:lnTo>
                  <a:lnTo>
                    <a:pt x="59" y="237"/>
                  </a:lnTo>
                  <a:lnTo>
                    <a:pt x="55" y="306"/>
                  </a:lnTo>
                  <a:lnTo>
                    <a:pt x="51" y="356"/>
                  </a:lnTo>
                  <a:lnTo>
                    <a:pt x="48" y="389"/>
                  </a:lnTo>
                  <a:lnTo>
                    <a:pt x="44" y="407"/>
                  </a:lnTo>
                  <a:lnTo>
                    <a:pt x="40" y="417"/>
                  </a:lnTo>
                  <a:lnTo>
                    <a:pt x="37" y="421"/>
                  </a:lnTo>
                  <a:lnTo>
                    <a:pt x="33" y="423"/>
                  </a:lnTo>
                  <a:lnTo>
                    <a:pt x="29" y="423"/>
                  </a:lnTo>
                  <a:lnTo>
                    <a:pt x="25" y="423"/>
                  </a:lnTo>
                  <a:lnTo>
                    <a:pt x="22" y="423"/>
                  </a:lnTo>
                  <a:lnTo>
                    <a:pt x="18" y="423"/>
                  </a:lnTo>
                  <a:lnTo>
                    <a:pt x="15" y="423"/>
                  </a:lnTo>
                  <a:lnTo>
                    <a:pt x="11" y="423"/>
                  </a:lnTo>
                  <a:lnTo>
                    <a:pt x="7" y="423"/>
                  </a:lnTo>
                  <a:lnTo>
                    <a:pt x="4" y="423"/>
                  </a:lnTo>
                  <a:lnTo>
                    <a:pt x="0" y="423"/>
                  </a:lnTo>
                </a:path>
              </a:pathLst>
            </a:custGeom>
            <a:gradFill flip="none" rotWithShape="1">
              <a:gsLst>
                <a:gs pos="30000">
                  <a:srgbClr val="FF6600"/>
                </a:gs>
                <a:gs pos="100000">
                  <a:srgbClr val="FFFFFF"/>
                </a:gs>
              </a:gsLst>
              <a:lin ang="0" scaled="1"/>
              <a:tileRect/>
            </a:gradFill>
            <a:ln w="19050" cmpd="sng">
              <a:solidFill>
                <a:srgbClr val="FF66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99952" y="3131765"/>
              <a:ext cx="663462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FF6600"/>
                  </a:solidFill>
                  <a:latin typeface="+mn-lt"/>
                  <a:cs typeface="Times New Roman"/>
                </a:rPr>
                <a:t>Seed</a:t>
              </a:r>
              <a:r>
                <a:rPr lang="en-US" sz="1800" i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 </a:t>
              </a:r>
              <a:endParaRPr lang="en-US" sz="2200" i="1" dirty="0">
                <a:solidFill>
                  <a:srgbClr val="98FF77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6117" y="4355901"/>
            <a:ext cx="4124155" cy="2528352"/>
            <a:chOff x="431800" y="4787949"/>
            <a:chExt cx="4124155" cy="252835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00" y="4787949"/>
              <a:ext cx="4124155" cy="1872208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1367904" y="6876181"/>
              <a:ext cx="2125702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Bunched beam</a:t>
              </a:r>
              <a:endParaRPr lang="en-US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26647" y="3275616"/>
            <a:ext cx="3968806" cy="1368317"/>
            <a:chOff x="4208941" y="4305844"/>
            <a:chExt cx="3968806" cy="1368317"/>
          </a:xfrm>
        </p:grpSpPr>
        <p:sp>
          <p:nvSpPr>
            <p:cNvPr id="33" name="Right Arrow 32"/>
            <p:cNvSpPr/>
            <p:nvPr/>
          </p:nvSpPr>
          <p:spPr bwMode="auto">
            <a:xfrm>
              <a:off x="4208941" y="4305844"/>
              <a:ext cx="1063197" cy="432048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688384" y="4427909"/>
              <a:ext cx="2489363" cy="431319"/>
              <a:chOff x="5688384" y="4427909"/>
              <a:chExt cx="2489363" cy="43131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552480" y="4427909"/>
                <a:ext cx="685410" cy="431319"/>
              </a:xfrm>
              <a:prstGeom prst="ellipse">
                <a:avLst/>
              </a:prstGeom>
              <a:effectLst>
                <a:glow rad="584200">
                  <a:schemeClr val="accent1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688384" y="4427909"/>
                <a:ext cx="2489363" cy="422920"/>
              </a:xfrm>
              <a:prstGeom prst="ellipse">
                <a:avLst/>
              </a:prstGeom>
              <a:ln>
                <a:gradFill flip="none" rotWithShape="1">
                  <a:gsLst>
                    <a:gs pos="0">
                      <a:schemeClr val="accent1">
                        <a:shade val="95000"/>
                        <a:satMod val="10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904408" y="5292005"/>
              <a:ext cx="2049774" cy="382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accent1"/>
                  </a:solidFill>
                  <a:latin typeface="+mn-lt"/>
                  <a:cs typeface="Times New Roman"/>
                </a:rPr>
                <a:t>modulated e</a:t>
              </a:r>
              <a:r>
                <a:rPr lang="en-US" sz="2000" i="1" dirty="0">
                  <a:solidFill>
                    <a:schemeClr val="accent1"/>
                  </a:solidFill>
                  <a:latin typeface="+mn-lt"/>
                  <a:cs typeface="Times New Roman"/>
                </a:rPr>
                <a:t>-</a:t>
              </a:r>
              <a:r>
                <a:rPr lang="en-US" sz="2000" i="1" dirty="0" smtClean="0">
                  <a:solidFill>
                    <a:schemeClr val="accent1"/>
                  </a:solidFill>
                  <a:latin typeface="+mn-lt"/>
                  <a:cs typeface="Times New Roman"/>
                </a:rPr>
                <a:t>beam</a:t>
              </a:r>
              <a:endParaRPr lang="en-US" sz="2000" i="1" dirty="0">
                <a:solidFill>
                  <a:schemeClr val="accent1"/>
                </a:solidFill>
                <a:latin typeface="+mn-lt"/>
                <a:cs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18058" y="2245553"/>
            <a:ext cx="1993424" cy="1611759"/>
            <a:chOff x="5472360" y="3347789"/>
            <a:chExt cx="1993424" cy="1611759"/>
          </a:xfrm>
        </p:grpSpPr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6480472" y="3851845"/>
              <a:ext cx="985312" cy="1107703"/>
            </a:xfrm>
            <a:custGeom>
              <a:avLst/>
              <a:gdLst>
                <a:gd name="T0" fmla="*/ 28054 w 153"/>
                <a:gd name="T1" fmla="*/ 2120 h 423"/>
                <a:gd name="T2" fmla="*/ 27296 w 153"/>
                <a:gd name="T3" fmla="*/ 2120 h 423"/>
                <a:gd name="T4" fmla="*/ 26608 w 153"/>
                <a:gd name="T5" fmla="*/ 2120 h 423"/>
                <a:gd name="T6" fmla="*/ 25861 w 153"/>
                <a:gd name="T7" fmla="*/ 2120 h 423"/>
                <a:gd name="T8" fmla="*/ 25118 w 153"/>
                <a:gd name="T9" fmla="*/ 2120 h 423"/>
                <a:gd name="T10" fmla="*/ 24360 w 153"/>
                <a:gd name="T11" fmla="*/ 2120 h 423"/>
                <a:gd name="T12" fmla="*/ 23668 w 153"/>
                <a:gd name="T13" fmla="*/ 2120 h 423"/>
                <a:gd name="T14" fmla="*/ 22925 w 153"/>
                <a:gd name="T15" fmla="*/ 2120 h 423"/>
                <a:gd name="T16" fmla="*/ 22167 w 153"/>
                <a:gd name="T17" fmla="*/ 2120 h 423"/>
                <a:gd name="T18" fmla="*/ 21475 w 153"/>
                <a:gd name="T19" fmla="*/ 2120 h 423"/>
                <a:gd name="T20" fmla="*/ 20732 w 153"/>
                <a:gd name="T21" fmla="*/ 2111 h 423"/>
                <a:gd name="T22" fmla="*/ 19985 w 153"/>
                <a:gd name="T23" fmla="*/ 2092 h 423"/>
                <a:gd name="T24" fmla="*/ 19227 w 153"/>
                <a:gd name="T25" fmla="*/ 2040 h 423"/>
                <a:gd name="T26" fmla="*/ 18539 w 153"/>
                <a:gd name="T27" fmla="*/ 1950 h 423"/>
                <a:gd name="T28" fmla="*/ 17792 w 153"/>
                <a:gd name="T29" fmla="*/ 1787 h 423"/>
                <a:gd name="T30" fmla="*/ 17034 w 153"/>
                <a:gd name="T31" fmla="*/ 1534 h 423"/>
                <a:gd name="T32" fmla="*/ 16493 w 153"/>
                <a:gd name="T33" fmla="*/ 1190 h 423"/>
                <a:gd name="T34" fmla="*/ 15749 w 153"/>
                <a:gd name="T35" fmla="*/ 781 h 423"/>
                <a:gd name="T36" fmla="*/ 15043 w 153"/>
                <a:gd name="T37" fmla="*/ 392 h 423"/>
                <a:gd name="T38" fmla="*/ 14299 w 153"/>
                <a:gd name="T39" fmla="*/ 103 h 423"/>
                <a:gd name="T40" fmla="*/ 13552 w 153"/>
                <a:gd name="T41" fmla="*/ 0 h 423"/>
                <a:gd name="T42" fmla="*/ 12850 w 153"/>
                <a:gd name="T43" fmla="*/ 103 h 423"/>
                <a:gd name="T44" fmla="*/ 12309 w 153"/>
                <a:gd name="T45" fmla="*/ 392 h 423"/>
                <a:gd name="T46" fmla="*/ 11562 w 153"/>
                <a:gd name="T47" fmla="*/ 781 h 423"/>
                <a:gd name="T48" fmla="*/ 10818 w 153"/>
                <a:gd name="T49" fmla="*/ 1190 h 423"/>
                <a:gd name="T50" fmla="*/ 10060 w 153"/>
                <a:gd name="T51" fmla="*/ 1534 h 423"/>
                <a:gd name="T52" fmla="*/ 9369 w 153"/>
                <a:gd name="T53" fmla="*/ 1787 h 423"/>
                <a:gd name="T54" fmla="*/ 8817 w 153"/>
                <a:gd name="T55" fmla="*/ 1950 h 423"/>
                <a:gd name="T56" fmla="*/ 8070 w 153"/>
                <a:gd name="T57" fmla="*/ 2040 h 423"/>
                <a:gd name="T58" fmla="*/ 7326 w 153"/>
                <a:gd name="T59" fmla="*/ 2092 h 423"/>
                <a:gd name="T60" fmla="*/ 6771 w 153"/>
                <a:gd name="T61" fmla="*/ 2111 h 423"/>
                <a:gd name="T62" fmla="*/ 6024 w 153"/>
                <a:gd name="T63" fmla="*/ 2120 h 423"/>
                <a:gd name="T64" fmla="*/ 5336 w 153"/>
                <a:gd name="T65" fmla="*/ 2120 h 423"/>
                <a:gd name="T66" fmla="*/ 4589 w 153"/>
                <a:gd name="T67" fmla="*/ 2120 h 423"/>
                <a:gd name="T68" fmla="*/ 4037 w 153"/>
                <a:gd name="T69" fmla="*/ 2120 h 423"/>
                <a:gd name="T70" fmla="*/ 3290 w 153"/>
                <a:gd name="T71" fmla="*/ 2120 h 423"/>
                <a:gd name="T72" fmla="*/ 2734 w 153"/>
                <a:gd name="T73" fmla="*/ 2120 h 423"/>
                <a:gd name="T74" fmla="*/ 1991 w 153"/>
                <a:gd name="T75" fmla="*/ 2120 h 423"/>
                <a:gd name="T76" fmla="*/ 1299 w 153"/>
                <a:gd name="T77" fmla="*/ 2120 h 423"/>
                <a:gd name="T78" fmla="*/ 743 w 153"/>
                <a:gd name="T79" fmla="*/ 2120 h 423"/>
                <a:gd name="T80" fmla="*/ 0 w 153"/>
                <a:gd name="T81" fmla="*/ 2120 h 4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3" h="423">
                  <a:moveTo>
                    <a:pt x="153" y="423"/>
                  </a:moveTo>
                  <a:lnTo>
                    <a:pt x="149" y="423"/>
                  </a:lnTo>
                  <a:lnTo>
                    <a:pt x="145" y="423"/>
                  </a:lnTo>
                  <a:lnTo>
                    <a:pt x="141" y="423"/>
                  </a:lnTo>
                  <a:lnTo>
                    <a:pt x="137" y="423"/>
                  </a:lnTo>
                  <a:lnTo>
                    <a:pt x="133" y="423"/>
                  </a:lnTo>
                  <a:lnTo>
                    <a:pt x="129" y="423"/>
                  </a:lnTo>
                  <a:lnTo>
                    <a:pt x="125" y="423"/>
                  </a:lnTo>
                  <a:lnTo>
                    <a:pt x="121" y="423"/>
                  </a:lnTo>
                  <a:lnTo>
                    <a:pt x="117" y="423"/>
                  </a:lnTo>
                  <a:lnTo>
                    <a:pt x="113" y="421"/>
                  </a:lnTo>
                  <a:lnTo>
                    <a:pt x="109" y="417"/>
                  </a:lnTo>
                  <a:lnTo>
                    <a:pt x="105" y="407"/>
                  </a:lnTo>
                  <a:lnTo>
                    <a:pt x="101" y="389"/>
                  </a:lnTo>
                  <a:lnTo>
                    <a:pt x="97" y="356"/>
                  </a:lnTo>
                  <a:lnTo>
                    <a:pt x="93" y="306"/>
                  </a:lnTo>
                  <a:lnTo>
                    <a:pt x="90" y="237"/>
                  </a:lnTo>
                  <a:lnTo>
                    <a:pt x="86" y="156"/>
                  </a:lnTo>
                  <a:lnTo>
                    <a:pt x="82" y="78"/>
                  </a:lnTo>
                  <a:lnTo>
                    <a:pt x="78" y="21"/>
                  </a:lnTo>
                  <a:lnTo>
                    <a:pt x="74" y="0"/>
                  </a:lnTo>
                  <a:lnTo>
                    <a:pt x="70" y="21"/>
                  </a:lnTo>
                  <a:lnTo>
                    <a:pt x="67" y="78"/>
                  </a:lnTo>
                  <a:lnTo>
                    <a:pt x="63" y="156"/>
                  </a:lnTo>
                  <a:lnTo>
                    <a:pt x="59" y="237"/>
                  </a:lnTo>
                  <a:lnTo>
                    <a:pt x="55" y="306"/>
                  </a:lnTo>
                  <a:lnTo>
                    <a:pt x="51" y="356"/>
                  </a:lnTo>
                  <a:lnTo>
                    <a:pt x="48" y="389"/>
                  </a:lnTo>
                  <a:lnTo>
                    <a:pt x="44" y="407"/>
                  </a:lnTo>
                  <a:lnTo>
                    <a:pt x="40" y="417"/>
                  </a:lnTo>
                  <a:lnTo>
                    <a:pt x="37" y="421"/>
                  </a:lnTo>
                  <a:lnTo>
                    <a:pt x="33" y="423"/>
                  </a:lnTo>
                  <a:lnTo>
                    <a:pt x="29" y="423"/>
                  </a:lnTo>
                  <a:lnTo>
                    <a:pt x="25" y="423"/>
                  </a:lnTo>
                  <a:lnTo>
                    <a:pt x="22" y="423"/>
                  </a:lnTo>
                  <a:lnTo>
                    <a:pt x="18" y="423"/>
                  </a:lnTo>
                  <a:lnTo>
                    <a:pt x="15" y="423"/>
                  </a:lnTo>
                  <a:lnTo>
                    <a:pt x="11" y="423"/>
                  </a:lnTo>
                  <a:lnTo>
                    <a:pt x="7" y="423"/>
                  </a:lnTo>
                  <a:lnTo>
                    <a:pt x="4" y="423"/>
                  </a:lnTo>
                  <a:lnTo>
                    <a:pt x="0" y="423"/>
                  </a:lnTo>
                </a:path>
              </a:pathLst>
            </a:custGeom>
            <a:gradFill flip="none" rotWithShape="1">
              <a:gsLst>
                <a:gs pos="27000">
                  <a:srgbClr val="139BFB"/>
                </a:gs>
                <a:gs pos="100000">
                  <a:srgbClr val="FFFFFF"/>
                </a:gs>
              </a:gsLst>
              <a:lin ang="0" scaled="1"/>
              <a:tileRect/>
            </a:gradFill>
            <a:ln w="19050" cmpd="sng">
              <a:solidFill>
                <a:srgbClr val="139BFB"/>
              </a:solidFill>
              <a:prstDash val="solid"/>
              <a:round/>
              <a:headEnd/>
              <a:tailEnd/>
            </a:ln>
            <a:extLst/>
          </p:spPr>
          <p:txBody>
            <a:bodyPr lIns="100794" tIns="50397" rIns="100794" bIns="50397"/>
            <a:lstStyle/>
            <a:p>
              <a:endParaRPr lang="it-IT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72360" y="3347789"/>
              <a:ext cx="1442315" cy="610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0E78C5"/>
                  </a:solidFill>
                  <a:latin typeface="+mn-lt"/>
                  <a:cs typeface="Times New Roman"/>
                </a:rPr>
                <a:t>n</a:t>
              </a:r>
              <a:r>
                <a:rPr lang="en-US" sz="1800" i="1" baseline="30000" dirty="0" smtClean="0">
                  <a:solidFill>
                    <a:srgbClr val="0E78C5"/>
                  </a:solidFill>
                  <a:latin typeface="+mn-lt"/>
                  <a:cs typeface="Times New Roman"/>
                </a:rPr>
                <a:t>th</a:t>
              </a:r>
              <a:r>
                <a:rPr lang="en-US" sz="1800" i="1" dirty="0" smtClean="0">
                  <a:solidFill>
                    <a:srgbClr val="0E78C5"/>
                  </a:solidFill>
                  <a:latin typeface="+mn-lt"/>
                  <a:cs typeface="Times New Roman"/>
                </a:rPr>
                <a:t> harmonic </a:t>
              </a:r>
            </a:p>
            <a:p>
              <a:r>
                <a:rPr lang="en-US" sz="1800" i="1" dirty="0" smtClean="0">
                  <a:solidFill>
                    <a:srgbClr val="0E78C5"/>
                  </a:solidFill>
                  <a:latin typeface="+mn-lt"/>
                  <a:cs typeface="Times New Roman"/>
                </a:rPr>
                <a:t>radiation</a:t>
              </a:r>
              <a:endParaRPr lang="en-US" sz="2200" i="1" dirty="0">
                <a:solidFill>
                  <a:srgbClr val="0E78C5"/>
                </a:solidFill>
                <a:latin typeface="+mn-lt"/>
                <a:cs typeface="Times New Roman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201634" y="2087586"/>
            <a:ext cx="43204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itle 41"/>
          <p:cNvSpPr>
            <a:spLocks noGrp="1"/>
          </p:cNvSpPr>
          <p:nvPr>
            <p:ph type="title" idx="4294967295"/>
          </p:nvPr>
        </p:nvSpPr>
        <p:spPr>
          <a:xfrm>
            <a:off x="2448024" y="74613"/>
            <a:ext cx="6875364" cy="1112936"/>
          </a:xfrm>
        </p:spPr>
        <p:txBody>
          <a:bodyPr/>
          <a:lstStyle/>
          <a:p>
            <a:r>
              <a:rPr lang="en-US" sz="2800" dirty="0" smtClean="0"/>
              <a:t>Seeded FEL</a:t>
            </a:r>
            <a:r>
              <a:rPr lang="en-US" sz="2800" baseline="0" dirty="0" smtClean="0"/>
              <a:t> (High Gain Harmonic Generation)</a:t>
            </a:r>
            <a:endParaRPr lang="en-US" sz="28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304" y="4859957"/>
            <a:ext cx="4248472" cy="15111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40805"/>
          <a:stretch/>
        </p:blipFill>
        <p:spPr>
          <a:xfrm>
            <a:off x="7104328" y="4571925"/>
            <a:ext cx="2976297" cy="241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45"/>
          <p:cNvSpPr txBox="1"/>
          <p:nvPr/>
        </p:nvSpPr>
        <p:spPr>
          <a:xfrm>
            <a:off x="7560592" y="4571925"/>
            <a:ext cx="2520033" cy="60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  <a:latin typeface="Georgia"/>
                <a:cs typeface="Georgia"/>
              </a:rPr>
              <a:t>Central wavelength stability &lt;10</a:t>
            </a:r>
            <a:r>
              <a:rPr lang="en-US" sz="1200" b="1" baseline="30000" dirty="0" smtClean="0">
                <a:solidFill>
                  <a:schemeClr val="tx1"/>
                </a:solidFill>
                <a:latin typeface="Georgia"/>
                <a:cs typeface="Georgia"/>
              </a:rPr>
              <a:t>-4</a:t>
            </a:r>
            <a:r>
              <a:rPr lang="en-US" sz="1200" b="1" dirty="0" smtClean="0">
                <a:solidFill>
                  <a:schemeClr val="tx1"/>
                </a:solidFill>
                <a:latin typeface="Georgia"/>
                <a:cs typeface="Georgia"/>
              </a:rPr>
              <a:t> (RMS)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  <a:latin typeface="Georgia"/>
                <a:cs typeface="Georgia"/>
              </a:rPr>
              <a:t>Bandwidth ~10</a:t>
            </a:r>
            <a:r>
              <a:rPr lang="en-US" sz="1200" b="1" baseline="30000" dirty="0" smtClean="0">
                <a:solidFill>
                  <a:schemeClr val="tx1"/>
                </a:solidFill>
                <a:latin typeface="Georgia"/>
                <a:cs typeface="Georgia"/>
              </a:rPr>
              <a:t>-3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2320" y="6423815"/>
            <a:ext cx="2160240" cy="5243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See </a:t>
            </a:r>
            <a:r>
              <a:rPr lang="en-US" sz="1500" dirty="0" err="1" smtClean="0">
                <a:solidFill>
                  <a:schemeClr val="tx1"/>
                </a:solidFill>
              </a:rPr>
              <a:t>L.Giannessi’s</a:t>
            </a:r>
            <a:r>
              <a:rPr lang="en-US" sz="1500" dirty="0" smtClean="0">
                <a:solidFill>
                  <a:schemeClr val="tx1"/>
                </a:solidFill>
              </a:rPr>
              <a:t> talk on Friday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9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2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 Shot 2015-04-03 at 3.51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r="2043"/>
          <a:stretch/>
        </p:blipFill>
        <p:spPr>
          <a:xfrm>
            <a:off x="6616582" y="4139877"/>
            <a:ext cx="3464043" cy="2821122"/>
          </a:xfrm>
          <a:prstGeom prst="rect">
            <a:avLst/>
          </a:prstGeom>
        </p:spPr>
      </p:pic>
      <p:pic>
        <p:nvPicPr>
          <p:cNvPr id="40" name="Picture 39" descr="Screen Shot 2015-04-03 at 3.49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/>
          <a:stretch/>
        </p:blipFill>
        <p:spPr>
          <a:xfrm>
            <a:off x="6443840" y="1200441"/>
            <a:ext cx="3637032" cy="29394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664048" y="146621"/>
            <a:ext cx="6587332" cy="1112936"/>
          </a:xfrm>
        </p:spPr>
        <p:txBody>
          <a:bodyPr/>
          <a:lstStyle/>
          <a:p>
            <a:pPr algn="l"/>
            <a:r>
              <a:rPr lang="en-US" sz="3200" dirty="0" smtClean="0"/>
              <a:t>Micro-bunching instability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43768" y="1187549"/>
            <a:ext cx="6192688" cy="164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sto MT"/>
                <a:cs typeface="Calisto MT"/>
              </a:rPr>
              <a:t>PROBLEM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:</a:t>
            </a:r>
          </a:p>
          <a:p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Since 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the </a:t>
            </a:r>
            <a:r>
              <a:rPr lang="en-US" sz="1800" dirty="0" err="1" smtClean="0">
                <a:solidFill>
                  <a:schemeClr val="tx1"/>
                </a:solidFill>
                <a:latin typeface="Calisto MT"/>
                <a:cs typeface="Calisto MT"/>
              </a:rPr>
              <a:t>uncorr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. energy spread (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solidFill>
                  <a:schemeClr val="tx1"/>
                </a:solidFill>
                <a:latin typeface="Calisto MT"/>
                <a:cs typeface="Calisto MT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) from </a:t>
            </a:r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the gun is very small, </a:t>
            </a:r>
            <a:r>
              <a:rPr lang="en-US" sz="1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1" dirty="0" smtClean="0">
                <a:solidFill>
                  <a:srgbClr val="0000FF"/>
                </a:solidFill>
                <a:latin typeface="Calisto MT"/>
                <a:cs typeface="Calisto MT"/>
              </a:rPr>
              <a:t>-</a:t>
            </a:r>
            <a:r>
              <a:rPr lang="en-US" sz="1800" b="1" dirty="0">
                <a:solidFill>
                  <a:srgbClr val="0000FF"/>
                </a:solidFill>
                <a:latin typeface="Calisto MT"/>
                <a:cs typeface="Calisto MT"/>
              </a:rPr>
              <a:t>bunching </a:t>
            </a:r>
            <a:r>
              <a:rPr lang="en-US" sz="1800" b="1" dirty="0" smtClean="0">
                <a:solidFill>
                  <a:srgbClr val="0000FF"/>
                </a:solidFill>
                <a:latin typeface="Calisto MT"/>
                <a:cs typeface="Calisto MT"/>
              </a:rPr>
              <a:t>instabilities (MBI) </a:t>
            </a:r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driven by 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Longitudinal Space Charge and Coherent Synchrotron Radiation in the magnetic bunch compressor may grow and enhance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>
                <a:solidFill>
                  <a:schemeClr val="tx1"/>
                </a:solidFill>
                <a:latin typeface="Calisto MT"/>
                <a:cs typeface="Calisto MT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, </a:t>
            </a:r>
            <a:r>
              <a:rPr lang="en-US" sz="1800" b="1" dirty="0" smtClean="0">
                <a:solidFill>
                  <a:srgbClr val="0000FF"/>
                </a:solidFill>
                <a:latin typeface="Calisto MT"/>
                <a:cs typeface="Calisto MT"/>
              </a:rPr>
              <a:t>degrading </a:t>
            </a:r>
            <a:r>
              <a:rPr lang="en-US" sz="1800" b="1" dirty="0">
                <a:solidFill>
                  <a:srgbClr val="0000FF"/>
                </a:solidFill>
                <a:latin typeface="Calisto MT"/>
                <a:cs typeface="Calisto MT"/>
              </a:rPr>
              <a:t>the quality of FEL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.</a:t>
            </a:r>
            <a:endParaRPr lang="en-US" sz="1800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8624" y="2723921"/>
            <a:ext cx="1943969" cy="8962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sto MT"/>
                <a:cs typeface="Calisto MT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Calisto MT"/>
                <a:cs typeface="Calisto MT"/>
              </a:rPr>
              <a:t>easured at LCLS</a:t>
            </a:r>
          </a:p>
          <a:p>
            <a:pPr algn="ctr"/>
            <a:r>
              <a:rPr lang="en-US" sz="1400" dirty="0" smtClean="0">
                <a:latin typeface="Calisto MT"/>
                <a:cs typeface="Calisto MT"/>
              </a:rPr>
              <a:t>D. Ratner et al., Phys. Rev. ST-AB 18, 030704 (2015)</a:t>
            </a:r>
            <a:endParaRPr lang="en-US" sz="1400" dirty="0">
              <a:latin typeface="Calisto MT"/>
              <a:cs typeface="Calisto M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68" y="2847536"/>
            <a:ext cx="6624736" cy="138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  <a:latin typeface="Calisto MT"/>
                <a:cs typeface="Calisto MT"/>
              </a:rPr>
              <a:t>SOLUTION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: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Calisto MT"/>
                <a:cs typeface="Calisto MT"/>
              </a:rPr>
              <a:t>“</a:t>
            </a:r>
            <a:r>
              <a:rPr lang="en-US" sz="1800" i="1" dirty="0">
                <a:solidFill>
                  <a:schemeClr val="tx1"/>
                </a:solidFill>
                <a:latin typeface="Calisto MT"/>
                <a:cs typeface="Calisto MT"/>
              </a:rPr>
              <a:t>Resonant laser-electron interaction in a short undulator induces rapid energy modulation at the </a:t>
            </a:r>
            <a:r>
              <a:rPr lang="en-US" sz="1800" i="1" u="sng" dirty="0">
                <a:solidFill>
                  <a:schemeClr val="tx1"/>
                </a:solidFill>
                <a:latin typeface="Calisto MT"/>
                <a:cs typeface="Calisto MT"/>
              </a:rPr>
              <a:t>optical frequency</a:t>
            </a:r>
            <a:r>
              <a:rPr lang="en-US" sz="1800" i="1" dirty="0">
                <a:solidFill>
                  <a:schemeClr val="tx1"/>
                </a:solidFill>
                <a:latin typeface="Calisto MT"/>
                <a:cs typeface="Calisto MT"/>
              </a:rPr>
              <a:t>, which can be used as an effective energy spread for beam ‘heating’….”</a:t>
            </a:r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 </a:t>
            </a:r>
            <a:endParaRPr lang="en-US" sz="1800" dirty="0" smtClean="0">
              <a:solidFill>
                <a:schemeClr val="tx1"/>
              </a:solidFill>
              <a:latin typeface="Calisto MT"/>
              <a:cs typeface="Calisto M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sto MT"/>
                <a:cs typeface="Calisto MT"/>
              </a:rPr>
              <a:t>Z</a:t>
            </a:r>
            <a:r>
              <a:rPr lang="en-US" sz="1800" b="1" dirty="0">
                <a:solidFill>
                  <a:schemeClr val="tx1"/>
                </a:solidFill>
                <a:latin typeface="Calisto MT"/>
                <a:cs typeface="Calisto MT"/>
              </a:rPr>
              <a:t>. Huang et al. PRST-AB 7 074401 (2004)</a:t>
            </a:r>
            <a:r>
              <a:rPr lang="en-US" sz="1800" b="1" dirty="0" smtClean="0">
                <a:solidFill>
                  <a:schemeClr val="tx1"/>
                </a:solidFill>
                <a:latin typeface="Calisto MT"/>
                <a:cs typeface="Calisto M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5776" y="4211885"/>
            <a:ext cx="4536504" cy="1728192"/>
            <a:chOff x="215776" y="4356472"/>
            <a:chExt cx="7678738" cy="2386012"/>
          </a:xfrm>
        </p:grpSpPr>
        <p:grpSp>
          <p:nvGrpSpPr>
            <p:cNvPr id="21" name="Gruppo 121"/>
            <p:cNvGrpSpPr>
              <a:grpSpLocks noChangeAspect="1"/>
            </p:cNvGrpSpPr>
            <p:nvPr/>
          </p:nvGrpSpPr>
          <p:grpSpPr bwMode="auto">
            <a:xfrm>
              <a:off x="215776" y="4427909"/>
              <a:ext cx="7678738" cy="2314575"/>
              <a:chOff x="647824" y="3754337"/>
              <a:chExt cx="8686800" cy="2617788"/>
            </a:xfrm>
          </p:grpSpPr>
          <p:grpSp>
            <p:nvGrpSpPr>
              <p:cNvPr id="22" name="Gruppo 10"/>
              <p:cNvGrpSpPr>
                <a:grpSpLocks/>
              </p:cNvGrpSpPr>
              <p:nvPr/>
            </p:nvGrpSpPr>
            <p:grpSpPr bwMode="auto">
              <a:xfrm>
                <a:off x="2027464" y="3877865"/>
                <a:ext cx="2476039" cy="792088"/>
                <a:chOff x="1608240" y="1403573"/>
                <a:chExt cx="2476039" cy="792088"/>
              </a:xfrm>
            </p:grpSpPr>
            <p:sp>
              <p:nvSpPr>
                <p:cNvPr id="145" name="Rettangolo 4"/>
                <p:cNvSpPr>
                  <a:spLocks noChangeArrowheads="1"/>
                </p:cNvSpPr>
                <p:nvPr/>
              </p:nvSpPr>
              <p:spPr bwMode="auto">
                <a:xfrm>
                  <a:off x="1799952" y="1756747"/>
                  <a:ext cx="144016" cy="3600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endParaRPr lang="it-IT"/>
                </a:p>
              </p:txBody>
            </p:sp>
            <p:sp>
              <p:nvSpPr>
                <p:cNvPr id="146" name="CasellaDiTesto 5"/>
                <p:cNvSpPr txBox="1">
                  <a:spLocks noChangeArrowheads="1"/>
                </p:cNvSpPr>
                <p:nvPr/>
              </p:nvSpPr>
              <p:spPr bwMode="auto">
                <a:xfrm>
                  <a:off x="1608240" y="1403573"/>
                  <a:ext cx="446957" cy="324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r>
                    <a:rPr lang="it-IT" sz="1600">
                      <a:solidFill>
                        <a:srgbClr val="000000"/>
                      </a:solidFill>
                    </a:rPr>
                    <a:t>LH</a:t>
                  </a:r>
                </a:p>
              </p:txBody>
            </p:sp>
            <p:sp>
              <p:nvSpPr>
                <p:cNvPr id="147" name="CasellaDiTesto 8"/>
                <p:cNvSpPr txBox="1">
                  <a:spLocks noChangeArrowheads="1"/>
                </p:cNvSpPr>
                <p:nvPr/>
              </p:nvSpPr>
              <p:spPr bwMode="auto">
                <a:xfrm>
                  <a:off x="3600152" y="1900452"/>
                  <a:ext cx="484127" cy="295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</a:pPr>
                  <a:r>
                    <a:rPr lang="it-IT" sz="1400">
                      <a:solidFill>
                        <a:srgbClr val="000000"/>
                      </a:solidFill>
                    </a:rPr>
                    <a:t>,3,4</a:t>
                  </a:r>
                </a:p>
              </p:txBody>
            </p:sp>
          </p:grpSp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647824" y="3754337"/>
                <a:ext cx="8686800" cy="228562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 rot="1331855" flipH="1">
                <a:off x="6439623" y="5160187"/>
                <a:ext cx="1903661" cy="152614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3848129" y="4844185"/>
                <a:ext cx="2402923" cy="166978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1015985" y="5436688"/>
                <a:ext cx="721954" cy="152614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 rot="20265081">
                <a:off x="1721776" y="5147618"/>
                <a:ext cx="1905457" cy="152615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558349" y="5172754"/>
                <a:ext cx="761464" cy="65354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3115399" y="4596411"/>
                <a:ext cx="759669" cy="65175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 flipH="1">
                <a:off x="8219366" y="5436688"/>
                <a:ext cx="721954" cy="152614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 flipH="1">
                <a:off x="7659043" y="5172754"/>
                <a:ext cx="761464" cy="65354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 flipH="1">
                <a:off x="6136114" y="4596411"/>
                <a:ext cx="759669" cy="65175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sp>
            <p:nvSpPr>
              <p:cNvPr id="34" name="Rectangle 12" descr="Dark vertical"/>
              <p:cNvSpPr>
                <a:spLocks noChangeArrowheads="1"/>
              </p:cNvSpPr>
              <p:nvPr/>
            </p:nvSpPr>
            <p:spPr bwMode="auto">
              <a:xfrm>
                <a:off x="4078005" y="4601796"/>
                <a:ext cx="1828233" cy="612254"/>
              </a:xfrm>
              <a:prstGeom prst="rect">
                <a:avLst/>
              </a:prstGeom>
              <a:pattFill prst="dkVert">
                <a:fgClr>
                  <a:srgbClr val="008000"/>
                </a:fgClr>
                <a:bgClr>
                  <a:srgbClr val="C0C0C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 sz="2000">
                  <a:latin typeface="Times New Roman" charset="0"/>
                </a:endParaRPr>
              </a:p>
            </p:txBody>
          </p:sp>
          <p:grpSp>
            <p:nvGrpSpPr>
              <p:cNvPr id="35" name="Group 13"/>
              <p:cNvGrpSpPr>
                <a:grpSpLocks/>
              </p:cNvGrpSpPr>
              <p:nvPr/>
            </p:nvGrpSpPr>
            <p:grpSpPr bwMode="auto">
              <a:xfrm>
                <a:off x="7923337" y="4724300"/>
                <a:ext cx="292100" cy="393700"/>
                <a:chOff x="4737" y="1411"/>
                <a:chExt cx="184" cy="248"/>
              </a:xfrm>
            </p:grpSpPr>
            <p:sp>
              <p:nvSpPr>
                <p:cNvPr id="140" name="Oval 14"/>
                <p:cNvSpPr>
                  <a:spLocks noChangeArrowheads="1"/>
                </p:cNvSpPr>
                <p:nvPr/>
              </p:nvSpPr>
              <p:spPr bwMode="auto">
                <a:xfrm>
                  <a:off x="4873" y="1411"/>
                  <a:ext cx="52" cy="24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it-IT"/>
                </a:p>
              </p:txBody>
            </p:sp>
            <p:sp>
              <p:nvSpPr>
                <p:cNvPr id="141" name="Rectangle 15"/>
                <p:cNvSpPr>
                  <a:spLocks noChangeArrowheads="1"/>
                </p:cNvSpPr>
                <p:nvPr/>
              </p:nvSpPr>
              <p:spPr bwMode="auto">
                <a:xfrm>
                  <a:off x="4776" y="1419"/>
                  <a:ext cx="121" cy="24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it-IT"/>
                </a:p>
              </p:txBody>
            </p:sp>
            <p:sp>
              <p:nvSpPr>
                <p:cNvPr id="142" name="Oval 16"/>
                <p:cNvSpPr>
                  <a:spLocks noChangeArrowheads="1"/>
                </p:cNvSpPr>
                <p:nvPr/>
              </p:nvSpPr>
              <p:spPr bwMode="auto">
                <a:xfrm>
                  <a:off x="4737" y="1414"/>
                  <a:ext cx="49" cy="24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it-IT"/>
                </a:p>
              </p:txBody>
            </p:sp>
            <p:sp>
              <p:nvSpPr>
                <p:cNvPr id="143" name="Line 17"/>
                <p:cNvSpPr>
                  <a:spLocks noChangeShapeType="1"/>
                </p:cNvSpPr>
                <p:nvPr/>
              </p:nvSpPr>
              <p:spPr bwMode="auto">
                <a:xfrm>
                  <a:off x="4753" y="1411"/>
                  <a:ext cx="14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it-IT"/>
                </a:p>
              </p:txBody>
            </p:sp>
            <p:sp>
              <p:nvSpPr>
                <p:cNvPr id="144" name="Line 18"/>
                <p:cNvSpPr>
                  <a:spLocks noChangeShapeType="1"/>
                </p:cNvSpPr>
                <p:nvPr/>
              </p:nvSpPr>
              <p:spPr bwMode="auto">
                <a:xfrm>
                  <a:off x="4758" y="1655"/>
                  <a:ext cx="1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it-IT"/>
                </a:p>
              </p:txBody>
            </p:sp>
          </p:grpSp>
          <p:sp>
            <p:nvSpPr>
              <p:cNvPr id="36" name="AutoShape 21"/>
              <p:cNvSpPr>
                <a:spLocks noChangeArrowheads="1"/>
              </p:cNvSpPr>
              <p:nvPr/>
            </p:nvSpPr>
            <p:spPr bwMode="auto">
              <a:xfrm rot="2700000">
                <a:off x="1730822" y="4890856"/>
                <a:ext cx="533254" cy="77225"/>
              </a:xfrm>
              <a:prstGeom prst="parallelogram">
                <a:avLst>
                  <a:gd name="adj" fmla="val 175000"/>
                </a:avLst>
              </a:prstGeom>
              <a:gradFill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it-IT"/>
              </a:p>
            </p:txBody>
          </p:sp>
          <p:grpSp>
            <p:nvGrpSpPr>
              <p:cNvPr id="37" name="Group 22"/>
              <p:cNvGrpSpPr>
                <a:grpSpLocks/>
              </p:cNvGrpSpPr>
              <p:nvPr/>
            </p:nvGrpSpPr>
            <p:grpSpPr bwMode="auto">
              <a:xfrm>
                <a:off x="1994024" y="4856062"/>
                <a:ext cx="5969000" cy="152400"/>
                <a:chOff x="520" y="1584"/>
                <a:chExt cx="3760" cy="96"/>
              </a:xfrm>
            </p:grpSpPr>
            <p:grpSp>
              <p:nvGrpSpPr>
                <p:cNvPr id="78" name="Group 23"/>
                <p:cNvGrpSpPr>
                  <a:grpSpLocks/>
                </p:cNvGrpSpPr>
                <p:nvPr/>
              </p:nvGrpSpPr>
              <p:grpSpPr bwMode="auto">
                <a:xfrm>
                  <a:off x="520" y="1589"/>
                  <a:ext cx="1880" cy="91"/>
                  <a:chOff x="-2168" y="2064"/>
                  <a:chExt cx="7984" cy="996"/>
                </a:xfrm>
              </p:grpSpPr>
              <p:grpSp>
                <p:nvGrpSpPr>
                  <p:cNvPr id="11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24" y="2064"/>
                    <a:ext cx="3992" cy="996"/>
                    <a:chOff x="1824" y="2064"/>
                    <a:chExt cx="3992" cy="996"/>
                  </a:xfrm>
                </p:grpSpPr>
                <p:grpSp>
                  <p:nvGrpSpPr>
                    <p:cNvPr id="126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134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38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0" y="959"/>
                          <a:ext cx="1459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39" name="Freeform 2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9" y="2390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35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36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7" y="959"/>
                          <a:ext cx="1486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37" name="Freeform 3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3" y="2390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127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0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128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32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8" y="959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3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3" y="2390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29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30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6" y="959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31" name="Freeform 38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1" y="2390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</p:grpSp>
              <p:grpSp>
                <p:nvGrpSpPr>
                  <p:cNvPr id="11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-2168" y="2064"/>
                    <a:ext cx="3992" cy="996"/>
                    <a:chOff x="1824" y="2064"/>
                    <a:chExt cx="3992" cy="996"/>
                  </a:xfrm>
                </p:grpSpPr>
                <p:grpSp>
                  <p:nvGrpSpPr>
                    <p:cNvPr id="112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120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24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959"/>
                          <a:ext cx="1500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25" name="Freeform 4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8" y="2390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21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22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6" y="959"/>
                          <a:ext cx="1486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23" name="Freeform 46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2" y="2390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113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0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114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18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7" y="959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19" name="Freeform 5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2" y="2390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15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16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5" y="959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17" name="Freeform 5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0" y="2390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" name="Group 54"/>
                <p:cNvGrpSpPr>
                  <a:grpSpLocks/>
                </p:cNvGrpSpPr>
                <p:nvPr/>
              </p:nvGrpSpPr>
              <p:grpSpPr bwMode="auto">
                <a:xfrm>
                  <a:off x="2400" y="1584"/>
                  <a:ext cx="1880" cy="91"/>
                  <a:chOff x="-2168" y="2064"/>
                  <a:chExt cx="7984" cy="996"/>
                </a:xfrm>
              </p:grpSpPr>
              <p:grpSp>
                <p:nvGrpSpPr>
                  <p:cNvPr id="80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824" y="2064"/>
                    <a:ext cx="3992" cy="996"/>
                    <a:chOff x="1824" y="2064"/>
                    <a:chExt cx="3992" cy="996"/>
                  </a:xfrm>
                </p:grpSpPr>
                <p:grpSp>
                  <p:nvGrpSpPr>
                    <p:cNvPr id="9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104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08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3" y="974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09" name="Freeform 5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8" y="2406"/>
                          <a:ext cx="1389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105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06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1" y="974"/>
                          <a:ext cx="1403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07" name="Freeform 62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64" y="2406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9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0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98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02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5" y="974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03" name="Freeform 66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59" y="2406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99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100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3" y="974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101" name="Freeform 69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557" y="2406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</p:grpSp>
              <p:grpSp>
                <p:nvGrpSpPr>
                  <p:cNvPr id="8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-2168" y="2064"/>
                    <a:ext cx="3992" cy="996"/>
                    <a:chOff x="1824" y="2064"/>
                    <a:chExt cx="3992" cy="996"/>
                  </a:xfrm>
                </p:grpSpPr>
                <p:grpSp>
                  <p:nvGrpSpPr>
                    <p:cNvPr id="82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90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94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2" y="974"/>
                          <a:ext cx="1459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95" name="Freeform 7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20" y="2406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91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92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8" y="974"/>
                          <a:ext cx="1486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93" name="Freeform 7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4" y="2406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8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20" y="2064"/>
                      <a:ext cx="1996" cy="996"/>
                      <a:chOff x="1824" y="2064"/>
                      <a:chExt cx="1996" cy="996"/>
                    </a:xfrm>
                  </p:grpSpPr>
                  <p:grpSp>
                    <p:nvGrpSpPr>
                      <p:cNvPr id="84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88" name="Freeform 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9" y="974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89" name="Freeform 8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4" y="2406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  <p:grpSp>
                    <p:nvGrpSpPr>
                      <p:cNvPr id="85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24" y="2064"/>
                        <a:ext cx="996" cy="996"/>
                        <a:chOff x="2112" y="960"/>
                        <a:chExt cx="2880" cy="2880"/>
                      </a:xfrm>
                    </p:grpSpPr>
                    <p:sp>
                      <p:nvSpPr>
                        <p:cNvPr id="86" name="Freeform 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67" y="974"/>
                          <a:ext cx="1445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  <p:sp>
                      <p:nvSpPr>
                        <p:cNvPr id="87" name="Freeform 8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12" y="2406"/>
                          <a:ext cx="1431" cy="1432"/>
                        </a:xfrm>
                        <a:custGeom>
                          <a:avLst/>
                          <a:gdLst>
                            <a:gd name="T0" fmla="*/ 0 w 576"/>
                            <a:gd name="T1" fmla="*/ 576 h 576"/>
                            <a:gd name="T2" fmla="*/ 288 w 576"/>
                            <a:gd name="T3" fmla="*/ 0 h 576"/>
                            <a:gd name="T4" fmla="*/ 576 w 576"/>
                            <a:gd name="T5" fmla="*/ 576 h 5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576" h="576">
                              <a:moveTo>
                                <a:pt x="0" y="576"/>
                              </a:moveTo>
                              <a:cubicBezTo>
                                <a:pt x="96" y="288"/>
                                <a:pt x="192" y="0"/>
                                <a:pt x="288" y="0"/>
                              </a:cubicBezTo>
                              <a:cubicBezTo>
                                <a:pt x="384" y="0"/>
                                <a:pt x="480" y="288"/>
                                <a:pt x="576" y="576"/>
                              </a:cubicBezTo>
                            </a:path>
                          </a:pathLst>
                        </a:custGeom>
                        <a:noFill/>
                        <a:ln w="38100" cmpd="sng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hangingPunct="0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Times New Roman" charset="0"/>
                            <a:buNone/>
                            <a:defRPr/>
                          </a:pPr>
                          <a:endParaRPr lang="it-IT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8" name="Group 85"/>
              <p:cNvGrpSpPr>
                <a:grpSpLocks/>
              </p:cNvGrpSpPr>
              <p:nvPr/>
            </p:nvGrpSpPr>
            <p:grpSpPr bwMode="auto">
              <a:xfrm rot="16200000" flipV="1">
                <a:off x="1453480" y="4312344"/>
                <a:ext cx="1071563" cy="152400"/>
                <a:chOff x="1824" y="2064"/>
                <a:chExt cx="3992" cy="996"/>
              </a:xfrm>
            </p:grpSpPr>
            <p:grpSp>
              <p:nvGrpSpPr>
                <p:cNvPr id="64" name="Group 86"/>
                <p:cNvGrpSpPr>
                  <a:grpSpLocks/>
                </p:cNvGrpSpPr>
                <p:nvPr/>
              </p:nvGrpSpPr>
              <p:grpSpPr bwMode="auto">
                <a:xfrm>
                  <a:off x="1824" y="2064"/>
                  <a:ext cx="1996" cy="996"/>
                  <a:chOff x="1824" y="2064"/>
                  <a:chExt cx="1996" cy="996"/>
                </a:xfrm>
              </p:grpSpPr>
              <p:grpSp>
                <p:nvGrpSpPr>
                  <p:cNvPr id="72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824" y="2064"/>
                    <a:ext cx="996" cy="996"/>
                    <a:chOff x="2112" y="960"/>
                    <a:chExt cx="2880" cy="2880"/>
                  </a:xfrm>
                </p:grpSpPr>
                <p:sp>
                  <p:nvSpPr>
                    <p:cNvPr id="7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2105" y="1889"/>
                      <a:ext cx="1451" cy="1425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77" name="Freeform 89"/>
                    <p:cNvSpPr>
                      <a:spLocks/>
                    </p:cNvSpPr>
                    <p:nvPr/>
                  </p:nvSpPr>
                  <p:spPr bwMode="auto">
                    <a:xfrm flipV="1">
                      <a:off x="3710" y="3620"/>
                      <a:ext cx="1567" cy="1324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</p:grpSp>
              <p:grpSp>
                <p:nvGrpSpPr>
                  <p:cNvPr id="7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824" y="2064"/>
                    <a:ext cx="996" cy="996"/>
                    <a:chOff x="2112" y="960"/>
                    <a:chExt cx="2880" cy="2880"/>
                  </a:xfrm>
                </p:grpSpPr>
                <p:sp>
                  <p:nvSpPr>
                    <p:cNvPr id="74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2347" y="1380"/>
                      <a:ext cx="1451" cy="1425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75" name="Freeform 92"/>
                    <p:cNvSpPr>
                      <a:spLocks/>
                    </p:cNvSpPr>
                    <p:nvPr/>
                  </p:nvSpPr>
                  <p:spPr bwMode="auto">
                    <a:xfrm flipV="1">
                      <a:off x="3836" y="3213"/>
                      <a:ext cx="1509" cy="1324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</p:grpSp>
            </p:grpSp>
            <p:grpSp>
              <p:nvGrpSpPr>
                <p:cNvPr id="65" name="Group 93"/>
                <p:cNvGrpSpPr>
                  <a:grpSpLocks/>
                </p:cNvGrpSpPr>
                <p:nvPr/>
              </p:nvGrpSpPr>
              <p:grpSpPr bwMode="auto">
                <a:xfrm>
                  <a:off x="3820" y="2064"/>
                  <a:ext cx="1996" cy="996"/>
                  <a:chOff x="1824" y="2064"/>
                  <a:chExt cx="1996" cy="996"/>
                </a:xfrm>
              </p:grpSpPr>
              <p:grpSp>
                <p:nvGrpSpPr>
                  <p:cNvPr id="66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824" y="2064"/>
                    <a:ext cx="996" cy="996"/>
                    <a:chOff x="2112" y="960"/>
                    <a:chExt cx="2880" cy="2880"/>
                  </a:xfrm>
                </p:grpSpPr>
                <p:sp>
                  <p:nvSpPr>
                    <p:cNvPr id="70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2290" y="1380"/>
                      <a:ext cx="1393" cy="1425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71" name="Freeform 96"/>
                    <p:cNvSpPr>
                      <a:spLocks/>
                    </p:cNvSpPr>
                    <p:nvPr/>
                  </p:nvSpPr>
                  <p:spPr bwMode="auto">
                    <a:xfrm flipV="1">
                      <a:off x="3799" y="3213"/>
                      <a:ext cx="1431" cy="1324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</p:grpSp>
              <p:grpSp>
                <p:nvGrpSpPr>
                  <p:cNvPr id="6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824" y="2064"/>
                    <a:ext cx="996" cy="996"/>
                    <a:chOff x="2112" y="960"/>
                    <a:chExt cx="2880" cy="2880"/>
                  </a:xfrm>
                </p:grpSpPr>
                <p:sp>
                  <p:nvSpPr>
                    <p:cNvPr id="68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2416" y="973"/>
                      <a:ext cx="1451" cy="1425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  <p:sp>
                  <p:nvSpPr>
                    <p:cNvPr id="69" name="Freeform 68"/>
                    <p:cNvSpPr>
                      <a:spLocks/>
                    </p:cNvSpPr>
                    <p:nvPr/>
                  </p:nvSpPr>
                  <p:spPr bwMode="auto">
                    <a:xfrm flipV="1">
                      <a:off x="4021" y="2805"/>
                      <a:ext cx="1431" cy="1324"/>
                    </a:xfrm>
                    <a:custGeom>
                      <a:avLst/>
                      <a:gdLst>
                        <a:gd name="T0" fmla="*/ 0 w 576"/>
                        <a:gd name="T1" fmla="*/ 576 h 576"/>
                        <a:gd name="T2" fmla="*/ 288 w 576"/>
                        <a:gd name="T3" fmla="*/ 0 h 576"/>
                        <a:gd name="T4" fmla="*/ 576 w 576"/>
                        <a:gd name="T5" fmla="*/ 576 h 5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76" h="576">
                          <a:moveTo>
                            <a:pt x="0" y="576"/>
                          </a:moveTo>
                          <a:cubicBezTo>
                            <a:pt x="96" y="288"/>
                            <a:pt x="192" y="0"/>
                            <a:pt x="288" y="0"/>
                          </a:cubicBezTo>
                          <a:cubicBezTo>
                            <a:pt x="384" y="0"/>
                            <a:pt x="480" y="288"/>
                            <a:pt x="576" y="576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hangingPunct="0">
                        <a:lnSpc>
                          <a:spcPct val="93000"/>
                        </a:lnSpc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defRPr/>
                      </a:pPr>
                      <a:endParaRPr lang="it-IT"/>
                    </a:p>
                  </p:txBody>
                </p:sp>
              </p:grpSp>
            </p:grpSp>
          </p:grpSp>
          <p:pic>
            <p:nvPicPr>
              <p:cNvPr id="43" name="Picture 101" descr="i0w0ptnd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2937" y="5076725"/>
                <a:ext cx="655637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4" name="Group 121"/>
              <p:cNvGrpSpPr>
                <a:grpSpLocks/>
              </p:cNvGrpSpPr>
              <p:nvPr/>
            </p:nvGrpSpPr>
            <p:grpSpPr bwMode="auto">
              <a:xfrm>
                <a:off x="931987" y="4925912"/>
                <a:ext cx="8137525" cy="590550"/>
                <a:chOff x="323" y="1170"/>
                <a:chExt cx="5126" cy="372"/>
              </a:xfrm>
            </p:grpSpPr>
            <p:grpSp>
              <p:nvGrpSpPr>
                <p:cNvPr id="46" name="Group 117"/>
                <p:cNvGrpSpPr>
                  <a:grpSpLocks/>
                </p:cNvGrpSpPr>
                <p:nvPr/>
              </p:nvGrpSpPr>
              <p:grpSpPr bwMode="auto">
                <a:xfrm>
                  <a:off x="323" y="1171"/>
                  <a:ext cx="1943" cy="364"/>
                  <a:chOff x="774" y="1392"/>
                  <a:chExt cx="1386" cy="192"/>
                </a:xfrm>
              </p:grpSpPr>
              <p:sp>
                <p:nvSpPr>
                  <p:cNvPr id="61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774" y="1584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it-IT"/>
                  </a:p>
                </p:txBody>
              </p:sp>
              <p:sp>
                <p:nvSpPr>
                  <p:cNvPr id="62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51" y="1392"/>
                    <a:ext cx="575" cy="19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it-IT"/>
                  </a:p>
                </p:txBody>
              </p:sp>
              <p:sp>
                <p:nvSpPr>
                  <p:cNvPr id="63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139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it-IT"/>
                  </a:p>
                </p:txBody>
              </p:sp>
            </p:grpSp>
            <p:sp>
              <p:nvSpPr>
                <p:cNvPr id="47" name="Line 116"/>
                <p:cNvSpPr>
                  <a:spLocks noChangeShapeType="1"/>
                </p:cNvSpPr>
                <p:nvPr/>
              </p:nvSpPr>
              <p:spPr bwMode="auto">
                <a:xfrm>
                  <a:off x="2236" y="1174"/>
                  <a:ext cx="1375" cy="9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it-IT"/>
                </a:p>
              </p:txBody>
            </p:sp>
            <p:grpSp>
              <p:nvGrpSpPr>
                <p:cNvPr id="50" name="Group 112"/>
                <p:cNvGrpSpPr>
                  <a:grpSpLocks/>
                </p:cNvGrpSpPr>
                <p:nvPr/>
              </p:nvGrpSpPr>
              <p:grpSpPr bwMode="auto">
                <a:xfrm>
                  <a:off x="3602" y="1183"/>
                  <a:ext cx="1847" cy="359"/>
                  <a:chOff x="3480" y="1392"/>
                  <a:chExt cx="1341" cy="192"/>
                </a:xfrm>
              </p:grpSpPr>
              <p:sp>
                <p:nvSpPr>
                  <p:cNvPr id="52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479" y="1392"/>
                    <a:ext cx="28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it-IT"/>
                  </a:p>
                </p:txBody>
              </p:sp>
              <p:sp>
                <p:nvSpPr>
                  <p:cNvPr id="57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339" y="1584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it-IT"/>
                  </a:p>
                </p:txBody>
              </p:sp>
              <p:sp>
                <p:nvSpPr>
                  <p:cNvPr id="60" name="Line 1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764" y="1392"/>
                    <a:ext cx="576" cy="192"/>
                  </a:xfrm>
                  <a:prstGeom prst="lin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it-IT"/>
                  </a:p>
                </p:txBody>
              </p:sp>
            </p:grpSp>
          </p:grpSp>
        </p:grpSp>
        <p:sp>
          <p:nvSpPr>
            <p:cNvPr id="148" name="CasellaDiTesto 122"/>
            <p:cNvSpPr txBox="1">
              <a:spLocks noChangeArrowheads="1"/>
            </p:cNvSpPr>
            <p:nvPr/>
          </p:nvSpPr>
          <p:spPr bwMode="auto">
            <a:xfrm>
              <a:off x="4967165" y="4356472"/>
              <a:ext cx="2910538" cy="46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it-IT" sz="1500" b="1" dirty="0">
                  <a:solidFill>
                    <a:srgbClr val="000000"/>
                  </a:solidFill>
                  <a:latin typeface="Calisto MT"/>
                  <a:cs typeface="Calisto MT"/>
                </a:rPr>
                <a:t>Laser </a:t>
              </a:r>
              <a:r>
                <a:rPr lang="it-IT" sz="1500" b="1" dirty="0" err="1">
                  <a:solidFill>
                    <a:srgbClr val="000000"/>
                  </a:solidFill>
                  <a:latin typeface="Calisto MT"/>
                  <a:cs typeface="Calisto MT"/>
                </a:rPr>
                <a:t>heater</a:t>
              </a:r>
              <a:r>
                <a:rPr lang="it-IT" sz="1500" b="1" dirty="0">
                  <a:solidFill>
                    <a:srgbClr val="000000"/>
                  </a:solidFill>
                  <a:latin typeface="Calisto MT"/>
                  <a:cs typeface="Calisto MT"/>
                </a:rPr>
                <a:t> </a:t>
              </a:r>
              <a:r>
                <a:rPr lang="it-IT" sz="1500" b="1" dirty="0" smtClean="0">
                  <a:solidFill>
                    <a:srgbClr val="000000"/>
                  </a:solidFill>
                  <a:latin typeface="Calisto MT"/>
                  <a:cs typeface="Calisto MT"/>
                </a:rPr>
                <a:t>setup</a:t>
              </a:r>
              <a:endParaRPr lang="it-IT" sz="1500" b="1" dirty="0">
                <a:solidFill>
                  <a:srgbClr val="000000"/>
                </a:solidFill>
                <a:latin typeface="Calisto MT"/>
                <a:cs typeface="Calisto M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760" y="5796061"/>
            <a:ext cx="6624488" cy="9836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The chicane “washes out” the optical frequency modulation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Induce </a:t>
            </a:r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a controllable increase of </a:t>
            </a:r>
            <a:r>
              <a:rPr lang="en-US" sz="1800" dirty="0" err="1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800" baseline="-25000" dirty="0" err="1">
                <a:solidFill>
                  <a:schemeClr val="tx1"/>
                </a:solidFill>
                <a:latin typeface="Calisto MT"/>
                <a:cs typeface="Calisto MT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 to Landau 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damp </a:t>
            </a:r>
            <a:r>
              <a:rPr lang="en-US" sz="1800" dirty="0">
                <a:solidFill>
                  <a:schemeClr val="tx1"/>
                </a:solidFill>
                <a:latin typeface="Calisto MT"/>
                <a:cs typeface="Calisto MT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Calisto MT"/>
                <a:cs typeface="Calisto MT"/>
              </a:rPr>
              <a:t>MBI:</a:t>
            </a:r>
            <a:r>
              <a:rPr lang="en-US" sz="2200" b="1" dirty="0" smtClean="0">
                <a:solidFill>
                  <a:srgbClr val="FF0000"/>
                </a:solidFill>
                <a:latin typeface="Calisto MT"/>
                <a:cs typeface="Calisto MT"/>
              </a:rPr>
              <a:t>      A modulation to suppress a modulation</a:t>
            </a:r>
            <a:endParaRPr lang="en-US" sz="2200" b="1" dirty="0">
              <a:solidFill>
                <a:srgbClr val="FF0000"/>
              </a:solidFill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3106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20032" y="323850"/>
            <a:ext cx="7250112" cy="93570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Why don</a:t>
            </a:r>
            <a:r>
              <a:rPr lang="fr-FR" dirty="0" smtClean="0">
                <a:latin typeface="+mj-lt"/>
              </a:rPr>
              <a:t>’</a:t>
            </a:r>
            <a:r>
              <a:rPr lang="en-US" dirty="0" smtClean="0">
                <a:latin typeface="+mj-lt"/>
              </a:rPr>
              <a:t>t use Laser Heater to control the microbunching ?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21-25 Sept. 2015 - Roma</a:t>
            </a:r>
            <a:endParaRPr lang="cs-CZ" dirty="0"/>
          </a:p>
        </p:txBody>
      </p:sp>
      <p:pic>
        <p:nvPicPr>
          <p:cNvPr id="9" name="Picture 8" descr="lh_intensity_t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-8252" r="6451" b="8252"/>
          <a:stretch>
            <a:fillRect/>
          </a:stretch>
        </p:blipFill>
        <p:spPr bwMode="auto">
          <a:xfrm>
            <a:off x="431800" y="4140200"/>
            <a:ext cx="57038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0988" y="3920901"/>
            <a:ext cx="3246437" cy="2235200"/>
            <a:chOff x="280888" y="3992413"/>
            <a:chExt cx="3247256" cy="2235696"/>
          </a:xfrm>
        </p:grpSpPr>
        <p:pic>
          <p:nvPicPr>
            <p:cNvPr id="11" name="Picture 5" descr="lh_intensity_th_zoom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88" y="3992413"/>
              <a:ext cx="27432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503194" y="5075328"/>
              <a:ext cx="2737540" cy="115278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735782" y="4140083"/>
              <a:ext cx="792362" cy="187207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306638" y="4427538"/>
            <a:ext cx="29495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120433" y="2481374"/>
            <a:ext cx="3960439" cy="4458331"/>
            <a:chOff x="6120433" y="2481374"/>
            <a:chExt cx="3960439" cy="4458331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6264522" y="2481374"/>
              <a:ext cx="3816350" cy="353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Wingdings" charset="0"/>
                <a:buChar char="u"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Calisto MT"/>
                  <a:cs typeface="Calisto MT"/>
                </a:rPr>
                <a:t>A stretched laser pulse interacts with a delayed copy.</a:t>
              </a:r>
            </a:p>
            <a:p>
              <a:pPr eaLnBrk="1" hangingPunct="1">
                <a:buFont typeface="Wingdings" charset="0"/>
                <a:buChar char="u"/>
                <a:defRPr/>
              </a:pPr>
              <a:endParaRPr lang="en-US" sz="2000" dirty="0" smtClean="0">
                <a:solidFill>
                  <a:schemeClr val="tx1"/>
                </a:solidFill>
                <a:latin typeface="Calisto MT"/>
                <a:cs typeface="Calisto MT"/>
              </a:endParaRPr>
            </a:p>
            <a:p>
              <a:pPr eaLnBrk="1" hangingPunct="1">
                <a:buFont typeface="Wingdings" charset="0"/>
                <a:buChar char="u"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Calisto MT"/>
                  <a:cs typeface="Calisto MT"/>
                </a:rPr>
                <a:t>The laser heater pulse is modulated using the chirped pulse beating technique [1]. </a:t>
              </a:r>
            </a:p>
            <a:p>
              <a:pPr eaLnBrk="1" hangingPunct="1">
                <a:buFont typeface="Wingdings" charset="0"/>
                <a:buChar char="u"/>
                <a:defRPr/>
              </a:pPr>
              <a:endParaRPr lang="en-US" sz="2000" dirty="0" smtClean="0">
                <a:solidFill>
                  <a:schemeClr val="tx1"/>
                </a:solidFill>
                <a:latin typeface="Calisto MT"/>
                <a:cs typeface="Calisto MT"/>
              </a:endParaRPr>
            </a:p>
            <a:p>
              <a:pPr eaLnBrk="1" hangingPunct="1">
                <a:buFont typeface="Wingdings" charset="0"/>
                <a:buChar char="u"/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Calisto MT"/>
                  <a:cs typeface="Calisto MT"/>
                </a:rPr>
                <a:t>The envelope of the laser pulse is modulated at a frequency proportional to the delay.</a:t>
              </a:r>
            </a:p>
            <a:p>
              <a:pPr marL="0" indent="0" eaLnBrk="1" hangingPunct="1">
                <a:defRPr/>
              </a:pPr>
              <a:r>
                <a:rPr lang="en-US" sz="2000" dirty="0" smtClean="0">
                  <a:solidFill>
                    <a:schemeClr val="tx1"/>
                  </a:solidFill>
                  <a:latin typeface="Calisto MT"/>
                  <a:cs typeface="Calisto MT"/>
                </a:rPr>
                <a:t> </a:t>
              </a:r>
            </a:p>
          </p:txBody>
        </p:sp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6120433" y="6444133"/>
              <a:ext cx="3744416" cy="49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alisto MT"/>
                  <a:cs typeface="Calisto MT"/>
                </a:rPr>
                <a:t>[1] A. S. </a:t>
              </a:r>
              <a:r>
                <a:rPr lang="en-US" sz="1400" dirty="0" err="1">
                  <a:solidFill>
                    <a:srgbClr val="000000"/>
                  </a:solidFill>
                  <a:latin typeface="Calisto MT"/>
                  <a:cs typeface="Calisto MT"/>
                </a:rPr>
                <a:t>Weling</a:t>
              </a:r>
              <a:r>
                <a:rPr lang="en-US" sz="1400" dirty="0">
                  <a:solidFill>
                    <a:srgbClr val="000000"/>
                  </a:solidFill>
                  <a:latin typeface="Calisto MT"/>
                  <a:cs typeface="Calisto MT"/>
                </a:rPr>
                <a:t> and D. H. </a:t>
              </a:r>
              <a:r>
                <a:rPr lang="en-US" sz="1400" dirty="0" err="1">
                  <a:solidFill>
                    <a:srgbClr val="000000"/>
                  </a:solidFill>
                  <a:latin typeface="Calisto MT"/>
                  <a:cs typeface="Calisto MT"/>
                </a:rPr>
                <a:t>Auston</a:t>
              </a:r>
              <a:r>
                <a:rPr lang="en-US" sz="1400" dirty="0">
                  <a:solidFill>
                    <a:srgbClr val="000000"/>
                  </a:solidFill>
                  <a:latin typeface="Calisto MT"/>
                  <a:cs typeface="Calisto MT"/>
                </a:rPr>
                <a:t>, J. Opt. Soc. Am. B </a:t>
              </a:r>
              <a:r>
                <a:rPr lang="en-US" sz="1400" b="1" dirty="0">
                  <a:solidFill>
                    <a:srgbClr val="000000"/>
                  </a:solidFill>
                  <a:latin typeface="Calisto MT"/>
                  <a:cs typeface="Calisto MT"/>
                </a:rPr>
                <a:t>13</a:t>
              </a:r>
              <a:r>
                <a:rPr lang="en-US" sz="1400" dirty="0">
                  <a:solidFill>
                    <a:srgbClr val="000000"/>
                  </a:solidFill>
                  <a:latin typeface="Calisto MT"/>
                  <a:cs typeface="Calisto MT"/>
                </a:rPr>
                <a:t>, 2783–2791 (1996) </a:t>
              </a:r>
            </a:p>
          </p:txBody>
        </p:sp>
      </p:grpSp>
      <p:pic>
        <p:nvPicPr>
          <p:cNvPr id="16" name="Picture 15" descr="chirped_pulse_beating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043533"/>
            <a:ext cx="6501284" cy="15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59792" y="2483693"/>
            <a:ext cx="6074469" cy="1800200"/>
            <a:chOff x="359792" y="2483693"/>
            <a:chExt cx="6074469" cy="1800200"/>
          </a:xfrm>
        </p:grpSpPr>
        <p:grpSp>
          <p:nvGrpSpPr>
            <p:cNvPr id="19" name="Group 18"/>
            <p:cNvGrpSpPr/>
            <p:nvPr/>
          </p:nvGrpSpPr>
          <p:grpSpPr>
            <a:xfrm>
              <a:off x="359792" y="2483693"/>
              <a:ext cx="6074469" cy="1800200"/>
              <a:chOff x="359792" y="2483693"/>
              <a:chExt cx="6074469" cy="1800200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232000" y="2483693"/>
                <a:ext cx="4202261" cy="1800200"/>
                <a:chOff x="85248" y="1355498"/>
                <a:chExt cx="5786173" cy="2457564"/>
              </a:xfrm>
            </p:grpSpPr>
            <p:pic>
              <p:nvPicPr>
                <p:cNvPr id="6" name="Picture 3" descr="lh_xcorr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272"/>
                <a:stretch>
                  <a:fillRect/>
                </a:stretch>
              </p:blipFill>
              <p:spPr bwMode="auto">
                <a:xfrm>
                  <a:off x="85248" y="1355498"/>
                  <a:ext cx="5786173" cy="23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605528" y="3443730"/>
                  <a:ext cx="1125240" cy="3693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Time [ps]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359792" y="2627709"/>
                <a:ext cx="1656184" cy="6107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  <a:latin typeface="Calisto MT"/>
                    <a:cs typeface="Calisto MT"/>
                  </a:rPr>
                  <a:t>LH shaping at FERMI</a:t>
                </a:r>
                <a:endParaRPr lang="en-US" sz="1800" dirty="0">
                  <a:solidFill>
                    <a:schemeClr val="tx1"/>
                  </a:solidFill>
                  <a:latin typeface="Calisto MT"/>
                  <a:cs typeface="Calisto MT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3744168" y="3563813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960192" y="3203773"/>
              <a:ext cx="936104" cy="324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sto MT"/>
                  <a:cs typeface="Calisto MT"/>
                </a:rPr>
                <a:t>28.2ps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425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20032" y="323850"/>
            <a:ext cx="7250112" cy="9357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Modulation after Laser Heater chicane</a:t>
            </a:r>
            <a:endParaRPr lang="en-US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21-25 Sept. 2015 - Roma</a:t>
            </a:r>
            <a:endParaRPr lang="cs-C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896" y="6380614"/>
            <a:ext cx="8496944" cy="4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Calisto MT"/>
                <a:cs typeface="Calisto MT"/>
              </a:rPr>
              <a:t>The beating can propagate downstream the LH chicane</a:t>
            </a:r>
            <a:endParaRPr lang="en-US" u="sng" dirty="0">
              <a:latin typeface="Calisto MT"/>
              <a:cs typeface="Calisto M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5776" y="1187549"/>
            <a:ext cx="921702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FERMI LH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parameters, </a:t>
            </a:r>
            <a:r>
              <a:rPr lang="en-US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chemeClr val="tx1"/>
                </a:solidFill>
                <a:latin typeface="Calisto MT"/>
                <a:cs typeface="Calisto MT"/>
              </a:rPr>
              <a:t>modulation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&lt;</a:t>
            </a:r>
            <a:r>
              <a:rPr lang="en-US" altLang="ja-JP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latin typeface="+mn-lt"/>
              </a:rPr>
              <a:t>4 </a:t>
            </a:r>
            <a:r>
              <a:rPr lang="en-US" altLang="ja-JP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sz="2000" dirty="0" smtClean="0">
                <a:solidFill>
                  <a:schemeClr val="tx1"/>
                </a:solidFill>
                <a:latin typeface="+mn-lt"/>
              </a:rPr>
              <a:t>m are smeared out after the chicane, so:</a:t>
            </a:r>
            <a:r>
              <a:rPr lang="en-US" altLang="ja-JP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chemeClr val="tx1"/>
                </a:solidFill>
                <a:latin typeface="+mn-lt"/>
              </a:rPr>
              <a:t>LH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= 780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nm  is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Smeared Out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>
                <a:solidFill>
                  <a:schemeClr val="tx1"/>
                </a:solidFill>
                <a:latin typeface="+mn-lt"/>
              </a:rPr>
              <a:t>Beating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= 32.6 </a:t>
            </a:r>
            <a:r>
              <a:rPr lang="en-US" sz="2000" dirty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 </a:t>
            </a:r>
            <a:r>
              <a:rPr lang="en-US" sz="2000" b="1" dirty="0" smtClean="0">
                <a:solidFill>
                  <a:srgbClr val="008000"/>
                </a:solidFill>
                <a:latin typeface="+mn-lt"/>
              </a:rPr>
              <a:t>Survives!</a:t>
            </a:r>
            <a:endParaRPr lang="en-US" sz="2000" b="1" dirty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9124" y="1979637"/>
            <a:ext cx="5613276" cy="2447925"/>
            <a:chOff x="196978" y="2699717"/>
            <a:chExt cx="5613383" cy="2448272"/>
          </a:xfrm>
        </p:grpSpPr>
        <p:pic>
          <p:nvPicPr>
            <p:cNvPr id="27" name="Picture 7" descr="screenshot_19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" t="2158" b="48959"/>
            <a:stretch/>
          </p:blipFill>
          <p:spPr bwMode="auto">
            <a:xfrm>
              <a:off x="196978" y="2885082"/>
              <a:ext cx="5613383" cy="226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871960" y="2699717"/>
              <a:ext cx="2232248" cy="44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tx1"/>
                  </a:solidFill>
                  <a:latin typeface="Calisto MT"/>
                  <a:cs typeface="Calisto MT"/>
                </a:rPr>
                <a:t>In the chicane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752651" y="3152802"/>
            <a:ext cx="918754" cy="785166"/>
            <a:chOff x="5328344" y="6948189"/>
            <a:chExt cx="917606" cy="784817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5781802" y="6948189"/>
              <a:ext cx="0" cy="5030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32538" y="6948189"/>
              <a:ext cx="0" cy="5030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rot="16200000">
              <a:off x="5904680" y="7163258"/>
              <a:ext cx="0" cy="1442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5698563" y="7163258"/>
              <a:ext cx="0" cy="1442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TextBox 5"/>
            <p:cNvSpPr txBox="1">
              <a:spLocks noChangeArrowheads="1"/>
            </p:cNvSpPr>
            <p:nvPr/>
          </p:nvSpPr>
          <p:spPr bwMode="auto">
            <a:xfrm>
              <a:off x="5328344" y="7379989"/>
              <a:ext cx="917606" cy="35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sto MT"/>
                  <a:cs typeface="Calisto MT"/>
                </a:rPr>
                <a:t>780 nm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54175" y="2403499"/>
            <a:ext cx="1946275" cy="1303338"/>
            <a:chOff x="2232000" y="3123505"/>
            <a:chExt cx="1946275" cy="1304404"/>
          </a:xfrm>
        </p:grpSpPr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2880072" y="3123505"/>
              <a:ext cx="992579" cy="35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alisto MT"/>
                  <a:cs typeface="Calisto MT"/>
                </a:rPr>
                <a:t>32.6 </a:t>
              </a:r>
              <a:r>
                <a:rPr lang="en-US" sz="1800" dirty="0">
                  <a:solidFill>
                    <a:schemeClr val="tx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800" dirty="0">
                  <a:solidFill>
                    <a:schemeClr val="tx1"/>
                  </a:solidFill>
                  <a:latin typeface="Calisto MT"/>
                  <a:cs typeface="Calisto MT"/>
                </a:rPr>
                <a:t>m</a:t>
              </a:r>
            </a:p>
          </p:txBody>
        </p:sp>
        <p:grpSp>
          <p:nvGrpSpPr>
            <p:cNvPr id="37" name="Group 7"/>
            <p:cNvGrpSpPr>
              <a:grpSpLocks/>
            </p:cNvGrpSpPr>
            <p:nvPr/>
          </p:nvGrpSpPr>
          <p:grpSpPr bwMode="auto">
            <a:xfrm>
              <a:off x="2232000" y="3419723"/>
              <a:ext cx="1946275" cy="1008186"/>
              <a:chOff x="2448024" y="3203774"/>
              <a:chExt cx="1946275" cy="1008186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>
                <a:off x="4394299" y="3419149"/>
                <a:ext cx="0" cy="79281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Right Brace 37"/>
              <p:cNvSpPr>
                <a:spLocks/>
              </p:cNvSpPr>
              <p:nvPr/>
            </p:nvSpPr>
            <p:spPr bwMode="auto">
              <a:xfrm rot="16200000" flipV="1">
                <a:off x="3267968" y="2383830"/>
                <a:ext cx="304800" cy="1944688"/>
              </a:xfrm>
              <a:prstGeom prst="rightBrace">
                <a:avLst>
                  <a:gd name="adj1" fmla="val 833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sto MT"/>
                  <a:cs typeface="Calisto MT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2448024" y="3419149"/>
                <a:ext cx="0" cy="79281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198938" y="3851275"/>
            <a:ext cx="5810250" cy="2579688"/>
            <a:chOff x="4198503" y="3894236"/>
            <a:chExt cx="5810361" cy="2578817"/>
          </a:xfrm>
        </p:grpSpPr>
        <p:pic>
          <p:nvPicPr>
            <p:cNvPr id="42" name="Picture 3" descr="screenshot_19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55"/>
            <a:stretch>
              <a:fillRect/>
            </a:stretch>
          </p:blipFill>
          <p:spPr bwMode="auto">
            <a:xfrm>
              <a:off x="4198503" y="4211885"/>
              <a:ext cx="5810361" cy="226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6336456" y="3894236"/>
              <a:ext cx="2664296" cy="43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alisto MT"/>
                  <a:cs typeface="Calisto MT"/>
                </a:rPr>
                <a:t>After the chicane</a:t>
              </a:r>
              <a:endParaRPr lang="en-US" dirty="0">
                <a:solidFill>
                  <a:srgbClr val="000000"/>
                </a:solidFill>
                <a:latin typeface="Calisto MT"/>
                <a:cs typeface="Calisto MT"/>
              </a:endParaRPr>
            </a:p>
          </p:txBody>
        </p:sp>
      </p:grp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287338" y="5435600"/>
            <a:ext cx="4011209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sto MT"/>
                <a:cs typeface="Calisto MT"/>
              </a:rPr>
              <a:t>Beating modulation </a:t>
            </a:r>
            <a:r>
              <a:rPr lang="en-US" sz="2000">
                <a:solidFill>
                  <a:srgbClr val="000000"/>
                </a:solidFill>
                <a:latin typeface="Calisto MT"/>
                <a:cs typeface="Calisto MT"/>
              </a:rPr>
              <a:t>is still present.</a:t>
            </a:r>
          </a:p>
        </p:txBody>
      </p:sp>
      <p:sp>
        <p:nvSpPr>
          <p:cNvPr id="45" name="TextBox 26"/>
          <p:cNvSpPr txBox="1">
            <a:spLocks noChangeArrowheads="1"/>
          </p:cNvSpPr>
          <p:nvPr/>
        </p:nvSpPr>
        <p:spPr bwMode="auto">
          <a:xfrm>
            <a:off x="5830888" y="3275013"/>
            <a:ext cx="4084722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sto MT"/>
                <a:cs typeface="Calisto MT"/>
              </a:rPr>
              <a:t>Optical modulation</a:t>
            </a:r>
            <a:r>
              <a:rPr lang="en-US" sz="2000">
                <a:solidFill>
                  <a:srgbClr val="000000"/>
                </a:solidFill>
                <a:latin typeface="Calisto MT"/>
                <a:cs typeface="Calisto MT"/>
              </a:rPr>
              <a:t> is smeared out.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477000" y="4572000"/>
            <a:ext cx="1947863" cy="1280274"/>
            <a:chOff x="6477000" y="4572000"/>
            <a:chExt cx="1947863" cy="1280274"/>
          </a:xfrm>
        </p:grpSpPr>
        <p:cxnSp>
          <p:nvCxnSpPr>
            <p:cNvPr id="47" name="Straight Connector 46"/>
            <p:cNvCxnSpPr>
              <a:endCxn id="50" idx="2"/>
            </p:cNvCxnSpPr>
            <p:nvPr/>
          </p:nvCxnSpPr>
          <p:spPr bwMode="auto">
            <a:xfrm>
              <a:off x="6477000" y="4572000"/>
              <a:ext cx="3175" cy="72072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8423275" y="4572000"/>
              <a:ext cx="0" cy="79216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7056438" y="5499100"/>
              <a:ext cx="992579" cy="35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Calisto MT"/>
                  <a:cs typeface="Calisto MT"/>
                </a:rPr>
                <a:t>32.6 </a:t>
              </a:r>
              <a:r>
                <a:rPr lang="en-US" sz="1800" dirty="0">
                  <a:solidFill>
                    <a:schemeClr val="tx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800" dirty="0">
                  <a:solidFill>
                    <a:schemeClr val="tx1"/>
                  </a:solidFill>
                  <a:latin typeface="Calisto MT"/>
                  <a:cs typeface="Calisto MT"/>
                </a:rPr>
                <a:t>m</a:t>
              </a:r>
            </a:p>
          </p:txBody>
        </p:sp>
        <p:sp>
          <p:nvSpPr>
            <p:cNvPr id="50" name="Right Brace 37"/>
            <p:cNvSpPr>
              <a:spLocks/>
            </p:cNvSpPr>
            <p:nvPr/>
          </p:nvSpPr>
          <p:spPr bwMode="auto">
            <a:xfrm rot="5400000">
              <a:off x="7300119" y="4472781"/>
              <a:ext cx="304800" cy="1944688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alisto MT"/>
                <a:cs typeface="Calisto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68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42481" y="323850"/>
            <a:ext cx="6026223" cy="93570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Experimental observation of the modulated electron beam</a:t>
            </a:r>
            <a:endParaRPr lang="en-US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21-25 Sept. 2015 - Roma</a:t>
            </a:r>
            <a:endParaRPr lang="cs-CZ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41450"/>
            <a:ext cx="96758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816" y="2915741"/>
            <a:ext cx="864096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sto MT"/>
                <a:cs typeface="Calisto MT"/>
              </a:rPr>
              <a:t>100MeV</a:t>
            </a:r>
            <a:endParaRPr lang="en-US" sz="1400" b="1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944" y="2915741"/>
            <a:ext cx="864096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sto MT"/>
                <a:cs typeface="Calisto MT"/>
              </a:rPr>
              <a:t>300MeV</a:t>
            </a:r>
            <a:endParaRPr lang="en-US" sz="1400" b="1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128" y="2915741"/>
            <a:ext cx="864096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sto MT"/>
                <a:cs typeface="Calisto MT"/>
              </a:rPr>
              <a:t>1.4GeV</a:t>
            </a:r>
            <a:endParaRPr lang="en-US" sz="1400" b="1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0" y="4499917"/>
            <a:ext cx="4752975" cy="1727200"/>
            <a:chOff x="1151881" y="1259557"/>
            <a:chExt cx="4752501" cy="1728000"/>
          </a:xfrm>
        </p:grpSpPr>
        <p:pic>
          <p:nvPicPr>
            <p:cNvPr id="10" name="Picture 8" descr="lh_xcor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" b="5167"/>
            <a:stretch>
              <a:fillRect/>
            </a:stretch>
          </p:blipFill>
          <p:spPr bwMode="auto">
            <a:xfrm>
              <a:off x="1151881" y="1259557"/>
              <a:ext cx="4752501" cy="17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Untitl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144" y="1835621"/>
              <a:ext cx="1008112" cy="63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4932362" y="2843734"/>
            <a:ext cx="3564333" cy="3639070"/>
            <a:chOff x="4104208" y="1331563"/>
            <a:chExt cx="5641741" cy="5760642"/>
          </a:xfrm>
        </p:grpSpPr>
        <p:pic>
          <p:nvPicPr>
            <p:cNvPr id="13" name="Picture 4" descr="espectrum_0900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" t="8018" r="5161" b="6458"/>
            <a:stretch>
              <a:fillRect/>
            </a:stretch>
          </p:blipFill>
          <p:spPr bwMode="auto">
            <a:xfrm>
              <a:off x="4104208" y="1331563"/>
              <a:ext cx="5641741" cy="393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profile_0900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" r="6612" b="5167"/>
            <a:stretch>
              <a:fillRect/>
            </a:stretch>
          </p:blipFill>
          <p:spPr bwMode="auto">
            <a:xfrm>
              <a:off x="4145865" y="4643927"/>
              <a:ext cx="5558426" cy="219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espectrum_0900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" t="85841" r="5161" b="6458"/>
            <a:stretch>
              <a:fillRect/>
            </a:stretch>
          </p:blipFill>
          <p:spPr bwMode="auto">
            <a:xfrm>
              <a:off x="4104208" y="6737640"/>
              <a:ext cx="5641741" cy="35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360363" y="3636317"/>
            <a:ext cx="3824785" cy="7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sto MT"/>
                <a:cs typeface="Calisto MT"/>
              </a:rPr>
              <a:t>Main LH pulse</a:t>
            </a:r>
          </a:p>
          <a:p>
            <a:r>
              <a:rPr lang="en-US" dirty="0">
                <a:solidFill>
                  <a:srgbClr val="000000"/>
                </a:solidFill>
                <a:latin typeface="Calisto MT"/>
                <a:cs typeface="Calisto MT"/>
              </a:rPr>
              <a:t>(i.e. standard LH operation)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56336" y="2483693"/>
            <a:ext cx="303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e-beam energy spectrum</a:t>
            </a:r>
          </a:p>
        </p:txBody>
      </p:sp>
      <p:sp>
        <p:nvSpPr>
          <p:cNvPr id="18" name="Oval 17"/>
          <p:cNvSpPr/>
          <p:nvPr/>
        </p:nvSpPr>
        <p:spPr>
          <a:xfrm>
            <a:off x="2015976" y="1259557"/>
            <a:ext cx="1296144" cy="936104"/>
          </a:xfrm>
          <a:prstGeom prst="ellipse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72360" y="6588149"/>
            <a:ext cx="4464496" cy="3821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Submitted to </a:t>
            </a:r>
            <a:r>
              <a:rPr lang="en-US" sz="2000" dirty="0" err="1" smtClean="0">
                <a:solidFill>
                  <a:srgbClr val="000000"/>
                </a:solidFill>
              </a:rPr>
              <a:t>Phys</a:t>
            </a:r>
            <a:r>
              <a:rPr lang="en-US" sz="2000" dirty="0" smtClean="0">
                <a:solidFill>
                  <a:srgbClr val="000000"/>
                </a:solidFill>
              </a:rPr>
              <a:t> Rev. </a:t>
            </a:r>
            <a:r>
              <a:rPr lang="en-US" sz="2000" dirty="0" err="1" smtClean="0">
                <a:solidFill>
                  <a:srgbClr val="000000"/>
                </a:solidFill>
              </a:rPr>
              <a:t>Lett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8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42481" y="323850"/>
            <a:ext cx="6026223" cy="935708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Experimental observation of the modulated electron beam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21-25 Sept. 2015 - Roma</a:t>
            </a:r>
            <a:endParaRPr lang="cs-CZ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41450"/>
            <a:ext cx="96758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816" y="2915741"/>
            <a:ext cx="864096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sto MT"/>
                <a:cs typeface="Calisto MT"/>
              </a:rPr>
              <a:t>100MeV</a:t>
            </a:r>
            <a:endParaRPr lang="en-US" sz="1400" b="1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944" y="2915741"/>
            <a:ext cx="864096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sto MT"/>
                <a:cs typeface="Calisto MT"/>
              </a:rPr>
              <a:t>300MeV</a:t>
            </a:r>
            <a:endParaRPr lang="en-US" sz="1400" b="1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128" y="2915741"/>
            <a:ext cx="864096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sto MT"/>
                <a:cs typeface="Calisto MT"/>
              </a:rPr>
              <a:t>1.4GeV</a:t>
            </a:r>
            <a:endParaRPr lang="en-US" sz="1400" b="1" dirty="0">
              <a:solidFill>
                <a:schemeClr val="tx1"/>
              </a:solidFill>
              <a:latin typeface="Calisto MT"/>
              <a:cs typeface="Calisto M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64448" y="2699717"/>
            <a:ext cx="303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e-beam energy spectrum</a:t>
            </a:r>
          </a:p>
        </p:txBody>
      </p:sp>
      <p:sp>
        <p:nvSpPr>
          <p:cNvPr id="18" name="Oval 17"/>
          <p:cNvSpPr/>
          <p:nvPr/>
        </p:nvSpPr>
        <p:spPr>
          <a:xfrm>
            <a:off x="2015976" y="1259557"/>
            <a:ext cx="1296144" cy="936104"/>
          </a:xfrm>
          <a:prstGeom prst="ellipse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 bwMode="auto">
          <a:xfrm>
            <a:off x="6131396" y="3059757"/>
            <a:ext cx="3462298" cy="3528368"/>
            <a:chOff x="4066721" y="683493"/>
            <a:chExt cx="6001346" cy="6115205"/>
          </a:xfrm>
        </p:grpSpPr>
        <p:pic>
          <p:nvPicPr>
            <p:cNvPr id="24" name="Picture 10" descr="espectrum_0620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" t="7796" r="6784" b="13745"/>
            <a:stretch>
              <a:fillRect/>
            </a:stretch>
          </p:blipFill>
          <p:spPr bwMode="auto">
            <a:xfrm>
              <a:off x="4066721" y="683493"/>
              <a:ext cx="6001346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 descr="profile_0620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2" t="3218" r="6805" b="6142"/>
            <a:stretch>
              <a:fillRect/>
            </a:stretch>
          </p:blipFill>
          <p:spPr bwMode="auto">
            <a:xfrm>
              <a:off x="4145246" y="4283893"/>
              <a:ext cx="5844296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espectrum_0900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" t="85841" r="5161" b="6458"/>
            <a:stretch>
              <a:fillRect/>
            </a:stretch>
          </p:blipFill>
          <p:spPr bwMode="auto">
            <a:xfrm>
              <a:off x="4246523" y="6444132"/>
              <a:ext cx="5641741" cy="35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064648" y="5458172"/>
            <a:ext cx="1069975" cy="769937"/>
            <a:chOff x="7416800" y="5148263"/>
            <a:chExt cx="1069975" cy="769937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7870825" y="5148263"/>
              <a:ext cx="0" cy="50323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920856" y="5148263"/>
              <a:ext cx="0" cy="50323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rot="16200000">
              <a:off x="8014494" y="5363369"/>
              <a:ext cx="0" cy="144462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7787482" y="5363368"/>
              <a:ext cx="0" cy="14446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7416800" y="5580063"/>
              <a:ext cx="10699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0.18 MeV</a:t>
              </a:r>
            </a:p>
          </p:txBody>
        </p:sp>
      </p:grpSp>
      <p:pic>
        <p:nvPicPr>
          <p:cNvPr id="33" name="Picture 8" descr="lh_xcorr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b="5167"/>
          <a:stretch>
            <a:fillRect/>
          </a:stretch>
        </p:blipFill>
        <p:spPr bwMode="auto">
          <a:xfrm>
            <a:off x="287784" y="3779837"/>
            <a:ext cx="47529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760" y="5508029"/>
            <a:ext cx="6336704" cy="78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A </a:t>
            </a:r>
            <a:r>
              <a:rPr lang="en-US" sz="1600" b="1" dirty="0">
                <a:solidFill>
                  <a:srgbClr val="000000"/>
                </a:solidFill>
                <a:latin typeface="Calisto MT"/>
                <a:cs typeface="Calisto MT"/>
              </a:rPr>
              <a:t>modulation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 is clearly visible in the </a:t>
            </a:r>
            <a:r>
              <a:rPr lang="en-US" sz="1600" b="1" dirty="0">
                <a:solidFill>
                  <a:srgbClr val="000000"/>
                </a:solidFill>
                <a:latin typeface="Calisto MT"/>
                <a:cs typeface="Calisto MT"/>
              </a:rPr>
              <a:t>energy spectrum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 of the 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beam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Linear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energy chirp (</a:t>
            </a:r>
            <a:r>
              <a:rPr lang="en-US" sz="1600" i="1" dirty="0">
                <a:solidFill>
                  <a:srgbClr val="000000"/>
                </a:solidFill>
                <a:latin typeface="Calisto MT"/>
                <a:cs typeface="Calisto MT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 = -20.2 m</a:t>
            </a:r>
            <a:r>
              <a:rPr lang="en-US" sz="1600" baseline="30000" dirty="0">
                <a:solidFill>
                  <a:srgbClr val="000000"/>
                </a:solidFill>
                <a:latin typeface="Calisto MT"/>
                <a:cs typeface="Calisto MT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), i.e., longitudinal position mapped to energy.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1137" y="6228109"/>
            <a:ext cx="641736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sto MT"/>
                <a:cs typeface="Calisto MT"/>
              </a:rPr>
              <a:t>0.18 MeV =&gt; 32.4 </a:t>
            </a:r>
            <a:r>
              <a:rPr lang="en-US" sz="1800" dirty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>
                <a:solidFill>
                  <a:srgbClr val="FF0000"/>
                </a:solidFill>
                <a:latin typeface="Calisto MT"/>
                <a:cs typeface="Calisto MT"/>
              </a:rPr>
              <a:t>m modulation wavelength (</a:t>
            </a:r>
            <a:r>
              <a:rPr lang="en-US" sz="1800" u="sng" dirty="0">
                <a:solidFill>
                  <a:srgbClr val="FF0000"/>
                </a:solidFill>
                <a:latin typeface="Calisto MT"/>
                <a:cs typeface="Calisto MT"/>
              </a:rPr>
              <a:t>nice agreement</a:t>
            </a:r>
            <a:r>
              <a:rPr lang="en-US" sz="1800" dirty="0">
                <a:solidFill>
                  <a:srgbClr val="FF0000"/>
                </a:solidFill>
                <a:latin typeface="Calisto MT"/>
                <a:cs typeface="Calisto MT"/>
              </a:rPr>
              <a:t>) </a:t>
            </a:r>
          </a:p>
        </p:txBody>
      </p:sp>
      <p:pic>
        <p:nvPicPr>
          <p:cNvPr id="36" name="Picture 35" descr="Untitl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97" y="4427537"/>
            <a:ext cx="1008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503808" y="3347789"/>
            <a:ext cx="263962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sto MT"/>
                <a:cs typeface="Calisto MT"/>
              </a:rPr>
              <a:t>Beating area of LH pulse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72360" y="6588149"/>
            <a:ext cx="4464496" cy="3821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Submitted to </a:t>
            </a:r>
            <a:r>
              <a:rPr lang="en-US" sz="2000" dirty="0" err="1" smtClean="0">
                <a:solidFill>
                  <a:srgbClr val="000000"/>
                </a:solidFill>
              </a:rPr>
              <a:t>Phys</a:t>
            </a:r>
            <a:r>
              <a:rPr lang="en-US" sz="2000" dirty="0" smtClean="0">
                <a:solidFill>
                  <a:srgbClr val="000000"/>
                </a:solidFill>
              </a:rPr>
              <a:t> Rev. </a:t>
            </a:r>
            <a:r>
              <a:rPr lang="en-US" sz="2000" dirty="0" err="1" smtClean="0">
                <a:solidFill>
                  <a:srgbClr val="000000"/>
                </a:solidFill>
              </a:rPr>
              <a:t>Lett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8189E-6 7.59142E-6 L -0.07859 7.59142E-6 " pathEditMode="relative" ptsTypes="AA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20032" y="323850"/>
            <a:ext cx="7250112" cy="9357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Microbunching Gain</a:t>
            </a:r>
            <a:endParaRPr lang="en-US" sz="3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47B85AE-55A8-8D4F-8BA6-DB820EDAE23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21-25 Sept. 2015 - Roma</a:t>
            </a:r>
            <a:endParaRPr lang="cs-CZ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3768" y="1311746"/>
            <a:ext cx="4464496" cy="49131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At the LH exit, the modulation is mainly an </a:t>
            </a:r>
            <a:r>
              <a:rPr lang="en-US" sz="1600" b="1" dirty="0">
                <a:solidFill>
                  <a:srgbClr val="000000"/>
                </a:solidFill>
                <a:latin typeface="Calisto MT"/>
                <a:cs typeface="Calisto MT"/>
              </a:rPr>
              <a:t>energy </a:t>
            </a:r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spread </a:t>
            </a:r>
            <a:r>
              <a:rPr lang="en-US" sz="1600" b="1" dirty="0">
                <a:solidFill>
                  <a:srgbClr val="000000"/>
                </a:solidFill>
                <a:latin typeface="Calisto MT"/>
                <a:cs typeface="Calisto MT"/>
              </a:rPr>
              <a:t>modulation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(at the beating wavelength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).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It 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can be amplified by the MBI gain and </a:t>
            </a:r>
            <a:r>
              <a:rPr lang="en-US" sz="1600" b="1" dirty="0">
                <a:solidFill>
                  <a:srgbClr val="000000"/>
                </a:solidFill>
                <a:latin typeface="Calisto MT"/>
                <a:cs typeface="Calisto MT"/>
              </a:rPr>
              <a:t>converted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 into </a:t>
            </a:r>
            <a:r>
              <a:rPr lang="en-US" sz="1600" b="1" dirty="0">
                <a:solidFill>
                  <a:srgbClr val="000000"/>
                </a:solidFill>
                <a:latin typeface="Calisto MT"/>
                <a:cs typeface="Calisto MT"/>
              </a:rPr>
              <a:t>energy and/or density modulation</a:t>
            </a:r>
            <a:r>
              <a:rPr lang="en-US" sz="1600" dirty="0">
                <a:solidFill>
                  <a:srgbClr val="000000"/>
                </a:solidFill>
                <a:latin typeface="Calisto MT"/>
                <a:cs typeface="Calisto MT"/>
              </a:rPr>
              <a:t> at the bunch compressor (at the beating wavelength scaled by compression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).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Increasing the compression 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(by increasing the angle of the chicane while keeping constant the energy chirp) leads to a </a:t>
            </a:r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growth of the modulation amplitude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 measured in the beam energy spectrum.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Measurements of the coherent OTR (COTR) in the infrared (</a:t>
            </a:r>
            <a:r>
              <a:rPr lang="en-US" sz="1600" b="1" dirty="0" smtClean="0">
                <a:solidFill>
                  <a:srgbClr val="000000"/>
                </a:solidFill>
                <a:latin typeface="Calisto MT"/>
                <a:cs typeface="Calisto MT"/>
              </a:rPr>
              <a:t>in Undulator Hall)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: </a:t>
            </a:r>
          </a:p>
          <a:p>
            <a:pPr marL="1028700" lvl="1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the modulation survives along the linac and in the undulators;</a:t>
            </a:r>
          </a:p>
          <a:p>
            <a:pPr marL="1028700" lvl="1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COTR signal is amplified by the beating,  and this indicates the presence of a few-</a:t>
            </a:r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m-wavelength density modulation.</a:t>
            </a:r>
            <a:endParaRPr lang="en-US" sz="16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pic>
        <p:nvPicPr>
          <p:cNvPr id="34" name="Picture 33" descr="Screen Shot 2015-09-15 at 2.21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4" y="1187549"/>
            <a:ext cx="5278350" cy="5400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064648" y="1907629"/>
            <a:ext cx="1224136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After BC1</a:t>
            </a:r>
            <a:endParaRPr lang="en-US" sz="16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4408" y="2915741"/>
            <a:ext cx="2880320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sto MT"/>
                <a:cs typeface="Calisto MT"/>
              </a:rPr>
              <a:t>At the end of FEL undulator</a:t>
            </a:r>
            <a:endParaRPr lang="en-US" sz="1600" dirty="0">
              <a:solidFill>
                <a:srgbClr val="000000"/>
              </a:solidFill>
              <a:latin typeface="Calisto MT"/>
              <a:cs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360" y="6588149"/>
            <a:ext cx="4464496" cy="3821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Submitted to </a:t>
            </a:r>
            <a:r>
              <a:rPr lang="en-US" sz="2000" dirty="0" err="1" smtClean="0">
                <a:solidFill>
                  <a:srgbClr val="000000"/>
                </a:solidFill>
              </a:rPr>
              <a:t>Phys</a:t>
            </a:r>
            <a:r>
              <a:rPr lang="en-US" sz="2000" dirty="0" smtClean="0">
                <a:solidFill>
                  <a:srgbClr val="000000"/>
                </a:solidFill>
              </a:rPr>
              <a:t> Rev. </a:t>
            </a:r>
            <a:r>
              <a:rPr lang="en-US" sz="2000" dirty="0" err="1" smtClean="0">
                <a:solidFill>
                  <a:srgbClr val="000000"/>
                </a:solidFill>
              </a:rPr>
              <a:t>Lett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9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lio">
  <a:themeElements>
    <a:clrScheme name="Custom 3">
      <a:dk1>
        <a:srgbClr val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35385</TotalTime>
  <Words>1161</Words>
  <Application>Microsoft Macintosh PowerPoint</Application>
  <PresentationFormat>Custom</PresentationFormat>
  <Paragraphs>147</Paragraphs>
  <Slides>14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Folio</vt:lpstr>
      <vt:lpstr>Equation</vt:lpstr>
      <vt:lpstr>Multi-color High Gain FEL driven by seeded micro-bunching instability  Giuseppe Penco, E. Roussel,  E. Ferrari, E. Allaria, S. Di Mitri,  M. Veronese, M. Danailov,  D. Gauthier, L. Giannessi</vt:lpstr>
      <vt:lpstr>Outline</vt:lpstr>
      <vt:lpstr>Seeded FEL (High Gain Harmonic Generation)</vt:lpstr>
      <vt:lpstr>Micro-bunching instability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Giuseppe Penco</cp:lastModifiedBy>
  <cp:revision>674</cp:revision>
  <cp:lastPrinted>1601-01-01T00:00:00Z</cp:lastPrinted>
  <dcterms:created xsi:type="dcterms:W3CDTF">2013-08-26T15:33:25Z</dcterms:created>
  <dcterms:modified xsi:type="dcterms:W3CDTF">2015-09-21T09:55:18Z</dcterms:modified>
  <cp:category/>
</cp:coreProperties>
</file>