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507" r:id="rId2"/>
    <p:sldId id="522" r:id="rId3"/>
    <p:sldId id="509" r:id="rId4"/>
    <p:sldId id="506" r:id="rId5"/>
    <p:sldId id="464" r:id="rId6"/>
    <p:sldId id="499" r:id="rId7"/>
    <p:sldId id="500" r:id="rId8"/>
    <p:sldId id="449" r:id="rId9"/>
    <p:sldId id="501" r:id="rId10"/>
    <p:sldId id="519" r:id="rId11"/>
    <p:sldId id="520" r:id="rId12"/>
    <p:sldId id="451" r:id="rId13"/>
    <p:sldId id="523" r:id="rId14"/>
    <p:sldId id="518" r:id="rId15"/>
    <p:sldId id="462" r:id="rId16"/>
    <p:sldId id="516" r:id="rId17"/>
    <p:sldId id="517" r:id="rId18"/>
    <p:sldId id="259" r:id="rId19"/>
    <p:sldId id="260" r:id="rId20"/>
  </p:sldIdLst>
  <p:sldSz cx="10080625" cy="7559675"/>
  <p:notesSz cx="7559675" cy="10691813"/>
  <p:defaultTextStyle>
    <a:defPPr>
      <a:defRPr lang="en-US"/>
    </a:defPPr>
    <a:lvl1pPr algn="l" defTabSz="447675" rtl="0" fontAlgn="base" hangingPunct="0">
      <a:lnSpc>
        <a:spcPct val="93000"/>
      </a:lnSpc>
      <a:spcBef>
        <a:spcPct val="0"/>
      </a:spcBef>
      <a:spcAft>
        <a:spcPct val="0"/>
      </a:spcAft>
      <a:buClr>
        <a:srgbClr val="000000"/>
      </a:buClr>
      <a:buSzPct val="100000"/>
      <a:buFont typeface="Times New Roman" charset="0"/>
      <a:defRPr sz="2400" kern="1200">
        <a:solidFill>
          <a:schemeClr val="bg1"/>
        </a:solidFill>
        <a:latin typeface="Arial" charset="0"/>
        <a:ea typeface="MS PGothic" charset="0"/>
        <a:cs typeface="MS PGothic" charset="0"/>
      </a:defRPr>
    </a:lvl1pPr>
    <a:lvl2pPr marL="741363" indent="-284163" algn="l" defTabSz="447675" rtl="0" fontAlgn="base" hangingPunct="0">
      <a:lnSpc>
        <a:spcPct val="93000"/>
      </a:lnSpc>
      <a:spcBef>
        <a:spcPct val="0"/>
      </a:spcBef>
      <a:spcAft>
        <a:spcPct val="0"/>
      </a:spcAft>
      <a:buClr>
        <a:srgbClr val="000000"/>
      </a:buClr>
      <a:buSzPct val="100000"/>
      <a:buFont typeface="Times New Roman" charset="0"/>
      <a:defRPr sz="2400" kern="1200">
        <a:solidFill>
          <a:schemeClr val="bg1"/>
        </a:solidFill>
        <a:latin typeface="Arial" charset="0"/>
        <a:ea typeface="MS PGothic" charset="0"/>
        <a:cs typeface="MS PGothic" charset="0"/>
      </a:defRPr>
    </a:lvl2pPr>
    <a:lvl3pPr marL="1141413" indent="-227013" algn="l" defTabSz="447675" rtl="0" fontAlgn="base" hangingPunct="0">
      <a:lnSpc>
        <a:spcPct val="93000"/>
      </a:lnSpc>
      <a:spcBef>
        <a:spcPct val="0"/>
      </a:spcBef>
      <a:spcAft>
        <a:spcPct val="0"/>
      </a:spcAft>
      <a:buClr>
        <a:srgbClr val="000000"/>
      </a:buClr>
      <a:buSzPct val="100000"/>
      <a:buFont typeface="Times New Roman" charset="0"/>
      <a:defRPr sz="2400" kern="1200">
        <a:solidFill>
          <a:schemeClr val="bg1"/>
        </a:solidFill>
        <a:latin typeface="Arial" charset="0"/>
        <a:ea typeface="MS PGothic" charset="0"/>
        <a:cs typeface="MS PGothic" charset="0"/>
      </a:defRPr>
    </a:lvl3pPr>
    <a:lvl4pPr marL="1598613" indent="-227013" algn="l" defTabSz="447675" rtl="0" fontAlgn="base" hangingPunct="0">
      <a:lnSpc>
        <a:spcPct val="93000"/>
      </a:lnSpc>
      <a:spcBef>
        <a:spcPct val="0"/>
      </a:spcBef>
      <a:spcAft>
        <a:spcPct val="0"/>
      </a:spcAft>
      <a:buClr>
        <a:srgbClr val="000000"/>
      </a:buClr>
      <a:buSzPct val="100000"/>
      <a:buFont typeface="Times New Roman" charset="0"/>
      <a:defRPr sz="2400" kern="1200">
        <a:solidFill>
          <a:schemeClr val="bg1"/>
        </a:solidFill>
        <a:latin typeface="Arial" charset="0"/>
        <a:ea typeface="MS PGothic" charset="0"/>
        <a:cs typeface="MS PGothic" charset="0"/>
      </a:defRPr>
    </a:lvl4pPr>
    <a:lvl5pPr marL="2055813" indent="-227013" algn="l" defTabSz="447675" rtl="0" fontAlgn="base" hangingPunct="0">
      <a:lnSpc>
        <a:spcPct val="93000"/>
      </a:lnSpc>
      <a:spcBef>
        <a:spcPct val="0"/>
      </a:spcBef>
      <a:spcAft>
        <a:spcPct val="0"/>
      </a:spcAft>
      <a:buClr>
        <a:srgbClr val="000000"/>
      </a:buClr>
      <a:buSzPct val="100000"/>
      <a:buFont typeface="Times New Roman" charset="0"/>
      <a:defRPr sz="2400" kern="1200">
        <a:solidFill>
          <a:schemeClr val="bg1"/>
        </a:solidFill>
        <a:latin typeface="Arial" charset="0"/>
        <a:ea typeface="MS PGothic" charset="0"/>
        <a:cs typeface="MS PGothic" charset="0"/>
      </a:defRPr>
    </a:lvl5pPr>
    <a:lvl6pPr marL="2286000" algn="l" defTabSz="457200" rtl="0" eaLnBrk="1" latinLnBrk="0" hangingPunct="1">
      <a:defRPr sz="2400" kern="1200">
        <a:solidFill>
          <a:schemeClr val="bg1"/>
        </a:solidFill>
        <a:latin typeface="Arial" charset="0"/>
        <a:ea typeface="MS PGothic" charset="0"/>
        <a:cs typeface="MS PGothic" charset="0"/>
      </a:defRPr>
    </a:lvl6pPr>
    <a:lvl7pPr marL="2743200" algn="l" defTabSz="457200" rtl="0" eaLnBrk="1" latinLnBrk="0" hangingPunct="1">
      <a:defRPr sz="2400" kern="1200">
        <a:solidFill>
          <a:schemeClr val="bg1"/>
        </a:solidFill>
        <a:latin typeface="Arial" charset="0"/>
        <a:ea typeface="MS PGothic" charset="0"/>
        <a:cs typeface="MS PGothic" charset="0"/>
      </a:defRPr>
    </a:lvl7pPr>
    <a:lvl8pPr marL="3200400" algn="l" defTabSz="457200" rtl="0" eaLnBrk="1" latinLnBrk="0" hangingPunct="1">
      <a:defRPr sz="2400" kern="1200">
        <a:solidFill>
          <a:schemeClr val="bg1"/>
        </a:solidFill>
        <a:latin typeface="Arial" charset="0"/>
        <a:ea typeface="MS PGothic" charset="0"/>
        <a:cs typeface="MS PGothic" charset="0"/>
      </a:defRPr>
    </a:lvl8pPr>
    <a:lvl9pPr marL="3657600" algn="l" defTabSz="457200" rtl="0" eaLnBrk="1" latinLnBrk="0" hangingPunct="1">
      <a:defRPr sz="2400" kern="1200">
        <a:solidFill>
          <a:schemeClr val="bg1"/>
        </a:solidFill>
        <a:latin typeface="Arial" charset="0"/>
        <a:ea typeface="MS PGothic" charset="0"/>
        <a:cs typeface="MS PGothic"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74B8C"/>
    <a:srgbClr val="BE25BE"/>
    <a:srgbClr val="FFE417"/>
    <a:srgbClr val="FBF5B2"/>
    <a:srgbClr val="FF70D4"/>
    <a:srgbClr val="AF66BE"/>
    <a:srgbClr val="FB17F6"/>
    <a:srgbClr val="00FB00"/>
    <a:srgbClr val="0068A6"/>
    <a:srgbClr val="98C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7" autoAdjust="0"/>
    <p:restoredTop sz="94136" autoAdjust="0"/>
  </p:normalViewPr>
  <p:slideViewPr>
    <p:cSldViewPr snapToGrid="0">
      <p:cViewPr>
        <p:scale>
          <a:sx n="100" d="100"/>
          <a:sy n="100" d="100"/>
        </p:scale>
        <p:origin x="-592" y="-80"/>
      </p:cViewPr>
      <p:guideLst>
        <p:guide orient="horz" pos="2381"/>
        <p:guide pos="3175"/>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276600" cy="534988"/>
          </a:xfrm>
          <a:prstGeom prst="rect">
            <a:avLst/>
          </a:prstGeom>
        </p:spPr>
        <p:txBody>
          <a:bodyPr vert="horz" lIns="91440" tIns="45720" rIns="91440" bIns="45720" rtlCol="0"/>
          <a:lstStyle>
            <a:lvl1pPr algn="l" defTabSz="449216">
              <a:buFont typeface="Times New Roman" charset="0"/>
              <a:buNone/>
              <a:defRPr sz="1200">
                <a:latin typeface="Arial" charset="0"/>
                <a:ea typeface="ＭＳ Ｐゴシック" charset="0"/>
                <a:cs typeface="ＭＳ Ｐゴシック" charset="0"/>
              </a:defRPr>
            </a:lvl1pPr>
          </a:lstStyle>
          <a:p>
            <a:pPr>
              <a:defRPr/>
            </a:pPr>
            <a:endParaRPr lang="it-IT"/>
          </a:p>
        </p:txBody>
      </p:sp>
      <p:sp>
        <p:nvSpPr>
          <p:cNvPr id="3" name="Segnaposto data 2"/>
          <p:cNvSpPr>
            <a:spLocks noGrp="1"/>
          </p:cNvSpPr>
          <p:nvPr>
            <p:ph type="dt" sz="quarter" idx="1"/>
          </p:nvPr>
        </p:nvSpPr>
        <p:spPr>
          <a:xfrm>
            <a:off x="4281488" y="0"/>
            <a:ext cx="3276600" cy="5349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AF8875B-4A82-454C-A6F8-AE6E80D0758B}" type="datetimeFigureOut">
              <a:rPr lang="it-IT"/>
              <a:pPr>
                <a:defRPr/>
              </a:pPr>
              <a:t>9/23/15</a:t>
            </a:fld>
            <a:endParaRPr lang="it-IT"/>
          </a:p>
        </p:txBody>
      </p:sp>
      <p:sp>
        <p:nvSpPr>
          <p:cNvPr id="4" name="Segnaposto piè di pagina 3"/>
          <p:cNvSpPr>
            <a:spLocks noGrp="1"/>
          </p:cNvSpPr>
          <p:nvPr>
            <p:ph type="ftr" sz="quarter" idx="2"/>
          </p:nvPr>
        </p:nvSpPr>
        <p:spPr>
          <a:xfrm>
            <a:off x="0" y="10155238"/>
            <a:ext cx="3276600" cy="534987"/>
          </a:xfrm>
          <a:prstGeom prst="rect">
            <a:avLst/>
          </a:prstGeom>
        </p:spPr>
        <p:txBody>
          <a:bodyPr vert="horz" lIns="91440" tIns="45720" rIns="91440" bIns="45720" rtlCol="0" anchor="b"/>
          <a:lstStyle>
            <a:lvl1pPr algn="l" defTabSz="449216">
              <a:buFont typeface="Times New Roman" charset="0"/>
              <a:buNone/>
              <a:defRPr sz="1200">
                <a:latin typeface="Arial" charset="0"/>
                <a:ea typeface="ＭＳ Ｐゴシック" charset="0"/>
                <a:cs typeface="ＭＳ Ｐゴシック" charset="0"/>
              </a:defRPr>
            </a:lvl1pPr>
          </a:lstStyle>
          <a:p>
            <a:pPr>
              <a:defRPr/>
            </a:pPr>
            <a:endParaRPr lang="it-IT"/>
          </a:p>
        </p:txBody>
      </p:sp>
      <p:sp>
        <p:nvSpPr>
          <p:cNvPr id="5" name="Segnaposto numero diapositiva 4"/>
          <p:cNvSpPr>
            <a:spLocks noGrp="1"/>
          </p:cNvSpPr>
          <p:nvPr>
            <p:ph type="sldNum" sz="quarter" idx="3"/>
          </p:nvPr>
        </p:nvSpPr>
        <p:spPr>
          <a:xfrm>
            <a:off x="4281488" y="10155238"/>
            <a:ext cx="3276600" cy="5349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8BBEE21-E3F0-0842-A612-1C942E329194}" type="slidenum">
              <a:rPr lang="it-IT"/>
              <a:pPr>
                <a:defRPr/>
              </a:pPr>
              <a:t>‹#›</a:t>
            </a:fld>
            <a:endParaRPr lang="it-IT"/>
          </a:p>
        </p:txBody>
      </p:sp>
    </p:spTree>
    <p:extLst>
      <p:ext uri="{BB962C8B-B14F-4D97-AF65-F5344CB8AC3E}">
        <p14:creationId xmlns:p14="http://schemas.microsoft.com/office/powerpoint/2010/main" val="18903209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9216">
              <a:defRPr/>
            </a:pPr>
            <a:endParaRPr lang="en-US">
              <a:ea typeface="ＭＳ Ｐゴシック" charset="0"/>
              <a:cs typeface="ＭＳ Ｐゴシック" charset="0"/>
            </a:endParaRPr>
          </a:p>
        </p:txBody>
      </p:sp>
      <p:sp>
        <p:nvSpPr>
          <p:cNvPr id="3074" name="Rectangle 2"/>
          <p:cNvSpPr>
            <a:spLocks noGrp="1" noRot="1" noChangeAspect="1" noChangeArrowheads="1"/>
          </p:cNvSpPr>
          <p:nvPr>
            <p:ph type="sldImg"/>
          </p:nvPr>
        </p:nvSpPr>
        <p:spPr bwMode="auto">
          <a:xfrm>
            <a:off x="1106488" y="812800"/>
            <a:ext cx="5341937" cy="400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sp>
      <p:sp>
        <p:nvSpPr>
          <p:cNvPr id="3075" name="Rectangle 3"/>
          <p:cNvSpPr>
            <a:spLocks noGrp="1" noChangeArrowheads="1"/>
          </p:cNvSpPr>
          <p:nvPr>
            <p:ph type="body"/>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endParaRPr lang="en-US" noProof="0" smtClean="0"/>
          </a:p>
        </p:txBody>
      </p:sp>
      <p:sp>
        <p:nvSpPr>
          <p:cNvPr id="3076" name="Text Box 4"/>
          <p:cNvSpPr txBox="1">
            <a:spLocks noChangeArrowheads="1"/>
          </p:cNvSpP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9216">
              <a:defRPr/>
            </a:pPr>
            <a:endParaRPr lang="en-US">
              <a:ea typeface="ＭＳ Ｐゴシック" charset="0"/>
              <a:cs typeface="ＭＳ Ｐゴシック" charset="0"/>
            </a:endParaRPr>
          </a:p>
        </p:txBody>
      </p:sp>
      <p:sp>
        <p:nvSpPr>
          <p:cNvPr id="3077" name="Text Box 5"/>
          <p:cNvSpPr txBox="1">
            <a:spLocks noChangeArrowheads="1"/>
          </p:cNvSpPr>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9216">
              <a:defRPr/>
            </a:pPr>
            <a:endParaRPr lang="en-US">
              <a:ea typeface="ＭＳ Ｐゴシック" charset="0"/>
              <a:cs typeface="ＭＳ Ｐゴシック" charset="0"/>
            </a:endParaRPr>
          </a:p>
        </p:txBody>
      </p:sp>
      <p:sp>
        <p:nvSpPr>
          <p:cNvPr id="3078" name="Text Box 6"/>
          <p:cNvSpPr txBox="1">
            <a:spLocks noChangeArrowheads="1"/>
          </p:cNvSpP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449216">
              <a:defRPr/>
            </a:pPr>
            <a:endParaRPr lang="en-US">
              <a:ea typeface="ＭＳ Ｐゴシック" charset="0"/>
              <a:cs typeface="ＭＳ Ｐゴシック" charset="0"/>
            </a:endParaRPr>
          </a:p>
        </p:txBody>
      </p:sp>
      <p:sp>
        <p:nvSpPr>
          <p:cNvPr id="3079" name="Rectangle 7"/>
          <p:cNvSpPr>
            <a:spLocks noGrp="1" noChangeArrowheads="1"/>
          </p:cNvSpPr>
          <p:nvPr>
            <p:ph type="sldNum"/>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defRPr>
            </a:lvl1pPr>
          </a:lstStyle>
          <a:p>
            <a:pPr>
              <a:defRPr/>
            </a:pPr>
            <a:fld id="{7AB5791F-F818-8A40-9CA3-613BE36E58A8}" type="slidenum">
              <a:rPr lang="it-IT"/>
              <a:pPr>
                <a:defRPr/>
              </a:pPr>
              <a:t>‹#›</a:t>
            </a:fld>
            <a:endParaRPr lang="it-IT"/>
          </a:p>
        </p:txBody>
      </p:sp>
    </p:spTree>
    <p:extLst>
      <p:ext uri="{BB962C8B-B14F-4D97-AF65-F5344CB8AC3E}">
        <p14:creationId xmlns:p14="http://schemas.microsoft.com/office/powerpoint/2010/main" val="3596197738"/>
      </p:ext>
    </p:extLst>
  </p:cSld>
  <p:clrMap bg1="lt1" tx1="dk1" bg2="lt2" tx2="dk2" accent1="accent1" accent2="accent2" accent3="accent3" accent4="accent4" accent5="accent5" accent6="accent6" hlink="hlink" folHlink="folHlink"/>
  <p:hf hdr="0" ftr="0" dt="0"/>
  <p:notesStyle>
    <a:lvl1pPr algn="l" defTabSz="447675"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itchFamily="34" charset="-128"/>
        <a:cs typeface="MS PGothic" charset="0"/>
      </a:defRPr>
    </a:lvl1pPr>
    <a:lvl2pPr marL="742950" indent="-285750" algn="l" defTabSz="447675"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itchFamily="34" charset="-128"/>
        <a:cs typeface="MS PGothic" charset="0"/>
      </a:defRPr>
    </a:lvl2pPr>
    <a:lvl3pPr marL="1143000" indent="-228600" algn="l" defTabSz="447675"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itchFamily="34" charset="-128"/>
        <a:cs typeface="MS PGothic" charset="0"/>
      </a:defRPr>
    </a:lvl3pPr>
    <a:lvl4pPr marL="1600200" indent="-228600" algn="l" defTabSz="447675"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itchFamily="34" charset="-128"/>
        <a:cs typeface="MS PGothic" charset="0"/>
      </a:defRPr>
    </a:lvl4pPr>
    <a:lvl5pPr marL="2057400" indent="-228600" algn="l" defTabSz="447675"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itchFamily="34" charset="-128"/>
        <a:cs typeface="MS PGothic" charset="0"/>
      </a:defRPr>
    </a:lvl5pPr>
    <a:lvl6pPr marL="2285763" algn="l" defTabSz="457152" rtl="0" eaLnBrk="1" latinLnBrk="0" hangingPunct="1">
      <a:defRPr sz="1200" kern="1200">
        <a:solidFill>
          <a:schemeClr val="tx1"/>
        </a:solidFill>
        <a:latin typeface="+mn-lt"/>
        <a:ea typeface="+mn-ea"/>
        <a:cs typeface="+mn-cs"/>
      </a:defRPr>
    </a:lvl6pPr>
    <a:lvl7pPr marL="2742916" algn="l" defTabSz="457152" rtl="0" eaLnBrk="1" latinLnBrk="0" hangingPunct="1">
      <a:defRPr sz="1200" kern="1200">
        <a:solidFill>
          <a:schemeClr val="tx1"/>
        </a:solidFill>
        <a:latin typeface="+mn-lt"/>
        <a:ea typeface="+mn-ea"/>
        <a:cs typeface="+mn-cs"/>
      </a:defRPr>
    </a:lvl7pPr>
    <a:lvl8pPr marL="3200068" algn="l" defTabSz="457152" rtl="0" eaLnBrk="1" latinLnBrk="0" hangingPunct="1">
      <a:defRPr sz="1200" kern="1200">
        <a:solidFill>
          <a:schemeClr val="tx1"/>
        </a:solidFill>
        <a:latin typeface="+mn-lt"/>
        <a:ea typeface="+mn-ea"/>
        <a:cs typeface="+mn-cs"/>
      </a:defRPr>
    </a:lvl8pPr>
    <a:lvl9pPr marL="3657221" algn="l" defTabSz="4571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7AB5791F-F818-8A40-9CA3-613BE36E58A8}" type="slidenum">
              <a:rPr lang="it-IT" smtClean="0"/>
              <a:pPr>
                <a:defRPr/>
              </a:pPr>
              <a:t>2</a:t>
            </a:fld>
            <a:endParaRPr lang="it-IT"/>
          </a:p>
        </p:txBody>
      </p:sp>
    </p:spTree>
    <p:extLst>
      <p:ext uri="{BB962C8B-B14F-4D97-AF65-F5344CB8AC3E}">
        <p14:creationId xmlns:p14="http://schemas.microsoft.com/office/powerpoint/2010/main" val="333116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5957A-C627-704A-9947-39BFFB69DB3B}" type="slidenum">
              <a:rPr lang="en-US" smtClean="0"/>
              <a:t>4</a:t>
            </a:fld>
            <a:endParaRPr lang="en-US"/>
          </a:p>
        </p:txBody>
      </p:sp>
    </p:spTree>
    <p:extLst>
      <p:ext uri="{BB962C8B-B14F-4D97-AF65-F5344CB8AC3E}">
        <p14:creationId xmlns:p14="http://schemas.microsoft.com/office/powerpoint/2010/main" val="1733154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Last Slide 1: Thanks to the audience</a:t>
            </a:r>
            <a:endParaRPr lang="en-US" b="1" dirty="0"/>
          </a:p>
        </p:txBody>
      </p:sp>
      <p:sp>
        <p:nvSpPr>
          <p:cNvPr id="4" name="Slide Number Placeholder 3"/>
          <p:cNvSpPr>
            <a:spLocks noGrp="1"/>
          </p:cNvSpPr>
          <p:nvPr>
            <p:ph type="sldNum" sz="quarter"/>
          </p:nvPr>
        </p:nvSpPr>
        <p:spPr/>
        <p:txBody>
          <a:bodyPr/>
          <a:lstStyle/>
          <a:p>
            <a:pPr>
              <a:defRPr/>
            </a:pPr>
            <a:fld id="{C8FF751F-4589-4C45-BA74-B2AD9691B202}" type="slidenum">
              <a:rPr lang="it-IT" smtClean="0"/>
              <a:pPr>
                <a:defRPr/>
              </a:pPr>
              <a:t>18</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Last Slide 2: Aerial Photo of Elettra</a:t>
            </a:r>
            <a:endParaRPr lang="en-US" b="1" dirty="0"/>
          </a:p>
        </p:txBody>
      </p:sp>
      <p:sp>
        <p:nvSpPr>
          <p:cNvPr id="4" name="Slide Number Placeholder 3"/>
          <p:cNvSpPr>
            <a:spLocks noGrp="1"/>
          </p:cNvSpPr>
          <p:nvPr>
            <p:ph type="sldNum" sz="quarter"/>
          </p:nvPr>
        </p:nvSpPr>
        <p:spPr/>
        <p:txBody>
          <a:bodyPr/>
          <a:lstStyle/>
          <a:p>
            <a:pPr>
              <a:defRPr/>
            </a:pPr>
            <a:fld id="{34109506-B0D2-7644-BC1D-FE75CA50E5A1}" type="slidenum">
              <a:rPr lang="it-IT" smtClean="0"/>
              <a:pPr>
                <a:defRPr/>
              </a:pPr>
              <a:t>19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full page">
    <p:spTree>
      <p:nvGrpSpPr>
        <p:cNvPr id="1" name=""/>
        <p:cNvGrpSpPr/>
        <p:nvPr/>
      </p:nvGrpSpPr>
      <p:grpSpPr>
        <a:xfrm>
          <a:off x="0" y="0"/>
          <a:ext cx="0" cy="0"/>
          <a:chOff x="0" y="0"/>
          <a:chExt cx="0" cy="0"/>
        </a:xfrm>
      </p:grpSpPr>
      <p:pic>
        <p:nvPicPr>
          <p:cNvPr id="2" name="Immagine 5" descr="PPT-schermata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264764"/>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031" y="302737"/>
            <a:ext cx="9072563" cy="1259946"/>
          </a:xfrm>
          <a:prstGeom prst="rect">
            <a:avLst/>
          </a:prstGeom>
        </p:spPr>
        <p:txBody>
          <a:bodyPr lIns="100794" tIns="50397" rIns="100794" bIns="50397"/>
          <a:lstStyle/>
          <a:p>
            <a:r>
              <a:rPr lang="it-IT" smtClean="0"/>
              <a:t>Click to edit Master title style</a:t>
            </a:r>
            <a:endParaRPr lang="en-US"/>
          </a:p>
        </p:txBody>
      </p:sp>
      <p:sp>
        <p:nvSpPr>
          <p:cNvPr id="3" name="Date Placeholder 2"/>
          <p:cNvSpPr>
            <a:spLocks noGrp="1"/>
          </p:cNvSpPr>
          <p:nvPr>
            <p:ph type="dt" sz="half" idx="10"/>
          </p:nvPr>
        </p:nvSpPr>
        <p:spPr>
          <a:xfrm>
            <a:off x="504031" y="7006699"/>
            <a:ext cx="2352146" cy="402483"/>
          </a:xfrm>
          <a:prstGeom prst="rect">
            <a:avLst/>
          </a:prstGeom>
        </p:spPr>
        <p:txBody>
          <a:bodyPr lIns="100794" tIns="50397" rIns="100794" bIns="50397"/>
          <a:lstStyle/>
          <a:p>
            <a:fld id="{8BC7486C-2FED-494A-9DC4-BF9FE68D020D}" type="datetimeFigureOut">
              <a:rPr lang="en-US" smtClean="0"/>
              <a:t>9/23/15</a:t>
            </a:fld>
            <a:endParaRPr lang="en-US"/>
          </a:p>
        </p:txBody>
      </p:sp>
      <p:sp>
        <p:nvSpPr>
          <p:cNvPr id="4" name="Footer Placeholder 3"/>
          <p:cNvSpPr>
            <a:spLocks noGrp="1"/>
          </p:cNvSpPr>
          <p:nvPr>
            <p:ph type="ftr" sz="quarter" idx="11"/>
          </p:nvPr>
        </p:nvSpPr>
        <p:spPr>
          <a:xfrm>
            <a:off x="3444214" y="7006699"/>
            <a:ext cx="3192198" cy="402483"/>
          </a:xfrm>
          <a:prstGeom prst="rect">
            <a:avLst/>
          </a:prstGeom>
        </p:spPr>
        <p:txBody>
          <a:bodyPr lIns="100794" tIns="50397" rIns="100794" bIns="50397"/>
          <a:lstStyle/>
          <a:p>
            <a:endParaRPr lang="en-US"/>
          </a:p>
        </p:txBody>
      </p:sp>
      <p:sp>
        <p:nvSpPr>
          <p:cNvPr id="5" name="Slide Number Placeholder 4"/>
          <p:cNvSpPr>
            <a:spLocks noGrp="1"/>
          </p:cNvSpPr>
          <p:nvPr>
            <p:ph type="sldNum" sz="quarter" idx="12"/>
          </p:nvPr>
        </p:nvSpPr>
        <p:spPr/>
        <p:txBody>
          <a:bodyPr/>
          <a:lstStyle/>
          <a:p>
            <a:fld id="{3EAC87ED-1F48-0C4F-BA07-CCE05D8EFF53}" type="slidenum">
              <a:rPr lang="en-US" smtClean="0"/>
              <a:t>‹#›</a:t>
            </a:fld>
            <a:endParaRPr lang="en-US"/>
          </a:p>
        </p:txBody>
      </p:sp>
    </p:spTree>
    <p:extLst>
      <p:ext uri="{BB962C8B-B14F-4D97-AF65-F5344CB8AC3E}">
        <p14:creationId xmlns:p14="http://schemas.microsoft.com/office/powerpoint/2010/main" val="299723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Layout personalizzato">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02200" y="195263"/>
            <a:ext cx="276225" cy="1093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Segnaposto numero diapositiva 2"/>
          <p:cNvSpPr>
            <a:spLocks noGrp="1"/>
          </p:cNvSpPr>
          <p:nvPr>
            <p:ph type="sldNum" idx="12"/>
          </p:nvPr>
        </p:nvSpPr>
        <p:spPr/>
        <p:txBody>
          <a:bodyPr/>
          <a:lstStyle>
            <a:lvl1pPr>
              <a:defRPr/>
            </a:lvl1pPr>
          </a:lstStyle>
          <a:p>
            <a:pPr>
              <a:defRPr/>
            </a:pPr>
            <a:fld id="{04B1BEB7-FF6F-5C4E-96AE-A789D9E90FB1}" type="slidenum">
              <a:rPr lang="it-IT"/>
              <a:pPr>
                <a:defRPr/>
              </a:pPr>
              <a:t>‹#›</a:t>
            </a:fld>
            <a:endParaRPr lang="it-IT" dirty="0"/>
          </a:p>
        </p:txBody>
      </p:sp>
      <p:sp>
        <p:nvSpPr>
          <p:cNvPr id="6" name="Title 5"/>
          <p:cNvSpPr>
            <a:spLocks noGrp="1"/>
          </p:cNvSpPr>
          <p:nvPr>
            <p:ph type="title"/>
          </p:nvPr>
        </p:nvSpPr>
        <p:spPr>
          <a:xfrm>
            <a:off x="5112320" y="179548"/>
            <a:ext cx="4393060" cy="1258887"/>
          </a:xfrm>
          <a:prstGeom prst="rect">
            <a:avLst/>
          </a:prstGeom>
        </p:spPr>
        <p:txBody>
          <a:bodyPr vert="horz" lIns="90482" tIns="45243" rIns="90482" bIns="45243"/>
          <a:lstStyle>
            <a:lvl1pPr algn="l">
              <a:defRPr sz="3600" b="1" i="0" strike="noStrike" baseline="0">
                <a:solidFill>
                  <a:srgbClr val="139BFB"/>
                </a:solidFill>
                <a:effectLst>
                  <a:outerShdw blurRad="50800" dist="63500" dir="2700000" algn="tl" rotWithShape="0">
                    <a:srgbClr val="000000">
                      <a:alpha val="80000"/>
                    </a:srgbClr>
                  </a:outerShdw>
                </a:effectLst>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Tree>
    <p:extLst>
      <p:ext uri="{BB962C8B-B14F-4D97-AF65-F5344CB8AC3E}">
        <p14:creationId xmlns:p14="http://schemas.microsoft.com/office/powerpoint/2010/main" val="140064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 Title &amp; Subtitle">
    <p:spTree>
      <p:nvGrpSpPr>
        <p:cNvPr id="1" name=""/>
        <p:cNvGrpSpPr/>
        <p:nvPr/>
      </p:nvGrpSpPr>
      <p:grpSpPr>
        <a:xfrm>
          <a:off x="0" y="0"/>
          <a:ext cx="0" cy="0"/>
          <a:chOff x="0" y="0"/>
          <a:chExt cx="0" cy="0"/>
        </a:xfrm>
      </p:grpSpPr>
      <p:sp>
        <p:nvSpPr>
          <p:cNvPr id="2" name="Titolo 1"/>
          <p:cNvSpPr>
            <a:spLocks noGrp="1"/>
          </p:cNvSpPr>
          <p:nvPr>
            <p:ph type="ctrTitle"/>
          </p:nvPr>
        </p:nvSpPr>
        <p:spPr>
          <a:xfrm>
            <a:off x="719832" y="2483693"/>
            <a:ext cx="8569325" cy="1620837"/>
          </a:xfrm>
          <a:prstGeom prst="rect">
            <a:avLst/>
          </a:prstGeom>
        </p:spPr>
        <p:txBody>
          <a:bodyPr anchor="ctr" anchorCtr="0"/>
          <a:lstStyle>
            <a:lvl1pPr>
              <a:defRPr sz="3600" baseline="0">
                <a:latin typeface="+mj-lt"/>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it-IT" dirty="0"/>
          </a:p>
        </p:txBody>
      </p:sp>
      <p:sp>
        <p:nvSpPr>
          <p:cNvPr id="3" name="Rectangle 6"/>
          <p:cNvSpPr>
            <a:spLocks noGrp="1" noChangeArrowheads="1"/>
          </p:cNvSpPr>
          <p:nvPr>
            <p:ph type="sldNum" idx="10"/>
          </p:nvPr>
        </p:nvSpPr>
        <p:spPr>
          <a:ln/>
        </p:spPr>
        <p:txBody>
          <a:bodyPr/>
          <a:lstStyle>
            <a:lvl1pPr>
              <a:defRPr/>
            </a:lvl1pPr>
          </a:lstStyle>
          <a:p>
            <a:pPr>
              <a:defRPr/>
            </a:pPr>
            <a:fld id="{3602CEAC-3CAA-4D49-B24B-991E2334495A}" type="slidenum">
              <a:rPr lang="it-IT"/>
              <a:pPr>
                <a:defRPr/>
              </a:pPr>
              <a:t>‹#›</a:t>
            </a:fld>
            <a:endParaRPr lang="it-IT"/>
          </a:p>
        </p:txBody>
      </p:sp>
    </p:spTree>
    <p:extLst>
      <p:ext uri="{BB962C8B-B14F-4D97-AF65-F5344CB8AC3E}">
        <p14:creationId xmlns:p14="http://schemas.microsoft.com/office/powerpoint/2010/main" val="2824551067"/>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For Text with bullet points">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107950"/>
            <a:ext cx="276225" cy="1093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2" name="Titolo 1"/>
          <p:cNvSpPr>
            <a:spLocks noGrp="1"/>
          </p:cNvSpPr>
          <p:nvPr>
            <p:ph type="title"/>
          </p:nvPr>
        </p:nvSpPr>
        <p:spPr>
          <a:xfrm>
            <a:off x="2952080" y="179438"/>
            <a:ext cx="6696744" cy="936104"/>
          </a:xfrm>
          <a:prstGeom prst="rect">
            <a:avLst/>
          </a:prstGeom>
        </p:spPr>
        <p:txBody>
          <a:bodyPr anchor="ctr"/>
          <a:lstStyle>
            <a:lvl1pPr algn="l">
              <a:defRPr sz="2800" baseline="0"/>
            </a:lvl1pPr>
          </a:lstStyle>
          <a:p>
            <a:r>
              <a:rPr lang="it-IT" smtClean="0"/>
              <a:t>Click to edit Master title style</a:t>
            </a:r>
            <a:endParaRPr lang="it-IT" dirty="0"/>
          </a:p>
        </p:txBody>
      </p:sp>
      <p:sp>
        <p:nvSpPr>
          <p:cNvPr id="3" name="Segnaposto contenuto 2"/>
          <p:cNvSpPr>
            <a:spLocks noGrp="1"/>
          </p:cNvSpPr>
          <p:nvPr>
            <p:ph idx="1"/>
          </p:nvPr>
        </p:nvSpPr>
        <p:spPr>
          <a:xfrm>
            <a:off x="504825" y="1763713"/>
            <a:ext cx="9072563" cy="4989512"/>
          </a:xfrm>
          <a:prstGeom prst="rect">
            <a:avLst/>
          </a:prstGeom>
        </p:spPr>
        <p:txBody>
          <a:bodyPr/>
          <a:lstStyle>
            <a:lvl1pPr marL="342900" indent="-342900">
              <a:lnSpc>
                <a:spcPct val="100000"/>
              </a:lnSpc>
              <a:spcBef>
                <a:spcPts val="0"/>
              </a:spcBef>
              <a:spcAft>
                <a:spcPts val="600"/>
              </a:spcAft>
              <a:buFont typeface="Wingdings" panose="05000000000000000000" pitchFamily="2" charset="2"/>
              <a:buChar char="ü"/>
              <a:defRPr sz="2400" b="0"/>
            </a:lvl1pPr>
            <a:lvl2pPr marL="742950" indent="-285750">
              <a:lnSpc>
                <a:spcPct val="100000"/>
              </a:lnSpc>
              <a:spcBef>
                <a:spcPts val="0"/>
              </a:spcBef>
              <a:spcAft>
                <a:spcPts val="0"/>
              </a:spcAft>
              <a:buFont typeface="Arial" panose="020B0604020202020204" pitchFamily="34" charset="0"/>
              <a:buChar char="•"/>
              <a:defRPr sz="2200"/>
            </a:lvl2pPr>
            <a:lvl3pPr marL="1200150" indent="-285750">
              <a:lnSpc>
                <a:spcPct val="100000"/>
              </a:lnSpc>
              <a:spcBef>
                <a:spcPts val="0"/>
              </a:spcBef>
              <a:spcAft>
                <a:spcPts val="0"/>
              </a:spcAft>
              <a:buFont typeface="Arial" panose="020B0604020202020204" pitchFamily="34" charset="0"/>
              <a:buChar char="−"/>
              <a:defRPr sz="2000" i="1" baseline="0"/>
            </a:lvl3pPr>
            <a:lvl4pPr>
              <a:defRPr sz="1800"/>
            </a:lvl4pPr>
            <a:lvl5pPr>
              <a:defRPr sz="1800"/>
            </a:lvl5pPr>
          </a:lstStyle>
          <a:p>
            <a:pPr lvl="0"/>
            <a:r>
              <a:rPr lang="it-IT" dirty="0" smtClean="0"/>
              <a:t>Click to </a:t>
            </a:r>
            <a:r>
              <a:rPr lang="it-IT" dirty="0" err="1" smtClean="0"/>
              <a:t>edit</a:t>
            </a:r>
            <a:r>
              <a:rPr lang="it-IT" dirty="0" smtClean="0"/>
              <a:t> Master text </a:t>
            </a:r>
            <a:r>
              <a:rPr lang="it-IT" dirty="0" err="1" smtClean="0"/>
              <a:t>styles</a:t>
            </a:r>
            <a:endParaRPr lang="it-IT" dirty="0" smtClean="0"/>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p:txBody>
      </p:sp>
      <p:sp>
        <p:nvSpPr>
          <p:cNvPr id="5" name="Segnaposto numero diapositiva 5"/>
          <p:cNvSpPr>
            <a:spLocks noGrp="1"/>
          </p:cNvSpPr>
          <p:nvPr>
            <p:ph type="sldNum" sz="quarter" idx="10"/>
          </p:nvPr>
        </p:nvSpPr>
        <p:spPr>
          <a:xfrm>
            <a:off x="9504363" y="7305675"/>
            <a:ext cx="501650" cy="230188"/>
          </a:xfrm>
        </p:spPr>
        <p:txBody>
          <a:bodyPr/>
          <a:lstStyle>
            <a:lvl1pPr>
              <a:defRPr/>
            </a:lvl1pPr>
          </a:lstStyle>
          <a:p>
            <a:pPr>
              <a:defRPr/>
            </a:pPr>
            <a:fld id="{326A9FB8-77F1-AE47-A66B-580648E3A86B}" type="slidenum">
              <a:rPr lang="it-IT"/>
              <a:pPr>
                <a:defRPr/>
              </a:pPr>
              <a:t>‹#›</a:t>
            </a:fld>
            <a:endParaRPr lang="it-IT"/>
          </a:p>
        </p:txBody>
      </p:sp>
    </p:spTree>
    <p:extLst>
      <p:ext uri="{BB962C8B-B14F-4D97-AF65-F5344CB8AC3E}">
        <p14:creationId xmlns:p14="http://schemas.microsoft.com/office/powerpoint/2010/main" val="1146853375"/>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 Text ">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107950"/>
            <a:ext cx="276225" cy="1093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8" name="Titolo 1"/>
          <p:cNvSpPr>
            <a:spLocks noGrp="1"/>
          </p:cNvSpPr>
          <p:nvPr>
            <p:ph type="title"/>
          </p:nvPr>
        </p:nvSpPr>
        <p:spPr>
          <a:xfrm>
            <a:off x="2952080" y="179438"/>
            <a:ext cx="6696744" cy="936104"/>
          </a:xfrm>
          <a:prstGeom prst="rect">
            <a:avLst/>
          </a:prstGeom>
        </p:spPr>
        <p:txBody>
          <a:bodyPr anchor="ctr"/>
          <a:lstStyle>
            <a:lvl1pPr algn="l">
              <a:defRPr sz="2800"/>
            </a:lvl1pPr>
          </a:lstStyle>
          <a:p>
            <a:r>
              <a:rPr lang="it-IT" smtClean="0"/>
              <a:t>Click to edit Master title style</a:t>
            </a:r>
            <a:endParaRPr lang="it-IT" dirty="0"/>
          </a:p>
        </p:txBody>
      </p:sp>
      <p:sp>
        <p:nvSpPr>
          <p:cNvPr id="5" name="Segnaposto contenuto 2"/>
          <p:cNvSpPr>
            <a:spLocks noGrp="1"/>
          </p:cNvSpPr>
          <p:nvPr>
            <p:ph idx="1"/>
          </p:nvPr>
        </p:nvSpPr>
        <p:spPr>
          <a:xfrm>
            <a:off x="504825" y="1763713"/>
            <a:ext cx="9072563" cy="4989512"/>
          </a:xfrm>
          <a:prstGeom prst="rect">
            <a:avLst/>
          </a:prstGeom>
        </p:spPr>
        <p:txBody>
          <a:bodyPr/>
          <a:lstStyle>
            <a:lvl1pPr marL="0" indent="0">
              <a:lnSpc>
                <a:spcPct val="100000"/>
              </a:lnSpc>
              <a:spcBef>
                <a:spcPts val="0"/>
              </a:spcBef>
              <a:spcAft>
                <a:spcPts val="0"/>
              </a:spcAft>
              <a:buFont typeface="Wingdings" panose="05000000000000000000" pitchFamily="2" charset="2"/>
              <a:buNone/>
              <a:defRPr sz="2400"/>
            </a:lvl1pPr>
            <a:lvl2pPr marL="457200" indent="0">
              <a:lnSpc>
                <a:spcPct val="100000"/>
              </a:lnSpc>
              <a:spcBef>
                <a:spcPts val="0"/>
              </a:spcBef>
              <a:spcAft>
                <a:spcPts val="0"/>
              </a:spcAft>
              <a:buFont typeface="Arial" panose="020B0604020202020204" pitchFamily="34" charset="0"/>
              <a:buNone/>
              <a:defRPr sz="2400"/>
            </a:lvl2pPr>
            <a:lvl3pPr marL="914400" indent="0">
              <a:lnSpc>
                <a:spcPct val="100000"/>
              </a:lnSpc>
              <a:spcBef>
                <a:spcPts val="0"/>
              </a:spcBef>
              <a:spcAft>
                <a:spcPts val="0"/>
              </a:spcAft>
              <a:buFont typeface="Arial" panose="020B0604020202020204" pitchFamily="34" charset="0"/>
              <a:buNone/>
              <a:defRPr sz="2400"/>
            </a:lvl3pPr>
            <a:lvl4pPr>
              <a:defRPr sz="1800"/>
            </a:lvl4pPr>
            <a:lvl5pPr>
              <a:defRPr sz="1800"/>
            </a:lvl5pPr>
          </a:lstStyle>
          <a:p>
            <a:pPr lvl="0"/>
            <a:r>
              <a:rPr lang="it-IT" smtClean="0"/>
              <a:t>Click to edit Master text styles</a:t>
            </a:r>
          </a:p>
        </p:txBody>
      </p:sp>
      <p:sp>
        <p:nvSpPr>
          <p:cNvPr id="6" name="Segnaposto numero diapositiva 2"/>
          <p:cNvSpPr>
            <a:spLocks noGrp="1"/>
          </p:cNvSpPr>
          <p:nvPr>
            <p:ph type="sldNum" idx="10"/>
          </p:nvPr>
        </p:nvSpPr>
        <p:spPr/>
        <p:txBody>
          <a:bodyPr/>
          <a:lstStyle>
            <a:lvl1pPr>
              <a:defRPr/>
            </a:lvl1pPr>
          </a:lstStyle>
          <a:p>
            <a:pPr>
              <a:defRPr/>
            </a:pPr>
            <a:fld id="{7FD73EBF-3C16-EA4D-9917-9992441E6764}" type="slidenum">
              <a:rPr lang="it-IT"/>
              <a:pPr>
                <a:defRPr/>
              </a:pPr>
              <a:t>‹#›</a:t>
            </a:fld>
            <a:endParaRPr lang="it-IT"/>
          </a:p>
        </p:txBody>
      </p:sp>
    </p:spTree>
    <p:extLst>
      <p:ext uri="{BB962C8B-B14F-4D97-AF65-F5344CB8AC3E}">
        <p14:creationId xmlns:p14="http://schemas.microsoft.com/office/powerpoint/2010/main" val="3104134252"/>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 Pictures, graphs, visuals...">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107950"/>
            <a:ext cx="276225" cy="1093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8" name="Titolo 1"/>
          <p:cNvSpPr>
            <a:spLocks noGrp="1"/>
          </p:cNvSpPr>
          <p:nvPr>
            <p:ph type="title"/>
          </p:nvPr>
        </p:nvSpPr>
        <p:spPr>
          <a:xfrm>
            <a:off x="2952080" y="179438"/>
            <a:ext cx="6696744" cy="936104"/>
          </a:xfrm>
          <a:prstGeom prst="rect">
            <a:avLst/>
          </a:prstGeom>
        </p:spPr>
        <p:txBody>
          <a:bodyPr anchor="ctr"/>
          <a:lstStyle>
            <a:lvl1pPr algn="l">
              <a:defRPr sz="2800"/>
            </a:lvl1pPr>
          </a:lstStyle>
          <a:p>
            <a:r>
              <a:rPr lang="it-IT" smtClean="0"/>
              <a:t>Click to edit Master title style</a:t>
            </a:r>
            <a:endParaRPr lang="it-IT" dirty="0"/>
          </a:p>
        </p:txBody>
      </p:sp>
      <p:sp>
        <p:nvSpPr>
          <p:cNvPr id="4" name="Segnaposto numero diapositiva 2"/>
          <p:cNvSpPr>
            <a:spLocks noGrp="1"/>
          </p:cNvSpPr>
          <p:nvPr>
            <p:ph type="sldNum" idx="10"/>
          </p:nvPr>
        </p:nvSpPr>
        <p:spPr/>
        <p:txBody>
          <a:bodyPr/>
          <a:lstStyle>
            <a:lvl1pPr>
              <a:defRPr/>
            </a:lvl1pPr>
          </a:lstStyle>
          <a:p>
            <a:pPr>
              <a:defRPr/>
            </a:pPr>
            <a:fld id="{FE67DBF0-618E-CA48-B7D7-20E78D1F7B42}" type="slidenum">
              <a:rPr lang="it-IT"/>
              <a:pPr>
                <a:defRPr/>
              </a:pPr>
              <a:t>‹#›</a:t>
            </a:fld>
            <a:endParaRPr lang="it-IT"/>
          </a:p>
        </p:txBody>
      </p:sp>
    </p:spTree>
    <p:extLst>
      <p:ext uri="{BB962C8B-B14F-4D97-AF65-F5344CB8AC3E}">
        <p14:creationId xmlns:p14="http://schemas.microsoft.com/office/powerpoint/2010/main" val="109074375"/>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For two columns">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107950"/>
            <a:ext cx="276225" cy="1093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2" name="Titolo 1"/>
          <p:cNvSpPr>
            <a:spLocks noGrp="1"/>
          </p:cNvSpPr>
          <p:nvPr>
            <p:ph type="title"/>
          </p:nvPr>
        </p:nvSpPr>
        <p:spPr>
          <a:xfrm>
            <a:off x="2951508" y="179437"/>
            <a:ext cx="6697316" cy="1021779"/>
          </a:xfrm>
          <a:prstGeom prst="rect">
            <a:avLst/>
          </a:prstGeom>
        </p:spPr>
        <p:txBody>
          <a:bodyPr anchor="ctr"/>
          <a:lstStyle>
            <a:lvl1pPr algn="l">
              <a:defRPr sz="2800"/>
            </a:lvl1pPr>
          </a:lstStyle>
          <a:p>
            <a:r>
              <a:rPr lang="it-IT" smtClean="0"/>
              <a:t>Click to edit Master title style</a:t>
            </a:r>
            <a:endParaRPr lang="it-IT" dirty="0"/>
          </a:p>
        </p:txBody>
      </p:sp>
      <p:sp>
        <p:nvSpPr>
          <p:cNvPr id="3" name="Segnaposto contenuto 2"/>
          <p:cNvSpPr>
            <a:spLocks noGrp="1"/>
          </p:cNvSpPr>
          <p:nvPr>
            <p:ph sz="half" idx="1"/>
          </p:nvPr>
        </p:nvSpPr>
        <p:spPr>
          <a:xfrm>
            <a:off x="504825" y="1763713"/>
            <a:ext cx="4459288" cy="4989512"/>
          </a:xfrm>
          <a:prstGeom prst="rect">
            <a:avLst/>
          </a:prstGeom>
        </p:spPr>
        <p:txBody>
          <a:bodyPr/>
          <a:lstStyle>
            <a:lvl1pPr marL="342900" indent="-342900">
              <a:buFont typeface="Wingdings" panose="05000000000000000000" pitchFamily="2" charset="2"/>
              <a:buChar char="ü"/>
              <a:defRPr sz="2000"/>
            </a:lvl1pPr>
            <a:lvl2pPr marL="742950" indent="-285750">
              <a:buFont typeface="Arial" panose="020B0604020202020204" pitchFamily="34" charset="0"/>
              <a:buChar char="•"/>
              <a:defRPr sz="1800"/>
            </a:lvl2pPr>
            <a:lvl3pPr marL="1200150" indent="-285750">
              <a:buFont typeface="Arial" panose="020B0604020202020204" pitchFamily="34" charset="0"/>
              <a:buChar cha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p:txBody>
      </p:sp>
      <p:sp>
        <p:nvSpPr>
          <p:cNvPr id="4" name="Segnaposto contenuto 3"/>
          <p:cNvSpPr>
            <a:spLocks noGrp="1"/>
          </p:cNvSpPr>
          <p:nvPr>
            <p:ph sz="half" idx="2"/>
          </p:nvPr>
        </p:nvSpPr>
        <p:spPr>
          <a:xfrm>
            <a:off x="5116513" y="1763713"/>
            <a:ext cx="4460875" cy="4989512"/>
          </a:xfrm>
          <a:prstGeom prst="rect">
            <a:avLst/>
          </a:prstGeom>
          <a:solidFill>
            <a:schemeClr val="bg1"/>
          </a:solidFill>
        </p:spPr>
        <p:txBody>
          <a:bodyPr/>
          <a:lstStyle>
            <a:lvl1pPr marL="342900" indent="-342900">
              <a:buFont typeface="Wingdings" panose="05000000000000000000" pitchFamily="2" charset="2"/>
              <a:buChar char="ü"/>
              <a:defRPr sz="2000"/>
            </a:lvl1pPr>
            <a:lvl2pPr marL="742950" indent="-285750">
              <a:buFont typeface="Arial" panose="020B0604020202020204" pitchFamily="34" charset="0"/>
              <a:buChar char="•"/>
              <a:defRPr sz="1800"/>
            </a:lvl2pPr>
            <a:lvl3pPr marL="1200150" indent="-285750">
              <a:buFont typeface="Arial" panose="020B0604020202020204" pitchFamily="34" charset="0"/>
              <a:buChar cha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p:txBody>
      </p:sp>
      <p:sp>
        <p:nvSpPr>
          <p:cNvPr id="6" name="Segnaposto numero diapositiva 6"/>
          <p:cNvSpPr>
            <a:spLocks noGrp="1"/>
          </p:cNvSpPr>
          <p:nvPr>
            <p:ph type="sldNum" sz="quarter" idx="10"/>
          </p:nvPr>
        </p:nvSpPr>
        <p:spPr/>
        <p:txBody>
          <a:bodyPr/>
          <a:lstStyle>
            <a:lvl1pPr>
              <a:defRPr/>
            </a:lvl1pPr>
          </a:lstStyle>
          <a:p>
            <a:pPr>
              <a:defRPr/>
            </a:pPr>
            <a:fld id="{96C46F26-1F11-D349-88CB-EB97E6BC7F87}" type="slidenum">
              <a:rPr lang="it-IT"/>
              <a:pPr>
                <a:defRPr/>
              </a:pPr>
              <a:t>‹#›</a:t>
            </a:fld>
            <a:endParaRPr lang="it-IT"/>
          </a:p>
        </p:txBody>
      </p:sp>
    </p:spTree>
    <p:extLst>
      <p:ext uri="{BB962C8B-B14F-4D97-AF65-F5344CB8AC3E}">
        <p14:creationId xmlns:p14="http://schemas.microsoft.com/office/powerpoint/2010/main" val="510404706"/>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Thank you">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0" y="3275013"/>
            <a:ext cx="10080625"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9991" tIns="76672" rIns="89991" bIns="4499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ＭＳ Ｐゴシック" charset="0"/>
                <a:cs typeface="ＭＳ Ｐゴシック" charset="0"/>
              </a:defRPr>
            </a:lvl9pPr>
          </a:lstStyle>
          <a:p>
            <a:pPr algn="ctr" defTabSz="449216">
              <a:buClrTx/>
              <a:buFontTx/>
              <a:buNone/>
              <a:defRPr/>
            </a:pPr>
            <a:r>
              <a:rPr lang="it-IT" sz="3300" dirty="0" err="1" smtClean="0"/>
              <a:t>Thank</a:t>
            </a:r>
            <a:r>
              <a:rPr lang="it-IT" sz="3300" dirty="0" smtClean="0"/>
              <a:t> </a:t>
            </a:r>
            <a:r>
              <a:rPr lang="it-IT" sz="3300" dirty="0" err="1" smtClean="0"/>
              <a:t>you</a:t>
            </a:r>
            <a:r>
              <a:rPr lang="it-IT" sz="3300" dirty="0" smtClean="0"/>
              <a:t>!</a:t>
            </a:r>
          </a:p>
          <a:p>
            <a:pPr algn="ctr" defTabSz="449216">
              <a:buClrTx/>
              <a:buFontTx/>
              <a:buNone/>
              <a:defRPr/>
            </a:pPr>
            <a:endParaRPr lang="it-IT" sz="3300" dirty="0" smtClean="0"/>
          </a:p>
        </p:txBody>
      </p:sp>
      <p:sp>
        <p:nvSpPr>
          <p:cNvPr id="3" name="Rectangle 6"/>
          <p:cNvSpPr>
            <a:spLocks noGrp="1" noChangeArrowheads="1"/>
          </p:cNvSpPr>
          <p:nvPr>
            <p:ph type="sldNum" idx="10"/>
          </p:nvPr>
        </p:nvSpPr>
        <p:spPr/>
        <p:txBody>
          <a:bodyPr/>
          <a:lstStyle>
            <a:lvl1pPr>
              <a:defRPr/>
            </a:lvl1pPr>
          </a:lstStyle>
          <a:p>
            <a:pPr>
              <a:defRPr/>
            </a:pPr>
            <a:fld id="{F7BE3698-7750-B044-B656-819BCE0A242F}" type="slidenum">
              <a:rPr lang="it-IT"/>
              <a:pPr>
                <a:defRPr/>
              </a:pPr>
              <a:t>‹#›</a:t>
            </a:fld>
            <a:endParaRPr lang="it-IT"/>
          </a:p>
        </p:txBody>
      </p:sp>
    </p:spTree>
    <p:extLst>
      <p:ext uri="{BB962C8B-B14F-4D97-AF65-F5344CB8AC3E}">
        <p14:creationId xmlns:p14="http://schemas.microsoft.com/office/powerpoint/2010/main" val="255773599"/>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2" name="Immagine 5" descr="PPT_Videata finale+ww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036459"/>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02200" y="195263"/>
            <a:ext cx="276225" cy="1093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Segnaposto numero diapositiva 2"/>
          <p:cNvSpPr>
            <a:spLocks noGrp="1"/>
          </p:cNvSpPr>
          <p:nvPr>
            <p:ph type="sldNum" idx="12"/>
          </p:nvPr>
        </p:nvSpPr>
        <p:spPr/>
        <p:txBody>
          <a:bodyPr/>
          <a:lstStyle>
            <a:lvl1pPr>
              <a:defRPr/>
            </a:lvl1pPr>
          </a:lstStyle>
          <a:p>
            <a:pPr>
              <a:defRPr/>
            </a:pPr>
            <a:fld id="{04B1BEB7-FF6F-5C4E-96AE-A789D9E90FB1}" type="slidenum">
              <a:rPr lang="it-IT"/>
              <a:pPr>
                <a:defRPr/>
              </a:pPr>
              <a:t>‹#›</a:t>
            </a:fld>
            <a:endParaRPr lang="it-IT" dirty="0"/>
          </a:p>
        </p:txBody>
      </p:sp>
      <p:sp>
        <p:nvSpPr>
          <p:cNvPr id="6" name="Title 5"/>
          <p:cNvSpPr>
            <a:spLocks noGrp="1"/>
          </p:cNvSpPr>
          <p:nvPr>
            <p:ph type="title"/>
          </p:nvPr>
        </p:nvSpPr>
        <p:spPr>
          <a:xfrm>
            <a:off x="5112320" y="179548"/>
            <a:ext cx="4393060" cy="1258887"/>
          </a:xfrm>
          <a:prstGeom prst="rect">
            <a:avLst/>
          </a:prstGeom>
        </p:spPr>
        <p:txBody>
          <a:bodyPr vert="horz" lIns="90482" tIns="45243" rIns="90482" bIns="45243"/>
          <a:lstStyle>
            <a:lvl1pPr algn="l">
              <a:defRPr sz="3600" b="1" i="0" strike="noStrike" baseline="0">
                <a:solidFill>
                  <a:srgbClr val="139BFB"/>
                </a:solidFill>
                <a:effectLst>
                  <a:outerShdw blurRad="50800" dist="63500" dir="2700000" algn="tl" rotWithShape="0">
                    <a:srgbClr val="000000">
                      <a:alpha val="80000"/>
                    </a:srgbClr>
                  </a:outerShdw>
                </a:effectLst>
              </a:defRPr>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
        <p:nvSpPr>
          <p:cNvPr id="8" name="Content Placeholder 7"/>
          <p:cNvSpPr>
            <a:spLocks noGrp="1"/>
          </p:cNvSpPr>
          <p:nvPr>
            <p:ph sz="quarter" idx="13"/>
          </p:nvPr>
        </p:nvSpPr>
        <p:spPr>
          <a:xfrm>
            <a:off x="863848" y="1907628"/>
            <a:ext cx="8280920" cy="4824537"/>
          </a:xfrm>
          <a:prstGeom prst="rect">
            <a:avLst/>
          </a:prstGeom>
        </p:spPr>
        <p:txBody>
          <a:bodyPr vert="horz" lIns="90482" tIns="45243" rIns="90482" bIns="45243"/>
          <a:lstStyle>
            <a:lvl1pPr>
              <a:defRPr>
                <a:effectLst>
                  <a:outerShdw blurRad="50800" dist="38100" dir="2700000" algn="tl" rotWithShape="0">
                    <a:srgbClr val="000000">
                      <a:alpha val="75000"/>
                    </a:srgbClr>
                  </a:outerShdw>
                </a:effectLst>
              </a:defRPr>
            </a:lvl1pPr>
            <a:lvl2pPr>
              <a:defRPr>
                <a:effectLst>
                  <a:outerShdw blurRad="50800" dist="38100" dir="2700000" algn="tl" rotWithShape="0">
                    <a:srgbClr val="000000">
                      <a:alpha val="75000"/>
                    </a:srgbClr>
                  </a:outerShdw>
                </a:effectLst>
              </a:defRPr>
            </a:lvl2pPr>
            <a:lvl3pPr>
              <a:defRPr>
                <a:effectLst>
                  <a:outerShdw blurRad="50800" dist="38100" dir="2700000" algn="tl" rotWithShape="0">
                    <a:srgbClr val="000000">
                      <a:alpha val="75000"/>
                    </a:srgbClr>
                  </a:outerShdw>
                </a:effectLst>
              </a:defRPr>
            </a:lvl3pPr>
            <a:lvl4pPr>
              <a:defRPr>
                <a:effectLst>
                  <a:outerShdw blurRad="50800" dist="38100" dir="2700000" algn="tl" rotWithShape="0">
                    <a:srgbClr val="000000">
                      <a:alpha val="75000"/>
                    </a:srgbClr>
                  </a:outerShdw>
                </a:effectLst>
              </a:defRPr>
            </a:lvl4pPr>
            <a:lvl5pPr>
              <a:defRPr>
                <a:effectLst>
                  <a:outerShdw blurRad="50800" dist="38100" dir="2700000" algn="tl" rotWithShape="0">
                    <a:srgbClr val="000000">
                      <a:alpha val="75000"/>
                    </a:srgbClr>
                  </a:outerShdw>
                </a:effectLst>
              </a:defRPr>
            </a:lvl5pPr>
          </a:lstStyle>
          <a:p>
            <a:pPr lvl="0"/>
            <a:r>
              <a:rPr lang="it-IT" dirty="0" smtClean="0"/>
              <a:t>Click to </a:t>
            </a:r>
            <a:r>
              <a:rPr lang="it-IT" dirty="0" err="1" smtClean="0"/>
              <a:t>edit</a:t>
            </a:r>
            <a:r>
              <a:rPr lang="it-IT" dirty="0" smtClean="0"/>
              <a:t> Master text </a:t>
            </a:r>
            <a:r>
              <a:rPr lang="it-IT" dirty="0" err="1" smtClean="0"/>
              <a:t>styles</a:t>
            </a:r>
            <a:endParaRPr lang="it-IT" dirty="0" smtClean="0"/>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en-US" dirty="0"/>
          </a:p>
        </p:txBody>
      </p:sp>
    </p:spTree>
    <p:extLst>
      <p:ext uri="{BB962C8B-B14F-4D97-AF65-F5344CB8AC3E}">
        <p14:creationId xmlns:p14="http://schemas.microsoft.com/office/powerpoint/2010/main" val="5656047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magine 2" descr="PPT-sfondo ok.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magine 1" descr="PPT_EST logo.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98450" y="223838"/>
            <a:ext cx="21621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p:cNvSpPr txBox="1">
            <a:spLocks noChangeArrowheads="1"/>
          </p:cNvSpPr>
          <p:nvPr/>
        </p:nvSpPr>
        <p:spPr bwMode="auto">
          <a:xfrm>
            <a:off x="5400675" y="7234238"/>
            <a:ext cx="3960813" cy="323850"/>
          </a:xfrm>
          <a:prstGeom prst="rect">
            <a:avLst/>
          </a:prstGeom>
          <a:noFill/>
          <a:ln>
            <a:noFill/>
          </a:ln>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6514" rIns="89991" bIns="4499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charset="0"/>
                <a:cs typeface="MS PGothic"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charset="0"/>
                <a:cs typeface="MS PGothic"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charset="0"/>
                <a:cs typeface="MS PGothic"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charset="0"/>
                <a:cs typeface="MS PGothic"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charset="0"/>
                <a:cs typeface="MS PGothic" charset="0"/>
              </a:defRPr>
            </a:lvl5pPr>
            <a:lvl6pPr marL="2514600" indent="-228600" defTabSz="447675"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charset="0"/>
                <a:cs typeface="MS PGothic" charset="0"/>
              </a:defRPr>
            </a:lvl6pPr>
            <a:lvl7pPr marL="2971800" indent="-228600" defTabSz="447675"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charset="0"/>
                <a:cs typeface="MS PGothic" charset="0"/>
              </a:defRPr>
            </a:lvl7pPr>
            <a:lvl8pPr marL="3429000" indent="-228600" defTabSz="447675"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charset="0"/>
                <a:cs typeface="MS PGothic" charset="0"/>
              </a:defRPr>
            </a:lvl8pPr>
            <a:lvl9pPr marL="3886200" indent="-228600" defTabSz="447675" eaLnBrk="0"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charset="0"/>
                <a:cs typeface="MS PGothic" charset="0"/>
              </a:defRPr>
            </a:lvl9pPr>
          </a:lstStyle>
          <a:p>
            <a:pPr algn="r" eaLnBrk="1">
              <a:buClrTx/>
              <a:buFontTx/>
              <a:buNone/>
              <a:defRPr/>
            </a:pPr>
            <a:r>
              <a:rPr lang="en-GB" sz="1300" dirty="0" smtClean="0">
                <a:solidFill>
                  <a:srgbClr val="000000"/>
                </a:solidFill>
              </a:rPr>
              <a:t>L. Giannessi  –    24</a:t>
            </a:r>
            <a:r>
              <a:rPr lang="en-GB" sz="1300" baseline="0" dirty="0" smtClean="0">
                <a:solidFill>
                  <a:srgbClr val="000000"/>
                </a:solidFill>
              </a:rPr>
              <a:t> Settembre 2015</a:t>
            </a:r>
            <a:endParaRPr lang="it-IT" sz="1300" dirty="0" smtClean="0">
              <a:solidFill>
                <a:srgbClr val="000000"/>
              </a:solidFill>
            </a:endParaRPr>
          </a:p>
        </p:txBody>
      </p:sp>
      <p:sp>
        <p:nvSpPr>
          <p:cNvPr id="1030" name="Rectangle 6"/>
          <p:cNvSpPr>
            <a:spLocks noGrp="1" noChangeArrowheads="1"/>
          </p:cNvSpPr>
          <p:nvPr>
            <p:ph type="sldNum"/>
          </p:nvPr>
        </p:nvSpPr>
        <p:spPr bwMode="auto">
          <a:xfrm>
            <a:off x="9504363" y="7296150"/>
            <a:ext cx="50165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buClr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300">
                <a:solidFill>
                  <a:srgbClr val="000000"/>
                </a:solidFill>
              </a:defRPr>
            </a:lvl1pPr>
          </a:lstStyle>
          <a:p>
            <a:pPr>
              <a:defRPr/>
            </a:pPr>
            <a:fld id="{8E40C510-70C4-E942-B406-2CB7C1C45D0C}" type="slidenum">
              <a:rPr lang="it-IT"/>
              <a:pPr>
                <a:defRPr/>
              </a:pPr>
              <a:t>‹#›</a:t>
            </a:fld>
            <a:endParaRPr lang="it-IT"/>
          </a:p>
        </p:txBody>
      </p:sp>
      <p:cxnSp>
        <p:nvCxnSpPr>
          <p:cNvPr id="3" name="Connettore 1 2"/>
          <p:cNvCxnSpPr>
            <a:cxnSpLocks noChangeShapeType="1"/>
          </p:cNvCxnSpPr>
          <p:nvPr/>
        </p:nvCxnSpPr>
        <p:spPr bwMode="auto">
          <a:xfrm>
            <a:off x="9361488" y="7265988"/>
            <a:ext cx="0"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7" name="Text Box 7"/>
          <p:cNvSpPr txBox="1">
            <a:spLocks noChangeArrowheads="1"/>
          </p:cNvSpPr>
          <p:nvPr/>
        </p:nvSpPr>
        <p:spPr bwMode="auto">
          <a:xfrm>
            <a:off x="0" y="7235825"/>
            <a:ext cx="5761038" cy="357188"/>
          </a:xfrm>
          <a:prstGeom prst="rect">
            <a:avLst/>
          </a:prstGeom>
          <a:noFill/>
          <a:ln>
            <a:noFill/>
          </a:ln>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6514" rIns="89991" bIns="4499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5pPr>
            <a:lvl6pPr marL="2514600" indent="-228600" defTabSz="447675"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6pPr>
            <a:lvl7pPr marL="2971800" indent="-228600" defTabSz="447675"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7pPr>
            <a:lvl8pPr marL="3429000" indent="-228600" defTabSz="447675"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8pPr>
            <a:lvl9pPr marL="3886200" indent="-228600" defTabSz="447675"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9pPr>
          </a:lstStyle>
          <a:p>
            <a:pPr eaLnBrk="1">
              <a:buClrTx/>
              <a:buFontTx/>
              <a:buNone/>
              <a:defRPr/>
            </a:pPr>
            <a:r>
              <a:rPr lang="it-IT" altLang="en-US" sz="1300" dirty="0" smtClean="0">
                <a:solidFill>
                  <a:srgbClr val="000000"/>
                </a:solidFill>
                <a:cs typeface="+mn-cs"/>
              </a:rPr>
              <a:t>Congresso Naz. SIF</a:t>
            </a:r>
          </a:p>
        </p:txBody>
      </p:sp>
    </p:spTree>
  </p:cSld>
  <p:clrMap bg1="lt1" tx1="dk1" bg2="lt2" tx2="dk2" accent1="accent1" accent2="accent2" accent3="accent3" accent4="accent4" accent5="accent5" accent6="accent6" hlink="hlink" folHlink="folHlink"/>
  <p:sldLayoutIdLst>
    <p:sldLayoutId id="2147484237" r:id="rId1"/>
    <p:sldLayoutId id="2147484236" r:id="rId2"/>
    <p:sldLayoutId id="2147484238" r:id="rId3"/>
    <p:sldLayoutId id="2147484239" r:id="rId4"/>
    <p:sldLayoutId id="2147484240" r:id="rId5"/>
    <p:sldLayoutId id="2147484241" r:id="rId6"/>
    <p:sldLayoutId id="2147484242" r:id="rId7"/>
    <p:sldLayoutId id="2147484243" r:id="rId8"/>
    <p:sldLayoutId id="2147484263" r:id="rId9"/>
    <p:sldLayoutId id="2147484265" r:id="rId10"/>
    <p:sldLayoutId id="2147484266" r:id="rId11"/>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ctr" defTabSz="447675"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mj-lt"/>
          <a:ea typeface="MS PGothic" pitchFamily="34" charset="-128"/>
          <a:cs typeface="MS PGothic" charset="0"/>
        </a:defRPr>
      </a:lvl1pPr>
      <a:lvl2pPr algn="ctr" defTabSz="447675"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S PGothic" pitchFamily="34" charset="-128"/>
          <a:cs typeface="MS PGothic" charset="0"/>
        </a:defRPr>
      </a:lvl2pPr>
      <a:lvl3pPr algn="ctr" defTabSz="447675"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S PGothic" pitchFamily="34" charset="-128"/>
          <a:cs typeface="MS PGothic" charset="0"/>
        </a:defRPr>
      </a:lvl3pPr>
      <a:lvl4pPr algn="ctr" defTabSz="447675"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S PGothic" pitchFamily="34" charset="-128"/>
          <a:cs typeface="MS PGothic" charset="0"/>
        </a:defRPr>
      </a:lvl4pPr>
      <a:lvl5pPr algn="ctr" defTabSz="447675"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p:titleStyle>
    <p:bodyStyle>
      <a:lvl1pPr marL="341313" indent="-341313" algn="l" defTabSz="447675" rtl="0" eaLnBrk="1" fontAlgn="base" hangingPunct="1">
        <a:lnSpc>
          <a:spcPct val="93000"/>
        </a:lnSpc>
        <a:spcBef>
          <a:spcPct val="0"/>
        </a:spcBef>
        <a:spcAft>
          <a:spcPts val="1413"/>
        </a:spcAft>
        <a:buClr>
          <a:srgbClr val="000000"/>
        </a:buClr>
        <a:buSzPct val="100000"/>
        <a:buFont typeface="Times New Roman" charset="0"/>
        <a:defRPr sz="3200">
          <a:solidFill>
            <a:srgbClr val="000000"/>
          </a:solidFill>
          <a:latin typeface="+mn-lt"/>
          <a:ea typeface="MS PGothic" pitchFamily="34" charset="-128"/>
          <a:cs typeface="MS PGothic" charset="0"/>
        </a:defRPr>
      </a:lvl1pPr>
      <a:lvl2pPr marL="741363" indent="-284163" algn="l" defTabSz="447675" rtl="0" eaLnBrk="1" fontAlgn="base" hangingPunct="1">
        <a:lnSpc>
          <a:spcPct val="93000"/>
        </a:lnSpc>
        <a:spcBef>
          <a:spcPct val="0"/>
        </a:spcBef>
        <a:spcAft>
          <a:spcPts val="1138"/>
        </a:spcAft>
        <a:buClr>
          <a:srgbClr val="000000"/>
        </a:buClr>
        <a:buSzPct val="100000"/>
        <a:buFont typeface="Times New Roman" charset="0"/>
        <a:defRPr sz="2800">
          <a:solidFill>
            <a:srgbClr val="000000"/>
          </a:solidFill>
          <a:latin typeface="+mn-lt"/>
          <a:ea typeface="MS PGothic" pitchFamily="34" charset="-128"/>
          <a:cs typeface="MS PGothic" charset="0"/>
        </a:defRPr>
      </a:lvl2pPr>
      <a:lvl3pPr marL="1141413" indent="-227013" algn="l" defTabSz="447675" rtl="0" eaLnBrk="1" fontAlgn="base" hangingPunct="1">
        <a:lnSpc>
          <a:spcPct val="93000"/>
        </a:lnSpc>
        <a:spcBef>
          <a:spcPct val="0"/>
        </a:spcBef>
        <a:spcAft>
          <a:spcPts val="850"/>
        </a:spcAft>
        <a:buClr>
          <a:srgbClr val="000000"/>
        </a:buClr>
        <a:buSzPct val="100000"/>
        <a:buFont typeface="Times New Roman" charset="0"/>
        <a:defRPr sz="2400">
          <a:solidFill>
            <a:srgbClr val="000000"/>
          </a:solidFill>
          <a:latin typeface="+mn-lt"/>
          <a:ea typeface="MS PGothic" pitchFamily="34" charset="-128"/>
          <a:cs typeface="MS PGothic" charset="0"/>
        </a:defRPr>
      </a:lvl3pPr>
      <a:lvl4pPr marL="1598613" indent="-227013" algn="l" defTabSz="447675" rtl="0" eaLnBrk="1" fontAlgn="base" hangingPunct="1">
        <a:lnSpc>
          <a:spcPct val="93000"/>
        </a:lnSpc>
        <a:spcBef>
          <a:spcPct val="0"/>
        </a:spcBef>
        <a:spcAft>
          <a:spcPts val="575"/>
        </a:spcAft>
        <a:buClr>
          <a:srgbClr val="000000"/>
        </a:buClr>
        <a:buSzPct val="100000"/>
        <a:buFont typeface="Times New Roman" charset="0"/>
        <a:defRPr sz="2000">
          <a:solidFill>
            <a:srgbClr val="000000"/>
          </a:solidFill>
          <a:latin typeface="+mn-lt"/>
          <a:ea typeface="MS PGothic" pitchFamily="34" charset="-128"/>
          <a:cs typeface="MS PGothic" charset="0"/>
        </a:defRPr>
      </a:lvl4pPr>
      <a:lvl5pPr marL="2055813" indent="-227013" algn="l" defTabSz="447675"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S PGothic" pitchFamily="34" charset="-128"/>
          <a:cs typeface="MS PGothic" charset="0"/>
        </a:defRPr>
      </a:lvl5pPr>
      <a:lvl6pPr marL="2514340"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492"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8645"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5797"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5" algn="l" defTabSz="457152" rtl="0" eaLnBrk="1" latinLnBrk="0" hangingPunct="1">
        <a:defRPr sz="1800" kern="1200">
          <a:solidFill>
            <a:schemeClr val="tx1"/>
          </a:solidFill>
          <a:latin typeface="+mn-lt"/>
          <a:ea typeface="+mn-ea"/>
          <a:cs typeface="+mn-cs"/>
        </a:defRPr>
      </a:lvl3pPr>
      <a:lvl4pPr marL="1371457" algn="l" defTabSz="457152" rtl="0" eaLnBrk="1" latinLnBrk="0" hangingPunct="1">
        <a:defRPr sz="1800" kern="1200">
          <a:solidFill>
            <a:schemeClr val="tx1"/>
          </a:solidFill>
          <a:latin typeface="+mn-lt"/>
          <a:ea typeface="+mn-ea"/>
          <a:cs typeface="+mn-cs"/>
        </a:defRPr>
      </a:lvl4pPr>
      <a:lvl5pPr marL="1828610" algn="l" defTabSz="457152" rtl="0" eaLnBrk="1" latinLnBrk="0" hangingPunct="1">
        <a:defRPr sz="1800" kern="1200">
          <a:solidFill>
            <a:schemeClr val="tx1"/>
          </a:solidFill>
          <a:latin typeface="+mn-lt"/>
          <a:ea typeface="+mn-ea"/>
          <a:cs typeface="+mn-cs"/>
        </a:defRPr>
      </a:lvl5pPr>
      <a:lvl6pPr marL="2285763" algn="l" defTabSz="457152" rtl="0" eaLnBrk="1" latinLnBrk="0" hangingPunct="1">
        <a:defRPr sz="1800" kern="1200">
          <a:solidFill>
            <a:schemeClr val="tx1"/>
          </a:solidFill>
          <a:latin typeface="+mn-lt"/>
          <a:ea typeface="+mn-ea"/>
          <a:cs typeface="+mn-cs"/>
        </a:defRPr>
      </a:lvl6pPr>
      <a:lvl7pPr marL="2742916" algn="l" defTabSz="457152" rtl="0" eaLnBrk="1" latinLnBrk="0" hangingPunct="1">
        <a:defRPr sz="1800" kern="1200">
          <a:solidFill>
            <a:schemeClr val="tx1"/>
          </a:solidFill>
          <a:latin typeface="+mn-lt"/>
          <a:ea typeface="+mn-ea"/>
          <a:cs typeface="+mn-cs"/>
        </a:defRPr>
      </a:lvl7pPr>
      <a:lvl8pPr marL="3200068" algn="l" defTabSz="457152" rtl="0" eaLnBrk="1" latinLnBrk="0" hangingPunct="1">
        <a:defRPr sz="1800" kern="1200">
          <a:solidFill>
            <a:schemeClr val="tx1"/>
          </a:solidFill>
          <a:latin typeface="+mn-lt"/>
          <a:ea typeface="+mn-ea"/>
          <a:cs typeface="+mn-cs"/>
        </a:defRPr>
      </a:lvl8pPr>
      <a:lvl9pPr marL="3657221" algn="l" defTabSz="4571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 Id="rId3"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png"/><Relationship Id="rId6" Type="http://schemas.openxmlformats.org/officeDocument/2006/relationships/image" Target="../media/image11.gif"/><Relationship Id="rId1" Type="http://schemas.openxmlformats.org/officeDocument/2006/relationships/slideLayout" Target="../slideLayouts/slideLayout10.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132" y="2521793"/>
            <a:ext cx="8569325" cy="1620837"/>
          </a:xfrm>
        </p:spPr>
        <p:txBody>
          <a:bodyPr/>
          <a:lstStyle/>
          <a:p>
            <a:pPr algn="l"/>
            <a:r>
              <a:rPr lang="en-US" dirty="0" smtClean="0"/>
              <a:t>FERMI – The First X-UV externally seeded FEL facility</a:t>
            </a:r>
            <a:br>
              <a:rPr lang="en-US" dirty="0" smtClean="0"/>
            </a:br>
            <a:r>
              <a:rPr lang="en-US" dirty="0" smtClean="0"/>
              <a:t/>
            </a:r>
            <a:br>
              <a:rPr lang="en-US" dirty="0" smtClean="0"/>
            </a:br>
            <a:r>
              <a:rPr lang="en-US" sz="2000" i="1" dirty="0" smtClean="0">
                <a:latin typeface="Times New Roman"/>
                <a:cs typeface="Times New Roman"/>
              </a:rPr>
              <a:t>Luca Giannessi, </a:t>
            </a:r>
            <a:br>
              <a:rPr lang="en-US" sz="2000" i="1" dirty="0" smtClean="0">
                <a:latin typeface="Times New Roman"/>
                <a:cs typeface="Times New Roman"/>
              </a:rPr>
            </a:br>
            <a:r>
              <a:rPr lang="en-US" sz="2000" i="1" dirty="0" smtClean="0">
                <a:latin typeface="Times New Roman"/>
                <a:cs typeface="Times New Roman"/>
              </a:rPr>
              <a:t>Elettra-Sincrotrone Trieste &amp; ENEA.C.R. Frascati</a:t>
            </a:r>
            <a:br>
              <a:rPr lang="en-US" sz="2000" i="1" dirty="0" smtClean="0">
                <a:latin typeface="Times New Roman"/>
                <a:cs typeface="Times New Roman"/>
              </a:rPr>
            </a:br>
            <a:r>
              <a:rPr lang="en-US" sz="2000" i="1" dirty="0">
                <a:latin typeface="Times New Roman"/>
                <a:cs typeface="Times New Roman"/>
              </a:rPr>
              <a:t/>
            </a:r>
            <a:br>
              <a:rPr lang="en-US" sz="2000" i="1" dirty="0">
                <a:latin typeface="Times New Roman"/>
                <a:cs typeface="Times New Roman"/>
              </a:rPr>
            </a:br>
            <a:r>
              <a:rPr lang="en-US" sz="2000" i="1" dirty="0" smtClean="0">
                <a:latin typeface="Times New Roman"/>
                <a:cs typeface="Times New Roman"/>
              </a:rPr>
              <a:t>Presented on behalf of the FERMI Machine Physics Team</a:t>
            </a:r>
            <a:endParaRPr lang="en-US" i="1" dirty="0">
              <a:latin typeface="Times New Roman"/>
              <a:cs typeface="Times New Roman"/>
            </a:endParaRPr>
          </a:p>
        </p:txBody>
      </p:sp>
      <p:sp>
        <p:nvSpPr>
          <p:cNvPr id="3" name="Slide Number Placeholder 2"/>
          <p:cNvSpPr>
            <a:spLocks noGrp="1"/>
          </p:cNvSpPr>
          <p:nvPr>
            <p:ph type="sldNum" idx="10"/>
          </p:nvPr>
        </p:nvSpPr>
        <p:spPr/>
        <p:txBody>
          <a:bodyPr/>
          <a:lstStyle/>
          <a:p>
            <a:pPr>
              <a:defRPr/>
            </a:pPr>
            <a:fld id="{3602CEAC-3CAA-4D49-B24B-991E2334495A}" type="slidenum">
              <a:rPr lang="it-IT" smtClean="0"/>
              <a:pPr>
                <a:defRPr/>
              </a:pPr>
              <a:t>1</a:t>
            </a:fld>
            <a:endParaRPr lang="it-IT"/>
          </a:p>
        </p:txBody>
      </p:sp>
      <p:pic>
        <p:nvPicPr>
          <p:cNvPr id="5" name="Picture 4"/>
          <p:cNvPicPr>
            <a:picLocks noChangeAspect="1"/>
          </p:cNvPicPr>
          <p:nvPr/>
        </p:nvPicPr>
        <p:blipFill>
          <a:blip r:embed="rId2"/>
          <a:stretch>
            <a:fillRect/>
          </a:stretch>
        </p:blipFill>
        <p:spPr>
          <a:xfrm>
            <a:off x="-1" y="6426200"/>
            <a:ext cx="5255201" cy="1133475"/>
          </a:xfrm>
          <a:prstGeom prst="rect">
            <a:avLst/>
          </a:prstGeom>
        </p:spPr>
      </p:pic>
    </p:spTree>
    <p:extLst>
      <p:ext uri="{BB962C8B-B14F-4D97-AF65-F5344CB8AC3E}">
        <p14:creationId xmlns:p14="http://schemas.microsoft.com/office/powerpoint/2010/main" val="415688272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a:defRPr/>
            </a:pPr>
            <a:fld id="{04B1BEB7-FF6F-5C4E-96AE-A789D9E90FB1}" type="slidenum">
              <a:rPr lang="it-IT" smtClean="0"/>
              <a:pPr>
                <a:defRPr/>
              </a:pPr>
              <a:t>10</a:t>
            </a:fld>
            <a:endParaRPr lang="it-IT" dirty="0"/>
          </a:p>
        </p:txBody>
      </p:sp>
      <p:sp>
        <p:nvSpPr>
          <p:cNvPr id="3" name="Title 2"/>
          <p:cNvSpPr>
            <a:spLocks noGrp="1"/>
          </p:cNvSpPr>
          <p:nvPr>
            <p:ph type="title"/>
          </p:nvPr>
        </p:nvSpPr>
        <p:spPr>
          <a:xfrm>
            <a:off x="5184327" y="467469"/>
            <a:ext cx="4393060" cy="648072"/>
          </a:xfrm>
        </p:spPr>
        <p:txBody>
          <a:bodyPr/>
          <a:lstStyle/>
          <a:p>
            <a:r>
              <a:rPr lang="en-US" dirty="0" smtClean="0">
                <a:solidFill>
                  <a:srgbClr val="000000"/>
                </a:solidFill>
              </a:rPr>
              <a:t>The six Beamlines</a:t>
            </a:r>
            <a:endParaRPr lang="en-US" dirty="0">
              <a:solidFill>
                <a:srgbClr val="000000"/>
              </a:solidFill>
            </a:endParaRPr>
          </a:p>
        </p:txBody>
      </p:sp>
      <p:pic>
        <p:nvPicPr>
          <p:cNvPr id="6" name="Picture 5" descr="Unt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848" y="1404424"/>
            <a:ext cx="9433048" cy="6155251"/>
          </a:xfrm>
          <a:prstGeom prst="rect">
            <a:avLst/>
          </a:prstGeom>
        </p:spPr>
      </p:pic>
      <p:sp>
        <p:nvSpPr>
          <p:cNvPr id="8" name="Rectangle 7"/>
          <p:cNvSpPr/>
          <p:nvPr/>
        </p:nvSpPr>
        <p:spPr>
          <a:xfrm>
            <a:off x="0" y="971569"/>
            <a:ext cx="6921500" cy="1926129"/>
          </a:xfrm>
          <a:prstGeom prst="rect">
            <a:avLst/>
          </a:prstGeom>
        </p:spPr>
        <p:txBody>
          <a:bodyPr wrap="square" lIns="90482" tIns="45243" rIns="90482" bIns="45243">
            <a:spAutoFit/>
          </a:bodyPr>
          <a:lstStyle/>
          <a:p>
            <a:endParaRPr lang="en-US" sz="1600" dirty="0">
              <a:solidFill>
                <a:srgbClr val="000090"/>
              </a:solidFill>
            </a:endParaRPr>
          </a:p>
          <a:p>
            <a:r>
              <a:rPr lang="en-US" sz="1600" dirty="0">
                <a:solidFill>
                  <a:srgbClr val="000090"/>
                </a:solidFill>
              </a:rPr>
              <a:t>The </a:t>
            </a:r>
            <a:r>
              <a:rPr lang="en-US" sz="1600" dirty="0">
                <a:solidFill>
                  <a:schemeClr val="accent2"/>
                </a:solidFill>
              </a:rPr>
              <a:t>EIS </a:t>
            </a:r>
            <a:r>
              <a:rPr lang="en-US" sz="1600" i="1" dirty="0">
                <a:solidFill>
                  <a:srgbClr val="FF100E"/>
                </a:solidFill>
                <a:latin typeface="Times New Roman"/>
                <a:cs typeface="Times New Roman"/>
              </a:rPr>
              <a:t>(coord. C. Masciovecchio)</a:t>
            </a:r>
            <a:r>
              <a:rPr lang="en-US" sz="1600" dirty="0">
                <a:solidFill>
                  <a:srgbClr val="000090"/>
                </a:solidFill>
              </a:rPr>
              <a:t> beamline consists of two separate end-stations (</a:t>
            </a:r>
            <a:r>
              <a:rPr lang="en-US" sz="1600" dirty="0">
                <a:solidFill>
                  <a:srgbClr val="FF100E"/>
                </a:solidFill>
              </a:rPr>
              <a:t>EIS-TIMEX </a:t>
            </a:r>
            <a:r>
              <a:rPr lang="en-US" sz="1600" i="1" dirty="0">
                <a:solidFill>
                  <a:srgbClr val="FF100E"/>
                </a:solidFill>
                <a:latin typeface="Garamond" charset="0"/>
              </a:rPr>
              <a:t>E. Principi </a:t>
            </a:r>
            <a:r>
              <a:rPr lang="en-US" sz="1600" dirty="0">
                <a:solidFill>
                  <a:srgbClr val="000090"/>
                </a:solidFill>
              </a:rPr>
              <a:t>and </a:t>
            </a:r>
            <a:r>
              <a:rPr lang="en-US" sz="1600" dirty="0">
                <a:solidFill>
                  <a:srgbClr val="FF100E"/>
                </a:solidFill>
              </a:rPr>
              <a:t>EIS-TIMER </a:t>
            </a:r>
            <a:r>
              <a:rPr lang="en-US" sz="1600" i="1" dirty="0">
                <a:solidFill>
                  <a:srgbClr val="FF100E"/>
                </a:solidFill>
                <a:latin typeface="Garamond" charset="0"/>
              </a:rPr>
              <a:t>F. Bencivenga</a:t>
            </a:r>
            <a:r>
              <a:rPr lang="en-US" sz="1600" dirty="0">
                <a:solidFill>
                  <a:srgbClr val="000090"/>
                </a:solidFill>
              </a:rPr>
              <a:t>), to exploit the time structure of the FEL source for performing </a:t>
            </a:r>
            <a:r>
              <a:rPr lang="en-US" sz="1600" b="1" dirty="0">
                <a:solidFill>
                  <a:srgbClr val="000090"/>
                </a:solidFill>
              </a:rPr>
              <a:t>time-resolved </a:t>
            </a:r>
            <a:r>
              <a:rPr lang="en-US" sz="1600" dirty="0">
                <a:solidFill>
                  <a:srgbClr val="000090"/>
                </a:solidFill>
              </a:rPr>
              <a:t>experiments through the </a:t>
            </a:r>
            <a:r>
              <a:rPr lang="en-US" sz="1600" b="1" dirty="0">
                <a:solidFill>
                  <a:srgbClr val="000090"/>
                </a:solidFill>
              </a:rPr>
              <a:t>pump-probe </a:t>
            </a:r>
            <a:r>
              <a:rPr lang="en-US" sz="1600" dirty="0">
                <a:solidFill>
                  <a:srgbClr val="000090"/>
                </a:solidFill>
              </a:rPr>
              <a:t>approach. Each end-station will exploit different key properties of the FERMI source </a:t>
            </a:r>
            <a:r>
              <a:rPr lang="en-US" sz="1600" b="1" dirty="0">
                <a:solidFill>
                  <a:srgbClr val="000090"/>
                </a:solidFill>
              </a:rPr>
              <a:t>EIS-TIMER end-station is a FEL-based Four-Wave-Mixing</a:t>
            </a:r>
            <a:r>
              <a:rPr lang="en-US" sz="1600" dirty="0">
                <a:solidFill>
                  <a:srgbClr val="FF0000"/>
                </a:solidFill>
              </a:rPr>
              <a:t> </a:t>
            </a:r>
            <a:r>
              <a:rPr lang="en-US" sz="1600" dirty="0">
                <a:solidFill>
                  <a:srgbClr val="000090"/>
                </a:solidFill>
              </a:rPr>
              <a:t>instrument that will exploit the time structure, harmonic content and coherence properties of the FERMI source.</a:t>
            </a:r>
          </a:p>
        </p:txBody>
      </p:sp>
      <p:sp>
        <p:nvSpPr>
          <p:cNvPr id="9" name="Rectangle 8"/>
          <p:cNvSpPr/>
          <p:nvPr/>
        </p:nvSpPr>
        <p:spPr>
          <a:xfrm>
            <a:off x="0" y="5004253"/>
            <a:ext cx="7560592" cy="2384100"/>
          </a:xfrm>
          <a:prstGeom prst="rect">
            <a:avLst/>
          </a:prstGeom>
        </p:spPr>
        <p:txBody>
          <a:bodyPr wrap="square" lIns="90482" tIns="45243" rIns="90482" bIns="45243">
            <a:spAutoFit/>
          </a:bodyPr>
          <a:lstStyle/>
          <a:p>
            <a:r>
              <a:rPr lang="en-US" sz="1600" dirty="0">
                <a:solidFill>
                  <a:srgbClr val="FF100E"/>
                </a:solidFill>
              </a:rPr>
              <a:t>DIPROI (</a:t>
            </a:r>
            <a:r>
              <a:rPr lang="en-US" sz="1600" i="1" dirty="0">
                <a:solidFill>
                  <a:srgbClr val="FF100E"/>
                </a:solidFill>
                <a:latin typeface="Garamond" charset="0"/>
              </a:rPr>
              <a:t>coord. M.Kiskinova, beamline responsible Flavio </a:t>
            </a:r>
          </a:p>
          <a:p>
            <a:r>
              <a:rPr lang="en-US" sz="1600" i="1" dirty="0">
                <a:solidFill>
                  <a:srgbClr val="FF100E"/>
                </a:solidFill>
                <a:latin typeface="Garamond" charset="0"/>
              </a:rPr>
              <a:t>Capotondi)</a:t>
            </a:r>
            <a:r>
              <a:rPr lang="en-US" sz="1600" dirty="0">
                <a:solidFill>
                  <a:srgbClr val="000090"/>
                </a:solidFill>
              </a:rPr>
              <a:t> The </a:t>
            </a:r>
            <a:r>
              <a:rPr lang="en-US" sz="1600" b="1" dirty="0">
                <a:solidFill>
                  <a:srgbClr val="000090"/>
                </a:solidFill>
              </a:rPr>
              <a:t>shot-to-shot temporal and energy </a:t>
            </a:r>
          </a:p>
          <a:p>
            <a:r>
              <a:rPr lang="en-US" sz="1600" b="1" dirty="0">
                <a:solidFill>
                  <a:srgbClr val="000090"/>
                </a:solidFill>
              </a:rPr>
              <a:t>stability</a:t>
            </a:r>
            <a:r>
              <a:rPr lang="en-US" sz="1600" dirty="0">
                <a:solidFill>
                  <a:srgbClr val="000090"/>
                </a:solidFill>
              </a:rPr>
              <a:t>  of the </a:t>
            </a:r>
            <a:r>
              <a:rPr lang="en-US" sz="1600" b="1" dirty="0">
                <a:solidFill>
                  <a:srgbClr val="000090"/>
                </a:solidFill>
              </a:rPr>
              <a:t>seeded-FEL</a:t>
            </a:r>
            <a:r>
              <a:rPr lang="en-US" sz="1600" dirty="0">
                <a:solidFill>
                  <a:srgbClr val="000090"/>
                </a:solidFill>
              </a:rPr>
              <a:t> pulses at FERMI</a:t>
            </a:r>
          </a:p>
          <a:p>
            <a:r>
              <a:rPr lang="en-US" sz="1600" dirty="0">
                <a:solidFill>
                  <a:srgbClr val="000090"/>
                </a:solidFill>
              </a:rPr>
              <a:t>has opened extraordinary opportunities for lensless </a:t>
            </a:r>
            <a:r>
              <a:rPr lang="en-US" sz="1600" b="1" dirty="0">
                <a:solidFill>
                  <a:srgbClr val="000090"/>
                </a:solidFill>
              </a:rPr>
              <a:t>Coherent </a:t>
            </a:r>
          </a:p>
          <a:p>
            <a:r>
              <a:rPr lang="en-US" sz="1600" b="1" dirty="0">
                <a:solidFill>
                  <a:srgbClr val="000090"/>
                </a:solidFill>
              </a:rPr>
              <a:t>Diffraction Imaging</a:t>
            </a:r>
            <a:r>
              <a:rPr lang="en-US" sz="1600" dirty="0">
                <a:solidFill>
                  <a:srgbClr val="000090"/>
                </a:solidFill>
              </a:rPr>
              <a:t> (CDI) and in particular for </a:t>
            </a:r>
            <a:r>
              <a:rPr lang="en-US" sz="1600" b="1" dirty="0">
                <a:solidFill>
                  <a:srgbClr val="000090"/>
                </a:solidFill>
              </a:rPr>
              <a:t>Resonant </a:t>
            </a:r>
            <a:r>
              <a:rPr lang="en-US" sz="1600" dirty="0">
                <a:solidFill>
                  <a:srgbClr val="000090"/>
                </a:solidFill>
              </a:rPr>
              <a:t>Coherent </a:t>
            </a:r>
          </a:p>
          <a:p>
            <a:r>
              <a:rPr lang="en-US" sz="1600" dirty="0">
                <a:solidFill>
                  <a:srgbClr val="000090"/>
                </a:solidFill>
              </a:rPr>
              <a:t>Diffraction Imaging (</a:t>
            </a:r>
            <a:r>
              <a:rPr lang="en-US" sz="1600" b="1" dirty="0">
                <a:solidFill>
                  <a:srgbClr val="000090"/>
                </a:solidFill>
              </a:rPr>
              <a:t>R-CDI</a:t>
            </a:r>
            <a:r>
              <a:rPr lang="en-US" sz="1600" i="1" dirty="0">
                <a:solidFill>
                  <a:srgbClr val="000090"/>
                </a:solidFill>
              </a:rPr>
              <a:t>),</a:t>
            </a:r>
            <a:r>
              <a:rPr lang="en-US" sz="1600" dirty="0">
                <a:solidFill>
                  <a:srgbClr val="000090"/>
                </a:solidFill>
              </a:rPr>
              <a:t> overcoming some of the limitations imposed </a:t>
            </a:r>
          </a:p>
          <a:p>
            <a:r>
              <a:rPr lang="en-US" sz="1600" dirty="0">
                <a:solidFill>
                  <a:srgbClr val="000090"/>
                </a:solidFill>
              </a:rPr>
              <a:t>by the partial longitudinal coherence of the SASE-FELs. In addition, the multiple (</a:t>
            </a:r>
            <a:r>
              <a:rPr lang="en-US" sz="1600" b="1" dirty="0">
                <a:solidFill>
                  <a:srgbClr val="000090"/>
                </a:solidFill>
              </a:rPr>
              <a:t>linear and circular</a:t>
            </a:r>
            <a:r>
              <a:rPr lang="en-US" sz="1600" dirty="0">
                <a:solidFill>
                  <a:srgbClr val="000090"/>
                </a:solidFill>
              </a:rPr>
              <a:t>) </a:t>
            </a:r>
            <a:r>
              <a:rPr lang="en-US" sz="1600" b="1" dirty="0">
                <a:solidFill>
                  <a:srgbClr val="000090"/>
                </a:solidFill>
              </a:rPr>
              <a:t>polarization </a:t>
            </a:r>
            <a:r>
              <a:rPr lang="en-US" sz="1600" dirty="0">
                <a:solidFill>
                  <a:srgbClr val="000090"/>
                </a:solidFill>
              </a:rPr>
              <a:t>of Fermi-FEL pulses is an added value to explore specific contrast mechanisms, relevant to the spin and orbital sensitive electronic transitions.	</a:t>
            </a:r>
          </a:p>
        </p:txBody>
      </p:sp>
    </p:spTree>
    <p:extLst>
      <p:ext uri="{BB962C8B-B14F-4D97-AF65-F5344CB8AC3E}">
        <p14:creationId xmlns:p14="http://schemas.microsoft.com/office/powerpoint/2010/main" val="982282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548" y="1252024"/>
            <a:ext cx="9433048" cy="6155251"/>
          </a:xfrm>
          <a:prstGeom prst="rect">
            <a:avLst/>
          </a:prstGeom>
        </p:spPr>
      </p:pic>
      <p:sp>
        <p:nvSpPr>
          <p:cNvPr id="2" name="Slide Number Placeholder 1"/>
          <p:cNvSpPr>
            <a:spLocks noGrp="1"/>
          </p:cNvSpPr>
          <p:nvPr>
            <p:ph type="sldNum" idx="12"/>
          </p:nvPr>
        </p:nvSpPr>
        <p:spPr/>
        <p:txBody>
          <a:bodyPr/>
          <a:lstStyle/>
          <a:p>
            <a:pPr>
              <a:defRPr/>
            </a:pPr>
            <a:fld id="{04B1BEB7-FF6F-5C4E-96AE-A789D9E90FB1}" type="slidenum">
              <a:rPr lang="it-IT" smtClean="0"/>
              <a:pPr>
                <a:defRPr/>
              </a:pPr>
              <a:t>11</a:t>
            </a:fld>
            <a:endParaRPr lang="it-IT" dirty="0"/>
          </a:p>
        </p:txBody>
      </p:sp>
      <p:sp>
        <p:nvSpPr>
          <p:cNvPr id="3" name="Title 2"/>
          <p:cNvSpPr>
            <a:spLocks noGrp="1"/>
          </p:cNvSpPr>
          <p:nvPr>
            <p:ph type="title"/>
          </p:nvPr>
        </p:nvSpPr>
        <p:spPr>
          <a:xfrm>
            <a:off x="5184327" y="467469"/>
            <a:ext cx="4393060" cy="648072"/>
          </a:xfrm>
        </p:spPr>
        <p:txBody>
          <a:bodyPr/>
          <a:lstStyle/>
          <a:p>
            <a:r>
              <a:rPr lang="en-US" dirty="0" smtClean="0">
                <a:solidFill>
                  <a:srgbClr val="000000"/>
                </a:solidFill>
              </a:rPr>
              <a:t>The six Beamlines</a:t>
            </a:r>
            <a:endParaRPr lang="en-US" dirty="0">
              <a:solidFill>
                <a:srgbClr val="000000"/>
              </a:solidFill>
            </a:endParaRPr>
          </a:p>
        </p:txBody>
      </p:sp>
      <p:sp>
        <p:nvSpPr>
          <p:cNvPr id="7" name="TextBox 6"/>
          <p:cNvSpPr txBox="1"/>
          <p:nvPr/>
        </p:nvSpPr>
        <p:spPr>
          <a:xfrm>
            <a:off x="111" y="1331674"/>
            <a:ext cx="7179071" cy="2155114"/>
          </a:xfrm>
          <a:prstGeom prst="rect">
            <a:avLst/>
          </a:prstGeom>
          <a:noFill/>
        </p:spPr>
        <p:txBody>
          <a:bodyPr wrap="square" lIns="90482" tIns="45243" rIns="90482" bIns="45243" rtlCol="0">
            <a:spAutoFit/>
          </a:bodyPr>
          <a:lstStyle/>
          <a:p>
            <a:r>
              <a:rPr lang="en-US" sz="1600" dirty="0">
                <a:solidFill>
                  <a:srgbClr val="FF100E"/>
                </a:solidFill>
              </a:rPr>
              <a:t>LDM </a:t>
            </a:r>
            <a:r>
              <a:rPr lang="en-US" sz="1600" i="1" dirty="0">
                <a:solidFill>
                  <a:srgbClr val="FF100E"/>
                </a:solidFill>
              </a:rPr>
              <a:t>(</a:t>
            </a:r>
            <a:r>
              <a:rPr lang="en-US" sz="1600" i="1" dirty="0">
                <a:solidFill>
                  <a:srgbClr val="FF100E"/>
                </a:solidFill>
                <a:latin typeface="Garamond" charset="0"/>
              </a:rPr>
              <a:t>coord. C. Callegari</a:t>
            </a:r>
            <a:r>
              <a:rPr lang="en-US" sz="1600" i="1" dirty="0">
                <a:solidFill>
                  <a:srgbClr val="FF100E"/>
                </a:solidFill>
              </a:rPr>
              <a:t>)</a:t>
            </a:r>
            <a:r>
              <a:rPr lang="en-US" sz="1600" i="1" dirty="0">
                <a:solidFill>
                  <a:srgbClr val="000090"/>
                </a:solidFill>
              </a:rPr>
              <a:t> </a:t>
            </a:r>
            <a:r>
              <a:rPr lang="en-US" sz="1600" dirty="0">
                <a:solidFill>
                  <a:srgbClr val="000090"/>
                </a:solidFill>
              </a:rPr>
              <a:t>endstation is designed to </a:t>
            </a:r>
            <a:r>
              <a:rPr lang="en-US" sz="1600" b="1" dirty="0">
                <a:solidFill>
                  <a:srgbClr val="000090"/>
                </a:solidFill>
              </a:rPr>
              <a:t>investigate atoms, molecules, and their aggregates (clusters) in an unperturbed environment (a supersonic jet in vacuum).  </a:t>
            </a:r>
            <a:r>
              <a:rPr lang="en-US" sz="1600" dirty="0">
                <a:solidFill>
                  <a:srgbClr val="000090"/>
                </a:solidFill>
              </a:rPr>
              <a:t>It is based on </a:t>
            </a:r>
            <a:r>
              <a:rPr lang="en-US" sz="1600" b="1" dirty="0">
                <a:solidFill>
                  <a:srgbClr val="000090"/>
                </a:solidFill>
              </a:rPr>
              <a:t>a modular design which includes interchangeable sources for high- and low-temperature jets, helium nanodroplets, rare-gas and water clusters, metal clusters, and radical species. </a:t>
            </a:r>
            <a:r>
              <a:rPr lang="en-US" sz="1600" dirty="0">
                <a:solidFill>
                  <a:srgbClr val="000090"/>
                </a:solidFill>
              </a:rPr>
              <a:t>Simultaneous two-dimensional detection of electrons, ions, and photons allows a complete</a:t>
            </a:r>
          </a:p>
          <a:p>
            <a:r>
              <a:rPr lang="en-US" sz="1600" dirty="0">
                <a:solidFill>
                  <a:srgbClr val="000090"/>
                </a:solidFill>
              </a:rPr>
              <a:t>characterization of thetarget species, under the intense</a:t>
            </a:r>
          </a:p>
          <a:p>
            <a:r>
              <a:rPr lang="en-US" sz="1600" dirty="0" smtClean="0">
                <a:solidFill>
                  <a:srgbClr val="000090"/>
                </a:solidFill>
              </a:rPr>
              <a:t>electromagnetic </a:t>
            </a:r>
            <a:r>
              <a:rPr lang="en-US" sz="1600" dirty="0">
                <a:solidFill>
                  <a:srgbClr val="000090"/>
                </a:solidFill>
              </a:rPr>
              <a:t>field produced by FERMI</a:t>
            </a:r>
          </a:p>
        </p:txBody>
      </p:sp>
      <p:sp>
        <p:nvSpPr>
          <p:cNvPr id="10" name="TextBox 9"/>
          <p:cNvSpPr txBox="1"/>
          <p:nvPr/>
        </p:nvSpPr>
        <p:spPr>
          <a:xfrm>
            <a:off x="0" y="5149638"/>
            <a:ext cx="7200551" cy="2155114"/>
          </a:xfrm>
          <a:prstGeom prst="rect">
            <a:avLst/>
          </a:prstGeom>
          <a:noFill/>
        </p:spPr>
        <p:txBody>
          <a:bodyPr wrap="square" lIns="90482" tIns="45243" rIns="90482" bIns="45243" rtlCol="0">
            <a:spAutoFit/>
          </a:bodyPr>
          <a:lstStyle/>
          <a:p>
            <a:r>
              <a:rPr lang="en-US" sz="1600" dirty="0">
                <a:solidFill>
                  <a:srgbClr val="FF100E"/>
                </a:solidFill>
              </a:rPr>
              <a:t>Magnedyn </a:t>
            </a:r>
            <a:r>
              <a:rPr lang="en-US" sz="1600" i="1" dirty="0">
                <a:solidFill>
                  <a:srgbClr val="FF100E"/>
                </a:solidFill>
              </a:rPr>
              <a:t>(</a:t>
            </a:r>
            <a:r>
              <a:rPr lang="en-US" sz="1600" i="1" dirty="0">
                <a:solidFill>
                  <a:srgbClr val="FF100E"/>
                </a:solidFill>
                <a:latin typeface="Garamond" charset="0"/>
              </a:rPr>
              <a:t>coord. F. Parmigiani</a:t>
            </a:r>
            <a:r>
              <a:rPr lang="en-US" sz="1600" i="1" dirty="0">
                <a:solidFill>
                  <a:srgbClr val="FF100E"/>
                </a:solidFill>
              </a:rPr>
              <a:t>) </a:t>
            </a:r>
            <a:r>
              <a:rPr lang="en-US" sz="1600" dirty="0">
                <a:solidFill>
                  <a:srgbClr val="000090"/>
                </a:solidFill>
              </a:rPr>
              <a:t>endstation is </a:t>
            </a:r>
          </a:p>
          <a:p>
            <a:r>
              <a:rPr lang="en-US" sz="1600" dirty="0">
                <a:solidFill>
                  <a:srgbClr val="000090"/>
                </a:solidFill>
              </a:rPr>
              <a:t>designed to investigate </a:t>
            </a:r>
            <a:r>
              <a:rPr lang="en-US" sz="1600" b="1" dirty="0">
                <a:solidFill>
                  <a:srgbClr val="1F497D"/>
                </a:solidFill>
              </a:rPr>
              <a:t>ultra fast magnetization </a:t>
            </a:r>
          </a:p>
          <a:p>
            <a:r>
              <a:rPr lang="en-US" sz="1600" b="1" dirty="0">
                <a:solidFill>
                  <a:srgbClr val="1F497D"/>
                </a:solidFill>
              </a:rPr>
              <a:t>dynamics. </a:t>
            </a:r>
            <a:r>
              <a:rPr lang="en-US" sz="1600" dirty="0">
                <a:solidFill>
                  <a:srgbClr val="000090"/>
                </a:solidFill>
              </a:rPr>
              <a:t>The studies of ultrafast magnetic dynamics in </a:t>
            </a:r>
          </a:p>
          <a:p>
            <a:r>
              <a:rPr lang="en-US" sz="1600" dirty="0">
                <a:solidFill>
                  <a:srgbClr val="000090"/>
                </a:solidFill>
              </a:rPr>
              <a:t>nanoscopic magnetic bodies have become one of the most exciting</a:t>
            </a:r>
          </a:p>
          <a:p>
            <a:r>
              <a:rPr lang="en-US" sz="1600" dirty="0">
                <a:solidFill>
                  <a:srgbClr val="000090"/>
                </a:solidFill>
              </a:rPr>
              <a:t>topics in contemporary magnetism. They break new ground scientifically </a:t>
            </a:r>
          </a:p>
          <a:p>
            <a:r>
              <a:rPr lang="en-US" sz="1600" dirty="0">
                <a:solidFill>
                  <a:srgbClr val="000090"/>
                </a:solidFill>
              </a:rPr>
              <a:t>and explore length and times scales for tomorrows magnetic technologies. The natural time scales of the physical processes in such systems span an enormous range of about fifteen orders of magnitude, depending on the atomic, electronic, and spin structure and parameters such as temperature.</a:t>
            </a:r>
          </a:p>
        </p:txBody>
      </p:sp>
    </p:spTree>
    <p:extLst>
      <p:ext uri="{BB962C8B-B14F-4D97-AF65-F5344CB8AC3E}">
        <p14:creationId xmlns:p14="http://schemas.microsoft.com/office/powerpoint/2010/main" val="2876716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079" y="179438"/>
            <a:ext cx="7128545" cy="936104"/>
          </a:xfrm>
        </p:spPr>
        <p:txBody>
          <a:bodyPr/>
          <a:lstStyle/>
          <a:p>
            <a:r>
              <a:rPr lang="en-US" sz="3200" b="1" dirty="0" smtClean="0">
                <a:effectLst>
                  <a:outerShdw blurRad="50800" dist="38100" dir="2700000" algn="tl" rotWithShape="0">
                    <a:srgbClr val="000000">
                      <a:alpha val="43000"/>
                    </a:srgbClr>
                  </a:outerShdw>
                </a:effectLst>
              </a:rPr>
              <a:t>FEL-1 - </a:t>
            </a:r>
            <a:r>
              <a:rPr lang="en-US" b="1" dirty="0" smtClean="0">
                <a:effectLst>
                  <a:outerShdw blurRad="50800" dist="38100" dir="2700000" algn="tl" rotWithShape="0">
                    <a:srgbClr val="000000">
                      <a:alpha val="43000"/>
                    </a:srgbClr>
                  </a:outerShdw>
                </a:effectLst>
              </a:rPr>
              <a:t>Multiple pulse configurations</a:t>
            </a:r>
            <a:endParaRPr lang="en-US" b="1" dirty="0">
              <a:effectLst>
                <a:outerShdw blurRad="50800" dist="38100" dir="2700000" algn="tl" rotWithShape="0">
                  <a:srgbClr val="000000">
                    <a:alpha val="43000"/>
                  </a:srgbClr>
                </a:outerShdw>
              </a:effectLst>
            </a:endParaRPr>
          </a:p>
        </p:txBody>
      </p:sp>
      <p:sp>
        <p:nvSpPr>
          <p:cNvPr id="4" name="Slide Number Placeholder 3"/>
          <p:cNvSpPr>
            <a:spLocks noGrp="1"/>
          </p:cNvSpPr>
          <p:nvPr>
            <p:ph type="sldNum" idx="10"/>
          </p:nvPr>
        </p:nvSpPr>
        <p:spPr/>
        <p:txBody>
          <a:bodyPr/>
          <a:lstStyle/>
          <a:p>
            <a:pPr>
              <a:defRPr/>
            </a:pPr>
            <a:fld id="{326A9FB8-77F1-AE47-A66B-580648E3A86B}" type="slidenum">
              <a:rPr lang="it-IT" smtClean="0"/>
              <a:pPr>
                <a:defRPr/>
              </a:pPr>
              <a:t>12</a:t>
            </a:fld>
            <a:endParaRPr lang="it-IT"/>
          </a:p>
        </p:txBody>
      </p:sp>
      <p:sp>
        <p:nvSpPr>
          <p:cNvPr id="3" name="Content Placeholder 2"/>
          <p:cNvSpPr>
            <a:spLocks noGrp="1"/>
          </p:cNvSpPr>
          <p:nvPr>
            <p:ph idx="4294967295"/>
          </p:nvPr>
        </p:nvSpPr>
        <p:spPr>
          <a:xfrm>
            <a:off x="0" y="1108075"/>
            <a:ext cx="9807575" cy="927100"/>
          </a:xfrm>
          <a:prstGeom prst="rect">
            <a:avLst/>
          </a:prstGeom>
        </p:spPr>
        <p:txBody>
          <a:bodyPr/>
          <a:lstStyle/>
          <a:p>
            <a:pPr marL="0" indent="0">
              <a:buNone/>
            </a:pPr>
            <a:r>
              <a:rPr lang="en-US" sz="1600" dirty="0" smtClean="0"/>
              <a:t>Multiple pulses can be generated by </a:t>
            </a:r>
            <a:r>
              <a:rPr lang="en-US" sz="1600" b="1" dirty="0" smtClean="0"/>
              <a:t>double pulse seeding </a:t>
            </a:r>
            <a:r>
              <a:rPr lang="en-US" sz="1600" dirty="0" smtClean="0"/>
              <a:t>in different ways, depending on the requirements on the output radiation. </a:t>
            </a:r>
            <a:r>
              <a:rPr lang="en-US" sz="1600" smtClean="0"/>
              <a:t>Temporal </a:t>
            </a:r>
            <a:r>
              <a:rPr lang="en-US" sz="1600" b="1" smtClean="0"/>
              <a:t>separation between 250-300 and 700-800 fs</a:t>
            </a:r>
            <a:r>
              <a:rPr lang="en-US" sz="1600" smtClean="0"/>
              <a:t>. </a:t>
            </a:r>
            <a:r>
              <a:rPr lang="en-US" sz="1600" dirty="0" smtClean="0"/>
              <a:t>Shorter separations are accessible via FEL pulse splitting*. Larger separations require the split &amp; delay line.</a:t>
            </a:r>
            <a:endParaRPr lang="en-US" sz="1600" dirty="0"/>
          </a:p>
        </p:txBody>
      </p:sp>
      <p:grpSp>
        <p:nvGrpSpPr>
          <p:cNvPr id="105" name="Group 104"/>
          <p:cNvGrpSpPr/>
          <p:nvPr/>
        </p:nvGrpSpPr>
        <p:grpSpPr>
          <a:xfrm>
            <a:off x="0" y="2006783"/>
            <a:ext cx="9977378" cy="1396817"/>
            <a:chOff x="0" y="2006783"/>
            <a:chExt cx="9977378" cy="1396817"/>
          </a:xfrm>
        </p:grpSpPr>
        <p:grpSp>
          <p:nvGrpSpPr>
            <p:cNvPr id="32" name="Group 31"/>
            <p:cNvGrpSpPr/>
            <p:nvPr/>
          </p:nvGrpSpPr>
          <p:grpSpPr>
            <a:xfrm>
              <a:off x="2256044" y="2641258"/>
              <a:ext cx="3509756" cy="216242"/>
              <a:chOff x="3233944" y="2514258"/>
              <a:chExt cx="6180082" cy="287826"/>
            </a:xfrm>
          </p:grpSpPr>
          <p:sp>
            <p:nvSpPr>
              <p:cNvPr id="5" name="Rectangle 4"/>
              <p:cNvSpPr/>
              <p:nvPr/>
            </p:nvSpPr>
            <p:spPr bwMode="auto">
              <a:xfrm>
                <a:off x="4605384" y="2565051"/>
                <a:ext cx="677262" cy="186240"/>
              </a:xfrm>
              <a:prstGeom prst="rect">
                <a:avLst/>
              </a:prstGeom>
              <a:solidFill>
                <a:srgbClr val="AF66B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6" name="Rectangle 5"/>
              <p:cNvSpPr/>
              <p:nvPr/>
            </p:nvSpPr>
            <p:spPr bwMode="auto">
              <a:xfrm>
                <a:off x="3233944" y="2565051"/>
                <a:ext cx="677262" cy="186240"/>
              </a:xfrm>
              <a:prstGeom prst="rect">
                <a:avLst/>
              </a:prstGeom>
              <a:solidFill>
                <a:srgbClr val="00FB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7" name="Rectangle 6"/>
              <p:cNvSpPr/>
              <p:nvPr/>
            </p:nvSpPr>
            <p:spPr bwMode="auto">
              <a:xfrm>
                <a:off x="5431660" y="2565051"/>
                <a:ext cx="677262" cy="186240"/>
              </a:xfrm>
              <a:prstGeom prst="rect">
                <a:avLst/>
              </a:prstGeom>
              <a:solidFill>
                <a:srgbClr val="AF66B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8" name="Rectangle 7"/>
              <p:cNvSpPr/>
              <p:nvPr/>
            </p:nvSpPr>
            <p:spPr bwMode="auto">
              <a:xfrm>
                <a:off x="6257936" y="2565051"/>
                <a:ext cx="677262" cy="186240"/>
              </a:xfrm>
              <a:prstGeom prst="rect">
                <a:avLst/>
              </a:prstGeom>
              <a:solidFill>
                <a:srgbClr val="AF66B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9" name="Rectangle 8"/>
              <p:cNvSpPr/>
              <p:nvPr/>
            </p:nvSpPr>
            <p:spPr bwMode="auto">
              <a:xfrm>
                <a:off x="7084212" y="2565051"/>
                <a:ext cx="677262" cy="186240"/>
              </a:xfrm>
              <a:prstGeom prst="rect">
                <a:avLst/>
              </a:prstGeom>
              <a:solidFill>
                <a:srgbClr val="AF66B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0" name="Rectangle 9"/>
              <p:cNvSpPr/>
              <p:nvPr/>
            </p:nvSpPr>
            <p:spPr bwMode="auto">
              <a:xfrm>
                <a:off x="7910488" y="2565051"/>
                <a:ext cx="677262" cy="186240"/>
              </a:xfrm>
              <a:prstGeom prst="rect">
                <a:avLst/>
              </a:prstGeom>
              <a:solidFill>
                <a:srgbClr val="AF66B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1" name="Rectangle 10"/>
              <p:cNvSpPr/>
              <p:nvPr/>
            </p:nvSpPr>
            <p:spPr bwMode="auto">
              <a:xfrm>
                <a:off x="8736764" y="2565051"/>
                <a:ext cx="677262" cy="186240"/>
              </a:xfrm>
              <a:prstGeom prst="rect">
                <a:avLst/>
              </a:prstGeom>
              <a:solidFill>
                <a:srgbClr val="AF66B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2" name="Rectangle 11"/>
              <p:cNvSpPr/>
              <p:nvPr/>
            </p:nvSpPr>
            <p:spPr bwMode="auto">
              <a:xfrm>
                <a:off x="4131300" y="2514258"/>
                <a:ext cx="135452" cy="28782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grpSp>
        <p:grpSp>
          <p:nvGrpSpPr>
            <p:cNvPr id="31" name="Group 30"/>
            <p:cNvGrpSpPr/>
            <p:nvPr/>
          </p:nvGrpSpPr>
          <p:grpSpPr>
            <a:xfrm>
              <a:off x="0" y="2006783"/>
              <a:ext cx="2095500" cy="1396817"/>
              <a:chOff x="32474" y="1905182"/>
              <a:chExt cx="3134060" cy="2441977"/>
            </a:xfrm>
          </p:grpSpPr>
          <p:pic>
            <p:nvPicPr>
              <p:cNvPr id="1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5192" t="10914" r="7584" b="17147"/>
              <a:stretch/>
            </p:blipFill>
            <p:spPr bwMode="auto">
              <a:xfrm>
                <a:off x="711125" y="2082509"/>
                <a:ext cx="2167239" cy="77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18"/>
              <p:cNvSpPr>
                <a:spLocks/>
              </p:cNvSpPr>
              <p:nvPr/>
            </p:nvSpPr>
            <p:spPr bwMode="auto">
              <a:xfrm>
                <a:off x="1307993" y="1905182"/>
                <a:ext cx="535971" cy="978929"/>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rgbClr val="FF0000"/>
                  </a:gs>
                  <a:gs pos="30000">
                    <a:srgbClr val="FF0000"/>
                  </a:gs>
                  <a:gs pos="100000">
                    <a:srgbClr val="FFFFFF"/>
                  </a:gs>
                </a:gsLst>
                <a:lin ang="0" scaled="1"/>
              </a:gradFill>
              <a:ln w="19050" cmpd="sng">
                <a:solidFill>
                  <a:srgbClr val="FF6600"/>
                </a:solidFill>
                <a:prstDash val="solid"/>
                <a:round/>
                <a:headEnd/>
                <a:tailEnd/>
              </a:ln>
            </p:spPr>
            <p:txBody>
              <a:bodyPr/>
              <a:lstStyle/>
              <a:p>
                <a:endParaRPr lang="en-US"/>
              </a:p>
            </p:txBody>
          </p:sp>
          <p:sp>
            <p:nvSpPr>
              <p:cNvPr id="19" name="Freeform 18"/>
              <p:cNvSpPr>
                <a:spLocks/>
              </p:cNvSpPr>
              <p:nvPr/>
            </p:nvSpPr>
            <p:spPr bwMode="auto">
              <a:xfrm>
                <a:off x="1680503" y="1905203"/>
                <a:ext cx="535971" cy="978929"/>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chemeClr val="accent4">
                      <a:lumMod val="75000"/>
                    </a:schemeClr>
                  </a:gs>
                  <a:gs pos="30000">
                    <a:srgbClr val="AF66BE"/>
                  </a:gs>
                  <a:gs pos="100000">
                    <a:srgbClr val="FFFFFF"/>
                  </a:gs>
                </a:gsLst>
                <a:lin ang="0" scaled="1"/>
              </a:gradFill>
              <a:ln w="19050" cmpd="sng">
                <a:solidFill>
                  <a:srgbClr val="AF66BE"/>
                </a:solidFill>
                <a:prstDash val="solid"/>
                <a:round/>
                <a:headEnd/>
                <a:tailEnd/>
              </a:ln>
            </p:spPr>
            <p:txBody>
              <a:bodyPr/>
              <a:lstStyle/>
              <a:p>
                <a:endParaRPr lang="en-US"/>
              </a:p>
            </p:txBody>
          </p:sp>
          <p:cxnSp>
            <p:nvCxnSpPr>
              <p:cNvPr id="21" name="Straight Arrow Connector 20"/>
              <p:cNvCxnSpPr/>
              <p:nvPr/>
            </p:nvCxnSpPr>
            <p:spPr bwMode="auto">
              <a:xfrm>
                <a:off x="541818" y="2979823"/>
                <a:ext cx="2599316" cy="44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 name="TextBox 23"/>
              <p:cNvSpPr txBox="1"/>
              <p:nvPr/>
            </p:nvSpPr>
            <p:spPr>
              <a:xfrm>
                <a:off x="2535767" y="2908300"/>
                <a:ext cx="501977" cy="266227"/>
              </a:xfrm>
              <a:prstGeom prst="rect">
                <a:avLst/>
              </a:prstGeom>
              <a:noFill/>
            </p:spPr>
            <p:txBody>
              <a:bodyPr wrap="none" rtlCol="0">
                <a:spAutoFit/>
              </a:bodyPr>
              <a:lstStyle/>
              <a:p>
                <a:r>
                  <a:rPr lang="en-US" sz="1200" i="1" dirty="0" smtClean="0">
                    <a:solidFill>
                      <a:srgbClr val="000000"/>
                    </a:solidFill>
                    <a:latin typeface="Times New Roman"/>
                    <a:cs typeface="Times New Roman"/>
                  </a:rPr>
                  <a:t>time</a:t>
                </a:r>
                <a:endParaRPr lang="en-US" sz="1200" i="1" dirty="0">
                  <a:solidFill>
                    <a:srgbClr val="000000"/>
                  </a:solidFill>
                  <a:latin typeface="Times New Roman"/>
                  <a:cs typeface="Times New Roman"/>
                </a:endParaRPr>
              </a:p>
            </p:txBody>
          </p:sp>
          <p:sp>
            <p:nvSpPr>
              <p:cNvPr id="25" name="Freeform 24"/>
              <p:cNvSpPr>
                <a:spLocks/>
              </p:cNvSpPr>
              <p:nvPr/>
            </p:nvSpPr>
            <p:spPr bwMode="auto">
              <a:xfrm>
                <a:off x="941149" y="3090537"/>
                <a:ext cx="1637768" cy="965072"/>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1895 w 10000"/>
                  <a:gd name="connsiteY32" fmla="*/ 10000 h 10000"/>
                  <a:gd name="connsiteX33" fmla="*/ 1634 w 10000"/>
                  <a:gd name="connsiteY33" fmla="*/ 10000 h 10000"/>
                  <a:gd name="connsiteX34" fmla="*/ 1438 w 10000"/>
                  <a:gd name="connsiteY34" fmla="*/ 10000 h 10000"/>
                  <a:gd name="connsiteX35" fmla="*/ 980 w 10000"/>
                  <a:gd name="connsiteY35" fmla="*/ 10000 h 10000"/>
                  <a:gd name="connsiteX36" fmla="*/ 719 w 10000"/>
                  <a:gd name="connsiteY36" fmla="*/ 10000 h 10000"/>
                  <a:gd name="connsiteX37" fmla="*/ 458 w 10000"/>
                  <a:gd name="connsiteY37" fmla="*/ 10000 h 10000"/>
                  <a:gd name="connsiteX38" fmla="*/ 261 w 10000"/>
                  <a:gd name="connsiteY38" fmla="*/ 10000 h 10000"/>
                  <a:gd name="connsiteX39" fmla="*/ 0 w 10000"/>
                  <a:gd name="connsiteY39"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1634 w 10000"/>
                  <a:gd name="connsiteY32" fmla="*/ 10000 h 10000"/>
                  <a:gd name="connsiteX33" fmla="*/ 1438 w 10000"/>
                  <a:gd name="connsiteY33" fmla="*/ 10000 h 10000"/>
                  <a:gd name="connsiteX34" fmla="*/ 980 w 10000"/>
                  <a:gd name="connsiteY34" fmla="*/ 10000 h 10000"/>
                  <a:gd name="connsiteX35" fmla="*/ 719 w 10000"/>
                  <a:gd name="connsiteY35" fmla="*/ 10000 h 10000"/>
                  <a:gd name="connsiteX36" fmla="*/ 458 w 10000"/>
                  <a:gd name="connsiteY36" fmla="*/ 10000 h 10000"/>
                  <a:gd name="connsiteX37" fmla="*/ 261 w 10000"/>
                  <a:gd name="connsiteY37" fmla="*/ 10000 h 10000"/>
                  <a:gd name="connsiteX38" fmla="*/ 0 w 10000"/>
                  <a:gd name="connsiteY38"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1438 w 10000"/>
                  <a:gd name="connsiteY32" fmla="*/ 10000 h 10000"/>
                  <a:gd name="connsiteX33" fmla="*/ 980 w 10000"/>
                  <a:gd name="connsiteY33" fmla="*/ 10000 h 10000"/>
                  <a:gd name="connsiteX34" fmla="*/ 719 w 10000"/>
                  <a:gd name="connsiteY34" fmla="*/ 10000 h 10000"/>
                  <a:gd name="connsiteX35" fmla="*/ 458 w 10000"/>
                  <a:gd name="connsiteY35" fmla="*/ 10000 h 10000"/>
                  <a:gd name="connsiteX36" fmla="*/ 261 w 10000"/>
                  <a:gd name="connsiteY36" fmla="*/ 10000 h 10000"/>
                  <a:gd name="connsiteX37" fmla="*/ 0 w 10000"/>
                  <a:gd name="connsiteY37"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980 w 10000"/>
                  <a:gd name="connsiteY32" fmla="*/ 10000 h 10000"/>
                  <a:gd name="connsiteX33" fmla="*/ 719 w 10000"/>
                  <a:gd name="connsiteY33" fmla="*/ 10000 h 10000"/>
                  <a:gd name="connsiteX34" fmla="*/ 458 w 10000"/>
                  <a:gd name="connsiteY34" fmla="*/ 10000 h 10000"/>
                  <a:gd name="connsiteX35" fmla="*/ 261 w 10000"/>
                  <a:gd name="connsiteY35" fmla="*/ 10000 h 10000"/>
                  <a:gd name="connsiteX36" fmla="*/ 0 w 10000"/>
                  <a:gd name="connsiteY36"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719 w 10000"/>
                  <a:gd name="connsiteY32" fmla="*/ 10000 h 10000"/>
                  <a:gd name="connsiteX33" fmla="*/ 458 w 10000"/>
                  <a:gd name="connsiteY33" fmla="*/ 10000 h 10000"/>
                  <a:gd name="connsiteX34" fmla="*/ 261 w 10000"/>
                  <a:gd name="connsiteY34" fmla="*/ 10000 h 10000"/>
                  <a:gd name="connsiteX35" fmla="*/ 0 w 10000"/>
                  <a:gd name="connsiteY35"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458 w 10000"/>
                  <a:gd name="connsiteY32" fmla="*/ 10000 h 10000"/>
                  <a:gd name="connsiteX33" fmla="*/ 261 w 10000"/>
                  <a:gd name="connsiteY33" fmla="*/ 10000 h 10000"/>
                  <a:gd name="connsiteX34" fmla="*/ 0 w 10000"/>
                  <a:gd name="connsiteY34"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458 w 10000"/>
                  <a:gd name="connsiteY32" fmla="*/ 10000 h 10000"/>
                  <a:gd name="connsiteX33" fmla="*/ 261 w 10000"/>
                  <a:gd name="connsiteY33" fmla="*/ 10000 h 10000"/>
                  <a:gd name="connsiteX34" fmla="*/ 0 w 10000"/>
                  <a:gd name="connsiteY34"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261 w 10000"/>
                  <a:gd name="connsiteY32" fmla="*/ 10000 h 10000"/>
                  <a:gd name="connsiteX33" fmla="*/ 0 w 10000"/>
                  <a:gd name="connsiteY33"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0 w 10000"/>
                  <a:gd name="connsiteY32" fmla="*/ 10000 h 10000"/>
                  <a:gd name="connsiteX0" fmla="*/ 7843 w 7843"/>
                  <a:gd name="connsiteY0" fmla="*/ 10000 h 10000"/>
                  <a:gd name="connsiteX1" fmla="*/ 7582 w 7843"/>
                  <a:gd name="connsiteY1" fmla="*/ 10000 h 10000"/>
                  <a:gd name="connsiteX2" fmla="*/ 7320 w 7843"/>
                  <a:gd name="connsiteY2" fmla="*/ 10000 h 10000"/>
                  <a:gd name="connsiteX3" fmla="*/ 7059 w 7843"/>
                  <a:gd name="connsiteY3" fmla="*/ 10000 h 10000"/>
                  <a:gd name="connsiteX4" fmla="*/ 6797 w 7843"/>
                  <a:gd name="connsiteY4" fmla="*/ 10000 h 10000"/>
                  <a:gd name="connsiteX5" fmla="*/ 6536 w 7843"/>
                  <a:gd name="connsiteY5" fmla="*/ 10000 h 10000"/>
                  <a:gd name="connsiteX6" fmla="*/ 6274 w 7843"/>
                  <a:gd name="connsiteY6" fmla="*/ 10000 h 10000"/>
                  <a:gd name="connsiteX7" fmla="*/ 6013 w 7843"/>
                  <a:gd name="connsiteY7" fmla="*/ 10000 h 10000"/>
                  <a:gd name="connsiteX8" fmla="*/ 5751 w 7843"/>
                  <a:gd name="connsiteY8" fmla="*/ 10000 h 10000"/>
                  <a:gd name="connsiteX9" fmla="*/ 5490 w 7843"/>
                  <a:gd name="connsiteY9" fmla="*/ 10000 h 10000"/>
                  <a:gd name="connsiteX10" fmla="*/ 5229 w 7843"/>
                  <a:gd name="connsiteY10" fmla="*/ 9953 h 10000"/>
                  <a:gd name="connsiteX11" fmla="*/ 4967 w 7843"/>
                  <a:gd name="connsiteY11" fmla="*/ 9858 h 10000"/>
                  <a:gd name="connsiteX12" fmla="*/ 4706 w 7843"/>
                  <a:gd name="connsiteY12" fmla="*/ 9622 h 10000"/>
                  <a:gd name="connsiteX13" fmla="*/ 4444 w 7843"/>
                  <a:gd name="connsiteY13" fmla="*/ 9196 h 10000"/>
                  <a:gd name="connsiteX14" fmla="*/ 4183 w 7843"/>
                  <a:gd name="connsiteY14" fmla="*/ 8416 h 10000"/>
                  <a:gd name="connsiteX15" fmla="*/ 3921 w 7843"/>
                  <a:gd name="connsiteY15" fmla="*/ 7234 h 10000"/>
                  <a:gd name="connsiteX16" fmla="*/ 3725 w 7843"/>
                  <a:gd name="connsiteY16" fmla="*/ 5603 h 10000"/>
                  <a:gd name="connsiteX17" fmla="*/ 3464 w 7843"/>
                  <a:gd name="connsiteY17" fmla="*/ 3688 h 10000"/>
                  <a:gd name="connsiteX18" fmla="*/ 3202 w 7843"/>
                  <a:gd name="connsiteY18" fmla="*/ 1844 h 10000"/>
                  <a:gd name="connsiteX19" fmla="*/ 2941 w 7843"/>
                  <a:gd name="connsiteY19" fmla="*/ 496 h 10000"/>
                  <a:gd name="connsiteX20" fmla="*/ 2680 w 7843"/>
                  <a:gd name="connsiteY20" fmla="*/ 0 h 10000"/>
                  <a:gd name="connsiteX21" fmla="*/ 2418 w 7843"/>
                  <a:gd name="connsiteY21" fmla="*/ 496 h 10000"/>
                  <a:gd name="connsiteX22" fmla="*/ 2222 w 7843"/>
                  <a:gd name="connsiteY22" fmla="*/ 1844 h 10000"/>
                  <a:gd name="connsiteX23" fmla="*/ 1961 w 7843"/>
                  <a:gd name="connsiteY23" fmla="*/ 3688 h 10000"/>
                  <a:gd name="connsiteX24" fmla="*/ 1699 w 7843"/>
                  <a:gd name="connsiteY24" fmla="*/ 5603 h 10000"/>
                  <a:gd name="connsiteX25" fmla="*/ 1438 w 7843"/>
                  <a:gd name="connsiteY25" fmla="*/ 7234 h 10000"/>
                  <a:gd name="connsiteX26" fmla="*/ 1176 w 7843"/>
                  <a:gd name="connsiteY26" fmla="*/ 8416 h 10000"/>
                  <a:gd name="connsiteX27" fmla="*/ 980 w 7843"/>
                  <a:gd name="connsiteY27" fmla="*/ 9196 h 10000"/>
                  <a:gd name="connsiteX28" fmla="*/ 719 w 7843"/>
                  <a:gd name="connsiteY28" fmla="*/ 9622 h 10000"/>
                  <a:gd name="connsiteX29" fmla="*/ 457 w 7843"/>
                  <a:gd name="connsiteY29" fmla="*/ 9858 h 10000"/>
                  <a:gd name="connsiteX30" fmla="*/ 261 w 7843"/>
                  <a:gd name="connsiteY30" fmla="*/ 9953 h 10000"/>
                  <a:gd name="connsiteX31" fmla="*/ 0 w 7843"/>
                  <a:gd name="connsiteY31" fmla="*/ 10000 h 10000"/>
                  <a:gd name="connsiteX0" fmla="*/ 10000 w 10000"/>
                  <a:gd name="connsiteY0" fmla="*/ 10000 h 10000"/>
                  <a:gd name="connsiteX1" fmla="*/ 9667 w 10000"/>
                  <a:gd name="connsiteY1" fmla="*/ 10000 h 10000"/>
                  <a:gd name="connsiteX2" fmla="*/ 9333 w 10000"/>
                  <a:gd name="connsiteY2" fmla="*/ 10000 h 10000"/>
                  <a:gd name="connsiteX3" fmla="*/ 9000 w 10000"/>
                  <a:gd name="connsiteY3" fmla="*/ 10000 h 10000"/>
                  <a:gd name="connsiteX4" fmla="*/ 8666 w 10000"/>
                  <a:gd name="connsiteY4" fmla="*/ 10000 h 10000"/>
                  <a:gd name="connsiteX5" fmla="*/ 8334 w 10000"/>
                  <a:gd name="connsiteY5" fmla="*/ 10000 h 10000"/>
                  <a:gd name="connsiteX6" fmla="*/ 7999 w 10000"/>
                  <a:gd name="connsiteY6" fmla="*/ 10000 h 10000"/>
                  <a:gd name="connsiteX7" fmla="*/ 7667 w 10000"/>
                  <a:gd name="connsiteY7" fmla="*/ 10000 h 10000"/>
                  <a:gd name="connsiteX8" fmla="*/ 7333 w 10000"/>
                  <a:gd name="connsiteY8" fmla="*/ 10000 h 10000"/>
                  <a:gd name="connsiteX9" fmla="*/ 7000 w 10000"/>
                  <a:gd name="connsiteY9" fmla="*/ 10000 h 10000"/>
                  <a:gd name="connsiteX10" fmla="*/ 6333 w 10000"/>
                  <a:gd name="connsiteY10" fmla="*/ 9858 h 10000"/>
                  <a:gd name="connsiteX11" fmla="*/ 6000 w 10000"/>
                  <a:gd name="connsiteY11" fmla="*/ 9622 h 10000"/>
                  <a:gd name="connsiteX12" fmla="*/ 5666 w 10000"/>
                  <a:gd name="connsiteY12" fmla="*/ 9196 h 10000"/>
                  <a:gd name="connsiteX13" fmla="*/ 5333 w 10000"/>
                  <a:gd name="connsiteY13" fmla="*/ 8416 h 10000"/>
                  <a:gd name="connsiteX14" fmla="*/ 4999 w 10000"/>
                  <a:gd name="connsiteY14" fmla="*/ 7234 h 10000"/>
                  <a:gd name="connsiteX15" fmla="*/ 4749 w 10000"/>
                  <a:gd name="connsiteY15" fmla="*/ 5603 h 10000"/>
                  <a:gd name="connsiteX16" fmla="*/ 4417 w 10000"/>
                  <a:gd name="connsiteY16" fmla="*/ 3688 h 10000"/>
                  <a:gd name="connsiteX17" fmla="*/ 4083 w 10000"/>
                  <a:gd name="connsiteY17" fmla="*/ 1844 h 10000"/>
                  <a:gd name="connsiteX18" fmla="*/ 3750 w 10000"/>
                  <a:gd name="connsiteY18" fmla="*/ 496 h 10000"/>
                  <a:gd name="connsiteX19" fmla="*/ 3417 w 10000"/>
                  <a:gd name="connsiteY19" fmla="*/ 0 h 10000"/>
                  <a:gd name="connsiteX20" fmla="*/ 3083 w 10000"/>
                  <a:gd name="connsiteY20" fmla="*/ 496 h 10000"/>
                  <a:gd name="connsiteX21" fmla="*/ 2833 w 10000"/>
                  <a:gd name="connsiteY21" fmla="*/ 1844 h 10000"/>
                  <a:gd name="connsiteX22" fmla="*/ 2500 w 10000"/>
                  <a:gd name="connsiteY22" fmla="*/ 3688 h 10000"/>
                  <a:gd name="connsiteX23" fmla="*/ 2166 w 10000"/>
                  <a:gd name="connsiteY23" fmla="*/ 5603 h 10000"/>
                  <a:gd name="connsiteX24" fmla="*/ 1833 w 10000"/>
                  <a:gd name="connsiteY24" fmla="*/ 7234 h 10000"/>
                  <a:gd name="connsiteX25" fmla="*/ 1499 w 10000"/>
                  <a:gd name="connsiteY25" fmla="*/ 8416 h 10000"/>
                  <a:gd name="connsiteX26" fmla="*/ 1250 w 10000"/>
                  <a:gd name="connsiteY26" fmla="*/ 9196 h 10000"/>
                  <a:gd name="connsiteX27" fmla="*/ 917 w 10000"/>
                  <a:gd name="connsiteY27" fmla="*/ 9622 h 10000"/>
                  <a:gd name="connsiteX28" fmla="*/ 583 w 10000"/>
                  <a:gd name="connsiteY28" fmla="*/ 9858 h 10000"/>
                  <a:gd name="connsiteX29" fmla="*/ 333 w 10000"/>
                  <a:gd name="connsiteY29" fmla="*/ 9953 h 10000"/>
                  <a:gd name="connsiteX30" fmla="*/ 0 w 10000"/>
                  <a:gd name="connsiteY30" fmla="*/ 10000 h 10000"/>
                  <a:gd name="connsiteX0" fmla="*/ 9667 w 9667"/>
                  <a:gd name="connsiteY0" fmla="*/ 10000 h 10000"/>
                  <a:gd name="connsiteX1" fmla="*/ 9333 w 9667"/>
                  <a:gd name="connsiteY1" fmla="*/ 10000 h 10000"/>
                  <a:gd name="connsiteX2" fmla="*/ 9000 w 9667"/>
                  <a:gd name="connsiteY2" fmla="*/ 10000 h 10000"/>
                  <a:gd name="connsiteX3" fmla="*/ 8666 w 9667"/>
                  <a:gd name="connsiteY3" fmla="*/ 10000 h 10000"/>
                  <a:gd name="connsiteX4" fmla="*/ 8334 w 9667"/>
                  <a:gd name="connsiteY4" fmla="*/ 10000 h 10000"/>
                  <a:gd name="connsiteX5" fmla="*/ 7999 w 9667"/>
                  <a:gd name="connsiteY5" fmla="*/ 10000 h 10000"/>
                  <a:gd name="connsiteX6" fmla="*/ 7667 w 9667"/>
                  <a:gd name="connsiteY6" fmla="*/ 10000 h 10000"/>
                  <a:gd name="connsiteX7" fmla="*/ 7333 w 9667"/>
                  <a:gd name="connsiteY7" fmla="*/ 10000 h 10000"/>
                  <a:gd name="connsiteX8" fmla="*/ 7000 w 9667"/>
                  <a:gd name="connsiteY8" fmla="*/ 10000 h 10000"/>
                  <a:gd name="connsiteX9" fmla="*/ 6333 w 9667"/>
                  <a:gd name="connsiteY9" fmla="*/ 9858 h 10000"/>
                  <a:gd name="connsiteX10" fmla="*/ 6000 w 9667"/>
                  <a:gd name="connsiteY10" fmla="*/ 9622 h 10000"/>
                  <a:gd name="connsiteX11" fmla="*/ 5666 w 9667"/>
                  <a:gd name="connsiteY11" fmla="*/ 9196 h 10000"/>
                  <a:gd name="connsiteX12" fmla="*/ 5333 w 9667"/>
                  <a:gd name="connsiteY12" fmla="*/ 8416 h 10000"/>
                  <a:gd name="connsiteX13" fmla="*/ 4999 w 9667"/>
                  <a:gd name="connsiteY13" fmla="*/ 7234 h 10000"/>
                  <a:gd name="connsiteX14" fmla="*/ 4749 w 9667"/>
                  <a:gd name="connsiteY14" fmla="*/ 5603 h 10000"/>
                  <a:gd name="connsiteX15" fmla="*/ 4417 w 9667"/>
                  <a:gd name="connsiteY15" fmla="*/ 3688 h 10000"/>
                  <a:gd name="connsiteX16" fmla="*/ 4083 w 9667"/>
                  <a:gd name="connsiteY16" fmla="*/ 1844 h 10000"/>
                  <a:gd name="connsiteX17" fmla="*/ 3750 w 9667"/>
                  <a:gd name="connsiteY17" fmla="*/ 496 h 10000"/>
                  <a:gd name="connsiteX18" fmla="*/ 3417 w 9667"/>
                  <a:gd name="connsiteY18" fmla="*/ 0 h 10000"/>
                  <a:gd name="connsiteX19" fmla="*/ 3083 w 9667"/>
                  <a:gd name="connsiteY19" fmla="*/ 496 h 10000"/>
                  <a:gd name="connsiteX20" fmla="*/ 2833 w 9667"/>
                  <a:gd name="connsiteY20" fmla="*/ 1844 h 10000"/>
                  <a:gd name="connsiteX21" fmla="*/ 2500 w 9667"/>
                  <a:gd name="connsiteY21" fmla="*/ 3688 h 10000"/>
                  <a:gd name="connsiteX22" fmla="*/ 2166 w 9667"/>
                  <a:gd name="connsiteY22" fmla="*/ 5603 h 10000"/>
                  <a:gd name="connsiteX23" fmla="*/ 1833 w 9667"/>
                  <a:gd name="connsiteY23" fmla="*/ 7234 h 10000"/>
                  <a:gd name="connsiteX24" fmla="*/ 1499 w 9667"/>
                  <a:gd name="connsiteY24" fmla="*/ 8416 h 10000"/>
                  <a:gd name="connsiteX25" fmla="*/ 1250 w 9667"/>
                  <a:gd name="connsiteY25" fmla="*/ 9196 h 10000"/>
                  <a:gd name="connsiteX26" fmla="*/ 917 w 9667"/>
                  <a:gd name="connsiteY26" fmla="*/ 9622 h 10000"/>
                  <a:gd name="connsiteX27" fmla="*/ 583 w 9667"/>
                  <a:gd name="connsiteY27" fmla="*/ 9858 h 10000"/>
                  <a:gd name="connsiteX28" fmla="*/ 333 w 9667"/>
                  <a:gd name="connsiteY28" fmla="*/ 9953 h 10000"/>
                  <a:gd name="connsiteX29" fmla="*/ 0 w 9667"/>
                  <a:gd name="connsiteY29" fmla="*/ 10000 h 10000"/>
                  <a:gd name="connsiteX0" fmla="*/ 9654 w 9654"/>
                  <a:gd name="connsiteY0" fmla="*/ 10000 h 10000"/>
                  <a:gd name="connsiteX1" fmla="*/ 9310 w 9654"/>
                  <a:gd name="connsiteY1" fmla="*/ 10000 h 10000"/>
                  <a:gd name="connsiteX2" fmla="*/ 8965 w 9654"/>
                  <a:gd name="connsiteY2" fmla="*/ 10000 h 10000"/>
                  <a:gd name="connsiteX3" fmla="*/ 8621 w 9654"/>
                  <a:gd name="connsiteY3" fmla="*/ 10000 h 10000"/>
                  <a:gd name="connsiteX4" fmla="*/ 8275 w 9654"/>
                  <a:gd name="connsiteY4" fmla="*/ 10000 h 10000"/>
                  <a:gd name="connsiteX5" fmla="*/ 7931 w 9654"/>
                  <a:gd name="connsiteY5" fmla="*/ 10000 h 10000"/>
                  <a:gd name="connsiteX6" fmla="*/ 7586 w 9654"/>
                  <a:gd name="connsiteY6" fmla="*/ 10000 h 10000"/>
                  <a:gd name="connsiteX7" fmla="*/ 7241 w 9654"/>
                  <a:gd name="connsiteY7" fmla="*/ 10000 h 10000"/>
                  <a:gd name="connsiteX8" fmla="*/ 6551 w 9654"/>
                  <a:gd name="connsiteY8" fmla="*/ 9858 h 10000"/>
                  <a:gd name="connsiteX9" fmla="*/ 6207 w 9654"/>
                  <a:gd name="connsiteY9" fmla="*/ 9622 h 10000"/>
                  <a:gd name="connsiteX10" fmla="*/ 5861 w 9654"/>
                  <a:gd name="connsiteY10" fmla="*/ 9196 h 10000"/>
                  <a:gd name="connsiteX11" fmla="*/ 5517 w 9654"/>
                  <a:gd name="connsiteY11" fmla="*/ 8416 h 10000"/>
                  <a:gd name="connsiteX12" fmla="*/ 5171 w 9654"/>
                  <a:gd name="connsiteY12" fmla="*/ 7234 h 10000"/>
                  <a:gd name="connsiteX13" fmla="*/ 4913 w 9654"/>
                  <a:gd name="connsiteY13" fmla="*/ 5603 h 10000"/>
                  <a:gd name="connsiteX14" fmla="*/ 4569 w 9654"/>
                  <a:gd name="connsiteY14" fmla="*/ 3688 h 10000"/>
                  <a:gd name="connsiteX15" fmla="*/ 4224 w 9654"/>
                  <a:gd name="connsiteY15" fmla="*/ 1844 h 10000"/>
                  <a:gd name="connsiteX16" fmla="*/ 3879 w 9654"/>
                  <a:gd name="connsiteY16" fmla="*/ 496 h 10000"/>
                  <a:gd name="connsiteX17" fmla="*/ 3535 w 9654"/>
                  <a:gd name="connsiteY17" fmla="*/ 0 h 10000"/>
                  <a:gd name="connsiteX18" fmla="*/ 3189 w 9654"/>
                  <a:gd name="connsiteY18" fmla="*/ 496 h 10000"/>
                  <a:gd name="connsiteX19" fmla="*/ 2931 w 9654"/>
                  <a:gd name="connsiteY19" fmla="*/ 1844 h 10000"/>
                  <a:gd name="connsiteX20" fmla="*/ 2586 w 9654"/>
                  <a:gd name="connsiteY20" fmla="*/ 3688 h 10000"/>
                  <a:gd name="connsiteX21" fmla="*/ 2241 w 9654"/>
                  <a:gd name="connsiteY21" fmla="*/ 5603 h 10000"/>
                  <a:gd name="connsiteX22" fmla="*/ 1896 w 9654"/>
                  <a:gd name="connsiteY22" fmla="*/ 7234 h 10000"/>
                  <a:gd name="connsiteX23" fmla="*/ 1551 w 9654"/>
                  <a:gd name="connsiteY23" fmla="*/ 8416 h 10000"/>
                  <a:gd name="connsiteX24" fmla="*/ 1293 w 9654"/>
                  <a:gd name="connsiteY24" fmla="*/ 9196 h 10000"/>
                  <a:gd name="connsiteX25" fmla="*/ 949 w 9654"/>
                  <a:gd name="connsiteY25" fmla="*/ 9622 h 10000"/>
                  <a:gd name="connsiteX26" fmla="*/ 603 w 9654"/>
                  <a:gd name="connsiteY26" fmla="*/ 9858 h 10000"/>
                  <a:gd name="connsiteX27" fmla="*/ 344 w 9654"/>
                  <a:gd name="connsiteY27" fmla="*/ 9953 h 10000"/>
                  <a:gd name="connsiteX28" fmla="*/ 0 w 9654"/>
                  <a:gd name="connsiteY28" fmla="*/ 10000 h 10000"/>
                  <a:gd name="connsiteX0" fmla="*/ 9644 w 9644"/>
                  <a:gd name="connsiteY0" fmla="*/ 10000 h 10000"/>
                  <a:gd name="connsiteX1" fmla="*/ 9286 w 9644"/>
                  <a:gd name="connsiteY1" fmla="*/ 10000 h 10000"/>
                  <a:gd name="connsiteX2" fmla="*/ 8930 w 9644"/>
                  <a:gd name="connsiteY2" fmla="*/ 10000 h 10000"/>
                  <a:gd name="connsiteX3" fmla="*/ 8572 w 9644"/>
                  <a:gd name="connsiteY3" fmla="*/ 10000 h 10000"/>
                  <a:gd name="connsiteX4" fmla="*/ 8215 w 9644"/>
                  <a:gd name="connsiteY4" fmla="*/ 10000 h 10000"/>
                  <a:gd name="connsiteX5" fmla="*/ 7858 w 9644"/>
                  <a:gd name="connsiteY5" fmla="*/ 10000 h 10000"/>
                  <a:gd name="connsiteX6" fmla="*/ 7501 w 9644"/>
                  <a:gd name="connsiteY6" fmla="*/ 10000 h 10000"/>
                  <a:gd name="connsiteX7" fmla="*/ 6786 w 9644"/>
                  <a:gd name="connsiteY7" fmla="*/ 9858 h 10000"/>
                  <a:gd name="connsiteX8" fmla="*/ 6429 w 9644"/>
                  <a:gd name="connsiteY8" fmla="*/ 9622 h 10000"/>
                  <a:gd name="connsiteX9" fmla="*/ 6071 w 9644"/>
                  <a:gd name="connsiteY9" fmla="*/ 9196 h 10000"/>
                  <a:gd name="connsiteX10" fmla="*/ 5715 w 9644"/>
                  <a:gd name="connsiteY10" fmla="*/ 8416 h 10000"/>
                  <a:gd name="connsiteX11" fmla="*/ 5356 w 9644"/>
                  <a:gd name="connsiteY11" fmla="*/ 7234 h 10000"/>
                  <a:gd name="connsiteX12" fmla="*/ 5089 w 9644"/>
                  <a:gd name="connsiteY12" fmla="*/ 5603 h 10000"/>
                  <a:gd name="connsiteX13" fmla="*/ 4733 w 9644"/>
                  <a:gd name="connsiteY13" fmla="*/ 3688 h 10000"/>
                  <a:gd name="connsiteX14" fmla="*/ 4375 w 9644"/>
                  <a:gd name="connsiteY14" fmla="*/ 1844 h 10000"/>
                  <a:gd name="connsiteX15" fmla="*/ 4018 w 9644"/>
                  <a:gd name="connsiteY15" fmla="*/ 496 h 10000"/>
                  <a:gd name="connsiteX16" fmla="*/ 3662 w 9644"/>
                  <a:gd name="connsiteY16" fmla="*/ 0 h 10000"/>
                  <a:gd name="connsiteX17" fmla="*/ 3303 w 9644"/>
                  <a:gd name="connsiteY17" fmla="*/ 496 h 10000"/>
                  <a:gd name="connsiteX18" fmla="*/ 3036 w 9644"/>
                  <a:gd name="connsiteY18" fmla="*/ 1844 h 10000"/>
                  <a:gd name="connsiteX19" fmla="*/ 2679 w 9644"/>
                  <a:gd name="connsiteY19" fmla="*/ 3688 h 10000"/>
                  <a:gd name="connsiteX20" fmla="*/ 2321 w 9644"/>
                  <a:gd name="connsiteY20" fmla="*/ 5603 h 10000"/>
                  <a:gd name="connsiteX21" fmla="*/ 1964 w 9644"/>
                  <a:gd name="connsiteY21" fmla="*/ 7234 h 10000"/>
                  <a:gd name="connsiteX22" fmla="*/ 1607 w 9644"/>
                  <a:gd name="connsiteY22" fmla="*/ 8416 h 10000"/>
                  <a:gd name="connsiteX23" fmla="*/ 1339 w 9644"/>
                  <a:gd name="connsiteY23" fmla="*/ 9196 h 10000"/>
                  <a:gd name="connsiteX24" fmla="*/ 983 w 9644"/>
                  <a:gd name="connsiteY24" fmla="*/ 9622 h 10000"/>
                  <a:gd name="connsiteX25" fmla="*/ 625 w 9644"/>
                  <a:gd name="connsiteY25" fmla="*/ 9858 h 10000"/>
                  <a:gd name="connsiteX26" fmla="*/ 356 w 9644"/>
                  <a:gd name="connsiteY26" fmla="*/ 9953 h 10000"/>
                  <a:gd name="connsiteX27" fmla="*/ 0 w 9644"/>
                  <a:gd name="connsiteY27" fmla="*/ 10000 h 10000"/>
                  <a:gd name="connsiteX0" fmla="*/ 9629 w 9629"/>
                  <a:gd name="connsiteY0" fmla="*/ 10000 h 10000"/>
                  <a:gd name="connsiteX1" fmla="*/ 9260 w 9629"/>
                  <a:gd name="connsiteY1" fmla="*/ 10000 h 10000"/>
                  <a:gd name="connsiteX2" fmla="*/ 8888 w 9629"/>
                  <a:gd name="connsiteY2" fmla="*/ 10000 h 10000"/>
                  <a:gd name="connsiteX3" fmla="*/ 8518 w 9629"/>
                  <a:gd name="connsiteY3" fmla="*/ 10000 h 10000"/>
                  <a:gd name="connsiteX4" fmla="*/ 8148 w 9629"/>
                  <a:gd name="connsiteY4" fmla="*/ 10000 h 10000"/>
                  <a:gd name="connsiteX5" fmla="*/ 7778 w 9629"/>
                  <a:gd name="connsiteY5" fmla="*/ 10000 h 10000"/>
                  <a:gd name="connsiteX6" fmla="*/ 7036 w 9629"/>
                  <a:gd name="connsiteY6" fmla="*/ 9858 h 10000"/>
                  <a:gd name="connsiteX7" fmla="*/ 6666 w 9629"/>
                  <a:gd name="connsiteY7" fmla="*/ 9622 h 10000"/>
                  <a:gd name="connsiteX8" fmla="*/ 6295 w 9629"/>
                  <a:gd name="connsiteY8" fmla="*/ 9196 h 10000"/>
                  <a:gd name="connsiteX9" fmla="*/ 5926 w 9629"/>
                  <a:gd name="connsiteY9" fmla="*/ 8416 h 10000"/>
                  <a:gd name="connsiteX10" fmla="*/ 5554 w 9629"/>
                  <a:gd name="connsiteY10" fmla="*/ 7234 h 10000"/>
                  <a:gd name="connsiteX11" fmla="*/ 5277 w 9629"/>
                  <a:gd name="connsiteY11" fmla="*/ 5603 h 10000"/>
                  <a:gd name="connsiteX12" fmla="*/ 4908 w 9629"/>
                  <a:gd name="connsiteY12" fmla="*/ 3688 h 10000"/>
                  <a:gd name="connsiteX13" fmla="*/ 4536 w 9629"/>
                  <a:gd name="connsiteY13" fmla="*/ 1844 h 10000"/>
                  <a:gd name="connsiteX14" fmla="*/ 4166 w 9629"/>
                  <a:gd name="connsiteY14" fmla="*/ 496 h 10000"/>
                  <a:gd name="connsiteX15" fmla="*/ 3797 w 9629"/>
                  <a:gd name="connsiteY15" fmla="*/ 0 h 10000"/>
                  <a:gd name="connsiteX16" fmla="*/ 3425 w 9629"/>
                  <a:gd name="connsiteY16" fmla="*/ 496 h 10000"/>
                  <a:gd name="connsiteX17" fmla="*/ 3148 w 9629"/>
                  <a:gd name="connsiteY17" fmla="*/ 1844 h 10000"/>
                  <a:gd name="connsiteX18" fmla="*/ 2778 w 9629"/>
                  <a:gd name="connsiteY18" fmla="*/ 3688 h 10000"/>
                  <a:gd name="connsiteX19" fmla="*/ 2407 w 9629"/>
                  <a:gd name="connsiteY19" fmla="*/ 5603 h 10000"/>
                  <a:gd name="connsiteX20" fmla="*/ 2036 w 9629"/>
                  <a:gd name="connsiteY20" fmla="*/ 7234 h 10000"/>
                  <a:gd name="connsiteX21" fmla="*/ 1666 w 9629"/>
                  <a:gd name="connsiteY21" fmla="*/ 8416 h 10000"/>
                  <a:gd name="connsiteX22" fmla="*/ 1388 w 9629"/>
                  <a:gd name="connsiteY22" fmla="*/ 9196 h 10000"/>
                  <a:gd name="connsiteX23" fmla="*/ 1019 w 9629"/>
                  <a:gd name="connsiteY23" fmla="*/ 9622 h 10000"/>
                  <a:gd name="connsiteX24" fmla="*/ 648 w 9629"/>
                  <a:gd name="connsiteY24" fmla="*/ 9858 h 10000"/>
                  <a:gd name="connsiteX25" fmla="*/ 369 w 9629"/>
                  <a:gd name="connsiteY25" fmla="*/ 9953 h 10000"/>
                  <a:gd name="connsiteX26" fmla="*/ 0 w 9629"/>
                  <a:gd name="connsiteY26" fmla="*/ 10000 h 10000"/>
                  <a:gd name="connsiteX0" fmla="*/ 9617 w 9617"/>
                  <a:gd name="connsiteY0" fmla="*/ 10000 h 10000"/>
                  <a:gd name="connsiteX1" fmla="*/ 9230 w 9617"/>
                  <a:gd name="connsiteY1" fmla="*/ 10000 h 10000"/>
                  <a:gd name="connsiteX2" fmla="*/ 8846 w 9617"/>
                  <a:gd name="connsiteY2" fmla="*/ 10000 h 10000"/>
                  <a:gd name="connsiteX3" fmla="*/ 8462 w 9617"/>
                  <a:gd name="connsiteY3" fmla="*/ 10000 h 10000"/>
                  <a:gd name="connsiteX4" fmla="*/ 8078 w 9617"/>
                  <a:gd name="connsiteY4" fmla="*/ 10000 h 10000"/>
                  <a:gd name="connsiteX5" fmla="*/ 7307 w 9617"/>
                  <a:gd name="connsiteY5" fmla="*/ 9858 h 10000"/>
                  <a:gd name="connsiteX6" fmla="*/ 6923 w 9617"/>
                  <a:gd name="connsiteY6" fmla="*/ 9622 h 10000"/>
                  <a:gd name="connsiteX7" fmla="*/ 6538 w 9617"/>
                  <a:gd name="connsiteY7" fmla="*/ 9196 h 10000"/>
                  <a:gd name="connsiteX8" fmla="*/ 6154 w 9617"/>
                  <a:gd name="connsiteY8" fmla="*/ 8416 h 10000"/>
                  <a:gd name="connsiteX9" fmla="*/ 5768 w 9617"/>
                  <a:gd name="connsiteY9" fmla="*/ 7234 h 10000"/>
                  <a:gd name="connsiteX10" fmla="*/ 5480 w 9617"/>
                  <a:gd name="connsiteY10" fmla="*/ 5603 h 10000"/>
                  <a:gd name="connsiteX11" fmla="*/ 5097 w 9617"/>
                  <a:gd name="connsiteY11" fmla="*/ 3688 h 10000"/>
                  <a:gd name="connsiteX12" fmla="*/ 4711 w 9617"/>
                  <a:gd name="connsiteY12" fmla="*/ 1844 h 10000"/>
                  <a:gd name="connsiteX13" fmla="*/ 4327 w 9617"/>
                  <a:gd name="connsiteY13" fmla="*/ 496 h 10000"/>
                  <a:gd name="connsiteX14" fmla="*/ 3943 w 9617"/>
                  <a:gd name="connsiteY14" fmla="*/ 0 h 10000"/>
                  <a:gd name="connsiteX15" fmla="*/ 3557 w 9617"/>
                  <a:gd name="connsiteY15" fmla="*/ 496 h 10000"/>
                  <a:gd name="connsiteX16" fmla="*/ 3269 w 9617"/>
                  <a:gd name="connsiteY16" fmla="*/ 1844 h 10000"/>
                  <a:gd name="connsiteX17" fmla="*/ 2885 w 9617"/>
                  <a:gd name="connsiteY17" fmla="*/ 3688 h 10000"/>
                  <a:gd name="connsiteX18" fmla="*/ 2500 w 9617"/>
                  <a:gd name="connsiteY18" fmla="*/ 5603 h 10000"/>
                  <a:gd name="connsiteX19" fmla="*/ 2114 w 9617"/>
                  <a:gd name="connsiteY19" fmla="*/ 7234 h 10000"/>
                  <a:gd name="connsiteX20" fmla="*/ 1730 w 9617"/>
                  <a:gd name="connsiteY20" fmla="*/ 8416 h 10000"/>
                  <a:gd name="connsiteX21" fmla="*/ 1441 w 9617"/>
                  <a:gd name="connsiteY21" fmla="*/ 9196 h 10000"/>
                  <a:gd name="connsiteX22" fmla="*/ 1058 w 9617"/>
                  <a:gd name="connsiteY22" fmla="*/ 9622 h 10000"/>
                  <a:gd name="connsiteX23" fmla="*/ 673 w 9617"/>
                  <a:gd name="connsiteY23" fmla="*/ 9858 h 10000"/>
                  <a:gd name="connsiteX24" fmla="*/ 383 w 9617"/>
                  <a:gd name="connsiteY24" fmla="*/ 9953 h 10000"/>
                  <a:gd name="connsiteX25" fmla="*/ 0 w 9617"/>
                  <a:gd name="connsiteY25" fmla="*/ 10000 h 10000"/>
                  <a:gd name="connsiteX0" fmla="*/ 9598 w 9598"/>
                  <a:gd name="connsiteY0" fmla="*/ 10000 h 10000"/>
                  <a:gd name="connsiteX1" fmla="*/ 9198 w 9598"/>
                  <a:gd name="connsiteY1" fmla="*/ 10000 h 10000"/>
                  <a:gd name="connsiteX2" fmla="*/ 8799 w 9598"/>
                  <a:gd name="connsiteY2" fmla="*/ 10000 h 10000"/>
                  <a:gd name="connsiteX3" fmla="*/ 8400 w 9598"/>
                  <a:gd name="connsiteY3" fmla="*/ 10000 h 10000"/>
                  <a:gd name="connsiteX4" fmla="*/ 7598 w 9598"/>
                  <a:gd name="connsiteY4" fmla="*/ 9858 h 10000"/>
                  <a:gd name="connsiteX5" fmla="*/ 7199 w 9598"/>
                  <a:gd name="connsiteY5" fmla="*/ 9622 h 10000"/>
                  <a:gd name="connsiteX6" fmla="*/ 6798 w 9598"/>
                  <a:gd name="connsiteY6" fmla="*/ 9196 h 10000"/>
                  <a:gd name="connsiteX7" fmla="*/ 6399 w 9598"/>
                  <a:gd name="connsiteY7" fmla="*/ 8416 h 10000"/>
                  <a:gd name="connsiteX8" fmla="*/ 5998 w 9598"/>
                  <a:gd name="connsiteY8" fmla="*/ 7234 h 10000"/>
                  <a:gd name="connsiteX9" fmla="*/ 5698 w 9598"/>
                  <a:gd name="connsiteY9" fmla="*/ 5603 h 10000"/>
                  <a:gd name="connsiteX10" fmla="*/ 5300 w 9598"/>
                  <a:gd name="connsiteY10" fmla="*/ 3688 h 10000"/>
                  <a:gd name="connsiteX11" fmla="*/ 4899 w 9598"/>
                  <a:gd name="connsiteY11" fmla="*/ 1844 h 10000"/>
                  <a:gd name="connsiteX12" fmla="*/ 4499 w 9598"/>
                  <a:gd name="connsiteY12" fmla="*/ 496 h 10000"/>
                  <a:gd name="connsiteX13" fmla="*/ 4100 w 9598"/>
                  <a:gd name="connsiteY13" fmla="*/ 0 h 10000"/>
                  <a:gd name="connsiteX14" fmla="*/ 3699 w 9598"/>
                  <a:gd name="connsiteY14" fmla="*/ 496 h 10000"/>
                  <a:gd name="connsiteX15" fmla="*/ 3399 w 9598"/>
                  <a:gd name="connsiteY15" fmla="*/ 1844 h 10000"/>
                  <a:gd name="connsiteX16" fmla="*/ 3000 w 9598"/>
                  <a:gd name="connsiteY16" fmla="*/ 3688 h 10000"/>
                  <a:gd name="connsiteX17" fmla="*/ 2600 w 9598"/>
                  <a:gd name="connsiteY17" fmla="*/ 5603 h 10000"/>
                  <a:gd name="connsiteX18" fmla="*/ 2198 w 9598"/>
                  <a:gd name="connsiteY18" fmla="*/ 7234 h 10000"/>
                  <a:gd name="connsiteX19" fmla="*/ 1799 w 9598"/>
                  <a:gd name="connsiteY19" fmla="*/ 8416 h 10000"/>
                  <a:gd name="connsiteX20" fmla="*/ 1498 w 9598"/>
                  <a:gd name="connsiteY20" fmla="*/ 9196 h 10000"/>
                  <a:gd name="connsiteX21" fmla="*/ 1100 w 9598"/>
                  <a:gd name="connsiteY21" fmla="*/ 9622 h 10000"/>
                  <a:gd name="connsiteX22" fmla="*/ 700 w 9598"/>
                  <a:gd name="connsiteY22" fmla="*/ 9858 h 10000"/>
                  <a:gd name="connsiteX23" fmla="*/ 398 w 9598"/>
                  <a:gd name="connsiteY23" fmla="*/ 9953 h 10000"/>
                  <a:gd name="connsiteX24" fmla="*/ 0 w 9598"/>
                  <a:gd name="connsiteY24" fmla="*/ 10000 h 10000"/>
                  <a:gd name="connsiteX0" fmla="*/ 9583 w 9583"/>
                  <a:gd name="connsiteY0" fmla="*/ 10000 h 10000"/>
                  <a:gd name="connsiteX1" fmla="*/ 9168 w 9583"/>
                  <a:gd name="connsiteY1" fmla="*/ 10000 h 10000"/>
                  <a:gd name="connsiteX2" fmla="*/ 8752 w 9583"/>
                  <a:gd name="connsiteY2" fmla="*/ 10000 h 10000"/>
                  <a:gd name="connsiteX3" fmla="*/ 7916 w 9583"/>
                  <a:gd name="connsiteY3" fmla="*/ 9858 h 10000"/>
                  <a:gd name="connsiteX4" fmla="*/ 7501 w 9583"/>
                  <a:gd name="connsiteY4" fmla="*/ 9622 h 10000"/>
                  <a:gd name="connsiteX5" fmla="*/ 7083 w 9583"/>
                  <a:gd name="connsiteY5" fmla="*/ 9196 h 10000"/>
                  <a:gd name="connsiteX6" fmla="*/ 6667 w 9583"/>
                  <a:gd name="connsiteY6" fmla="*/ 8416 h 10000"/>
                  <a:gd name="connsiteX7" fmla="*/ 6249 w 9583"/>
                  <a:gd name="connsiteY7" fmla="*/ 7234 h 10000"/>
                  <a:gd name="connsiteX8" fmla="*/ 5937 w 9583"/>
                  <a:gd name="connsiteY8" fmla="*/ 5603 h 10000"/>
                  <a:gd name="connsiteX9" fmla="*/ 5522 w 9583"/>
                  <a:gd name="connsiteY9" fmla="*/ 3688 h 10000"/>
                  <a:gd name="connsiteX10" fmla="*/ 5104 w 9583"/>
                  <a:gd name="connsiteY10" fmla="*/ 1844 h 10000"/>
                  <a:gd name="connsiteX11" fmla="*/ 4687 w 9583"/>
                  <a:gd name="connsiteY11" fmla="*/ 496 h 10000"/>
                  <a:gd name="connsiteX12" fmla="*/ 4272 w 9583"/>
                  <a:gd name="connsiteY12" fmla="*/ 0 h 10000"/>
                  <a:gd name="connsiteX13" fmla="*/ 3854 w 9583"/>
                  <a:gd name="connsiteY13" fmla="*/ 496 h 10000"/>
                  <a:gd name="connsiteX14" fmla="*/ 3541 w 9583"/>
                  <a:gd name="connsiteY14" fmla="*/ 1844 h 10000"/>
                  <a:gd name="connsiteX15" fmla="*/ 3126 w 9583"/>
                  <a:gd name="connsiteY15" fmla="*/ 3688 h 10000"/>
                  <a:gd name="connsiteX16" fmla="*/ 2709 w 9583"/>
                  <a:gd name="connsiteY16" fmla="*/ 5603 h 10000"/>
                  <a:gd name="connsiteX17" fmla="*/ 2290 w 9583"/>
                  <a:gd name="connsiteY17" fmla="*/ 7234 h 10000"/>
                  <a:gd name="connsiteX18" fmla="*/ 1874 w 9583"/>
                  <a:gd name="connsiteY18" fmla="*/ 8416 h 10000"/>
                  <a:gd name="connsiteX19" fmla="*/ 1561 w 9583"/>
                  <a:gd name="connsiteY19" fmla="*/ 9196 h 10000"/>
                  <a:gd name="connsiteX20" fmla="*/ 1146 w 9583"/>
                  <a:gd name="connsiteY20" fmla="*/ 9622 h 10000"/>
                  <a:gd name="connsiteX21" fmla="*/ 729 w 9583"/>
                  <a:gd name="connsiteY21" fmla="*/ 9858 h 10000"/>
                  <a:gd name="connsiteX22" fmla="*/ 415 w 9583"/>
                  <a:gd name="connsiteY22" fmla="*/ 9953 h 10000"/>
                  <a:gd name="connsiteX23" fmla="*/ 0 w 9583"/>
                  <a:gd name="connsiteY23" fmla="*/ 10000 h 10000"/>
                  <a:gd name="connsiteX0" fmla="*/ 9567 w 9567"/>
                  <a:gd name="connsiteY0" fmla="*/ 10000 h 10000"/>
                  <a:gd name="connsiteX1" fmla="*/ 9133 w 9567"/>
                  <a:gd name="connsiteY1" fmla="*/ 10000 h 10000"/>
                  <a:gd name="connsiteX2" fmla="*/ 8260 w 9567"/>
                  <a:gd name="connsiteY2" fmla="*/ 9858 h 10000"/>
                  <a:gd name="connsiteX3" fmla="*/ 7827 w 9567"/>
                  <a:gd name="connsiteY3" fmla="*/ 9622 h 10000"/>
                  <a:gd name="connsiteX4" fmla="*/ 7391 w 9567"/>
                  <a:gd name="connsiteY4" fmla="*/ 9196 h 10000"/>
                  <a:gd name="connsiteX5" fmla="*/ 6957 w 9567"/>
                  <a:gd name="connsiteY5" fmla="*/ 8416 h 10000"/>
                  <a:gd name="connsiteX6" fmla="*/ 6521 w 9567"/>
                  <a:gd name="connsiteY6" fmla="*/ 7234 h 10000"/>
                  <a:gd name="connsiteX7" fmla="*/ 6195 w 9567"/>
                  <a:gd name="connsiteY7" fmla="*/ 5603 h 10000"/>
                  <a:gd name="connsiteX8" fmla="*/ 5762 w 9567"/>
                  <a:gd name="connsiteY8" fmla="*/ 3688 h 10000"/>
                  <a:gd name="connsiteX9" fmla="*/ 5326 w 9567"/>
                  <a:gd name="connsiteY9" fmla="*/ 1844 h 10000"/>
                  <a:gd name="connsiteX10" fmla="*/ 4891 w 9567"/>
                  <a:gd name="connsiteY10" fmla="*/ 496 h 10000"/>
                  <a:gd name="connsiteX11" fmla="*/ 4458 w 9567"/>
                  <a:gd name="connsiteY11" fmla="*/ 0 h 10000"/>
                  <a:gd name="connsiteX12" fmla="*/ 4022 w 9567"/>
                  <a:gd name="connsiteY12" fmla="*/ 496 h 10000"/>
                  <a:gd name="connsiteX13" fmla="*/ 3695 w 9567"/>
                  <a:gd name="connsiteY13" fmla="*/ 1844 h 10000"/>
                  <a:gd name="connsiteX14" fmla="*/ 3262 w 9567"/>
                  <a:gd name="connsiteY14" fmla="*/ 3688 h 10000"/>
                  <a:gd name="connsiteX15" fmla="*/ 2827 w 9567"/>
                  <a:gd name="connsiteY15" fmla="*/ 5603 h 10000"/>
                  <a:gd name="connsiteX16" fmla="*/ 2390 w 9567"/>
                  <a:gd name="connsiteY16" fmla="*/ 7234 h 10000"/>
                  <a:gd name="connsiteX17" fmla="*/ 1956 w 9567"/>
                  <a:gd name="connsiteY17" fmla="*/ 8416 h 10000"/>
                  <a:gd name="connsiteX18" fmla="*/ 1629 w 9567"/>
                  <a:gd name="connsiteY18" fmla="*/ 9196 h 10000"/>
                  <a:gd name="connsiteX19" fmla="*/ 1196 w 9567"/>
                  <a:gd name="connsiteY19" fmla="*/ 9622 h 10000"/>
                  <a:gd name="connsiteX20" fmla="*/ 761 w 9567"/>
                  <a:gd name="connsiteY20" fmla="*/ 9858 h 10000"/>
                  <a:gd name="connsiteX21" fmla="*/ 433 w 9567"/>
                  <a:gd name="connsiteY21" fmla="*/ 9953 h 10000"/>
                  <a:gd name="connsiteX22" fmla="*/ 0 w 9567"/>
                  <a:gd name="connsiteY22" fmla="*/ 10000 h 10000"/>
                  <a:gd name="connsiteX0" fmla="*/ 9546 w 9546"/>
                  <a:gd name="connsiteY0" fmla="*/ 10000 h 10000"/>
                  <a:gd name="connsiteX1" fmla="*/ 8634 w 9546"/>
                  <a:gd name="connsiteY1" fmla="*/ 9858 h 10000"/>
                  <a:gd name="connsiteX2" fmla="*/ 8181 w 9546"/>
                  <a:gd name="connsiteY2" fmla="*/ 9622 h 10000"/>
                  <a:gd name="connsiteX3" fmla="*/ 7726 w 9546"/>
                  <a:gd name="connsiteY3" fmla="*/ 9196 h 10000"/>
                  <a:gd name="connsiteX4" fmla="*/ 7272 w 9546"/>
                  <a:gd name="connsiteY4" fmla="*/ 8416 h 10000"/>
                  <a:gd name="connsiteX5" fmla="*/ 6816 w 9546"/>
                  <a:gd name="connsiteY5" fmla="*/ 7234 h 10000"/>
                  <a:gd name="connsiteX6" fmla="*/ 6475 w 9546"/>
                  <a:gd name="connsiteY6" fmla="*/ 5603 h 10000"/>
                  <a:gd name="connsiteX7" fmla="*/ 6023 w 9546"/>
                  <a:gd name="connsiteY7" fmla="*/ 3688 h 10000"/>
                  <a:gd name="connsiteX8" fmla="*/ 5567 w 9546"/>
                  <a:gd name="connsiteY8" fmla="*/ 1844 h 10000"/>
                  <a:gd name="connsiteX9" fmla="*/ 5112 w 9546"/>
                  <a:gd name="connsiteY9" fmla="*/ 496 h 10000"/>
                  <a:gd name="connsiteX10" fmla="*/ 4660 w 9546"/>
                  <a:gd name="connsiteY10" fmla="*/ 0 h 10000"/>
                  <a:gd name="connsiteX11" fmla="*/ 4204 w 9546"/>
                  <a:gd name="connsiteY11" fmla="*/ 496 h 10000"/>
                  <a:gd name="connsiteX12" fmla="*/ 3862 w 9546"/>
                  <a:gd name="connsiteY12" fmla="*/ 1844 h 10000"/>
                  <a:gd name="connsiteX13" fmla="*/ 3410 w 9546"/>
                  <a:gd name="connsiteY13" fmla="*/ 3688 h 10000"/>
                  <a:gd name="connsiteX14" fmla="*/ 2955 w 9546"/>
                  <a:gd name="connsiteY14" fmla="*/ 5603 h 10000"/>
                  <a:gd name="connsiteX15" fmla="*/ 2498 w 9546"/>
                  <a:gd name="connsiteY15" fmla="*/ 7234 h 10000"/>
                  <a:gd name="connsiteX16" fmla="*/ 2045 w 9546"/>
                  <a:gd name="connsiteY16" fmla="*/ 8416 h 10000"/>
                  <a:gd name="connsiteX17" fmla="*/ 1703 w 9546"/>
                  <a:gd name="connsiteY17" fmla="*/ 9196 h 10000"/>
                  <a:gd name="connsiteX18" fmla="*/ 1250 w 9546"/>
                  <a:gd name="connsiteY18" fmla="*/ 9622 h 10000"/>
                  <a:gd name="connsiteX19" fmla="*/ 795 w 9546"/>
                  <a:gd name="connsiteY19" fmla="*/ 9858 h 10000"/>
                  <a:gd name="connsiteX20" fmla="*/ 453 w 9546"/>
                  <a:gd name="connsiteY20" fmla="*/ 9953 h 10000"/>
                  <a:gd name="connsiteX21" fmla="*/ 0 w 9546"/>
                  <a:gd name="connsiteY21" fmla="*/ 10000 h 10000"/>
                  <a:gd name="connsiteX0" fmla="*/ 9045 w 9045"/>
                  <a:gd name="connsiteY0" fmla="*/ 9858 h 10000"/>
                  <a:gd name="connsiteX1" fmla="*/ 8570 w 9045"/>
                  <a:gd name="connsiteY1" fmla="*/ 9622 h 10000"/>
                  <a:gd name="connsiteX2" fmla="*/ 8093 w 9045"/>
                  <a:gd name="connsiteY2" fmla="*/ 9196 h 10000"/>
                  <a:gd name="connsiteX3" fmla="*/ 7618 w 9045"/>
                  <a:gd name="connsiteY3" fmla="*/ 8416 h 10000"/>
                  <a:gd name="connsiteX4" fmla="*/ 7140 w 9045"/>
                  <a:gd name="connsiteY4" fmla="*/ 7234 h 10000"/>
                  <a:gd name="connsiteX5" fmla="*/ 6783 w 9045"/>
                  <a:gd name="connsiteY5" fmla="*/ 5603 h 10000"/>
                  <a:gd name="connsiteX6" fmla="*/ 6309 w 9045"/>
                  <a:gd name="connsiteY6" fmla="*/ 3688 h 10000"/>
                  <a:gd name="connsiteX7" fmla="*/ 5832 w 9045"/>
                  <a:gd name="connsiteY7" fmla="*/ 1844 h 10000"/>
                  <a:gd name="connsiteX8" fmla="*/ 5355 w 9045"/>
                  <a:gd name="connsiteY8" fmla="*/ 496 h 10000"/>
                  <a:gd name="connsiteX9" fmla="*/ 4882 w 9045"/>
                  <a:gd name="connsiteY9" fmla="*/ 0 h 10000"/>
                  <a:gd name="connsiteX10" fmla="*/ 4404 w 9045"/>
                  <a:gd name="connsiteY10" fmla="*/ 496 h 10000"/>
                  <a:gd name="connsiteX11" fmla="*/ 4046 w 9045"/>
                  <a:gd name="connsiteY11" fmla="*/ 1844 h 10000"/>
                  <a:gd name="connsiteX12" fmla="*/ 3572 w 9045"/>
                  <a:gd name="connsiteY12" fmla="*/ 3688 h 10000"/>
                  <a:gd name="connsiteX13" fmla="*/ 3096 w 9045"/>
                  <a:gd name="connsiteY13" fmla="*/ 5603 h 10000"/>
                  <a:gd name="connsiteX14" fmla="*/ 2617 w 9045"/>
                  <a:gd name="connsiteY14" fmla="*/ 7234 h 10000"/>
                  <a:gd name="connsiteX15" fmla="*/ 2142 w 9045"/>
                  <a:gd name="connsiteY15" fmla="*/ 8416 h 10000"/>
                  <a:gd name="connsiteX16" fmla="*/ 1784 w 9045"/>
                  <a:gd name="connsiteY16" fmla="*/ 9196 h 10000"/>
                  <a:gd name="connsiteX17" fmla="*/ 1309 w 9045"/>
                  <a:gd name="connsiteY17" fmla="*/ 9622 h 10000"/>
                  <a:gd name="connsiteX18" fmla="*/ 833 w 9045"/>
                  <a:gd name="connsiteY18" fmla="*/ 9858 h 10000"/>
                  <a:gd name="connsiteX19" fmla="*/ 475 w 9045"/>
                  <a:gd name="connsiteY19" fmla="*/ 9953 h 10000"/>
                  <a:gd name="connsiteX20" fmla="*/ 0 w 9045"/>
                  <a:gd name="connsiteY20" fmla="*/ 10000 h 10000"/>
                  <a:gd name="connsiteX0" fmla="*/ 9475 w 9475"/>
                  <a:gd name="connsiteY0" fmla="*/ 9858 h 9953"/>
                  <a:gd name="connsiteX1" fmla="*/ 8950 w 9475"/>
                  <a:gd name="connsiteY1" fmla="*/ 9622 h 9953"/>
                  <a:gd name="connsiteX2" fmla="*/ 8422 w 9475"/>
                  <a:gd name="connsiteY2" fmla="*/ 9196 h 9953"/>
                  <a:gd name="connsiteX3" fmla="*/ 7897 w 9475"/>
                  <a:gd name="connsiteY3" fmla="*/ 8416 h 9953"/>
                  <a:gd name="connsiteX4" fmla="*/ 7369 w 9475"/>
                  <a:gd name="connsiteY4" fmla="*/ 7234 h 9953"/>
                  <a:gd name="connsiteX5" fmla="*/ 6974 w 9475"/>
                  <a:gd name="connsiteY5" fmla="*/ 5603 h 9953"/>
                  <a:gd name="connsiteX6" fmla="*/ 6450 w 9475"/>
                  <a:gd name="connsiteY6" fmla="*/ 3688 h 9953"/>
                  <a:gd name="connsiteX7" fmla="*/ 5923 w 9475"/>
                  <a:gd name="connsiteY7" fmla="*/ 1844 h 9953"/>
                  <a:gd name="connsiteX8" fmla="*/ 5395 w 9475"/>
                  <a:gd name="connsiteY8" fmla="*/ 496 h 9953"/>
                  <a:gd name="connsiteX9" fmla="*/ 4872 w 9475"/>
                  <a:gd name="connsiteY9" fmla="*/ 0 h 9953"/>
                  <a:gd name="connsiteX10" fmla="*/ 4344 w 9475"/>
                  <a:gd name="connsiteY10" fmla="*/ 496 h 9953"/>
                  <a:gd name="connsiteX11" fmla="*/ 3948 w 9475"/>
                  <a:gd name="connsiteY11" fmla="*/ 1844 h 9953"/>
                  <a:gd name="connsiteX12" fmla="*/ 3424 w 9475"/>
                  <a:gd name="connsiteY12" fmla="*/ 3688 h 9953"/>
                  <a:gd name="connsiteX13" fmla="*/ 2898 w 9475"/>
                  <a:gd name="connsiteY13" fmla="*/ 5603 h 9953"/>
                  <a:gd name="connsiteX14" fmla="*/ 2368 w 9475"/>
                  <a:gd name="connsiteY14" fmla="*/ 7234 h 9953"/>
                  <a:gd name="connsiteX15" fmla="*/ 1843 w 9475"/>
                  <a:gd name="connsiteY15" fmla="*/ 8416 h 9953"/>
                  <a:gd name="connsiteX16" fmla="*/ 1447 w 9475"/>
                  <a:gd name="connsiteY16" fmla="*/ 9196 h 9953"/>
                  <a:gd name="connsiteX17" fmla="*/ 922 w 9475"/>
                  <a:gd name="connsiteY17" fmla="*/ 9622 h 9953"/>
                  <a:gd name="connsiteX18" fmla="*/ 396 w 9475"/>
                  <a:gd name="connsiteY18" fmla="*/ 9858 h 9953"/>
                  <a:gd name="connsiteX19" fmla="*/ 0 w 9475"/>
                  <a:gd name="connsiteY19" fmla="*/ 9953 h 9953"/>
                  <a:gd name="connsiteX0" fmla="*/ 9582 w 9582"/>
                  <a:gd name="connsiteY0" fmla="*/ 9905 h 9905"/>
                  <a:gd name="connsiteX1" fmla="*/ 9028 w 9582"/>
                  <a:gd name="connsiteY1" fmla="*/ 9667 h 9905"/>
                  <a:gd name="connsiteX2" fmla="*/ 8471 w 9582"/>
                  <a:gd name="connsiteY2" fmla="*/ 9239 h 9905"/>
                  <a:gd name="connsiteX3" fmla="*/ 7917 w 9582"/>
                  <a:gd name="connsiteY3" fmla="*/ 8456 h 9905"/>
                  <a:gd name="connsiteX4" fmla="*/ 7359 w 9582"/>
                  <a:gd name="connsiteY4" fmla="*/ 7268 h 9905"/>
                  <a:gd name="connsiteX5" fmla="*/ 6942 w 9582"/>
                  <a:gd name="connsiteY5" fmla="*/ 5629 h 9905"/>
                  <a:gd name="connsiteX6" fmla="*/ 6389 w 9582"/>
                  <a:gd name="connsiteY6" fmla="*/ 3705 h 9905"/>
                  <a:gd name="connsiteX7" fmla="*/ 5833 w 9582"/>
                  <a:gd name="connsiteY7" fmla="*/ 1853 h 9905"/>
                  <a:gd name="connsiteX8" fmla="*/ 5276 w 9582"/>
                  <a:gd name="connsiteY8" fmla="*/ 498 h 9905"/>
                  <a:gd name="connsiteX9" fmla="*/ 4724 w 9582"/>
                  <a:gd name="connsiteY9" fmla="*/ 0 h 9905"/>
                  <a:gd name="connsiteX10" fmla="*/ 4167 w 9582"/>
                  <a:gd name="connsiteY10" fmla="*/ 498 h 9905"/>
                  <a:gd name="connsiteX11" fmla="*/ 3749 w 9582"/>
                  <a:gd name="connsiteY11" fmla="*/ 1853 h 9905"/>
                  <a:gd name="connsiteX12" fmla="*/ 3196 w 9582"/>
                  <a:gd name="connsiteY12" fmla="*/ 3705 h 9905"/>
                  <a:gd name="connsiteX13" fmla="*/ 2641 w 9582"/>
                  <a:gd name="connsiteY13" fmla="*/ 5629 h 9905"/>
                  <a:gd name="connsiteX14" fmla="*/ 2081 w 9582"/>
                  <a:gd name="connsiteY14" fmla="*/ 7268 h 9905"/>
                  <a:gd name="connsiteX15" fmla="*/ 1527 w 9582"/>
                  <a:gd name="connsiteY15" fmla="*/ 8456 h 9905"/>
                  <a:gd name="connsiteX16" fmla="*/ 1109 w 9582"/>
                  <a:gd name="connsiteY16" fmla="*/ 9239 h 9905"/>
                  <a:gd name="connsiteX17" fmla="*/ 555 w 9582"/>
                  <a:gd name="connsiteY17" fmla="*/ 9667 h 9905"/>
                  <a:gd name="connsiteX18" fmla="*/ 0 w 9582"/>
                  <a:gd name="connsiteY18" fmla="*/ 9905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82" h="9905">
                    <a:moveTo>
                      <a:pt x="9582" y="9905"/>
                    </a:moveTo>
                    <a:lnTo>
                      <a:pt x="9028" y="9667"/>
                    </a:lnTo>
                    <a:lnTo>
                      <a:pt x="8471" y="9239"/>
                    </a:lnTo>
                    <a:lnTo>
                      <a:pt x="7917" y="8456"/>
                    </a:lnTo>
                    <a:lnTo>
                      <a:pt x="7359" y="7268"/>
                    </a:lnTo>
                    <a:cubicBezTo>
                      <a:pt x="7219" y="6722"/>
                      <a:pt x="7081" y="6176"/>
                      <a:pt x="6942" y="5629"/>
                    </a:cubicBezTo>
                    <a:cubicBezTo>
                      <a:pt x="6758" y="4988"/>
                      <a:pt x="6575" y="4346"/>
                      <a:pt x="6389" y="3705"/>
                    </a:cubicBezTo>
                    <a:cubicBezTo>
                      <a:pt x="6203" y="3088"/>
                      <a:pt x="6019" y="2471"/>
                      <a:pt x="5833" y="1853"/>
                    </a:cubicBezTo>
                    <a:lnTo>
                      <a:pt x="5276" y="498"/>
                    </a:lnTo>
                    <a:lnTo>
                      <a:pt x="4724" y="0"/>
                    </a:lnTo>
                    <a:lnTo>
                      <a:pt x="4167" y="498"/>
                    </a:lnTo>
                    <a:cubicBezTo>
                      <a:pt x="4028" y="950"/>
                      <a:pt x="3888" y="1401"/>
                      <a:pt x="3749" y="1853"/>
                    </a:cubicBezTo>
                    <a:cubicBezTo>
                      <a:pt x="3567" y="2471"/>
                      <a:pt x="3379" y="3088"/>
                      <a:pt x="3196" y="3705"/>
                    </a:cubicBezTo>
                    <a:cubicBezTo>
                      <a:pt x="3010" y="4346"/>
                      <a:pt x="2821" y="4988"/>
                      <a:pt x="2641" y="5629"/>
                    </a:cubicBezTo>
                    <a:lnTo>
                      <a:pt x="2081" y="7268"/>
                    </a:lnTo>
                    <a:cubicBezTo>
                      <a:pt x="1901" y="7664"/>
                      <a:pt x="1712" y="8060"/>
                      <a:pt x="1527" y="8456"/>
                    </a:cubicBezTo>
                    <a:cubicBezTo>
                      <a:pt x="1391" y="8717"/>
                      <a:pt x="1247" y="8978"/>
                      <a:pt x="1109" y="9239"/>
                    </a:cubicBezTo>
                    <a:lnTo>
                      <a:pt x="555" y="9667"/>
                    </a:lnTo>
                    <a:lnTo>
                      <a:pt x="0" y="9905"/>
                    </a:lnTo>
                  </a:path>
                </a:pathLst>
              </a:custGeom>
              <a:noFill/>
              <a:ln w="19050" cmpd="sng">
                <a:solidFill>
                  <a:schemeClr val="tx1"/>
                </a:solidFill>
                <a:prstDash val="solid"/>
                <a:round/>
                <a:headEnd/>
                <a:tailEnd/>
              </a:ln>
            </p:spPr>
            <p:txBody>
              <a:bodyPr/>
              <a:lstStyle/>
              <a:p>
                <a:endParaRPr lang="en-US"/>
              </a:p>
            </p:txBody>
          </p:sp>
          <p:sp>
            <p:nvSpPr>
              <p:cNvPr id="26" name="TextBox 25"/>
              <p:cNvSpPr txBox="1"/>
              <p:nvPr/>
            </p:nvSpPr>
            <p:spPr>
              <a:xfrm>
                <a:off x="2159001" y="4080932"/>
                <a:ext cx="801188" cy="266227"/>
              </a:xfrm>
              <a:prstGeom prst="rect">
                <a:avLst/>
              </a:prstGeom>
              <a:noFill/>
            </p:spPr>
            <p:txBody>
              <a:bodyPr wrap="none" rtlCol="0">
                <a:spAutoFit/>
              </a:bodyPr>
              <a:lstStyle/>
              <a:p>
                <a:r>
                  <a:rPr lang="en-US" sz="1200" i="1" dirty="0" smtClean="0">
                    <a:solidFill>
                      <a:srgbClr val="000000"/>
                    </a:solidFill>
                    <a:latin typeface="Times New Roman"/>
                    <a:cs typeface="Times New Roman"/>
                  </a:rPr>
                  <a:t>spectrum</a:t>
                </a:r>
                <a:endParaRPr lang="en-US" sz="1200" i="1" dirty="0">
                  <a:solidFill>
                    <a:srgbClr val="000000"/>
                  </a:solidFill>
                  <a:latin typeface="Times New Roman"/>
                  <a:cs typeface="Times New Roman"/>
                </a:endParaRPr>
              </a:p>
            </p:txBody>
          </p:sp>
          <p:cxnSp>
            <p:nvCxnSpPr>
              <p:cNvPr id="27" name="Straight Arrow Connector 26"/>
              <p:cNvCxnSpPr/>
              <p:nvPr/>
            </p:nvCxnSpPr>
            <p:spPr bwMode="auto">
              <a:xfrm>
                <a:off x="567218" y="4148223"/>
                <a:ext cx="2599316" cy="44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 name="TextBox 27"/>
              <p:cNvSpPr txBox="1"/>
              <p:nvPr/>
            </p:nvSpPr>
            <p:spPr>
              <a:xfrm>
                <a:off x="32474" y="3191932"/>
                <a:ext cx="886849" cy="437967"/>
              </a:xfrm>
              <a:prstGeom prst="rect">
                <a:avLst/>
              </a:prstGeom>
              <a:noFill/>
            </p:spPr>
            <p:txBody>
              <a:bodyPr wrap="none" rtlCol="0">
                <a:spAutoFit/>
              </a:bodyPr>
              <a:lstStyle/>
              <a:p>
                <a:r>
                  <a:rPr lang="en-US" sz="1200" i="1" dirty="0" smtClean="0">
                    <a:solidFill>
                      <a:srgbClr val="000000"/>
                    </a:solidFill>
                    <a:latin typeface="Times New Roman"/>
                    <a:cs typeface="Times New Roman"/>
                  </a:rPr>
                  <a:t>gain </a:t>
                </a:r>
              </a:p>
              <a:p>
                <a:r>
                  <a:rPr lang="en-US" sz="1200" i="1" dirty="0" smtClean="0">
                    <a:solidFill>
                      <a:srgbClr val="000000"/>
                    </a:solidFill>
                    <a:latin typeface="Times New Roman"/>
                    <a:cs typeface="Times New Roman"/>
                  </a:rPr>
                  <a:t>bandwidth</a:t>
                </a:r>
                <a:endParaRPr lang="en-US" sz="1200" i="1" dirty="0">
                  <a:solidFill>
                    <a:srgbClr val="000000"/>
                  </a:solidFill>
                  <a:latin typeface="Times New Roman"/>
                  <a:cs typeface="Times New Roman"/>
                </a:endParaRPr>
              </a:p>
            </p:txBody>
          </p:sp>
          <p:sp>
            <p:nvSpPr>
              <p:cNvPr id="29" name="Freeform 18"/>
              <p:cNvSpPr>
                <a:spLocks/>
              </p:cNvSpPr>
              <p:nvPr/>
            </p:nvSpPr>
            <p:spPr bwMode="auto">
              <a:xfrm>
                <a:off x="1282593" y="3073582"/>
                <a:ext cx="535971" cy="978929"/>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rgbClr val="FF0000"/>
                  </a:gs>
                  <a:gs pos="30000">
                    <a:srgbClr val="FF0000"/>
                  </a:gs>
                  <a:gs pos="100000">
                    <a:srgbClr val="FFFFFF"/>
                  </a:gs>
                </a:gsLst>
                <a:lin ang="0" scaled="1"/>
              </a:gradFill>
              <a:ln w="19050" cmpd="sng">
                <a:solidFill>
                  <a:srgbClr val="FF6600"/>
                </a:solidFill>
                <a:prstDash val="solid"/>
                <a:round/>
                <a:headEnd/>
                <a:tailEnd/>
              </a:ln>
            </p:spPr>
            <p:txBody>
              <a:bodyPr/>
              <a:lstStyle/>
              <a:p>
                <a:endParaRPr lang="en-US"/>
              </a:p>
            </p:txBody>
          </p:sp>
          <p:sp>
            <p:nvSpPr>
              <p:cNvPr id="30" name="Freeform 29"/>
              <p:cNvSpPr>
                <a:spLocks/>
              </p:cNvSpPr>
              <p:nvPr/>
            </p:nvSpPr>
            <p:spPr bwMode="auto">
              <a:xfrm>
                <a:off x="1739770" y="3073603"/>
                <a:ext cx="535971" cy="978929"/>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chemeClr val="accent4">
                      <a:lumMod val="75000"/>
                    </a:schemeClr>
                  </a:gs>
                  <a:gs pos="30000">
                    <a:srgbClr val="AF66BE"/>
                  </a:gs>
                  <a:gs pos="100000">
                    <a:srgbClr val="FFFFFF"/>
                  </a:gs>
                </a:gsLst>
                <a:lin ang="0" scaled="1"/>
              </a:gradFill>
              <a:ln w="19050" cmpd="sng">
                <a:solidFill>
                  <a:srgbClr val="AF66BE"/>
                </a:solidFill>
                <a:prstDash val="solid"/>
                <a:round/>
                <a:headEnd/>
                <a:tailEnd/>
              </a:ln>
            </p:spPr>
            <p:txBody>
              <a:bodyPr/>
              <a:lstStyle/>
              <a:p>
                <a:endParaRPr lang="en-US"/>
              </a:p>
            </p:txBody>
          </p:sp>
        </p:grpSp>
        <p:grpSp>
          <p:nvGrpSpPr>
            <p:cNvPr id="71" name="Group 70"/>
            <p:cNvGrpSpPr/>
            <p:nvPr/>
          </p:nvGrpSpPr>
          <p:grpSpPr>
            <a:xfrm>
              <a:off x="5966657" y="2277095"/>
              <a:ext cx="777043" cy="580405"/>
              <a:chOff x="7058857" y="2505695"/>
              <a:chExt cx="816440" cy="758520"/>
            </a:xfrm>
          </p:grpSpPr>
          <p:sp>
            <p:nvSpPr>
              <p:cNvPr id="33" name="Freeform 32"/>
              <p:cNvSpPr>
                <a:spLocks/>
              </p:cNvSpPr>
              <p:nvPr/>
            </p:nvSpPr>
            <p:spPr bwMode="auto">
              <a:xfrm>
                <a:off x="7516935" y="2505711"/>
                <a:ext cx="358362" cy="758504"/>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chemeClr val="accent4">
                      <a:lumMod val="75000"/>
                    </a:schemeClr>
                  </a:gs>
                  <a:gs pos="30000">
                    <a:srgbClr val="AF66BE"/>
                  </a:gs>
                  <a:gs pos="100000">
                    <a:srgbClr val="FFFFFF"/>
                  </a:gs>
                </a:gsLst>
                <a:lin ang="0" scaled="1"/>
              </a:gradFill>
              <a:ln w="19050" cmpd="sng">
                <a:solidFill>
                  <a:srgbClr val="AF66BE"/>
                </a:solidFill>
                <a:prstDash val="solid"/>
                <a:round/>
                <a:headEnd/>
                <a:tailEnd/>
              </a:ln>
            </p:spPr>
            <p:txBody>
              <a:bodyPr/>
              <a:lstStyle/>
              <a:p>
                <a:endParaRPr lang="en-US"/>
              </a:p>
            </p:txBody>
          </p:sp>
          <p:sp>
            <p:nvSpPr>
              <p:cNvPr id="34" name="Freeform 18"/>
              <p:cNvSpPr>
                <a:spLocks/>
              </p:cNvSpPr>
              <p:nvPr/>
            </p:nvSpPr>
            <p:spPr bwMode="auto">
              <a:xfrm>
                <a:off x="7058857" y="2505695"/>
                <a:ext cx="358362" cy="758504"/>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rgbClr val="FF0000"/>
                  </a:gs>
                  <a:gs pos="30000">
                    <a:srgbClr val="FF0000"/>
                  </a:gs>
                  <a:gs pos="100000">
                    <a:srgbClr val="FFFFFF"/>
                  </a:gs>
                </a:gsLst>
                <a:lin ang="0" scaled="1"/>
              </a:gradFill>
              <a:ln w="19050" cmpd="sng">
                <a:solidFill>
                  <a:srgbClr val="FF6600"/>
                </a:solidFill>
                <a:prstDash val="solid"/>
                <a:round/>
                <a:headEnd/>
                <a:tailEnd/>
              </a:ln>
            </p:spPr>
            <p:txBody>
              <a:bodyPr/>
              <a:lstStyle/>
              <a:p>
                <a:endParaRPr lang="en-US"/>
              </a:p>
            </p:txBody>
          </p:sp>
        </p:grpSp>
        <p:sp>
          <p:nvSpPr>
            <p:cNvPr id="69" name="TextBox 68"/>
            <p:cNvSpPr txBox="1"/>
            <p:nvPr/>
          </p:nvSpPr>
          <p:spPr>
            <a:xfrm>
              <a:off x="7010400" y="2235200"/>
              <a:ext cx="2966978" cy="553177"/>
            </a:xfrm>
            <a:prstGeom prst="rect">
              <a:avLst/>
            </a:prstGeom>
            <a:noFill/>
          </p:spPr>
          <p:txBody>
            <a:bodyPr wrap="none" rtlCol="0">
              <a:spAutoFit/>
            </a:bodyPr>
            <a:lstStyle/>
            <a:p>
              <a:r>
                <a:rPr lang="en-US" sz="1600" dirty="0" smtClean="0">
                  <a:solidFill>
                    <a:srgbClr val="000000"/>
                  </a:solidFill>
                  <a:latin typeface="Times New Roman"/>
                  <a:cs typeface="Times New Roman"/>
                </a:rPr>
                <a:t>Spectral separation 0.4-0.7%</a:t>
              </a:r>
            </a:p>
            <a:p>
              <a:r>
                <a:rPr lang="en-US" sz="1600" b="1" dirty="0" smtClean="0">
                  <a:solidFill>
                    <a:srgbClr val="000000"/>
                  </a:solidFill>
                  <a:latin typeface="Times New Roman"/>
                  <a:cs typeface="Times New Roman"/>
                </a:rPr>
                <a:t>Allaria et al., </a:t>
              </a:r>
              <a:r>
                <a:rPr lang="en-US" sz="1600" b="1" dirty="0">
                  <a:solidFill>
                    <a:srgbClr val="000000"/>
                  </a:solidFill>
                  <a:latin typeface="Times New Roman"/>
                  <a:cs typeface="Times New Roman"/>
                </a:rPr>
                <a:t>Nat. </a:t>
              </a:r>
              <a:r>
                <a:rPr lang="en-US" sz="1600" b="1" dirty="0" smtClean="0">
                  <a:solidFill>
                    <a:srgbClr val="000000"/>
                  </a:solidFill>
                  <a:latin typeface="Times New Roman"/>
                  <a:cs typeface="Times New Roman"/>
                </a:rPr>
                <a:t>Comm., 2013</a:t>
              </a:r>
              <a:endParaRPr lang="en-US" sz="1600" b="1" dirty="0">
                <a:solidFill>
                  <a:srgbClr val="000000"/>
                </a:solidFill>
                <a:latin typeface="Times New Roman"/>
                <a:cs typeface="Times New Roman"/>
              </a:endParaRPr>
            </a:p>
          </p:txBody>
        </p:sp>
      </p:grpSp>
      <p:grpSp>
        <p:nvGrpSpPr>
          <p:cNvPr id="104" name="Group 103"/>
          <p:cNvGrpSpPr/>
          <p:nvPr/>
        </p:nvGrpSpPr>
        <p:grpSpPr>
          <a:xfrm>
            <a:off x="0" y="3598332"/>
            <a:ext cx="9880600" cy="1621368"/>
            <a:chOff x="0" y="3547532"/>
            <a:chExt cx="9880600" cy="1621368"/>
          </a:xfrm>
        </p:grpSpPr>
        <p:grpSp>
          <p:nvGrpSpPr>
            <p:cNvPr id="35" name="Group 34"/>
            <p:cNvGrpSpPr/>
            <p:nvPr/>
          </p:nvGrpSpPr>
          <p:grpSpPr>
            <a:xfrm>
              <a:off x="2179844" y="4279558"/>
              <a:ext cx="3509756" cy="203542"/>
              <a:chOff x="3233944" y="2514258"/>
              <a:chExt cx="6180082" cy="287826"/>
            </a:xfrm>
          </p:grpSpPr>
          <p:sp>
            <p:nvSpPr>
              <p:cNvPr id="36" name="Rectangle 35"/>
              <p:cNvSpPr/>
              <p:nvPr/>
            </p:nvSpPr>
            <p:spPr bwMode="auto">
              <a:xfrm>
                <a:off x="4605385" y="2565051"/>
                <a:ext cx="677263" cy="186239"/>
              </a:xfrm>
              <a:prstGeom prst="rect">
                <a:avLst/>
              </a:prstGeom>
              <a:solidFill>
                <a:srgbClr val="FF66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37" name="Rectangle 36"/>
              <p:cNvSpPr/>
              <p:nvPr/>
            </p:nvSpPr>
            <p:spPr bwMode="auto">
              <a:xfrm>
                <a:off x="3233944" y="2565051"/>
                <a:ext cx="677262" cy="186240"/>
              </a:xfrm>
              <a:prstGeom prst="rect">
                <a:avLst/>
              </a:prstGeom>
              <a:solidFill>
                <a:srgbClr val="00FB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38" name="Rectangle 37"/>
              <p:cNvSpPr/>
              <p:nvPr/>
            </p:nvSpPr>
            <p:spPr bwMode="auto">
              <a:xfrm>
                <a:off x="5431660" y="2565051"/>
                <a:ext cx="677262" cy="186240"/>
              </a:xfrm>
              <a:prstGeom prst="rect">
                <a:avLst/>
              </a:prstGeom>
              <a:solidFill>
                <a:srgbClr val="FF66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39" name="Rectangle 38"/>
              <p:cNvSpPr/>
              <p:nvPr/>
            </p:nvSpPr>
            <p:spPr bwMode="auto">
              <a:xfrm>
                <a:off x="6257936" y="2565051"/>
                <a:ext cx="677262" cy="186240"/>
              </a:xfrm>
              <a:prstGeom prst="rect">
                <a:avLst/>
              </a:prstGeom>
              <a:solidFill>
                <a:srgbClr val="FF66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40" name="Rectangle 39"/>
              <p:cNvSpPr/>
              <p:nvPr/>
            </p:nvSpPr>
            <p:spPr bwMode="auto">
              <a:xfrm>
                <a:off x="7084212" y="2565051"/>
                <a:ext cx="677262" cy="186240"/>
              </a:xfrm>
              <a:prstGeom prst="rect">
                <a:avLst/>
              </a:prstGeom>
              <a:solidFill>
                <a:srgbClr val="AF66B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41" name="Rectangle 40"/>
              <p:cNvSpPr/>
              <p:nvPr/>
            </p:nvSpPr>
            <p:spPr bwMode="auto">
              <a:xfrm>
                <a:off x="7910488" y="2565051"/>
                <a:ext cx="677262" cy="186240"/>
              </a:xfrm>
              <a:prstGeom prst="rect">
                <a:avLst/>
              </a:prstGeom>
              <a:solidFill>
                <a:srgbClr val="AF66B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42" name="Rectangle 41"/>
              <p:cNvSpPr/>
              <p:nvPr/>
            </p:nvSpPr>
            <p:spPr bwMode="auto">
              <a:xfrm>
                <a:off x="8736764" y="2565051"/>
                <a:ext cx="677262" cy="186240"/>
              </a:xfrm>
              <a:prstGeom prst="rect">
                <a:avLst/>
              </a:prstGeom>
              <a:solidFill>
                <a:srgbClr val="AF66B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43" name="Rectangle 42"/>
              <p:cNvSpPr/>
              <p:nvPr/>
            </p:nvSpPr>
            <p:spPr bwMode="auto">
              <a:xfrm>
                <a:off x="4131300" y="2514258"/>
                <a:ext cx="135452" cy="28782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grpSp>
        <p:grpSp>
          <p:nvGrpSpPr>
            <p:cNvPr id="72" name="Group 71"/>
            <p:cNvGrpSpPr/>
            <p:nvPr/>
          </p:nvGrpSpPr>
          <p:grpSpPr>
            <a:xfrm>
              <a:off x="0" y="3657783"/>
              <a:ext cx="2095499" cy="1396817"/>
              <a:chOff x="114301" y="4521383"/>
              <a:chExt cx="2095499" cy="1892118"/>
            </a:xfrm>
          </p:grpSpPr>
          <p:pic>
            <p:nvPicPr>
              <p:cNvPr id="4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5192" t="10914" r="7584" b="17147"/>
              <a:stretch/>
            </p:blipFill>
            <p:spPr bwMode="auto">
              <a:xfrm>
                <a:off x="568061" y="4658781"/>
                <a:ext cx="1449062" cy="60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18"/>
              <p:cNvSpPr>
                <a:spLocks/>
              </p:cNvSpPr>
              <p:nvPr/>
            </p:nvSpPr>
            <p:spPr bwMode="auto">
              <a:xfrm>
                <a:off x="967140" y="4521383"/>
                <a:ext cx="358362" cy="758504"/>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rgbClr val="FF0000"/>
                  </a:gs>
                  <a:gs pos="30000">
                    <a:srgbClr val="FF0000"/>
                  </a:gs>
                  <a:gs pos="100000">
                    <a:srgbClr val="FFFFFF"/>
                  </a:gs>
                </a:gsLst>
                <a:lin ang="0" scaled="1"/>
              </a:gradFill>
              <a:ln w="19050" cmpd="sng">
                <a:solidFill>
                  <a:srgbClr val="FF6600"/>
                </a:solidFill>
                <a:prstDash val="solid"/>
                <a:round/>
                <a:headEnd/>
                <a:tailEnd/>
              </a:ln>
            </p:spPr>
            <p:txBody>
              <a:bodyPr/>
              <a:lstStyle/>
              <a:p>
                <a:endParaRPr lang="en-US"/>
              </a:p>
            </p:txBody>
          </p:sp>
          <p:sp>
            <p:nvSpPr>
              <p:cNvPr id="47" name="Freeform 46"/>
              <p:cNvSpPr>
                <a:spLocks/>
              </p:cNvSpPr>
              <p:nvPr/>
            </p:nvSpPr>
            <p:spPr bwMode="auto">
              <a:xfrm>
                <a:off x="1216208" y="4521399"/>
                <a:ext cx="358362" cy="758504"/>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chemeClr val="accent4">
                      <a:lumMod val="75000"/>
                    </a:schemeClr>
                  </a:gs>
                  <a:gs pos="30000">
                    <a:srgbClr val="AF66BE"/>
                  </a:gs>
                  <a:gs pos="100000">
                    <a:srgbClr val="FFFFFF"/>
                  </a:gs>
                </a:gsLst>
                <a:lin ang="0" scaled="1"/>
              </a:gradFill>
              <a:ln w="19050" cmpd="sng">
                <a:solidFill>
                  <a:srgbClr val="AF66BE"/>
                </a:solidFill>
                <a:prstDash val="solid"/>
                <a:round/>
                <a:headEnd/>
                <a:tailEnd/>
              </a:ln>
            </p:spPr>
            <p:txBody>
              <a:bodyPr/>
              <a:lstStyle/>
              <a:p>
                <a:endParaRPr lang="en-US"/>
              </a:p>
            </p:txBody>
          </p:sp>
          <p:cxnSp>
            <p:nvCxnSpPr>
              <p:cNvPr id="48" name="Straight Arrow Connector 47"/>
              <p:cNvCxnSpPr/>
              <p:nvPr/>
            </p:nvCxnSpPr>
            <p:spPr bwMode="auto">
              <a:xfrm>
                <a:off x="454859" y="5354048"/>
                <a:ext cx="1737958" cy="34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 name="TextBox 48"/>
              <p:cNvSpPr txBox="1"/>
              <p:nvPr/>
            </p:nvSpPr>
            <p:spPr>
              <a:xfrm>
                <a:off x="1788056" y="5298629"/>
                <a:ext cx="335633" cy="206281"/>
              </a:xfrm>
              <a:prstGeom prst="rect">
                <a:avLst/>
              </a:prstGeom>
              <a:noFill/>
            </p:spPr>
            <p:txBody>
              <a:bodyPr wrap="none" rtlCol="0">
                <a:spAutoFit/>
              </a:bodyPr>
              <a:lstStyle/>
              <a:p>
                <a:r>
                  <a:rPr lang="en-US" sz="1200" i="1" dirty="0" smtClean="0">
                    <a:solidFill>
                      <a:srgbClr val="000000"/>
                    </a:solidFill>
                    <a:latin typeface="Times New Roman"/>
                    <a:cs typeface="Times New Roman"/>
                  </a:rPr>
                  <a:t>time</a:t>
                </a:r>
                <a:endParaRPr lang="en-US" sz="1200" i="1" dirty="0">
                  <a:solidFill>
                    <a:srgbClr val="000000"/>
                  </a:solidFill>
                  <a:latin typeface="Times New Roman"/>
                  <a:cs typeface="Times New Roman"/>
                </a:endParaRPr>
              </a:p>
            </p:txBody>
          </p:sp>
          <p:sp>
            <p:nvSpPr>
              <p:cNvPr id="50" name="Freeform 49"/>
              <p:cNvSpPr>
                <a:spLocks/>
              </p:cNvSpPr>
              <p:nvPr/>
            </p:nvSpPr>
            <p:spPr bwMode="auto">
              <a:xfrm>
                <a:off x="721860" y="5439832"/>
                <a:ext cx="1095047" cy="747767"/>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1895 w 10000"/>
                  <a:gd name="connsiteY32" fmla="*/ 10000 h 10000"/>
                  <a:gd name="connsiteX33" fmla="*/ 1634 w 10000"/>
                  <a:gd name="connsiteY33" fmla="*/ 10000 h 10000"/>
                  <a:gd name="connsiteX34" fmla="*/ 1438 w 10000"/>
                  <a:gd name="connsiteY34" fmla="*/ 10000 h 10000"/>
                  <a:gd name="connsiteX35" fmla="*/ 980 w 10000"/>
                  <a:gd name="connsiteY35" fmla="*/ 10000 h 10000"/>
                  <a:gd name="connsiteX36" fmla="*/ 719 w 10000"/>
                  <a:gd name="connsiteY36" fmla="*/ 10000 h 10000"/>
                  <a:gd name="connsiteX37" fmla="*/ 458 w 10000"/>
                  <a:gd name="connsiteY37" fmla="*/ 10000 h 10000"/>
                  <a:gd name="connsiteX38" fmla="*/ 261 w 10000"/>
                  <a:gd name="connsiteY38" fmla="*/ 10000 h 10000"/>
                  <a:gd name="connsiteX39" fmla="*/ 0 w 10000"/>
                  <a:gd name="connsiteY39"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1634 w 10000"/>
                  <a:gd name="connsiteY32" fmla="*/ 10000 h 10000"/>
                  <a:gd name="connsiteX33" fmla="*/ 1438 w 10000"/>
                  <a:gd name="connsiteY33" fmla="*/ 10000 h 10000"/>
                  <a:gd name="connsiteX34" fmla="*/ 980 w 10000"/>
                  <a:gd name="connsiteY34" fmla="*/ 10000 h 10000"/>
                  <a:gd name="connsiteX35" fmla="*/ 719 w 10000"/>
                  <a:gd name="connsiteY35" fmla="*/ 10000 h 10000"/>
                  <a:gd name="connsiteX36" fmla="*/ 458 w 10000"/>
                  <a:gd name="connsiteY36" fmla="*/ 10000 h 10000"/>
                  <a:gd name="connsiteX37" fmla="*/ 261 w 10000"/>
                  <a:gd name="connsiteY37" fmla="*/ 10000 h 10000"/>
                  <a:gd name="connsiteX38" fmla="*/ 0 w 10000"/>
                  <a:gd name="connsiteY38"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1438 w 10000"/>
                  <a:gd name="connsiteY32" fmla="*/ 10000 h 10000"/>
                  <a:gd name="connsiteX33" fmla="*/ 980 w 10000"/>
                  <a:gd name="connsiteY33" fmla="*/ 10000 h 10000"/>
                  <a:gd name="connsiteX34" fmla="*/ 719 w 10000"/>
                  <a:gd name="connsiteY34" fmla="*/ 10000 h 10000"/>
                  <a:gd name="connsiteX35" fmla="*/ 458 w 10000"/>
                  <a:gd name="connsiteY35" fmla="*/ 10000 h 10000"/>
                  <a:gd name="connsiteX36" fmla="*/ 261 w 10000"/>
                  <a:gd name="connsiteY36" fmla="*/ 10000 h 10000"/>
                  <a:gd name="connsiteX37" fmla="*/ 0 w 10000"/>
                  <a:gd name="connsiteY37"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980 w 10000"/>
                  <a:gd name="connsiteY32" fmla="*/ 10000 h 10000"/>
                  <a:gd name="connsiteX33" fmla="*/ 719 w 10000"/>
                  <a:gd name="connsiteY33" fmla="*/ 10000 h 10000"/>
                  <a:gd name="connsiteX34" fmla="*/ 458 w 10000"/>
                  <a:gd name="connsiteY34" fmla="*/ 10000 h 10000"/>
                  <a:gd name="connsiteX35" fmla="*/ 261 w 10000"/>
                  <a:gd name="connsiteY35" fmla="*/ 10000 h 10000"/>
                  <a:gd name="connsiteX36" fmla="*/ 0 w 10000"/>
                  <a:gd name="connsiteY36"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719 w 10000"/>
                  <a:gd name="connsiteY32" fmla="*/ 10000 h 10000"/>
                  <a:gd name="connsiteX33" fmla="*/ 458 w 10000"/>
                  <a:gd name="connsiteY33" fmla="*/ 10000 h 10000"/>
                  <a:gd name="connsiteX34" fmla="*/ 261 w 10000"/>
                  <a:gd name="connsiteY34" fmla="*/ 10000 h 10000"/>
                  <a:gd name="connsiteX35" fmla="*/ 0 w 10000"/>
                  <a:gd name="connsiteY35"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458 w 10000"/>
                  <a:gd name="connsiteY32" fmla="*/ 10000 h 10000"/>
                  <a:gd name="connsiteX33" fmla="*/ 261 w 10000"/>
                  <a:gd name="connsiteY33" fmla="*/ 10000 h 10000"/>
                  <a:gd name="connsiteX34" fmla="*/ 0 w 10000"/>
                  <a:gd name="connsiteY34"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458 w 10000"/>
                  <a:gd name="connsiteY32" fmla="*/ 10000 h 10000"/>
                  <a:gd name="connsiteX33" fmla="*/ 261 w 10000"/>
                  <a:gd name="connsiteY33" fmla="*/ 10000 h 10000"/>
                  <a:gd name="connsiteX34" fmla="*/ 0 w 10000"/>
                  <a:gd name="connsiteY34"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261 w 10000"/>
                  <a:gd name="connsiteY32" fmla="*/ 10000 h 10000"/>
                  <a:gd name="connsiteX33" fmla="*/ 0 w 10000"/>
                  <a:gd name="connsiteY33"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0 w 10000"/>
                  <a:gd name="connsiteY32" fmla="*/ 10000 h 10000"/>
                  <a:gd name="connsiteX0" fmla="*/ 7843 w 7843"/>
                  <a:gd name="connsiteY0" fmla="*/ 10000 h 10000"/>
                  <a:gd name="connsiteX1" fmla="*/ 7582 w 7843"/>
                  <a:gd name="connsiteY1" fmla="*/ 10000 h 10000"/>
                  <a:gd name="connsiteX2" fmla="*/ 7320 w 7843"/>
                  <a:gd name="connsiteY2" fmla="*/ 10000 h 10000"/>
                  <a:gd name="connsiteX3" fmla="*/ 7059 w 7843"/>
                  <a:gd name="connsiteY3" fmla="*/ 10000 h 10000"/>
                  <a:gd name="connsiteX4" fmla="*/ 6797 w 7843"/>
                  <a:gd name="connsiteY4" fmla="*/ 10000 h 10000"/>
                  <a:gd name="connsiteX5" fmla="*/ 6536 w 7843"/>
                  <a:gd name="connsiteY5" fmla="*/ 10000 h 10000"/>
                  <a:gd name="connsiteX6" fmla="*/ 6274 w 7843"/>
                  <a:gd name="connsiteY6" fmla="*/ 10000 h 10000"/>
                  <a:gd name="connsiteX7" fmla="*/ 6013 w 7843"/>
                  <a:gd name="connsiteY7" fmla="*/ 10000 h 10000"/>
                  <a:gd name="connsiteX8" fmla="*/ 5751 w 7843"/>
                  <a:gd name="connsiteY8" fmla="*/ 10000 h 10000"/>
                  <a:gd name="connsiteX9" fmla="*/ 5490 w 7843"/>
                  <a:gd name="connsiteY9" fmla="*/ 10000 h 10000"/>
                  <a:gd name="connsiteX10" fmla="*/ 5229 w 7843"/>
                  <a:gd name="connsiteY10" fmla="*/ 9953 h 10000"/>
                  <a:gd name="connsiteX11" fmla="*/ 4967 w 7843"/>
                  <a:gd name="connsiteY11" fmla="*/ 9858 h 10000"/>
                  <a:gd name="connsiteX12" fmla="*/ 4706 w 7843"/>
                  <a:gd name="connsiteY12" fmla="*/ 9622 h 10000"/>
                  <a:gd name="connsiteX13" fmla="*/ 4444 w 7843"/>
                  <a:gd name="connsiteY13" fmla="*/ 9196 h 10000"/>
                  <a:gd name="connsiteX14" fmla="*/ 4183 w 7843"/>
                  <a:gd name="connsiteY14" fmla="*/ 8416 h 10000"/>
                  <a:gd name="connsiteX15" fmla="*/ 3921 w 7843"/>
                  <a:gd name="connsiteY15" fmla="*/ 7234 h 10000"/>
                  <a:gd name="connsiteX16" fmla="*/ 3725 w 7843"/>
                  <a:gd name="connsiteY16" fmla="*/ 5603 h 10000"/>
                  <a:gd name="connsiteX17" fmla="*/ 3464 w 7843"/>
                  <a:gd name="connsiteY17" fmla="*/ 3688 h 10000"/>
                  <a:gd name="connsiteX18" fmla="*/ 3202 w 7843"/>
                  <a:gd name="connsiteY18" fmla="*/ 1844 h 10000"/>
                  <a:gd name="connsiteX19" fmla="*/ 2941 w 7843"/>
                  <a:gd name="connsiteY19" fmla="*/ 496 h 10000"/>
                  <a:gd name="connsiteX20" fmla="*/ 2680 w 7843"/>
                  <a:gd name="connsiteY20" fmla="*/ 0 h 10000"/>
                  <a:gd name="connsiteX21" fmla="*/ 2418 w 7843"/>
                  <a:gd name="connsiteY21" fmla="*/ 496 h 10000"/>
                  <a:gd name="connsiteX22" fmla="*/ 2222 w 7843"/>
                  <a:gd name="connsiteY22" fmla="*/ 1844 h 10000"/>
                  <a:gd name="connsiteX23" fmla="*/ 1961 w 7843"/>
                  <a:gd name="connsiteY23" fmla="*/ 3688 h 10000"/>
                  <a:gd name="connsiteX24" fmla="*/ 1699 w 7843"/>
                  <a:gd name="connsiteY24" fmla="*/ 5603 h 10000"/>
                  <a:gd name="connsiteX25" fmla="*/ 1438 w 7843"/>
                  <a:gd name="connsiteY25" fmla="*/ 7234 h 10000"/>
                  <a:gd name="connsiteX26" fmla="*/ 1176 w 7843"/>
                  <a:gd name="connsiteY26" fmla="*/ 8416 h 10000"/>
                  <a:gd name="connsiteX27" fmla="*/ 980 w 7843"/>
                  <a:gd name="connsiteY27" fmla="*/ 9196 h 10000"/>
                  <a:gd name="connsiteX28" fmla="*/ 719 w 7843"/>
                  <a:gd name="connsiteY28" fmla="*/ 9622 h 10000"/>
                  <a:gd name="connsiteX29" fmla="*/ 457 w 7843"/>
                  <a:gd name="connsiteY29" fmla="*/ 9858 h 10000"/>
                  <a:gd name="connsiteX30" fmla="*/ 261 w 7843"/>
                  <a:gd name="connsiteY30" fmla="*/ 9953 h 10000"/>
                  <a:gd name="connsiteX31" fmla="*/ 0 w 7843"/>
                  <a:gd name="connsiteY31" fmla="*/ 10000 h 10000"/>
                  <a:gd name="connsiteX0" fmla="*/ 10000 w 10000"/>
                  <a:gd name="connsiteY0" fmla="*/ 10000 h 10000"/>
                  <a:gd name="connsiteX1" fmla="*/ 9667 w 10000"/>
                  <a:gd name="connsiteY1" fmla="*/ 10000 h 10000"/>
                  <a:gd name="connsiteX2" fmla="*/ 9333 w 10000"/>
                  <a:gd name="connsiteY2" fmla="*/ 10000 h 10000"/>
                  <a:gd name="connsiteX3" fmla="*/ 9000 w 10000"/>
                  <a:gd name="connsiteY3" fmla="*/ 10000 h 10000"/>
                  <a:gd name="connsiteX4" fmla="*/ 8666 w 10000"/>
                  <a:gd name="connsiteY4" fmla="*/ 10000 h 10000"/>
                  <a:gd name="connsiteX5" fmla="*/ 8334 w 10000"/>
                  <a:gd name="connsiteY5" fmla="*/ 10000 h 10000"/>
                  <a:gd name="connsiteX6" fmla="*/ 7999 w 10000"/>
                  <a:gd name="connsiteY6" fmla="*/ 10000 h 10000"/>
                  <a:gd name="connsiteX7" fmla="*/ 7667 w 10000"/>
                  <a:gd name="connsiteY7" fmla="*/ 10000 h 10000"/>
                  <a:gd name="connsiteX8" fmla="*/ 7333 w 10000"/>
                  <a:gd name="connsiteY8" fmla="*/ 10000 h 10000"/>
                  <a:gd name="connsiteX9" fmla="*/ 7000 w 10000"/>
                  <a:gd name="connsiteY9" fmla="*/ 10000 h 10000"/>
                  <a:gd name="connsiteX10" fmla="*/ 6333 w 10000"/>
                  <a:gd name="connsiteY10" fmla="*/ 9858 h 10000"/>
                  <a:gd name="connsiteX11" fmla="*/ 6000 w 10000"/>
                  <a:gd name="connsiteY11" fmla="*/ 9622 h 10000"/>
                  <a:gd name="connsiteX12" fmla="*/ 5666 w 10000"/>
                  <a:gd name="connsiteY12" fmla="*/ 9196 h 10000"/>
                  <a:gd name="connsiteX13" fmla="*/ 5333 w 10000"/>
                  <a:gd name="connsiteY13" fmla="*/ 8416 h 10000"/>
                  <a:gd name="connsiteX14" fmla="*/ 4999 w 10000"/>
                  <a:gd name="connsiteY14" fmla="*/ 7234 h 10000"/>
                  <a:gd name="connsiteX15" fmla="*/ 4749 w 10000"/>
                  <a:gd name="connsiteY15" fmla="*/ 5603 h 10000"/>
                  <a:gd name="connsiteX16" fmla="*/ 4417 w 10000"/>
                  <a:gd name="connsiteY16" fmla="*/ 3688 h 10000"/>
                  <a:gd name="connsiteX17" fmla="*/ 4083 w 10000"/>
                  <a:gd name="connsiteY17" fmla="*/ 1844 h 10000"/>
                  <a:gd name="connsiteX18" fmla="*/ 3750 w 10000"/>
                  <a:gd name="connsiteY18" fmla="*/ 496 h 10000"/>
                  <a:gd name="connsiteX19" fmla="*/ 3417 w 10000"/>
                  <a:gd name="connsiteY19" fmla="*/ 0 h 10000"/>
                  <a:gd name="connsiteX20" fmla="*/ 3083 w 10000"/>
                  <a:gd name="connsiteY20" fmla="*/ 496 h 10000"/>
                  <a:gd name="connsiteX21" fmla="*/ 2833 w 10000"/>
                  <a:gd name="connsiteY21" fmla="*/ 1844 h 10000"/>
                  <a:gd name="connsiteX22" fmla="*/ 2500 w 10000"/>
                  <a:gd name="connsiteY22" fmla="*/ 3688 h 10000"/>
                  <a:gd name="connsiteX23" fmla="*/ 2166 w 10000"/>
                  <a:gd name="connsiteY23" fmla="*/ 5603 h 10000"/>
                  <a:gd name="connsiteX24" fmla="*/ 1833 w 10000"/>
                  <a:gd name="connsiteY24" fmla="*/ 7234 h 10000"/>
                  <a:gd name="connsiteX25" fmla="*/ 1499 w 10000"/>
                  <a:gd name="connsiteY25" fmla="*/ 8416 h 10000"/>
                  <a:gd name="connsiteX26" fmla="*/ 1250 w 10000"/>
                  <a:gd name="connsiteY26" fmla="*/ 9196 h 10000"/>
                  <a:gd name="connsiteX27" fmla="*/ 917 w 10000"/>
                  <a:gd name="connsiteY27" fmla="*/ 9622 h 10000"/>
                  <a:gd name="connsiteX28" fmla="*/ 583 w 10000"/>
                  <a:gd name="connsiteY28" fmla="*/ 9858 h 10000"/>
                  <a:gd name="connsiteX29" fmla="*/ 333 w 10000"/>
                  <a:gd name="connsiteY29" fmla="*/ 9953 h 10000"/>
                  <a:gd name="connsiteX30" fmla="*/ 0 w 10000"/>
                  <a:gd name="connsiteY30" fmla="*/ 10000 h 10000"/>
                  <a:gd name="connsiteX0" fmla="*/ 9667 w 9667"/>
                  <a:gd name="connsiteY0" fmla="*/ 10000 h 10000"/>
                  <a:gd name="connsiteX1" fmla="*/ 9333 w 9667"/>
                  <a:gd name="connsiteY1" fmla="*/ 10000 h 10000"/>
                  <a:gd name="connsiteX2" fmla="*/ 9000 w 9667"/>
                  <a:gd name="connsiteY2" fmla="*/ 10000 h 10000"/>
                  <a:gd name="connsiteX3" fmla="*/ 8666 w 9667"/>
                  <a:gd name="connsiteY3" fmla="*/ 10000 h 10000"/>
                  <a:gd name="connsiteX4" fmla="*/ 8334 w 9667"/>
                  <a:gd name="connsiteY4" fmla="*/ 10000 h 10000"/>
                  <a:gd name="connsiteX5" fmla="*/ 7999 w 9667"/>
                  <a:gd name="connsiteY5" fmla="*/ 10000 h 10000"/>
                  <a:gd name="connsiteX6" fmla="*/ 7667 w 9667"/>
                  <a:gd name="connsiteY6" fmla="*/ 10000 h 10000"/>
                  <a:gd name="connsiteX7" fmla="*/ 7333 w 9667"/>
                  <a:gd name="connsiteY7" fmla="*/ 10000 h 10000"/>
                  <a:gd name="connsiteX8" fmla="*/ 7000 w 9667"/>
                  <a:gd name="connsiteY8" fmla="*/ 10000 h 10000"/>
                  <a:gd name="connsiteX9" fmla="*/ 6333 w 9667"/>
                  <a:gd name="connsiteY9" fmla="*/ 9858 h 10000"/>
                  <a:gd name="connsiteX10" fmla="*/ 6000 w 9667"/>
                  <a:gd name="connsiteY10" fmla="*/ 9622 h 10000"/>
                  <a:gd name="connsiteX11" fmla="*/ 5666 w 9667"/>
                  <a:gd name="connsiteY11" fmla="*/ 9196 h 10000"/>
                  <a:gd name="connsiteX12" fmla="*/ 5333 w 9667"/>
                  <a:gd name="connsiteY12" fmla="*/ 8416 h 10000"/>
                  <a:gd name="connsiteX13" fmla="*/ 4999 w 9667"/>
                  <a:gd name="connsiteY13" fmla="*/ 7234 h 10000"/>
                  <a:gd name="connsiteX14" fmla="*/ 4749 w 9667"/>
                  <a:gd name="connsiteY14" fmla="*/ 5603 h 10000"/>
                  <a:gd name="connsiteX15" fmla="*/ 4417 w 9667"/>
                  <a:gd name="connsiteY15" fmla="*/ 3688 h 10000"/>
                  <a:gd name="connsiteX16" fmla="*/ 4083 w 9667"/>
                  <a:gd name="connsiteY16" fmla="*/ 1844 h 10000"/>
                  <a:gd name="connsiteX17" fmla="*/ 3750 w 9667"/>
                  <a:gd name="connsiteY17" fmla="*/ 496 h 10000"/>
                  <a:gd name="connsiteX18" fmla="*/ 3417 w 9667"/>
                  <a:gd name="connsiteY18" fmla="*/ 0 h 10000"/>
                  <a:gd name="connsiteX19" fmla="*/ 3083 w 9667"/>
                  <a:gd name="connsiteY19" fmla="*/ 496 h 10000"/>
                  <a:gd name="connsiteX20" fmla="*/ 2833 w 9667"/>
                  <a:gd name="connsiteY20" fmla="*/ 1844 h 10000"/>
                  <a:gd name="connsiteX21" fmla="*/ 2500 w 9667"/>
                  <a:gd name="connsiteY21" fmla="*/ 3688 h 10000"/>
                  <a:gd name="connsiteX22" fmla="*/ 2166 w 9667"/>
                  <a:gd name="connsiteY22" fmla="*/ 5603 h 10000"/>
                  <a:gd name="connsiteX23" fmla="*/ 1833 w 9667"/>
                  <a:gd name="connsiteY23" fmla="*/ 7234 h 10000"/>
                  <a:gd name="connsiteX24" fmla="*/ 1499 w 9667"/>
                  <a:gd name="connsiteY24" fmla="*/ 8416 h 10000"/>
                  <a:gd name="connsiteX25" fmla="*/ 1250 w 9667"/>
                  <a:gd name="connsiteY25" fmla="*/ 9196 h 10000"/>
                  <a:gd name="connsiteX26" fmla="*/ 917 w 9667"/>
                  <a:gd name="connsiteY26" fmla="*/ 9622 h 10000"/>
                  <a:gd name="connsiteX27" fmla="*/ 583 w 9667"/>
                  <a:gd name="connsiteY27" fmla="*/ 9858 h 10000"/>
                  <a:gd name="connsiteX28" fmla="*/ 333 w 9667"/>
                  <a:gd name="connsiteY28" fmla="*/ 9953 h 10000"/>
                  <a:gd name="connsiteX29" fmla="*/ 0 w 9667"/>
                  <a:gd name="connsiteY29" fmla="*/ 10000 h 10000"/>
                  <a:gd name="connsiteX0" fmla="*/ 9654 w 9654"/>
                  <a:gd name="connsiteY0" fmla="*/ 10000 h 10000"/>
                  <a:gd name="connsiteX1" fmla="*/ 9310 w 9654"/>
                  <a:gd name="connsiteY1" fmla="*/ 10000 h 10000"/>
                  <a:gd name="connsiteX2" fmla="*/ 8965 w 9654"/>
                  <a:gd name="connsiteY2" fmla="*/ 10000 h 10000"/>
                  <a:gd name="connsiteX3" fmla="*/ 8621 w 9654"/>
                  <a:gd name="connsiteY3" fmla="*/ 10000 h 10000"/>
                  <a:gd name="connsiteX4" fmla="*/ 8275 w 9654"/>
                  <a:gd name="connsiteY4" fmla="*/ 10000 h 10000"/>
                  <a:gd name="connsiteX5" fmla="*/ 7931 w 9654"/>
                  <a:gd name="connsiteY5" fmla="*/ 10000 h 10000"/>
                  <a:gd name="connsiteX6" fmla="*/ 7586 w 9654"/>
                  <a:gd name="connsiteY6" fmla="*/ 10000 h 10000"/>
                  <a:gd name="connsiteX7" fmla="*/ 7241 w 9654"/>
                  <a:gd name="connsiteY7" fmla="*/ 10000 h 10000"/>
                  <a:gd name="connsiteX8" fmla="*/ 6551 w 9654"/>
                  <a:gd name="connsiteY8" fmla="*/ 9858 h 10000"/>
                  <a:gd name="connsiteX9" fmla="*/ 6207 w 9654"/>
                  <a:gd name="connsiteY9" fmla="*/ 9622 h 10000"/>
                  <a:gd name="connsiteX10" fmla="*/ 5861 w 9654"/>
                  <a:gd name="connsiteY10" fmla="*/ 9196 h 10000"/>
                  <a:gd name="connsiteX11" fmla="*/ 5517 w 9654"/>
                  <a:gd name="connsiteY11" fmla="*/ 8416 h 10000"/>
                  <a:gd name="connsiteX12" fmla="*/ 5171 w 9654"/>
                  <a:gd name="connsiteY12" fmla="*/ 7234 h 10000"/>
                  <a:gd name="connsiteX13" fmla="*/ 4913 w 9654"/>
                  <a:gd name="connsiteY13" fmla="*/ 5603 h 10000"/>
                  <a:gd name="connsiteX14" fmla="*/ 4569 w 9654"/>
                  <a:gd name="connsiteY14" fmla="*/ 3688 h 10000"/>
                  <a:gd name="connsiteX15" fmla="*/ 4224 w 9654"/>
                  <a:gd name="connsiteY15" fmla="*/ 1844 h 10000"/>
                  <a:gd name="connsiteX16" fmla="*/ 3879 w 9654"/>
                  <a:gd name="connsiteY16" fmla="*/ 496 h 10000"/>
                  <a:gd name="connsiteX17" fmla="*/ 3535 w 9654"/>
                  <a:gd name="connsiteY17" fmla="*/ 0 h 10000"/>
                  <a:gd name="connsiteX18" fmla="*/ 3189 w 9654"/>
                  <a:gd name="connsiteY18" fmla="*/ 496 h 10000"/>
                  <a:gd name="connsiteX19" fmla="*/ 2931 w 9654"/>
                  <a:gd name="connsiteY19" fmla="*/ 1844 h 10000"/>
                  <a:gd name="connsiteX20" fmla="*/ 2586 w 9654"/>
                  <a:gd name="connsiteY20" fmla="*/ 3688 h 10000"/>
                  <a:gd name="connsiteX21" fmla="*/ 2241 w 9654"/>
                  <a:gd name="connsiteY21" fmla="*/ 5603 h 10000"/>
                  <a:gd name="connsiteX22" fmla="*/ 1896 w 9654"/>
                  <a:gd name="connsiteY22" fmla="*/ 7234 h 10000"/>
                  <a:gd name="connsiteX23" fmla="*/ 1551 w 9654"/>
                  <a:gd name="connsiteY23" fmla="*/ 8416 h 10000"/>
                  <a:gd name="connsiteX24" fmla="*/ 1293 w 9654"/>
                  <a:gd name="connsiteY24" fmla="*/ 9196 h 10000"/>
                  <a:gd name="connsiteX25" fmla="*/ 949 w 9654"/>
                  <a:gd name="connsiteY25" fmla="*/ 9622 h 10000"/>
                  <a:gd name="connsiteX26" fmla="*/ 603 w 9654"/>
                  <a:gd name="connsiteY26" fmla="*/ 9858 h 10000"/>
                  <a:gd name="connsiteX27" fmla="*/ 344 w 9654"/>
                  <a:gd name="connsiteY27" fmla="*/ 9953 h 10000"/>
                  <a:gd name="connsiteX28" fmla="*/ 0 w 9654"/>
                  <a:gd name="connsiteY28" fmla="*/ 10000 h 10000"/>
                  <a:gd name="connsiteX0" fmla="*/ 9644 w 9644"/>
                  <a:gd name="connsiteY0" fmla="*/ 10000 h 10000"/>
                  <a:gd name="connsiteX1" fmla="*/ 9286 w 9644"/>
                  <a:gd name="connsiteY1" fmla="*/ 10000 h 10000"/>
                  <a:gd name="connsiteX2" fmla="*/ 8930 w 9644"/>
                  <a:gd name="connsiteY2" fmla="*/ 10000 h 10000"/>
                  <a:gd name="connsiteX3" fmla="*/ 8572 w 9644"/>
                  <a:gd name="connsiteY3" fmla="*/ 10000 h 10000"/>
                  <a:gd name="connsiteX4" fmla="*/ 8215 w 9644"/>
                  <a:gd name="connsiteY4" fmla="*/ 10000 h 10000"/>
                  <a:gd name="connsiteX5" fmla="*/ 7858 w 9644"/>
                  <a:gd name="connsiteY5" fmla="*/ 10000 h 10000"/>
                  <a:gd name="connsiteX6" fmla="*/ 7501 w 9644"/>
                  <a:gd name="connsiteY6" fmla="*/ 10000 h 10000"/>
                  <a:gd name="connsiteX7" fmla="*/ 6786 w 9644"/>
                  <a:gd name="connsiteY7" fmla="*/ 9858 h 10000"/>
                  <a:gd name="connsiteX8" fmla="*/ 6429 w 9644"/>
                  <a:gd name="connsiteY8" fmla="*/ 9622 h 10000"/>
                  <a:gd name="connsiteX9" fmla="*/ 6071 w 9644"/>
                  <a:gd name="connsiteY9" fmla="*/ 9196 h 10000"/>
                  <a:gd name="connsiteX10" fmla="*/ 5715 w 9644"/>
                  <a:gd name="connsiteY10" fmla="*/ 8416 h 10000"/>
                  <a:gd name="connsiteX11" fmla="*/ 5356 w 9644"/>
                  <a:gd name="connsiteY11" fmla="*/ 7234 h 10000"/>
                  <a:gd name="connsiteX12" fmla="*/ 5089 w 9644"/>
                  <a:gd name="connsiteY12" fmla="*/ 5603 h 10000"/>
                  <a:gd name="connsiteX13" fmla="*/ 4733 w 9644"/>
                  <a:gd name="connsiteY13" fmla="*/ 3688 h 10000"/>
                  <a:gd name="connsiteX14" fmla="*/ 4375 w 9644"/>
                  <a:gd name="connsiteY14" fmla="*/ 1844 h 10000"/>
                  <a:gd name="connsiteX15" fmla="*/ 4018 w 9644"/>
                  <a:gd name="connsiteY15" fmla="*/ 496 h 10000"/>
                  <a:gd name="connsiteX16" fmla="*/ 3662 w 9644"/>
                  <a:gd name="connsiteY16" fmla="*/ 0 h 10000"/>
                  <a:gd name="connsiteX17" fmla="*/ 3303 w 9644"/>
                  <a:gd name="connsiteY17" fmla="*/ 496 h 10000"/>
                  <a:gd name="connsiteX18" fmla="*/ 3036 w 9644"/>
                  <a:gd name="connsiteY18" fmla="*/ 1844 h 10000"/>
                  <a:gd name="connsiteX19" fmla="*/ 2679 w 9644"/>
                  <a:gd name="connsiteY19" fmla="*/ 3688 h 10000"/>
                  <a:gd name="connsiteX20" fmla="*/ 2321 w 9644"/>
                  <a:gd name="connsiteY20" fmla="*/ 5603 h 10000"/>
                  <a:gd name="connsiteX21" fmla="*/ 1964 w 9644"/>
                  <a:gd name="connsiteY21" fmla="*/ 7234 h 10000"/>
                  <a:gd name="connsiteX22" fmla="*/ 1607 w 9644"/>
                  <a:gd name="connsiteY22" fmla="*/ 8416 h 10000"/>
                  <a:gd name="connsiteX23" fmla="*/ 1339 w 9644"/>
                  <a:gd name="connsiteY23" fmla="*/ 9196 h 10000"/>
                  <a:gd name="connsiteX24" fmla="*/ 983 w 9644"/>
                  <a:gd name="connsiteY24" fmla="*/ 9622 h 10000"/>
                  <a:gd name="connsiteX25" fmla="*/ 625 w 9644"/>
                  <a:gd name="connsiteY25" fmla="*/ 9858 h 10000"/>
                  <a:gd name="connsiteX26" fmla="*/ 356 w 9644"/>
                  <a:gd name="connsiteY26" fmla="*/ 9953 h 10000"/>
                  <a:gd name="connsiteX27" fmla="*/ 0 w 9644"/>
                  <a:gd name="connsiteY27" fmla="*/ 10000 h 10000"/>
                  <a:gd name="connsiteX0" fmla="*/ 9629 w 9629"/>
                  <a:gd name="connsiteY0" fmla="*/ 10000 h 10000"/>
                  <a:gd name="connsiteX1" fmla="*/ 9260 w 9629"/>
                  <a:gd name="connsiteY1" fmla="*/ 10000 h 10000"/>
                  <a:gd name="connsiteX2" fmla="*/ 8888 w 9629"/>
                  <a:gd name="connsiteY2" fmla="*/ 10000 h 10000"/>
                  <a:gd name="connsiteX3" fmla="*/ 8518 w 9629"/>
                  <a:gd name="connsiteY3" fmla="*/ 10000 h 10000"/>
                  <a:gd name="connsiteX4" fmla="*/ 8148 w 9629"/>
                  <a:gd name="connsiteY4" fmla="*/ 10000 h 10000"/>
                  <a:gd name="connsiteX5" fmla="*/ 7778 w 9629"/>
                  <a:gd name="connsiteY5" fmla="*/ 10000 h 10000"/>
                  <a:gd name="connsiteX6" fmla="*/ 7036 w 9629"/>
                  <a:gd name="connsiteY6" fmla="*/ 9858 h 10000"/>
                  <a:gd name="connsiteX7" fmla="*/ 6666 w 9629"/>
                  <a:gd name="connsiteY7" fmla="*/ 9622 h 10000"/>
                  <a:gd name="connsiteX8" fmla="*/ 6295 w 9629"/>
                  <a:gd name="connsiteY8" fmla="*/ 9196 h 10000"/>
                  <a:gd name="connsiteX9" fmla="*/ 5926 w 9629"/>
                  <a:gd name="connsiteY9" fmla="*/ 8416 h 10000"/>
                  <a:gd name="connsiteX10" fmla="*/ 5554 w 9629"/>
                  <a:gd name="connsiteY10" fmla="*/ 7234 h 10000"/>
                  <a:gd name="connsiteX11" fmla="*/ 5277 w 9629"/>
                  <a:gd name="connsiteY11" fmla="*/ 5603 h 10000"/>
                  <a:gd name="connsiteX12" fmla="*/ 4908 w 9629"/>
                  <a:gd name="connsiteY12" fmla="*/ 3688 h 10000"/>
                  <a:gd name="connsiteX13" fmla="*/ 4536 w 9629"/>
                  <a:gd name="connsiteY13" fmla="*/ 1844 h 10000"/>
                  <a:gd name="connsiteX14" fmla="*/ 4166 w 9629"/>
                  <a:gd name="connsiteY14" fmla="*/ 496 h 10000"/>
                  <a:gd name="connsiteX15" fmla="*/ 3797 w 9629"/>
                  <a:gd name="connsiteY15" fmla="*/ 0 h 10000"/>
                  <a:gd name="connsiteX16" fmla="*/ 3425 w 9629"/>
                  <a:gd name="connsiteY16" fmla="*/ 496 h 10000"/>
                  <a:gd name="connsiteX17" fmla="*/ 3148 w 9629"/>
                  <a:gd name="connsiteY17" fmla="*/ 1844 h 10000"/>
                  <a:gd name="connsiteX18" fmla="*/ 2778 w 9629"/>
                  <a:gd name="connsiteY18" fmla="*/ 3688 h 10000"/>
                  <a:gd name="connsiteX19" fmla="*/ 2407 w 9629"/>
                  <a:gd name="connsiteY19" fmla="*/ 5603 h 10000"/>
                  <a:gd name="connsiteX20" fmla="*/ 2036 w 9629"/>
                  <a:gd name="connsiteY20" fmla="*/ 7234 h 10000"/>
                  <a:gd name="connsiteX21" fmla="*/ 1666 w 9629"/>
                  <a:gd name="connsiteY21" fmla="*/ 8416 h 10000"/>
                  <a:gd name="connsiteX22" fmla="*/ 1388 w 9629"/>
                  <a:gd name="connsiteY22" fmla="*/ 9196 h 10000"/>
                  <a:gd name="connsiteX23" fmla="*/ 1019 w 9629"/>
                  <a:gd name="connsiteY23" fmla="*/ 9622 h 10000"/>
                  <a:gd name="connsiteX24" fmla="*/ 648 w 9629"/>
                  <a:gd name="connsiteY24" fmla="*/ 9858 h 10000"/>
                  <a:gd name="connsiteX25" fmla="*/ 369 w 9629"/>
                  <a:gd name="connsiteY25" fmla="*/ 9953 h 10000"/>
                  <a:gd name="connsiteX26" fmla="*/ 0 w 9629"/>
                  <a:gd name="connsiteY26" fmla="*/ 10000 h 10000"/>
                  <a:gd name="connsiteX0" fmla="*/ 9617 w 9617"/>
                  <a:gd name="connsiteY0" fmla="*/ 10000 h 10000"/>
                  <a:gd name="connsiteX1" fmla="*/ 9230 w 9617"/>
                  <a:gd name="connsiteY1" fmla="*/ 10000 h 10000"/>
                  <a:gd name="connsiteX2" fmla="*/ 8846 w 9617"/>
                  <a:gd name="connsiteY2" fmla="*/ 10000 h 10000"/>
                  <a:gd name="connsiteX3" fmla="*/ 8462 w 9617"/>
                  <a:gd name="connsiteY3" fmla="*/ 10000 h 10000"/>
                  <a:gd name="connsiteX4" fmla="*/ 8078 w 9617"/>
                  <a:gd name="connsiteY4" fmla="*/ 10000 h 10000"/>
                  <a:gd name="connsiteX5" fmla="*/ 7307 w 9617"/>
                  <a:gd name="connsiteY5" fmla="*/ 9858 h 10000"/>
                  <a:gd name="connsiteX6" fmla="*/ 6923 w 9617"/>
                  <a:gd name="connsiteY6" fmla="*/ 9622 h 10000"/>
                  <a:gd name="connsiteX7" fmla="*/ 6538 w 9617"/>
                  <a:gd name="connsiteY7" fmla="*/ 9196 h 10000"/>
                  <a:gd name="connsiteX8" fmla="*/ 6154 w 9617"/>
                  <a:gd name="connsiteY8" fmla="*/ 8416 h 10000"/>
                  <a:gd name="connsiteX9" fmla="*/ 5768 w 9617"/>
                  <a:gd name="connsiteY9" fmla="*/ 7234 h 10000"/>
                  <a:gd name="connsiteX10" fmla="*/ 5480 w 9617"/>
                  <a:gd name="connsiteY10" fmla="*/ 5603 h 10000"/>
                  <a:gd name="connsiteX11" fmla="*/ 5097 w 9617"/>
                  <a:gd name="connsiteY11" fmla="*/ 3688 h 10000"/>
                  <a:gd name="connsiteX12" fmla="*/ 4711 w 9617"/>
                  <a:gd name="connsiteY12" fmla="*/ 1844 h 10000"/>
                  <a:gd name="connsiteX13" fmla="*/ 4327 w 9617"/>
                  <a:gd name="connsiteY13" fmla="*/ 496 h 10000"/>
                  <a:gd name="connsiteX14" fmla="*/ 3943 w 9617"/>
                  <a:gd name="connsiteY14" fmla="*/ 0 h 10000"/>
                  <a:gd name="connsiteX15" fmla="*/ 3557 w 9617"/>
                  <a:gd name="connsiteY15" fmla="*/ 496 h 10000"/>
                  <a:gd name="connsiteX16" fmla="*/ 3269 w 9617"/>
                  <a:gd name="connsiteY16" fmla="*/ 1844 h 10000"/>
                  <a:gd name="connsiteX17" fmla="*/ 2885 w 9617"/>
                  <a:gd name="connsiteY17" fmla="*/ 3688 h 10000"/>
                  <a:gd name="connsiteX18" fmla="*/ 2500 w 9617"/>
                  <a:gd name="connsiteY18" fmla="*/ 5603 h 10000"/>
                  <a:gd name="connsiteX19" fmla="*/ 2114 w 9617"/>
                  <a:gd name="connsiteY19" fmla="*/ 7234 h 10000"/>
                  <a:gd name="connsiteX20" fmla="*/ 1730 w 9617"/>
                  <a:gd name="connsiteY20" fmla="*/ 8416 h 10000"/>
                  <a:gd name="connsiteX21" fmla="*/ 1441 w 9617"/>
                  <a:gd name="connsiteY21" fmla="*/ 9196 h 10000"/>
                  <a:gd name="connsiteX22" fmla="*/ 1058 w 9617"/>
                  <a:gd name="connsiteY22" fmla="*/ 9622 h 10000"/>
                  <a:gd name="connsiteX23" fmla="*/ 673 w 9617"/>
                  <a:gd name="connsiteY23" fmla="*/ 9858 h 10000"/>
                  <a:gd name="connsiteX24" fmla="*/ 383 w 9617"/>
                  <a:gd name="connsiteY24" fmla="*/ 9953 h 10000"/>
                  <a:gd name="connsiteX25" fmla="*/ 0 w 9617"/>
                  <a:gd name="connsiteY25" fmla="*/ 10000 h 10000"/>
                  <a:gd name="connsiteX0" fmla="*/ 9598 w 9598"/>
                  <a:gd name="connsiteY0" fmla="*/ 10000 h 10000"/>
                  <a:gd name="connsiteX1" fmla="*/ 9198 w 9598"/>
                  <a:gd name="connsiteY1" fmla="*/ 10000 h 10000"/>
                  <a:gd name="connsiteX2" fmla="*/ 8799 w 9598"/>
                  <a:gd name="connsiteY2" fmla="*/ 10000 h 10000"/>
                  <a:gd name="connsiteX3" fmla="*/ 8400 w 9598"/>
                  <a:gd name="connsiteY3" fmla="*/ 10000 h 10000"/>
                  <a:gd name="connsiteX4" fmla="*/ 7598 w 9598"/>
                  <a:gd name="connsiteY4" fmla="*/ 9858 h 10000"/>
                  <a:gd name="connsiteX5" fmla="*/ 7199 w 9598"/>
                  <a:gd name="connsiteY5" fmla="*/ 9622 h 10000"/>
                  <a:gd name="connsiteX6" fmla="*/ 6798 w 9598"/>
                  <a:gd name="connsiteY6" fmla="*/ 9196 h 10000"/>
                  <a:gd name="connsiteX7" fmla="*/ 6399 w 9598"/>
                  <a:gd name="connsiteY7" fmla="*/ 8416 h 10000"/>
                  <a:gd name="connsiteX8" fmla="*/ 5998 w 9598"/>
                  <a:gd name="connsiteY8" fmla="*/ 7234 h 10000"/>
                  <a:gd name="connsiteX9" fmla="*/ 5698 w 9598"/>
                  <a:gd name="connsiteY9" fmla="*/ 5603 h 10000"/>
                  <a:gd name="connsiteX10" fmla="*/ 5300 w 9598"/>
                  <a:gd name="connsiteY10" fmla="*/ 3688 h 10000"/>
                  <a:gd name="connsiteX11" fmla="*/ 4899 w 9598"/>
                  <a:gd name="connsiteY11" fmla="*/ 1844 h 10000"/>
                  <a:gd name="connsiteX12" fmla="*/ 4499 w 9598"/>
                  <a:gd name="connsiteY12" fmla="*/ 496 h 10000"/>
                  <a:gd name="connsiteX13" fmla="*/ 4100 w 9598"/>
                  <a:gd name="connsiteY13" fmla="*/ 0 h 10000"/>
                  <a:gd name="connsiteX14" fmla="*/ 3699 w 9598"/>
                  <a:gd name="connsiteY14" fmla="*/ 496 h 10000"/>
                  <a:gd name="connsiteX15" fmla="*/ 3399 w 9598"/>
                  <a:gd name="connsiteY15" fmla="*/ 1844 h 10000"/>
                  <a:gd name="connsiteX16" fmla="*/ 3000 w 9598"/>
                  <a:gd name="connsiteY16" fmla="*/ 3688 h 10000"/>
                  <a:gd name="connsiteX17" fmla="*/ 2600 w 9598"/>
                  <a:gd name="connsiteY17" fmla="*/ 5603 h 10000"/>
                  <a:gd name="connsiteX18" fmla="*/ 2198 w 9598"/>
                  <a:gd name="connsiteY18" fmla="*/ 7234 h 10000"/>
                  <a:gd name="connsiteX19" fmla="*/ 1799 w 9598"/>
                  <a:gd name="connsiteY19" fmla="*/ 8416 h 10000"/>
                  <a:gd name="connsiteX20" fmla="*/ 1498 w 9598"/>
                  <a:gd name="connsiteY20" fmla="*/ 9196 h 10000"/>
                  <a:gd name="connsiteX21" fmla="*/ 1100 w 9598"/>
                  <a:gd name="connsiteY21" fmla="*/ 9622 h 10000"/>
                  <a:gd name="connsiteX22" fmla="*/ 700 w 9598"/>
                  <a:gd name="connsiteY22" fmla="*/ 9858 h 10000"/>
                  <a:gd name="connsiteX23" fmla="*/ 398 w 9598"/>
                  <a:gd name="connsiteY23" fmla="*/ 9953 h 10000"/>
                  <a:gd name="connsiteX24" fmla="*/ 0 w 9598"/>
                  <a:gd name="connsiteY24" fmla="*/ 10000 h 10000"/>
                  <a:gd name="connsiteX0" fmla="*/ 9583 w 9583"/>
                  <a:gd name="connsiteY0" fmla="*/ 10000 h 10000"/>
                  <a:gd name="connsiteX1" fmla="*/ 9168 w 9583"/>
                  <a:gd name="connsiteY1" fmla="*/ 10000 h 10000"/>
                  <a:gd name="connsiteX2" fmla="*/ 8752 w 9583"/>
                  <a:gd name="connsiteY2" fmla="*/ 10000 h 10000"/>
                  <a:gd name="connsiteX3" fmla="*/ 7916 w 9583"/>
                  <a:gd name="connsiteY3" fmla="*/ 9858 h 10000"/>
                  <a:gd name="connsiteX4" fmla="*/ 7501 w 9583"/>
                  <a:gd name="connsiteY4" fmla="*/ 9622 h 10000"/>
                  <a:gd name="connsiteX5" fmla="*/ 7083 w 9583"/>
                  <a:gd name="connsiteY5" fmla="*/ 9196 h 10000"/>
                  <a:gd name="connsiteX6" fmla="*/ 6667 w 9583"/>
                  <a:gd name="connsiteY6" fmla="*/ 8416 h 10000"/>
                  <a:gd name="connsiteX7" fmla="*/ 6249 w 9583"/>
                  <a:gd name="connsiteY7" fmla="*/ 7234 h 10000"/>
                  <a:gd name="connsiteX8" fmla="*/ 5937 w 9583"/>
                  <a:gd name="connsiteY8" fmla="*/ 5603 h 10000"/>
                  <a:gd name="connsiteX9" fmla="*/ 5522 w 9583"/>
                  <a:gd name="connsiteY9" fmla="*/ 3688 h 10000"/>
                  <a:gd name="connsiteX10" fmla="*/ 5104 w 9583"/>
                  <a:gd name="connsiteY10" fmla="*/ 1844 h 10000"/>
                  <a:gd name="connsiteX11" fmla="*/ 4687 w 9583"/>
                  <a:gd name="connsiteY11" fmla="*/ 496 h 10000"/>
                  <a:gd name="connsiteX12" fmla="*/ 4272 w 9583"/>
                  <a:gd name="connsiteY12" fmla="*/ 0 h 10000"/>
                  <a:gd name="connsiteX13" fmla="*/ 3854 w 9583"/>
                  <a:gd name="connsiteY13" fmla="*/ 496 h 10000"/>
                  <a:gd name="connsiteX14" fmla="*/ 3541 w 9583"/>
                  <a:gd name="connsiteY14" fmla="*/ 1844 h 10000"/>
                  <a:gd name="connsiteX15" fmla="*/ 3126 w 9583"/>
                  <a:gd name="connsiteY15" fmla="*/ 3688 h 10000"/>
                  <a:gd name="connsiteX16" fmla="*/ 2709 w 9583"/>
                  <a:gd name="connsiteY16" fmla="*/ 5603 h 10000"/>
                  <a:gd name="connsiteX17" fmla="*/ 2290 w 9583"/>
                  <a:gd name="connsiteY17" fmla="*/ 7234 h 10000"/>
                  <a:gd name="connsiteX18" fmla="*/ 1874 w 9583"/>
                  <a:gd name="connsiteY18" fmla="*/ 8416 h 10000"/>
                  <a:gd name="connsiteX19" fmla="*/ 1561 w 9583"/>
                  <a:gd name="connsiteY19" fmla="*/ 9196 h 10000"/>
                  <a:gd name="connsiteX20" fmla="*/ 1146 w 9583"/>
                  <a:gd name="connsiteY20" fmla="*/ 9622 h 10000"/>
                  <a:gd name="connsiteX21" fmla="*/ 729 w 9583"/>
                  <a:gd name="connsiteY21" fmla="*/ 9858 h 10000"/>
                  <a:gd name="connsiteX22" fmla="*/ 415 w 9583"/>
                  <a:gd name="connsiteY22" fmla="*/ 9953 h 10000"/>
                  <a:gd name="connsiteX23" fmla="*/ 0 w 9583"/>
                  <a:gd name="connsiteY23" fmla="*/ 10000 h 10000"/>
                  <a:gd name="connsiteX0" fmla="*/ 9567 w 9567"/>
                  <a:gd name="connsiteY0" fmla="*/ 10000 h 10000"/>
                  <a:gd name="connsiteX1" fmla="*/ 9133 w 9567"/>
                  <a:gd name="connsiteY1" fmla="*/ 10000 h 10000"/>
                  <a:gd name="connsiteX2" fmla="*/ 8260 w 9567"/>
                  <a:gd name="connsiteY2" fmla="*/ 9858 h 10000"/>
                  <a:gd name="connsiteX3" fmla="*/ 7827 w 9567"/>
                  <a:gd name="connsiteY3" fmla="*/ 9622 h 10000"/>
                  <a:gd name="connsiteX4" fmla="*/ 7391 w 9567"/>
                  <a:gd name="connsiteY4" fmla="*/ 9196 h 10000"/>
                  <a:gd name="connsiteX5" fmla="*/ 6957 w 9567"/>
                  <a:gd name="connsiteY5" fmla="*/ 8416 h 10000"/>
                  <a:gd name="connsiteX6" fmla="*/ 6521 w 9567"/>
                  <a:gd name="connsiteY6" fmla="*/ 7234 h 10000"/>
                  <a:gd name="connsiteX7" fmla="*/ 6195 w 9567"/>
                  <a:gd name="connsiteY7" fmla="*/ 5603 h 10000"/>
                  <a:gd name="connsiteX8" fmla="*/ 5762 w 9567"/>
                  <a:gd name="connsiteY8" fmla="*/ 3688 h 10000"/>
                  <a:gd name="connsiteX9" fmla="*/ 5326 w 9567"/>
                  <a:gd name="connsiteY9" fmla="*/ 1844 h 10000"/>
                  <a:gd name="connsiteX10" fmla="*/ 4891 w 9567"/>
                  <a:gd name="connsiteY10" fmla="*/ 496 h 10000"/>
                  <a:gd name="connsiteX11" fmla="*/ 4458 w 9567"/>
                  <a:gd name="connsiteY11" fmla="*/ 0 h 10000"/>
                  <a:gd name="connsiteX12" fmla="*/ 4022 w 9567"/>
                  <a:gd name="connsiteY12" fmla="*/ 496 h 10000"/>
                  <a:gd name="connsiteX13" fmla="*/ 3695 w 9567"/>
                  <a:gd name="connsiteY13" fmla="*/ 1844 h 10000"/>
                  <a:gd name="connsiteX14" fmla="*/ 3262 w 9567"/>
                  <a:gd name="connsiteY14" fmla="*/ 3688 h 10000"/>
                  <a:gd name="connsiteX15" fmla="*/ 2827 w 9567"/>
                  <a:gd name="connsiteY15" fmla="*/ 5603 h 10000"/>
                  <a:gd name="connsiteX16" fmla="*/ 2390 w 9567"/>
                  <a:gd name="connsiteY16" fmla="*/ 7234 h 10000"/>
                  <a:gd name="connsiteX17" fmla="*/ 1956 w 9567"/>
                  <a:gd name="connsiteY17" fmla="*/ 8416 h 10000"/>
                  <a:gd name="connsiteX18" fmla="*/ 1629 w 9567"/>
                  <a:gd name="connsiteY18" fmla="*/ 9196 h 10000"/>
                  <a:gd name="connsiteX19" fmla="*/ 1196 w 9567"/>
                  <a:gd name="connsiteY19" fmla="*/ 9622 h 10000"/>
                  <a:gd name="connsiteX20" fmla="*/ 761 w 9567"/>
                  <a:gd name="connsiteY20" fmla="*/ 9858 h 10000"/>
                  <a:gd name="connsiteX21" fmla="*/ 433 w 9567"/>
                  <a:gd name="connsiteY21" fmla="*/ 9953 h 10000"/>
                  <a:gd name="connsiteX22" fmla="*/ 0 w 9567"/>
                  <a:gd name="connsiteY22" fmla="*/ 10000 h 10000"/>
                  <a:gd name="connsiteX0" fmla="*/ 9546 w 9546"/>
                  <a:gd name="connsiteY0" fmla="*/ 10000 h 10000"/>
                  <a:gd name="connsiteX1" fmla="*/ 8634 w 9546"/>
                  <a:gd name="connsiteY1" fmla="*/ 9858 h 10000"/>
                  <a:gd name="connsiteX2" fmla="*/ 8181 w 9546"/>
                  <a:gd name="connsiteY2" fmla="*/ 9622 h 10000"/>
                  <a:gd name="connsiteX3" fmla="*/ 7726 w 9546"/>
                  <a:gd name="connsiteY3" fmla="*/ 9196 h 10000"/>
                  <a:gd name="connsiteX4" fmla="*/ 7272 w 9546"/>
                  <a:gd name="connsiteY4" fmla="*/ 8416 h 10000"/>
                  <a:gd name="connsiteX5" fmla="*/ 6816 w 9546"/>
                  <a:gd name="connsiteY5" fmla="*/ 7234 h 10000"/>
                  <a:gd name="connsiteX6" fmla="*/ 6475 w 9546"/>
                  <a:gd name="connsiteY6" fmla="*/ 5603 h 10000"/>
                  <a:gd name="connsiteX7" fmla="*/ 6023 w 9546"/>
                  <a:gd name="connsiteY7" fmla="*/ 3688 h 10000"/>
                  <a:gd name="connsiteX8" fmla="*/ 5567 w 9546"/>
                  <a:gd name="connsiteY8" fmla="*/ 1844 h 10000"/>
                  <a:gd name="connsiteX9" fmla="*/ 5112 w 9546"/>
                  <a:gd name="connsiteY9" fmla="*/ 496 h 10000"/>
                  <a:gd name="connsiteX10" fmla="*/ 4660 w 9546"/>
                  <a:gd name="connsiteY10" fmla="*/ 0 h 10000"/>
                  <a:gd name="connsiteX11" fmla="*/ 4204 w 9546"/>
                  <a:gd name="connsiteY11" fmla="*/ 496 h 10000"/>
                  <a:gd name="connsiteX12" fmla="*/ 3862 w 9546"/>
                  <a:gd name="connsiteY12" fmla="*/ 1844 h 10000"/>
                  <a:gd name="connsiteX13" fmla="*/ 3410 w 9546"/>
                  <a:gd name="connsiteY13" fmla="*/ 3688 h 10000"/>
                  <a:gd name="connsiteX14" fmla="*/ 2955 w 9546"/>
                  <a:gd name="connsiteY14" fmla="*/ 5603 h 10000"/>
                  <a:gd name="connsiteX15" fmla="*/ 2498 w 9546"/>
                  <a:gd name="connsiteY15" fmla="*/ 7234 h 10000"/>
                  <a:gd name="connsiteX16" fmla="*/ 2045 w 9546"/>
                  <a:gd name="connsiteY16" fmla="*/ 8416 h 10000"/>
                  <a:gd name="connsiteX17" fmla="*/ 1703 w 9546"/>
                  <a:gd name="connsiteY17" fmla="*/ 9196 h 10000"/>
                  <a:gd name="connsiteX18" fmla="*/ 1250 w 9546"/>
                  <a:gd name="connsiteY18" fmla="*/ 9622 h 10000"/>
                  <a:gd name="connsiteX19" fmla="*/ 795 w 9546"/>
                  <a:gd name="connsiteY19" fmla="*/ 9858 h 10000"/>
                  <a:gd name="connsiteX20" fmla="*/ 453 w 9546"/>
                  <a:gd name="connsiteY20" fmla="*/ 9953 h 10000"/>
                  <a:gd name="connsiteX21" fmla="*/ 0 w 9546"/>
                  <a:gd name="connsiteY21" fmla="*/ 10000 h 10000"/>
                  <a:gd name="connsiteX0" fmla="*/ 9045 w 9045"/>
                  <a:gd name="connsiteY0" fmla="*/ 9858 h 10000"/>
                  <a:gd name="connsiteX1" fmla="*/ 8570 w 9045"/>
                  <a:gd name="connsiteY1" fmla="*/ 9622 h 10000"/>
                  <a:gd name="connsiteX2" fmla="*/ 8093 w 9045"/>
                  <a:gd name="connsiteY2" fmla="*/ 9196 h 10000"/>
                  <a:gd name="connsiteX3" fmla="*/ 7618 w 9045"/>
                  <a:gd name="connsiteY3" fmla="*/ 8416 h 10000"/>
                  <a:gd name="connsiteX4" fmla="*/ 7140 w 9045"/>
                  <a:gd name="connsiteY4" fmla="*/ 7234 h 10000"/>
                  <a:gd name="connsiteX5" fmla="*/ 6783 w 9045"/>
                  <a:gd name="connsiteY5" fmla="*/ 5603 h 10000"/>
                  <a:gd name="connsiteX6" fmla="*/ 6309 w 9045"/>
                  <a:gd name="connsiteY6" fmla="*/ 3688 h 10000"/>
                  <a:gd name="connsiteX7" fmla="*/ 5832 w 9045"/>
                  <a:gd name="connsiteY7" fmla="*/ 1844 h 10000"/>
                  <a:gd name="connsiteX8" fmla="*/ 5355 w 9045"/>
                  <a:gd name="connsiteY8" fmla="*/ 496 h 10000"/>
                  <a:gd name="connsiteX9" fmla="*/ 4882 w 9045"/>
                  <a:gd name="connsiteY9" fmla="*/ 0 h 10000"/>
                  <a:gd name="connsiteX10" fmla="*/ 4404 w 9045"/>
                  <a:gd name="connsiteY10" fmla="*/ 496 h 10000"/>
                  <a:gd name="connsiteX11" fmla="*/ 4046 w 9045"/>
                  <a:gd name="connsiteY11" fmla="*/ 1844 h 10000"/>
                  <a:gd name="connsiteX12" fmla="*/ 3572 w 9045"/>
                  <a:gd name="connsiteY12" fmla="*/ 3688 h 10000"/>
                  <a:gd name="connsiteX13" fmla="*/ 3096 w 9045"/>
                  <a:gd name="connsiteY13" fmla="*/ 5603 h 10000"/>
                  <a:gd name="connsiteX14" fmla="*/ 2617 w 9045"/>
                  <a:gd name="connsiteY14" fmla="*/ 7234 h 10000"/>
                  <a:gd name="connsiteX15" fmla="*/ 2142 w 9045"/>
                  <a:gd name="connsiteY15" fmla="*/ 8416 h 10000"/>
                  <a:gd name="connsiteX16" fmla="*/ 1784 w 9045"/>
                  <a:gd name="connsiteY16" fmla="*/ 9196 h 10000"/>
                  <a:gd name="connsiteX17" fmla="*/ 1309 w 9045"/>
                  <a:gd name="connsiteY17" fmla="*/ 9622 h 10000"/>
                  <a:gd name="connsiteX18" fmla="*/ 833 w 9045"/>
                  <a:gd name="connsiteY18" fmla="*/ 9858 h 10000"/>
                  <a:gd name="connsiteX19" fmla="*/ 475 w 9045"/>
                  <a:gd name="connsiteY19" fmla="*/ 9953 h 10000"/>
                  <a:gd name="connsiteX20" fmla="*/ 0 w 9045"/>
                  <a:gd name="connsiteY20" fmla="*/ 10000 h 10000"/>
                  <a:gd name="connsiteX0" fmla="*/ 9475 w 9475"/>
                  <a:gd name="connsiteY0" fmla="*/ 9858 h 9953"/>
                  <a:gd name="connsiteX1" fmla="*/ 8950 w 9475"/>
                  <a:gd name="connsiteY1" fmla="*/ 9622 h 9953"/>
                  <a:gd name="connsiteX2" fmla="*/ 8422 w 9475"/>
                  <a:gd name="connsiteY2" fmla="*/ 9196 h 9953"/>
                  <a:gd name="connsiteX3" fmla="*/ 7897 w 9475"/>
                  <a:gd name="connsiteY3" fmla="*/ 8416 h 9953"/>
                  <a:gd name="connsiteX4" fmla="*/ 7369 w 9475"/>
                  <a:gd name="connsiteY4" fmla="*/ 7234 h 9953"/>
                  <a:gd name="connsiteX5" fmla="*/ 6974 w 9475"/>
                  <a:gd name="connsiteY5" fmla="*/ 5603 h 9953"/>
                  <a:gd name="connsiteX6" fmla="*/ 6450 w 9475"/>
                  <a:gd name="connsiteY6" fmla="*/ 3688 h 9953"/>
                  <a:gd name="connsiteX7" fmla="*/ 5923 w 9475"/>
                  <a:gd name="connsiteY7" fmla="*/ 1844 h 9953"/>
                  <a:gd name="connsiteX8" fmla="*/ 5395 w 9475"/>
                  <a:gd name="connsiteY8" fmla="*/ 496 h 9953"/>
                  <a:gd name="connsiteX9" fmla="*/ 4872 w 9475"/>
                  <a:gd name="connsiteY9" fmla="*/ 0 h 9953"/>
                  <a:gd name="connsiteX10" fmla="*/ 4344 w 9475"/>
                  <a:gd name="connsiteY10" fmla="*/ 496 h 9953"/>
                  <a:gd name="connsiteX11" fmla="*/ 3948 w 9475"/>
                  <a:gd name="connsiteY11" fmla="*/ 1844 h 9953"/>
                  <a:gd name="connsiteX12" fmla="*/ 3424 w 9475"/>
                  <a:gd name="connsiteY12" fmla="*/ 3688 h 9953"/>
                  <a:gd name="connsiteX13" fmla="*/ 2898 w 9475"/>
                  <a:gd name="connsiteY13" fmla="*/ 5603 h 9953"/>
                  <a:gd name="connsiteX14" fmla="*/ 2368 w 9475"/>
                  <a:gd name="connsiteY14" fmla="*/ 7234 h 9953"/>
                  <a:gd name="connsiteX15" fmla="*/ 1843 w 9475"/>
                  <a:gd name="connsiteY15" fmla="*/ 8416 h 9953"/>
                  <a:gd name="connsiteX16" fmla="*/ 1447 w 9475"/>
                  <a:gd name="connsiteY16" fmla="*/ 9196 h 9953"/>
                  <a:gd name="connsiteX17" fmla="*/ 922 w 9475"/>
                  <a:gd name="connsiteY17" fmla="*/ 9622 h 9953"/>
                  <a:gd name="connsiteX18" fmla="*/ 396 w 9475"/>
                  <a:gd name="connsiteY18" fmla="*/ 9858 h 9953"/>
                  <a:gd name="connsiteX19" fmla="*/ 0 w 9475"/>
                  <a:gd name="connsiteY19" fmla="*/ 9953 h 9953"/>
                  <a:gd name="connsiteX0" fmla="*/ 9582 w 9582"/>
                  <a:gd name="connsiteY0" fmla="*/ 9905 h 9905"/>
                  <a:gd name="connsiteX1" fmla="*/ 9028 w 9582"/>
                  <a:gd name="connsiteY1" fmla="*/ 9667 h 9905"/>
                  <a:gd name="connsiteX2" fmla="*/ 8471 w 9582"/>
                  <a:gd name="connsiteY2" fmla="*/ 9239 h 9905"/>
                  <a:gd name="connsiteX3" fmla="*/ 7917 w 9582"/>
                  <a:gd name="connsiteY3" fmla="*/ 8456 h 9905"/>
                  <a:gd name="connsiteX4" fmla="*/ 7359 w 9582"/>
                  <a:gd name="connsiteY4" fmla="*/ 7268 h 9905"/>
                  <a:gd name="connsiteX5" fmla="*/ 6942 w 9582"/>
                  <a:gd name="connsiteY5" fmla="*/ 5629 h 9905"/>
                  <a:gd name="connsiteX6" fmla="*/ 6389 w 9582"/>
                  <a:gd name="connsiteY6" fmla="*/ 3705 h 9905"/>
                  <a:gd name="connsiteX7" fmla="*/ 5833 w 9582"/>
                  <a:gd name="connsiteY7" fmla="*/ 1853 h 9905"/>
                  <a:gd name="connsiteX8" fmla="*/ 5276 w 9582"/>
                  <a:gd name="connsiteY8" fmla="*/ 498 h 9905"/>
                  <a:gd name="connsiteX9" fmla="*/ 4724 w 9582"/>
                  <a:gd name="connsiteY9" fmla="*/ 0 h 9905"/>
                  <a:gd name="connsiteX10" fmla="*/ 4167 w 9582"/>
                  <a:gd name="connsiteY10" fmla="*/ 498 h 9905"/>
                  <a:gd name="connsiteX11" fmla="*/ 3749 w 9582"/>
                  <a:gd name="connsiteY11" fmla="*/ 1853 h 9905"/>
                  <a:gd name="connsiteX12" fmla="*/ 3196 w 9582"/>
                  <a:gd name="connsiteY12" fmla="*/ 3705 h 9905"/>
                  <a:gd name="connsiteX13" fmla="*/ 2641 w 9582"/>
                  <a:gd name="connsiteY13" fmla="*/ 5629 h 9905"/>
                  <a:gd name="connsiteX14" fmla="*/ 2081 w 9582"/>
                  <a:gd name="connsiteY14" fmla="*/ 7268 h 9905"/>
                  <a:gd name="connsiteX15" fmla="*/ 1527 w 9582"/>
                  <a:gd name="connsiteY15" fmla="*/ 8456 h 9905"/>
                  <a:gd name="connsiteX16" fmla="*/ 1109 w 9582"/>
                  <a:gd name="connsiteY16" fmla="*/ 9239 h 9905"/>
                  <a:gd name="connsiteX17" fmla="*/ 555 w 9582"/>
                  <a:gd name="connsiteY17" fmla="*/ 9667 h 9905"/>
                  <a:gd name="connsiteX18" fmla="*/ 0 w 9582"/>
                  <a:gd name="connsiteY18" fmla="*/ 9905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82" h="9905">
                    <a:moveTo>
                      <a:pt x="9582" y="9905"/>
                    </a:moveTo>
                    <a:lnTo>
                      <a:pt x="9028" y="9667"/>
                    </a:lnTo>
                    <a:lnTo>
                      <a:pt x="8471" y="9239"/>
                    </a:lnTo>
                    <a:lnTo>
                      <a:pt x="7917" y="8456"/>
                    </a:lnTo>
                    <a:lnTo>
                      <a:pt x="7359" y="7268"/>
                    </a:lnTo>
                    <a:cubicBezTo>
                      <a:pt x="7219" y="6722"/>
                      <a:pt x="7081" y="6176"/>
                      <a:pt x="6942" y="5629"/>
                    </a:cubicBezTo>
                    <a:cubicBezTo>
                      <a:pt x="6758" y="4988"/>
                      <a:pt x="6575" y="4346"/>
                      <a:pt x="6389" y="3705"/>
                    </a:cubicBezTo>
                    <a:cubicBezTo>
                      <a:pt x="6203" y="3088"/>
                      <a:pt x="6019" y="2471"/>
                      <a:pt x="5833" y="1853"/>
                    </a:cubicBezTo>
                    <a:lnTo>
                      <a:pt x="5276" y="498"/>
                    </a:lnTo>
                    <a:lnTo>
                      <a:pt x="4724" y="0"/>
                    </a:lnTo>
                    <a:lnTo>
                      <a:pt x="4167" y="498"/>
                    </a:lnTo>
                    <a:cubicBezTo>
                      <a:pt x="4028" y="950"/>
                      <a:pt x="3888" y="1401"/>
                      <a:pt x="3749" y="1853"/>
                    </a:cubicBezTo>
                    <a:cubicBezTo>
                      <a:pt x="3567" y="2471"/>
                      <a:pt x="3379" y="3088"/>
                      <a:pt x="3196" y="3705"/>
                    </a:cubicBezTo>
                    <a:cubicBezTo>
                      <a:pt x="3010" y="4346"/>
                      <a:pt x="2821" y="4988"/>
                      <a:pt x="2641" y="5629"/>
                    </a:cubicBezTo>
                    <a:lnTo>
                      <a:pt x="2081" y="7268"/>
                    </a:lnTo>
                    <a:cubicBezTo>
                      <a:pt x="1901" y="7664"/>
                      <a:pt x="1712" y="8060"/>
                      <a:pt x="1527" y="8456"/>
                    </a:cubicBezTo>
                    <a:cubicBezTo>
                      <a:pt x="1391" y="8717"/>
                      <a:pt x="1247" y="8978"/>
                      <a:pt x="1109" y="9239"/>
                    </a:cubicBezTo>
                    <a:lnTo>
                      <a:pt x="555" y="9667"/>
                    </a:lnTo>
                    <a:lnTo>
                      <a:pt x="0" y="9905"/>
                    </a:lnTo>
                  </a:path>
                </a:pathLst>
              </a:custGeom>
              <a:noFill/>
              <a:ln w="19050" cmpd="sng">
                <a:solidFill>
                  <a:schemeClr val="tx1"/>
                </a:solidFill>
                <a:prstDash val="solid"/>
                <a:round/>
                <a:headEnd/>
                <a:tailEnd/>
              </a:ln>
            </p:spPr>
            <p:txBody>
              <a:bodyPr/>
              <a:lstStyle/>
              <a:p>
                <a:endParaRPr lang="en-US"/>
              </a:p>
            </p:txBody>
          </p:sp>
          <p:sp>
            <p:nvSpPr>
              <p:cNvPr id="51" name="TextBox 50"/>
              <p:cNvSpPr txBox="1"/>
              <p:nvPr/>
            </p:nvSpPr>
            <p:spPr>
              <a:xfrm>
                <a:off x="1536142" y="6207220"/>
                <a:ext cx="535691" cy="206281"/>
              </a:xfrm>
              <a:prstGeom prst="rect">
                <a:avLst/>
              </a:prstGeom>
              <a:noFill/>
            </p:spPr>
            <p:txBody>
              <a:bodyPr wrap="none" rtlCol="0">
                <a:spAutoFit/>
              </a:bodyPr>
              <a:lstStyle/>
              <a:p>
                <a:r>
                  <a:rPr lang="en-US" sz="1200" i="1" dirty="0" smtClean="0">
                    <a:solidFill>
                      <a:srgbClr val="000000"/>
                    </a:solidFill>
                    <a:latin typeface="Times New Roman"/>
                    <a:cs typeface="Times New Roman"/>
                  </a:rPr>
                  <a:t>spectrum</a:t>
                </a:r>
                <a:endParaRPr lang="en-US" sz="1200" i="1" dirty="0">
                  <a:solidFill>
                    <a:srgbClr val="000000"/>
                  </a:solidFill>
                  <a:latin typeface="Times New Roman"/>
                  <a:cs typeface="Times New Roman"/>
                </a:endParaRPr>
              </a:p>
            </p:txBody>
          </p:sp>
          <p:cxnSp>
            <p:nvCxnSpPr>
              <p:cNvPr id="52" name="Straight Arrow Connector 51"/>
              <p:cNvCxnSpPr/>
              <p:nvPr/>
            </p:nvCxnSpPr>
            <p:spPr bwMode="auto">
              <a:xfrm>
                <a:off x="471842" y="6259359"/>
                <a:ext cx="1737958" cy="34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3" name="TextBox 52"/>
              <p:cNvSpPr txBox="1"/>
              <p:nvPr/>
            </p:nvSpPr>
            <p:spPr>
              <a:xfrm>
                <a:off x="114301" y="5449582"/>
                <a:ext cx="901150" cy="437966"/>
              </a:xfrm>
              <a:prstGeom prst="rect">
                <a:avLst/>
              </a:prstGeom>
              <a:noFill/>
            </p:spPr>
            <p:txBody>
              <a:bodyPr wrap="none" rtlCol="0">
                <a:spAutoFit/>
              </a:bodyPr>
              <a:lstStyle/>
              <a:p>
                <a:r>
                  <a:rPr lang="en-US" sz="1200" i="1" dirty="0" smtClean="0">
                    <a:solidFill>
                      <a:srgbClr val="000000"/>
                    </a:solidFill>
                    <a:latin typeface="Times New Roman"/>
                    <a:cs typeface="Times New Roman"/>
                  </a:rPr>
                  <a:t>MOD gain </a:t>
                </a:r>
              </a:p>
              <a:p>
                <a:r>
                  <a:rPr lang="en-US" sz="1200" i="1" dirty="0" smtClean="0">
                    <a:solidFill>
                      <a:srgbClr val="000000"/>
                    </a:solidFill>
                    <a:latin typeface="Times New Roman"/>
                    <a:cs typeface="Times New Roman"/>
                  </a:rPr>
                  <a:t>bandwidth</a:t>
                </a:r>
                <a:endParaRPr lang="en-US" sz="1200" i="1" dirty="0">
                  <a:solidFill>
                    <a:srgbClr val="000000"/>
                  </a:solidFill>
                  <a:latin typeface="Times New Roman"/>
                  <a:cs typeface="Times New Roman"/>
                </a:endParaRPr>
              </a:p>
            </p:txBody>
          </p:sp>
          <p:sp>
            <p:nvSpPr>
              <p:cNvPr id="54" name="Freeform 18"/>
              <p:cNvSpPr>
                <a:spLocks/>
              </p:cNvSpPr>
              <p:nvPr/>
            </p:nvSpPr>
            <p:spPr bwMode="auto">
              <a:xfrm>
                <a:off x="950157" y="5426695"/>
                <a:ext cx="358362" cy="758504"/>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rgbClr val="FF0000"/>
                  </a:gs>
                  <a:gs pos="30000">
                    <a:srgbClr val="FF0000"/>
                  </a:gs>
                  <a:gs pos="100000">
                    <a:srgbClr val="FFFFFF"/>
                  </a:gs>
                </a:gsLst>
                <a:lin ang="0" scaled="1"/>
              </a:gradFill>
              <a:ln w="19050" cmpd="sng">
                <a:solidFill>
                  <a:srgbClr val="FF6600"/>
                </a:solidFill>
                <a:prstDash val="solid"/>
                <a:round/>
                <a:headEnd/>
                <a:tailEnd/>
              </a:ln>
            </p:spPr>
            <p:txBody>
              <a:bodyPr/>
              <a:lstStyle/>
              <a:p>
                <a:endParaRPr lang="en-US"/>
              </a:p>
            </p:txBody>
          </p:sp>
          <p:sp>
            <p:nvSpPr>
              <p:cNvPr id="55" name="Freeform 54"/>
              <p:cNvSpPr>
                <a:spLocks/>
              </p:cNvSpPr>
              <p:nvPr/>
            </p:nvSpPr>
            <p:spPr bwMode="auto">
              <a:xfrm>
                <a:off x="1255835" y="5426711"/>
                <a:ext cx="358362" cy="758504"/>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chemeClr val="accent4">
                      <a:lumMod val="75000"/>
                    </a:schemeClr>
                  </a:gs>
                  <a:gs pos="30000">
                    <a:srgbClr val="AF66BE"/>
                  </a:gs>
                  <a:gs pos="100000">
                    <a:srgbClr val="FFFFFF"/>
                  </a:gs>
                </a:gsLst>
                <a:lin ang="0" scaled="1"/>
              </a:gradFill>
              <a:ln w="19050" cmpd="sng">
                <a:solidFill>
                  <a:srgbClr val="AF66BE"/>
                </a:solidFill>
                <a:prstDash val="solid"/>
                <a:round/>
                <a:headEnd/>
                <a:tailEnd/>
              </a:ln>
            </p:spPr>
            <p:txBody>
              <a:bodyPr/>
              <a:lstStyle/>
              <a:p>
                <a:endParaRPr lang="en-US"/>
              </a:p>
            </p:txBody>
          </p:sp>
        </p:grpSp>
        <p:grpSp>
          <p:nvGrpSpPr>
            <p:cNvPr id="73" name="Group 72"/>
            <p:cNvGrpSpPr/>
            <p:nvPr/>
          </p:nvGrpSpPr>
          <p:grpSpPr>
            <a:xfrm>
              <a:off x="2324101" y="4527796"/>
              <a:ext cx="2070099" cy="641104"/>
              <a:chOff x="2692401" y="5721596"/>
              <a:chExt cx="2019299" cy="855606"/>
            </a:xfrm>
          </p:grpSpPr>
          <p:sp>
            <p:nvSpPr>
              <p:cNvPr id="58" name="Freeform 57"/>
              <p:cNvSpPr>
                <a:spLocks/>
              </p:cNvSpPr>
              <p:nvPr/>
            </p:nvSpPr>
            <p:spPr bwMode="auto">
              <a:xfrm>
                <a:off x="3223761" y="5757332"/>
                <a:ext cx="776740" cy="747767"/>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1895 w 10000"/>
                  <a:gd name="connsiteY32" fmla="*/ 10000 h 10000"/>
                  <a:gd name="connsiteX33" fmla="*/ 1634 w 10000"/>
                  <a:gd name="connsiteY33" fmla="*/ 10000 h 10000"/>
                  <a:gd name="connsiteX34" fmla="*/ 1438 w 10000"/>
                  <a:gd name="connsiteY34" fmla="*/ 10000 h 10000"/>
                  <a:gd name="connsiteX35" fmla="*/ 980 w 10000"/>
                  <a:gd name="connsiteY35" fmla="*/ 10000 h 10000"/>
                  <a:gd name="connsiteX36" fmla="*/ 719 w 10000"/>
                  <a:gd name="connsiteY36" fmla="*/ 10000 h 10000"/>
                  <a:gd name="connsiteX37" fmla="*/ 458 w 10000"/>
                  <a:gd name="connsiteY37" fmla="*/ 10000 h 10000"/>
                  <a:gd name="connsiteX38" fmla="*/ 261 w 10000"/>
                  <a:gd name="connsiteY38" fmla="*/ 10000 h 10000"/>
                  <a:gd name="connsiteX39" fmla="*/ 0 w 10000"/>
                  <a:gd name="connsiteY39"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1634 w 10000"/>
                  <a:gd name="connsiteY32" fmla="*/ 10000 h 10000"/>
                  <a:gd name="connsiteX33" fmla="*/ 1438 w 10000"/>
                  <a:gd name="connsiteY33" fmla="*/ 10000 h 10000"/>
                  <a:gd name="connsiteX34" fmla="*/ 980 w 10000"/>
                  <a:gd name="connsiteY34" fmla="*/ 10000 h 10000"/>
                  <a:gd name="connsiteX35" fmla="*/ 719 w 10000"/>
                  <a:gd name="connsiteY35" fmla="*/ 10000 h 10000"/>
                  <a:gd name="connsiteX36" fmla="*/ 458 w 10000"/>
                  <a:gd name="connsiteY36" fmla="*/ 10000 h 10000"/>
                  <a:gd name="connsiteX37" fmla="*/ 261 w 10000"/>
                  <a:gd name="connsiteY37" fmla="*/ 10000 h 10000"/>
                  <a:gd name="connsiteX38" fmla="*/ 0 w 10000"/>
                  <a:gd name="connsiteY38"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1438 w 10000"/>
                  <a:gd name="connsiteY32" fmla="*/ 10000 h 10000"/>
                  <a:gd name="connsiteX33" fmla="*/ 980 w 10000"/>
                  <a:gd name="connsiteY33" fmla="*/ 10000 h 10000"/>
                  <a:gd name="connsiteX34" fmla="*/ 719 w 10000"/>
                  <a:gd name="connsiteY34" fmla="*/ 10000 h 10000"/>
                  <a:gd name="connsiteX35" fmla="*/ 458 w 10000"/>
                  <a:gd name="connsiteY35" fmla="*/ 10000 h 10000"/>
                  <a:gd name="connsiteX36" fmla="*/ 261 w 10000"/>
                  <a:gd name="connsiteY36" fmla="*/ 10000 h 10000"/>
                  <a:gd name="connsiteX37" fmla="*/ 0 w 10000"/>
                  <a:gd name="connsiteY37"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980 w 10000"/>
                  <a:gd name="connsiteY32" fmla="*/ 10000 h 10000"/>
                  <a:gd name="connsiteX33" fmla="*/ 719 w 10000"/>
                  <a:gd name="connsiteY33" fmla="*/ 10000 h 10000"/>
                  <a:gd name="connsiteX34" fmla="*/ 458 w 10000"/>
                  <a:gd name="connsiteY34" fmla="*/ 10000 h 10000"/>
                  <a:gd name="connsiteX35" fmla="*/ 261 w 10000"/>
                  <a:gd name="connsiteY35" fmla="*/ 10000 h 10000"/>
                  <a:gd name="connsiteX36" fmla="*/ 0 w 10000"/>
                  <a:gd name="connsiteY36"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719 w 10000"/>
                  <a:gd name="connsiteY32" fmla="*/ 10000 h 10000"/>
                  <a:gd name="connsiteX33" fmla="*/ 458 w 10000"/>
                  <a:gd name="connsiteY33" fmla="*/ 10000 h 10000"/>
                  <a:gd name="connsiteX34" fmla="*/ 261 w 10000"/>
                  <a:gd name="connsiteY34" fmla="*/ 10000 h 10000"/>
                  <a:gd name="connsiteX35" fmla="*/ 0 w 10000"/>
                  <a:gd name="connsiteY35"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458 w 10000"/>
                  <a:gd name="connsiteY32" fmla="*/ 10000 h 10000"/>
                  <a:gd name="connsiteX33" fmla="*/ 261 w 10000"/>
                  <a:gd name="connsiteY33" fmla="*/ 10000 h 10000"/>
                  <a:gd name="connsiteX34" fmla="*/ 0 w 10000"/>
                  <a:gd name="connsiteY34"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458 w 10000"/>
                  <a:gd name="connsiteY32" fmla="*/ 10000 h 10000"/>
                  <a:gd name="connsiteX33" fmla="*/ 261 w 10000"/>
                  <a:gd name="connsiteY33" fmla="*/ 10000 h 10000"/>
                  <a:gd name="connsiteX34" fmla="*/ 0 w 10000"/>
                  <a:gd name="connsiteY34"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261 w 10000"/>
                  <a:gd name="connsiteY32" fmla="*/ 10000 h 10000"/>
                  <a:gd name="connsiteX33" fmla="*/ 0 w 10000"/>
                  <a:gd name="connsiteY33"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0 w 10000"/>
                  <a:gd name="connsiteY32" fmla="*/ 10000 h 10000"/>
                  <a:gd name="connsiteX0" fmla="*/ 7843 w 7843"/>
                  <a:gd name="connsiteY0" fmla="*/ 10000 h 10000"/>
                  <a:gd name="connsiteX1" fmla="*/ 7582 w 7843"/>
                  <a:gd name="connsiteY1" fmla="*/ 10000 h 10000"/>
                  <a:gd name="connsiteX2" fmla="*/ 7320 w 7843"/>
                  <a:gd name="connsiteY2" fmla="*/ 10000 h 10000"/>
                  <a:gd name="connsiteX3" fmla="*/ 7059 w 7843"/>
                  <a:gd name="connsiteY3" fmla="*/ 10000 h 10000"/>
                  <a:gd name="connsiteX4" fmla="*/ 6797 w 7843"/>
                  <a:gd name="connsiteY4" fmla="*/ 10000 h 10000"/>
                  <a:gd name="connsiteX5" fmla="*/ 6536 w 7843"/>
                  <a:gd name="connsiteY5" fmla="*/ 10000 h 10000"/>
                  <a:gd name="connsiteX6" fmla="*/ 6274 w 7843"/>
                  <a:gd name="connsiteY6" fmla="*/ 10000 h 10000"/>
                  <a:gd name="connsiteX7" fmla="*/ 6013 w 7843"/>
                  <a:gd name="connsiteY7" fmla="*/ 10000 h 10000"/>
                  <a:gd name="connsiteX8" fmla="*/ 5751 w 7843"/>
                  <a:gd name="connsiteY8" fmla="*/ 10000 h 10000"/>
                  <a:gd name="connsiteX9" fmla="*/ 5490 w 7843"/>
                  <a:gd name="connsiteY9" fmla="*/ 10000 h 10000"/>
                  <a:gd name="connsiteX10" fmla="*/ 5229 w 7843"/>
                  <a:gd name="connsiteY10" fmla="*/ 9953 h 10000"/>
                  <a:gd name="connsiteX11" fmla="*/ 4967 w 7843"/>
                  <a:gd name="connsiteY11" fmla="*/ 9858 h 10000"/>
                  <a:gd name="connsiteX12" fmla="*/ 4706 w 7843"/>
                  <a:gd name="connsiteY12" fmla="*/ 9622 h 10000"/>
                  <a:gd name="connsiteX13" fmla="*/ 4444 w 7843"/>
                  <a:gd name="connsiteY13" fmla="*/ 9196 h 10000"/>
                  <a:gd name="connsiteX14" fmla="*/ 4183 w 7843"/>
                  <a:gd name="connsiteY14" fmla="*/ 8416 h 10000"/>
                  <a:gd name="connsiteX15" fmla="*/ 3921 w 7843"/>
                  <a:gd name="connsiteY15" fmla="*/ 7234 h 10000"/>
                  <a:gd name="connsiteX16" fmla="*/ 3725 w 7843"/>
                  <a:gd name="connsiteY16" fmla="*/ 5603 h 10000"/>
                  <a:gd name="connsiteX17" fmla="*/ 3464 w 7843"/>
                  <a:gd name="connsiteY17" fmla="*/ 3688 h 10000"/>
                  <a:gd name="connsiteX18" fmla="*/ 3202 w 7843"/>
                  <a:gd name="connsiteY18" fmla="*/ 1844 h 10000"/>
                  <a:gd name="connsiteX19" fmla="*/ 2941 w 7843"/>
                  <a:gd name="connsiteY19" fmla="*/ 496 h 10000"/>
                  <a:gd name="connsiteX20" fmla="*/ 2680 w 7843"/>
                  <a:gd name="connsiteY20" fmla="*/ 0 h 10000"/>
                  <a:gd name="connsiteX21" fmla="*/ 2418 w 7843"/>
                  <a:gd name="connsiteY21" fmla="*/ 496 h 10000"/>
                  <a:gd name="connsiteX22" fmla="*/ 2222 w 7843"/>
                  <a:gd name="connsiteY22" fmla="*/ 1844 h 10000"/>
                  <a:gd name="connsiteX23" fmla="*/ 1961 w 7843"/>
                  <a:gd name="connsiteY23" fmla="*/ 3688 h 10000"/>
                  <a:gd name="connsiteX24" fmla="*/ 1699 w 7843"/>
                  <a:gd name="connsiteY24" fmla="*/ 5603 h 10000"/>
                  <a:gd name="connsiteX25" fmla="*/ 1438 w 7843"/>
                  <a:gd name="connsiteY25" fmla="*/ 7234 h 10000"/>
                  <a:gd name="connsiteX26" fmla="*/ 1176 w 7843"/>
                  <a:gd name="connsiteY26" fmla="*/ 8416 h 10000"/>
                  <a:gd name="connsiteX27" fmla="*/ 980 w 7843"/>
                  <a:gd name="connsiteY27" fmla="*/ 9196 h 10000"/>
                  <a:gd name="connsiteX28" fmla="*/ 719 w 7843"/>
                  <a:gd name="connsiteY28" fmla="*/ 9622 h 10000"/>
                  <a:gd name="connsiteX29" fmla="*/ 457 w 7843"/>
                  <a:gd name="connsiteY29" fmla="*/ 9858 h 10000"/>
                  <a:gd name="connsiteX30" fmla="*/ 261 w 7843"/>
                  <a:gd name="connsiteY30" fmla="*/ 9953 h 10000"/>
                  <a:gd name="connsiteX31" fmla="*/ 0 w 7843"/>
                  <a:gd name="connsiteY31" fmla="*/ 10000 h 10000"/>
                  <a:gd name="connsiteX0" fmla="*/ 10000 w 10000"/>
                  <a:gd name="connsiteY0" fmla="*/ 10000 h 10000"/>
                  <a:gd name="connsiteX1" fmla="*/ 9667 w 10000"/>
                  <a:gd name="connsiteY1" fmla="*/ 10000 h 10000"/>
                  <a:gd name="connsiteX2" fmla="*/ 9333 w 10000"/>
                  <a:gd name="connsiteY2" fmla="*/ 10000 h 10000"/>
                  <a:gd name="connsiteX3" fmla="*/ 9000 w 10000"/>
                  <a:gd name="connsiteY3" fmla="*/ 10000 h 10000"/>
                  <a:gd name="connsiteX4" fmla="*/ 8666 w 10000"/>
                  <a:gd name="connsiteY4" fmla="*/ 10000 h 10000"/>
                  <a:gd name="connsiteX5" fmla="*/ 8334 w 10000"/>
                  <a:gd name="connsiteY5" fmla="*/ 10000 h 10000"/>
                  <a:gd name="connsiteX6" fmla="*/ 7999 w 10000"/>
                  <a:gd name="connsiteY6" fmla="*/ 10000 h 10000"/>
                  <a:gd name="connsiteX7" fmla="*/ 7667 w 10000"/>
                  <a:gd name="connsiteY7" fmla="*/ 10000 h 10000"/>
                  <a:gd name="connsiteX8" fmla="*/ 7333 w 10000"/>
                  <a:gd name="connsiteY8" fmla="*/ 10000 h 10000"/>
                  <a:gd name="connsiteX9" fmla="*/ 7000 w 10000"/>
                  <a:gd name="connsiteY9" fmla="*/ 10000 h 10000"/>
                  <a:gd name="connsiteX10" fmla="*/ 6333 w 10000"/>
                  <a:gd name="connsiteY10" fmla="*/ 9858 h 10000"/>
                  <a:gd name="connsiteX11" fmla="*/ 6000 w 10000"/>
                  <a:gd name="connsiteY11" fmla="*/ 9622 h 10000"/>
                  <a:gd name="connsiteX12" fmla="*/ 5666 w 10000"/>
                  <a:gd name="connsiteY12" fmla="*/ 9196 h 10000"/>
                  <a:gd name="connsiteX13" fmla="*/ 5333 w 10000"/>
                  <a:gd name="connsiteY13" fmla="*/ 8416 h 10000"/>
                  <a:gd name="connsiteX14" fmla="*/ 4999 w 10000"/>
                  <a:gd name="connsiteY14" fmla="*/ 7234 h 10000"/>
                  <a:gd name="connsiteX15" fmla="*/ 4749 w 10000"/>
                  <a:gd name="connsiteY15" fmla="*/ 5603 h 10000"/>
                  <a:gd name="connsiteX16" fmla="*/ 4417 w 10000"/>
                  <a:gd name="connsiteY16" fmla="*/ 3688 h 10000"/>
                  <a:gd name="connsiteX17" fmla="*/ 4083 w 10000"/>
                  <a:gd name="connsiteY17" fmla="*/ 1844 h 10000"/>
                  <a:gd name="connsiteX18" fmla="*/ 3750 w 10000"/>
                  <a:gd name="connsiteY18" fmla="*/ 496 h 10000"/>
                  <a:gd name="connsiteX19" fmla="*/ 3417 w 10000"/>
                  <a:gd name="connsiteY19" fmla="*/ 0 h 10000"/>
                  <a:gd name="connsiteX20" fmla="*/ 3083 w 10000"/>
                  <a:gd name="connsiteY20" fmla="*/ 496 h 10000"/>
                  <a:gd name="connsiteX21" fmla="*/ 2833 w 10000"/>
                  <a:gd name="connsiteY21" fmla="*/ 1844 h 10000"/>
                  <a:gd name="connsiteX22" fmla="*/ 2500 w 10000"/>
                  <a:gd name="connsiteY22" fmla="*/ 3688 h 10000"/>
                  <a:gd name="connsiteX23" fmla="*/ 2166 w 10000"/>
                  <a:gd name="connsiteY23" fmla="*/ 5603 h 10000"/>
                  <a:gd name="connsiteX24" fmla="*/ 1833 w 10000"/>
                  <a:gd name="connsiteY24" fmla="*/ 7234 h 10000"/>
                  <a:gd name="connsiteX25" fmla="*/ 1499 w 10000"/>
                  <a:gd name="connsiteY25" fmla="*/ 8416 h 10000"/>
                  <a:gd name="connsiteX26" fmla="*/ 1250 w 10000"/>
                  <a:gd name="connsiteY26" fmla="*/ 9196 h 10000"/>
                  <a:gd name="connsiteX27" fmla="*/ 917 w 10000"/>
                  <a:gd name="connsiteY27" fmla="*/ 9622 h 10000"/>
                  <a:gd name="connsiteX28" fmla="*/ 583 w 10000"/>
                  <a:gd name="connsiteY28" fmla="*/ 9858 h 10000"/>
                  <a:gd name="connsiteX29" fmla="*/ 333 w 10000"/>
                  <a:gd name="connsiteY29" fmla="*/ 9953 h 10000"/>
                  <a:gd name="connsiteX30" fmla="*/ 0 w 10000"/>
                  <a:gd name="connsiteY30" fmla="*/ 10000 h 10000"/>
                  <a:gd name="connsiteX0" fmla="*/ 9667 w 9667"/>
                  <a:gd name="connsiteY0" fmla="*/ 10000 h 10000"/>
                  <a:gd name="connsiteX1" fmla="*/ 9333 w 9667"/>
                  <a:gd name="connsiteY1" fmla="*/ 10000 h 10000"/>
                  <a:gd name="connsiteX2" fmla="*/ 9000 w 9667"/>
                  <a:gd name="connsiteY2" fmla="*/ 10000 h 10000"/>
                  <a:gd name="connsiteX3" fmla="*/ 8666 w 9667"/>
                  <a:gd name="connsiteY3" fmla="*/ 10000 h 10000"/>
                  <a:gd name="connsiteX4" fmla="*/ 8334 w 9667"/>
                  <a:gd name="connsiteY4" fmla="*/ 10000 h 10000"/>
                  <a:gd name="connsiteX5" fmla="*/ 7999 w 9667"/>
                  <a:gd name="connsiteY5" fmla="*/ 10000 h 10000"/>
                  <a:gd name="connsiteX6" fmla="*/ 7667 w 9667"/>
                  <a:gd name="connsiteY6" fmla="*/ 10000 h 10000"/>
                  <a:gd name="connsiteX7" fmla="*/ 7333 w 9667"/>
                  <a:gd name="connsiteY7" fmla="*/ 10000 h 10000"/>
                  <a:gd name="connsiteX8" fmla="*/ 7000 w 9667"/>
                  <a:gd name="connsiteY8" fmla="*/ 10000 h 10000"/>
                  <a:gd name="connsiteX9" fmla="*/ 6333 w 9667"/>
                  <a:gd name="connsiteY9" fmla="*/ 9858 h 10000"/>
                  <a:gd name="connsiteX10" fmla="*/ 6000 w 9667"/>
                  <a:gd name="connsiteY10" fmla="*/ 9622 h 10000"/>
                  <a:gd name="connsiteX11" fmla="*/ 5666 w 9667"/>
                  <a:gd name="connsiteY11" fmla="*/ 9196 h 10000"/>
                  <a:gd name="connsiteX12" fmla="*/ 5333 w 9667"/>
                  <a:gd name="connsiteY12" fmla="*/ 8416 h 10000"/>
                  <a:gd name="connsiteX13" fmla="*/ 4999 w 9667"/>
                  <a:gd name="connsiteY13" fmla="*/ 7234 h 10000"/>
                  <a:gd name="connsiteX14" fmla="*/ 4749 w 9667"/>
                  <a:gd name="connsiteY14" fmla="*/ 5603 h 10000"/>
                  <a:gd name="connsiteX15" fmla="*/ 4417 w 9667"/>
                  <a:gd name="connsiteY15" fmla="*/ 3688 h 10000"/>
                  <a:gd name="connsiteX16" fmla="*/ 4083 w 9667"/>
                  <a:gd name="connsiteY16" fmla="*/ 1844 h 10000"/>
                  <a:gd name="connsiteX17" fmla="*/ 3750 w 9667"/>
                  <a:gd name="connsiteY17" fmla="*/ 496 h 10000"/>
                  <a:gd name="connsiteX18" fmla="*/ 3417 w 9667"/>
                  <a:gd name="connsiteY18" fmla="*/ 0 h 10000"/>
                  <a:gd name="connsiteX19" fmla="*/ 3083 w 9667"/>
                  <a:gd name="connsiteY19" fmla="*/ 496 h 10000"/>
                  <a:gd name="connsiteX20" fmla="*/ 2833 w 9667"/>
                  <a:gd name="connsiteY20" fmla="*/ 1844 h 10000"/>
                  <a:gd name="connsiteX21" fmla="*/ 2500 w 9667"/>
                  <a:gd name="connsiteY21" fmla="*/ 3688 h 10000"/>
                  <a:gd name="connsiteX22" fmla="*/ 2166 w 9667"/>
                  <a:gd name="connsiteY22" fmla="*/ 5603 h 10000"/>
                  <a:gd name="connsiteX23" fmla="*/ 1833 w 9667"/>
                  <a:gd name="connsiteY23" fmla="*/ 7234 h 10000"/>
                  <a:gd name="connsiteX24" fmla="*/ 1499 w 9667"/>
                  <a:gd name="connsiteY24" fmla="*/ 8416 h 10000"/>
                  <a:gd name="connsiteX25" fmla="*/ 1250 w 9667"/>
                  <a:gd name="connsiteY25" fmla="*/ 9196 h 10000"/>
                  <a:gd name="connsiteX26" fmla="*/ 917 w 9667"/>
                  <a:gd name="connsiteY26" fmla="*/ 9622 h 10000"/>
                  <a:gd name="connsiteX27" fmla="*/ 583 w 9667"/>
                  <a:gd name="connsiteY27" fmla="*/ 9858 h 10000"/>
                  <a:gd name="connsiteX28" fmla="*/ 333 w 9667"/>
                  <a:gd name="connsiteY28" fmla="*/ 9953 h 10000"/>
                  <a:gd name="connsiteX29" fmla="*/ 0 w 9667"/>
                  <a:gd name="connsiteY29" fmla="*/ 10000 h 10000"/>
                  <a:gd name="connsiteX0" fmla="*/ 9654 w 9654"/>
                  <a:gd name="connsiteY0" fmla="*/ 10000 h 10000"/>
                  <a:gd name="connsiteX1" fmla="*/ 9310 w 9654"/>
                  <a:gd name="connsiteY1" fmla="*/ 10000 h 10000"/>
                  <a:gd name="connsiteX2" fmla="*/ 8965 w 9654"/>
                  <a:gd name="connsiteY2" fmla="*/ 10000 h 10000"/>
                  <a:gd name="connsiteX3" fmla="*/ 8621 w 9654"/>
                  <a:gd name="connsiteY3" fmla="*/ 10000 h 10000"/>
                  <a:gd name="connsiteX4" fmla="*/ 8275 w 9654"/>
                  <a:gd name="connsiteY4" fmla="*/ 10000 h 10000"/>
                  <a:gd name="connsiteX5" fmla="*/ 7931 w 9654"/>
                  <a:gd name="connsiteY5" fmla="*/ 10000 h 10000"/>
                  <a:gd name="connsiteX6" fmla="*/ 7586 w 9654"/>
                  <a:gd name="connsiteY6" fmla="*/ 10000 h 10000"/>
                  <a:gd name="connsiteX7" fmla="*/ 7241 w 9654"/>
                  <a:gd name="connsiteY7" fmla="*/ 10000 h 10000"/>
                  <a:gd name="connsiteX8" fmla="*/ 6551 w 9654"/>
                  <a:gd name="connsiteY8" fmla="*/ 9858 h 10000"/>
                  <a:gd name="connsiteX9" fmla="*/ 6207 w 9654"/>
                  <a:gd name="connsiteY9" fmla="*/ 9622 h 10000"/>
                  <a:gd name="connsiteX10" fmla="*/ 5861 w 9654"/>
                  <a:gd name="connsiteY10" fmla="*/ 9196 h 10000"/>
                  <a:gd name="connsiteX11" fmla="*/ 5517 w 9654"/>
                  <a:gd name="connsiteY11" fmla="*/ 8416 h 10000"/>
                  <a:gd name="connsiteX12" fmla="*/ 5171 w 9654"/>
                  <a:gd name="connsiteY12" fmla="*/ 7234 h 10000"/>
                  <a:gd name="connsiteX13" fmla="*/ 4913 w 9654"/>
                  <a:gd name="connsiteY13" fmla="*/ 5603 h 10000"/>
                  <a:gd name="connsiteX14" fmla="*/ 4569 w 9654"/>
                  <a:gd name="connsiteY14" fmla="*/ 3688 h 10000"/>
                  <a:gd name="connsiteX15" fmla="*/ 4224 w 9654"/>
                  <a:gd name="connsiteY15" fmla="*/ 1844 h 10000"/>
                  <a:gd name="connsiteX16" fmla="*/ 3879 w 9654"/>
                  <a:gd name="connsiteY16" fmla="*/ 496 h 10000"/>
                  <a:gd name="connsiteX17" fmla="*/ 3535 w 9654"/>
                  <a:gd name="connsiteY17" fmla="*/ 0 h 10000"/>
                  <a:gd name="connsiteX18" fmla="*/ 3189 w 9654"/>
                  <a:gd name="connsiteY18" fmla="*/ 496 h 10000"/>
                  <a:gd name="connsiteX19" fmla="*/ 2931 w 9654"/>
                  <a:gd name="connsiteY19" fmla="*/ 1844 h 10000"/>
                  <a:gd name="connsiteX20" fmla="*/ 2586 w 9654"/>
                  <a:gd name="connsiteY20" fmla="*/ 3688 h 10000"/>
                  <a:gd name="connsiteX21" fmla="*/ 2241 w 9654"/>
                  <a:gd name="connsiteY21" fmla="*/ 5603 h 10000"/>
                  <a:gd name="connsiteX22" fmla="*/ 1896 w 9654"/>
                  <a:gd name="connsiteY22" fmla="*/ 7234 h 10000"/>
                  <a:gd name="connsiteX23" fmla="*/ 1551 w 9654"/>
                  <a:gd name="connsiteY23" fmla="*/ 8416 h 10000"/>
                  <a:gd name="connsiteX24" fmla="*/ 1293 w 9654"/>
                  <a:gd name="connsiteY24" fmla="*/ 9196 h 10000"/>
                  <a:gd name="connsiteX25" fmla="*/ 949 w 9654"/>
                  <a:gd name="connsiteY25" fmla="*/ 9622 h 10000"/>
                  <a:gd name="connsiteX26" fmla="*/ 603 w 9654"/>
                  <a:gd name="connsiteY26" fmla="*/ 9858 h 10000"/>
                  <a:gd name="connsiteX27" fmla="*/ 344 w 9654"/>
                  <a:gd name="connsiteY27" fmla="*/ 9953 h 10000"/>
                  <a:gd name="connsiteX28" fmla="*/ 0 w 9654"/>
                  <a:gd name="connsiteY28" fmla="*/ 10000 h 10000"/>
                  <a:gd name="connsiteX0" fmla="*/ 9644 w 9644"/>
                  <a:gd name="connsiteY0" fmla="*/ 10000 h 10000"/>
                  <a:gd name="connsiteX1" fmla="*/ 9286 w 9644"/>
                  <a:gd name="connsiteY1" fmla="*/ 10000 h 10000"/>
                  <a:gd name="connsiteX2" fmla="*/ 8930 w 9644"/>
                  <a:gd name="connsiteY2" fmla="*/ 10000 h 10000"/>
                  <a:gd name="connsiteX3" fmla="*/ 8572 w 9644"/>
                  <a:gd name="connsiteY3" fmla="*/ 10000 h 10000"/>
                  <a:gd name="connsiteX4" fmla="*/ 8215 w 9644"/>
                  <a:gd name="connsiteY4" fmla="*/ 10000 h 10000"/>
                  <a:gd name="connsiteX5" fmla="*/ 7858 w 9644"/>
                  <a:gd name="connsiteY5" fmla="*/ 10000 h 10000"/>
                  <a:gd name="connsiteX6" fmla="*/ 7501 w 9644"/>
                  <a:gd name="connsiteY6" fmla="*/ 10000 h 10000"/>
                  <a:gd name="connsiteX7" fmla="*/ 6786 w 9644"/>
                  <a:gd name="connsiteY7" fmla="*/ 9858 h 10000"/>
                  <a:gd name="connsiteX8" fmla="*/ 6429 w 9644"/>
                  <a:gd name="connsiteY8" fmla="*/ 9622 h 10000"/>
                  <a:gd name="connsiteX9" fmla="*/ 6071 w 9644"/>
                  <a:gd name="connsiteY9" fmla="*/ 9196 h 10000"/>
                  <a:gd name="connsiteX10" fmla="*/ 5715 w 9644"/>
                  <a:gd name="connsiteY10" fmla="*/ 8416 h 10000"/>
                  <a:gd name="connsiteX11" fmla="*/ 5356 w 9644"/>
                  <a:gd name="connsiteY11" fmla="*/ 7234 h 10000"/>
                  <a:gd name="connsiteX12" fmla="*/ 5089 w 9644"/>
                  <a:gd name="connsiteY12" fmla="*/ 5603 h 10000"/>
                  <a:gd name="connsiteX13" fmla="*/ 4733 w 9644"/>
                  <a:gd name="connsiteY13" fmla="*/ 3688 h 10000"/>
                  <a:gd name="connsiteX14" fmla="*/ 4375 w 9644"/>
                  <a:gd name="connsiteY14" fmla="*/ 1844 h 10000"/>
                  <a:gd name="connsiteX15" fmla="*/ 4018 w 9644"/>
                  <a:gd name="connsiteY15" fmla="*/ 496 h 10000"/>
                  <a:gd name="connsiteX16" fmla="*/ 3662 w 9644"/>
                  <a:gd name="connsiteY16" fmla="*/ 0 h 10000"/>
                  <a:gd name="connsiteX17" fmla="*/ 3303 w 9644"/>
                  <a:gd name="connsiteY17" fmla="*/ 496 h 10000"/>
                  <a:gd name="connsiteX18" fmla="*/ 3036 w 9644"/>
                  <a:gd name="connsiteY18" fmla="*/ 1844 h 10000"/>
                  <a:gd name="connsiteX19" fmla="*/ 2679 w 9644"/>
                  <a:gd name="connsiteY19" fmla="*/ 3688 h 10000"/>
                  <a:gd name="connsiteX20" fmla="*/ 2321 w 9644"/>
                  <a:gd name="connsiteY20" fmla="*/ 5603 h 10000"/>
                  <a:gd name="connsiteX21" fmla="*/ 1964 w 9644"/>
                  <a:gd name="connsiteY21" fmla="*/ 7234 h 10000"/>
                  <a:gd name="connsiteX22" fmla="*/ 1607 w 9644"/>
                  <a:gd name="connsiteY22" fmla="*/ 8416 h 10000"/>
                  <a:gd name="connsiteX23" fmla="*/ 1339 w 9644"/>
                  <a:gd name="connsiteY23" fmla="*/ 9196 h 10000"/>
                  <a:gd name="connsiteX24" fmla="*/ 983 w 9644"/>
                  <a:gd name="connsiteY24" fmla="*/ 9622 h 10000"/>
                  <a:gd name="connsiteX25" fmla="*/ 625 w 9644"/>
                  <a:gd name="connsiteY25" fmla="*/ 9858 h 10000"/>
                  <a:gd name="connsiteX26" fmla="*/ 356 w 9644"/>
                  <a:gd name="connsiteY26" fmla="*/ 9953 h 10000"/>
                  <a:gd name="connsiteX27" fmla="*/ 0 w 9644"/>
                  <a:gd name="connsiteY27" fmla="*/ 10000 h 10000"/>
                  <a:gd name="connsiteX0" fmla="*/ 9629 w 9629"/>
                  <a:gd name="connsiteY0" fmla="*/ 10000 h 10000"/>
                  <a:gd name="connsiteX1" fmla="*/ 9260 w 9629"/>
                  <a:gd name="connsiteY1" fmla="*/ 10000 h 10000"/>
                  <a:gd name="connsiteX2" fmla="*/ 8888 w 9629"/>
                  <a:gd name="connsiteY2" fmla="*/ 10000 h 10000"/>
                  <a:gd name="connsiteX3" fmla="*/ 8518 w 9629"/>
                  <a:gd name="connsiteY3" fmla="*/ 10000 h 10000"/>
                  <a:gd name="connsiteX4" fmla="*/ 8148 w 9629"/>
                  <a:gd name="connsiteY4" fmla="*/ 10000 h 10000"/>
                  <a:gd name="connsiteX5" fmla="*/ 7778 w 9629"/>
                  <a:gd name="connsiteY5" fmla="*/ 10000 h 10000"/>
                  <a:gd name="connsiteX6" fmla="*/ 7036 w 9629"/>
                  <a:gd name="connsiteY6" fmla="*/ 9858 h 10000"/>
                  <a:gd name="connsiteX7" fmla="*/ 6666 w 9629"/>
                  <a:gd name="connsiteY7" fmla="*/ 9622 h 10000"/>
                  <a:gd name="connsiteX8" fmla="*/ 6295 w 9629"/>
                  <a:gd name="connsiteY8" fmla="*/ 9196 h 10000"/>
                  <a:gd name="connsiteX9" fmla="*/ 5926 w 9629"/>
                  <a:gd name="connsiteY9" fmla="*/ 8416 h 10000"/>
                  <a:gd name="connsiteX10" fmla="*/ 5554 w 9629"/>
                  <a:gd name="connsiteY10" fmla="*/ 7234 h 10000"/>
                  <a:gd name="connsiteX11" fmla="*/ 5277 w 9629"/>
                  <a:gd name="connsiteY11" fmla="*/ 5603 h 10000"/>
                  <a:gd name="connsiteX12" fmla="*/ 4908 w 9629"/>
                  <a:gd name="connsiteY12" fmla="*/ 3688 h 10000"/>
                  <a:gd name="connsiteX13" fmla="*/ 4536 w 9629"/>
                  <a:gd name="connsiteY13" fmla="*/ 1844 h 10000"/>
                  <a:gd name="connsiteX14" fmla="*/ 4166 w 9629"/>
                  <a:gd name="connsiteY14" fmla="*/ 496 h 10000"/>
                  <a:gd name="connsiteX15" fmla="*/ 3797 w 9629"/>
                  <a:gd name="connsiteY15" fmla="*/ 0 h 10000"/>
                  <a:gd name="connsiteX16" fmla="*/ 3425 w 9629"/>
                  <a:gd name="connsiteY16" fmla="*/ 496 h 10000"/>
                  <a:gd name="connsiteX17" fmla="*/ 3148 w 9629"/>
                  <a:gd name="connsiteY17" fmla="*/ 1844 h 10000"/>
                  <a:gd name="connsiteX18" fmla="*/ 2778 w 9629"/>
                  <a:gd name="connsiteY18" fmla="*/ 3688 h 10000"/>
                  <a:gd name="connsiteX19" fmla="*/ 2407 w 9629"/>
                  <a:gd name="connsiteY19" fmla="*/ 5603 h 10000"/>
                  <a:gd name="connsiteX20" fmla="*/ 2036 w 9629"/>
                  <a:gd name="connsiteY20" fmla="*/ 7234 h 10000"/>
                  <a:gd name="connsiteX21" fmla="*/ 1666 w 9629"/>
                  <a:gd name="connsiteY21" fmla="*/ 8416 h 10000"/>
                  <a:gd name="connsiteX22" fmla="*/ 1388 w 9629"/>
                  <a:gd name="connsiteY22" fmla="*/ 9196 h 10000"/>
                  <a:gd name="connsiteX23" fmla="*/ 1019 w 9629"/>
                  <a:gd name="connsiteY23" fmla="*/ 9622 h 10000"/>
                  <a:gd name="connsiteX24" fmla="*/ 648 w 9629"/>
                  <a:gd name="connsiteY24" fmla="*/ 9858 h 10000"/>
                  <a:gd name="connsiteX25" fmla="*/ 369 w 9629"/>
                  <a:gd name="connsiteY25" fmla="*/ 9953 h 10000"/>
                  <a:gd name="connsiteX26" fmla="*/ 0 w 9629"/>
                  <a:gd name="connsiteY26" fmla="*/ 10000 h 10000"/>
                  <a:gd name="connsiteX0" fmla="*/ 9617 w 9617"/>
                  <a:gd name="connsiteY0" fmla="*/ 10000 h 10000"/>
                  <a:gd name="connsiteX1" fmla="*/ 9230 w 9617"/>
                  <a:gd name="connsiteY1" fmla="*/ 10000 h 10000"/>
                  <a:gd name="connsiteX2" fmla="*/ 8846 w 9617"/>
                  <a:gd name="connsiteY2" fmla="*/ 10000 h 10000"/>
                  <a:gd name="connsiteX3" fmla="*/ 8462 w 9617"/>
                  <a:gd name="connsiteY3" fmla="*/ 10000 h 10000"/>
                  <a:gd name="connsiteX4" fmla="*/ 8078 w 9617"/>
                  <a:gd name="connsiteY4" fmla="*/ 10000 h 10000"/>
                  <a:gd name="connsiteX5" fmla="*/ 7307 w 9617"/>
                  <a:gd name="connsiteY5" fmla="*/ 9858 h 10000"/>
                  <a:gd name="connsiteX6" fmla="*/ 6923 w 9617"/>
                  <a:gd name="connsiteY6" fmla="*/ 9622 h 10000"/>
                  <a:gd name="connsiteX7" fmla="*/ 6538 w 9617"/>
                  <a:gd name="connsiteY7" fmla="*/ 9196 h 10000"/>
                  <a:gd name="connsiteX8" fmla="*/ 6154 w 9617"/>
                  <a:gd name="connsiteY8" fmla="*/ 8416 h 10000"/>
                  <a:gd name="connsiteX9" fmla="*/ 5768 w 9617"/>
                  <a:gd name="connsiteY9" fmla="*/ 7234 h 10000"/>
                  <a:gd name="connsiteX10" fmla="*/ 5480 w 9617"/>
                  <a:gd name="connsiteY10" fmla="*/ 5603 h 10000"/>
                  <a:gd name="connsiteX11" fmla="*/ 5097 w 9617"/>
                  <a:gd name="connsiteY11" fmla="*/ 3688 h 10000"/>
                  <a:gd name="connsiteX12" fmla="*/ 4711 w 9617"/>
                  <a:gd name="connsiteY12" fmla="*/ 1844 h 10000"/>
                  <a:gd name="connsiteX13" fmla="*/ 4327 w 9617"/>
                  <a:gd name="connsiteY13" fmla="*/ 496 h 10000"/>
                  <a:gd name="connsiteX14" fmla="*/ 3943 w 9617"/>
                  <a:gd name="connsiteY14" fmla="*/ 0 h 10000"/>
                  <a:gd name="connsiteX15" fmla="*/ 3557 w 9617"/>
                  <a:gd name="connsiteY15" fmla="*/ 496 h 10000"/>
                  <a:gd name="connsiteX16" fmla="*/ 3269 w 9617"/>
                  <a:gd name="connsiteY16" fmla="*/ 1844 h 10000"/>
                  <a:gd name="connsiteX17" fmla="*/ 2885 w 9617"/>
                  <a:gd name="connsiteY17" fmla="*/ 3688 h 10000"/>
                  <a:gd name="connsiteX18" fmla="*/ 2500 w 9617"/>
                  <a:gd name="connsiteY18" fmla="*/ 5603 h 10000"/>
                  <a:gd name="connsiteX19" fmla="*/ 2114 w 9617"/>
                  <a:gd name="connsiteY19" fmla="*/ 7234 h 10000"/>
                  <a:gd name="connsiteX20" fmla="*/ 1730 w 9617"/>
                  <a:gd name="connsiteY20" fmla="*/ 8416 h 10000"/>
                  <a:gd name="connsiteX21" fmla="*/ 1441 w 9617"/>
                  <a:gd name="connsiteY21" fmla="*/ 9196 h 10000"/>
                  <a:gd name="connsiteX22" fmla="*/ 1058 w 9617"/>
                  <a:gd name="connsiteY22" fmla="*/ 9622 h 10000"/>
                  <a:gd name="connsiteX23" fmla="*/ 673 w 9617"/>
                  <a:gd name="connsiteY23" fmla="*/ 9858 h 10000"/>
                  <a:gd name="connsiteX24" fmla="*/ 383 w 9617"/>
                  <a:gd name="connsiteY24" fmla="*/ 9953 h 10000"/>
                  <a:gd name="connsiteX25" fmla="*/ 0 w 9617"/>
                  <a:gd name="connsiteY25" fmla="*/ 10000 h 10000"/>
                  <a:gd name="connsiteX0" fmla="*/ 9598 w 9598"/>
                  <a:gd name="connsiteY0" fmla="*/ 10000 h 10000"/>
                  <a:gd name="connsiteX1" fmla="*/ 9198 w 9598"/>
                  <a:gd name="connsiteY1" fmla="*/ 10000 h 10000"/>
                  <a:gd name="connsiteX2" fmla="*/ 8799 w 9598"/>
                  <a:gd name="connsiteY2" fmla="*/ 10000 h 10000"/>
                  <a:gd name="connsiteX3" fmla="*/ 8400 w 9598"/>
                  <a:gd name="connsiteY3" fmla="*/ 10000 h 10000"/>
                  <a:gd name="connsiteX4" fmla="*/ 7598 w 9598"/>
                  <a:gd name="connsiteY4" fmla="*/ 9858 h 10000"/>
                  <a:gd name="connsiteX5" fmla="*/ 7199 w 9598"/>
                  <a:gd name="connsiteY5" fmla="*/ 9622 h 10000"/>
                  <a:gd name="connsiteX6" fmla="*/ 6798 w 9598"/>
                  <a:gd name="connsiteY6" fmla="*/ 9196 h 10000"/>
                  <a:gd name="connsiteX7" fmla="*/ 6399 w 9598"/>
                  <a:gd name="connsiteY7" fmla="*/ 8416 h 10000"/>
                  <a:gd name="connsiteX8" fmla="*/ 5998 w 9598"/>
                  <a:gd name="connsiteY8" fmla="*/ 7234 h 10000"/>
                  <a:gd name="connsiteX9" fmla="*/ 5698 w 9598"/>
                  <a:gd name="connsiteY9" fmla="*/ 5603 h 10000"/>
                  <a:gd name="connsiteX10" fmla="*/ 5300 w 9598"/>
                  <a:gd name="connsiteY10" fmla="*/ 3688 h 10000"/>
                  <a:gd name="connsiteX11" fmla="*/ 4899 w 9598"/>
                  <a:gd name="connsiteY11" fmla="*/ 1844 h 10000"/>
                  <a:gd name="connsiteX12" fmla="*/ 4499 w 9598"/>
                  <a:gd name="connsiteY12" fmla="*/ 496 h 10000"/>
                  <a:gd name="connsiteX13" fmla="*/ 4100 w 9598"/>
                  <a:gd name="connsiteY13" fmla="*/ 0 h 10000"/>
                  <a:gd name="connsiteX14" fmla="*/ 3699 w 9598"/>
                  <a:gd name="connsiteY14" fmla="*/ 496 h 10000"/>
                  <a:gd name="connsiteX15" fmla="*/ 3399 w 9598"/>
                  <a:gd name="connsiteY15" fmla="*/ 1844 h 10000"/>
                  <a:gd name="connsiteX16" fmla="*/ 3000 w 9598"/>
                  <a:gd name="connsiteY16" fmla="*/ 3688 h 10000"/>
                  <a:gd name="connsiteX17" fmla="*/ 2600 w 9598"/>
                  <a:gd name="connsiteY17" fmla="*/ 5603 h 10000"/>
                  <a:gd name="connsiteX18" fmla="*/ 2198 w 9598"/>
                  <a:gd name="connsiteY18" fmla="*/ 7234 h 10000"/>
                  <a:gd name="connsiteX19" fmla="*/ 1799 w 9598"/>
                  <a:gd name="connsiteY19" fmla="*/ 8416 h 10000"/>
                  <a:gd name="connsiteX20" fmla="*/ 1498 w 9598"/>
                  <a:gd name="connsiteY20" fmla="*/ 9196 h 10000"/>
                  <a:gd name="connsiteX21" fmla="*/ 1100 w 9598"/>
                  <a:gd name="connsiteY21" fmla="*/ 9622 h 10000"/>
                  <a:gd name="connsiteX22" fmla="*/ 700 w 9598"/>
                  <a:gd name="connsiteY22" fmla="*/ 9858 h 10000"/>
                  <a:gd name="connsiteX23" fmla="*/ 398 w 9598"/>
                  <a:gd name="connsiteY23" fmla="*/ 9953 h 10000"/>
                  <a:gd name="connsiteX24" fmla="*/ 0 w 9598"/>
                  <a:gd name="connsiteY24" fmla="*/ 10000 h 10000"/>
                  <a:gd name="connsiteX0" fmla="*/ 9583 w 9583"/>
                  <a:gd name="connsiteY0" fmla="*/ 10000 h 10000"/>
                  <a:gd name="connsiteX1" fmla="*/ 9168 w 9583"/>
                  <a:gd name="connsiteY1" fmla="*/ 10000 h 10000"/>
                  <a:gd name="connsiteX2" fmla="*/ 8752 w 9583"/>
                  <a:gd name="connsiteY2" fmla="*/ 10000 h 10000"/>
                  <a:gd name="connsiteX3" fmla="*/ 7916 w 9583"/>
                  <a:gd name="connsiteY3" fmla="*/ 9858 h 10000"/>
                  <a:gd name="connsiteX4" fmla="*/ 7501 w 9583"/>
                  <a:gd name="connsiteY4" fmla="*/ 9622 h 10000"/>
                  <a:gd name="connsiteX5" fmla="*/ 7083 w 9583"/>
                  <a:gd name="connsiteY5" fmla="*/ 9196 h 10000"/>
                  <a:gd name="connsiteX6" fmla="*/ 6667 w 9583"/>
                  <a:gd name="connsiteY6" fmla="*/ 8416 h 10000"/>
                  <a:gd name="connsiteX7" fmla="*/ 6249 w 9583"/>
                  <a:gd name="connsiteY7" fmla="*/ 7234 h 10000"/>
                  <a:gd name="connsiteX8" fmla="*/ 5937 w 9583"/>
                  <a:gd name="connsiteY8" fmla="*/ 5603 h 10000"/>
                  <a:gd name="connsiteX9" fmla="*/ 5522 w 9583"/>
                  <a:gd name="connsiteY9" fmla="*/ 3688 h 10000"/>
                  <a:gd name="connsiteX10" fmla="*/ 5104 w 9583"/>
                  <a:gd name="connsiteY10" fmla="*/ 1844 h 10000"/>
                  <a:gd name="connsiteX11" fmla="*/ 4687 w 9583"/>
                  <a:gd name="connsiteY11" fmla="*/ 496 h 10000"/>
                  <a:gd name="connsiteX12" fmla="*/ 4272 w 9583"/>
                  <a:gd name="connsiteY12" fmla="*/ 0 h 10000"/>
                  <a:gd name="connsiteX13" fmla="*/ 3854 w 9583"/>
                  <a:gd name="connsiteY13" fmla="*/ 496 h 10000"/>
                  <a:gd name="connsiteX14" fmla="*/ 3541 w 9583"/>
                  <a:gd name="connsiteY14" fmla="*/ 1844 h 10000"/>
                  <a:gd name="connsiteX15" fmla="*/ 3126 w 9583"/>
                  <a:gd name="connsiteY15" fmla="*/ 3688 h 10000"/>
                  <a:gd name="connsiteX16" fmla="*/ 2709 w 9583"/>
                  <a:gd name="connsiteY16" fmla="*/ 5603 h 10000"/>
                  <a:gd name="connsiteX17" fmla="*/ 2290 w 9583"/>
                  <a:gd name="connsiteY17" fmla="*/ 7234 h 10000"/>
                  <a:gd name="connsiteX18" fmla="*/ 1874 w 9583"/>
                  <a:gd name="connsiteY18" fmla="*/ 8416 h 10000"/>
                  <a:gd name="connsiteX19" fmla="*/ 1561 w 9583"/>
                  <a:gd name="connsiteY19" fmla="*/ 9196 h 10000"/>
                  <a:gd name="connsiteX20" fmla="*/ 1146 w 9583"/>
                  <a:gd name="connsiteY20" fmla="*/ 9622 h 10000"/>
                  <a:gd name="connsiteX21" fmla="*/ 729 w 9583"/>
                  <a:gd name="connsiteY21" fmla="*/ 9858 h 10000"/>
                  <a:gd name="connsiteX22" fmla="*/ 415 w 9583"/>
                  <a:gd name="connsiteY22" fmla="*/ 9953 h 10000"/>
                  <a:gd name="connsiteX23" fmla="*/ 0 w 9583"/>
                  <a:gd name="connsiteY23" fmla="*/ 10000 h 10000"/>
                  <a:gd name="connsiteX0" fmla="*/ 9567 w 9567"/>
                  <a:gd name="connsiteY0" fmla="*/ 10000 h 10000"/>
                  <a:gd name="connsiteX1" fmla="*/ 9133 w 9567"/>
                  <a:gd name="connsiteY1" fmla="*/ 10000 h 10000"/>
                  <a:gd name="connsiteX2" fmla="*/ 8260 w 9567"/>
                  <a:gd name="connsiteY2" fmla="*/ 9858 h 10000"/>
                  <a:gd name="connsiteX3" fmla="*/ 7827 w 9567"/>
                  <a:gd name="connsiteY3" fmla="*/ 9622 h 10000"/>
                  <a:gd name="connsiteX4" fmla="*/ 7391 w 9567"/>
                  <a:gd name="connsiteY4" fmla="*/ 9196 h 10000"/>
                  <a:gd name="connsiteX5" fmla="*/ 6957 w 9567"/>
                  <a:gd name="connsiteY5" fmla="*/ 8416 h 10000"/>
                  <a:gd name="connsiteX6" fmla="*/ 6521 w 9567"/>
                  <a:gd name="connsiteY6" fmla="*/ 7234 h 10000"/>
                  <a:gd name="connsiteX7" fmla="*/ 6195 w 9567"/>
                  <a:gd name="connsiteY7" fmla="*/ 5603 h 10000"/>
                  <a:gd name="connsiteX8" fmla="*/ 5762 w 9567"/>
                  <a:gd name="connsiteY8" fmla="*/ 3688 h 10000"/>
                  <a:gd name="connsiteX9" fmla="*/ 5326 w 9567"/>
                  <a:gd name="connsiteY9" fmla="*/ 1844 h 10000"/>
                  <a:gd name="connsiteX10" fmla="*/ 4891 w 9567"/>
                  <a:gd name="connsiteY10" fmla="*/ 496 h 10000"/>
                  <a:gd name="connsiteX11" fmla="*/ 4458 w 9567"/>
                  <a:gd name="connsiteY11" fmla="*/ 0 h 10000"/>
                  <a:gd name="connsiteX12" fmla="*/ 4022 w 9567"/>
                  <a:gd name="connsiteY12" fmla="*/ 496 h 10000"/>
                  <a:gd name="connsiteX13" fmla="*/ 3695 w 9567"/>
                  <a:gd name="connsiteY13" fmla="*/ 1844 h 10000"/>
                  <a:gd name="connsiteX14" fmla="*/ 3262 w 9567"/>
                  <a:gd name="connsiteY14" fmla="*/ 3688 h 10000"/>
                  <a:gd name="connsiteX15" fmla="*/ 2827 w 9567"/>
                  <a:gd name="connsiteY15" fmla="*/ 5603 h 10000"/>
                  <a:gd name="connsiteX16" fmla="*/ 2390 w 9567"/>
                  <a:gd name="connsiteY16" fmla="*/ 7234 h 10000"/>
                  <a:gd name="connsiteX17" fmla="*/ 1956 w 9567"/>
                  <a:gd name="connsiteY17" fmla="*/ 8416 h 10000"/>
                  <a:gd name="connsiteX18" fmla="*/ 1629 w 9567"/>
                  <a:gd name="connsiteY18" fmla="*/ 9196 h 10000"/>
                  <a:gd name="connsiteX19" fmla="*/ 1196 w 9567"/>
                  <a:gd name="connsiteY19" fmla="*/ 9622 h 10000"/>
                  <a:gd name="connsiteX20" fmla="*/ 761 w 9567"/>
                  <a:gd name="connsiteY20" fmla="*/ 9858 h 10000"/>
                  <a:gd name="connsiteX21" fmla="*/ 433 w 9567"/>
                  <a:gd name="connsiteY21" fmla="*/ 9953 h 10000"/>
                  <a:gd name="connsiteX22" fmla="*/ 0 w 9567"/>
                  <a:gd name="connsiteY22" fmla="*/ 10000 h 10000"/>
                  <a:gd name="connsiteX0" fmla="*/ 9546 w 9546"/>
                  <a:gd name="connsiteY0" fmla="*/ 10000 h 10000"/>
                  <a:gd name="connsiteX1" fmla="*/ 8634 w 9546"/>
                  <a:gd name="connsiteY1" fmla="*/ 9858 h 10000"/>
                  <a:gd name="connsiteX2" fmla="*/ 8181 w 9546"/>
                  <a:gd name="connsiteY2" fmla="*/ 9622 h 10000"/>
                  <a:gd name="connsiteX3" fmla="*/ 7726 w 9546"/>
                  <a:gd name="connsiteY3" fmla="*/ 9196 h 10000"/>
                  <a:gd name="connsiteX4" fmla="*/ 7272 w 9546"/>
                  <a:gd name="connsiteY4" fmla="*/ 8416 h 10000"/>
                  <a:gd name="connsiteX5" fmla="*/ 6816 w 9546"/>
                  <a:gd name="connsiteY5" fmla="*/ 7234 h 10000"/>
                  <a:gd name="connsiteX6" fmla="*/ 6475 w 9546"/>
                  <a:gd name="connsiteY6" fmla="*/ 5603 h 10000"/>
                  <a:gd name="connsiteX7" fmla="*/ 6023 w 9546"/>
                  <a:gd name="connsiteY7" fmla="*/ 3688 h 10000"/>
                  <a:gd name="connsiteX8" fmla="*/ 5567 w 9546"/>
                  <a:gd name="connsiteY8" fmla="*/ 1844 h 10000"/>
                  <a:gd name="connsiteX9" fmla="*/ 5112 w 9546"/>
                  <a:gd name="connsiteY9" fmla="*/ 496 h 10000"/>
                  <a:gd name="connsiteX10" fmla="*/ 4660 w 9546"/>
                  <a:gd name="connsiteY10" fmla="*/ 0 h 10000"/>
                  <a:gd name="connsiteX11" fmla="*/ 4204 w 9546"/>
                  <a:gd name="connsiteY11" fmla="*/ 496 h 10000"/>
                  <a:gd name="connsiteX12" fmla="*/ 3862 w 9546"/>
                  <a:gd name="connsiteY12" fmla="*/ 1844 h 10000"/>
                  <a:gd name="connsiteX13" fmla="*/ 3410 w 9546"/>
                  <a:gd name="connsiteY13" fmla="*/ 3688 h 10000"/>
                  <a:gd name="connsiteX14" fmla="*/ 2955 w 9546"/>
                  <a:gd name="connsiteY14" fmla="*/ 5603 h 10000"/>
                  <a:gd name="connsiteX15" fmla="*/ 2498 w 9546"/>
                  <a:gd name="connsiteY15" fmla="*/ 7234 h 10000"/>
                  <a:gd name="connsiteX16" fmla="*/ 2045 w 9546"/>
                  <a:gd name="connsiteY16" fmla="*/ 8416 h 10000"/>
                  <a:gd name="connsiteX17" fmla="*/ 1703 w 9546"/>
                  <a:gd name="connsiteY17" fmla="*/ 9196 h 10000"/>
                  <a:gd name="connsiteX18" fmla="*/ 1250 w 9546"/>
                  <a:gd name="connsiteY18" fmla="*/ 9622 h 10000"/>
                  <a:gd name="connsiteX19" fmla="*/ 795 w 9546"/>
                  <a:gd name="connsiteY19" fmla="*/ 9858 h 10000"/>
                  <a:gd name="connsiteX20" fmla="*/ 453 w 9546"/>
                  <a:gd name="connsiteY20" fmla="*/ 9953 h 10000"/>
                  <a:gd name="connsiteX21" fmla="*/ 0 w 9546"/>
                  <a:gd name="connsiteY21" fmla="*/ 10000 h 10000"/>
                  <a:gd name="connsiteX0" fmla="*/ 9045 w 9045"/>
                  <a:gd name="connsiteY0" fmla="*/ 9858 h 10000"/>
                  <a:gd name="connsiteX1" fmla="*/ 8570 w 9045"/>
                  <a:gd name="connsiteY1" fmla="*/ 9622 h 10000"/>
                  <a:gd name="connsiteX2" fmla="*/ 8093 w 9045"/>
                  <a:gd name="connsiteY2" fmla="*/ 9196 h 10000"/>
                  <a:gd name="connsiteX3" fmla="*/ 7618 w 9045"/>
                  <a:gd name="connsiteY3" fmla="*/ 8416 h 10000"/>
                  <a:gd name="connsiteX4" fmla="*/ 7140 w 9045"/>
                  <a:gd name="connsiteY4" fmla="*/ 7234 h 10000"/>
                  <a:gd name="connsiteX5" fmla="*/ 6783 w 9045"/>
                  <a:gd name="connsiteY5" fmla="*/ 5603 h 10000"/>
                  <a:gd name="connsiteX6" fmla="*/ 6309 w 9045"/>
                  <a:gd name="connsiteY6" fmla="*/ 3688 h 10000"/>
                  <a:gd name="connsiteX7" fmla="*/ 5832 w 9045"/>
                  <a:gd name="connsiteY7" fmla="*/ 1844 h 10000"/>
                  <a:gd name="connsiteX8" fmla="*/ 5355 w 9045"/>
                  <a:gd name="connsiteY8" fmla="*/ 496 h 10000"/>
                  <a:gd name="connsiteX9" fmla="*/ 4882 w 9045"/>
                  <a:gd name="connsiteY9" fmla="*/ 0 h 10000"/>
                  <a:gd name="connsiteX10" fmla="*/ 4404 w 9045"/>
                  <a:gd name="connsiteY10" fmla="*/ 496 h 10000"/>
                  <a:gd name="connsiteX11" fmla="*/ 4046 w 9045"/>
                  <a:gd name="connsiteY11" fmla="*/ 1844 h 10000"/>
                  <a:gd name="connsiteX12" fmla="*/ 3572 w 9045"/>
                  <a:gd name="connsiteY12" fmla="*/ 3688 h 10000"/>
                  <a:gd name="connsiteX13" fmla="*/ 3096 w 9045"/>
                  <a:gd name="connsiteY13" fmla="*/ 5603 h 10000"/>
                  <a:gd name="connsiteX14" fmla="*/ 2617 w 9045"/>
                  <a:gd name="connsiteY14" fmla="*/ 7234 h 10000"/>
                  <a:gd name="connsiteX15" fmla="*/ 2142 w 9045"/>
                  <a:gd name="connsiteY15" fmla="*/ 8416 h 10000"/>
                  <a:gd name="connsiteX16" fmla="*/ 1784 w 9045"/>
                  <a:gd name="connsiteY16" fmla="*/ 9196 h 10000"/>
                  <a:gd name="connsiteX17" fmla="*/ 1309 w 9045"/>
                  <a:gd name="connsiteY17" fmla="*/ 9622 h 10000"/>
                  <a:gd name="connsiteX18" fmla="*/ 833 w 9045"/>
                  <a:gd name="connsiteY18" fmla="*/ 9858 h 10000"/>
                  <a:gd name="connsiteX19" fmla="*/ 475 w 9045"/>
                  <a:gd name="connsiteY19" fmla="*/ 9953 h 10000"/>
                  <a:gd name="connsiteX20" fmla="*/ 0 w 9045"/>
                  <a:gd name="connsiteY20" fmla="*/ 10000 h 10000"/>
                  <a:gd name="connsiteX0" fmla="*/ 9475 w 9475"/>
                  <a:gd name="connsiteY0" fmla="*/ 9858 h 9953"/>
                  <a:gd name="connsiteX1" fmla="*/ 8950 w 9475"/>
                  <a:gd name="connsiteY1" fmla="*/ 9622 h 9953"/>
                  <a:gd name="connsiteX2" fmla="*/ 8422 w 9475"/>
                  <a:gd name="connsiteY2" fmla="*/ 9196 h 9953"/>
                  <a:gd name="connsiteX3" fmla="*/ 7897 w 9475"/>
                  <a:gd name="connsiteY3" fmla="*/ 8416 h 9953"/>
                  <a:gd name="connsiteX4" fmla="*/ 7369 w 9475"/>
                  <a:gd name="connsiteY4" fmla="*/ 7234 h 9953"/>
                  <a:gd name="connsiteX5" fmla="*/ 6974 w 9475"/>
                  <a:gd name="connsiteY5" fmla="*/ 5603 h 9953"/>
                  <a:gd name="connsiteX6" fmla="*/ 6450 w 9475"/>
                  <a:gd name="connsiteY6" fmla="*/ 3688 h 9953"/>
                  <a:gd name="connsiteX7" fmla="*/ 5923 w 9475"/>
                  <a:gd name="connsiteY7" fmla="*/ 1844 h 9953"/>
                  <a:gd name="connsiteX8" fmla="*/ 5395 w 9475"/>
                  <a:gd name="connsiteY8" fmla="*/ 496 h 9953"/>
                  <a:gd name="connsiteX9" fmla="*/ 4872 w 9475"/>
                  <a:gd name="connsiteY9" fmla="*/ 0 h 9953"/>
                  <a:gd name="connsiteX10" fmla="*/ 4344 w 9475"/>
                  <a:gd name="connsiteY10" fmla="*/ 496 h 9953"/>
                  <a:gd name="connsiteX11" fmla="*/ 3948 w 9475"/>
                  <a:gd name="connsiteY11" fmla="*/ 1844 h 9953"/>
                  <a:gd name="connsiteX12" fmla="*/ 3424 w 9475"/>
                  <a:gd name="connsiteY12" fmla="*/ 3688 h 9953"/>
                  <a:gd name="connsiteX13" fmla="*/ 2898 w 9475"/>
                  <a:gd name="connsiteY13" fmla="*/ 5603 h 9953"/>
                  <a:gd name="connsiteX14" fmla="*/ 2368 w 9475"/>
                  <a:gd name="connsiteY14" fmla="*/ 7234 h 9953"/>
                  <a:gd name="connsiteX15" fmla="*/ 1843 w 9475"/>
                  <a:gd name="connsiteY15" fmla="*/ 8416 h 9953"/>
                  <a:gd name="connsiteX16" fmla="*/ 1447 w 9475"/>
                  <a:gd name="connsiteY16" fmla="*/ 9196 h 9953"/>
                  <a:gd name="connsiteX17" fmla="*/ 922 w 9475"/>
                  <a:gd name="connsiteY17" fmla="*/ 9622 h 9953"/>
                  <a:gd name="connsiteX18" fmla="*/ 396 w 9475"/>
                  <a:gd name="connsiteY18" fmla="*/ 9858 h 9953"/>
                  <a:gd name="connsiteX19" fmla="*/ 0 w 9475"/>
                  <a:gd name="connsiteY19" fmla="*/ 9953 h 9953"/>
                  <a:gd name="connsiteX0" fmla="*/ 9582 w 9582"/>
                  <a:gd name="connsiteY0" fmla="*/ 9905 h 9905"/>
                  <a:gd name="connsiteX1" fmla="*/ 9028 w 9582"/>
                  <a:gd name="connsiteY1" fmla="*/ 9667 h 9905"/>
                  <a:gd name="connsiteX2" fmla="*/ 8471 w 9582"/>
                  <a:gd name="connsiteY2" fmla="*/ 9239 h 9905"/>
                  <a:gd name="connsiteX3" fmla="*/ 7917 w 9582"/>
                  <a:gd name="connsiteY3" fmla="*/ 8456 h 9905"/>
                  <a:gd name="connsiteX4" fmla="*/ 7359 w 9582"/>
                  <a:gd name="connsiteY4" fmla="*/ 7268 h 9905"/>
                  <a:gd name="connsiteX5" fmla="*/ 6942 w 9582"/>
                  <a:gd name="connsiteY5" fmla="*/ 5629 h 9905"/>
                  <a:gd name="connsiteX6" fmla="*/ 6389 w 9582"/>
                  <a:gd name="connsiteY6" fmla="*/ 3705 h 9905"/>
                  <a:gd name="connsiteX7" fmla="*/ 5833 w 9582"/>
                  <a:gd name="connsiteY7" fmla="*/ 1853 h 9905"/>
                  <a:gd name="connsiteX8" fmla="*/ 5276 w 9582"/>
                  <a:gd name="connsiteY8" fmla="*/ 498 h 9905"/>
                  <a:gd name="connsiteX9" fmla="*/ 4724 w 9582"/>
                  <a:gd name="connsiteY9" fmla="*/ 0 h 9905"/>
                  <a:gd name="connsiteX10" fmla="*/ 4167 w 9582"/>
                  <a:gd name="connsiteY10" fmla="*/ 498 h 9905"/>
                  <a:gd name="connsiteX11" fmla="*/ 3749 w 9582"/>
                  <a:gd name="connsiteY11" fmla="*/ 1853 h 9905"/>
                  <a:gd name="connsiteX12" fmla="*/ 3196 w 9582"/>
                  <a:gd name="connsiteY12" fmla="*/ 3705 h 9905"/>
                  <a:gd name="connsiteX13" fmla="*/ 2641 w 9582"/>
                  <a:gd name="connsiteY13" fmla="*/ 5629 h 9905"/>
                  <a:gd name="connsiteX14" fmla="*/ 2081 w 9582"/>
                  <a:gd name="connsiteY14" fmla="*/ 7268 h 9905"/>
                  <a:gd name="connsiteX15" fmla="*/ 1527 w 9582"/>
                  <a:gd name="connsiteY15" fmla="*/ 8456 h 9905"/>
                  <a:gd name="connsiteX16" fmla="*/ 1109 w 9582"/>
                  <a:gd name="connsiteY16" fmla="*/ 9239 h 9905"/>
                  <a:gd name="connsiteX17" fmla="*/ 555 w 9582"/>
                  <a:gd name="connsiteY17" fmla="*/ 9667 h 9905"/>
                  <a:gd name="connsiteX18" fmla="*/ 0 w 9582"/>
                  <a:gd name="connsiteY18" fmla="*/ 9905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82" h="9905">
                    <a:moveTo>
                      <a:pt x="9582" y="9905"/>
                    </a:moveTo>
                    <a:lnTo>
                      <a:pt x="9028" y="9667"/>
                    </a:lnTo>
                    <a:lnTo>
                      <a:pt x="8471" y="9239"/>
                    </a:lnTo>
                    <a:lnTo>
                      <a:pt x="7917" y="8456"/>
                    </a:lnTo>
                    <a:lnTo>
                      <a:pt x="7359" y="7268"/>
                    </a:lnTo>
                    <a:cubicBezTo>
                      <a:pt x="7219" y="6722"/>
                      <a:pt x="7081" y="6176"/>
                      <a:pt x="6942" y="5629"/>
                    </a:cubicBezTo>
                    <a:cubicBezTo>
                      <a:pt x="6758" y="4988"/>
                      <a:pt x="6575" y="4346"/>
                      <a:pt x="6389" y="3705"/>
                    </a:cubicBezTo>
                    <a:cubicBezTo>
                      <a:pt x="6203" y="3088"/>
                      <a:pt x="6019" y="2471"/>
                      <a:pt x="5833" y="1853"/>
                    </a:cubicBezTo>
                    <a:lnTo>
                      <a:pt x="5276" y="498"/>
                    </a:lnTo>
                    <a:lnTo>
                      <a:pt x="4724" y="0"/>
                    </a:lnTo>
                    <a:lnTo>
                      <a:pt x="4167" y="498"/>
                    </a:lnTo>
                    <a:cubicBezTo>
                      <a:pt x="4028" y="950"/>
                      <a:pt x="3888" y="1401"/>
                      <a:pt x="3749" y="1853"/>
                    </a:cubicBezTo>
                    <a:cubicBezTo>
                      <a:pt x="3567" y="2471"/>
                      <a:pt x="3379" y="3088"/>
                      <a:pt x="3196" y="3705"/>
                    </a:cubicBezTo>
                    <a:cubicBezTo>
                      <a:pt x="3010" y="4346"/>
                      <a:pt x="2821" y="4988"/>
                      <a:pt x="2641" y="5629"/>
                    </a:cubicBezTo>
                    <a:lnTo>
                      <a:pt x="2081" y="7268"/>
                    </a:lnTo>
                    <a:cubicBezTo>
                      <a:pt x="1901" y="7664"/>
                      <a:pt x="1712" y="8060"/>
                      <a:pt x="1527" y="8456"/>
                    </a:cubicBezTo>
                    <a:cubicBezTo>
                      <a:pt x="1391" y="8717"/>
                      <a:pt x="1247" y="8978"/>
                      <a:pt x="1109" y="9239"/>
                    </a:cubicBezTo>
                    <a:lnTo>
                      <a:pt x="555" y="9667"/>
                    </a:lnTo>
                    <a:lnTo>
                      <a:pt x="0" y="9905"/>
                    </a:lnTo>
                  </a:path>
                </a:pathLst>
              </a:custGeom>
              <a:noFill/>
              <a:ln w="19050" cmpd="sng">
                <a:solidFill>
                  <a:srgbClr val="FF6600"/>
                </a:solidFill>
                <a:prstDash val="solid"/>
                <a:round/>
                <a:headEnd/>
                <a:tailEnd/>
              </a:ln>
            </p:spPr>
            <p:txBody>
              <a:bodyPr/>
              <a:lstStyle/>
              <a:p>
                <a:endParaRPr lang="en-US"/>
              </a:p>
            </p:txBody>
          </p:sp>
          <p:cxnSp>
            <p:nvCxnSpPr>
              <p:cNvPr id="59" name="Straight Arrow Connector 58"/>
              <p:cNvCxnSpPr/>
              <p:nvPr/>
            </p:nvCxnSpPr>
            <p:spPr bwMode="auto">
              <a:xfrm>
                <a:off x="2973742" y="6576859"/>
                <a:ext cx="1737958" cy="34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 name="TextBox 59"/>
              <p:cNvSpPr txBox="1"/>
              <p:nvPr/>
            </p:nvSpPr>
            <p:spPr>
              <a:xfrm>
                <a:off x="2692401" y="5721596"/>
                <a:ext cx="925170" cy="437966"/>
              </a:xfrm>
              <a:prstGeom prst="rect">
                <a:avLst/>
              </a:prstGeom>
              <a:noFill/>
            </p:spPr>
            <p:txBody>
              <a:bodyPr wrap="none" rtlCol="0">
                <a:spAutoFit/>
              </a:bodyPr>
              <a:lstStyle/>
              <a:p>
                <a:r>
                  <a:rPr lang="en-US" sz="1200" i="1" dirty="0" smtClean="0">
                    <a:solidFill>
                      <a:srgbClr val="000000"/>
                    </a:solidFill>
                    <a:latin typeface="Times New Roman"/>
                    <a:cs typeface="Times New Roman"/>
                  </a:rPr>
                  <a:t>RAD1 gain </a:t>
                </a:r>
              </a:p>
              <a:p>
                <a:r>
                  <a:rPr lang="en-US" sz="1200" i="1" dirty="0" smtClean="0">
                    <a:solidFill>
                      <a:srgbClr val="000000"/>
                    </a:solidFill>
                    <a:latin typeface="Times New Roman"/>
                    <a:cs typeface="Times New Roman"/>
                  </a:rPr>
                  <a:t>bandwidth</a:t>
                </a:r>
                <a:endParaRPr lang="en-US" sz="1200" i="1" dirty="0">
                  <a:solidFill>
                    <a:srgbClr val="000000"/>
                  </a:solidFill>
                  <a:latin typeface="Times New Roman"/>
                  <a:cs typeface="Times New Roman"/>
                </a:endParaRPr>
              </a:p>
            </p:txBody>
          </p:sp>
          <p:sp>
            <p:nvSpPr>
              <p:cNvPr id="61" name="Freeform 18"/>
              <p:cNvSpPr>
                <a:spLocks/>
              </p:cNvSpPr>
              <p:nvPr/>
            </p:nvSpPr>
            <p:spPr bwMode="auto">
              <a:xfrm>
                <a:off x="3452057" y="5744195"/>
                <a:ext cx="358362" cy="758504"/>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rgbClr val="FF0000"/>
                  </a:gs>
                  <a:gs pos="30000">
                    <a:srgbClr val="FF0000"/>
                  </a:gs>
                  <a:gs pos="100000">
                    <a:srgbClr val="FFFFFF"/>
                  </a:gs>
                </a:gsLst>
                <a:lin ang="0" scaled="1"/>
              </a:gradFill>
              <a:ln w="19050" cmpd="sng">
                <a:solidFill>
                  <a:srgbClr val="FF6600"/>
                </a:solidFill>
                <a:prstDash val="solid"/>
                <a:round/>
                <a:headEnd/>
                <a:tailEnd/>
              </a:ln>
            </p:spPr>
            <p:txBody>
              <a:bodyPr/>
              <a:lstStyle/>
              <a:p>
                <a:endParaRPr lang="en-US"/>
              </a:p>
            </p:txBody>
          </p:sp>
          <p:sp>
            <p:nvSpPr>
              <p:cNvPr id="62" name="Freeform 61"/>
              <p:cNvSpPr>
                <a:spLocks/>
              </p:cNvSpPr>
              <p:nvPr/>
            </p:nvSpPr>
            <p:spPr bwMode="auto">
              <a:xfrm>
                <a:off x="3757735" y="5744211"/>
                <a:ext cx="358362" cy="758504"/>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chemeClr val="accent4">
                      <a:lumMod val="75000"/>
                    </a:schemeClr>
                  </a:gs>
                  <a:gs pos="30000">
                    <a:srgbClr val="AF66BE"/>
                  </a:gs>
                  <a:gs pos="100000">
                    <a:srgbClr val="FFFFFF"/>
                  </a:gs>
                </a:gsLst>
                <a:lin ang="0" scaled="1"/>
              </a:gradFill>
              <a:ln w="19050" cmpd="sng">
                <a:solidFill>
                  <a:srgbClr val="AF66BE"/>
                </a:solidFill>
                <a:prstDash val="solid"/>
                <a:round/>
                <a:headEnd/>
                <a:tailEnd/>
              </a:ln>
            </p:spPr>
            <p:txBody>
              <a:bodyPr/>
              <a:lstStyle/>
              <a:p>
                <a:endParaRPr lang="en-US"/>
              </a:p>
            </p:txBody>
          </p:sp>
        </p:grpSp>
        <p:grpSp>
          <p:nvGrpSpPr>
            <p:cNvPr id="74" name="Group 73"/>
            <p:cNvGrpSpPr/>
            <p:nvPr/>
          </p:nvGrpSpPr>
          <p:grpSpPr>
            <a:xfrm>
              <a:off x="3670299" y="3547532"/>
              <a:ext cx="2120900" cy="605368"/>
              <a:chOff x="4950789" y="4385732"/>
              <a:chExt cx="1894511" cy="857970"/>
            </a:xfrm>
          </p:grpSpPr>
          <p:sp>
            <p:nvSpPr>
              <p:cNvPr id="63" name="Freeform 62"/>
              <p:cNvSpPr>
                <a:spLocks/>
              </p:cNvSpPr>
              <p:nvPr/>
            </p:nvSpPr>
            <p:spPr bwMode="auto">
              <a:xfrm>
                <a:off x="5674861" y="4385732"/>
                <a:ext cx="776740" cy="747767"/>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1895 w 10000"/>
                  <a:gd name="connsiteY32" fmla="*/ 10000 h 10000"/>
                  <a:gd name="connsiteX33" fmla="*/ 1634 w 10000"/>
                  <a:gd name="connsiteY33" fmla="*/ 10000 h 10000"/>
                  <a:gd name="connsiteX34" fmla="*/ 1438 w 10000"/>
                  <a:gd name="connsiteY34" fmla="*/ 10000 h 10000"/>
                  <a:gd name="connsiteX35" fmla="*/ 980 w 10000"/>
                  <a:gd name="connsiteY35" fmla="*/ 10000 h 10000"/>
                  <a:gd name="connsiteX36" fmla="*/ 719 w 10000"/>
                  <a:gd name="connsiteY36" fmla="*/ 10000 h 10000"/>
                  <a:gd name="connsiteX37" fmla="*/ 458 w 10000"/>
                  <a:gd name="connsiteY37" fmla="*/ 10000 h 10000"/>
                  <a:gd name="connsiteX38" fmla="*/ 261 w 10000"/>
                  <a:gd name="connsiteY38" fmla="*/ 10000 h 10000"/>
                  <a:gd name="connsiteX39" fmla="*/ 0 w 10000"/>
                  <a:gd name="connsiteY39"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1634 w 10000"/>
                  <a:gd name="connsiteY32" fmla="*/ 10000 h 10000"/>
                  <a:gd name="connsiteX33" fmla="*/ 1438 w 10000"/>
                  <a:gd name="connsiteY33" fmla="*/ 10000 h 10000"/>
                  <a:gd name="connsiteX34" fmla="*/ 980 w 10000"/>
                  <a:gd name="connsiteY34" fmla="*/ 10000 h 10000"/>
                  <a:gd name="connsiteX35" fmla="*/ 719 w 10000"/>
                  <a:gd name="connsiteY35" fmla="*/ 10000 h 10000"/>
                  <a:gd name="connsiteX36" fmla="*/ 458 w 10000"/>
                  <a:gd name="connsiteY36" fmla="*/ 10000 h 10000"/>
                  <a:gd name="connsiteX37" fmla="*/ 261 w 10000"/>
                  <a:gd name="connsiteY37" fmla="*/ 10000 h 10000"/>
                  <a:gd name="connsiteX38" fmla="*/ 0 w 10000"/>
                  <a:gd name="connsiteY38"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1438 w 10000"/>
                  <a:gd name="connsiteY32" fmla="*/ 10000 h 10000"/>
                  <a:gd name="connsiteX33" fmla="*/ 980 w 10000"/>
                  <a:gd name="connsiteY33" fmla="*/ 10000 h 10000"/>
                  <a:gd name="connsiteX34" fmla="*/ 719 w 10000"/>
                  <a:gd name="connsiteY34" fmla="*/ 10000 h 10000"/>
                  <a:gd name="connsiteX35" fmla="*/ 458 w 10000"/>
                  <a:gd name="connsiteY35" fmla="*/ 10000 h 10000"/>
                  <a:gd name="connsiteX36" fmla="*/ 261 w 10000"/>
                  <a:gd name="connsiteY36" fmla="*/ 10000 h 10000"/>
                  <a:gd name="connsiteX37" fmla="*/ 0 w 10000"/>
                  <a:gd name="connsiteY37"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980 w 10000"/>
                  <a:gd name="connsiteY32" fmla="*/ 10000 h 10000"/>
                  <a:gd name="connsiteX33" fmla="*/ 719 w 10000"/>
                  <a:gd name="connsiteY33" fmla="*/ 10000 h 10000"/>
                  <a:gd name="connsiteX34" fmla="*/ 458 w 10000"/>
                  <a:gd name="connsiteY34" fmla="*/ 10000 h 10000"/>
                  <a:gd name="connsiteX35" fmla="*/ 261 w 10000"/>
                  <a:gd name="connsiteY35" fmla="*/ 10000 h 10000"/>
                  <a:gd name="connsiteX36" fmla="*/ 0 w 10000"/>
                  <a:gd name="connsiteY36"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719 w 10000"/>
                  <a:gd name="connsiteY32" fmla="*/ 10000 h 10000"/>
                  <a:gd name="connsiteX33" fmla="*/ 458 w 10000"/>
                  <a:gd name="connsiteY33" fmla="*/ 10000 h 10000"/>
                  <a:gd name="connsiteX34" fmla="*/ 261 w 10000"/>
                  <a:gd name="connsiteY34" fmla="*/ 10000 h 10000"/>
                  <a:gd name="connsiteX35" fmla="*/ 0 w 10000"/>
                  <a:gd name="connsiteY35"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458 w 10000"/>
                  <a:gd name="connsiteY32" fmla="*/ 10000 h 10000"/>
                  <a:gd name="connsiteX33" fmla="*/ 261 w 10000"/>
                  <a:gd name="connsiteY33" fmla="*/ 10000 h 10000"/>
                  <a:gd name="connsiteX34" fmla="*/ 0 w 10000"/>
                  <a:gd name="connsiteY34"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458 w 10000"/>
                  <a:gd name="connsiteY32" fmla="*/ 10000 h 10000"/>
                  <a:gd name="connsiteX33" fmla="*/ 261 w 10000"/>
                  <a:gd name="connsiteY33" fmla="*/ 10000 h 10000"/>
                  <a:gd name="connsiteX34" fmla="*/ 0 w 10000"/>
                  <a:gd name="connsiteY34"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261 w 10000"/>
                  <a:gd name="connsiteY32" fmla="*/ 10000 h 10000"/>
                  <a:gd name="connsiteX33" fmla="*/ 0 w 10000"/>
                  <a:gd name="connsiteY33"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0 w 10000"/>
                  <a:gd name="connsiteY32" fmla="*/ 10000 h 10000"/>
                  <a:gd name="connsiteX0" fmla="*/ 7843 w 7843"/>
                  <a:gd name="connsiteY0" fmla="*/ 10000 h 10000"/>
                  <a:gd name="connsiteX1" fmla="*/ 7582 w 7843"/>
                  <a:gd name="connsiteY1" fmla="*/ 10000 h 10000"/>
                  <a:gd name="connsiteX2" fmla="*/ 7320 w 7843"/>
                  <a:gd name="connsiteY2" fmla="*/ 10000 h 10000"/>
                  <a:gd name="connsiteX3" fmla="*/ 7059 w 7843"/>
                  <a:gd name="connsiteY3" fmla="*/ 10000 h 10000"/>
                  <a:gd name="connsiteX4" fmla="*/ 6797 w 7843"/>
                  <a:gd name="connsiteY4" fmla="*/ 10000 h 10000"/>
                  <a:gd name="connsiteX5" fmla="*/ 6536 w 7843"/>
                  <a:gd name="connsiteY5" fmla="*/ 10000 h 10000"/>
                  <a:gd name="connsiteX6" fmla="*/ 6274 w 7843"/>
                  <a:gd name="connsiteY6" fmla="*/ 10000 h 10000"/>
                  <a:gd name="connsiteX7" fmla="*/ 6013 w 7843"/>
                  <a:gd name="connsiteY7" fmla="*/ 10000 h 10000"/>
                  <a:gd name="connsiteX8" fmla="*/ 5751 w 7843"/>
                  <a:gd name="connsiteY8" fmla="*/ 10000 h 10000"/>
                  <a:gd name="connsiteX9" fmla="*/ 5490 w 7843"/>
                  <a:gd name="connsiteY9" fmla="*/ 10000 h 10000"/>
                  <a:gd name="connsiteX10" fmla="*/ 5229 w 7843"/>
                  <a:gd name="connsiteY10" fmla="*/ 9953 h 10000"/>
                  <a:gd name="connsiteX11" fmla="*/ 4967 w 7843"/>
                  <a:gd name="connsiteY11" fmla="*/ 9858 h 10000"/>
                  <a:gd name="connsiteX12" fmla="*/ 4706 w 7843"/>
                  <a:gd name="connsiteY12" fmla="*/ 9622 h 10000"/>
                  <a:gd name="connsiteX13" fmla="*/ 4444 w 7843"/>
                  <a:gd name="connsiteY13" fmla="*/ 9196 h 10000"/>
                  <a:gd name="connsiteX14" fmla="*/ 4183 w 7843"/>
                  <a:gd name="connsiteY14" fmla="*/ 8416 h 10000"/>
                  <a:gd name="connsiteX15" fmla="*/ 3921 w 7843"/>
                  <a:gd name="connsiteY15" fmla="*/ 7234 h 10000"/>
                  <a:gd name="connsiteX16" fmla="*/ 3725 w 7843"/>
                  <a:gd name="connsiteY16" fmla="*/ 5603 h 10000"/>
                  <a:gd name="connsiteX17" fmla="*/ 3464 w 7843"/>
                  <a:gd name="connsiteY17" fmla="*/ 3688 h 10000"/>
                  <a:gd name="connsiteX18" fmla="*/ 3202 w 7843"/>
                  <a:gd name="connsiteY18" fmla="*/ 1844 h 10000"/>
                  <a:gd name="connsiteX19" fmla="*/ 2941 w 7843"/>
                  <a:gd name="connsiteY19" fmla="*/ 496 h 10000"/>
                  <a:gd name="connsiteX20" fmla="*/ 2680 w 7843"/>
                  <a:gd name="connsiteY20" fmla="*/ 0 h 10000"/>
                  <a:gd name="connsiteX21" fmla="*/ 2418 w 7843"/>
                  <a:gd name="connsiteY21" fmla="*/ 496 h 10000"/>
                  <a:gd name="connsiteX22" fmla="*/ 2222 w 7843"/>
                  <a:gd name="connsiteY22" fmla="*/ 1844 h 10000"/>
                  <a:gd name="connsiteX23" fmla="*/ 1961 w 7843"/>
                  <a:gd name="connsiteY23" fmla="*/ 3688 h 10000"/>
                  <a:gd name="connsiteX24" fmla="*/ 1699 w 7843"/>
                  <a:gd name="connsiteY24" fmla="*/ 5603 h 10000"/>
                  <a:gd name="connsiteX25" fmla="*/ 1438 w 7843"/>
                  <a:gd name="connsiteY25" fmla="*/ 7234 h 10000"/>
                  <a:gd name="connsiteX26" fmla="*/ 1176 w 7843"/>
                  <a:gd name="connsiteY26" fmla="*/ 8416 h 10000"/>
                  <a:gd name="connsiteX27" fmla="*/ 980 w 7843"/>
                  <a:gd name="connsiteY27" fmla="*/ 9196 h 10000"/>
                  <a:gd name="connsiteX28" fmla="*/ 719 w 7843"/>
                  <a:gd name="connsiteY28" fmla="*/ 9622 h 10000"/>
                  <a:gd name="connsiteX29" fmla="*/ 457 w 7843"/>
                  <a:gd name="connsiteY29" fmla="*/ 9858 h 10000"/>
                  <a:gd name="connsiteX30" fmla="*/ 261 w 7843"/>
                  <a:gd name="connsiteY30" fmla="*/ 9953 h 10000"/>
                  <a:gd name="connsiteX31" fmla="*/ 0 w 7843"/>
                  <a:gd name="connsiteY31" fmla="*/ 10000 h 10000"/>
                  <a:gd name="connsiteX0" fmla="*/ 10000 w 10000"/>
                  <a:gd name="connsiteY0" fmla="*/ 10000 h 10000"/>
                  <a:gd name="connsiteX1" fmla="*/ 9667 w 10000"/>
                  <a:gd name="connsiteY1" fmla="*/ 10000 h 10000"/>
                  <a:gd name="connsiteX2" fmla="*/ 9333 w 10000"/>
                  <a:gd name="connsiteY2" fmla="*/ 10000 h 10000"/>
                  <a:gd name="connsiteX3" fmla="*/ 9000 w 10000"/>
                  <a:gd name="connsiteY3" fmla="*/ 10000 h 10000"/>
                  <a:gd name="connsiteX4" fmla="*/ 8666 w 10000"/>
                  <a:gd name="connsiteY4" fmla="*/ 10000 h 10000"/>
                  <a:gd name="connsiteX5" fmla="*/ 8334 w 10000"/>
                  <a:gd name="connsiteY5" fmla="*/ 10000 h 10000"/>
                  <a:gd name="connsiteX6" fmla="*/ 7999 w 10000"/>
                  <a:gd name="connsiteY6" fmla="*/ 10000 h 10000"/>
                  <a:gd name="connsiteX7" fmla="*/ 7667 w 10000"/>
                  <a:gd name="connsiteY7" fmla="*/ 10000 h 10000"/>
                  <a:gd name="connsiteX8" fmla="*/ 7333 w 10000"/>
                  <a:gd name="connsiteY8" fmla="*/ 10000 h 10000"/>
                  <a:gd name="connsiteX9" fmla="*/ 7000 w 10000"/>
                  <a:gd name="connsiteY9" fmla="*/ 10000 h 10000"/>
                  <a:gd name="connsiteX10" fmla="*/ 6333 w 10000"/>
                  <a:gd name="connsiteY10" fmla="*/ 9858 h 10000"/>
                  <a:gd name="connsiteX11" fmla="*/ 6000 w 10000"/>
                  <a:gd name="connsiteY11" fmla="*/ 9622 h 10000"/>
                  <a:gd name="connsiteX12" fmla="*/ 5666 w 10000"/>
                  <a:gd name="connsiteY12" fmla="*/ 9196 h 10000"/>
                  <a:gd name="connsiteX13" fmla="*/ 5333 w 10000"/>
                  <a:gd name="connsiteY13" fmla="*/ 8416 h 10000"/>
                  <a:gd name="connsiteX14" fmla="*/ 4999 w 10000"/>
                  <a:gd name="connsiteY14" fmla="*/ 7234 h 10000"/>
                  <a:gd name="connsiteX15" fmla="*/ 4749 w 10000"/>
                  <a:gd name="connsiteY15" fmla="*/ 5603 h 10000"/>
                  <a:gd name="connsiteX16" fmla="*/ 4417 w 10000"/>
                  <a:gd name="connsiteY16" fmla="*/ 3688 h 10000"/>
                  <a:gd name="connsiteX17" fmla="*/ 4083 w 10000"/>
                  <a:gd name="connsiteY17" fmla="*/ 1844 h 10000"/>
                  <a:gd name="connsiteX18" fmla="*/ 3750 w 10000"/>
                  <a:gd name="connsiteY18" fmla="*/ 496 h 10000"/>
                  <a:gd name="connsiteX19" fmla="*/ 3417 w 10000"/>
                  <a:gd name="connsiteY19" fmla="*/ 0 h 10000"/>
                  <a:gd name="connsiteX20" fmla="*/ 3083 w 10000"/>
                  <a:gd name="connsiteY20" fmla="*/ 496 h 10000"/>
                  <a:gd name="connsiteX21" fmla="*/ 2833 w 10000"/>
                  <a:gd name="connsiteY21" fmla="*/ 1844 h 10000"/>
                  <a:gd name="connsiteX22" fmla="*/ 2500 w 10000"/>
                  <a:gd name="connsiteY22" fmla="*/ 3688 h 10000"/>
                  <a:gd name="connsiteX23" fmla="*/ 2166 w 10000"/>
                  <a:gd name="connsiteY23" fmla="*/ 5603 h 10000"/>
                  <a:gd name="connsiteX24" fmla="*/ 1833 w 10000"/>
                  <a:gd name="connsiteY24" fmla="*/ 7234 h 10000"/>
                  <a:gd name="connsiteX25" fmla="*/ 1499 w 10000"/>
                  <a:gd name="connsiteY25" fmla="*/ 8416 h 10000"/>
                  <a:gd name="connsiteX26" fmla="*/ 1250 w 10000"/>
                  <a:gd name="connsiteY26" fmla="*/ 9196 h 10000"/>
                  <a:gd name="connsiteX27" fmla="*/ 917 w 10000"/>
                  <a:gd name="connsiteY27" fmla="*/ 9622 h 10000"/>
                  <a:gd name="connsiteX28" fmla="*/ 583 w 10000"/>
                  <a:gd name="connsiteY28" fmla="*/ 9858 h 10000"/>
                  <a:gd name="connsiteX29" fmla="*/ 333 w 10000"/>
                  <a:gd name="connsiteY29" fmla="*/ 9953 h 10000"/>
                  <a:gd name="connsiteX30" fmla="*/ 0 w 10000"/>
                  <a:gd name="connsiteY30" fmla="*/ 10000 h 10000"/>
                  <a:gd name="connsiteX0" fmla="*/ 9667 w 9667"/>
                  <a:gd name="connsiteY0" fmla="*/ 10000 h 10000"/>
                  <a:gd name="connsiteX1" fmla="*/ 9333 w 9667"/>
                  <a:gd name="connsiteY1" fmla="*/ 10000 h 10000"/>
                  <a:gd name="connsiteX2" fmla="*/ 9000 w 9667"/>
                  <a:gd name="connsiteY2" fmla="*/ 10000 h 10000"/>
                  <a:gd name="connsiteX3" fmla="*/ 8666 w 9667"/>
                  <a:gd name="connsiteY3" fmla="*/ 10000 h 10000"/>
                  <a:gd name="connsiteX4" fmla="*/ 8334 w 9667"/>
                  <a:gd name="connsiteY4" fmla="*/ 10000 h 10000"/>
                  <a:gd name="connsiteX5" fmla="*/ 7999 w 9667"/>
                  <a:gd name="connsiteY5" fmla="*/ 10000 h 10000"/>
                  <a:gd name="connsiteX6" fmla="*/ 7667 w 9667"/>
                  <a:gd name="connsiteY6" fmla="*/ 10000 h 10000"/>
                  <a:gd name="connsiteX7" fmla="*/ 7333 w 9667"/>
                  <a:gd name="connsiteY7" fmla="*/ 10000 h 10000"/>
                  <a:gd name="connsiteX8" fmla="*/ 7000 w 9667"/>
                  <a:gd name="connsiteY8" fmla="*/ 10000 h 10000"/>
                  <a:gd name="connsiteX9" fmla="*/ 6333 w 9667"/>
                  <a:gd name="connsiteY9" fmla="*/ 9858 h 10000"/>
                  <a:gd name="connsiteX10" fmla="*/ 6000 w 9667"/>
                  <a:gd name="connsiteY10" fmla="*/ 9622 h 10000"/>
                  <a:gd name="connsiteX11" fmla="*/ 5666 w 9667"/>
                  <a:gd name="connsiteY11" fmla="*/ 9196 h 10000"/>
                  <a:gd name="connsiteX12" fmla="*/ 5333 w 9667"/>
                  <a:gd name="connsiteY12" fmla="*/ 8416 h 10000"/>
                  <a:gd name="connsiteX13" fmla="*/ 4999 w 9667"/>
                  <a:gd name="connsiteY13" fmla="*/ 7234 h 10000"/>
                  <a:gd name="connsiteX14" fmla="*/ 4749 w 9667"/>
                  <a:gd name="connsiteY14" fmla="*/ 5603 h 10000"/>
                  <a:gd name="connsiteX15" fmla="*/ 4417 w 9667"/>
                  <a:gd name="connsiteY15" fmla="*/ 3688 h 10000"/>
                  <a:gd name="connsiteX16" fmla="*/ 4083 w 9667"/>
                  <a:gd name="connsiteY16" fmla="*/ 1844 h 10000"/>
                  <a:gd name="connsiteX17" fmla="*/ 3750 w 9667"/>
                  <a:gd name="connsiteY17" fmla="*/ 496 h 10000"/>
                  <a:gd name="connsiteX18" fmla="*/ 3417 w 9667"/>
                  <a:gd name="connsiteY18" fmla="*/ 0 h 10000"/>
                  <a:gd name="connsiteX19" fmla="*/ 3083 w 9667"/>
                  <a:gd name="connsiteY19" fmla="*/ 496 h 10000"/>
                  <a:gd name="connsiteX20" fmla="*/ 2833 w 9667"/>
                  <a:gd name="connsiteY20" fmla="*/ 1844 h 10000"/>
                  <a:gd name="connsiteX21" fmla="*/ 2500 w 9667"/>
                  <a:gd name="connsiteY21" fmla="*/ 3688 h 10000"/>
                  <a:gd name="connsiteX22" fmla="*/ 2166 w 9667"/>
                  <a:gd name="connsiteY22" fmla="*/ 5603 h 10000"/>
                  <a:gd name="connsiteX23" fmla="*/ 1833 w 9667"/>
                  <a:gd name="connsiteY23" fmla="*/ 7234 h 10000"/>
                  <a:gd name="connsiteX24" fmla="*/ 1499 w 9667"/>
                  <a:gd name="connsiteY24" fmla="*/ 8416 h 10000"/>
                  <a:gd name="connsiteX25" fmla="*/ 1250 w 9667"/>
                  <a:gd name="connsiteY25" fmla="*/ 9196 h 10000"/>
                  <a:gd name="connsiteX26" fmla="*/ 917 w 9667"/>
                  <a:gd name="connsiteY26" fmla="*/ 9622 h 10000"/>
                  <a:gd name="connsiteX27" fmla="*/ 583 w 9667"/>
                  <a:gd name="connsiteY27" fmla="*/ 9858 h 10000"/>
                  <a:gd name="connsiteX28" fmla="*/ 333 w 9667"/>
                  <a:gd name="connsiteY28" fmla="*/ 9953 h 10000"/>
                  <a:gd name="connsiteX29" fmla="*/ 0 w 9667"/>
                  <a:gd name="connsiteY29" fmla="*/ 10000 h 10000"/>
                  <a:gd name="connsiteX0" fmla="*/ 9654 w 9654"/>
                  <a:gd name="connsiteY0" fmla="*/ 10000 h 10000"/>
                  <a:gd name="connsiteX1" fmla="*/ 9310 w 9654"/>
                  <a:gd name="connsiteY1" fmla="*/ 10000 h 10000"/>
                  <a:gd name="connsiteX2" fmla="*/ 8965 w 9654"/>
                  <a:gd name="connsiteY2" fmla="*/ 10000 h 10000"/>
                  <a:gd name="connsiteX3" fmla="*/ 8621 w 9654"/>
                  <a:gd name="connsiteY3" fmla="*/ 10000 h 10000"/>
                  <a:gd name="connsiteX4" fmla="*/ 8275 w 9654"/>
                  <a:gd name="connsiteY4" fmla="*/ 10000 h 10000"/>
                  <a:gd name="connsiteX5" fmla="*/ 7931 w 9654"/>
                  <a:gd name="connsiteY5" fmla="*/ 10000 h 10000"/>
                  <a:gd name="connsiteX6" fmla="*/ 7586 w 9654"/>
                  <a:gd name="connsiteY6" fmla="*/ 10000 h 10000"/>
                  <a:gd name="connsiteX7" fmla="*/ 7241 w 9654"/>
                  <a:gd name="connsiteY7" fmla="*/ 10000 h 10000"/>
                  <a:gd name="connsiteX8" fmla="*/ 6551 w 9654"/>
                  <a:gd name="connsiteY8" fmla="*/ 9858 h 10000"/>
                  <a:gd name="connsiteX9" fmla="*/ 6207 w 9654"/>
                  <a:gd name="connsiteY9" fmla="*/ 9622 h 10000"/>
                  <a:gd name="connsiteX10" fmla="*/ 5861 w 9654"/>
                  <a:gd name="connsiteY10" fmla="*/ 9196 h 10000"/>
                  <a:gd name="connsiteX11" fmla="*/ 5517 w 9654"/>
                  <a:gd name="connsiteY11" fmla="*/ 8416 h 10000"/>
                  <a:gd name="connsiteX12" fmla="*/ 5171 w 9654"/>
                  <a:gd name="connsiteY12" fmla="*/ 7234 h 10000"/>
                  <a:gd name="connsiteX13" fmla="*/ 4913 w 9654"/>
                  <a:gd name="connsiteY13" fmla="*/ 5603 h 10000"/>
                  <a:gd name="connsiteX14" fmla="*/ 4569 w 9654"/>
                  <a:gd name="connsiteY14" fmla="*/ 3688 h 10000"/>
                  <a:gd name="connsiteX15" fmla="*/ 4224 w 9654"/>
                  <a:gd name="connsiteY15" fmla="*/ 1844 h 10000"/>
                  <a:gd name="connsiteX16" fmla="*/ 3879 w 9654"/>
                  <a:gd name="connsiteY16" fmla="*/ 496 h 10000"/>
                  <a:gd name="connsiteX17" fmla="*/ 3535 w 9654"/>
                  <a:gd name="connsiteY17" fmla="*/ 0 h 10000"/>
                  <a:gd name="connsiteX18" fmla="*/ 3189 w 9654"/>
                  <a:gd name="connsiteY18" fmla="*/ 496 h 10000"/>
                  <a:gd name="connsiteX19" fmla="*/ 2931 w 9654"/>
                  <a:gd name="connsiteY19" fmla="*/ 1844 h 10000"/>
                  <a:gd name="connsiteX20" fmla="*/ 2586 w 9654"/>
                  <a:gd name="connsiteY20" fmla="*/ 3688 h 10000"/>
                  <a:gd name="connsiteX21" fmla="*/ 2241 w 9654"/>
                  <a:gd name="connsiteY21" fmla="*/ 5603 h 10000"/>
                  <a:gd name="connsiteX22" fmla="*/ 1896 w 9654"/>
                  <a:gd name="connsiteY22" fmla="*/ 7234 h 10000"/>
                  <a:gd name="connsiteX23" fmla="*/ 1551 w 9654"/>
                  <a:gd name="connsiteY23" fmla="*/ 8416 h 10000"/>
                  <a:gd name="connsiteX24" fmla="*/ 1293 w 9654"/>
                  <a:gd name="connsiteY24" fmla="*/ 9196 h 10000"/>
                  <a:gd name="connsiteX25" fmla="*/ 949 w 9654"/>
                  <a:gd name="connsiteY25" fmla="*/ 9622 h 10000"/>
                  <a:gd name="connsiteX26" fmla="*/ 603 w 9654"/>
                  <a:gd name="connsiteY26" fmla="*/ 9858 h 10000"/>
                  <a:gd name="connsiteX27" fmla="*/ 344 w 9654"/>
                  <a:gd name="connsiteY27" fmla="*/ 9953 h 10000"/>
                  <a:gd name="connsiteX28" fmla="*/ 0 w 9654"/>
                  <a:gd name="connsiteY28" fmla="*/ 10000 h 10000"/>
                  <a:gd name="connsiteX0" fmla="*/ 9644 w 9644"/>
                  <a:gd name="connsiteY0" fmla="*/ 10000 h 10000"/>
                  <a:gd name="connsiteX1" fmla="*/ 9286 w 9644"/>
                  <a:gd name="connsiteY1" fmla="*/ 10000 h 10000"/>
                  <a:gd name="connsiteX2" fmla="*/ 8930 w 9644"/>
                  <a:gd name="connsiteY2" fmla="*/ 10000 h 10000"/>
                  <a:gd name="connsiteX3" fmla="*/ 8572 w 9644"/>
                  <a:gd name="connsiteY3" fmla="*/ 10000 h 10000"/>
                  <a:gd name="connsiteX4" fmla="*/ 8215 w 9644"/>
                  <a:gd name="connsiteY4" fmla="*/ 10000 h 10000"/>
                  <a:gd name="connsiteX5" fmla="*/ 7858 w 9644"/>
                  <a:gd name="connsiteY5" fmla="*/ 10000 h 10000"/>
                  <a:gd name="connsiteX6" fmla="*/ 7501 w 9644"/>
                  <a:gd name="connsiteY6" fmla="*/ 10000 h 10000"/>
                  <a:gd name="connsiteX7" fmla="*/ 6786 w 9644"/>
                  <a:gd name="connsiteY7" fmla="*/ 9858 h 10000"/>
                  <a:gd name="connsiteX8" fmla="*/ 6429 w 9644"/>
                  <a:gd name="connsiteY8" fmla="*/ 9622 h 10000"/>
                  <a:gd name="connsiteX9" fmla="*/ 6071 w 9644"/>
                  <a:gd name="connsiteY9" fmla="*/ 9196 h 10000"/>
                  <a:gd name="connsiteX10" fmla="*/ 5715 w 9644"/>
                  <a:gd name="connsiteY10" fmla="*/ 8416 h 10000"/>
                  <a:gd name="connsiteX11" fmla="*/ 5356 w 9644"/>
                  <a:gd name="connsiteY11" fmla="*/ 7234 h 10000"/>
                  <a:gd name="connsiteX12" fmla="*/ 5089 w 9644"/>
                  <a:gd name="connsiteY12" fmla="*/ 5603 h 10000"/>
                  <a:gd name="connsiteX13" fmla="*/ 4733 w 9644"/>
                  <a:gd name="connsiteY13" fmla="*/ 3688 h 10000"/>
                  <a:gd name="connsiteX14" fmla="*/ 4375 w 9644"/>
                  <a:gd name="connsiteY14" fmla="*/ 1844 h 10000"/>
                  <a:gd name="connsiteX15" fmla="*/ 4018 w 9644"/>
                  <a:gd name="connsiteY15" fmla="*/ 496 h 10000"/>
                  <a:gd name="connsiteX16" fmla="*/ 3662 w 9644"/>
                  <a:gd name="connsiteY16" fmla="*/ 0 h 10000"/>
                  <a:gd name="connsiteX17" fmla="*/ 3303 w 9644"/>
                  <a:gd name="connsiteY17" fmla="*/ 496 h 10000"/>
                  <a:gd name="connsiteX18" fmla="*/ 3036 w 9644"/>
                  <a:gd name="connsiteY18" fmla="*/ 1844 h 10000"/>
                  <a:gd name="connsiteX19" fmla="*/ 2679 w 9644"/>
                  <a:gd name="connsiteY19" fmla="*/ 3688 h 10000"/>
                  <a:gd name="connsiteX20" fmla="*/ 2321 w 9644"/>
                  <a:gd name="connsiteY20" fmla="*/ 5603 h 10000"/>
                  <a:gd name="connsiteX21" fmla="*/ 1964 w 9644"/>
                  <a:gd name="connsiteY21" fmla="*/ 7234 h 10000"/>
                  <a:gd name="connsiteX22" fmla="*/ 1607 w 9644"/>
                  <a:gd name="connsiteY22" fmla="*/ 8416 h 10000"/>
                  <a:gd name="connsiteX23" fmla="*/ 1339 w 9644"/>
                  <a:gd name="connsiteY23" fmla="*/ 9196 h 10000"/>
                  <a:gd name="connsiteX24" fmla="*/ 983 w 9644"/>
                  <a:gd name="connsiteY24" fmla="*/ 9622 h 10000"/>
                  <a:gd name="connsiteX25" fmla="*/ 625 w 9644"/>
                  <a:gd name="connsiteY25" fmla="*/ 9858 h 10000"/>
                  <a:gd name="connsiteX26" fmla="*/ 356 w 9644"/>
                  <a:gd name="connsiteY26" fmla="*/ 9953 h 10000"/>
                  <a:gd name="connsiteX27" fmla="*/ 0 w 9644"/>
                  <a:gd name="connsiteY27" fmla="*/ 10000 h 10000"/>
                  <a:gd name="connsiteX0" fmla="*/ 9629 w 9629"/>
                  <a:gd name="connsiteY0" fmla="*/ 10000 h 10000"/>
                  <a:gd name="connsiteX1" fmla="*/ 9260 w 9629"/>
                  <a:gd name="connsiteY1" fmla="*/ 10000 h 10000"/>
                  <a:gd name="connsiteX2" fmla="*/ 8888 w 9629"/>
                  <a:gd name="connsiteY2" fmla="*/ 10000 h 10000"/>
                  <a:gd name="connsiteX3" fmla="*/ 8518 w 9629"/>
                  <a:gd name="connsiteY3" fmla="*/ 10000 h 10000"/>
                  <a:gd name="connsiteX4" fmla="*/ 8148 w 9629"/>
                  <a:gd name="connsiteY4" fmla="*/ 10000 h 10000"/>
                  <a:gd name="connsiteX5" fmla="*/ 7778 w 9629"/>
                  <a:gd name="connsiteY5" fmla="*/ 10000 h 10000"/>
                  <a:gd name="connsiteX6" fmla="*/ 7036 w 9629"/>
                  <a:gd name="connsiteY6" fmla="*/ 9858 h 10000"/>
                  <a:gd name="connsiteX7" fmla="*/ 6666 w 9629"/>
                  <a:gd name="connsiteY7" fmla="*/ 9622 h 10000"/>
                  <a:gd name="connsiteX8" fmla="*/ 6295 w 9629"/>
                  <a:gd name="connsiteY8" fmla="*/ 9196 h 10000"/>
                  <a:gd name="connsiteX9" fmla="*/ 5926 w 9629"/>
                  <a:gd name="connsiteY9" fmla="*/ 8416 h 10000"/>
                  <a:gd name="connsiteX10" fmla="*/ 5554 w 9629"/>
                  <a:gd name="connsiteY10" fmla="*/ 7234 h 10000"/>
                  <a:gd name="connsiteX11" fmla="*/ 5277 w 9629"/>
                  <a:gd name="connsiteY11" fmla="*/ 5603 h 10000"/>
                  <a:gd name="connsiteX12" fmla="*/ 4908 w 9629"/>
                  <a:gd name="connsiteY12" fmla="*/ 3688 h 10000"/>
                  <a:gd name="connsiteX13" fmla="*/ 4536 w 9629"/>
                  <a:gd name="connsiteY13" fmla="*/ 1844 h 10000"/>
                  <a:gd name="connsiteX14" fmla="*/ 4166 w 9629"/>
                  <a:gd name="connsiteY14" fmla="*/ 496 h 10000"/>
                  <a:gd name="connsiteX15" fmla="*/ 3797 w 9629"/>
                  <a:gd name="connsiteY15" fmla="*/ 0 h 10000"/>
                  <a:gd name="connsiteX16" fmla="*/ 3425 w 9629"/>
                  <a:gd name="connsiteY16" fmla="*/ 496 h 10000"/>
                  <a:gd name="connsiteX17" fmla="*/ 3148 w 9629"/>
                  <a:gd name="connsiteY17" fmla="*/ 1844 h 10000"/>
                  <a:gd name="connsiteX18" fmla="*/ 2778 w 9629"/>
                  <a:gd name="connsiteY18" fmla="*/ 3688 h 10000"/>
                  <a:gd name="connsiteX19" fmla="*/ 2407 w 9629"/>
                  <a:gd name="connsiteY19" fmla="*/ 5603 h 10000"/>
                  <a:gd name="connsiteX20" fmla="*/ 2036 w 9629"/>
                  <a:gd name="connsiteY20" fmla="*/ 7234 h 10000"/>
                  <a:gd name="connsiteX21" fmla="*/ 1666 w 9629"/>
                  <a:gd name="connsiteY21" fmla="*/ 8416 h 10000"/>
                  <a:gd name="connsiteX22" fmla="*/ 1388 w 9629"/>
                  <a:gd name="connsiteY22" fmla="*/ 9196 h 10000"/>
                  <a:gd name="connsiteX23" fmla="*/ 1019 w 9629"/>
                  <a:gd name="connsiteY23" fmla="*/ 9622 h 10000"/>
                  <a:gd name="connsiteX24" fmla="*/ 648 w 9629"/>
                  <a:gd name="connsiteY24" fmla="*/ 9858 h 10000"/>
                  <a:gd name="connsiteX25" fmla="*/ 369 w 9629"/>
                  <a:gd name="connsiteY25" fmla="*/ 9953 h 10000"/>
                  <a:gd name="connsiteX26" fmla="*/ 0 w 9629"/>
                  <a:gd name="connsiteY26" fmla="*/ 10000 h 10000"/>
                  <a:gd name="connsiteX0" fmla="*/ 9617 w 9617"/>
                  <a:gd name="connsiteY0" fmla="*/ 10000 h 10000"/>
                  <a:gd name="connsiteX1" fmla="*/ 9230 w 9617"/>
                  <a:gd name="connsiteY1" fmla="*/ 10000 h 10000"/>
                  <a:gd name="connsiteX2" fmla="*/ 8846 w 9617"/>
                  <a:gd name="connsiteY2" fmla="*/ 10000 h 10000"/>
                  <a:gd name="connsiteX3" fmla="*/ 8462 w 9617"/>
                  <a:gd name="connsiteY3" fmla="*/ 10000 h 10000"/>
                  <a:gd name="connsiteX4" fmla="*/ 8078 w 9617"/>
                  <a:gd name="connsiteY4" fmla="*/ 10000 h 10000"/>
                  <a:gd name="connsiteX5" fmla="*/ 7307 w 9617"/>
                  <a:gd name="connsiteY5" fmla="*/ 9858 h 10000"/>
                  <a:gd name="connsiteX6" fmla="*/ 6923 w 9617"/>
                  <a:gd name="connsiteY6" fmla="*/ 9622 h 10000"/>
                  <a:gd name="connsiteX7" fmla="*/ 6538 w 9617"/>
                  <a:gd name="connsiteY7" fmla="*/ 9196 h 10000"/>
                  <a:gd name="connsiteX8" fmla="*/ 6154 w 9617"/>
                  <a:gd name="connsiteY8" fmla="*/ 8416 h 10000"/>
                  <a:gd name="connsiteX9" fmla="*/ 5768 w 9617"/>
                  <a:gd name="connsiteY9" fmla="*/ 7234 h 10000"/>
                  <a:gd name="connsiteX10" fmla="*/ 5480 w 9617"/>
                  <a:gd name="connsiteY10" fmla="*/ 5603 h 10000"/>
                  <a:gd name="connsiteX11" fmla="*/ 5097 w 9617"/>
                  <a:gd name="connsiteY11" fmla="*/ 3688 h 10000"/>
                  <a:gd name="connsiteX12" fmla="*/ 4711 w 9617"/>
                  <a:gd name="connsiteY12" fmla="*/ 1844 h 10000"/>
                  <a:gd name="connsiteX13" fmla="*/ 4327 w 9617"/>
                  <a:gd name="connsiteY13" fmla="*/ 496 h 10000"/>
                  <a:gd name="connsiteX14" fmla="*/ 3943 w 9617"/>
                  <a:gd name="connsiteY14" fmla="*/ 0 h 10000"/>
                  <a:gd name="connsiteX15" fmla="*/ 3557 w 9617"/>
                  <a:gd name="connsiteY15" fmla="*/ 496 h 10000"/>
                  <a:gd name="connsiteX16" fmla="*/ 3269 w 9617"/>
                  <a:gd name="connsiteY16" fmla="*/ 1844 h 10000"/>
                  <a:gd name="connsiteX17" fmla="*/ 2885 w 9617"/>
                  <a:gd name="connsiteY17" fmla="*/ 3688 h 10000"/>
                  <a:gd name="connsiteX18" fmla="*/ 2500 w 9617"/>
                  <a:gd name="connsiteY18" fmla="*/ 5603 h 10000"/>
                  <a:gd name="connsiteX19" fmla="*/ 2114 w 9617"/>
                  <a:gd name="connsiteY19" fmla="*/ 7234 h 10000"/>
                  <a:gd name="connsiteX20" fmla="*/ 1730 w 9617"/>
                  <a:gd name="connsiteY20" fmla="*/ 8416 h 10000"/>
                  <a:gd name="connsiteX21" fmla="*/ 1441 w 9617"/>
                  <a:gd name="connsiteY21" fmla="*/ 9196 h 10000"/>
                  <a:gd name="connsiteX22" fmla="*/ 1058 w 9617"/>
                  <a:gd name="connsiteY22" fmla="*/ 9622 h 10000"/>
                  <a:gd name="connsiteX23" fmla="*/ 673 w 9617"/>
                  <a:gd name="connsiteY23" fmla="*/ 9858 h 10000"/>
                  <a:gd name="connsiteX24" fmla="*/ 383 w 9617"/>
                  <a:gd name="connsiteY24" fmla="*/ 9953 h 10000"/>
                  <a:gd name="connsiteX25" fmla="*/ 0 w 9617"/>
                  <a:gd name="connsiteY25" fmla="*/ 10000 h 10000"/>
                  <a:gd name="connsiteX0" fmla="*/ 9598 w 9598"/>
                  <a:gd name="connsiteY0" fmla="*/ 10000 h 10000"/>
                  <a:gd name="connsiteX1" fmla="*/ 9198 w 9598"/>
                  <a:gd name="connsiteY1" fmla="*/ 10000 h 10000"/>
                  <a:gd name="connsiteX2" fmla="*/ 8799 w 9598"/>
                  <a:gd name="connsiteY2" fmla="*/ 10000 h 10000"/>
                  <a:gd name="connsiteX3" fmla="*/ 8400 w 9598"/>
                  <a:gd name="connsiteY3" fmla="*/ 10000 h 10000"/>
                  <a:gd name="connsiteX4" fmla="*/ 7598 w 9598"/>
                  <a:gd name="connsiteY4" fmla="*/ 9858 h 10000"/>
                  <a:gd name="connsiteX5" fmla="*/ 7199 w 9598"/>
                  <a:gd name="connsiteY5" fmla="*/ 9622 h 10000"/>
                  <a:gd name="connsiteX6" fmla="*/ 6798 w 9598"/>
                  <a:gd name="connsiteY6" fmla="*/ 9196 h 10000"/>
                  <a:gd name="connsiteX7" fmla="*/ 6399 w 9598"/>
                  <a:gd name="connsiteY7" fmla="*/ 8416 h 10000"/>
                  <a:gd name="connsiteX8" fmla="*/ 5998 w 9598"/>
                  <a:gd name="connsiteY8" fmla="*/ 7234 h 10000"/>
                  <a:gd name="connsiteX9" fmla="*/ 5698 w 9598"/>
                  <a:gd name="connsiteY9" fmla="*/ 5603 h 10000"/>
                  <a:gd name="connsiteX10" fmla="*/ 5300 w 9598"/>
                  <a:gd name="connsiteY10" fmla="*/ 3688 h 10000"/>
                  <a:gd name="connsiteX11" fmla="*/ 4899 w 9598"/>
                  <a:gd name="connsiteY11" fmla="*/ 1844 h 10000"/>
                  <a:gd name="connsiteX12" fmla="*/ 4499 w 9598"/>
                  <a:gd name="connsiteY12" fmla="*/ 496 h 10000"/>
                  <a:gd name="connsiteX13" fmla="*/ 4100 w 9598"/>
                  <a:gd name="connsiteY13" fmla="*/ 0 h 10000"/>
                  <a:gd name="connsiteX14" fmla="*/ 3699 w 9598"/>
                  <a:gd name="connsiteY14" fmla="*/ 496 h 10000"/>
                  <a:gd name="connsiteX15" fmla="*/ 3399 w 9598"/>
                  <a:gd name="connsiteY15" fmla="*/ 1844 h 10000"/>
                  <a:gd name="connsiteX16" fmla="*/ 3000 w 9598"/>
                  <a:gd name="connsiteY16" fmla="*/ 3688 h 10000"/>
                  <a:gd name="connsiteX17" fmla="*/ 2600 w 9598"/>
                  <a:gd name="connsiteY17" fmla="*/ 5603 h 10000"/>
                  <a:gd name="connsiteX18" fmla="*/ 2198 w 9598"/>
                  <a:gd name="connsiteY18" fmla="*/ 7234 h 10000"/>
                  <a:gd name="connsiteX19" fmla="*/ 1799 w 9598"/>
                  <a:gd name="connsiteY19" fmla="*/ 8416 h 10000"/>
                  <a:gd name="connsiteX20" fmla="*/ 1498 w 9598"/>
                  <a:gd name="connsiteY20" fmla="*/ 9196 h 10000"/>
                  <a:gd name="connsiteX21" fmla="*/ 1100 w 9598"/>
                  <a:gd name="connsiteY21" fmla="*/ 9622 h 10000"/>
                  <a:gd name="connsiteX22" fmla="*/ 700 w 9598"/>
                  <a:gd name="connsiteY22" fmla="*/ 9858 h 10000"/>
                  <a:gd name="connsiteX23" fmla="*/ 398 w 9598"/>
                  <a:gd name="connsiteY23" fmla="*/ 9953 h 10000"/>
                  <a:gd name="connsiteX24" fmla="*/ 0 w 9598"/>
                  <a:gd name="connsiteY24" fmla="*/ 10000 h 10000"/>
                  <a:gd name="connsiteX0" fmla="*/ 9583 w 9583"/>
                  <a:gd name="connsiteY0" fmla="*/ 10000 h 10000"/>
                  <a:gd name="connsiteX1" fmla="*/ 9168 w 9583"/>
                  <a:gd name="connsiteY1" fmla="*/ 10000 h 10000"/>
                  <a:gd name="connsiteX2" fmla="*/ 8752 w 9583"/>
                  <a:gd name="connsiteY2" fmla="*/ 10000 h 10000"/>
                  <a:gd name="connsiteX3" fmla="*/ 7916 w 9583"/>
                  <a:gd name="connsiteY3" fmla="*/ 9858 h 10000"/>
                  <a:gd name="connsiteX4" fmla="*/ 7501 w 9583"/>
                  <a:gd name="connsiteY4" fmla="*/ 9622 h 10000"/>
                  <a:gd name="connsiteX5" fmla="*/ 7083 w 9583"/>
                  <a:gd name="connsiteY5" fmla="*/ 9196 h 10000"/>
                  <a:gd name="connsiteX6" fmla="*/ 6667 w 9583"/>
                  <a:gd name="connsiteY6" fmla="*/ 8416 h 10000"/>
                  <a:gd name="connsiteX7" fmla="*/ 6249 w 9583"/>
                  <a:gd name="connsiteY7" fmla="*/ 7234 h 10000"/>
                  <a:gd name="connsiteX8" fmla="*/ 5937 w 9583"/>
                  <a:gd name="connsiteY8" fmla="*/ 5603 h 10000"/>
                  <a:gd name="connsiteX9" fmla="*/ 5522 w 9583"/>
                  <a:gd name="connsiteY9" fmla="*/ 3688 h 10000"/>
                  <a:gd name="connsiteX10" fmla="*/ 5104 w 9583"/>
                  <a:gd name="connsiteY10" fmla="*/ 1844 h 10000"/>
                  <a:gd name="connsiteX11" fmla="*/ 4687 w 9583"/>
                  <a:gd name="connsiteY11" fmla="*/ 496 h 10000"/>
                  <a:gd name="connsiteX12" fmla="*/ 4272 w 9583"/>
                  <a:gd name="connsiteY12" fmla="*/ 0 h 10000"/>
                  <a:gd name="connsiteX13" fmla="*/ 3854 w 9583"/>
                  <a:gd name="connsiteY13" fmla="*/ 496 h 10000"/>
                  <a:gd name="connsiteX14" fmla="*/ 3541 w 9583"/>
                  <a:gd name="connsiteY14" fmla="*/ 1844 h 10000"/>
                  <a:gd name="connsiteX15" fmla="*/ 3126 w 9583"/>
                  <a:gd name="connsiteY15" fmla="*/ 3688 h 10000"/>
                  <a:gd name="connsiteX16" fmla="*/ 2709 w 9583"/>
                  <a:gd name="connsiteY16" fmla="*/ 5603 h 10000"/>
                  <a:gd name="connsiteX17" fmla="*/ 2290 w 9583"/>
                  <a:gd name="connsiteY17" fmla="*/ 7234 h 10000"/>
                  <a:gd name="connsiteX18" fmla="*/ 1874 w 9583"/>
                  <a:gd name="connsiteY18" fmla="*/ 8416 h 10000"/>
                  <a:gd name="connsiteX19" fmla="*/ 1561 w 9583"/>
                  <a:gd name="connsiteY19" fmla="*/ 9196 h 10000"/>
                  <a:gd name="connsiteX20" fmla="*/ 1146 w 9583"/>
                  <a:gd name="connsiteY20" fmla="*/ 9622 h 10000"/>
                  <a:gd name="connsiteX21" fmla="*/ 729 w 9583"/>
                  <a:gd name="connsiteY21" fmla="*/ 9858 h 10000"/>
                  <a:gd name="connsiteX22" fmla="*/ 415 w 9583"/>
                  <a:gd name="connsiteY22" fmla="*/ 9953 h 10000"/>
                  <a:gd name="connsiteX23" fmla="*/ 0 w 9583"/>
                  <a:gd name="connsiteY23" fmla="*/ 10000 h 10000"/>
                  <a:gd name="connsiteX0" fmla="*/ 9567 w 9567"/>
                  <a:gd name="connsiteY0" fmla="*/ 10000 h 10000"/>
                  <a:gd name="connsiteX1" fmla="*/ 9133 w 9567"/>
                  <a:gd name="connsiteY1" fmla="*/ 10000 h 10000"/>
                  <a:gd name="connsiteX2" fmla="*/ 8260 w 9567"/>
                  <a:gd name="connsiteY2" fmla="*/ 9858 h 10000"/>
                  <a:gd name="connsiteX3" fmla="*/ 7827 w 9567"/>
                  <a:gd name="connsiteY3" fmla="*/ 9622 h 10000"/>
                  <a:gd name="connsiteX4" fmla="*/ 7391 w 9567"/>
                  <a:gd name="connsiteY4" fmla="*/ 9196 h 10000"/>
                  <a:gd name="connsiteX5" fmla="*/ 6957 w 9567"/>
                  <a:gd name="connsiteY5" fmla="*/ 8416 h 10000"/>
                  <a:gd name="connsiteX6" fmla="*/ 6521 w 9567"/>
                  <a:gd name="connsiteY6" fmla="*/ 7234 h 10000"/>
                  <a:gd name="connsiteX7" fmla="*/ 6195 w 9567"/>
                  <a:gd name="connsiteY7" fmla="*/ 5603 h 10000"/>
                  <a:gd name="connsiteX8" fmla="*/ 5762 w 9567"/>
                  <a:gd name="connsiteY8" fmla="*/ 3688 h 10000"/>
                  <a:gd name="connsiteX9" fmla="*/ 5326 w 9567"/>
                  <a:gd name="connsiteY9" fmla="*/ 1844 h 10000"/>
                  <a:gd name="connsiteX10" fmla="*/ 4891 w 9567"/>
                  <a:gd name="connsiteY10" fmla="*/ 496 h 10000"/>
                  <a:gd name="connsiteX11" fmla="*/ 4458 w 9567"/>
                  <a:gd name="connsiteY11" fmla="*/ 0 h 10000"/>
                  <a:gd name="connsiteX12" fmla="*/ 4022 w 9567"/>
                  <a:gd name="connsiteY12" fmla="*/ 496 h 10000"/>
                  <a:gd name="connsiteX13" fmla="*/ 3695 w 9567"/>
                  <a:gd name="connsiteY13" fmla="*/ 1844 h 10000"/>
                  <a:gd name="connsiteX14" fmla="*/ 3262 w 9567"/>
                  <a:gd name="connsiteY14" fmla="*/ 3688 h 10000"/>
                  <a:gd name="connsiteX15" fmla="*/ 2827 w 9567"/>
                  <a:gd name="connsiteY15" fmla="*/ 5603 h 10000"/>
                  <a:gd name="connsiteX16" fmla="*/ 2390 w 9567"/>
                  <a:gd name="connsiteY16" fmla="*/ 7234 h 10000"/>
                  <a:gd name="connsiteX17" fmla="*/ 1956 w 9567"/>
                  <a:gd name="connsiteY17" fmla="*/ 8416 h 10000"/>
                  <a:gd name="connsiteX18" fmla="*/ 1629 w 9567"/>
                  <a:gd name="connsiteY18" fmla="*/ 9196 h 10000"/>
                  <a:gd name="connsiteX19" fmla="*/ 1196 w 9567"/>
                  <a:gd name="connsiteY19" fmla="*/ 9622 h 10000"/>
                  <a:gd name="connsiteX20" fmla="*/ 761 w 9567"/>
                  <a:gd name="connsiteY20" fmla="*/ 9858 h 10000"/>
                  <a:gd name="connsiteX21" fmla="*/ 433 w 9567"/>
                  <a:gd name="connsiteY21" fmla="*/ 9953 h 10000"/>
                  <a:gd name="connsiteX22" fmla="*/ 0 w 9567"/>
                  <a:gd name="connsiteY22" fmla="*/ 10000 h 10000"/>
                  <a:gd name="connsiteX0" fmla="*/ 9546 w 9546"/>
                  <a:gd name="connsiteY0" fmla="*/ 10000 h 10000"/>
                  <a:gd name="connsiteX1" fmla="*/ 8634 w 9546"/>
                  <a:gd name="connsiteY1" fmla="*/ 9858 h 10000"/>
                  <a:gd name="connsiteX2" fmla="*/ 8181 w 9546"/>
                  <a:gd name="connsiteY2" fmla="*/ 9622 h 10000"/>
                  <a:gd name="connsiteX3" fmla="*/ 7726 w 9546"/>
                  <a:gd name="connsiteY3" fmla="*/ 9196 h 10000"/>
                  <a:gd name="connsiteX4" fmla="*/ 7272 w 9546"/>
                  <a:gd name="connsiteY4" fmla="*/ 8416 h 10000"/>
                  <a:gd name="connsiteX5" fmla="*/ 6816 w 9546"/>
                  <a:gd name="connsiteY5" fmla="*/ 7234 h 10000"/>
                  <a:gd name="connsiteX6" fmla="*/ 6475 w 9546"/>
                  <a:gd name="connsiteY6" fmla="*/ 5603 h 10000"/>
                  <a:gd name="connsiteX7" fmla="*/ 6023 w 9546"/>
                  <a:gd name="connsiteY7" fmla="*/ 3688 h 10000"/>
                  <a:gd name="connsiteX8" fmla="*/ 5567 w 9546"/>
                  <a:gd name="connsiteY8" fmla="*/ 1844 h 10000"/>
                  <a:gd name="connsiteX9" fmla="*/ 5112 w 9546"/>
                  <a:gd name="connsiteY9" fmla="*/ 496 h 10000"/>
                  <a:gd name="connsiteX10" fmla="*/ 4660 w 9546"/>
                  <a:gd name="connsiteY10" fmla="*/ 0 h 10000"/>
                  <a:gd name="connsiteX11" fmla="*/ 4204 w 9546"/>
                  <a:gd name="connsiteY11" fmla="*/ 496 h 10000"/>
                  <a:gd name="connsiteX12" fmla="*/ 3862 w 9546"/>
                  <a:gd name="connsiteY12" fmla="*/ 1844 h 10000"/>
                  <a:gd name="connsiteX13" fmla="*/ 3410 w 9546"/>
                  <a:gd name="connsiteY13" fmla="*/ 3688 h 10000"/>
                  <a:gd name="connsiteX14" fmla="*/ 2955 w 9546"/>
                  <a:gd name="connsiteY14" fmla="*/ 5603 h 10000"/>
                  <a:gd name="connsiteX15" fmla="*/ 2498 w 9546"/>
                  <a:gd name="connsiteY15" fmla="*/ 7234 h 10000"/>
                  <a:gd name="connsiteX16" fmla="*/ 2045 w 9546"/>
                  <a:gd name="connsiteY16" fmla="*/ 8416 h 10000"/>
                  <a:gd name="connsiteX17" fmla="*/ 1703 w 9546"/>
                  <a:gd name="connsiteY17" fmla="*/ 9196 h 10000"/>
                  <a:gd name="connsiteX18" fmla="*/ 1250 w 9546"/>
                  <a:gd name="connsiteY18" fmla="*/ 9622 h 10000"/>
                  <a:gd name="connsiteX19" fmla="*/ 795 w 9546"/>
                  <a:gd name="connsiteY19" fmla="*/ 9858 h 10000"/>
                  <a:gd name="connsiteX20" fmla="*/ 453 w 9546"/>
                  <a:gd name="connsiteY20" fmla="*/ 9953 h 10000"/>
                  <a:gd name="connsiteX21" fmla="*/ 0 w 9546"/>
                  <a:gd name="connsiteY21" fmla="*/ 10000 h 10000"/>
                  <a:gd name="connsiteX0" fmla="*/ 9045 w 9045"/>
                  <a:gd name="connsiteY0" fmla="*/ 9858 h 10000"/>
                  <a:gd name="connsiteX1" fmla="*/ 8570 w 9045"/>
                  <a:gd name="connsiteY1" fmla="*/ 9622 h 10000"/>
                  <a:gd name="connsiteX2" fmla="*/ 8093 w 9045"/>
                  <a:gd name="connsiteY2" fmla="*/ 9196 h 10000"/>
                  <a:gd name="connsiteX3" fmla="*/ 7618 w 9045"/>
                  <a:gd name="connsiteY3" fmla="*/ 8416 h 10000"/>
                  <a:gd name="connsiteX4" fmla="*/ 7140 w 9045"/>
                  <a:gd name="connsiteY4" fmla="*/ 7234 h 10000"/>
                  <a:gd name="connsiteX5" fmla="*/ 6783 w 9045"/>
                  <a:gd name="connsiteY5" fmla="*/ 5603 h 10000"/>
                  <a:gd name="connsiteX6" fmla="*/ 6309 w 9045"/>
                  <a:gd name="connsiteY6" fmla="*/ 3688 h 10000"/>
                  <a:gd name="connsiteX7" fmla="*/ 5832 w 9045"/>
                  <a:gd name="connsiteY7" fmla="*/ 1844 h 10000"/>
                  <a:gd name="connsiteX8" fmla="*/ 5355 w 9045"/>
                  <a:gd name="connsiteY8" fmla="*/ 496 h 10000"/>
                  <a:gd name="connsiteX9" fmla="*/ 4882 w 9045"/>
                  <a:gd name="connsiteY9" fmla="*/ 0 h 10000"/>
                  <a:gd name="connsiteX10" fmla="*/ 4404 w 9045"/>
                  <a:gd name="connsiteY10" fmla="*/ 496 h 10000"/>
                  <a:gd name="connsiteX11" fmla="*/ 4046 w 9045"/>
                  <a:gd name="connsiteY11" fmla="*/ 1844 h 10000"/>
                  <a:gd name="connsiteX12" fmla="*/ 3572 w 9045"/>
                  <a:gd name="connsiteY12" fmla="*/ 3688 h 10000"/>
                  <a:gd name="connsiteX13" fmla="*/ 3096 w 9045"/>
                  <a:gd name="connsiteY13" fmla="*/ 5603 h 10000"/>
                  <a:gd name="connsiteX14" fmla="*/ 2617 w 9045"/>
                  <a:gd name="connsiteY14" fmla="*/ 7234 h 10000"/>
                  <a:gd name="connsiteX15" fmla="*/ 2142 w 9045"/>
                  <a:gd name="connsiteY15" fmla="*/ 8416 h 10000"/>
                  <a:gd name="connsiteX16" fmla="*/ 1784 w 9045"/>
                  <a:gd name="connsiteY16" fmla="*/ 9196 h 10000"/>
                  <a:gd name="connsiteX17" fmla="*/ 1309 w 9045"/>
                  <a:gd name="connsiteY17" fmla="*/ 9622 h 10000"/>
                  <a:gd name="connsiteX18" fmla="*/ 833 w 9045"/>
                  <a:gd name="connsiteY18" fmla="*/ 9858 h 10000"/>
                  <a:gd name="connsiteX19" fmla="*/ 475 w 9045"/>
                  <a:gd name="connsiteY19" fmla="*/ 9953 h 10000"/>
                  <a:gd name="connsiteX20" fmla="*/ 0 w 9045"/>
                  <a:gd name="connsiteY20" fmla="*/ 10000 h 10000"/>
                  <a:gd name="connsiteX0" fmla="*/ 9475 w 9475"/>
                  <a:gd name="connsiteY0" fmla="*/ 9858 h 9953"/>
                  <a:gd name="connsiteX1" fmla="*/ 8950 w 9475"/>
                  <a:gd name="connsiteY1" fmla="*/ 9622 h 9953"/>
                  <a:gd name="connsiteX2" fmla="*/ 8422 w 9475"/>
                  <a:gd name="connsiteY2" fmla="*/ 9196 h 9953"/>
                  <a:gd name="connsiteX3" fmla="*/ 7897 w 9475"/>
                  <a:gd name="connsiteY3" fmla="*/ 8416 h 9953"/>
                  <a:gd name="connsiteX4" fmla="*/ 7369 w 9475"/>
                  <a:gd name="connsiteY4" fmla="*/ 7234 h 9953"/>
                  <a:gd name="connsiteX5" fmla="*/ 6974 w 9475"/>
                  <a:gd name="connsiteY5" fmla="*/ 5603 h 9953"/>
                  <a:gd name="connsiteX6" fmla="*/ 6450 w 9475"/>
                  <a:gd name="connsiteY6" fmla="*/ 3688 h 9953"/>
                  <a:gd name="connsiteX7" fmla="*/ 5923 w 9475"/>
                  <a:gd name="connsiteY7" fmla="*/ 1844 h 9953"/>
                  <a:gd name="connsiteX8" fmla="*/ 5395 w 9475"/>
                  <a:gd name="connsiteY8" fmla="*/ 496 h 9953"/>
                  <a:gd name="connsiteX9" fmla="*/ 4872 w 9475"/>
                  <a:gd name="connsiteY9" fmla="*/ 0 h 9953"/>
                  <a:gd name="connsiteX10" fmla="*/ 4344 w 9475"/>
                  <a:gd name="connsiteY10" fmla="*/ 496 h 9953"/>
                  <a:gd name="connsiteX11" fmla="*/ 3948 w 9475"/>
                  <a:gd name="connsiteY11" fmla="*/ 1844 h 9953"/>
                  <a:gd name="connsiteX12" fmla="*/ 3424 w 9475"/>
                  <a:gd name="connsiteY12" fmla="*/ 3688 h 9953"/>
                  <a:gd name="connsiteX13" fmla="*/ 2898 w 9475"/>
                  <a:gd name="connsiteY13" fmla="*/ 5603 h 9953"/>
                  <a:gd name="connsiteX14" fmla="*/ 2368 w 9475"/>
                  <a:gd name="connsiteY14" fmla="*/ 7234 h 9953"/>
                  <a:gd name="connsiteX15" fmla="*/ 1843 w 9475"/>
                  <a:gd name="connsiteY15" fmla="*/ 8416 h 9953"/>
                  <a:gd name="connsiteX16" fmla="*/ 1447 w 9475"/>
                  <a:gd name="connsiteY16" fmla="*/ 9196 h 9953"/>
                  <a:gd name="connsiteX17" fmla="*/ 922 w 9475"/>
                  <a:gd name="connsiteY17" fmla="*/ 9622 h 9953"/>
                  <a:gd name="connsiteX18" fmla="*/ 396 w 9475"/>
                  <a:gd name="connsiteY18" fmla="*/ 9858 h 9953"/>
                  <a:gd name="connsiteX19" fmla="*/ 0 w 9475"/>
                  <a:gd name="connsiteY19" fmla="*/ 9953 h 9953"/>
                  <a:gd name="connsiteX0" fmla="*/ 9582 w 9582"/>
                  <a:gd name="connsiteY0" fmla="*/ 9905 h 9905"/>
                  <a:gd name="connsiteX1" fmla="*/ 9028 w 9582"/>
                  <a:gd name="connsiteY1" fmla="*/ 9667 h 9905"/>
                  <a:gd name="connsiteX2" fmla="*/ 8471 w 9582"/>
                  <a:gd name="connsiteY2" fmla="*/ 9239 h 9905"/>
                  <a:gd name="connsiteX3" fmla="*/ 7917 w 9582"/>
                  <a:gd name="connsiteY3" fmla="*/ 8456 h 9905"/>
                  <a:gd name="connsiteX4" fmla="*/ 7359 w 9582"/>
                  <a:gd name="connsiteY4" fmla="*/ 7268 h 9905"/>
                  <a:gd name="connsiteX5" fmla="*/ 6942 w 9582"/>
                  <a:gd name="connsiteY5" fmla="*/ 5629 h 9905"/>
                  <a:gd name="connsiteX6" fmla="*/ 6389 w 9582"/>
                  <a:gd name="connsiteY6" fmla="*/ 3705 h 9905"/>
                  <a:gd name="connsiteX7" fmla="*/ 5833 w 9582"/>
                  <a:gd name="connsiteY7" fmla="*/ 1853 h 9905"/>
                  <a:gd name="connsiteX8" fmla="*/ 5276 w 9582"/>
                  <a:gd name="connsiteY8" fmla="*/ 498 h 9905"/>
                  <a:gd name="connsiteX9" fmla="*/ 4724 w 9582"/>
                  <a:gd name="connsiteY9" fmla="*/ 0 h 9905"/>
                  <a:gd name="connsiteX10" fmla="*/ 4167 w 9582"/>
                  <a:gd name="connsiteY10" fmla="*/ 498 h 9905"/>
                  <a:gd name="connsiteX11" fmla="*/ 3749 w 9582"/>
                  <a:gd name="connsiteY11" fmla="*/ 1853 h 9905"/>
                  <a:gd name="connsiteX12" fmla="*/ 3196 w 9582"/>
                  <a:gd name="connsiteY12" fmla="*/ 3705 h 9905"/>
                  <a:gd name="connsiteX13" fmla="*/ 2641 w 9582"/>
                  <a:gd name="connsiteY13" fmla="*/ 5629 h 9905"/>
                  <a:gd name="connsiteX14" fmla="*/ 2081 w 9582"/>
                  <a:gd name="connsiteY14" fmla="*/ 7268 h 9905"/>
                  <a:gd name="connsiteX15" fmla="*/ 1527 w 9582"/>
                  <a:gd name="connsiteY15" fmla="*/ 8456 h 9905"/>
                  <a:gd name="connsiteX16" fmla="*/ 1109 w 9582"/>
                  <a:gd name="connsiteY16" fmla="*/ 9239 h 9905"/>
                  <a:gd name="connsiteX17" fmla="*/ 555 w 9582"/>
                  <a:gd name="connsiteY17" fmla="*/ 9667 h 9905"/>
                  <a:gd name="connsiteX18" fmla="*/ 0 w 9582"/>
                  <a:gd name="connsiteY18" fmla="*/ 9905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82" h="9905">
                    <a:moveTo>
                      <a:pt x="9582" y="9905"/>
                    </a:moveTo>
                    <a:lnTo>
                      <a:pt x="9028" y="9667"/>
                    </a:lnTo>
                    <a:lnTo>
                      <a:pt x="8471" y="9239"/>
                    </a:lnTo>
                    <a:lnTo>
                      <a:pt x="7917" y="8456"/>
                    </a:lnTo>
                    <a:lnTo>
                      <a:pt x="7359" y="7268"/>
                    </a:lnTo>
                    <a:cubicBezTo>
                      <a:pt x="7219" y="6722"/>
                      <a:pt x="7081" y="6176"/>
                      <a:pt x="6942" y="5629"/>
                    </a:cubicBezTo>
                    <a:cubicBezTo>
                      <a:pt x="6758" y="4988"/>
                      <a:pt x="6575" y="4346"/>
                      <a:pt x="6389" y="3705"/>
                    </a:cubicBezTo>
                    <a:cubicBezTo>
                      <a:pt x="6203" y="3088"/>
                      <a:pt x="6019" y="2471"/>
                      <a:pt x="5833" y="1853"/>
                    </a:cubicBezTo>
                    <a:lnTo>
                      <a:pt x="5276" y="498"/>
                    </a:lnTo>
                    <a:lnTo>
                      <a:pt x="4724" y="0"/>
                    </a:lnTo>
                    <a:lnTo>
                      <a:pt x="4167" y="498"/>
                    </a:lnTo>
                    <a:cubicBezTo>
                      <a:pt x="4028" y="950"/>
                      <a:pt x="3888" y="1401"/>
                      <a:pt x="3749" y="1853"/>
                    </a:cubicBezTo>
                    <a:cubicBezTo>
                      <a:pt x="3567" y="2471"/>
                      <a:pt x="3379" y="3088"/>
                      <a:pt x="3196" y="3705"/>
                    </a:cubicBezTo>
                    <a:cubicBezTo>
                      <a:pt x="3010" y="4346"/>
                      <a:pt x="2821" y="4988"/>
                      <a:pt x="2641" y="5629"/>
                    </a:cubicBezTo>
                    <a:lnTo>
                      <a:pt x="2081" y="7268"/>
                    </a:lnTo>
                    <a:cubicBezTo>
                      <a:pt x="1901" y="7664"/>
                      <a:pt x="1712" y="8060"/>
                      <a:pt x="1527" y="8456"/>
                    </a:cubicBezTo>
                    <a:cubicBezTo>
                      <a:pt x="1391" y="8717"/>
                      <a:pt x="1247" y="8978"/>
                      <a:pt x="1109" y="9239"/>
                    </a:cubicBezTo>
                    <a:lnTo>
                      <a:pt x="555" y="9667"/>
                    </a:lnTo>
                    <a:lnTo>
                      <a:pt x="0" y="9905"/>
                    </a:lnTo>
                  </a:path>
                </a:pathLst>
              </a:custGeom>
              <a:noFill/>
              <a:ln w="19050" cmpd="sng">
                <a:solidFill>
                  <a:srgbClr val="AF66BE"/>
                </a:solidFill>
                <a:prstDash val="solid"/>
                <a:round/>
                <a:headEnd/>
                <a:tailEnd/>
              </a:ln>
            </p:spPr>
            <p:txBody>
              <a:bodyPr/>
              <a:lstStyle/>
              <a:p>
                <a:endParaRPr lang="en-US"/>
              </a:p>
            </p:txBody>
          </p:sp>
          <p:cxnSp>
            <p:nvCxnSpPr>
              <p:cNvPr id="64" name="Straight Arrow Connector 63"/>
              <p:cNvCxnSpPr/>
              <p:nvPr/>
            </p:nvCxnSpPr>
            <p:spPr bwMode="auto">
              <a:xfrm>
                <a:off x="5107342" y="5243359"/>
                <a:ext cx="1737958" cy="34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5" name="TextBox 64"/>
              <p:cNvSpPr txBox="1"/>
              <p:nvPr/>
            </p:nvSpPr>
            <p:spPr>
              <a:xfrm>
                <a:off x="4950789" y="4388096"/>
                <a:ext cx="925170" cy="437966"/>
              </a:xfrm>
              <a:prstGeom prst="rect">
                <a:avLst/>
              </a:prstGeom>
              <a:noFill/>
            </p:spPr>
            <p:txBody>
              <a:bodyPr wrap="none" rtlCol="0">
                <a:spAutoFit/>
              </a:bodyPr>
              <a:lstStyle/>
              <a:p>
                <a:r>
                  <a:rPr lang="en-US" sz="1200" i="1" dirty="0" smtClean="0">
                    <a:solidFill>
                      <a:srgbClr val="000000"/>
                    </a:solidFill>
                    <a:latin typeface="Times New Roman"/>
                    <a:cs typeface="Times New Roman"/>
                  </a:rPr>
                  <a:t>RAD2 gain </a:t>
                </a:r>
              </a:p>
              <a:p>
                <a:r>
                  <a:rPr lang="en-US" sz="1200" i="1" dirty="0" smtClean="0">
                    <a:solidFill>
                      <a:srgbClr val="000000"/>
                    </a:solidFill>
                    <a:latin typeface="Times New Roman"/>
                    <a:cs typeface="Times New Roman"/>
                  </a:rPr>
                  <a:t>bandwidth</a:t>
                </a:r>
                <a:endParaRPr lang="en-US" sz="1200" i="1" dirty="0">
                  <a:solidFill>
                    <a:srgbClr val="000000"/>
                  </a:solidFill>
                  <a:latin typeface="Times New Roman"/>
                  <a:cs typeface="Times New Roman"/>
                </a:endParaRPr>
              </a:p>
            </p:txBody>
          </p:sp>
          <p:sp>
            <p:nvSpPr>
              <p:cNvPr id="66" name="Freeform 18"/>
              <p:cNvSpPr>
                <a:spLocks/>
              </p:cNvSpPr>
              <p:nvPr/>
            </p:nvSpPr>
            <p:spPr bwMode="auto">
              <a:xfrm>
                <a:off x="5585657" y="4410695"/>
                <a:ext cx="358362" cy="758504"/>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rgbClr val="FF0000"/>
                  </a:gs>
                  <a:gs pos="30000">
                    <a:srgbClr val="FF0000"/>
                  </a:gs>
                  <a:gs pos="100000">
                    <a:srgbClr val="FFFFFF"/>
                  </a:gs>
                </a:gsLst>
                <a:lin ang="0" scaled="1"/>
              </a:gradFill>
              <a:ln w="19050" cmpd="sng">
                <a:solidFill>
                  <a:srgbClr val="FF6600"/>
                </a:solidFill>
                <a:prstDash val="solid"/>
                <a:round/>
                <a:headEnd/>
                <a:tailEnd/>
              </a:ln>
            </p:spPr>
            <p:txBody>
              <a:bodyPr/>
              <a:lstStyle/>
              <a:p>
                <a:endParaRPr lang="en-US"/>
              </a:p>
            </p:txBody>
          </p:sp>
          <p:sp>
            <p:nvSpPr>
              <p:cNvPr id="67" name="Freeform 66"/>
              <p:cNvSpPr>
                <a:spLocks/>
              </p:cNvSpPr>
              <p:nvPr/>
            </p:nvSpPr>
            <p:spPr bwMode="auto">
              <a:xfrm>
                <a:off x="5891335" y="4410711"/>
                <a:ext cx="358362" cy="758504"/>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chemeClr val="accent4">
                      <a:lumMod val="75000"/>
                    </a:schemeClr>
                  </a:gs>
                  <a:gs pos="30000">
                    <a:srgbClr val="AF66BE"/>
                  </a:gs>
                  <a:gs pos="100000">
                    <a:srgbClr val="FFFFFF"/>
                  </a:gs>
                </a:gsLst>
                <a:lin ang="0" scaled="1"/>
              </a:gradFill>
              <a:ln w="19050" cmpd="sng">
                <a:solidFill>
                  <a:srgbClr val="AF66BE"/>
                </a:solidFill>
                <a:prstDash val="solid"/>
                <a:round/>
                <a:headEnd/>
                <a:tailEnd/>
              </a:ln>
            </p:spPr>
            <p:txBody>
              <a:bodyPr/>
              <a:lstStyle/>
              <a:p>
                <a:endParaRPr lang="en-US"/>
              </a:p>
            </p:txBody>
          </p:sp>
        </p:grpSp>
        <p:sp>
          <p:nvSpPr>
            <p:cNvPr id="70" name="TextBox 69"/>
            <p:cNvSpPr txBox="1"/>
            <p:nvPr/>
          </p:nvSpPr>
          <p:spPr>
            <a:xfrm>
              <a:off x="7010400" y="3556000"/>
              <a:ext cx="2870200" cy="1469120"/>
            </a:xfrm>
            <a:prstGeom prst="rect">
              <a:avLst/>
            </a:prstGeom>
            <a:noFill/>
          </p:spPr>
          <p:txBody>
            <a:bodyPr wrap="square" rtlCol="0">
              <a:spAutoFit/>
            </a:bodyPr>
            <a:lstStyle/>
            <a:p>
              <a:r>
                <a:rPr lang="en-US" sz="1600" dirty="0" smtClean="0">
                  <a:solidFill>
                    <a:srgbClr val="000000"/>
                  </a:solidFill>
                  <a:latin typeface="Times New Roman"/>
                  <a:cs typeface="Times New Roman"/>
                </a:rPr>
                <a:t>Spectral separation 2-3%</a:t>
              </a:r>
            </a:p>
            <a:p>
              <a:r>
                <a:rPr lang="en-US" sz="1600" dirty="0" smtClean="0">
                  <a:solidFill>
                    <a:srgbClr val="000000"/>
                  </a:solidFill>
                  <a:latin typeface="Times New Roman"/>
                  <a:cs typeface="Times New Roman"/>
                </a:rPr>
                <a:t>or much larger if the two radiators are tuned at different harmonics</a:t>
              </a:r>
            </a:p>
            <a:p>
              <a:r>
                <a:rPr lang="en-US" sz="1600" b="1" dirty="0" smtClean="0">
                  <a:solidFill>
                    <a:srgbClr val="000000"/>
                  </a:solidFill>
                  <a:latin typeface="Times New Roman"/>
                  <a:cs typeface="Times New Roman"/>
                </a:rPr>
                <a:t>Ferrari et al., Nat. Comm, 2015, submitted</a:t>
              </a:r>
            </a:p>
          </p:txBody>
        </p:sp>
        <p:sp>
          <p:nvSpPr>
            <p:cNvPr id="75" name="TextBox 74"/>
            <p:cNvSpPr txBox="1"/>
            <p:nvPr/>
          </p:nvSpPr>
          <p:spPr>
            <a:xfrm>
              <a:off x="4965141" y="4076817"/>
              <a:ext cx="535691" cy="152283"/>
            </a:xfrm>
            <a:prstGeom prst="rect">
              <a:avLst/>
            </a:prstGeom>
            <a:noFill/>
          </p:spPr>
          <p:txBody>
            <a:bodyPr wrap="none" rtlCol="0">
              <a:spAutoFit/>
            </a:bodyPr>
            <a:lstStyle/>
            <a:p>
              <a:r>
                <a:rPr lang="en-US" sz="1200" i="1" dirty="0" smtClean="0">
                  <a:solidFill>
                    <a:srgbClr val="000000"/>
                  </a:solidFill>
                  <a:latin typeface="Times New Roman"/>
                  <a:cs typeface="Times New Roman"/>
                </a:rPr>
                <a:t>spectrum</a:t>
              </a:r>
              <a:endParaRPr lang="en-US" sz="1200" i="1" dirty="0">
                <a:solidFill>
                  <a:srgbClr val="000000"/>
                </a:solidFill>
                <a:latin typeface="Times New Roman"/>
                <a:cs typeface="Times New Roman"/>
              </a:endParaRPr>
            </a:p>
          </p:txBody>
        </p:sp>
        <p:grpSp>
          <p:nvGrpSpPr>
            <p:cNvPr id="76" name="Group 75"/>
            <p:cNvGrpSpPr/>
            <p:nvPr/>
          </p:nvGrpSpPr>
          <p:grpSpPr>
            <a:xfrm>
              <a:off x="5992057" y="3851895"/>
              <a:ext cx="777043" cy="580405"/>
              <a:chOff x="7058857" y="2505695"/>
              <a:chExt cx="816440" cy="758520"/>
            </a:xfrm>
          </p:grpSpPr>
          <p:sp>
            <p:nvSpPr>
              <p:cNvPr id="77" name="Freeform 76"/>
              <p:cNvSpPr>
                <a:spLocks/>
              </p:cNvSpPr>
              <p:nvPr/>
            </p:nvSpPr>
            <p:spPr bwMode="auto">
              <a:xfrm>
                <a:off x="7516935" y="2505711"/>
                <a:ext cx="358362" cy="758504"/>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chemeClr val="accent4">
                      <a:lumMod val="75000"/>
                    </a:schemeClr>
                  </a:gs>
                  <a:gs pos="30000">
                    <a:srgbClr val="AF66BE"/>
                  </a:gs>
                  <a:gs pos="100000">
                    <a:srgbClr val="FFFFFF"/>
                  </a:gs>
                </a:gsLst>
                <a:lin ang="0" scaled="1"/>
              </a:gradFill>
              <a:ln w="19050" cmpd="sng">
                <a:solidFill>
                  <a:srgbClr val="AF66BE"/>
                </a:solidFill>
                <a:prstDash val="solid"/>
                <a:round/>
                <a:headEnd/>
                <a:tailEnd/>
              </a:ln>
            </p:spPr>
            <p:txBody>
              <a:bodyPr/>
              <a:lstStyle/>
              <a:p>
                <a:endParaRPr lang="en-US"/>
              </a:p>
            </p:txBody>
          </p:sp>
          <p:sp>
            <p:nvSpPr>
              <p:cNvPr id="78" name="Freeform 18"/>
              <p:cNvSpPr>
                <a:spLocks/>
              </p:cNvSpPr>
              <p:nvPr/>
            </p:nvSpPr>
            <p:spPr bwMode="auto">
              <a:xfrm>
                <a:off x="7058857" y="2505695"/>
                <a:ext cx="358362" cy="758504"/>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rgbClr val="FF0000"/>
                  </a:gs>
                  <a:gs pos="30000">
                    <a:srgbClr val="FF0000"/>
                  </a:gs>
                  <a:gs pos="100000">
                    <a:srgbClr val="FFFFFF"/>
                  </a:gs>
                </a:gsLst>
                <a:lin ang="0" scaled="1"/>
              </a:gradFill>
              <a:ln w="19050" cmpd="sng">
                <a:solidFill>
                  <a:srgbClr val="FF6600"/>
                </a:solidFill>
                <a:prstDash val="solid"/>
                <a:round/>
                <a:headEnd/>
                <a:tailEnd/>
              </a:ln>
            </p:spPr>
            <p:txBody>
              <a:bodyPr/>
              <a:lstStyle/>
              <a:p>
                <a:endParaRPr lang="en-US"/>
              </a:p>
            </p:txBody>
          </p:sp>
        </p:grpSp>
      </p:grpSp>
      <p:grpSp>
        <p:nvGrpSpPr>
          <p:cNvPr id="103" name="Group 102"/>
          <p:cNvGrpSpPr/>
          <p:nvPr/>
        </p:nvGrpSpPr>
        <p:grpSpPr>
          <a:xfrm>
            <a:off x="101600" y="5245100"/>
            <a:ext cx="9842500" cy="1927092"/>
            <a:chOff x="101600" y="5245100"/>
            <a:chExt cx="9842500" cy="1927092"/>
          </a:xfrm>
        </p:grpSpPr>
        <p:grpSp>
          <p:nvGrpSpPr>
            <p:cNvPr id="79" name="Group 78"/>
            <p:cNvGrpSpPr/>
            <p:nvPr/>
          </p:nvGrpSpPr>
          <p:grpSpPr>
            <a:xfrm>
              <a:off x="2370344" y="6171858"/>
              <a:ext cx="3509756" cy="216242"/>
              <a:chOff x="3233944" y="2514258"/>
              <a:chExt cx="6180082" cy="287826"/>
            </a:xfrm>
          </p:grpSpPr>
          <p:sp>
            <p:nvSpPr>
              <p:cNvPr id="80" name="Rectangle 79"/>
              <p:cNvSpPr/>
              <p:nvPr/>
            </p:nvSpPr>
            <p:spPr bwMode="auto">
              <a:xfrm>
                <a:off x="4605384" y="2565051"/>
                <a:ext cx="677262" cy="186240"/>
              </a:xfrm>
              <a:prstGeom prst="rect">
                <a:avLst/>
              </a:prstGeom>
              <a:solidFill>
                <a:srgbClr val="AF66B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81" name="Rectangle 80"/>
              <p:cNvSpPr/>
              <p:nvPr/>
            </p:nvSpPr>
            <p:spPr bwMode="auto">
              <a:xfrm>
                <a:off x="3233944" y="2565051"/>
                <a:ext cx="677262" cy="186240"/>
              </a:xfrm>
              <a:prstGeom prst="rect">
                <a:avLst/>
              </a:prstGeom>
              <a:solidFill>
                <a:srgbClr val="00FB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82" name="Rectangle 81"/>
              <p:cNvSpPr/>
              <p:nvPr/>
            </p:nvSpPr>
            <p:spPr bwMode="auto">
              <a:xfrm>
                <a:off x="5431660" y="2565051"/>
                <a:ext cx="677262" cy="186240"/>
              </a:xfrm>
              <a:prstGeom prst="rect">
                <a:avLst/>
              </a:prstGeom>
              <a:solidFill>
                <a:srgbClr val="AF66B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83" name="Rectangle 82"/>
              <p:cNvSpPr/>
              <p:nvPr/>
            </p:nvSpPr>
            <p:spPr bwMode="auto">
              <a:xfrm>
                <a:off x="6257936" y="2565051"/>
                <a:ext cx="677262" cy="186240"/>
              </a:xfrm>
              <a:prstGeom prst="rect">
                <a:avLst/>
              </a:prstGeom>
              <a:solidFill>
                <a:srgbClr val="AF66B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84" name="Rectangle 83"/>
              <p:cNvSpPr/>
              <p:nvPr/>
            </p:nvSpPr>
            <p:spPr bwMode="auto">
              <a:xfrm>
                <a:off x="7084212" y="2565051"/>
                <a:ext cx="677262" cy="186240"/>
              </a:xfrm>
              <a:prstGeom prst="rect">
                <a:avLst/>
              </a:prstGeom>
              <a:solidFill>
                <a:srgbClr val="AF66B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85" name="Rectangle 84"/>
              <p:cNvSpPr/>
              <p:nvPr/>
            </p:nvSpPr>
            <p:spPr bwMode="auto">
              <a:xfrm>
                <a:off x="7910488" y="2565051"/>
                <a:ext cx="677262" cy="186240"/>
              </a:xfrm>
              <a:prstGeom prst="rect">
                <a:avLst/>
              </a:prstGeom>
              <a:solidFill>
                <a:srgbClr val="AF66B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86" name="Rectangle 85"/>
              <p:cNvSpPr/>
              <p:nvPr/>
            </p:nvSpPr>
            <p:spPr bwMode="auto">
              <a:xfrm>
                <a:off x="8736763" y="2565050"/>
                <a:ext cx="677263" cy="186240"/>
              </a:xfrm>
              <a:prstGeom prst="rect">
                <a:avLst/>
              </a:prstGeom>
              <a:solidFill>
                <a:srgbClr val="FFE417"/>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87" name="Rectangle 86"/>
              <p:cNvSpPr/>
              <p:nvPr/>
            </p:nvSpPr>
            <p:spPr bwMode="auto">
              <a:xfrm>
                <a:off x="4131300" y="2514258"/>
                <a:ext cx="135452" cy="28782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grpSp>
        <p:grpSp>
          <p:nvGrpSpPr>
            <p:cNvPr id="88" name="Group 87"/>
            <p:cNvGrpSpPr/>
            <p:nvPr/>
          </p:nvGrpSpPr>
          <p:grpSpPr>
            <a:xfrm>
              <a:off x="101600" y="5410394"/>
              <a:ext cx="2095499" cy="1396805"/>
              <a:chOff x="114301" y="4521399"/>
              <a:chExt cx="2095499" cy="1892102"/>
            </a:xfrm>
          </p:grpSpPr>
          <p:pic>
            <p:nvPicPr>
              <p:cNvPr id="8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5192" t="10914" r="7584" b="17147"/>
              <a:stretch/>
            </p:blipFill>
            <p:spPr bwMode="auto">
              <a:xfrm>
                <a:off x="568061" y="4658781"/>
                <a:ext cx="1449062" cy="60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90"/>
              <p:cNvSpPr>
                <a:spLocks/>
              </p:cNvSpPr>
              <p:nvPr/>
            </p:nvSpPr>
            <p:spPr bwMode="auto">
              <a:xfrm>
                <a:off x="1101908" y="4521399"/>
                <a:ext cx="358362" cy="758504"/>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chemeClr val="accent4">
                      <a:lumMod val="75000"/>
                    </a:schemeClr>
                  </a:gs>
                  <a:gs pos="30000">
                    <a:srgbClr val="AF66BE"/>
                  </a:gs>
                  <a:gs pos="100000">
                    <a:srgbClr val="FFFFFF"/>
                  </a:gs>
                </a:gsLst>
                <a:lin ang="0" scaled="1"/>
              </a:gradFill>
              <a:ln w="19050" cmpd="sng">
                <a:solidFill>
                  <a:srgbClr val="AF66BE"/>
                </a:solidFill>
                <a:prstDash val="solid"/>
                <a:round/>
                <a:headEnd/>
                <a:tailEnd/>
              </a:ln>
            </p:spPr>
            <p:txBody>
              <a:bodyPr/>
              <a:lstStyle/>
              <a:p>
                <a:endParaRPr lang="en-US"/>
              </a:p>
            </p:txBody>
          </p:sp>
          <p:cxnSp>
            <p:nvCxnSpPr>
              <p:cNvPr id="92" name="Straight Arrow Connector 91"/>
              <p:cNvCxnSpPr/>
              <p:nvPr/>
            </p:nvCxnSpPr>
            <p:spPr bwMode="auto">
              <a:xfrm>
                <a:off x="454859" y="5354048"/>
                <a:ext cx="1737958" cy="34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3" name="TextBox 92"/>
              <p:cNvSpPr txBox="1"/>
              <p:nvPr/>
            </p:nvSpPr>
            <p:spPr>
              <a:xfrm>
                <a:off x="1788056" y="5298629"/>
                <a:ext cx="335633" cy="206281"/>
              </a:xfrm>
              <a:prstGeom prst="rect">
                <a:avLst/>
              </a:prstGeom>
              <a:noFill/>
            </p:spPr>
            <p:txBody>
              <a:bodyPr wrap="none" rtlCol="0">
                <a:spAutoFit/>
              </a:bodyPr>
              <a:lstStyle/>
              <a:p>
                <a:r>
                  <a:rPr lang="en-US" sz="1200" i="1" dirty="0" smtClean="0">
                    <a:solidFill>
                      <a:srgbClr val="000000"/>
                    </a:solidFill>
                    <a:latin typeface="Times New Roman"/>
                    <a:cs typeface="Times New Roman"/>
                  </a:rPr>
                  <a:t>time</a:t>
                </a:r>
                <a:endParaRPr lang="en-US" sz="1200" i="1" dirty="0">
                  <a:solidFill>
                    <a:srgbClr val="000000"/>
                  </a:solidFill>
                  <a:latin typeface="Times New Roman"/>
                  <a:cs typeface="Times New Roman"/>
                </a:endParaRPr>
              </a:p>
            </p:txBody>
          </p:sp>
          <p:sp>
            <p:nvSpPr>
              <p:cNvPr id="94" name="Freeform 93"/>
              <p:cNvSpPr>
                <a:spLocks/>
              </p:cNvSpPr>
              <p:nvPr/>
            </p:nvSpPr>
            <p:spPr bwMode="auto">
              <a:xfrm>
                <a:off x="721860" y="5439832"/>
                <a:ext cx="1095047" cy="747767"/>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1895 w 10000"/>
                  <a:gd name="connsiteY32" fmla="*/ 10000 h 10000"/>
                  <a:gd name="connsiteX33" fmla="*/ 1634 w 10000"/>
                  <a:gd name="connsiteY33" fmla="*/ 10000 h 10000"/>
                  <a:gd name="connsiteX34" fmla="*/ 1438 w 10000"/>
                  <a:gd name="connsiteY34" fmla="*/ 10000 h 10000"/>
                  <a:gd name="connsiteX35" fmla="*/ 980 w 10000"/>
                  <a:gd name="connsiteY35" fmla="*/ 10000 h 10000"/>
                  <a:gd name="connsiteX36" fmla="*/ 719 w 10000"/>
                  <a:gd name="connsiteY36" fmla="*/ 10000 h 10000"/>
                  <a:gd name="connsiteX37" fmla="*/ 458 w 10000"/>
                  <a:gd name="connsiteY37" fmla="*/ 10000 h 10000"/>
                  <a:gd name="connsiteX38" fmla="*/ 261 w 10000"/>
                  <a:gd name="connsiteY38" fmla="*/ 10000 h 10000"/>
                  <a:gd name="connsiteX39" fmla="*/ 0 w 10000"/>
                  <a:gd name="connsiteY39"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1634 w 10000"/>
                  <a:gd name="connsiteY32" fmla="*/ 10000 h 10000"/>
                  <a:gd name="connsiteX33" fmla="*/ 1438 w 10000"/>
                  <a:gd name="connsiteY33" fmla="*/ 10000 h 10000"/>
                  <a:gd name="connsiteX34" fmla="*/ 980 w 10000"/>
                  <a:gd name="connsiteY34" fmla="*/ 10000 h 10000"/>
                  <a:gd name="connsiteX35" fmla="*/ 719 w 10000"/>
                  <a:gd name="connsiteY35" fmla="*/ 10000 h 10000"/>
                  <a:gd name="connsiteX36" fmla="*/ 458 w 10000"/>
                  <a:gd name="connsiteY36" fmla="*/ 10000 h 10000"/>
                  <a:gd name="connsiteX37" fmla="*/ 261 w 10000"/>
                  <a:gd name="connsiteY37" fmla="*/ 10000 h 10000"/>
                  <a:gd name="connsiteX38" fmla="*/ 0 w 10000"/>
                  <a:gd name="connsiteY38"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1438 w 10000"/>
                  <a:gd name="connsiteY32" fmla="*/ 10000 h 10000"/>
                  <a:gd name="connsiteX33" fmla="*/ 980 w 10000"/>
                  <a:gd name="connsiteY33" fmla="*/ 10000 h 10000"/>
                  <a:gd name="connsiteX34" fmla="*/ 719 w 10000"/>
                  <a:gd name="connsiteY34" fmla="*/ 10000 h 10000"/>
                  <a:gd name="connsiteX35" fmla="*/ 458 w 10000"/>
                  <a:gd name="connsiteY35" fmla="*/ 10000 h 10000"/>
                  <a:gd name="connsiteX36" fmla="*/ 261 w 10000"/>
                  <a:gd name="connsiteY36" fmla="*/ 10000 h 10000"/>
                  <a:gd name="connsiteX37" fmla="*/ 0 w 10000"/>
                  <a:gd name="connsiteY37"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980 w 10000"/>
                  <a:gd name="connsiteY32" fmla="*/ 10000 h 10000"/>
                  <a:gd name="connsiteX33" fmla="*/ 719 w 10000"/>
                  <a:gd name="connsiteY33" fmla="*/ 10000 h 10000"/>
                  <a:gd name="connsiteX34" fmla="*/ 458 w 10000"/>
                  <a:gd name="connsiteY34" fmla="*/ 10000 h 10000"/>
                  <a:gd name="connsiteX35" fmla="*/ 261 w 10000"/>
                  <a:gd name="connsiteY35" fmla="*/ 10000 h 10000"/>
                  <a:gd name="connsiteX36" fmla="*/ 0 w 10000"/>
                  <a:gd name="connsiteY36"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719 w 10000"/>
                  <a:gd name="connsiteY32" fmla="*/ 10000 h 10000"/>
                  <a:gd name="connsiteX33" fmla="*/ 458 w 10000"/>
                  <a:gd name="connsiteY33" fmla="*/ 10000 h 10000"/>
                  <a:gd name="connsiteX34" fmla="*/ 261 w 10000"/>
                  <a:gd name="connsiteY34" fmla="*/ 10000 h 10000"/>
                  <a:gd name="connsiteX35" fmla="*/ 0 w 10000"/>
                  <a:gd name="connsiteY35"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458 w 10000"/>
                  <a:gd name="connsiteY32" fmla="*/ 10000 h 10000"/>
                  <a:gd name="connsiteX33" fmla="*/ 261 w 10000"/>
                  <a:gd name="connsiteY33" fmla="*/ 10000 h 10000"/>
                  <a:gd name="connsiteX34" fmla="*/ 0 w 10000"/>
                  <a:gd name="connsiteY34"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458 w 10000"/>
                  <a:gd name="connsiteY32" fmla="*/ 10000 h 10000"/>
                  <a:gd name="connsiteX33" fmla="*/ 261 w 10000"/>
                  <a:gd name="connsiteY33" fmla="*/ 10000 h 10000"/>
                  <a:gd name="connsiteX34" fmla="*/ 0 w 10000"/>
                  <a:gd name="connsiteY34"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261 w 10000"/>
                  <a:gd name="connsiteY32" fmla="*/ 10000 h 10000"/>
                  <a:gd name="connsiteX33" fmla="*/ 0 w 10000"/>
                  <a:gd name="connsiteY33" fmla="*/ 10000 h 10000"/>
                  <a:gd name="connsiteX0" fmla="*/ 10000 w 10000"/>
                  <a:gd name="connsiteY0" fmla="*/ 10000 h 10000"/>
                  <a:gd name="connsiteX1" fmla="*/ 9739 w 10000"/>
                  <a:gd name="connsiteY1" fmla="*/ 10000 h 10000"/>
                  <a:gd name="connsiteX2" fmla="*/ 9477 w 10000"/>
                  <a:gd name="connsiteY2" fmla="*/ 10000 h 10000"/>
                  <a:gd name="connsiteX3" fmla="*/ 9216 w 10000"/>
                  <a:gd name="connsiteY3" fmla="*/ 10000 h 10000"/>
                  <a:gd name="connsiteX4" fmla="*/ 8954 w 10000"/>
                  <a:gd name="connsiteY4" fmla="*/ 10000 h 10000"/>
                  <a:gd name="connsiteX5" fmla="*/ 8693 w 10000"/>
                  <a:gd name="connsiteY5" fmla="*/ 10000 h 10000"/>
                  <a:gd name="connsiteX6" fmla="*/ 8431 w 10000"/>
                  <a:gd name="connsiteY6" fmla="*/ 10000 h 10000"/>
                  <a:gd name="connsiteX7" fmla="*/ 8170 w 10000"/>
                  <a:gd name="connsiteY7" fmla="*/ 10000 h 10000"/>
                  <a:gd name="connsiteX8" fmla="*/ 7908 w 10000"/>
                  <a:gd name="connsiteY8" fmla="*/ 10000 h 10000"/>
                  <a:gd name="connsiteX9" fmla="*/ 7647 w 10000"/>
                  <a:gd name="connsiteY9" fmla="*/ 10000 h 10000"/>
                  <a:gd name="connsiteX10" fmla="*/ 7386 w 10000"/>
                  <a:gd name="connsiteY10" fmla="*/ 9953 h 10000"/>
                  <a:gd name="connsiteX11" fmla="*/ 7124 w 10000"/>
                  <a:gd name="connsiteY11" fmla="*/ 9858 h 10000"/>
                  <a:gd name="connsiteX12" fmla="*/ 6863 w 10000"/>
                  <a:gd name="connsiteY12" fmla="*/ 9622 h 10000"/>
                  <a:gd name="connsiteX13" fmla="*/ 6601 w 10000"/>
                  <a:gd name="connsiteY13" fmla="*/ 9196 h 10000"/>
                  <a:gd name="connsiteX14" fmla="*/ 6340 w 10000"/>
                  <a:gd name="connsiteY14" fmla="*/ 8416 h 10000"/>
                  <a:gd name="connsiteX15" fmla="*/ 6078 w 10000"/>
                  <a:gd name="connsiteY15" fmla="*/ 7234 h 10000"/>
                  <a:gd name="connsiteX16" fmla="*/ 5882 w 10000"/>
                  <a:gd name="connsiteY16" fmla="*/ 5603 h 10000"/>
                  <a:gd name="connsiteX17" fmla="*/ 5621 w 10000"/>
                  <a:gd name="connsiteY17" fmla="*/ 3688 h 10000"/>
                  <a:gd name="connsiteX18" fmla="*/ 5359 w 10000"/>
                  <a:gd name="connsiteY18" fmla="*/ 1844 h 10000"/>
                  <a:gd name="connsiteX19" fmla="*/ 5098 w 10000"/>
                  <a:gd name="connsiteY19" fmla="*/ 496 h 10000"/>
                  <a:gd name="connsiteX20" fmla="*/ 4837 w 10000"/>
                  <a:gd name="connsiteY20" fmla="*/ 0 h 10000"/>
                  <a:gd name="connsiteX21" fmla="*/ 4575 w 10000"/>
                  <a:gd name="connsiteY21" fmla="*/ 496 h 10000"/>
                  <a:gd name="connsiteX22" fmla="*/ 4379 w 10000"/>
                  <a:gd name="connsiteY22" fmla="*/ 1844 h 10000"/>
                  <a:gd name="connsiteX23" fmla="*/ 4118 w 10000"/>
                  <a:gd name="connsiteY23" fmla="*/ 3688 h 10000"/>
                  <a:gd name="connsiteX24" fmla="*/ 3856 w 10000"/>
                  <a:gd name="connsiteY24" fmla="*/ 5603 h 10000"/>
                  <a:gd name="connsiteX25" fmla="*/ 3595 w 10000"/>
                  <a:gd name="connsiteY25" fmla="*/ 7234 h 10000"/>
                  <a:gd name="connsiteX26" fmla="*/ 3333 w 10000"/>
                  <a:gd name="connsiteY26" fmla="*/ 8416 h 10000"/>
                  <a:gd name="connsiteX27" fmla="*/ 3137 w 10000"/>
                  <a:gd name="connsiteY27" fmla="*/ 9196 h 10000"/>
                  <a:gd name="connsiteX28" fmla="*/ 2876 w 10000"/>
                  <a:gd name="connsiteY28" fmla="*/ 9622 h 10000"/>
                  <a:gd name="connsiteX29" fmla="*/ 2614 w 10000"/>
                  <a:gd name="connsiteY29" fmla="*/ 9858 h 10000"/>
                  <a:gd name="connsiteX30" fmla="*/ 2418 w 10000"/>
                  <a:gd name="connsiteY30" fmla="*/ 9953 h 10000"/>
                  <a:gd name="connsiteX31" fmla="*/ 2157 w 10000"/>
                  <a:gd name="connsiteY31" fmla="*/ 10000 h 10000"/>
                  <a:gd name="connsiteX32" fmla="*/ 0 w 10000"/>
                  <a:gd name="connsiteY32" fmla="*/ 10000 h 10000"/>
                  <a:gd name="connsiteX0" fmla="*/ 7843 w 7843"/>
                  <a:gd name="connsiteY0" fmla="*/ 10000 h 10000"/>
                  <a:gd name="connsiteX1" fmla="*/ 7582 w 7843"/>
                  <a:gd name="connsiteY1" fmla="*/ 10000 h 10000"/>
                  <a:gd name="connsiteX2" fmla="*/ 7320 w 7843"/>
                  <a:gd name="connsiteY2" fmla="*/ 10000 h 10000"/>
                  <a:gd name="connsiteX3" fmla="*/ 7059 w 7843"/>
                  <a:gd name="connsiteY3" fmla="*/ 10000 h 10000"/>
                  <a:gd name="connsiteX4" fmla="*/ 6797 w 7843"/>
                  <a:gd name="connsiteY4" fmla="*/ 10000 h 10000"/>
                  <a:gd name="connsiteX5" fmla="*/ 6536 w 7843"/>
                  <a:gd name="connsiteY5" fmla="*/ 10000 h 10000"/>
                  <a:gd name="connsiteX6" fmla="*/ 6274 w 7843"/>
                  <a:gd name="connsiteY6" fmla="*/ 10000 h 10000"/>
                  <a:gd name="connsiteX7" fmla="*/ 6013 w 7843"/>
                  <a:gd name="connsiteY7" fmla="*/ 10000 h 10000"/>
                  <a:gd name="connsiteX8" fmla="*/ 5751 w 7843"/>
                  <a:gd name="connsiteY8" fmla="*/ 10000 h 10000"/>
                  <a:gd name="connsiteX9" fmla="*/ 5490 w 7843"/>
                  <a:gd name="connsiteY9" fmla="*/ 10000 h 10000"/>
                  <a:gd name="connsiteX10" fmla="*/ 5229 w 7843"/>
                  <a:gd name="connsiteY10" fmla="*/ 9953 h 10000"/>
                  <a:gd name="connsiteX11" fmla="*/ 4967 w 7843"/>
                  <a:gd name="connsiteY11" fmla="*/ 9858 h 10000"/>
                  <a:gd name="connsiteX12" fmla="*/ 4706 w 7843"/>
                  <a:gd name="connsiteY12" fmla="*/ 9622 h 10000"/>
                  <a:gd name="connsiteX13" fmla="*/ 4444 w 7843"/>
                  <a:gd name="connsiteY13" fmla="*/ 9196 h 10000"/>
                  <a:gd name="connsiteX14" fmla="*/ 4183 w 7843"/>
                  <a:gd name="connsiteY14" fmla="*/ 8416 h 10000"/>
                  <a:gd name="connsiteX15" fmla="*/ 3921 w 7843"/>
                  <a:gd name="connsiteY15" fmla="*/ 7234 h 10000"/>
                  <a:gd name="connsiteX16" fmla="*/ 3725 w 7843"/>
                  <a:gd name="connsiteY16" fmla="*/ 5603 h 10000"/>
                  <a:gd name="connsiteX17" fmla="*/ 3464 w 7843"/>
                  <a:gd name="connsiteY17" fmla="*/ 3688 h 10000"/>
                  <a:gd name="connsiteX18" fmla="*/ 3202 w 7843"/>
                  <a:gd name="connsiteY18" fmla="*/ 1844 h 10000"/>
                  <a:gd name="connsiteX19" fmla="*/ 2941 w 7843"/>
                  <a:gd name="connsiteY19" fmla="*/ 496 h 10000"/>
                  <a:gd name="connsiteX20" fmla="*/ 2680 w 7843"/>
                  <a:gd name="connsiteY20" fmla="*/ 0 h 10000"/>
                  <a:gd name="connsiteX21" fmla="*/ 2418 w 7843"/>
                  <a:gd name="connsiteY21" fmla="*/ 496 h 10000"/>
                  <a:gd name="connsiteX22" fmla="*/ 2222 w 7843"/>
                  <a:gd name="connsiteY22" fmla="*/ 1844 h 10000"/>
                  <a:gd name="connsiteX23" fmla="*/ 1961 w 7843"/>
                  <a:gd name="connsiteY23" fmla="*/ 3688 h 10000"/>
                  <a:gd name="connsiteX24" fmla="*/ 1699 w 7843"/>
                  <a:gd name="connsiteY24" fmla="*/ 5603 h 10000"/>
                  <a:gd name="connsiteX25" fmla="*/ 1438 w 7843"/>
                  <a:gd name="connsiteY25" fmla="*/ 7234 h 10000"/>
                  <a:gd name="connsiteX26" fmla="*/ 1176 w 7843"/>
                  <a:gd name="connsiteY26" fmla="*/ 8416 h 10000"/>
                  <a:gd name="connsiteX27" fmla="*/ 980 w 7843"/>
                  <a:gd name="connsiteY27" fmla="*/ 9196 h 10000"/>
                  <a:gd name="connsiteX28" fmla="*/ 719 w 7843"/>
                  <a:gd name="connsiteY28" fmla="*/ 9622 h 10000"/>
                  <a:gd name="connsiteX29" fmla="*/ 457 w 7843"/>
                  <a:gd name="connsiteY29" fmla="*/ 9858 h 10000"/>
                  <a:gd name="connsiteX30" fmla="*/ 261 w 7843"/>
                  <a:gd name="connsiteY30" fmla="*/ 9953 h 10000"/>
                  <a:gd name="connsiteX31" fmla="*/ 0 w 7843"/>
                  <a:gd name="connsiteY31" fmla="*/ 10000 h 10000"/>
                  <a:gd name="connsiteX0" fmla="*/ 10000 w 10000"/>
                  <a:gd name="connsiteY0" fmla="*/ 10000 h 10000"/>
                  <a:gd name="connsiteX1" fmla="*/ 9667 w 10000"/>
                  <a:gd name="connsiteY1" fmla="*/ 10000 h 10000"/>
                  <a:gd name="connsiteX2" fmla="*/ 9333 w 10000"/>
                  <a:gd name="connsiteY2" fmla="*/ 10000 h 10000"/>
                  <a:gd name="connsiteX3" fmla="*/ 9000 w 10000"/>
                  <a:gd name="connsiteY3" fmla="*/ 10000 h 10000"/>
                  <a:gd name="connsiteX4" fmla="*/ 8666 w 10000"/>
                  <a:gd name="connsiteY4" fmla="*/ 10000 h 10000"/>
                  <a:gd name="connsiteX5" fmla="*/ 8334 w 10000"/>
                  <a:gd name="connsiteY5" fmla="*/ 10000 h 10000"/>
                  <a:gd name="connsiteX6" fmla="*/ 7999 w 10000"/>
                  <a:gd name="connsiteY6" fmla="*/ 10000 h 10000"/>
                  <a:gd name="connsiteX7" fmla="*/ 7667 w 10000"/>
                  <a:gd name="connsiteY7" fmla="*/ 10000 h 10000"/>
                  <a:gd name="connsiteX8" fmla="*/ 7333 w 10000"/>
                  <a:gd name="connsiteY8" fmla="*/ 10000 h 10000"/>
                  <a:gd name="connsiteX9" fmla="*/ 7000 w 10000"/>
                  <a:gd name="connsiteY9" fmla="*/ 10000 h 10000"/>
                  <a:gd name="connsiteX10" fmla="*/ 6333 w 10000"/>
                  <a:gd name="connsiteY10" fmla="*/ 9858 h 10000"/>
                  <a:gd name="connsiteX11" fmla="*/ 6000 w 10000"/>
                  <a:gd name="connsiteY11" fmla="*/ 9622 h 10000"/>
                  <a:gd name="connsiteX12" fmla="*/ 5666 w 10000"/>
                  <a:gd name="connsiteY12" fmla="*/ 9196 h 10000"/>
                  <a:gd name="connsiteX13" fmla="*/ 5333 w 10000"/>
                  <a:gd name="connsiteY13" fmla="*/ 8416 h 10000"/>
                  <a:gd name="connsiteX14" fmla="*/ 4999 w 10000"/>
                  <a:gd name="connsiteY14" fmla="*/ 7234 h 10000"/>
                  <a:gd name="connsiteX15" fmla="*/ 4749 w 10000"/>
                  <a:gd name="connsiteY15" fmla="*/ 5603 h 10000"/>
                  <a:gd name="connsiteX16" fmla="*/ 4417 w 10000"/>
                  <a:gd name="connsiteY16" fmla="*/ 3688 h 10000"/>
                  <a:gd name="connsiteX17" fmla="*/ 4083 w 10000"/>
                  <a:gd name="connsiteY17" fmla="*/ 1844 h 10000"/>
                  <a:gd name="connsiteX18" fmla="*/ 3750 w 10000"/>
                  <a:gd name="connsiteY18" fmla="*/ 496 h 10000"/>
                  <a:gd name="connsiteX19" fmla="*/ 3417 w 10000"/>
                  <a:gd name="connsiteY19" fmla="*/ 0 h 10000"/>
                  <a:gd name="connsiteX20" fmla="*/ 3083 w 10000"/>
                  <a:gd name="connsiteY20" fmla="*/ 496 h 10000"/>
                  <a:gd name="connsiteX21" fmla="*/ 2833 w 10000"/>
                  <a:gd name="connsiteY21" fmla="*/ 1844 h 10000"/>
                  <a:gd name="connsiteX22" fmla="*/ 2500 w 10000"/>
                  <a:gd name="connsiteY22" fmla="*/ 3688 h 10000"/>
                  <a:gd name="connsiteX23" fmla="*/ 2166 w 10000"/>
                  <a:gd name="connsiteY23" fmla="*/ 5603 h 10000"/>
                  <a:gd name="connsiteX24" fmla="*/ 1833 w 10000"/>
                  <a:gd name="connsiteY24" fmla="*/ 7234 h 10000"/>
                  <a:gd name="connsiteX25" fmla="*/ 1499 w 10000"/>
                  <a:gd name="connsiteY25" fmla="*/ 8416 h 10000"/>
                  <a:gd name="connsiteX26" fmla="*/ 1250 w 10000"/>
                  <a:gd name="connsiteY26" fmla="*/ 9196 h 10000"/>
                  <a:gd name="connsiteX27" fmla="*/ 917 w 10000"/>
                  <a:gd name="connsiteY27" fmla="*/ 9622 h 10000"/>
                  <a:gd name="connsiteX28" fmla="*/ 583 w 10000"/>
                  <a:gd name="connsiteY28" fmla="*/ 9858 h 10000"/>
                  <a:gd name="connsiteX29" fmla="*/ 333 w 10000"/>
                  <a:gd name="connsiteY29" fmla="*/ 9953 h 10000"/>
                  <a:gd name="connsiteX30" fmla="*/ 0 w 10000"/>
                  <a:gd name="connsiteY30" fmla="*/ 10000 h 10000"/>
                  <a:gd name="connsiteX0" fmla="*/ 9667 w 9667"/>
                  <a:gd name="connsiteY0" fmla="*/ 10000 h 10000"/>
                  <a:gd name="connsiteX1" fmla="*/ 9333 w 9667"/>
                  <a:gd name="connsiteY1" fmla="*/ 10000 h 10000"/>
                  <a:gd name="connsiteX2" fmla="*/ 9000 w 9667"/>
                  <a:gd name="connsiteY2" fmla="*/ 10000 h 10000"/>
                  <a:gd name="connsiteX3" fmla="*/ 8666 w 9667"/>
                  <a:gd name="connsiteY3" fmla="*/ 10000 h 10000"/>
                  <a:gd name="connsiteX4" fmla="*/ 8334 w 9667"/>
                  <a:gd name="connsiteY4" fmla="*/ 10000 h 10000"/>
                  <a:gd name="connsiteX5" fmla="*/ 7999 w 9667"/>
                  <a:gd name="connsiteY5" fmla="*/ 10000 h 10000"/>
                  <a:gd name="connsiteX6" fmla="*/ 7667 w 9667"/>
                  <a:gd name="connsiteY6" fmla="*/ 10000 h 10000"/>
                  <a:gd name="connsiteX7" fmla="*/ 7333 w 9667"/>
                  <a:gd name="connsiteY7" fmla="*/ 10000 h 10000"/>
                  <a:gd name="connsiteX8" fmla="*/ 7000 w 9667"/>
                  <a:gd name="connsiteY8" fmla="*/ 10000 h 10000"/>
                  <a:gd name="connsiteX9" fmla="*/ 6333 w 9667"/>
                  <a:gd name="connsiteY9" fmla="*/ 9858 h 10000"/>
                  <a:gd name="connsiteX10" fmla="*/ 6000 w 9667"/>
                  <a:gd name="connsiteY10" fmla="*/ 9622 h 10000"/>
                  <a:gd name="connsiteX11" fmla="*/ 5666 w 9667"/>
                  <a:gd name="connsiteY11" fmla="*/ 9196 h 10000"/>
                  <a:gd name="connsiteX12" fmla="*/ 5333 w 9667"/>
                  <a:gd name="connsiteY12" fmla="*/ 8416 h 10000"/>
                  <a:gd name="connsiteX13" fmla="*/ 4999 w 9667"/>
                  <a:gd name="connsiteY13" fmla="*/ 7234 h 10000"/>
                  <a:gd name="connsiteX14" fmla="*/ 4749 w 9667"/>
                  <a:gd name="connsiteY14" fmla="*/ 5603 h 10000"/>
                  <a:gd name="connsiteX15" fmla="*/ 4417 w 9667"/>
                  <a:gd name="connsiteY15" fmla="*/ 3688 h 10000"/>
                  <a:gd name="connsiteX16" fmla="*/ 4083 w 9667"/>
                  <a:gd name="connsiteY16" fmla="*/ 1844 h 10000"/>
                  <a:gd name="connsiteX17" fmla="*/ 3750 w 9667"/>
                  <a:gd name="connsiteY17" fmla="*/ 496 h 10000"/>
                  <a:gd name="connsiteX18" fmla="*/ 3417 w 9667"/>
                  <a:gd name="connsiteY18" fmla="*/ 0 h 10000"/>
                  <a:gd name="connsiteX19" fmla="*/ 3083 w 9667"/>
                  <a:gd name="connsiteY19" fmla="*/ 496 h 10000"/>
                  <a:gd name="connsiteX20" fmla="*/ 2833 w 9667"/>
                  <a:gd name="connsiteY20" fmla="*/ 1844 h 10000"/>
                  <a:gd name="connsiteX21" fmla="*/ 2500 w 9667"/>
                  <a:gd name="connsiteY21" fmla="*/ 3688 h 10000"/>
                  <a:gd name="connsiteX22" fmla="*/ 2166 w 9667"/>
                  <a:gd name="connsiteY22" fmla="*/ 5603 h 10000"/>
                  <a:gd name="connsiteX23" fmla="*/ 1833 w 9667"/>
                  <a:gd name="connsiteY23" fmla="*/ 7234 h 10000"/>
                  <a:gd name="connsiteX24" fmla="*/ 1499 w 9667"/>
                  <a:gd name="connsiteY24" fmla="*/ 8416 h 10000"/>
                  <a:gd name="connsiteX25" fmla="*/ 1250 w 9667"/>
                  <a:gd name="connsiteY25" fmla="*/ 9196 h 10000"/>
                  <a:gd name="connsiteX26" fmla="*/ 917 w 9667"/>
                  <a:gd name="connsiteY26" fmla="*/ 9622 h 10000"/>
                  <a:gd name="connsiteX27" fmla="*/ 583 w 9667"/>
                  <a:gd name="connsiteY27" fmla="*/ 9858 h 10000"/>
                  <a:gd name="connsiteX28" fmla="*/ 333 w 9667"/>
                  <a:gd name="connsiteY28" fmla="*/ 9953 h 10000"/>
                  <a:gd name="connsiteX29" fmla="*/ 0 w 9667"/>
                  <a:gd name="connsiteY29" fmla="*/ 10000 h 10000"/>
                  <a:gd name="connsiteX0" fmla="*/ 9654 w 9654"/>
                  <a:gd name="connsiteY0" fmla="*/ 10000 h 10000"/>
                  <a:gd name="connsiteX1" fmla="*/ 9310 w 9654"/>
                  <a:gd name="connsiteY1" fmla="*/ 10000 h 10000"/>
                  <a:gd name="connsiteX2" fmla="*/ 8965 w 9654"/>
                  <a:gd name="connsiteY2" fmla="*/ 10000 h 10000"/>
                  <a:gd name="connsiteX3" fmla="*/ 8621 w 9654"/>
                  <a:gd name="connsiteY3" fmla="*/ 10000 h 10000"/>
                  <a:gd name="connsiteX4" fmla="*/ 8275 w 9654"/>
                  <a:gd name="connsiteY4" fmla="*/ 10000 h 10000"/>
                  <a:gd name="connsiteX5" fmla="*/ 7931 w 9654"/>
                  <a:gd name="connsiteY5" fmla="*/ 10000 h 10000"/>
                  <a:gd name="connsiteX6" fmla="*/ 7586 w 9654"/>
                  <a:gd name="connsiteY6" fmla="*/ 10000 h 10000"/>
                  <a:gd name="connsiteX7" fmla="*/ 7241 w 9654"/>
                  <a:gd name="connsiteY7" fmla="*/ 10000 h 10000"/>
                  <a:gd name="connsiteX8" fmla="*/ 6551 w 9654"/>
                  <a:gd name="connsiteY8" fmla="*/ 9858 h 10000"/>
                  <a:gd name="connsiteX9" fmla="*/ 6207 w 9654"/>
                  <a:gd name="connsiteY9" fmla="*/ 9622 h 10000"/>
                  <a:gd name="connsiteX10" fmla="*/ 5861 w 9654"/>
                  <a:gd name="connsiteY10" fmla="*/ 9196 h 10000"/>
                  <a:gd name="connsiteX11" fmla="*/ 5517 w 9654"/>
                  <a:gd name="connsiteY11" fmla="*/ 8416 h 10000"/>
                  <a:gd name="connsiteX12" fmla="*/ 5171 w 9654"/>
                  <a:gd name="connsiteY12" fmla="*/ 7234 h 10000"/>
                  <a:gd name="connsiteX13" fmla="*/ 4913 w 9654"/>
                  <a:gd name="connsiteY13" fmla="*/ 5603 h 10000"/>
                  <a:gd name="connsiteX14" fmla="*/ 4569 w 9654"/>
                  <a:gd name="connsiteY14" fmla="*/ 3688 h 10000"/>
                  <a:gd name="connsiteX15" fmla="*/ 4224 w 9654"/>
                  <a:gd name="connsiteY15" fmla="*/ 1844 h 10000"/>
                  <a:gd name="connsiteX16" fmla="*/ 3879 w 9654"/>
                  <a:gd name="connsiteY16" fmla="*/ 496 h 10000"/>
                  <a:gd name="connsiteX17" fmla="*/ 3535 w 9654"/>
                  <a:gd name="connsiteY17" fmla="*/ 0 h 10000"/>
                  <a:gd name="connsiteX18" fmla="*/ 3189 w 9654"/>
                  <a:gd name="connsiteY18" fmla="*/ 496 h 10000"/>
                  <a:gd name="connsiteX19" fmla="*/ 2931 w 9654"/>
                  <a:gd name="connsiteY19" fmla="*/ 1844 h 10000"/>
                  <a:gd name="connsiteX20" fmla="*/ 2586 w 9654"/>
                  <a:gd name="connsiteY20" fmla="*/ 3688 h 10000"/>
                  <a:gd name="connsiteX21" fmla="*/ 2241 w 9654"/>
                  <a:gd name="connsiteY21" fmla="*/ 5603 h 10000"/>
                  <a:gd name="connsiteX22" fmla="*/ 1896 w 9654"/>
                  <a:gd name="connsiteY22" fmla="*/ 7234 h 10000"/>
                  <a:gd name="connsiteX23" fmla="*/ 1551 w 9654"/>
                  <a:gd name="connsiteY23" fmla="*/ 8416 h 10000"/>
                  <a:gd name="connsiteX24" fmla="*/ 1293 w 9654"/>
                  <a:gd name="connsiteY24" fmla="*/ 9196 h 10000"/>
                  <a:gd name="connsiteX25" fmla="*/ 949 w 9654"/>
                  <a:gd name="connsiteY25" fmla="*/ 9622 h 10000"/>
                  <a:gd name="connsiteX26" fmla="*/ 603 w 9654"/>
                  <a:gd name="connsiteY26" fmla="*/ 9858 h 10000"/>
                  <a:gd name="connsiteX27" fmla="*/ 344 w 9654"/>
                  <a:gd name="connsiteY27" fmla="*/ 9953 h 10000"/>
                  <a:gd name="connsiteX28" fmla="*/ 0 w 9654"/>
                  <a:gd name="connsiteY28" fmla="*/ 10000 h 10000"/>
                  <a:gd name="connsiteX0" fmla="*/ 9644 w 9644"/>
                  <a:gd name="connsiteY0" fmla="*/ 10000 h 10000"/>
                  <a:gd name="connsiteX1" fmla="*/ 9286 w 9644"/>
                  <a:gd name="connsiteY1" fmla="*/ 10000 h 10000"/>
                  <a:gd name="connsiteX2" fmla="*/ 8930 w 9644"/>
                  <a:gd name="connsiteY2" fmla="*/ 10000 h 10000"/>
                  <a:gd name="connsiteX3" fmla="*/ 8572 w 9644"/>
                  <a:gd name="connsiteY3" fmla="*/ 10000 h 10000"/>
                  <a:gd name="connsiteX4" fmla="*/ 8215 w 9644"/>
                  <a:gd name="connsiteY4" fmla="*/ 10000 h 10000"/>
                  <a:gd name="connsiteX5" fmla="*/ 7858 w 9644"/>
                  <a:gd name="connsiteY5" fmla="*/ 10000 h 10000"/>
                  <a:gd name="connsiteX6" fmla="*/ 7501 w 9644"/>
                  <a:gd name="connsiteY6" fmla="*/ 10000 h 10000"/>
                  <a:gd name="connsiteX7" fmla="*/ 6786 w 9644"/>
                  <a:gd name="connsiteY7" fmla="*/ 9858 h 10000"/>
                  <a:gd name="connsiteX8" fmla="*/ 6429 w 9644"/>
                  <a:gd name="connsiteY8" fmla="*/ 9622 h 10000"/>
                  <a:gd name="connsiteX9" fmla="*/ 6071 w 9644"/>
                  <a:gd name="connsiteY9" fmla="*/ 9196 h 10000"/>
                  <a:gd name="connsiteX10" fmla="*/ 5715 w 9644"/>
                  <a:gd name="connsiteY10" fmla="*/ 8416 h 10000"/>
                  <a:gd name="connsiteX11" fmla="*/ 5356 w 9644"/>
                  <a:gd name="connsiteY11" fmla="*/ 7234 h 10000"/>
                  <a:gd name="connsiteX12" fmla="*/ 5089 w 9644"/>
                  <a:gd name="connsiteY12" fmla="*/ 5603 h 10000"/>
                  <a:gd name="connsiteX13" fmla="*/ 4733 w 9644"/>
                  <a:gd name="connsiteY13" fmla="*/ 3688 h 10000"/>
                  <a:gd name="connsiteX14" fmla="*/ 4375 w 9644"/>
                  <a:gd name="connsiteY14" fmla="*/ 1844 h 10000"/>
                  <a:gd name="connsiteX15" fmla="*/ 4018 w 9644"/>
                  <a:gd name="connsiteY15" fmla="*/ 496 h 10000"/>
                  <a:gd name="connsiteX16" fmla="*/ 3662 w 9644"/>
                  <a:gd name="connsiteY16" fmla="*/ 0 h 10000"/>
                  <a:gd name="connsiteX17" fmla="*/ 3303 w 9644"/>
                  <a:gd name="connsiteY17" fmla="*/ 496 h 10000"/>
                  <a:gd name="connsiteX18" fmla="*/ 3036 w 9644"/>
                  <a:gd name="connsiteY18" fmla="*/ 1844 h 10000"/>
                  <a:gd name="connsiteX19" fmla="*/ 2679 w 9644"/>
                  <a:gd name="connsiteY19" fmla="*/ 3688 h 10000"/>
                  <a:gd name="connsiteX20" fmla="*/ 2321 w 9644"/>
                  <a:gd name="connsiteY20" fmla="*/ 5603 h 10000"/>
                  <a:gd name="connsiteX21" fmla="*/ 1964 w 9644"/>
                  <a:gd name="connsiteY21" fmla="*/ 7234 h 10000"/>
                  <a:gd name="connsiteX22" fmla="*/ 1607 w 9644"/>
                  <a:gd name="connsiteY22" fmla="*/ 8416 h 10000"/>
                  <a:gd name="connsiteX23" fmla="*/ 1339 w 9644"/>
                  <a:gd name="connsiteY23" fmla="*/ 9196 h 10000"/>
                  <a:gd name="connsiteX24" fmla="*/ 983 w 9644"/>
                  <a:gd name="connsiteY24" fmla="*/ 9622 h 10000"/>
                  <a:gd name="connsiteX25" fmla="*/ 625 w 9644"/>
                  <a:gd name="connsiteY25" fmla="*/ 9858 h 10000"/>
                  <a:gd name="connsiteX26" fmla="*/ 356 w 9644"/>
                  <a:gd name="connsiteY26" fmla="*/ 9953 h 10000"/>
                  <a:gd name="connsiteX27" fmla="*/ 0 w 9644"/>
                  <a:gd name="connsiteY27" fmla="*/ 10000 h 10000"/>
                  <a:gd name="connsiteX0" fmla="*/ 9629 w 9629"/>
                  <a:gd name="connsiteY0" fmla="*/ 10000 h 10000"/>
                  <a:gd name="connsiteX1" fmla="*/ 9260 w 9629"/>
                  <a:gd name="connsiteY1" fmla="*/ 10000 h 10000"/>
                  <a:gd name="connsiteX2" fmla="*/ 8888 w 9629"/>
                  <a:gd name="connsiteY2" fmla="*/ 10000 h 10000"/>
                  <a:gd name="connsiteX3" fmla="*/ 8518 w 9629"/>
                  <a:gd name="connsiteY3" fmla="*/ 10000 h 10000"/>
                  <a:gd name="connsiteX4" fmla="*/ 8148 w 9629"/>
                  <a:gd name="connsiteY4" fmla="*/ 10000 h 10000"/>
                  <a:gd name="connsiteX5" fmla="*/ 7778 w 9629"/>
                  <a:gd name="connsiteY5" fmla="*/ 10000 h 10000"/>
                  <a:gd name="connsiteX6" fmla="*/ 7036 w 9629"/>
                  <a:gd name="connsiteY6" fmla="*/ 9858 h 10000"/>
                  <a:gd name="connsiteX7" fmla="*/ 6666 w 9629"/>
                  <a:gd name="connsiteY7" fmla="*/ 9622 h 10000"/>
                  <a:gd name="connsiteX8" fmla="*/ 6295 w 9629"/>
                  <a:gd name="connsiteY8" fmla="*/ 9196 h 10000"/>
                  <a:gd name="connsiteX9" fmla="*/ 5926 w 9629"/>
                  <a:gd name="connsiteY9" fmla="*/ 8416 h 10000"/>
                  <a:gd name="connsiteX10" fmla="*/ 5554 w 9629"/>
                  <a:gd name="connsiteY10" fmla="*/ 7234 h 10000"/>
                  <a:gd name="connsiteX11" fmla="*/ 5277 w 9629"/>
                  <a:gd name="connsiteY11" fmla="*/ 5603 h 10000"/>
                  <a:gd name="connsiteX12" fmla="*/ 4908 w 9629"/>
                  <a:gd name="connsiteY12" fmla="*/ 3688 h 10000"/>
                  <a:gd name="connsiteX13" fmla="*/ 4536 w 9629"/>
                  <a:gd name="connsiteY13" fmla="*/ 1844 h 10000"/>
                  <a:gd name="connsiteX14" fmla="*/ 4166 w 9629"/>
                  <a:gd name="connsiteY14" fmla="*/ 496 h 10000"/>
                  <a:gd name="connsiteX15" fmla="*/ 3797 w 9629"/>
                  <a:gd name="connsiteY15" fmla="*/ 0 h 10000"/>
                  <a:gd name="connsiteX16" fmla="*/ 3425 w 9629"/>
                  <a:gd name="connsiteY16" fmla="*/ 496 h 10000"/>
                  <a:gd name="connsiteX17" fmla="*/ 3148 w 9629"/>
                  <a:gd name="connsiteY17" fmla="*/ 1844 h 10000"/>
                  <a:gd name="connsiteX18" fmla="*/ 2778 w 9629"/>
                  <a:gd name="connsiteY18" fmla="*/ 3688 h 10000"/>
                  <a:gd name="connsiteX19" fmla="*/ 2407 w 9629"/>
                  <a:gd name="connsiteY19" fmla="*/ 5603 h 10000"/>
                  <a:gd name="connsiteX20" fmla="*/ 2036 w 9629"/>
                  <a:gd name="connsiteY20" fmla="*/ 7234 h 10000"/>
                  <a:gd name="connsiteX21" fmla="*/ 1666 w 9629"/>
                  <a:gd name="connsiteY21" fmla="*/ 8416 h 10000"/>
                  <a:gd name="connsiteX22" fmla="*/ 1388 w 9629"/>
                  <a:gd name="connsiteY22" fmla="*/ 9196 h 10000"/>
                  <a:gd name="connsiteX23" fmla="*/ 1019 w 9629"/>
                  <a:gd name="connsiteY23" fmla="*/ 9622 h 10000"/>
                  <a:gd name="connsiteX24" fmla="*/ 648 w 9629"/>
                  <a:gd name="connsiteY24" fmla="*/ 9858 h 10000"/>
                  <a:gd name="connsiteX25" fmla="*/ 369 w 9629"/>
                  <a:gd name="connsiteY25" fmla="*/ 9953 h 10000"/>
                  <a:gd name="connsiteX26" fmla="*/ 0 w 9629"/>
                  <a:gd name="connsiteY26" fmla="*/ 10000 h 10000"/>
                  <a:gd name="connsiteX0" fmla="*/ 9617 w 9617"/>
                  <a:gd name="connsiteY0" fmla="*/ 10000 h 10000"/>
                  <a:gd name="connsiteX1" fmla="*/ 9230 w 9617"/>
                  <a:gd name="connsiteY1" fmla="*/ 10000 h 10000"/>
                  <a:gd name="connsiteX2" fmla="*/ 8846 w 9617"/>
                  <a:gd name="connsiteY2" fmla="*/ 10000 h 10000"/>
                  <a:gd name="connsiteX3" fmla="*/ 8462 w 9617"/>
                  <a:gd name="connsiteY3" fmla="*/ 10000 h 10000"/>
                  <a:gd name="connsiteX4" fmla="*/ 8078 w 9617"/>
                  <a:gd name="connsiteY4" fmla="*/ 10000 h 10000"/>
                  <a:gd name="connsiteX5" fmla="*/ 7307 w 9617"/>
                  <a:gd name="connsiteY5" fmla="*/ 9858 h 10000"/>
                  <a:gd name="connsiteX6" fmla="*/ 6923 w 9617"/>
                  <a:gd name="connsiteY6" fmla="*/ 9622 h 10000"/>
                  <a:gd name="connsiteX7" fmla="*/ 6538 w 9617"/>
                  <a:gd name="connsiteY7" fmla="*/ 9196 h 10000"/>
                  <a:gd name="connsiteX8" fmla="*/ 6154 w 9617"/>
                  <a:gd name="connsiteY8" fmla="*/ 8416 h 10000"/>
                  <a:gd name="connsiteX9" fmla="*/ 5768 w 9617"/>
                  <a:gd name="connsiteY9" fmla="*/ 7234 h 10000"/>
                  <a:gd name="connsiteX10" fmla="*/ 5480 w 9617"/>
                  <a:gd name="connsiteY10" fmla="*/ 5603 h 10000"/>
                  <a:gd name="connsiteX11" fmla="*/ 5097 w 9617"/>
                  <a:gd name="connsiteY11" fmla="*/ 3688 h 10000"/>
                  <a:gd name="connsiteX12" fmla="*/ 4711 w 9617"/>
                  <a:gd name="connsiteY12" fmla="*/ 1844 h 10000"/>
                  <a:gd name="connsiteX13" fmla="*/ 4327 w 9617"/>
                  <a:gd name="connsiteY13" fmla="*/ 496 h 10000"/>
                  <a:gd name="connsiteX14" fmla="*/ 3943 w 9617"/>
                  <a:gd name="connsiteY14" fmla="*/ 0 h 10000"/>
                  <a:gd name="connsiteX15" fmla="*/ 3557 w 9617"/>
                  <a:gd name="connsiteY15" fmla="*/ 496 h 10000"/>
                  <a:gd name="connsiteX16" fmla="*/ 3269 w 9617"/>
                  <a:gd name="connsiteY16" fmla="*/ 1844 h 10000"/>
                  <a:gd name="connsiteX17" fmla="*/ 2885 w 9617"/>
                  <a:gd name="connsiteY17" fmla="*/ 3688 h 10000"/>
                  <a:gd name="connsiteX18" fmla="*/ 2500 w 9617"/>
                  <a:gd name="connsiteY18" fmla="*/ 5603 h 10000"/>
                  <a:gd name="connsiteX19" fmla="*/ 2114 w 9617"/>
                  <a:gd name="connsiteY19" fmla="*/ 7234 h 10000"/>
                  <a:gd name="connsiteX20" fmla="*/ 1730 w 9617"/>
                  <a:gd name="connsiteY20" fmla="*/ 8416 h 10000"/>
                  <a:gd name="connsiteX21" fmla="*/ 1441 w 9617"/>
                  <a:gd name="connsiteY21" fmla="*/ 9196 h 10000"/>
                  <a:gd name="connsiteX22" fmla="*/ 1058 w 9617"/>
                  <a:gd name="connsiteY22" fmla="*/ 9622 h 10000"/>
                  <a:gd name="connsiteX23" fmla="*/ 673 w 9617"/>
                  <a:gd name="connsiteY23" fmla="*/ 9858 h 10000"/>
                  <a:gd name="connsiteX24" fmla="*/ 383 w 9617"/>
                  <a:gd name="connsiteY24" fmla="*/ 9953 h 10000"/>
                  <a:gd name="connsiteX25" fmla="*/ 0 w 9617"/>
                  <a:gd name="connsiteY25" fmla="*/ 10000 h 10000"/>
                  <a:gd name="connsiteX0" fmla="*/ 9598 w 9598"/>
                  <a:gd name="connsiteY0" fmla="*/ 10000 h 10000"/>
                  <a:gd name="connsiteX1" fmla="*/ 9198 w 9598"/>
                  <a:gd name="connsiteY1" fmla="*/ 10000 h 10000"/>
                  <a:gd name="connsiteX2" fmla="*/ 8799 w 9598"/>
                  <a:gd name="connsiteY2" fmla="*/ 10000 h 10000"/>
                  <a:gd name="connsiteX3" fmla="*/ 8400 w 9598"/>
                  <a:gd name="connsiteY3" fmla="*/ 10000 h 10000"/>
                  <a:gd name="connsiteX4" fmla="*/ 7598 w 9598"/>
                  <a:gd name="connsiteY4" fmla="*/ 9858 h 10000"/>
                  <a:gd name="connsiteX5" fmla="*/ 7199 w 9598"/>
                  <a:gd name="connsiteY5" fmla="*/ 9622 h 10000"/>
                  <a:gd name="connsiteX6" fmla="*/ 6798 w 9598"/>
                  <a:gd name="connsiteY6" fmla="*/ 9196 h 10000"/>
                  <a:gd name="connsiteX7" fmla="*/ 6399 w 9598"/>
                  <a:gd name="connsiteY7" fmla="*/ 8416 h 10000"/>
                  <a:gd name="connsiteX8" fmla="*/ 5998 w 9598"/>
                  <a:gd name="connsiteY8" fmla="*/ 7234 h 10000"/>
                  <a:gd name="connsiteX9" fmla="*/ 5698 w 9598"/>
                  <a:gd name="connsiteY9" fmla="*/ 5603 h 10000"/>
                  <a:gd name="connsiteX10" fmla="*/ 5300 w 9598"/>
                  <a:gd name="connsiteY10" fmla="*/ 3688 h 10000"/>
                  <a:gd name="connsiteX11" fmla="*/ 4899 w 9598"/>
                  <a:gd name="connsiteY11" fmla="*/ 1844 h 10000"/>
                  <a:gd name="connsiteX12" fmla="*/ 4499 w 9598"/>
                  <a:gd name="connsiteY12" fmla="*/ 496 h 10000"/>
                  <a:gd name="connsiteX13" fmla="*/ 4100 w 9598"/>
                  <a:gd name="connsiteY13" fmla="*/ 0 h 10000"/>
                  <a:gd name="connsiteX14" fmla="*/ 3699 w 9598"/>
                  <a:gd name="connsiteY14" fmla="*/ 496 h 10000"/>
                  <a:gd name="connsiteX15" fmla="*/ 3399 w 9598"/>
                  <a:gd name="connsiteY15" fmla="*/ 1844 h 10000"/>
                  <a:gd name="connsiteX16" fmla="*/ 3000 w 9598"/>
                  <a:gd name="connsiteY16" fmla="*/ 3688 h 10000"/>
                  <a:gd name="connsiteX17" fmla="*/ 2600 w 9598"/>
                  <a:gd name="connsiteY17" fmla="*/ 5603 h 10000"/>
                  <a:gd name="connsiteX18" fmla="*/ 2198 w 9598"/>
                  <a:gd name="connsiteY18" fmla="*/ 7234 h 10000"/>
                  <a:gd name="connsiteX19" fmla="*/ 1799 w 9598"/>
                  <a:gd name="connsiteY19" fmla="*/ 8416 h 10000"/>
                  <a:gd name="connsiteX20" fmla="*/ 1498 w 9598"/>
                  <a:gd name="connsiteY20" fmla="*/ 9196 h 10000"/>
                  <a:gd name="connsiteX21" fmla="*/ 1100 w 9598"/>
                  <a:gd name="connsiteY21" fmla="*/ 9622 h 10000"/>
                  <a:gd name="connsiteX22" fmla="*/ 700 w 9598"/>
                  <a:gd name="connsiteY22" fmla="*/ 9858 h 10000"/>
                  <a:gd name="connsiteX23" fmla="*/ 398 w 9598"/>
                  <a:gd name="connsiteY23" fmla="*/ 9953 h 10000"/>
                  <a:gd name="connsiteX24" fmla="*/ 0 w 9598"/>
                  <a:gd name="connsiteY24" fmla="*/ 10000 h 10000"/>
                  <a:gd name="connsiteX0" fmla="*/ 9583 w 9583"/>
                  <a:gd name="connsiteY0" fmla="*/ 10000 h 10000"/>
                  <a:gd name="connsiteX1" fmla="*/ 9168 w 9583"/>
                  <a:gd name="connsiteY1" fmla="*/ 10000 h 10000"/>
                  <a:gd name="connsiteX2" fmla="*/ 8752 w 9583"/>
                  <a:gd name="connsiteY2" fmla="*/ 10000 h 10000"/>
                  <a:gd name="connsiteX3" fmla="*/ 7916 w 9583"/>
                  <a:gd name="connsiteY3" fmla="*/ 9858 h 10000"/>
                  <a:gd name="connsiteX4" fmla="*/ 7501 w 9583"/>
                  <a:gd name="connsiteY4" fmla="*/ 9622 h 10000"/>
                  <a:gd name="connsiteX5" fmla="*/ 7083 w 9583"/>
                  <a:gd name="connsiteY5" fmla="*/ 9196 h 10000"/>
                  <a:gd name="connsiteX6" fmla="*/ 6667 w 9583"/>
                  <a:gd name="connsiteY6" fmla="*/ 8416 h 10000"/>
                  <a:gd name="connsiteX7" fmla="*/ 6249 w 9583"/>
                  <a:gd name="connsiteY7" fmla="*/ 7234 h 10000"/>
                  <a:gd name="connsiteX8" fmla="*/ 5937 w 9583"/>
                  <a:gd name="connsiteY8" fmla="*/ 5603 h 10000"/>
                  <a:gd name="connsiteX9" fmla="*/ 5522 w 9583"/>
                  <a:gd name="connsiteY9" fmla="*/ 3688 h 10000"/>
                  <a:gd name="connsiteX10" fmla="*/ 5104 w 9583"/>
                  <a:gd name="connsiteY10" fmla="*/ 1844 h 10000"/>
                  <a:gd name="connsiteX11" fmla="*/ 4687 w 9583"/>
                  <a:gd name="connsiteY11" fmla="*/ 496 h 10000"/>
                  <a:gd name="connsiteX12" fmla="*/ 4272 w 9583"/>
                  <a:gd name="connsiteY12" fmla="*/ 0 h 10000"/>
                  <a:gd name="connsiteX13" fmla="*/ 3854 w 9583"/>
                  <a:gd name="connsiteY13" fmla="*/ 496 h 10000"/>
                  <a:gd name="connsiteX14" fmla="*/ 3541 w 9583"/>
                  <a:gd name="connsiteY14" fmla="*/ 1844 h 10000"/>
                  <a:gd name="connsiteX15" fmla="*/ 3126 w 9583"/>
                  <a:gd name="connsiteY15" fmla="*/ 3688 h 10000"/>
                  <a:gd name="connsiteX16" fmla="*/ 2709 w 9583"/>
                  <a:gd name="connsiteY16" fmla="*/ 5603 h 10000"/>
                  <a:gd name="connsiteX17" fmla="*/ 2290 w 9583"/>
                  <a:gd name="connsiteY17" fmla="*/ 7234 h 10000"/>
                  <a:gd name="connsiteX18" fmla="*/ 1874 w 9583"/>
                  <a:gd name="connsiteY18" fmla="*/ 8416 h 10000"/>
                  <a:gd name="connsiteX19" fmla="*/ 1561 w 9583"/>
                  <a:gd name="connsiteY19" fmla="*/ 9196 h 10000"/>
                  <a:gd name="connsiteX20" fmla="*/ 1146 w 9583"/>
                  <a:gd name="connsiteY20" fmla="*/ 9622 h 10000"/>
                  <a:gd name="connsiteX21" fmla="*/ 729 w 9583"/>
                  <a:gd name="connsiteY21" fmla="*/ 9858 h 10000"/>
                  <a:gd name="connsiteX22" fmla="*/ 415 w 9583"/>
                  <a:gd name="connsiteY22" fmla="*/ 9953 h 10000"/>
                  <a:gd name="connsiteX23" fmla="*/ 0 w 9583"/>
                  <a:gd name="connsiteY23" fmla="*/ 10000 h 10000"/>
                  <a:gd name="connsiteX0" fmla="*/ 9567 w 9567"/>
                  <a:gd name="connsiteY0" fmla="*/ 10000 h 10000"/>
                  <a:gd name="connsiteX1" fmla="*/ 9133 w 9567"/>
                  <a:gd name="connsiteY1" fmla="*/ 10000 h 10000"/>
                  <a:gd name="connsiteX2" fmla="*/ 8260 w 9567"/>
                  <a:gd name="connsiteY2" fmla="*/ 9858 h 10000"/>
                  <a:gd name="connsiteX3" fmla="*/ 7827 w 9567"/>
                  <a:gd name="connsiteY3" fmla="*/ 9622 h 10000"/>
                  <a:gd name="connsiteX4" fmla="*/ 7391 w 9567"/>
                  <a:gd name="connsiteY4" fmla="*/ 9196 h 10000"/>
                  <a:gd name="connsiteX5" fmla="*/ 6957 w 9567"/>
                  <a:gd name="connsiteY5" fmla="*/ 8416 h 10000"/>
                  <a:gd name="connsiteX6" fmla="*/ 6521 w 9567"/>
                  <a:gd name="connsiteY6" fmla="*/ 7234 h 10000"/>
                  <a:gd name="connsiteX7" fmla="*/ 6195 w 9567"/>
                  <a:gd name="connsiteY7" fmla="*/ 5603 h 10000"/>
                  <a:gd name="connsiteX8" fmla="*/ 5762 w 9567"/>
                  <a:gd name="connsiteY8" fmla="*/ 3688 h 10000"/>
                  <a:gd name="connsiteX9" fmla="*/ 5326 w 9567"/>
                  <a:gd name="connsiteY9" fmla="*/ 1844 h 10000"/>
                  <a:gd name="connsiteX10" fmla="*/ 4891 w 9567"/>
                  <a:gd name="connsiteY10" fmla="*/ 496 h 10000"/>
                  <a:gd name="connsiteX11" fmla="*/ 4458 w 9567"/>
                  <a:gd name="connsiteY11" fmla="*/ 0 h 10000"/>
                  <a:gd name="connsiteX12" fmla="*/ 4022 w 9567"/>
                  <a:gd name="connsiteY12" fmla="*/ 496 h 10000"/>
                  <a:gd name="connsiteX13" fmla="*/ 3695 w 9567"/>
                  <a:gd name="connsiteY13" fmla="*/ 1844 h 10000"/>
                  <a:gd name="connsiteX14" fmla="*/ 3262 w 9567"/>
                  <a:gd name="connsiteY14" fmla="*/ 3688 h 10000"/>
                  <a:gd name="connsiteX15" fmla="*/ 2827 w 9567"/>
                  <a:gd name="connsiteY15" fmla="*/ 5603 h 10000"/>
                  <a:gd name="connsiteX16" fmla="*/ 2390 w 9567"/>
                  <a:gd name="connsiteY16" fmla="*/ 7234 h 10000"/>
                  <a:gd name="connsiteX17" fmla="*/ 1956 w 9567"/>
                  <a:gd name="connsiteY17" fmla="*/ 8416 h 10000"/>
                  <a:gd name="connsiteX18" fmla="*/ 1629 w 9567"/>
                  <a:gd name="connsiteY18" fmla="*/ 9196 h 10000"/>
                  <a:gd name="connsiteX19" fmla="*/ 1196 w 9567"/>
                  <a:gd name="connsiteY19" fmla="*/ 9622 h 10000"/>
                  <a:gd name="connsiteX20" fmla="*/ 761 w 9567"/>
                  <a:gd name="connsiteY20" fmla="*/ 9858 h 10000"/>
                  <a:gd name="connsiteX21" fmla="*/ 433 w 9567"/>
                  <a:gd name="connsiteY21" fmla="*/ 9953 h 10000"/>
                  <a:gd name="connsiteX22" fmla="*/ 0 w 9567"/>
                  <a:gd name="connsiteY22" fmla="*/ 10000 h 10000"/>
                  <a:gd name="connsiteX0" fmla="*/ 9546 w 9546"/>
                  <a:gd name="connsiteY0" fmla="*/ 10000 h 10000"/>
                  <a:gd name="connsiteX1" fmla="*/ 8634 w 9546"/>
                  <a:gd name="connsiteY1" fmla="*/ 9858 h 10000"/>
                  <a:gd name="connsiteX2" fmla="*/ 8181 w 9546"/>
                  <a:gd name="connsiteY2" fmla="*/ 9622 h 10000"/>
                  <a:gd name="connsiteX3" fmla="*/ 7726 w 9546"/>
                  <a:gd name="connsiteY3" fmla="*/ 9196 h 10000"/>
                  <a:gd name="connsiteX4" fmla="*/ 7272 w 9546"/>
                  <a:gd name="connsiteY4" fmla="*/ 8416 h 10000"/>
                  <a:gd name="connsiteX5" fmla="*/ 6816 w 9546"/>
                  <a:gd name="connsiteY5" fmla="*/ 7234 h 10000"/>
                  <a:gd name="connsiteX6" fmla="*/ 6475 w 9546"/>
                  <a:gd name="connsiteY6" fmla="*/ 5603 h 10000"/>
                  <a:gd name="connsiteX7" fmla="*/ 6023 w 9546"/>
                  <a:gd name="connsiteY7" fmla="*/ 3688 h 10000"/>
                  <a:gd name="connsiteX8" fmla="*/ 5567 w 9546"/>
                  <a:gd name="connsiteY8" fmla="*/ 1844 h 10000"/>
                  <a:gd name="connsiteX9" fmla="*/ 5112 w 9546"/>
                  <a:gd name="connsiteY9" fmla="*/ 496 h 10000"/>
                  <a:gd name="connsiteX10" fmla="*/ 4660 w 9546"/>
                  <a:gd name="connsiteY10" fmla="*/ 0 h 10000"/>
                  <a:gd name="connsiteX11" fmla="*/ 4204 w 9546"/>
                  <a:gd name="connsiteY11" fmla="*/ 496 h 10000"/>
                  <a:gd name="connsiteX12" fmla="*/ 3862 w 9546"/>
                  <a:gd name="connsiteY12" fmla="*/ 1844 h 10000"/>
                  <a:gd name="connsiteX13" fmla="*/ 3410 w 9546"/>
                  <a:gd name="connsiteY13" fmla="*/ 3688 h 10000"/>
                  <a:gd name="connsiteX14" fmla="*/ 2955 w 9546"/>
                  <a:gd name="connsiteY14" fmla="*/ 5603 h 10000"/>
                  <a:gd name="connsiteX15" fmla="*/ 2498 w 9546"/>
                  <a:gd name="connsiteY15" fmla="*/ 7234 h 10000"/>
                  <a:gd name="connsiteX16" fmla="*/ 2045 w 9546"/>
                  <a:gd name="connsiteY16" fmla="*/ 8416 h 10000"/>
                  <a:gd name="connsiteX17" fmla="*/ 1703 w 9546"/>
                  <a:gd name="connsiteY17" fmla="*/ 9196 h 10000"/>
                  <a:gd name="connsiteX18" fmla="*/ 1250 w 9546"/>
                  <a:gd name="connsiteY18" fmla="*/ 9622 h 10000"/>
                  <a:gd name="connsiteX19" fmla="*/ 795 w 9546"/>
                  <a:gd name="connsiteY19" fmla="*/ 9858 h 10000"/>
                  <a:gd name="connsiteX20" fmla="*/ 453 w 9546"/>
                  <a:gd name="connsiteY20" fmla="*/ 9953 h 10000"/>
                  <a:gd name="connsiteX21" fmla="*/ 0 w 9546"/>
                  <a:gd name="connsiteY21" fmla="*/ 10000 h 10000"/>
                  <a:gd name="connsiteX0" fmla="*/ 9045 w 9045"/>
                  <a:gd name="connsiteY0" fmla="*/ 9858 h 10000"/>
                  <a:gd name="connsiteX1" fmla="*/ 8570 w 9045"/>
                  <a:gd name="connsiteY1" fmla="*/ 9622 h 10000"/>
                  <a:gd name="connsiteX2" fmla="*/ 8093 w 9045"/>
                  <a:gd name="connsiteY2" fmla="*/ 9196 h 10000"/>
                  <a:gd name="connsiteX3" fmla="*/ 7618 w 9045"/>
                  <a:gd name="connsiteY3" fmla="*/ 8416 h 10000"/>
                  <a:gd name="connsiteX4" fmla="*/ 7140 w 9045"/>
                  <a:gd name="connsiteY4" fmla="*/ 7234 h 10000"/>
                  <a:gd name="connsiteX5" fmla="*/ 6783 w 9045"/>
                  <a:gd name="connsiteY5" fmla="*/ 5603 h 10000"/>
                  <a:gd name="connsiteX6" fmla="*/ 6309 w 9045"/>
                  <a:gd name="connsiteY6" fmla="*/ 3688 h 10000"/>
                  <a:gd name="connsiteX7" fmla="*/ 5832 w 9045"/>
                  <a:gd name="connsiteY7" fmla="*/ 1844 h 10000"/>
                  <a:gd name="connsiteX8" fmla="*/ 5355 w 9045"/>
                  <a:gd name="connsiteY8" fmla="*/ 496 h 10000"/>
                  <a:gd name="connsiteX9" fmla="*/ 4882 w 9045"/>
                  <a:gd name="connsiteY9" fmla="*/ 0 h 10000"/>
                  <a:gd name="connsiteX10" fmla="*/ 4404 w 9045"/>
                  <a:gd name="connsiteY10" fmla="*/ 496 h 10000"/>
                  <a:gd name="connsiteX11" fmla="*/ 4046 w 9045"/>
                  <a:gd name="connsiteY11" fmla="*/ 1844 h 10000"/>
                  <a:gd name="connsiteX12" fmla="*/ 3572 w 9045"/>
                  <a:gd name="connsiteY12" fmla="*/ 3688 h 10000"/>
                  <a:gd name="connsiteX13" fmla="*/ 3096 w 9045"/>
                  <a:gd name="connsiteY13" fmla="*/ 5603 h 10000"/>
                  <a:gd name="connsiteX14" fmla="*/ 2617 w 9045"/>
                  <a:gd name="connsiteY14" fmla="*/ 7234 h 10000"/>
                  <a:gd name="connsiteX15" fmla="*/ 2142 w 9045"/>
                  <a:gd name="connsiteY15" fmla="*/ 8416 h 10000"/>
                  <a:gd name="connsiteX16" fmla="*/ 1784 w 9045"/>
                  <a:gd name="connsiteY16" fmla="*/ 9196 h 10000"/>
                  <a:gd name="connsiteX17" fmla="*/ 1309 w 9045"/>
                  <a:gd name="connsiteY17" fmla="*/ 9622 h 10000"/>
                  <a:gd name="connsiteX18" fmla="*/ 833 w 9045"/>
                  <a:gd name="connsiteY18" fmla="*/ 9858 h 10000"/>
                  <a:gd name="connsiteX19" fmla="*/ 475 w 9045"/>
                  <a:gd name="connsiteY19" fmla="*/ 9953 h 10000"/>
                  <a:gd name="connsiteX20" fmla="*/ 0 w 9045"/>
                  <a:gd name="connsiteY20" fmla="*/ 10000 h 10000"/>
                  <a:gd name="connsiteX0" fmla="*/ 9475 w 9475"/>
                  <a:gd name="connsiteY0" fmla="*/ 9858 h 9953"/>
                  <a:gd name="connsiteX1" fmla="*/ 8950 w 9475"/>
                  <a:gd name="connsiteY1" fmla="*/ 9622 h 9953"/>
                  <a:gd name="connsiteX2" fmla="*/ 8422 w 9475"/>
                  <a:gd name="connsiteY2" fmla="*/ 9196 h 9953"/>
                  <a:gd name="connsiteX3" fmla="*/ 7897 w 9475"/>
                  <a:gd name="connsiteY3" fmla="*/ 8416 h 9953"/>
                  <a:gd name="connsiteX4" fmla="*/ 7369 w 9475"/>
                  <a:gd name="connsiteY4" fmla="*/ 7234 h 9953"/>
                  <a:gd name="connsiteX5" fmla="*/ 6974 w 9475"/>
                  <a:gd name="connsiteY5" fmla="*/ 5603 h 9953"/>
                  <a:gd name="connsiteX6" fmla="*/ 6450 w 9475"/>
                  <a:gd name="connsiteY6" fmla="*/ 3688 h 9953"/>
                  <a:gd name="connsiteX7" fmla="*/ 5923 w 9475"/>
                  <a:gd name="connsiteY7" fmla="*/ 1844 h 9953"/>
                  <a:gd name="connsiteX8" fmla="*/ 5395 w 9475"/>
                  <a:gd name="connsiteY8" fmla="*/ 496 h 9953"/>
                  <a:gd name="connsiteX9" fmla="*/ 4872 w 9475"/>
                  <a:gd name="connsiteY9" fmla="*/ 0 h 9953"/>
                  <a:gd name="connsiteX10" fmla="*/ 4344 w 9475"/>
                  <a:gd name="connsiteY10" fmla="*/ 496 h 9953"/>
                  <a:gd name="connsiteX11" fmla="*/ 3948 w 9475"/>
                  <a:gd name="connsiteY11" fmla="*/ 1844 h 9953"/>
                  <a:gd name="connsiteX12" fmla="*/ 3424 w 9475"/>
                  <a:gd name="connsiteY12" fmla="*/ 3688 h 9953"/>
                  <a:gd name="connsiteX13" fmla="*/ 2898 w 9475"/>
                  <a:gd name="connsiteY13" fmla="*/ 5603 h 9953"/>
                  <a:gd name="connsiteX14" fmla="*/ 2368 w 9475"/>
                  <a:gd name="connsiteY14" fmla="*/ 7234 h 9953"/>
                  <a:gd name="connsiteX15" fmla="*/ 1843 w 9475"/>
                  <a:gd name="connsiteY15" fmla="*/ 8416 h 9953"/>
                  <a:gd name="connsiteX16" fmla="*/ 1447 w 9475"/>
                  <a:gd name="connsiteY16" fmla="*/ 9196 h 9953"/>
                  <a:gd name="connsiteX17" fmla="*/ 922 w 9475"/>
                  <a:gd name="connsiteY17" fmla="*/ 9622 h 9953"/>
                  <a:gd name="connsiteX18" fmla="*/ 396 w 9475"/>
                  <a:gd name="connsiteY18" fmla="*/ 9858 h 9953"/>
                  <a:gd name="connsiteX19" fmla="*/ 0 w 9475"/>
                  <a:gd name="connsiteY19" fmla="*/ 9953 h 9953"/>
                  <a:gd name="connsiteX0" fmla="*/ 9582 w 9582"/>
                  <a:gd name="connsiteY0" fmla="*/ 9905 h 9905"/>
                  <a:gd name="connsiteX1" fmla="*/ 9028 w 9582"/>
                  <a:gd name="connsiteY1" fmla="*/ 9667 h 9905"/>
                  <a:gd name="connsiteX2" fmla="*/ 8471 w 9582"/>
                  <a:gd name="connsiteY2" fmla="*/ 9239 h 9905"/>
                  <a:gd name="connsiteX3" fmla="*/ 7917 w 9582"/>
                  <a:gd name="connsiteY3" fmla="*/ 8456 h 9905"/>
                  <a:gd name="connsiteX4" fmla="*/ 7359 w 9582"/>
                  <a:gd name="connsiteY4" fmla="*/ 7268 h 9905"/>
                  <a:gd name="connsiteX5" fmla="*/ 6942 w 9582"/>
                  <a:gd name="connsiteY5" fmla="*/ 5629 h 9905"/>
                  <a:gd name="connsiteX6" fmla="*/ 6389 w 9582"/>
                  <a:gd name="connsiteY6" fmla="*/ 3705 h 9905"/>
                  <a:gd name="connsiteX7" fmla="*/ 5833 w 9582"/>
                  <a:gd name="connsiteY7" fmla="*/ 1853 h 9905"/>
                  <a:gd name="connsiteX8" fmla="*/ 5276 w 9582"/>
                  <a:gd name="connsiteY8" fmla="*/ 498 h 9905"/>
                  <a:gd name="connsiteX9" fmla="*/ 4724 w 9582"/>
                  <a:gd name="connsiteY9" fmla="*/ 0 h 9905"/>
                  <a:gd name="connsiteX10" fmla="*/ 4167 w 9582"/>
                  <a:gd name="connsiteY10" fmla="*/ 498 h 9905"/>
                  <a:gd name="connsiteX11" fmla="*/ 3749 w 9582"/>
                  <a:gd name="connsiteY11" fmla="*/ 1853 h 9905"/>
                  <a:gd name="connsiteX12" fmla="*/ 3196 w 9582"/>
                  <a:gd name="connsiteY12" fmla="*/ 3705 h 9905"/>
                  <a:gd name="connsiteX13" fmla="*/ 2641 w 9582"/>
                  <a:gd name="connsiteY13" fmla="*/ 5629 h 9905"/>
                  <a:gd name="connsiteX14" fmla="*/ 2081 w 9582"/>
                  <a:gd name="connsiteY14" fmla="*/ 7268 h 9905"/>
                  <a:gd name="connsiteX15" fmla="*/ 1527 w 9582"/>
                  <a:gd name="connsiteY15" fmla="*/ 8456 h 9905"/>
                  <a:gd name="connsiteX16" fmla="*/ 1109 w 9582"/>
                  <a:gd name="connsiteY16" fmla="*/ 9239 h 9905"/>
                  <a:gd name="connsiteX17" fmla="*/ 555 w 9582"/>
                  <a:gd name="connsiteY17" fmla="*/ 9667 h 9905"/>
                  <a:gd name="connsiteX18" fmla="*/ 0 w 9582"/>
                  <a:gd name="connsiteY18" fmla="*/ 9905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82" h="9905">
                    <a:moveTo>
                      <a:pt x="9582" y="9905"/>
                    </a:moveTo>
                    <a:lnTo>
                      <a:pt x="9028" y="9667"/>
                    </a:lnTo>
                    <a:lnTo>
                      <a:pt x="8471" y="9239"/>
                    </a:lnTo>
                    <a:lnTo>
                      <a:pt x="7917" y="8456"/>
                    </a:lnTo>
                    <a:lnTo>
                      <a:pt x="7359" y="7268"/>
                    </a:lnTo>
                    <a:cubicBezTo>
                      <a:pt x="7219" y="6722"/>
                      <a:pt x="7081" y="6176"/>
                      <a:pt x="6942" y="5629"/>
                    </a:cubicBezTo>
                    <a:cubicBezTo>
                      <a:pt x="6758" y="4988"/>
                      <a:pt x="6575" y="4346"/>
                      <a:pt x="6389" y="3705"/>
                    </a:cubicBezTo>
                    <a:cubicBezTo>
                      <a:pt x="6203" y="3088"/>
                      <a:pt x="6019" y="2471"/>
                      <a:pt x="5833" y="1853"/>
                    </a:cubicBezTo>
                    <a:lnTo>
                      <a:pt x="5276" y="498"/>
                    </a:lnTo>
                    <a:lnTo>
                      <a:pt x="4724" y="0"/>
                    </a:lnTo>
                    <a:lnTo>
                      <a:pt x="4167" y="498"/>
                    </a:lnTo>
                    <a:cubicBezTo>
                      <a:pt x="4028" y="950"/>
                      <a:pt x="3888" y="1401"/>
                      <a:pt x="3749" y="1853"/>
                    </a:cubicBezTo>
                    <a:cubicBezTo>
                      <a:pt x="3567" y="2471"/>
                      <a:pt x="3379" y="3088"/>
                      <a:pt x="3196" y="3705"/>
                    </a:cubicBezTo>
                    <a:cubicBezTo>
                      <a:pt x="3010" y="4346"/>
                      <a:pt x="2821" y="4988"/>
                      <a:pt x="2641" y="5629"/>
                    </a:cubicBezTo>
                    <a:lnTo>
                      <a:pt x="2081" y="7268"/>
                    </a:lnTo>
                    <a:cubicBezTo>
                      <a:pt x="1901" y="7664"/>
                      <a:pt x="1712" y="8060"/>
                      <a:pt x="1527" y="8456"/>
                    </a:cubicBezTo>
                    <a:cubicBezTo>
                      <a:pt x="1391" y="8717"/>
                      <a:pt x="1247" y="8978"/>
                      <a:pt x="1109" y="9239"/>
                    </a:cubicBezTo>
                    <a:lnTo>
                      <a:pt x="555" y="9667"/>
                    </a:lnTo>
                    <a:lnTo>
                      <a:pt x="0" y="9905"/>
                    </a:lnTo>
                  </a:path>
                </a:pathLst>
              </a:custGeom>
              <a:noFill/>
              <a:ln w="19050" cmpd="sng">
                <a:solidFill>
                  <a:schemeClr val="tx1"/>
                </a:solidFill>
                <a:prstDash val="solid"/>
                <a:round/>
                <a:headEnd/>
                <a:tailEnd/>
              </a:ln>
            </p:spPr>
            <p:txBody>
              <a:bodyPr/>
              <a:lstStyle/>
              <a:p>
                <a:endParaRPr lang="en-US"/>
              </a:p>
            </p:txBody>
          </p:sp>
          <p:sp>
            <p:nvSpPr>
              <p:cNvPr id="95" name="TextBox 94"/>
              <p:cNvSpPr txBox="1"/>
              <p:nvPr/>
            </p:nvSpPr>
            <p:spPr>
              <a:xfrm>
                <a:off x="1536142" y="6207220"/>
                <a:ext cx="535691" cy="206281"/>
              </a:xfrm>
              <a:prstGeom prst="rect">
                <a:avLst/>
              </a:prstGeom>
              <a:noFill/>
            </p:spPr>
            <p:txBody>
              <a:bodyPr wrap="none" rtlCol="0">
                <a:spAutoFit/>
              </a:bodyPr>
              <a:lstStyle/>
              <a:p>
                <a:r>
                  <a:rPr lang="en-US" sz="1200" i="1" dirty="0" smtClean="0">
                    <a:solidFill>
                      <a:srgbClr val="000000"/>
                    </a:solidFill>
                    <a:latin typeface="Times New Roman"/>
                    <a:cs typeface="Times New Roman"/>
                  </a:rPr>
                  <a:t>spectrum</a:t>
                </a:r>
                <a:endParaRPr lang="en-US" sz="1200" i="1" dirty="0">
                  <a:solidFill>
                    <a:srgbClr val="000000"/>
                  </a:solidFill>
                  <a:latin typeface="Times New Roman"/>
                  <a:cs typeface="Times New Roman"/>
                </a:endParaRPr>
              </a:p>
            </p:txBody>
          </p:sp>
          <p:cxnSp>
            <p:nvCxnSpPr>
              <p:cNvPr id="96" name="Straight Arrow Connector 95"/>
              <p:cNvCxnSpPr/>
              <p:nvPr/>
            </p:nvCxnSpPr>
            <p:spPr bwMode="auto">
              <a:xfrm>
                <a:off x="471842" y="6259359"/>
                <a:ext cx="1737958" cy="34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7" name="TextBox 96"/>
              <p:cNvSpPr txBox="1"/>
              <p:nvPr/>
            </p:nvSpPr>
            <p:spPr>
              <a:xfrm>
                <a:off x="114301" y="5449582"/>
                <a:ext cx="901150" cy="437966"/>
              </a:xfrm>
              <a:prstGeom prst="rect">
                <a:avLst/>
              </a:prstGeom>
              <a:noFill/>
            </p:spPr>
            <p:txBody>
              <a:bodyPr wrap="none" rtlCol="0">
                <a:spAutoFit/>
              </a:bodyPr>
              <a:lstStyle/>
              <a:p>
                <a:r>
                  <a:rPr lang="en-US" sz="1200" i="1" dirty="0" smtClean="0">
                    <a:solidFill>
                      <a:srgbClr val="000000"/>
                    </a:solidFill>
                    <a:latin typeface="Times New Roman"/>
                    <a:cs typeface="Times New Roman"/>
                  </a:rPr>
                  <a:t>MOD gain </a:t>
                </a:r>
              </a:p>
              <a:p>
                <a:r>
                  <a:rPr lang="en-US" sz="1200" i="1" dirty="0" smtClean="0">
                    <a:solidFill>
                      <a:srgbClr val="000000"/>
                    </a:solidFill>
                    <a:latin typeface="Times New Roman"/>
                    <a:cs typeface="Times New Roman"/>
                  </a:rPr>
                  <a:t>bandwidth</a:t>
                </a:r>
                <a:endParaRPr lang="en-US" sz="1200" i="1" dirty="0">
                  <a:solidFill>
                    <a:srgbClr val="000000"/>
                  </a:solidFill>
                  <a:latin typeface="Times New Roman"/>
                  <a:cs typeface="Times New Roman"/>
                </a:endParaRPr>
              </a:p>
            </p:txBody>
          </p:sp>
          <p:sp>
            <p:nvSpPr>
              <p:cNvPr id="99" name="Freeform 98"/>
              <p:cNvSpPr>
                <a:spLocks/>
              </p:cNvSpPr>
              <p:nvPr/>
            </p:nvSpPr>
            <p:spPr bwMode="auto">
              <a:xfrm>
                <a:off x="1103435" y="5409508"/>
                <a:ext cx="358362" cy="758504"/>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chemeClr val="accent4">
                      <a:lumMod val="75000"/>
                    </a:schemeClr>
                  </a:gs>
                  <a:gs pos="30000">
                    <a:srgbClr val="AF66BE"/>
                  </a:gs>
                  <a:gs pos="100000">
                    <a:srgbClr val="FFFFFF"/>
                  </a:gs>
                </a:gsLst>
                <a:lin ang="0" scaled="1"/>
              </a:gradFill>
              <a:ln w="19050" cmpd="sng">
                <a:solidFill>
                  <a:srgbClr val="AF66BE"/>
                </a:solidFill>
                <a:prstDash val="solid"/>
                <a:round/>
                <a:headEnd/>
                <a:tailEnd/>
              </a:ln>
            </p:spPr>
            <p:txBody>
              <a:bodyPr/>
              <a:lstStyle/>
              <a:p>
                <a:endParaRPr lang="en-US"/>
              </a:p>
            </p:txBody>
          </p:sp>
        </p:grpSp>
        <p:sp>
          <p:nvSpPr>
            <p:cNvPr id="100" name="Freeform 99"/>
            <p:cNvSpPr>
              <a:spLocks/>
            </p:cNvSpPr>
            <p:nvPr/>
          </p:nvSpPr>
          <p:spPr bwMode="auto">
            <a:xfrm>
              <a:off x="6246934" y="5727700"/>
              <a:ext cx="358362" cy="631572"/>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rotWithShape="1">
              <a:gsLst>
                <a:gs pos="0">
                  <a:schemeClr val="accent4">
                    <a:lumMod val="75000"/>
                  </a:schemeClr>
                </a:gs>
                <a:gs pos="30000">
                  <a:srgbClr val="AF66BE"/>
                </a:gs>
                <a:gs pos="100000">
                  <a:srgbClr val="FFFFFF"/>
                </a:gs>
              </a:gsLst>
              <a:lin ang="0" scaled="1"/>
            </a:gradFill>
            <a:ln w="19050" cmpd="sng">
              <a:solidFill>
                <a:srgbClr val="AF66BE"/>
              </a:solidFill>
              <a:prstDash val="solid"/>
              <a:round/>
              <a:headEnd/>
              <a:tailEnd/>
            </a:ln>
          </p:spPr>
          <p:txBody>
            <a:bodyPr/>
            <a:lstStyle/>
            <a:p>
              <a:endParaRPr lang="en-US"/>
            </a:p>
          </p:txBody>
        </p:sp>
        <p:sp>
          <p:nvSpPr>
            <p:cNvPr id="101" name="Freeform 100"/>
            <p:cNvSpPr>
              <a:spLocks/>
            </p:cNvSpPr>
            <p:nvPr/>
          </p:nvSpPr>
          <p:spPr bwMode="auto">
            <a:xfrm>
              <a:off x="6259634" y="6045440"/>
              <a:ext cx="358362" cy="313832"/>
            </a:xfrm>
            <a:custGeom>
              <a:avLst/>
              <a:gdLst>
                <a:gd name="T0" fmla="*/ 163879916 w 153"/>
                <a:gd name="T1" fmla="*/ 5036318 h 423"/>
                <a:gd name="T2" fmla="*/ 159451992 w 153"/>
                <a:gd name="T3" fmla="*/ 5036318 h 423"/>
                <a:gd name="T4" fmla="*/ 155432980 w 153"/>
                <a:gd name="T5" fmla="*/ 5036318 h 423"/>
                <a:gd name="T6" fmla="*/ 151069313 w 153"/>
                <a:gd name="T7" fmla="*/ 5036318 h 423"/>
                <a:gd name="T8" fmla="*/ 146729013 w 153"/>
                <a:gd name="T9" fmla="*/ 5036318 h 423"/>
                <a:gd name="T10" fmla="*/ 142301089 w 153"/>
                <a:gd name="T11" fmla="*/ 5036318 h 423"/>
                <a:gd name="T12" fmla="*/ 138258710 w 153"/>
                <a:gd name="T13" fmla="*/ 5036318 h 423"/>
                <a:gd name="T14" fmla="*/ 133918410 w 153"/>
                <a:gd name="T15" fmla="*/ 5036318 h 423"/>
                <a:gd name="T16" fmla="*/ 129490486 w 153"/>
                <a:gd name="T17" fmla="*/ 5036318 h 423"/>
                <a:gd name="T18" fmla="*/ 125448107 w 153"/>
                <a:gd name="T19" fmla="*/ 5036318 h 423"/>
                <a:gd name="T20" fmla="*/ 121107807 w 153"/>
                <a:gd name="T21" fmla="*/ 5014938 h 423"/>
                <a:gd name="T22" fmla="*/ 116744141 w 153"/>
                <a:gd name="T23" fmla="*/ 4969801 h 423"/>
                <a:gd name="T24" fmla="*/ 112316217 w 153"/>
                <a:gd name="T25" fmla="*/ 4846268 h 423"/>
                <a:gd name="T26" fmla="*/ 108297204 w 153"/>
                <a:gd name="T27" fmla="*/ 4632462 h 423"/>
                <a:gd name="T28" fmla="*/ 103933538 w 153"/>
                <a:gd name="T29" fmla="*/ 4245236 h 423"/>
                <a:gd name="T30" fmla="*/ 99505614 w 153"/>
                <a:gd name="T31" fmla="*/ 3644204 h 423"/>
                <a:gd name="T32" fmla="*/ 96345315 w 153"/>
                <a:gd name="T33" fmla="*/ 2826990 h 423"/>
                <a:gd name="T34" fmla="*/ 91999173 w 153"/>
                <a:gd name="T35" fmla="*/ 1855361 h 423"/>
                <a:gd name="T36" fmla="*/ 87875012 w 153"/>
                <a:gd name="T37" fmla="*/ 931244 h 423"/>
                <a:gd name="T38" fmla="*/ 83528870 w 153"/>
                <a:gd name="T39" fmla="*/ 244689 h 423"/>
                <a:gd name="T40" fmla="*/ 79165204 w 153"/>
                <a:gd name="T41" fmla="*/ 0 h 423"/>
                <a:gd name="T42" fmla="*/ 75064409 w 153"/>
                <a:gd name="T43" fmla="*/ 244689 h 423"/>
                <a:gd name="T44" fmla="*/ 71904110 w 153"/>
                <a:gd name="T45" fmla="*/ 931244 h 423"/>
                <a:gd name="T46" fmla="*/ 67540443 w 153"/>
                <a:gd name="T47" fmla="*/ 1855361 h 423"/>
                <a:gd name="T48" fmla="*/ 63194302 w 153"/>
                <a:gd name="T49" fmla="*/ 2826990 h 423"/>
                <a:gd name="T50" fmla="*/ 58766378 w 153"/>
                <a:gd name="T51" fmla="*/ 3644204 h 423"/>
                <a:gd name="T52" fmla="*/ 54729840 w 153"/>
                <a:gd name="T53" fmla="*/ 4245236 h 423"/>
                <a:gd name="T54" fmla="*/ 51505283 w 153"/>
                <a:gd name="T55" fmla="*/ 4632462 h 423"/>
                <a:gd name="T56" fmla="*/ 47141617 w 153"/>
                <a:gd name="T57" fmla="*/ 4846268 h 423"/>
                <a:gd name="T58" fmla="*/ 42795475 w 153"/>
                <a:gd name="T59" fmla="*/ 4969801 h 423"/>
                <a:gd name="T60" fmla="*/ 39553394 w 153"/>
                <a:gd name="T61" fmla="*/ 5014938 h 423"/>
                <a:gd name="T62" fmla="*/ 35189728 w 153"/>
                <a:gd name="T63" fmla="*/ 5036318 h 423"/>
                <a:gd name="T64" fmla="*/ 31170715 w 153"/>
                <a:gd name="T65" fmla="*/ 5036318 h 423"/>
                <a:gd name="T66" fmla="*/ 26807048 w 153"/>
                <a:gd name="T67" fmla="*/ 5036318 h 423"/>
                <a:gd name="T68" fmla="*/ 23582492 w 153"/>
                <a:gd name="T69" fmla="*/ 5036318 h 423"/>
                <a:gd name="T70" fmla="*/ 19218825 w 153"/>
                <a:gd name="T71" fmla="*/ 5036318 h 423"/>
                <a:gd name="T72" fmla="*/ 15970902 w 153"/>
                <a:gd name="T73" fmla="*/ 5036318 h 423"/>
                <a:gd name="T74" fmla="*/ 11630602 w 153"/>
                <a:gd name="T75" fmla="*/ 5036318 h 423"/>
                <a:gd name="T76" fmla="*/ 7588223 w 153"/>
                <a:gd name="T77" fmla="*/ 5036318 h 423"/>
                <a:gd name="T78" fmla="*/ 4340300 w 153"/>
                <a:gd name="T79" fmla="*/ 5036318 h 423"/>
                <a:gd name="T80" fmla="*/ 0 w 153"/>
                <a:gd name="T81" fmla="*/ 5036318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solidFill>
              <a:srgbClr val="FFE417"/>
            </a:solidFill>
            <a:ln w="19050" cmpd="sng">
              <a:solidFill>
                <a:srgbClr val="AF66BE"/>
              </a:solidFill>
              <a:prstDash val="solid"/>
              <a:round/>
              <a:headEnd/>
              <a:tailEnd/>
            </a:ln>
          </p:spPr>
          <p:txBody>
            <a:bodyPr/>
            <a:lstStyle/>
            <a:p>
              <a:endParaRPr lang="en-US"/>
            </a:p>
          </p:txBody>
        </p:sp>
        <p:sp>
          <p:nvSpPr>
            <p:cNvPr id="102" name="TextBox 101"/>
            <p:cNvSpPr txBox="1"/>
            <p:nvPr/>
          </p:nvSpPr>
          <p:spPr>
            <a:xfrm>
              <a:off x="7061200" y="5245100"/>
              <a:ext cx="2882900" cy="1927092"/>
            </a:xfrm>
            <a:prstGeom prst="rect">
              <a:avLst/>
            </a:prstGeom>
            <a:noFill/>
          </p:spPr>
          <p:txBody>
            <a:bodyPr wrap="square" rtlCol="0">
              <a:spAutoFit/>
            </a:bodyPr>
            <a:lstStyle/>
            <a:p>
              <a:r>
                <a:rPr lang="en-US" sz="1600" dirty="0" smtClean="0">
                  <a:solidFill>
                    <a:srgbClr val="000000"/>
                  </a:solidFill>
                  <a:latin typeface="Times New Roman"/>
                  <a:cs typeface="Times New Roman"/>
                </a:rPr>
                <a:t>Two (almost) temporally superimposed pulses at harmonic wavelengths of the seed. The two pulses are correlated in phase and the phase can be controlled with the phase shifter</a:t>
              </a:r>
              <a:endParaRPr lang="en-US" sz="1600" dirty="0">
                <a:solidFill>
                  <a:srgbClr val="000000"/>
                </a:solidFill>
                <a:latin typeface="Times New Roman"/>
                <a:cs typeface="Times New Roman"/>
              </a:endParaRPr>
            </a:p>
            <a:p>
              <a:r>
                <a:rPr lang="en-US" sz="1600" b="1" dirty="0" smtClean="0">
                  <a:solidFill>
                    <a:srgbClr val="000000"/>
                  </a:solidFill>
                  <a:latin typeface="Times New Roman"/>
                  <a:cs typeface="Times New Roman"/>
                </a:rPr>
                <a:t>(3.1 as rms resolution) Prince et al., Nat. Phot., submitted</a:t>
              </a:r>
            </a:p>
          </p:txBody>
        </p:sp>
      </p:grpSp>
      <p:sp>
        <p:nvSpPr>
          <p:cNvPr id="106" name="TextBox 105"/>
          <p:cNvSpPr txBox="1"/>
          <p:nvPr/>
        </p:nvSpPr>
        <p:spPr>
          <a:xfrm>
            <a:off x="0" y="6921500"/>
            <a:ext cx="4981575" cy="324191"/>
          </a:xfrm>
          <a:prstGeom prst="rect">
            <a:avLst/>
          </a:prstGeom>
          <a:noFill/>
        </p:spPr>
        <p:txBody>
          <a:bodyPr wrap="square" rtlCol="0">
            <a:spAutoFit/>
          </a:bodyPr>
          <a:lstStyle/>
          <a:p>
            <a:r>
              <a:rPr lang="en-US" sz="1600" i="1" dirty="0" smtClean="0">
                <a:solidFill>
                  <a:srgbClr val="000000"/>
                </a:solidFill>
                <a:latin typeface="Times New Roman"/>
                <a:cs typeface="Times New Roman"/>
              </a:rPr>
              <a:t>* See e.g. Mahieu et al. Optics Express 21,</a:t>
            </a:r>
            <a:r>
              <a:rPr lang="en-US" sz="1600" i="1" dirty="0">
                <a:solidFill>
                  <a:srgbClr val="000000"/>
                </a:solidFill>
                <a:latin typeface="Times New Roman"/>
                <a:cs typeface="Times New Roman"/>
              </a:rPr>
              <a:t> 22728 </a:t>
            </a:r>
            <a:r>
              <a:rPr lang="en-US" sz="1600" i="1" dirty="0" smtClean="0">
                <a:solidFill>
                  <a:srgbClr val="000000"/>
                </a:solidFill>
                <a:latin typeface="Times New Roman"/>
                <a:cs typeface="Times New Roman"/>
              </a:rPr>
              <a:t> (2013)  </a:t>
            </a:r>
            <a:endParaRPr lang="en-US" sz="1600" i="1" dirty="0">
              <a:solidFill>
                <a:srgbClr val="000000"/>
              </a:solidFill>
              <a:latin typeface="Times New Roman"/>
              <a:cs typeface="Times New Roman"/>
            </a:endParaRPr>
          </a:p>
        </p:txBody>
      </p:sp>
    </p:spTree>
    <p:extLst>
      <p:ext uri="{BB962C8B-B14F-4D97-AF65-F5344CB8AC3E}">
        <p14:creationId xmlns:p14="http://schemas.microsoft.com/office/powerpoint/2010/main" val="105535387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Polarization</a:t>
            </a:r>
            <a:endParaRPr lang="en-US" dirty="0"/>
          </a:p>
        </p:txBody>
      </p:sp>
      <p:sp>
        <p:nvSpPr>
          <p:cNvPr id="3" name="Slide Number Placeholder 2"/>
          <p:cNvSpPr>
            <a:spLocks noGrp="1"/>
          </p:cNvSpPr>
          <p:nvPr>
            <p:ph type="sldNum" idx="10"/>
          </p:nvPr>
        </p:nvSpPr>
        <p:spPr/>
        <p:txBody>
          <a:bodyPr/>
          <a:lstStyle/>
          <a:p>
            <a:pPr>
              <a:defRPr/>
            </a:pPr>
            <a:fld id="{FE67DBF0-618E-CA48-B7D7-20E78D1F7B42}" type="slidenum">
              <a:rPr lang="it-IT" smtClean="0"/>
              <a:pPr>
                <a:defRPr/>
              </a:pPr>
              <a:t>13</a:t>
            </a:fld>
            <a:endParaRPr lang="it-IT"/>
          </a:p>
        </p:txBody>
      </p:sp>
      <p:sp>
        <p:nvSpPr>
          <p:cNvPr id="4" name="Rounded Rectangle 3"/>
          <p:cNvSpPr/>
          <p:nvPr/>
        </p:nvSpPr>
        <p:spPr bwMode="auto">
          <a:xfrm>
            <a:off x="546100" y="1219200"/>
            <a:ext cx="9207500" cy="2946400"/>
          </a:xfrm>
          <a:prstGeom prst="roundRect">
            <a:avLst/>
          </a:prstGeom>
          <a:solidFill>
            <a:schemeClr val="tx1">
              <a:lumMod val="95000"/>
              <a:lumOff val="5000"/>
              <a:alpha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smtClean="0">
                <a:ea typeface="ＭＳ Ｐゴシック" charset="0"/>
                <a:cs typeface="ＭＳ Ｐゴシック" charset="0"/>
              </a:rPr>
              <a:t>APPLE II undulators</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a:ea typeface="ＭＳ Ｐゴシック" charset="0"/>
                <a:cs typeface="ＭＳ Ｐゴシック" charset="0"/>
              </a:rPr>
              <a:t>a</a:t>
            </a:r>
            <a:r>
              <a:rPr lang="en-US" dirty="0" smtClean="0">
                <a:ea typeface="ＭＳ Ｐゴシック" charset="0"/>
                <a:cs typeface="ＭＳ Ｐゴシック" charset="0"/>
              </a:rPr>
              <a:t>llow the control </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smtClean="0">
                <a:ea typeface="ＭＳ Ｐゴシック" charset="0"/>
                <a:cs typeface="ＭＳ Ｐゴシック" charset="0"/>
              </a:rPr>
              <a:t>of the</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a:ea typeface="ＭＳ Ｐゴシック" charset="0"/>
                <a:cs typeface="ＭＳ Ｐゴシック" charset="0"/>
              </a:rPr>
              <a:t>l</a:t>
            </a:r>
            <a:r>
              <a:rPr lang="en-US" dirty="0" smtClean="0">
                <a:ea typeface="ＭＳ Ｐゴシック" charset="0"/>
                <a:cs typeface="ＭＳ Ｐゴシック" charset="0"/>
              </a:rPr>
              <a:t>ight polarization </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smtClean="0">
                <a:ea typeface="ＭＳ Ｐゴシック" charset="0"/>
                <a:cs typeface="ＭＳ Ｐゴシック" charset="0"/>
              </a:rPr>
              <a:t>properties</a:t>
            </a:r>
          </a:p>
        </p:txBody>
      </p:sp>
      <p:pic>
        <p:nvPicPr>
          <p:cNvPr id="5" name="Picture 4"/>
          <p:cNvPicPr>
            <a:picLocks noChangeAspect="1"/>
          </p:cNvPicPr>
          <p:nvPr/>
        </p:nvPicPr>
        <p:blipFill>
          <a:blip r:embed="rId2"/>
          <a:stretch>
            <a:fillRect/>
          </a:stretch>
        </p:blipFill>
        <p:spPr>
          <a:xfrm>
            <a:off x="3657600" y="1659550"/>
            <a:ext cx="6016625" cy="1855249"/>
          </a:xfrm>
          <a:prstGeom prst="rect">
            <a:avLst/>
          </a:prstGeom>
        </p:spPr>
      </p:pic>
      <p:sp>
        <p:nvSpPr>
          <p:cNvPr id="6" name="Rounded Rectangle 5"/>
          <p:cNvSpPr/>
          <p:nvPr/>
        </p:nvSpPr>
        <p:spPr bwMode="auto">
          <a:xfrm>
            <a:off x="508000" y="4229100"/>
            <a:ext cx="9207500" cy="2946400"/>
          </a:xfrm>
          <a:prstGeom prst="roundRect">
            <a:avLst/>
          </a:prstGeom>
          <a:solidFill>
            <a:schemeClr val="tx1">
              <a:lumMod val="95000"/>
              <a:lumOff val="5000"/>
              <a:alpha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smtClean="0">
                <a:ea typeface="ＭＳ Ｐゴシック" charset="0"/>
                <a:cs typeface="ＭＳ Ｐゴシック" charset="0"/>
              </a:rPr>
              <a:t>Crossed polarized</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smtClean="0">
                <a:ea typeface="ＭＳ Ｐゴシック" charset="0"/>
                <a:cs typeface="ＭＳ Ｐゴシック" charset="0"/>
              </a:rPr>
              <a:t>undulators </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a:ea typeface="ＭＳ Ｐゴシック" charset="0"/>
                <a:cs typeface="ＭＳ Ｐゴシック" charset="0"/>
              </a:rPr>
              <a:t>a</a:t>
            </a:r>
            <a:r>
              <a:rPr lang="en-US" dirty="0" smtClean="0">
                <a:ea typeface="ＭＳ Ｐゴシック" charset="0"/>
                <a:cs typeface="ＭＳ Ｐゴシック" charset="0"/>
              </a:rPr>
              <a:t>llow polarization </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smtClean="0">
                <a:ea typeface="ＭＳ Ｐゴシック" charset="0"/>
                <a:cs typeface="ＭＳ Ｐゴシック" charset="0"/>
              </a:rPr>
              <a:t>switching </a:t>
            </a:r>
          </a:p>
        </p:txBody>
      </p:sp>
      <p:pic>
        <p:nvPicPr>
          <p:cNvPr id="7" name="Picture 6"/>
          <p:cNvPicPr>
            <a:picLocks noChangeAspect="1"/>
          </p:cNvPicPr>
          <p:nvPr/>
        </p:nvPicPr>
        <p:blipFill>
          <a:blip r:embed="rId3"/>
          <a:stretch>
            <a:fillRect/>
          </a:stretch>
        </p:blipFill>
        <p:spPr>
          <a:xfrm>
            <a:off x="3986396" y="4356100"/>
            <a:ext cx="4519430" cy="2644463"/>
          </a:xfrm>
          <a:prstGeom prst="rect">
            <a:avLst/>
          </a:prstGeom>
        </p:spPr>
      </p:pic>
    </p:spTree>
    <p:extLst>
      <p:ext uri="{BB962C8B-B14F-4D97-AF65-F5344CB8AC3E}">
        <p14:creationId xmlns:p14="http://schemas.microsoft.com/office/powerpoint/2010/main" val="310629409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58800" y="4279900"/>
            <a:ext cx="9207500" cy="2946400"/>
          </a:xfrm>
          <a:prstGeom prst="roundRect">
            <a:avLst/>
          </a:prstGeom>
          <a:solidFill>
            <a:schemeClr val="tx1">
              <a:lumMod val="95000"/>
              <a:lumOff val="5000"/>
              <a:alpha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smtClean="0">
                <a:ea typeface="ＭＳ Ｐゴシック" charset="0"/>
                <a:cs typeface="ＭＳ Ｐゴシック" charset="0"/>
              </a:rPr>
              <a:t>Control of the </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smtClean="0">
                <a:ea typeface="ＭＳ Ｐゴシック" charset="0"/>
                <a:cs typeface="ＭＳ Ｐゴシック" charset="0"/>
              </a:rPr>
              <a:t>pulse properties, </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smtClean="0">
                <a:ea typeface="ＭＳ Ｐゴシック" charset="0"/>
                <a:cs typeface="ＭＳ Ｐゴシック" charset="0"/>
              </a:rPr>
              <a:t>Amplitude and phase</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smtClean="0">
                <a:ea typeface="ＭＳ Ｐゴシック" charset="0"/>
                <a:cs typeface="ＭＳ Ｐゴシック" charset="0"/>
              </a:rPr>
              <a:t>&amp; generation of </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smtClean="0">
                <a:ea typeface="ＭＳ Ｐゴシック" charset="0"/>
                <a:cs typeface="ＭＳ Ｐゴシック" charset="0"/>
              </a:rPr>
              <a:t>Fourier Transform</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smtClean="0">
                <a:ea typeface="ＭＳ Ｐゴシック" charset="0"/>
                <a:cs typeface="ＭＳ Ｐゴシック" charset="0"/>
              </a:rPr>
              <a:t>Limited pulses</a:t>
            </a:r>
            <a:endParaRPr lang="en-US" dirty="0">
              <a:ea typeface="ＭＳ Ｐゴシック" charset="0"/>
              <a:cs typeface="ＭＳ Ｐゴシック" charset="0"/>
            </a:endParaRPr>
          </a:p>
        </p:txBody>
      </p:sp>
      <p:sp>
        <p:nvSpPr>
          <p:cNvPr id="11" name="Rounded Rectangle 10"/>
          <p:cNvSpPr/>
          <p:nvPr/>
        </p:nvSpPr>
        <p:spPr bwMode="auto">
          <a:xfrm>
            <a:off x="546100" y="1219200"/>
            <a:ext cx="9207500" cy="2946400"/>
          </a:xfrm>
          <a:prstGeom prst="roundRect">
            <a:avLst/>
          </a:prstGeom>
          <a:solidFill>
            <a:schemeClr val="tx1">
              <a:lumMod val="95000"/>
              <a:lumOff val="5000"/>
              <a:alpha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smtClean="0">
                <a:ea typeface="ＭＳ Ｐゴシック" charset="0"/>
                <a:cs typeface="ＭＳ Ｐゴシック" charset="0"/>
              </a:rPr>
              <a:t>Complete </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a:ea typeface="ＭＳ Ｐゴシック" charset="0"/>
                <a:cs typeface="ＭＳ Ｐゴシック" charset="0"/>
              </a:rPr>
              <a:t>c</a:t>
            </a:r>
            <a:r>
              <a:rPr lang="en-US" dirty="0" smtClean="0">
                <a:ea typeface="ＭＳ Ｐゴシック" charset="0"/>
                <a:cs typeface="ＭＳ Ｐゴシック" charset="0"/>
              </a:rPr>
              <a:t>haracterization</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a:ea typeface="ＭＳ Ｐゴシック" charset="0"/>
                <a:cs typeface="ＭＳ Ｐゴシック" charset="0"/>
              </a:rPr>
              <a:t>o</a:t>
            </a:r>
            <a:r>
              <a:rPr lang="en-US" dirty="0" smtClean="0">
                <a:ea typeface="ＭＳ Ｐゴシック" charset="0"/>
                <a:cs typeface="ＭＳ Ｐゴシック" charset="0"/>
              </a:rPr>
              <a:t>f the EM Fields in an </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smtClean="0">
                <a:ea typeface="ＭＳ Ｐゴシック" charset="0"/>
                <a:cs typeface="ＭＳ Ｐゴシック" charset="0"/>
              </a:rPr>
              <a:t>FEL pulse with the </a:t>
            </a:r>
          </a:p>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r>
              <a:rPr lang="en-US" dirty="0" smtClean="0">
                <a:ea typeface="ＭＳ Ｐゴシック" charset="0"/>
                <a:cs typeface="ＭＳ Ｐゴシック" charset="0"/>
              </a:rPr>
              <a:t>SPIDER technique</a:t>
            </a:r>
          </a:p>
        </p:txBody>
      </p:sp>
      <p:sp>
        <p:nvSpPr>
          <p:cNvPr id="2" name="Title 1"/>
          <p:cNvSpPr>
            <a:spLocks noGrp="1"/>
          </p:cNvSpPr>
          <p:nvPr>
            <p:ph type="title"/>
          </p:nvPr>
        </p:nvSpPr>
        <p:spPr/>
        <p:txBody>
          <a:bodyPr/>
          <a:lstStyle/>
          <a:p>
            <a:r>
              <a:rPr lang="en-US" dirty="0" smtClean="0"/>
              <a:t>Highlights: Temporal Coherence</a:t>
            </a:r>
            <a:endParaRPr lang="en-US" dirty="0"/>
          </a:p>
        </p:txBody>
      </p:sp>
      <p:sp>
        <p:nvSpPr>
          <p:cNvPr id="3" name="Slide Number Placeholder 2"/>
          <p:cNvSpPr>
            <a:spLocks noGrp="1"/>
          </p:cNvSpPr>
          <p:nvPr>
            <p:ph type="sldNum" idx="10"/>
          </p:nvPr>
        </p:nvSpPr>
        <p:spPr/>
        <p:txBody>
          <a:bodyPr/>
          <a:lstStyle/>
          <a:p>
            <a:pPr>
              <a:defRPr/>
            </a:pPr>
            <a:fld id="{FE67DBF0-618E-CA48-B7D7-20E78D1F7B42}" type="slidenum">
              <a:rPr lang="it-IT" smtClean="0"/>
              <a:pPr>
                <a:defRPr/>
              </a:pPr>
              <a:t>14</a:t>
            </a:fld>
            <a:endParaRPr lang="it-IT"/>
          </a:p>
        </p:txBody>
      </p:sp>
      <p:pic>
        <p:nvPicPr>
          <p:cNvPr id="8" name="Picture 7"/>
          <p:cNvPicPr>
            <a:picLocks noChangeAspect="1"/>
          </p:cNvPicPr>
          <p:nvPr/>
        </p:nvPicPr>
        <p:blipFill rotWithShape="1">
          <a:blip r:embed="rId2"/>
          <a:srcRect b="22544"/>
          <a:stretch/>
        </p:blipFill>
        <p:spPr>
          <a:xfrm>
            <a:off x="3736759" y="4445000"/>
            <a:ext cx="5797765" cy="2616200"/>
          </a:xfrm>
          <a:prstGeom prst="rect">
            <a:avLst/>
          </a:prstGeom>
        </p:spPr>
      </p:pic>
      <p:pic>
        <p:nvPicPr>
          <p:cNvPr id="9" name="Picture 8"/>
          <p:cNvPicPr>
            <a:picLocks noChangeAspect="1"/>
          </p:cNvPicPr>
          <p:nvPr/>
        </p:nvPicPr>
        <p:blipFill>
          <a:blip r:embed="rId3"/>
          <a:stretch>
            <a:fillRect/>
          </a:stretch>
        </p:blipFill>
        <p:spPr>
          <a:xfrm>
            <a:off x="4152900" y="1346200"/>
            <a:ext cx="5305425" cy="2675112"/>
          </a:xfrm>
          <a:prstGeom prst="rect">
            <a:avLst/>
          </a:prstGeom>
        </p:spPr>
      </p:pic>
    </p:spTree>
    <p:extLst>
      <p:ext uri="{BB962C8B-B14F-4D97-AF65-F5344CB8AC3E}">
        <p14:creationId xmlns:p14="http://schemas.microsoft.com/office/powerpoint/2010/main" val="8294240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ffectLst>
                  <a:outerShdw blurRad="50800" dist="38100" dir="2700000" algn="tl" rotWithShape="0">
                    <a:srgbClr val="000000">
                      <a:alpha val="43000"/>
                    </a:srgbClr>
                  </a:outerShdw>
                </a:effectLst>
              </a:rPr>
              <a:t>Summary</a:t>
            </a:r>
            <a:endParaRPr lang="en-US" dirty="0">
              <a:effectLst>
                <a:outerShdw blurRad="50800" dist="38100" dir="2700000" algn="tl" rotWithShape="0">
                  <a:srgbClr val="000000">
                    <a:alpha val="43000"/>
                  </a:srgbClr>
                </a:outerShdw>
              </a:effectLst>
            </a:endParaRPr>
          </a:p>
        </p:txBody>
      </p:sp>
      <p:sp>
        <p:nvSpPr>
          <p:cNvPr id="3" name="Content Placeholder 2"/>
          <p:cNvSpPr>
            <a:spLocks noGrp="1"/>
          </p:cNvSpPr>
          <p:nvPr>
            <p:ph idx="1"/>
          </p:nvPr>
        </p:nvSpPr>
        <p:spPr>
          <a:xfrm>
            <a:off x="504825" y="1308100"/>
            <a:ext cx="9072563" cy="5445125"/>
          </a:xfrm>
        </p:spPr>
        <p:txBody>
          <a:bodyPr/>
          <a:lstStyle/>
          <a:p>
            <a:pPr>
              <a:buFont typeface="Wingdings" charset="2"/>
              <a:buChar char="ü"/>
            </a:pPr>
            <a:r>
              <a:rPr lang="en-US" sz="2000" dirty="0" smtClean="0"/>
              <a:t>FERMI FEL-1 and now also FERMI FEL-2, are open to user experiments providing unprecedented performances in terms of longitudinal coherence, wavelength stability and spectral purity.</a:t>
            </a:r>
          </a:p>
          <a:p>
            <a:pPr marL="0" indent="0">
              <a:buNone/>
            </a:pPr>
            <a:endParaRPr lang="en-US" sz="2000" dirty="0" smtClean="0"/>
          </a:p>
          <a:p>
            <a:pPr>
              <a:buFont typeface="Wingdings" charset="2"/>
              <a:buChar char="ü"/>
            </a:pPr>
            <a:r>
              <a:rPr lang="en-US" sz="2000" dirty="0" smtClean="0"/>
              <a:t>FEL</a:t>
            </a:r>
            <a:r>
              <a:rPr lang="en-US" sz="2000" dirty="0"/>
              <a:t>-1 has benefited of the </a:t>
            </a:r>
            <a:r>
              <a:rPr lang="en-US" sz="2000" dirty="0" smtClean="0"/>
              <a:t>progresses </a:t>
            </a:r>
            <a:r>
              <a:rPr lang="en-US" sz="2000" dirty="0"/>
              <a:t>done in the commissioning of FEL-2. The results are an higher energy per pulse, improved stability and extended spectral </a:t>
            </a:r>
            <a:r>
              <a:rPr lang="en-US" sz="2000" dirty="0" smtClean="0"/>
              <a:t>range</a:t>
            </a:r>
            <a:r>
              <a:rPr lang="en-US" sz="2000" dirty="0"/>
              <a:t> </a:t>
            </a:r>
            <a:r>
              <a:rPr lang="en-US" sz="2000" dirty="0" smtClean="0"/>
              <a:t>(experiments on the Si edge with uJ energy per pulse). </a:t>
            </a:r>
          </a:p>
          <a:p>
            <a:pPr>
              <a:buFont typeface="Wingdings" charset="2"/>
              <a:buChar char="ü"/>
            </a:pPr>
            <a:endParaRPr lang="en-US" sz="2000" dirty="0"/>
          </a:p>
          <a:p>
            <a:pPr>
              <a:buFont typeface="Wingdings" charset="2"/>
              <a:buChar char="ü"/>
            </a:pPr>
            <a:r>
              <a:rPr lang="en-US" sz="2000" dirty="0"/>
              <a:t>With the improved control on the machine we are demonstrating the feasibility of new classes of experiments where coherence plays a major role, and that were so far accessible only to optical lasers. </a:t>
            </a:r>
            <a:endParaRPr lang="en-US" sz="2000" dirty="0" smtClean="0"/>
          </a:p>
          <a:p>
            <a:pPr>
              <a:buFont typeface="Wingdings" charset="2"/>
              <a:buChar char="ü"/>
            </a:pPr>
            <a:endParaRPr lang="en-US" sz="2000" dirty="0" smtClean="0"/>
          </a:p>
          <a:p>
            <a:pPr>
              <a:buFont typeface="Wingdings" charset="2"/>
              <a:buChar char="ü"/>
            </a:pPr>
            <a:r>
              <a:rPr lang="en-US" sz="2000" dirty="0" smtClean="0"/>
              <a:t>More </a:t>
            </a:r>
            <a:r>
              <a:rPr lang="en-US" sz="2000" dirty="0"/>
              <a:t>in </a:t>
            </a:r>
            <a:r>
              <a:rPr lang="en-US" sz="2000" dirty="0" smtClean="0"/>
              <a:t>general, </a:t>
            </a:r>
            <a:r>
              <a:rPr lang="en-US" sz="2000" dirty="0"/>
              <a:t>seeded FELs are extremely flexible tools opening new perspectives in the use of short wavelength free electron </a:t>
            </a:r>
            <a:r>
              <a:rPr lang="en-US" sz="2000" dirty="0" smtClean="0"/>
              <a:t>lasers.</a:t>
            </a:r>
          </a:p>
          <a:p>
            <a:pPr>
              <a:buFont typeface="Wingdings" charset="2"/>
              <a:buChar char="ü"/>
            </a:pPr>
            <a:endParaRPr lang="en-US" sz="2000" dirty="0"/>
          </a:p>
          <a:p>
            <a:pPr marL="0" indent="0" algn="r">
              <a:buNone/>
            </a:pPr>
            <a:r>
              <a:rPr lang="en-US" sz="2000" dirty="0" smtClean="0"/>
              <a:t>.</a:t>
            </a:r>
          </a:p>
          <a:p>
            <a:pPr marL="0" indent="0">
              <a:buNone/>
            </a:pPr>
            <a:endParaRPr lang="en-US" sz="2000" dirty="0" smtClean="0"/>
          </a:p>
        </p:txBody>
      </p:sp>
      <p:sp>
        <p:nvSpPr>
          <p:cNvPr id="4" name="Slide Number Placeholder 3"/>
          <p:cNvSpPr>
            <a:spLocks noGrp="1"/>
          </p:cNvSpPr>
          <p:nvPr>
            <p:ph type="sldNum" sz="quarter" idx="10"/>
          </p:nvPr>
        </p:nvSpPr>
        <p:spPr/>
        <p:txBody>
          <a:bodyPr/>
          <a:lstStyle/>
          <a:p>
            <a:pPr>
              <a:defRPr/>
            </a:pPr>
            <a:fld id="{326A9FB8-77F1-AE47-A66B-580648E3A86B}" type="slidenum">
              <a:rPr lang="it-IT" smtClean="0"/>
              <a:pPr>
                <a:defRPr/>
              </a:pPr>
              <a:t>15</a:t>
            </a:fld>
            <a:endParaRPr lang="it-IT"/>
          </a:p>
        </p:txBody>
      </p:sp>
    </p:spTree>
    <p:extLst>
      <p:ext uri="{BB962C8B-B14F-4D97-AF65-F5344CB8AC3E}">
        <p14:creationId xmlns:p14="http://schemas.microsoft.com/office/powerpoint/2010/main" val="7646773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064068"/>
            <a:ext cx="10080625" cy="5665090"/>
          </a:xfrm>
        </p:spPr>
        <p:txBody>
          <a:bodyPr lIns="100794" tIns="50397" rIns="100794" bIns="50397">
            <a:noAutofit/>
          </a:bodyPr>
          <a:lstStyle/>
          <a:p>
            <a:pPr marL="0" indent="0">
              <a:buNone/>
            </a:pPr>
            <a:r>
              <a:rPr lang="en-US" sz="800" dirty="0">
                <a:solidFill>
                  <a:schemeClr val="accent4">
                    <a:lumMod val="75000"/>
                  </a:schemeClr>
                </a:solidFill>
              </a:rPr>
              <a:t>2012</a:t>
            </a:r>
            <a:r>
              <a:rPr lang="en-US" sz="800" dirty="0"/>
              <a:t> </a:t>
            </a:r>
            <a:endParaRPr lang="en-US" sz="800" dirty="0">
              <a:solidFill>
                <a:schemeClr val="accent4">
                  <a:lumMod val="75000"/>
                </a:schemeClr>
              </a:solidFill>
            </a:endParaRPr>
          </a:p>
          <a:p>
            <a:pPr>
              <a:buFont typeface="+mj-lt"/>
              <a:buAutoNum type="arabicPeriod"/>
            </a:pPr>
            <a:r>
              <a:rPr lang="en-US" sz="800" dirty="0">
                <a:solidFill>
                  <a:schemeClr val="accent4">
                    <a:lumMod val="75000"/>
                  </a:schemeClr>
                </a:solidFill>
              </a:rPr>
              <a:t>E Allaria et al. </a:t>
            </a:r>
            <a:r>
              <a:rPr lang="en-US" sz="800" i="1" dirty="0">
                <a:solidFill>
                  <a:schemeClr val="accent4">
                    <a:lumMod val="75000"/>
                  </a:schemeClr>
                </a:solidFill>
              </a:rPr>
              <a:t>Tunability experiments at the FERMI@Elettra free-electron laser</a:t>
            </a:r>
            <a:r>
              <a:rPr lang="en-US" sz="800" dirty="0">
                <a:solidFill>
                  <a:schemeClr val="accent4">
                    <a:lumMod val="75000"/>
                  </a:schemeClr>
                </a:solidFill>
              </a:rPr>
              <a:t>. </a:t>
            </a:r>
            <a:r>
              <a:rPr lang="en-US" sz="800" b="1" dirty="0">
                <a:solidFill>
                  <a:schemeClr val="accent4">
                    <a:lumMod val="75000"/>
                  </a:schemeClr>
                </a:solidFill>
              </a:rPr>
              <a:t>New Journal of Physics</a:t>
            </a:r>
            <a:r>
              <a:rPr lang="en-US" sz="800" dirty="0">
                <a:solidFill>
                  <a:schemeClr val="accent4">
                    <a:lumMod val="75000"/>
                  </a:schemeClr>
                </a:solidFill>
              </a:rPr>
              <a:t> 11/2012; 14(14):113009.</a:t>
            </a:r>
          </a:p>
          <a:p>
            <a:pPr>
              <a:buFont typeface="+mj-lt"/>
              <a:buAutoNum type="arabicPeriod"/>
            </a:pPr>
            <a:r>
              <a:rPr lang="en-US" sz="800" dirty="0">
                <a:solidFill>
                  <a:schemeClr val="accent4">
                    <a:lumMod val="75000"/>
                  </a:schemeClr>
                </a:solidFill>
              </a:rPr>
              <a:t>E. Allaria et al. </a:t>
            </a:r>
            <a:r>
              <a:rPr lang="en-US" sz="800" i="1" dirty="0">
                <a:solidFill>
                  <a:schemeClr val="accent4">
                    <a:lumMod val="75000"/>
                  </a:schemeClr>
                </a:solidFill>
              </a:rPr>
              <a:t>Highly coherent and stable pulses from the FERMI seeded free-electron laser in the extreme ultraviolet</a:t>
            </a:r>
            <a:r>
              <a:rPr lang="en-US" sz="800" dirty="0">
                <a:solidFill>
                  <a:schemeClr val="accent4">
                    <a:lumMod val="75000"/>
                  </a:schemeClr>
                </a:solidFill>
              </a:rPr>
              <a:t>. </a:t>
            </a:r>
            <a:r>
              <a:rPr lang="en-US" sz="800" b="1" dirty="0">
                <a:solidFill>
                  <a:schemeClr val="accent4">
                    <a:lumMod val="75000"/>
                  </a:schemeClr>
                </a:solidFill>
              </a:rPr>
              <a:t>Nature Photonics </a:t>
            </a:r>
            <a:r>
              <a:rPr lang="en-US" sz="800" dirty="0">
                <a:solidFill>
                  <a:schemeClr val="accent4">
                    <a:lumMod val="75000"/>
                  </a:schemeClr>
                </a:solidFill>
              </a:rPr>
              <a:t>09/2012; 6:699–704.</a:t>
            </a:r>
          </a:p>
          <a:p>
            <a:pPr>
              <a:buFont typeface="+mj-lt"/>
              <a:buAutoNum type="arabicPeriod"/>
            </a:pPr>
            <a:r>
              <a:rPr lang="en-US" sz="800" dirty="0">
                <a:solidFill>
                  <a:schemeClr val="accent4">
                    <a:lumMod val="75000"/>
                  </a:schemeClr>
                </a:solidFill>
              </a:rPr>
              <a:t>S. Di Mitri et al. </a:t>
            </a:r>
            <a:r>
              <a:rPr lang="en-US" sz="800" i="1" dirty="0">
                <a:solidFill>
                  <a:schemeClr val="accent4">
                    <a:lumMod val="75000"/>
                  </a:schemeClr>
                </a:solidFill>
              </a:rPr>
              <a:t>Transverse emittance preservation during bunch compression in the Fermi free electron laser</a:t>
            </a:r>
            <a:r>
              <a:rPr lang="en-US" sz="800" dirty="0">
                <a:solidFill>
                  <a:schemeClr val="accent4">
                    <a:lumMod val="75000"/>
                  </a:schemeClr>
                </a:solidFill>
              </a:rPr>
              <a:t>. </a:t>
            </a:r>
            <a:r>
              <a:rPr lang="en-US" sz="800" b="1" dirty="0">
                <a:solidFill>
                  <a:schemeClr val="accent4">
                    <a:lumMod val="75000"/>
                  </a:schemeClr>
                </a:solidFill>
              </a:rPr>
              <a:t>Physical Review Special Topics - Accelerators and Beams </a:t>
            </a:r>
            <a:r>
              <a:rPr lang="en-US" sz="800" dirty="0">
                <a:solidFill>
                  <a:schemeClr val="accent4">
                    <a:lumMod val="75000"/>
                  </a:schemeClr>
                </a:solidFill>
              </a:rPr>
              <a:t>02/2012; 15(2):020701.</a:t>
            </a:r>
          </a:p>
          <a:p>
            <a:pPr>
              <a:buFont typeface="+mj-lt"/>
              <a:buAutoNum type="arabicPeriod"/>
            </a:pPr>
            <a:r>
              <a:rPr lang="en-US" sz="800" dirty="0">
                <a:solidFill>
                  <a:schemeClr val="accent4">
                    <a:lumMod val="75000"/>
                  </a:schemeClr>
                </a:solidFill>
                <a:latin typeface="Helvetica"/>
              </a:rPr>
              <a:t>* S. Di Mitri, </a:t>
            </a:r>
            <a:r>
              <a:rPr lang="en-US" sz="800" i="1" dirty="0">
                <a:solidFill>
                  <a:schemeClr val="accent4">
                    <a:lumMod val="75000"/>
                  </a:schemeClr>
                </a:solidFill>
                <a:latin typeface="Helvetica"/>
              </a:rPr>
              <a:t>Design and Simulation Challenges of a Linac-based Free Electron Laser in the presence of Collective Effects, in Free Electron Lasers</a:t>
            </a:r>
            <a:r>
              <a:rPr lang="en-US" sz="800" dirty="0">
                <a:solidFill>
                  <a:schemeClr val="accent4">
                    <a:lumMod val="75000"/>
                  </a:schemeClr>
                </a:solidFill>
                <a:latin typeface="Helvetica"/>
              </a:rPr>
              <a:t>, edited by Sandor Varro, published by In Tech, 51000 Rijeka, Croatia, ISBN 978-953-51-0279-3 (March 2012).</a:t>
            </a:r>
          </a:p>
          <a:p>
            <a:pPr>
              <a:buFont typeface="+mj-lt"/>
              <a:buAutoNum type="arabicPeriod"/>
            </a:pPr>
            <a:r>
              <a:rPr lang="en-US" sz="800" dirty="0">
                <a:solidFill>
                  <a:schemeClr val="accent4">
                    <a:lumMod val="75000"/>
                  </a:schemeClr>
                </a:solidFill>
                <a:latin typeface="Helvetica"/>
              </a:rPr>
              <a:t>* S. Di Mitri, M. Cornacchia, C. Scafuri and M. Sjostrom, </a:t>
            </a:r>
            <a:r>
              <a:rPr lang="en-US" sz="800" i="1" dirty="0">
                <a:solidFill>
                  <a:schemeClr val="accent4">
                    <a:lumMod val="75000"/>
                  </a:schemeClr>
                </a:solidFill>
                <a:latin typeface="Helvetica"/>
              </a:rPr>
              <a:t>Electron beam optics and trajectory control in the FERMI free electron laser delivery system, </a:t>
            </a:r>
            <a:r>
              <a:rPr lang="en-US" sz="800" dirty="0">
                <a:solidFill>
                  <a:schemeClr val="accent4">
                    <a:lumMod val="75000"/>
                  </a:schemeClr>
                </a:solidFill>
                <a:latin typeface="Helvetica"/>
              </a:rPr>
              <a:t>Phys. Rev. Special Topics -- Accel. and Beams, 15, 012802 (2012).</a:t>
            </a:r>
          </a:p>
          <a:p>
            <a:pPr>
              <a:buFont typeface="+mj-lt"/>
              <a:buAutoNum type="arabicPeriod"/>
            </a:pPr>
            <a:r>
              <a:rPr lang="ro-RO" sz="800" i="1" dirty="0">
                <a:solidFill>
                  <a:srgbClr val="604A7B"/>
                </a:solidFill>
              </a:rPr>
              <a:t>A.J. Corso, P. Zuppella, D. Windt, M. Zangrando, M.G. Pelizzo, Extreme ultraviolet multilayer for the FERMI@Elettra free electron laser beam transport system, </a:t>
            </a:r>
            <a:r>
              <a:rPr lang="en-US" sz="800" i="1" dirty="0">
                <a:solidFill>
                  <a:srgbClr val="604A7B"/>
                </a:solidFill>
              </a:rPr>
              <a:t>Optics Express 20, 8006 (2012)</a:t>
            </a:r>
            <a:endParaRPr lang="en-US" sz="800" i="1" dirty="0">
              <a:solidFill>
                <a:schemeClr val="accent4">
                  <a:lumMod val="75000"/>
                </a:schemeClr>
              </a:solidFill>
            </a:endParaRPr>
          </a:p>
          <a:p>
            <a:pPr marL="0" indent="0">
              <a:buNone/>
            </a:pPr>
            <a:r>
              <a:rPr lang="en-US" sz="800" dirty="0">
                <a:solidFill>
                  <a:schemeClr val="accent2">
                    <a:lumMod val="75000"/>
                  </a:schemeClr>
                </a:solidFill>
              </a:rPr>
              <a:t>2013</a:t>
            </a:r>
          </a:p>
          <a:p>
            <a:pPr>
              <a:buFont typeface="+mj-lt"/>
              <a:buAutoNum type="arabicPeriod"/>
            </a:pPr>
            <a:r>
              <a:rPr lang="en-US" sz="800" dirty="0">
                <a:solidFill>
                  <a:schemeClr val="accent2">
                    <a:lumMod val="75000"/>
                  </a:schemeClr>
                </a:solidFill>
              </a:rPr>
              <a:t>E. Allaria et al. </a:t>
            </a:r>
            <a:r>
              <a:rPr lang="en-US" sz="800" i="1" dirty="0">
                <a:solidFill>
                  <a:schemeClr val="accent2">
                    <a:lumMod val="75000"/>
                  </a:schemeClr>
                </a:solidFill>
              </a:rPr>
              <a:t>Two-stage seeded soft-X-ray free-electron laser</a:t>
            </a:r>
            <a:r>
              <a:rPr lang="en-US" sz="800" dirty="0">
                <a:solidFill>
                  <a:schemeClr val="accent2">
                    <a:lumMod val="75000"/>
                  </a:schemeClr>
                </a:solidFill>
              </a:rPr>
              <a:t>. </a:t>
            </a:r>
            <a:r>
              <a:rPr lang="en-US" sz="800" b="1" dirty="0">
                <a:solidFill>
                  <a:schemeClr val="accent2">
                    <a:lumMod val="75000"/>
                  </a:schemeClr>
                </a:solidFill>
              </a:rPr>
              <a:t>Nature Photonics </a:t>
            </a:r>
            <a:r>
              <a:rPr lang="en-US" sz="800" dirty="0">
                <a:solidFill>
                  <a:schemeClr val="accent2">
                    <a:lumMod val="75000"/>
                  </a:schemeClr>
                </a:solidFill>
              </a:rPr>
              <a:t>10/2013; 7(11):913-918.</a:t>
            </a:r>
          </a:p>
          <a:p>
            <a:pPr>
              <a:buFont typeface="+mj-lt"/>
              <a:buAutoNum type="arabicPeriod"/>
            </a:pPr>
            <a:r>
              <a:rPr lang="en-US" sz="800" dirty="0">
                <a:solidFill>
                  <a:schemeClr val="accent2">
                    <a:lumMod val="75000"/>
                  </a:schemeClr>
                </a:solidFill>
              </a:rPr>
              <a:t>B. Mahieu et al. </a:t>
            </a:r>
            <a:r>
              <a:rPr lang="en-US" sz="800" i="1" dirty="0">
                <a:solidFill>
                  <a:schemeClr val="accent2">
                    <a:lumMod val="75000"/>
                  </a:schemeClr>
                </a:solidFill>
              </a:rPr>
              <a:t>Two-colour generation in a chirped seeded free-electron laser: a close look</a:t>
            </a:r>
            <a:r>
              <a:rPr lang="en-US" sz="800" dirty="0">
                <a:solidFill>
                  <a:schemeClr val="accent2">
                    <a:lumMod val="75000"/>
                  </a:schemeClr>
                </a:solidFill>
              </a:rPr>
              <a:t>. </a:t>
            </a:r>
            <a:r>
              <a:rPr lang="en-US" sz="800" b="1" dirty="0">
                <a:solidFill>
                  <a:schemeClr val="accent2">
                    <a:lumMod val="75000"/>
                  </a:schemeClr>
                </a:solidFill>
              </a:rPr>
              <a:t>Optics Express</a:t>
            </a:r>
            <a:r>
              <a:rPr lang="en-US" sz="800" dirty="0">
                <a:solidFill>
                  <a:schemeClr val="accent2">
                    <a:lumMod val="75000"/>
                  </a:schemeClr>
                </a:solidFill>
              </a:rPr>
              <a:t> 09/2013; 21(19):022728.</a:t>
            </a:r>
          </a:p>
          <a:p>
            <a:pPr>
              <a:buFont typeface="+mj-lt"/>
              <a:buAutoNum type="arabicPeriod"/>
            </a:pPr>
            <a:r>
              <a:rPr lang="en-US" sz="800" dirty="0">
                <a:solidFill>
                  <a:schemeClr val="accent2">
                    <a:lumMod val="75000"/>
                  </a:schemeClr>
                </a:solidFill>
              </a:rPr>
              <a:t>G. De Ninno et al. </a:t>
            </a:r>
            <a:r>
              <a:rPr lang="en-US" sz="800" i="1" dirty="0">
                <a:solidFill>
                  <a:schemeClr val="accent2">
                    <a:lumMod val="75000"/>
                  </a:schemeClr>
                </a:solidFill>
              </a:rPr>
              <a:t>Chirped seeded free-electron lasers: self-standing light sources for two-color pump-probe experiments.</a:t>
            </a:r>
            <a:r>
              <a:rPr lang="en-US" sz="800" dirty="0">
                <a:solidFill>
                  <a:schemeClr val="accent2">
                    <a:lumMod val="75000"/>
                  </a:schemeClr>
                </a:solidFill>
              </a:rPr>
              <a:t>. </a:t>
            </a:r>
            <a:r>
              <a:rPr lang="en-US" sz="800" b="1" dirty="0">
                <a:solidFill>
                  <a:schemeClr val="accent2">
                    <a:lumMod val="75000"/>
                  </a:schemeClr>
                </a:solidFill>
              </a:rPr>
              <a:t>Physical Review Letters </a:t>
            </a:r>
            <a:r>
              <a:rPr lang="en-US" sz="800" dirty="0">
                <a:solidFill>
                  <a:schemeClr val="accent2">
                    <a:lumMod val="75000"/>
                  </a:schemeClr>
                </a:solidFill>
              </a:rPr>
              <a:t>02/2013; 110(6):064801.</a:t>
            </a:r>
          </a:p>
          <a:p>
            <a:pPr>
              <a:buFont typeface="+mj-lt"/>
              <a:buAutoNum type="arabicPeriod"/>
            </a:pPr>
            <a:r>
              <a:rPr lang="en-US" sz="800" dirty="0">
                <a:solidFill>
                  <a:schemeClr val="accent2">
                    <a:lumMod val="75000"/>
                  </a:schemeClr>
                </a:solidFill>
              </a:rPr>
              <a:t>S. Di Mitri et al., </a:t>
            </a:r>
            <a:r>
              <a:rPr lang="en-US" sz="800" i="1" dirty="0">
                <a:solidFill>
                  <a:schemeClr val="accent2">
                    <a:lumMod val="75000"/>
                  </a:schemeClr>
                </a:solidFill>
              </a:rPr>
              <a:t>Cancellation of coherent synchrotron radiation kicks with optics balance</a:t>
            </a:r>
            <a:r>
              <a:rPr lang="en-US" sz="800" dirty="0">
                <a:solidFill>
                  <a:schemeClr val="accent2">
                    <a:lumMod val="75000"/>
                  </a:schemeClr>
                </a:solidFill>
              </a:rPr>
              <a:t>, </a:t>
            </a:r>
            <a:r>
              <a:rPr lang="en-US" sz="800" b="1" dirty="0">
                <a:solidFill>
                  <a:schemeClr val="accent2">
                    <a:lumMod val="75000"/>
                  </a:schemeClr>
                </a:solidFill>
              </a:rPr>
              <a:t>Physical Review Letters</a:t>
            </a:r>
            <a:r>
              <a:rPr lang="en-US" sz="800" dirty="0">
                <a:solidFill>
                  <a:schemeClr val="accent2">
                    <a:lumMod val="75000"/>
                  </a:schemeClr>
                </a:solidFill>
              </a:rPr>
              <a:t> 01/2013; 110(1):014801.</a:t>
            </a:r>
          </a:p>
          <a:p>
            <a:pPr>
              <a:buFont typeface="+mj-lt"/>
              <a:buAutoNum type="arabicPeriod"/>
            </a:pPr>
            <a:r>
              <a:rPr lang="en-US" sz="800" dirty="0">
                <a:solidFill>
                  <a:schemeClr val="accent2">
                    <a:lumMod val="75000"/>
                  </a:schemeClr>
                </a:solidFill>
              </a:rPr>
              <a:t>S. Di Mitri et al. </a:t>
            </a:r>
            <a:r>
              <a:rPr lang="en-US" sz="800" i="1" dirty="0">
                <a:solidFill>
                  <a:schemeClr val="accent2">
                    <a:lumMod val="75000"/>
                  </a:schemeClr>
                </a:solidFill>
              </a:rPr>
              <a:t>Electron slicing for the generation of tunable femtosecond soft x-ray pulses  from a free electron laser and slice diagnostics, </a:t>
            </a:r>
            <a:r>
              <a:rPr lang="en-US" sz="800" b="1" dirty="0">
                <a:solidFill>
                  <a:schemeClr val="accent2">
                    <a:lumMod val="75000"/>
                  </a:schemeClr>
                </a:solidFill>
              </a:rPr>
              <a:t>Physical Review Special Topics - Accelerators and Beams </a:t>
            </a:r>
            <a:r>
              <a:rPr lang="en-US" sz="800" dirty="0">
                <a:solidFill>
                  <a:schemeClr val="accent2">
                    <a:lumMod val="75000"/>
                  </a:schemeClr>
                </a:solidFill>
              </a:rPr>
              <a:t>16/2013; 042801</a:t>
            </a:r>
          </a:p>
          <a:p>
            <a:pPr>
              <a:buFont typeface="+mj-lt"/>
              <a:buAutoNum type="arabicPeriod"/>
            </a:pPr>
            <a:r>
              <a:rPr lang="en-US" sz="800" dirty="0">
                <a:solidFill>
                  <a:schemeClr val="accent2">
                    <a:lumMod val="75000"/>
                  </a:schemeClr>
                </a:solidFill>
              </a:rPr>
              <a:t> P. Craievich et al</a:t>
            </a:r>
            <a:r>
              <a:rPr lang="en-US" sz="800" i="1" dirty="0">
                <a:solidFill>
                  <a:schemeClr val="accent2">
                    <a:lumMod val="75000"/>
                  </a:schemeClr>
                </a:solidFill>
              </a:rPr>
              <a:t>. Modeling and experimental study to identify arrival-time jitter sources in the presence of a magnetic chicane</a:t>
            </a:r>
            <a:r>
              <a:rPr lang="en-US" sz="800" dirty="0">
                <a:solidFill>
                  <a:schemeClr val="accent2">
                    <a:lumMod val="75000"/>
                  </a:schemeClr>
                </a:solidFill>
              </a:rPr>
              <a:t>, </a:t>
            </a:r>
            <a:r>
              <a:rPr lang="en-US" sz="800" b="1" dirty="0">
                <a:solidFill>
                  <a:schemeClr val="accent2">
                    <a:lumMod val="75000"/>
                  </a:schemeClr>
                </a:solidFill>
              </a:rPr>
              <a:t>Physical Review Special Topics - Accelerators and Beams</a:t>
            </a:r>
            <a:r>
              <a:rPr lang="en-US" sz="800" dirty="0">
                <a:solidFill>
                  <a:schemeClr val="accent2">
                    <a:lumMod val="75000"/>
                  </a:schemeClr>
                </a:solidFill>
              </a:rPr>
              <a:t>, 09/2013;</a:t>
            </a:r>
          </a:p>
          <a:p>
            <a:pPr>
              <a:buFont typeface="+mj-lt"/>
              <a:buAutoNum type="arabicPeriod"/>
            </a:pPr>
            <a:r>
              <a:rPr lang="en-US" sz="800" dirty="0">
                <a:solidFill>
                  <a:schemeClr val="accent2">
                    <a:lumMod val="75000"/>
                  </a:schemeClr>
                </a:solidFill>
              </a:rPr>
              <a:t>S. Di Mitri, </a:t>
            </a:r>
            <a:r>
              <a:rPr lang="en-US" sz="800" i="1" dirty="0">
                <a:solidFill>
                  <a:schemeClr val="accent2">
                    <a:lumMod val="75000"/>
                  </a:schemeClr>
                </a:solidFill>
              </a:rPr>
              <a:t>Maximum brightness of linac-driven electron beams in the presence of collective effects, </a:t>
            </a:r>
            <a:r>
              <a:rPr lang="en-US" sz="800" b="1" dirty="0">
                <a:solidFill>
                  <a:schemeClr val="accent2">
                    <a:lumMod val="75000"/>
                  </a:schemeClr>
                </a:solidFill>
              </a:rPr>
              <a:t>Physical Review Special Topics - Accelerators and Beams </a:t>
            </a:r>
            <a:r>
              <a:rPr lang="en-US" sz="800" dirty="0">
                <a:solidFill>
                  <a:schemeClr val="accent2">
                    <a:lumMod val="75000"/>
                  </a:schemeClr>
                </a:solidFill>
              </a:rPr>
              <a:t>05/2013; 16(050701).</a:t>
            </a:r>
          </a:p>
          <a:p>
            <a:pPr>
              <a:buFont typeface="+mj-lt"/>
              <a:buAutoNum type="arabicPeriod"/>
            </a:pPr>
            <a:r>
              <a:rPr lang="en-US" sz="800" dirty="0">
                <a:solidFill>
                  <a:schemeClr val="accent2">
                    <a:lumMod val="75000"/>
                  </a:schemeClr>
                </a:solidFill>
              </a:rPr>
              <a:t>S. Di Mitri et al., </a:t>
            </a:r>
            <a:r>
              <a:rPr lang="en-US" sz="800" i="1" dirty="0">
                <a:solidFill>
                  <a:schemeClr val="accent2">
                    <a:lumMod val="75000"/>
                  </a:schemeClr>
                </a:solidFill>
              </a:rPr>
              <a:t>Electron slicing for the generation of tunable femtosecond soft x-ray pulses from a free electron laser and slice diagnostics, </a:t>
            </a:r>
            <a:r>
              <a:rPr lang="en-US" sz="800" b="1" dirty="0">
                <a:solidFill>
                  <a:schemeClr val="accent2">
                    <a:lumMod val="75000"/>
                  </a:schemeClr>
                </a:solidFill>
              </a:rPr>
              <a:t>Physical Review Special Topics - Accelerators and Beam</a:t>
            </a:r>
            <a:r>
              <a:rPr lang="en-US" sz="800" dirty="0">
                <a:solidFill>
                  <a:schemeClr val="accent2">
                    <a:lumMod val="75000"/>
                  </a:schemeClr>
                </a:solidFill>
              </a:rPr>
              <a:t>s 04/2013; 16(4).</a:t>
            </a:r>
          </a:p>
          <a:p>
            <a:pPr>
              <a:buFont typeface="+mj-lt"/>
              <a:buAutoNum type="arabicPeriod"/>
            </a:pPr>
            <a:r>
              <a:rPr lang="en-US" sz="800" dirty="0">
                <a:solidFill>
                  <a:schemeClr val="accent2">
                    <a:lumMod val="75000"/>
                  </a:schemeClr>
                </a:solidFill>
                <a:latin typeface="Helvetica"/>
              </a:rPr>
              <a:t>A. Perucchi, S. Di Mitri, G. Penco, E. Allaria, and S. Lupi, The TeraFERMI Terahertz spurce at the seeded FERMI Free-Electron-Laser facility, Rev. Sci. Instrum., 84, 022702 (2013).</a:t>
            </a:r>
          </a:p>
          <a:p>
            <a:pPr>
              <a:buFont typeface="+mj-lt"/>
              <a:buAutoNum type="arabicPeriod"/>
            </a:pPr>
            <a:r>
              <a:rPr lang="en-US" sz="800" dirty="0">
                <a:solidFill>
                  <a:schemeClr val="accent2">
                    <a:lumMod val="75000"/>
                  </a:schemeClr>
                </a:solidFill>
                <a:latin typeface="Helvetica"/>
              </a:rPr>
              <a:t>G. Penco et al., " Optimization of a high brightness photoinjector for a seeded FEL facility", Journal of instrumentation 8, P05015 (2013)</a:t>
            </a:r>
          </a:p>
          <a:p>
            <a:pPr>
              <a:buFont typeface="+mj-lt"/>
              <a:buAutoNum type="arabicPeriod"/>
            </a:pPr>
            <a:r>
              <a:rPr lang="en-US" sz="800" i="1" dirty="0">
                <a:solidFill>
                  <a:schemeClr val="accent2">
                    <a:lumMod val="75000"/>
                  </a:schemeClr>
                </a:solidFill>
              </a:rPr>
              <a:t>E Allaria et al., Two-colour pump-probe experiments with a twin-pulse-seed extreme ultraviolet free-electron laser.. </a:t>
            </a:r>
            <a:r>
              <a:rPr lang="en-US" sz="800" b="1" i="1" dirty="0">
                <a:solidFill>
                  <a:schemeClr val="accent2">
                    <a:lumMod val="75000"/>
                  </a:schemeClr>
                </a:solidFill>
              </a:rPr>
              <a:t>Nature Communications </a:t>
            </a:r>
            <a:r>
              <a:rPr lang="en-US" sz="800" i="1" dirty="0">
                <a:solidFill>
                  <a:schemeClr val="accent2">
                    <a:lumMod val="75000"/>
                  </a:schemeClr>
                </a:solidFill>
              </a:rPr>
              <a:t>09/2013; 4:2476.</a:t>
            </a:r>
            <a:endParaRPr lang="en-US" sz="800" i="1" dirty="0">
              <a:solidFill>
                <a:schemeClr val="accent2">
                  <a:lumMod val="75000"/>
                </a:schemeClr>
              </a:solidFill>
              <a:latin typeface="Helvetica"/>
            </a:endParaRPr>
          </a:p>
          <a:p>
            <a:pPr>
              <a:buFont typeface="+mj-lt"/>
              <a:buAutoNum type="arabicPeriod"/>
            </a:pPr>
            <a:r>
              <a:rPr lang="ro-RO" sz="800" dirty="0">
                <a:solidFill>
                  <a:schemeClr val="accent2">
                    <a:lumMod val="75000"/>
                  </a:schemeClr>
                </a:solidFill>
              </a:rPr>
              <a:t>F</a:t>
            </a:r>
            <a:r>
              <a:rPr lang="ro-RO" sz="800" i="1" dirty="0">
                <a:solidFill>
                  <a:schemeClr val="accent2">
                    <a:lumMod val="75000"/>
                  </a:schemeClr>
                </a:solidFill>
              </a:rPr>
              <a:t>. Capotondi et al. Coherent imaging using seeded free-electron laser pulses with variable polarization: First results and research opportunities, </a:t>
            </a:r>
            <a:r>
              <a:rPr lang="is-IS" sz="800" i="1" dirty="0">
                <a:solidFill>
                  <a:schemeClr val="accent2">
                    <a:lumMod val="75000"/>
                  </a:schemeClr>
                </a:solidFill>
              </a:rPr>
              <a:t>Rev. Sci. Instrum. 84, 051301 (2013).</a:t>
            </a:r>
          </a:p>
          <a:p>
            <a:pPr>
              <a:buFont typeface="+mj-lt"/>
              <a:buAutoNum type="arabicPeriod"/>
            </a:pPr>
            <a:r>
              <a:rPr lang="ro-RO" sz="800" i="1" dirty="0">
                <a:solidFill>
                  <a:schemeClr val="accent2">
                    <a:lumMod val="75000"/>
                  </a:schemeClr>
                </a:solidFill>
              </a:rPr>
              <a:t>L. Raimondi et al. Microfocusing of the FERMI@Elettra FEL beam with a K-B active optics system: spot size predictions by application of the WISE code, </a:t>
            </a:r>
            <a:r>
              <a:rPr lang="en-US" sz="800" i="1" dirty="0">
                <a:solidFill>
                  <a:schemeClr val="accent2">
                    <a:lumMod val="75000"/>
                  </a:schemeClr>
                </a:solidFill>
              </a:rPr>
              <a:t>Nucl. Instrum. and Meth A 710, 131-138 (2013).</a:t>
            </a:r>
          </a:p>
          <a:p>
            <a:pPr>
              <a:buFont typeface="+mj-lt"/>
              <a:buAutoNum type="arabicPeriod"/>
            </a:pPr>
            <a:r>
              <a:rPr lang="en-US" sz="800" i="1" dirty="0">
                <a:solidFill>
                  <a:schemeClr val="accent2">
                    <a:lumMod val="75000"/>
                  </a:schemeClr>
                </a:solidFill>
              </a:rPr>
              <a:t>D. Spiga, L. Raimondi, C. Svetina, M. Zangrando, X-ray beam-shaping via deformable mirrors: analytical computation of the required mirror profile,   Nucl. Instrum. and Meth A 710, 125-130 (2013).</a:t>
            </a:r>
          </a:p>
          <a:p>
            <a:pPr>
              <a:buFont typeface="+mj-lt"/>
              <a:buAutoNum type="arabicPeriod"/>
            </a:pPr>
            <a:r>
              <a:rPr lang="en-US" sz="800" i="1" dirty="0">
                <a:solidFill>
                  <a:schemeClr val="accent2">
                    <a:lumMod val="75000"/>
                  </a:schemeClr>
                </a:solidFill>
              </a:rPr>
              <a:t>F. Bencivenga et al. Nanoscale dynamics by short-wavelength four wave mixing experiments, New J. of Physics 15, 123023 (2013)</a:t>
            </a:r>
            <a:r>
              <a:rPr lang="en-US" sz="800" i="1" dirty="0" smtClean="0">
                <a:solidFill>
                  <a:schemeClr val="accent2">
                    <a:lumMod val="75000"/>
                  </a:schemeClr>
                </a:solidFill>
              </a:rPr>
              <a:t>.</a:t>
            </a:r>
          </a:p>
        </p:txBody>
      </p:sp>
      <p:sp>
        <p:nvSpPr>
          <p:cNvPr id="3" name="TextBox 2"/>
          <p:cNvSpPr txBox="1"/>
          <p:nvPr/>
        </p:nvSpPr>
        <p:spPr>
          <a:xfrm>
            <a:off x="2946400" y="444500"/>
            <a:ext cx="6019800" cy="498085"/>
          </a:xfrm>
          <a:prstGeom prst="rect">
            <a:avLst/>
          </a:prstGeom>
          <a:noFill/>
        </p:spPr>
        <p:txBody>
          <a:bodyPr wrap="square" rtlCol="0">
            <a:spAutoFit/>
          </a:bodyPr>
          <a:lstStyle/>
          <a:p>
            <a:r>
              <a:rPr lang="en-US" sz="2800" dirty="0" smtClean="0">
                <a:solidFill>
                  <a:schemeClr val="tx1"/>
                </a:solidFill>
              </a:rPr>
              <a:t>Bibliography</a:t>
            </a:r>
            <a:endParaRPr lang="en-US" sz="2800" i="1" dirty="0">
              <a:solidFill>
                <a:schemeClr val="tx1"/>
              </a:solidFill>
            </a:endParaRPr>
          </a:p>
        </p:txBody>
      </p:sp>
    </p:spTree>
    <p:extLst>
      <p:ext uri="{BB962C8B-B14F-4D97-AF65-F5344CB8AC3E}">
        <p14:creationId xmlns:p14="http://schemas.microsoft.com/office/powerpoint/2010/main" val="378653497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140969"/>
            <a:ext cx="10080625" cy="5319771"/>
          </a:xfrm>
        </p:spPr>
        <p:txBody>
          <a:bodyPr lIns="100794" tIns="50397" rIns="100794" bIns="50397">
            <a:noAutofit/>
          </a:bodyPr>
          <a:lstStyle/>
          <a:p>
            <a:pPr marL="0" indent="0">
              <a:buNone/>
            </a:pPr>
            <a:r>
              <a:rPr lang="en-US" sz="1000" dirty="0" smtClean="0">
                <a:solidFill>
                  <a:srgbClr val="0000FF"/>
                </a:solidFill>
              </a:rPr>
              <a:t>2014</a:t>
            </a:r>
            <a:endParaRPr lang="en-US" sz="1000" dirty="0">
              <a:solidFill>
                <a:srgbClr val="0000FF"/>
              </a:solidFill>
            </a:endParaRPr>
          </a:p>
          <a:p>
            <a:pPr marL="228600" indent="-228600">
              <a:buFont typeface="+mj-lt"/>
              <a:buAutoNum type="arabicPeriod"/>
            </a:pPr>
            <a:r>
              <a:rPr lang="en-US" sz="900" dirty="0">
                <a:solidFill>
                  <a:srgbClr val="0000FF"/>
                </a:solidFill>
              </a:rPr>
              <a:t>E. Allaria et al.,  </a:t>
            </a:r>
            <a:r>
              <a:rPr lang="en-US" sz="900" i="1" dirty="0">
                <a:solidFill>
                  <a:srgbClr val="0000FF"/>
                </a:solidFill>
              </a:rPr>
              <a:t>Control of the Polarization of a Vacuum-Ultraviolet, High-Gain, Free-Electron Laser</a:t>
            </a:r>
            <a:r>
              <a:rPr lang="en-US" sz="900" dirty="0">
                <a:solidFill>
                  <a:srgbClr val="0000FF"/>
                </a:solidFill>
              </a:rPr>
              <a:t>. </a:t>
            </a:r>
            <a:r>
              <a:rPr lang="en-US" sz="900" b="1" dirty="0">
                <a:solidFill>
                  <a:srgbClr val="0000FF"/>
                </a:solidFill>
              </a:rPr>
              <a:t>Physical Review X </a:t>
            </a:r>
            <a:r>
              <a:rPr lang="en-US" sz="900" dirty="0">
                <a:solidFill>
                  <a:srgbClr val="0000FF"/>
                </a:solidFill>
              </a:rPr>
              <a:t>12/2014; 4(041040).</a:t>
            </a:r>
          </a:p>
          <a:p>
            <a:pPr marL="228600" indent="-228600">
              <a:buFont typeface="+mj-lt"/>
              <a:buAutoNum type="arabicPeriod"/>
            </a:pPr>
            <a:r>
              <a:rPr lang="en-US" sz="900" dirty="0">
                <a:solidFill>
                  <a:srgbClr val="0000FF"/>
                </a:solidFill>
              </a:rPr>
              <a:t>E Ferrari et al. </a:t>
            </a:r>
            <a:r>
              <a:rPr lang="en-US" sz="900" i="1" dirty="0">
                <a:solidFill>
                  <a:srgbClr val="0000FF"/>
                </a:solidFill>
              </a:rPr>
              <a:t>Impact of Non-Gaussian Electron Energy Heating upon the Performance of a Seeded Free-Electron Laser.</a:t>
            </a:r>
            <a:r>
              <a:rPr lang="en-US" sz="900" dirty="0">
                <a:solidFill>
                  <a:srgbClr val="0000FF"/>
                </a:solidFill>
              </a:rPr>
              <a:t>. </a:t>
            </a:r>
            <a:r>
              <a:rPr lang="en-US" sz="900" b="1" dirty="0">
                <a:solidFill>
                  <a:srgbClr val="0000FF"/>
                </a:solidFill>
              </a:rPr>
              <a:t>Physical Review Letters </a:t>
            </a:r>
            <a:r>
              <a:rPr lang="en-US" sz="900" dirty="0">
                <a:solidFill>
                  <a:srgbClr val="0000FF"/>
                </a:solidFill>
              </a:rPr>
              <a:t>03/2014; 112(11):114802.</a:t>
            </a:r>
          </a:p>
          <a:p>
            <a:pPr marL="228600" indent="-228600">
              <a:buFont typeface="+mj-lt"/>
              <a:buAutoNum type="arabicPeriod"/>
            </a:pPr>
            <a:r>
              <a:rPr lang="en-US" sz="900" dirty="0">
                <a:solidFill>
                  <a:srgbClr val="0000FF"/>
                </a:solidFill>
              </a:rPr>
              <a:t>G. Penco et al. </a:t>
            </a:r>
            <a:r>
              <a:rPr lang="en-US" sz="900" i="1" dirty="0">
                <a:solidFill>
                  <a:srgbClr val="0000FF"/>
                </a:solidFill>
              </a:rPr>
              <a:t>Experimental Demonstration of Electron Longitudinal-Phase-Space Linearization by Shaping the Photoinjector Laser Pulse</a:t>
            </a:r>
            <a:r>
              <a:rPr lang="en-US" sz="900" dirty="0">
                <a:solidFill>
                  <a:srgbClr val="0000FF"/>
                </a:solidFill>
              </a:rPr>
              <a:t>. </a:t>
            </a:r>
            <a:r>
              <a:rPr lang="en-US" sz="900" b="1" dirty="0">
                <a:solidFill>
                  <a:srgbClr val="0000FF"/>
                </a:solidFill>
              </a:rPr>
              <a:t>Physical Review Letters </a:t>
            </a:r>
            <a:r>
              <a:rPr lang="en-US" sz="900" dirty="0">
                <a:solidFill>
                  <a:srgbClr val="0000FF"/>
                </a:solidFill>
              </a:rPr>
              <a:t>01/2014; 112(4):044801.</a:t>
            </a:r>
          </a:p>
          <a:p>
            <a:pPr marL="228600" indent="-228600">
              <a:buFont typeface="+mj-lt"/>
              <a:buAutoNum type="arabicPeriod"/>
            </a:pPr>
            <a:r>
              <a:rPr lang="en-US" sz="900" dirty="0">
                <a:solidFill>
                  <a:srgbClr val="0000FF"/>
                </a:solidFill>
              </a:rPr>
              <a:t>M. Danailov et al. Towards jitter-free pump-probe measurements at seeded free electron laser facilities,  </a:t>
            </a:r>
            <a:r>
              <a:rPr lang="en-US" sz="900" b="1" dirty="0">
                <a:solidFill>
                  <a:srgbClr val="0000FF"/>
                </a:solidFill>
              </a:rPr>
              <a:t>Optics Express,</a:t>
            </a:r>
            <a:r>
              <a:rPr lang="en-US" sz="900" dirty="0">
                <a:solidFill>
                  <a:srgbClr val="0000FF"/>
                </a:solidFill>
              </a:rPr>
              <a:t> Vol. 22, Issue 11, pp. 12869-12879 (2014</a:t>
            </a:r>
            <a:r>
              <a:rPr lang="en-US" sz="900" dirty="0" smtClean="0">
                <a:solidFill>
                  <a:srgbClr val="0000FF"/>
                </a:solidFill>
              </a:rPr>
              <a:t>)</a:t>
            </a:r>
          </a:p>
          <a:p>
            <a:pPr marL="228600" indent="-228600">
              <a:buFont typeface="+mj-lt"/>
              <a:buAutoNum type="arabicPeriod"/>
            </a:pPr>
            <a:r>
              <a:rPr lang="en-US" sz="900" dirty="0" smtClean="0">
                <a:solidFill>
                  <a:srgbClr val="0000FF"/>
                </a:solidFill>
              </a:rPr>
              <a:t>S</a:t>
            </a:r>
            <a:r>
              <a:rPr lang="en-US" sz="900" dirty="0">
                <a:solidFill>
                  <a:srgbClr val="0000FF"/>
                </a:solidFill>
              </a:rPr>
              <a:t>. Di Mitri, M. Cornacchia, Electron beam brightness in linac drivers for free-electron-lasers, </a:t>
            </a:r>
            <a:r>
              <a:rPr lang="en-US" sz="900" b="1" dirty="0">
                <a:solidFill>
                  <a:srgbClr val="0000FF"/>
                </a:solidFill>
              </a:rPr>
              <a:t>Physics Reports </a:t>
            </a:r>
            <a:r>
              <a:rPr lang="en-US" sz="900" dirty="0">
                <a:solidFill>
                  <a:srgbClr val="0000FF"/>
                </a:solidFill>
              </a:rPr>
              <a:t>06/2014; </a:t>
            </a:r>
          </a:p>
          <a:p>
            <a:pPr marL="228600" indent="-228600">
              <a:buFont typeface="+mj-lt"/>
              <a:buAutoNum type="arabicPeriod"/>
            </a:pPr>
            <a:r>
              <a:rPr lang="en-US" sz="900" dirty="0">
                <a:solidFill>
                  <a:srgbClr val="0000FF"/>
                </a:solidFill>
              </a:rPr>
              <a:t>S. Di Mitri, S Spampinati, </a:t>
            </a:r>
            <a:r>
              <a:rPr lang="en-US" sz="900" i="1" dirty="0">
                <a:solidFill>
                  <a:srgbClr val="0000FF"/>
                </a:solidFill>
              </a:rPr>
              <a:t>Microbunching Instability Suppression via Electron-Magnetic-Phase Mixing</a:t>
            </a:r>
            <a:r>
              <a:rPr lang="en-US" sz="900" dirty="0">
                <a:solidFill>
                  <a:srgbClr val="0000FF"/>
                </a:solidFill>
              </a:rPr>
              <a:t>, </a:t>
            </a:r>
            <a:r>
              <a:rPr lang="en-US" sz="900" b="1" dirty="0">
                <a:solidFill>
                  <a:srgbClr val="0000FF"/>
                </a:solidFill>
              </a:rPr>
              <a:t>Physical Review Letters </a:t>
            </a:r>
            <a:r>
              <a:rPr lang="en-US" sz="900" dirty="0">
                <a:solidFill>
                  <a:srgbClr val="0000FF"/>
                </a:solidFill>
              </a:rPr>
              <a:t>04/2014; 112(13):134802.</a:t>
            </a:r>
          </a:p>
          <a:p>
            <a:pPr marL="228600" indent="-228600">
              <a:buFont typeface="+mj-lt"/>
              <a:buAutoNum type="arabicPeriod"/>
            </a:pPr>
            <a:r>
              <a:rPr lang="en-US" sz="900" dirty="0">
                <a:solidFill>
                  <a:srgbClr val="0000FF"/>
                </a:solidFill>
              </a:rPr>
              <a:t>E. Allaria et al., </a:t>
            </a:r>
            <a:r>
              <a:rPr lang="en-US" sz="900" i="1" dirty="0">
                <a:solidFill>
                  <a:srgbClr val="0000FF"/>
                </a:solidFill>
              </a:rPr>
              <a:t>Energy slicing analysis for time-resolved measurement of electron-beam properties, </a:t>
            </a:r>
            <a:r>
              <a:rPr lang="en-US" sz="900" b="1" dirty="0">
                <a:solidFill>
                  <a:srgbClr val="0000FF"/>
                </a:solidFill>
              </a:rPr>
              <a:t>Physical Review Special Topics - Accelerators and Beams</a:t>
            </a:r>
            <a:r>
              <a:rPr lang="en-US" sz="900" dirty="0">
                <a:solidFill>
                  <a:srgbClr val="0000FF"/>
                </a:solidFill>
              </a:rPr>
              <a:t> 01/2014; 17:010704. </a:t>
            </a:r>
          </a:p>
          <a:p>
            <a:pPr marL="228600" indent="-228600">
              <a:buFont typeface="+mj-lt"/>
              <a:buAutoNum type="arabicPeriod"/>
            </a:pPr>
            <a:r>
              <a:rPr lang="en-US" sz="900" dirty="0">
                <a:solidFill>
                  <a:srgbClr val="0000FF"/>
                </a:solidFill>
              </a:rPr>
              <a:t>S. Spampinati et all. </a:t>
            </a:r>
            <a:r>
              <a:rPr lang="en-US" sz="900" i="1" dirty="0">
                <a:solidFill>
                  <a:srgbClr val="0000FF"/>
                </a:solidFill>
              </a:rPr>
              <a:t>Laser heater commissioning at an externally seeded free-electron laser</a:t>
            </a:r>
            <a:r>
              <a:rPr lang="en-US" sz="900" dirty="0">
                <a:solidFill>
                  <a:srgbClr val="0000FF"/>
                </a:solidFill>
              </a:rPr>
              <a:t>. </a:t>
            </a:r>
            <a:r>
              <a:rPr lang="en-US" sz="900" b="1" dirty="0">
                <a:solidFill>
                  <a:srgbClr val="0000FF"/>
                </a:solidFill>
              </a:rPr>
              <a:t>Physical Review Special Topics - Accelerators and Beams </a:t>
            </a:r>
            <a:r>
              <a:rPr lang="en-US" sz="900" dirty="0">
                <a:solidFill>
                  <a:srgbClr val="0000FF"/>
                </a:solidFill>
              </a:rPr>
              <a:t>12/2014; 17:129795.</a:t>
            </a:r>
          </a:p>
          <a:p>
            <a:pPr marL="228600" indent="-228600">
              <a:buFont typeface="+mj-lt"/>
              <a:buAutoNum type="arabicPeriod"/>
            </a:pPr>
            <a:r>
              <a:rPr lang="en-US" sz="900" dirty="0">
                <a:solidFill>
                  <a:srgbClr val="0000FF"/>
                </a:solidFill>
              </a:rPr>
              <a:t>S. Di Mitri</a:t>
            </a:r>
            <a:r>
              <a:rPr lang="en-US" sz="900" i="1" dirty="0">
                <a:solidFill>
                  <a:srgbClr val="0000FF"/>
                </a:solidFill>
              </a:rPr>
              <a:t>, Intrabeam scattering in high brightness electron linacs</a:t>
            </a:r>
            <a:r>
              <a:rPr lang="en-US" sz="900" b="1" i="1" dirty="0">
                <a:solidFill>
                  <a:srgbClr val="0000FF"/>
                </a:solidFill>
              </a:rPr>
              <a:t>,</a:t>
            </a:r>
            <a:r>
              <a:rPr lang="en-US" sz="900" b="1" dirty="0">
                <a:solidFill>
                  <a:srgbClr val="0000FF"/>
                </a:solidFill>
              </a:rPr>
              <a:t> Physical Review Special Topics - Accelerators and Beams </a:t>
            </a:r>
            <a:r>
              <a:rPr lang="en-US" sz="900" dirty="0">
                <a:solidFill>
                  <a:srgbClr val="0000FF"/>
                </a:solidFill>
              </a:rPr>
              <a:t>01/2014; 17(074401).</a:t>
            </a:r>
          </a:p>
          <a:p>
            <a:pPr marL="228600" indent="-228600">
              <a:buFont typeface="+mj-lt"/>
              <a:buAutoNum type="arabicPeriod"/>
            </a:pPr>
            <a:r>
              <a:rPr lang="en-US" sz="900" dirty="0">
                <a:solidFill>
                  <a:srgbClr val="0000FF"/>
                </a:solidFill>
              </a:rPr>
              <a:t>S. Di Mitri, </a:t>
            </a:r>
            <a:r>
              <a:rPr lang="en-US" sz="900" i="1" dirty="0">
                <a:solidFill>
                  <a:srgbClr val="0000FF"/>
                </a:solidFill>
              </a:rPr>
              <a:t>Noninvasive emittance and energy spread monitor using optical synchrotron radiation</a:t>
            </a:r>
            <a:r>
              <a:rPr lang="en-US" sz="900" b="1" i="1" dirty="0">
                <a:solidFill>
                  <a:srgbClr val="0000FF"/>
                </a:solidFill>
              </a:rPr>
              <a:t>, </a:t>
            </a:r>
            <a:r>
              <a:rPr lang="en-US" sz="900" b="1" dirty="0">
                <a:solidFill>
                  <a:srgbClr val="0000FF"/>
                </a:solidFill>
              </a:rPr>
              <a:t>Physical Review Special Topics - Accelerators and Beams </a:t>
            </a:r>
            <a:r>
              <a:rPr lang="en-US" sz="900" dirty="0">
                <a:solidFill>
                  <a:srgbClr val="0000FF"/>
                </a:solidFill>
              </a:rPr>
              <a:t>01/2014; 17(122803). </a:t>
            </a:r>
          </a:p>
          <a:p>
            <a:pPr marL="228600" indent="-228600">
              <a:buFont typeface="+mj-lt"/>
              <a:buAutoNum type="arabicPeriod"/>
            </a:pPr>
            <a:r>
              <a:rPr lang="en-US" sz="900" dirty="0">
                <a:solidFill>
                  <a:srgbClr val="0000FF"/>
                </a:solidFill>
              </a:rPr>
              <a:t>P. Cinquegrana et al. </a:t>
            </a:r>
            <a:r>
              <a:rPr lang="en-US" sz="900" i="1" dirty="0">
                <a:solidFill>
                  <a:srgbClr val="0000FF"/>
                </a:solidFill>
              </a:rPr>
              <a:t>Optical beam transport to a remote location for low jitter pump-probe experiments with a free electron laser,</a:t>
            </a:r>
            <a:r>
              <a:rPr lang="en-US" sz="900" dirty="0">
                <a:solidFill>
                  <a:srgbClr val="0000FF"/>
                </a:solidFill>
              </a:rPr>
              <a:t> </a:t>
            </a:r>
            <a:r>
              <a:rPr lang="en-US" sz="900" b="1" dirty="0">
                <a:solidFill>
                  <a:srgbClr val="0000FF"/>
                </a:solidFill>
              </a:rPr>
              <a:t>Physical Review Special Topics - Accelerators and Beams </a:t>
            </a:r>
            <a:r>
              <a:rPr lang="en-US" sz="900" dirty="0">
                <a:solidFill>
                  <a:srgbClr val="0000FF"/>
                </a:solidFill>
              </a:rPr>
              <a:t>04/2014; 17(4):040702.</a:t>
            </a:r>
          </a:p>
          <a:p>
            <a:pPr marL="228600" indent="-228600">
              <a:buFont typeface="+mj-lt"/>
              <a:buAutoNum type="arabicPeriod"/>
            </a:pPr>
            <a:r>
              <a:rPr lang="en-US" sz="900" dirty="0">
                <a:solidFill>
                  <a:srgbClr val="0000FF"/>
                </a:solidFill>
                <a:latin typeface="Helvetica"/>
              </a:rPr>
              <a:t>S. Di Mitri. M. Cornacchia, Merit functions for the linac optics design for colliders and light sources, Nucl. Instr. and Methods in Phys. Res. A 735 (2014) 60--65.</a:t>
            </a:r>
          </a:p>
          <a:p>
            <a:pPr marL="228600" indent="-228600">
              <a:buFont typeface="+mj-lt"/>
              <a:buAutoNum type="arabicPeriod"/>
            </a:pPr>
            <a:r>
              <a:rPr lang="en-US" sz="900" dirty="0">
                <a:solidFill>
                  <a:srgbClr val="0000FF"/>
                </a:solidFill>
                <a:latin typeface="Helvetica"/>
              </a:rPr>
              <a:t>S. Di Mitri and S. Spampinati, Estimate of free electron laser gain length in the presence of electron beam collective effects, Phys. Rev. Special Topics -- Accel. and Beams, 17, 110702 (2014).</a:t>
            </a:r>
          </a:p>
          <a:p>
            <a:pPr marL="228600" indent="-228600">
              <a:buFont typeface="+mj-lt"/>
              <a:buAutoNum type="arabicPeriod"/>
            </a:pPr>
            <a:r>
              <a:rPr lang="en-US" sz="900" i="1" dirty="0" smtClean="0">
                <a:solidFill>
                  <a:srgbClr val="0000FF"/>
                </a:solidFill>
              </a:rPr>
              <a:t>T</a:t>
            </a:r>
            <a:r>
              <a:rPr lang="en-US" sz="900" i="1" dirty="0">
                <a:solidFill>
                  <a:srgbClr val="0000FF"/>
                </a:solidFill>
              </a:rPr>
              <a:t>. Mazza et al., Determining the polarization state of an extreme ultraviolet free-electron laser beam using atomic circular dichroism, Nat Commun. 04/2014; 5.</a:t>
            </a:r>
          </a:p>
          <a:p>
            <a:pPr marL="228600" indent="-228600">
              <a:buFont typeface="+mj-lt"/>
              <a:buAutoNum type="arabicPeriod"/>
            </a:pPr>
            <a:r>
              <a:rPr lang="en-US" sz="900" i="1" dirty="0">
                <a:solidFill>
                  <a:srgbClr val="0000FF"/>
                </a:solidFill>
              </a:rPr>
              <a:t>A. V. Martin et al., X-ray holography with a customizable reference, Nature Communications 5, 4661 (2014).</a:t>
            </a:r>
          </a:p>
          <a:p>
            <a:pPr marL="228600" indent="-228600">
              <a:buFont typeface="+mj-lt"/>
              <a:buAutoNum type="arabicPeriod"/>
            </a:pPr>
            <a:r>
              <a:rPr lang="fr-FR" sz="900" i="1" dirty="0">
                <a:solidFill>
                  <a:srgbClr val="0000FF"/>
                </a:solidFill>
              </a:rPr>
              <a:t>C. V</a:t>
            </a:r>
            <a:r>
              <a:rPr lang="fr-FR" sz="900" i="1" dirty="0" smtClean="0">
                <a:solidFill>
                  <a:srgbClr val="0000FF"/>
                </a:solidFill>
              </a:rPr>
              <a:t>on </a:t>
            </a:r>
            <a:r>
              <a:rPr lang="fr-FR" sz="900" i="1" dirty="0" err="1">
                <a:solidFill>
                  <a:srgbClr val="0000FF"/>
                </a:solidFill>
              </a:rPr>
              <a:t>Korff</a:t>
            </a:r>
            <a:r>
              <a:rPr lang="fr-FR" sz="900" i="1" dirty="0">
                <a:solidFill>
                  <a:srgbClr val="0000FF"/>
                </a:solidFill>
              </a:rPr>
              <a:t> </a:t>
            </a:r>
            <a:r>
              <a:rPr lang="fr-FR" sz="900" i="1" dirty="0" err="1">
                <a:solidFill>
                  <a:srgbClr val="0000FF"/>
                </a:solidFill>
              </a:rPr>
              <a:t>Schmising</a:t>
            </a:r>
            <a:r>
              <a:rPr lang="fr-FR" sz="900" i="1" dirty="0">
                <a:solidFill>
                  <a:srgbClr val="0000FF"/>
                </a:solidFill>
              </a:rPr>
              <a:t> et al., Imaging </a:t>
            </a:r>
            <a:r>
              <a:rPr lang="fr-FR" sz="900" i="1" dirty="0" err="1">
                <a:solidFill>
                  <a:srgbClr val="0000FF"/>
                </a:solidFill>
              </a:rPr>
              <a:t>Ultrafast</a:t>
            </a:r>
            <a:r>
              <a:rPr lang="fr-FR" sz="900" i="1" dirty="0">
                <a:solidFill>
                  <a:srgbClr val="0000FF"/>
                </a:solidFill>
              </a:rPr>
              <a:t> </a:t>
            </a:r>
            <a:r>
              <a:rPr lang="fr-FR" sz="900" i="1" dirty="0" err="1">
                <a:solidFill>
                  <a:srgbClr val="0000FF"/>
                </a:solidFill>
              </a:rPr>
              <a:t>Demagnetization</a:t>
            </a:r>
            <a:r>
              <a:rPr lang="fr-FR" sz="900" i="1" dirty="0">
                <a:solidFill>
                  <a:srgbClr val="0000FF"/>
                </a:solidFill>
              </a:rPr>
              <a:t> Dynamics </a:t>
            </a:r>
            <a:r>
              <a:rPr lang="fr-FR" sz="900" i="1" dirty="0" err="1">
                <a:solidFill>
                  <a:srgbClr val="0000FF"/>
                </a:solidFill>
              </a:rPr>
              <a:t>after</a:t>
            </a:r>
            <a:r>
              <a:rPr lang="fr-FR" sz="900" i="1" dirty="0">
                <a:solidFill>
                  <a:srgbClr val="0000FF"/>
                </a:solidFill>
              </a:rPr>
              <a:t> a </a:t>
            </a:r>
            <a:r>
              <a:rPr lang="fr-FR" sz="900" i="1" dirty="0" err="1">
                <a:solidFill>
                  <a:srgbClr val="0000FF"/>
                </a:solidFill>
              </a:rPr>
              <a:t>Spatially</a:t>
            </a:r>
            <a:r>
              <a:rPr lang="fr-FR" sz="900" i="1" dirty="0">
                <a:solidFill>
                  <a:srgbClr val="0000FF"/>
                </a:solidFill>
              </a:rPr>
              <a:t> </a:t>
            </a:r>
            <a:r>
              <a:rPr lang="fr-FR" sz="900" i="1" dirty="0" err="1">
                <a:solidFill>
                  <a:srgbClr val="0000FF"/>
                </a:solidFill>
              </a:rPr>
              <a:t>Localized</a:t>
            </a:r>
            <a:r>
              <a:rPr lang="fr-FR" sz="900" i="1" dirty="0">
                <a:solidFill>
                  <a:srgbClr val="0000FF"/>
                </a:solidFill>
              </a:rPr>
              <a:t> Optical Excitation, </a:t>
            </a:r>
            <a:r>
              <a:rPr lang="en-US" sz="900" i="1" dirty="0">
                <a:solidFill>
                  <a:srgbClr val="0000FF"/>
                </a:solidFill>
              </a:rPr>
              <a:t>Physical Review Letters 112, 217203 (2014).</a:t>
            </a:r>
          </a:p>
          <a:p>
            <a:pPr marL="228600" indent="-228600">
              <a:buFont typeface="+mj-lt"/>
              <a:buAutoNum type="arabicPeriod"/>
            </a:pPr>
            <a:r>
              <a:rPr lang="en-US" sz="900" i="1" dirty="0">
                <a:solidFill>
                  <a:srgbClr val="0000FF"/>
                </a:solidFill>
              </a:rPr>
              <a:t>C. Spezzani et al., Magnetization and microstructure dynamics in Fe/MnAs/GaAs(001): Fe magnetization reversal by a femtosecond laser pulse, Physical Review Letters, 113, 247202 (2014).</a:t>
            </a:r>
          </a:p>
          <a:p>
            <a:pPr marL="228600" indent="-228600">
              <a:buFont typeface="+mj-lt"/>
              <a:buAutoNum type="arabicPeriod"/>
            </a:pPr>
            <a:r>
              <a:rPr lang="en-US" sz="1000" i="1" dirty="0">
                <a:solidFill>
                  <a:srgbClr val="0000FF"/>
                </a:solidFill>
              </a:rPr>
              <a:t>C. H. Yoon et al. Conformation sequence recovery of a non-periodic object from a diffraction-before-destruction experiment, Optics Express 22, 8085-8093 (2014)</a:t>
            </a:r>
            <a:r>
              <a:rPr lang="en-US" sz="1000" i="1" dirty="0" smtClean="0">
                <a:solidFill>
                  <a:srgbClr val="0000FF"/>
                </a:solidFill>
              </a:rPr>
              <a:t>.</a:t>
            </a:r>
          </a:p>
          <a:p>
            <a:pPr marL="0" indent="0">
              <a:buNone/>
            </a:pPr>
            <a:r>
              <a:rPr lang="en-US" sz="1000" dirty="0" smtClean="0">
                <a:solidFill>
                  <a:srgbClr val="FF6600"/>
                </a:solidFill>
              </a:rPr>
              <a:t>2015</a:t>
            </a:r>
          </a:p>
          <a:p>
            <a:pPr marL="228600" indent="-228600">
              <a:buFont typeface="+mj-lt"/>
              <a:buAutoNum type="arabicPeriod"/>
            </a:pPr>
            <a:r>
              <a:rPr lang="en-US" sz="900" dirty="0" smtClean="0">
                <a:solidFill>
                  <a:srgbClr val="FF6600"/>
                </a:solidFill>
              </a:rPr>
              <a:t>G</a:t>
            </a:r>
            <a:r>
              <a:rPr lang="en-US" sz="900" dirty="0">
                <a:solidFill>
                  <a:srgbClr val="FF6600"/>
                </a:solidFill>
              </a:rPr>
              <a:t>. Penco et al. </a:t>
            </a:r>
            <a:r>
              <a:rPr lang="en-US" sz="900" i="1" dirty="0">
                <a:solidFill>
                  <a:srgbClr val="FF6600"/>
                </a:solidFill>
              </a:rPr>
              <a:t>Experimental Demonstration of Enhanced Self-Amplified Spontaneous Emission by an Optical Klystron</a:t>
            </a:r>
            <a:r>
              <a:rPr lang="en-US" sz="900" dirty="0">
                <a:solidFill>
                  <a:srgbClr val="FF6600"/>
                </a:solidFill>
              </a:rPr>
              <a:t>. </a:t>
            </a:r>
            <a:r>
              <a:rPr lang="en-US" sz="900" b="1" dirty="0">
                <a:solidFill>
                  <a:srgbClr val="FF6600"/>
                </a:solidFill>
              </a:rPr>
              <a:t>Physical Review Letters </a:t>
            </a:r>
            <a:r>
              <a:rPr lang="en-US" sz="900" dirty="0">
                <a:solidFill>
                  <a:srgbClr val="FF6600"/>
                </a:solidFill>
              </a:rPr>
              <a:t>01/2015; 114:013901</a:t>
            </a:r>
            <a:r>
              <a:rPr lang="en-US" sz="900" dirty="0" smtClean="0">
                <a:solidFill>
                  <a:srgbClr val="FF6600"/>
                </a:solidFill>
              </a:rPr>
              <a:t>.</a:t>
            </a:r>
          </a:p>
          <a:p>
            <a:pPr marL="228600" indent="-228600">
              <a:buFont typeface="+mj-lt"/>
              <a:buAutoNum type="arabicPeriod"/>
            </a:pPr>
            <a:r>
              <a:rPr lang="en-US" sz="900" dirty="0" smtClean="0">
                <a:solidFill>
                  <a:srgbClr val="FF6600"/>
                </a:solidFill>
              </a:rPr>
              <a:t>P</a:t>
            </a:r>
            <a:r>
              <a:rPr lang="en-US" sz="900" dirty="0">
                <a:solidFill>
                  <a:srgbClr val="FF6600"/>
                </a:solidFill>
              </a:rPr>
              <a:t>. Craievich et al., </a:t>
            </a:r>
            <a:r>
              <a:rPr lang="en-US" sz="900" i="1" dirty="0">
                <a:solidFill>
                  <a:srgbClr val="FF6600"/>
                </a:solidFill>
              </a:rPr>
              <a:t>Implementation of Radio-Frequency Deflecting Devices for Comprehensive High-Energy Electron Beam Diagnosis,</a:t>
            </a:r>
            <a:r>
              <a:rPr lang="en-US" sz="900" dirty="0">
                <a:solidFill>
                  <a:srgbClr val="FF6600"/>
                </a:solidFill>
              </a:rPr>
              <a:t> </a:t>
            </a:r>
            <a:r>
              <a:rPr lang="en-US" sz="900" b="1" dirty="0">
                <a:solidFill>
                  <a:srgbClr val="FF6600"/>
                </a:solidFill>
              </a:rPr>
              <a:t>IEEE Transactions on Nuclear Science</a:t>
            </a:r>
            <a:r>
              <a:rPr lang="en-US" sz="900" dirty="0">
                <a:solidFill>
                  <a:srgbClr val="FF6600"/>
                </a:solidFill>
              </a:rPr>
              <a:t>, 62, 1 (2015</a:t>
            </a:r>
            <a:r>
              <a:rPr lang="en-US" sz="900" dirty="0" smtClean="0">
                <a:solidFill>
                  <a:srgbClr val="FF6600"/>
                </a:solidFill>
              </a:rPr>
              <a:t>)</a:t>
            </a:r>
          </a:p>
          <a:p>
            <a:pPr marL="228600" indent="-228600">
              <a:buFont typeface="+mj-lt"/>
              <a:buAutoNum type="arabicPeriod"/>
            </a:pPr>
            <a:r>
              <a:rPr lang="en-US" sz="900" dirty="0" smtClean="0">
                <a:solidFill>
                  <a:srgbClr val="FF6600"/>
                </a:solidFill>
              </a:rPr>
              <a:t>E. Allaria et al., </a:t>
            </a:r>
            <a:r>
              <a:rPr lang="en-US" sz="900" i="1" dirty="0" smtClean="0">
                <a:solidFill>
                  <a:srgbClr val="FF6600"/>
                </a:solidFill>
              </a:rPr>
              <a:t>The FERMI Free Electron Lasers, </a:t>
            </a:r>
            <a:r>
              <a:rPr lang="en-US" sz="900" dirty="0" smtClean="0">
                <a:solidFill>
                  <a:srgbClr val="FF6600"/>
                </a:solidFill>
              </a:rPr>
              <a:t>J. of Synch. Rad. 22, 485 (2015)</a:t>
            </a:r>
          </a:p>
          <a:p>
            <a:pPr marL="228600" indent="-228600">
              <a:buFont typeface="+mj-lt"/>
              <a:buAutoNum type="arabicPeriod"/>
            </a:pPr>
            <a:r>
              <a:rPr lang="en-US" sz="900" dirty="0" smtClean="0">
                <a:solidFill>
                  <a:srgbClr val="FF6600"/>
                </a:solidFill>
              </a:rPr>
              <a:t>….</a:t>
            </a:r>
          </a:p>
          <a:p>
            <a:pPr marL="228600" indent="-228600">
              <a:buFont typeface="+mj-lt"/>
              <a:buAutoNum type="arabicPeriod"/>
            </a:pPr>
            <a:endParaRPr lang="en-US" sz="900" dirty="0" smtClean="0">
              <a:solidFill>
                <a:srgbClr val="FF6600"/>
              </a:solidFill>
            </a:endParaRPr>
          </a:p>
          <a:p>
            <a:pPr marL="228600" indent="-228600">
              <a:buFont typeface="+mj-lt"/>
              <a:buAutoNum type="arabicPeriod"/>
            </a:pPr>
            <a:endParaRPr lang="en-US" sz="900" dirty="0" smtClean="0">
              <a:solidFill>
                <a:srgbClr val="FF6600"/>
              </a:solidFill>
            </a:endParaRPr>
          </a:p>
          <a:p>
            <a:pPr lvl="0">
              <a:buFont typeface="+mj-lt"/>
              <a:buAutoNum type="arabicPeriod"/>
            </a:pPr>
            <a:endParaRPr lang="en-US" sz="900" dirty="0">
              <a:solidFill>
                <a:srgbClr val="FF6600"/>
              </a:solidFill>
            </a:endParaRPr>
          </a:p>
          <a:p>
            <a:endParaRPr lang="en-US" sz="900" dirty="0">
              <a:solidFill>
                <a:srgbClr val="FF6600"/>
              </a:solidFill>
            </a:endParaRPr>
          </a:p>
        </p:txBody>
      </p:sp>
      <p:sp>
        <p:nvSpPr>
          <p:cNvPr id="3" name="TextBox 2"/>
          <p:cNvSpPr txBox="1"/>
          <p:nvPr/>
        </p:nvSpPr>
        <p:spPr>
          <a:xfrm>
            <a:off x="2959100" y="455174"/>
            <a:ext cx="6019800" cy="498085"/>
          </a:xfrm>
          <a:prstGeom prst="rect">
            <a:avLst/>
          </a:prstGeom>
          <a:noFill/>
        </p:spPr>
        <p:txBody>
          <a:bodyPr wrap="square" rtlCol="0">
            <a:spAutoFit/>
          </a:bodyPr>
          <a:lstStyle/>
          <a:p>
            <a:r>
              <a:rPr lang="en-US" sz="2800" dirty="0" smtClean="0">
                <a:solidFill>
                  <a:schemeClr val="tx1"/>
                </a:solidFill>
              </a:rPr>
              <a:t>Bibliography (cont.)</a:t>
            </a:r>
          </a:p>
        </p:txBody>
      </p:sp>
    </p:spTree>
    <p:extLst>
      <p:ext uri="{BB962C8B-B14F-4D97-AF65-F5344CB8AC3E}">
        <p14:creationId xmlns:p14="http://schemas.microsoft.com/office/powerpoint/2010/main" val="38300692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idx="10"/>
          </p:nvPr>
        </p:nvSpPr>
        <p:spPr/>
        <p:txBody>
          <a:bodyPr/>
          <a:lstStyle>
            <a:lvl1pPr eaLnBrk="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charset="0"/>
                <a:cs typeface="MS PGothic" charset="0"/>
              </a:defRPr>
            </a:lvl1pPr>
            <a:lvl2pPr marL="742950" indent="-285750" eaLnBrk="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charset="0"/>
                <a:cs typeface="MS PGothic" charset="0"/>
              </a:defRPr>
            </a:lvl2pPr>
            <a:lvl3pPr marL="1143000" indent="-228600" eaLnBrk="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charset="0"/>
                <a:cs typeface="MS PGothic" charset="0"/>
              </a:defRPr>
            </a:lvl3pPr>
            <a:lvl4pPr marL="1600200" indent="-228600" eaLnBrk="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charset="0"/>
                <a:cs typeface="MS PGothic" charset="0"/>
              </a:defRPr>
            </a:lvl4pPr>
            <a:lvl5pPr marL="2057400" indent="-228600" eaLnBrk="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charset="0"/>
                <a:cs typeface="MS PGothic" charset="0"/>
              </a:defRPr>
            </a:lvl5pPr>
            <a:lvl6pPr marL="2514600" indent="-228600" defTabSz="447675" eaLnBrk="0" fontAlgn="base" hangingPunct="0">
              <a:lnSpc>
                <a:spcPct val="93000"/>
              </a:lnSpc>
              <a:spcBef>
                <a:spcPct val="0"/>
              </a:spcBef>
              <a:spcAft>
                <a:spcPct val="0"/>
              </a:spcAft>
              <a:buClr>
                <a:srgbClr val="000000"/>
              </a:buClr>
              <a:buSzPct val="100000"/>
              <a:buFont typeface="Times New Roman"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charset="0"/>
                <a:cs typeface="MS PGothic" charset="0"/>
              </a:defRPr>
            </a:lvl6pPr>
            <a:lvl7pPr marL="2971800" indent="-228600" defTabSz="447675" eaLnBrk="0" fontAlgn="base" hangingPunct="0">
              <a:lnSpc>
                <a:spcPct val="93000"/>
              </a:lnSpc>
              <a:spcBef>
                <a:spcPct val="0"/>
              </a:spcBef>
              <a:spcAft>
                <a:spcPct val="0"/>
              </a:spcAft>
              <a:buClr>
                <a:srgbClr val="000000"/>
              </a:buClr>
              <a:buSzPct val="100000"/>
              <a:buFont typeface="Times New Roman"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charset="0"/>
                <a:cs typeface="MS PGothic" charset="0"/>
              </a:defRPr>
            </a:lvl7pPr>
            <a:lvl8pPr marL="3429000" indent="-228600" defTabSz="447675" eaLnBrk="0" fontAlgn="base" hangingPunct="0">
              <a:lnSpc>
                <a:spcPct val="93000"/>
              </a:lnSpc>
              <a:spcBef>
                <a:spcPct val="0"/>
              </a:spcBef>
              <a:spcAft>
                <a:spcPct val="0"/>
              </a:spcAft>
              <a:buClr>
                <a:srgbClr val="000000"/>
              </a:buClr>
              <a:buSzPct val="100000"/>
              <a:buFont typeface="Times New Roman"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charset="0"/>
                <a:cs typeface="MS PGothic" charset="0"/>
              </a:defRPr>
            </a:lvl8pPr>
            <a:lvl9pPr marL="3886200" indent="-228600" defTabSz="447675" eaLnBrk="0" fontAlgn="base" hangingPunct="0">
              <a:lnSpc>
                <a:spcPct val="93000"/>
              </a:lnSpc>
              <a:spcBef>
                <a:spcPct val="0"/>
              </a:spcBef>
              <a:spcAft>
                <a:spcPct val="0"/>
              </a:spcAft>
              <a:buClr>
                <a:srgbClr val="000000"/>
              </a:buClr>
              <a:buSzPct val="100000"/>
              <a:buFont typeface="Times New Roman" charset="0"/>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charset="0"/>
                <a:cs typeface="MS PGothic" charset="0"/>
              </a:defRPr>
            </a:lvl9pPr>
          </a:lstStyle>
          <a:p>
            <a:pPr eaLnBrk="1">
              <a:defRPr/>
            </a:pPr>
            <a:fld id="{2DA2A864-547C-6D48-9042-208AC5887403}" type="slidenum">
              <a:rPr lang="it-IT" sz="1300" smtClean="0">
                <a:solidFill>
                  <a:srgbClr val="000000"/>
                </a:solidFill>
              </a:rPr>
              <a:pPr eaLnBrk="1">
                <a:defRPr/>
              </a:pPr>
              <a:t>18</a:t>
            </a:fld>
            <a:endParaRPr lang="it-IT" sz="1300" smtClean="0">
              <a:solidFill>
                <a:srgbClr val="000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p:cNvSpPr>
            <a:spLocks noGrp="1"/>
          </p:cNvSpPr>
          <p:nvPr>
            <p:ph type="title"/>
          </p:nvPr>
        </p:nvSpPr>
        <p:spPr/>
        <p:txBody>
          <a:bodyPr/>
          <a:lstStyle/>
          <a:p>
            <a:r>
              <a:rPr lang="en-US" b="1" dirty="0" smtClean="0"/>
              <a:t>High Gain Single pass FELs</a:t>
            </a:r>
            <a:endParaRPr lang="en-US" b="1" dirty="0"/>
          </a:p>
        </p:txBody>
      </p:sp>
      <p:sp>
        <p:nvSpPr>
          <p:cNvPr id="60" name="Content Placeholder 59"/>
          <p:cNvSpPr>
            <a:spLocks noGrp="1"/>
          </p:cNvSpPr>
          <p:nvPr>
            <p:ph idx="1"/>
          </p:nvPr>
        </p:nvSpPr>
        <p:spPr>
          <a:xfrm>
            <a:off x="352425" y="3148013"/>
            <a:ext cx="9461500" cy="2401887"/>
          </a:xfrm>
        </p:spPr>
        <p:txBody>
          <a:bodyPr/>
          <a:lstStyle/>
          <a:p>
            <a:r>
              <a:rPr lang="en-US" sz="2000" dirty="0">
                <a:solidFill>
                  <a:srgbClr val="3366FF"/>
                </a:solidFill>
              </a:rPr>
              <a:t>Tunable in wavelength </a:t>
            </a:r>
            <a:r>
              <a:rPr lang="en-US" sz="2000" dirty="0" smtClean="0"/>
              <a:t>- mirrorless </a:t>
            </a:r>
            <a:r>
              <a:rPr lang="en-US" sz="2000" dirty="0"/>
              <a:t>configuration: minimize interaction with matter </a:t>
            </a:r>
            <a:r>
              <a:rPr lang="en-US" sz="2000" dirty="0" smtClean="0">
                <a:latin typeface="Wingdings"/>
                <a:ea typeface="Wingdings"/>
                <a:cs typeface="Wingdings"/>
                <a:sym typeface="Wingdings"/>
              </a:rPr>
              <a:t> </a:t>
            </a:r>
            <a:r>
              <a:rPr lang="en-US" sz="2000" dirty="0" smtClean="0">
                <a:solidFill>
                  <a:srgbClr val="3366FF"/>
                </a:solidFill>
              </a:rPr>
              <a:t>VUV</a:t>
            </a:r>
            <a:r>
              <a:rPr lang="en-US" sz="2000" dirty="0">
                <a:solidFill>
                  <a:srgbClr val="3366FF"/>
                </a:solidFill>
              </a:rPr>
              <a:t>- X-</a:t>
            </a:r>
            <a:r>
              <a:rPr lang="en-US" sz="2000" dirty="0" smtClean="0">
                <a:solidFill>
                  <a:srgbClr val="3366FF"/>
                </a:solidFill>
              </a:rPr>
              <a:t>Rays</a:t>
            </a:r>
          </a:p>
          <a:p>
            <a:r>
              <a:rPr lang="en-US" sz="2000" dirty="0" smtClean="0">
                <a:solidFill>
                  <a:srgbClr val="3366FF"/>
                </a:solidFill>
              </a:rPr>
              <a:t>Coherence</a:t>
            </a:r>
            <a:r>
              <a:rPr lang="en-US" sz="2000" dirty="0" smtClean="0"/>
              <a:t> </a:t>
            </a:r>
            <a:r>
              <a:rPr lang="en-US" sz="1600" dirty="0" smtClean="0"/>
              <a:t>(Transverse, single TEM 00 mode, </a:t>
            </a:r>
            <a:r>
              <a:rPr lang="en-US" sz="1600" b="1" dirty="0" smtClean="0"/>
              <a:t>FERMI also temporally coherent</a:t>
            </a:r>
            <a:r>
              <a:rPr lang="en-US" sz="1600" dirty="0" smtClean="0"/>
              <a:t>)  </a:t>
            </a:r>
            <a:endParaRPr lang="en-US" sz="1600" dirty="0" smtClean="0">
              <a:solidFill>
                <a:srgbClr val="FF6600"/>
              </a:solidFill>
            </a:endParaRPr>
          </a:p>
          <a:p>
            <a:r>
              <a:rPr lang="en-US" sz="2000" dirty="0" smtClean="0">
                <a:solidFill>
                  <a:srgbClr val="3366FF"/>
                </a:solidFill>
              </a:rPr>
              <a:t>Narrow spectral bandwidth </a:t>
            </a:r>
            <a:r>
              <a:rPr lang="en-US" sz="2000" dirty="0" smtClean="0"/>
              <a:t>(10</a:t>
            </a:r>
            <a:r>
              <a:rPr lang="en-US" sz="2000" baseline="30000" dirty="0" smtClean="0"/>
              <a:t>-3</a:t>
            </a:r>
            <a:r>
              <a:rPr lang="en-US" sz="2000" dirty="0" smtClean="0"/>
              <a:t> – 10</a:t>
            </a:r>
            <a:r>
              <a:rPr lang="en-US" sz="2000" baseline="30000" dirty="0" smtClean="0"/>
              <a:t>-4</a:t>
            </a:r>
            <a:r>
              <a:rPr lang="en-US" sz="2000" dirty="0" smtClean="0"/>
              <a:t> relative bandwidth)</a:t>
            </a:r>
          </a:p>
          <a:p>
            <a:r>
              <a:rPr lang="en-US" sz="2000" dirty="0" smtClean="0">
                <a:solidFill>
                  <a:srgbClr val="3366FF"/>
                </a:solidFill>
              </a:rPr>
              <a:t>Ultra-short pulses </a:t>
            </a:r>
            <a:r>
              <a:rPr lang="en-US" sz="2000" dirty="0" smtClean="0"/>
              <a:t>(100 fs – 1 fs)</a:t>
            </a:r>
          </a:p>
          <a:p>
            <a:r>
              <a:rPr lang="en-US" sz="2000" dirty="0" smtClean="0">
                <a:solidFill>
                  <a:srgbClr val="3366FF"/>
                </a:solidFill>
              </a:rPr>
              <a:t>High Peak power  </a:t>
            </a:r>
            <a:r>
              <a:rPr lang="en-US" sz="2000" dirty="0" smtClean="0">
                <a:solidFill>
                  <a:schemeClr val="tx1"/>
                </a:solidFill>
              </a:rPr>
              <a:t>(Multi GW to TW) </a:t>
            </a:r>
            <a:endParaRPr lang="en-US" sz="2000" dirty="0" smtClean="0">
              <a:solidFill>
                <a:srgbClr val="FF6600"/>
              </a:solidFill>
            </a:endParaRPr>
          </a:p>
        </p:txBody>
      </p:sp>
      <p:sp>
        <p:nvSpPr>
          <p:cNvPr id="3" name="Slide Number Placeholder 2"/>
          <p:cNvSpPr>
            <a:spLocks noGrp="1"/>
          </p:cNvSpPr>
          <p:nvPr>
            <p:ph type="sldNum" sz="quarter" idx="10"/>
          </p:nvPr>
        </p:nvSpPr>
        <p:spPr/>
        <p:txBody>
          <a:bodyPr/>
          <a:lstStyle/>
          <a:p>
            <a:pPr>
              <a:defRPr/>
            </a:pPr>
            <a:fld id="{3602CEAC-3CAA-4D49-B24B-991E2334495A}" type="slidenum">
              <a:rPr lang="it-IT" smtClean="0"/>
              <a:pPr>
                <a:defRPr/>
              </a:pPr>
              <a:t>2</a:t>
            </a:fld>
            <a:endParaRPr lang="it-IT"/>
          </a:p>
        </p:txBody>
      </p:sp>
      <p:grpSp>
        <p:nvGrpSpPr>
          <p:cNvPr id="56" name="Group 55"/>
          <p:cNvGrpSpPr/>
          <p:nvPr/>
        </p:nvGrpSpPr>
        <p:grpSpPr>
          <a:xfrm>
            <a:off x="2609850" y="1416050"/>
            <a:ext cx="5364163" cy="360363"/>
            <a:chOff x="1682750" y="2546350"/>
            <a:chExt cx="5364163" cy="360363"/>
          </a:xfrm>
          <a:solidFill>
            <a:schemeClr val="tx2">
              <a:lumMod val="75000"/>
            </a:schemeClr>
          </a:solidFill>
        </p:grpSpPr>
        <p:sp>
          <p:nvSpPr>
            <p:cNvPr id="5" name="Rectangle 5"/>
            <p:cNvSpPr>
              <a:spLocks noChangeArrowheads="1"/>
            </p:cNvSpPr>
            <p:nvPr/>
          </p:nvSpPr>
          <p:spPr bwMode="auto">
            <a:xfrm>
              <a:off x="1682750" y="2546350"/>
              <a:ext cx="358775" cy="360363"/>
            </a:xfrm>
            <a:prstGeom prst="rec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sz="1800">
                <a:latin typeface="+mj-lt"/>
              </a:endParaRPr>
            </a:p>
          </p:txBody>
        </p:sp>
        <p:sp>
          <p:nvSpPr>
            <p:cNvPr id="6" name="Text Box 6"/>
            <p:cNvSpPr txBox="1">
              <a:spLocks noChangeArrowheads="1"/>
            </p:cNvSpPr>
            <p:nvPr/>
          </p:nvSpPr>
          <p:spPr bwMode="auto">
            <a:xfrm>
              <a:off x="1682750" y="2546350"/>
              <a:ext cx="350838" cy="3524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latin typeface="+mj-lt"/>
                </a:rPr>
                <a:t>N</a:t>
              </a:r>
            </a:p>
          </p:txBody>
        </p:sp>
        <p:sp>
          <p:nvSpPr>
            <p:cNvPr id="9" name="Rectangle 9"/>
            <p:cNvSpPr>
              <a:spLocks noChangeArrowheads="1"/>
            </p:cNvSpPr>
            <p:nvPr/>
          </p:nvSpPr>
          <p:spPr bwMode="auto">
            <a:xfrm>
              <a:off x="2403475" y="2546350"/>
              <a:ext cx="358775" cy="360363"/>
            </a:xfrm>
            <a:prstGeom prst="rec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sz="1800">
                <a:latin typeface="+mj-lt"/>
              </a:endParaRPr>
            </a:p>
          </p:txBody>
        </p:sp>
        <p:sp>
          <p:nvSpPr>
            <p:cNvPr id="10" name="Text Box 10"/>
            <p:cNvSpPr txBox="1">
              <a:spLocks noChangeArrowheads="1"/>
            </p:cNvSpPr>
            <p:nvPr/>
          </p:nvSpPr>
          <p:spPr bwMode="auto">
            <a:xfrm>
              <a:off x="2403475" y="2546350"/>
              <a:ext cx="338138" cy="3524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dirty="0" err="1">
                  <a:latin typeface="+mj-lt"/>
                </a:rPr>
                <a:t>S</a:t>
              </a:r>
              <a:endParaRPr lang="it-IT" sz="1800" dirty="0">
                <a:latin typeface="+mj-lt"/>
              </a:endParaRPr>
            </a:p>
          </p:txBody>
        </p:sp>
        <p:sp>
          <p:nvSpPr>
            <p:cNvPr id="13" name="Rectangle 13"/>
            <p:cNvSpPr>
              <a:spLocks noChangeArrowheads="1"/>
            </p:cNvSpPr>
            <p:nvPr/>
          </p:nvSpPr>
          <p:spPr bwMode="auto">
            <a:xfrm>
              <a:off x="3086100" y="2546350"/>
              <a:ext cx="358775" cy="360363"/>
            </a:xfrm>
            <a:prstGeom prst="rec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sz="1800">
                <a:latin typeface="+mj-lt"/>
              </a:endParaRPr>
            </a:p>
          </p:txBody>
        </p:sp>
        <p:sp>
          <p:nvSpPr>
            <p:cNvPr id="14" name="Text Box 14"/>
            <p:cNvSpPr txBox="1">
              <a:spLocks noChangeArrowheads="1"/>
            </p:cNvSpPr>
            <p:nvPr/>
          </p:nvSpPr>
          <p:spPr bwMode="auto">
            <a:xfrm>
              <a:off x="3086100" y="2546350"/>
              <a:ext cx="350838" cy="3524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latin typeface="+mj-lt"/>
                </a:rPr>
                <a:t>N</a:t>
              </a:r>
            </a:p>
          </p:txBody>
        </p:sp>
        <p:sp>
          <p:nvSpPr>
            <p:cNvPr id="17" name="Rectangle 17"/>
            <p:cNvSpPr>
              <a:spLocks noChangeArrowheads="1"/>
            </p:cNvSpPr>
            <p:nvPr/>
          </p:nvSpPr>
          <p:spPr bwMode="auto">
            <a:xfrm>
              <a:off x="3806825" y="2546350"/>
              <a:ext cx="358775" cy="360363"/>
            </a:xfrm>
            <a:prstGeom prst="rec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sz="1800">
                <a:latin typeface="+mj-lt"/>
              </a:endParaRPr>
            </a:p>
          </p:txBody>
        </p:sp>
        <p:sp>
          <p:nvSpPr>
            <p:cNvPr id="18" name="Text Box 18"/>
            <p:cNvSpPr txBox="1">
              <a:spLocks noChangeArrowheads="1"/>
            </p:cNvSpPr>
            <p:nvPr/>
          </p:nvSpPr>
          <p:spPr bwMode="auto">
            <a:xfrm>
              <a:off x="3806825" y="2546350"/>
              <a:ext cx="338138" cy="3524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latin typeface="+mj-lt"/>
                </a:rPr>
                <a:t>S</a:t>
              </a:r>
            </a:p>
          </p:txBody>
        </p:sp>
        <p:sp>
          <p:nvSpPr>
            <p:cNvPr id="40" name="Rectangle 22"/>
            <p:cNvSpPr>
              <a:spLocks noChangeArrowheads="1"/>
            </p:cNvSpPr>
            <p:nvPr/>
          </p:nvSpPr>
          <p:spPr bwMode="auto">
            <a:xfrm>
              <a:off x="4564063" y="2546350"/>
              <a:ext cx="358775" cy="360363"/>
            </a:xfrm>
            <a:prstGeom prst="rec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sz="1800">
                <a:latin typeface="+mj-lt"/>
              </a:endParaRPr>
            </a:p>
          </p:txBody>
        </p:sp>
        <p:sp>
          <p:nvSpPr>
            <p:cNvPr id="41" name="Text Box 23"/>
            <p:cNvSpPr txBox="1">
              <a:spLocks noChangeArrowheads="1"/>
            </p:cNvSpPr>
            <p:nvPr/>
          </p:nvSpPr>
          <p:spPr bwMode="auto">
            <a:xfrm>
              <a:off x="4564063" y="2546350"/>
              <a:ext cx="350838" cy="3524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latin typeface="+mj-lt"/>
                </a:rPr>
                <a:t>N</a:t>
              </a:r>
            </a:p>
          </p:txBody>
        </p:sp>
        <p:sp>
          <p:nvSpPr>
            <p:cNvPr id="44" name="Rectangle 26"/>
            <p:cNvSpPr>
              <a:spLocks noChangeArrowheads="1"/>
            </p:cNvSpPr>
            <p:nvPr/>
          </p:nvSpPr>
          <p:spPr bwMode="auto">
            <a:xfrm>
              <a:off x="5284788" y="2546350"/>
              <a:ext cx="358775" cy="360363"/>
            </a:xfrm>
            <a:prstGeom prst="rec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sz="1800">
                <a:latin typeface="+mj-lt"/>
              </a:endParaRPr>
            </a:p>
          </p:txBody>
        </p:sp>
        <p:sp>
          <p:nvSpPr>
            <p:cNvPr id="45" name="Text Box 27"/>
            <p:cNvSpPr txBox="1">
              <a:spLocks noChangeArrowheads="1"/>
            </p:cNvSpPr>
            <p:nvPr/>
          </p:nvSpPr>
          <p:spPr bwMode="auto">
            <a:xfrm>
              <a:off x="5284788" y="2546350"/>
              <a:ext cx="338138" cy="3524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latin typeface="+mj-lt"/>
                </a:rPr>
                <a:t>S</a:t>
              </a:r>
            </a:p>
          </p:txBody>
        </p:sp>
        <p:sp>
          <p:nvSpPr>
            <p:cNvPr id="48" name="Rectangle 30"/>
            <p:cNvSpPr>
              <a:spLocks noChangeArrowheads="1"/>
            </p:cNvSpPr>
            <p:nvPr/>
          </p:nvSpPr>
          <p:spPr bwMode="auto">
            <a:xfrm>
              <a:off x="5967413" y="2546350"/>
              <a:ext cx="358775" cy="360363"/>
            </a:xfrm>
            <a:prstGeom prst="rec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sz="1800">
                <a:latin typeface="+mj-lt"/>
              </a:endParaRPr>
            </a:p>
          </p:txBody>
        </p:sp>
        <p:sp>
          <p:nvSpPr>
            <p:cNvPr id="49" name="Text Box 31"/>
            <p:cNvSpPr txBox="1">
              <a:spLocks noChangeArrowheads="1"/>
            </p:cNvSpPr>
            <p:nvPr/>
          </p:nvSpPr>
          <p:spPr bwMode="auto">
            <a:xfrm>
              <a:off x="5967413" y="2546350"/>
              <a:ext cx="350838" cy="3524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latin typeface="+mj-lt"/>
                </a:rPr>
                <a:t>N</a:t>
              </a:r>
            </a:p>
          </p:txBody>
        </p:sp>
        <p:sp>
          <p:nvSpPr>
            <p:cNvPr id="52" name="Rectangle 34"/>
            <p:cNvSpPr>
              <a:spLocks noChangeArrowheads="1"/>
            </p:cNvSpPr>
            <p:nvPr/>
          </p:nvSpPr>
          <p:spPr bwMode="auto">
            <a:xfrm>
              <a:off x="6688138" y="2546350"/>
              <a:ext cx="358775" cy="360363"/>
            </a:xfrm>
            <a:prstGeom prst="rec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sz="1800">
                <a:latin typeface="+mj-lt"/>
              </a:endParaRPr>
            </a:p>
          </p:txBody>
        </p:sp>
        <p:sp>
          <p:nvSpPr>
            <p:cNvPr id="53" name="Text Box 35"/>
            <p:cNvSpPr txBox="1">
              <a:spLocks noChangeArrowheads="1"/>
            </p:cNvSpPr>
            <p:nvPr/>
          </p:nvSpPr>
          <p:spPr bwMode="auto">
            <a:xfrm>
              <a:off x="6688138" y="2546350"/>
              <a:ext cx="338138" cy="3524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latin typeface="+mj-lt"/>
                </a:rPr>
                <a:t>S</a:t>
              </a:r>
            </a:p>
          </p:txBody>
        </p:sp>
      </p:grpSp>
      <p:grpSp>
        <p:nvGrpSpPr>
          <p:cNvPr id="57" name="Group 56"/>
          <p:cNvGrpSpPr/>
          <p:nvPr/>
        </p:nvGrpSpPr>
        <p:grpSpPr>
          <a:xfrm>
            <a:off x="2546350" y="2532063"/>
            <a:ext cx="5364163" cy="360363"/>
            <a:chOff x="1682750" y="3446463"/>
            <a:chExt cx="5364163" cy="360363"/>
          </a:xfrm>
          <a:solidFill>
            <a:srgbClr val="17375E"/>
          </a:solidFill>
        </p:grpSpPr>
        <p:sp>
          <p:nvSpPr>
            <p:cNvPr id="7" name="Rectangle 7"/>
            <p:cNvSpPr>
              <a:spLocks noChangeArrowheads="1"/>
            </p:cNvSpPr>
            <p:nvPr/>
          </p:nvSpPr>
          <p:spPr bwMode="auto">
            <a:xfrm>
              <a:off x="1682750" y="3446463"/>
              <a:ext cx="358775" cy="360363"/>
            </a:xfrm>
            <a:prstGeom prst="rec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sz="1800">
                <a:latin typeface="+mj-lt"/>
              </a:endParaRPr>
            </a:p>
          </p:txBody>
        </p:sp>
        <p:sp>
          <p:nvSpPr>
            <p:cNvPr id="8" name="Text Box 8"/>
            <p:cNvSpPr txBox="1">
              <a:spLocks noChangeArrowheads="1"/>
            </p:cNvSpPr>
            <p:nvPr/>
          </p:nvSpPr>
          <p:spPr bwMode="auto">
            <a:xfrm>
              <a:off x="1682750" y="3446463"/>
              <a:ext cx="338138" cy="3524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latin typeface="+mj-lt"/>
                </a:rPr>
                <a:t>S</a:t>
              </a:r>
            </a:p>
          </p:txBody>
        </p:sp>
        <p:sp>
          <p:nvSpPr>
            <p:cNvPr id="11" name="Rectangle 11"/>
            <p:cNvSpPr>
              <a:spLocks noChangeArrowheads="1"/>
            </p:cNvSpPr>
            <p:nvPr/>
          </p:nvSpPr>
          <p:spPr bwMode="auto">
            <a:xfrm>
              <a:off x="2403475" y="3446463"/>
              <a:ext cx="358775" cy="360363"/>
            </a:xfrm>
            <a:prstGeom prst="rec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sz="1800">
                <a:latin typeface="+mj-lt"/>
              </a:endParaRPr>
            </a:p>
          </p:txBody>
        </p:sp>
        <p:sp>
          <p:nvSpPr>
            <p:cNvPr id="12" name="Text Box 12"/>
            <p:cNvSpPr txBox="1">
              <a:spLocks noChangeArrowheads="1"/>
            </p:cNvSpPr>
            <p:nvPr/>
          </p:nvSpPr>
          <p:spPr bwMode="auto">
            <a:xfrm>
              <a:off x="2403475" y="3446463"/>
              <a:ext cx="350838" cy="3524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latin typeface="+mj-lt"/>
                </a:rPr>
                <a:t>N</a:t>
              </a:r>
            </a:p>
          </p:txBody>
        </p:sp>
        <p:sp>
          <p:nvSpPr>
            <p:cNvPr id="15" name="Rectangle 15"/>
            <p:cNvSpPr>
              <a:spLocks noChangeArrowheads="1"/>
            </p:cNvSpPr>
            <p:nvPr/>
          </p:nvSpPr>
          <p:spPr bwMode="auto">
            <a:xfrm>
              <a:off x="3086100" y="3446463"/>
              <a:ext cx="358775" cy="360363"/>
            </a:xfrm>
            <a:prstGeom prst="rec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sz="1800">
                <a:latin typeface="+mj-lt"/>
              </a:endParaRPr>
            </a:p>
          </p:txBody>
        </p:sp>
        <p:sp>
          <p:nvSpPr>
            <p:cNvPr id="16" name="Text Box 16"/>
            <p:cNvSpPr txBox="1">
              <a:spLocks noChangeArrowheads="1"/>
            </p:cNvSpPr>
            <p:nvPr/>
          </p:nvSpPr>
          <p:spPr bwMode="auto">
            <a:xfrm>
              <a:off x="3086100" y="3446463"/>
              <a:ext cx="338138" cy="3524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latin typeface="+mj-lt"/>
                </a:rPr>
                <a:t>S</a:t>
              </a:r>
            </a:p>
          </p:txBody>
        </p:sp>
        <p:sp>
          <p:nvSpPr>
            <p:cNvPr id="19" name="Rectangle 19"/>
            <p:cNvSpPr>
              <a:spLocks noChangeArrowheads="1"/>
            </p:cNvSpPr>
            <p:nvPr/>
          </p:nvSpPr>
          <p:spPr bwMode="auto">
            <a:xfrm>
              <a:off x="3806825" y="3446463"/>
              <a:ext cx="358775" cy="360363"/>
            </a:xfrm>
            <a:prstGeom prst="rec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sz="1800">
                <a:latin typeface="+mj-lt"/>
              </a:endParaRPr>
            </a:p>
          </p:txBody>
        </p:sp>
        <p:sp>
          <p:nvSpPr>
            <p:cNvPr id="20" name="Text Box 20"/>
            <p:cNvSpPr txBox="1">
              <a:spLocks noChangeArrowheads="1"/>
            </p:cNvSpPr>
            <p:nvPr/>
          </p:nvSpPr>
          <p:spPr bwMode="auto">
            <a:xfrm>
              <a:off x="3806825" y="3446463"/>
              <a:ext cx="350838" cy="3524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latin typeface="+mj-lt"/>
                </a:rPr>
                <a:t>N</a:t>
              </a:r>
            </a:p>
          </p:txBody>
        </p:sp>
        <p:sp>
          <p:nvSpPr>
            <p:cNvPr id="42" name="Rectangle 24"/>
            <p:cNvSpPr>
              <a:spLocks noChangeArrowheads="1"/>
            </p:cNvSpPr>
            <p:nvPr/>
          </p:nvSpPr>
          <p:spPr bwMode="auto">
            <a:xfrm>
              <a:off x="4564063" y="3446463"/>
              <a:ext cx="358775" cy="360363"/>
            </a:xfrm>
            <a:prstGeom prst="rec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sz="1800">
                <a:latin typeface="+mj-lt"/>
              </a:endParaRPr>
            </a:p>
          </p:txBody>
        </p:sp>
        <p:sp>
          <p:nvSpPr>
            <p:cNvPr id="43" name="Text Box 25"/>
            <p:cNvSpPr txBox="1">
              <a:spLocks noChangeArrowheads="1"/>
            </p:cNvSpPr>
            <p:nvPr/>
          </p:nvSpPr>
          <p:spPr bwMode="auto">
            <a:xfrm>
              <a:off x="4564063" y="3446463"/>
              <a:ext cx="338138" cy="3524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latin typeface="+mj-lt"/>
                </a:rPr>
                <a:t>S</a:t>
              </a:r>
            </a:p>
          </p:txBody>
        </p:sp>
        <p:sp>
          <p:nvSpPr>
            <p:cNvPr id="46" name="Rectangle 28"/>
            <p:cNvSpPr>
              <a:spLocks noChangeArrowheads="1"/>
            </p:cNvSpPr>
            <p:nvPr/>
          </p:nvSpPr>
          <p:spPr bwMode="auto">
            <a:xfrm>
              <a:off x="5284788" y="3446463"/>
              <a:ext cx="358775" cy="360363"/>
            </a:xfrm>
            <a:prstGeom prst="rec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sz="1800">
                <a:latin typeface="+mj-lt"/>
              </a:endParaRPr>
            </a:p>
          </p:txBody>
        </p:sp>
        <p:sp>
          <p:nvSpPr>
            <p:cNvPr id="47" name="Text Box 29"/>
            <p:cNvSpPr txBox="1">
              <a:spLocks noChangeArrowheads="1"/>
            </p:cNvSpPr>
            <p:nvPr/>
          </p:nvSpPr>
          <p:spPr bwMode="auto">
            <a:xfrm>
              <a:off x="5284788" y="3446463"/>
              <a:ext cx="350838" cy="3524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latin typeface="+mj-lt"/>
                </a:rPr>
                <a:t>N</a:t>
              </a:r>
            </a:p>
          </p:txBody>
        </p:sp>
        <p:sp>
          <p:nvSpPr>
            <p:cNvPr id="50" name="Rectangle 32"/>
            <p:cNvSpPr>
              <a:spLocks noChangeArrowheads="1"/>
            </p:cNvSpPr>
            <p:nvPr/>
          </p:nvSpPr>
          <p:spPr bwMode="auto">
            <a:xfrm>
              <a:off x="5967413" y="3446463"/>
              <a:ext cx="358775" cy="360363"/>
            </a:xfrm>
            <a:prstGeom prst="rec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sz="1800">
                <a:latin typeface="+mj-lt"/>
              </a:endParaRPr>
            </a:p>
          </p:txBody>
        </p:sp>
        <p:sp>
          <p:nvSpPr>
            <p:cNvPr id="51" name="Text Box 33"/>
            <p:cNvSpPr txBox="1">
              <a:spLocks noChangeArrowheads="1"/>
            </p:cNvSpPr>
            <p:nvPr/>
          </p:nvSpPr>
          <p:spPr bwMode="auto">
            <a:xfrm>
              <a:off x="5967413" y="3446463"/>
              <a:ext cx="338138" cy="3524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latin typeface="+mj-lt"/>
                </a:rPr>
                <a:t>S</a:t>
              </a:r>
            </a:p>
          </p:txBody>
        </p:sp>
        <p:sp>
          <p:nvSpPr>
            <p:cNvPr id="54" name="Rectangle 36"/>
            <p:cNvSpPr>
              <a:spLocks noChangeArrowheads="1"/>
            </p:cNvSpPr>
            <p:nvPr/>
          </p:nvSpPr>
          <p:spPr bwMode="auto">
            <a:xfrm>
              <a:off x="6688138" y="3446463"/>
              <a:ext cx="358775" cy="360363"/>
            </a:xfrm>
            <a:prstGeom prst="rect">
              <a:avLst/>
            </a:prstGeom>
            <a:gr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sz="1800">
                <a:latin typeface="+mj-lt"/>
              </a:endParaRPr>
            </a:p>
          </p:txBody>
        </p:sp>
        <p:sp>
          <p:nvSpPr>
            <p:cNvPr id="55" name="Text Box 37"/>
            <p:cNvSpPr txBox="1">
              <a:spLocks noChangeArrowheads="1"/>
            </p:cNvSpPr>
            <p:nvPr/>
          </p:nvSpPr>
          <p:spPr bwMode="auto">
            <a:xfrm>
              <a:off x="6688138" y="3446463"/>
              <a:ext cx="350838" cy="3524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latin typeface="+mj-lt"/>
                </a:rPr>
                <a:t>N</a:t>
              </a:r>
            </a:p>
          </p:txBody>
        </p:sp>
      </p:grpSp>
      <p:sp>
        <p:nvSpPr>
          <p:cNvPr id="23" name="Oval 39"/>
          <p:cNvSpPr>
            <a:spLocks noChangeArrowheads="1"/>
          </p:cNvSpPr>
          <p:nvPr/>
        </p:nvSpPr>
        <p:spPr bwMode="auto">
          <a:xfrm>
            <a:off x="2773363" y="1904939"/>
            <a:ext cx="687466" cy="228474"/>
          </a:xfrm>
          <a:prstGeom prst="ellipse">
            <a:avLst/>
          </a:prstGeom>
          <a:solidFill>
            <a:srgbClr val="3366FF"/>
          </a:solidFill>
          <a:ln w="9525">
            <a:solidFill>
              <a:schemeClr val="tx1"/>
            </a:solidFill>
            <a:round/>
            <a:headEnd/>
            <a:tailEnd/>
          </a:ln>
          <a:effectLst/>
          <a:extLst/>
        </p:spPr>
        <p:txBody>
          <a:bodyPr wrap="none" anchor="ctr"/>
          <a:lstStyle/>
          <a:p>
            <a:pPr algn="ctr"/>
            <a:endParaRPr lang="en-US" sz="1800">
              <a:solidFill>
                <a:schemeClr val="hlink"/>
              </a:solidFill>
              <a:latin typeface="+mj-lt"/>
            </a:endParaRPr>
          </a:p>
        </p:txBody>
      </p:sp>
      <p:sp>
        <p:nvSpPr>
          <p:cNvPr id="35" name="Oval 41"/>
          <p:cNvSpPr>
            <a:spLocks noChangeArrowheads="1"/>
          </p:cNvSpPr>
          <p:nvPr/>
        </p:nvSpPr>
        <p:spPr bwMode="auto">
          <a:xfrm>
            <a:off x="7344583" y="1841439"/>
            <a:ext cx="45719" cy="241361"/>
          </a:xfrm>
          <a:prstGeom prst="ellipse">
            <a:avLst/>
          </a:prstGeom>
          <a:solidFill>
            <a:srgbClr val="3366FF"/>
          </a:solidFill>
          <a:ln w="9525">
            <a:solidFill>
              <a:schemeClr val="tx1"/>
            </a:solidFill>
            <a:round/>
            <a:headEnd/>
            <a:tailEnd/>
          </a:ln>
          <a:effectLst/>
          <a:extLst/>
        </p:spPr>
        <p:txBody>
          <a:bodyPr wrap="none" anchor="ctr"/>
          <a:lstStyle/>
          <a:p>
            <a:endParaRPr lang="it-IT" sz="1800">
              <a:latin typeface="+mj-lt"/>
            </a:endParaRPr>
          </a:p>
        </p:txBody>
      </p:sp>
      <p:sp>
        <p:nvSpPr>
          <p:cNvPr id="36" name="Oval 42"/>
          <p:cNvSpPr>
            <a:spLocks noChangeArrowheads="1"/>
          </p:cNvSpPr>
          <p:nvPr/>
        </p:nvSpPr>
        <p:spPr bwMode="auto">
          <a:xfrm>
            <a:off x="7481468" y="1841439"/>
            <a:ext cx="45719" cy="241361"/>
          </a:xfrm>
          <a:prstGeom prst="ellipse">
            <a:avLst/>
          </a:prstGeom>
          <a:solidFill>
            <a:srgbClr val="3366FF"/>
          </a:solidFill>
          <a:ln w="9525">
            <a:solidFill>
              <a:schemeClr val="tx1"/>
            </a:solidFill>
            <a:round/>
            <a:headEnd/>
            <a:tailEnd/>
          </a:ln>
          <a:effectLst/>
          <a:extLst/>
        </p:spPr>
        <p:txBody>
          <a:bodyPr wrap="none" anchor="ctr"/>
          <a:lstStyle/>
          <a:p>
            <a:endParaRPr lang="it-IT" sz="1800">
              <a:latin typeface="+mj-lt"/>
            </a:endParaRPr>
          </a:p>
        </p:txBody>
      </p:sp>
      <p:sp>
        <p:nvSpPr>
          <p:cNvPr id="37" name="Oval 43"/>
          <p:cNvSpPr>
            <a:spLocks noChangeArrowheads="1"/>
          </p:cNvSpPr>
          <p:nvPr/>
        </p:nvSpPr>
        <p:spPr bwMode="auto">
          <a:xfrm>
            <a:off x="7621395" y="1841439"/>
            <a:ext cx="45719" cy="241361"/>
          </a:xfrm>
          <a:prstGeom prst="ellipse">
            <a:avLst/>
          </a:prstGeom>
          <a:solidFill>
            <a:srgbClr val="3366FF"/>
          </a:solidFill>
          <a:ln w="9525">
            <a:solidFill>
              <a:schemeClr val="tx1"/>
            </a:solidFill>
            <a:round/>
            <a:headEnd/>
            <a:tailEnd/>
          </a:ln>
          <a:effectLst/>
          <a:extLst/>
        </p:spPr>
        <p:txBody>
          <a:bodyPr wrap="none" anchor="ctr"/>
          <a:lstStyle/>
          <a:p>
            <a:endParaRPr lang="it-IT" sz="1800">
              <a:latin typeface="+mj-lt"/>
            </a:endParaRPr>
          </a:p>
        </p:txBody>
      </p:sp>
      <p:sp>
        <p:nvSpPr>
          <p:cNvPr id="38" name="Oval 44"/>
          <p:cNvSpPr>
            <a:spLocks noChangeArrowheads="1"/>
          </p:cNvSpPr>
          <p:nvPr/>
        </p:nvSpPr>
        <p:spPr bwMode="auto">
          <a:xfrm>
            <a:off x="7758279" y="1841439"/>
            <a:ext cx="45719" cy="241361"/>
          </a:xfrm>
          <a:prstGeom prst="ellipse">
            <a:avLst/>
          </a:prstGeom>
          <a:solidFill>
            <a:srgbClr val="3366FF"/>
          </a:solidFill>
          <a:ln w="9525">
            <a:solidFill>
              <a:schemeClr val="tx1"/>
            </a:solidFill>
            <a:round/>
            <a:headEnd/>
            <a:tailEnd/>
          </a:ln>
          <a:effectLst/>
          <a:extLst/>
        </p:spPr>
        <p:txBody>
          <a:bodyPr wrap="none" anchor="ctr"/>
          <a:lstStyle/>
          <a:p>
            <a:endParaRPr lang="it-IT" sz="1800">
              <a:latin typeface="+mj-lt"/>
            </a:endParaRPr>
          </a:p>
        </p:txBody>
      </p:sp>
      <p:sp>
        <p:nvSpPr>
          <p:cNvPr id="39" name="Oval 45"/>
          <p:cNvSpPr>
            <a:spLocks noChangeArrowheads="1"/>
          </p:cNvSpPr>
          <p:nvPr/>
        </p:nvSpPr>
        <p:spPr bwMode="auto">
          <a:xfrm>
            <a:off x="7895164" y="1841439"/>
            <a:ext cx="45719" cy="241361"/>
          </a:xfrm>
          <a:prstGeom prst="ellipse">
            <a:avLst/>
          </a:prstGeom>
          <a:solidFill>
            <a:srgbClr val="3366FF"/>
          </a:solidFill>
          <a:ln w="9525">
            <a:solidFill>
              <a:schemeClr val="tx1"/>
            </a:solidFill>
            <a:round/>
            <a:headEnd/>
            <a:tailEnd/>
          </a:ln>
          <a:effectLst/>
          <a:extLst/>
        </p:spPr>
        <p:txBody>
          <a:bodyPr wrap="none" anchor="ctr"/>
          <a:lstStyle/>
          <a:p>
            <a:endParaRPr lang="it-IT" sz="1800">
              <a:latin typeface="+mj-lt"/>
            </a:endParaRPr>
          </a:p>
        </p:txBody>
      </p:sp>
      <p:grpSp>
        <p:nvGrpSpPr>
          <p:cNvPr id="25" name="Group 46"/>
          <p:cNvGrpSpPr>
            <a:grpSpLocks/>
          </p:cNvGrpSpPr>
          <p:nvPr/>
        </p:nvGrpSpPr>
        <p:grpSpPr bwMode="auto">
          <a:xfrm>
            <a:off x="4209661" y="1879539"/>
            <a:ext cx="760472" cy="231013"/>
            <a:chOff x="3606" y="2432"/>
            <a:chExt cx="250" cy="91"/>
          </a:xfrm>
          <a:solidFill>
            <a:srgbClr val="3366FF"/>
          </a:solidFill>
        </p:grpSpPr>
        <p:sp>
          <p:nvSpPr>
            <p:cNvPr id="30" name="Oval 47"/>
            <p:cNvSpPr>
              <a:spLocks noChangeArrowheads="1"/>
            </p:cNvSpPr>
            <p:nvPr/>
          </p:nvSpPr>
          <p:spPr bwMode="auto">
            <a:xfrm>
              <a:off x="3606" y="2432"/>
              <a:ext cx="83" cy="91"/>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latin typeface="+mj-lt"/>
              </a:endParaRPr>
            </a:p>
          </p:txBody>
        </p:sp>
        <p:sp>
          <p:nvSpPr>
            <p:cNvPr id="31" name="Oval 48"/>
            <p:cNvSpPr>
              <a:spLocks noChangeArrowheads="1"/>
            </p:cNvSpPr>
            <p:nvPr/>
          </p:nvSpPr>
          <p:spPr bwMode="auto">
            <a:xfrm>
              <a:off x="3648" y="2432"/>
              <a:ext cx="83" cy="91"/>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latin typeface="+mj-lt"/>
              </a:endParaRPr>
            </a:p>
          </p:txBody>
        </p:sp>
        <p:sp>
          <p:nvSpPr>
            <p:cNvPr id="32" name="Oval 49"/>
            <p:cNvSpPr>
              <a:spLocks noChangeArrowheads="1"/>
            </p:cNvSpPr>
            <p:nvPr/>
          </p:nvSpPr>
          <p:spPr bwMode="auto">
            <a:xfrm>
              <a:off x="3689" y="2432"/>
              <a:ext cx="82" cy="91"/>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latin typeface="+mj-lt"/>
              </a:endParaRPr>
            </a:p>
          </p:txBody>
        </p:sp>
        <p:sp>
          <p:nvSpPr>
            <p:cNvPr id="33" name="Oval 50"/>
            <p:cNvSpPr>
              <a:spLocks noChangeArrowheads="1"/>
            </p:cNvSpPr>
            <p:nvPr/>
          </p:nvSpPr>
          <p:spPr bwMode="auto">
            <a:xfrm>
              <a:off x="3731" y="2432"/>
              <a:ext cx="83" cy="91"/>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latin typeface="+mj-lt"/>
              </a:endParaRPr>
            </a:p>
          </p:txBody>
        </p:sp>
        <p:sp>
          <p:nvSpPr>
            <p:cNvPr id="34" name="Oval 51"/>
            <p:cNvSpPr>
              <a:spLocks noChangeArrowheads="1"/>
            </p:cNvSpPr>
            <p:nvPr/>
          </p:nvSpPr>
          <p:spPr bwMode="auto">
            <a:xfrm>
              <a:off x="3773" y="2432"/>
              <a:ext cx="83" cy="91"/>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latin typeface="+mj-lt"/>
              </a:endParaRPr>
            </a:p>
          </p:txBody>
        </p:sp>
      </p:grpSp>
      <p:sp>
        <p:nvSpPr>
          <p:cNvPr id="26" name="Freeform 52"/>
          <p:cNvSpPr>
            <a:spLocks/>
          </p:cNvSpPr>
          <p:nvPr/>
        </p:nvSpPr>
        <p:spPr bwMode="auto">
          <a:xfrm>
            <a:off x="4276809" y="2090264"/>
            <a:ext cx="842603" cy="208166"/>
          </a:xfrm>
          <a:custGeom>
            <a:avLst/>
            <a:gdLst>
              <a:gd name="T0" fmla="*/ 3 w 344"/>
              <a:gd name="T1" fmla="*/ 48 h 119"/>
              <a:gd name="T2" fmla="*/ 9 w 344"/>
              <a:gd name="T3" fmla="*/ 31 h 119"/>
              <a:gd name="T4" fmla="*/ 14 w 344"/>
              <a:gd name="T5" fmla="*/ 16 h 119"/>
              <a:gd name="T6" fmla="*/ 20 w 344"/>
              <a:gd name="T7" fmla="*/ 6 h 119"/>
              <a:gd name="T8" fmla="*/ 25 w 344"/>
              <a:gd name="T9" fmla="*/ 0 h 119"/>
              <a:gd name="T10" fmla="*/ 31 w 344"/>
              <a:gd name="T11" fmla="*/ 0 h 119"/>
              <a:gd name="T12" fmla="*/ 36 w 344"/>
              <a:gd name="T13" fmla="*/ 5 h 119"/>
              <a:gd name="T14" fmla="*/ 42 w 344"/>
              <a:gd name="T15" fmla="*/ 15 h 119"/>
              <a:gd name="T16" fmla="*/ 47 w 344"/>
              <a:gd name="T17" fmla="*/ 29 h 119"/>
              <a:gd name="T18" fmla="*/ 53 w 344"/>
              <a:gd name="T19" fmla="*/ 45 h 119"/>
              <a:gd name="T20" fmla="*/ 58 w 344"/>
              <a:gd name="T21" fmla="*/ 63 h 119"/>
              <a:gd name="T22" fmla="*/ 64 w 344"/>
              <a:gd name="T23" fmla="*/ 81 h 119"/>
              <a:gd name="T24" fmla="*/ 69 w 344"/>
              <a:gd name="T25" fmla="*/ 96 h 119"/>
              <a:gd name="T26" fmla="*/ 75 w 344"/>
              <a:gd name="T27" fmla="*/ 109 h 119"/>
              <a:gd name="T28" fmla="*/ 80 w 344"/>
              <a:gd name="T29" fmla="*/ 117 h 119"/>
              <a:gd name="T30" fmla="*/ 86 w 344"/>
              <a:gd name="T31" fmla="*/ 119 h 119"/>
              <a:gd name="T32" fmla="*/ 91 w 344"/>
              <a:gd name="T33" fmla="*/ 117 h 119"/>
              <a:gd name="T34" fmla="*/ 97 w 344"/>
              <a:gd name="T35" fmla="*/ 109 h 119"/>
              <a:gd name="T36" fmla="*/ 102 w 344"/>
              <a:gd name="T37" fmla="*/ 97 h 119"/>
              <a:gd name="T38" fmla="*/ 107 w 344"/>
              <a:gd name="T39" fmla="*/ 82 h 119"/>
              <a:gd name="T40" fmla="*/ 113 w 344"/>
              <a:gd name="T41" fmla="*/ 64 h 119"/>
              <a:gd name="T42" fmla="*/ 118 w 344"/>
              <a:gd name="T43" fmla="*/ 47 h 119"/>
              <a:gd name="T44" fmla="*/ 124 w 344"/>
              <a:gd name="T45" fmla="*/ 30 h 119"/>
              <a:gd name="T46" fmla="*/ 129 w 344"/>
              <a:gd name="T47" fmla="*/ 16 h 119"/>
              <a:gd name="T48" fmla="*/ 135 w 344"/>
              <a:gd name="T49" fmla="*/ 6 h 119"/>
              <a:gd name="T50" fmla="*/ 140 w 344"/>
              <a:gd name="T51" fmla="*/ 0 h 119"/>
              <a:gd name="T52" fmla="*/ 146 w 344"/>
              <a:gd name="T53" fmla="*/ 0 h 119"/>
              <a:gd name="T54" fmla="*/ 151 w 344"/>
              <a:gd name="T55" fmla="*/ 5 h 119"/>
              <a:gd name="T56" fmla="*/ 157 w 344"/>
              <a:gd name="T57" fmla="*/ 15 h 119"/>
              <a:gd name="T58" fmla="*/ 162 w 344"/>
              <a:gd name="T59" fmla="*/ 29 h 119"/>
              <a:gd name="T60" fmla="*/ 168 w 344"/>
              <a:gd name="T61" fmla="*/ 46 h 119"/>
              <a:gd name="T62" fmla="*/ 173 w 344"/>
              <a:gd name="T63" fmla="*/ 64 h 119"/>
              <a:gd name="T64" fmla="*/ 179 w 344"/>
              <a:gd name="T65" fmla="*/ 81 h 119"/>
              <a:gd name="T66" fmla="*/ 184 w 344"/>
              <a:gd name="T67" fmla="*/ 97 h 119"/>
              <a:gd name="T68" fmla="*/ 190 w 344"/>
              <a:gd name="T69" fmla="*/ 109 h 119"/>
              <a:gd name="T70" fmla="*/ 195 w 344"/>
              <a:gd name="T71" fmla="*/ 117 h 119"/>
              <a:gd name="T72" fmla="*/ 201 w 344"/>
              <a:gd name="T73" fmla="*/ 119 h 119"/>
              <a:gd name="T74" fmla="*/ 206 w 344"/>
              <a:gd name="T75" fmla="*/ 117 h 119"/>
              <a:gd name="T76" fmla="*/ 212 w 344"/>
              <a:gd name="T77" fmla="*/ 109 h 119"/>
              <a:gd name="T78" fmla="*/ 217 w 344"/>
              <a:gd name="T79" fmla="*/ 97 h 119"/>
              <a:gd name="T80" fmla="*/ 223 w 344"/>
              <a:gd name="T81" fmla="*/ 81 h 119"/>
              <a:gd name="T82" fmla="*/ 228 w 344"/>
              <a:gd name="T83" fmla="*/ 63 h 119"/>
              <a:gd name="T84" fmla="*/ 234 w 344"/>
              <a:gd name="T85" fmla="*/ 46 h 119"/>
              <a:gd name="T86" fmla="*/ 239 w 344"/>
              <a:gd name="T87" fmla="*/ 29 h 119"/>
              <a:gd name="T88" fmla="*/ 245 w 344"/>
              <a:gd name="T89" fmla="*/ 15 h 119"/>
              <a:gd name="T90" fmla="*/ 250 w 344"/>
              <a:gd name="T91" fmla="*/ 5 h 119"/>
              <a:gd name="T92" fmla="*/ 256 w 344"/>
              <a:gd name="T93" fmla="*/ 0 h 119"/>
              <a:gd name="T94" fmla="*/ 261 w 344"/>
              <a:gd name="T95" fmla="*/ 0 h 119"/>
              <a:gd name="T96" fmla="*/ 267 w 344"/>
              <a:gd name="T97" fmla="*/ 6 h 119"/>
              <a:gd name="T98" fmla="*/ 272 w 344"/>
              <a:gd name="T99" fmla="*/ 16 h 119"/>
              <a:gd name="T100" fmla="*/ 278 w 344"/>
              <a:gd name="T101" fmla="*/ 30 h 119"/>
              <a:gd name="T102" fmla="*/ 283 w 344"/>
              <a:gd name="T103" fmla="*/ 47 h 119"/>
              <a:gd name="T104" fmla="*/ 289 w 344"/>
              <a:gd name="T105" fmla="*/ 65 h 119"/>
              <a:gd name="T106" fmla="*/ 294 w 344"/>
              <a:gd name="T107" fmla="*/ 82 h 119"/>
              <a:gd name="T108" fmla="*/ 300 w 344"/>
              <a:gd name="T109" fmla="*/ 98 h 119"/>
              <a:gd name="T110" fmla="*/ 305 w 344"/>
              <a:gd name="T111" fmla="*/ 110 h 119"/>
              <a:gd name="T112" fmla="*/ 311 w 344"/>
              <a:gd name="T113" fmla="*/ 117 h 119"/>
              <a:gd name="T114" fmla="*/ 316 w 344"/>
              <a:gd name="T115" fmla="*/ 119 h 119"/>
              <a:gd name="T116" fmla="*/ 322 w 344"/>
              <a:gd name="T117" fmla="*/ 116 h 119"/>
              <a:gd name="T118" fmla="*/ 327 w 344"/>
              <a:gd name="T119" fmla="*/ 108 h 119"/>
              <a:gd name="T120" fmla="*/ 333 w 344"/>
              <a:gd name="T121" fmla="*/ 96 h 119"/>
              <a:gd name="T122" fmla="*/ 338 w 344"/>
              <a:gd name="T123" fmla="*/ 80 h 119"/>
              <a:gd name="T124" fmla="*/ 344 w 344"/>
              <a:gd name="T125"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119">
                <a:moveTo>
                  <a:pt x="0" y="60"/>
                </a:moveTo>
                <a:lnTo>
                  <a:pt x="1" y="54"/>
                </a:lnTo>
                <a:lnTo>
                  <a:pt x="3" y="48"/>
                </a:lnTo>
                <a:lnTo>
                  <a:pt x="5" y="42"/>
                </a:lnTo>
                <a:lnTo>
                  <a:pt x="7" y="36"/>
                </a:lnTo>
                <a:lnTo>
                  <a:pt x="9" y="31"/>
                </a:lnTo>
                <a:lnTo>
                  <a:pt x="10" y="26"/>
                </a:lnTo>
                <a:lnTo>
                  <a:pt x="12" y="21"/>
                </a:lnTo>
                <a:lnTo>
                  <a:pt x="14" y="16"/>
                </a:lnTo>
                <a:lnTo>
                  <a:pt x="16" y="13"/>
                </a:lnTo>
                <a:lnTo>
                  <a:pt x="18" y="9"/>
                </a:lnTo>
                <a:lnTo>
                  <a:pt x="20" y="6"/>
                </a:lnTo>
                <a:lnTo>
                  <a:pt x="21" y="4"/>
                </a:lnTo>
                <a:lnTo>
                  <a:pt x="23" y="2"/>
                </a:lnTo>
                <a:lnTo>
                  <a:pt x="25" y="0"/>
                </a:lnTo>
                <a:lnTo>
                  <a:pt x="27" y="0"/>
                </a:lnTo>
                <a:lnTo>
                  <a:pt x="29" y="0"/>
                </a:lnTo>
                <a:lnTo>
                  <a:pt x="31" y="0"/>
                </a:lnTo>
                <a:lnTo>
                  <a:pt x="32" y="1"/>
                </a:lnTo>
                <a:lnTo>
                  <a:pt x="34" y="3"/>
                </a:lnTo>
                <a:lnTo>
                  <a:pt x="36" y="5"/>
                </a:lnTo>
                <a:lnTo>
                  <a:pt x="38" y="8"/>
                </a:lnTo>
                <a:lnTo>
                  <a:pt x="40" y="11"/>
                </a:lnTo>
                <a:lnTo>
                  <a:pt x="42" y="15"/>
                </a:lnTo>
                <a:lnTo>
                  <a:pt x="43" y="19"/>
                </a:lnTo>
                <a:lnTo>
                  <a:pt x="45" y="24"/>
                </a:lnTo>
                <a:lnTo>
                  <a:pt x="47" y="29"/>
                </a:lnTo>
                <a:lnTo>
                  <a:pt x="49" y="34"/>
                </a:lnTo>
                <a:lnTo>
                  <a:pt x="51" y="39"/>
                </a:lnTo>
                <a:lnTo>
                  <a:pt x="53" y="45"/>
                </a:lnTo>
                <a:lnTo>
                  <a:pt x="54" y="51"/>
                </a:lnTo>
                <a:lnTo>
                  <a:pt x="56" y="57"/>
                </a:lnTo>
                <a:lnTo>
                  <a:pt x="58" y="63"/>
                </a:lnTo>
                <a:lnTo>
                  <a:pt x="60" y="69"/>
                </a:lnTo>
                <a:lnTo>
                  <a:pt x="62" y="75"/>
                </a:lnTo>
                <a:lnTo>
                  <a:pt x="64" y="81"/>
                </a:lnTo>
                <a:lnTo>
                  <a:pt x="65" y="86"/>
                </a:lnTo>
                <a:lnTo>
                  <a:pt x="67" y="91"/>
                </a:lnTo>
                <a:lnTo>
                  <a:pt x="69" y="96"/>
                </a:lnTo>
                <a:lnTo>
                  <a:pt x="71" y="101"/>
                </a:lnTo>
                <a:lnTo>
                  <a:pt x="73" y="105"/>
                </a:lnTo>
                <a:lnTo>
                  <a:pt x="75" y="109"/>
                </a:lnTo>
                <a:lnTo>
                  <a:pt x="76" y="112"/>
                </a:lnTo>
                <a:lnTo>
                  <a:pt x="78" y="114"/>
                </a:lnTo>
                <a:lnTo>
                  <a:pt x="80" y="117"/>
                </a:lnTo>
                <a:lnTo>
                  <a:pt x="82" y="118"/>
                </a:lnTo>
                <a:lnTo>
                  <a:pt x="84" y="119"/>
                </a:lnTo>
                <a:lnTo>
                  <a:pt x="86" y="119"/>
                </a:lnTo>
                <a:lnTo>
                  <a:pt x="87" y="119"/>
                </a:lnTo>
                <a:lnTo>
                  <a:pt x="89" y="118"/>
                </a:lnTo>
                <a:lnTo>
                  <a:pt x="91" y="117"/>
                </a:lnTo>
                <a:lnTo>
                  <a:pt x="93" y="115"/>
                </a:lnTo>
                <a:lnTo>
                  <a:pt x="95" y="113"/>
                </a:lnTo>
                <a:lnTo>
                  <a:pt x="97" y="109"/>
                </a:lnTo>
                <a:lnTo>
                  <a:pt x="98" y="106"/>
                </a:lnTo>
                <a:lnTo>
                  <a:pt x="100" y="102"/>
                </a:lnTo>
                <a:lnTo>
                  <a:pt x="102" y="97"/>
                </a:lnTo>
                <a:lnTo>
                  <a:pt x="104" y="93"/>
                </a:lnTo>
                <a:lnTo>
                  <a:pt x="106" y="87"/>
                </a:lnTo>
                <a:lnTo>
                  <a:pt x="107" y="82"/>
                </a:lnTo>
                <a:lnTo>
                  <a:pt x="109" y="76"/>
                </a:lnTo>
                <a:lnTo>
                  <a:pt x="111" y="70"/>
                </a:lnTo>
                <a:lnTo>
                  <a:pt x="113" y="64"/>
                </a:lnTo>
                <a:lnTo>
                  <a:pt x="115" y="58"/>
                </a:lnTo>
                <a:lnTo>
                  <a:pt x="117" y="53"/>
                </a:lnTo>
                <a:lnTo>
                  <a:pt x="118" y="47"/>
                </a:lnTo>
                <a:lnTo>
                  <a:pt x="120" y="41"/>
                </a:lnTo>
                <a:lnTo>
                  <a:pt x="122" y="35"/>
                </a:lnTo>
                <a:lnTo>
                  <a:pt x="124" y="30"/>
                </a:lnTo>
                <a:lnTo>
                  <a:pt x="126" y="25"/>
                </a:lnTo>
                <a:lnTo>
                  <a:pt x="128" y="20"/>
                </a:lnTo>
                <a:lnTo>
                  <a:pt x="129" y="16"/>
                </a:lnTo>
                <a:lnTo>
                  <a:pt x="131" y="12"/>
                </a:lnTo>
                <a:lnTo>
                  <a:pt x="133" y="8"/>
                </a:lnTo>
                <a:lnTo>
                  <a:pt x="135" y="6"/>
                </a:lnTo>
                <a:lnTo>
                  <a:pt x="137" y="3"/>
                </a:lnTo>
                <a:lnTo>
                  <a:pt x="139" y="1"/>
                </a:lnTo>
                <a:lnTo>
                  <a:pt x="140" y="0"/>
                </a:lnTo>
                <a:lnTo>
                  <a:pt x="142" y="0"/>
                </a:lnTo>
                <a:lnTo>
                  <a:pt x="144" y="0"/>
                </a:lnTo>
                <a:lnTo>
                  <a:pt x="146" y="0"/>
                </a:lnTo>
                <a:lnTo>
                  <a:pt x="148" y="1"/>
                </a:lnTo>
                <a:lnTo>
                  <a:pt x="150" y="3"/>
                </a:lnTo>
                <a:lnTo>
                  <a:pt x="151" y="5"/>
                </a:lnTo>
                <a:lnTo>
                  <a:pt x="153" y="8"/>
                </a:lnTo>
                <a:lnTo>
                  <a:pt x="155" y="12"/>
                </a:lnTo>
                <a:lnTo>
                  <a:pt x="157" y="15"/>
                </a:lnTo>
                <a:lnTo>
                  <a:pt x="159" y="20"/>
                </a:lnTo>
                <a:lnTo>
                  <a:pt x="161" y="24"/>
                </a:lnTo>
                <a:lnTo>
                  <a:pt x="162" y="29"/>
                </a:lnTo>
                <a:lnTo>
                  <a:pt x="164" y="35"/>
                </a:lnTo>
                <a:lnTo>
                  <a:pt x="166" y="40"/>
                </a:lnTo>
                <a:lnTo>
                  <a:pt x="168" y="46"/>
                </a:lnTo>
                <a:lnTo>
                  <a:pt x="170" y="52"/>
                </a:lnTo>
                <a:lnTo>
                  <a:pt x="172" y="58"/>
                </a:lnTo>
                <a:lnTo>
                  <a:pt x="173" y="64"/>
                </a:lnTo>
                <a:lnTo>
                  <a:pt x="175" y="70"/>
                </a:lnTo>
                <a:lnTo>
                  <a:pt x="177" y="76"/>
                </a:lnTo>
                <a:lnTo>
                  <a:pt x="179" y="81"/>
                </a:lnTo>
                <a:lnTo>
                  <a:pt x="181" y="87"/>
                </a:lnTo>
                <a:lnTo>
                  <a:pt x="183" y="92"/>
                </a:lnTo>
                <a:lnTo>
                  <a:pt x="184" y="97"/>
                </a:lnTo>
                <a:lnTo>
                  <a:pt x="186" y="101"/>
                </a:lnTo>
                <a:lnTo>
                  <a:pt x="188" y="106"/>
                </a:lnTo>
                <a:lnTo>
                  <a:pt x="190" y="109"/>
                </a:lnTo>
                <a:lnTo>
                  <a:pt x="192" y="112"/>
                </a:lnTo>
                <a:lnTo>
                  <a:pt x="194" y="115"/>
                </a:lnTo>
                <a:lnTo>
                  <a:pt x="195" y="117"/>
                </a:lnTo>
                <a:lnTo>
                  <a:pt x="197" y="118"/>
                </a:lnTo>
                <a:lnTo>
                  <a:pt x="199" y="119"/>
                </a:lnTo>
                <a:lnTo>
                  <a:pt x="201" y="119"/>
                </a:lnTo>
                <a:lnTo>
                  <a:pt x="203" y="119"/>
                </a:lnTo>
                <a:lnTo>
                  <a:pt x="204" y="118"/>
                </a:lnTo>
                <a:lnTo>
                  <a:pt x="206" y="117"/>
                </a:lnTo>
                <a:lnTo>
                  <a:pt x="208" y="115"/>
                </a:lnTo>
                <a:lnTo>
                  <a:pt x="210" y="112"/>
                </a:lnTo>
                <a:lnTo>
                  <a:pt x="212" y="109"/>
                </a:lnTo>
                <a:lnTo>
                  <a:pt x="214" y="105"/>
                </a:lnTo>
                <a:lnTo>
                  <a:pt x="215" y="101"/>
                </a:lnTo>
                <a:lnTo>
                  <a:pt x="217" y="97"/>
                </a:lnTo>
                <a:lnTo>
                  <a:pt x="219" y="92"/>
                </a:lnTo>
                <a:lnTo>
                  <a:pt x="221" y="86"/>
                </a:lnTo>
                <a:lnTo>
                  <a:pt x="223" y="81"/>
                </a:lnTo>
                <a:lnTo>
                  <a:pt x="225" y="75"/>
                </a:lnTo>
                <a:lnTo>
                  <a:pt x="226" y="69"/>
                </a:lnTo>
                <a:lnTo>
                  <a:pt x="228" y="63"/>
                </a:lnTo>
                <a:lnTo>
                  <a:pt x="230" y="57"/>
                </a:lnTo>
                <a:lnTo>
                  <a:pt x="232" y="52"/>
                </a:lnTo>
                <a:lnTo>
                  <a:pt x="234" y="46"/>
                </a:lnTo>
                <a:lnTo>
                  <a:pt x="236" y="40"/>
                </a:lnTo>
                <a:lnTo>
                  <a:pt x="237" y="34"/>
                </a:lnTo>
                <a:lnTo>
                  <a:pt x="239" y="29"/>
                </a:lnTo>
                <a:lnTo>
                  <a:pt x="241" y="24"/>
                </a:lnTo>
                <a:lnTo>
                  <a:pt x="243" y="19"/>
                </a:lnTo>
                <a:lnTo>
                  <a:pt x="245" y="15"/>
                </a:lnTo>
                <a:lnTo>
                  <a:pt x="247" y="11"/>
                </a:lnTo>
                <a:lnTo>
                  <a:pt x="248" y="8"/>
                </a:lnTo>
                <a:lnTo>
                  <a:pt x="250" y="5"/>
                </a:lnTo>
                <a:lnTo>
                  <a:pt x="252" y="3"/>
                </a:lnTo>
                <a:lnTo>
                  <a:pt x="254" y="1"/>
                </a:lnTo>
                <a:lnTo>
                  <a:pt x="256" y="0"/>
                </a:lnTo>
                <a:lnTo>
                  <a:pt x="258" y="0"/>
                </a:lnTo>
                <a:lnTo>
                  <a:pt x="259" y="0"/>
                </a:lnTo>
                <a:lnTo>
                  <a:pt x="261" y="0"/>
                </a:lnTo>
                <a:lnTo>
                  <a:pt x="263" y="2"/>
                </a:lnTo>
                <a:lnTo>
                  <a:pt x="265" y="3"/>
                </a:lnTo>
                <a:lnTo>
                  <a:pt x="267" y="6"/>
                </a:lnTo>
                <a:lnTo>
                  <a:pt x="269" y="9"/>
                </a:lnTo>
                <a:lnTo>
                  <a:pt x="270" y="12"/>
                </a:lnTo>
                <a:lnTo>
                  <a:pt x="272" y="16"/>
                </a:lnTo>
                <a:lnTo>
                  <a:pt x="274" y="20"/>
                </a:lnTo>
                <a:lnTo>
                  <a:pt x="276" y="25"/>
                </a:lnTo>
                <a:lnTo>
                  <a:pt x="278" y="30"/>
                </a:lnTo>
                <a:lnTo>
                  <a:pt x="280" y="36"/>
                </a:lnTo>
                <a:lnTo>
                  <a:pt x="281" y="41"/>
                </a:lnTo>
                <a:lnTo>
                  <a:pt x="283" y="47"/>
                </a:lnTo>
                <a:lnTo>
                  <a:pt x="285" y="53"/>
                </a:lnTo>
                <a:lnTo>
                  <a:pt x="287" y="59"/>
                </a:lnTo>
                <a:lnTo>
                  <a:pt x="289" y="65"/>
                </a:lnTo>
                <a:lnTo>
                  <a:pt x="291" y="71"/>
                </a:lnTo>
                <a:lnTo>
                  <a:pt x="292" y="77"/>
                </a:lnTo>
                <a:lnTo>
                  <a:pt x="294" y="82"/>
                </a:lnTo>
                <a:lnTo>
                  <a:pt x="296" y="88"/>
                </a:lnTo>
                <a:lnTo>
                  <a:pt x="298" y="93"/>
                </a:lnTo>
                <a:lnTo>
                  <a:pt x="300" y="98"/>
                </a:lnTo>
                <a:lnTo>
                  <a:pt x="301" y="102"/>
                </a:lnTo>
                <a:lnTo>
                  <a:pt x="303" y="106"/>
                </a:lnTo>
                <a:lnTo>
                  <a:pt x="305" y="110"/>
                </a:lnTo>
                <a:lnTo>
                  <a:pt x="307" y="113"/>
                </a:lnTo>
                <a:lnTo>
                  <a:pt x="309" y="115"/>
                </a:lnTo>
                <a:lnTo>
                  <a:pt x="311" y="117"/>
                </a:lnTo>
                <a:lnTo>
                  <a:pt x="312" y="119"/>
                </a:lnTo>
                <a:lnTo>
                  <a:pt x="314" y="119"/>
                </a:lnTo>
                <a:lnTo>
                  <a:pt x="316" y="119"/>
                </a:lnTo>
                <a:lnTo>
                  <a:pt x="318" y="119"/>
                </a:lnTo>
                <a:lnTo>
                  <a:pt x="320" y="118"/>
                </a:lnTo>
                <a:lnTo>
                  <a:pt x="322" y="116"/>
                </a:lnTo>
                <a:lnTo>
                  <a:pt x="323" y="114"/>
                </a:lnTo>
                <a:lnTo>
                  <a:pt x="325" y="112"/>
                </a:lnTo>
                <a:lnTo>
                  <a:pt x="327" y="108"/>
                </a:lnTo>
                <a:lnTo>
                  <a:pt x="329" y="105"/>
                </a:lnTo>
                <a:lnTo>
                  <a:pt x="331" y="100"/>
                </a:lnTo>
                <a:lnTo>
                  <a:pt x="333" y="96"/>
                </a:lnTo>
                <a:lnTo>
                  <a:pt x="334" y="91"/>
                </a:lnTo>
                <a:lnTo>
                  <a:pt x="336" y="86"/>
                </a:lnTo>
                <a:lnTo>
                  <a:pt x="338" y="80"/>
                </a:lnTo>
                <a:lnTo>
                  <a:pt x="340" y="74"/>
                </a:lnTo>
                <a:lnTo>
                  <a:pt x="342" y="68"/>
                </a:lnTo>
                <a:lnTo>
                  <a:pt x="344" y="62"/>
                </a:lnTo>
              </a:path>
            </a:pathLst>
          </a:custGeom>
          <a:noFill/>
          <a:ln w="19050" cmpd="sng">
            <a:solidFill>
              <a:srgbClr val="800000"/>
            </a:solidFill>
            <a:prstDash val="solid"/>
            <a:round/>
            <a:headEnd/>
            <a:tailEnd/>
          </a:ln>
          <a:extLst/>
        </p:spPr>
        <p:txBody>
          <a:bodyPr/>
          <a:lstStyle/>
          <a:p>
            <a:endParaRPr lang="it-IT" sz="1800">
              <a:latin typeface="+mj-lt"/>
            </a:endParaRPr>
          </a:p>
        </p:txBody>
      </p:sp>
      <p:sp>
        <p:nvSpPr>
          <p:cNvPr id="27" name="Freeform 53"/>
          <p:cNvSpPr>
            <a:spLocks/>
          </p:cNvSpPr>
          <p:nvPr/>
        </p:nvSpPr>
        <p:spPr bwMode="auto">
          <a:xfrm>
            <a:off x="5858683" y="2092740"/>
            <a:ext cx="757430" cy="172625"/>
          </a:xfrm>
          <a:custGeom>
            <a:avLst/>
            <a:gdLst>
              <a:gd name="T0" fmla="*/ 3 w 344"/>
              <a:gd name="T1" fmla="*/ 48 h 119"/>
              <a:gd name="T2" fmla="*/ 9 w 344"/>
              <a:gd name="T3" fmla="*/ 31 h 119"/>
              <a:gd name="T4" fmla="*/ 14 w 344"/>
              <a:gd name="T5" fmla="*/ 16 h 119"/>
              <a:gd name="T6" fmla="*/ 20 w 344"/>
              <a:gd name="T7" fmla="*/ 6 h 119"/>
              <a:gd name="T8" fmla="*/ 25 w 344"/>
              <a:gd name="T9" fmla="*/ 0 h 119"/>
              <a:gd name="T10" fmla="*/ 31 w 344"/>
              <a:gd name="T11" fmla="*/ 0 h 119"/>
              <a:gd name="T12" fmla="*/ 36 w 344"/>
              <a:gd name="T13" fmla="*/ 5 h 119"/>
              <a:gd name="T14" fmla="*/ 42 w 344"/>
              <a:gd name="T15" fmla="*/ 15 h 119"/>
              <a:gd name="T16" fmla="*/ 47 w 344"/>
              <a:gd name="T17" fmla="*/ 29 h 119"/>
              <a:gd name="T18" fmla="*/ 53 w 344"/>
              <a:gd name="T19" fmla="*/ 45 h 119"/>
              <a:gd name="T20" fmla="*/ 58 w 344"/>
              <a:gd name="T21" fmla="*/ 63 h 119"/>
              <a:gd name="T22" fmla="*/ 64 w 344"/>
              <a:gd name="T23" fmla="*/ 81 h 119"/>
              <a:gd name="T24" fmla="*/ 69 w 344"/>
              <a:gd name="T25" fmla="*/ 96 h 119"/>
              <a:gd name="T26" fmla="*/ 75 w 344"/>
              <a:gd name="T27" fmla="*/ 109 h 119"/>
              <a:gd name="T28" fmla="*/ 80 w 344"/>
              <a:gd name="T29" fmla="*/ 117 h 119"/>
              <a:gd name="T30" fmla="*/ 86 w 344"/>
              <a:gd name="T31" fmla="*/ 119 h 119"/>
              <a:gd name="T32" fmla="*/ 91 w 344"/>
              <a:gd name="T33" fmla="*/ 117 h 119"/>
              <a:gd name="T34" fmla="*/ 97 w 344"/>
              <a:gd name="T35" fmla="*/ 109 h 119"/>
              <a:gd name="T36" fmla="*/ 102 w 344"/>
              <a:gd name="T37" fmla="*/ 97 h 119"/>
              <a:gd name="T38" fmla="*/ 107 w 344"/>
              <a:gd name="T39" fmla="*/ 82 h 119"/>
              <a:gd name="T40" fmla="*/ 113 w 344"/>
              <a:gd name="T41" fmla="*/ 64 h 119"/>
              <a:gd name="T42" fmla="*/ 118 w 344"/>
              <a:gd name="T43" fmla="*/ 47 h 119"/>
              <a:gd name="T44" fmla="*/ 124 w 344"/>
              <a:gd name="T45" fmla="*/ 30 h 119"/>
              <a:gd name="T46" fmla="*/ 129 w 344"/>
              <a:gd name="T47" fmla="*/ 16 h 119"/>
              <a:gd name="T48" fmla="*/ 135 w 344"/>
              <a:gd name="T49" fmla="*/ 6 h 119"/>
              <a:gd name="T50" fmla="*/ 140 w 344"/>
              <a:gd name="T51" fmla="*/ 0 h 119"/>
              <a:gd name="T52" fmla="*/ 146 w 344"/>
              <a:gd name="T53" fmla="*/ 0 h 119"/>
              <a:gd name="T54" fmla="*/ 151 w 344"/>
              <a:gd name="T55" fmla="*/ 5 h 119"/>
              <a:gd name="T56" fmla="*/ 157 w 344"/>
              <a:gd name="T57" fmla="*/ 15 h 119"/>
              <a:gd name="T58" fmla="*/ 162 w 344"/>
              <a:gd name="T59" fmla="*/ 29 h 119"/>
              <a:gd name="T60" fmla="*/ 168 w 344"/>
              <a:gd name="T61" fmla="*/ 46 h 119"/>
              <a:gd name="T62" fmla="*/ 173 w 344"/>
              <a:gd name="T63" fmla="*/ 64 h 119"/>
              <a:gd name="T64" fmla="*/ 179 w 344"/>
              <a:gd name="T65" fmla="*/ 81 h 119"/>
              <a:gd name="T66" fmla="*/ 184 w 344"/>
              <a:gd name="T67" fmla="*/ 97 h 119"/>
              <a:gd name="T68" fmla="*/ 190 w 344"/>
              <a:gd name="T69" fmla="*/ 109 h 119"/>
              <a:gd name="T70" fmla="*/ 195 w 344"/>
              <a:gd name="T71" fmla="*/ 117 h 119"/>
              <a:gd name="T72" fmla="*/ 201 w 344"/>
              <a:gd name="T73" fmla="*/ 119 h 119"/>
              <a:gd name="T74" fmla="*/ 206 w 344"/>
              <a:gd name="T75" fmla="*/ 117 h 119"/>
              <a:gd name="T76" fmla="*/ 212 w 344"/>
              <a:gd name="T77" fmla="*/ 109 h 119"/>
              <a:gd name="T78" fmla="*/ 217 w 344"/>
              <a:gd name="T79" fmla="*/ 97 h 119"/>
              <a:gd name="T80" fmla="*/ 223 w 344"/>
              <a:gd name="T81" fmla="*/ 81 h 119"/>
              <a:gd name="T82" fmla="*/ 228 w 344"/>
              <a:gd name="T83" fmla="*/ 63 h 119"/>
              <a:gd name="T84" fmla="*/ 234 w 344"/>
              <a:gd name="T85" fmla="*/ 46 h 119"/>
              <a:gd name="T86" fmla="*/ 239 w 344"/>
              <a:gd name="T87" fmla="*/ 29 h 119"/>
              <a:gd name="T88" fmla="*/ 245 w 344"/>
              <a:gd name="T89" fmla="*/ 15 h 119"/>
              <a:gd name="T90" fmla="*/ 250 w 344"/>
              <a:gd name="T91" fmla="*/ 5 h 119"/>
              <a:gd name="T92" fmla="*/ 256 w 344"/>
              <a:gd name="T93" fmla="*/ 0 h 119"/>
              <a:gd name="T94" fmla="*/ 261 w 344"/>
              <a:gd name="T95" fmla="*/ 0 h 119"/>
              <a:gd name="T96" fmla="*/ 267 w 344"/>
              <a:gd name="T97" fmla="*/ 6 h 119"/>
              <a:gd name="T98" fmla="*/ 272 w 344"/>
              <a:gd name="T99" fmla="*/ 16 h 119"/>
              <a:gd name="T100" fmla="*/ 278 w 344"/>
              <a:gd name="T101" fmla="*/ 30 h 119"/>
              <a:gd name="T102" fmla="*/ 283 w 344"/>
              <a:gd name="T103" fmla="*/ 47 h 119"/>
              <a:gd name="T104" fmla="*/ 289 w 344"/>
              <a:gd name="T105" fmla="*/ 65 h 119"/>
              <a:gd name="T106" fmla="*/ 294 w 344"/>
              <a:gd name="T107" fmla="*/ 82 h 119"/>
              <a:gd name="T108" fmla="*/ 300 w 344"/>
              <a:gd name="T109" fmla="*/ 98 h 119"/>
              <a:gd name="T110" fmla="*/ 305 w 344"/>
              <a:gd name="T111" fmla="*/ 110 h 119"/>
              <a:gd name="T112" fmla="*/ 311 w 344"/>
              <a:gd name="T113" fmla="*/ 117 h 119"/>
              <a:gd name="T114" fmla="*/ 316 w 344"/>
              <a:gd name="T115" fmla="*/ 119 h 119"/>
              <a:gd name="T116" fmla="*/ 322 w 344"/>
              <a:gd name="T117" fmla="*/ 116 h 119"/>
              <a:gd name="T118" fmla="*/ 327 w 344"/>
              <a:gd name="T119" fmla="*/ 108 h 119"/>
              <a:gd name="T120" fmla="*/ 333 w 344"/>
              <a:gd name="T121" fmla="*/ 96 h 119"/>
              <a:gd name="T122" fmla="*/ 338 w 344"/>
              <a:gd name="T123" fmla="*/ 80 h 119"/>
              <a:gd name="T124" fmla="*/ 344 w 344"/>
              <a:gd name="T125"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119">
                <a:moveTo>
                  <a:pt x="0" y="60"/>
                </a:moveTo>
                <a:lnTo>
                  <a:pt x="1" y="54"/>
                </a:lnTo>
                <a:lnTo>
                  <a:pt x="3" y="48"/>
                </a:lnTo>
                <a:lnTo>
                  <a:pt x="5" y="42"/>
                </a:lnTo>
                <a:lnTo>
                  <a:pt x="7" y="36"/>
                </a:lnTo>
                <a:lnTo>
                  <a:pt x="9" y="31"/>
                </a:lnTo>
                <a:lnTo>
                  <a:pt x="10" y="26"/>
                </a:lnTo>
                <a:lnTo>
                  <a:pt x="12" y="21"/>
                </a:lnTo>
                <a:lnTo>
                  <a:pt x="14" y="16"/>
                </a:lnTo>
                <a:lnTo>
                  <a:pt x="16" y="13"/>
                </a:lnTo>
                <a:lnTo>
                  <a:pt x="18" y="9"/>
                </a:lnTo>
                <a:lnTo>
                  <a:pt x="20" y="6"/>
                </a:lnTo>
                <a:lnTo>
                  <a:pt x="21" y="4"/>
                </a:lnTo>
                <a:lnTo>
                  <a:pt x="23" y="2"/>
                </a:lnTo>
                <a:lnTo>
                  <a:pt x="25" y="0"/>
                </a:lnTo>
                <a:lnTo>
                  <a:pt x="27" y="0"/>
                </a:lnTo>
                <a:lnTo>
                  <a:pt x="29" y="0"/>
                </a:lnTo>
                <a:lnTo>
                  <a:pt x="31" y="0"/>
                </a:lnTo>
                <a:lnTo>
                  <a:pt x="32" y="1"/>
                </a:lnTo>
                <a:lnTo>
                  <a:pt x="34" y="3"/>
                </a:lnTo>
                <a:lnTo>
                  <a:pt x="36" y="5"/>
                </a:lnTo>
                <a:lnTo>
                  <a:pt x="38" y="8"/>
                </a:lnTo>
                <a:lnTo>
                  <a:pt x="40" y="11"/>
                </a:lnTo>
                <a:lnTo>
                  <a:pt x="42" y="15"/>
                </a:lnTo>
                <a:lnTo>
                  <a:pt x="43" y="19"/>
                </a:lnTo>
                <a:lnTo>
                  <a:pt x="45" y="24"/>
                </a:lnTo>
                <a:lnTo>
                  <a:pt x="47" y="29"/>
                </a:lnTo>
                <a:lnTo>
                  <a:pt x="49" y="34"/>
                </a:lnTo>
                <a:lnTo>
                  <a:pt x="51" y="39"/>
                </a:lnTo>
                <a:lnTo>
                  <a:pt x="53" y="45"/>
                </a:lnTo>
                <a:lnTo>
                  <a:pt x="54" y="51"/>
                </a:lnTo>
                <a:lnTo>
                  <a:pt x="56" y="57"/>
                </a:lnTo>
                <a:lnTo>
                  <a:pt x="58" y="63"/>
                </a:lnTo>
                <a:lnTo>
                  <a:pt x="60" y="69"/>
                </a:lnTo>
                <a:lnTo>
                  <a:pt x="62" y="75"/>
                </a:lnTo>
                <a:lnTo>
                  <a:pt x="64" y="81"/>
                </a:lnTo>
                <a:lnTo>
                  <a:pt x="65" y="86"/>
                </a:lnTo>
                <a:lnTo>
                  <a:pt x="67" y="91"/>
                </a:lnTo>
                <a:lnTo>
                  <a:pt x="69" y="96"/>
                </a:lnTo>
                <a:lnTo>
                  <a:pt x="71" y="101"/>
                </a:lnTo>
                <a:lnTo>
                  <a:pt x="73" y="105"/>
                </a:lnTo>
                <a:lnTo>
                  <a:pt x="75" y="109"/>
                </a:lnTo>
                <a:lnTo>
                  <a:pt x="76" y="112"/>
                </a:lnTo>
                <a:lnTo>
                  <a:pt x="78" y="114"/>
                </a:lnTo>
                <a:lnTo>
                  <a:pt x="80" y="117"/>
                </a:lnTo>
                <a:lnTo>
                  <a:pt x="82" y="118"/>
                </a:lnTo>
                <a:lnTo>
                  <a:pt x="84" y="119"/>
                </a:lnTo>
                <a:lnTo>
                  <a:pt x="86" y="119"/>
                </a:lnTo>
                <a:lnTo>
                  <a:pt x="87" y="119"/>
                </a:lnTo>
                <a:lnTo>
                  <a:pt x="89" y="118"/>
                </a:lnTo>
                <a:lnTo>
                  <a:pt x="91" y="117"/>
                </a:lnTo>
                <a:lnTo>
                  <a:pt x="93" y="115"/>
                </a:lnTo>
                <a:lnTo>
                  <a:pt x="95" y="113"/>
                </a:lnTo>
                <a:lnTo>
                  <a:pt x="97" y="109"/>
                </a:lnTo>
                <a:lnTo>
                  <a:pt x="98" y="106"/>
                </a:lnTo>
                <a:lnTo>
                  <a:pt x="100" y="102"/>
                </a:lnTo>
                <a:lnTo>
                  <a:pt x="102" y="97"/>
                </a:lnTo>
                <a:lnTo>
                  <a:pt x="104" y="93"/>
                </a:lnTo>
                <a:lnTo>
                  <a:pt x="106" y="87"/>
                </a:lnTo>
                <a:lnTo>
                  <a:pt x="107" y="82"/>
                </a:lnTo>
                <a:lnTo>
                  <a:pt x="109" y="76"/>
                </a:lnTo>
                <a:lnTo>
                  <a:pt x="111" y="70"/>
                </a:lnTo>
                <a:lnTo>
                  <a:pt x="113" y="64"/>
                </a:lnTo>
                <a:lnTo>
                  <a:pt x="115" y="58"/>
                </a:lnTo>
                <a:lnTo>
                  <a:pt x="117" y="53"/>
                </a:lnTo>
                <a:lnTo>
                  <a:pt x="118" y="47"/>
                </a:lnTo>
                <a:lnTo>
                  <a:pt x="120" y="41"/>
                </a:lnTo>
                <a:lnTo>
                  <a:pt x="122" y="35"/>
                </a:lnTo>
                <a:lnTo>
                  <a:pt x="124" y="30"/>
                </a:lnTo>
                <a:lnTo>
                  <a:pt x="126" y="25"/>
                </a:lnTo>
                <a:lnTo>
                  <a:pt x="128" y="20"/>
                </a:lnTo>
                <a:lnTo>
                  <a:pt x="129" y="16"/>
                </a:lnTo>
                <a:lnTo>
                  <a:pt x="131" y="12"/>
                </a:lnTo>
                <a:lnTo>
                  <a:pt x="133" y="8"/>
                </a:lnTo>
                <a:lnTo>
                  <a:pt x="135" y="6"/>
                </a:lnTo>
                <a:lnTo>
                  <a:pt x="137" y="3"/>
                </a:lnTo>
                <a:lnTo>
                  <a:pt x="139" y="1"/>
                </a:lnTo>
                <a:lnTo>
                  <a:pt x="140" y="0"/>
                </a:lnTo>
                <a:lnTo>
                  <a:pt x="142" y="0"/>
                </a:lnTo>
                <a:lnTo>
                  <a:pt x="144" y="0"/>
                </a:lnTo>
                <a:lnTo>
                  <a:pt x="146" y="0"/>
                </a:lnTo>
                <a:lnTo>
                  <a:pt x="148" y="1"/>
                </a:lnTo>
                <a:lnTo>
                  <a:pt x="150" y="3"/>
                </a:lnTo>
                <a:lnTo>
                  <a:pt x="151" y="5"/>
                </a:lnTo>
                <a:lnTo>
                  <a:pt x="153" y="8"/>
                </a:lnTo>
                <a:lnTo>
                  <a:pt x="155" y="12"/>
                </a:lnTo>
                <a:lnTo>
                  <a:pt x="157" y="15"/>
                </a:lnTo>
                <a:lnTo>
                  <a:pt x="159" y="20"/>
                </a:lnTo>
                <a:lnTo>
                  <a:pt x="161" y="24"/>
                </a:lnTo>
                <a:lnTo>
                  <a:pt x="162" y="29"/>
                </a:lnTo>
                <a:lnTo>
                  <a:pt x="164" y="35"/>
                </a:lnTo>
                <a:lnTo>
                  <a:pt x="166" y="40"/>
                </a:lnTo>
                <a:lnTo>
                  <a:pt x="168" y="46"/>
                </a:lnTo>
                <a:lnTo>
                  <a:pt x="170" y="52"/>
                </a:lnTo>
                <a:lnTo>
                  <a:pt x="172" y="58"/>
                </a:lnTo>
                <a:lnTo>
                  <a:pt x="173" y="64"/>
                </a:lnTo>
                <a:lnTo>
                  <a:pt x="175" y="70"/>
                </a:lnTo>
                <a:lnTo>
                  <a:pt x="177" y="76"/>
                </a:lnTo>
                <a:lnTo>
                  <a:pt x="179" y="81"/>
                </a:lnTo>
                <a:lnTo>
                  <a:pt x="181" y="87"/>
                </a:lnTo>
                <a:lnTo>
                  <a:pt x="183" y="92"/>
                </a:lnTo>
                <a:lnTo>
                  <a:pt x="184" y="97"/>
                </a:lnTo>
                <a:lnTo>
                  <a:pt x="186" y="101"/>
                </a:lnTo>
                <a:lnTo>
                  <a:pt x="188" y="106"/>
                </a:lnTo>
                <a:lnTo>
                  <a:pt x="190" y="109"/>
                </a:lnTo>
                <a:lnTo>
                  <a:pt x="192" y="112"/>
                </a:lnTo>
                <a:lnTo>
                  <a:pt x="194" y="115"/>
                </a:lnTo>
                <a:lnTo>
                  <a:pt x="195" y="117"/>
                </a:lnTo>
                <a:lnTo>
                  <a:pt x="197" y="118"/>
                </a:lnTo>
                <a:lnTo>
                  <a:pt x="199" y="119"/>
                </a:lnTo>
                <a:lnTo>
                  <a:pt x="201" y="119"/>
                </a:lnTo>
                <a:lnTo>
                  <a:pt x="203" y="119"/>
                </a:lnTo>
                <a:lnTo>
                  <a:pt x="204" y="118"/>
                </a:lnTo>
                <a:lnTo>
                  <a:pt x="206" y="117"/>
                </a:lnTo>
                <a:lnTo>
                  <a:pt x="208" y="115"/>
                </a:lnTo>
                <a:lnTo>
                  <a:pt x="210" y="112"/>
                </a:lnTo>
                <a:lnTo>
                  <a:pt x="212" y="109"/>
                </a:lnTo>
                <a:lnTo>
                  <a:pt x="214" y="105"/>
                </a:lnTo>
                <a:lnTo>
                  <a:pt x="215" y="101"/>
                </a:lnTo>
                <a:lnTo>
                  <a:pt x="217" y="97"/>
                </a:lnTo>
                <a:lnTo>
                  <a:pt x="219" y="92"/>
                </a:lnTo>
                <a:lnTo>
                  <a:pt x="221" y="86"/>
                </a:lnTo>
                <a:lnTo>
                  <a:pt x="223" y="81"/>
                </a:lnTo>
                <a:lnTo>
                  <a:pt x="225" y="75"/>
                </a:lnTo>
                <a:lnTo>
                  <a:pt x="226" y="69"/>
                </a:lnTo>
                <a:lnTo>
                  <a:pt x="228" y="63"/>
                </a:lnTo>
                <a:lnTo>
                  <a:pt x="230" y="57"/>
                </a:lnTo>
                <a:lnTo>
                  <a:pt x="232" y="52"/>
                </a:lnTo>
                <a:lnTo>
                  <a:pt x="234" y="46"/>
                </a:lnTo>
                <a:lnTo>
                  <a:pt x="236" y="40"/>
                </a:lnTo>
                <a:lnTo>
                  <a:pt x="237" y="34"/>
                </a:lnTo>
                <a:lnTo>
                  <a:pt x="239" y="29"/>
                </a:lnTo>
                <a:lnTo>
                  <a:pt x="241" y="24"/>
                </a:lnTo>
                <a:lnTo>
                  <a:pt x="243" y="19"/>
                </a:lnTo>
                <a:lnTo>
                  <a:pt x="245" y="15"/>
                </a:lnTo>
                <a:lnTo>
                  <a:pt x="247" y="11"/>
                </a:lnTo>
                <a:lnTo>
                  <a:pt x="248" y="8"/>
                </a:lnTo>
                <a:lnTo>
                  <a:pt x="250" y="5"/>
                </a:lnTo>
                <a:lnTo>
                  <a:pt x="252" y="3"/>
                </a:lnTo>
                <a:lnTo>
                  <a:pt x="254" y="1"/>
                </a:lnTo>
                <a:lnTo>
                  <a:pt x="256" y="0"/>
                </a:lnTo>
                <a:lnTo>
                  <a:pt x="258" y="0"/>
                </a:lnTo>
                <a:lnTo>
                  <a:pt x="259" y="0"/>
                </a:lnTo>
                <a:lnTo>
                  <a:pt x="261" y="0"/>
                </a:lnTo>
                <a:lnTo>
                  <a:pt x="263" y="2"/>
                </a:lnTo>
                <a:lnTo>
                  <a:pt x="265" y="3"/>
                </a:lnTo>
                <a:lnTo>
                  <a:pt x="267" y="6"/>
                </a:lnTo>
                <a:lnTo>
                  <a:pt x="269" y="9"/>
                </a:lnTo>
                <a:lnTo>
                  <a:pt x="270" y="12"/>
                </a:lnTo>
                <a:lnTo>
                  <a:pt x="272" y="16"/>
                </a:lnTo>
                <a:lnTo>
                  <a:pt x="274" y="20"/>
                </a:lnTo>
                <a:lnTo>
                  <a:pt x="276" y="25"/>
                </a:lnTo>
                <a:lnTo>
                  <a:pt x="278" y="30"/>
                </a:lnTo>
                <a:lnTo>
                  <a:pt x="280" y="36"/>
                </a:lnTo>
                <a:lnTo>
                  <a:pt x="281" y="41"/>
                </a:lnTo>
                <a:lnTo>
                  <a:pt x="283" y="47"/>
                </a:lnTo>
                <a:lnTo>
                  <a:pt x="285" y="53"/>
                </a:lnTo>
                <a:lnTo>
                  <a:pt x="287" y="59"/>
                </a:lnTo>
                <a:lnTo>
                  <a:pt x="289" y="65"/>
                </a:lnTo>
                <a:lnTo>
                  <a:pt x="291" y="71"/>
                </a:lnTo>
                <a:lnTo>
                  <a:pt x="292" y="77"/>
                </a:lnTo>
                <a:lnTo>
                  <a:pt x="294" y="82"/>
                </a:lnTo>
                <a:lnTo>
                  <a:pt x="296" y="88"/>
                </a:lnTo>
                <a:lnTo>
                  <a:pt x="298" y="93"/>
                </a:lnTo>
                <a:lnTo>
                  <a:pt x="300" y="98"/>
                </a:lnTo>
                <a:lnTo>
                  <a:pt x="301" y="102"/>
                </a:lnTo>
                <a:lnTo>
                  <a:pt x="303" y="106"/>
                </a:lnTo>
                <a:lnTo>
                  <a:pt x="305" y="110"/>
                </a:lnTo>
                <a:lnTo>
                  <a:pt x="307" y="113"/>
                </a:lnTo>
                <a:lnTo>
                  <a:pt x="309" y="115"/>
                </a:lnTo>
                <a:lnTo>
                  <a:pt x="311" y="117"/>
                </a:lnTo>
                <a:lnTo>
                  <a:pt x="312" y="119"/>
                </a:lnTo>
                <a:lnTo>
                  <a:pt x="314" y="119"/>
                </a:lnTo>
                <a:lnTo>
                  <a:pt x="316" y="119"/>
                </a:lnTo>
                <a:lnTo>
                  <a:pt x="318" y="119"/>
                </a:lnTo>
                <a:lnTo>
                  <a:pt x="320" y="118"/>
                </a:lnTo>
                <a:lnTo>
                  <a:pt x="322" y="116"/>
                </a:lnTo>
                <a:lnTo>
                  <a:pt x="323" y="114"/>
                </a:lnTo>
                <a:lnTo>
                  <a:pt x="325" y="112"/>
                </a:lnTo>
                <a:lnTo>
                  <a:pt x="327" y="108"/>
                </a:lnTo>
                <a:lnTo>
                  <a:pt x="329" y="105"/>
                </a:lnTo>
                <a:lnTo>
                  <a:pt x="331" y="100"/>
                </a:lnTo>
                <a:lnTo>
                  <a:pt x="333" y="96"/>
                </a:lnTo>
                <a:lnTo>
                  <a:pt x="334" y="91"/>
                </a:lnTo>
                <a:lnTo>
                  <a:pt x="336" y="86"/>
                </a:lnTo>
                <a:lnTo>
                  <a:pt x="338" y="80"/>
                </a:lnTo>
                <a:lnTo>
                  <a:pt x="340" y="74"/>
                </a:lnTo>
                <a:lnTo>
                  <a:pt x="342" y="68"/>
                </a:lnTo>
                <a:lnTo>
                  <a:pt x="344" y="62"/>
                </a:lnTo>
              </a:path>
            </a:pathLst>
          </a:custGeom>
          <a:noFill/>
          <a:ln w="19050" cmpd="sng">
            <a:solidFill>
              <a:srgbClr val="800000"/>
            </a:solidFill>
            <a:prstDash val="solid"/>
            <a:round/>
            <a:headEnd/>
            <a:tailEnd/>
          </a:ln>
          <a:extLst/>
        </p:spPr>
        <p:txBody>
          <a:bodyPr/>
          <a:lstStyle/>
          <a:p>
            <a:endParaRPr lang="it-IT" sz="1800">
              <a:latin typeface="+mj-lt"/>
            </a:endParaRPr>
          </a:p>
        </p:txBody>
      </p:sp>
      <p:sp>
        <p:nvSpPr>
          <p:cNvPr id="28" name="Freeform 54"/>
          <p:cNvSpPr>
            <a:spLocks/>
          </p:cNvSpPr>
          <p:nvPr/>
        </p:nvSpPr>
        <p:spPr bwMode="auto">
          <a:xfrm>
            <a:off x="5887273" y="2133902"/>
            <a:ext cx="757430" cy="172625"/>
          </a:xfrm>
          <a:custGeom>
            <a:avLst/>
            <a:gdLst>
              <a:gd name="T0" fmla="*/ 3 w 344"/>
              <a:gd name="T1" fmla="*/ 48 h 119"/>
              <a:gd name="T2" fmla="*/ 9 w 344"/>
              <a:gd name="T3" fmla="*/ 31 h 119"/>
              <a:gd name="T4" fmla="*/ 14 w 344"/>
              <a:gd name="T5" fmla="*/ 16 h 119"/>
              <a:gd name="T6" fmla="*/ 20 w 344"/>
              <a:gd name="T7" fmla="*/ 6 h 119"/>
              <a:gd name="T8" fmla="*/ 25 w 344"/>
              <a:gd name="T9" fmla="*/ 0 h 119"/>
              <a:gd name="T10" fmla="*/ 31 w 344"/>
              <a:gd name="T11" fmla="*/ 0 h 119"/>
              <a:gd name="T12" fmla="*/ 36 w 344"/>
              <a:gd name="T13" fmla="*/ 5 h 119"/>
              <a:gd name="T14" fmla="*/ 42 w 344"/>
              <a:gd name="T15" fmla="*/ 15 h 119"/>
              <a:gd name="T16" fmla="*/ 47 w 344"/>
              <a:gd name="T17" fmla="*/ 29 h 119"/>
              <a:gd name="T18" fmla="*/ 53 w 344"/>
              <a:gd name="T19" fmla="*/ 45 h 119"/>
              <a:gd name="T20" fmla="*/ 58 w 344"/>
              <a:gd name="T21" fmla="*/ 63 h 119"/>
              <a:gd name="T22" fmla="*/ 64 w 344"/>
              <a:gd name="T23" fmla="*/ 81 h 119"/>
              <a:gd name="T24" fmla="*/ 69 w 344"/>
              <a:gd name="T25" fmla="*/ 96 h 119"/>
              <a:gd name="T26" fmla="*/ 75 w 344"/>
              <a:gd name="T27" fmla="*/ 109 h 119"/>
              <a:gd name="T28" fmla="*/ 80 w 344"/>
              <a:gd name="T29" fmla="*/ 117 h 119"/>
              <a:gd name="T30" fmla="*/ 86 w 344"/>
              <a:gd name="T31" fmla="*/ 119 h 119"/>
              <a:gd name="T32" fmla="*/ 91 w 344"/>
              <a:gd name="T33" fmla="*/ 117 h 119"/>
              <a:gd name="T34" fmla="*/ 97 w 344"/>
              <a:gd name="T35" fmla="*/ 109 h 119"/>
              <a:gd name="T36" fmla="*/ 102 w 344"/>
              <a:gd name="T37" fmla="*/ 97 h 119"/>
              <a:gd name="T38" fmla="*/ 107 w 344"/>
              <a:gd name="T39" fmla="*/ 82 h 119"/>
              <a:gd name="T40" fmla="*/ 113 w 344"/>
              <a:gd name="T41" fmla="*/ 64 h 119"/>
              <a:gd name="T42" fmla="*/ 118 w 344"/>
              <a:gd name="T43" fmla="*/ 47 h 119"/>
              <a:gd name="T44" fmla="*/ 124 w 344"/>
              <a:gd name="T45" fmla="*/ 30 h 119"/>
              <a:gd name="T46" fmla="*/ 129 w 344"/>
              <a:gd name="T47" fmla="*/ 16 h 119"/>
              <a:gd name="T48" fmla="*/ 135 w 344"/>
              <a:gd name="T49" fmla="*/ 6 h 119"/>
              <a:gd name="T50" fmla="*/ 140 w 344"/>
              <a:gd name="T51" fmla="*/ 0 h 119"/>
              <a:gd name="T52" fmla="*/ 146 w 344"/>
              <a:gd name="T53" fmla="*/ 0 h 119"/>
              <a:gd name="T54" fmla="*/ 151 w 344"/>
              <a:gd name="T55" fmla="*/ 5 h 119"/>
              <a:gd name="T56" fmla="*/ 157 w 344"/>
              <a:gd name="T57" fmla="*/ 15 h 119"/>
              <a:gd name="T58" fmla="*/ 162 w 344"/>
              <a:gd name="T59" fmla="*/ 29 h 119"/>
              <a:gd name="T60" fmla="*/ 168 w 344"/>
              <a:gd name="T61" fmla="*/ 46 h 119"/>
              <a:gd name="T62" fmla="*/ 173 w 344"/>
              <a:gd name="T63" fmla="*/ 64 h 119"/>
              <a:gd name="T64" fmla="*/ 179 w 344"/>
              <a:gd name="T65" fmla="*/ 81 h 119"/>
              <a:gd name="T66" fmla="*/ 184 w 344"/>
              <a:gd name="T67" fmla="*/ 97 h 119"/>
              <a:gd name="T68" fmla="*/ 190 w 344"/>
              <a:gd name="T69" fmla="*/ 109 h 119"/>
              <a:gd name="T70" fmla="*/ 195 w 344"/>
              <a:gd name="T71" fmla="*/ 117 h 119"/>
              <a:gd name="T72" fmla="*/ 201 w 344"/>
              <a:gd name="T73" fmla="*/ 119 h 119"/>
              <a:gd name="T74" fmla="*/ 206 w 344"/>
              <a:gd name="T75" fmla="*/ 117 h 119"/>
              <a:gd name="T76" fmla="*/ 212 w 344"/>
              <a:gd name="T77" fmla="*/ 109 h 119"/>
              <a:gd name="T78" fmla="*/ 217 w 344"/>
              <a:gd name="T79" fmla="*/ 97 h 119"/>
              <a:gd name="T80" fmla="*/ 223 w 344"/>
              <a:gd name="T81" fmla="*/ 81 h 119"/>
              <a:gd name="T82" fmla="*/ 228 w 344"/>
              <a:gd name="T83" fmla="*/ 63 h 119"/>
              <a:gd name="T84" fmla="*/ 234 w 344"/>
              <a:gd name="T85" fmla="*/ 46 h 119"/>
              <a:gd name="T86" fmla="*/ 239 w 344"/>
              <a:gd name="T87" fmla="*/ 29 h 119"/>
              <a:gd name="T88" fmla="*/ 245 w 344"/>
              <a:gd name="T89" fmla="*/ 15 h 119"/>
              <a:gd name="T90" fmla="*/ 250 w 344"/>
              <a:gd name="T91" fmla="*/ 5 h 119"/>
              <a:gd name="T92" fmla="*/ 256 w 344"/>
              <a:gd name="T93" fmla="*/ 0 h 119"/>
              <a:gd name="T94" fmla="*/ 261 w 344"/>
              <a:gd name="T95" fmla="*/ 0 h 119"/>
              <a:gd name="T96" fmla="*/ 267 w 344"/>
              <a:gd name="T97" fmla="*/ 6 h 119"/>
              <a:gd name="T98" fmla="*/ 272 w 344"/>
              <a:gd name="T99" fmla="*/ 16 h 119"/>
              <a:gd name="T100" fmla="*/ 278 w 344"/>
              <a:gd name="T101" fmla="*/ 30 h 119"/>
              <a:gd name="T102" fmla="*/ 283 w 344"/>
              <a:gd name="T103" fmla="*/ 47 h 119"/>
              <a:gd name="T104" fmla="*/ 289 w 344"/>
              <a:gd name="T105" fmla="*/ 65 h 119"/>
              <a:gd name="T106" fmla="*/ 294 w 344"/>
              <a:gd name="T107" fmla="*/ 82 h 119"/>
              <a:gd name="T108" fmla="*/ 300 w 344"/>
              <a:gd name="T109" fmla="*/ 98 h 119"/>
              <a:gd name="T110" fmla="*/ 305 w 344"/>
              <a:gd name="T111" fmla="*/ 110 h 119"/>
              <a:gd name="T112" fmla="*/ 311 w 344"/>
              <a:gd name="T113" fmla="*/ 117 h 119"/>
              <a:gd name="T114" fmla="*/ 316 w 344"/>
              <a:gd name="T115" fmla="*/ 119 h 119"/>
              <a:gd name="T116" fmla="*/ 322 w 344"/>
              <a:gd name="T117" fmla="*/ 116 h 119"/>
              <a:gd name="T118" fmla="*/ 327 w 344"/>
              <a:gd name="T119" fmla="*/ 108 h 119"/>
              <a:gd name="T120" fmla="*/ 333 w 344"/>
              <a:gd name="T121" fmla="*/ 96 h 119"/>
              <a:gd name="T122" fmla="*/ 338 w 344"/>
              <a:gd name="T123" fmla="*/ 80 h 119"/>
              <a:gd name="T124" fmla="*/ 344 w 344"/>
              <a:gd name="T125"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119">
                <a:moveTo>
                  <a:pt x="0" y="60"/>
                </a:moveTo>
                <a:lnTo>
                  <a:pt x="1" y="54"/>
                </a:lnTo>
                <a:lnTo>
                  <a:pt x="3" y="48"/>
                </a:lnTo>
                <a:lnTo>
                  <a:pt x="5" y="42"/>
                </a:lnTo>
                <a:lnTo>
                  <a:pt x="7" y="36"/>
                </a:lnTo>
                <a:lnTo>
                  <a:pt x="9" y="31"/>
                </a:lnTo>
                <a:lnTo>
                  <a:pt x="10" y="26"/>
                </a:lnTo>
                <a:lnTo>
                  <a:pt x="12" y="21"/>
                </a:lnTo>
                <a:lnTo>
                  <a:pt x="14" y="16"/>
                </a:lnTo>
                <a:lnTo>
                  <a:pt x="16" y="13"/>
                </a:lnTo>
                <a:lnTo>
                  <a:pt x="18" y="9"/>
                </a:lnTo>
                <a:lnTo>
                  <a:pt x="20" y="6"/>
                </a:lnTo>
                <a:lnTo>
                  <a:pt x="21" y="4"/>
                </a:lnTo>
                <a:lnTo>
                  <a:pt x="23" y="2"/>
                </a:lnTo>
                <a:lnTo>
                  <a:pt x="25" y="0"/>
                </a:lnTo>
                <a:lnTo>
                  <a:pt x="27" y="0"/>
                </a:lnTo>
                <a:lnTo>
                  <a:pt x="29" y="0"/>
                </a:lnTo>
                <a:lnTo>
                  <a:pt x="31" y="0"/>
                </a:lnTo>
                <a:lnTo>
                  <a:pt x="32" y="1"/>
                </a:lnTo>
                <a:lnTo>
                  <a:pt x="34" y="3"/>
                </a:lnTo>
                <a:lnTo>
                  <a:pt x="36" y="5"/>
                </a:lnTo>
                <a:lnTo>
                  <a:pt x="38" y="8"/>
                </a:lnTo>
                <a:lnTo>
                  <a:pt x="40" y="11"/>
                </a:lnTo>
                <a:lnTo>
                  <a:pt x="42" y="15"/>
                </a:lnTo>
                <a:lnTo>
                  <a:pt x="43" y="19"/>
                </a:lnTo>
                <a:lnTo>
                  <a:pt x="45" y="24"/>
                </a:lnTo>
                <a:lnTo>
                  <a:pt x="47" y="29"/>
                </a:lnTo>
                <a:lnTo>
                  <a:pt x="49" y="34"/>
                </a:lnTo>
                <a:lnTo>
                  <a:pt x="51" y="39"/>
                </a:lnTo>
                <a:lnTo>
                  <a:pt x="53" y="45"/>
                </a:lnTo>
                <a:lnTo>
                  <a:pt x="54" y="51"/>
                </a:lnTo>
                <a:lnTo>
                  <a:pt x="56" y="57"/>
                </a:lnTo>
                <a:lnTo>
                  <a:pt x="58" y="63"/>
                </a:lnTo>
                <a:lnTo>
                  <a:pt x="60" y="69"/>
                </a:lnTo>
                <a:lnTo>
                  <a:pt x="62" y="75"/>
                </a:lnTo>
                <a:lnTo>
                  <a:pt x="64" y="81"/>
                </a:lnTo>
                <a:lnTo>
                  <a:pt x="65" y="86"/>
                </a:lnTo>
                <a:lnTo>
                  <a:pt x="67" y="91"/>
                </a:lnTo>
                <a:lnTo>
                  <a:pt x="69" y="96"/>
                </a:lnTo>
                <a:lnTo>
                  <a:pt x="71" y="101"/>
                </a:lnTo>
                <a:lnTo>
                  <a:pt x="73" y="105"/>
                </a:lnTo>
                <a:lnTo>
                  <a:pt x="75" y="109"/>
                </a:lnTo>
                <a:lnTo>
                  <a:pt x="76" y="112"/>
                </a:lnTo>
                <a:lnTo>
                  <a:pt x="78" y="114"/>
                </a:lnTo>
                <a:lnTo>
                  <a:pt x="80" y="117"/>
                </a:lnTo>
                <a:lnTo>
                  <a:pt x="82" y="118"/>
                </a:lnTo>
                <a:lnTo>
                  <a:pt x="84" y="119"/>
                </a:lnTo>
                <a:lnTo>
                  <a:pt x="86" y="119"/>
                </a:lnTo>
                <a:lnTo>
                  <a:pt x="87" y="119"/>
                </a:lnTo>
                <a:lnTo>
                  <a:pt x="89" y="118"/>
                </a:lnTo>
                <a:lnTo>
                  <a:pt x="91" y="117"/>
                </a:lnTo>
                <a:lnTo>
                  <a:pt x="93" y="115"/>
                </a:lnTo>
                <a:lnTo>
                  <a:pt x="95" y="113"/>
                </a:lnTo>
                <a:lnTo>
                  <a:pt x="97" y="109"/>
                </a:lnTo>
                <a:lnTo>
                  <a:pt x="98" y="106"/>
                </a:lnTo>
                <a:lnTo>
                  <a:pt x="100" y="102"/>
                </a:lnTo>
                <a:lnTo>
                  <a:pt x="102" y="97"/>
                </a:lnTo>
                <a:lnTo>
                  <a:pt x="104" y="93"/>
                </a:lnTo>
                <a:lnTo>
                  <a:pt x="106" y="87"/>
                </a:lnTo>
                <a:lnTo>
                  <a:pt x="107" y="82"/>
                </a:lnTo>
                <a:lnTo>
                  <a:pt x="109" y="76"/>
                </a:lnTo>
                <a:lnTo>
                  <a:pt x="111" y="70"/>
                </a:lnTo>
                <a:lnTo>
                  <a:pt x="113" y="64"/>
                </a:lnTo>
                <a:lnTo>
                  <a:pt x="115" y="58"/>
                </a:lnTo>
                <a:lnTo>
                  <a:pt x="117" y="53"/>
                </a:lnTo>
                <a:lnTo>
                  <a:pt x="118" y="47"/>
                </a:lnTo>
                <a:lnTo>
                  <a:pt x="120" y="41"/>
                </a:lnTo>
                <a:lnTo>
                  <a:pt x="122" y="35"/>
                </a:lnTo>
                <a:lnTo>
                  <a:pt x="124" y="30"/>
                </a:lnTo>
                <a:lnTo>
                  <a:pt x="126" y="25"/>
                </a:lnTo>
                <a:lnTo>
                  <a:pt x="128" y="20"/>
                </a:lnTo>
                <a:lnTo>
                  <a:pt x="129" y="16"/>
                </a:lnTo>
                <a:lnTo>
                  <a:pt x="131" y="12"/>
                </a:lnTo>
                <a:lnTo>
                  <a:pt x="133" y="8"/>
                </a:lnTo>
                <a:lnTo>
                  <a:pt x="135" y="6"/>
                </a:lnTo>
                <a:lnTo>
                  <a:pt x="137" y="3"/>
                </a:lnTo>
                <a:lnTo>
                  <a:pt x="139" y="1"/>
                </a:lnTo>
                <a:lnTo>
                  <a:pt x="140" y="0"/>
                </a:lnTo>
                <a:lnTo>
                  <a:pt x="142" y="0"/>
                </a:lnTo>
                <a:lnTo>
                  <a:pt x="144" y="0"/>
                </a:lnTo>
                <a:lnTo>
                  <a:pt x="146" y="0"/>
                </a:lnTo>
                <a:lnTo>
                  <a:pt x="148" y="1"/>
                </a:lnTo>
                <a:lnTo>
                  <a:pt x="150" y="3"/>
                </a:lnTo>
                <a:lnTo>
                  <a:pt x="151" y="5"/>
                </a:lnTo>
                <a:lnTo>
                  <a:pt x="153" y="8"/>
                </a:lnTo>
                <a:lnTo>
                  <a:pt x="155" y="12"/>
                </a:lnTo>
                <a:lnTo>
                  <a:pt x="157" y="15"/>
                </a:lnTo>
                <a:lnTo>
                  <a:pt x="159" y="20"/>
                </a:lnTo>
                <a:lnTo>
                  <a:pt x="161" y="24"/>
                </a:lnTo>
                <a:lnTo>
                  <a:pt x="162" y="29"/>
                </a:lnTo>
                <a:lnTo>
                  <a:pt x="164" y="35"/>
                </a:lnTo>
                <a:lnTo>
                  <a:pt x="166" y="40"/>
                </a:lnTo>
                <a:lnTo>
                  <a:pt x="168" y="46"/>
                </a:lnTo>
                <a:lnTo>
                  <a:pt x="170" y="52"/>
                </a:lnTo>
                <a:lnTo>
                  <a:pt x="172" y="58"/>
                </a:lnTo>
                <a:lnTo>
                  <a:pt x="173" y="64"/>
                </a:lnTo>
                <a:lnTo>
                  <a:pt x="175" y="70"/>
                </a:lnTo>
                <a:lnTo>
                  <a:pt x="177" y="76"/>
                </a:lnTo>
                <a:lnTo>
                  <a:pt x="179" y="81"/>
                </a:lnTo>
                <a:lnTo>
                  <a:pt x="181" y="87"/>
                </a:lnTo>
                <a:lnTo>
                  <a:pt x="183" y="92"/>
                </a:lnTo>
                <a:lnTo>
                  <a:pt x="184" y="97"/>
                </a:lnTo>
                <a:lnTo>
                  <a:pt x="186" y="101"/>
                </a:lnTo>
                <a:lnTo>
                  <a:pt x="188" y="106"/>
                </a:lnTo>
                <a:lnTo>
                  <a:pt x="190" y="109"/>
                </a:lnTo>
                <a:lnTo>
                  <a:pt x="192" y="112"/>
                </a:lnTo>
                <a:lnTo>
                  <a:pt x="194" y="115"/>
                </a:lnTo>
                <a:lnTo>
                  <a:pt x="195" y="117"/>
                </a:lnTo>
                <a:lnTo>
                  <a:pt x="197" y="118"/>
                </a:lnTo>
                <a:lnTo>
                  <a:pt x="199" y="119"/>
                </a:lnTo>
                <a:lnTo>
                  <a:pt x="201" y="119"/>
                </a:lnTo>
                <a:lnTo>
                  <a:pt x="203" y="119"/>
                </a:lnTo>
                <a:lnTo>
                  <a:pt x="204" y="118"/>
                </a:lnTo>
                <a:lnTo>
                  <a:pt x="206" y="117"/>
                </a:lnTo>
                <a:lnTo>
                  <a:pt x="208" y="115"/>
                </a:lnTo>
                <a:lnTo>
                  <a:pt x="210" y="112"/>
                </a:lnTo>
                <a:lnTo>
                  <a:pt x="212" y="109"/>
                </a:lnTo>
                <a:lnTo>
                  <a:pt x="214" y="105"/>
                </a:lnTo>
                <a:lnTo>
                  <a:pt x="215" y="101"/>
                </a:lnTo>
                <a:lnTo>
                  <a:pt x="217" y="97"/>
                </a:lnTo>
                <a:lnTo>
                  <a:pt x="219" y="92"/>
                </a:lnTo>
                <a:lnTo>
                  <a:pt x="221" y="86"/>
                </a:lnTo>
                <a:lnTo>
                  <a:pt x="223" y="81"/>
                </a:lnTo>
                <a:lnTo>
                  <a:pt x="225" y="75"/>
                </a:lnTo>
                <a:lnTo>
                  <a:pt x="226" y="69"/>
                </a:lnTo>
                <a:lnTo>
                  <a:pt x="228" y="63"/>
                </a:lnTo>
                <a:lnTo>
                  <a:pt x="230" y="57"/>
                </a:lnTo>
                <a:lnTo>
                  <a:pt x="232" y="52"/>
                </a:lnTo>
                <a:lnTo>
                  <a:pt x="234" y="46"/>
                </a:lnTo>
                <a:lnTo>
                  <a:pt x="236" y="40"/>
                </a:lnTo>
                <a:lnTo>
                  <a:pt x="237" y="34"/>
                </a:lnTo>
                <a:lnTo>
                  <a:pt x="239" y="29"/>
                </a:lnTo>
                <a:lnTo>
                  <a:pt x="241" y="24"/>
                </a:lnTo>
                <a:lnTo>
                  <a:pt x="243" y="19"/>
                </a:lnTo>
                <a:lnTo>
                  <a:pt x="245" y="15"/>
                </a:lnTo>
                <a:lnTo>
                  <a:pt x="247" y="11"/>
                </a:lnTo>
                <a:lnTo>
                  <a:pt x="248" y="8"/>
                </a:lnTo>
                <a:lnTo>
                  <a:pt x="250" y="5"/>
                </a:lnTo>
                <a:lnTo>
                  <a:pt x="252" y="3"/>
                </a:lnTo>
                <a:lnTo>
                  <a:pt x="254" y="1"/>
                </a:lnTo>
                <a:lnTo>
                  <a:pt x="256" y="0"/>
                </a:lnTo>
                <a:lnTo>
                  <a:pt x="258" y="0"/>
                </a:lnTo>
                <a:lnTo>
                  <a:pt x="259" y="0"/>
                </a:lnTo>
                <a:lnTo>
                  <a:pt x="261" y="0"/>
                </a:lnTo>
                <a:lnTo>
                  <a:pt x="263" y="2"/>
                </a:lnTo>
                <a:lnTo>
                  <a:pt x="265" y="3"/>
                </a:lnTo>
                <a:lnTo>
                  <a:pt x="267" y="6"/>
                </a:lnTo>
                <a:lnTo>
                  <a:pt x="269" y="9"/>
                </a:lnTo>
                <a:lnTo>
                  <a:pt x="270" y="12"/>
                </a:lnTo>
                <a:lnTo>
                  <a:pt x="272" y="16"/>
                </a:lnTo>
                <a:lnTo>
                  <a:pt x="274" y="20"/>
                </a:lnTo>
                <a:lnTo>
                  <a:pt x="276" y="25"/>
                </a:lnTo>
                <a:lnTo>
                  <a:pt x="278" y="30"/>
                </a:lnTo>
                <a:lnTo>
                  <a:pt x="280" y="36"/>
                </a:lnTo>
                <a:lnTo>
                  <a:pt x="281" y="41"/>
                </a:lnTo>
                <a:lnTo>
                  <a:pt x="283" y="47"/>
                </a:lnTo>
                <a:lnTo>
                  <a:pt x="285" y="53"/>
                </a:lnTo>
                <a:lnTo>
                  <a:pt x="287" y="59"/>
                </a:lnTo>
                <a:lnTo>
                  <a:pt x="289" y="65"/>
                </a:lnTo>
                <a:lnTo>
                  <a:pt x="291" y="71"/>
                </a:lnTo>
                <a:lnTo>
                  <a:pt x="292" y="77"/>
                </a:lnTo>
                <a:lnTo>
                  <a:pt x="294" y="82"/>
                </a:lnTo>
                <a:lnTo>
                  <a:pt x="296" y="88"/>
                </a:lnTo>
                <a:lnTo>
                  <a:pt x="298" y="93"/>
                </a:lnTo>
                <a:lnTo>
                  <a:pt x="300" y="98"/>
                </a:lnTo>
                <a:lnTo>
                  <a:pt x="301" y="102"/>
                </a:lnTo>
                <a:lnTo>
                  <a:pt x="303" y="106"/>
                </a:lnTo>
                <a:lnTo>
                  <a:pt x="305" y="110"/>
                </a:lnTo>
                <a:lnTo>
                  <a:pt x="307" y="113"/>
                </a:lnTo>
                <a:lnTo>
                  <a:pt x="309" y="115"/>
                </a:lnTo>
                <a:lnTo>
                  <a:pt x="311" y="117"/>
                </a:lnTo>
                <a:lnTo>
                  <a:pt x="312" y="119"/>
                </a:lnTo>
                <a:lnTo>
                  <a:pt x="314" y="119"/>
                </a:lnTo>
                <a:lnTo>
                  <a:pt x="316" y="119"/>
                </a:lnTo>
                <a:lnTo>
                  <a:pt x="318" y="119"/>
                </a:lnTo>
                <a:lnTo>
                  <a:pt x="320" y="118"/>
                </a:lnTo>
                <a:lnTo>
                  <a:pt x="322" y="116"/>
                </a:lnTo>
                <a:lnTo>
                  <a:pt x="323" y="114"/>
                </a:lnTo>
                <a:lnTo>
                  <a:pt x="325" y="112"/>
                </a:lnTo>
                <a:lnTo>
                  <a:pt x="327" y="108"/>
                </a:lnTo>
                <a:lnTo>
                  <a:pt x="329" y="105"/>
                </a:lnTo>
                <a:lnTo>
                  <a:pt x="331" y="100"/>
                </a:lnTo>
                <a:lnTo>
                  <a:pt x="333" y="96"/>
                </a:lnTo>
                <a:lnTo>
                  <a:pt x="334" y="91"/>
                </a:lnTo>
                <a:lnTo>
                  <a:pt x="336" y="86"/>
                </a:lnTo>
                <a:lnTo>
                  <a:pt x="338" y="80"/>
                </a:lnTo>
                <a:lnTo>
                  <a:pt x="340" y="74"/>
                </a:lnTo>
                <a:lnTo>
                  <a:pt x="342" y="68"/>
                </a:lnTo>
                <a:lnTo>
                  <a:pt x="344" y="62"/>
                </a:lnTo>
              </a:path>
            </a:pathLst>
          </a:custGeom>
          <a:noFill/>
          <a:ln w="19050" cmpd="sng">
            <a:solidFill>
              <a:srgbClr val="800000"/>
            </a:solidFill>
            <a:prstDash val="solid"/>
            <a:round/>
            <a:headEnd/>
            <a:tailEnd/>
          </a:ln>
          <a:extLst/>
        </p:spPr>
        <p:txBody>
          <a:bodyPr/>
          <a:lstStyle/>
          <a:p>
            <a:endParaRPr lang="it-IT" sz="1800">
              <a:latin typeface="+mj-lt"/>
            </a:endParaRPr>
          </a:p>
        </p:txBody>
      </p:sp>
      <p:sp>
        <p:nvSpPr>
          <p:cNvPr id="29" name="Freeform 55"/>
          <p:cNvSpPr>
            <a:spLocks/>
          </p:cNvSpPr>
          <p:nvPr/>
        </p:nvSpPr>
        <p:spPr bwMode="auto">
          <a:xfrm>
            <a:off x="7302968" y="2084887"/>
            <a:ext cx="757430" cy="172625"/>
          </a:xfrm>
          <a:custGeom>
            <a:avLst/>
            <a:gdLst>
              <a:gd name="T0" fmla="*/ 3 w 344"/>
              <a:gd name="T1" fmla="*/ 48 h 119"/>
              <a:gd name="T2" fmla="*/ 9 w 344"/>
              <a:gd name="T3" fmla="*/ 31 h 119"/>
              <a:gd name="T4" fmla="*/ 14 w 344"/>
              <a:gd name="T5" fmla="*/ 16 h 119"/>
              <a:gd name="T6" fmla="*/ 20 w 344"/>
              <a:gd name="T7" fmla="*/ 6 h 119"/>
              <a:gd name="T8" fmla="*/ 25 w 344"/>
              <a:gd name="T9" fmla="*/ 0 h 119"/>
              <a:gd name="T10" fmla="*/ 31 w 344"/>
              <a:gd name="T11" fmla="*/ 0 h 119"/>
              <a:gd name="T12" fmla="*/ 36 w 344"/>
              <a:gd name="T13" fmla="*/ 5 h 119"/>
              <a:gd name="T14" fmla="*/ 42 w 344"/>
              <a:gd name="T15" fmla="*/ 15 h 119"/>
              <a:gd name="T16" fmla="*/ 47 w 344"/>
              <a:gd name="T17" fmla="*/ 29 h 119"/>
              <a:gd name="T18" fmla="*/ 53 w 344"/>
              <a:gd name="T19" fmla="*/ 45 h 119"/>
              <a:gd name="T20" fmla="*/ 58 w 344"/>
              <a:gd name="T21" fmla="*/ 63 h 119"/>
              <a:gd name="T22" fmla="*/ 64 w 344"/>
              <a:gd name="T23" fmla="*/ 81 h 119"/>
              <a:gd name="T24" fmla="*/ 69 w 344"/>
              <a:gd name="T25" fmla="*/ 96 h 119"/>
              <a:gd name="T26" fmla="*/ 75 w 344"/>
              <a:gd name="T27" fmla="*/ 109 h 119"/>
              <a:gd name="T28" fmla="*/ 80 w 344"/>
              <a:gd name="T29" fmla="*/ 117 h 119"/>
              <a:gd name="T30" fmla="*/ 86 w 344"/>
              <a:gd name="T31" fmla="*/ 119 h 119"/>
              <a:gd name="T32" fmla="*/ 91 w 344"/>
              <a:gd name="T33" fmla="*/ 117 h 119"/>
              <a:gd name="T34" fmla="*/ 97 w 344"/>
              <a:gd name="T35" fmla="*/ 109 h 119"/>
              <a:gd name="T36" fmla="*/ 102 w 344"/>
              <a:gd name="T37" fmla="*/ 97 h 119"/>
              <a:gd name="T38" fmla="*/ 107 w 344"/>
              <a:gd name="T39" fmla="*/ 82 h 119"/>
              <a:gd name="T40" fmla="*/ 113 w 344"/>
              <a:gd name="T41" fmla="*/ 64 h 119"/>
              <a:gd name="T42" fmla="*/ 118 w 344"/>
              <a:gd name="T43" fmla="*/ 47 h 119"/>
              <a:gd name="T44" fmla="*/ 124 w 344"/>
              <a:gd name="T45" fmla="*/ 30 h 119"/>
              <a:gd name="T46" fmla="*/ 129 w 344"/>
              <a:gd name="T47" fmla="*/ 16 h 119"/>
              <a:gd name="T48" fmla="*/ 135 w 344"/>
              <a:gd name="T49" fmla="*/ 6 h 119"/>
              <a:gd name="T50" fmla="*/ 140 w 344"/>
              <a:gd name="T51" fmla="*/ 0 h 119"/>
              <a:gd name="T52" fmla="*/ 146 w 344"/>
              <a:gd name="T53" fmla="*/ 0 h 119"/>
              <a:gd name="T54" fmla="*/ 151 w 344"/>
              <a:gd name="T55" fmla="*/ 5 h 119"/>
              <a:gd name="T56" fmla="*/ 157 w 344"/>
              <a:gd name="T57" fmla="*/ 15 h 119"/>
              <a:gd name="T58" fmla="*/ 162 w 344"/>
              <a:gd name="T59" fmla="*/ 29 h 119"/>
              <a:gd name="T60" fmla="*/ 168 w 344"/>
              <a:gd name="T61" fmla="*/ 46 h 119"/>
              <a:gd name="T62" fmla="*/ 173 w 344"/>
              <a:gd name="T63" fmla="*/ 64 h 119"/>
              <a:gd name="T64" fmla="*/ 179 w 344"/>
              <a:gd name="T65" fmla="*/ 81 h 119"/>
              <a:gd name="T66" fmla="*/ 184 w 344"/>
              <a:gd name="T67" fmla="*/ 97 h 119"/>
              <a:gd name="T68" fmla="*/ 190 w 344"/>
              <a:gd name="T69" fmla="*/ 109 h 119"/>
              <a:gd name="T70" fmla="*/ 195 w 344"/>
              <a:gd name="T71" fmla="*/ 117 h 119"/>
              <a:gd name="T72" fmla="*/ 201 w 344"/>
              <a:gd name="T73" fmla="*/ 119 h 119"/>
              <a:gd name="T74" fmla="*/ 206 w 344"/>
              <a:gd name="T75" fmla="*/ 117 h 119"/>
              <a:gd name="T76" fmla="*/ 212 w 344"/>
              <a:gd name="T77" fmla="*/ 109 h 119"/>
              <a:gd name="T78" fmla="*/ 217 w 344"/>
              <a:gd name="T79" fmla="*/ 97 h 119"/>
              <a:gd name="T80" fmla="*/ 223 w 344"/>
              <a:gd name="T81" fmla="*/ 81 h 119"/>
              <a:gd name="T82" fmla="*/ 228 w 344"/>
              <a:gd name="T83" fmla="*/ 63 h 119"/>
              <a:gd name="T84" fmla="*/ 234 w 344"/>
              <a:gd name="T85" fmla="*/ 46 h 119"/>
              <a:gd name="T86" fmla="*/ 239 w 344"/>
              <a:gd name="T87" fmla="*/ 29 h 119"/>
              <a:gd name="T88" fmla="*/ 245 w 344"/>
              <a:gd name="T89" fmla="*/ 15 h 119"/>
              <a:gd name="T90" fmla="*/ 250 w 344"/>
              <a:gd name="T91" fmla="*/ 5 h 119"/>
              <a:gd name="T92" fmla="*/ 256 w 344"/>
              <a:gd name="T93" fmla="*/ 0 h 119"/>
              <a:gd name="T94" fmla="*/ 261 w 344"/>
              <a:gd name="T95" fmla="*/ 0 h 119"/>
              <a:gd name="T96" fmla="*/ 267 w 344"/>
              <a:gd name="T97" fmla="*/ 6 h 119"/>
              <a:gd name="T98" fmla="*/ 272 w 344"/>
              <a:gd name="T99" fmla="*/ 16 h 119"/>
              <a:gd name="T100" fmla="*/ 278 w 344"/>
              <a:gd name="T101" fmla="*/ 30 h 119"/>
              <a:gd name="T102" fmla="*/ 283 w 344"/>
              <a:gd name="T103" fmla="*/ 47 h 119"/>
              <a:gd name="T104" fmla="*/ 289 w 344"/>
              <a:gd name="T105" fmla="*/ 65 h 119"/>
              <a:gd name="T106" fmla="*/ 294 w 344"/>
              <a:gd name="T107" fmla="*/ 82 h 119"/>
              <a:gd name="T108" fmla="*/ 300 w 344"/>
              <a:gd name="T109" fmla="*/ 98 h 119"/>
              <a:gd name="T110" fmla="*/ 305 w 344"/>
              <a:gd name="T111" fmla="*/ 110 h 119"/>
              <a:gd name="T112" fmla="*/ 311 w 344"/>
              <a:gd name="T113" fmla="*/ 117 h 119"/>
              <a:gd name="T114" fmla="*/ 316 w 344"/>
              <a:gd name="T115" fmla="*/ 119 h 119"/>
              <a:gd name="T116" fmla="*/ 322 w 344"/>
              <a:gd name="T117" fmla="*/ 116 h 119"/>
              <a:gd name="T118" fmla="*/ 327 w 344"/>
              <a:gd name="T119" fmla="*/ 108 h 119"/>
              <a:gd name="T120" fmla="*/ 333 w 344"/>
              <a:gd name="T121" fmla="*/ 96 h 119"/>
              <a:gd name="T122" fmla="*/ 338 w 344"/>
              <a:gd name="T123" fmla="*/ 80 h 119"/>
              <a:gd name="T124" fmla="*/ 344 w 344"/>
              <a:gd name="T125"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119">
                <a:moveTo>
                  <a:pt x="0" y="60"/>
                </a:moveTo>
                <a:lnTo>
                  <a:pt x="1" y="54"/>
                </a:lnTo>
                <a:lnTo>
                  <a:pt x="3" y="48"/>
                </a:lnTo>
                <a:lnTo>
                  <a:pt x="5" y="42"/>
                </a:lnTo>
                <a:lnTo>
                  <a:pt x="7" y="36"/>
                </a:lnTo>
                <a:lnTo>
                  <a:pt x="9" y="31"/>
                </a:lnTo>
                <a:lnTo>
                  <a:pt x="10" y="26"/>
                </a:lnTo>
                <a:lnTo>
                  <a:pt x="12" y="21"/>
                </a:lnTo>
                <a:lnTo>
                  <a:pt x="14" y="16"/>
                </a:lnTo>
                <a:lnTo>
                  <a:pt x="16" y="13"/>
                </a:lnTo>
                <a:lnTo>
                  <a:pt x="18" y="9"/>
                </a:lnTo>
                <a:lnTo>
                  <a:pt x="20" y="6"/>
                </a:lnTo>
                <a:lnTo>
                  <a:pt x="21" y="4"/>
                </a:lnTo>
                <a:lnTo>
                  <a:pt x="23" y="2"/>
                </a:lnTo>
                <a:lnTo>
                  <a:pt x="25" y="0"/>
                </a:lnTo>
                <a:lnTo>
                  <a:pt x="27" y="0"/>
                </a:lnTo>
                <a:lnTo>
                  <a:pt x="29" y="0"/>
                </a:lnTo>
                <a:lnTo>
                  <a:pt x="31" y="0"/>
                </a:lnTo>
                <a:lnTo>
                  <a:pt x="32" y="1"/>
                </a:lnTo>
                <a:lnTo>
                  <a:pt x="34" y="3"/>
                </a:lnTo>
                <a:lnTo>
                  <a:pt x="36" y="5"/>
                </a:lnTo>
                <a:lnTo>
                  <a:pt x="38" y="8"/>
                </a:lnTo>
                <a:lnTo>
                  <a:pt x="40" y="11"/>
                </a:lnTo>
                <a:lnTo>
                  <a:pt x="42" y="15"/>
                </a:lnTo>
                <a:lnTo>
                  <a:pt x="43" y="19"/>
                </a:lnTo>
                <a:lnTo>
                  <a:pt x="45" y="24"/>
                </a:lnTo>
                <a:lnTo>
                  <a:pt x="47" y="29"/>
                </a:lnTo>
                <a:lnTo>
                  <a:pt x="49" y="34"/>
                </a:lnTo>
                <a:lnTo>
                  <a:pt x="51" y="39"/>
                </a:lnTo>
                <a:lnTo>
                  <a:pt x="53" y="45"/>
                </a:lnTo>
                <a:lnTo>
                  <a:pt x="54" y="51"/>
                </a:lnTo>
                <a:lnTo>
                  <a:pt x="56" y="57"/>
                </a:lnTo>
                <a:lnTo>
                  <a:pt x="58" y="63"/>
                </a:lnTo>
                <a:lnTo>
                  <a:pt x="60" y="69"/>
                </a:lnTo>
                <a:lnTo>
                  <a:pt x="62" y="75"/>
                </a:lnTo>
                <a:lnTo>
                  <a:pt x="64" y="81"/>
                </a:lnTo>
                <a:lnTo>
                  <a:pt x="65" y="86"/>
                </a:lnTo>
                <a:lnTo>
                  <a:pt x="67" y="91"/>
                </a:lnTo>
                <a:lnTo>
                  <a:pt x="69" y="96"/>
                </a:lnTo>
                <a:lnTo>
                  <a:pt x="71" y="101"/>
                </a:lnTo>
                <a:lnTo>
                  <a:pt x="73" y="105"/>
                </a:lnTo>
                <a:lnTo>
                  <a:pt x="75" y="109"/>
                </a:lnTo>
                <a:lnTo>
                  <a:pt x="76" y="112"/>
                </a:lnTo>
                <a:lnTo>
                  <a:pt x="78" y="114"/>
                </a:lnTo>
                <a:lnTo>
                  <a:pt x="80" y="117"/>
                </a:lnTo>
                <a:lnTo>
                  <a:pt x="82" y="118"/>
                </a:lnTo>
                <a:lnTo>
                  <a:pt x="84" y="119"/>
                </a:lnTo>
                <a:lnTo>
                  <a:pt x="86" y="119"/>
                </a:lnTo>
                <a:lnTo>
                  <a:pt x="87" y="119"/>
                </a:lnTo>
                <a:lnTo>
                  <a:pt x="89" y="118"/>
                </a:lnTo>
                <a:lnTo>
                  <a:pt x="91" y="117"/>
                </a:lnTo>
                <a:lnTo>
                  <a:pt x="93" y="115"/>
                </a:lnTo>
                <a:lnTo>
                  <a:pt x="95" y="113"/>
                </a:lnTo>
                <a:lnTo>
                  <a:pt x="97" y="109"/>
                </a:lnTo>
                <a:lnTo>
                  <a:pt x="98" y="106"/>
                </a:lnTo>
                <a:lnTo>
                  <a:pt x="100" y="102"/>
                </a:lnTo>
                <a:lnTo>
                  <a:pt x="102" y="97"/>
                </a:lnTo>
                <a:lnTo>
                  <a:pt x="104" y="93"/>
                </a:lnTo>
                <a:lnTo>
                  <a:pt x="106" y="87"/>
                </a:lnTo>
                <a:lnTo>
                  <a:pt x="107" y="82"/>
                </a:lnTo>
                <a:lnTo>
                  <a:pt x="109" y="76"/>
                </a:lnTo>
                <a:lnTo>
                  <a:pt x="111" y="70"/>
                </a:lnTo>
                <a:lnTo>
                  <a:pt x="113" y="64"/>
                </a:lnTo>
                <a:lnTo>
                  <a:pt x="115" y="58"/>
                </a:lnTo>
                <a:lnTo>
                  <a:pt x="117" y="53"/>
                </a:lnTo>
                <a:lnTo>
                  <a:pt x="118" y="47"/>
                </a:lnTo>
                <a:lnTo>
                  <a:pt x="120" y="41"/>
                </a:lnTo>
                <a:lnTo>
                  <a:pt x="122" y="35"/>
                </a:lnTo>
                <a:lnTo>
                  <a:pt x="124" y="30"/>
                </a:lnTo>
                <a:lnTo>
                  <a:pt x="126" y="25"/>
                </a:lnTo>
                <a:lnTo>
                  <a:pt x="128" y="20"/>
                </a:lnTo>
                <a:lnTo>
                  <a:pt x="129" y="16"/>
                </a:lnTo>
                <a:lnTo>
                  <a:pt x="131" y="12"/>
                </a:lnTo>
                <a:lnTo>
                  <a:pt x="133" y="8"/>
                </a:lnTo>
                <a:lnTo>
                  <a:pt x="135" y="6"/>
                </a:lnTo>
                <a:lnTo>
                  <a:pt x="137" y="3"/>
                </a:lnTo>
                <a:lnTo>
                  <a:pt x="139" y="1"/>
                </a:lnTo>
                <a:lnTo>
                  <a:pt x="140" y="0"/>
                </a:lnTo>
                <a:lnTo>
                  <a:pt x="142" y="0"/>
                </a:lnTo>
                <a:lnTo>
                  <a:pt x="144" y="0"/>
                </a:lnTo>
                <a:lnTo>
                  <a:pt x="146" y="0"/>
                </a:lnTo>
                <a:lnTo>
                  <a:pt x="148" y="1"/>
                </a:lnTo>
                <a:lnTo>
                  <a:pt x="150" y="3"/>
                </a:lnTo>
                <a:lnTo>
                  <a:pt x="151" y="5"/>
                </a:lnTo>
                <a:lnTo>
                  <a:pt x="153" y="8"/>
                </a:lnTo>
                <a:lnTo>
                  <a:pt x="155" y="12"/>
                </a:lnTo>
                <a:lnTo>
                  <a:pt x="157" y="15"/>
                </a:lnTo>
                <a:lnTo>
                  <a:pt x="159" y="20"/>
                </a:lnTo>
                <a:lnTo>
                  <a:pt x="161" y="24"/>
                </a:lnTo>
                <a:lnTo>
                  <a:pt x="162" y="29"/>
                </a:lnTo>
                <a:lnTo>
                  <a:pt x="164" y="35"/>
                </a:lnTo>
                <a:lnTo>
                  <a:pt x="166" y="40"/>
                </a:lnTo>
                <a:lnTo>
                  <a:pt x="168" y="46"/>
                </a:lnTo>
                <a:lnTo>
                  <a:pt x="170" y="52"/>
                </a:lnTo>
                <a:lnTo>
                  <a:pt x="172" y="58"/>
                </a:lnTo>
                <a:lnTo>
                  <a:pt x="173" y="64"/>
                </a:lnTo>
                <a:lnTo>
                  <a:pt x="175" y="70"/>
                </a:lnTo>
                <a:lnTo>
                  <a:pt x="177" y="76"/>
                </a:lnTo>
                <a:lnTo>
                  <a:pt x="179" y="81"/>
                </a:lnTo>
                <a:lnTo>
                  <a:pt x="181" y="87"/>
                </a:lnTo>
                <a:lnTo>
                  <a:pt x="183" y="92"/>
                </a:lnTo>
                <a:lnTo>
                  <a:pt x="184" y="97"/>
                </a:lnTo>
                <a:lnTo>
                  <a:pt x="186" y="101"/>
                </a:lnTo>
                <a:lnTo>
                  <a:pt x="188" y="106"/>
                </a:lnTo>
                <a:lnTo>
                  <a:pt x="190" y="109"/>
                </a:lnTo>
                <a:lnTo>
                  <a:pt x="192" y="112"/>
                </a:lnTo>
                <a:lnTo>
                  <a:pt x="194" y="115"/>
                </a:lnTo>
                <a:lnTo>
                  <a:pt x="195" y="117"/>
                </a:lnTo>
                <a:lnTo>
                  <a:pt x="197" y="118"/>
                </a:lnTo>
                <a:lnTo>
                  <a:pt x="199" y="119"/>
                </a:lnTo>
                <a:lnTo>
                  <a:pt x="201" y="119"/>
                </a:lnTo>
                <a:lnTo>
                  <a:pt x="203" y="119"/>
                </a:lnTo>
                <a:lnTo>
                  <a:pt x="204" y="118"/>
                </a:lnTo>
                <a:lnTo>
                  <a:pt x="206" y="117"/>
                </a:lnTo>
                <a:lnTo>
                  <a:pt x="208" y="115"/>
                </a:lnTo>
                <a:lnTo>
                  <a:pt x="210" y="112"/>
                </a:lnTo>
                <a:lnTo>
                  <a:pt x="212" y="109"/>
                </a:lnTo>
                <a:lnTo>
                  <a:pt x="214" y="105"/>
                </a:lnTo>
                <a:lnTo>
                  <a:pt x="215" y="101"/>
                </a:lnTo>
                <a:lnTo>
                  <a:pt x="217" y="97"/>
                </a:lnTo>
                <a:lnTo>
                  <a:pt x="219" y="92"/>
                </a:lnTo>
                <a:lnTo>
                  <a:pt x="221" y="86"/>
                </a:lnTo>
                <a:lnTo>
                  <a:pt x="223" y="81"/>
                </a:lnTo>
                <a:lnTo>
                  <a:pt x="225" y="75"/>
                </a:lnTo>
                <a:lnTo>
                  <a:pt x="226" y="69"/>
                </a:lnTo>
                <a:lnTo>
                  <a:pt x="228" y="63"/>
                </a:lnTo>
                <a:lnTo>
                  <a:pt x="230" y="57"/>
                </a:lnTo>
                <a:lnTo>
                  <a:pt x="232" y="52"/>
                </a:lnTo>
                <a:lnTo>
                  <a:pt x="234" y="46"/>
                </a:lnTo>
                <a:lnTo>
                  <a:pt x="236" y="40"/>
                </a:lnTo>
                <a:lnTo>
                  <a:pt x="237" y="34"/>
                </a:lnTo>
                <a:lnTo>
                  <a:pt x="239" y="29"/>
                </a:lnTo>
                <a:lnTo>
                  <a:pt x="241" y="24"/>
                </a:lnTo>
                <a:lnTo>
                  <a:pt x="243" y="19"/>
                </a:lnTo>
                <a:lnTo>
                  <a:pt x="245" y="15"/>
                </a:lnTo>
                <a:lnTo>
                  <a:pt x="247" y="11"/>
                </a:lnTo>
                <a:lnTo>
                  <a:pt x="248" y="8"/>
                </a:lnTo>
                <a:lnTo>
                  <a:pt x="250" y="5"/>
                </a:lnTo>
                <a:lnTo>
                  <a:pt x="252" y="3"/>
                </a:lnTo>
                <a:lnTo>
                  <a:pt x="254" y="1"/>
                </a:lnTo>
                <a:lnTo>
                  <a:pt x="256" y="0"/>
                </a:lnTo>
                <a:lnTo>
                  <a:pt x="258" y="0"/>
                </a:lnTo>
                <a:lnTo>
                  <a:pt x="259" y="0"/>
                </a:lnTo>
                <a:lnTo>
                  <a:pt x="261" y="0"/>
                </a:lnTo>
                <a:lnTo>
                  <a:pt x="263" y="2"/>
                </a:lnTo>
                <a:lnTo>
                  <a:pt x="265" y="3"/>
                </a:lnTo>
                <a:lnTo>
                  <a:pt x="267" y="6"/>
                </a:lnTo>
                <a:lnTo>
                  <a:pt x="269" y="9"/>
                </a:lnTo>
                <a:lnTo>
                  <a:pt x="270" y="12"/>
                </a:lnTo>
                <a:lnTo>
                  <a:pt x="272" y="16"/>
                </a:lnTo>
                <a:lnTo>
                  <a:pt x="274" y="20"/>
                </a:lnTo>
                <a:lnTo>
                  <a:pt x="276" y="25"/>
                </a:lnTo>
                <a:lnTo>
                  <a:pt x="278" y="30"/>
                </a:lnTo>
                <a:lnTo>
                  <a:pt x="280" y="36"/>
                </a:lnTo>
                <a:lnTo>
                  <a:pt x="281" y="41"/>
                </a:lnTo>
                <a:lnTo>
                  <a:pt x="283" y="47"/>
                </a:lnTo>
                <a:lnTo>
                  <a:pt x="285" y="53"/>
                </a:lnTo>
                <a:lnTo>
                  <a:pt x="287" y="59"/>
                </a:lnTo>
                <a:lnTo>
                  <a:pt x="289" y="65"/>
                </a:lnTo>
                <a:lnTo>
                  <a:pt x="291" y="71"/>
                </a:lnTo>
                <a:lnTo>
                  <a:pt x="292" y="77"/>
                </a:lnTo>
                <a:lnTo>
                  <a:pt x="294" y="82"/>
                </a:lnTo>
                <a:lnTo>
                  <a:pt x="296" y="88"/>
                </a:lnTo>
                <a:lnTo>
                  <a:pt x="298" y="93"/>
                </a:lnTo>
                <a:lnTo>
                  <a:pt x="300" y="98"/>
                </a:lnTo>
                <a:lnTo>
                  <a:pt x="301" y="102"/>
                </a:lnTo>
                <a:lnTo>
                  <a:pt x="303" y="106"/>
                </a:lnTo>
                <a:lnTo>
                  <a:pt x="305" y="110"/>
                </a:lnTo>
                <a:lnTo>
                  <a:pt x="307" y="113"/>
                </a:lnTo>
                <a:lnTo>
                  <a:pt x="309" y="115"/>
                </a:lnTo>
                <a:lnTo>
                  <a:pt x="311" y="117"/>
                </a:lnTo>
                <a:lnTo>
                  <a:pt x="312" y="119"/>
                </a:lnTo>
                <a:lnTo>
                  <a:pt x="314" y="119"/>
                </a:lnTo>
                <a:lnTo>
                  <a:pt x="316" y="119"/>
                </a:lnTo>
                <a:lnTo>
                  <a:pt x="318" y="119"/>
                </a:lnTo>
                <a:lnTo>
                  <a:pt x="320" y="118"/>
                </a:lnTo>
                <a:lnTo>
                  <a:pt x="322" y="116"/>
                </a:lnTo>
                <a:lnTo>
                  <a:pt x="323" y="114"/>
                </a:lnTo>
                <a:lnTo>
                  <a:pt x="325" y="112"/>
                </a:lnTo>
                <a:lnTo>
                  <a:pt x="327" y="108"/>
                </a:lnTo>
                <a:lnTo>
                  <a:pt x="329" y="105"/>
                </a:lnTo>
                <a:lnTo>
                  <a:pt x="331" y="100"/>
                </a:lnTo>
                <a:lnTo>
                  <a:pt x="333" y="96"/>
                </a:lnTo>
                <a:lnTo>
                  <a:pt x="334" y="91"/>
                </a:lnTo>
                <a:lnTo>
                  <a:pt x="336" y="86"/>
                </a:lnTo>
                <a:lnTo>
                  <a:pt x="338" y="80"/>
                </a:lnTo>
                <a:lnTo>
                  <a:pt x="340" y="74"/>
                </a:lnTo>
                <a:lnTo>
                  <a:pt x="342" y="68"/>
                </a:lnTo>
                <a:lnTo>
                  <a:pt x="344" y="62"/>
                </a:lnTo>
              </a:path>
            </a:pathLst>
          </a:custGeom>
          <a:noFill/>
          <a:ln w="19050" cmpd="sng">
            <a:solidFill>
              <a:srgbClr val="800000"/>
            </a:solidFill>
            <a:prstDash val="solid"/>
            <a:round/>
            <a:headEnd/>
            <a:tailEnd/>
          </a:ln>
          <a:extLst/>
        </p:spPr>
        <p:txBody>
          <a:bodyPr/>
          <a:lstStyle/>
          <a:p>
            <a:endParaRPr lang="it-IT" sz="1800">
              <a:latin typeface="+mj-lt"/>
            </a:endParaRPr>
          </a:p>
        </p:txBody>
      </p:sp>
      <p:sp>
        <p:nvSpPr>
          <p:cNvPr id="61" name="Freeform 55"/>
          <p:cNvSpPr>
            <a:spLocks/>
          </p:cNvSpPr>
          <p:nvPr/>
        </p:nvSpPr>
        <p:spPr bwMode="auto">
          <a:xfrm>
            <a:off x="8815195" y="2009013"/>
            <a:ext cx="757430" cy="172625"/>
          </a:xfrm>
          <a:custGeom>
            <a:avLst/>
            <a:gdLst>
              <a:gd name="T0" fmla="*/ 3 w 344"/>
              <a:gd name="T1" fmla="*/ 48 h 119"/>
              <a:gd name="T2" fmla="*/ 9 w 344"/>
              <a:gd name="T3" fmla="*/ 31 h 119"/>
              <a:gd name="T4" fmla="*/ 14 w 344"/>
              <a:gd name="T5" fmla="*/ 16 h 119"/>
              <a:gd name="T6" fmla="*/ 20 w 344"/>
              <a:gd name="T7" fmla="*/ 6 h 119"/>
              <a:gd name="T8" fmla="*/ 25 w 344"/>
              <a:gd name="T9" fmla="*/ 0 h 119"/>
              <a:gd name="T10" fmla="*/ 31 w 344"/>
              <a:gd name="T11" fmla="*/ 0 h 119"/>
              <a:gd name="T12" fmla="*/ 36 w 344"/>
              <a:gd name="T13" fmla="*/ 5 h 119"/>
              <a:gd name="T14" fmla="*/ 42 w 344"/>
              <a:gd name="T15" fmla="*/ 15 h 119"/>
              <a:gd name="T16" fmla="*/ 47 w 344"/>
              <a:gd name="T17" fmla="*/ 29 h 119"/>
              <a:gd name="T18" fmla="*/ 53 w 344"/>
              <a:gd name="T19" fmla="*/ 45 h 119"/>
              <a:gd name="T20" fmla="*/ 58 w 344"/>
              <a:gd name="T21" fmla="*/ 63 h 119"/>
              <a:gd name="T22" fmla="*/ 64 w 344"/>
              <a:gd name="T23" fmla="*/ 81 h 119"/>
              <a:gd name="T24" fmla="*/ 69 w 344"/>
              <a:gd name="T25" fmla="*/ 96 h 119"/>
              <a:gd name="T26" fmla="*/ 75 w 344"/>
              <a:gd name="T27" fmla="*/ 109 h 119"/>
              <a:gd name="T28" fmla="*/ 80 w 344"/>
              <a:gd name="T29" fmla="*/ 117 h 119"/>
              <a:gd name="T30" fmla="*/ 86 w 344"/>
              <a:gd name="T31" fmla="*/ 119 h 119"/>
              <a:gd name="T32" fmla="*/ 91 w 344"/>
              <a:gd name="T33" fmla="*/ 117 h 119"/>
              <a:gd name="T34" fmla="*/ 97 w 344"/>
              <a:gd name="T35" fmla="*/ 109 h 119"/>
              <a:gd name="T36" fmla="*/ 102 w 344"/>
              <a:gd name="T37" fmla="*/ 97 h 119"/>
              <a:gd name="T38" fmla="*/ 107 w 344"/>
              <a:gd name="T39" fmla="*/ 82 h 119"/>
              <a:gd name="T40" fmla="*/ 113 w 344"/>
              <a:gd name="T41" fmla="*/ 64 h 119"/>
              <a:gd name="T42" fmla="*/ 118 w 344"/>
              <a:gd name="T43" fmla="*/ 47 h 119"/>
              <a:gd name="T44" fmla="*/ 124 w 344"/>
              <a:gd name="T45" fmla="*/ 30 h 119"/>
              <a:gd name="T46" fmla="*/ 129 w 344"/>
              <a:gd name="T47" fmla="*/ 16 h 119"/>
              <a:gd name="T48" fmla="*/ 135 w 344"/>
              <a:gd name="T49" fmla="*/ 6 h 119"/>
              <a:gd name="T50" fmla="*/ 140 w 344"/>
              <a:gd name="T51" fmla="*/ 0 h 119"/>
              <a:gd name="T52" fmla="*/ 146 w 344"/>
              <a:gd name="T53" fmla="*/ 0 h 119"/>
              <a:gd name="T54" fmla="*/ 151 w 344"/>
              <a:gd name="T55" fmla="*/ 5 h 119"/>
              <a:gd name="T56" fmla="*/ 157 w 344"/>
              <a:gd name="T57" fmla="*/ 15 h 119"/>
              <a:gd name="T58" fmla="*/ 162 w 344"/>
              <a:gd name="T59" fmla="*/ 29 h 119"/>
              <a:gd name="T60" fmla="*/ 168 w 344"/>
              <a:gd name="T61" fmla="*/ 46 h 119"/>
              <a:gd name="T62" fmla="*/ 173 w 344"/>
              <a:gd name="T63" fmla="*/ 64 h 119"/>
              <a:gd name="T64" fmla="*/ 179 w 344"/>
              <a:gd name="T65" fmla="*/ 81 h 119"/>
              <a:gd name="T66" fmla="*/ 184 w 344"/>
              <a:gd name="T67" fmla="*/ 97 h 119"/>
              <a:gd name="T68" fmla="*/ 190 w 344"/>
              <a:gd name="T69" fmla="*/ 109 h 119"/>
              <a:gd name="T70" fmla="*/ 195 w 344"/>
              <a:gd name="T71" fmla="*/ 117 h 119"/>
              <a:gd name="T72" fmla="*/ 201 w 344"/>
              <a:gd name="T73" fmla="*/ 119 h 119"/>
              <a:gd name="T74" fmla="*/ 206 w 344"/>
              <a:gd name="T75" fmla="*/ 117 h 119"/>
              <a:gd name="T76" fmla="*/ 212 w 344"/>
              <a:gd name="T77" fmla="*/ 109 h 119"/>
              <a:gd name="T78" fmla="*/ 217 w 344"/>
              <a:gd name="T79" fmla="*/ 97 h 119"/>
              <a:gd name="T80" fmla="*/ 223 w 344"/>
              <a:gd name="T81" fmla="*/ 81 h 119"/>
              <a:gd name="T82" fmla="*/ 228 w 344"/>
              <a:gd name="T83" fmla="*/ 63 h 119"/>
              <a:gd name="T84" fmla="*/ 234 w 344"/>
              <a:gd name="T85" fmla="*/ 46 h 119"/>
              <a:gd name="T86" fmla="*/ 239 w 344"/>
              <a:gd name="T87" fmla="*/ 29 h 119"/>
              <a:gd name="T88" fmla="*/ 245 w 344"/>
              <a:gd name="T89" fmla="*/ 15 h 119"/>
              <a:gd name="T90" fmla="*/ 250 w 344"/>
              <a:gd name="T91" fmla="*/ 5 h 119"/>
              <a:gd name="T92" fmla="*/ 256 w 344"/>
              <a:gd name="T93" fmla="*/ 0 h 119"/>
              <a:gd name="T94" fmla="*/ 261 w 344"/>
              <a:gd name="T95" fmla="*/ 0 h 119"/>
              <a:gd name="T96" fmla="*/ 267 w 344"/>
              <a:gd name="T97" fmla="*/ 6 h 119"/>
              <a:gd name="T98" fmla="*/ 272 w 344"/>
              <a:gd name="T99" fmla="*/ 16 h 119"/>
              <a:gd name="T100" fmla="*/ 278 w 344"/>
              <a:gd name="T101" fmla="*/ 30 h 119"/>
              <a:gd name="T102" fmla="*/ 283 w 344"/>
              <a:gd name="T103" fmla="*/ 47 h 119"/>
              <a:gd name="T104" fmla="*/ 289 w 344"/>
              <a:gd name="T105" fmla="*/ 65 h 119"/>
              <a:gd name="T106" fmla="*/ 294 w 344"/>
              <a:gd name="T107" fmla="*/ 82 h 119"/>
              <a:gd name="T108" fmla="*/ 300 w 344"/>
              <a:gd name="T109" fmla="*/ 98 h 119"/>
              <a:gd name="T110" fmla="*/ 305 w 344"/>
              <a:gd name="T111" fmla="*/ 110 h 119"/>
              <a:gd name="T112" fmla="*/ 311 w 344"/>
              <a:gd name="T113" fmla="*/ 117 h 119"/>
              <a:gd name="T114" fmla="*/ 316 w 344"/>
              <a:gd name="T115" fmla="*/ 119 h 119"/>
              <a:gd name="T116" fmla="*/ 322 w 344"/>
              <a:gd name="T117" fmla="*/ 116 h 119"/>
              <a:gd name="T118" fmla="*/ 327 w 344"/>
              <a:gd name="T119" fmla="*/ 108 h 119"/>
              <a:gd name="T120" fmla="*/ 333 w 344"/>
              <a:gd name="T121" fmla="*/ 96 h 119"/>
              <a:gd name="T122" fmla="*/ 338 w 344"/>
              <a:gd name="T123" fmla="*/ 80 h 119"/>
              <a:gd name="T124" fmla="*/ 344 w 344"/>
              <a:gd name="T125"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119">
                <a:moveTo>
                  <a:pt x="0" y="60"/>
                </a:moveTo>
                <a:lnTo>
                  <a:pt x="1" y="54"/>
                </a:lnTo>
                <a:lnTo>
                  <a:pt x="3" y="48"/>
                </a:lnTo>
                <a:lnTo>
                  <a:pt x="5" y="42"/>
                </a:lnTo>
                <a:lnTo>
                  <a:pt x="7" y="36"/>
                </a:lnTo>
                <a:lnTo>
                  <a:pt x="9" y="31"/>
                </a:lnTo>
                <a:lnTo>
                  <a:pt x="10" y="26"/>
                </a:lnTo>
                <a:lnTo>
                  <a:pt x="12" y="21"/>
                </a:lnTo>
                <a:lnTo>
                  <a:pt x="14" y="16"/>
                </a:lnTo>
                <a:lnTo>
                  <a:pt x="16" y="13"/>
                </a:lnTo>
                <a:lnTo>
                  <a:pt x="18" y="9"/>
                </a:lnTo>
                <a:lnTo>
                  <a:pt x="20" y="6"/>
                </a:lnTo>
                <a:lnTo>
                  <a:pt x="21" y="4"/>
                </a:lnTo>
                <a:lnTo>
                  <a:pt x="23" y="2"/>
                </a:lnTo>
                <a:lnTo>
                  <a:pt x="25" y="0"/>
                </a:lnTo>
                <a:lnTo>
                  <a:pt x="27" y="0"/>
                </a:lnTo>
                <a:lnTo>
                  <a:pt x="29" y="0"/>
                </a:lnTo>
                <a:lnTo>
                  <a:pt x="31" y="0"/>
                </a:lnTo>
                <a:lnTo>
                  <a:pt x="32" y="1"/>
                </a:lnTo>
                <a:lnTo>
                  <a:pt x="34" y="3"/>
                </a:lnTo>
                <a:lnTo>
                  <a:pt x="36" y="5"/>
                </a:lnTo>
                <a:lnTo>
                  <a:pt x="38" y="8"/>
                </a:lnTo>
                <a:lnTo>
                  <a:pt x="40" y="11"/>
                </a:lnTo>
                <a:lnTo>
                  <a:pt x="42" y="15"/>
                </a:lnTo>
                <a:lnTo>
                  <a:pt x="43" y="19"/>
                </a:lnTo>
                <a:lnTo>
                  <a:pt x="45" y="24"/>
                </a:lnTo>
                <a:lnTo>
                  <a:pt x="47" y="29"/>
                </a:lnTo>
                <a:lnTo>
                  <a:pt x="49" y="34"/>
                </a:lnTo>
                <a:lnTo>
                  <a:pt x="51" y="39"/>
                </a:lnTo>
                <a:lnTo>
                  <a:pt x="53" y="45"/>
                </a:lnTo>
                <a:lnTo>
                  <a:pt x="54" y="51"/>
                </a:lnTo>
                <a:lnTo>
                  <a:pt x="56" y="57"/>
                </a:lnTo>
                <a:lnTo>
                  <a:pt x="58" y="63"/>
                </a:lnTo>
                <a:lnTo>
                  <a:pt x="60" y="69"/>
                </a:lnTo>
                <a:lnTo>
                  <a:pt x="62" y="75"/>
                </a:lnTo>
                <a:lnTo>
                  <a:pt x="64" y="81"/>
                </a:lnTo>
                <a:lnTo>
                  <a:pt x="65" y="86"/>
                </a:lnTo>
                <a:lnTo>
                  <a:pt x="67" y="91"/>
                </a:lnTo>
                <a:lnTo>
                  <a:pt x="69" y="96"/>
                </a:lnTo>
                <a:lnTo>
                  <a:pt x="71" y="101"/>
                </a:lnTo>
                <a:lnTo>
                  <a:pt x="73" y="105"/>
                </a:lnTo>
                <a:lnTo>
                  <a:pt x="75" y="109"/>
                </a:lnTo>
                <a:lnTo>
                  <a:pt x="76" y="112"/>
                </a:lnTo>
                <a:lnTo>
                  <a:pt x="78" y="114"/>
                </a:lnTo>
                <a:lnTo>
                  <a:pt x="80" y="117"/>
                </a:lnTo>
                <a:lnTo>
                  <a:pt x="82" y="118"/>
                </a:lnTo>
                <a:lnTo>
                  <a:pt x="84" y="119"/>
                </a:lnTo>
                <a:lnTo>
                  <a:pt x="86" y="119"/>
                </a:lnTo>
                <a:lnTo>
                  <a:pt x="87" y="119"/>
                </a:lnTo>
                <a:lnTo>
                  <a:pt x="89" y="118"/>
                </a:lnTo>
                <a:lnTo>
                  <a:pt x="91" y="117"/>
                </a:lnTo>
                <a:lnTo>
                  <a:pt x="93" y="115"/>
                </a:lnTo>
                <a:lnTo>
                  <a:pt x="95" y="113"/>
                </a:lnTo>
                <a:lnTo>
                  <a:pt x="97" y="109"/>
                </a:lnTo>
                <a:lnTo>
                  <a:pt x="98" y="106"/>
                </a:lnTo>
                <a:lnTo>
                  <a:pt x="100" y="102"/>
                </a:lnTo>
                <a:lnTo>
                  <a:pt x="102" y="97"/>
                </a:lnTo>
                <a:lnTo>
                  <a:pt x="104" y="93"/>
                </a:lnTo>
                <a:lnTo>
                  <a:pt x="106" y="87"/>
                </a:lnTo>
                <a:lnTo>
                  <a:pt x="107" y="82"/>
                </a:lnTo>
                <a:lnTo>
                  <a:pt x="109" y="76"/>
                </a:lnTo>
                <a:lnTo>
                  <a:pt x="111" y="70"/>
                </a:lnTo>
                <a:lnTo>
                  <a:pt x="113" y="64"/>
                </a:lnTo>
                <a:lnTo>
                  <a:pt x="115" y="58"/>
                </a:lnTo>
                <a:lnTo>
                  <a:pt x="117" y="53"/>
                </a:lnTo>
                <a:lnTo>
                  <a:pt x="118" y="47"/>
                </a:lnTo>
                <a:lnTo>
                  <a:pt x="120" y="41"/>
                </a:lnTo>
                <a:lnTo>
                  <a:pt x="122" y="35"/>
                </a:lnTo>
                <a:lnTo>
                  <a:pt x="124" y="30"/>
                </a:lnTo>
                <a:lnTo>
                  <a:pt x="126" y="25"/>
                </a:lnTo>
                <a:lnTo>
                  <a:pt x="128" y="20"/>
                </a:lnTo>
                <a:lnTo>
                  <a:pt x="129" y="16"/>
                </a:lnTo>
                <a:lnTo>
                  <a:pt x="131" y="12"/>
                </a:lnTo>
                <a:lnTo>
                  <a:pt x="133" y="8"/>
                </a:lnTo>
                <a:lnTo>
                  <a:pt x="135" y="6"/>
                </a:lnTo>
                <a:lnTo>
                  <a:pt x="137" y="3"/>
                </a:lnTo>
                <a:lnTo>
                  <a:pt x="139" y="1"/>
                </a:lnTo>
                <a:lnTo>
                  <a:pt x="140" y="0"/>
                </a:lnTo>
                <a:lnTo>
                  <a:pt x="142" y="0"/>
                </a:lnTo>
                <a:lnTo>
                  <a:pt x="144" y="0"/>
                </a:lnTo>
                <a:lnTo>
                  <a:pt x="146" y="0"/>
                </a:lnTo>
                <a:lnTo>
                  <a:pt x="148" y="1"/>
                </a:lnTo>
                <a:lnTo>
                  <a:pt x="150" y="3"/>
                </a:lnTo>
                <a:lnTo>
                  <a:pt x="151" y="5"/>
                </a:lnTo>
                <a:lnTo>
                  <a:pt x="153" y="8"/>
                </a:lnTo>
                <a:lnTo>
                  <a:pt x="155" y="12"/>
                </a:lnTo>
                <a:lnTo>
                  <a:pt x="157" y="15"/>
                </a:lnTo>
                <a:lnTo>
                  <a:pt x="159" y="20"/>
                </a:lnTo>
                <a:lnTo>
                  <a:pt x="161" y="24"/>
                </a:lnTo>
                <a:lnTo>
                  <a:pt x="162" y="29"/>
                </a:lnTo>
                <a:lnTo>
                  <a:pt x="164" y="35"/>
                </a:lnTo>
                <a:lnTo>
                  <a:pt x="166" y="40"/>
                </a:lnTo>
                <a:lnTo>
                  <a:pt x="168" y="46"/>
                </a:lnTo>
                <a:lnTo>
                  <a:pt x="170" y="52"/>
                </a:lnTo>
                <a:lnTo>
                  <a:pt x="172" y="58"/>
                </a:lnTo>
                <a:lnTo>
                  <a:pt x="173" y="64"/>
                </a:lnTo>
                <a:lnTo>
                  <a:pt x="175" y="70"/>
                </a:lnTo>
                <a:lnTo>
                  <a:pt x="177" y="76"/>
                </a:lnTo>
                <a:lnTo>
                  <a:pt x="179" y="81"/>
                </a:lnTo>
                <a:lnTo>
                  <a:pt x="181" y="87"/>
                </a:lnTo>
                <a:lnTo>
                  <a:pt x="183" y="92"/>
                </a:lnTo>
                <a:lnTo>
                  <a:pt x="184" y="97"/>
                </a:lnTo>
                <a:lnTo>
                  <a:pt x="186" y="101"/>
                </a:lnTo>
                <a:lnTo>
                  <a:pt x="188" y="106"/>
                </a:lnTo>
                <a:lnTo>
                  <a:pt x="190" y="109"/>
                </a:lnTo>
                <a:lnTo>
                  <a:pt x="192" y="112"/>
                </a:lnTo>
                <a:lnTo>
                  <a:pt x="194" y="115"/>
                </a:lnTo>
                <a:lnTo>
                  <a:pt x="195" y="117"/>
                </a:lnTo>
                <a:lnTo>
                  <a:pt x="197" y="118"/>
                </a:lnTo>
                <a:lnTo>
                  <a:pt x="199" y="119"/>
                </a:lnTo>
                <a:lnTo>
                  <a:pt x="201" y="119"/>
                </a:lnTo>
                <a:lnTo>
                  <a:pt x="203" y="119"/>
                </a:lnTo>
                <a:lnTo>
                  <a:pt x="204" y="118"/>
                </a:lnTo>
                <a:lnTo>
                  <a:pt x="206" y="117"/>
                </a:lnTo>
                <a:lnTo>
                  <a:pt x="208" y="115"/>
                </a:lnTo>
                <a:lnTo>
                  <a:pt x="210" y="112"/>
                </a:lnTo>
                <a:lnTo>
                  <a:pt x="212" y="109"/>
                </a:lnTo>
                <a:lnTo>
                  <a:pt x="214" y="105"/>
                </a:lnTo>
                <a:lnTo>
                  <a:pt x="215" y="101"/>
                </a:lnTo>
                <a:lnTo>
                  <a:pt x="217" y="97"/>
                </a:lnTo>
                <a:lnTo>
                  <a:pt x="219" y="92"/>
                </a:lnTo>
                <a:lnTo>
                  <a:pt x="221" y="86"/>
                </a:lnTo>
                <a:lnTo>
                  <a:pt x="223" y="81"/>
                </a:lnTo>
                <a:lnTo>
                  <a:pt x="225" y="75"/>
                </a:lnTo>
                <a:lnTo>
                  <a:pt x="226" y="69"/>
                </a:lnTo>
                <a:lnTo>
                  <a:pt x="228" y="63"/>
                </a:lnTo>
                <a:lnTo>
                  <a:pt x="230" y="57"/>
                </a:lnTo>
                <a:lnTo>
                  <a:pt x="232" y="52"/>
                </a:lnTo>
                <a:lnTo>
                  <a:pt x="234" y="46"/>
                </a:lnTo>
                <a:lnTo>
                  <a:pt x="236" y="40"/>
                </a:lnTo>
                <a:lnTo>
                  <a:pt x="237" y="34"/>
                </a:lnTo>
                <a:lnTo>
                  <a:pt x="239" y="29"/>
                </a:lnTo>
                <a:lnTo>
                  <a:pt x="241" y="24"/>
                </a:lnTo>
                <a:lnTo>
                  <a:pt x="243" y="19"/>
                </a:lnTo>
                <a:lnTo>
                  <a:pt x="245" y="15"/>
                </a:lnTo>
                <a:lnTo>
                  <a:pt x="247" y="11"/>
                </a:lnTo>
                <a:lnTo>
                  <a:pt x="248" y="8"/>
                </a:lnTo>
                <a:lnTo>
                  <a:pt x="250" y="5"/>
                </a:lnTo>
                <a:lnTo>
                  <a:pt x="252" y="3"/>
                </a:lnTo>
                <a:lnTo>
                  <a:pt x="254" y="1"/>
                </a:lnTo>
                <a:lnTo>
                  <a:pt x="256" y="0"/>
                </a:lnTo>
                <a:lnTo>
                  <a:pt x="258" y="0"/>
                </a:lnTo>
                <a:lnTo>
                  <a:pt x="259" y="0"/>
                </a:lnTo>
                <a:lnTo>
                  <a:pt x="261" y="0"/>
                </a:lnTo>
                <a:lnTo>
                  <a:pt x="263" y="2"/>
                </a:lnTo>
                <a:lnTo>
                  <a:pt x="265" y="3"/>
                </a:lnTo>
                <a:lnTo>
                  <a:pt x="267" y="6"/>
                </a:lnTo>
                <a:lnTo>
                  <a:pt x="269" y="9"/>
                </a:lnTo>
                <a:lnTo>
                  <a:pt x="270" y="12"/>
                </a:lnTo>
                <a:lnTo>
                  <a:pt x="272" y="16"/>
                </a:lnTo>
                <a:lnTo>
                  <a:pt x="274" y="20"/>
                </a:lnTo>
                <a:lnTo>
                  <a:pt x="276" y="25"/>
                </a:lnTo>
                <a:lnTo>
                  <a:pt x="278" y="30"/>
                </a:lnTo>
                <a:lnTo>
                  <a:pt x="280" y="36"/>
                </a:lnTo>
                <a:lnTo>
                  <a:pt x="281" y="41"/>
                </a:lnTo>
                <a:lnTo>
                  <a:pt x="283" y="47"/>
                </a:lnTo>
                <a:lnTo>
                  <a:pt x="285" y="53"/>
                </a:lnTo>
                <a:lnTo>
                  <a:pt x="287" y="59"/>
                </a:lnTo>
                <a:lnTo>
                  <a:pt x="289" y="65"/>
                </a:lnTo>
                <a:lnTo>
                  <a:pt x="291" y="71"/>
                </a:lnTo>
                <a:lnTo>
                  <a:pt x="292" y="77"/>
                </a:lnTo>
                <a:lnTo>
                  <a:pt x="294" y="82"/>
                </a:lnTo>
                <a:lnTo>
                  <a:pt x="296" y="88"/>
                </a:lnTo>
                <a:lnTo>
                  <a:pt x="298" y="93"/>
                </a:lnTo>
                <a:lnTo>
                  <a:pt x="300" y="98"/>
                </a:lnTo>
                <a:lnTo>
                  <a:pt x="301" y="102"/>
                </a:lnTo>
                <a:lnTo>
                  <a:pt x="303" y="106"/>
                </a:lnTo>
                <a:lnTo>
                  <a:pt x="305" y="110"/>
                </a:lnTo>
                <a:lnTo>
                  <a:pt x="307" y="113"/>
                </a:lnTo>
                <a:lnTo>
                  <a:pt x="309" y="115"/>
                </a:lnTo>
                <a:lnTo>
                  <a:pt x="311" y="117"/>
                </a:lnTo>
                <a:lnTo>
                  <a:pt x="312" y="119"/>
                </a:lnTo>
                <a:lnTo>
                  <a:pt x="314" y="119"/>
                </a:lnTo>
                <a:lnTo>
                  <a:pt x="316" y="119"/>
                </a:lnTo>
                <a:lnTo>
                  <a:pt x="318" y="119"/>
                </a:lnTo>
                <a:lnTo>
                  <a:pt x="320" y="118"/>
                </a:lnTo>
                <a:lnTo>
                  <a:pt x="322" y="116"/>
                </a:lnTo>
                <a:lnTo>
                  <a:pt x="323" y="114"/>
                </a:lnTo>
                <a:lnTo>
                  <a:pt x="325" y="112"/>
                </a:lnTo>
                <a:lnTo>
                  <a:pt x="327" y="108"/>
                </a:lnTo>
                <a:lnTo>
                  <a:pt x="329" y="105"/>
                </a:lnTo>
                <a:lnTo>
                  <a:pt x="331" y="100"/>
                </a:lnTo>
                <a:lnTo>
                  <a:pt x="333" y="96"/>
                </a:lnTo>
                <a:lnTo>
                  <a:pt x="334" y="91"/>
                </a:lnTo>
                <a:lnTo>
                  <a:pt x="336" y="86"/>
                </a:lnTo>
                <a:lnTo>
                  <a:pt x="338" y="80"/>
                </a:lnTo>
                <a:lnTo>
                  <a:pt x="340" y="74"/>
                </a:lnTo>
                <a:lnTo>
                  <a:pt x="342" y="68"/>
                </a:lnTo>
                <a:lnTo>
                  <a:pt x="344" y="62"/>
                </a:lnTo>
              </a:path>
            </a:pathLst>
          </a:custGeom>
          <a:noFill/>
          <a:ln w="19050" cmpd="sng">
            <a:solidFill>
              <a:srgbClr val="800000"/>
            </a:solidFill>
            <a:prstDash val="solid"/>
            <a:round/>
            <a:headEnd/>
            <a:tailEnd/>
          </a:ln>
          <a:extLst/>
        </p:spPr>
        <p:txBody>
          <a:bodyPr/>
          <a:lstStyle/>
          <a:p>
            <a:endParaRPr lang="it-IT" sz="1800">
              <a:latin typeface="+mj-lt"/>
            </a:endParaRPr>
          </a:p>
        </p:txBody>
      </p:sp>
      <p:sp>
        <p:nvSpPr>
          <p:cNvPr id="62" name="Freeform 55"/>
          <p:cNvSpPr>
            <a:spLocks/>
          </p:cNvSpPr>
          <p:nvPr/>
        </p:nvSpPr>
        <p:spPr bwMode="auto">
          <a:xfrm>
            <a:off x="8802495" y="1907413"/>
            <a:ext cx="757430" cy="172625"/>
          </a:xfrm>
          <a:custGeom>
            <a:avLst/>
            <a:gdLst>
              <a:gd name="T0" fmla="*/ 3 w 344"/>
              <a:gd name="T1" fmla="*/ 48 h 119"/>
              <a:gd name="T2" fmla="*/ 9 w 344"/>
              <a:gd name="T3" fmla="*/ 31 h 119"/>
              <a:gd name="T4" fmla="*/ 14 w 344"/>
              <a:gd name="T5" fmla="*/ 16 h 119"/>
              <a:gd name="T6" fmla="*/ 20 w 344"/>
              <a:gd name="T7" fmla="*/ 6 h 119"/>
              <a:gd name="T8" fmla="*/ 25 w 344"/>
              <a:gd name="T9" fmla="*/ 0 h 119"/>
              <a:gd name="T10" fmla="*/ 31 w 344"/>
              <a:gd name="T11" fmla="*/ 0 h 119"/>
              <a:gd name="T12" fmla="*/ 36 w 344"/>
              <a:gd name="T13" fmla="*/ 5 h 119"/>
              <a:gd name="T14" fmla="*/ 42 w 344"/>
              <a:gd name="T15" fmla="*/ 15 h 119"/>
              <a:gd name="T16" fmla="*/ 47 w 344"/>
              <a:gd name="T17" fmla="*/ 29 h 119"/>
              <a:gd name="T18" fmla="*/ 53 w 344"/>
              <a:gd name="T19" fmla="*/ 45 h 119"/>
              <a:gd name="T20" fmla="*/ 58 w 344"/>
              <a:gd name="T21" fmla="*/ 63 h 119"/>
              <a:gd name="T22" fmla="*/ 64 w 344"/>
              <a:gd name="T23" fmla="*/ 81 h 119"/>
              <a:gd name="T24" fmla="*/ 69 w 344"/>
              <a:gd name="T25" fmla="*/ 96 h 119"/>
              <a:gd name="T26" fmla="*/ 75 w 344"/>
              <a:gd name="T27" fmla="*/ 109 h 119"/>
              <a:gd name="T28" fmla="*/ 80 w 344"/>
              <a:gd name="T29" fmla="*/ 117 h 119"/>
              <a:gd name="T30" fmla="*/ 86 w 344"/>
              <a:gd name="T31" fmla="*/ 119 h 119"/>
              <a:gd name="T32" fmla="*/ 91 w 344"/>
              <a:gd name="T33" fmla="*/ 117 h 119"/>
              <a:gd name="T34" fmla="*/ 97 w 344"/>
              <a:gd name="T35" fmla="*/ 109 h 119"/>
              <a:gd name="T36" fmla="*/ 102 w 344"/>
              <a:gd name="T37" fmla="*/ 97 h 119"/>
              <a:gd name="T38" fmla="*/ 107 w 344"/>
              <a:gd name="T39" fmla="*/ 82 h 119"/>
              <a:gd name="T40" fmla="*/ 113 w 344"/>
              <a:gd name="T41" fmla="*/ 64 h 119"/>
              <a:gd name="T42" fmla="*/ 118 w 344"/>
              <a:gd name="T43" fmla="*/ 47 h 119"/>
              <a:gd name="T44" fmla="*/ 124 w 344"/>
              <a:gd name="T45" fmla="*/ 30 h 119"/>
              <a:gd name="T46" fmla="*/ 129 w 344"/>
              <a:gd name="T47" fmla="*/ 16 h 119"/>
              <a:gd name="T48" fmla="*/ 135 w 344"/>
              <a:gd name="T49" fmla="*/ 6 h 119"/>
              <a:gd name="T50" fmla="*/ 140 w 344"/>
              <a:gd name="T51" fmla="*/ 0 h 119"/>
              <a:gd name="T52" fmla="*/ 146 w 344"/>
              <a:gd name="T53" fmla="*/ 0 h 119"/>
              <a:gd name="T54" fmla="*/ 151 w 344"/>
              <a:gd name="T55" fmla="*/ 5 h 119"/>
              <a:gd name="T56" fmla="*/ 157 w 344"/>
              <a:gd name="T57" fmla="*/ 15 h 119"/>
              <a:gd name="T58" fmla="*/ 162 w 344"/>
              <a:gd name="T59" fmla="*/ 29 h 119"/>
              <a:gd name="T60" fmla="*/ 168 w 344"/>
              <a:gd name="T61" fmla="*/ 46 h 119"/>
              <a:gd name="T62" fmla="*/ 173 w 344"/>
              <a:gd name="T63" fmla="*/ 64 h 119"/>
              <a:gd name="T64" fmla="*/ 179 w 344"/>
              <a:gd name="T65" fmla="*/ 81 h 119"/>
              <a:gd name="T66" fmla="*/ 184 w 344"/>
              <a:gd name="T67" fmla="*/ 97 h 119"/>
              <a:gd name="T68" fmla="*/ 190 w 344"/>
              <a:gd name="T69" fmla="*/ 109 h 119"/>
              <a:gd name="T70" fmla="*/ 195 w 344"/>
              <a:gd name="T71" fmla="*/ 117 h 119"/>
              <a:gd name="T72" fmla="*/ 201 w 344"/>
              <a:gd name="T73" fmla="*/ 119 h 119"/>
              <a:gd name="T74" fmla="*/ 206 w 344"/>
              <a:gd name="T75" fmla="*/ 117 h 119"/>
              <a:gd name="T76" fmla="*/ 212 w 344"/>
              <a:gd name="T77" fmla="*/ 109 h 119"/>
              <a:gd name="T78" fmla="*/ 217 w 344"/>
              <a:gd name="T79" fmla="*/ 97 h 119"/>
              <a:gd name="T80" fmla="*/ 223 w 344"/>
              <a:gd name="T81" fmla="*/ 81 h 119"/>
              <a:gd name="T82" fmla="*/ 228 w 344"/>
              <a:gd name="T83" fmla="*/ 63 h 119"/>
              <a:gd name="T84" fmla="*/ 234 w 344"/>
              <a:gd name="T85" fmla="*/ 46 h 119"/>
              <a:gd name="T86" fmla="*/ 239 w 344"/>
              <a:gd name="T87" fmla="*/ 29 h 119"/>
              <a:gd name="T88" fmla="*/ 245 w 344"/>
              <a:gd name="T89" fmla="*/ 15 h 119"/>
              <a:gd name="T90" fmla="*/ 250 w 344"/>
              <a:gd name="T91" fmla="*/ 5 h 119"/>
              <a:gd name="T92" fmla="*/ 256 w 344"/>
              <a:gd name="T93" fmla="*/ 0 h 119"/>
              <a:gd name="T94" fmla="*/ 261 w 344"/>
              <a:gd name="T95" fmla="*/ 0 h 119"/>
              <a:gd name="T96" fmla="*/ 267 w 344"/>
              <a:gd name="T97" fmla="*/ 6 h 119"/>
              <a:gd name="T98" fmla="*/ 272 w 344"/>
              <a:gd name="T99" fmla="*/ 16 h 119"/>
              <a:gd name="T100" fmla="*/ 278 w 344"/>
              <a:gd name="T101" fmla="*/ 30 h 119"/>
              <a:gd name="T102" fmla="*/ 283 w 344"/>
              <a:gd name="T103" fmla="*/ 47 h 119"/>
              <a:gd name="T104" fmla="*/ 289 w 344"/>
              <a:gd name="T105" fmla="*/ 65 h 119"/>
              <a:gd name="T106" fmla="*/ 294 w 344"/>
              <a:gd name="T107" fmla="*/ 82 h 119"/>
              <a:gd name="T108" fmla="*/ 300 w 344"/>
              <a:gd name="T109" fmla="*/ 98 h 119"/>
              <a:gd name="T110" fmla="*/ 305 w 344"/>
              <a:gd name="T111" fmla="*/ 110 h 119"/>
              <a:gd name="T112" fmla="*/ 311 w 344"/>
              <a:gd name="T113" fmla="*/ 117 h 119"/>
              <a:gd name="T114" fmla="*/ 316 w 344"/>
              <a:gd name="T115" fmla="*/ 119 h 119"/>
              <a:gd name="T116" fmla="*/ 322 w 344"/>
              <a:gd name="T117" fmla="*/ 116 h 119"/>
              <a:gd name="T118" fmla="*/ 327 w 344"/>
              <a:gd name="T119" fmla="*/ 108 h 119"/>
              <a:gd name="T120" fmla="*/ 333 w 344"/>
              <a:gd name="T121" fmla="*/ 96 h 119"/>
              <a:gd name="T122" fmla="*/ 338 w 344"/>
              <a:gd name="T123" fmla="*/ 80 h 119"/>
              <a:gd name="T124" fmla="*/ 344 w 344"/>
              <a:gd name="T125"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119">
                <a:moveTo>
                  <a:pt x="0" y="60"/>
                </a:moveTo>
                <a:lnTo>
                  <a:pt x="1" y="54"/>
                </a:lnTo>
                <a:lnTo>
                  <a:pt x="3" y="48"/>
                </a:lnTo>
                <a:lnTo>
                  <a:pt x="5" y="42"/>
                </a:lnTo>
                <a:lnTo>
                  <a:pt x="7" y="36"/>
                </a:lnTo>
                <a:lnTo>
                  <a:pt x="9" y="31"/>
                </a:lnTo>
                <a:lnTo>
                  <a:pt x="10" y="26"/>
                </a:lnTo>
                <a:lnTo>
                  <a:pt x="12" y="21"/>
                </a:lnTo>
                <a:lnTo>
                  <a:pt x="14" y="16"/>
                </a:lnTo>
                <a:lnTo>
                  <a:pt x="16" y="13"/>
                </a:lnTo>
                <a:lnTo>
                  <a:pt x="18" y="9"/>
                </a:lnTo>
                <a:lnTo>
                  <a:pt x="20" y="6"/>
                </a:lnTo>
                <a:lnTo>
                  <a:pt x="21" y="4"/>
                </a:lnTo>
                <a:lnTo>
                  <a:pt x="23" y="2"/>
                </a:lnTo>
                <a:lnTo>
                  <a:pt x="25" y="0"/>
                </a:lnTo>
                <a:lnTo>
                  <a:pt x="27" y="0"/>
                </a:lnTo>
                <a:lnTo>
                  <a:pt x="29" y="0"/>
                </a:lnTo>
                <a:lnTo>
                  <a:pt x="31" y="0"/>
                </a:lnTo>
                <a:lnTo>
                  <a:pt x="32" y="1"/>
                </a:lnTo>
                <a:lnTo>
                  <a:pt x="34" y="3"/>
                </a:lnTo>
                <a:lnTo>
                  <a:pt x="36" y="5"/>
                </a:lnTo>
                <a:lnTo>
                  <a:pt x="38" y="8"/>
                </a:lnTo>
                <a:lnTo>
                  <a:pt x="40" y="11"/>
                </a:lnTo>
                <a:lnTo>
                  <a:pt x="42" y="15"/>
                </a:lnTo>
                <a:lnTo>
                  <a:pt x="43" y="19"/>
                </a:lnTo>
                <a:lnTo>
                  <a:pt x="45" y="24"/>
                </a:lnTo>
                <a:lnTo>
                  <a:pt x="47" y="29"/>
                </a:lnTo>
                <a:lnTo>
                  <a:pt x="49" y="34"/>
                </a:lnTo>
                <a:lnTo>
                  <a:pt x="51" y="39"/>
                </a:lnTo>
                <a:lnTo>
                  <a:pt x="53" y="45"/>
                </a:lnTo>
                <a:lnTo>
                  <a:pt x="54" y="51"/>
                </a:lnTo>
                <a:lnTo>
                  <a:pt x="56" y="57"/>
                </a:lnTo>
                <a:lnTo>
                  <a:pt x="58" y="63"/>
                </a:lnTo>
                <a:lnTo>
                  <a:pt x="60" y="69"/>
                </a:lnTo>
                <a:lnTo>
                  <a:pt x="62" y="75"/>
                </a:lnTo>
                <a:lnTo>
                  <a:pt x="64" y="81"/>
                </a:lnTo>
                <a:lnTo>
                  <a:pt x="65" y="86"/>
                </a:lnTo>
                <a:lnTo>
                  <a:pt x="67" y="91"/>
                </a:lnTo>
                <a:lnTo>
                  <a:pt x="69" y="96"/>
                </a:lnTo>
                <a:lnTo>
                  <a:pt x="71" y="101"/>
                </a:lnTo>
                <a:lnTo>
                  <a:pt x="73" y="105"/>
                </a:lnTo>
                <a:lnTo>
                  <a:pt x="75" y="109"/>
                </a:lnTo>
                <a:lnTo>
                  <a:pt x="76" y="112"/>
                </a:lnTo>
                <a:lnTo>
                  <a:pt x="78" y="114"/>
                </a:lnTo>
                <a:lnTo>
                  <a:pt x="80" y="117"/>
                </a:lnTo>
                <a:lnTo>
                  <a:pt x="82" y="118"/>
                </a:lnTo>
                <a:lnTo>
                  <a:pt x="84" y="119"/>
                </a:lnTo>
                <a:lnTo>
                  <a:pt x="86" y="119"/>
                </a:lnTo>
                <a:lnTo>
                  <a:pt x="87" y="119"/>
                </a:lnTo>
                <a:lnTo>
                  <a:pt x="89" y="118"/>
                </a:lnTo>
                <a:lnTo>
                  <a:pt x="91" y="117"/>
                </a:lnTo>
                <a:lnTo>
                  <a:pt x="93" y="115"/>
                </a:lnTo>
                <a:lnTo>
                  <a:pt x="95" y="113"/>
                </a:lnTo>
                <a:lnTo>
                  <a:pt x="97" y="109"/>
                </a:lnTo>
                <a:lnTo>
                  <a:pt x="98" y="106"/>
                </a:lnTo>
                <a:lnTo>
                  <a:pt x="100" y="102"/>
                </a:lnTo>
                <a:lnTo>
                  <a:pt x="102" y="97"/>
                </a:lnTo>
                <a:lnTo>
                  <a:pt x="104" y="93"/>
                </a:lnTo>
                <a:lnTo>
                  <a:pt x="106" y="87"/>
                </a:lnTo>
                <a:lnTo>
                  <a:pt x="107" y="82"/>
                </a:lnTo>
                <a:lnTo>
                  <a:pt x="109" y="76"/>
                </a:lnTo>
                <a:lnTo>
                  <a:pt x="111" y="70"/>
                </a:lnTo>
                <a:lnTo>
                  <a:pt x="113" y="64"/>
                </a:lnTo>
                <a:lnTo>
                  <a:pt x="115" y="58"/>
                </a:lnTo>
                <a:lnTo>
                  <a:pt x="117" y="53"/>
                </a:lnTo>
                <a:lnTo>
                  <a:pt x="118" y="47"/>
                </a:lnTo>
                <a:lnTo>
                  <a:pt x="120" y="41"/>
                </a:lnTo>
                <a:lnTo>
                  <a:pt x="122" y="35"/>
                </a:lnTo>
                <a:lnTo>
                  <a:pt x="124" y="30"/>
                </a:lnTo>
                <a:lnTo>
                  <a:pt x="126" y="25"/>
                </a:lnTo>
                <a:lnTo>
                  <a:pt x="128" y="20"/>
                </a:lnTo>
                <a:lnTo>
                  <a:pt x="129" y="16"/>
                </a:lnTo>
                <a:lnTo>
                  <a:pt x="131" y="12"/>
                </a:lnTo>
                <a:lnTo>
                  <a:pt x="133" y="8"/>
                </a:lnTo>
                <a:lnTo>
                  <a:pt x="135" y="6"/>
                </a:lnTo>
                <a:lnTo>
                  <a:pt x="137" y="3"/>
                </a:lnTo>
                <a:lnTo>
                  <a:pt x="139" y="1"/>
                </a:lnTo>
                <a:lnTo>
                  <a:pt x="140" y="0"/>
                </a:lnTo>
                <a:lnTo>
                  <a:pt x="142" y="0"/>
                </a:lnTo>
                <a:lnTo>
                  <a:pt x="144" y="0"/>
                </a:lnTo>
                <a:lnTo>
                  <a:pt x="146" y="0"/>
                </a:lnTo>
                <a:lnTo>
                  <a:pt x="148" y="1"/>
                </a:lnTo>
                <a:lnTo>
                  <a:pt x="150" y="3"/>
                </a:lnTo>
                <a:lnTo>
                  <a:pt x="151" y="5"/>
                </a:lnTo>
                <a:lnTo>
                  <a:pt x="153" y="8"/>
                </a:lnTo>
                <a:lnTo>
                  <a:pt x="155" y="12"/>
                </a:lnTo>
                <a:lnTo>
                  <a:pt x="157" y="15"/>
                </a:lnTo>
                <a:lnTo>
                  <a:pt x="159" y="20"/>
                </a:lnTo>
                <a:lnTo>
                  <a:pt x="161" y="24"/>
                </a:lnTo>
                <a:lnTo>
                  <a:pt x="162" y="29"/>
                </a:lnTo>
                <a:lnTo>
                  <a:pt x="164" y="35"/>
                </a:lnTo>
                <a:lnTo>
                  <a:pt x="166" y="40"/>
                </a:lnTo>
                <a:lnTo>
                  <a:pt x="168" y="46"/>
                </a:lnTo>
                <a:lnTo>
                  <a:pt x="170" y="52"/>
                </a:lnTo>
                <a:lnTo>
                  <a:pt x="172" y="58"/>
                </a:lnTo>
                <a:lnTo>
                  <a:pt x="173" y="64"/>
                </a:lnTo>
                <a:lnTo>
                  <a:pt x="175" y="70"/>
                </a:lnTo>
                <a:lnTo>
                  <a:pt x="177" y="76"/>
                </a:lnTo>
                <a:lnTo>
                  <a:pt x="179" y="81"/>
                </a:lnTo>
                <a:lnTo>
                  <a:pt x="181" y="87"/>
                </a:lnTo>
                <a:lnTo>
                  <a:pt x="183" y="92"/>
                </a:lnTo>
                <a:lnTo>
                  <a:pt x="184" y="97"/>
                </a:lnTo>
                <a:lnTo>
                  <a:pt x="186" y="101"/>
                </a:lnTo>
                <a:lnTo>
                  <a:pt x="188" y="106"/>
                </a:lnTo>
                <a:lnTo>
                  <a:pt x="190" y="109"/>
                </a:lnTo>
                <a:lnTo>
                  <a:pt x="192" y="112"/>
                </a:lnTo>
                <a:lnTo>
                  <a:pt x="194" y="115"/>
                </a:lnTo>
                <a:lnTo>
                  <a:pt x="195" y="117"/>
                </a:lnTo>
                <a:lnTo>
                  <a:pt x="197" y="118"/>
                </a:lnTo>
                <a:lnTo>
                  <a:pt x="199" y="119"/>
                </a:lnTo>
                <a:lnTo>
                  <a:pt x="201" y="119"/>
                </a:lnTo>
                <a:lnTo>
                  <a:pt x="203" y="119"/>
                </a:lnTo>
                <a:lnTo>
                  <a:pt x="204" y="118"/>
                </a:lnTo>
                <a:lnTo>
                  <a:pt x="206" y="117"/>
                </a:lnTo>
                <a:lnTo>
                  <a:pt x="208" y="115"/>
                </a:lnTo>
                <a:lnTo>
                  <a:pt x="210" y="112"/>
                </a:lnTo>
                <a:lnTo>
                  <a:pt x="212" y="109"/>
                </a:lnTo>
                <a:lnTo>
                  <a:pt x="214" y="105"/>
                </a:lnTo>
                <a:lnTo>
                  <a:pt x="215" y="101"/>
                </a:lnTo>
                <a:lnTo>
                  <a:pt x="217" y="97"/>
                </a:lnTo>
                <a:lnTo>
                  <a:pt x="219" y="92"/>
                </a:lnTo>
                <a:lnTo>
                  <a:pt x="221" y="86"/>
                </a:lnTo>
                <a:lnTo>
                  <a:pt x="223" y="81"/>
                </a:lnTo>
                <a:lnTo>
                  <a:pt x="225" y="75"/>
                </a:lnTo>
                <a:lnTo>
                  <a:pt x="226" y="69"/>
                </a:lnTo>
                <a:lnTo>
                  <a:pt x="228" y="63"/>
                </a:lnTo>
                <a:lnTo>
                  <a:pt x="230" y="57"/>
                </a:lnTo>
                <a:lnTo>
                  <a:pt x="232" y="52"/>
                </a:lnTo>
                <a:lnTo>
                  <a:pt x="234" y="46"/>
                </a:lnTo>
                <a:lnTo>
                  <a:pt x="236" y="40"/>
                </a:lnTo>
                <a:lnTo>
                  <a:pt x="237" y="34"/>
                </a:lnTo>
                <a:lnTo>
                  <a:pt x="239" y="29"/>
                </a:lnTo>
                <a:lnTo>
                  <a:pt x="241" y="24"/>
                </a:lnTo>
                <a:lnTo>
                  <a:pt x="243" y="19"/>
                </a:lnTo>
                <a:lnTo>
                  <a:pt x="245" y="15"/>
                </a:lnTo>
                <a:lnTo>
                  <a:pt x="247" y="11"/>
                </a:lnTo>
                <a:lnTo>
                  <a:pt x="248" y="8"/>
                </a:lnTo>
                <a:lnTo>
                  <a:pt x="250" y="5"/>
                </a:lnTo>
                <a:lnTo>
                  <a:pt x="252" y="3"/>
                </a:lnTo>
                <a:lnTo>
                  <a:pt x="254" y="1"/>
                </a:lnTo>
                <a:lnTo>
                  <a:pt x="256" y="0"/>
                </a:lnTo>
                <a:lnTo>
                  <a:pt x="258" y="0"/>
                </a:lnTo>
                <a:lnTo>
                  <a:pt x="259" y="0"/>
                </a:lnTo>
                <a:lnTo>
                  <a:pt x="261" y="0"/>
                </a:lnTo>
                <a:lnTo>
                  <a:pt x="263" y="2"/>
                </a:lnTo>
                <a:lnTo>
                  <a:pt x="265" y="3"/>
                </a:lnTo>
                <a:lnTo>
                  <a:pt x="267" y="6"/>
                </a:lnTo>
                <a:lnTo>
                  <a:pt x="269" y="9"/>
                </a:lnTo>
                <a:lnTo>
                  <a:pt x="270" y="12"/>
                </a:lnTo>
                <a:lnTo>
                  <a:pt x="272" y="16"/>
                </a:lnTo>
                <a:lnTo>
                  <a:pt x="274" y="20"/>
                </a:lnTo>
                <a:lnTo>
                  <a:pt x="276" y="25"/>
                </a:lnTo>
                <a:lnTo>
                  <a:pt x="278" y="30"/>
                </a:lnTo>
                <a:lnTo>
                  <a:pt x="280" y="36"/>
                </a:lnTo>
                <a:lnTo>
                  <a:pt x="281" y="41"/>
                </a:lnTo>
                <a:lnTo>
                  <a:pt x="283" y="47"/>
                </a:lnTo>
                <a:lnTo>
                  <a:pt x="285" y="53"/>
                </a:lnTo>
                <a:lnTo>
                  <a:pt x="287" y="59"/>
                </a:lnTo>
                <a:lnTo>
                  <a:pt x="289" y="65"/>
                </a:lnTo>
                <a:lnTo>
                  <a:pt x="291" y="71"/>
                </a:lnTo>
                <a:lnTo>
                  <a:pt x="292" y="77"/>
                </a:lnTo>
                <a:lnTo>
                  <a:pt x="294" y="82"/>
                </a:lnTo>
                <a:lnTo>
                  <a:pt x="296" y="88"/>
                </a:lnTo>
                <a:lnTo>
                  <a:pt x="298" y="93"/>
                </a:lnTo>
                <a:lnTo>
                  <a:pt x="300" y="98"/>
                </a:lnTo>
                <a:lnTo>
                  <a:pt x="301" y="102"/>
                </a:lnTo>
                <a:lnTo>
                  <a:pt x="303" y="106"/>
                </a:lnTo>
                <a:lnTo>
                  <a:pt x="305" y="110"/>
                </a:lnTo>
                <a:lnTo>
                  <a:pt x="307" y="113"/>
                </a:lnTo>
                <a:lnTo>
                  <a:pt x="309" y="115"/>
                </a:lnTo>
                <a:lnTo>
                  <a:pt x="311" y="117"/>
                </a:lnTo>
                <a:lnTo>
                  <a:pt x="312" y="119"/>
                </a:lnTo>
                <a:lnTo>
                  <a:pt x="314" y="119"/>
                </a:lnTo>
                <a:lnTo>
                  <a:pt x="316" y="119"/>
                </a:lnTo>
                <a:lnTo>
                  <a:pt x="318" y="119"/>
                </a:lnTo>
                <a:lnTo>
                  <a:pt x="320" y="118"/>
                </a:lnTo>
                <a:lnTo>
                  <a:pt x="322" y="116"/>
                </a:lnTo>
                <a:lnTo>
                  <a:pt x="323" y="114"/>
                </a:lnTo>
                <a:lnTo>
                  <a:pt x="325" y="112"/>
                </a:lnTo>
                <a:lnTo>
                  <a:pt x="327" y="108"/>
                </a:lnTo>
                <a:lnTo>
                  <a:pt x="329" y="105"/>
                </a:lnTo>
                <a:lnTo>
                  <a:pt x="331" y="100"/>
                </a:lnTo>
                <a:lnTo>
                  <a:pt x="333" y="96"/>
                </a:lnTo>
                <a:lnTo>
                  <a:pt x="334" y="91"/>
                </a:lnTo>
                <a:lnTo>
                  <a:pt x="336" y="86"/>
                </a:lnTo>
                <a:lnTo>
                  <a:pt x="338" y="80"/>
                </a:lnTo>
                <a:lnTo>
                  <a:pt x="340" y="74"/>
                </a:lnTo>
                <a:lnTo>
                  <a:pt x="342" y="68"/>
                </a:lnTo>
                <a:lnTo>
                  <a:pt x="344" y="62"/>
                </a:lnTo>
              </a:path>
            </a:pathLst>
          </a:custGeom>
          <a:noFill/>
          <a:ln w="19050" cmpd="sng">
            <a:solidFill>
              <a:srgbClr val="800000"/>
            </a:solidFill>
            <a:prstDash val="solid"/>
            <a:round/>
            <a:headEnd/>
            <a:tailEnd/>
          </a:ln>
          <a:extLst/>
        </p:spPr>
        <p:txBody>
          <a:bodyPr/>
          <a:lstStyle/>
          <a:p>
            <a:endParaRPr lang="it-IT" sz="1800">
              <a:latin typeface="+mj-lt"/>
            </a:endParaRPr>
          </a:p>
        </p:txBody>
      </p:sp>
      <p:sp>
        <p:nvSpPr>
          <p:cNvPr id="63" name="Freeform 55"/>
          <p:cNvSpPr>
            <a:spLocks/>
          </p:cNvSpPr>
          <p:nvPr/>
        </p:nvSpPr>
        <p:spPr bwMode="auto">
          <a:xfrm>
            <a:off x="8751695" y="2034413"/>
            <a:ext cx="757430" cy="172625"/>
          </a:xfrm>
          <a:custGeom>
            <a:avLst/>
            <a:gdLst>
              <a:gd name="T0" fmla="*/ 3 w 344"/>
              <a:gd name="T1" fmla="*/ 48 h 119"/>
              <a:gd name="T2" fmla="*/ 9 w 344"/>
              <a:gd name="T3" fmla="*/ 31 h 119"/>
              <a:gd name="T4" fmla="*/ 14 w 344"/>
              <a:gd name="T5" fmla="*/ 16 h 119"/>
              <a:gd name="T6" fmla="*/ 20 w 344"/>
              <a:gd name="T7" fmla="*/ 6 h 119"/>
              <a:gd name="T8" fmla="*/ 25 w 344"/>
              <a:gd name="T9" fmla="*/ 0 h 119"/>
              <a:gd name="T10" fmla="*/ 31 w 344"/>
              <a:gd name="T11" fmla="*/ 0 h 119"/>
              <a:gd name="T12" fmla="*/ 36 w 344"/>
              <a:gd name="T13" fmla="*/ 5 h 119"/>
              <a:gd name="T14" fmla="*/ 42 w 344"/>
              <a:gd name="T15" fmla="*/ 15 h 119"/>
              <a:gd name="T16" fmla="*/ 47 w 344"/>
              <a:gd name="T17" fmla="*/ 29 h 119"/>
              <a:gd name="T18" fmla="*/ 53 w 344"/>
              <a:gd name="T19" fmla="*/ 45 h 119"/>
              <a:gd name="T20" fmla="*/ 58 w 344"/>
              <a:gd name="T21" fmla="*/ 63 h 119"/>
              <a:gd name="T22" fmla="*/ 64 w 344"/>
              <a:gd name="T23" fmla="*/ 81 h 119"/>
              <a:gd name="T24" fmla="*/ 69 w 344"/>
              <a:gd name="T25" fmla="*/ 96 h 119"/>
              <a:gd name="T26" fmla="*/ 75 w 344"/>
              <a:gd name="T27" fmla="*/ 109 h 119"/>
              <a:gd name="T28" fmla="*/ 80 w 344"/>
              <a:gd name="T29" fmla="*/ 117 h 119"/>
              <a:gd name="T30" fmla="*/ 86 w 344"/>
              <a:gd name="T31" fmla="*/ 119 h 119"/>
              <a:gd name="T32" fmla="*/ 91 w 344"/>
              <a:gd name="T33" fmla="*/ 117 h 119"/>
              <a:gd name="T34" fmla="*/ 97 w 344"/>
              <a:gd name="T35" fmla="*/ 109 h 119"/>
              <a:gd name="T36" fmla="*/ 102 w 344"/>
              <a:gd name="T37" fmla="*/ 97 h 119"/>
              <a:gd name="T38" fmla="*/ 107 w 344"/>
              <a:gd name="T39" fmla="*/ 82 h 119"/>
              <a:gd name="T40" fmla="*/ 113 w 344"/>
              <a:gd name="T41" fmla="*/ 64 h 119"/>
              <a:gd name="T42" fmla="*/ 118 w 344"/>
              <a:gd name="T43" fmla="*/ 47 h 119"/>
              <a:gd name="T44" fmla="*/ 124 w 344"/>
              <a:gd name="T45" fmla="*/ 30 h 119"/>
              <a:gd name="T46" fmla="*/ 129 w 344"/>
              <a:gd name="T47" fmla="*/ 16 h 119"/>
              <a:gd name="T48" fmla="*/ 135 w 344"/>
              <a:gd name="T49" fmla="*/ 6 h 119"/>
              <a:gd name="T50" fmla="*/ 140 w 344"/>
              <a:gd name="T51" fmla="*/ 0 h 119"/>
              <a:gd name="T52" fmla="*/ 146 w 344"/>
              <a:gd name="T53" fmla="*/ 0 h 119"/>
              <a:gd name="T54" fmla="*/ 151 w 344"/>
              <a:gd name="T55" fmla="*/ 5 h 119"/>
              <a:gd name="T56" fmla="*/ 157 w 344"/>
              <a:gd name="T57" fmla="*/ 15 h 119"/>
              <a:gd name="T58" fmla="*/ 162 w 344"/>
              <a:gd name="T59" fmla="*/ 29 h 119"/>
              <a:gd name="T60" fmla="*/ 168 w 344"/>
              <a:gd name="T61" fmla="*/ 46 h 119"/>
              <a:gd name="T62" fmla="*/ 173 w 344"/>
              <a:gd name="T63" fmla="*/ 64 h 119"/>
              <a:gd name="T64" fmla="*/ 179 w 344"/>
              <a:gd name="T65" fmla="*/ 81 h 119"/>
              <a:gd name="T66" fmla="*/ 184 w 344"/>
              <a:gd name="T67" fmla="*/ 97 h 119"/>
              <a:gd name="T68" fmla="*/ 190 w 344"/>
              <a:gd name="T69" fmla="*/ 109 h 119"/>
              <a:gd name="T70" fmla="*/ 195 w 344"/>
              <a:gd name="T71" fmla="*/ 117 h 119"/>
              <a:gd name="T72" fmla="*/ 201 w 344"/>
              <a:gd name="T73" fmla="*/ 119 h 119"/>
              <a:gd name="T74" fmla="*/ 206 w 344"/>
              <a:gd name="T75" fmla="*/ 117 h 119"/>
              <a:gd name="T76" fmla="*/ 212 w 344"/>
              <a:gd name="T77" fmla="*/ 109 h 119"/>
              <a:gd name="T78" fmla="*/ 217 w 344"/>
              <a:gd name="T79" fmla="*/ 97 h 119"/>
              <a:gd name="T80" fmla="*/ 223 w 344"/>
              <a:gd name="T81" fmla="*/ 81 h 119"/>
              <a:gd name="T82" fmla="*/ 228 w 344"/>
              <a:gd name="T83" fmla="*/ 63 h 119"/>
              <a:gd name="T84" fmla="*/ 234 w 344"/>
              <a:gd name="T85" fmla="*/ 46 h 119"/>
              <a:gd name="T86" fmla="*/ 239 w 344"/>
              <a:gd name="T87" fmla="*/ 29 h 119"/>
              <a:gd name="T88" fmla="*/ 245 w 344"/>
              <a:gd name="T89" fmla="*/ 15 h 119"/>
              <a:gd name="T90" fmla="*/ 250 w 344"/>
              <a:gd name="T91" fmla="*/ 5 h 119"/>
              <a:gd name="T92" fmla="*/ 256 w 344"/>
              <a:gd name="T93" fmla="*/ 0 h 119"/>
              <a:gd name="T94" fmla="*/ 261 w 344"/>
              <a:gd name="T95" fmla="*/ 0 h 119"/>
              <a:gd name="T96" fmla="*/ 267 w 344"/>
              <a:gd name="T97" fmla="*/ 6 h 119"/>
              <a:gd name="T98" fmla="*/ 272 w 344"/>
              <a:gd name="T99" fmla="*/ 16 h 119"/>
              <a:gd name="T100" fmla="*/ 278 w 344"/>
              <a:gd name="T101" fmla="*/ 30 h 119"/>
              <a:gd name="T102" fmla="*/ 283 w 344"/>
              <a:gd name="T103" fmla="*/ 47 h 119"/>
              <a:gd name="T104" fmla="*/ 289 w 344"/>
              <a:gd name="T105" fmla="*/ 65 h 119"/>
              <a:gd name="T106" fmla="*/ 294 w 344"/>
              <a:gd name="T107" fmla="*/ 82 h 119"/>
              <a:gd name="T108" fmla="*/ 300 w 344"/>
              <a:gd name="T109" fmla="*/ 98 h 119"/>
              <a:gd name="T110" fmla="*/ 305 w 344"/>
              <a:gd name="T111" fmla="*/ 110 h 119"/>
              <a:gd name="T112" fmla="*/ 311 w 344"/>
              <a:gd name="T113" fmla="*/ 117 h 119"/>
              <a:gd name="T114" fmla="*/ 316 w 344"/>
              <a:gd name="T115" fmla="*/ 119 h 119"/>
              <a:gd name="T116" fmla="*/ 322 w 344"/>
              <a:gd name="T117" fmla="*/ 116 h 119"/>
              <a:gd name="T118" fmla="*/ 327 w 344"/>
              <a:gd name="T119" fmla="*/ 108 h 119"/>
              <a:gd name="T120" fmla="*/ 333 w 344"/>
              <a:gd name="T121" fmla="*/ 96 h 119"/>
              <a:gd name="T122" fmla="*/ 338 w 344"/>
              <a:gd name="T123" fmla="*/ 80 h 119"/>
              <a:gd name="T124" fmla="*/ 344 w 344"/>
              <a:gd name="T125"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119">
                <a:moveTo>
                  <a:pt x="0" y="60"/>
                </a:moveTo>
                <a:lnTo>
                  <a:pt x="1" y="54"/>
                </a:lnTo>
                <a:lnTo>
                  <a:pt x="3" y="48"/>
                </a:lnTo>
                <a:lnTo>
                  <a:pt x="5" y="42"/>
                </a:lnTo>
                <a:lnTo>
                  <a:pt x="7" y="36"/>
                </a:lnTo>
                <a:lnTo>
                  <a:pt x="9" y="31"/>
                </a:lnTo>
                <a:lnTo>
                  <a:pt x="10" y="26"/>
                </a:lnTo>
                <a:lnTo>
                  <a:pt x="12" y="21"/>
                </a:lnTo>
                <a:lnTo>
                  <a:pt x="14" y="16"/>
                </a:lnTo>
                <a:lnTo>
                  <a:pt x="16" y="13"/>
                </a:lnTo>
                <a:lnTo>
                  <a:pt x="18" y="9"/>
                </a:lnTo>
                <a:lnTo>
                  <a:pt x="20" y="6"/>
                </a:lnTo>
                <a:lnTo>
                  <a:pt x="21" y="4"/>
                </a:lnTo>
                <a:lnTo>
                  <a:pt x="23" y="2"/>
                </a:lnTo>
                <a:lnTo>
                  <a:pt x="25" y="0"/>
                </a:lnTo>
                <a:lnTo>
                  <a:pt x="27" y="0"/>
                </a:lnTo>
                <a:lnTo>
                  <a:pt x="29" y="0"/>
                </a:lnTo>
                <a:lnTo>
                  <a:pt x="31" y="0"/>
                </a:lnTo>
                <a:lnTo>
                  <a:pt x="32" y="1"/>
                </a:lnTo>
                <a:lnTo>
                  <a:pt x="34" y="3"/>
                </a:lnTo>
                <a:lnTo>
                  <a:pt x="36" y="5"/>
                </a:lnTo>
                <a:lnTo>
                  <a:pt x="38" y="8"/>
                </a:lnTo>
                <a:lnTo>
                  <a:pt x="40" y="11"/>
                </a:lnTo>
                <a:lnTo>
                  <a:pt x="42" y="15"/>
                </a:lnTo>
                <a:lnTo>
                  <a:pt x="43" y="19"/>
                </a:lnTo>
                <a:lnTo>
                  <a:pt x="45" y="24"/>
                </a:lnTo>
                <a:lnTo>
                  <a:pt x="47" y="29"/>
                </a:lnTo>
                <a:lnTo>
                  <a:pt x="49" y="34"/>
                </a:lnTo>
                <a:lnTo>
                  <a:pt x="51" y="39"/>
                </a:lnTo>
                <a:lnTo>
                  <a:pt x="53" y="45"/>
                </a:lnTo>
                <a:lnTo>
                  <a:pt x="54" y="51"/>
                </a:lnTo>
                <a:lnTo>
                  <a:pt x="56" y="57"/>
                </a:lnTo>
                <a:lnTo>
                  <a:pt x="58" y="63"/>
                </a:lnTo>
                <a:lnTo>
                  <a:pt x="60" y="69"/>
                </a:lnTo>
                <a:lnTo>
                  <a:pt x="62" y="75"/>
                </a:lnTo>
                <a:lnTo>
                  <a:pt x="64" y="81"/>
                </a:lnTo>
                <a:lnTo>
                  <a:pt x="65" y="86"/>
                </a:lnTo>
                <a:lnTo>
                  <a:pt x="67" y="91"/>
                </a:lnTo>
                <a:lnTo>
                  <a:pt x="69" y="96"/>
                </a:lnTo>
                <a:lnTo>
                  <a:pt x="71" y="101"/>
                </a:lnTo>
                <a:lnTo>
                  <a:pt x="73" y="105"/>
                </a:lnTo>
                <a:lnTo>
                  <a:pt x="75" y="109"/>
                </a:lnTo>
                <a:lnTo>
                  <a:pt x="76" y="112"/>
                </a:lnTo>
                <a:lnTo>
                  <a:pt x="78" y="114"/>
                </a:lnTo>
                <a:lnTo>
                  <a:pt x="80" y="117"/>
                </a:lnTo>
                <a:lnTo>
                  <a:pt x="82" y="118"/>
                </a:lnTo>
                <a:lnTo>
                  <a:pt x="84" y="119"/>
                </a:lnTo>
                <a:lnTo>
                  <a:pt x="86" y="119"/>
                </a:lnTo>
                <a:lnTo>
                  <a:pt x="87" y="119"/>
                </a:lnTo>
                <a:lnTo>
                  <a:pt x="89" y="118"/>
                </a:lnTo>
                <a:lnTo>
                  <a:pt x="91" y="117"/>
                </a:lnTo>
                <a:lnTo>
                  <a:pt x="93" y="115"/>
                </a:lnTo>
                <a:lnTo>
                  <a:pt x="95" y="113"/>
                </a:lnTo>
                <a:lnTo>
                  <a:pt x="97" y="109"/>
                </a:lnTo>
                <a:lnTo>
                  <a:pt x="98" y="106"/>
                </a:lnTo>
                <a:lnTo>
                  <a:pt x="100" y="102"/>
                </a:lnTo>
                <a:lnTo>
                  <a:pt x="102" y="97"/>
                </a:lnTo>
                <a:lnTo>
                  <a:pt x="104" y="93"/>
                </a:lnTo>
                <a:lnTo>
                  <a:pt x="106" y="87"/>
                </a:lnTo>
                <a:lnTo>
                  <a:pt x="107" y="82"/>
                </a:lnTo>
                <a:lnTo>
                  <a:pt x="109" y="76"/>
                </a:lnTo>
                <a:lnTo>
                  <a:pt x="111" y="70"/>
                </a:lnTo>
                <a:lnTo>
                  <a:pt x="113" y="64"/>
                </a:lnTo>
                <a:lnTo>
                  <a:pt x="115" y="58"/>
                </a:lnTo>
                <a:lnTo>
                  <a:pt x="117" y="53"/>
                </a:lnTo>
                <a:lnTo>
                  <a:pt x="118" y="47"/>
                </a:lnTo>
                <a:lnTo>
                  <a:pt x="120" y="41"/>
                </a:lnTo>
                <a:lnTo>
                  <a:pt x="122" y="35"/>
                </a:lnTo>
                <a:lnTo>
                  <a:pt x="124" y="30"/>
                </a:lnTo>
                <a:lnTo>
                  <a:pt x="126" y="25"/>
                </a:lnTo>
                <a:lnTo>
                  <a:pt x="128" y="20"/>
                </a:lnTo>
                <a:lnTo>
                  <a:pt x="129" y="16"/>
                </a:lnTo>
                <a:lnTo>
                  <a:pt x="131" y="12"/>
                </a:lnTo>
                <a:lnTo>
                  <a:pt x="133" y="8"/>
                </a:lnTo>
                <a:lnTo>
                  <a:pt x="135" y="6"/>
                </a:lnTo>
                <a:lnTo>
                  <a:pt x="137" y="3"/>
                </a:lnTo>
                <a:lnTo>
                  <a:pt x="139" y="1"/>
                </a:lnTo>
                <a:lnTo>
                  <a:pt x="140" y="0"/>
                </a:lnTo>
                <a:lnTo>
                  <a:pt x="142" y="0"/>
                </a:lnTo>
                <a:lnTo>
                  <a:pt x="144" y="0"/>
                </a:lnTo>
                <a:lnTo>
                  <a:pt x="146" y="0"/>
                </a:lnTo>
                <a:lnTo>
                  <a:pt x="148" y="1"/>
                </a:lnTo>
                <a:lnTo>
                  <a:pt x="150" y="3"/>
                </a:lnTo>
                <a:lnTo>
                  <a:pt x="151" y="5"/>
                </a:lnTo>
                <a:lnTo>
                  <a:pt x="153" y="8"/>
                </a:lnTo>
                <a:lnTo>
                  <a:pt x="155" y="12"/>
                </a:lnTo>
                <a:lnTo>
                  <a:pt x="157" y="15"/>
                </a:lnTo>
                <a:lnTo>
                  <a:pt x="159" y="20"/>
                </a:lnTo>
                <a:lnTo>
                  <a:pt x="161" y="24"/>
                </a:lnTo>
                <a:lnTo>
                  <a:pt x="162" y="29"/>
                </a:lnTo>
                <a:lnTo>
                  <a:pt x="164" y="35"/>
                </a:lnTo>
                <a:lnTo>
                  <a:pt x="166" y="40"/>
                </a:lnTo>
                <a:lnTo>
                  <a:pt x="168" y="46"/>
                </a:lnTo>
                <a:lnTo>
                  <a:pt x="170" y="52"/>
                </a:lnTo>
                <a:lnTo>
                  <a:pt x="172" y="58"/>
                </a:lnTo>
                <a:lnTo>
                  <a:pt x="173" y="64"/>
                </a:lnTo>
                <a:lnTo>
                  <a:pt x="175" y="70"/>
                </a:lnTo>
                <a:lnTo>
                  <a:pt x="177" y="76"/>
                </a:lnTo>
                <a:lnTo>
                  <a:pt x="179" y="81"/>
                </a:lnTo>
                <a:lnTo>
                  <a:pt x="181" y="87"/>
                </a:lnTo>
                <a:lnTo>
                  <a:pt x="183" y="92"/>
                </a:lnTo>
                <a:lnTo>
                  <a:pt x="184" y="97"/>
                </a:lnTo>
                <a:lnTo>
                  <a:pt x="186" y="101"/>
                </a:lnTo>
                <a:lnTo>
                  <a:pt x="188" y="106"/>
                </a:lnTo>
                <a:lnTo>
                  <a:pt x="190" y="109"/>
                </a:lnTo>
                <a:lnTo>
                  <a:pt x="192" y="112"/>
                </a:lnTo>
                <a:lnTo>
                  <a:pt x="194" y="115"/>
                </a:lnTo>
                <a:lnTo>
                  <a:pt x="195" y="117"/>
                </a:lnTo>
                <a:lnTo>
                  <a:pt x="197" y="118"/>
                </a:lnTo>
                <a:lnTo>
                  <a:pt x="199" y="119"/>
                </a:lnTo>
                <a:lnTo>
                  <a:pt x="201" y="119"/>
                </a:lnTo>
                <a:lnTo>
                  <a:pt x="203" y="119"/>
                </a:lnTo>
                <a:lnTo>
                  <a:pt x="204" y="118"/>
                </a:lnTo>
                <a:lnTo>
                  <a:pt x="206" y="117"/>
                </a:lnTo>
                <a:lnTo>
                  <a:pt x="208" y="115"/>
                </a:lnTo>
                <a:lnTo>
                  <a:pt x="210" y="112"/>
                </a:lnTo>
                <a:lnTo>
                  <a:pt x="212" y="109"/>
                </a:lnTo>
                <a:lnTo>
                  <a:pt x="214" y="105"/>
                </a:lnTo>
                <a:lnTo>
                  <a:pt x="215" y="101"/>
                </a:lnTo>
                <a:lnTo>
                  <a:pt x="217" y="97"/>
                </a:lnTo>
                <a:lnTo>
                  <a:pt x="219" y="92"/>
                </a:lnTo>
                <a:lnTo>
                  <a:pt x="221" y="86"/>
                </a:lnTo>
                <a:lnTo>
                  <a:pt x="223" y="81"/>
                </a:lnTo>
                <a:lnTo>
                  <a:pt x="225" y="75"/>
                </a:lnTo>
                <a:lnTo>
                  <a:pt x="226" y="69"/>
                </a:lnTo>
                <a:lnTo>
                  <a:pt x="228" y="63"/>
                </a:lnTo>
                <a:lnTo>
                  <a:pt x="230" y="57"/>
                </a:lnTo>
                <a:lnTo>
                  <a:pt x="232" y="52"/>
                </a:lnTo>
                <a:lnTo>
                  <a:pt x="234" y="46"/>
                </a:lnTo>
                <a:lnTo>
                  <a:pt x="236" y="40"/>
                </a:lnTo>
                <a:lnTo>
                  <a:pt x="237" y="34"/>
                </a:lnTo>
                <a:lnTo>
                  <a:pt x="239" y="29"/>
                </a:lnTo>
                <a:lnTo>
                  <a:pt x="241" y="24"/>
                </a:lnTo>
                <a:lnTo>
                  <a:pt x="243" y="19"/>
                </a:lnTo>
                <a:lnTo>
                  <a:pt x="245" y="15"/>
                </a:lnTo>
                <a:lnTo>
                  <a:pt x="247" y="11"/>
                </a:lnTo>
                <a:lnTo>
                  <a:pt x="248" y="8"/>
                </a:lnTo>
                <a:lnTo>
                  <a:pt x="250" y="5"/>
                </a:lnTo>
                <a:lnTo>
                  <a:pt x="252" y="3"/>
                </a:lnTo>
                <a:lnTo>
                  <a:pt x="254" y="1"/>
                </a:lnTo>
                <a:lnTo>
                  <a:pt x="256" y="0"/>
                </a:lnTo>
                <a:lnTo>
                  <a:pt x="258" y="0"/>
                </a:lnTo>
                <a:lnTo>
                  <a:pt x="259" y="0"/>
                </a:lnTo>
                <a:lnTo>
                  <a:pt x="261" y="0"/>
                </a:lnTo>
                <a:lnTo>
                  <a:pt x="263" y="2"/>
                </a:lnTo>
                <a:lnTo>
                  <a:pt x="265" y="3"/>
                </a:lnTo>
                <a:lnTo>
                  <a:pt x="267" y="6"/>
                </a:lnTo>
                <a:lnTo>
                  <a:pt x="269" y="9"/>
                </a:lnTo>
                <a:lnTo>
                  <a:pt x="270" y="12"/>
                </a:lnTo>
                <a:lnTo>
                  <a:pt x="272" y="16"/>
                </a:lnTo>
                <a:lnTo>
                  <a:pt x="274" y="20"/>
                </a:lnTo>
                <a:lnTo>
                  <a:pt x="276" y="25"/>
                </a:lnTo>
                <a:lnTo>
                  <a:pt x="278" y="30"/>
                </a:lnTo>
                <a:lnTo>
                  <a:pt x="280" y="36"/>
                </a:lnTo>
                <a:lnTo>
                  <a:pt x="281" y="41"/>
                </a:lnTo>
                <a:lnTo>
                  <a:pt x="283" y="47"/>
                </a:lnTo>
                <a:lnTo>
                  <a:pt x="285" y="53"/>
                </a:lnTo>
                <a:lnTo>
                  <a:pt x="287" y="59"/>
                </a:lnTo>
                <a:lnTo>
                  <a:pt x="289" y="65"/>
                </a:lnTo>
                <a:lnTo>
                  <a:pt x="291" y="71"/>
                </a:lnTo>
                <a:lnTo>
                  <a:pt x="292" y="77"/>
                </a:lnTo>
                <a:lnTo>
                  <a:pt x="294" y="82"/>
                </a:lnTo>
                <a:lnTo>
                  <a:pt x="296" y="88"/>
                </a:lnTo>
                <a:lnTo>
                  <a:pt x="298" y="93"/>
                </a:lnTo>
                <a:lnTo>
                  <a:pt x="300" y="98"/>
                </a:lnTo>
                <a:lnTo>
                  <a:pt x="301" y="102"/>
                </a:lnTo>
                <a:lnTo>
                  <a:pt x="303" y="106"/>
                </a:lnTo>
                <a:lnTo>
                  <a:pt x="305" y="110"/>
                </a:lnTo>
                <a:lnTo>
                  <a:pt x="307" y="113"/>
                </a:lnTo>
                <a:lnTo>
                  <a:pt x="309" y="115"/>
                </a:lnTo>
                <a:lnTo>
                  <a:pt x="311" y="117"/>
                </a:lnTo>
                <a:lnTo>
                  <a:pt x="312" y="119"/>
                </a:lnTo>
                <a:lnTo>
                  <a:pt x="314" y="119"/>
                </a:lnTo>
                <a:lnTo>
                  <a:pt x="316" y="119"/>
                </a:lnTo>
                <a:lnTo>
                  <a:pt x="318" y="119"/>
                </a:lnTo>
                <a:lnTo>
                  <a:pt x="320" y="118"/>
                </a:lnTo>
                <a:lnTo>
                  <a:pt x="322" y="116"/>
                </a:lnTo>
                <a:lnTo>
                  <a:pt x="323" y="114"/>
                </a:lnTo>
                <a:lnTo>
                  <a:pt x="325" y="112"/>
                </a:lnTo>
                <a:lnTo>
                  <a:pt x="327" y="108"/>
                </a:lnTo>
                <a:lnTo>
                  <a:pt x="329" y="105"/>
                </a:lnTo>
                <a:lnTo>
                  <a:pt x="331" y="100"/>
                </a:lnTo>
                <a:lnTo>
                  <a:pt x="333" y="96"/>
                </a:lnTo>
                <a:lnTo>
                  <a:pt x="334" y="91"/>
                </a:lnTo>
                <a:lnTo>
                  <a:pt x="336" y="86"/>
                </a:lnTo>
                <a:lnTo>
                  <a:pt x="338" y="80"/>
                </a:lnTo>
                <a:lnTo>
                  <a:pt x="340" y="74"/>
                </a:lnTo>
                <a:lnTo>
                  <a:pt x="342" y="68"/>
                </a:lnTo>
                <a:lnTo>
                  <a:pt x="344" y="62"/>
                </a:lnTo>
              </a:path>
            </a:pathLst>
          </a:custGeom>
          <a:noFill/>
          <a:ln w="19050" cmpd="sng">
            <a:solidFill>
              <a:srgbClr val="800000"/>
            </a:solidFill>
            <a:prstDash val="solid"/>
            <a:round/>
            <a:headEnd/>
            <a:tailEnd/>
          </a:ln>
          <a:extLst/>
        </p:spPr>
        <p:txBody>
          <a:bodyPr/>
          <a:lstStyle/>
          <a:p>
            <a:endParaRPr lang="it-IT" sz="1800">
              <a:latin typeface="+mj-lt"/>
            </a:endParaRPr>
          </a:p>
        </p:txBody>
      </p:sp>
      <p:sp>
        <p:nvSpPr>
          <p:cNvPr id="64" name="Freeform 55"/>
          <p:cNvSpPr>
            <a:spLocks/>
          </p:cNvSpPr>
          <p:nvPr/>
        </p:nvSpPr>
        <p:spPr bwMode="auto">
          <a:xfrm>
            <a:off x="8764395" y="1970913"/>
            <a:ext cx="757430" cy="172625"/>
          </a:xfrm>
          <a:custGeom>
            <a:avLst/>
            <a:gdLst>
              <a:gd name="T0" fmla="*/ 3 w 344"/>
              <a:gd name="T1" fmla="*/ 48 h 119"/>
              <a:gd name="T2" fmla="*/ 9 w 344"/>
              <a:gd name="T3" fmla="*/ 31 h 119"/>
              <a:gd name="T4" fmla="*/ 14 w 344"/>
              <a:gd name="T5" fmla="*/ 16 h 119"/>
              <a:gd name="T6" fmla="*/ 20 w 344"/>
              <a:gd name="T7" fmla="*/ 6 h 119"/>
              <a:gd name="T8" fmla="*/ 25 w 344"/>
              <a:gd name="T9" fmla="*/ 0 h 119"/>
              <a:gd name="T10" fmla="*/ 31 w 344"/>
              <a:gd name="T11" fmla="*/ 0 h 119"/>
              <a:gd name="T12" fmla="*/ 36 w 344"/>
              <a:gd name="T13" fmla="*/ 5 h 119"/>
              <a:gd name="T14" fmla="*/ 42 w 344"/>
              <a:gd name="T15" fmla="*/ 15 h 119"/>
              <a:gd name="T16" fmla="*/ 47 w 344"/>
              <a:gd name="T17" fmla="*/ 29 h 119"/>
              <a:gd name="T18" fmla="*/ 53 w 344"/>
              <a:gd name="T19" fmla="*/ 45 h 119"/>
              <a:gd name="T20" fmla="*/ 58 w 344"/>
              <a:gd name="T21" fmla="*/ 63 h 119"/>
              <a:gd name="T22" fmla="*/ 64 w 344"/>
              <a:gd name="T23" fmla="*/ 81 h 119"/>
              <a:gd name="T24" fmla="*/ 69 w 344"/>
              <a:gd name="T25" fmla="*/ 96 h 119"/>
              <a:gd name="T26" fmla="*/ 75 w 344"/>
              <a:gd name="T27" fmla="*/ 109 h 119"/>
              <a:gd name="T28" fmla="*/ 80 w 344"/>
              <a:gd name="T29" fmla="*/ 117 h 119"/>
              <a:gd name="T30" fmla="*/ 86 w 344"/>
              <a:gd name="T31" fmla="*/ 119 h 119"/>
              <a:gd name="T32" fmla="*/ 91 w 344"/>
              <a:gd name="T33" fmla="*/ 117 h 119"/>
              <a:gd name="T34" fmla="*/ 97 w 344"/>
              <a:gd name="T35" fmla="*/ 109 h 119"/>
              <a:gd name="T36" fmla="*/ 102 w 344"/>
              <a:gd name="T37" fmla="*/ 97 h 119"/>
              <a:gd name="T38" fmla="*/ 107 w 344"/>
              <a:gd name="T39" fmla="*/ 82 h 119"/>
              <a:gd name="T40" fmla="*/ 113 w 344"/>
              <a:gd name="T41" fmla="*/ 64 h 119"/>
              <a:gd name="T42" fmla="*/ 118 w 344"/>
              <a:gd name="T43" fmla="*/ 47 h 119"/>
              <a:gd name="T44" fmla="*/ 124 w 344"/>
              <a:gd name="T45" fmla="*/ 30 h 119"/>
              <a:gd name="T46" fmla="*/ 129 w 344"/>
              <a:gd name="T47" fmla="*/ 16 h 119"/>
              <a:gd name="T48" fmla="*/ 135 w 344"/>
              <a:gd name="T49" fmla="*/ 6 h 119"/>
              <a:gd name="T50" fmla="*/ 140 w 344"/>
              <a:gd name="T51" fmla="*/ 0 h 119"/>
              <a:gd name="T52" fmla="*/ 146 w 344"/>
              <a:gd name="T53" fmla="*/ 0 h 119"/>
              <a:gd name="T54" fmla="*/ 151 w 344"/>
              <a:gd name="T55" fmla="*/ 5 h 119"/>
              <a:gd name="T56" fmla="*/ 157 w 344"/>
              <a:gd name="T57" fmla="*/ 15 h 119"/>
              <a:gd name="T58" fmla="*/ 162 w 344"/>
              <a:gd name="T59" fmla="*/ 29 h 119"/>
              <a:gd name="T60" fmla="*/ 168 w 344"/>
              <a:gd name="T61" fmla="*/ 46 h 119"/>
              <a:gd name="T62" fmla="*/ 173 w 344"/>
              <a:gd name="T63" fmla="*/ 64 h 119"/>
              <a:gd name="T64" fmla="*/ 179 w 344"/>
              <a:gd name="T65" fmla="*/ 81 h 119"/>
              <a:gd name="T66" fmla="*/ 184 w 344"/>
              <a:gd name="T67" fmla="*/ 97 h 119"/>
              <a:gd name="T68" fmla="*/ 190 w 344"/>
              <a:gd name="T69" fmla="*/ 109 h 119"/>
              <a:gd name="T70" fmla="*/ 195 w 344"/>
              <a:gd name="T71" fmla="*/ 117 h 119"/>
              <a:gd name="T72" fmla="*/ 201 w 344"/>
              <a:gd name="T73" fmla="*/ 119 h 119"/>
              <a:gd name="T74" fmla="*/ 206 w 344"/>
              <a:gd name="T75" fmla="*/ 117 h 119"/>
              <a:gd name="T76" fmla="*/ 212 w 344"/>
              <a:gd name="T77" fmla="*/ 109 h 119"/>
              <a:gd name="T78" fmla="*/ 217 w 344"/>
              <a:gd name="T79" fmla="*/ 97 h 119"/>
              <a:gd name="T80" fmla="*/ 223 w 344"/>
              <a:gd name="T81" fmla="*/ 81 h 119"/>
              <a:gd name="T82" fmla="*/ 228 w 344"/>
              <a:gd name="T83" fmla="*/ 63 h 119"/>
              <a:gd name="T84" fmla="*/ 234 w 344"/>
              <a:gd name="T85" fmla="*/ 46 h 119"/>
              <a:gd name="T86" fmla="*/ 239 w 344"/>
              <a:gd name="T87" fmla="*/ 29 h 119"/>
              <a:gd name="T88" fmla="*/ 245 w 344"/>
              <a:gd name="T89" fmla="*/ 15 h 119"/>
              <a:gd name="T90" fmla="*/ 250 w 344"/>
              <a:gd name="T91" fmla="*/ 5 h 119"/>
              <a:gd name="T92" fmla="*/ 256 w 344"/>
              <a:gd name="T93" fmla="*/ 0 h 119"/>
              <a:gd name="T94" fmla="*/ 261 w 344"/>
              <a:gd name="T95" fmla="*/ 0 h 119"/>
              <a:gd name="T96" fmla="*/ 267 w 344"/>
              <a:gd name="T97" fmla="*/ 6 h 119"/>
              <a:gd name="T98" fmla="*/ 272 w 344"/>
              <a:gd name="T99" fmla="*/ 16 h 119"/>
              <a:gd name="T100" fmla="*/ 278 w 344"/>
              <a:gd name="T101" fmla="*/ 30 h 119"/>
              <a:gd name="T102" fmla="*/ 283 w 344"/>
              <a:gd name="T103" fmla="*/ 47 h 119"/>
              <a:gd name="T104" fmla="*/ 289 w 344"/>
              <a:gd name="T105" fmla="*/ 65 h 119"/>
              <a:gd name="T106" fmla="*/ 294 w 344"/>
              <a:gd name="T107" fmla="*/ 82 h 119"/>
              <a:gd name="T108" fmla="*/ 300 w 344"/>
              <a:gd name="T109" fmla="*/ 98 h 119"/>
              <a:gd name="T110" fmla="*/ 305 w 344"/>
              <a:gd name="T111" fmla="*/ 110 h 119"/>
              <a:gd name="T112" fmla="*/ 311 w 344"/>
              <a:gd name="T113" fmla="*/ 117 h 119"/>
              <a:gd name="T114" fmla="*/ 316 w 344"/>
              <a:gd name="T115" fmla="*/ 119 h 119"/>
              <a:gd name="T116" fmla="*/ 322 w 344"/>
              <a:gd name="T117" fmla="*/ 116 h 119"/>
              <a:gd name="T118" fmla="*/ 327 w 344"/>
              <a:gd name="T119" fmla="*/ 108 h 119"/>
              <a:gd name="T120" fmla="*/ 333 w 344"/>
              <a:gd name="T121" fmla="*/ 96 h 119"/>
              <a:gd name="T122" fmla="*/ 338 w 344"/>
              <a:gd name="T123" fmla="*/ 80 h 119"/>
              <a:gd name="T124" fmla="*/ 344 w 344"/>
              <a:gd name="T125"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119">
                <a:moveTo>
                  <a:pt x="0" y="60"/>
                </a:moveTo>
                <a:lnTo>
                  <a:pt x="1" y="54"/>
                </a:lnTo>
                <a:lnTo>
                  <a:pt x="3" y="48"/>
                </a:lnTo>
                <a:lnTo>
                  <a:pt x="5" y="42"/>
                </a:lnTo>
                <a:lnTo>
                  <a:pt x="7" y="36"/>
                </a:lnTo>
                <a:lnTo>
                  <a:pt x="9" y="31"/>
                </a:lnTo>
                <a:lnTo>
                  <a:pt x="10" y="26"/>
                </a:lnTo>
                <a:lnTo>
                  <a:pt x="12" y="21"/>
                </a:lnTo>
                <a:lnTo>
                  <a:pt x="14" y="16"/>
                </a:lnTo>
                <a:lnTo>
                  <a:pt x="16" y="13"/>
                </a:lnTo>
                <a:lnTo>
                  <a:pt x="18" y="9"/>
                </a:lnTo>
                <a:lnTo>
                  <a:pt x="20" y="6"/>
                </a:lnTo>
                <a:lnTo>
                  <a:pt x="21" y="4"/>
                </a:lnTo>
                <a:lnTo>
                  <a:pt x="23" y="2"/>
                </a:lnTo>
                <a:lnTo>
                  <a:pt x="25" y="0"/>
                </a:lnTo>
                <a:lnTo>
                  <a:pt x="27" y="0"/>
                </a:lnTo>
                <a:lnTo>
                  <a:pt x="29" y="0"/>
                </a:lnTo>
                <a:lnTo>
                  <a:pt x="31" y="0"/>
                </a:lnTo>
                <a:lnTo>
                  <a:pt x="32" y="1"/>
                </a:lnTo>
                <a:lnTo>
                  <a:pt x="34" y="3"/>
                </a:lnTo>
                <a:lnTo>
                  <a:pt x="36" y="5"/>
                </a:lnTo>
                <a:lnTo>
                  <a:pt x="38" y="8"/>
                </a:lnTo>
                <a:lnTo>
                  <a:pt x="40" y="11"/>
                </a:lnTo>
                <a:lnTo>
                  <a:pt x="42" y="15"/>
                </a:lnTo>
                <a:lnTo>
                  <a:pt x="43" y="19"/>
                </a:lnTo>
                <a:lnTo>
                  <a:pt x="45" y="24"/>
                </a:lnTo>
                <a:lnTo>
                  <a:pt x="47" y="29"/>
                </a:lnTo>
                <a:lnTo>
                  <a:pt x="49" y="34"/>
                </a:lnTo>
                <a:lnTo>
                  <a:pt x="51" y="39"/>
                </a:lnTo>
                <a:lnTo>
                  <a:pt x="53" y="45"/>
                </a:lnTo>
                <a:lnTo>
                  <a:pt x="54" y="51"/>
                </a:lnTo>
                <a:lnTo>
                  <a:pt x="56" y="57"/>
                </a:lnTo>
                <a:lnTo>
                  <a:pt x="58" y="63"/>
                </a:lnTo>
                <a:lnTo>
                  <a:pt x="60" y="69"/>
                </a:lnTo>
                <a:lnTo>
                  <a:pt x="62" y="75"/>
                </a:lnTo>
                <a:lnTo>
                  <a:pt x="64" y="81"/>
                </a:lnTo>
                <a:lnTo>
                  <a:pt x="65" y="86"/>
                </a:lnTo>
                <a:lnTo>
                  <a:pt x="67" y="91"/>
                </a:lnTo>
                <a:lnTo>
                  <a:pt x="69" y="96"/>
                </a:lnTo>
                <a:lnTo>
                  <a:pt x="71" y="101"/>
                </a:lnTo>
                <a:lnTo>
                  <a:pt x="73" y="105"/>
                </a:lnTo>
                <a:lnTo>
                  <a:pt x="75" y="109"/>
                </a:lnTo>
                <a:lnTo>
                  <a:pt x="76" y="112"/>
                </a:lnTo>
                <a:lnTo>
                  <a:pt x="78" y="114"/>
                </a:lnTo>
                <a:lnTo>
                  <a:pt x="80" y="117"/>
                </a:lnTo>
                <a:lnTo>
                  <a:pt x="82" y="118"/>
                </a:lnTo>
                <a:lnTo>
                  <a:pt x="84" y="119"/>
                </a:lnTo>
                <a:lnTo>
                  <a:pt x="86" y="119"/>
                </a:lnTo>
                <a:lnTo>
                  <a:pt x="87" y="119"/>
                </a:lnTo>
                <a:lnTo>
                  <a:pt x="89" y="118"/>
                </a:lnTo>
                <a:lnTo>
                  <a:pt x="91" y="117"/>
                </a:lnTo>
                <a:lnTo>
                  <a:pt x="93" y="115"/>
                </a:lnTo>
                <a:lnTo>
                  <a:pt x="95" y="113"/>
                </a:lnTo>
                <a:lnTo>
                  <a:pt x="97" y="109"/>
                </a:lnTo>
                <a:lnTo>
                  <a:pt x="98" y="106"/>
                </a:lnTo>
                <a:lnTo>
                  <a:pt x="100" y="102"/>
                </a:lnTo>
                <a:lnTo>
                  <a:pt x="102" y="97"/>
                </a:lnTo>
                <a:lnTo>
                  <a:pt x="104" y="93"/>
                </a:lnTo>
                <a:lnTo>
                  <a:pt x="106" y="87"/>
                </a:lnTo>
                <a:lnTo>
                  <a:pt x="107" y="82"/>
                </a:lnTo>
                <a:lnTo>
                  <a:pt x="109" y="76"/>
                </a:lnTo>
                <a:lnTo>
                  <a:pt x="111" y="70"/>
                </a:lnTo>
                <a:lnTo>
                  <a:pt x="113" y="64"/>
                </a:lnTo>
                <a:lnTo>
                  <a:pt x="115" y="58"/>
                </a:lnTo>
                <a:lnTo>
                  <a:pt x="117" y="53"/>
                </a:lnTo>
                <a:lnTo>
                  <a:pt x="118" y="47"/>
                </a:lnTo>
                <a:lnTo>
                  <a:pt x="120" y="41"/>
                </a:lnTo>
                <a:lnTo>
                  <a:pt x="122" y="35"/>
                </a:lnTo>
                <a:lnTo>
                  <a:pt x="124" y="30"/>
                </a:lnTo>
                <a:lnTo>
                  <a:pt x="126" y="25"/>
                </a:lnTo>
                <a:lnTo>
                  <a:pt x="128" y="20"/>
                </a:lnTo>
                <a:lnTo>
                  <a:pt x="129" y="16"/>
                </a:lnTo>
                <a:lnTo>
                  <a:pt x="131" y="12"/>
                </a:lnTo>
                <a:lnTo>
                  <a:pt x="133" y="8"/>
                </a:lnTo>
                <a:lnTo>
                  <a:pt x="135" y="6"/>
                </a:lnTo>
                <a:lnTo>
                  <a:pt x="137" y="3"/>
                </a:lnTo>
                <a:lnTo>
                  <a:pt x="139" y="1"/>
                </a:lnTo>
                <a:lnTo>
                  <a:pt x="140" y="0"/>
                </a:lnTo>
                <a:lnTo>
                  <a:pt x="142" y="0"/>
                </a:lnTo>
                <a:lnTo>
                  <a:pt x="144" y="0"/>
                </a:lnTo>
                <a:lnTo>
                  <a:pt x="146" y="0"/>
                </a:lnTo>
                <a:lnTo>
                  <a:pt x="148" y="1"/>
                </a:lnTo>
                <a:lnTo>
                  <a:pt x="150" y="3"/>
                </a:lnTo>
                <a:lnTo>
                  <a:pt x="151" y="5"/>
                </a:lnTo>
                <a:lnTo>
                  <a:pt x="153" y="8"/>
                </a:lnTo>
                <a:lnTo>
                  <a:pt x="155" y="12"/>
                </a:lnTo>
                <a:lnTo>
                  <a:pt x="157" y="15"/>
                </a:lnTo>
                <a:lnTo>
                  <a:pt x="159" y="20"/>
                </a:lnTo>
                <a:lnTo>
                  <a:pt x="161" y="24"/>
                </a:lnTo>
                <a:lnTo>
                  <a:pt x="162" y="29"/>
                </a:lnTo>
                <a:lnTo>
                  <a:pt x="164" y="35"/>
                </a:lnTo>
                <a:lnTo>
                  <a:pt x="166" y="40"/>
                </a:lnTo>
                <a:lnTo>
                  <a:pt x="168" y="46"/>
                </a:lnTo>
                <a:lnTo>
                  <a:pt x="170" y="52"/>
                </a:lnTo>
                <a:lnTo>
                  <a:pt x="172" y="58"/>
                </a:lnTo>
                <a:lnTo>
                  <a:pt x="173" y="64"/>
                </a:lnTo>
                <a:lnTo>
                  <a:pt x="175" y="70"/>
                </a:lnTo>
                <a:lnTo>
                  <a:pt x="177" y="76"/>
                </a:lnTo>
                <a:lnTo>
                  <a:pt x="179" y="81"/>
                </a:lnTo>
                <a:lnTo>
                  <a:pt x="181" y="87"/>
                </a:lnTo>
                <a:lnTo>
                  <a:pt x="183" y="92"/>
                </a:lnTo>
                <a:lnTo>
                  <a:pt x="184" y="97"/>
                </a:lnTo>
                <a:lnTo>
                  <a:pt x="186" y="101"/>
                </a:lnTo>
                <a:lnTo>
                  <a:pt x="188" y="106"/>
                </a:lnTo>
                <a:lnTo>
                  <a:pt x="190" y="109"/>
                </a:lnTo>
                <a:lnTo>
                  <a:pt x="192" y="112"/>
                </a:lnTo>
                <a:lnTo>
                  <a:pt x="194" y="115"/>
                </a:lnTo>
                <a:lnTo>
                  <a:pt x="195" y="117"/>
                </a:lnTo>
                <a:lnTo>
                  <a:pt x="197" y="118"/>
                </a:lnTo>
                <a:lnTo>
                  <a:pt x="199" y="119"/>
                </a:lnTo>
                <a:lnTo>
                  <a:pt x="201" y="119"/>
                </a:lnTo>
                <a:lnTo>
                  <a:pt x="203" y="119"/>
                </a:lnTo>
                <a:lnTo>
                  <a:pt x="204" y="118"/>
                </a:lnTo>
                <a:lnTo>
                  <a:pt x="206" y="117"/>
                </a:lnTo>
                <a:lnTo>
                  <a:pt x="208" y="115"/>
                </a:lnTo>
                <a:lnTo>
                  <a:pt x="210" y="112"/>
                </a:lnTo>
                <a:lnTo>
                  <a:pt x="212" y="109"/>
                </a:lnTo>
                <a:lnTo>
                  <a:pt x="214" y="105"/>
                </a:lnTo>
                <a:lnTo>
                  <a:pt x="215" y="101"/>
                </a:lnTo>
                <a:lnTo>
                  <a:pt x="217" y="97"/>
                </a:lnTo>
                <a:lnTo>
                  <a:pt x="219" y="92"/>
                </a:lnTo>
                <a:lnTo>
                  <a:pt x="221" y="86"/>
                </a:lnTo>
                <a:lnTo>
                  <a:pt x="223" y="81"/>
                </a:lnTo>
                <a:lnTo>
                  <a:pt x="225" y="75"/>
                </a:lnTo>
                <a:lnTo>
                  <a:pt x="226" y="69"/>
                </a:lnTo>
                <a:lnTo>
                  <a:pt x="228" y="63"/>
                </a:lnTo>
                <a:lnTo>
                  <a:pt x="230" y="57"/>
                </a:lnTo>
                <a:lnTo>
                  <a:pt x="232" y="52"/>
                </a:lnTo>
                <a:lnTo>
                  <a:pt x="234" y="46"/>
                </a:lnTo>
                <a:lnTo>
                  <a:pt x="236" y="40"/>
                </a:lnTo>
                <a:lnTo>
                  <a:pt x="237" y="34"/>
                </a:lnTo>
                <a:lnTo>
                  <a:pt x="239" y="29"/>
                </a:lnTo>
                <a:lnTo>
                  <a:pt x="241" y="24"/>
                </a:lnTo>
                <a:lnTo>
                  <a:pt x="243" y="19"/>
                </a:lnTo>
                <a:lnTo>
                  <a:pt x="245" y="15"/>
                </a:lnTo>
                <a:lnTo>
                  <a:pt x="247" y="11"/>
                </a:lnTo>
                <a:lnTo>
                  <a:pt x="248" y="8"/>
                </a:lnTo>
                <a:lnTo>
                  <a:pt x="250" y="5"/>
                </a:lnTo>
                <a:lnTo>
                  <a:pt x="252" y="3"/>
                </a:lnTo>
                <a:lnTo>
                  <a:pt x="254" y="1"/>
                </a:lnTo>
                <a:lnTo>
                  <a:pt x="256" y="0"/>
                </a:lnTo>
                <a:lnTo>
                  <a:pt x="258" y="0"/>
                </a:lnTo>
                <a:lnTo>
                  <a:pt x="259" y="0"/>
                </a:lnTo>
                <a:lnTo>
                  <a:pt x="261" y="0"/>
                </a:lnTo>
                <a:lnTo>
                  <a:pt x="263" y="2"/>
                </a:lnTo>
                <a:lnTo>
                  <a:pt x="265" y="3"/>
                </a:lnTo>
                <a:lnTo>
                  <a:pt x="267" y="6"/>
                </a:lnTo>
                <a:lnTo>
                  <a:pt x="269" y="9"/>
                </a:lnTo>
                <a:lnTo>
                  <a:pt x="270" y="12"/>
                </a:lnTo>
                <a:lnTo>
                  <a:pt x="272" y="16"/>
                </a:lnTo>
                <a:lnTo>
                  <a:pt x="274" y="20"/>
                </a:lnTo>
                <a:lnTo>
                  <a:pt x="276" y="25"/>
                </a:lnTo>
                <a:lnTo>
                  <a:pt x="278" y="30"/>
                </a:lnTo>
                <a:lnTo>
                  <a:pt x="280" y="36"/>
                </a:lnTo>
                <a:lnTo>
                  <a:pt x="281" y="41"/>
                </a:lnTo>
                <a:lnTo>
                  <a:pt x="283" y="47"/>
                </a:lnTo>
                <a:lnTo>
                  <a:pt x="285" y="53"/>
                </a:lnTo>
                <a:lnTo>
                  <a:pt x="287" y="59"/>
                </a:lnTo>
                <a:lnTo>
                  <a:pt x="289" y="65"/>
                </a:lnTo>
                <a:lnTo>
                  <a:pt x="291" y="71"/>
                </a:lnTo>
                <a:lnTo>
                  <a:pt x="292" y="77"/>
                </a:lnTo>
                <a:lnTo>
                  <a:pt x="294" y="82"/>
                </a:lnTo>
                <a:lnTo>
                  <a:pt x="296" y="88"/>
                </a:lnTo>
                <a:lnTo>
                  <a:pt x="298" y="93"/>
                </a:lnTo>
                <a:lnTo>
                  <a:pt x="300" y="98"/>
                </a:lnTo>
                <a:lnTo>
                  <a:pt x="301" y="102"/>
                </a:lnTo>
                <a:lnTo>
                  <a:pt x="303" y="106"/>
                </a:lnTo>
                <a:lnTo>
                  <a:pt x="305" y="110"/>
                </a:lnTo>
                <a:lnTo>
                  <a:pt x="307" y="113"/>
                </a:lnTo>
                <a:lnTo>
                  <a:pt x="309" y="115"/>
                </a:lnTo>
                <a:lnTo>
                  <a:pt x="311" y="117"/>
                </a:lnTo>
                <a:lnTo>
                  <a:pt x="312" y="119"/>
                </a:lnTo>
                <a:lnTo>
                  <a:pt x="314" y="119"/>
                </a:lnTo>
                <a:lnTo>
                  <a:pt x="316" y="119"/>
                </a:lnTo>
                <a:lnTo>
                  <a:pt x="318" y="119"/>
                </a:lnTo>
                <a:lnTo>
                  <a:pt x="320" y="118"/>
                </a:lnTo>
                <a:lnTo>
                  <a:pt x="322" y="116"/>
                </a:lnTo>
                <a:lnTo>
                  <a:pt x="323" y="114"/>
                </a:lnTo>
                <a:lnTo>
                  <a:pt x="325" y="112"/>
                </a:lnTo>
                <a:lnTo>
                  <a:pt x="327" y="108"/>
                </a:lnTo>
                <a:lnTo>
                  <a:pt x="329" y="105"/>
                </a:lnTo>
                <a:lnTo>
                  <a:pt x="331" y="100"/>
                </a:lnTo>
                <a:lnTo>
                  <a:pt x="333" y="96"/>
                </a:lnTo>
                <a:lnTo>
                  <a:pt x="334" y="91"/>
                </a:lnTo>
                <a:lnTo>
                  <a:pt x="336" y="86"/>
                </a:lnTo>
                <a:lnTo>
                  <a:pt x="338" y="80"/>
                </a:lnTo>
                <a:lnTo>
                  <a:pt x="340" y="74"/>
                </a:lnTo>
                <a:lnTo>
                  <a:pt x="342" y="68"/>
                </a:lnTo>
                <a:lnTo>
                  <a:pt x="344" y="62"/>
                </a:lnTo>
              </a:path>
            </a:pathLst>
          </a:custGeom>
          <a:noFill/>
          <a:ln w="19050" cmpd="sng">
            <a:solidFill>
              <a:srgbClr val="800000"/>
            </a:solidFill>
            <a:prstDash val="solid"/>
            <a:round/>
            <a:headEnd/>
            <a:tailEnd/>
          </a:ln>
          <a:extLst/>
        </p:spPr>
        <p:txBody>
          <a:bodyPr/>
          <a:lstStyle/>
          <a:p>
            <a:endParaRPr lang="it-IT" sz="1800">
              <a:latin typeface="+mj-lt"/>
            </a:endParaRPr>
          </a:p>
        </p:txBody>
      </p:sp>
      <p:sp>
        <p:nvSpPr>
          <p:cNvPr id="65" name="Freeform 55"/>
          <p:cNvSpPr>
            <a:spLocks/>
          </p:cNvSpPr>
          <p:nvPr/>
        </p:nvSpPr>
        <p:spPr bwMode="auto">
          <a:xfrm>
            <a:off x="8751695" y="2021713"/>
            <a:ext cx="757430" cy="172625"/>
          </a:xfrm>
          <a:custGeom>
            <a:avLst/>
            <a:gdLst>
              <a:gd name="T0" fmla="*/ 3 w 344"/>
              <a:gd name="T1" fmla="*/ 48 h 119"/>
              <a:gd name="T2" fmla="*/ 9 w 344"/>
              <a:gd name="T3" fmla="*/ 31 h 119"/>
              <a:gd name="T4" fmla="*/ 14 w 344"/>
              <a:gd name="T5" fmla="*/ 16 h 119"/>
              <a:gd name="T6" fmla="*/ 20 w 344"/>
              <a:gd name="T7" fmla="*/ 6 h 119"/>
              <a:gd name="T8" fmla="*/ 25 w 344"/>
              <a:gd name="T9" fmla="*/ 0 h 119"/>
              <a:gd name="T10" fmla="*/ 31 w 344"/>
              <a:gd name="T11" fmla="*/ 0 h 119"/>
              <a:gd name="T12" fmla="*/ 36 w 344"/>
              <a:gd name="T13" fmla="*/ 5 h 119"/>
              <a:gd name="T14" fmla="*/ 42 w 344"/>
              <a:gd name="T15" fmla="*/ 15 h 119"/>
              <a:gd name="T16" fmla="*/ 47 w 344"/>
              <a:gd name="T17" fmla="*/ 29 h 119"/>
              <a:gd name="T18" fmla="*/ 53 w 344"/>
              <a:gd name="T19" fmla="*/ 45 h 119"/>
              <a:gd name="T20" fmla="*/ 58 w 344"/>
              <a:gd name="T21" fmla="*/ 63 h 119"/>
              <a:gd name="T22" fmla="*/ 64 w 344"/>
              <a:gd name="T23" fmla="*/ 81 h 119"/>
              <a:gd name="T24" fmla="*/ 69 w 344"/>
              <a:gd name="T25" fmla="*/ 96 h 119"/>
              <a:gd name="T26" fmla="*/ 75 w 344"/>
              <a:gd name="T27" fmla="*/ 109 h 119"/>
              <a:gd name="T28" fmla="*/ 80 w 344"/>
              <a:gd name="T29" fmla="*/ 117 h 119"/>
              <a:gd name="T30" fmla="*/ 86 w 344"/>
              <a:gd name="T31" fmla="*/ 119 h 119"/>
              <a:gd name="T32" fmla="*/ 91 w 344"/>
              <a:gd name="T33" fmla="*/ 117 h 119"/>
              <a:gd name="T34" fmla="*/ 97 w 344"/>
              <a:gd name="T35" fmla="*/ 109 h 119"/>
              <a:gd name="T36" fmla="*/ 102 w 344"/>
              <a:gd name="T37" fmla="*/ 97 h 119"/>
              <a:gd name="T38" fmla="*/ 107 w 344"/>
              <a:gd name="T39" fmla="*/ 82 h 119"/>
              <a:gd name="T40" fmla="*/ 113 w 344"/>
              <a:gd name="T41" fmla="*/ 64 h 119"/>
              <a:gd name="T42" fmla="*/ 118 w 344"/>
              <a:gd name="T43" fmla="*/ 47 h 119"/>
              <a:gd name="T44" fmla="*/ 124 w 344"/>
              <a:gd name="T45" fmla="*/ 30 h 119"/>
              <a:gd name="T46" fmla="*/ 129 w 344"/>
              <a:gd name="T47" fmla="*/ 16 h 119"/>
              <a:gd name="T48" fmla="*/ 135 w 344"/>
              <a:gd name="T49" fmla="*/ 6 h 119"/>
              <a:gd name="T50" fmla="*/ 140 w 344"/>
              <a:gd name="T51" fmla="*/ 0 h 119"/>
              <a:gd name="T52" fmla="*/ 146 w 344"/>
              <a:gd name="T53" fmla="*/ 0 h 119"/>
              <a:gd name="T54" fmla="*/ 151 w 344"/>
              <a:gd name="T55" fmla="*/ 5 h 119"/>
              <a:gd name="T56" fmla="*/ 157 w 344"/>
              <a:gd name="T57" fmla="*/ 15 h 119"/>
              <a:gd name="T58" fmla="*/ 162 w 344"/>
              <a:gd name="T59" fmla="*/ 29 h 119"/>
              <a:gd name="T60" fmla="*/ 168 w 344"/>
              <a:gd name="T61" fmla="*/ 46 h 119"/>
              <a:gd name="T62" fmla="*/ 173 w 344"/>
              <a:gd name="T63" fmla="*/ 64 h 119"/>
              <a:gd name="T64" fmla="*/ 179 w 344"/>
              <a:gd name="T65" fmla="*/ 81 h 119"/>
              <a:gd name="T66" fmla="*/ 184 w 344"/>
              <a:gd name="T67" fmla="*/ 97 h 119"/>
              <a:gd name="T68" fmla="*/ 190 w 344"/>
              <a:gd name="T69" fmla="*/ 109 h 119"/>
              <a:gd name="T70" fmla="*/ 195 w 344"/>
              <a:gd name="T71" fmla="*/ 117 h 119"/>
              <a:gd name="T72" fmla="*/ 201 w 344"/>
              <a:gd name="T73" fmla="*/ 119 h 119"/>
              <a:gd name="T74" fmla="*/ 206 w 344"/>
              <a:gd name="T75" fmla="*/ 117 h 119"/>
              <a:gd name="T76" fmla="*/ 212 w 344"/>
              <a:gd name="T77" fmla="*/ 109 h 119"/>
              <a:gd name="T78" fmla="*/ 217 w 344"/>
              <a:gd name="T79" fmla="*/ 97 h 119"/>
              <a:gd name="T80" fmla="*/ 223 w 344"/>
              <a:gd name="T81" fmla="*/ 81 h 119"/>
              <a:gd name="T82" fmla="*/ 228 w 344"/>
              <a:gd name="T83" fmla="*/ 63 h 119"/>
              <a:gd name="T84" fmla="*/ 234 w 344"/>
              <a:gd name="T85" fmla="*/ 46 h 119"/>
              <a:gd name="T86" fmla="*/ 239 w 344"/>
              <a:gd name="T87" fmla="*/ 29 h 119"/>
              <a:gd name="T88" fmla="*/ 245 w 344"/>
              <a:gd name="T89" fmla="*/ 15 h 119"/>
              <a:gd name="T90" fmla="*/ 250 w 344"/>
              <a:gd name="T91" fmla="*/ 5 h 119"/>
              <a:gd name="T92" fmla="*/ 256 w 344"/>
              <a:gd name="T93" fmla="*/ 0 h 119"/>
              <a:gd name="T94" fmla="*/ 261 w 344"/>
              <a:gd name="T95" fmla="*/ 0 h 119"/>
              <a:gd name="T96" fmla="*/ 267 w 344"/>
              <a:gd name="T97" fmla="*/ 6 h 119"/>
              <a:gd name="T98" fmla="*/ 272 w 344"/>
              <a:gd name="T99" fmla="*/ 16 h 119"/>
              <a:gd name="T100" fmla="*/ 278 w 344"/>
              <a:gd name="T101" fmla="*/ 30 h 119"/>
              <a:gd name="T102" fmla="*/ 283 w 344"/>
              <a:gd name="T103" fmla="*/ 47 h 119"/>
              <a:gd name="T104" fmla="*/ 289 w 344"/>
              <a:gd name="T105" fmla="*/ 65 h 119"/>
              <a:gd name="T106" fmla="*/ 294 w 344"/>
              <a:gd name="T107" fmla="*/ 82 h 119"/>
              <a:gd name="T108" fmla="*/ 300 w 344"/>
              <a:gd name="T109" fmla="*/ 98 h 119"/>
              <a:gd name="T110" fmla="*/ 305 w 344"/>
              <a:gd name="T111" fmla="*/ 110 h 119"/>
              <a:gd name="T112" fmla="*/ 311 w 344"/>
              <a:gd name="T113" fmla="*/ 117 h 119"/>
              <a:gd name="T114" fmla="*/ 316 w 344"/>
              <a:gd name="T115" fmla="*/ 119 h 119"/>
              <a:gd name="T116" fmla="*/ 322 w 344"/>
              <a:gd name="T117" fmla="*/ 116 h 119"/>
              <a:gd name="T118" fmla="*/ 327 w 344"/>
              <a:gd name="T119" fmla="*/ 108 h 119"/>
              <a:gd name="T120" fmla="*/ 333 w 344"/>
              <a:gd name="T121" fmla="*/ 96 h 119"/>
              <a:gd name="T122" fmla="*/ 338 w 344"/>
              <a:gd name="T123" fmla="*/ 80 h 119"/>
              <a:gd name="T124" fmla="*/ 344 w 344"/>
              <a:gd name="T125"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119">
                <a:moveTo>
                  <a:pt x="0" y="60"/>
                </a:moveTo>
                <a:lnTo>
                  <a:pt x="1" y="54"/>
                </a:lnTo>
                <a:lnTo>
                  <a:pt x="3" y="48"/>
                </a:lnTo>
                <a:lnTo>
                  <a:pt x="5" y="42"/>
                </a:lnTo>
                <a:lnTo>
                  <a:pt x="7" y="36"/>
                </a:lnTo>
                <a:lnTo>
                  <a:pt x="9" y="31"/>
                </a:lnTo>
                <a:lnTo>
                  <a:pt x="10" y="26"/>
                </a:lnTo>
                <a:lnTo>
                  <a:pt x="12" y="21"/>
                </a:lnTo>
                <a:lnTo>
                  <a:pt x="14" y="16"/>
                </a:lnTo>
                <a:lnTo>
                  <a:pt x="16" y="13"/>
                </a:lnTo>
                <a:lnTo>
                  <a:pt x="18" y="9"/>
                </a:lnTo>
                <a:lnTo>
                  <a:pt x="20" y="6"/>
                </a:lnTo>
                <a:lnTo>
                  <a:pt x="21" y="4"/>
                </a:lnTo>
                <a:lnTo>
                  <a:pt x="23" y="2"/>
                </a:lnTo>
                <a:lnTo>
                  <a:pt x="25" y="0"/>
                </a:lnTo>
                <a:lnTo>
                  <a:pt x="27" y="0"/>
                </a:lnTo>
                <a:lnTo>
                  <a:pt x="29" y="0"/>
                </a:lnTo>
                <a:lnTo>
                  <a:pt x="31" y="0"/>
                </a:lnTo>
                <a:lnTo>
                  <a:pt x="32" y="1"/>
                </a:lnTo>
                <a:lnTo>
                  <a:pt x="34" y="3"/>
                </a:lnTo>
                <a:lnTo>
                  <a:pt x="36" y="5"/>
                </a:lnTo>
                <a:lnTo>
                  <a:pt x="38" y="8"/>
                </a:lnTo>
                <a:lnTo>
                  <a:pt x="40" y="11"/>
                </a:lnTo>
                <a:lnTo>
                  <a:pt x="42" y="15"/>
                </a:lnTo>
                <a:lnTo>
                  <a:pt x="43" y="19"/>
                </a:lnTo>
                <a:lnTo>
                  <a:pt x="45" y="24"/>
                </a:lnTo>
                <a:lnTo>
                  <a:pt x="47" y="29"/>
                </a:lnTo>
                <a:lnTo>
                  <a:pt x="49" y="34"/>
                </a:lnTo>
                <a:lnTo>
                  <a:pt x="51" y="39"/>
                </a:lnTo>
                <a:lnTo>
                  <a:pt x="53" y="45"/>
                </a:lnTo>
                <a:lnTo>
                  <a:pt x="54" y="51"/>
                </a:lnTo>
                <a:lnTo>
                  <a:pt x="56" y="57"/>
                </a:lnTo>
                <a:lnTo>
                  <a:pt x="58" y="63"/>
                </a:lnTo>
                <a:lnTo>
                  <a:pt x="60" y="69"/>
                </a:lnTo>
                <a:lnTo>
                  <a:pt x="62" y="75"/>
                </a:lnTo>
                <a:lnTo>
                  <a:pt x="64" y="81"/>
                </a:lnTo>
                <a:lnTo>
                  <a:pt x="65" y="86"/>
                </a:lnTo>
                <a:lnTo>
                  <a:pt x="67" y="91"/>
                </a:lnTo>
                <a:lnTo>
                  <a:pt x="69" y="96"/>
                </a:lnTo>
                <a:lnTo>
                  <a:pt x="71" y="101"/>
                </a:lnTo>
                <a:lnTo>
                  <a:pt x="73" y="105"/>
                </a:lnTo>
                <a:lnTo>
                  <a:pt x="75" y="109"/>
                </a:lnTo>
                <a:lnTo>
                  <a:pt x="76" y="112"/>
                </a:lnTo>
                <a:lnTo>
                  <a:pt x="78" y="114"/>
                </a:lnTo>
                <a:lnTo>
                  <a:pt x="80" y="117"/>
                </a:lnTo>
                <a:lnTo>
                  <a:pt x="82" y="118"/>
                </a:lnTo>
                <a:lnTo>
                  <a:pt x="84" y="119"/>
                </a:lnTo>
                <a:lnTo>
                  <a:pt x="86" y="119"/>
                </a:lnTo>
                <a:lnTo>
                  <a:pt x="87" y="119"/>
                </a:lnTo>
                <a:lnTo>
                  <a:pt x="89" y="118"/>
                </a:lnTo>
                <a:lnTo>
                  <a:pt x="91" y="117"/>
                </a:lnTo>
                <a:lnTo>
                  <a:pt x="93" y="115"/>
                </a:lnTo>
                <a:lnTo>
                  <a:pt x="95" y="113"/>
                </a:lnTo>
                <a:lnTo>
                  <a:pt x="97" y="109"/>
                </a:lnTo>
                <a:lnTo>
                  <a:pt x="98" y="106"/>
                </a:lnTo>
                <a:lnTo>
                  <a:pt x="100" y="102"/>
                </a:lnTo>
                <a:lnTo>
                  <a:pt x="102" y="97"/>
                </a:lnTo>
                <a:lnTo>
                  <a:pt x="104" y="93"/>
                </a:lnTo>
                <a:lnTo>
                  <a:pt x="106" y="87"/>
                </a:lnTo>
                <a:lnTo>
                  <a:pt x="107" y="82"/>
                </a:lnTo>
                <a:lnTo>
                  <a:pt x="109" y="76"/>
                </a:lnTo>
                <a:lnTo>
                  <a:pt x="111" y="70"/>
                </a:lnTo>
                <a:lnTo>
                  <a:pt x="113" y="64"/>
                </a:lnTo>
                <a:lnTo>
                  <a:pt x="115" y="58"/>
                </a:lnTo>
                <a:lnTo>
                  <a:pt x="117" y="53"/>
                </a:lnTo>
                <a:lnTo>
                  <a:pt x="118" y="47"/>
                </a:lnTo>
                <a:lnTo>
                  <a:pt x="120" y="41"/>
                </a:lnTo>
                <a:lnTo>
                  <a:pt x="122" y="35"/>
                </a:lnTo>
                <a:lnTo>
                  <a:pt x="124" y="30"/>
                </a:lnTo>
                <a:lnTo>
                  <a:pt x="126" y="25"/>
                </a:lnTo>
                <a:lnTo>
                  <a:pt x="128" y="20"/>
                </a:lnTo>
                <a:lnTo>
                  <a:pt x="129" y="16"/>
                </a:lnTo>
                <a:lnTo>
                  <a:pt x="131" y="12"/>
                </a:lnTo>
                <a:lnTo>
                  <a:pt x="133" y="8"/>
                </a:lnTo>
                <a:lnTo>
                  <a:pt x="135" y="6"/>
                </a:lnTo>
                <a:lnTo>
                  <a:pt x="137" y="3"/>
                </a:lnTo>
                <a:lnTo>
                  <a:pt x="139" y="1"/>
                </a:lnTo>
                <a:lnTo>
                  <a:pt x="140" y="0"/>
                </a:lnTo>
                <a:lnTo>
                  <a:pt x="142" y="0"/>
                </a:lnTo>
                <a:lnTo>
                  <a:pt x="144" y="0"/>
                </a:lnTo>
                <a:lnTo>
                  <a:pt x="146" y="0"/>
                </a:lnTo>
                <a:lnTo>
                  <a:pt x="148" y="1"/>
                </a:lnTo>
                <a:lnTo>
                  <a:pt x="150" y="3"/>
                </a:lnTo>
                <a:lnTo>
                  <a:pt x="151" y="5"/>
                </a:lnTo>
                <a:lnTo>
                  <a:pt x="153" y="8"/>
                </a:lnTo>
                <a:lnTo>
                  <a:pt x="155" y="12"/>
                </a:lnTo>
                <a:lnTo>
                  <a:pt x="157" y="15"/>
                </a:lnTo>
                <a:lnTo>
                  <a:pt x="159" y="20"/>
                </a:lnTo>
                <a:lnTo>
                  <a:pt x="161" y="24"/>
                </a:lnTo>
                <a:lnTo>
                  <a:pt x="162" y="29"/>
                </a:lnTo>
                <a:lnTo>
                  <a:pt x="164" y="35"/>
                </a:lnTo>
                <a:lnTo>
                  <a:pt x="166" y="40"/>
                </a:lnTo>
                <a:lnTo>
                  <a:pt x="168" y="46"/>
                </a:lnTo>
                <a:lnTo>
                  <a:pt x="170" y="52"/>
                </a:lnTo>
                <a:lnTo>
                  <a:pt x="172" y="58"/>
                </a:lnTo>
                <a:lnTo>
                  <a:pt x="173" y="64"/>
                </a:lnTo>
                <a:lnTo>
                  <a:pt x="175" y="70"/>
                </a:lnTo>
                <a:lnTo>
                  <a:pt x="177" y="76"/>
                </a:lnTo>
                <a:lnTo>
                  <a:pt x="179" y="81"/>
                </a:lnTo>
                <a:lnTo>
                  <a:pt x="181" y="87"/>
                </a:lnTo>
                <a:lnTo>
                  <a:pt x="183" y="92"/>
                </a:lnTo>
                <a:lnTo>
                  <a:pt x="184" y="97"/>
                </a:lnTo>
                <a:lnTo>
                  <a:pt x="186" y="101"/>
                </a:lnTo>
                <a:lnTo>
                  <a:pt x="188" y="106"/>
                </a:lnTo>
                <a:lnTo>
                  <a:pt x="190" y="109"/>
                </a:lnTo>
                <a:lnTo>
                  <a:pt x="192" y="112"/>
                </a:lnTo>
                <a:lnTo>
                  <a:pt x="194" y="115"/>
                </a:lnTo>
                <a:lnTo>
                  <a:pt x="195" y="117"/>
                </a:lnTo>
                <a:lnTo>
                  <a:pt x="197" y="118"/>
                </a:lnTo>
                <a:lnTo>
                  <a:pt x="199" y="119"/>
                </a:lnTo>
                <a:lnTo>
                  <a:pt x="201" y="119"/>
                </a:lnTo>
                <a:lnTo>
                  <a:pt x="203" y="119"/>
                </a:lnTo>
                <a:lnTo>
                  <a:pt x="204" y="118"/>
                </a:lnTo>
                <a:lnTo>
                  <a:pt x="206" y="117"/>
                </a:lnTo>
                <a:lnTo>
                  <a:pt x="208" y="115"/>
                </a:lnTo>
                <a:lnTo>
                  <a:pt x="210" y="112"/>
                </a:lnTo>
                <a:lnTo>
                  <a:pt x="212" y="109"/>
                </a:lnTo>
                <a:lnTo>
                  <a:pt x="214" y="105"/>
                </a:lnTo>
                <a:lnTo>
                  <a:pt x="215" y="101"/>
                </a:lnTo>
                <a:lnTo>
                  <a:pt x="217" y="97"/>
                </a:lnTo>
                <a:lnTo>
                  <a:pt x="219" y="92"/>
                </a:lnTo>
                <a:lnTo>
                  <a:pt x="221" y="86"/>
                </a:lnTo>
                <a:lnTo>
                  <a:pt x="223" y="81"/>
                </a:lnTo>
                <a:lnTo>
                  <a:pt x="225" y="75"/>
                </a:lnTo>
                <a:lnTo>
                  <a:pt x="226" y="69"/>
                </a:lnTo>
                <a:lnTo>
                  <a:pt x="228" y="63"/>
                </a:lnTo>
                <a:lnTo>
                  <a:pt x="230" y="57"/>
                </a:lnTo>
                <a:lnTo>
                  <a:pt x="232" y="52"/>
                </a:lnTo>
                <a:lnTo>
                  <a:pt x="234" y="46"/>
                </a:lnTo>
                <a:lnTo>
                  <a:pt x="236" y="40"/>
                </a:lnTo>
                <a:lnTo>
                  <a:pt x="237" y="34"/>
                </a:lnTo>
                <a:lnTo>
                  <a:pt x="239" y="29"/>
                </a:lnTo>
                <a:lnTo>
                  <a:pt x="241" y="24"/>
                </a:lnTo>
                <a:lnTo>
                  <a:pt x="243" y="19"/>
                </a:lnTo>
                <a:lnTo>
                  <a:pt x="245" y="15"/>
                </a:lnTo>
                <a:lnTo>
                  <a:pt x="247" y="11"/>
                </a:lnTo>
                <a:lnTo>
                  <a:pt x="248" y="8"/>
                </a:lnTo>
                <a:lnTo>
                  <a:pt x="250" y="5"/>
                </a:lnTo>
                <a:lnTo>
                  <a:pt x="252" y="3"/>
                </a:lnTo>
                <a:lnTo>
                  <a:pt x="254" y="1"/>
                </a:lnTo>
                <a:lnTo>
                  <a:pt x="256" y="0"/>
                </a:lnTo>
                <a:lnTo>
                  <a:pt x="258" y="0"/>
                </a:lnTo>
                <a:lnTo>
                  <a:pt x="259" y="0"/>
                </a:lnTo>
                <a:lnTo>
                  <a:pt x="261" y="0"/>
                </a:lnTo>
                <a:lnTo>
                  <a:pt x="263" y="2"/>
                </a:lnTo>
                <a:lnTo>
                  <a:pt x="265" y="3"/>
                </a:lnTo>
                <a:lnTo>
                  <a:pt x="267" y="6"/>
                </a:lnTo>
                <a:lnTo>
                  <a:pt x="269" y="9"/>
                </a:lnTo>
                <a:lnTo>
                  <a:pt x="270" y="12"/>
                </a:lnTo>
                <a:lnTo>
                  <a:pt x="272" y="16"/>
                </a:lnTo>
                <a:lnTo>
                  <a:pt x="274" y="20"/>
                </a:lnTo>
                <a:lnTo>
                  <a:pt x="276" y="25"/>
                </a:lnTo>
                <a:lnTo>
                  <a:pt x="278" y="30"/>
                </a:lnTo>
                <a:lnTo>
                  <a:pt x="280" y="36"/>
                </a:lnTo>
                <a:lnTo>
                  <a:pt x="281" y="41"/>
                </a:lnTo>
                <a:lnTo>
                  <a:pt x="283" y="47"/>
                </a:lnTo>
                <a:lnTo>
                  <a:pt x="285" y="53"/>
                </a:lnTo>
                <a:lnTo>
                  <a:pt x="287" y="59"/>
                </a:lnTo>
                <a:lnTo>
                  <a:pt x="289" y="65"/>
                </a:lnTo>
                <a:lnTo>
                  <a:pt x="291" y="71"/>
                </a:lnTo>
                <a:lnTo>
                  <a:pt x="292" y="77"/>
                </a:lnTo>
                <a:lnTo>
                  <a:pt x="294" y="82"/>
                </a:lnTo>
                <a:lnTo>
                  <a:pt x="296" y="88"/>
                </a:lnTo>
                <a:lnTo>
                  <a:pt x="298" y="93"/>
                </a:lnTo>
                <a:lnTo>
                  <a:pt x="300" y="98"/>
                </a:lnTo>
                <a:lnTo>
                  <a:pt x="301" y="102"/>
                </a:lnTo>
                <a:lnTo>
                  <a:pt x="303" y="106"/>
                </a:lnTo>
                <a:lnTo>
                  <a:pt x="305" y="110"/>
                </a:lnTo>
                <a:lnTo>
                  <a:pt x="307" y="113"/>
                </a:lnTo>
                <a:lnTo>
                  <a:pt x="309" y="115"/>
                </a:lnTo>
                <a:lnTo>
                  <a:pt x="311" y="117"/>
                </a:lnTo>
                <a:lnTo>
                  <a:pt x="312" y="119"/>
                </a:lnTo>
                <a:lnTo>
                  <a:pt x="314" y="119"/>
                </a:lnTo>
                <a:lnTo>
                  <a:pt x="316" y="119"/>
                </a:lnTo>
                <a:lnTo>
                  <a:pt x="318" y="119"/>
                </a:lnTo>
                <a:lnTo>
                  <a:pt x="320" y="118"/>
                </a:lnTo>
                <a:lnTo>
                  <a:pt x="322" y="116"/>
                </a:lnTo>
                <a:lnTo>
                  <a:pt x="323" y="114"/>
                </a:lnTo>
                <a:lnTo>
                  <a:pt x="325" y="112"/>
                </a:lnTo>
                <a:lnTo>
                  <a:pt x="327" y="108"/>
                </a:lnTo>
                <a:lnTo>
                  <a:pt x="329" y="105"/>
                </a:lnTo>
                <a:lnTo>
                  <a:pt x="331" y="100"/>
                </a:lnTo>
                <a:lnTo>
                  <a:pt x="333" y="96"/>
                </a:lnTo>
                <a:lnTo>
                  <a:pt x="334" y="91"/>
                </a:lnTo>
                <a:lnTo>
                  <a:pt x="336" y="86"/>
                </a:lnTo>
                <a:lnTo>
                  <a:pt x="338" y="80"/>
                </a:lnTo>
                <a:lnTo>
                  <a:pt x="340" y="74"/>
                </a:lnTo>
                <a:lnTo>
                  <a:pt x="342" y="68"/>
                </a:lnTo>
                <a:lnTo>
                  <a:pt x="344" y="62"/>
                </a:lnTo>
              </a:path>
            </a:pathLst>
          </a:custGeom>
          <a:noFill/>
          <a:ln w="19050" cmpd="sng">
            <a:solidFill>
              <a:srgbClr val="800000"/>
            </a:solidFill>
            <a:prstDash val="solid"/>
            <a:round/>
            <a:headEnd/>
            <a:tailEnd/>
          </a:ln>
          <a:extLst/>
        </p:spPr>
        <p:txBody>
          <a:bodyPr/>
          <a:lstStyle/>
          <a:p>
            <a:endParaRPr lang="it-IT" sz="1800">
              <a:latin typeface="+mj-lt"/>
            </a:endParaRPr>
          </a:p>
        </p:txBody>
      </p:sp>
      <p:sp>
        <p:nvSpPr>
          <p:cNvPr id="66" name="Freeform 55"/>
          <p:cNvSpPr>
            <a:spLocks/>
          </p:cNvSpPr>
          <p:nvPr/>
        </p:nvSpPr>
        <p:spPr bwMode="auto">
          <a:xfrm>
            <a:off x="8764395" y="2110613"/>
            <a:ext cx="757430" cy="172625"/>
          </a:xfrm>
          <a:custGeom>
            <a:avLst/>
            <a:gdLst>
              <a:gd name="T0" fmla="*/ 3 w 344"/>
              <a:gd name="T1" fmla="*/ 48 h 119"/>
              <a:gd name="T2" fmla="*/ 9 w 344"/>
              <a:gd name="T3" fmla="*/ 31 h 119"/>
              <a:gd name="T4" fmla="*/ 14 w 344"/>
              <a:gd name="T5" fmla="*/ 16 h 119"/>
              <a:gd name="T6" fmla="*/ 20 w 344"/>
              <a:gd name="T7" fmla="*/ 6 h 119"/>
              <a:gd name="T8" fmla="*/ 25 w 344"/>
              <a:gd name="T9" fmla="*/ 0 h 119"/>
              <a:gd name="T10" fmla="*/ 31 w 344"/>
              <a:gd name="T11" fmla="*/ 0 h 119"/>
              <a:gd name="T12" fmla="*/ 36 w 344"/>
              <a:gd name="T13" fmla="*/ 5 h 119"/>
              <a:gd name="T14" fmla="*/ 42 w 344"/>
              <a:gd name="T15" fmla="*/ 15 h 119"/>
              <a:gd name="T16" fmla="*/ 47 w 344"/>
              <a:gd name="T17" fmla="*/ 29 h 119"/>
              <a:gd name="T18" fmla="*/ 53 w 344"/>
              <a:gd name="T19" fmla="*/ 45 h 119"/>
              <a:gd name="T20" fmla="*/ 58 w 344"/>
              <a:gd name="T21" fmla="*/ 63 h 119"/>
              <a:gd name="T22" fmla="*/ 64 w 344"/>
              <a:gd name="T23" fmla="*/ 81 h 119"/>
              <a:gd name="T24" fmla="*/ 69 w 344"/>
              <a:gd name="T25" fmla="*/ 96 h 119"/>
              <a:gd name="T26" fmla="*/ 75 w 344"/>
              <a:gd name="T27" fmla="*/ 109 h 119"/>
              <a:gd name="T28" fmla="*/ 80 w 344"/>
              <a:gd name="T29" fmla="*/ 117 h 119"/>
              <a:gd name="T30" fmla="*/ 86 w 344"/>
              <a:gd name="T31" fmla="*/ 119 h 119"/>
              <a:gd name="T32" fmla="*/ 91 w 344"/>
              <a:gd name="T33" fmla="*/ 117 h 119"/>
              <a:gd name="T34" fmla="*/ 97 w 344"/>
              <a:gd name="T35" fmla="*/ 109 h 119"/>
              <a:gd name="T36" fmla="*/ 102 w 344"/>
              <a:gd name="T37" fmla="*/ 97 h 119"/>
              <a:gd name="T38" fmla="*/ 107 w 344"/>
              <a:gd name="T39" fmla="*/ 82 h 119"/>
              <a:gd name="T40" fmla="*/ 113 w 344"/>
              <a:gd name="T41" fmla="*/ 64 h 119"/>
              <a:gd name="T42" fmla="*/ 118 w 344"/>
              <a:gd name="T43" fmla="*/ 47 h 119"/>
              <a:gd name="T44" fmla="*/ 124 w 344"/>
              <a:gd name="T45" fmla="*/ 30 h 119"/>
              <a:gd name="T46" fmla="*/ 129 w 344"/>
              <a:gd name="T47" fmla="*/ 16 h 119"/>
              <a:gd name="T48" fmla="*/ 135 w 344"/>
              <a:gd name="T49" fmla="*/ 6 h 119"/>
              <a:gd name="T50" fmla="*/ 140 w 344"/>
              <a:gd name="T51" fmla="*/ 0 h 119"/>
              <a:gd name="T52" fmla="*/ 146 w 344"/>
              <a:gd name="T53" fmla="*/ 0 h 119"/>
              <a:gd name="T54" fmla="*/ 151 w 344"/>
              <a:gd name="T55" fmla="*/ 5 h 119"/>
              <a:gd name="T56" fmla="*/ 157 w 344"/>
              <a:gd name="T57" fmla="*/ 15 h 119"/>
              <a:gd name="T58" fmla="*/ 162 w 344"/>
              <a:gd name="T59" fmla="*/ 29 h 119"/>
              <a:gd name="T60" fmla="*/ 168 w 344"/>
              <a:gd name="T61" fmla="*/ 46 h 119"/>
              <a:gd name="T62" fmla="*/ 173 w 344"/>
              <a:gd name="T63" fmla="*/ 64 h 119"/>
              <a:gd name="T64" fmla="*/ 179 w 344"/>
              <a:gd name="T65" fmla="*/ 81 h 119"/>
              <a:gd name="T66" fmla="*/ 184 w 344"/>
              <a:gd name="T67" fmla="*/ 97 h 119"/>
              <a:gd name="T68" fmla="*/ 190 w 344"/>
              <a:gd name="T69" fmla="*/ 109 h 119"/>
              <a:gd name="T70" fmla="*/ 195 w 344"/>
              <a:gd name="T71" fmla="*/ 117 h 119"/>
              <a:gd name="T72" fmla="*/ 201 w 344"/>
              <a:gd name="T73" fmla="*/ 119 h 119"/>
              <a:gd name="T74" fmla="*/ 206 w 344"/>
              <a:gd name="T75" fmla="*/ 117 h 119"/>
              <a:gd name="T76" fmla="*/ 212 w 344"/>
              <a:gd name="T77" fmla="*/ 109 h 119"/>
              <a:gd name="T78" fmla="*/ 217 w 344"/>
              <a:gd name="T79" fmla="*/ 97 h 119"/>
              <a:gd name="T80" fmla="*/ 223 w 344"/>
              <a:gd name="T81" fmla="*/ 81 h 119"/>
              <a:gd name="T82" fmla="*/ 228 w 344"/>
              <a:gd name="T83" fmla="*/ 63 h 119"/>
              <a:gd name="T84" fmla="*/ 234 w 344"/>
              <a:gd name="T85" fmla="*/ 46 h 119"/>
              <a:gd name="T86" fmla="*/ 239 w 344"/>
              <a:gd name="T87" fmla="*/ 29 h 119"/>
              <a:gd name="T88" fmla="*/ 245 w 344"/>
              <a:gd name="T89" fmla="*/ 15 h 119"/>
              <a:gd name="T90" fmla="*/ 250 w 344"/>
              <a:gd name="T91" fmla="*/ 5 h 119"/>
              <a:gd name="T92" fmla="*/ 256 w 344"/>
              <a:gd name="T93" fmla="*/ 0 h 119"/>
              <a:gd name="T94" fmla="*/ 261 w 344"/>
              <a:gd name="T95" fmla="*/ 0 h 119"/>
              <a:gd name="T96" fmla="*/ 267 w 344"/>
              <a:gd name="T97" fmla="*/ 6 h 119"/>
              <a:gd name="T98" fmla="*/ 272 w 344"/>
              <a:gd name="T99" fmla="*/ 16 h 119"/>
              <a:gd name="T100" fmla="*/ 278 w 344"/>
              <a:gd name="T101" fmla="*/ 30 h 119"/>
              <a:gd name="T102" fmla="*/ 283 w 344"/>
              <a:gd name="T103" fmla="*/ 47 h 119"/>
              <a:gd name="T104" fmla="*/ 289 w 344"/>
              <a:gd name="T105" fmla="*/ 65 h 119"/>
              <a:gd name="T106" fmla="*/ 294 w 344"/>
              <a:gd name="T107" fmla="*/ 82 h 119"/>
              <a:gd name="T108" fmla="*/ 300 w 344"/>
              <a:gd name="T109" fmla="*/ 98 h 119"/>
              <a:gd name="T110" fmla="*/ 305 w 344"/>
              <a:gd name="T111" fmla="*/ 110 h 119"/>
              <a:gd name="T112" fmla="*/ 311 w 344"/>
              <a:gd name="T113" fmla="*/ 117 h 119"/>
              <a:gd name="T114" fmla="*/ 316 w 344"/>
              <a:gd name="T115" fmla="*/ 119 h 119"/>
              <a:gd name="T116" fmla="*/ 322 w 344"/>
              <a:gd name="T117" fmla="*/ 116 h 119"/>
              <a:gd name="T118" fmla="*/ 327 w 344"/>
              <a:gd name="T119" fmla="*/ 108 h 119"/>
              <a:gd name="T120" fmla="*/ 333 w 344"/>
              <a:gd name="T121" fmla="*/ 96 h 119"/>
              <a:gd name="T122" fmla="*/ 338 w 344"/>
              <a:gd name="T123" fmla="*/ 80 h 119"/>
              <a:gd name="T124" fmla="*/ 344 w 344"/>
              <a:gd name="T125"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119">
                <a:moveTo>
                  <a:pt x="0" y="60"/>
                </a:moveTo>
                <a:lnTo>
                  <a:pt x="1" y="54"/>
                </a:lnTo>
                <a:lnTo>
                  <a:pt x="3" y="48"/>
                </a:lnTo>
                <a:lnTo>
                  <a:pt x="5" y="42"/>
                </a:lnTo>
                <a:lnTo>
                  <a:pt x="7" y="36"/>
                </a:lnTo>
                <a:lnTo>
                  <a:pt x="9" y="31"/>
                </a:lnTo>
                <a:lnTo>
                  <a:pt x="10" y="26"/>
                </a:lnTo>
                <a:lnTo>
                  <a:pt x="12" y="21"/>
                </a:lnTo>
                <a:lnTo>
                  <a:pt x="14" y="16"/>
                </a:lnTo>
                <a:lnTo>
                  <a:pt x="16" y="13"/>
                </a:lnTo>
                <a:lnTo>
                  <a:pt x="18" y="9"/>
                </a:lnTo>
                <a:lnTo>
                  <a:pt x="20" y="6"/>
                </a:lnTo>
                <a:lnTo>
                  <a:pt x="21" y="4"/>
                </a:lnTo>
                <a:lnTo>
                  <a:pt x="23" y="2"/>
                </a:lnTo>
                <a:lnTo>
                  <a:pt x="25" y="0"/>
                </a:lnTo>
                <a:lnTo>
                  <a:pt x="27" y="0"/>
                </a:lnTo>
                <a:lnTo>
                  <a:pt x="29" y="0"/>
                </a:lnTo>
                <a:lnTo>
                  <a:pt x="31" y="0"/>
                </a:lnTo>
                <a:lnTo>
                  <a:pt x="32" y="1"/>
                </a:lnTo>
                <a:lnTo>
                  <a:pt x="34" y="3"/>
                </a:lnTo>
                <a:lnTo>
                  <a:pt x="36" y="5"/>
                </a:lnTo>
                <a:lnTo>
                  <a:pt x="38" y="8"/>
                </a:lnTo>
                <a:lnTo>
                  <a:pt x="40" y="11"/>
                </a:lnTo>
                <a:lnTo>
                  <a:pt x="42" y="15"/>
                </a:lnTo>
                <a:lnTo>
                  <a:pt x="43" y="19"/>
                </a:lnTo>
                <a:lnTo>
                  <a:pt x="45" y="24"/>
                </a:lnTo>
                <a:lnTo>
                  <a:pt x="47" y="29"/>
                </a:lnTo>
                <a:lnTo>
                  <a:pt x="49" y="34"/>
                </a:lnTo>
                <a:lnTo>
                  <a:pt x="51" y="39"/>
                </a:lnTo>
                <a:lnTo>
                  <a:pt x="53" y="45"/>
                </a:lnTo>
                <a:lnTo>
                  <a:pt x="54" y="51"/>
                </a:lnTo>
                <a:lnTo>
                  <a:pt x="56" y="57"/>
                </a:lnTo>
                <a:lnTo>
                  <a:pt x="58" y="63"/>
                </a:lnTo>
                <a:lnTo>
                  <a:pt x="60" y="69"/>
                </a:lnTo>
                <a:lnTo>
                  <a:pt x="62" y="75"/>
                </a:lnTo>
                <a:lnTo>
                  <a:pt x="64" y="81"/>
                </a:lnTo>
                <a:lnTo>
                  <a:pt x="65" y="86"/>
                </a:lnTo>
                <a:lnTo>
                  <a:pt x="67" y="91"/>
                </a:lnTo>
                <a:lnTo>
                  <a:pt x="69" y="96"/>
                </a:lnTo>
                <a:lnTo>
                  <a:pt x="71" y="101"/>
                </a:lnTo>
                <a:lnTo>
                  <a:pt x="73" y="105"/>
                </a:lnTo>
                <a:lnTo>
                  <a:pt x="75" y="109"/>
                </a:lnTo>
                <a:lnTo>
                  <a:pt x="76" y="112"/>
                </a:lnTo>
                <a:lnTo>
                  <a:pt x="78" y="114"/>
                </a:lnTo>
                <a:lnTo>
                  <a:pt x="80" y="117"/>
                </a:lnTo>
                <a:lnTo>
                  <a:pt x="82" y="118"/>
                </a:lnTo>
                <a:lnTo>
                  <a:pt x="84" y="119"/>
                </a:lnTo>
                <a:lnTo>
                  <a:pt x="86" y="119"/>
                </a:lnTo>
                <a:lnTo>
                  <a:pt x="87" y="119"/>
                </a:lnTo>
                <a:lnTo>
                  <a:pt x="89" y="118"/>
                </a:lnTo>
                <a:lnTo>
                  <a:pt x="91" y="117"/>
                </a:lnTo>
                <a:lnTo>
                  <a:pt x="93" y="115"/>
                </a:lnTo>
                <a:lnTo>
                  <a:pt x="95" y="113"/>
                </a:lnTo>
                <a:lnTo>
                  <a:pt x="97" y="109"/>
                </a:lnTo>
                <a:lnTo>
                  <a:pt x="98" y="106"/>
                </a:lnTo>
                <a:lnTo>
                  <a:pt x="100" y="102"/>
                </a:lnTo>
                <a:lnTo>
                  <a:pt x="102" y="97"/>
                </a:lnTo>
                <a:lnTo>
                  <a:pt x="104" y="93"/>
                </a:lnTo>
                <a:lnTo>
                  <a:pt x="106" y="87"/>
                </a:lnTo>
                <a:lnTo>
                  <a:pt x="107" y="82"/>
                </a:lnTo>
                <a:lnTo>
                  <a:pt x="109" y="76"/>
                </a:lnTo>
                <a:lnTo>
                  <a:pt x="111" y="70"/>
                </a:lnTo>
                <a:lnTo>
                  <a:pt x="113" y="64"/>
                </a:lnTo>
                <a:lnTo>
                  <a:pt x="115" y="58"/>
                </a:lnTo>
                <a:lnTo>
                  <a:pt x="117" y="53"/>
                </a:lnTo>
                <a:lnTo>
                  <a:pt x="118" y="47"/>
                </a:lnTo>
                <a:lnTo>
                  <a:pt x="120" y="41"/>
                </a:lnTo>
                <a:lnTo>
                  <a:pt x="122" y="35"/>
                </a:lnTo>
                <a:lnTo>
                  <a:pt x="124" y="30"/>
                </a:lnTo>
                <a:lnTo>
                  <a:pt x="126" y="25"/>
                </a:lnTo>
                <a:lnTo>
                  <a:pt x="128" y="20"/>
                </a:lnTo>
                <a:lnTo>
                  <a:pt x="129" y="16"/>
                </a:lnTo>
                <a:lnTo>
                  <a:pt x="131" y="12"/>
                </a:lnTo>
                <a:lnTo>
                  <a:pt x="133" y="8"/>
                </a:lnTo>
                <a:lnTo>
                  <a:pt x="135" y="6"/>
                </a:lnTo>
                <a:lnTo>
                  <a:pt x="137" y="3"/>
                </a:lnTo>
                <a:lnTo>
                  <a:pt x="139" y="1"/>
                </a:lnTo>
                <a:lnTo>
                  <a:pt x="140" y="0"/>
                </a:lnTo>
                <a:lnTo>
                  <a:pt x="142" y="0"/>
                </a:lnTo>
                <a:lnTo>
                  <a:pt x="144" y="0"/>
                </a:lnTo>
                <a:lnTo>
                  <a:pt x="146" y="0"/>
                </a:lnTo>
                <a:lnTo>
                  <a:pt x="148" y="1"/>
                </a:lnTo>
                <a:lnTo>
                  <a:pt x="150" y="3"/>
                </a:lnTo>
                <a:lnTo>
                  <a:pt x="151" y="5"/>
                </a:lnTo>
                <a:lnTo>
                  <a:pt x="153" y="8"/>
                </a:lnTo>
                <a:lnTo>
                  <a:pt x="155" y="12"/>
                </a:lnTo>
                <a:lnTo>
                  <a:pt x="157" y="15"/>
                </a:lnTo>
                <a:lnTo>
                  <a:pt x="159" y="20"/>
                </a:lnTo>
                <a:lnTo>
                  <a:pt x="161" y="24"/>
                </a:lnTo>
                <a:lnTo>
                  <a:pt x="162" y="29"/>
                </a:lnTo>
                <a:lnTo>
                  <a:pt x="164" y="35"/>
                </a:lnTo>
                <a:lnTo>
                  <a:pt x="166" y="40"/>
                </a:lnTo>
                <a:lnTo>
                  <a:pt x="168" y="46"/>
                </a:lnTo>
                <a:lnTo>
                  <a:pt x="170" y="52"/>
                </a:lnTo>
                <a:lnTo>
                  <a:pt x="172" y="58"/>
                </a:lnTo>
                <a:lnTo>
                  <a:pt x="173" y="64"/>
                </a:lnTo>
                <a:lnTo>
                  <a:pt x="175" y="70"/>
                </a:lnTo>
                <a:lnTo>
                  <a:pt x="177" y="76"/>
                </a:lnTo>
                <a:lnTo>
                  <a:pt x="179" y="81"/>
                </a:lnTo>
                <a:lnTo>
                  <a:pt x="181" y="87"/>
                </a:lnTo>
                <a:lnTo>
                  <a:pt x="183" y="92"/>
                </a:lnTo>
                <a:lnTo>
                  <a:pt x="184" y="97"/>
                </a:lnTo>
                <a:lnTo>
                  <a:pt x="186" y="101"/>
                </a:lnTo>
                <a:lnTo>
                  <a:pt x="188" y="106"/>
                </a:lnTo>
                <a:lnTo>
                  <a:pt x="190" y="109"/>
                </a:lnTo>
                <a:lnTo>
                  <a:pt x="192" y="112"/>
                </a:lnTo>
                <a:lnTo>
                  <a:pt x="194" y="115"/>
                </a:lnTo>
                <a:lnTo>
                  <a:pt x="195" y="117"/>
                </a:lnTo>
                <a:lnTo>
                  <a:pt x="197" y="118"/>
                </a:lnTo>
                <a:lnTo>
                  <a:pt x="199" y="119"/>
                </a:lnTo>
                <a:lnTo>
                  <a:pt x="201" y="119"/>
                </a:lnTo>
                <a:lnTo>
                  <a:pt x="203" y="119"/>
                </a:lnTo>
                <a:lnTo>
                  <a:pt x="204" y="118"/>
                </a:lnTo>
                <a:lnTo>
                  <a:pt x="206" y="117"/>
                </a:lnTo>
                <a:lnTo>
                  <a:pt x="208" y="115"/>
                </a:lnTo>
                <a:lnTo>
                  <a:pt x="210" y="112"/>
                </a:lnTo>
                <a:lnTo>
                  <a:pt x="212" y="109"/>
                </a:lnTo>
                <a:lnTo>
                  <a:pt x="214" y="105"/>
                </a:lnTo>
                <a:lnTo>
                  <a:pt x="215" y="101"/>
                </a:lnTo>
                <a:lnTo>
                  <a:pt x="217" y="97"/>
                </a:lnTo>
                <a:lnTo>
                  <a:pt x="219" y="92"/>
                </a:lnTo>
                <a:lnTo>
                  <a:pt x="221" y="86"/>
                </a:lnTo>
                <a:lnTo>
                  <a:pt x="223" y="81"/>
                </a:lnTo>
                <a:lnTo>
                  <a:pt x="225" y="75"/>
                </a:lnTo>
                <a:lnTo>
                  <a:pt x="226" y="69"/>
                </a:lnTo>
                <a:lnTo>
                  <a:pt x="228" y="63"/>
                </a:lnTo>
                <a:lnTo>
                  <a:pt x="230" y="57"/>
                </a:lnTo>
                <a:lnTo>
                  <a:pt x="232" y="52"/>
                </a:lnTo>
                <a:lnTo>
                  <a:pt x="234" y="46"/>
                </a:lnTo>
                <a:lnTo>
                  <a:pt x="236" y="40"/>
                </a:lnTo>
                <a:lnTo>
                  <a:pt x="237" y="34"/>
                </a:lnTo>
                <a:lnTo>
                  <a:pt x="239" y="29"/>
                </a:lnTo>
                <a:lnTo>
                  <a:pt x="241" y="24"/>
                </a:lnTo>
                <a:lnTo>
                  <a:pt x="243" y="19"/>
                </a:lnTo>
                <a:lnTo>
                  <a:pt x="245" y="15"/>
                </a:lnTo>
                <a:lnTo>
                  <a:pt x="247" y="11"/>
                </a:lnTo>
                <a:lnTo>
                  <a:pt x="248" y="8"/>
                </a:lnTo>
                <a:lnTo>
                  <a:pt x="250" y="5"/>
                </a:lnTo>
                <a:lnTo>
                  <a:pt x="252" y="3"/>
                </a:lnTo>
                <a:lnTo>
                  <a:pt x="254" y="1"/>
                </a:lnTo>
                <a:lnTo>
                  <a:pt x="256" y="0"/>
                </a:lnTo>
                <a:lnTo>
                  <a:pt x="258" y="0"/>
                </a:lnTo>
                <a:lnTo>
                  <a:pt x="259" y="0"/>
                </a:lnTo>
                <a:lnTo>
                  <a:pt x="261" y="0"/>
                </a:lnTo>
                <a:lnTo>
                  <a:pt x="263" y="2"/>
                </a:lnTo>
                <a:lnTo>
                  <a:pt x="265" y="3"/>
                </a:lnTo>
                <a:lnTo>
                  <a:pt x="267" y="6"/>
                </a:lnTo>
                <a:lnTo>
                  <a:pt x="269" y="9"/>
                </a:lnTo>
                <a:lnTo>
                  <a:pt x="270" y="12"/>
                </a:lnTo>
                <a:lnTo>
                  <a:pt x="272" y="16"/>
                </a:lnTo>
                <a:lnTo>
                  <a:pt x="274" y="20"/>
                </a:lnTo>
                <a:lnTo>
                  <a:pt x="276" y="25"/>
                </a:lnTo>
                <a:lnTo>
                  <a:pt x="278" y="30"/>
                </a:lnTo>
                <a:lnTo>
                  <a:pt x="280" y="36"/>
                </a:lnTo>
                <a:lnTo>
                  <a:pt x="281" y="41"/>
                </a:lnTo>
                <a:lnTo>
                  <a:pt x="283" y="47"/>
                </a:lnTo>
                <a:lnTo>
                  <a:pt x="285" y="53"/>
                </a:lnTo>
                <a:lnTo>
                  <a:pt x="287" y="59"/>
                </a:lnTo>
                <a:lnTo>
                  <a:pt x="289" y="65"/>
                </a:lnTo>
                <a:lnTo>
                  <a:pt x="291" y="71"/>
                </a:lnTo>
                <a:lnTo>
                  <a:pt x="292" y="77"/>
                </a:lnTo>
                <a:lnTo>
                  <a:pt x="294" y="82"/>
                </a:lnTo>
                <a:lnTo>
                  <a:pt x="296" y="88"/>
                </a:lnTo>
                <a:lnTo>
                  <a:pt x="298" y="93"/>
                </a:lnTo>
                <a:lnTo>
                  <a:pt x="300" y="98"/>
                </a:lnTo>
                <a:lnTo>
                  <a:pt x="301" y="102"/>
                </a:lnTo>
                <a:lnTo>
                  <a:pt x="303" y="106"/>
                </a:lnTo>
                <a:lnTo>
                  <a:pt x="305" y="110"/>
                </a:lnTo>
                <a:lnTo>
                  <a:pt x="307" y="113"/>
                </a:lnTo>
                <a:lnTo>
                  <a:pt x="309" y="115"/>
                </a:lnTo>
                <a:lnTo>
                  <a:pt x="311" y="117"/>
                </a:lnTo>
                <a:lnTo>
                  <a:pt x="312" y="119"/>
                </a:lnTo>
                <a:lnTo>
                  <a:pt x="314" y="119"/>
                </a:lnTo>
                <a:lnTo>
                  <a:pt x="316" y="119"/>
                </a:lnTo>
                <a:lnTo>
                  <a:pt x="318" y="119"/>
                </a:lnTo>
                <a:lnTo>
                  <a:pt x="320" y="118"/>
                </a:lnTo>
                <a:lnTo>
                  <a:pt x="322" y="116"/>
                </a:lnTo>
                <a:lnTo>
                  <a:pt x="323" y="114"/>
                </a:lnTo>
                <a:lnTo>
                  <a:pt x="325" y="112"/>
                </a:lnTo>
                <a:lnTo>
                  <a:pt x="327" y="108"/>
                </a:lnTo>
                <a:lnTo>
                  <a:pt x="329" y="105"/>
                </a:lnTo>
                <a:lnTo>
                  <a:pt x="331" y="100"/>
                </a:lnTo>
                <a:lnTo>
                  <a:pt x="333" y="96"/>
                </a:lnTo>
                <a:lnTo>
                  <a:pt x="334" y="91"/>
                </a:lnTo>
                <a:lnTo>
                  <a:pt x="336" y="86"/>
                </a:lnTo>
                <a:lnTo>
                  <a:pt x="338" y="80"/>
                </a:lnTo>
                <a:lnTo>
                  <a:pt x="340" y="74"/>
                </a:lnTo>
                <a:lnTo>
                  <a:pt x="342" y="68"/>
                </a:lnTo>
                <a:lnTo>
                  <a:pt x="344" y="62"/>
                </a:lnTo>
              </a:path>
            </a:pathLst>
          </a:custGeom>
          <a:noFill/>
          <a:ln w="19050" cmpd="sng">
            <a:solidFill>
              <a:srgbClr val="800000"/>
            </a:solidFill>
            <a:prstDash val="solid"/>
            <a:round/>
            <a:headEnd/>
            <a:tailEnd/>
          </a:ln>
          <a:extLst/>
        </p:spPr>
        <p:txBody>
          <a:bodyPr/>
          <a:lstStyle/>
          <a:p>
            <a:endParaRPr lang="it-IT" sz="1800">
              <a:latin typeface="+mj-lt"/>
            </a:endParaRPr>
          </a:p>
        </p:txBody>
      </p:sp>
      <p:sp>
        <p:nvSpPr>
          <p:cNvPr id="69" name="TextBox 68"/>
          <p:cNvSpPr txBox="1"/>
          <p:nvPr/>
        </p:nvSpPr>
        <p:spPr>
          <a:xfrm>
            <a:off x="279400" y="5465661"/>
            <a:ext cx="9410700" cy="1527085"/>
          </a:xfrm>
          <a:prstGeom prst="rect">
            <a:avLst/>
          </a:prstGeom>
          <a:noFill/>
        </p:spPr>
        <p:txBody>
          <a:bodyPr wrap="square" rtlCol="0">
            <a:spAutoFit/>
          </a:bodyPr>
          <a:lstStyle/>
          <a:p>
            <a:pPr marL="0" indent="0">
              <a:buNone/>
            </a:pPr>
            <a:r>
              <a:rPr lang="en-US" sz="2000" dirty="0" smtClean="0">
                <a:solidFill>
                  <a:srgbClr val="000000"/>
                </a:solidFill>
              </a:rPr>
              <a:t>Ultra-fast </a:t>
            </a:r>
            <a:r>
              <a:rPr lang="en-US" sz="2000" dirty="0">
                <a:solidFill>
                  <a:srgbClr val="000000"/>
                </a:solidFill>
              </a:rPr>
              <a:t>coherent </a:t>
            </a:r>
            <a:r>
              <a:rPr lang="en-US" sz="2000" dirty="0">
                <a:solidFill>
                  <a:srgbClr val="FF6600"/>
                </a:solidFill>
              </a:rPr>
              <a:t>diffractive </a:t>
            </a:r>
            <a:r>
              <a:rPr lang="en-US" sz="2000" dirty="0" smtClean="0">
                <a:solidFill>
                  <a:srgbClr val="FF6600"/>
                </a:solidFill>
              </a:rPr>
              <a:t>imaging </a:t>
            </a:r>
            <a:r>
              <a:rPr lang="en-US" sz="2000" dirty="0" smtClean="0">
                <a:solidFill>
                  <a:srgbClr val="000000"/>
                </a:solidFill>
              </a:rPr>
              <a:t>and </a:t>
            </a:r>
            <a:r>
              <a:rPr lang="en-US" sz="2000" dirty="0" smtClean="0">
                <a:solidFill>
                  <a:srgbClr val="FF6600"/>
                </a:solidFill>
              </a:rPr>
              <a:t>time</a:t>
            </a:r>
            <a:r>
              <a:rPr lang="en-US" sz="2000" dirty="0">
                <a:solidFill>
                  <a:srgbClr val="FF6600"/>
                </a:solidFill>
              </a:rPr>
              <a:t>-</a:t>
            </a:r>
            <a:r>
              <a:rPr lang="en-US" sz="2000" dirty="0" smtClean="0">
                <a:solidFill>
                  <a:srgbClr val="FF6600"/>
                </a:solidFill>
              </a:rPr>
              <a:t>resolved scattering </a:t>
            </a:r>
            <a:r>
              <a:rPr lang="en-US" sz="2000" dirty="0">
                <a:solidFill>
                  <a:srgbClr val="000000"/>
                </a:solidFill>
              </a:rPr>
              <a:t>processes in chemical and biological </a:t>
            </a:r>
            <a:r>
              <a:rPr lang="en-US" sz="2000" dirty="0" smtClean="0">
                <a:solidFill>
                  <a:srgbClr val="000000"/>
                </a:solidFill>
              </a:rPr>
              <a:t>systems, </a:t>
            </a:r>
            <a:r>
              <a:rPr lang="en-US" sz="2000" dirty="0">
                <a:solidFill>
                  <a:srgbClr val="FF6600"/>
                </a:solidFill>
              </a:rPr>
              <a:t>n</a:t>
            </a:r>
            <a:r>
              <a:rPr lang="en-US" sz="2000" dirty="0" smtClean="0">
                <a:solidFill>
                  <a:srgbClr val="FF6600"/>
                </a:solidFill>
              </a:rPr>
              <a:t>on</a:t>
            </a:r>
            <a:r>
              <a:rPr lang="en-US" sz="2000" dirty="0">
                <a:solidFill>
                  <a:srgbClr val="FF6600"/>
                </a:solidFill>
              </a:rPr>
              <a:t>-linear processes </a:t>
            </a:r>
            <a:r>
              <a:rPr lang="en-US" sz="2000" dirty="0" smtClean="0">
                <a:solidFill>
                  <a:srgbClr val="000000"/>
                </a:solidFill>
              </a:rPr>
              <a:t>in ultra-intense X-ray radiation fields,</a:t>
            </a:r>
            <a:r>
              <a:rPr lang="en-US" sz="2000" dirty="0" smtClean="0">
                <a:solidFill>
                  <a:srgbClr val="FF6600"/>
                </a:solidFill>
              </a:rPr>
              <a:t> </a:t>
            </a:r>
            <a:r>
              <a:rPr lang="en-US" sz="2000" dirty="0">
                <a:solidFill>
                  <a:srgbClr val="000000"/>
                </a:solidFill>
              </a:rPr>
              <a:t>m</a:t>
            </a:r>
            <a:r>
              <a:rPr lang="en-US" sz="2000" dirty="0" smtClean="0">
                <a:solidFill>
                  <a:srgbClr val="000000"/>
                </a:solidFill>
              </a:rPr>
              <a:t>atter in </a:t>
            </a:r>
            <a:r>
              <a:rPr lang="en-US" sz="2000" dirty="0" smtClean="0">
                <a:solidFill>
                  <a:srgbClr val="FF6600"/>
                </a:solidFill>
              </a:rPr>
              <a:t>extreme states, </a:t>
            </a:r>
            <a:r>
              <a:rPr lang="en-US" sz="2000" dirty="0" smtClean="0">
                <a:solidFill>
                  <a:schemeClr val="tx1"/>
                </a:solidFill>
              </a:rPr>
              <a:t>phase transitions, </a:t>
            </a:r>
            <a:r>
              <a:rPr lang="en-US" sz="2000" dirty="0" smtClean="0">
                <a:solidFill>
                  <a:srgbClr val="000000"/>
                </a:solidFill>
              </a:rPr>
              <a:t>population inversion &amp; X-ray atomic lasers, </a:t>
            </a:r>
            <a:r>
              <a:rPr lang="en-US" sz="2000" dirty="0" smtClean="0">
                <a:solidFill>
                  <a:srgbClr val="FF6600"/>
                </a:solidFill>
              </a:rPr>
              <a:t>low density systems</a:t>
            </a:r>
            <a:r>
              <a:rPr lang="en-US" sz="2000" dirty="0" smtClean="0">
                <a:solidFill>
                  <a:srgbClr val="000000"/>
                </a:solidFill>
              </a:rPr>
              <a:t>, i.e</a:t>
            </a:r>
            <a:r>
              <a:rPr lang="en-US" sz="2000" dirty="0">
                <a:solidFill>
                  <a:srgbClr val="000000"/>
                </a:solidFill>
              </a:rPr>
              <a:t>. </a:t>
            </a:r>
            <a:r>
              <a:rPr lang="en-US" sz="2000" dirty="0" smtClean="0">
                <a:solidFill>
                  <a:srgbClr val="000000"/>
                </a:solidFill>
              </a:rPr>
              <a:t>unperturbed atoms</a:t>
            </a:r>
            <a:r>
              <a:rPr lang="en-US" sz="2000" dirty="0">
                <a:solidFill>
                  <a:srgbClr val="000000"/>
                </a:solidFill>
              </a:rPr>
              <a:t>, molecules, and </a:t>
            </a:r>
            <a:r>
              <a:rPr lang="en-US" sz="2000" dirty="0" smtClean="0">
                <a:solidFill>
                  <a:srgbClr val="000000"/>
                </a:solidFill>
              </a:rPr>
              <a:t>clusters.</a:t>
            </a:r>
          </a:p>
        </p:txBody>
      </p:sp>
      <p:sp>
        <p:nvSpPr>
          <p:cNvPr id="70" name="Right Arrow 69"/>
          <p:cNvSpPr/>
          <p:nvPr/>
        </p:nvSpPr>
        <p:spPr bwMode="auto">
          <a:xfrm>
            <a:off x="546100" y="1955800"/>
            <a:ext cx="1930400" cy="190500"/>
          </a:xfrm>
          <a:prstGeom prst="rightArrow">
            <a:avLst/>
          </a:prstGeom>
          <a:solidFill>
            <a:srgbClr val="33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grpSp>
        <p:nvGrpSpPr>
          <p:cNvPr id="2" name="Group 1"/>
          <p:cNvGrpSpPr/>
          <p:nvPr/>
        </p:nvGrpSpPr>
        <p:grpSpPr>
          <a:xfrm>
            <a:off x="5769783" y="1866839"/>
            <a:ext cx="665941" cy="228661"/>
            <a:chOff x="6001559" y="2527239"/>
            <a:chExt cx="665941" cy="228661"/>
          </a:xfrm>
          <a:solidFill>
            <a:srgbClr val="3366FF"/>
          </a:solidFill>
        </p:grpSpPr>
        <p:sp>
          <p:nvSpPr>
            <p:cNvPr id="67" name="Oval 41"/>
            <p:cNvSpPr>
              <a:spLocks noChangeArrowheads="1"/>
            </p:cNvSpPr>
            <p:nvPr/>
          </p:nvSpPr>
          <p:spPr bwMode="auto">
            <a:xfrm>
              <a:off x="6001559" y="2527239"/>
              <a:ext cx="115360" cy="228661"/>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latin typeface="+mj-lt"/>
              </a:endParaRPr>
            </a:p>
          </p:txBody>
        </p:sp>
        <p:sp>
          <p:nvSpPr>
            <p:cNvPr id="68" name="Oval 42"/>
            <p:cNvSpPr>
              <a:spLocks noChangeArrowheads="1"/>
            </p:cNvSpPr>
            <p:nvPr/>
          </p:nvSpPr>
          <p:spPr bwMode="auto">
            <a:xfrm>
              <a:off x="6138444" y="2527239"/>
              <a:ext cx="115360" cy="228661"/>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latin typeface="+mj-lt"/>
              </a:endParaRPr>
            </a:p>
          </p:txBody>
        </p:sp>
        <p:sp>
          <p:nvSpPr>
            <p:cNvPr id="71" name="Oval 43"/>
            <p:cNvSpPr>
              <a:spLocks noChangeArrowheads="1"/>
            </p:cNvSpPr>
            <p:nvPr/>
          </p:nvSpPr>
          <p:spPr bwMode="auto">
            <a:xfrm>
              <a:off x="6278371" y="2527239"/>
              <a:ext cx="115360" cy="228661"/>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latin typeface="+mj-lt"/>
              </a:endParaRPr>
            </a:p>
          </p:txBody>
        </p:sp>
        <p:sp>
          <p:nvSpPr>
            <p:cNvPr id="72" name="Oval 44"/>
            <p:cNvSpPr>
              <a:spLocks noChangeArrowheads="1"/>
            </p:cNvSpPr>
            <p:nvPr/>
          </p:nvSpPr>
          <p:spPr bwMode="auto">
            <a:xfrm>
              <a:off x="6415255" y="2527239"/>
              <a:ext cx="115360" cy="228661"/>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latin typeface="+mj-lt"/>
              </a:endParaRPr>
            </a:p>
          </p:txBody>
        </p:sp>
        <p:sp>
          <p:nvSpPr>
            <p:cNvPr id="73" name="Oval 45"/>
            <p:cNvSpPr>
              <a:spLocks noChangeArrowheads="1"/>
            </p:cNvSpPr>
            <p:nvPr/>
          </p:nvSpPr>
          <p:spPr bwMode="auto">
            <a:xfrm>
              <a:off x="6552140" y="2527239"/>
              <a:ext cx="115360" cy="228661"/>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latin typeface="+mj-lt"/>
              </a:endParaRPr>
            </a:p>
          </p:txBody>
        </p:sp>
      </p:grpSp>
      <p:sp>
        <p:nvSpPr>
          <p:cNvPr id="74" name="Freeform 55"/>
          <p:cNvSpPr>
            <a:spLocks/>
          </p:cNvSpPr>
          <p:nvPr/>
        </p:nvSpPr>
        <p:spPr bwMode="auto">
          <a:xfrm>
            <a:off x="7302968" y="2148387"/>
            <a:ext cx="757430" cy="172625"/>
          </a:xfrm>
          <a:custGeom>
            <a:avLst/>
            <a:gdLst>
              <a:gd name="T0" fmla="*/ 3 w 344"/>
              <a:gd name="T1" fmla="*/ 48 h 119"/>
              <a:gd name="T2" fmla="*/ 9 w 344"/>
              <a:gd name="T3" fmla="*/ 31 h 119"/>
              <a:gd name="T4" fmla="*/ 14 w 344"/>
              <a:gd name="T5" fmla="*/ 16 h 119"/>
              <a:gd name="T6" fmla="*/ 20 w 344"/>
              <a:gd name="T7" fmla="*/ 6 h 119"/>
              <a:gd name="T8" fmla="*/ 25 w 344"/>
              <a:gd name="T9" fmla="*/ 0 h 119"/>
              <a:gd name="T10" fmla="*/ 31 w 344"/>
              <a:gd name="T11" fmla="*/ 0 h 119"/>
              <a:gd name="T12" fmla="*/ 36 w 344"/>
              <a:gd name="T13" fmla="*/ 5 h 119"/>
              <a:gd name="T14" fmla="*/ 42 w 344"/>
              <a:gd name="T15" fmla="*/ 15 h 119"/>
              <a:gd name="T16" fmla="*/ 47 w 344"/>
              <a:gd name="T17" fmla="*/ 29 h 119"/>
              <a:gd name="T18" fmla="*/ 53 w 344"/>
              <a:gd name="T19" fmla="*/ 45 h 119"/>
              <a:gd name="T20" fmla="*/ 58 w 344"/>
              <a:gd name="T21" fmla="*/ 63 h 119"/>
              <a:gd name="T22" fmla="*/ 64 w 344"/>
              <a:gd name="T23" fmla="*/ 81 h 119"/>
              <a:gd name="T24" fmla="*/ 69 w 344"/>
              <a:gd name="T25" fmla="*/ 96 h 119"/>
              <a:gd name="T26" fmla="*/ 75 w 344"/>
              <a:gd name="T27" fmla="*/ 109 h 119"/>
              <a:gd name="T28" fmla="*/ 80 w 344"/>
              <a:gd name="T29" fmla="*/ 117 h 119"/>
              <a:gd name="T30" fmla="*/ 86 w 344"/>
              <a:gd name="T31" fmla="*/ 119 h 119"/>
              <a:gd name="T32" fmla="*/ 91 w 344"/>
              <a:gd name="T33" fmla="*/ 117 h 119"/>
              <a:gd name="T34" fmla="*/ 97 w 344"/>
              <a:gd name="T35" fmla="*/ 109 h 119"/>
              <a:gd name="T36" fmla="*/ 102 w 344"/>
              <a:gd name="T37" fmla="*/ 97 h 119"/>
              <a:gd name="T38" fmla="*/ 107 w 344"/>
              <a:gd name="T39" fmla="*/ 82 h 119"/>
              <a:gd name="T40" fmla="*/ 113 w 344"/>
              <a:gd name="T41" fmla="*/ 64 h 119"/>
              <a:gd name="T42" fmla="*/ 118 w 344"/>
              <a:gd name="T43" fmla="*/ 47 h 119"/>
              <a:gd name="T44" fmla="*/ 124 w 344"/>
              <a:gd name="T45" fmla="*/ 30 h 119"/>
              <a:gd name="T46" fmla="*/ 129 w 344"/>
              <a:gd name="T47" fmla="*/ 16 h 119"/>
              <a:gd name="T48" fmla="*/ 135 w 344"/>
              <a:gd name="T49" fmla="*/ 6 h 119"/>
              <a:gd name="T50" fmla="*/ 140 w 344"/>
              <a:gd name="T51" fmla="*/ 0 h 119"/>
              <a:gd name="T52" fmla="*/ 146 w 344"/>
              <a:gd name="T53" fmla="*/ 0 h 119"/>
              <a:gd name="T54" fmla="*/ 151 w 344"/>
              <a:gd name="T55" fmla="*/ 5 h 119"/>
              <a:gd name="T56" fmla="*/ 157 w 344"/>
              <a:gd name="T57" fmla="*/ 15 h 119"/>
              <a:gd name="T58" fmla="*/ 162 w 344"/>
              <a:gd name="T59" fmla="*/ 29 h 119"/>
              <a:gd name="T60" fmla="*/ 168 w 344"/>
              <a:gd name="T61" fmla="*/ 46 h 119"/>
              <a:gd name="T62" fmla="*/ 173 w 344"/>
              <a:gd name="T63" fmla="*/ 64 h 119"/>
              <a:gd name="T64" fmla="*/ 179 w 344"/>
              <a:gd name="T65" fmla="*/ 81 h 119"/>
              <a:gd name="T66" fmla="*/ 184 w 344"/>
              <a:gd name="T67" fmla="*/ 97 h 119"/>
              <a:gd name="T68" fmla="*/ 190 w 344"/>
              <a:gd name="T69" fmla="*/ 109 h 119"/>
              <a:gd name="T70" fmla="*/ 195 w 344"/>
              <a:gd name="T71" fmla="*/ 117 h 119"/>
              <a:gd name="T72" fmla="*/ 201 w 344"/>
              <a:gd name="T73" fmla="*/ 119 h 119"/>
              <a:gd name="T74" fmla="*/ 206 w 344"/>
              <a:gd name="T75" fmla="*/ 117 h 119"/>
              <a:gd name="T76" fmla="*/ 212 w 344"/>
              <a:gd name="T77" fmla="*/ 109 h 119"/>
              <a:gd name="T78" fmla="*/ 217 w 344"/>
              <a:gd name="T79" fmla="*/ 97 h 119"/>
              <a:gd name="T80" fmla="*/ 223 w 344"/>
              <a:gd name="T81" fmla="*/ 81 h 119"/>
              <a:gd name="T82" fmla="*/ 228 w 344"/>
              <a:gd name="T83" fmla="*/ 63 h 119"/>
              <a:gd name="T84" fmla="*/ 234 w 344"/>
              <a:gd name="T85" fmla="*/ 46 h 119"/>
              <a:gd name="T86" fmla="*/ 239 w 344"/>
              <a:gd name="T87" fmla="*/ 29 h 119"/>
              <a:gd name="T88" fmla="*/ 245 w 344"/>
              <a:gd name="T89" fmla="*/ 15 h 119"/>
              <a:gd name="T90" fmla="*/ 250 w 344"/>
              <a:gd name="T91" fmla="*/ 5 h 119"/>
              <a:gd name="T92" fmla="*/ 256 w 344"/>
              <a:gd name="T93" fmla="*/ 0 h 119"/>
              <a:gd name="T94" fmla="*/ 261 w 344"/>
              <a:gd name="T95" fmla="*/ 0 h 119"/>
              <a:gd name="T96" fmla="*/ 267 w 344"/>
              <a:gd name="T97" fmla="*/ 6 h 119"/>
              <a:gd name="T98" fmla="*/ 272 w 344"/>
              <a:gd name="T99" fmla="*/ 16 h 119"/>
              <a:gd name="T100" fmla="*/ 278 w 344"/>
              <a:gd name="T101" fmla="*/ 30 h 119"/>
              <a:gd name="T102" fmla="*/ 283 w 344"/>
              <a:gd name="T103" fmla="*/ 47 h 119"/>
              <a:gd name="T104" fmla="*/ 289 w 344"/>
              <a:gd name="T105" fmla="*/ 65 h 119"/>
              <a:gd name="T106" fmla="*/ 294 w 344"/>
              <a:gd name="T107" fmla="*/ 82 h 119"/>
              <a:gd name="T108" fmla="*/ 300 w 344"/>
              <a:gd name="T109" fmla="*/ 98 h 119"/>
              <a:gd name="T110" fmla="*/ 305 w 344"/>
              <a:gd name="T111" fmla="*/ 110 h 119"/>
              <a:gd name="T112" fmla="*/ 311 w 344"/>
              <a:gd name="T113" fmla="*/ 117 h 119"/>
              <a:gd name="T114" fmla="*/ 316 w 344"/>
              <a:gd name="T115" fmla="*/ 119 h 119"/>
              <a:gd name="T116" fmla="*/ 322 w 344"/>
              <a:gd name="T117" fmla="*/ 116 h 119"/>
              <a:gd name="T118" fmla="*/ 327 w 344"/>
              <a:gd name="T119" fmla="*/ 108 h 119"/>
              <a:gd name="T120" fmla="*/ 333 w 344"/>
              <a:gd name="T121" fmla="*/ 96 h 119"/>
              <a:gd name="T122" fmla="*/ 338 w 344"/>
              <a:gd name="T123" fmla="*/ 80 h 119"/>
              <a:gd name="T124" fmla="*/ 344 w 344"/>
              <a:gd name="T125"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119">
                <a:moveTo>
                  <a:pt x="0" y="60"/>
                </a:moveTo>
                <a:lnTo>
                  <a:pt x="1" y="54"/>
                </a:lnTo>
                <a:lnTo>
                  <a:pt x="3" y="48"/>
                </a:lnTo>
                <a:lnTo>
                  <a:pt x="5" y="42"/>
                </a:lnTo>
                <a:lnTo>
                  <a:pt x="7" y="36"/>
                </a:lnTo>
                <a:lnTo>
                  <a:pt x="9" y="31"/>
                </a:lnTo>
                <a:lnTo>
                  <a:pt x="10" y="26"/>
                </a:lnTo>
                <a:lnTo>
                  <a:pt x="12" y="21"/>
                </a:lnTo>
                <a:lnTo>
                  <a:pt x="14" y="16"/>
                </a:lnTo>
                <a:lnTo>
                  <a:pt x="16" y="13"/>
                </a:lnTo>
                <a:lnTo>
                  <a:pt x="18" y="9"/>
                </a:lnTo>
                <a:lnTo>
                  <a:pt x="20" y="6"/>
                </a:lnTo>
                <a:lnTo>
                  <a:pt x="21" y="4"/>
                </a:lnTo>
                <a:lnTo>
                  <a:pt x="23" y="2"/>
                </a:lnTo>
                <a:lnTo>
                  <a:pt x="25" y="0"/>
                </a:lnTo>
                <a:lnTo>
                  <a:pt x="27" y="0"/>
                </a:lnTo>
                <a:lnTo>
                  <a:pt x="29" y="0"/>
                </a:lnTo>
                <a:lnTo>
                  <a:pt x="31" y="0"/>
                </a:lnTo>
                <a:lnTo>
                  <a:pt x="32" y="1"/>
                </a:lnTo>
                <a:lnTo>
                  <a:pt x="34" y="3"/>
                </a:lnTo>
                <a:lnTo>
                  <a:pt x="36" y="5"/>
                </a:lnTo>
                <a:lnTo>
                  <a:pt x="38" y="8"/>
                </a:lnTo>
                <a:lnTo>
                  <a:pt x="40" y="11"/>
                </a:lnTo>
                <a:lnTo>
                  <a:pt x="42" y="15"/>
                </a:lnTo>
                <a:lnTo>
                  <a:pt x="43" y="19"/>
                </a:lnTo>
                <a:lnTo>
                  <a:pt x="45" y="24"/>
                </a:lnTo>
                <a:lnTo>
                  <a:pt x="47" y="29"/>
                </a:lnTo>
                <a:lnTo>
                  <a:pt x="49" y="34"/>
                </a:lnTo>
                <a:lnTo>
                  <a:pt x="51" y="39"/>
                </a:lnTo>
                <a:lnTo>
                  <a:pt x="53" y="45"/>
                </a:lnTo>
                <a:lnTo>
                  <a:pt x="54" y="51"/>
                </a:lnTo>
                <a:lnTo>
                  <a:pt x="56" y="57"/>
                </a:lnTo>
                <a:lnTo>
                  <a:pt x="58" y="63"/>
                </a:lnTo>
                <a:lnTo>
                  <a:pt x="60" y="69"/>
                </a:lnTo>
                <a:lnTo>
                  <a:pt x="62" y="75"/>
                </a:lnTo>
                <a:lnTo>
                  <a:pt x="64" y="81"/>
                </a:lnTo>
                <a:lnTo>
                  <a:pt x="65" y="86"/>
                </a:lnTo>
                <a:lnTo>
                  <a:pt x="67" y="91"/>
                </a:lnTo>
                <a:lnTo>
                  <a:pt x="69" y="96"/>
                </a:lnTo>
                <a:lnTo>
                  <a:pt x="71" y="101"/>
                </a:lnTo>
                <a:lnTo>
                  <a:pt x="73" y="105"/>
                </a:lnTo>
                <a:lnTo>
                  <a:pt x="75" y="109"/>
                </a:lnTo>
                <a:lnTo>
                  <a:pt x="76" y="112"/>
                </a:lnTo>
                <a:lnTo>
                  <a:pt x="78" y="114"/>
                </a:lnTo>
                <a:lnTo>
                  <a:pt x="80" y="117"/>
                </a:lnTo>
                <a:lnTo>
                  <a:pt x="82" y="118"/>
                </a:lnTo>
                <a:lnTo>
                  <a:pt x="84" y="119"/>
                </a:lnTo>
                <a:lnTo>
                  <a:pt x="86" y="119"/>
                </a:lnTo>
                <a:lnTo>
                  <a:pt x="87" y="119"/>
                </a:lnTo>
                <a:lnTo>
                  <a:pt x="89" y="118"/>
                </a:lnTo>
                <a:lnTo>
                  <a:pt x="91" y="117"/>
                </a:lnTo>
                <a:lnTo>
                  <a:pt x="93" y="115"/>
                </a:lnTo>
                <a:lnTo>
                  <a:pt x="95" y="113"/>
                </a:lnTo>
                <a:lnTo>
                  <a:pt x="97" y="109"/>
                </a:lnTo>
                <a:lnTo>
                  <a:pt x="98" y="106"/>
                </a:lnTo>
                <a:lnTo>
                  <a:pt x="100" y="102"/>
                </a:lnTo>
                <a:lnTo>
                  <a:pt x="102" y="97"/>
                </a:lnTo>
                <a:lnTo>
                  <a:pt x="104" y="93"/>
                </a:lnTo>
                <a:lnTo>
                  <a:pt x="106" y="87"/>
                </a:lnTo>
                <a:lnTo>
                  <a:pt x="107" y="82"/>
                </a:lnTo>
                <a:lnTo>
                  <a:pt x="109" y="76"/>
                </a:lnTo>
                <a:lnTo>
                  <a:pt x="111" y="70"/>
                </a:lnTo>
                <a:lnTo>
                  <a:pt x="113" y="64"/>
                </a:lnTo>
                <a:lnTo>
                  <a:pt x="115" y="58"/>
                </a:lnTo>
                <a:lnTo>
                  <a:pt x="117" y="53"/>
                </a:lnTo>
                <a:lnTo>
                  <a:pt x="118" y="47"/>
                </a:lnTo>
                <a:lnTo>
                  <a:pt x="120" y="41"/>
                </a:lnTo>
                <a:lnTo>
                  <a:pt x="122" y="35"/>
                </a:lnTo>
                <a:lnTo>
                  <a:pt x="124" y="30"/>
                </a:lnTo>
                <a:lnTo>
                  <a:pt x="126" y="25"/>
                </a:lnTo>
                <a:lnTo>
                  <a:pt x="128" y="20"/>
                </a:lnTo>
                <a:lnTo>
                  <a:pt x="129" y="16"/>
                </a:lnTo>
                <a:lnTo>
                  <a:pt x="131" y="12"/>
                </a:lnTo>
                <a:lnTo>
                  <a:pt x="133" y="8"/>
                </a:lnTo>
                <a:lnTo>
                  <a:pt x="135" y="6"/>
                </a:lnTo>
                <a:lnTo>
                  <a:pt x="137" y="3"/>
                </a:lnTo>
                <a:lnTo>
                  <a:pt x="139" y="1"/>
                </a:lnTo>
                <a:lnTo>
                  <a:pt x="140" y="0"/>
                </a:lnTo>
                <a:lnTo>
                  <a:pt x="142" y="0"/>
                </a:lnTo>
                <a:lnTo>
                  <a:pt x="144" y="0"/>
                </a:lnTo>
                <a:lnTo>
                  <a:pt x="146" y="0"/>
                </a:lnTo>
                <a:lnTo>
                  <a:pt x="148" y="1"/>
                </a:lnTo>
                <a:lnTo>
                  <a:pt x="150" y="3"/>
                </a:lnTo>
                <a:lnTo>
                  <a:pt x="151" y="5"/>
                </a:lnTo>
                <a:lnTo>
                  <a:pt x="153" y="8"/>
                </a:lnTo>
                <a:lnTo>
                  <a:pt x="155" y="12"/>
                </a:lnTo>
                <a:lnTo>
                  <a:pt x="157" y="15"/>
                </a:lnTo>
                <a:lnTo>
                  <a:pt x="159" y="20"/>
                </a:lnTo>
                <a:lnTo>
                  <a:pt x="161" y="24"/>
                </a:lnTo>
                <a:lnTo>
                  <a:pt x="162" y="29"/>
                </a:lnTo>
                <a:lnTo>
                  <a:pt x="164" y="35"/>
                </a:lnTo>
                <a:lnTo>
                  <a:pt x="166" y="40"/>
                </a:lnTo>
                <a:lnTo>
                  <a:pt x="168" y="46"/>
                </a:lnTo>
                <a:lnTo>
                  <a:pt x="170" y="52"/>
                </a:lnTo>
                <a:lnTo>
                  <a:pt x="172" y="58"/>
                </a:lnTo>
                <a:lnTo>
                  <a:pt x="173" y="64"/>
                </a:lnTo>
                <a:lnTo>
                  <a:pt x="175" y="70"/>
                </a:lnTo>
                <a:lnTo>
                  <a:pt x="177" y="76"/>
                </a:lnTo>
                <a:lnTo>
                  <a:pt x="179" y="81"/>
                </a:lnTo>
                <a:lnTo>
                  <a:pt x="181" y="87"/>
                </a:lnTo>
                <a:lnTo>
                  <a:pt x="183" y="92"/>
                </a:lnTo>
                <a:lnTo>
                  <a:pt x="184" y="97"/>
                </a:lnTo>
                <a:lnTo>
                  <a:pt x="186" y="101"/>
                </a:lnTo>
                <a:lnTo>
                  <a:pt x="188" y="106"/>
                </a:lnTo>
                <a:lnTo>
                  <a:pt x="190" y="109"/>
                </a:lnTo>
                <a:lnTo>
                  <a:pt x="192" y="112"/>
                </a:lnTo>
                <a:lnTo>
                  <a:pt x="194" y="115"/>
                </a:lnTo>
                <a:lnTo>
                  <a:pt x="195" y="117"/>
                </a:lnTo>
                <a:lnTo>
                  <a:pt x="197" y="118"/>
                </a:lnTo>
                <a:lnTo>
                  <a:pt x="199" y="119"/>
                </a:lnTo>
                <a:lnTo>
                  <a:pt x="201" y="119"/>
                </a:lnTo>
                <a:lnTo>
                  <a:pt x="203" y="119"/>
                </a:lnTo>
                <a:lnTo>
                  <a:pt x="204" y="118"/>
                </a:lnTo>
                <a:lnTo>
                  <a:pt x="206" y="117"/>
                </a:lnTo>
                <a:lnTo>
                  <a:pt x="208" y="115"/>
                </a:lnTo>
                <a:lnTo>
                  <a:pt x="210" y="112"/>
                </a:lnTo>
                <a:lnTo>
                  <a:pt x="212" y="109"/>
                </a:lnTo>
                <a:lnTo>
                  <a:pt x="214" y="105"/>
                </a:lnTo>
                <a:lnTo>
                  <a:pt x="215" y="101"/>
                </a:lnTo>
                <a:lnTo>
                  <a:pt x="217" y="97"/>
                </a:lnTo>
                <a:lnTo>
                  <a:pt x="219" y="92"/>
                </a:lnTo>
                <a:lnTo>
                  <a:pt x="221" y="86"/>
                </a:lnTo>
                <a:lnTo>
                  <a:pt x="223" y="81"/>
                </a:lnTo>
                <a:lnTo>
                  <a:pt x="225" y="75"/>
                </a:lnTo>
                <a:lnTo>
                  <a:pt x="226" y="69"/>
                </a:lnTo>
                <a:lnTo>
                  <a:pt x="228" y="63"/>
                </a:lnTo>
                <a:lnTo>
                  <a:pt x="230" y="57"/>
                </a:lnTo>
                <a:lnTo>
                  <a:pt x="232" y="52"/>
                </a:lnTo>
                <a:lnTo>
                  <a:pt x="234" y="46"/>
                </a:lnTo>
                <a:lnTo>
                  <a:pt x="236" y="40"/>
                </a:lnTo>
                <a:lnTo>
                  <a:pt x="237" y="34"/>
                </a:lnTo>
                <a:lnTo>
                  <a:pt x="239" y="29"/>
                </a:lnTo>
                <a:lnTo>
                  <a:pt x="241" y="24"/>
                </a:lnTo>
                <a:lnTo>
                  <a:pt x="243" y="19"/>
                </a:lnTo>
                <a:lnTo>
                  <a:pt x="245" y="15"/>
                </a:lnTo>
                <a:lnTo>
                  <a:pt x="247" y="11"/>
                </a:lnTo>
                <a:lnTo>
                  <a:pt x="248" y="8"/>
                </a:lnTo>
                <a:lnTo>
                  <a:pt x="250" y="5"/>
                </a:lnTo>
                <a:lnTo>
                  <a:pt x="252" y="3"/>
                </a:lnTo>
                <a:lnTo>
                  <a:pt x="254" y="1"/>
                </a:lnTo>
                <a:lnTo>
                  <a:pt x="256" y="0"/>
                </a:lnTo>
                <a:lnTo>
                  <a:pt x="258" y="0"/>
                </a:lnTo>
                <a:lnTo>
                  <a:pt x="259" y="0"/>
                </a:lnTo>
                <a:lnTo>
                  <a:pt x="261" y="0"/>
                </a:lnTo>
                <a:lnTo>
                  <a:pt x="263" y="2"/>
                </a:lnTo>
                <a:lnTo>
                  <a:pt x="265" y="3"/>
                </a:lnTo>
                <a:lnTo>
                  <a:pt x="267" y="6"/>
                </a:lnTo>
                <a:lnTo>
                  <a:pt x="269" y="9"/>
                </a:lnTo>
                <a:lnTo>
                  <a:pt x="270" y="12"/>
                </a:lnTo>
                <a:lnTo>
                  <a:pt x="272" y="16"/>
                </a:lnTo>
                <a:lnTo>
                  <a:pt x="274" y="20"/>
                </a:lnTo>
                <a:lnTo>
                  <a:pt x="276" y="25"/>
                </a:lnTo>
                <a:lnTo>
                  <a:pt x="278" y="30"/>
                </a:lnTo>
                <a:lnTo>
                  <a:pt x="280" y="36"/>
                </a:lnTo>
                <a:lnTo>
                  <a:pt x="281" y="41"/>
                </a:lnTo>
                <a:lnTo>
                  <a:pt x="283" y="47"/>
                </a:lnTo>
                <a:lnTo>
                  <a:pt x="285" y="53"/>
                </a:lnTo>
                <a:lnTo>
                  <a:pt x="287" y="59"/>
                </a:lnTo>
                <a:lnTo>
                  <a:pt x="289" y="65"/>
                </a:lnTo>
                <a:lnTo>
                  <a:pt x="291" y="71"/>
                </a:lnTo>
                <a:lnTo>
                  <a:pt x="292" y="77"/>
                </a:lnTo>
                <a:lnTo>
                  <a:pt x="294" y="82"/>
                </a:lnTo>
                <a:lnTo>
                  <a:pt x="296" y="88"/>
                </a:lnTo>
                <a:lnTo>
                  <a:pt x="298" y="93"/>
                </a:lnTo>
                <a:lnTo>
                  <a:pt x="300" y="98"/>
                </a:lnTo>
                <a:lnTo>
                  <a:pt x="301" y="102"/>
                </a:lnTo>
                <a:lnTo>
                  <a:pt x="303" y="106"/>
                </a:lnTo>
                <a:lnTo>
                  <a:pt x="305" y="110"/>
                </a:lnTo>
                <a:lnTo>
                  <a:pt x="307" y="113"/>
                </a:lnTo>
                <a:lnTo>
                  <a:pt x="309" y="115"/>
                </a:lnTo>
                <a:lnTo>
                  <a:pt x="311" y="117"/>
                </a:lnTo>
                <a:lnTo>
                  <a:pt x="312" y="119"/>
                </a:lnTo>
                <a:lnTo>
                  <a:pt x="314" y="119"/>
                </a:lnTo>
                <a:lnTo>
                  <a:pt x="316" y="119"/>
                </a:lnTo>
                <a:lnTo>
                  <a:pt x="318" y="119"/>
                </a:lnTo>
                <a:lnTo>
                  <a:pt x="320" y="118"/>
                </a:lnTo>
                <a:lnTo>
                  <a:pt x="322" y="116"/>
                </a:lnTo>
                <a:lnTo>
                  <a:pt x="323" y="114"/>
                </a:lnTo>
                <a:lnTo>
                  <a:pt x="325" y="112"/>
                </a:lnTo>
                <a:lnTo>
                  <a:pt x="327" y="108"/>
                </a:lnTo>
                <a:lnTo>
                  <a:pt x="329" y="105"/>
                </a:lnTo>
                <a:lnTo>
                  <a:pt x="331" y="100"/>
                </a:lnTo>
                <a:lnTo>
                  <a:pt x="333" y="96"/>
                </a:lnTo>
                <a:lnTo>
                  <a:pt x="334" y="91"/>
                </a:lnTo>
                <a:lnTo>
                  <a:pt x="336" y="86"/>
                </a:lnTo>
                <a:lnTo>
                  <a:pt x="338" y="80"/>
                </a:lnTo>
                <a:lnTo>
                  <a:pt x="340" y="74"/>
                </a:lnTo>
                <a:lnTo>
                  <a:pt x="342" y="68"/>
                </a:lnTo>
                <a:lnTo>
                  <a:pt x="344" y="62"/>
                </a:lnTo>
              </a:path>
            </a:pathLst>
          </a:custGeom>
          <a:noFill/>
          <a:ln w="19050" cmpd="sng">
            <a:solidFill>
              <a:srgbClr val="800000"/>
            </a:solidFill>
            <a:prstDash val="solid"/>
            <a:round/>
            <a:headEnd/>
            <a:tailEnd/>
          </a:ln>
          <a:extLst/>
        </p:spPr>
        <p:txBody>
          <a:bodyPr/>
          <a:lstStyle/>
          <a:p>
            <a:endParaRPr lang="it-IT" sz="1800">
              <a:latin typeface="+mj-lt"/>
            </a:endParaRPr>
          </a:p>
        </p:txBody>
      </p:sp>
      <p:sp>
        <p:nvSpPr>
          <p:cNvPr id="75" name="Freeform 55"/>
          <p:cNvSpPr>
            <a:spLocks/>
          </p:cNvSpPr>
          <p:nvPr/>
        </p:nvSpPr>
        <p:spPr bwMode="auto">
          <a:xfrm>
            <a:off x="7277568" y="2046787"/>
            <a:ext cx="757430" cy="172625"/>
          </a:xfrm>
          <a:custGeom>
            <a:avLst/>
            <a:gdLst>
              <a:gd name="T0" fmla="*/ 3 w 344"/>
              <a:gd name="T1" fmla="*/ 48 h 119"/>
              <a:gd name="T2" fmla="*/ 9 w 344"/>
              <a:gd name="T3" fmla="*/ 31 h 119"/>
              <a:gd name="T4" fmla="*/ 14 w 344"/>
              <a:gd name="T5" fmla="*/ 16 h 119"/>
              <a:gd name="T6" fmla="*/ 20 w 344"/>
              <a:gd name="T7" fmla="*/ 6 h 119"/>
              <a:gd name="T8" fmla="*/ 25 w 344"/>
              <a:gd name="T9" fmla="*/ 0 h 119"/>
              <a:gd name="T10" fmla="*/ 31 w 344"/>
              <a:gd name="T11" fmla="*/ 0 h 119"/>
              <a:gd name="T12" fmla="*/ 36 w 344"/>
              <a:gd name="T13" fmla="*/ 5 h 119"/>
              <a:gd name="T14" fmla="*/ 42 w 344"/>
              <a:gd name="T15" fmla="*/ 15 h 119"/>
              <a:gd name="T16" fmla="*/ 47 w 344"/>
              <a:gd name="T17" fmla="*/ 29 h 119"/>
              <a:gd name="T18" fmla="*/ 53 w 344"/>
              <a:gd name="T19" fmla="*/ 45 h 119"/>
              <a:gd name="T20" fmla="*/ 58 w 344"/>
              <a:gd name="T21" fmla="*/ 63 h 119"/>
              <a:gd name="T22" fmla="*/ 64 w 344"/>
              <a:gd name="T23" fmla="*/ 81 h 119"/>
              <a:gd name="T24" fmla="*/ 69 w 344"/>
              <a:gd name="T25" fmla="*/ 96 h 119"/>
              <a:gd name="T26" fmla="*/ 75 w 344"/>
              <a:gd name="T27" fmla="*/ 109 h 119"/>
              <a:gd name="T28" fmla="*/ 80 w 344"/>
              <a:gd name="T29" fmla="*/ 117 h 119"/>
              <a:gd name="T30" fmla="*/ 86 w 344"/>
              <a:gd name="T31" fmla="*/ 119 h 119"/>
              <a:gd name="T32" fmla="*/ 91 w 344"/>
              <a:gd name="T33" fmla="*/ 117 h 119"/>
              <a:gd name="T34" fmla="*/ 97 w 344"/>
              <a:gd name="T35" fmla="*/ 109 h 119"/>
              <a:gd name="T36" fmla="*/ 102 w 344"/>
              <a:gd name="T37" fmla="*/ 97 h 119"/>
              <a:gd name="T38" fmla="*/ 107 w 344"/>
              <a:gd name="T39" fmla="*/ 82 h 119"/>
              <a:gd name="T40" fmla="*/ 113 w 344"/>
              <a:gd name="T41" fmla="*/ 64 h 119"/>
              <a:gd name="T42" fmla="*/ 118 w 344"/>
              <a:gd name="T43" fmla="*/ 47 h 119"/>
              <a:gd name="T44" fmla="*/ 124 w 344"/>
              <a:gd name="T45" fmla="*/ 30 h 119"/>
              <a:gd name="T46" fmla="*/ 129 w 344"/>
              <a:gd name="T47" fmla="*/ 16 h 119"/>
              <a:gd name="T48" fmla="*/ 135 w 344"/>
              <a:gd name="T49" fmla="*/ 6 h 119"/>
              <a:gd name="T50" fmla="*/ 140 w 344"/>
              <a:gd name="T51" fmla="*/ 0 h 119"/>
              <a:gd name="T52" fmla="*/ 146 w 344"/>
              <a:gd name="T53" fmla="*/ 0 h 119"/>
              <a:gd name="T54" fmla="*/ 151 w 344"/>
              <a:gd name="T55" fmla="*/ 5 h 119"/>
              <a:gd name="T56" fmla="*/ 157 w 344"/>
              <a:gd name="T57" fmla="*/ 15 h 119"/>
              <a:gd name="T58" fmla="*/ 162 w 344"/>
              <a:gd name="T59" fmla="*/ 29 h 119"/>
              <a:gd name="T60" fmla="*/ 168 w 344"/>
              <a:gd name="T61" fmla="*/ 46 h 119"/>
              <a:gd name="T62" fmla="*/ 173 w 344"/>
              <a:gd name="T63" fmla="*/ 64 h 119"/>
              <a:gd name="T64" fmla="*/ 179 w 344"/>
              <a:gd name="T65" fmla="*/ 81 h 119"/>
              <a:gd name="T66" fmla="*/ 184 w 344"/>
              <a:gd name="T67" fmla="*/ 97 h 119"/>
              <a:gd name="T68" fmla="*/ 190 w 344"/>
              <a:gd name="T69" fmla="*/ 109 h 119"/>
              <a:gd name="T70" fmla="*/ 195 w 344"/>
              <a:gd name="T71" fmla="*/ 117 h 119"/>
              <a:gd name="T72" fmla="*/ 201 w 344"/>
              <a:gd name="T73" fmla="*/ 119 h 119"/>
              <a:gd name="T74" fmla="*/ 206 w 344"/>
              <a:gd name="T75" fmla="*/ 117 h 119"/>
              <a:gd name="T76" fmla="*/ 212 w 344"/>
              <a:gd name="T77" fmla="*/ 109 h 119"/>
              <a:gd name="T78" fmla="*/ 217 w 344"/>
              <a:gd name="T79" fmla="*/ 97 h 119"/>
              <a:gd name="T80" fmla="*/ 223 w 344"/>
              <a:gd name="T81" fmla="*/ 81 h 119"/>
              <a:gd name="T82" fmla="*/ 228 w 344"/>
              <a:gd name="T83" fmla="*/ 63 h 119"/>
              <a:gd name="T84" fmla="*/ 234 w 344"/>
              <a:gd name="T85" fmla="*/ 46 h 119"/>
              <a:gd name="T86" fmla="*/ 239 w 344"/>
              <a:gd name="T87" fmla="*/ 29 h 119"/>
              <a:gd name="T88" fmla="*/ 245 w 344"/>
              <a:gd name="T89" fmla="*/ 15 h 119"/>
              <a:gd name="T90" fmla="*/ 250 w 344"/>
              <a:gd name="T91" fmla="*/ 5 h 119"/>
              <a:gd name="T92" fmla="*/ 256 w 344"/>
              <a:gd name="T93" fmla="*/ 0 h 119"/>
              <a:gd name="T94" fmla="*/ 261 w 344"/>
              <a:gd name="T95" fmla="*/ 0 h 119"/>
              <a:gd name="T96" fmla="*/ 267 w 344"/>
              <a:gd name="T97" fmla="*/ 6 h 119"/>
              <a:gd name="T98" fmla="*/ 272 w 344"/>
              <a:gd name="T99" fmla="*/ 16 h 119"/>
              <a:gd name="T100" fmla="*/ 278 w 344"/>
              <a:gd name="T101" fmla="*/ 30 h 119"/>
              <a:gd name="T102" fmla="*/ 283 w 344"/>
              <a:gd name="T103" fmla="*/ 47 h 119"/>
              <a:gd name="T104" fmla="*/ 289 w 344"/>
              <a:gd name="T105" fmla="*/ 65 h 119"/>
              <a:gd name="T106" fmla="*/ 294 w 344"/>
              <a:gd name="T107" fmla="*/ 82 h 119"/>
              <a:gd name="T108" fmla="*/ 300 w 344"/>
              <a:gd name="T109" fmla="*/ 98 h 119"/>
              <a:gd name="T110" fmla="*/ 305 w 344"/>
              <a:gd name="T111" fmla="*/ 110 h 119"/>
              <a:gd name="T112" fmla="*/ 311 w 344"/>
              <a:gd name="T113" fmla="*/ 117 h 119"/>
              <a:gd name="T114" fmla="*/ 316 w 344"/>
              <a:gd name="T115" fmla="*/ 119 h 119"/>
              <a:gd name="T116" fmla="*/ 322 w 344"/>
              <a:gd name="T117" fmla="*/ 116 h 119"/>
              <a:gd name="T118" fmla="*/ 327 w 344"/>
              <a:gd name="T119" fmla="*/ 108 h 119"/>
              <a:gd name="T120" fmla="*/ 333 w 344"/>
              <a:gd name="T121" fmla="*/ 96 h 119"/>
              <a:gd name="T122" fmla="*/ 338 w 344"/>
              <a:gd name="T123" fmla="*/ 80 h 119"/>
              <a:gd name="T124" fmla="*/ 344 w 344"/>
              <a:gd name="T125"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119">
                <a:moveTo>
                  <a:pt x="0" y="60"/>
                </a:moveTo>
                <a:lnTo>
                  <a:pt x="1" y="54"/>
                </a:lnTo>
                <a:lnTo>
                  <a:pt x="3" y="48"/>
                </a:lnTo>
                <a:lnTo>
                  <a:pt x="5" y="42"/>
                </a:lnTo>
                <a:lnTo>
                  <a:pt x="7" y="36"/>
                </a:lnTo>
                <a:lnTo>
                  <a:pt x="9" y="31"/>
                </a:lnTo>
                <a:lnTo>
                  <a:pt x="10" y="26"/>
                </a:lnTo>
                <a:lnTo>
                  <a:pt x="12" y="21"/>
                </a:lnTo>
                <a:lnTo>
                  <a:pt x="14" y="16"/>
                </a:lnTo>
                <a:lnTo>
                  <a:pt x="16" y="13"/>
                </a:lnTo>
                <a:lnTo>
                  <a:pt x="18" y="9"/>
                </a:lnTo>
                <a:lnTo>
                  <a:pt x="20" y="6"/>
                </a:lnTo>
                <a:lnTo>
                  <a:pt x="21" y="4"/>
                </a:lnTo>
                <a:lnTo>
                  <a:pt x="23" y="2"/>
                </a:lnTo>
                <a:lnTo>
                  <a:pt x="25" y="0"/>
                </a:lnTo>
                <a:lnTo>
                  <a:pt x="27" y="0"/>
                </a:lnTo>
                <a:lnTo>
                  <a:pt x="29" y="0"/>
                </a:lnTo>
                <a:lnTo>
                  <a:pt x="31" y="0"/>
                </a:lnTo>
                <a:lnTo>
                  <a:pt x="32" y="1"/>
                </a:lnTo>
                <a:lnTo>
                  <a:pt x="34" y="3"/>
                </a:lnTo>
                <a:lnTo>
                  <a:pt x="36" y="5"/>
                </a:lnTo>
                <a:lnTo>
                  <a:pt x="38" y="8"/>
                </a:lnTo>
                <a:lnTo>
                  <a:pt x="40" y="11"/>
                </a:lnTo>
                <a:lnTo>
                  <a:pt x="42" y="15"/>
                </a:lnTo>
                <a:lnTo>
                  <a:pt x="43" y="19"/>
                </a:lnTo>
                <a:lnTo>
                  <a:pt x="45" y="24"/>
                </a:lnTo>
                <a:lnTo>
                  <a:pt x="47" y="29"/>
                </a:lnTo>
                <a:lnTo>
                  <a:pt x="49" y="34"/>
                </a:lnTo>
                <a:lnTo>
                  <a:pt x="51" y="39"/>
                </a:lnTo>
                <a:lnTo>
                  <a:pt x="53" y="45"/>
                </a:lnTo>
                <a:lnTo>
                  <a:pt x="54" y="51"/>
                </a:lnTo>
                <a:lnTo>
                  <a:pt x="56" y="57"/>
                </a:lnTo>
                <a:lnTo>
                  <a:pt x="58" y="63"/>
                </a:lnTo>
                <a:lnTo>
                  <a:pt x="60" y="69"/>
                </a:lnTo>
                <a:lnTo>
                  <a:pt x="62" y="75"/>
                </a:lnTo>
                <a:lnTo>
                  <a:pt x="64" y="81"/>
                </a:lnTo>
                <a:lnTo>
                  <a:pt x="65" y="86"/>
                </a:lnTo>
                <a:lnTo>
                  <a:pt x="67" y="91"/>
                </a:lnTo>
                <a:lnTo>
                  <a:pt x="69" y="96"/>
                </a:lnTo>
                <a:lnTo>
                  <a:pt x="71" y="101"/>
                </a:lnTo>
                <a:lnTo>
                  <a:pt x="73" y="105"/>
                </a:lnTo>
                <a:lnTo>
                  <a:pt x="75" y="109"/>
                </a:lnTo>
                <a:lnTo>
                  <a:pt x="76" y="112"/>
                </a:lnTo>
                <a:lnTo>
                  <a:pt x="78" y="114"/>
                </a:lnTo>
                <a:lnTo>
                  <a:pt x="80" y="117"/>
                </a:lnTo>
                <a:lnTo>
                  <a:pt x="82" y="118"/>
                </a:lnTo>
                <a:lnTo>
                  <a:pt x="84" y="119"/>
                </a:lnTo>
                <a:lnTo>
                  <a:pt x="86" y="119"/>
                </a:lnTo>
                <a:lnTo>
                  <a:pt x="87" y="119"/>
                </a:lnTo>
                <a:lnTo>
                  <a:pt x="89" y="118"/>
                </a:lnTo>
                <a:lnTo>
                  <a:pt x="91" y="117"/>
                </a:lnTo>
                <a:lnTo>
                  <a:pt x="93" y="115"/>
                </a:lnTo>
                <a:lnTo>
                  <a:pt x="95" y="113"/>
                </a:lnTo>
                <a:lnTo>
                  <a:pt x="97" y="109"/>
                </a:lnTo>
                <a:lnTo>
                  <a:pt x="98" y="106"/>
                </a:lnTo>
                <a:lnTo>
                  <a:pt x="100" y="102"/>
                </a:lnTo>
                <a:lnTo>
                  <a:pt x="102" y="97"/>
                </a:lnTo>
                <a:lnTo>
                  <a:pt x="104" y="93"/>
                </a:lnTo>
                <a:lnTo>
                  <a:pt x="106" y="87"/>
                </a:lnTo>
                <a:lnTo>
                  <a:pt x="107" y="82"/>
                </a:lnTo>
                <a:lnTo>
                  <a:pt x="109" y="76"/>
                </a:lnTo>
                <a:lnTo>
                  <a:pt x="111" y="70"/>
                </a:lnTo>
                <a:lnTo>
                  <a:pt x="113" y="64"/>
                </a:lnTo>
                <a:lnTo>
                  <a:pt x="115" y="58"/>
                </a:lnTo>
                <a:lnTo>
                  <a:pt x="117" y="53"/>
                </a:lnTo>
                <a:lnTo>
                  <a:pt x="118" y="47"/>
                </a:lnTo>
                <a:lnTo>
                  <a:pt x="120" y="41"/>
                </a:lnTo>
                <a:lnTo>
                  <a:pt x="122" y="35"/>
                </a:lnTo>
                <a:lnTo>
                  <a:pt x="124" y="30"/>
                </a:lnTo>
                <a:lnTo>
                  <a:pt x="126" y="25"/>
                </a:lnTo>
                <a:lnTo>
                  <a:pt x="128" y="20"/>
                </a:lnTo>
                <a:lnTo>
                  <a:pt x="129" y="16"/>
                </a:lnTo>
                <a:lnTo>
                  <a:pt x="131" y="12"/>
                </a:lnTo>
                <a:lnTo>
                  <a:pt x="133" y="8"/>
                </a:lnTo>
                <a:lnTo>
                  <a:pt x="135" y="6"/>
                </a:lnTo>
                <a:lnTo>
                  <a:pt x="137" y="3"/>
                </a:lnTo>
                <a:lnTo>
                  <a:pt x="139" y="1"/>
                </a:lnTo>
                <a:lnTo>
                  <a:pt x="140" y="0"/>
                </a:lnTo>
                <a:lnTo>
                  <a:pt x="142" y="0"/>
                </a:lnTo>
                <a:lnTo>
                  <a:pt x="144" y="0"/>
                </a:lnTo>
                <a:lnTo>
                  <a:pt x="146" y="0"/>
                </a:lnTo>
                <a:lnTo>
                  <a:pt x="148" y="1"/>
                </a:lnTo>
                <a:lnTo>
                  <a:pt x="150" y="3"/>
                </a:lnTo>
                <a:lnTo>
                  <a:pt x="151" y="5"/>
                </a:lnTo>
                <a:lnTo>
                  <a:pt x="153" y="8"/>
                </a:lnTo>
                <a:lnTo>
                  <a:pt x="155" y="12"/>
                </a:lnTo>
                <a:lnTo>
                  <a:pt x="157" y="15"/>
                </a:lnTo>
                <a:lnTo>
                  <a:pt x="159" y="20"/>
                </a:lnTo>
                <a:lnTo>
                  <a:pt x="161" y="24"/>
                </a:lnTo>
                <a:lnTo>
                  <a:pt x="162" y="29"/>
                </a:lnTo>
                <a:lnTo>
                  <a:pt x="164" y="35"/>
                </a:lnTo>
                <a:lnTo>
                  <a:pt x="166" y="40"/>
                </a:lnTo>
                <a:lnTo>
                  <a:pt x="168" y="46"/>
                </a:lnTo>
                <a:lnTo>
                  <a:pt x="170" y="52"/>
                </a:lnTo>
                <a:lnTo>
                  <a:pt x="172" y="58"/>
                </a:lnTo>
                <a:lnTo>
                  <a:pt x="173" y="64"/>
                </a:lnTo>
                <a:lnTo>
                  <a:pt x="175" y="70"/>
                </a:lnTo>
                <a:lnTo>
                  <a:pt x="177" y="76"/>
                </a:lnTo>
                <a:lnTo>
                  <a:pt x="179" y="81"/>
                </a:lnTo>
                <a:lnTo>
                  <a:pt x="181" y="87"/>
                </a:lnTo>
                <a:lnTo>
                  <a:pt x="183" y="92"/>
                </a:lnTo>
                <a:lnTo>
                  <a:pt x="184" y="97"/>
                </a:lnTo>
                <a:lnTo>
                  <a:pt x="186" y="101"/>
                </a:lnTo>
                <a:lnTo>
                  <a:pt x="188" y="106"/>
                </a:lnTo>
                <a:lnTo>
                  <a:pt x="190" y="109"/>
                </a:lnTo>
                <a:lnTo>
                  <a:pt x="192" y="112"/>
                </a:lnTo>
                <a:lnTo>
                  <a:pt x="194" y="115"/>
                </a:lnTo>
                <a:lnTo>
                  <a:pt x="195" y="117"/>
                </a:lnTo>
                <a:lnTo>
                  <a:pt x="197" y="118"/>
                </a:lnTo>
                <a:lnTo>
                  <a:pt x="199" y="119"/>
                </a:lnTo>
                <a:lnTo>
                  <a:pt x="201" y="119"/>
                </a:lnTo>
                <a:lnTo>
                  <a:pt x="203" y="119"/>
                </a:lnTo>
                <a:lnTo>
                  <a:pt x="204" y="118"/>
                </a:lnTo>
                <a:lnTo>
                  <a:pt x="206" y="117"/>
                </a:lnTo>
                <a:lnTo>
                  <a:pt x="208" y="115"/>
                </a:lnTo>
                <a:lnTo>
                  <a:pt x="210" y="112"/>
                </a:lnTo>
                <a:lnTo>
                  <a:pt x="212" y="109"/>
                </a:lnTo>
                <a:lnTo>
                  <a:pt x="214" y="105"/>
                </a:lnTo>
                <a:lnTo>
                  <a:pt x="215" y="101"/>
                </a:lnTo>
                <a:lnTo>
                  <a:pt x="217" y="97"/>
                </a:lnTo>
                <a:lnTo>
                  <a:pt x="219" y="92"/>
                </a:lnTo>
                <a:lnTo>
                  <a:pt x="221" y="86"/>
                </a:lnTo>
                <a:lnTo>
                  <a:pt x="223" y="81"/>
                </a:lnTo>
                <a:lnTo>
                  <a:pt x="225" y="75"/>
                </a:lnTo>
                <a:lnTo>
                  <a:pt x="226" y="69"/>
                </a:lnTo>
                <a:lnTo>
                  <a:pt x="228" y="63"/>
                </a:lnTo>
                <a:lnTo>
                  <a:pt x="230" y="57"/>
                </a:lnTo>
                <a:lnTo>
                  <a:pt x="232" y="52"/>
                </a:lnTo>
                <a:lnTo>
                  <a:pt x="234" y="46"/>
                </a:lnTo>
                <a:lnTo>
                  <a:pt x="236" y="40"/>
                </a:lnTo>
                <a:lnTo>
                  <a:pt x="237" y="34"/>
                </a:lnTo>
                <a:lnTo>
                  <a:pt x="239" y="29"/>
                </a:lnTo>
                <a:lnTo>
                  <a:pt x="241" y="24"/>
                </a:lnTo>
                <a:lnTo>
                  <a:pt x="243" y="19"/>
                </a:lnTo>
                <a:lnTo>
                  <a:pt x="245" y="15"/>
                </a:lnTo>
                <a:lnTo>
                  <a:pt x="247" y="11"/>
                </a:lnTo>
                <a:lnTo>
                  <a:pt x="248" y="8"/>
                </a:lnTo>
                <a:lnTo>
                  <a:pt x="250" y="5"/>
                </a:lnTo>
                <a:lnTo>
                  <a:pt x="252" y="3"/>
                </a:lnTo>
                <a:lnTo>
                  <a:pt x="254" y="1"/>
                </a:lnTo>
                <a:lnTo>
                  <a:pt x="256" y="0"/>
                </a:lnTo>
                <a:lnTo>
                  <a:pt x="258" y="0"/>
                </a:lnTo>
                <a:lnTo>
                  <a:pt x="259" y="0"/>
                </a:lnTo>
                <a:lnTo>
                  <a:pt x="261" y="0"/>
                </a:lnTo>
                <a:lnTo>
                  <a:pt x="263" y="2"/>
                </a:lnTo>
                <a:lnTo>
                  <a:pt x="265" y="3"/>
                </a:lnTo>
                <a:lnTo>
                  <a:pt x="267" y="6"/>
                </a:lnTo>
                <a:lnTo>
                  <a:pt x="269" y="9"/>
                </a:lnTo>
                <a:lnTo>
                  <a:pt x="270" y="12"/>
                </a:lnTo>
                <a:lnTo>
                  <a:pt x="272" y="16"/>
                </a:lnTo>
                <a:lnTo>
                  <a:pt x="274" y="20"/>
                </a:lnTo>
                <a:lnTo>
                  <a:pt x="276" y="25"/>
                </a:lnTo>
                <a:lnTo>
                  <a:pt x="278" y="30"/>
                </a:lnTo>
                <a:lnTo>
                  <a:pt x="280" y="36"/>
                </a:lnTo>
                <a:lnTo>
                  <a:pt x="281" y="41"/>
                </a:lnTo>
                <a:lnTo>
                  <a:pt x="283" y="47"/>
                </a:lnTo>
                <a:lnTo>
                  <a:pt x="285" y="53"/>
                </a:lnTo>
                <a:lnTo>
                  <a:pt x="287" y="59"/>
                </a:lnTo>
                <a:lnTo>
                  <a:pt x="289" y="65"/>
                </a:lnTo>
                <a:lnTo>
                  <a:pt x="291" y="71"/>
                </a:lnTo>
                <a:lnTo>
                  <a:pt x="292" y="77"/>
                </a:lnTo>
                <a:lnTo>
                  <a:pt x="294" y="82"/>
                </a:lnTo>
                <a:lnTo>
                  <a:pt x="296" y="88"/>
                </a:lnTo>
                <a:lnTo>
                  <a:pt x="298" y="93"/>
                </a:lnTo>
                <a:lnTo>
                  <a:pt x="300" y="98"/>
                </a:lnTo>
                <a:lnTo>
                  <a:pt x="301" y="102"/>
                </a:lnTo>
                <a:lnTo>
                  <a:pt x="303" y="106"/>
                </a:lnTo>
                <a:lnTo>
                  <a:pt x="305" y="110"/>
                </a:lnTo>
                <a:lnTo>
                  <a:pt x="307" y="113"/>
                </a:lnTo>
                <a:lnTo>
                  <a:pt x="309" y="115"/>
                </a:lnTo>
                <a:lnTo>
                  <a:pt x="311" y="117"/>
                </a:lnTo>
                <a:lnTo>
                  <a:pt x="312" y="119"/>
                </a:lnTo>
                <a:lnTo>
                  <a:pt x="314" y="119"/>
                </a:lnTo>
                <a:lnTo>
                  <a:pt x="316" y="119"/>
                </a:lnTo>
                <a:lnTo>
                  <a:pt x="318" y="119"/>
                </a:lnTo>
                <a:lnTo>
                  <a:pt x="320" y="118"/>
                </a:lnTo>
                <a:lnTo>
                  <a:pt x="322" y="116"/>
                </a:lnTo>
                <a:lnTo>
                  <a:pt x="323" y="114"/>
                </a:lnTo>
                <a:lnTo>
                  <a:pt x="325" y="112"/>
                </a:lnTo>
                <a:lnTo>
                  <a:pt x="327" y="108"/>
                </a:lnTo>
                <a:lnTo>
                  <a:pt x="329" y="105"/>
                </a:lnTo>
                <a:lnTo>
                  <a:pt x="331" y="100"/>
                </a:lnTo>
                <a:lnTo>
                  <a:pt x="333" y="96"/>
                </a:lnTo>
                <a:lnTo>
                  <a:pt x="334" y="91"/>
                </a:lnTo>
                <a:lnTo>
                  <a:pt x="336" y="86"/>
                </a:lnTo>
                <a:lnTo>
                  <a:pt x="338" y="80"/>
                </a:lnTo>
                <a:lnTo>
                  <a:pt x="340" y="74"/>
                </a:lnTo>
                <a:lnTo>
                  <a:pt x="342" y="68"/>
                </a:lnTo>
                <a:lnTo>
                  <a:pt x="344" y="62"/>
                </a:lnTo>
              </a:path>
            </a:pathLst>
          </a:custGeom>
          <a:noFill/>
          <a:ln w="19050" cmpd="sng">
            <a:solidFill>
              <a:srgbClr val="800000"/>
            </a:solidFill>
            <a:prstDash val="solid"/>
            <a:round/>
            <a:headEnd/>
            <a:tailEnd/>
          </a:ln>
          <a:extLst/>
        </p:spPr>
        <p:txBody>
          <a:bodyPr/>
          <a:lstStyle/>
          <a:p>
            <a:endParaRPr lang="it-IT" sz="1800">
              <a:latin typeface="+mj-lt"/>
            </a:endParaRPr>
          </a:p>
        </p:txBody>
      </p:sp>
      <p:sp>
        <p:nvSpPr>
          <p:cNvPr id="4" name="TextBox 3"/>
          <p:cNvSpPr txBox="1"/>
          <p:nvPr/>
        </p:nvSpPr>
        <p:spPr>
          <a:xfrm>
            <a:off x="508000" y="1600200"/>
            <a:ext cx="1234930" cy="440120"/>
          </a:xfrm>
          <a:prstGeom prst="rect">
            <a:avLst/>
          </a:prstGeom>
          <a:noFill/>
        </p:spPr>
        <p:txBody>
          <a:bodyPr wrap="none" rtlCol="0">
            <a:spAutoFit/>
          </a:bodyPr>
          <a:lstStyle/>
          <a:p>
            <a:r>
              <a:rPr lang="en-US" i="1" dirty="0" smtClean="0">
                <a:solidFill>
                  <a:schemeClr val="tx2">
                    <a:lumMod val="75000"/>
                  </a:schemeClr>
                </a:solidFill>
                <a:latin typeface="Times New Roman"/>
                <a:cs typeface="Times New Roman"/>
              </a:rPr>
              <a:t>e</a:t>
            </a:r>
            <a:r>
              <a:rPr lang="en-US" i="1" baseline="30000" dirty="0" smtClean="0">
                <a:solidFill>
                  <a:schemeClr val="tx2">
                    <a:lumMod val="75000"/>
                  </a:schemeClr>
                </a:solidFill>
                <a:latin typeface="Times New Roman"/>
                <a:cs typeface="Times New Roman"/>
              </a:rPr>
              <a:t>-</a:t>
            </a:r>
            <a:r>
              <a:rPr lang="en-US" i="1" dirty="0" smtClean="0">
                <a:solidFill>
                  <a:schemeClr val="tx2">
                    <a:lumMod val="75000"/>
                  </a:schemeClr>
                </a:solidFill>
                <a:latin typeface="Times New Roman"/>
                <a:cs typeface="Times New Roman"/>
              </a:rPr>
              <a:t> beam</a:t>
            </a:r>
            <a:endParaRPr lang="en-US" i="1" dirty="0">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373590001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03500" y="315437"/>
            <a:ext cx="7303294" cy="738663"/>
          </a:xfrm>
        </p:spPr>
        <p:txBody>
          <a:bodyPr>
            <a:normAutofit/>
          </a:bodyPr>
          <a:lstStyle/>
          <a:p>
            <a:r>
              <a:rPr lang="en-US" sz="3200" b="1" dirty="0"/>
              <a:t>FEL u</a:t>
            </a:r>
            <a:r>
              <a:rPr lang="en-US" sz="3200" b="1" dirty="0" smtClean="0"/>
              <a:t>ser facilities in the world</a:t>
            </a:r>
            <a:endParaRPr lang="en-US" sz="3200" b="1" dirty="0"/>
          </a:p>
        </p:txBody>
      </p:sp>
      <p:grpSp>
        <p:nvGrpSpPr>
          <p:cNvPr id="12" name="Group 11"/>
          <p:cNvGrpSpPr/>
          <p:nvPr/>
        </p:nvGrpSpPr>
        <p:grpSpPr>
          <a:xfrm>
            <a:off x="0" y="1211561"/>
            <a:ext cx="10080625" cy="5735339"/>
            <a:chOff x="0" y="3553123"/>
            <a:chExt cx="9144000" cy="5202995"/>
          </a:xfrm>
        </p:grpSpPr>
        <p:grpSp>
          <p:nvGrpSpPr>
            <p:cNvPr id="10" name="Group 9"/>
            <p:cNvGrpSpPr/>
            <p:nvPr/>
          </p:nvGrpSpPr>
          <p:grpSpPr>
            <a:xfrm>
              <a:off x="0" y="3553123"/>
              <a:ext cx="9144000" cy="5179953"/>
              <a:chOff x="0" y="3553123"/>
              <a:chExt cx="9144000" cy="5179953"/>
            </a:xfrm>
          </p:grpSpPr>
          <p:sp>
            <p:nvSpPr>
              <p:cNvPr id="8" name="Rectangle 7"/>
              <p:cNvSpPr/>
              <p:nvPr/>
            </p:nvSpPr>
            <p:spPr>
              <a:xfrm>
                <a:off x="0" y="3553123"/>
                <a:ext cx="9144000" cy="5179953"/>
              </a:xfrm>
              <a:prstGeom prst="rect">
                <a:avLst/>
              </a:prstGeom>
              <a:solidFill>
                <a:schemeClr val="tx1"/>
              </a:solidFill>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America.jpg"/>
              <p:cNvPicPr>
                <a:picLocks noChangeAspect="1"/>
              </p:cNvPicPr>
              <p:nvPr/>
            </p:nvPicPr>
            <p:blipFill rotWithShape="1">
              <a:blip r:embed="rId2">
                <a:extLst>
                  <a:ext uri="{28A0092B-C50C-407E-A947-70E740481C1C}">
                    <a14:useLocalDpi xmlns:a14="http://schemas.microsoft.com/office/drawing/2010/main" val="0"/>
                  </a:ext>
                </a:extLst>
              </a:blip>
              <a:srcRect l="12818" r="12472"/>
              <a:stretch/>
            </p:blipFill>
            <p:spPr>
              <a:xfrm>
                <a:off x="197259" y="5411034"/>
                <a:ext cx="2947701" cy="2872615"/>
              </a:xfrm>
              <a:prstGeom prst="rect">
                <a:avLst/>
              </a:prstGeom>
            </p:spPr>
          </p:pic>
          <p:pic>
            <p:nvPicPr>
              <p:cNvPr id="6" name="Picture 5" descr="Europe.jpg"/>
              <p:cNvPicPr>
                <a:picLocks noChangeAspect="1"/>
              </p:cNvPicPr>
              <p:nvPr/>
            </p:nvPicPr>
            <p:blipFill rotWithShape="1">
              <a:blip r:embed="rId3">
                <a:extLst>
                  <a:ext uri="{28A0092B-C50C-407E-A947-70E740481C1C}">
                    <a14:useLocalDpi xmlns:a14="http://schemas.microsoft.com/office/drawing/2010/main" val="0"/>
                  </a:ext>
                </a:extLst>
              </a:blip>
              <a:srcRect l="12503" r="11472"/>
              <a:stretch/>
            </p:blipFill>
            <p:spPr>
              <a:xfrm>
                <a:off x="3237120" y="3645620"/>
                <a:ext cx="2994425" cy="2867700"/>
              </a:xfrm>
              <a:prstGeom prst="rect">
                <a:avLst/>
              </a:prstGeom>
            </p:spPr>
          </p:pic>
          <p:pic>
            <p:nvPicPr>
              <p:cNvPr id="5" name="Picture 4" descr="Asia.jpg"/>
              <p:cNvPicPr>
                <a:picLocks noChangeAspect="1"/>
              </p:cNvPicPr>
              <p:nvPr/>
            </p:nvPicPr>
            <p:blipFill rotWithShape="1">
              <a:blip r:embed="rId4">
                <a:extLst>
                  <a:ext uri="{28A0092B-C50C-407E-A947-70E740481C1C}">
                    <a14:useLocalDpi xmlns:a14="http://schemas.microsoft.com/office/drawing/2010/main" val="0"/>
                  </a:ext>
                </a:extLst>
              </a:blip>
              <a:srcRect l="11981" r="11854"/>
              <a:stretch/>
            </p:blipFill>
            <p:spPr>
              <a:xfrm>
                <a:off x="6036479" y="5617277"/>
                <a:ext cx="2967636" cy="2836798"/>
              </a:xfrm>
              <a:prstGeom prst="rect">
                <a:avLst/>
              </a:prstGeom>
            </p:spPr>
          </p:pic>
        </p:grpSp>
        <p:sp>
          <p:nvSpPr>
            <p:cNvPr id="11" name="Rectangle 10"/>
            <p:cNvSpPr/>
            <p:nvPr/>
          </p:nvSpPr>
          <p:spPr>
            <a:xfrm>
              <a:off x="0" y="3553123"/>
              <a:ext cx="9144000" cy="5202995"/>
            </a:xfrm>
            <a:prstGeom prst="rect">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448606" y="2279221"/>
            <a:ext cx="9411644" cy="2646621"/>
            <a:chOff x="406924" y="4521686"/>
            <a:chExt cx="8537176" cy="2400967"/>
          </a:xfrm>
        </p:grpSpPr>
        <p:grpSp>
          <p:nvGrpSpPr>
            <p:cNvPr id="31" name="Group 30"/>
            <p:cNvGrpSpPr/>
            <p:nvPr/>
          </p:nvGrpSpPr>
          <p:grpSpPr>
            <a:xfrm>
              <a:off x="406924" y="6429253"/>
              <a:ext cx="865867" cy="493400"/>
              <a:chOff x="406924" y="6429253"/>
              <a:chExt cx="865867" cy="493400"/>
            </a:xfrm>
          </p:grpSpPr>
          <p:sp>
            <p:nvSpPr>
              <p:cNvPr id="2" name="Oval 1"/>
              <p:cNvSpPr/>
              <p:nvPr/>
            </p:nvSpPr>
            <p:spPr>
              <a:xfrm>
                <a:off x="890674" y="6820958"/>
                <a:ext cx="101106" cy="10169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06924" y="6429253"/>
                <a:ext cx="865867" cy="399268"/>
              </a:xfrm>
              <a:prstGeom prst="rect">
                <a:avLst/>
              </a:prstGeom>
              <a:noFill/>
            </p:spPr>
            <p:txBody>
              <a:bodyPr wrap="none" rtlCol="0">
                <a:spAutoFit/>
              </a:bodyPr>
              <a:lstStyle/>
              <a:p>
                <a:r>
                  <a:rPr lang="en-US" dirty="0" smtClean="0">
                    <a:solidFill>
                      <a:srgbClr val="FFFF00"/>
                    </a:solidFill>
                  </a:rPr>
                  <a:t>LCLS</a:t>
                </a:r>
                <a:endParaRPr lang="en-US" dirty="0">
                  <a:solidFill>
                    <a:srgbClr val="FFFF00"/>
                  </a:solidFill>
                </a:endParaRPr>
              </a:p>
            </p:txBody>
          </p:sp>
        </p:grpSp>
        <p:grpSp>
          <p:nvGrpSpPr>
            <p:cNvPr id="41" name="Group 40"/>
            <p:cNvGrpSpPr/>
            <p:nvPr/>
          </p:nvGrpSpPr>
          <p:grpSpPr>
            <a:xfrm>
              <a:off x="4557059" y="4993934"/>
              <a:ext cx="1125580" cy="399269"/>
              <a:chOff x="1094193" y="5200309"/>
              <a:chExt cx="1125580" cy="399269"/>
            </a:xfrm>
          </p:grpSpPr>
          <p:sp>
            <p:nvSpPr>
              <p:cNvPr id="42" name="Oval 41"/>
              <p:cNvSpPr/>
              <p:nvPr/>
            </p:nvSpPr>
            <p:spPr>
              <a:xfrm>
                <a:off x="1094193" y="5207989"/>
                <a:ext cx="101106" cy="10169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1183780" y="5200309"/>
                <a:ext cx="1035993" cy="399269"/>
              </a:xfrm>
              <a:prstGeom prst="rect">
                <a:avLst/>
              </a:prstGeom>
              <a:noFill/>
            </p:spPr>
            <p:txBody>
              <a:bodyPr wrap="none" rtlCol="0">
                <a:spAutoFit/>
              </a:bodyPr>
              <a:lstStyle/>
              <a:p>
                <a:r>
                  <a:rPr lang="en-US" dirty="0" smtClean="0">
                    <a:solidFill>
                      <a:srgbClr val="FFFF00"/>
                    </a:solidFill>
                  </a:rPr>
                  <a:t>FERMI</a:t>
                </a:r>
                <a:endParaRPr lang="en-US" dirty="0">
                  <a:solidFill>
                    <a:srgbClr val="FFFF00"/>
                  </a:solidFill>
                </a:endParaRPr>
              </a:p>
            </p:txBody>
          </p:sp>
        </p:grpSp>
        <p:grpSp>
          <p:nvGrpSpPr>
            <p:cNvPr id="44" name="Group 43"/>
            <p:cNvGrpSpPr/>
            <p:nvPr/>
          </p:nvGrpSpPr>
          <p:grpSpPr>
            <a:xfrm>
              <a:off x="3380070" y="4521686"/>
              <a:ext cx="1255057" cy="399269"/>
              <a:chOff x="-82796" y="4944993"/>
              <a:chExt cx="1255057" cy="399269"/>
            </a:xfrm>
          </p:grpSpPr>
          <p:sp>
            <p:nvSpPr>
              <p:cNvPr id="45" name="Oval 44"/>
              <p:cNvSpPr/>
              <p:nvPr/>
            </p:nvSpPr>
            <p:spPr>
              <a:xfrm>
                <a:off x="1071155" y="5177265"/>
                <a:ext cx="101106" cy="10169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82796" y="4944993"/>
                <a:ext cx="1067345" cy="399269"/>
              </a:xfrm>
              <a:prstGeom prst="rect">
                <a:avLst/>
              </a:prstGeom>
              <a:noFill/>
            </p:spPr>
            <p:txBody>
              <a:bodyPr wrap="none" rtlCol="0">
                <a:spAutoFit/>
              </a:bodyPr>
              <a:lstStyle/>
              <a:p>
                <a:r>
                  <a:rPr lang="en-US" dirty="0" smtClean="0">
                    <a:solidFill>
                      <a:srgbClr val="FFFF00"/>
                    </a:solidFill>
                  </a:rPr>
                  <a:t>FLASH</a:t>
                </a:r>
                <a:endParaRPr lang="en-US" dirty="0">
                  <a:solidFill>
                    <a:srgbClr val="FFFF00"/>
                  </a:solidFill>
                </a:endParaRPr>
              </a:p>
            </p:txBody>
          </p:sp>
        </p:grpSp>
        <p:grpSp>
          <p:nvGrpSpPr>
            <p:cNvPr id="47" name="Group 46"/>
            <p:cNvGrpSpPr/>
            <p:nvPr/>
          </p:nvGrpSpPr>
          <p:grpSpPr>
            <a:xfrm>
              <a:off x="7857625" y="5830624"/>
              <a:ext cx="1086475" cy="486930"/>
              <a:chOff x="771026" y="6795798"/>
              <a:chExt cx="1086475" cy="486930"/>
            </a:xfrm>
          </p:grpSpPr>
          <p:sp>
            <p:nvSpPr>
              <p:cNvPr id="48" name="Oval 47"/>
              <p:cNvSpPr/>
              <p:nvPr/>
            </p:nvSpPr>
            <p:spPr>
              <a:xfrm>
                <a:off x="1059475" y="7181033"/>
                <a:ext cx="101106" cy="10169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771026" y="6795798"/>
                <a:ext cx="1086475" cy="399269"/>
              </a:xfrm>
              <a:prstGeom prst="rect">
                <a:avLst/>
              </a:prstGeom>
              <a:noFill/>
            </p:spPr>
            <p:txBody>
              <a:bodyPr wrap="none" rtlCol="0">
                <a:spAutoFit/>
              </a:bodyPr>
              <a:lstStyle/>
              <a:p>
                <a:r>
                  <a:rPr lang="en-US" dirty="0" smtClean="0">
                    <a:solidFill>
                      <a:srgbClr val="FFFF00"/>
                    </a:solidFill>
                  </a:rPr>
                  <a:t>SACLA</a:t>
                </a:r>
                <a:endParaRPr lang="en-US" dirty="0">
                  <a:solidFill>
                    <a:srgbClr val="FFFF00"/>
                  </a:solidFill>
                </a:endParaRPr>
              </a:p>
            </p:txBody>
          </p:sp>
        </p:grpSp>
      </p:grpSp>
      <p:grpSp>
        <p:nvGrpSpPr>
          <p:cNvPr id="75" name="Group 74"/>
          <p:cNvGrpSpPr/>
          <p:nvPr/>
        </p:nvGrpSpPr>
        <p:grpSpPr>
          <a:xfrm>
            <a:off x="478032" y="2481566"/>
            <a:ext cx="9312253" cy="2907274"/>
            <a:chOff x="437457" y="4697569"/>
            <a:chExt cx="8447020" cy="2637427"/>
          </a:xfrm>
        </p:grpSpPr>
        <p:grpSp>
          <p:nvGrpSpPr>
            <p:cNvPr id="51" name="Group 50"/>
            <p:cNvGrpSpPr/>
            <p:nvPr/>
          </p:nvGrpSpPr>
          <p:grpSpPr>
            <a:xfrm>
              <a:off x="437457" y="6880567"/>
              <a:ext cx="1098563" cy="454429"/>
              <a:chOff x="437457" y="6832479"/>
              <a:chExt cx="1098563" cy="454429"/>
            </a:xfrm>
            <a:solidFill>
              <a:srgbClr val="CCFFCC"/>
            </a:solidFill>
          </p:grpSpPr>
          <p:sp>
            <p:nvSpPr>
              <p:cNvPr id="52" name="Oval 51"/>
              <p:cNvSpPr/>
              <p:nvPr/>
            </p:nvSpPr>
            <p:spPr>
              <a:xfrm>
                <a:off x="902194" y="6832479"/>
                <a:ext cx="101106" cy="101695"/>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CFFCC"/>
                  </a:solidFill>
                </a:endParaRPr>
              </a:p>
            </p:txBody>
          </p:sp>
          <p:sp>
            <p:nvSpPr>
              <p:cNvPr id="53" name="TextBox 52"/>
              <p:cNvSpPr txBox="1"/>
              <p:nvPr/>
            </p:nvSpPr>
            <p:spPr>
              <a:xfrm>
                <a:off x="437457" y="6887639"/>
                <a:ext cx="1098563" cy="399269"/>
              </a:xfrm>
              <a:prstGeom prst="rect">
                <a:avLst/>
              </a:prstGeom>
              <a:noFill/>
            </p:spPr>
            <p:txBody>
              <a:bodyPr wrap="none" rtlCol="0">
                <a:spAutoFit/>
              </a:bodyPr>
              <a:lstStyle/>
              <a:p>
                <a:r>
                  <a:rPr lang="en-US" dirty="0" smtClean="0">
                    <a:solidFill>
                      <a:srgbClr val="CCFFCC"/>
                    </a:solidFill>
                  </a:rPr>
                  <a:t>LCLS II</a:t>
                </a:r>
                <a:endParaRPr lang="en-US" dirty="0">
                  <a:solidFill>
                    <a:srgbClr val="CCFFCC"/>
                  </a:solidFill>
                </a:endParaRPr>
              </a:p>
            </p:txBody>
          </p:sp>
        </p:grpSp>
        <p:grpSp>
          <p:nvGrpSpPr>
            <p:cNvPr id="56" name="Group 55"/>
            <p:cNvGrpSpPr/>
            <p:nvPr/>
          </p:nvGrpSpPr>
          <p:grpSpPr>
            <a:xfrm>
              <a:off x="4568580" y="4697569"/>
              <a:ext cx="1064798" cy="399269"/>
              <a:chOff x="1111564" y="5131312"/>
              <a:chExt cx="1064798" cy="399269"/>
            </a:xfrm>
          </p:grpSpPr>
          <p:sp>
            <p:nvSpPr>
              <p:cNvPr id="57" name="Oval 56"/>
              <p:cNvSpPr/>
              <p:nvPr/>
            </p:nvSpPr>
            <p:spPr>
              <a:xfrm>
                <a:off x="1111564" y="5181106"/>
                <a:ext cx="101106" cy="101695"/>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CFFCC"/>
                  </a:solidFill>
                </a:endParaRPr>
              </a:p>
            </p:txBody>
          </p:sp>
          <p:sp>
            <p:nvSpPr>
              <p:cNvPr id="58" name="TextBox 57"/>
              <p:cNvSpPr txBox="1"/>
              <p:nvPr/>
            </p:nvSpPr>
            <p:spPr>
              <a:xfrm>
                <a:off x="1228022" y="5131312"/>
                <a:ext cx="948340" cy="399269"/>
              </a:xfrm>
              <a:prstGeom prst="rect">
                <a:avLst/>
              </a:prstGeom>
              <a:noFill/>
            </p:spPr>
            <p:txBody>
              <a:bodyPr wrap="none" rtlCol="0">
                <a:spAutoFit/>
              </a:bodyPr>
              <a:lstStyle/>
              <a:p>
                <a:r>
                  <a:rPr lang="en-US" dirty="0" smtClean="0">
                    <a:solidFill>
                      <a:srgbClr val="CCFFCC"/>
                    </a:solidFill>
                  </a:rPr>
                  <a:t>X-FEL</a:t>
                </a:r>
                <a:endParaRPr lang="en-US" dirty="0">
                  <a:solidFill>
                    <a:srgbClr val="CCFFCC"/>
                  </a:solidFill>
                </a:endParaRPr>
              </a:p>
            </p:txBody>
          </p:sp>
        </p:grpSp>
        <p:grpSp>
          <p:nvGrpSpPr>
            <p:cNvPr id="59" name="Group 58"/>
            <p:cNvGrpSpPr/>
            <p:nvPr/>
          </p:nvGrpSpPr>
          <p:grpSpPr>
            <a:xfrm>
              <a:off x="3726689" y="4844095"/>
              <a:ext cx="830372" cy="399269"/>
              <a:chOff x="466035" y="5155150"/>
              <a:chExt cx="830372" cy="399269"/>
            </a:xfrm>
            <a:solidFill>
              <a:schemeClr val="accent3">
                <a:lumMod val="60000"/>
                <a:lumOff val="40000"/>
              </a:schemeClr>
            </a:solidFill>
          </p:grpSpPr>
          <p:sp>
            <p:nvSpPr>
              <p:cNvPr id="60" name="Oval 59"/>
              <p:cNvSpPr/>
              <p:nvPr/>
            </p:nvSpPr>
            <p:spPr>
              <a:xfrm>
                <a:off x="1195301" y="5211829"/>
                <a:ext cx="101106" cy="101695"/>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CFFCC"/>
                  </a:solidFill>
                </a:endParaRPr>
              </a:p>
            </p:txBody>
          </p:sp>
          <p:sp>
            <p:nvSpPr>
              <p:cNvPr id="61" name="TextBox 60"/>
              <p:cNvSpPr txBox="1"/>
              <p:nvPr/>
            </p:nvSpPr>
            <p:spPr>
              <a:xfrm>
                <a:off x="466035" y="5155150"/>
                <a:ext cx="617494" cy="399269"/>
              </a:xfrm>
              <a:prstGeom prst="rect">
                <a:avLst/>
              </a:prstGeom>
              <a:noFill/>
            </p:spPr>
            <p:txBody>
              <a:bodyPr wrap="none" rtlCol="0">
                <a:spAutoFit/>
              </a:bodyPr>
              <a:lstStyle/>
              <a:p>
                <a:r>
                  <a:rPr lang="en-US" dirty="0" smtClean="0">
                    <a:solidFill>
                      <a:srgbClr val="CCFFCC"/>
                    </a:solidFill>
                  </a:rPr>
                  <a:t>PSI</a:t>
                </a:r>
                <a:endParaRPr lang="en-US" dirty="0">
                  <a:solidFill>
                    <a:srgbClr val="CCFFCC"/>
                  </a:solidFill>
                </a:endParaRPr>
              </a:p>
            </p:txBody>
          </p:sp>
        </p:grpSp>
        <p:grpSp>
          <p:nvGrpSpPr>
            <p:cNvPr id="62" name="Group 61"/>
            <p:cNvGrpSpPr/>
            <p:nvPr/>
          </p:nvGrpSpPr>
          <p:grpSpPr>
            <a:xfrm>
              <a:off x="8047561" y="6289607"/>
              <a:ext cx="836916" cy="432609"/>
              <a:chOff x="890674" y="7178117"/>
              <a:chExt cx="836916" cy="432609"/>
            </a:xfrm>
            <a:solidFill>
              <a:srgbClr val="CCFFCC"/>
            </a:solidFill>
          </p:grpSpPr>
          <p:sp>
            <p:nvSpPr>
              <p:cNvPr id="63" name="Oval 62"/>
              <p:cNvSpPr/>
              <p:nvPr/>
            </p:nvSpPr>
            <p:spPr>
              <a:xfrm>
                <a:off x="890674" y="7178117"/>
                <a:ext cx="101106" cy="101695"/>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CFFCC"/>
                  </a:solidFill>
                </a:endParaRPr>
              </a:p>
            </p:txBody>
          </p:sp>
          <p:sp>
            <p:nvSpPr>
              <p:cNvPr id="64" name="TextBox 63"/>
              <p:cNvSpPr txBox="1"/>
              <p:nvPr/>
            </p:nvSpPr>
            <p:spPr>
              <a:xfrm>
                <a:off x="1063474" y="7211457"/>
                <a:ext cx="664116" cy="399269"/>
              </a:xfrm>
              <a:prstGeom prst="rect">
                <a:avLst/>
              </a:prstGeom>
              <a:noFill/>
            </p:spPr>
            <p:txBody>
              <a:bodyPr wrap="none" rtlCol="0">
                <a:spAutoFit/>
              </a:bodyPr>
              <a:lstStyle/>
              <a:p>
                <a:r>
                  <a:rPr lang="en-US" dirty="0" smtClean="0">
                    <a:solidFill>
                      <a:srgbClr val="CCFFCC"/>
                    </a:solidFill>
                  </a:rPr>
                  <a:t>PAL</a:t>
                </a:r>
                <a:endParaRPr lang="en-US" dirty="0">
                  <a:solidFill>
                    <a:srgbClr val="CCFFCC"/>
                  </a:solidFill>
                </a:endParaRPr>
              </a:p>
            </p:txBody>
          </p:sp>
        </p:grpSp>
        <p:grpSp>
          <p:nvGrpSpPr>
            <p:cNvPr id="65" name="Group 64"/>
            <p:cNvGrpSpPr/>
            <p:nvPr/>
          </p:nvGrpSpPr>
          <p:grpSpPr>
            <a:xfrm>
              <a:off x="6708952" y="5950545"/>
              <a:ext cx="1234929" cy="441605"/>
              <a:chOff x="-143629" y="6683917"/>
              <a:chExt cx="1234929" cy="441605"/>
            </a:xfrm>
            <a:solidFill>
              <a:srgbClr val="CCFFCC"/>
            </a:solidFill>
          </p:grpSpPr>
          <p:sp>
            <p:nvSpPr>
              <p:cNvPr id="66" name="Oval 65"/>
              <p:cNvSpPr/>
              <p:nvPr/>
            </p:nvSpPr>
            <p:spPr>
              <a:xfrm>
                <a:off x="990194" y="7023827"/>
                <a:ext cx="101106" cy="101695"/>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CFFCC"/>
                  </a:solidFill>
                </a:endParaRPr>
              </a:p>
            </p:txBody>
          </p:sp>
          <p:sp>
            <p:nvSpPr>
              <p:cNvPr id="67" name="TextBox 66"/>
              <p:cNvSpPr txBox="1"/>
              <p:nvPr/>
            </p:nvSpPr>
            <p:spPr>
              <a:xfrm>
                <a:off x="-143629" y="6683917"/>
                <a:ext cx="1175992" cy="399269"/>
              </a:xfrm>
              <a:prstGeom prst="rect">
                <a:avLst/>
              </a:prstGeom>
              <a:noFill/>
            </p:spPr>
            <p:txBody>
              <a:bodyPr wrap="none" rtlCol="0">
                <a:spAutoFit/>
              </a:bodyPr>
              <a:lstStyle/>
              <a:p>
                <a:r>
                  <a:rPr lang="en-US" dirty="0" smtClean="0">
                    <a:solidFill>
                      <a:srgbClr val="CCFFCC"/>
                    </a:solidFill>
                  </a:rPr>
                  <a:t>DALIAN</a:t>
                </a:r>
                <a:endParaRPr lang="en-US" dirty="0">
                  <a:solidFill>
                    <a:srgbClr val="CCFFCC"/>
                  </a:solidFill>
                </a:endParaRPr>
              </a:p>
            </p:txBody>
          </p:sp>
        </p:grpSp>
        <p:grpSp>
          <p:nvGrpSpPr>
            <p:cNvPr id="68" name="Group 67"/>
            <p:cNvGrpSpPr/>
            <p:nvPr/>
          </p:nvGrpSpPr>
          <p:grpSpPr>
            <a:xfrm>
              <a:off x="6772586" y="6395849"/>
              <a:ext cx="1522376" cy="450712"/>
              <a:chOff x="-249642" y="7289488"/>
              <a:chExt cx="1522376" cy="450712"/>
            </a:xfrm>
            <a:solidFill>
              <a:srgbClr val="CCFFCC"/>
            </a:solidFill>
          </p:grpSpPr>
          <p:sp>
            <p:nvSpPr>
              <p:cNvPr id="69" name="Oval 68"/>
              <p:cNvSpPr/>
              <p:nvPr/>
            </p:nvSpPr>
            <p:spPr>
              <a:xfrm>
                <a:off x="783153" y="7289488"/>
                <a:ext cx="101106" cy="101695"/>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CFFCC"/>
                  </a:solidFill>
                </a:endParaRPr>
              </a:p>
            </p:txBody>
          </p:sp>
          <p:sp>
            <p:nvSpPr>
              <p:cNvPr id="70" name="TextBox 69"/>
              <p:cNvSpPr txBox="1"/>
              <p:nvPr/>
            </p:nvSpPr>
            <p:spPr>
              <a:xfrm>
                <a:off x="-249642" y="7340931"/>
                <a:ext cx="1522376" cy="399269"/>
              </a:xfrm>
              <a:prstGeom prst="rect">
                <a:avLst/>
              </a:prstGeom>
              <a:noFill/>
            </p:spPr>
            <p:txBody>
              <a:bodyPr wrap="none" rtlCol="0">
                <a:spAutoFit/>
              </a:bodyPr>
              <a:lstStyle/>
              <a:p>
                <a:r>
                  <a:rPr lang="en-US" dirty="0" smtClean="0">
                    <a:solidFill>
                      <a:srgbClr val="CCFFCC"/>
                    </a:solidFill>
                  </a:rPr>
                  <a:t>SDUV FEL</a:t>
                </a:r>
                <a:endParaRPr lang="en-US" dirty="0">
                  <a:solidFill>
                    <a:srgbClr val="CCFFCC"/>
                  </a:solidFill>
                </a:endParaRPr>
              </a:p>
            </p:txBody>
          </p:sp>
        </p:grpSp>
      </p:grpSp>
      <p:pic>
        <p:nvPicPr>
          <p:cNvPr id="50" name="Picture 49"/>
          <p:cNvPicPr>
            <a:picLocks noChangeAspect="1"/>
          </p:cNvPicPr>
          <p:nvPr/>
        </p:nvPicPr>
        <p:blipFill>
          <a:blip r:embed="rId5"/>
          <a:stretch>
            <a:fillRect/>
          </a:stretch>
        </p:blipFill>
        <p:spPr>
          <a:xfrm>
            <a:off x="4419600" y="2316013"/>
            <a:ext cx="1625600" cy="1625600"/>
          </a:xfrm>
          <a:prstGeom prst="rect">
            <a:avLst/>
          </a:prstGeom>
        </p:spPr>
      </p:pic>
      <p:pic>
        <p:nvPicPr>
          <p:cNvPr id="13" name="Picture 12" descr="sp_sase_hghg.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5100" y="4673600"/>
            <a:ext cx="2393950" cy="1859554"/>
          </a:xfrm>
          <a:prstGeom prst="rect">
            <a:avLst/>
          </a:prstGeom>
        </p:spPr>
      </p:pic>
      <p:sp>
        <p:nvSpPr>
          <p:cNvPr id="14" name="Oval 13"/>
          <p:cNvSpPr/>
          <p:nvPr/>
        </p:nvSpPr>
        <p:spPr bwMode="auto">
          <a:xfrm>
            <a:off x="4940300" y="2730500"/>
            <a:ext cx="292100" cy="279400"/>
          </a:xfrm>
          <a:prstGeom prst="ellipse">
            <a:avLst/>
          </a:prstGeom>
          <a:noFill/>
          <a:ln w="381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5" name="TextBox 14"/>
          <p:cNvSpPr txBox="1"/>
          <p:nvPr/>
        </p:nvSpPr>
        <p:spPr>
          <a:xfrm>
            <a:off x="304800" y="1422400"/>
            <a:ext cx="1421934" cy="1127078"/>
          </a:xfrm>
          <a:prstGeom prst="rect">
            <a:avLst/>
          </a:prstGeom>
          <a:noFill/>
        </p:spPr>
        <p:txBody>
          <a:bodyPr wrap="none" rtlCol="0">
            <a:spAutoFit/>
          </a:bodyPr>
          <a:lstStyle/>
          <a:p>
            <a:r>
              <a:rPr lang="en-US" dirty="0" smtClean="0">
                <a:solidFill>
                  <a:srgbClr val="FFFF00"/>
                </a:solidFill>
              </a:rPr>
              <a:t>Existing </a:t>
            </a:r>
          </a:p>
          <a:p>
            <a:r>
              <a:rPr lang="en-US" dirty="0" smtClean="0">
                <a:solidFill>
                  <a:srgbClr val="FFFF00"/>
                </a:solidFill>
              </a:rPr>
              <a:t>FEL user </a:t>
            </a:r>
          </a:p>
          <a:p>
            <a:r>
              <a:rPr lang="en-US" dirty="0" smtClean="0">
                <a:solidFill>
                  <a:srgbClr val="FFFF00"/>
                </a:solidFill>
              </a:rPr>
              <a:t>facilities</a:t>
            </a:r>
            <a:endParaRPr lang="en-US" dirty="0">
              <a:solidFill>
                <a:srgbClr val="FFFF00"/>
              </a:solidFill>
            </a:endParaRPr>
          </a:p>
        </p:txBody>
      </p:sp>
      <p:sp>
        <p:nvSpPr>
          <p:cNvPr id="54" name="TextBox 53"/>
          <p:cNvSpPr txBox="1"/>
          <p:nvPr/>
        </p:nvSpPr>
        <p:spPr>
          <a:xfrm>
            <a:off x="7099300" y="1536700"/>
            <a:ext cx="2679700" cy="783599"/>
          </a:xfrm>
          <a:prstGeom prst="rect">
            <a:avLst/>
          </a:prstGeom>
          <a:noFill/>
        </p:spPr>
        <p:txBody>
          <a:bodyPr wrap="square" rtlCol="0">
            <a:spAutoFit/>
          </a:bodyPr>
          <a:lstStyle/>
          <a:p>
            <a:r>
              <a:rPr lang="en-US" dirty="0" smtClean="0">
                <a:solidFill>
                  <a:srgbClr val="CCFFCC"/>
                </a:solidFill>
              </a:rPr>
              <a:t>… in construction</a:t>
            </a:r>
          </a:p>
          <a:p>
            <a:pPr algn="r"/>
            <a:r>
              <a:rPr lang="en-US" dirty="0" smtClean="0">
                <a:solidFill>
                  <a:srgbClr val="CCFFCC"/>
                </a:solidFill>
              </a:rPr>
              <a:t>2016-2017</a:t>
            </a:r>
          </a:p>
        </p:txBody>
      </p:sp>
    </p:spTree>
    <p:extLst>
      <p:ext uri="{BB962C8B-B14F-4D97-AF65-F5344CB8AC3E}">
        <p14:creationId xmlns:p14="http://schemas.microsoft.com/office/powerpoint/2010/main" val="2398834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5"/>
                                        </p:tgtEl>
                                      </p:cBhvr>
                                    </p:animEffect>
                                    <p:set>
                                      <p:cBhvr>
                                        <p:cTn id="15" dur="1" fill="hold">
                                          <p:stCondLst>
                                            <p:cond delay="499"/>
                                          </p:stCondLst>
                                        </p:cTn>
                                        <p:tgtEl>
                                          <p:spTgt spid="7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4"/>
                                        </p:tgtEl>
                                      </p:cBhvr>
                                    </p:animEffect>
                                    <p:set>
                                      <p:cBhvr>
                                        <p:cTn id="18" dur="1" fill="hold">
                                          <p:stCondLst>
                                            <p:cond delay="499"/>
                                          </p:stCondLst>
                                        </p:cTn>
                                        <p:tgtEl>
                                          <p:spTgt spid="54"/>
                                        </p:tgtEl>
                                        <p:attrNameLst>
                                          <p:attrName>style.visibility</p:attrName>
                                        </p:attrNameLst>
                                      </p:cBhvr>
                                      <p:to>
                                        <p:strVal val="hidden"/>
                                      </p:to>
                                    </p:set>
                                  </p:childTnLst>
                                </p:cTn>
                              </p:par>
                              <p:par>
                                <p:cTn id="19" presetID="10" presetClass="entr"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6" presetClass="emph" presetSubtype="0" repeatCount="10000" fill="hold" grpId="0" nodeType="withEffect">
                                  <p:stCondLst>
                                    <p:cond delay="0"/>
                                  </p:stCondLst>
                                  <p:childTnLst>
                                    <p:animScale>
                                      <p:cBhvr>
                                        <p:cTn id="23" dur="2000" fill="hold"/>
                                        <p:tgtEl>
                                          <p:spTgt spid="14"/>
                                        </p:tgtEl>
                                      </p:cBhvr>
                                      <p:by x="150000" y="150000"/>
                                    </p:animScale>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54" grpId="0"/>
      <p:bldP spid="5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14" descr="Elettra_aerea.jpg"/>
          <p:cNvPicPr>
            <a:picLocks noChangeAspect="1"/>
          </p:cNvPicPr>
          <p:nvPr/>
        </p:nvPicPr>
        <p:blipFill>
          <a:blip r:embed="rId3">
            <a:extLst>
              <a:ext uri="{28A0092B-C50C-407E-A947-70E740481C1C}">
                <a14:useLocalDpi xmlns:a14="http://schemas.microsoft.com/office/drawing/2010/main" val="0"/>
              </a:ext>
            </a:extLst>
          </a:blip>
          <a:srcRect t="16615" b="22145"/>
          <a:stretch>
            <a:fillRect/>
          </a:stretch>
        </p:blipFill>
        <p:spPr bwMode="auto">
          <a:xfrm>
            <a:off x="0" y="1231948"/>
            <a:ext cx="10080625" cy="632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7" name="Group 18"/>
          <p:cNvGrpSpPr>
            <a:grpSpLocks/>
          </p:cNvGrpSpPr>
          <p:nvPr/>
        </p:nvGrpSpPr>
        <p:grpSpPr bwMode="auto">
          <a:xfrm rot="-156438">
            <a:off x="4206082" y="4949835"/>
            <a:ext cx="2395544" cy="1132361"/>
            <a:chOff x="3854772" y="4539274"/>
            <a:chExt cx="2172966" cy="1027257"/>
          </a:xfrm>
        </p:grpSpPr>
        <p:sp>
          <p:nvSpPr>
            <p:cNvPr id="13331" name="CasellaDiTesto 20"/>
            <p:cNvSpPr txBox="1">
              <a:spLocks noChangeArrowheads="1"/>
            </p:cNvSpPr>
            <p:nvPr/>
          </p:nvSpPr>
          <p:spPr bwMode="auto">
            <a:xfrm rot="20397977">
              <a:off x="4237038" y="4960182"/>
              <a:ext cx="1790700" cy="606349"/>
            </a:xfrm>
            <a:prstGeom prst="rect">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2000" b="1">
                  <a:solidFill>
                    <a:schemeClr val="bg1"/>
                  </a:solidFill>
                  <a:sym typeface="Symbol" charset="0"/>
                </a:rPr>
                <a:t> 10</a:t>
              </a:r>
              <a:r>
                <a:rPr lang="it-IT" sz="2000" b="1">
                  <a:solidFill>
                    <a:schemeClr val="bg1"/>
                  </a:solidFill>
                </a:rPr>
                <a:t>0 m</a:t>
              </a:r>
            </a:p>
            <a:p>
              <a:pPr algn="ctr" eaLnBrk="1" hangingPunct="1"/>
              <a:r>
                <a:rPr lang="it-IT" sz="2000" b="1">
                  <a:solidFill>
                    <a:schemeClr val="bg1"/>
                  </a:solidFill>
                </a:rPr>
                <a:t>Undulator Hall</a:t>
              </a:r>
            </a:p>
          </p:txBody>
        </p:sp>
        <p:cxnSp>
          <p:nvCxnSpPr>
            <p:cNvPr id="20" name="Connettore 2 19"/>
            <p:cNvCxnSpPr/>
            <p:nvPr/>
          </p:nvCxnSpPr>
          <p:spPr>
            <a:xfrm flipV="1">
              <a:off x="3854772" y="4539274"/>
              <a:ext cx="1900237" cy="719138"/>
            </a:xfrm>
            <a:prstGeom prst="straightConnector1">
              <a:avLst/>
            </a:prstGeom>
            <a:ln w="571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318" name="Group 17"/>
          <p:cNvGrpSpPr>
            <a:grpSpLocks/>
          </p:cNvGrpSpPr>
          <p:nvPr/>
        </p:nvGrpSpPr>
        <p:grpSpPr bwMode="auto">
          <a:xfrm rot="-151933">
            <a:off x="6449926" y="3603643"/>
            <a:ext cx="2857927" cy="1933462"/>
            <a:chOff x="5828366" y="3461800"/>
            <a:chExt cx="2592388" cy="1754002"/>
          </a:xfrm>
        </p:grpSpPr>
        <p:sp>
          <p:nvSpPr>
            <p:cNvPr id="13329" name="CasellaDiTesto 20"/>
            <p:cNvSpPr txBox="1">
              <a:spLocks noChangeArrowheads="1"/>
            </p:cNvSpPr>
            <p:nvPr/>
          </p:nvSpPr>
          <p:spPr bwMode="auto">
            <a:xfrm rot="20313331">
              <a:off x="6573838" y="4090123"/>
              <a:ext cx="1790700" cy="1125679"/>
            </a:xfrm>
            <a:prstGeom prst="rect">
              <a:avLst/>
            </a:prstGeom>
            <a:solidFill>
              <a:srgbClr val="FFFF00">
                <a:alpha val="50195"/>
              </a:srgbClr>
            </a:solidFill>
            <a:ln w="9525">
              <a:solidFill>
                <a:srgbClr val="FFFF00"/>
              </a:solidFill>
              <a:miter lim="800000"/>
              <a:headEnd/>
              <a:tailEnd/>
            </a:ln>
          </p:spPr>
          <p:txBody>
            <a:bodyPr>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2000" b="1">
                  <a:solidFill>
                    <a:schemeClr val="bg1"/>
                  </a:solidFill>
                  <a:sym typeface="Symbol" charset="0"/>
                </a:rPr>
                <a:t> 20</a:t>
              </a:r>
              <a:r>
                <a:rPr lang="it-IT" sz="2000" b="1">
                  <a:solidFill>
                    <a:schemeClr val="bg1"/>
                  </a:solidFill>
                </a:rPr>
                <a:t>0 m</a:t>
              </a:r>
            </a:p>
            <a:p>
              <a:pPr algn="ctr" eaLnBrk="1" hangingPunct="1"/>
              <a:r>
                <a:rPr lang="it-IT" sz="2000" b="1">
                  <a:solidFill>
                    <a:schemeClr val="bg1"/>
                  </a:solidFill>
                </a:rPr>
                <a:t>Linac Tunnel + </a:t>
              </a:r>
            </a:p>
            <a:p>
              <a:pPr algn="ctr" eaLnBrk="1" hangingPunct="1"/>
              <a:r>
                <a:rPr lang="it-IT" sz="2000" b="1">
                  <a:solidFill>
                    <a:schemeClr val="bg1"/>
                  </a:solidFill>
                </a:rPr>
                <a:t>Injector Extension</a:t>
              </a:r>
            </a:p>
          </p:txBody>
        </p:sp>
        <p:cxnSp>
          <p:nvCxnSpPr>
            <p:cNvPr id="23" name="Connettore 2 22"/>
            <p:cNvCxnSpPr/>
            <p:nvPr/>
          </p:nvCxnSpPr>
          <p:spPr>
            <a:xfrm flipV="1">
              <a:off x="5828366" y="3461800"/>
              <a:ext cx="2592388" cy="1008062"/>
            </a:xfrm>
            <a:prstGeom prst="straightConnector1">
              <a:avLst/>
            </a:prstGeom>
            <a:ln w="57150">
              <a:solidFill>
                <a:srgbClr val="FFFF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320" name="Gruppo 35"/>
          <p:cNvGrpSpPr>
            <a:grpSpLocks/>
          </p:cNvGrpSpPr>
          <p:nvPr/>
        </p:nvGrpSpPr>
        <p:grpSpPr bwMode="auto">
          <a:xfrm>
            <a:off x="4297059" y="1759628"/>
            <a:ext cx="4647427" cy="1933666"/>
            <a:chOff x="4543545" y="1461756"/>
            <a:chExt cx="4215923" cy="1777173"/>
          </a:xfrm>
        </p:grpSpPr>
        <p:cxnSp>
          <p:nvCxnSpPr>
            <p:cNvPr id="25" name="Connettore 1 24"/>
            <p:cNvCxnSpPr/>
            <p:nvPr/>
          </p:nvCxnSpPr>
          <p:spPr>
            <a:xfrm rot="5400000" flipH="1" flipV="1">
              <a:off x="4610400" y="2298039"/>
              <a:ext cx="1022880" cy="858899"/>
            </a:xfrm>
            <a:prstGeom prst="line">
              <a:avLst/>
            </a:prstGeom>
            <a:ln w="57150">
              <a:solidFill>
                <a:srgbClr val="FF100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CasellaDiTesto 7"/>
            <p:cNvSpPr txBox="1">
              <a:spLocks noChangeArrowheads="1"/>
            </p:cNvSpPr>
            <p:nvPr/>
          </p:nvSpPr>
          <p:spPr bwMode="auto">
            <a:xfrm>
              <a:off x="4543545" y="1461756"/>
              <a:ext cx="4215923" cy="877362"/>
            </a:xfrm>
            <a:prstGeom prst="rect">
              <a:avLst/>
            </a:prstGeom>
            <a:solidFill>
              <a:srgbClr val="FFFFFF"/>
            </a:solidFill>
            <a:ln w="3175">
              <a:solidFill>
                <a:schemeClr val="tx2">
                  <a:lumMod val="60000"/>
                  <a:lumOff val="40000"/>
                </a:schemeClr>
              </a:solidFill>
              <a:miter lim="800000"/>
              <a:headEnd/>
              <a:tailEnd/>
            </a:ln>
          </p:spPr>
          <p:txBody>
            <a:bodyPr wrap="none">
              <a:spAutoFit/>
            </a:bodyPr>
            <a:lstStyle/>
            <a:p>
              <a:pPr algn="just">
                <a:defRPr/>
              </a:pPr>
              <a:r>
                <a:rPr lang="en-GB" sz="2000" b="1" dirty="0">
                  <a:solidFill>
                    <a:schemeClr val="tx1"/>
                  </a:solidFill>
                  <a:latin typeface="Garamond" charset="0"/>
                  <a:ea typeface="MS PGothic" pitchFamily="34" charset="-128"/>
                  <a:cs typeface="MS PGothic" pitchFamily="34" charset="-128"/>
                </a:rPr>
                <a:t>ELETTRA Synchrotron Light Source:</a:t>
              </a:r>
            </a:p>
            <a:p>
              <a:pPr algn="just">
                <a:defRPr/>
              </a:pPr>
              <a:r>
                <a:rPr lang="en-GB" sz="2000" dirty="0">
                  <a:solidFill>
                    <a:schemeClr val="tx1"/>
                  </a:solidFill>
                  <a:latin typeface="Garamond" charset="0"/>
                  <a:ea typeface="MS PGothic" pitchFamily="34" charset="-128"/>
                  <a:cs typeface="MS PGothic" pitchFamily="34" charset="-128"/>
                </a:rPr>
                <a:t>up to 2.4 GeV, top-up mode, </a:t>
              </a:r>
            </a:p>
            <a:p>
              <a:pPr algn="just">
                <a:defRPr/>
              </a:pPr>
              <a:r>
                <a:rPr lang="en-GB" sz="2000" dirty="0">
                  <a:solidFill>
                    <a:schemeClr val="tx1"/>
                  </a:solidFill>
                  <a:latin typeface="Garamond" charset="0"/>
                  <a:ea typeface="MS PGothic" pitchFamily="34" charset="-128"/>
                  <a:cs typeface="MS PGothic" pitchFamily="34" charset="-128"/>
                </a:rPr>
                <a:t>~800 proposals from 40 countries every year</a:t>
              </a:r>
            </a:p>
          </p:txBody>
        </p:sp>
      </p:grpSp>
      <p:grpSp>
        <p:nvGrpSpPr>
          <p:cNvPr id="13321" name="Gruppo 36"/>
          <p:cNvGrpSpPr>
            <a:grpSpLocks/>
          </p:cNvGrpSpPr>
          <p:nvPr/>
        </p:nvGrpSpPr>
        <p:grpSpPr bwMode="auto">
          <a:xfrm>
            <a:off x="175011" y="2975827"/>
            <a:ext cx="4900304" cy="2243404"/>
            <a:chOff x="107957" y="1999852"/>
            <a:chExt cx="4445523" cy="1886039"/>
          </a:xfrm>
        </p:grpSpPr>
        <p:cxnSp>
          <p:nvCxnSpPr>
            <p:cNvPr id="28" name="Connettore 1 27"/>
            <p:cNvCxnSpPr/>
            <p:nvPr/>
          </p:nvCxnSpPr>
          <p:spPr>
            <a:xfrm>
              <a:off x="2953092" y="2895794"/>
              <a:ext cx="1600388" cy="990097"/>
            </a:xfrm>
            <a:prstGeom prst="line">
              <a:avLst/>
            </a:prstGeom>
            <a:ln w="571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CasellaDiTesto 8"/>
            <p:cNvSpPr txBox="1">
              <a:spLocks noChangeArrowheads="1"/>
            </p:cNvSpPr>
            <p:nvPr/>
          </p:nvSpPr>
          <p:spPr bwMode="auto">
            <a:xfrm>
              <a:off x="107957" y="1999852"/>
              <a:ext cx="3499216" cy="1259762"/>
            </a:xfrm>
            <a:prstGeom prst="rect">
              <a:avLst/>
            </a:prstGeom>
            <a:solidFill>
              <a:srgbClr val="FFFFFF"/>
            </a:solidFill>
            <a:ln w="3175">
              <a:solidFill>
                <a:schemeClr val="tx2">
                  <a:lumMod val="50000"/>
                </a:schemeClr>
              </a:solidFill>
              <a:miter lim="800000"/>
              <a:headEnd/>
              <a:tailEnd/>
            </a:ln>
          </p:spPr>
          <p:txBody>
            <a:bodyPr wrap="square">
              <a:spAutoFit/>
            </a:bodyPr>
            <a:lstStyle/>
            <a:p>
              <a:pPr algn="l">
                <a:defRPr/>
              </a:pPr>
              <a:r>
                <a:rPr lang="it-IT" sz="2000" b="1" dirty="0">
                  <a:solidFill>
                    <a:schemeClr val="tx1"/>
                  </a:solidFill>
                  <a:latin typeface="Garamond" charset="0"/>
                  <a:ea typeface="MS PGothic" pitchFamily="34" charset="-128"/>
                  <a:cs typeface="MS PGothic" pitchFamily="34" charset="-128"/>
                </a:rPr>
                <a:t>FERMI FEL-1 &amp; FEL-2 :</a:t>
              </a:r>
            </a:p>
            <a:p>
              <a:pPr algn="ctr">
                <a:defRPr/>
              </a:pPr>
              <a:r>
                <a:rPr lang="it-IT" sz="2000" dirty="0" smtClean="0">
                  <a:solidFill>
                    <a:schemeClr val="tx1"/>
                  </a:solidFill>
                  <a:latin typeface="Garamond" charset="0"/>
                  <a:ea typeface="MS PGothic" pitchFamily="34" charset="-128"/>
                  <a:cs typeface="MS PGothic" pitchFamily="34" charset="-128"/>
                </a:rPr>
                <a:t>100 nm </a:t>
              </a:r>
              <a:r>
                <a:rPr lang="it-IT" sz="2000" dirty="0">
                  <a:solidFill>
                    <a:schemeClr val="tx1"/>
                  </a:solidFill>
                  <a:latin typeface="Garamond" charset="0"/>
                  <a:ea typeface="MS PGothic" pitchFamily="34" charset="-128"/>
                  <a:cs typeface="MS PGothic" pitchFamily="34" charset="-128"/>
                </a:rPr>
                <a:t>to 4 nm </a:t>
              </a:r>
            </a:p>
            <a:p>
              <a:pPr algn="ctr">
                <a:defRPr/>
              </a:pPr>
              <a:r>
                <a:rPr lang="it-IT" sz="1800" dirty="0">
                  <a:solidFill>
                    <a:srgbClr val="000000"/>
                  </a:solidFill>
                  <a:latin typeface="Garamond" charset="0"/>
                  <a:ea typeface="MS PGothic" pitchFamily="34" charset="-128"/>
                  <a:cs typeface="MS PGothic" pitchFamily="34" charset="-128"/>
                </a:rPr>
                <a:t>High Gain </a:t>
              </a:r>
              <a:r>
                <a:rPr lang="it-IT" sz="1800" dirty="0" err="1">
                  <a:solidFill>
                    <a:srgbClr val="000000"/>
                  </a:solidFill>
                  <a:latin typeface="Garamond" charset="0"/>
                  <a:ea typeface="MS PGothic" pitchFamily="34" charset="-128"/>
                  <a:cs typeface="MS PGothic" pitchFamily="34" charset="-128"/>
                </a:rPr>
                <a:t>Harmonic</a:t>
              </a:r>
              <a:r>
                <a:rPr lang="it-IT" sz="1800" dirty="0">
                  <a:solidFill>
                    <a:srgbClr val="000000"/>
                  </a:solidFill>
                  <a:latin typeface="Garamond" charset="0"/>
                  <a:ea typeface="MS PGothic" pitchFamily="34" charset="-128"/>
                  <a:cs typeface="MS PGothic" pitchFamily="34" charset="-128"/>
                </a:rPr>
                <a:t> Generation </a:t>
              </a:r>
              <a:r>
                <a:rPr lang="it-IT" sz="1800" dirty="0" err="1" smtClean="0">
                  <a:solidFill>
                    <a:srgbClr val="000000"/>
                  </a:solidFill>
                  <a:latin typeface="Garamond" charset="0"/>
                  <a:ea typeface="MS PGothic" pitchFamily="34" charset="-128"/>
                  <a:cs typeface="MS PGothic" pitchFamily="34" charset="-128"/>
                </a:rPr>
                <a:t>FELs</a:t>
              </a:r>
              <a:r>
                <a:rPr lang="it-IT" sz="1800" dirty="0" smtClean="0">
                  <a:solidFill>
                    <a:srgbClr val="000000"/>
                  </a:solidFill>
                  <a:latin typeface="Garamond" charset="0"/>
                  <a:ea typeface="MS PGothic" pitchFamily="34" charset="-128"/>
                  <a:cs typeface="MS PGothic" pitchFamily="34" charset="-128"/>
                </a:rPr>
                <a:t> </a:t>
              </a:r>
              <a:r>
                <a:rPr lang="en-GB" sz="2000" dirty="0" smtClean="0">
                  <a:solidFill>
                    <a:srgbClr val="000000"/>
                  </a:solidFill>
                  <a:latin typeface="Garamond" charset="0"/>
                  <a:ea typeface="MS PGothic" pitchFamily="34" charset="-128"/>
                  <a:cs typeface="MS PGothic" pitchFamily="34" charset="-128"/>
                </a:rPr>
                <a:t>≈190 </a:t>
              </a:r>
              <a:r>
                <a:rPr lang="en-GB" sz="2000" dirty="0">
                  <a:solidFill>
                    <a:srgbClr val="000000"/>
                  </a:solidFill>
                  <a:latin typeface="Garamond" charset="0"/>
                  <a:ea typeface="MS PGothic" pitchFamily="34" charset="-128"/>
                  <a:cs typeface="MS PGothic" pitchFamily="34" charset="-128"/>
                </a:rPr>
                <a:t>proposals from </a:t>
              </a:r>
              <a:r>
                <a:rPr lang="it-IT" sz="2000" dirty="0">
                  <a:solidFill>
                    <a:srgbClr val="000000"/>
                  </a:solidFill>
                  <a:latin typeface="Garamond" charset="0"/>
                  <a:ea typeface="MS PGothic" pitchFamily="34" charset="-128"/>
                  <a:cs typeface="MS PGothic" pitchFamily="34" charset="-128"/>
                </a:rPr>
                <a:t>first </a:t>
              </a:r>
              <a:r>
                <a:rPr lang="it-IT" sz="2000" dirty="0" err="1" smtClean="0">
                  <a:solidFill>
                    <a:srgbClr val="000000"/>
                  </a:solidFill>
                  <a:latin typeface="Garamond" charset="0"/>
                  <a:ea typeface="MS PGothic" pitchFamily="34" charset="-128"/>
                  <a:cs typeface="MS PGothic" pitchFamily="34" charset="-128"/>
                </a:rPr>
                <a:t>four</a:t>
              </a:r>
              <a:r>
                <a:rPr lang="it-IT" sz="2000" dirty="0" smtClean="0">
                  <a:solidFill>
                    <a:srgbClr val="000000"/>
                  </a:solidFill>
                  <a:latin typeface="Garamond" charset="0"/>
                  <a:ea typeface="MS PGothic" pitchFamily="34" charset="-128"/>
                  <a:cs typeface="MS PGothic" pitchFamily="34" charset="-128"/>
                </a:rPr>
                <a:t> </a:t>
              </a:r>
              <a:r>
                <a:rPr lang="it-IT" sz="2000" dirty="0" err="1">
                  <a:solidFill>
                    <a:srgbClr val="000000"/>
                  </a:solidFill>
                  <a:latin typeface="Garamond" charset="0"/>
                  <a:ea typeface="MS PGothic" pitchFamily="34" charset="-128"/>
                  <a:cs typeface="MS PGothic" pitchFamily="34" charset="-128"/>
                </a:rPr>
                <a:t>calls</a:t>
              </a:r>
              <a:r>
                <a:rPr lang="it-IT" sz="2000" dirty="0">
                  <a:solidFill>
                    <a:srgbClr val="000000"/>
                  </a:solidFill>
                  <a:latin typeface="Garamond" charset="0"/>
                  <a:ea typeface="MS PGothic" pitchFamily="34" charset="-128"/>
                  <a:cs typeface="MS PGothic" pitchFamily="34" charset="-128"/>
                </a:rPr>
                <a:t> for </a:t>
              </a:r>
              <a:r>
                <a:rPr lang="it-IT" sz="2000" dirty="0" err="1">
                  <a:solidFill>
                    <a:srgbClr val="000000"/>
                  </a:solidFill>
                  <a:latin typeface="Garamond" charset="0"/>
                  <a:ea typeface="MS PGothic" pitchFamily="34" charset="-128"/>
                  <a:cs typeface="MS PGothic" pitchFamily="34" charset="-128"/>
                </a:rPr>
                <a:t>experiments</a:t>
              </a:r>
              <a:r>
                <a:rPr lang="it-IT" sz="2000" dirty="0">
                  <a:solidFill>
                    <a:srgbClr val="000000"/>
                  </a:solidFill>
                  <a:latin typeface="Garamond" charset="0"/>
                  <a:ea typeface="MS PGothic" pitchFamily="34" charset="-128"/>
                  <a:cs typeface="MS PGothic" pitchFamily="34" charset="-128"/>
                </a:rPr>
                <a:t> in 2012-</a:t>
              </a:r>
              <a:r>
                <a:rPr lang="it-IT" sz="2000" dirty="0" smtClean="0">
                  <a:solidFill>
                    <a:srgbClr val="000000"/>
                  </a:solidFill>
                  <a:latin typeface="Garamond" charset="0"/>
                  <a:ea typeface="MS PGothic" pitchFamily="34" charset="-128"/>
                  <a:cs typeface="MS PGothic" pitchFamily="34" charset="-128"/>
                </a:rPr>
                <a:t>2016    </a:t>
              </a:r>
              <a:endParaRPr lang="it-IT" sz="2000" dirty="0">
                <a:solidFill>
                  <a:srgbClr val="000000"/>
                </a:solidFill>
                <a:latin typeface="Garamond" charset="0"/>
                <a:ea typeface="MS PGothic" pitchFamily="34" charset="-128"/>
                <a:cs typeface="MS PGothic" pitchFamily="34" charset="-128"/>
              </a:endParaRPr>
            </a:p>
          </p:txBody>
        </p:sp>
      </p:grpSp>
      <p:grpSp>
        <p:nvGrpSpPr>
          <p:cNvPr id="13322" name="Group 20"/>
          <p:cNvGrpSpPr>
            <a:grpSpLocks/>
          </p:cNvGrpSpPr>
          <p:nvPr/>
        </p:nvGrpSpPr>
        <p:grpSpPr bwMode="auto">
          <a:xfrm rot="-120000">
            <a:off x="2054470" y="5906748"/>
            <a:ext cx="2288189" cy="1211400"/>
            <a:chOff x="2007456" y="5262115"/>
            <a:chExt cx="2075978" cy="1099921"/>
          </a:xfrm>
        </p:grpSpPr>
        <p:sp>
          <p:nvSpPr>
            <p:cNvPr id="13323" name="CasellaDiTesto 20"/>
            <p:cNvSpPr txBox="1">
              <a:spLocks noChangeArrowheads="1"/>
            </p:cNvSpPr>
            <p:nvPr/>
          </p:nvSpPr>
          <p:spPr bwMode="auto">
            <a:xfrm rot="20381874">
              <a:off x="2294322" y="5755156"/>
              <a:ext cx="1789112" cy="60688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2000" b="1">
                  <a:solidFill>
                    <a:schemeClr val="bg1"/>
                  </a:solidFill>
                  <a:sym typeface="Symbol" charset="0"/>
                </a:rPr>
                <a:t> </a:t>
              </a:r>
              <a:r>
                <a:rPr lang="it-IT" sz="2000" b="1">
                  <a:solidFill>
                    <a:schemeClr val="bg1"/>
                  </a:solidFill>
                </a:rPr>
                <a:t>50 m</a:t>
              </a:r>
            </a:p>
            <a:p>
              <a:pPr algn="ctr" eaLnBrk="1" hangingPunct="1"/>
              <a:r>
                <a:rPr lang="it-IT" sz="2000" b="1">
                  <a:solidFill>
                    <a:schemeClr val="bg1"/>
                  </a:solidFill>
                </a:rPr>
                <a:t>Experim. Hall</a:t>
              </a:r>
            </a:p>
          </p:txBody>
        </p:sp>
        <p:cxnSp>
          <p:nvCxnSpPr>
            <p:cNvPr id="16" name="Connettore 2 15"/>
            <p:cNvCxnSpPr/>
            <p:nvPr/>
          </p:nvCxnSpPr>
          <p:spPr>
            <a:xfrm flipV="1">
              <a:off x="2007456" y="5262115"/>
              <a:ext cx="1800565" cy="648266"/>
            </a:xfrm>
            <a:prstGeom prst="straightConnector1">
              <a:avLst/>
            </a:prstGeom>
            <a:ln w="5715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p:txBody>
          <a:bodyPr/>
          <a:lstStyle/>
          <a:p>
            <a:r>
              <a:rPr lang="en-GB" sz="4000" smtClean="0">
                <a:effectLst>
                  <a:outerShdw blurRad="50800" dist="50800" dir="2700000" algn="tl" rotWithShape="0">
                    <a:srgbClr val="000000">
                      <a:alpha val="64000"/>
                    </a:srgbClr>
                  </a:outerShdw>
                </a:effectLst>
                <a:ea typeface="MS PGothic" charset="0"/>
                <a:cs typeface="MS PGothic" charset="0"/>
              </a:rPr>
              <a:t>FERMI and Elettra</a:t>
            </a:r>
            <a:r>
              <a:rPr lang="en-GB" sz="4000" smtClean="0">
                <a:effectLst>
                  <a:outerShdw blurRad="50800" dist="50800" dir="2700000" algn="tl" rotWithShape="0">
                    <a:srgbClr val="000000">
                      <a:alpha val="64000"/>
                    </a:srgbClr>
                  </a:outerShdw>
                </a:effectLst>
                <a:latin typeface="Rockwell" charset="0"/>
                <a:ea typeface="MS PGothic" charset="0"/>
                <a:cs typeface="MS PGothic" charset="0"/>
              </a:rPr>
              <a:t> </a:t>
            </a:r>
            <a:endParaRPr lang="en-US" sz="4000" dirty="0">
              <a:effectLst>
                <a:outerShdw blurRad="50800" dist="50800" dir="2700000" algn="tl" rotWithShape="0">
                  <a:srgbClr val="000000">
                    <a:alpha val="64000"/>
                  </a:srgbClr>
                </a:outerShdw>
              </a:effectLst>
            </a:endParaRPr>
          </a:p>
        </p:txBody>
      </p:sp>
      <p:sp>
        <p:nvSpPr>
          <p:cNvPr id="22" name="CasellaDiTesto 8"/>
          <p:cNvSpPr txBox="1">
            <a:spLocks noChangeArrowheads="1"/>
          </p:cNvSpPr>
          <p:nvPr/>
        </p:nvSpPr>
        <p:spPr bwMode="auto">
          <a:xfrm>
            <a:off x="6336456" y="5619696"/>
            <a:ext cx="3640226" cy="2023730"/>
          </a:xfrm>
          <a:prstGeom prst="rect">
            <a:avLst/>
          </a:prstGeom>
          <a:noFill/>
          <a:ln w="3175">
            <a:noFill/>
            <a:miter lim="800000"/>
            <a:headEnd/>
            <a:tailEnd/>
          </a:ln>
        </p:spPr>
        <p:txBody>
          <a:bodyPr wrap="square" lIns="99715" tIns="49860" rIns="99715" bIns="49860">
            <a:spAutoFit/>
          </a:bodyPr>
          <a:lstStyle/>
          <a:p>
            <a:pPr algn="r">
              <a:defRPr/>
            </a:pPr>
            <a:r>
              <a:rPr lang="en-US" sz="1700" dirty="0">
                <a:latin typeface="Garamond" charset="0"/>
                <a:ea typeface="MS PGothic" pitchFamily="34" charset="-128"/>
                <a:cs typeface="MS PGothic" pitchFamily="34" charset="-128"/>
              </a:rPr>
              <a:t>Sponsored by </a:t>
            </a:r>
          </a:p>
          <a:p>
            <a:pPr algn="r">
              <a:lnSpc>
                <a:spcPct val="90000"/>
              </a:lnSpc>
              <a:spcBef>
                <a:spcPct val="20000"/>
              </a:spcBef>
              <a:defRPr/>
            </a:pPr>
            <a:r>
              <a:rPr lang="en-US" sz="1700" dirty="0">
                <a:latin typeface="Garamond" charset="0"/>
                <a:ea typeface="MS PGothic" pitchFamily="34" charset="-128"/>
                <a:cs typeface="MS PGothic" pitchFamily="34" charset="-128"/>
              </a:rPr>
              <a:t>Italian Minister of University and Research (MIUR)</a:t>
            </a:r>
          </a:p>
          <a:p>
            <a:pPr algn="r">
              <a:lnSpc>
                <a:spcPct val="90000"/>
              </a:lnSpc>
              <a:spcBef>
                <a:spcPct val="20000"/>
              </a:spcBef>
              <a:defRPr/>
            </a:pPr>
            <a:r>
              <a:rPr lang="en-US" sz="1700" dirty="0">
                <a:latin typeface="Garamond" charset="0"/>
                <a:ea typeface="MS PGothic" pitchFamily="34" charset="-128"/>
                <a:cs typeface="MS PGothic" pitchFamily="34" charset="-128"/>
              </a:rPr>
              <a:t>Regione Auton. Friuli Venezia Giulia</a:t>
            </a:r>
          </a:p>
          <a:p>
            <a:pPr algn="r">
              <a:lnSpc>
                <a:spcPct val="90000"/>
              </a:lnSpc>
              <a:spcBef>
                <a:spcPct val="20000"/>
              </a:spcBef>
              <a:defRPr/>
            </a:pPr>
            <a:r>
              <a:rPr lang="en-US" sz="1700" dirty="0">
                <a:latin typeface="Garamond" charset="0"/>
                <a:ea typeface="MS PGothic" pitchFamily="34" charset="-128"/>
                <a:cs typeface="MS PGothic" pitchFamily="34" charset="-128"/>
              </a:rPr>
              <a:t>European Investment Bank (EIB)</a:t>
            </a:r>
          </a:p>
          <a:p>
            <a:pPr algn="r">
              <a:lnSpc>
                <a:spcPct val="90000"/>
              </a:lnSpc>
              <a:spcBef>
                <a:spcPct val="20000"/>
              </a:spcBef>
              <a:defRPr/>
            </a:pPr>
            <a:r>
              <a:rPr lang="en-US" sz="1700" dirty="0">
                <a:latin typeface="Garamond" charset="0"/>
                <a:ea typeface="MS PGothic" pitchFamily="34" charset="-128"/>
                <a:cs typeface="MS PGothic" pitchFamily="34" charset="-128"/>
              </a:rPr>
              <a:t>European Research Council (ERC)</a:t>
            </a:r>
          </a:p>
          <a:p>
            <a:pPr algn="r">
              <a:lnSpc>
                <a:spcPct val="90000"/>
              </a:lnSpc>
              <a:spcBef>
                <a:spcPct val="20000"/>
              </a:spcBef>
              <a:defRPr/>
            </a:pPr>
            <a:r>
              <a:rPr lang="en-US" sz="1700" dirty="0">
                <a:latin typeface="Garamond" charset="0"/>
                <a:ea typeface="MS PGothic" pitchFamily="34" charset="-128"/>
                <a:cs typeface="MS PGothic" pitchFamily="34" charset="-128"/>
              </a:rPr>
              <a:t>European Commission (EC)</a:t>
            </a:r>
            <a:endParaRPr lang="it-IT" sz="1700" b="1" dirty="0">
              <a:latin typeface="Garamond" charset="0"/>
              <a:ea typeface="MS PGothic" pitchFamily="34" charset="-128"/>
              <a:cs typeface="MS PGothic" pitchFamily="34" charset="-128"/>
            </a:endParaRPr>
          </a:p>
        </p:txBody>
      </p:sp>
    </p:spTree>
    <p:extLst>
      <p:ext uri="{BB962C8B-B14F-4D97-AF65-F5344CB8AC3E}">
        <p14:creationId xmlns:p14="http://schemas.microsoft.com/office/powerpoint/2010/main" val="4116205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87400" y="5031323"/>
            <a:ext cx="4082053" cy="2528352"/>
            <a:chOff x="431800" y="4787949"/>
            <a:chExt cx="4082053" cy="2528351"/>
          </a:xfrm>
        </p:grpSpPr>
        <p:pic>
          <p:nvPicPr>
            <p:cNvPr id="12" name="Picture 11"/>
            <p:cNvPicPr>
              <a:picLocks noChangeAspect="1"/>
            </p:cNvPicPr>
            <p:nvPr/>
          </p:nvPicPr>
          <p:blipFill>
            <a:blip r:embed="rId2"/>
            <a:stretch>
              <a:fillRect/>
            </a:stretch>
          </p:blipFill>
          <p:spPr>
            <a:xfrm>
              <a:off x="431800" y="4787949"/>
              <a:ext cx="4082053" cy="1873580"/>
            </a:xfrm>
            <a:prstGeom prst="rect">
              <a:avLst/>
            </a:prstGeom>
            <a:ln w="38100" cmpd="sng">
              <a:solidFill>
                <a:srgbClr val="FF0000"/>
              </a:solidFill>
            </a:ln>
          </p:spPr>
        </p:pic>
        <p:sp>
          <p:nvSpPr>
            <p:cNvPr id="13" name="TextBox 12"/>
            <p:cNvSpPr txBox="1"/>
            <p:nvPr/>
          </p:nvSpPr>
          <p:spPr>
            <a:xfrm>
              <a:off x="1583928" y="6876180"/>
              <a:ext cx="1826792" cy="440120"/>
            </a:xfrm>
            <a:prstGeom prst="rect">
              <a:avLst/>
            </a:prstGeom>
            <a:noFill/>
          </p:spPr>
          <p:txBody>
            <a:bodyPr wrap="none" rtlCol="0">
              <a:spAutoFit/>
            </a:bodyPr>
            <a:lstStyle/>
            <a:p>
              <a:r>
                <a:rPr lang="en-US" dirty="0" smtClean="0">
                  <a:solidFill>
                    <a:srgbClr val="FF0000"/>
                  </a:solidFill>
                </a:rPr>
                <a:t>Fresh beam</a:t>
              </a:r>
              <a:endParaRPr lang="en-US" dirty="0">
                <a:solidFill>
                  <a:srgbClr val="FF0000"/>
                </a:solidFill>
              </a:endParaRPr>
            </a:p>
          </p:txBody>
        </p:sp>
      </p:grpSp>
      <p:sp>
        <p:nvSpPr>
          <p:cNvPr id="20" name="Title 19"/>
          <p:cNvSpPr>
            <a:spLocks noGrp="1"/>
          </p:cNvSpPr>
          <p:nvPr>
            <p:ph type="title"/>
          </p:nvPr>
        </p:nvSpPr>
        <p:spPr>
          <a:xfrm>
            <a:off x="2990180" y="520700"/>
            <a:ext cx="2940720" cy="936104"/>
          </a:xfrm>
        </p:spPr>
        <p:txBody>
          <a:bodyPr>
            <a:normAutofit fontScale="90000"/>
          </a:bodyPr>
          <a:lstStyle/>
          <a:p>
            <a:r>
              <a:rPr lang="en-US" sz="3200" b="1" dirty="0" smtClean="0">
                <a:effectLst>
                  <a:outerShdw blurRad="50800" dist="38100" dir="2700000" algn="tl" rotWithShape="0">
                    <a:srgbClr val="000000">
                      <a:alpha val="43000"/>
                    </a:srgbClr>
                  </a:outerShdw>
                </a:effectLst>
              </a:rPr>
              <a:t>FEL-1: </a:t>
            </a:r>
            <a:br>
              <a:rPr lang="en-US" sz="3200" b="1" dirty="0" smtClean="0">
                <a:effectLst>
                  <a:outerShdw blurRad="50800" dist="38100" dir="2700000" algn="tl" rotWithShape="0">
                    <a:srgbClr val="000000">
                      <a:alpha val="43000"/>
                    </a:srgbClr>
                  </a:outerShdw>
                </a:effectLst>
              </a:rPr>
            </a:br>
            <a:r>
              <a:rPr lang="en-US" sz="3200" b="1" dirty="0" smtClean="0">
                <a:effectLst>
                  <a:outerShdw blurRad="50800" dist="38100" dir="2700000" algn="tl" rotWithShape="0">
                    <a:srgbClr val="000000">
                      <a:alpha val="43000"/>
                    </a:srgbClr>
                  </a:outerShdw>
                </a:effectLst>
              </a:rPr>
              <a:t>High-Gain</a:t>
            </a:r>
            <a:br>
              <a:rPr lang="en-US" sz="3200" b="1" dirty="0" smtClean="0">
                <a:effectLst>
                  <a:outerShdw blurRad="50800" dist="38100" dir="2700000" algn="tl" rotWithShape="0">
                    <a:srgbClr val="000000">
                      <a:alpha val="43000"/>
                    </a:srgbClr>
                  </a:outerShdw>
                </a:effectLst>
              </a:rPr>
            </a:br>
            <a:r>
              <a:rPr lang="en-US" sz="3200" b="1" dirty="0" smtClean="0">
                <a:effectLst>
                  <a:outerShdw blurRad="50800" dist="38100" dir="2700000" algn="tl" rotWithShape="0">
                    <a:srgbClr val="000000">
                      <a:alpha val="43000"/>
                    </a:srgbClr>
                  </a:outerShdw>
                </a:effectLst>
              </a:rPr>
              <a:t>Harmonic Generation</a:t>
            </a:r>
            <a:endParaRPr lang="en-US" sz="3200" b="1" dirty="0">
              <a:effectLst>
                <a:outerShdw blurRad="50800" dist="38100" dir="2700000" algn="tl" rotWithShape="0">
                  <a:srgbClr val="000000">
                    <a:alpha val="43000"/>
                  </a:srgbClr>
                </a:outerShdw>
              </a:effectLst>
            </a:endParaRPr>
          </a:p>
        </p:txBody>
      </p:sp>
      <p:sp>
        <p:nvSpPr>
          <p:cNvPr id="17" name="Slide Number Placeholder 16"/>
          <p:cNvSpPr>
            <a:spLocks noGrp="1"/>
          </p:cNvSpPr>
          <p:nvPr>
            <p:ph type="sldNum" idx="10"/>
          </p:nvPr>
        </p:nvSpPr>
        <p:spPr/>
        <p:txBody>
          <a:bodyPr/>
          <a:lstStyle/>
          <a:p>
            <a:pPr>
              <a:defRPr/>
            </a:pPr>
            <a:fld id="{04B1BEB7-FF6F-5C4E-96AE-A789D9E90FB1}" type="slidenum">
              <a:rPr lang="it-IT" smtClean="0"/>
              <a:pPr>
                <a:defRPr/>
              </a:pPr>
              <a:t>5</a:t>
            </a:fld>
            <a:endParaRPr lang="it-IT" dirty="0"/>
          </a:p>
        </p:txBody>
      </p:sp>
      <p:sp>
        <p:nvSpPr>
          <p:cNvPr id="4" name="Rounded Rectangle 3"/>
          <p:cNvSpPr/>
          <p:nvPr/>
        </p:nvSpPr>
        <p:spPr bwMode="auto">
          <a:xfrm>
            <a:off x="2573893" y="2583160"/>
            <a:ext cx="818312" cy="263309"/>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lIns="90472" tIns="45238" rIns="90472" bIns="45238" anchor="ctr"/>
          <a:lstStyle/>
          <a:p>
            <a:pPr defTabSz="447965">
              <a:defRPr/>
            </a:pPr>
            <a:endParaRPr lang="en-US">
              <a:solidFill>
                <a:schemeClr val="accent1">
                  <a:lumMod val="75000"/>
                </a:schemeClr>
              </a:solidFill>
            </a:endParaRPr>
          </a:p>
        </p:txBody>
      </p:sp>
      <p:sp>
        <p:nvSpPr>
          <p:cNvPr id="5" name="Rounded Rectangle 4"/>
          <p:cNvSpPr/>
          <p:nvPr/>
        </p:nvSpPr>
        <p:spPr bwMode="auto">
          <a:xfrm>
            <a:off x="4099768" y="2583160"/>
            <a:ext cx="818312" cy="263309"/>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lIns="90472" tIns="45238" rIns="90472" bIns="45238" anchor="ctr"/>
          <a:lstStyle/>
          <a:p>
            <a:pPr defTabSz="447965">
              <a:defRPr/>
            </a:pPr>
            <a:endParaRPr lang="en-US">
              <a:solidFill>
                <a:schemeClr val="accent1">
                  <a:lumMod val="75000"/>
                </a:schemeClr>
              </a:solidFill>
            </a:endParaRPr>
          </a:p>
        </p:txBody>
      </p:sp>
      <p:sp>
        <p:nvSpPr>
          <p:cNvPr id="6" name="Rounded Rectangle 5"/>
          <p:cNvSpPr/>
          <p:nvPr/>
        </p:nvSpPr>
        <p:spPr bwMode="auto">
          <a:xfrm>
            <a:off x="5107881" y="2583160"/>
            <a:ext cx="818312" cy="263309"/>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lIns="90472" tIns="45238" rIns="90472" bIns="45238" anchor="ctr"/>
          <a:lstStyle/>
          <a:p>
            <a:pPr defTabSz="447965">
              <a:defRPr/>
            </a:pPr>
            <a:endParaRPr lang="en-US">
              <a:solidFill>
                <a:schemeClr val="accent1">
                  <a:lumMod val="75000"/>
                </a:schemeClr>
              </a:solidFill>
            </a:endParaRPr>
          </a:p>
        </p:txBody>
      </p:sp>
      <p:sp>
        <p:nvSpPr>
          <p:cNvPr id="15407" name="TextBox 18"/>
          <p:cNvSpPr txBox="1">
            <a:spLocks noChangeArrowheads="1"/>
          </p:cNvSpPr>
          <p:nvPr/>
        </p:nvSpPr>
        <p:spPr bwMode="auto">
          <a:xfrm>
            <a:off x="2217498" y="2007095"/>
            <a:ext cx="1331297"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72" tIns="45238" rIns="90472" bIns="45238">
            <a:spAutoFit/>
          </a:bodyPr>
          <a:lstStyle>
            <a:lvl1pPr eaLnBrk="0" hangingPunct="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hangingPunct="0">
              <a:defRPr sz="3600">
                <a:solidFill>
                  <a:srgbClr val="000000"/>
                </a:solidFill>
                <a:latin typeface="Helvetica Light" charset="0"/>
                <a:ea typeface="ＭＳ Ｐゴシック" charset="0"/>
                <a:sym typeface="Helvetica Light" charset="0"/>
              </a:defRPr>
            </a:lvl2pPr>
            <a:lvl3pPr marL="1143000" indent="-228600" eaLnBrk="0" hangingPunct="0">
              <a:defRPr sz="3600">
                <a:solidFill>
                  <a:srgbClr val="000000"/>
                </a:solidFill>
                <a:latin typeface="Helvetica Light" charset="0"/>
                <a:ea typeface="ＭＳ Ｐゴシック" charset="0"/>
                <a:sym typeface="Helvetica Light" charset="0"/>
              </a:defRPr>
            </a:lvl3pPr>
            <a:lvl4pPr marL="1600200" indent="-228600" eaLnBrk="0" hangingPunct="0">
              <a:defRPr sz="3600">
                <a:solidFill>
                  <a:srgbClr val="000000"/>
                </a:solidFill>
                <a:latin typeface="Helvetica Light" charset="0"/>
                <a:ea typeface="ＭＳ Ｐゴシック" charset="0"/>
                <a:sym typeface="Helvetica Light" charset="0"/>
              </a:defRPr>
            </a:lvl4pPr>
            <a:lvl5pPr marL="2057400" indent="-228600" eaLnBrk="0" hangingPunct="0">
              <a:defRPr sz="3600">
                <a:solidFill>
                  <a:srgbClr val="000000"/>
                </a:solidFill>
                <a:latin typeface="Helvetica Light" charset="0"/>
                <a:ea typeface="ＭＳ Ｐゴシック" charset="0"/>
                <a:sym typeface="Helvetica Light" charset="0"/>
              </a:defRPr>
            </a:lvl5pPr>
            <a:lvl6pPr marL="25146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ctr" eaLnBrk="1"/>
            <a:r>
              <a:rPr lang="en-US" sz="1900" i="1" dirty="0">
                <a:solidFill>
                  <a:schemeClr val="accent1">
                    <a:lumMod val="75000"/>
                  </a:schemeClr>
                </a:solidFill>
              </a:rPr>
              <a:t>modulator</a:t>
            </a:r>
          </a:p>
        </p:txBody>
      </p:sp>
      <p:sp>
        <p:nvSpPr>
          <p:cNvPr id="15408" name="TextBox 19"/>
          <p:cNvSpPr txBox="1">
            <a:spLocks noChangeArrowheads="1"/>
          </p:cNvSpPr>
          <p:nvPr/>
        </p:nvSpPr>
        <p:spPr bwMode="auto">
          <a:xfrm>
            <a:off x="4564140" y="2079104"/>
            <a:ext cx="4583317"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72" tIns="45238" rIns="90472" bIns="45238">
            <a:spAutoFit/>
          </a:bodyPr>
          <a:lstStyle>
            <a:lvl1pPr eaLnBrk="0" hangingPunct="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hangingPunct="0">
              <a:defRPr sz="3600">
                <a:solidFill>
                  <a:srgbClr val="000000"/>
                </a:solidFill>
                <a:latin typeface="Helvetica Light" charset="0"/>
                <a:ea typeface="ＭＳ Ｐゴシック" charset="0"/>
                <a:sym typeface="Helvetica Light" charset="0"/>
              </a:defRPr>
            </a:lvl2pPr>
            <a:lvl3pPr marL="1143000" indent="-228600" eaLnBrk="0" hangingPunct="0">
              <a:defRPr sz="3600">
                <a:solidFill>
                  <a:srgbClr val="000000"/>
                </a:solidFill>
                <a:latin typeface="Helvetica Light" charset="0"/>
                <a:ea typeface="ＭＳ Ｐゴシック" charset="0"/>
                <a:sym typeface="Helvetica Light" charset="0"/>
              </a:defRPr>
            </a:lvl3pPr>
            <a:lvl4pPr marL="1600200" indent="-228600" eaLnBrk="0" hangingPunct="0">
              <a:defRPr sz="3600">
                <a:solidFill>
                  <a:srgbClr val="000000"/>
                </a:solidFill>
                <a:latin typeface="Helvetica Light" charset="0"/>
                <a:ea typeface="ＭＳ Ｐゴシック" charset="0"/>
                <a:sym typeface="Helvetica Light" charset="0"/>
              </a:defRPr>
            </a:lvl4pPr>
            <a:lvl5pPr marL="2057400" indent="-228600" eaLnBrk="0" hangingPunct="0">
              <a:defRPr sz="3600">
                <a:solidFill>
                  <a:srgbClr val="000000"/>
                </a:solidFill>
                <a:latin typeface="Helvetica Light" charset="0"/>
                <a:ea typeface="ＭＳ Ｐゴシック" charset="0"/>
                <a:sym typeface="Helvetica Light" charset="0"/>
              </a:defRPr>
            </a:lvl5pPr>
            <a:lvl6pPr marL="25146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ctr" eaLnBrk="1"/>
            <a:r>
              <a:rPr lang="en-US" sz="1900" i="1" dirty="0">
                <a:solidFill>
                  <a:schemeClr val="accent1">
                    <a:lumMod val="75000"/>
                  </a:schemeClr>
                </a:solidFill>
              </a:rPr>
              <a:t>High gain radiator tuned at n</a:t>
            </a:r>
            <a:r>
              <a:rPr lang="en-US" sz="1900" i="1" baseline="30000" dirty="0">
                <a:solidFill>
                  <a:schemeClr val="accent1">
                    <a:lumMod val="75000"/>
                  </a:schemeClr>
                </a:solidFill>
              </a:rPr>
              <a:t>th</a:t>
            </a:r>
            <a:r>
              <a:rPr lang="en-US" sz="1900" i="1" dirty="0">
                <a:solidFill>
                  <a:schemeClr val="accent1">
                    <a:lumMod val="75000"/>
                  </a:schemeClr>
                </a:solidFill>
              </a:rPr>
              <a:t> harmonic</a:t>
            </a:r>
          </a:p>
        </p:txBody>
      </p:sp>
      <p:sp>
        <p:nvSpPr>
          <p:cNvPr id="15411" name="TextBox 22"/>
          <p:cNvSpPr txBox="1">
            <a:spLocks noChangeArrowheads="1"/>
          </p:cNvSpPr>
          <p:nvPr/>
        </p:nvSpPr>
        <p:spPr bwMode="auto">
          <a:xfrm>
            <a:off x="347565" y="2223009"/>
            <a:ext cx="1751361" cy="910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72" tIns="45238" rIns="90472" bIns="45238">
            <a:spAutoFit/>
          </a:bodyPr>
          <a:lstStyle>
            <a:lvl1pPr eaLnBrk="0" hangingPunct="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hangingPunct="0">
              <a:defRPr sz="3600">
                <a:solidFill>
                  <a:srgbClr val="000000"/>
                </a:solidFill>
                <a:latin typeface="Helvetica Light" charset="0"/>
                <a:ea typeface="ＭＳ Ｐゴシック" charset="0"/>
                <a:sym typeface="Helvetica Light" charset="0"/>
              </a:defRPr>
            </a:lvl2pPr>
            <a:lvl3pPr marL="1143000" indent="-228600" eaLnBrk="0" hangingPunct="0">
              <a:defRPr sz="3600">
                <a:solidFill>
                  <a:srgbClr val="000000"/>
                </a:solidFill>
                <a:latin typeface="Helvetica Light" charset="0"/>
                <a:ea typeface="ＭＳ Ｐゴシック" charset="0"/>
                <a:sym typeface="Helvetica Light" charset="0"/>
              </a:defRPr>
            </a:lvl3pPr>
            <a:lvl4pPr marL="1600200" indent="-228600" eaLnBrk="0" hangingPunct="0">
              <a:defRPr sz="3600">
                <a:solidFill>
                  <a:srgbClr val="000000"/>
                </a:solidFill>
                <a:latin typeface="Helvetica Light" charset="0"/>
                <a:ea typeface="ＭＳ Ｐゴシック" charset="0"/>
                <a:sym typeface="Helvetica Light" charset="0"/>
              </a:defRPr>
            </a:lvl4pPr>
            <a:lvl5pPr marL="2057400" indent="-228600" eaLnBrk="0" hangingPunct="0">
              <a:defRPr sz="3600">
                <a:solidFill>
                  <a:srgbClr val="000000"/>
                </a:solidFill>
                <a:latin typeface="Helvetica Light" charset="0"/>
                <a:ea typeface="ＭＳ Ｐゴシック" charset="0"/>
                <a:sym typeface="Helvetica Light" charset="0"/>
              </a:defRPr>
            </a:lvl5pPr>
            <a:lvl6pPr marL="25146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ctr" eaLnBrk="1"/>
            <a:r>
              <a:rPr lang="en-US" sz="1900" i="1" dirty="0">
                <a:solidFill>
                  <a:schemeClr val="accent1">
                    <a:lumMod val="75000"/>
                  </a:schemeClr>
                </a:solidFill>
              </a:rPr>
              <a:t>Seed</a:t>
            </a:r>
          </a:p>
          <a:p>
            <a:pPr algn="ctr" eaLnBrk="1"/>
            <a:r>
              <a:rPr lang="en-US" sz="1900" i="1" dirty="0">
                <a:solidFill>
                  <a:schemeClr val="accent1">
                    <a:lumMod val="75000"/>
                  </a:schemeClr>
                </a:solidFill>
              </a:rPr>
              <a:t>THG or </a:t>
            </a:r>
          </a:p>
          <a:p>
            <a:pPr algn="ctr" eaLnBrk="1"/>
            <a:r>
              <a:rPr lang="en-US" sz="1900" i="1" dirty="0">
                <a:solidFill>
                  <a:schemeClr val="accent1">
                    <a:lumMod val="75000"/>
                  </a:schemeClr>
                </a:solidFill>
              </a:rPr>
              <a:t>tuneable OPA</a:t>
            </a:r>
          </a:p>
        </p:txBody>
      </p:sp>
      <p:sp>
        <p:nvSpPr>
          <p:cNvPr id="35" name="Rounded Rectangle 34"/>
          <p:cNvSpPr/>
          <p:nvPr/>
        </p:nvSpPr>
        <p:spPr bwMode="auto">
          <a:xfrm>
            <a:off x="6043984" y="2583160"/>
            <a:ext cx="818312" cy="263309"/>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lIns="90472" tIns="45238" rIns="90472" bIns="45238" anchor="ctr"/>
          <a:lstStyle/>
          <a:p>
            <a:pPr defTabSz="447965">
              <a:defRPr/>
            </a:pPr>
            <a:endParaRPr lang="en-US">
              <a:solidFill>
                <a:schemeClr val="accent1">
                  <a:lumMod val="75000"/>
                </a:schemeClr>
              </a:solidFill>
            </a:endParaRPr>
          </a:p>
        </p:txBody>
      </p:sp>
      <p:sp>
        <p:nvSpPr>
          <p:cNvPr id="36" name="Rounded Rectangle 35"/>
          <p:cNvSpPr/>
          <p:nvPr/>
        </p:nvSpPr>
        <p:spPr bwMode="auto">
          <a:xfrm>
            <a:off x="7052096" y="2583160"/>
            <a:ext cx="818312" cy="263309"/>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lIns="90472" tIns="45238" rIns="90472" bIns="45238" anchor="ctr"/>
          <a:lstStyle/>
          <a:p>
            <a:pPr defTabSz="447965">
              <a:defRPr/>
            </a:pPr>
            <a:endParaRPr lang="en-US">
              <a:solidFill>
                <a:schemeClr val="accent1">
                  <a:lumMod val="75000"/>
                </a:schemeClr>
              </a:solidFill>
            </a:endParaRPr>
          </a:p>
        </p:txBody>
      </p:sp>
      <p:sp>
        <p:nvSpPr>
          <p:cNvPr id="37" name="Rounded Rectangle 36"/>
          <p:cNvSpPr/>
          <p:nvPr/>
        </p:nvSpPr>
        <p:spPr bwMode="auto">
          <a:xfrm>
            <a:off x="7988200" y="2583160"/>
            <a:ext cx="818312" cy="263309"/>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lIns="90472" tIns="45238" rIns="90472" bIns="45238" anchor="ctr"/>
          <a:lstStyle/>
          <a:p>
            <a:pPr defTabSz="447965">
              <a:defRPr/>
            </a:pPr>
            <a:endParaRPr lang="en-US">
              <a:solidFill>
                <a:schemeClr val="accent1">
                  <a:lumMod val="75000"/>
                </a:schemeClr>
              </a:solidFill>
            </a:endParaRPr>
          </a:p>
        </p:txBody>
      </p:sp>
      <p:sp>
        <p:nvSpPr>
          <p:cNvPr id="38" name="Rounded Rectangle 37"/>
          <p:cNvSpPr/>
          <p:nvPr/>
        </p:nvSpPr>
        <p:spPr bwMode="auto">
          <a:xfrm>
            <a:off x="8996312" y="2583160"/>
            <a:ext cx="818312" cy="263309"/>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lIns="90472" tIns="45238" rIns="90472" bIns="45238" anchor="ctr"/>
          <a:lstStyle/>
          <a:p>
            <a:pPr defTabSz="447965">
              <a:defRPr/>
            </a:pPr>
            <a:endParaRPr lang="en-US">
              <a:solidFill>
                <a:schemeClr val="accent1">
                  <a:lumMod val="75000"/>
                </a:schemeClr>
              </a:solidFill>
            </a:endParaRPr>
          </a:p>
        </p:txBody>
      </p:sp>
      <p:grpSp>
        <p:nvGrpSpPr>
          <p:cNvPr id="22" name="Group 21"/>
          <p:cNvGrpSpPr/>
          <p:nvPr/>
        </p:nvGrpSpPr>
        <p:grpSpPr>
          <a:xfrm>
            <a:off x="3019758" y="2586746"/>
            <a:ext cx="1373696" cy="724013"/>
            <a:chOff x="2664047" y="2343369"/>
            <a:chExt cx="1373696" cy="724013"/>
          </a:xfrm>
        </p:grpSpPr>
        <p:sp>
          <p:nvSpPr>
            <p:cNvPr id="9" name="Rounded Rectangle 8"/>
            <p:cNvSpPr/>
            <p:nvPr/>
          </p:nvSpPr>
          <p:spPr bwMode="auto">
            <a:xfrm>
              <a:off x="3202728" y="2343369"/>
              <a:ext cx="305175" cy="259617"/>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defTabSz="447965">
                <a:defRPr/>
              </a:pPr>
              <a:endParaRPr lang="en-US">
                <a:solidFill>
                  <a:schemeClr val="accent1">
                    <a:lumMod val="75000"/>
                  </a:schemeClr>
                </a:solidFill>
              </a:endParaRPr>
            </a:p>
          </p:txBody>
        </p:sp>
        <p:sp>
          <p:nvSpPr>
            <p:cNvPr id="39" name="TextBox 18"/>
            <p:cNvSpPr txBox="1">
              <a:spLocks noChangeArrowheads="1"/>
            </p:cNvSpPr>
            <p:nvPr/>
          </p:nvSpPr>
          <p:spPr bwMode="auto">
            <a:xfrm>
              <a:off x="2664047" y="2699717"/>
              <a:ext cx="1373696" cy="36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hangingPunct="0">
                <a:defRPr sz="3600">
                  <a:solidFill>
                    <a:srgbClr val="000000"/>
                  </a:solidFill>
                  <a:latin typeface="Helvetica Light" charset="0"/>
                  <a:ea typeface="ＭＳ Ｐゴシック" charset="0"/>
                  <a:sym typeface="Helvetica Light" charset="0"/>
                </a:defRPr>
              </a:lvl2pPr>
              <a:lvl3pPr marL="1143000" indent="-228600" eaLnBrk="0" hangingPunct="0">
                <a:defRPr sz="3600">
                  <a:solidFill>
                    <a:srgbClr val="000000"/>
                  </a:solidFill>
                  <a:latin typeface="Helvetica Light" charset="0"/>
                  <a:ea typeface="ＭＳ Ｐゴシック" charset="0"/>
                  <a:sym typeface="Helvetica Light" charset="0"/>
                </a:defRPr>
              </a:lvl3pPr>
              <a:lvl4pPr marL="1600200" indent="-228600" eaLnBrk="0" hangingPunct="0">
                <a:defRPr sz="3600">
                  <a:solidFill>
                    <a:srgbClr val="000000"/>
                  </a:solidFill>
                  <a:latin typeface="Helvetica Light" charset="0"/>
                  <a:ea typeface="ＭＳ Ｐゴシック" charset="0"/>
                  <a:sym typeface="Helvetica Light" charset="0"/>
                </a:defRPr>
              </a:lvl4pPr>
              <a:lvl5pPr marL="2057400" indent="-228600" eaLnBrk="0" hangingPunct="0">
                <a:defRPr sz="3600">
                  <a:solidFill>
                    <a:srgbClr val="000000"/>
                  </a:solidFill>
                  <a:latin typeface="Helvetica Light" charset="0"/>
                  <a:ea typeface="ＭＳ Ｐゴシック" charset="0"/>
                  <a:sym typeface="Helvetica Light" charset="0"/>
                </a:defRPr>
              </a:lvl5pPr>
              <a:lvl6pPr marL="25146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ctr" eaLnBrk="1"/>
              <a:r>
                <a:rPr lang="en-US" sz="1900" i="1" dirty="0">
                  <a:solidFill>
                    <a:schemeClr val="accent1">
                      <a:lumMod val="75000"/>
                    </a:schemeClr>
                  </a:solidFill>
                </a:rPr>
                <a:t>dispersion</a:t>
              </a:r>
            </a:p>
          </p:txBody>
        </p:sp>
      </p:grpSp>
      <p:grpSp>
        <p:nvGrpSpPr>
          <p:cNvPr id="16" name="Group 15"/>
          <p:cNvGrpSpPr/>
          <p:nvPr/>
        </p:nvGrpSpPr>
        <p:grpSpPr>
          <a:xfrm>
            <a:off x="1579488" y="4023210"/>
            <a:ext cx="2705387" cy="944176"/>
            <a:chOff x="1223888" y="3779837"/>
            <a:chExt cx="2705387" cy="944176"/>
          </a:xfrm>
        </p:grpSpPr>
        <p:sp>
          <p:nvSpPr>
            <p:cNvPr id="41" name="Oval 40"/>
            <p:cNvSpPr/>
            <p:nvPr/>
          </p:nvSpPr>
          <p:spPr>
            <a:xfrm>
              <a:off x="1439912" y="3779837"/>
              <a:ext cx="2489363" cy="422920"/>
            </a:xfrm>
            <a:prstGeom prst="ellipse">
              <a:avLst/>
            </a:prstGeom>
            <a:ln>
              <a:gradFill flip="none" rotWithShape="1">
                <a:gsLst>
                  <a:gs pos="0">
                    <a:schemeClr val="accent1">
                      <a:shade val="95000"/>
                      <a:satMod val="105000"/>
                    </a:schemeClr>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1223888" y="4283893"/>
              <a:ext cx="1191402" cy="440120"/>
            </a:xfrm>
            <a:prstGeom prst="rect">
              <a:avLst/>
            </a:prstGeom>
            <a:noFill/>
          </p:spPr>
          <p:txBody>
            <a:bodyPr wrap="none" rtlCol="0">
              <a:spAutoFit/>
            </a:bodyPr>
            <a:lstStyle/>
            <a:p>
              <a:r>
                <a:rPr lang="en-US" i="1" dirty="0">
                  <a:solidFill>
                    <a:srgbClr val="FF0000"/>
                  </a:solidFill>
                  <a:latin typeface="Times New Roman"/>
                  <a:cs typeface="Times New Roman"/>
                </a:rPr>
                <a:t>e-beam</a:t>
              </a:r>
            </a:p>
          </p:txBody>
        </p:sp>
      </p:grpSp>
      <p:grpSp>
        <p:nvGrpSpPr>
          <p:cNvPr id="18" name="Group 17"/>
          <p:cNvGrpSpPr/>
          <p:nvPr/>
        </p:nvGrpSpPr>
        <p:grpSpPr>
          <a:xfrm>
            <a:off x="787404" y="5031323"/>
            <a:ext cx="4075316" cy="2528352"/>
            <a:chOff x="431800" y="4787949"/>
            <a:chExt cx="4075317" cy="2528351"/>
          </a:xfrm>
        </p:grpSpPr>
        <p:pic>
          <p:nvPicPr>
            <p:cNvPr id="10" name="Picture 9"/>
            <p:cNvPicPr>
              <a:picLocks noChangeAspect="1"/>
            </p:cNvPicPr>
            <p:nvPr/>
          </p:nvPicPr>
          <p:blipFill>
            <a:blip r:embed="rId3"/>
            <a:stretch>
              <a:fillRect/>
            </a:stretch>
          </p:blipFill>
          <p:spPr>
            <a:xfrm>
              <a:off x="431800" y="4787949"/>
              <a:ext cx="4075317" cy="1872208"/>
            </a:xfrm>
            <a:prstGeom prst="rect">
              <a:avLst/>
            </a:prstGeom>
            <a:ln w="38100" cmpd="sng">
              <a:solidFill>
                <a:srgbClr val="FF0000"/>
              </a:solidFill>
            </a:ln>
          </p:spPr>
        </p:pic>
        <p:sp>
          <p:nvSpPr>
            <p:cNvPr id="34" name="TextBox 33"/>
            <p:cNvSpPr txBox="1"/>
            <p:nvPr/>
          </p:nvSpPr>
          <p:spPr>
            <a:xfrm>
              <a:off x="1295896" y="6876180"/>
              <a:ext cx="2477362" cy="440120"/>
            </a:xfrm>
            <a:prstGeom prst="rect">
              <a:avLst/>
            </a:prstGeom>
            <a:noFill/>
          </p:spPr>
          <p:txBody>
            <a:bodyPr wrap="none" rtlCol="0">
              <a:spAutoFit/>
            </a:bodyPr>
            <a:lstStyle/>
            <a:p>
              <a:r>
                <a:rPr lang="en-US" dirty="0" smtClean="0">
                  <a:solidFill>
                    <a:srgbClr val="FF0000"/>
                  </a:solidFill>
                </a:rPr>
                <a:t>Modulated beam</a:t>
              </a:r>
              <a:endParaRPr lang="en-US" dirty="0">
                <a:solidFill>
                  <a:srgbClr val="FF0000"/>
                </a:solidFill>
              </a:endParaRPr>
            </a:p>
          </p:txBody>
        </p:sp>
      </p:grpSp>
      <p:grpSp>
        <p:nvGrpSpPr>
          <p:cNvPr id="19" name="Group 18"/>
          <p:cNvGrpSpPr/>
          <p:nvPr/>
        </p:nvGrpSpPr>
        <p:grpSpPr>
          <a:xfrm>
            <a:off x="2155552" y="3375142"/>
            <a:ext cx="1345352" cy="1107703"/>
            <a:chOff x="1799952" y="3131765"/>
            <a:chExt cx="1345352" cy="1107703"/>
          </a:xfrm>
        </p:grpSpPr>
        <p:sp>
          <p:nvSpPr>
            <p:cNvPr id="40" name="Freeform 18"/>
            <p:cNvSpPr>
              <a:spLocks/>
            </p:cNvSpPr>
            <p:nvPr/>
          </p:nvSpPr>
          <p:spPr bwMode="auto">
            <a:xfrm>
              <a:off x="2159992" y="3131765"/>
              <a:ext cx="985312" cy="1107703"/>
            </a:xfrm>
            <a:custGeom>
              <a:avLst/>
              <a:gdLst>
                <a:gd name="T0" fmla="*/ 28054 w 153"/>
                <a:gd name="T1" fmla="*/ 2120 h 423"/>
                <a:gd name="T2" fmla="*/ 27296 w 153"/>
                <a:gd name="T3" fmla="*/ 2120 h 423"/>
                <a:gd name="T4" fmla="*/ 26608 w 153"/>
                <a:gd name="T5" fmla="*/ 2120 h 423"/>
                <a:gd name="T6" fmla="*/ 25861 w 153"/>
                <a:gd name="T7" fmla="*/ 2120 h 423"/>
                <a:gd name="T8" fmla="*/ 25118 w 153"/>
                <a:gd name="T9" fmla="*/ 2120 h 423"/>
                <a:gd name="T10" fmla="*/ 24360 w 153"/>
                <a:gd name="T11" fmla="*/ 2120 h 423"/>
                <a:gd name="T12" fmla="*/ 23668 w 153"/>
                <a:gd name="T13" fmla="*/ 2120 h 423"/>
                <a:gd name="T14" fmla="*/ 22925 w 153"/>
                <a:gd name="T15" fmla="*/ 2120 h 423"/>
                <a:gd name="T16" fmla="*/ 22167 w 153"/>
                <a:gd name="T17" fmla="*/ 2120 h 423"/>
                <a:gd name="T18" fmla="*/ 21475 w 153"/>
                <a:gd name="T19" fmla="*/ 2120 h 423"/>
                <a:gd name="T20" fmla="*/ 20732 w 153"/>
                <a:gd name="T21" fmla="*/ 2111 h 423"/>
                <a:gd name="T22" fmla="*/ 19985 w 153"/>
                <a:gd name="T23" fmla="*/ 2092 h 423"/>
                <a:gd name="T24" fmla="*/ 19227 w 153"/>
                <a:gd name="T25" fmla="*/ 2040 h 423"/>
                <a:gd name="T26" fmla="*/ 18539 w 153"/>
                <a:gd name="T27" fmla="*/ 1950 h 423"/>
                <a:gd name="T28" fmla="*/ 17792 w 153"/>
                <a:gd name="T29" fmla="*/ 1787 h 423"/>
                <a:gd name="T30" fmla="*/ 17034 w 153"/>
                <a:gd name="T31" fmla="*/ 1534 h 423"/>
                <a:gd name="T32" fmla="*/ 16493 w 153"/>
                <a:gd name="T33" fmla="*/ 1190 h 423"/>
                <a:gd name="T34" fmla="*/ 15749 w 153"/>
                <a:gd name="T35" fmla="*/ 781 h 423"/>
                <a:gd name="T36" fmla="*/ 15043 w 153"/>
                <a:gd name="T37" fmla="*/ 392 h 423"/>
                <a:gd name="T38" fmla="*/ 14299 w 153"/>
                <a:gd name="T39" fmla="*/ 103 h 423"/>
                <a:gd name="T40" fmla="*/ 13552 w 153"/>
                <a:gd name="T41" fmla="*/ 0 h 423"/>
                <a:gd name="T42" fmla="*/ 12850 w 153"/>
                <a:gd name="T43" fmla="*/ 103 h 423"/>
                <a:gd name="T44" fmla="*/ 12309 w 153"/>
                <a:gd name="T45" fmla="*/ 392 h 423"/>
                <a:gd name="T46" fmla="*/ 11562 w 153"/>
                <a:gd name="T47" fmla="*/ 781 h 423"/>
                <a:gd name="T48" fmla="*/ 10818 w 153"/>
                <a:gd name="T49" fmla="*/ 1190 h 423"/>
                <a:gd name="T50" fmla="*/ 10060 w 153"/>
                <a:gd name="T51" fmla="*/ 1534 h 423"/>
                <a:gd name="T52" fmla="*/ 9369 w 153"/>
                <a:gd name="T53" fmla="*/ 1787 h 423"/>
                <a:gd name="T54" fmla="*/ 8817 w 153"/>
                <a:gd name="T55" fmla="*/ 1950 h 423"/>
                <a:gd name="T56" fmla="*/ 8070 w 153"/>
                <a:gd name="T57" fmla="*/ 2040 h 423"/>
                <a:gd name="T58" fmla="*/ 7326 w 153"/>
                <a:gd name="T59" fmla="*/ 2092 h 423"/>
                <a:gd name="T60" fmla="*/ 6771 w 153"/>
                <a:gd name="T61" fmla="*/ 2111 h 423"/>
                <a:gd name="T62" fmla="*/ 6024 w 153"/>
                <a:gd name="T63" fmla="*/ 2120 h 423"/>
                <a:gd name="T64" fmla="*/ 5336 w 153"/>
                <a:gd name="T65" fmla="*/ 2120 h 423"/>
                <a:gd name="T66" fmla="*/ 4589 w 153"/>
                <a:gd name="T67" fmla="*/ 2120 h 423"/>
                <a:gd name="T68" fmla="*/ 4037 w 153"/>
                <a:gd name="T69" fmla="*/ 2120 h 423"/>
                <a:gd name="T70" fmla="*/ 3290 w 153"/>
                <a:gd name="T71" fmla="*/ 2120 h 423"/>
                <a:gd name="T72" fmla="*/ 2734 w 153"/>
                <a:gd name="T73" fmla="*/ 2120 h 423"/>
                <a:gd name="T74" fmla="*/ 1991 w 153"/>
                <a:gd name="T75" fmla="*/ 2120 h 423"/>
                <a:gd name="T76" fmla="*/ 1299 w 153"/>
                <a:gd name="T77" fmla="*/ 2120 h 423"/>
                <a:gd name="T78" fmla="*/ 743 w 153"/>
                <a:gd name="T79" fmla="*/ 2120 h 423"/>
                <a:gd name="T80" fmla="*/ 0 w 153"/>
                <a:gd name="T81" fmla="*/ 2120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flip="none" rotWithShape="1">
              <a:gsLst>
                <a:gs pos="30000">
                  <a:srgbClr val="FF6600"/>
                </a:gs>
                <a:gs pos="100000">
                  <a:srgbClr val="FFFFFF"/>
                </a:gs>
              </a:gsLst>
              <a:lin ang="0" scaled="1"/>
              <a:tileRect/>
            </a:gradFill>
            <a:ln w="19050" cmpd="sng">
              <a:solidFill>
                <a:srgbClr val="FF6600"/>
              </a:solidFill>
              <a:prstDash val="solid"/>
              <a:round/>
              <a:headEnd/>
              <a:tailEnd/>
            </a:ln>
            <a:extLst/>
          </p:spPr>
          <p:txBody>
            <a:bodyPr/>
            <a:lstStyle/>
            <a:p>
              <a:endParaRPr lang="it-IT"/>
            </a:p>
          </p:txBody>
        </p:sp>
        <p:sp>
          <p:nvSpPr>
            <p:cNvPr id="43" name="TextBox 42"/>
            <p:cNvSpPr txBox="1"/>
            <p:nvPr/>
          </p:nvSpPr>
          <p:spPr>
            <a:xfrm>
              <a:off x="1799952" y="3131765"/>
              <a:ext cx="698954" cy="353174"/>
            </a:xfrm>
            <a:prstGeom prst="rect">
              <a:avLst/>
            </a:prstGeom>
            <a:noFill/>
          </p:spPr>
          <p:txBody>
            <a:bodyPr wrap="none" rtlCol="0">
              <a:spAutoFit/>
            </a:bodyPr>
            <a:lstStyle/>
            <a:p>
              <a:r>
                <a:rPr lang="en-US" sz="1800" i="1" dirty="0">
                  <a:solidFill>
                    <a:srgbClr val="FF6600"/>
                  </a:solidFill>
                  <a:latin typeface="Times New Roman"/>
                  <a:cs typeface="Times New Roman"/>
                </a:rPr>
                <a:t>Seed</a:t>
              </a:r>
              <a:r>
                <a:rPr lang="en-US" sz="1800" i="1" dirty="0">
                  <a:solidFill>
                    <a:schemeClr val="accent3">
                      <a:lumMod val="60000"/>
                      <a:lumOff val="40000"/>
                    </a:schemeClr>
                  </a:solidFill>
                  <a:latin typeface="Times New Roman"/>
                  <a:cs typeface="Times New Roman"/>
                </a:rPr>
                <a:t> </a:t>
              </a:r>
              <a:endParaRPr lang="en-US" sz="2200" i="1" dirty="0">
                <a:solidFill>
                  <a:srgbClr val="98FF77"/>
                </a:solidFill>
                <a:latin typeface="Times New Roman"/>
                <a:cs typeface="Times New Roman"/>
              </a:endParaRPr>
            </a:p>
          </p:txBody>
        </p:sp>
      </p:grpSp>
      <p:grpSp>
        <p:nvGrpSpPr>
          <p:cNvPr id="21" name="Group 20"/>
          <p:cNvGrpSpPr/>
          <p:nvPr/>
        </p:nvGrpSpPr>
        <p:grpSpPr>
          <a:xfrm>
            <a:off x="787400" y="5031323"/>
            <a:ext cx="4124155" cy="2528352"/>
            <a:chOff x="431800" y="4787949"/>
            <a:chExt cx="4124155" cy="2528351"/>
          </a:xfrm>
        </p:grpSpPr>
        <p:pic>
          <p:nvPicPr>
            <p:cNvPr id="11" name="Picture 10"/>
            <p:cNvPicPr>
              <a:picLocks noChangeAspect="1"/>
            </p:cNvPicPr>
            <p:nvPr/>
          </p:nvPicPr>
          <p:blipFill>
            <a:blip r:embed="rId4"/>
            <a:stretch>
              <a:fillRect/>
            </a:stretch>
          </p:blipFill>
          <p:spPr>
            <a:xfrm>
              <a:off x="431800" y="4787949"/>
              <a:ext cx="4124155" cy="1872208"/>
            </a:xfrm>
            <a:prstGeom prst="rect">
              <a:avLst/>
            </a:prstGeom>
            <a:ln w="38100" cmpd="sng">
              <a:solidFill>
                <a:srgbClr val="FF0000"/>
              </a:solidFill>
            </a:ln>
          </p:spPr>
        </p:pic>
        <p:sp>
          <p:nvSpPr>
            <p:cNvPr id="47" name="TextBox 46"/>
            <p:cNvSpPr txBox="1"/>
            <p:nvPr/>
          </p:nvSpPr>
          <p:spPr>
            <a:xfrm>
              <a:off x="1367903" y="6876180"/>
              <a:ext cx="2255095" cy="440120"/>
            </a:xfrm>
            <a:prstGeom prst="rect">
              <a:avLst/>
            </a:prstGeom>
            <a:noFill/>
          </p:spPr>
          <p:txBody>
            <a:bodyPr wrap="none" rtlCol="0">
              <a:spAutoFit/>
            </a:bodyPr>
            <a:lstStyle/>
            <a:p>
              <a:r>
                <a:rPr lang="en-US" dirty="0" smtClean="0">
                  <a:solidFill>
                    <a:srgbClr val="FF0000"/>
                  </a:solidFill>
                </a:rPr>
                <a:t>Bunched beam</a:t>
              </a:r>
              <a:endParaRPr lang="en-US" dirty="0">
                <a:solidFill>
                  <a:srgbClr val="FF0000"/>
                </a:solidFill>
              </a:endParaRPr>
            </a:p>
          </p:txBody>
        </p:sp>
      </p:grpSp>
      <p:grpSp>
        <p:nvGrpSpPr>
          <p:cNvPr id="25" name="Group 24"/>
          <p:cNvGrpSpPr/>
          <p:nvPr/>
        </p:nvGrpSpPr>
        <p:grpSpPr>
          <a:xfrm>
            <a:off x="4564546" y="4347315"/>
            <a:ext cx="4263148" cy="1628190"/>
            <a:chOff x="4208941" y="4103936"/>
            <a:chExt cx="4263148" cy="1628189"/>
          </a:xfrm>
        </p:grpSpPr>
        <p:sp>
          <p:nvSpPr>
            <p:cNvPr id="2" name="Right Arrow 1"/>
            <p:cNvSpPr/>
            <p:nvPr/>
          </p:nvSpPr>
          <p:spPr bwMode="auto">
            <a:xfrm rot="1205903">
              <a:off x="4208941" y="4103936"/>
              <a:ext cx="1063197" cy="4320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FF0000"/>
                </a:solidFill>
              </a:endParaRPr>
            </a:p>
          </p:txBody>
        </p:sp>
        <p:grpSp>
          <p:nvGrpSpPr>
            <p:cNvPr id="24" name="Group 23"/>
            <p:cNvGrpSpPr/>
            <p:nvPr/>
          </p:nvGrpSpPr>
          <p:grpSpPr>
            <a:xfrm>
              <a:off x="5688384" y="4427909"/>
              <a:ext cx="2489363" cy="431319"/>
              <a:chOff x="5688384" y="4427909"/>
              <a:chExt cx="2489363" cy="431319"/>
            </a:xfrm>
          </p:grpSpPr>
          <p:sp>
            <p:nvSpPr>
              <p:cNvPr id="51" name="Oval 50"/>
              <p:cNvSpPr/>
              <p:nvPr/>
            </p:nvSpPr>
            <p:spPr>
              <a:xfrm>
                <a:off x="6552480" y="4427909"/>
                <a:ext cx="685410" cy="431319"/>
              </a:xfrm>
              <a:prstGeom prst="ellipse">
                <a:avLst/>
              </a:prstGeom>
              <a:effectLst>
                <a:glow rad="584200">
                  <a:schemeClr val="accent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4" name="Oval 43"/>
              <p:cNvSpPr/>
              <p:nvPr/>
            </p:nvSpPr>
            <p:spPr>
              <a:xfrm>
                <a:off x="5688384" y="4427909"/>
                <a:ext cx="2489363" cy="422920"/>
              </a:xfrm>
              <a:prstGeom prst="ellipse">
                <a:avLst/>
              </a:prstGeom>
              <a:ln>
                <a:gradFill flip="none" rotWithShape="1">
                  <a:gsLst>
                    <a:gs pos="0">
                      <a:schemeClr val="accent1">
                        <a:shade val="95000"/>
                        <a:satMod val="105000"/>
                      </a:schemeClr>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
          <p:nvSpPr>
            <p:cNvPr id="54" name="TextBox 53"/>
            <p:cNvSpPr txBox="1"/>
            <p:nvPr/>
          </p:nvSpPr>
          <p:spPr>
            <a:xfrm>
              <a:off x="5904409" y="5292005"/>
              <a:ext cx="2567680" cy="440120"/>
            </a:xfrm>
            <a:prstGeom prst="rect">
              <a:avLst/>
            </a:prstGeom>
            <a:noFill/>
          </p:spPr>
          <p:txBody>
            <a:bodyPr wrap="none" rtlCol="0">
              <a:spAutoFit/>
            </a:bodyPr>
            <a:lstStyle/>
            <a:p>
              <a:r>
                <a:rPr lang="en-US" i="1" dirty="0">
                  <a:solidFill>
                    <a:srgbClr val="FF0000"/>
                  </a:solidFill>
                  <a:latin typeface="Times New Roman"/>
                  <a:cs typeface="Times New Roman"/>
                </a:rPr>
                <a:t>modulated e-beam</a:t>
              </a:r>
            </a:p>
          </p:txBody>
        </p:sp>
      </p:grpSp>
      <p:grpSp>
        <p:nvGrpSpPr>
          <p:cNvPr id="23" name="Group 22"/>
          <p:cNvGrpSpPr/>
          <p:nvPr/>
        </p:nvGrpSpPr>
        <p:grpSpPr>
          <a:xfrm>
            <a:off x="5755952" y="3519153"/>
            <a:ext cx="1993424" cy="1611760"/>
            <a:chOff x="5472360" y="3347789"/>
            <a:chExt cx="1993424" cy="1611759"/>
          </a:xfrm>
        </p:grpSpPr>
        <p:sp>
          <p:nvSpPr>
            <p:cNvPr id="45" name="Freeform 18"/>
            <p:cNvSpPr>
              <a:spLocks/>
            </p:cNvSpPr>
            <p:nvPr/>
          </p:nvSpPr>
          <p:spPr bwMode="auto">
            <a:xfrm>
              <a:off x="6480472" y="3851845"/>
              <a:ext cx="985312" cy="1107703"/>
            </a:xfrm>
            <a:custGeom>
              <a:avLst/>
              <a:gdLst>
                <a:gd name="T0" fmla="*/ 28054 w 153"/>
                <a:gd name="T1" fmla="*/ 2120 h 423"/>
                <a:gd name="T2" fmla="*/ 27296 w 153"/>
                <a:gd name="T3" fmla="*/ 2120 h 423"/>
                <a:gd name="T4" fmla="*/ 26608 w 153"/>
                <a:gd name="T5" fmla="*/ 2120 h 423"/>
                <a:gd name="T6" fmla="*/ 25861 w 153"/>
                <a:gd name="T7" fmla="*/ 2120 h 423"/>
                <a:gd name="T8" fmla="*/ 25118 w 153"/>
                <a:gd name="T9" fmla="*/ 2120 h 423"/>
                <a:gd name="T10" fmla="*/ 24360 w 153"/>
                <a:gd name="T11" fmla="*/ 2120 h 423"/>
                <a:gd name="T12" fmla="*/ 23668 w 153"/>
                <a:gd name="T13" fmla="*/ 2120 h 423"/>
                <a:gd name="T14" fmla="*/ 22925 w 153"/>
                <a:gd name="T15" fmla="*/ 2120 h 423"/>
                <a:gd name="T16" fmla="*/ 22167 w 153"/>
                <a:gd name="T17" fmla="*/ 2120 h 423"/>
                <a:gd name="T18" fmla="*/ 21475 w 153"/>
                <a:gd name="T19" fmla="*/ 2120 h 423"/>
                <a:gd name="T20" fmla="*/ 20732 w 153"/>
                <a:gd name="T21" fmla="*/ 2111 h 423"/>
                <a:gd name="T22" fmla="*/ 19985 w 153"/>
                <a:gd name="T23" fmla="*/ 2092 h 423"/>
                <a:gd name="T24" fmla="*/ 19227 w 153"/>
                <a:gd name="T25" fmla="*/ 2040 h 423"/>
                <a:gd name="T26" fmla="*/ 18539 w 153"/>
                <a:gd name="T27" fmla="*/ 1950 h 423"/>
                <a:gd name="T28" fmla="*/ 17792 w 153"/>
                <a:gd name="T29" fmla="*/ 1787 h 423"/>
                <a:gd name="T30" fmla="*/ 17034 w 153"/>
                <a:gd name="T31" fmla="*/ 1534 h 423"/>
                <a:gd name="T32" fmla="*/ 16493 w 153"/>
                <a:gd name="T33" fmla="*/ 1190 h 423"/>
                <a:gd name="T34" fmla="*/ 15749 w 153"/>
                <a:gd name="T35" fmla="*/ 781 h 423"/>
                <a:gd name="T36" fmla="*/ 15043 w 153"/>
                <a:gd name="T37" fmla="*/ 392 h 423"/>
                <a:gd name="T38" fmla="*/ 14299 w 153"/>
                <a:gd name="T39" fmla="*/ 103 h 423"/>
                <a:gd name="T40" fmla="*/ 13552 w 153"/>
                <a:gd name="T41" fmla="*/ 0 h 423"/>
                <a:gd name="T42" fmla="*/ 12850 w 153"/>
                <a:gd name="T43" fmla="*/ 103 h 423"/>
                <a:gd name="T44" fmla="*/ 12309 w 153"/>
                <a:gd name="T45" fmla="*/ 392 h 423"/>
                <a:gd name="T46" fmla="*/ 11562 w 153"/>
                <a:gd name="T47" fmla="*/ 781 h 423"/>
                <a:gd name="T48" fmla="*/ 10818 w 153"/>
                <a:gd name="T49" fmla="*/ 1190 h 423"/>
                <a:gd name="T50" fmla="*/ 10060 w 153"/>
                <a:gd name="T51" fmla="*/ 1534 h 423"/>
                <a:gd name="T52" fmla="*/ 9369 w 153"/>
                <a:gd name="T53" fmla="*/ 1787 h 423"/>
                <a:gd name="T54" fmla="*/ 8817 w 153"/>
                <a:gd name="T55" fmla="*/ 1950 h 423"/>
                <a:gd name="T56" fmla="*/ 8070 w 153"/>
                <a:gd name="T57" fmla="*/ 2040 h 423"/>
                <a:gd name="T58" fmla="*/ 7326 w 153"/>
                <a:gd name="T59" fmla="*/ 2092 h 423"/>
                <a:gd name="T60" fmla="*/ 6771 w 153"/>
                <a:gd name="T61" fmla="*/ 2111 h 423"/>
                <a:gd name="T62" fmla="*/ 6024 w 153"/>
                <a:gd name="T63" fmla="*/ 2120 h 423"/>
                <a:gd name="T64" fmla="*/ 5336 w 153"/>
                <a:gd name="T65" fmla="*/ 2120 h 423"/>
                <a:gd name="T66" fmla="*/ 4589 w 153"/>
                <a:gd name="T67" fmla="*/ 2120 h 423"/>
                <a:gd name="T68" fmla="*/ 4037 w 153"/>
                <a:gd name="T69" fmla="*/ 2120 h 423"/>
                <a:gd name="T70" fmla="*/ 3290 w 153"/>
                <a:gd name="T71" fmla="*/ 2120 h 423"/>
                <a:gd name="T72" fmla="*/ 2734 w 153"/>
                <a:gd name="T73" fmla="*/ 2120 h 423"/>
                <a:gd name="T74" fmla="*/ 1991 w 153"/>
                <a:gd name="T75" fmla="*/ 2120 h 423"/>
                <a:gd name="T76" fmla="*/ 1299 w 153"/>
                <a:gd name="T77" fmla="*/ 2120 h 423"/>
                <a:gd name="T78" fmla="*/ 743 w 153"/>
                <a:gd name="T79" fmla="*/ 2120 h 423"/>
                <a:gd name="T80" fmla="*/ 0 w 153"/>
                <a:gd name="T81" fmla="*/ 2120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flip="none" rotWithShape="1">
              <a:gsLst>
                <a:gs pos="27000">
                  <a:srgbClr val="139BFB"/>
                </a:gs>
                <a:gs pos="100000">
                  <a:srgbClr val="FFFFFF"/>
                </a:gs>
              </a:gsLst>
              <a:lin ang="0" scaled="1"/>
              <a:tileRect/>
            </a:gradFill>
            <a:ln w="19050" cmpd="sng">
              <a:solidFill>
                <a:srgbClr val="139BFB"/>
              </a:solidFill>
              <a:prstDash val="solid"/>
              <a:round/>
              <a:headEnd/>
              <a:tailEnd/>
            </a:ln>
            <a:extLst/>
          </p:spPr>
          <p:txBody>
            <a:bodyPr lIns="100794" tIns="50397" rIns="100794" bIns="50397"/>
            <a:lstStyle/>
            <a:p>
              <a:endParaRPr lang="it-IT"/>
            </a:p>
          </p:txBody>
        </p:sp>
        <p:sp>
          <p:nvSpPr>
            <p:cNvPr id="46" name="TextBox 45"/>
            <p:cNvSpPr txBox="1"/>
            <p:nvPr/>
          </p:nvSpPr>
          <p:spPr>
            <a:xfrm>
              <a:off x="5472360" y="3347789"/>
              <a:ext cx="1442315" cy="610783"/>
            </a:xfrm>
            <a:prstGeom prst="rect">
              <a:avLst/>
            </a:prstGeom>
            <a:noFill/>
          </p:spPr>
          <p:txBody>
            <a:bodyPr wrap="none" rtlCol="0">
              <a:spAutoFit/>
            </a:bodyPr>
            <a:lstStyle/>
            <a:p>
              <a:r>
                <a:rPr lang="en-US" sz="1800" i="1" dirty="0">
                  <a:solidFill>
                    <a:srgbClr val="FFFFFF"/>
                  </a:solidFill>
                  <a:latin typeface="Times New Roman"/>
                  <a:cs typeface="Times New Roman"/>
                </a:rPr>
                <a:t>n</a:t>
              </a:r>
              <a:r>
                <a:rPr lang="en-US" sz="1800" i="1" baseline="30000" dirty="0">
                  <a:solidFill>
                    <a:srgbClr val="FFFFFF"/>
                  </a:solidFill>
                  <a:latin typeface="Times New Roman"/>
                  <a:cs typeface="Times New Roman"/>
                </a:rPr>
                <a:t>th</a:t>
              </a:r>
              <a:r>
                <a:rPr lang="en-US" sz="1800" i="1" dirty="0">
                  <a:solidFill>
                    <a:srgbClr val="FFFFFF"/>
                  </a:solidFill>
                  <a:latin typeface="Times New Roman"/>
                  <a:cs typeface="Times New Roman"/>
                </a:rPr>
                <a:t> harmonic </a:t>
              </a:r>
            </a:p>
            <a:p>
              <a:r>
                <a:rPr lang="en-US" sz="1800" i="1" dirty="0">
                  <a:solidFill>
                    <a:srgbClr val="FFFFFF"/>
                  </a:solidFill>
                  <a:latin typeface="Times New Roman"/>
                  <a:cs typeface="Times New Roman"/>
                </a:rPr>
                <a:t>radiation</a:t>
              </a:r>
              <a:endParaRPr lang="en-US" sz="2200" i="1" dirty="0">
                <a:solidFill>
                  <a:srgbClr val="FFFFFF"/>
                </a:solidFill>
                <a:latin typeface="Times New Roman"/>
                <a:cs typeface="Times New Roman"/>
              </a:endParaRPr>
            </a:p>
          </p:txBody>
        </p:sp>
      </p:grpSp>
      <p:cxnSp>
        <p:nvCxnSpPr>
          <p:cNvPr id="27" name="Straight Arrow Connector 26"/>
          <p:cNvCxnSpPr/>
          <p:nvPr/>
        </p:nvCxnSpPr>
        <p:spPr bwMode="auto">
          <a:xfrm>
            <a:off x="1939532" y="2727065"/>
            <a:ext cx="432048" cy="0"/>
          </a:xfrm>
          <a:prstGeom prst="straightConnector1">
            <a:avLst/>
          </a:prstGeom>
          <a:solidFill>
            <a:srgbClr val="00B8FF"/>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48" name="Picture 47"/>
          <p:cNvPicPr>
            <a:picLocks noChangeAspect="1"/>
          </p:cNvPicPr>
          <p:nvPr/>
        </p:nvPicPr>
        <p:blipFill>
          <a:blip r:embed="rId5"/>
          <a:stretch>
            <a:fillRect/>
          </a:stretch>
        </p:blipFill>
        <p:spPr>
          <a:xfrm>
            <a:off x="5391586" y="187352"/>
            <a:ext cx="4562040" cy="1539848"/>
          </a:xfrm>
          <a:prstGeom prst="rect">
            <a:avLst/>
          </a:prstGeom>
        </p:spPr>
      </p:pic>
    </p:spTree>
    <p:extLst>
      <p:ext uri="{BB962C8B-B14F-4D97-AF65-F5344CB8AC3E}">
        <p14:creationId xmlns:p14="http://schemas.microsoft.com/office/powerpoint/2010/main" val="45220586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6" presetClass="emph" presetSubtype="0" repeatCount="2000" accel="50000" fill="hold" nodeType="withEffect">
                                  <p:stCondLst>
                                    <p:cond delay="0"/>
                                  </p:stCondLst>
                                  <p:childTnLst>
                                    <p:animScale>
                                      <p:cBhvr>
                                        <p:cTn id="31" dur="1000" fill="hold"/>
                                        <p:tgtEl>
                                          <p:spTgt spid="22"/>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normAutofit/>
          </a:bodyPr>
          <a:lstStyle/>
          <a:p>
            <a:r>
              <a:rPr lang="en-US" sz="3200" b="1" dirty="0" smtClean="0">
                <a:effectLst>
                  <a:outerShdw blurRad="50800" dist="38100" dir="2700000" algn="tl" rotWithShape="0">
                    <a:srgbClr val="000000">
                      <a:alpha val="43000"/>
                    </a:srgbClr>
                  </a:outerShdw>
                </a:effectLst>
              </a:rPr>
              <a:t>FEL-1 &amp; FEL-2 HGHG FEL</a:t>
            </a:r>
            <a:endParaRPr lang="en-US" sz="3200" b="1" dirty="0">
              <a:effectLst>
                <a:outerShdw blurRad="50800" dist="38100" dir="2700000" algn="tl" rotWithShape="0">
                  <a:srgbClr val="000000">
                    <a:alpha val="43000"/>
                  </a:srgbClr>
                </a:outerShdw>
              </a:effectLst>
            </a:endParaRPr>
          </a:p>
        </p:txBody>
      </p:sp>
      <p:grpSp>
        <p:nvGrpSpPr>
          <p:cNvPr id="81" name="Group 80"/>
          <p:cNvGrpSpPr/>
          <p:nvPr/>
        </p:nvGrpSpPr>
        <p:grpSpPr>
          <a:xfrm>
            <a:off x="271365" y="1166823"/>
            <a:ext cx="9467059" cy="1163964"/>
            <a:chOff x="284065" y="1408123"/>
            <a:chExt cx="9467059" cy="1163964"/>
          </a:xfrm>
        </p:grpSpPr>
        <p:sp>
          <p:nvSpPr>
            <p:cNvPr id="4" name="Rounded Rectangle 3"/>
            <p:cNvSpPr/>
            <p:nvPr/>
          </p:nvSpPr>
          <p:spPr bwMode="auto">
            <a:xfrm>
              <a:off x="2510393" y="1984188"/>
              <a:ext cx="818312" cy="263309"/>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lIns="90472" tIns="45238" rIns="90472" bIns="45238" anchor="ctr"/>
            <a:lstStyle/>
            <a:p>
              <a:pPr defTabSz="447965">
                <a:defRPr/>
              </a:pPr>
              <a:endParaRPr lang="en-US">
                <a:solidFill>
                  <a:schemeClr val="accent1">
                    <a:lumMod val="75000"/>
                  </a:schemeClr>
                </a:solidFill>
              </a:endParaRPr>
            </a:p>
          </p:txBody>
        </p:sp>
        <p:sp>
          <p:nvSpPr>
            <p:cNvPr id="5" name="Rounded Rectangle 4"/>
            <p:cNvSpPr/>
            <p:nvPr/>
          </p:nvSpPr>
          <p:spPr bwMode="auto">
            <a:xfrm>
              <a:off x="4036268" y="1984188"/>
              <a:ext cx="818312" cy="263309"/>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lIns="90472" tIns="45238" rIns="90472" bIns="45238" anchor="ctr"/>
            <a:lstStyle/>
            <a:p>
              <a:pPr defTabSz="447965">
                <a:defRPr/>
              </a:pPr>
              <a:endParaRPr lang="en-US">
                <a:solidFill>
                  <a:schemeClr val="accent1">
                    <a:lumMod val="75000"/>
                  </a:schemeClr>
                </a:solidFill>
              </a:endParaRPr>
            </a:p>
          </p:txBody>
        </p:sp>
        <p:sp>
          <p:nvSpPr>
            <p:cNvPr id="6" name="Rounded Rectangle 5"/>
            <p:cNvSpPr/>
            <p:nvPr/>
          </p:nvSpPr>
          <p:spPr bwMode="auto">
            <a:xfrm>
              <a:off x="5044381" y="1984188"/>
              <a:ext cx="818312" cy="263309"/>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lIns="90472" tIns="45238" rIns="90472" bIns="45238" anchor="ctr"/>
            <a:lstStyle/>
            <a:p>
              <a:pPr defTabSz="447965">
                <a:defRPr/>
              </a:pPr>
              <a:endParaRPr lang="en-US">
                <a:solidFill>
                  <a:schemeClr val="accent1">
                    <a:lumMod val="75000"/>
                  </a:schemeClr>
                </a:solidFill>
              </a:endParaRPr>
            </a:p>
          </p:txBody>
        </p:sp>
        <p:sp>
          <p:nvSpPr>
            <p:cNvPr id="15407" name="TextBox 18"/>
            <p:cNvSpPr txBox="1">
              <a:spLocks noChangeArrowheads="1"/>
            </p:cNvSpPr>
            <p:nvPr/>
          </p:nvSpPr>
          <p:spPr bwMode="auto">
            <a:xfrm>
              <a:off x="2153998" y="1408123"/>
              <a:ext cx="1331297"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72" tIns="45238" rIns="90472" bIns="45238">
              <a:spAutoFit/>
            </a:bodyPr>
            <a:lstStyle>
              <a:lvl1pPr eaLnBrk="0" hangingPunct="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hangingPunct="0">
                <a:defRPr sz="3600">
                  <a:solidFill>
                    <a:srgbClr val="000000"/>
                  </a:solidFill>
                  <a:latin typeface="Helvetica Light" charset="0"/>
                  <a:ea typeface="ＭＳ Ｐゴシック" charset="0"/>
                  <a:sym typeface="Helvetica Light" charset="0"/>
                </a:defRPr>
              </a:lvl2pPr>
              <a:lvl3pPr marL="1143000" indent="-228600" eaLnBrk="0" hangingPunct="0">
                <a:defRPr sz="3600">
                  <a:solidFill>
                    <a:srgbClr val="000000"/>
                  </a:solidFill>
                  <a:latin typeface="Helvetica Light" charset="0"/>
                  <a:ea typeface="ＭＳ Ｐゴシック" charset="0"/>
                  <a:sym typeface="Helvetica Light" charset="0"/>
                </a:defRPr>
              </a:lvl3pPr>
              <a:lvl4pPr marL="1600200" indent="-228600" eaLnBrk="0" hangingPunct="0">
                <a:defRPr sz="3600">
                  <a:solidFill>
                    <a:srgbClr val="000000"/>
                  </a:solidFill>
                  <a:latin typeface="Helvetica Light" charset="0"/>
                  <a:ea typeface="ＭＳ Ｐゴシック" charset="0"/>
                  <a:sym typeface="Helvetica Light" charset="0"/>
                </a:defRPr>
              </a:lvl4pPr>
              <a:lvl5pPr marL="2057400" indent="-228600" eaLnBrk="0" hangingPunct="0">
                <a:defRPr sz="3600">
                  <a:solidFill>
                    <a:srgbClr val="000000"/>
                  </a:solidFill>
                  <a:latin typeface="Helvetica Light" charset="0"/>
                  <a:ea typeface="ＭＳ Ｐゴシック" charset="0"/>
                  <a:sym typeface="Helvetica Light" charset="0"/>
                </a:defRPr>
              </a:lvl5pPr>
              <a:lvl6pPr marL="25146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ctr" eaLnBrk="1"/>
              <a:r>
                <a:rPr lang="en-US" sz="1900" i="1" dirty="0">
                  <a:solidFill>
                    <a:schemeClr val="accent1">
                      <a:lumMod val="75000"/>
                    </a:schemeClr>
                  </a:solidFill>
                </a:rPr>
                <a:t>modulator</a:t>
              </a:r>
            </a:p>
          </p:txBody>
        </p:sp>
        <p:sp>
          <p:nvSpPr>
            <p:cNvPr id="15408" name="TextBox 19"/>
            <p:cNvSpPr txBox="1">
              <a:spLocks noChangeArrowheads="1"/>
            </p:cNvSpPr>
            <p:nvPr/>
          </p:nvSpPr>
          <p:spPr bwMode="auto">
            <a:xfrm>
              <a:off x="4500640" y="1480132"/>
              <a:ext cx="4583317"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72" tIns="45238" rIns="90472" bIns="45238">
              <a:spAutoFit/>
            </a:bodyPr>
            <a:lstStyle>
              <a:lvl1pPr eaLnBrk="0" hangingPunct="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hangingPunct="0">
                <a:defRPr sz="3600">
                  <a:solidFill>
                    <a:srgbClr val="000000"/>
                  </a:solidFill>
                  <a:latin typeface="Helvetica Light" charset="0"/>
                  <a:ea typeface="ＭＳ Ｐゴシック" charset="0"/>
                  <a:sym typeface="Helvetica Light" charset="0"/>
                </a:defRPr>
              </a:lvl2pPr>
              <a:lvl3pPr marL="1143000" indent="-228600" eaLnBrk="0" hangingPunct="0">
                <a:defRPr sz="3600">
                  <a:solidFill>
                    <a:srgbClr val="000000"/>
                  </a:solidFill>
                  <a:latin typeface="Helvetica Light" charset="0"/>
                  <a:ea typeface="ＭＳ Ｐゴシック" charset="0"/>
                  <a:sym typeface="Helvetica Light" charset="0"/>
                </a:defRPr>
              </a:lvl3pPr>
              <a:lvl4pPr marL="1600200" indent="-228600" eaLnBrk="0" hangingPunct="0">
                <a:defRPr sz="3600">
                  <a:solidFill>
                    <a:srgbClr val="000000"/>
                  </a:solidFill>
                  <a:latin typeface="Helvetica Light" charset="0"/>
                  <a:ea typeface="ＭＳ Ｐゴシック" charset="0"/>
                  <a:sym typeface="Helvetica Light" charset="0"/>
                </a:defRPr>
              </a:lvl4pPr>
              <a:lvl5pPr marL="2057400" indent="-228600" eaLnBrk="0" hangingPunct="0">
                <a:defRPr sz="3600">
                  <a:solidFill>
                    <a:srgbClr val="000000"/>
                  </a:solidFill>
                  <a:latin typeface="Helvetica Light" charset="0"/>
                  <a:ea typeface="ＭＳ Ｐゴシック" charset="0"/>
                  <a:sym typeface="Helvetica Light" charset="0"/>
                </a:defRPr>
              </a:lvl5pPr>
              <a:lvl6pPr marL="25146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ctr" eaLnBrk="1"/>
              <a:r>
                <a:rPr lang="en-US" sz="1900" i="1" dirty="0">
                  <a:solidFill>
                    <a:schemeClr val="accent1">
                      <a:lumMod val="75000"/>
                    </a:schemeClr>
                  </a:solidFill>
                </a:rPr>
                <a:t>High gain radiator tuned at n</a:t>
              </a:r>
              <a:r>
                <a:rPr lang="en-US" sz="1900" i="1" baseline="30000" dirty="0">
                  <a:solidFill>
                    <a:schemeClr val="accent1">
                      <a:lumMod val="75000"/>
                    </a:schemeClr>
                  </a:solidFill>
                </a:rPr>
                <a:t>th</a:t>
              </a:r>
              <a:r>
                <a:rPr lang="en-US" sz="1900" i="1" dirty="0">
                  <a:solidFill>
                    <a:schemeClr val="accent1">
                      <a:lumMod val="75000"/>
                    </a:schemeClr>
                  </a:solidFill>
                </a:rPr>
                <a:t> harmonic</a:t>
              </a:r>
            </a:p>
          </p:txBody>
        </p:sp>
        <p:sp>
          <p:nvSpPr>
            <p:cNvPr id="15411" name="TextBox 22"/>
            <p:cNvSpPr txBox="1">
              <a:spLocks noChangeArrowheads="1"/>
            </p:cNvSpPr>
            <p:nvPr/>
          </p:nvSpPr>
          <p:spPr bwMode="auto">
            <a:xfrm>
              <a:off x="284065" y="1624037"/>
              <a:ext cx="1751361" cy="910532"/>
            </a:xfrm>
            <a:prstGeom prst="rect">
              <a:avLst/>
            </a:prstGeom>
            <a:noFill/>
            <a:ln w="3810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472" tIns="45238" rIns="90472" bIns="45238">
              <a:spAutoFit/>
            </a:bodyPr>
            <a:lstStyle>
              <a:lvl1pPr eaLnBrk="0" hangingPunct="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hangingPunct="0">
                <a:defRPr sz="3600">
                  <a:solidFill>
                    <a:srgbClr val="000000"/>
                  </a:solidFill>
                  <a:latin typeface="Helvetica Light" charset="0"/>
                  <a:ea typeface="ＭＳ Ｐゴシック" charset="0"/>
                  <a:sym typeface="Helvetica Light" charset="0"/>
                </a:defRPr>
              </a:lvl2pPr>
              <a:lvl3pPr marL="1143000" indent="-228600" eaLnBrk="0" hangingPunct="0">
                <a:defRPr sz="3600">
                  <a:solidFill>
                    <a:srgbClr val="000000"/>
                  </a:solidFill>
                  <a:latin typeface="Helvetica Light" charset="0"/>
                  <a:ea typeface="ＭＳ Ｐゴシック" charset="0"/>
                  <a:sym typeface="Helvetica Light" charset="0"/>
                </a:defRPr>
              </a:lvl3pPr>
              <a:lvl4pPr marL="1600200" indent="-228600" eaLnBrk="0" hangingPunct="0">
                <a:defRPr sz="3600">
                  <a:solidFill>
                    <a:srgbClr val="000000"/>
                  </a:solidFill>
                  <a:latin typeface="Helvetica Light" charset="0"/>
                  <a:ea typeface="ＭＳ Ｐゴシック" charset="0"/>
                  <a:sym typeface="Helvetica Light" charset="0"/>
                </a:defRPr>
              </a:lvl4pPr>
              <a:lvl5pPr marL="2057400" indent="-228600" eaLnBrk="0" hangingPunct="0">
                <a:defRPr sz="3600">
                  <a:solidFill>
                    <a:srgbClr val="000000"/>
                  </a:solidFill>
                  <a:latin typeface="Helvetica Light" charset="0"/>
                  <a:ea typeface="ＭＳ Ｐゴシック" charset="0"/>
                  <a:sym typeface="Helvetica Light" charset="0"/>
                </a:defRPr>
              </a:lvl5pPr>
              <a:lvl6pPr marL="25146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ctr" eaLnBrk="1"/>
              <a:r>
                <a:rPr lang="en-US" sz="1900" i="1" dirty="0">
                  <a:solidFill>
                    <a:schemeClr val="accent1">
                      <a:lumMod val="75000"/>
                    </a:schemeClr>
                  </a:solidFill>
                </a:rPr>
                <a:t>Seed</a:t>
              </a:r>
            </a:p>
            <a:p>
              <a:pPr algn="ctr" eaLnBrk="1"/>
              <a:r>
                <a:rPr lang="en-US" sz="1900" i="1" dirty="0">
                  <a:solidFill>
                    <a:schemeClr val="accent1">
                      <a:lumMod val="75000"/>
                    </a:schemeClr>
                  </a:solidFill>
                </a:rPr>
                <a:t>THG or </a:t>
              </a:r>
            </a:p>
            <a:p>
              <a:pPr algn="ctr" eaLnBrk="1"/>
              <a:r>
                <a:rPr lang="en-US" sz="1900" i="1" dirty="0">
                  <a:solidFill>
                    <a:schemeClr val="accent1">
                      <a:lumMod val="75000"/>
                    </a:schemeClr>
                  </a:solidFill>
                </a:rPr>
                <a:t>tuneable OPA</a:t>
              </a:r>
            </a:p>
          </p:txBody>
        </p:sp>
        <p:sp>
          <p:nvSpPr>
            <p:cNvPr id="35" name="Rounded Rectangle 34"/>
            <p:cNvSpPr/>
            <p:nvPr/>
          </p:nvSpPr>
          <p:spPr bwMode="auto">
            <a:xfrm>
              <a:off x="5980484" y="1984188"/>
              <a:ext cx="818312" cy="263309"/>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lIns="90472" tIns="45238" rIns="90472" bIns="45238" anchor="ctr"/>
            <a:lstStyle/>
            <a:p>
              <a:pPr defTabSz="447965">
                <a:defRPr/>
              </a:pPr>
              <a:endParaRPr lang="en-US">
                <a:solidFill>
                  <a:schemeClr val="accent1">
                    <a:lumMod val="75000"/>
                  </a:schemeClr>
                </a:solidFill>
              </a:endParaRPr>
            </a:p>
          </p:txBody>
        </p:sp>
        <p:sp>
          <p:nvSpPr>
            <p:cNvPr id="36" name="Rounded Rectangle 35"/>
            <p:cNvSpPr/>
            <p:nvPr/>
          </p:nvSpPr>
          <p:spPr bwMode="auto">
            <a:xfrm>
              <a:off x="6988596" y="1984188"/>
              <a:ext cx="818312" cy="263309"/>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lIns="90472" tIns="45238" rIns="90472" bIns="45238" anchor="ctr"/>
            <a:lstStyle/>
            <a:p>
              <a:pPr defTabSz="447965">
                <a:defRPr/>
              </a:pPr>
              <a:endParaRPr lang="en-US">
                <a:solidFill>
                  <a:schemeClr val="accent1">
                    <a:lumMod val="75000"/>
                  </a:schemeClr>
                </a:solidFill>
              </a:endParaRPr>
            </a:p>
          </p:txBody>
        </p:sp>
        <p:sp>
          <p:nvSpPr>
            <p:cNvPr id="37" name="Rounded Rectangle 36"/>
            <p:cNvSpPr/>
            <p:nvPr/>
          </p:nvSpPr>
          <p:spPr bwMode="auto">
            <a:xfrm>
              <a:off x="7924700" y="1984188"/>
              <a:ext cx="818312" cy="263309"/>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lIns="90472" tIns="45238" rIns="90472" bIns="45238" anchor="ctr"/>
            <a:lstStyle/>
            <a:p>
              <a:pPr defTabSz="447965">
                <a:defRPr/>
              </a:pPr>
              <a:endParaRPr lang="en-US">
                <a:solidFill>
                  <a:schemeClr val="accent1">
                    <a:lumMod val="75000"/>
                  </a:schemeClr>
                </a:solidFill>
              </a:endParaRPr>
            </a:p>
          </p:txBody>
        </p:sp>
        <p:sp>
          <p:nvSpPr>
            <p:cNvPr id="38" name="Rounded Rectangle 37"/>
            <p:cNvSpPr/>
            <p:nvPr/>
          </p:nvSpPr>
          <p:spPr bwMode="auto">
            <a:xfrm>
              <a:off x="8932812" y="1984188"/>
              <a:ext cx="818312" cy="263309"/>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lIns="90472" tIns="45238" rIns="90472" bIns="45238" anchor="ctr"/>
            <a:lstStyle/>
            <a:p>
              <a:pPr defTabSz="447965">
                <a:defRPr/>
              </a:pPr>
              <a:endParaRPr lang="en-US">
                <a:solidFill>
                  <a:schemeClr val="accent1">
                    <a:lumMod val="75000"/>
                  </a:schemeClr>
                </a:solidFill>
              </a:endParaRPr>
            </a:p>
          </p:txBody>
        </p:sp>
        <p:grpSp>
          <p:nvGrpSpPr>
            <p:cNvPr id="22" name="Group 21"/>
            <p:cNvGrpSpPr/>
            <p:nvPr/>
          </p:nvGrpSpPr>
          <p:grpSpPr>
            <a:xfrm>
              <a:off x="2956258" y="1987774"/>
              <a:ext cx="1373696" cy="584313"/>
              <a:chOff x="2664047" y="2343369"/>
              <a:chExt cx="1373696" cy="584313"/>
            </a:xfrm>
          </p:grpSpPr>
          <p:sp>
            <p:nvSpPr>
              <p:cNvPr id="9" name="Rounded Rectangle 8"/>
              <p:cNvSpPr/>
              <p:nvPr/>
            </p:nvSpPr>
            <p:spPr bwMode="auto">
              <a:xfrm>
                <a:off x="3202728" y="2343369"/>
                <a:ext cx="305175" cy="259617"/>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defTabSz="447965">
                  <a:defRPr/>
                </a:pPr>
                <a:endParaRPr lang="en-US">
                  <a:solidFill>
                    <a:schemeClr val="accent1">
                      <a:lumMod val="75000"/>
                    </a:schemeClr>
                  </a:solidFill>
                </a:endParaRPr>
              </a:p>
            </p:txBody>
          </p:sp>
          <p:sp>
            <p:nvSpPr>
              <p:cNvPr id="39" name="TextBox 18"/>
              <p:cNvSpPr txBox="1">
                <a:spLocks noChangeArrowheads="1"/>
              </p:cNvSpPr>
              <p:nvPr/>
            </p:nvSpPr>
            <p:spPr bwMode="auto">
              <a:xfrm>
                <a:off x="2664047" y="2560017"/>
                <a:ext cx="1373696" cy="36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hangingPunct="0">
                  <a:defRPr sz="3600">
                    <a:solidFill>
                      <a:srgbClr val="000000"/>
                    </a:solidFill>
                    <a:latin typeface="Helvetica Light" charset="0"/>
                    <a:ea typeface="ＭＳ Ｐゴシック" charset="0"/>
                    <a:sym typeface="Helvetica Light" charset="0"/>
                  </a:defRPr>
                </a:lvl2pPr>
                <a:lvl3pPr marL="1143000" indent="-228600" eaLnBrk="0" hangingPunct="0">
                  <a:defRPr sz="3600">
                    <a:solidFill>
                      <a:srgbClr val="000000"/>
                    </a:solidFill>
                    <a:latin typeface="Helvetica Light" charset="0"/>
                    <a:ea typeface="ＭＳ Ｐゴシック" charset="0"/>
                    <a:sym typeface="Helvetica Light" charset="0"/>
                  </a:defRPr>
                </a:lvl3pPr>
                <a:lvl4pPr marL="1600200" indent="-228600" eaLnBrk="0" hangingPunct="0">
                  <a:defRPr sz="3600">
                    <a:solidFill>
                      <a:srgbClr val="000000"/>
                    </a:solidFill>
                    <a:latin typeface="Helvetica Light" charset="0"/>
                    <a:ea typeface="ＭＳ Ｐゴシック" charset="0"/>
                    <a:sym typeface="Helvetica Light" charset="0"/>
                  </a:defRPr>
                </a:lvl4pPr>
                <a:lvl5pPr marL="2057400" indent="-228600" eaLnBrk="0" hangingPunct="0">
                  <a:defRPr sz="3600">
                    <a:solidFill>
                      <a:srgbClr val="000000"/>
                    </a:solidFill>
                    <a:latin typeface="Helvetica Light" charset="0"/>
                    <a:ea typeface="ＭＳ Ｐゴシック" charset="0"/>
                    <a:sym typeface="Helvetica Light" charset="0"/>
                  </a:defRPr>
                </a:lvl5pPr>
                <a:lvl6pPr marL="25146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ctr" eaLnBrk="1"/>
                <a:r>
                  <a:rPr lang="en-US" sz="1900" i="1" dirty="0">
                    <a:solidFill>
                      <a:schemeClr val="accent1">
                        <a:lumMod val="75000"/>
                      </a:schemeClr>
                    </a:solidFill>
                  </a:rPr>
                  <a:t>dispersion</a:t>
                </a:r>
              </a:p>
            </p:txBody>
          </p:sp>
        </p:grpSp>
        <p:cxnSp>
          <p:nvCxnSpPr>
            <p:cNvPr id="27" name="Straight Arrow Connector 26"/>
            <p:cNvCxnSpPr/>
            <p:nvPr/>
          </p:nvCxnSpPr>
          <p:spPr bwMode="auto">
            <a:xfrm>
              <a:off x="2003032" y="2128093"/>
              <a:ext cx="432048" cy="0"/>
            </a:xfrm>
            <a:prstGeom prst="straightConnector1">
              <a:avLst/>
            </a:prstGeom>
            <a:solidFill>
              <a:srgbClr val="00B8FF"/>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88" name="Group 87"/>
          <p:cNvGrpSpPr/>
          <p:nvPr/>
        </p:nvGrpSpPr>
        <p:grpSpPr>
          <a:xfrm>
            <a:off x="749300" y="2318546"/>
            <a:ext cx="9232900" cy="1173954"/>
            <a:chOff x="749300" y="2318546"/>
            <a:chExt cx="9232900" cy="1173954"/>
          </a:xfrm>
        </p:grpSpPr>
        <p:sp>
          <p:nvSpPr>
            <p:cNvPr id="30" name="TextBox 29"/>
            <p:cNvSpPr txBox="1"/>
            <p:nvPr/>
          </p:nvSpPr>
          <p:spPr>
            <a:xfrm>
              <a:off x="749300" y="2318546"/>
              <a:ext cx="9232900" cy="867673"/>
            </a:xfrm>
            <a:prstGeom prst="rect">
              <a:avLst/>
            </a:prstGeom>
            <a:noFill/>
          </p:spPr>
          <p:txBody>
            <a:bodyPr wrap="square" rtlCol="0">
              <a:spAutoFit/>
            </a:bodyPr>
            <a:lstStyle/>
            <a:p>
              <a:r>
                <a:rPr lang="en-US" b="1" dirty="0" smtClean="0">
                  <a:solidFill>
                    <a:schemeClr val="accent1">
                      <a:lumMod val="75000"/>
                    </a:schemeClr>
                  </a:solidFill>
                </a:rPr>
                <a:t>FEL-1: </a:t>
              </a:r>
              <a:r>
                <a:rPr lang="en-US" sz="2000" b="1" dirty="0" smtClean="0">
                  <a:solidFill>
                    <a:schemeClr val="accent1">
                      <a:lumMod val="75000"/>
                    </a:schemeClr>
                  </a:solidFill>
                </a:rPr>
                <a:t>	</a:t>
              </a:r>
              <a:r>
                <a:rPr lang="en-US" sz="1600" dirty="0" smtClean="0">
                  <a:solidFill>
                    <a:schemeClr val="accent1">
                      <a:lumMod val="75000"/>
                    </a:schemeClr>
                  </a:solidFill>
                </a:rPr>
                <a:t>Single stage HGHG configuration, nominal range 100-20 nm - Typical energy per pulse in the range 20-100 uJ.</a:t>
              </a:r>
              <a:r>
                <a:rPr lang="en-US" sz="1100" dirty="0">
                  <a:solidFill>
                    <a:schemeClr val="accent1">
                      <a:lumMod val="75000"/>
                    </a:schemeClr>
                  </a:solidFill>
                </a:rPr>
                <a:t> </a:t>
              </a:r>
              <a:r>
                <a:rPr lang="en-US" sz="1100" dirty="0" smtClean="0">
                  <a:solidFill>
                    <a:schemeClr val="accent1">
                      <a:lumMod val="75000"/>
                    </a:schemeClr>
                  </a:solidFill>
                </a:rPr>
                <a:t> </a:t>
              </a:r>
              <a:r>
                <a:rPr lang="en-US" sz="1400" dirty="0" smtClean="0">
                  <a:solidFill>
                    <a:schemeClr val="accent1">
                      <a:lumMod val="75000"/>
                    </a:schemeClr>
                  </a:solidFill>
                </a:rPr>
                <a:t>Seed: </a:t>
              </a:r>
              <a:r>
                <a:rPr lang="en-US" sz="1400" b="1" dirty="0" smtClean="0">
                  <a:solidFill>
                    <a:schemeClr val="accent1">
                      <a:lumMod val="75000"/>
                    </a:schemeClr>
                  </a:solidFill>
                </a:rPr>
                <a:t>third </a:t>
              </a:r>
              <a:r>
                <a:rPr lang="en-US" sz="1400" b="1" dirty="0">
                  <a:solidFill>
                    <a:schemeClr val="accent1">
                      <a:lumMod val="75000"/>
                    </a:schemeClr>
                  </a:solidFill>
                </a:rPr>
                <a:t>harmonic of the Ti:Sa </a:t>
              </a:r>
              <a:r>
                <a:rPr lang="en-US" sz="1400" dirty="0">
                  <a:solidFill>
                    <a:schemeClr val="accent1">
                      <a:lumMod val="75000"/>
                    </a:schemeClr>
                  </a:solidFill>
                </a:rPr>
                <a:t>(up to 80-90 </a:t>
              </a:r>
              <a:r>
                <a:rPr lang="en-US" sz="1400" dirty="0" smtClean="0">
                  <a:solidFill>
                    <a:schemeClr val="accent1">
                      <a:lumMod val="75000"/>
                    </a:schemeClr>
                  </a:solidFill>
                </a:rPr>
                <a:t>uJ, very </a:t>
              </a:r>
              <a:r>
                <a:rPr lang="en-US" sz="1400" dirty="0">
                  <a:solidFill>
                    <a:schemeClr val="accent1">
                      <a:lumMod val="75000"/>
                    </a:schemeClr>
                  </a:solidFill>
                </a:rPr>
                <a:t>limited (1%) tunability. Effective </a:t>
              </a:r>
              <a:r>
                <a:rPr lang="en-US" sz="1400" dirty="0" smtClean="0">
                  <a:solidFill>
                    <a:schemeClr val="accent1">
                      <a:lumMod val="75000"/>
                    </a:schemeClr>
                  </a:solidFill>
                </a:rPr>
                <a:t>tunability: frequency upconverted </a:t>
              </a:r>
              <a:r>
                <a:rPr lang="en-US" sz="1400" b="1" dirty="0" smtClean="0">
                  <a:solidFill>
                    <a:schemeClr val="accent1">
                      <a:lumMod val="75000"/>
                    </a:schemeClr>
                  </a:solidFill>
                </a:rPr>
                <a:t>OPA </a:t>
              </a:r>
              <a:r>
                <a:rPr lang="en-US" sz="1400" b="1" dirty="0">
                  <a:solidFill>
                    <a:schemeClr val="accent1">
                      <a:lumMod val="75000"/>
                    </a:schemeClr>
                  </a:solidFill>
                </a:rPr>
                <a:t>seed laser system. </a:t>
              </a:r>
              <a:r>
                <a:rPr lang="en-US" sz="1400" dirty="0">
                  <a:solidFill>
                    <a:schemeClr val="accent1">
                      <a:lumMod val="75000"/>
                    </a:schemeClr>
                  </a:solidFill>
                </a:rPr>
                <a:t>M</a:t>
              </a:r>
              <a:r>
                <a:rPr lang="en-US" sz="1400" dirty="0" smtClean="0">
                  <a:solidFill>
                    <a:schemeClr val="accent1">
                      <a:lumMod val="75000"/>
                    </a:schemeClr>
                  </a:solidFill>
                </a:rPr>
                <a:t>ost used </a:t>
              </a:r>
              <a:r>
                <a:rPr lang="en-US" sz="1400" dirty="0">
                  <a:solidFill>
                    <a:schemeClr val="accent1">
                      <a:lumMod val="75000"/>
                    </a:schemeClr>
                  </a:solidFill>
                </a:rPr>
                <a:t>OPA configuration </a:t>
              </a:r>
              <a:r>
                <a:rPr lang="en-US" sz="1400" dirty="0" smtClean="0">
                  <a:solidFill>
                    <a:schemeClr val="accent1">
                      <a:lumMod val="75000"/>
                    </a:schemeClr>
                  </a:solidFill>
                </a:rPr>
                <a:t>(</a:t>
              </a:r>
              <a:r>
                <a:rPr lang="en-US" sz="1400" b="1" dirty="0" smtClean="0">
                  <a:solidFill>
                    <a:schemeClr val="accent1">
                      <a:lumMod val="75000"/>
                    </a:schemeClr>
                  </a:solidFill>
                </a:rPr>
                <a:t>230</a:t>
              </a:r>
              <a:r>
                <a:rPr lang="en-US" sz="1400" b="1" dirty="0">
                  <a:solidFill>
                    <a:schemeClr val="accent1">
                      <a:lumMod val="75000"/>
                    </a:schemeClr>
                  </a:solidFill>
                </a:rPr>
                <a:t>-260 nm</a:t>
              </a:r>
              <a:r>
                <a:rPr lang="en-US" sz="1400" dirty="0">
                  <a:solidFill>
                    <a:schemeClr val="accent1">
                      <a:lumMod val="75000"/>
                    </a:schemeClr>
                  </a:solidFill>
                </a:rPr>
                <a:t>) </a:t>
              </a:r>
              <a:endParaRPr lang="en-US" sz="1400" dirty="0" smtClean="0">
                <a:solidFill>
                  <a:schemeClr val="accent1">
                    <a:lumMod val="75000"/>
                  </a:schemeClr>
                </a:solidFill>
              </a:endParaRPr>
            </a:p>
          </p:txBody>
        </p:sp>
        <p:pic>
          <p:nvPicPr>
            <p:cNvPr id="76" name="Picture 75"/>
            <p:cNvPicPr>
              <a:picLocks noChangeAspect="1"/>
            </p:cNvPicPr>
            <p:nvPr/>
          </p:nvPicPr>
          <p:blipFill>
            <a:blip r:embed="rId2"/>
            <a:stretch>
              <a:fillRect/>
            </a:stretch>
          </p:blipFill>
          <p:spPr>
            <a:xfrm>
              <a:off x="3606800" y="3145397"/>
              <a:ext cx="5682140" cy="347103"/>
            </a:xfrm>
            <a:prstGeom prst="rect">
              <a:avLst/>
            </a:prstGeom>
          </p:spPr>
        </p:pic>
      </p:grpSp>
      <p:grpSp>
        <p:nvGrpSpPr>
          <p:cNvPr id="90" name="Group 89"/>
          <p:cNvGrpSpPr/>
          <p:nvPr/>
        </p:nvGrpSpPr>
        <p:grpSpPr>
          <a:xfrm>
            <a:off x="787400" y="3441700"/>
            <a:ext cx="8521700" cy="685801"/>
            <a:chOff x="787400" y="3441700"/>
            <a:chExt cx="8521700" cy="685801"/>
          </a:xfrm>
        </p:grpSpPr>
        <p:sp>
          <p:nvSpPr>
            <p:cNvPr id="78" name="TextBox 77"/>
            <p:cNvSpPr txBox="1"/>
            <p:nvPr/>
          </p:nvSpPr>
          <p:spPr>
            <a:xfrm>
              <a:off x="787400" y="3441700"/>
              <a:ext cx="8435535" cy="295209"/>
            </a:xfrm>
            <a:prstGeom prst="rect">
              <a:avLst/>
            </a:prstGeom>
            <a:noFill/>
          </p:spPr>
          <p:txBody>
            <a:bodyPr wrap="none" rtlCol="0">
              <a:spAutoFit/>
            </a:bodyPr>
            <a:lstStyle/>
            <a:p>
              <a:r>
                <a:rPr lang="en-US" sz="1400" dirty="0" smtClean="0">
                  <a:solidFill>
                    <a:srgbClr val="376092"/>
                  </a:solidFill>
                </a:rPr>
                <a:t>Other OPA processes (</a:t>
              </a:r>
              <a:r>
                <a:rPr lang="en-US" sz="1400" dirty="0">
                  <a:solidFill>
                    <a:srgbClr val="376092"/>
                  </a:solidFill>
                </a:rPr>
                <a:t>296-360nm). This </a:t>
              </a:r>
              <a:r>
                <a:rPr lang="en-US" sz="1400" dirty="0" smtClean="0">
                  <a:solidFill>
                    <a:srgbClr val="376092"/>
                  </a:solidFill>
                </a:rPr>
                <a:t>requires </a:t>
              </a:r>
              <a:r>
                <a:rPr lang="en-US" sz="1400" dirty="0">
                  <a:solidFill>
                    <a:srgbClr val="376092"/>
                  </a:solidFill>
                </a:rPr>
                <a:t>a change of all the seed transport optics (&gt;10 mirrors)</a:t>
              </a:r>
            </a:p>
          </p:txBody>
        </p:sp>
        <p:pic>
          <p:nvPicPr>
            <p:cNvPr id="85" name="Picture 84"/>
            <p:cNvPicPr>
              <a:picLocks noChangeAspect="1"/>
            </p:cNvPicPr>
            <p:nvPr/>
          </p:nvPicPr>
          <p:blipFill>
            <a:blip r:embed="rId3"/>
            <a:stretch>
              <a:fillRect/>
            </a:stretch>
          </p:blipFill>
          <p:spPr>
            <a:xfrm>
              <a:off x="3555999" y="3775137"/>
              <a:ext cx="5753101" cy="352364"/>
            </a:xfrm>
            <a:prstGeom prst="rect">
              <a:avLst/>
            </a:prstGeom>
          </p:spPr>
        </p:pic>
      </p:grpSp>
      <p:grpSp>
        <p:nvGrpSpPr>
          <p:cNvPr id="91" name="Group 90"/>
          <p:cNvGrpSpPr/>
          <p:nvPr/>
        </p:nvGrpSpPr>
        <p:grpSpPr>
          <a:xfrm>
            <a:off x="467357" y="2273299"/>
            <a:ext cx="9514843" cy="4870610"/>
            <a:chOff x="467357" y="2273299"/>
            <a:chExt cx="9514843" cy="4870610"/>
          </a:xfrm>
        </p:grpSpPr>
        <p:grpSp>
          <p:nvGrpSpPr>
            <p:cNvPr id="82" name="Group 81"/>
            <p:cNvGrpSpPr/>
            <p:nvPr/>
          </p:nvGrpSpPr>
          <p:grpSpPr>
            <a:xfrm>
              <a:off x="467357" y="4235801"/>
              <a:ext cx="8636322" cy="1500230"/>
              <a:chOff x="467357" y="4083401"/>
              <a:chExt cx="8636322" cy="1500230"/>
            </a:xfrm>
          </p:grpSpPr>
          <p:sp>
            <p:nvSpPr>
              <p:cNvPr id="58" name="Rounded Rectangle 57"/>
              <p:cNvSpPr/>
              <p:nvPr/>
            </p:nvSpPr>
            <p:spPr bwMode="auto">
              <a:xfrm>
                <a:off x="724623" y="4717022"/>
                <a:ext cx="818312" cy="263309"/>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chemeClr val="accent1">
                      <a:lumMod val="75000"/>
                    </a:schemeClr>
                  </a:solidFill>
                  <a:latin typeface="Arial"/>
                </a:endParaRPr>
              </a:p>
            </p:txBody>
          </p:sp>
          <p:sp>
            <p:nvSpPr>
              <p:cNvPr id="59" name="Rounded Rectangle 58"/>
              <p:cNvSpPr/>
              <p:nvPr/>
            </p:nvSpPr>
            <p:spPr bwMode="auto">
              <a:xfrm>
                <a:off x="1971098" y="4704322"/>
                <a:ext cx="818312" cy="263309"/>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chemeClr val="accent1">
                      <a:lumMod val="75000"/>
                    </a:schemeClr>
                  </a:solidFill>
                  <a:latin typeface="Arial"/>
                </a:endParaRPr>
              </a:p>
            </p:txBody>
          </p:sp>
          <p:sp>
            <p:nvSpPr>
              <p:cNvPr id="60" name="Rounded Rectangle 59"/>
              <p:cNvSpPr/>
              <p:nvPr/>
            </p:nvSpPr>
            <p:spPr bwMode="auto">
              <a:xfrm>
                <a:off x="2952831" y="4704322"/>
                <a:ext cx="818312" cy="263309"/>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chemeClr val="accent1">
                      <a:lumMod val="75000"/>
                    </a:schemeClr>
                  </a:solidFill>
                  <a:latin typeface="Arial"/>
                </a:endParaRPr>
              </a:p>
            </p:txBody>
          </p:sp>
          <p:sp>
            <p:nvSpPr>
              <p:cNvPr id="61" name="Rounded Rectangle 60"/>
              <p:cNvSpPr/>
              <p:nvPr/>
            </p:nvSpPr>
            <p:spPr bwMode="auto">
              <a:xfrm>
                <a:off x="4539933" y="4729722"/>
                <a:ext cx="818312" cy="263309"/>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chemeClr val="accent1">
                      <a:lumMod val="75000"/>
                    </a:schemeClr>
                  </a:solidFill>
                  <a:latin typeface="Arial"/>
                </a:endParaRPr>
              </a:p>
            </p:txBody>
          </p:sp>
          <p:sp>
            <p:nvSpPr>
              <p:cNvPr id="62" name="Rounded Rectangle 61"/>
              <p:cNvSpPr/>
              <p:nvPr/>
            </p:nvSpPr>
            <p:spPr bwMode="auto">
              <a:xfrm>
                <a:off x="5585895" y="4733414"/>
                <a:ext cx="278104" cy="263309"/>
              </a:xfrm>
              <a:prstGeom prst="roundRect">
                <a:avLst/>
              </a:prstGeom>
              <a:solidFill>
                <a:srgbClr val="77933C"/>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chemeClr val="accent1">
                      <a:lumMod val="75000"/>
                    </a:schemeClr>
                  </a:solidFill>
                  <a:latin typeface="Arial"/>
                </a:endParaRPr>
              </a:p>
            </p:txBody>
          </p:sp>
          <p:sp>
            <p:nvSpPr>
              <p:cNvPr id="63" name="Rounded Rectangle 62"/>
              <p:cNvSpPr/>
              <p:nvPr/>
            </p:nvSpPr>
            <p:spPr bwMode="auto">
              <a:xfrm>
                <a:off x="1582058" y="4704322"/>
                <a:ext cx="305175" cy="259617"/>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chemeClr val="accent1">
                      <a:lumMod val="75000"/>
                    </a:schemeClr>
                  </a:solidFill>
                  <a:latin typeface="Arial"/>
                </a:endParaRPr>
              </a:p>
            </p:txBody>
          </p:sp>
          <p:sp>
            <p:nvSpPr>
              <p:cNvPr id="64" name="Rounded Rectangle 63"/>
              <p:cNvSpPr/>
              <p:nvPr/>
            </p:nvSpPr>
            <p:spPr bwMode="auto">
              <a:xfrm>
                <a:off x="6081805" y="4729722"/>
                <a:ext cx="818313" cy="263309"/>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chemeClr val="accent1">
                      <a:lumMod val="75000"/>
                    </a:schemeClr>
                  </a:solidFill>
                  <a:latin typeface="Arial"/>
                </a:endParaRPr>
              </a:p>
            </p:txBody>
          </p:sp>
          <p:sp>
            <p:nvSpPr>
              <p:cNvPr id="65" name="Rounded Rectangle 64"/>
              <p:cNvSpPr/>
              <p:nvPr/>
            </p:nvSpPr>
            <p:spPr bwMode="auto">
              <a:xfrm>
                <a:off x="6492037" y="4835142"/>
                <a:ext cx="818313" cy="263309"/>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chemeClr val="accent1">
                      <a:lumMod val="75000"/>
                    </a:schemeClr>
                  </a:solidFill>
                  <a:latin typeface="Arial"/>
                </a:endParaRPr>
              </a:p>
            </p:txBody>
          </p:sp>
          <p:sp>
            <p:nvSpPr>
              <p:cNvPr id="66" name="Rounded Rectangle 65"/>
              <p:cNvSpPr/>
              <p:nvPr/>
            </p:nvSpPr>
            <p:spPr bwMode="auto">
              <a:xfrm>
                <a:off x="6953070" y="4953263"/>
                <a:ext cx="818313" cy="263309"/>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chemeClr val="accent1">
                      <a:lumMod val="75000"/>
                    </a:schemeClr>
                  </a:solidFill>
                  <a:latin typeface="Arial"/>
                </a:endParaRPr>
              </a:p>
            </p:txBody>
          </p:sp>
          <p:sp>
            <p:nvSpPr>
              <p:cNvPr id="67" name="Rounded Rectangle 66"/>
              <p:cNvSpPr/>
              <p:nvPr/>
            </p:nvSpPr>
            <p:spPr bwMode="auto">
              <a:xfrm>
                <a:off x="7350601" y="5084082"/>
                <a:ext cx="818313" cy="263309"/>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chemeClr val="accent1">
                      <a:lumMod val="75000"/>
                    </a:schemeClr>
                  </a:solidFill>
                  <a:latin typeface="Arial"/>
                </a:endParaRPr>
              </a:p>
            </p:txBody>
          </p:sp>
          <p:sp>
            <p:nvSpPr>
              <p:cNvPr id="68" name="Rounded Rectangle 67"/>
              <p:cNvSpPr/>
              <p:nvPr/>
            </p:nvSpPr>
            <p:spPr bwMode="auto">
              <a:xfrm>
                <a:off x="7798934" y="5202202"/>
                <a:ext cx="818313" cy="263309"/>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chemeClr val="accent1">
                      <a:lumMod val="75000"/>
                    </a:schemeClr>
                  </a:solidFill>
                  <a:latin typeface="Arial"/>
                </a:endParaRPr>
              </a:p>
            </p:txBody>
          </p:sp>
          <p:sp>
            <p:nvSpPr>
              <p:cNvPr id="69" name="Rounded Rectangle 68"/>
              <p:cNvSpPr/>
              <p:nvPr/>
            </p:nvSpPr>
            <p:spPr bwMode="auto">
              <a:xfrm>
                <a:off x="8285366" y="5320322"/>
                <a:ext cx="818313" cy="263309"/>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chemeClr val="accent1">
                      <a:lumMod val="75000"/>
                    </a:schemeClr>
                  </a:solidFill>
                  <a:latin typeface="Arial"/>
                </a:endParaRPr>
              </a:p>
            </p:txBody>
          </p:sp>
          <p:sp>
            <p:nvSpPr>
              <p:cNvPr id="70" name="Rounded Rectangle 69"/>
              <p:cNvSpPr/>
              <p:nvPr/>
            </p:nvSpPr>
            <p:spPr bwMode="auto">
              <a:xfrm>
                <a:off x="3881591" y="4733414"/>
                <a:ext cx="478683" cy="263309"/>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chemeClr val="accent1">
                      <a:lumMod val="75000"/>
                    </a:schemeClr>
                  </a:solidFill>
                  <a:latin typeface="Arial"/>
                </a:endParaRPr>
              </a:p>
            </p:txBody>
          </p:sp>
          <p:sp>
            <p:nvSpPr>
              <p:cNvPr id="71" name="TextBox 18"/>
              <p:cNvSpPr txBox="1">
                <a:spLocks noChangeArrowheads="1"/>
              </p:cNvSpPr>
              <p:nvPr/>
            </p:nvSpPr>
            <p:spPr bwMode="auto">
              <a:xfrm>
                <a:off x="467357" y="4108801"/>
                <a:ext cx="1130672" cy="37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hangingPunct="0">
                  <a:defRPr sz="3600">
                    <a:solidFill>
                      <a:srgbClr val="000000"/>
                    </a:solidFill>
                    <a:latin typeface="Helvetica Light" charset="0"/>
                    <a:ea typeface="ＭＳ Ｐゴシック" charset="0"/>
                    <a:sym typeface="Helvetica Light" charset="0"/>
                  </a:defRPr>
                </a:lvl2pPr>
                <a:lvl3pPr marL="1143000" indent="-228600" eaLnBrk="0" hangingPunct="0">
                  <a:defRPr sz="3600">
                    <a:solidFill>
                      <a:srgbClr val="000000"/>
                    </a:solidFill>
                    <a:latin typeface="Helvetica Light" charset="0"/>
                    <a:ea typeface="ＭＳ Ｐゴシック" charset="0"/>
                    <a:sym typeface="Helvetica Light" charset="0"/>
                  </a:defRPr>
                </a:lvl3pPr>
                <a:lvl4pPr marL="1600200" indent="-228600" eaLnBrk="0" hangingPunct="0">
                  <a:defRPr sz="3600">
                    <a:solidFill>
                      <a:srgbClr val="000000"/>
                    </a:solidFill>
                    <a:latin typeface="Helvetica Light" charset="0"/>
                    <a:ea typeface="ＭＳ Ｐゴシック" charset="0"/>
                    <a:sym typeface="Helvetica Light" charset="0"/>
                  </a:defRPr>
                </a:lvl4pPr>
                <a:lvl5pPr marL="2057400" indent="-228600" eaLnBrk="0" hangingPunct="0">
                  <a:defRPr sz="3600">
                    <a:solidFill>
                      <a:srgbClr val="000000"/>
                    </a:solidFill>
                    <a:latin typeface="Helvetica Light" charset="0"/>
                    <a:ea typeface="ＭＳ Ｐゴシック" charset="0"/>
                    <a:sym typeface="Helvetica Light" charset="0"/>
                  </a:defRPr>
                </a:lvl5pPr>
                <a:lvl6pPr marL="25146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ctr" defTabSz="444533" eaLnBrk="1"/>
                <a:r>
                  <a:rPr lang="en-US" sz="1900" i="1" dirty="0">
                    <a:solidFill>
                      <a:schemeClr val="accent1">
                        <a:lumMod val="75000"/>
                      </a:schemeClr>
                    </a:solidFill>
                  </a:rPr>
                  <a:t>1</a:t>
                </a:r>
                <a:r>
                  <a:rPr lang="en-US" sz="1900" i="1" baseline="30000" dirty="0">
                    <a:solidFill>
                      <a:schemeClr val="accent1">
                        <a:lumMod val="75000"/>
                      </a:schemeClr>
                    </a:solidFill>
                  </a:rPr>
                  <a:t>st</a:t>
                </a:r>
                <a:r>
                  <a:rPr lang="en-US" sz="1900" i="1" dirty="0">
                    <a:solidFill>
                      <a:schemeClr val="accent1">
                        <a:lumMod val="75000"/>
                      </a:schemeClr>
                    </a:solidFill>
                  </a:rPr>
                  <a:t> mod.</a:t>
                </a:r>
              </a:p>
            </p:txBody>
          </p:sp>
          <p:sp>
            <p:nvSpPr>
              <p:cNvPr id="72" name="TextBox 19"/>
              <p:cNvSpPr txBox="1">
                <a:spLocks noChangeArrowheads="1"/>
              </p:cNvSpPr>
              <p:nvPr/>
            </p:nvSpPr>
            <p:spPr bwMode="auto">
              <a:xfrm>
                <a:off x="1903639" y="4108801"/>
                <a:ext cx="1055046" cy="37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hangingPunct="0">
                  <a:defRPr sz="3600">
                    <a:solidFill>
                      <a:srgbClr val="000000"/>
                    </a:solidFill>
                    <a:latin typeface="Helvetica Light" charset="0"/>
                    <a:ea typeface="ＭＳ Ｐゴシック" charset="0"/>
                    <a:sym typeface="Helvetica Light" charset="0"/>
                  </a:defRPr>
                </a:lvl2pPr>
                <a:lvl3pPr marL="1143000" indent="-228600" eaLnBrk="0" hangingPunct="0">
                  <a:defRPr sz="3600">
                    <a:solidFill>
                      <a:srgbClr val="000000"/>
                    </a:solidFill>
                    <a:latin typeface="Helvetica Light" charset="0"/>
                    <a:ea typeface="ＭＳ Ｐゴシック" charset="0"/>
                    <a:sym typeface="Helvetica Light" charset="0"/>
                  </a:defRPr>
                </a:lvl3pPr>
                <a:lvl4pPr marL="1600200" indent="-228600" eaLnBrk="0" hangingPunct="0">
                  <a:defRPr sz="3600">
                    <a:solidFill>
                      <a:srgbClr val="000000"/>
                    </a:solidFill>
                    <a:latin typeface="Helvetica Light" charset="0"/>
                    <a:ea typeface="ＭＳ Ｐゴシック" charset="0"/>
                    <a:sym typeface="Helvetica Light" charset="0"/>
                  </a:defRPr>
                </a:lvl4pPr>
                <a:lvl5pPr marL="2057400" indent="-228600" eaLnBrk="0" hangingPunct="0">
                  <a:defRPr sz="3600">
                    <a:solidFill>
                      <a:srgbClr val="000000"/>
                    </a:solidFill>
                    <a:latin typeface="Helvetica Light" charset="0"/>
                    <a:ea typeface="ＭＳ Ｐゴシック" charset="0"/>
                    <a:sym typeface="Helvetica Light" charset="0"/>
                  </a:defRPr>
                </a:lvl5pPr>
                <a:lvl6pPr marL="25146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ctr" defTabSz="444533" eaLnBrk="1"/>
                <a:r>
                  <a:rPr lang="en-US" sz="1900" i="1" dirty="0">
                    <a:solidFill>
                      <a:schemeClr val="accent1">
                        <a:lumMod val="75000"/>
                      </a:schemeClr>
                    </a:solidFill>
                  </a:rPr>
                  <a:t>1</a:t>
                </a:r>
                <a:r>
                  <a:rPr lang="en-US" sz="1900" i="1" baseline="30000" dirty="0">
                    <a:solidFill>
                      <a:schemeClr val="accent1">
                        <a:lumMod val="75000"/>
                      </a:schemeClr>
                    </a:solidFill>
                  </a:rPr>
                  <a:t>st</a:t>
                </a:r>
                <a:r>
                  <a:rPr lang="en-US" sz="1900" i="1" dirty="0">
                    <a:solidFill>
                      <a:schemeClr val="accent1">
                        <a:lumMod val="75000"/>
                      </a:schemeClr>
                    </a:solidFill>
                  </a:rPr>
                  <a:t> </a:t>
                </a:r>
                <a:r>
                  <a:rPr lang="en-US" sz="1900" i="1" baseline="30000" dirty="0">
                    <a:solidFill>
                      <a:schemeClr val="accent1">
                        <a:lumMod val="75000"/>
                      </a:schemeClr>
                    </a:solidFill>
                  </a:rPr>
                  <a:t> </a:t>
                </a:r>
                <a:r>
                  <a:rPr lang="en-US" sz="1900" i="1" dirty="0">
                    <a:solidFill>
                      <a:schemeClr val="accent1">
                        <a:lumMod val="75000"/>
                      </a:schemeClr>
                    </a:solidFill>
                  </a:rPr>
                  <a:t>rad.</a:t>
                </a:r>
              </a:p>
            </p:txBody>
          </p:sp>
          <p:sp>
            <p:nvSpPr>
              <p:cNvPr id="73" name="TextBox 20"/>
              <p:cNvSpPr txBox="1">
                <a:spLocks noChangeArrowheads="1"/>
              </p:cNvSpPr>
              <p:nvPr/>
            </p:nvSpPr>
            <p:spPr bwMode="auto">
              <a:xfrm>
                <a:off x="5001490" y="4083401"/>
                <a:ext cx="1170727" cy="37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hangingPunct="0">
                  <a:defRPr sz="3600">
                    <a:solidFill>
                      <a:srgbClr val="000000"/>
                    </a:solidFill>
                    <a:latin typeface="Helvetica Light" charset="0"/>
                    <a:ea typeface="ＭＳ Ｐゴシック" charset="0"/>
                    <a:sym typeface="Helvetica Light" charset="0"/>
                  </a:defRPr>
                </a:lvl2pPr>
                <a:lvl3pPr marL="1143000" indent="-228600" eaLnBrk="0" hangingPunct="0">
                  <a:defRPr sz="3600">
                    <a:solidFill>
                      <a:srgbClr val="000000"/>
                    </a:solidFill>
                    <a:latin typeface="Helvetica Light" charset="0"/>
                    <a:ea typeface="ＭＳ Ｐゴシック" charset="0"/>
                    <a:sym typeface="Helvetica Light" charset="0"/>
                  </a:defRPr>
                </a:lvl3pPr>
                <a:lvl4pPr marL="1600200" indent="-228600" eaLnBrk="0" hangingPunct="0">
                  <a:defRPr sz="3600">
                    <a:solidFill>
                      <a:srgbClr val="000000"/>
                    </a:solidFill>
                    <a:latin typeface="Helvetica Light" charset="0"/>
                    <a:ea typeface="ＭＳ Ｐゴシック" charset="0"/>
                    <a:sym typeface="Helvetica Light" charset="0"/>
                  </a:defRPr>
                </a:lvl4pPr>
                <a:lvl5pPr marL="2057400" indent="-228600" eaLnBrk="0" hangingPunct="0">
                  <a:defRPr sz="3600">
                    <a:solidFill>
                      <a:srgbClr val="000000"/>
                    </a:solidFill>
                    <a:latin typeface="Helvetica Light" charset="0"/>
                    <a:ea typeface="ＭＳ Ｐゴシック" charset="0"/>
                    <a:sym typeface="Helvetica Light" charset="0"/>
                  </a:defRPr>
                </a:lvl5pPr>
                <a:lvl6pPr marL="25146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ctr" defTabSz="444533" eaLnBrk="1"/>
                <a:r>
                  <a:rPr lang="en-US" sz="1900" i="1" dirty="0">
                    <a:solidFill>
                      <a:schemeClr val="accent1">
                        <a:lumMod val="75000"/>
                      </a:schemeClr>
                    </a:solidFill>
                  </a:rPr>
                  <a:t>2</a:t>
                </a:r>
                <a:r>
                  <a:rPr lang="en-US" sz="1900" i="1" baseline="30000" dirty="0">
                    <a:solidFill>
                      <a:schemeClr val="accent1">
                        <a:lumMod val="75000"/>
                      </a:schemeClr>
                    </a:solidFill>
                  </a:rPr>
                  <a:t>nd </a:t>
                </a:r>
                <a:r>
                  <a:rPr lang="en-US" sz="1900" i="1" dirty="0">
                    <a:solidFill>
                      <a:schemeClr val="accent1">
                        <a:lumMod val="75000"/>
                      </a:schemeClr>
                    </a:solidFill>
                  </a:rPr>
                  <a:t>mod.</a:t>
                </a:r>
              </a:p>
            </p:txBody>
          </p:sp>
          <p:sp>
            <p:nvSpPr>
              <p:cNvPr id="74" name="TextBox 21"/>
              <p:cNvSpPr txBox="1">
                <a:spLocks noChangeArrowheads="1"/>
              </p:cNvSpPr>
              <p:nvPr/>
            </p:nvSpPr>
            <p:spPr bwMode="auto">
              <a:xfrm>
                <a:off x="7436761" y="4362801"/>
                <a:ext cx="1050558" cy="37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hangingPunct="0">
                  <a:defRPr sz="3600">
                    <a:solidFill>
                      <a:srgbClr val="000000"/>
                    </a:solidFill>
                    <a:latin typeface="Helvetica Light" charset="0"/>
                    <a:ea typeface="ＭＳ Ｐゴシック" charset="0"/>
                    <a:sym typeface="Helvetica Light" charset="0"/>
                  </a:defRPr>
                </a:lvl2pPr>
                <a:lvl3pPr marL="1143000" indent="-228600" eaLnBrk="0" hangingPunct="0">
                  <a:defRPr sz="3600">
                    <a:solidFill>
                      <a:srgbClr val="000000"/>
                    </a:solidFill>
                    <a:latin typeface="Helvetica Light" charset="0"/>
                    <a:ea typeface="ＭＳ Ｐゴシック" charset="0"/>
                    <a:sym typeface="Helvetica Light" charset="0"/>
                  </a:defRPr>
                </a:lvl3pPr>
                <a:lvl4pPr marL="1600200" indent="-228600" eaLnBrk="0" hangingPunct="0">
                  <a:defRPr sz="3600">
                    <a:solidFill>
                      <a:srgbClr val="000000"/>
                    </a:solidFill>
                    <a:latin typeface="Helvetica Light" charset="0"/>
                    <a:ea typeface="ＭＳ Ｐゴシック" charset="0"/>
                    <a:sym typeface="Helvetica Light" charset="0"/>
                  </a:defRPr>
                </a:lvl4pPr>
                <a:lvl5pPr marL="2057400" indent="-228600" eaLnBrk="0" hangingPunct="0">
                  <a:defRPr sz="3600">
                    <a:solidFill>
                      <a:srgbClr val="000000"/>
                    </a:solidFill>
                    <a:latin typeface="Helvetica Light" charset="0"/>
                    <a:ea typeface="ＭＳ Ｐゴシック" charset="0"/>
                    <a:sym typeface="Helvetica Light" charset="0"/>
                  </a:defRPr>
                </a:lvl5pPr>
                <a:lvl6pPr marL="25146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ctr" defTabSz="444533" eaLnBrk="1"/>
                <a:r>
                  <a:rPr lang="en-US" sz="1900" i="1" dirty="0">
                    <a:solidFill>
                      <a:schemeClr val="accent1">
                        <a:lumMod val="75000"/>
                      </a:schemeClr>
                    </a:solidFill>
                  </a:rPr>
                  <a:t>2</a:t>
                </a:r>
                <a:r>
                  <a:rPr lang="en-US" sz="1900" i="1" baseline="30000" dirty="0">
                    <a:solidFill>
                      <a:schemeClr val="accent1">
                        <a:lumMod val="75000"/>
                      </a:schemeClr>
                    </a:solidFill>
                  </a:rPr>
                  <a:t>nd </a:t>
                </a:r>
                <a:r>
                  <a:rPr lang="en-US" sz="1900" i="1" dirty="0">
                    <a:solidFill>
                      <a:schemeClr val="accent1">
                        <a:lumMod val="75000"/>
                      </a:schemeClr>
                    </a:solidFill>
                  </a:rPr>
                  <a:t>rad.</a:t>
                </a:r>
              </a:p>
            </p:txBody>
          </p:sp>
          <p:sp>
            <p:nvSpPr>
              <p:cNvPr id="55" name="TextBox 54"/>
              <p:cNvSpPr txBox="1"/>
              <p:nvPr/>
            </p:nvSpPr>
            <p:spPr>
              <a:xfrm>
                <a:off x="1407245" y="4324825"/>
                <a:ext cx="683601" cy="382156"/>
              </a:xfrm>
              <a:prstGeom prst="rect">
                <a:avLst/>
              </a:prstGeom>
              <a:noFill/>
              <a:ln>
                <a:noFill/>
              </a:ln>
            </p:spPr>
            <p:txBody>
              <a:bodyPr wrap="none" rtlCol="0">
                <a:spAutoFit/>
              </a:bodyPr>
              <a:lstStyle/>
              <a:p>
                <a:pPr defTabSz="444533"/>
                <a:r>
                  <a:rPr lang="en-US" sz="2000" dirty="0">
                    <a:solidFill>
                      <a:schemeClr val="accent1">
                        <a:lumMod val="75000"/>
                      </a:schemeClr>
                    </a:solidFill>
                    <a:latin typeface="Arial" charset="0"/>
                    <a:ea typeface="ＭＳ Ｐゴシック" charset="0"/>
                    <a:cs typeface="ＭＳ Ｐゴシック" charset="0"/>
                  </a:rPr>
                  <a:t>DS1</a:t>
                </a:r>
              </a:p>
            </p:txBody>
          </p:sp>
          <p:sp>
            <p:nvSpPr>
              <p:cNvPr id="56" name="TextBox 55"/>
              <p:cNvSpPr txBox="1"/>
              <p:nvPr/>
            </p:nvSpPr>
            <p:spPr>
              <a:xfrm>
                <a:off x="5413921" y="4350225"/>
                <a:ext cx="683601" cy="382156"/>
              </a:xfrm>
              <a:prstGeom prst="rect">
                <a:avLst/>
              </a:prstGeom>
              <a:noFill/>
              <a:ln>
                <a:noFill/>
              </a:ln>
            </p:spPr>
            <p:txBody>
              <a:bodyPr wrap="none" rtlCol="0">
                <a:spAutoFit/>
              </a:bodyPr>
              <a:lstStyle/>
              <a:p>
                <a:pPr defTabSz="444533"/>
                <a:r>
                  <a:rPr lang="en-US" sz="2000" dirty="0">
                    <a:solidFill>
                      <a:schemeClr val="accent1">
                        <a:lumMod val="75000"/>
                      </a:schemeClr>
                    </a:solidFill>
                    <a:latin typeface="Arial" charset="0"/>
                    <a:ea typeface="ＭＳ Ｐゴシック" charset="0"/>
                    <a:cs typeface="ＭＳ Ｐゴシック" charset="0"/>
                  </a:rPr>
                  <a:t>DS2</a:t>
                </a:r>
              </a:p>
            </p:txBody>
          </p:sp>
          <p:sp>
            <p:nvSpPr>
              <p:cNvPr id="57" name="TextBox 56"/>
              <p:cNvSpPr txBox="1"/>
              <p:nvPr/>
            </p:nvSpPr>
            <p:spPr>
              <a:xfrm>
                <a:off x="3901753" y="4350225"/>
                <a:ext cx="503012" cy="382156"/>
              </a:xfrm>
              <a:prstGeom prst="rect">
                <a:avLst/>
              </a:prstGeom>
              <a:noFill/>
              <a:ln>
                <a:noFill/>
              </a:ln>
            </p:spPr>
            <p:txBody>
              <a:bodyPr wrap="none" rtlCol="0">
                <a:spAutoFit/>
              </a:bodyPr>
              <a:lstStyle/>
              <a:p>
                <a:pPr defTabSz="444533"/>
                <a:r>
                  <a:rPr lang="en-US" sz="2000" dirty="0">
                    <a:solidFill>
                      <a:schemeClr val="accent1">
                        <a:lumMod val="75000"/>
                      </a:schemeClr>
                    </a:solidFill>
                    <a:latin typeface="Arial" charset="0"/>
                    <a:ea typeface="ＭＳ Ｐゴシック" charset="0"/>
                    <a:cs typeface="ＭＳ Ｐゴシック" charset="0"/>
                  </a:rPr>
                  <a:t>DL</a:t>
                </a:r>
              </a:p>
            </p:txBody>
          </p:sp>
        </p:grpSp>
        <p:cxnSp>
          <p:nvCxnSpPr>
            <p:cNvPr id="14" name="Elbow Connector 13"/>
            <p:cNvCxnSpPr>
              <a:endCxn id="58" idx="1"/>
            </p:cNvCxnSpPr>
            <p:nvPr/>
          </p:nvCxnSpPr>
          <p:spPr bwMode="auto">
            <a:xfrm rot="16200000" flipH="1">
              <a:off x="-760277" y="3516176"/>
              <a:ext cx="2727777" cy="242023"/>
            </a:xfrm>
            <a:prstGeom prst="bentConnector2">
              <a:avLst/>
            </a:prstGeom>
            <a:solidFill>
              <a:srgbClr val="00B8FF"/>
            </a:solidFill>
            <a:ln w="3810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3" name="Group 32"/>
            <p:cNvGrpSpPr/>
            <p:nvPr/>
          </p:nvGrpSpPr>
          <p:grpSpPr>
            <a:xfrm>
              <a:off x="1651000" y="5880100"/>
              <a:ext cx="5131037" cy="367827"/>
              <a:chOff x="1231900" y="5918200"/>
              <a:chExt cx="5131037" cy="367827"/>
            </a:xfrm>
          </p:grpSpPr>
          <p:sp>
            <p:nvSpPr>
              <p:cNvPr id="31" name="Rectangle 30"/>
              <p:cNvSpPr/>
              <p:nvPr/>
            </p:nvSpPr>
            <p:spPr bwMode="auto">
              <a:xfrm>
                <a:off x="1320800" y="5918200"/>
                <a:ext cx="4914900" cy="127000"/>
              </a:xfrm>
              <a:prstGeom prst="rect">
                <a:avLst/>
              </a:prstGeom>
              <a:gradFill flip="none" rotWithShape="1">
                <a:gsLst>
                  <a:gs pos="6000">
                    <a:srgbClr val="AF66BE"/>
                  </a:gs>
                  <a:gs pos="100000">
                    <a:srgbClr val="FFFFFF"/>
                  </a:gs>
                  <a:gs pos="24000">
                    <a:srgbClr val="0000FF"/>
                  </a:gs>
                  <a:gs pos="49000">
                    <a:srgbClr val="00FB00"/>
                  </a:gs>
                  <a:gs pos="68000">
                    <a:srgbClr val="FFFF00"/>
                  </a:gs>
                  <a:gs pos="99000">
                    <a:srgbClr val="FF0000"/>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32" name="TextBox 31"/>
              <p:cNvSpPr txBox="1"/>
              <p:nvPr/>
            </p:nvSpPr>
            <p:spPr>
              <a:xfrm>
                <a:off x="1231900" y="6019800"/>
                <a:ext cx="270251" cy="266227"/>
              </a:xfrm>
              <a:prstGeom prst="rect">
                <a:avLst/>
              </a:prstGeom>
              <a:noFill/>
            </p:spPr>
            <p:txBody>
              <a:bodyPr wrap="none" rtlCol="0">
                <a:spAutoFit/>
              </a:bodyPr>
              <a:lstStyle/>
              <a:p>
                <a:r>
                  <a:rPr lang="en-US" sz="1200" dirty="0" smtClean="0">
                    <a:solidFill>
                      <a:schemeClr val="tx1"/>
                    </a:solidFill>
                  </a:rPr>
                  <a:t>4</a:t>
                </a:r>
                <a:endParaRPr lang="en-US" sz="1200" dirty="0">
                  <a:solidFill>
                    <a:schemeClr val="tx1"/>
                  </a:solidFill>
                </a:endParaRPr>
              </a:p>
            </p:txBody>
          </p:sp>
          <p:sp>
            <p:nvSpPr>
              <p:cNvPr id="79" name="TextBox 78"/>
              <p:cNvSpPr txBox="1"/>
              <p:nvPr/>
            </p:nvSpPr>
            <p:spPr>
              <a:xfrm>
                <a:off x="6007100" y="6019800"/>
                <a:ext cx="355837" cy="266227"/>
              </a:xfrm>
              <a:prstGeom prst="rect">
                <a:avLst/>
              </a:prstGeom>
              <a:noFill/>
            </p:spPr>
            <p:txBody>
              <a:bodyPr wrap="none" rtlCol="0">
                <a:spAutoFit/>
              </a:bodyPr>
              <a:lstStyle/>
              <a:p>
                <a:r>
                  <a:rPr lang="en-US" sz="1200" dirty="0" smtClean="0">
                    <a:solidFill>
                      <a:schemeClr val="tx1"/>
                    </a:solidFill>
                  </a:rPr>
                  <a:t>20</a:t>
                </a:r>
                <a:endParaRPr lang="en-US" sz="1200" dirty="0">
                  <a:solidFill>
                    <a:schemeClr val="tx1"/>
                  </a:solidFill>
                </a:endParaRPr>
              </a:p>
            </p:txBody>
          </p:sp>
          <p:sp>
            <p:nvSpPr>
              <p:cNvPr id="80" name="TextBox 79"/>
              <p:cNvSpPr txBox="1"/>
              <p:nvPr/>
            </p:nvSpPr>
            <p:spPr>
              <a:xfrm>
                <a:off x="4152900" y="6019800"/>
                <a:ext cx="484177" cy="266227"/>
              </a:xfrm>
              <a:prstGeom prst="rect">
                <a:avLst/>
              </a:prstGeom>
              <a:noFill/>
            </p:spPr>
            <p:txBody>
              <a:bodyPr wrap="none" rtlCol="0">
                <a:spAutoFit/>
              </a:bodyPr>
              <a:lstStyle/>
              <a:p>
                <a:r>
                  <a:rPr lang="en-US" sz="1200" dirty="0" smtClean="0">
                    <a:solidFill>
                      <a:schemeClr val="tx1"/>
                    </a:solidFill>
                  </a:rPr>
                  <a:t>14.4</a:t>
                </a:r>
                <a:endParaRPr lang="en-US" sz="1200" dirty="0">
                  <a:solidFill>
                    <a:schemeClr val="tx1"/>
                  </a:solidFill>
                </a:endParaRPr>
              </a:p>
            </p:txBody>
          </p:sp>
        </p:grpSp>
        <p:sp>
          <p:nvSpPr>
            <p:cNvPr id="89" name="TextBox 88"/>
            <p:cNvSpPr txBox="1"/>
            <p:nvPr/>
          </p:nvSpPr>
          <p:spPr>
            <a:xfrm>
              <a:off x="596900" y="5303046"/>
              <a:ext cx="9385300" cy="1840863"/>
            </a:xfrm>
            <a:prstGeom prst="rect">
              <a:avLst/>
            </a:prstGeom>
            <a:noFill/>
          </p:spPr>
          <p:txBody>
            <a:bodyPr wrap="square" rtlCol="0">
              <a:spAutoFit/>
            </a:bodyPr>
            <a:lstStyle/>
            <a:p>
              <a:r>
                <a:rPr lang="en-US" sz="2800" b="1" dirty="0" smtClean="0">
                  <a:solidFill>
                    <a:schemeClr val="accent1">
                      <a:lumMod val="75000"/>
                    </a:schemeClr>
                  </a:solidFill>
                </a:rPr>
                <a:t>FEL-2</a:t>
              </a:r>
              <a:r>
                <a:rPr lang="en-US" sz="3200" b="1" dirty="0" smtClean="0">
                  <a:solidFill>
                    <a:schemeClr val="accent1">
                      <a:lumMod val="75000"/>
                    </a:schemeClr>
                  </a:solidFill>
                </a:rPr>
                <a:t>:</a:t>
              </a:r>
              <a:r>
                <a:rPr lang="en-US" sz="2800" b="1" dirty="0" smtClean="0">
                  <a:solidFill>
                    <a:schemeClr val="accent1">
                      <a:lumMod val="75000"/>
                    </a:schemeClr>
                  </a:solidFill>
                </a:rPr>
                <a:t> </a:t>
              </a:r>
              <a:r>
                <a:rPr lang="en-US" sz="2000" b="1" dirty="0" smtClean="0">
                  <a:solidFill>
                    <a:schemeClr val="accent1">
                      <a:lumMod val="75000"/>
                    </a:schemeClr>
                  </a:solidFill>
                </a:rPr>
                <a:t>	</a:t>
              </a:r>
              <a:r>
                <a:rPr lang="en-US" sz="1600" dirty="0" smtClean="0">
                  <a:solidFill>
                    <a:schemeClr val="accent1">
                      <a:lumMod val="75000"/>
                    </a:schemeClr>
                  </a:solidFill>
                </a:rPr>
                <a:t>Double stage HGHG configuration, nominal range 20-4 nm</a:t>
              </a:r>
            </a:p>
            <a:p>
              <a:endParaRPr lang="en-US" sz="1600" dirty="0">
                <a:solidFill>
                  <a:schemeClr val="accent1">
                    <a:lumMod val="75000"/>
                  </a:schemeClr>
                </a:solidFill>
              </a:endParaRPr>
            </a:p>
            <a:p>
              <a:r>
                <a:rPr lang="en-US" sz="1600" dirty="0" smtClean="0">
                  <a:solidFill>
                    <a:schemeClr val="accent1">
                      <a:lumMod val="75000"/>
                    </a:schemeClr>
                  </a:solidFill>
                </a:rPr>
                <a:t> </a:t>
              </a:r>
            </a:p>
            <a:p>
              <a:r>
                <a:rPr lang="en-US" sz="1600" dirty="0" smtClean="0">
                  <a:solidFill>
                    <a:schemeClr val="accent1">
                      <a:lumMod val="75000"/>
                    </a:schemeClr>
                  </a:solidFill>
                </a:rPr>
                <a:t>Typical energy per pulse in the range 10 -100 uJ, depending on wavelength.</a:t>
              </a:r>
            </a:p>
            <a:p>
              <a:r>
                <a:rPr lang="en-US" sz="1400" dirty="0" smtClean="0">
                  <a:solidFill>
                    <a:schemeClr val="accent1">
                      <a:lumMod val="75000"/>
                    </a:schemeClr>
                  </a:solidFill>
                </a:rPr>
                <a:t>FEL performances tested in the range 14.4 – 4 nm – </a:t>
              </a:r>
              <a:r>
                <a:rPr lang="en-US" sz="1400" dirty="0">
                  <a:solidFill>
                    <a:srgbClr val="376092"/>
                  </a:solidFill>
                </a:rPr>
                <a:t>Upgrades: additional radiator in first stage/Higher e-beam energy – Improved seed laser system </a:t>
              </a:r>
            </a:p>
            <a:p>
              <a:r>
                <a:rPr lang="en-US" sz="1400" b="1" dirty="0" smtClean="0">
                  <a:solidFill>
                    <a:schemeClr val="accent1">
                      <a:lumMod val="75000"/>
                    </a:schemeClr>
                  </a:solidFill>
                </a:rPr>
                <a:t>Open for external users in 4</a:t>
              </a:r>
              <a:r>
                <a:rPr lang="en-US" sz="1400" b="1" baseline="30000" dirty="0" smtClean="0">
                  <a:solidFill>
                    <a:schemeClr val="accent1">
                      <a:lumMod val="75000"/>
                    </a:schemeClr>
                  </a:solidFill>
                </a:rPr>
                <a:t>th</a:t>
              </a:r>
              <a:r>
                <a:rPr lang="en-US" sz="1400" b="1" dirty="0" smtClean="0">
                  <a:solidFill>
                    <a:schemeClr val="accent1">
                      <a:lumMod val="75000"/>
                    </a:schemeClr>
                  </a:solidFill>
                </a:rPr>
                <a:t> call.  </a:t>
              </a:r>
              <a:r>
                <a:rPr lang="en-US" sz="1400" dirty="0" smtClean="0">
                  <a:solidFill>
                    <a:srgbClr val="376092"/>
                  </a:solidFill>
                </a:rPr>
                <a:t>About </a:t>
              </a:r>
              <a:r>
                <a:rPr lang="en-US" sz="1400" b="1" dirty="0">
                  <a:solidFill>
                    <a:srgbClr val="376092"/>
                  </a:solidFill>
                </a:rPr>
                <a:t>1/3</a:t>
              </a:r>
              <a:r>
                <a:rPr lang="en-US" sz="1400" dirty="0">
                  <a:solidFill>
                    <a:srgbClr val="376092"/>
                  </a:solidFill>
                </a:rPr>
                <a:t> </a:t>
              </a:r>
              <a:r>
                <a:rPr lang="en-US" sz="1400" dirty="0" smtClean="0">
                  <a:solidFill>
                    <a:srgbClr val="376092"/>
                  </a:solidFill>
                </a:rPr>
                <a:t>of the proposals are </a:t>
              </a:r>
              <a:r>
                <a:rPr lang="en-US" sz="1400" b="1" dirty="0">
                  <a:solidFill>
                    <a:srgbClr val="376092"/>
                  </a:solidFill>
                </a:rPr>
                <a:t>for FEL-2 </a:t>
              </a:r>
              <a:r>
                <a:rPr lang="en-US" sz="1400" dirty="0">
                  <a:solidFill>
                    <a:srgbClr val="376092"/>
                  </a:solidFill>
                </a:rPr>
                <a:t>and will receive beam-time </a:t>
              </a:r>
              <a:r>
                <a:rPr lang="en-US" sz="1400" dirty="0" smtClean="0">
                  <a:solidFill>
                    <a:srgbClr val="376092"/>
                  </a:solidFill>
                </a:rPr>
                <a:t>in </a:t>
              </a:r>
              <a:r>
                <a:rPr lang="en-US" sz="1400" dirty="0">
                  <a:solidFill>
                    <a:srgbClr val="376092"/>
                  </a:solidFill>
                </a:rPr>
                <a:t>2016</a:t>
              </a:r>
              <a:r>
                <a:rPr lang="en-US" sz="1400" dirty="0" smtClean="0">
                  <a:solidFill>
                    <a:srgbClr val="376092"/>
                  </a:solidFill>
                </a:rPr>
                <a:t>. </a:t>
              </a:r>
              <a:endParaRPr lang="en-US" sz="1400" dirty="0" smtClean="0">
                <a:solidFill>
                  <a:schemeClr val="accent1">
                    <a:lumMod val="75000"/>
                  </a:schemeClr>
                </a:solidFill>
              </a:endParaRPr>
            </a:p>
          </p:txBody>
        </p:sp>
      </p:grpSp>
    </p:spTree>
    <p:extLst>
      <p:ext uri="{BB962C8B-B14F-4D97-AF65-F5344CB8AC3E}">
        <p14:creationId xmlns:p14="http://schemas.microsoft.com/office/powerpoint/2010/main" val="350713476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380" y="369938"/>
            <a:ext cx="3588420" cy="936104"/>
          </a:xfrm>
        </p:spPr>
        <p:txBody>
          <a:bodyPr/>
          <a:lstStyle/>
          <a:p>
            <a:r>
              <a:rPr lang="en-US" b="1" dirty="0" smtClean="0">
                <a:solidFill>
                  <a:schemeClr val="tx1"/>
                </a:solidFill>
                <a:effectLst>
                  <a:outerShdw blurRad="50800" dist="38100" dir="2700000" algn="tl" rotWithShape="0">
                    <a:srgbClr val="000000">
                      <a:alpha val="43000"/>
                    </a:srgbClr>
                  </a:outerShdw>
                </a:effectLst>
              </a:rPr>
              <a:t>FEL-2: </a:t>
            </a:r>
            <a:br>
              <a:rPr lang="en-US" b="1" dirty="0" smtClean="0">
                <a:solidFill>
                  <a:schemeClr val="tx1"/>
                </a:solidFill>
                <a:effectLst>
                  <a:outerShdw blurRad="50800" dist="38100" dir="2700000" algn="tl" rotWithShape="0">
                    <a:srgbClr val="000000">
                      <a:alpha val="43000"/>
                    </a:srgbClr>
                  </a:outerShdw>
                </a:effectLst>
              </a:rPr>
            </a:br>
            <a:r>
              <a:rPr lang="en-US" sz="2000" b="1" dirty="0" smtClean="0">
                <a:solidFill>
                  <a:schemeClr val="tx1"/>
                </a:solidFill>
                <a:effectLst>
                  <a:outerShdw blurRad="50800" dist="38100" dir="2700000" algn="tl" rotWithShape="0">
                    <a:srgbClr val="000000">
                      <a:alpha val="43000"/>
                    </a:srgbClr>
                  </a:outerShdw>
                </a:effectLst>
              </a:rPr>
              <a:t>The Fresh </a:t>
            </a:r>
            <a:br>
              <a:rPr lang="en-US" sz="2000" b="1" dirty="0" smtClean="0">
                <a:solidFill>
                  <a:schemeClr val="tx1"/>
                </a:solidFill>
                <a:effectLst>
                  <a:outerShdw blurRad="50800" dist="38100" dir="2700000" algn="tl" rotWithShape="0">
                    <a:srgbClr val="000000">
                      <a:alpha val="43000"/>
                    </a:srgbClr>
                  </a:outerShdw>
                </a:effectLst>
              </a:rPr>
            </a:br>
            <a:r>
              <a:rPr lang="en-US" sz="2000" b="1" dirty="0" smtClean="0">
                <a:solidFill>
                  <a:schemeClr val="tx1"/>
                </a:solidFill>
                <a:effectLst>
                  <a:outerShdw blurRad="50800" dist="38100" dir="2700000" algn="tl" rotWithShape="0">
                    <a:srgbClr val="000000">
                      <a:alpha val="43000"/>
                    </a:srgbClr>
                  </a:outerShdw>
                </a:effectLst>
              </a:rPr>
              <a:t>Bunch Injection Technique*</a:t>
            </a:r>
            <a:endParaRPr lang="en-US" sz="2000" b="1" dirty="0">
              <a:solidFill>
                <a:schemeClr val="tx1"/>
              </a:solidFill>
              <a:effectLst>
                <a:outerShdw blurRad="50800" dist="38100" dir="2700000" algn="tl" rotWithShape="0">
                  <a:srgbClr val="000000">
                    <a:alpha val="43000"/>
                  </a:srgbClr>
                </a:outerShdw>
              </a:effectLst>
            </a:endParaRPr>
          </a:p>
        </p:txBody>
      </p:sp>
      <p:sp>
        <p:nvSpPr>
          <p:cNvPr id="4" name="Slide Number Placeholder 3"/>
          <p:cNvSpPr>
            <a:spLocks noGrp="1"/>
          </p:cNvSpPr>
          <p:nvPr>
            <p:ph type="sldNum" idx="10"/>
          </p:nvPr>
        </p:nvSpPr>
        <p:spPr/>
        <p:txBody>
          <a:bodyPr/>
          <a:lstStyle/>
          <a:p>
            <a:pPr>
              <a:defRPr/>
            </a:pPr>
            <a:fld id="{326A9FB8-77F1-AE47-A66B-580648E3A86B}" type="slidenum">
              <a:rPr lang="it-IT" smtClean="0"/>
              <a:pPr>
                <a:defRPr/>
              </a:pPr>
              <a:t>7</a:t>
            </a:fld>
            <a:endParaRPr lang="it-IT"/>
          </a:p>
        </p:txBody>
      </p:sp>
      <p:grpSp>
        <p:nvGrpSpPr>
          <p:cNvPr id="5" name="Group 4"/>
          <p:cNvGrpSpPr/>
          <p:nvPr/>
        </p:nvGrpSpPr>
        <p:grpSpPr>
          <a:xfrm>
            <a:off x="1029188" y="2767577"/>
            <a:ext cx="2841765" cy="1107703"/>
            <a:chOff x="1601043" y="2756914"/>
            <a:chExt cx="2577727" cy="1004888"/>
          </a:xfrm>
        </p:grpSpPr>
        <p:sp>
          <p:nvSpPr>
            <p:cNvPr id="6" name="Oval 5"/>
            <p:cNvSpPr/>
            <p:nvPr/>
          </p:nvSpPr>
          <p:spPr>
            <a:xfrm>
              <a:off x="1920702" y="3378137"/>
              <a:ext cx="2258068" cy="383665"/>
            </a:xfrm>
            <a:prstGeom prst="ellipse">
              <a:avLst/>
            </a:prstGeom>
            <a:ln>
              <a:gradFill flip="none" rotWithShape="1">
                <a:gsLst>
                  <a:gs pos="0">
                    <a:schemeClr val="accent1">
                      <a:shade val="95000"/>
                      <a:satMod val="105000"/>
                    </a:schemeClr>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defTabSz="444533"/>
              <a:endParaRPr lang="en-US">
                <a:solidFill>
                  <a:prstClr val="white"/>
                </a:solidFill>
                <a:latin typeface="Arial"/>
              </a:endParaRPr>
            </a:p>
          </p:txBody>
        </p:sp>
        <p:sp>
          <p:nvSpPr>
            <p:cNvPr id="7" name="Freeform 18"/>
            <p:cNvSpPr>
              <a:spLocks/>
            </p:cNvSpPr>
            <p:nvPr/>
          </p:nvSpPr>
          <p:spPr bwMode="auto">
            <a:xfrm>
              <a:off x="2074608" y="2756914"/>
              <a:ext cx="893763" cy="1004888"/>
            </a:xfrm>
            <a:custGeom>
              <a:avLst/>
              <a:gdLst>
                <a:gd name="T0" fmla="*/ 28054 w 153"/>
                <a:gd name="T1" fmla="*/ 2120 h 423"/>
                <a:gd name="T2" fmla="*/ 27296 w 153"/>
                <a:gd name="T3" fmla="*/ 2120 h 423"/>
                <a:gd name="T4" fmla="*/ 26608 w 153"/>
                <a:gd name="T5" fmla="*/ 2120 h 423"/>
                <a:gd name="T6" fmla="*/ 25861 w 153"/>
                <a:gd name="T7" fmla="*/ 2120 h 423"/>
                <a:gd name="T8" fmla="*/ 25118 w 153"/>
                <a:gd name="T9" fmla="*/ 2120 h 423"/>
                <a:gd name="T10" fmla="*/ 24360 w 153"/>
                <a:gd name="T11" fmla="*/ 2120 h 423"/>
                <a:gd name="T12" fmla="*/ 23668 w 153"/>
                <a:gd name="T13" fmla="*/ 2120 h 423"/>
                <a:gd name="T14" fmla="*/ 22925 w 153"/>
                <a:gd name="T15" fmla="*/ 2120 h 423"/>
                <a:gd name="T16" fmla="*/ 22167 w 153"/>
                <a:gd name="T17" fmla="*/ 2120 h 423"/>
                <a:gd name="T18" fmla="*/ 21475 w 153"/>
                <a:gd name="T19" fmla="*/ 2120 h 423"/>
                <a:gd name="T20" fmla="*/ 20732 w 153"/>
                <a:gd name="T21" fmla="*/ 2111 h 423"/>
                <a:gd name="T22" fmla="*/ 19985 w 153"/>
                <a:gd name="T23" fmla="*/ 2092 h 423"/>
                <a:gd name="T24" fmla="*/ 19227 w 153"/>
                <a:gd name="T25" fmla="*/ 2040 h 423"/>
                <a:gd name="T26" fmla="*/ 18539 w 153"/>
                <a:gd name="T27" fmla="*/ 1950 h 423"/>
                <a:gd name="T28" fmla="*/ 17792 w 153"/>
                <a:gd name="T29" fmla="*/ 1787 h 423"/>
                <a:gd name="T30" fmla="*/ 17034 w 153"/>
                <a:gd name="T31" fmla="*/ 1534 h 423"/>
                <a:gd name="T32" fmla="*/ 16493 w 153"/>
                <a:gd name="T33" fmla="*/ 1190 h 423"/>
                <a:gd name="T34" fmla="*/ 15749 w 153"/>
                <a:gd name="T35" fmla="*/ 781 h 423"/>
                <a:gd name="T36" fmla="*/ 15043 w 153"/>
                <a:gd name="T37" fmla="*/ 392 h 423"/>
                <a:gd name="T38" fmla="*/ 14299 w 153"/>
                <a:gd name="T39" fmla="*/ 103 h 423"/>
                <a:gd name="T40" fmla="*/ 13552 w 153"/>
                <a:gd name="T41" fmla="*/ 0 h 423"/>
                <a:gd name="T42" fmla="*/ 12850 w 153"/>
                <a:gd name="T43" fmla="*/ 103 h 423"/>
                <a:gd name="T44" fmla="*/ 12309 w 153"/>
                <a:gd name="T45" fmla="*/ 392 h 423"/>
                <a:gd name="T46" fmla="*/ 11562 w 153"/>
                <a:gd name="T47" fmla="*/ 781 h 423"/>
                <a:gd name="T48" fmla="*/ 10818 w 153"/>
                <a:gd name="T49" fmla="*/ 1190 h 423"/>
                <a:gd name="T50" fmla="*/ 10060 w 153"/>
                <a:gd name="T51" fmla="*/ 1534 h 423"/>
                <a:gd name="T52" fmla="*/ 9369 w 153"/>
                <a:gd name="T53" fmla="*/ 1787 h 423"/>
                <a:gd name="T54" fmla="*/ 8817 w 153"/>
                <a:gd name="T55" fmla="*/ 1950 h 423"/>
                <a:gd name="T56" fmla="*/ 8070 w 153"/>
                <a:gd name="T57" fmla="*/ 2040 h 423"/>
                <a:gd name="T58" fmla="*/ 7326 w 153"/>
                <a:gd name="T59" fmla="*/ 2092 h 423"/>
                <a:gd name="T60" fmla="*/ 6771 w 153"/>
                <a:gd name="T61" fmla="*/ 2111 h 423"/>
                <a:gd name="T62" fmla="*/ 6024 w 153"/>
                <a:gd name="T63" fmla="*/ 2120 h 423"/>
                <a:gd name="T64" fmla="*/ 5336 w 153"/>
                <a:gd name="T65" fmla="*/ 2120 h 423"/>
                <a:gd name="T66" fmla="*/ 4589 w 153"/>
                <a:gd name="T67" fmla="*/ 2120 h 423"/>
                <a:gd name="T68" fmla="*/ 4037 w 153"/>
                <a:gd name="T69" fmla="*/ 2120 h 423"/>
                <a:gd name="T70" fmla="*/ 3290 w 153"/>
                <a:gd name="T71" fmla="*/ 2120 h 423"/>
                <a:gd name="T72" fmla="*/ 2734 w 153"/>
                <a:gd name="T73" fmla="*/ 2120 h 423"/>
                <a:gd name="T74" fmla="*/ 1991 w 153"/>
                <a:gd name="T75" fmla="*/ 2120 h 423"/>
                <a:gd name="T76" fmla="*/ 1299 w 153"/>
                <a:gd name="T77" fmla="*/ 2120 h 423"/>
                <a:gd name="T78" fmla="*/ 743 w 153"/>
                <a:gd name="T79" fmla="*/ 2120 h 423"/>
                <a:gd name="T80" fmla="*/ 0 w 153"/>
                <a:gd name="T81" fmla="*/ 2120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flip="none" rotWithShape="1">
              <a:gsLst>
                <a:gs pos="30000">
                  <a:srgbClr val="FF6600"/>
                </a:gs>
                <a:gs pos="100000">
                  <a:srgbClr val="FFFFFF"/>
                </a:gs>
              </a:gsLst>
              <a:lin ang="0" scaled="1"/>
              <a:tileRect/>
            </a:gradFill>
            <a:ln w="19050" cmpd="sng">
              <a:solidFill>
                <a:srgbClr val="FF6600"/>
              </a:solidFill>
              <a:prstDash val="solid"/>
              <a:round/>
              <a:headEnd/>
              <a:tailEnd/>
            </a:ln>
            <a:extLst/>
          </p:spPr>
          <p:txBody>
            <a:bodyPr/>
            <a:lstStyle/>
            <a:p>
              <a:pPr defTabSz="444533"/>
              <a:endParaRPr lang="it-IT">
                <a:solidFill>
                  <a:prstClr val="white"/>
                </a:solidFill>
                <a:ea typeface="ＭＳ Ｐゴシック" charset="0"/>
                <a:cs typeface="ＭＳ Ｐゴシック" charset="0"/>
              </a:endParaRPr>
            </a:p>
          </p:txBody>
        </p:sp>
        <p:sp>
          <p:nvSpPr>
            <p:cNvPr id="8" name="TextBox 7"/>
            <p:cNvSpPr txBox="1"/>
            <p:nvPr/>
          </p:nvSpPr>
          <p:spPr>
            <a:xfrm>
              <a:off x="2966488" y="2978027"/>
              <a:ext cx="1080705" cy="399269"/>
            </a:xfrm>
            <a:prstGeom prst="rect">
              <a:avLst/>
            </a:prstGeom>
            <a:noFill/>
          </p:spPr>
          <p:txBody>
            <a:bodyPr wrap="none" rtlCol="0">
              <a:spAutoFit/>
            </a:bodyPr>
            <a:lstStyle/>
            <a:p>
              <a:pPr defTabSz="444533"/>
              <a:r>
                <a:rPr lang="en-US" i="1" dirty="0">
                  <a:solidFill>
                    <a:srgbClr val="376092"/>
                  </a:solidFill>
                  <a:latin typeface="Times New Roman"/>
                  <a:ea typeface="ＭＳ Ｐゴシック" charset="0"/>
                  <a:cs typeface="Times New Roman"/>
                </a:rPr>
                <a:t>e-beam</a:t>
              </a:r>
            </a:p>
          </p:txBody>
        </p:sp>
        <p:sp>
          <p:nvSpPr>
            <p:cNvPr id="9" name="TextBox 8"/>
            <p:cNvSpPr txBox="1"/>
            <p:nvPr/>
          </p:nvSpPr>
          <p:spPr>
            <a:xfrm>
              <a:off x="1601043" y="2843868"/>
              <a:ext cx="786121" cy="399269"/>
            </a:xfrm>
            <a:prstGeom prst="rect">
              <a:avLst/>
            </a:prstGeom>
            <a:noFill/>
          </p:spPr>
          <p:txBody>
            <a:bodyPr wrap="none" rtlCol="0">
              <a:spAutoFit/>
            </a:bodyPr>
            <a:lstStyle/>
            <a:p>
              <a:pPr defTabSz="444533"/>
              <a:r>
                <a:rPr lang="en-US" i="1" dirty="0">
                  <a:solidFill>
                    <a:srgbClr val="FF6600"/>
                  </a:solidFill>
                  <a:latin typeface="Times New Roman"/>
                  <a:ea typeface="ＭＳ Ｐゴシック" charset="0"/>
                  <a:cs typeface="Times New Roman"/>
                </a:rPr>
                <a:t>Seed</a:t>
              </a:r>
              <a:r>
                <a:rPr lang="en-US" i="1" dirty="0">
                  <a:solidFill>
                    <a:srgbClr val="54FF1D">
                      <a:lumMod val="60000"/>
                      <a:lumOff val="40000"/>
                    </a:srgbClr>
                  </a:solidFill>
                  <a:latin typeface="Times New Roman"/>
                  <a:ea typeface="ＭＳ Ｐゴシック" charset="0"/>
                  <a:cs typeface="Times New Roman"/>
                </a:rPr>
                <a:t> </a:t>
              </a:r>
              <a:endParaRPr lang="en-US" sz="2200" i="1" dirty="0">
                <a:solidFill>
                  <a:srgbClr val="98FF77"/>
                </a:solidFill>
                <a:latin typeface="Times New Roman"/>
                <a:ea typeface="ＭＳ Ｐゴシック" charset="0"/>
                <a:cs typeface="Times New Roman"/>
              </a:endParaRPr>
            </a:p>
          </p:txBody>
        </p:sp>
      </p:grpSp>
      <p:grpSp>
        <p:nvGrpSpPr>
          <p:cNvPr id="10" name="Group 9"/>
          <p:cNvGrpSpPr/>
          <p:nvPr/>
        </p:nvGrpSpPr>
        <p:grpSpPr>
          <a:xfrm>
            <a:off x="3025105" y="3911053"/>
            <a:ext cx="3929386" cy="1249013"/>
            <a:chOff x="2868336" y="3949740"/>
            <a:chExt cx="3564293" cy="1133082"/>
          </a:xfrm>
        </p:grpSpPr>
        <p:sp>
          <p:nvSpPr>
            <p:cNvPr id="11" name="Oval 10"/>
            <p:cNvSpPr/>
            <p:nvPr/>
          </p:nvSpPr>
          <p:spPr>
            <a:xfrm>
              <a:off x="4326338" y="4748039"/>
              <a:ext cx="621726" cy="260636"/>
            </a:xfrm>
            <a:prstGeom prst="ellipse">
              <a:avLst/>
            </a:prstGeom>
            <a:effectLst>
              <a:glow rad="584200">
                <a:schemeClr val="accent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533"/>
              <a:endParaRPr lang="en-US">
                <a:solidFill>
                  <a:prstClr val="white"/>
                </a:solidFill>
                <a:latin typeface="Arial"/>
              </a:endParaRPr>
            </a:p>
          </p:txBody>
        </p:sp>
        <p:sp>
          <p:nvSpPr>
            <p:cNvPr id="12" name="Oval 11"/>
            <p:cNvSpPr/>
            <p:nvPr/>
          </p:nvSpPr>
          <p:spPr>
            <a:xfrm>
              <a:off x="4174561" y="4699157"/>
              <a:ext cx="2258068" cy="383665"/>
            </a:xfrm>
            <a:prstGeom prst="ellipse">
              <a:avLst/>
            </a:prstGeom>
            <a:ln>
              <a:gradFill flip="none" rotWithShape="1">
                <a:gsLst>
                  <a:gs pos="0">
                    <a:schemeClr val="accent1">
                      <a:shade val="95000"/>
                      <a:satMod val="105000"/>
                    </a:schemeClr>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defTabSz="444533"/>
              <a:endParaRPr lang="en-US">
                <a:solidFill>
                  <a:prstClr val="white"/>
                </a:solidFill>
                <a:latin typeface="Arial"/>
              </a:endParaRPr>
            </a:p>
          </p:txBody>
        </p:sp>
        <p:sp>
          <p:nvSpPr>
            <p:cNvPr id="13" name="TextBox 12"/>
            <p:cNvSpPr txBox="1"/>
            <p:nvPr/>
          </p:nvSpPr>
          <p:spPr>
            <a:xfrm>
              <a:off x="2868336" y="3949740"/>
              <a:ext cx="1879553" cy="710867"/>
            </a:xfrm>
            <a:prstGeom prst="rect">
              <a:avLst/>
            </a:prstGeom>
            <a:noFill/>
          </p:spPr>
          <p:txBody>
            <a:bodyPr wrap="none" rtlCol="0">
              <a:spAutoFit/>
            </a:bodyPr>
            <a:lstStyle/>
            <a:p>
              <a:pPr defTabSz="444533"/>
              <a:r>
                <a:rPr lang="en-US" i="1" dirty="0">
                  <a:solidFill>
                    <a:schemeClr val="tx2">
                      <a:lumMod val="60000"/>
                      <a:lumOff val="40000"/>
                    </a:schemeClr>
                  </a:solidFill>
                  <a:latin typeface="Times New Roman"/>
                  <a:ea typeface="ＭＳ Ｐゴシック" charset="0"/>
                  <a:cs typeface="Times New Roman"/>
                </a:rPr>
                <a:t>n</a:t>
              </a:r>
              <a:r>
                <a:rPr lang="en-US" i="1" baseline="30000" dirty="0">
                  <a:solidFill>
                    <a:schemeClr val="tx2">
                      <a:lumMod val="60000"/>
                      <a:lumOff val="40000"/>
                    </a:schemeClr>
                  </a:solidFill>
                  <a:latin typeface="Times New Roman"/>
                  <a:ea typeface="ＭＳ Ｐゴシック" charset="0"/>
                  <a:cs typeface="Times New Roman"/>
                </a:rPr>
                <a:t>th</a:t>
              </a:r>
              <a:r>
                <a:rPr lang="en-US" i="1" dirty="0">
                  <a:solidFill>
                    <a:schemeClr val="tx2">
                      <a:lumMod val="60000"/>
                      <a:lumOff val="40000"/>
                    </a:schemeClr>
                  </a:solidFill>
                  <a:latin typeface="Times New Roman"/>
                  <a:ea typeface="ＭＳ Ｐゴシック" charset="0"/>
                  <a:cs typeface="Times New Roman"/>
                </a:rPr>
                <a:t> harmonic</a:t>
              </a:r>
            </a:p>
            <a:p>
              <a:pPr defTabSz="444533"/>
              <a:r>
                <a:rPr lang="en-US" i="1" dirty="0">
                  <a:solidFill>
                    <a:schemeClr val="tx2">
                      <a:lumMod val="60000"/>
                      <a:lumOff val="40000"/>
                    </a:schemeClr>
                  </a:solidFill>
                  <a:latin typeface="Times New Roman"/>
                  <a:ea typeface="ＭＳ Ｐゴシック" charset="0"/>
                  <a:cs typeface="Times New Roman"/>
                </a:rPr>
                <a:t> (e.g. 32.5 nm</a:t>
              </a:r>
              <a:r>
                <a:rPr lang="en-US" sz="2200" i="1" dirty="0">
                  <a:solidFill>
                    <a:schemeClr val="tx2">
                      <a:lumMod val="60000"/>
                      <a:lumOff val="40000"/>
                    </a:schemeClr>
                  </a:solidFill>
                  <a:latin typeface="Times New Roman"/>
                  <a:ea typeface="ＭＳ Ｐゴシック" charset="0"/>
                  <a:cs typeface="Times New Roman"/>
                </a:rPr>
                <a:t>)</a:t>
              </a:r>
            </a:p>
          </p:txBody>
        </p:sp>
      </p:grpSp>
      <p:sp>
        <p:nvSpPr>
          <p:cNvPr id="14" name="Freeform 18"/>
          <p:cNvSpPr>
            <a:spLocks/>
          </p:cNvSpPr>
          <p:nvPr/>
        </p:nvSpPr>
        <p:spPr bwMode="auto">
          <a:xfrm>
            <a:off x="4442231" y="4052248"/>
            <a:ext cx="985312" cy="1107703"/>
          </a:xfrm>
          <a:custGeom>
            <a:avLst/>
            <a:gdLst>
              <a:gd name="T0" fmla="*/ 28054 w 153"/>
              <a:gd name="T1" fmla="*/ 2120 h 423"/>
              <a:gd name="T2" fmla="*/ 27296 w 153"/>
              <a:gd name="T3" fmla="*/ 2120 h 423"/>
              <a:gd name="T4" fmla="*/ 26608 w 153"/>
              <a:gd name="T5" fmla="*/ 2120 h 423"/>
              <a:gd name="T6" fmla="*/ 25861 w 153"/>
              <a:gd name="T7" fmla="*/ 2120 h 423"/>
              <a:gd name="T8" fmla="*/ 25118 w 153"/>
              <a:gd name="T9" fmla="*/ 2120 h 423"/>
              <a:gd name="T10" fmla="*/ 24360 w 153"/>
              <a:gd name="T11" fmla="*/ 2120 h 423"/>
              <a:gd name="T12" fmla="*/ 23668 w 153"/>
              <a:gd name="T13" fmla="*/ 2120 h 423"/>
              <a:gd name="T14" fmla="*/ 22925 w 153"/>
              <a:gd name="T15" fmla="*/ 2120 h 423"/>
              <a:gd name="T16" fmla="*/ 22167 w 153"/>
              <a:gd name="T17" fmla="*/ 2120 h 423"/>
              <a:gd name="T18" fmla="*/ 21475 w 153"/>
              <a:gd name="T19" fmla="*/ 2120 h 423"/>
              <a:gd name="T20" fmla="*/ 20732 w 153"/>
              <a:gd name="T21" fmla="*/ 2111 h 423"/>
              <a:gd name="T22" fmla="*/ 19985 w 153"/>
              <a:gd name="T23" fmla="*/ 2092 h 423"/>
              <a:gd name="T24" fmla="*/ 19227 w 153"/>
              <a:gd name="T25" fmla="*/ 2040 h 423"/>
              <a:gd name="T26" fmla="*/ 18539 w 153"/>
              <a:gd name="T27" fmla="*/ 1950 h 423"/>
              <a:gd name="T28" fmla="*/ 17792 w 153"/>
              <a:gd name="T29" fmla="*/ 1787 h 423"/>
              <a:gd name="T30" fmla="*/ 17034 w 153"/>
              <a:gd name="T31" fmla="*/ 1534 h 423"/>
              <a:gd name="T32" fmla="*/ 16493 w 153"/>
              <a:gd name="T33" fmla="*/ 1190 h 423"/>
              <a:gd name="T34" fmla="*/ 15749 w 153"/>
              <a:gd name="T35" fmla="*/ 781 h 423"/>
              <a:gd name="T36" fmla="*/ 15043 w 153"/>
              <a:gd name="T37" fmla="*/ 392 h 423"/>
              <a:gd name="T38" fmla="*/ 14299 w 153"/>
              <a:gd name="T39" fmla="*/ 103 h 423"/>
              <a:gd name="T40" fmla="*/ 13552 w 153"/>
              <a:gd name="T41" fmla="*/ 0 h 423"/>
              <a:gd name="T42" fmla="*/ 12850 w 153"/>
              <a:gd name="T43" fmla="*/ 103 h 423"/>
              <a:gd name="T44" fmla="*/ 12309 w 153"/>
              <a:gd name="T45" fmla="*/ 392 h 423"/>
              <a:gd name="T46" fmla="*/ 11562 w 153"/>
              <a:gd name="T47" fmla="*/ 781 h 423"/>
              <a:gd name="T48" fmla="*/ 10818 w 153"/>
              <a:gd name="T49" fmla="*/ 1190 h 423"/>
              <a:gd name="T50" fmla="*/ 10060 w 153"/>
              <a:gd name="T51" fmla="*/ 1534 h 423"/>
              <a:gd name="T52" fmla="*/ 9369 w 153"/>
              <a:gd name="T53" fmla="*/ 1787 h 423"/>
              <a:gd name="T54" fmla="*/ 8817 w 153"/>
              <a:gd name="T55" fmla="*/ 1950 h 423"/>
              <a:gd name="T56" fmla="*/ 8070 w 153"/>
              <a:gd name="T57" fmla="*/ 2040 h 423"/>
              <a:gd name="T58" fmla="*/ 7326 w 153"/>
              <a:gd name="T59" fmla="*/ 2092 h 423"/>
              <a:gd name="T60" fmla="*/ 6771 w 153"/>
              <a:gd name="T61" fmla="*/ 2111 h 423"/>
              <a:gd name="T62" fmla="*/ 6024 w 153"/>
              <a:gd name="T63" fmla="*/ 2120 h 423"/>
              <a:gd name="T64" fmla="*/ 5336 w 153"/>
              <a:gd name="T65" fmla="*/ 2120 h 423"/>
              <a:gd name="T66" fmla="*/ 4589 w 153"/>
              <a:gd name="T67" fmla="*/ 2120 h 423"/>
              <a:gd name="T68" fmla="*/ 4037 w 153"/>
              <a:gd name="T69" fmla="*/ 2120 h 423"/>
              <a:gd name="T70" fmla="*/ 3290 w 153"/>
              <a:gd name="T71" fmla="*/ 2120 h 423"/>
              <a:gd name="T72" fmla="*/ 2734 w 153"/>
              <a:gd name="T73" fmla="*/ 2120 h 423"/>
              <a:gd name="T74" fmla="*/ 1991 w 153"/>
              <a:gd name="T75" fmla="*/ 2120 h 423"/>
              <a:gd name="T76" fmla="*/ 1299 w 153"/>
              <a:gd name="T77" fmla="*/ 2120 h 423"/>
              <a:gd name="T78" fmla="*/ 743 w 153"/>
              <a:gd name="T79" fmla="*/ 2120 h 423"/>
              <a:gd name="T80" fmla="*/ 0 w 153"/>
              <a:gd name="T81" fmla="*/ 2120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flip="none" rotWithShape="1">
            <a:gsLst>
              <a:gs pos="27000">
                <a:srgbClr val="139BFB"/>
              </a:gs>
              <a:gs pos="100000">
                <a:srgbClr val="FFFFFF"/>
              </a:gs>
            </a:gsLst>
            <a:lin ang="0" scaled="1"/>
            <a:tileRect/>
          </a:gradFill>
          <a:ln w="19050" cmpd="sng">
            <a:solidFill>
              <a:srgbClr val="139BFB"/>
            </a:solidFill>
            <a:prstDash val="solid"/>
            <a:round/>
            <a:headEnd/>
            <a:tailEnd/>
          </a:ln>
          <a:extLst/>
        </p:spPr>
        <p:txBody>
          <a:bodyPr lIns="99693" tIns="49849" rIns="99693" bIns="49849"/>
          <a:lstStyle/>
          <a:p>
            <a:pPr defTabSz="444533"/>
            <a:endParaRPr lang="it-IT">
              <a:solidFill>
                <a:prstClr val="white"/>
              </a:solidFill>
              <a:ea typeface="ＭＳ Ｐゴシック" charset="0"/>
              <a:cs typeface="ＭＳ Ｐゴシック" charset="0"/>
            </a:endParaRPr>
          </a:p>
        </p:txBody>
      </p:sp>
      <p:grpSp>
        <p:nvGrpSpPr>
          <p:cNvPr id="15" name="Group 14"/>
          <p:cNvGrpSpPr/>
          <p:nvPr/>
        </p:nvGrpSpPr>
        <p:grpSpPr>
          <a:xfrm>
            <a:off x="7128657" y="5003973"/>
            <a:ext cx="2767957" cy="1355568"/>
            <a:chOff x="6055613" y="3108823"/>
            <a:chExt cx="2510776" cy="1229747"/>
          </a:xfrm>
        </p:grpSpPr>
        <p:sp>
          <p:nvSpPr>
            <p:cNvPr id="16" name="Oval 15"/>
            <p:cNvSpPr/>
            <p:nvPr/>
          </p:nvSpPr>
          <p:spPr>
            <a:xfrm>
              <a:off x="7593406" y="4077934"/>
              <a:ext cx="621726" cy="260636"/>
            </a:xfrm>
            <a:prstGeom prst="ellipse">
              <a:avLst/>
            </a:prstGeom>
            <a:effectLst>
              <a:glow rad="584200">
                <a:schemeClr val="accent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533"/>
              <a:endParaRPr lang="en-US">
                <a:solidFill>
                  <a:prstClr val="white"/>
                </a:solidFill>
                <a:latin typeface="Arial"/>
              </a:endParaRPr>
            </a:p>
          </p:txBody>
        </p:sp>
        <p:sp>
          <p:nvSpPr>
            <p:cNvPr id="17" name="TextBox 16"/>
            <p:cNvSpPr txBox="1"/>
            <p:nvPr/>
          </p:nvSpPr>
          <p:spPr>
            <a:xfrm>
              <a:off x="6055613" y="3108823"/>
              <a:ext cx="2293934" cy="710867"/>
            </a:xfrm>
            <a:prstGeom prst="rect">
              <a:avLst/>
            </a:prstGeom>
            <a:noFill/>
          </p:spPr>
          <p:txBody>
            <a:bodyPr wrap="none" rtlCol="0">
              <a:spAutoFit/>
            </a:bodyPr>
            <a:lstStyle/>
            <a:p>
              <a:pPr defTabSz="444533"/>
              <a:r>
                <a:rPr lang="en-US" i="1" dirty="0">
                  <a:solidFill>
                    <a:schemeClr val="accent4">
                      <a:lumMod val="75000"/>
                    </a:schemeClr>
                  </a:solidFill>
                  <a:latin typeface="Times New Roman"/>
                  <a:ea typeface="ＭＳ Ｐゴシック" charset="0"/>
                  <a:cs typeface="Times New Roman"/>
                </a:rPr>
                <a:t>n</a:t>
              </a:r>
              <a:r>
                <a:rPr lang="en-US" i="1" baseline="30000" dirty="0">
                  <a:solidFill>
                    <a:schemeClr val="accent4">
                      <a:lumMod val="75000"/>
                    </a:schemeClr>
                  </a:solidFill>
                  <a:latin typeface="Times New Roman"/>
                  <a:ea typeface="ＭＳ Ｐゴシック" charset="0"/>
                  <a:cs typeface="Times New Roman"/>
                </a:rPr>
                <a:t>th</a:t>
              </a:r>
              <a:r>
                <a:rPr lang="en-US" i="1" dirty="0">
                  <a:solidFill>
                    <a:schemeClr val="accent4">
                      <a:lumMod val="75000"/>
                    </a:schemeClr>
                  </a:solidFill>
                  <a:latin typeface="Times New Roman"/>
                  <a:ea typeface="ＭＳ Ｐゴシック" charset="0"/>
                  <a:cs typeface="Times New Roman"/>
                </a:rPr>
                <a:t> x m</a:t>
              </a:r>
              <a:r>
                <a:rPr lang="en-US" i="1" baseline="30000" dirty="0">
                  <a:solidFill>
                    <a:schemeClr val="accent4">
                      <a:lumMod val="75000"/>
                    </a:schemeClr>
                  </a:solidFill>
                  <a:latin typeface="Times New Roman"/>
                  <a:ea typeface="ＭＳ Ｐゴシック" charset="0"/>
                  <a:cs typeface="Times New Roman"/>
                </a:rPr>
                <a:t>th</a:t>
              </a:r>
              <a:r>
                <a:rPr lang="en-US" i="1" dirty="0">
                  <a:solidFill>
                    <a:schemeClr val="accent4">
                      <a:lumMod val="75000"/>
                    </a:schemeClr>
                  </a:solidFill>
                  <a:latin typeface="Times New Roman"/>
                  <a:ea typeface="ＭＳ Ｐゴシック" charset="0"/>
                  <a:cs typeface="Times New Roman"/>
                </a:rPr>
                <a:t> harmonic</a:t>
              </a:r>
            </a:p>
            <a:p>
              <a:pPr defTabSz="444533"/>
              <a:r>
                <a:rPr lang="en-US" i="1" dirty="0">
                  <a:solidFill>
                    <a:schemeClr val="accent4">
                      <a:lumMod val="75000"/>
                    </a:schemeClr>
                  </a:solidFill>
                  <a:latin typeface="Times New Roman"/>
                  <a:ea typeface="ＭＳ Ｐゴシック" charset="0"/>
                  <a:cs typeface="Times New Roman"/>
                </a:rPr>
                <a:t> (e.g. 10.8 nm</a:t>
              </a:r>
              <a:r>
                <a:rPr lang="en-US" sz="2200" i="1" dirty="0">
                  <a:solidFill>
                    <a:schemeClr val="accent4">
                      <a:lumMod val="75000"/>
                    </a:schemeClr>
                  </a:solidFill>
                  <a:latin typeface="Times New Roman"/>
                  <a:ea typeface="ＭＳ Ｐゴシック" charset="0"/>
                  <a:cs typeface="Times New Roman"/>
                </a:rPr>
                <a:t>)</a:t>
              </a:r>
            </a:p>
          </p:txBody>
        </p:sp>
        <p:sp>
          <p:nvSpPr>
            <p:cNvPr id="18" name="Oval 17"/>
            <p:cNvSpPr/>
            <p:nvPr/>
          </p:nvSpPr>
          <p:spPr>
            <a:xfrm>
              <a:off x="6460098" y="4003787"/>
              <a:ext cx="621726" cy="260636"/>
            </a:xfrm>
            <a:prstGeom prst="ellipse">
              <a:avLst/>
            </a:prstGeom>
            <a:effectLst>
              <a:glow rad="584200">
                <a:schemeClr val="accent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533"/>
              <a:endParaRPr lang="en-US">
                <a:solidFill>
                  <a:prstClr val="white"/>
                </a:solidFill>
                <a:latin typeface="Arial"/>
              </a:endParaRPr>
            </a:p>
          </p:txBody>
        </p:sp>
        <p:sp>
          <p:nvSpPr>
            <p:cNvPr id="19" name="Oval 18"/>
            <p:cNvSpPr/>
            <p:nvPr/>
          </p:nvSpPr>
          <p:spPr>
            <a:xfrm>
              <a:off x="6308321" y="3954905"/>
              <a:ext cx="2258068" cy="383665"/>
            </a:xfrm>
            <a:prstGeom prst="ellipse">
              <a:avLst/>
            </a:prstGeom>
            <a:ln>
              <a:gradFill flip="none" rotWithShape="1">
                <a:gsLst>
                  <a:gs pos="0">
                    <a:schemeClr val="accent1">
                      <a:shade val="95000"/>
                      <a:satMod val="105000"/>
                    </a:schemeClr>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defTabSz="444533"/>
              <a:endParaRPr lang="en-US">
                <a:solidFill>
                  <a:prstClr val="white"/>
                </a:solidFill>
                <a:latin typeface="Arial"/>
              </a:endParaRPr>
            </a:p>
          </p:txBody>
        </p:sp>
        <p:sp>
          <p:nvSpPr>
            <p:cNvPr id="20" name="Freeform 18"/>
            <p:cNvSpPr>
              <a:spLocks/>
            </p:cNvSpPr>
            <p:nvPr/>
          </p:nvSpPr>
          <p:spPr bwMode="auto">
            <a:xfrm>
              <a:off x="7575149" y="3333682"/>
              <a:ext cx="893763" cy="1004888"/>
            </a:xfrm>
            <a:custGeom>
              <a:avLst/>
              <a:gdLst>
                <a:gd name="T0" fmla="*/ 28054 w 153"/>
                <a:gd name="T1" fmla="*/ 2120 h 423"/>
                <a:gd name="T2" fmla="*/ 27296 w 153"/>
                <a:gd name="T3" fmla="*/ 2120 h 423"/>
                <a:gd name="T4" fmla="*/ 26608 w 153"/>
                <a:gd name="T5" fmla="*/ 2120 h 423"/>
                <a:gd name="T6" fmla="*/ 25861 w 153"/>
                <a:gd name="T7" fmla="*/ 2120 h 423"/>
                <a:gd name="T8" fmla="*/ 25118 w 153"/>
                <a:gd name="T9" fmla="*/ 2120 h 423"/>
                <a:gd name="T10" fmla="*/ 24360 w 153"/>
                <a:gd name="T11" fmla="*/ 2120 h 423"/>
                <a:gd name="T12" fmla="*/ 23668 w 153"/>
                <a:gd name="T13" fmla="*/ 2120 h 423"/>
                <a:gd name="T14" fmla="*/ 22925 w 153"/>
                <a:gd name="T15" fmla="*/ 2120 h 423"/>
                <a:gd name="T16" fmla="*/ 22167 w 153"/>
                <a:gd name="T17" fmla="*/ 2120 h 423"/>
                <a:gd name="T18" fmla="*/ 21475 w 153"/>
                <a:gd name="T19" fmla="*/ 2120 h 423"/>
                <a:gd name="T20" fmla="*/ 20732 w 153"/>
                <a:gd name="T21" fmla="*/ 2111 h 423"/>
                <a:gd name="T22" fmla="*/ 19985 w 153"/>
                <a:gd name="T23" fmla="*/ 2092 h 423"/>
                <a:gd name="T24" fmla="*/ 19227 w 153"/>
                <a:gd name="T25" fmla="*/ 2040 h 423"/>
                <a:gd name="T26" fmla="*/ 18539 w 153"/>
                <a:gd name="T27" fmla="*/ 1950 h 423"/>
                <a:gd name="T28" fmla="*/ 17792 w 153"/>
                <a:gd name="T29" fmla="*/ 1787 h 423"/>
                <a:gd name="T30" fmla="*/ 17034 w 153"/>
                <a:gd name="T31" fmla="*/ 1534 h 423"/>
                <a:gd name="T32" fmla="*/ 16493 w 153"/>
                <a:gd name="T33" fmla="*/ 1190 h 423"/>
                <a:gd name="T34" fmla="*/ 15749 w 153"/>
                <a:gd name="T35" fmla="*/ 781 h 423"/>
                <a:gd name="T36" fmla="*/ 15043 w 153"/>
                <a:gd name="T37" fmla="*/ 392 h 423"/>
                <a:gd name="T38" fmla="*/ 14299 w 153"/>
                <a:gd name="T39" fmla="*/ 103 h 423"/>
                <a:gd name="T40" fmla="*/ 13552 w 153"/>
                <a:gd name="T41" fmla="*/ 0 h 423"/>
                <a:gd name="T42" fmla="*/ 12850 w 153"/>
                <a:gd name="T43" fmla="*/ 103 h 423"/>
                <a:gd name="T44" fmla="*/ 12309 w 153"/>
                <a:gd name="T45" fmla="*/ 392 h 423"/>
                <a:gd name="T46" fmla="*/ 11562 w 153"/>
                <a:gd name="T47" fmla="*/ 781 h 423"/>
                <a:gd name="T48" fmla="*/ 10818 w 153"/>
                <a:gd name="T49" fmla="*/ 1190 h 423"/>
                <a:gd name="T50" fmla="*/ 10060 w 153"/>
                <a:gd name="T51" fmla="*/ 1534 h 423"/>
                <a:gd name="T52" fmla="*/ 9369 w 153"/>
                <a:gd name="T53" fmla="*/ 1787 h 423"/>
                <a:gd name="T54" fmla="*/ 8817 w 153"/>
                <a:gd name="T55" fmla="*/ 1950 h 423"/>
                <a:gd name="T56" fmla="*/ 8070 w 153"/>
                <a:gd name="T57" fmla="*/ 2040 h 423"/>
                <a:gd name="T58" fmla="*/ 7326 w 153"/>
                <a:gd name="T59" fmla="*/ 2092 h 423"/>
                <a:gd name="T60" fmla="*/ 6771 w 153"/>
                <a:gd name="T61" fmla="*/ 2111 h 423"/>
                <a:gd name="T62" fmla="*/ 6024 w 153"/>
                <a:gd name="T63" fmla="*/ 2120 h 423"/>
                <a:gd name="T64" fmla="*/ 5336 w 153"/>
                <a:gd name="T65" fmla="*/ 2120 h 423"/>
                <a:gd name="T66" fmla="*/ 4589 w 153"/>
                <a:gd name="T67" fmla="*/ 2120 h 423"/>
                <a:gd name="T68" fmla="*/ 4037 w 153"/>
                <a:gd name="T69" fmla="*/ 2120 h 423"/>
                <a:gd name="T70" fmla="*/ 3290 w 153"/>
                <a:gd name="T71" fmla="*/ 2120 h 423"/>
                <a:gd name="T72" fmla="*/ 2734 w 153"/>
                <a:gd name="T73" fmla="*/ 2120 h 423"/>
                <a:gd name="T74" fmla="*/ 1991 w 153"/>
                <a:gd name="T75" fmla="*/ 2120 h 423"/>
                <a:gd name="T76" fmla="*/ 1299 w 153"/>
                <a:gd name="T77" fmla="*/ 2120 h 423"/>
                <a:gd name="T78" fmla="*/ 743 w 153"/>
                <a:gd name="T79" fmla="*/ 2120 h 423"/>
                <a:gd name="T80" fmla="*/ 0 w 153"/>
                <a:gd name="T81" fmla="*/ 2120 h 4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3">
                  <a:moveTo>
                    <a:pt x="153" y="423"/>
                  </a:moveTo>
                  <a:lnTo>
                    <a:pt x="149" y="423"/>
                  </a:lnTo>
                  <a:lnTo>
                    <a:pt x="145" y="423"/>
                  </a:lnTo>
                  <a:lnTo>
                    <a:pt x="141" y="423"/>
                  </a:lnTo>
                  <a:lnTo>
                    <a:pt x="137" y="423"/>
                  </a:lnTo>
                  <a:lnTo>
                    <a:pt x="133" y="423"/>
                  </a:lnTo>
                  <a:lnTo>
                    <a:pt x="129" y="423"/>
                  </a:lnTo>
                  <a:lnTo>
                    <a:pt x="125" y="423"/>
                  </a:lnTo>
                  <a:lnTo>
                    <a:pt x="121" y="423"/>
                  </a:lnTo>
                  <a:lnTo>
                    <a:pt x="117" y="423"/>
                  </a:lnTo>
                  <a:lnTo>
                    <a:pt x="113" y="421"/>
                  </a:lnTo>
                  <a:lnTo>
                    <a:pt x="109" y="417"/>
                  </a:lnTo>
                  <a:lnTo>
                    <a:pt x="105" y="407"/>
                  </a:lnTo>
                  <a:lnTo>
                    <a:pt x="101" y="389"/>
                  </a:lnTo>
                  <a:lnTo>
                    <a:pt x="97" y="356"/>
                  </a:lnTo>
                  <a:lnTo>
                    <a:pt x="93" y="306"/>
                  </a:lnTo>
                  <a:lnTo>
                    <a:pt x="90" y="237"/>
                  </a:lnTo>
                  <a:lnTo>
                    <a:pt x="86" y="156"/>
                  </a:lnTo>
                  <a:lnTo>
                    <a:pt x="82" y="78"/>
                  </a:lnTo>
                  <a:lnTo>
                    <a:pt x="78" y="21"/>
                  </a:lnTo>
                  <a:lnTo>
                    <a:pt x="74" y="0"/>
                  </a:lnTo>
                  <a:lnTo>
                    <a:pt x="70" y="21"/>
                  </a:lnTo>
                  <a:lnTo>
                    <a:pt x="67" y="78"/>
                  </a:lnTo>
                  <a:lnTo>
                    <a:pt x="63" y="156"/>
                  </a:lnTo>
                  <a:lnTo>
                    <a:pt x="59" y="237"/>
                  </a:lnTo>
                  <a:lnTo>
                    <a:pt x="55" y="306"/>
                  </a:lnTo>
                  <a:lnTo>
                    <a:pt x="51" y="356"/>
                  </a:lnTo>
                  <a:lnTo>
                    <a:pt x="48" y="389"/>
                  </a:lnTo>
                  <a:lnTo>
                    <a:pt x="44" y="407"/>
                  </a:lnTo>
                  <a:lnTo>
                    <a:pt x="40" y="417"/>
                  </a:lnTo>
                  <a:lnTo>
                    <a:pt x="37" y="421"/>
                  </a:lnTo>
                  <a:lnTo>
                    <a:pt x="33" y="423"/>
                  </a:lnTo>
                  <a:lnTo>
                    <a:pt x="29" y="423"/>
                  </a:lnTo>
                  <a:lnTo>
                    <a:pt x="25" y="423"/>
                  </a:lnTo>
                  <a:lnTo>
                    <a:pt x="22" y="423"/>
                  </a:lnTo>
                  <a:lnTo>
                    <a:pt x="18" y="423"/>
                  </a:lnTo>
                  <a:lnTo>
                    <a:pt x="15" y="423"/>
                  </a:lnTo>
                  <a:lnTo>
                    <a:pt x="11" y="423"/>
                  </a:lnTo>
                  <a:lnTo>
                    <a:pt x="7" y="423"/>
                  </a:lnTo>
                  <a:lnTo>
                    <a:pt x="4" y="423"/>
                  </a:lnTo>
                  <a:lnTo>
                    <a:pt x="0" y="423"/>
                  </a:lnTo>
                </a:path>
              </a:pathLst>
            </a:custGeom>
            <a:gradFill flip="none" rotWithShape="1">
              <a:gsLst>
                <a:gs pos="28000">
                  <a:schemeClr val="accent4">
                    <a:lumMod val="75000"/>
                  </a:schemeClr>
                </a:gs>
                <a:gs pos="100000">
                  <a:srgbClr val="FFFFFF"/>
                </a:gs>
              </a:gsLst>
              <a:lin ang="0" scaled="1"/>
              <a:tileRect/>
            </a:gradFill>
            <a:ln w="19050" cmpd="sng">
              <a:solidFill>
                <a:schemeClr val="accent4">
                  <a:lumMod val="75000"/>
                </a:schemeClr>
              </a:solidFill>
              <a:prstDash val="solid"/>
              <a:round/>
              <a:headEnd/>
              <a:tailEnd/>
            </a:ln>
            <a:extLst/>
          </p:spPr>
          <p:txBody>
            <a:bodyPr/>
            <a:lstStyle/>
            <a:p>
              <a:pPr defTabSz="444533"/>
              <a:endParaRPr lang="it-IT">
                <a:solidFill>
                  <a:prstClr val="white"/>
                </a:solidFill>
                <a:ea typeface="ＭＳ Ｐゴシック" charset="0"/>
                <a:cs typeface="ＭＳ Ｐゴシック" charset="0"/>
              </a:endParaRPr>
            </a:p>
          </p:txBody>
        </p:sp>
      </p:grpSp>
      <p:cxnSp>
        <p:nvCxnSpPr>
          <p:cNvPr id="21" name="Straight Connector 20"/>
          <p:cNvCxnSpPr/>
          <p:nvPr/>
        </p:nvCxnSpPr>
        <p:spPr>
          <a:xfrm flipV="1">
            <a:off x="2711134" y="1385536"/>
            <a:ext cx="0" cy="1233445"/>
          </a:xfrm>
          <a:prstGeom prst="line">
            <a:avLst/>
          </a:prstGeom>
          <a:ln>
            <a:solidFill>
              <a:srgbClr val="FF100E"/>
            </a:solidFill>
            <a:prstDash val="dash"/>
          </a:ln>
        </p:spPr>
        <p:style>
          <a:lnRef idx="2">
            <a:schemeClr val="accent1"/>
          </a:lnRef>
          <a:fillRef idx="0">
            <a:schemeClr val="accent1"/>
          </a:fillRef>
          <a:effectRef idx="1">
            <a:schemeClr val="accent1"/>
          </a:effectRef>
          <a:fontRef idx="minor">
            <a:schemeClr val="tx1"/>
          </a:fontRef>
        </p:style>
      </p:cxnSp>
      <p:sp>
        <p:nvSpPr>
          <p:cNvPr id="22" name="Curved Down Arrow 21"/>
          <p:cNvSpPr/>
          <p:nvPr/>
        </p:nvSpPr>
        <p:spPr>
          <a:xfrm rot="2050858">
            <a:off x="4184722" y="3499365"/>
            <a:ext cx="1439132" cy="439896"/>
          </a:xfrm>
          <a:prstGeom prst="curvedDownArrow">
            <a:avLst/>
          </a:prstGeom>
        </p:spPr>
        <p:style>
          <a:lnRef idx="1">
            <a:schemeClr val="accent1"/>
          </a:lnRef>
          <a:fillRef idx="3">
            <a:schemeClr val="accent1"/>
          </a:fillRef>
          <a:effectRef idx="2">
            <a:schemeClr val="accent1"/>
          </a:effectRef>
          <a:fontRef idx="minor">
            <a:schemeClr val="lt1"/>
          </a:fontRef>
        </p:style>
        <p:txBody>
          <a:bodyPr lIns="99693" tIns="49849" rIns="99693" bIns="49849" rtlCol="0" anchor="ctr"/>
          <a:lstStyle/>
          <a:p>
            <a:pPr algn="ctr" defTabSz="444533"/>
            <a:endParaRPr lang="en-US">
              <a:solidFill>
                <a:prstClr val="black"/>
              </a:solidFill>
              <a:latin typeface="Arial"/>
            </a:endParaRPr>
          </a:p>
        </p:txBody>
      </p:sp>
      <p:sp>
        <p:nvSpPr>
          <p:cNvPr id="23" name="Curved Down Arrow 22"/>
          <p:cNvSpPr/>
          <p:nvPr/>
        </p:nvSpPr>
        <p:spPr>
          <a:xfrm rot="2050858">
            <a:off x="6725261" y="4283562"/>
            <a:ext cx="1439132" cy="439896"/>
          </a:xfrm>
          <a:prstGeom prst="curvedDownArrow">
            <a:avLst/>
          </a:prstGeom>
        </p:spPr>
        <p:style>
          <a:lnRef idx="1">
            <a:schemeClr val="accent1"/>
          </a:lnRef>
          <a:fillRef idx="3">
            <a:schemeClr val="accent1"/>
          </a:fillRef>
          <a:effectRef idx="2">
            <a:schemeClr val="accent1"/>
          </a:effectRef>
          <a:fontRef idx="minor">
            <a:schemeClr val="lt1"/>
          </a:fontRef>
        </p:style>
        <p:txBody>
          <a:bodyPr lIns="99693" tIns="49849" rIns="99693" bIns="49849" rtlCol="0" anchor="ctr"/>
          <a:lstStyle/>
          <a:p>
            <a:pPr algn="ctr" defTabSz="444533"/>
            <a:endParaRPr lang="en-US">
              <a:solidFill>
                <a:prstClr val="black"/>
              </a:solidFill>
              <a:latin typeface="Arial"/>
            </a:endParaRPr>
          </a:p>
        </p:txBody>
      </p:sp>
      <p:sp>
        <p:nvSpPr>
          <p:cNvPr id="24" name="TextBox 23"/>
          <p:cNvSpPr txBox="1"/>
          <p:nvPr/>
        </p:nvSpPr>
        <p:spPr>
          <a:xfrm>
            <a:off x="-26680" y="2061623"/>
            <a:ext cx="3584621" cy="791938"/>
          </a:xfrm>
          <a:prstGeom prst="rect">
            <a:avLst/>
          </a:prstGeom>
          <a:noFill/>
        </p:spPr>
        <p:txBody>
          <a:bodyPr wrap="none" lIns="99693" tIns="49849" rIns="99693" bIns="49849" rtlCol="0">
            <a:spAutoFit/>
          </a:bodyPr>
          <a:lstStyle/>
          <a:p>
            <a:pPr defTabSz="444533"/>
            <a:r>
              <a:rPr lang="en-US" i="1" dirty="0">
                <a:solidFill>
                  <a:srgbClr val="FF6600"/>
                </a:solidFill>
                <a:latin typeface="Times New Roman"/>
                <a:ea typeface="ＭＳ Ｐゴシック" charset="0"/>
                <a:cs typeface="Times New Roman"/>
              </a:rPr>
              <a:t>The seed @260nm </a:t>
            </a:r>
          </a:p>
          <a:p>
            <a:pPr defTabSz="444533"/>
            <a:r>
              <a:rPr lang="en-US" i="1" dirty="0">
                <a:solidFill>
                  <a:srgbClr val="FF6600"/>
                </a:solidFill>
                <a:latin typeface="Times New Roman"/>
                <a:ea typeface="ＭＳ Ｐゴシック" charset="0"/>
                <a:cs typeface="Times New Roman"/>
              </a:rPr>
              <a:t>is on the tail of the e-beam</a:t>
            </a:r>
            <a:endParaRPr lang="en-US" sz="2200" i="1" dirty="0">
              <a:solidFill>
                <a:srgbClr val="FF6600"/>
              </a:solidFill>
              <a:latin typeface="Times New Roman"/>
              <a:ea typeface="ＭＳ Ｐゴシック" charset="0"/>
              <a:cs typeface="Times New Roman"/>
            </a:endParaRPr>
          </a:p>
        </p:txBody>
      </p:sp>
      <p:sp>
        <p:nvSpPr>
          <p:cNvPr id="25" name="TextBox 24"/>
          <p:cNvSpPr txBox="1"/>
          <p:nvPr/>
        </p:nvSpPr>
        <p:spPr>
          <a:xfrm>
            <a:off x="166516" y="4067497"/>
            <a:ext cx="3198258" cy="1822374"/>
          </a:xfrm>
          <a:prstGeom prst="rect">
            <a:avLst/>
          </a:prstGeom>
          <a:noFill/>
        </p:spPr>
        <p:txBody>
          <a:bodyPr wrap="square" lIns="99693" tIns="49849" rIns="99693" bIns="49849" rtlCol="0">
            <a:spAutoFit/>
          </a:bodyPr>
          <a:lstStyle/>
          <a:p>
            <a:pPr defTabSz="444533"/>
            <a:r>
              <a:rPr lang="en-US" i="1" dirty="0">
                <a:solidFill>
                  <a:schemeClr val="accent6">
                    <a:lumMod val="75000"/>
                  </a:schemeClr>
                </a:solidFill>
                <a:latin typeface="Times New Roman"/>
                <a:ea typeface="ＭＳ Ｐゴシック" charset="0"/>
                <a:cs typeface="Times New Roman"/>
              </a:rPr>
              <a:t>The first stage converts the seed </a:t>
            </a:r>
          </a:p>
          <a:p>
            <a:pPr defTabSz="444533"/>
            <a:r>
              <a:rPr lang="en-US" i="1" dirty="0">
                <a:solidFill>
                  <a:schemeClr val="accent6">
                    <a:lumMod val="75000"/>
                  </a:schemeClr>
                </a:solidFill>
                <a:latin typeface="Times New Roman"/>
                <a:ea typeface="ＭＳ Ｐゴシック" charset="0"/>
                <a:cs typeface="Times New Roman"/>
              </a:rPr>
              <a:t>to the n</a:t>
            </a:r>
            <a:r>
              <a:rPr lang="en-US" i="1" baseline="30000" dirty="0">
                <a:solidFill>
                  <a:schemeClr val="accent6">
                    <a:lumMod val="75000"/>
                  </a:schemeClr>
                </a:solidFill>
                <a:latin typeface="Times New Roman"/>
                <a:ea typeface="ＭＳ Ｐゴシック" charset="0"/>
                <a:cs typeface="Times New Roman"/>
              </a:rPr>
              <a:t>th</a:t>
            </a:r>
            <a:r>
              <a:rPr lang="en-US" i="1" dirty="0">
                <a:solidFill>
                  <a:schemeClr val="accent6">
                    <a:lumMod val="75000"/>
                  </a:schemeClr>
                </a:solidFill>
                <a:latin typeface="Times New Roman"/>
                <a:ea typeface="ＭＳ Ｐゴシック" charset="0"/>
                <a:cs typeface="Times New Roman"/>
              </a:rPr>
              <a:t> harmonic</a:t>
            </a:r>
          </a:p>
          <a:p>
            <a:pPr defTabSz="444533"/>
            <a:r>
              <a:rPr lang="en-US" i="1" dirty="0">
                <a:solidFill>
                  <a:schemeClr val="accent6">
                    <a:lumMod val="75000"/>
                  </a:schemeClr>
                </a:solidFill>
                <a:latin typeface="Times New Roman"/>
                <a:ea typeface="ＭＳ Ｐゴシック" charset="0"/>
                <a:cs typeface="Times New Roman"/>
              </a:rPr>
              <a:t>(8</a:t>
            </a:r>
            <a:r>
              <a:rPr lang="en-US" i="1" baseline="30000" dirty="0">
                <a:solidFill>
                  <a:schemeClr val="accent6">
                    <a:lumMod val="75000"/>
                  </a:schemeClr>
                </a:solidFill>
                <a:latin typeface="Times New Roman"/>
                <a:ea typeface="ＭＳ Ｐゴシック" charset="0"/>
                <a:cs typeface="Times New Roman"/>
              </a:rPr>
              <a:t>th</a:t>
            </a:r>
            <a:r>
              <a:rPr lang="en-US" i="1" dirty="0">
                <a:solidFill>
                  <a:schemeClr val="accent6">
                    <a:lumMod val="75000"/>
                  </a:schemeClr>
                </a:solidFill>
                <a:latin typeface="Times New Roman"/>
                <a:ea typeface="ＭＳ Ｐゴシック" charset="0"/>
                <a:cs typeface="Times New Roman"/>
              </a:rPr>
              <a:t> harmonic @32.5nm)</a:t>
            </a:r>
            <a:endParaRPr lang="en-US" sz="2200" i="1" dirty="0">
              <a:solidFill>
                <a:schemeClr val="accent6">
                  <a:lumMod val="75000"/>
                </a:schemeClr>
              </a:solidFill>
              <a:latin typeface="Times New Roman"/>
              <a:ea typeface="ＭＳ Ｐゴシック" charset="0"/>
              <a:cs typeface="Times New Roman"/>
            </a:endParaRPr>
          </a:p>
        </p:txBody>
      </p:sp>
      <p:sp>
        <p:nvSpPr>
          <p:cNvPr id="26" name="TextBox 25"/>
          <p:cNvSpPr txBox="1"/>
          <p:nvPr/>
        </p:nvSpPr>
        <p:spPr>
          <a:xfrm>
            <a:off x="1871960" y="5436021"/>
            <a:ext cx="5388901" cy="791938"/>
          </a:xfrm>
          <a:prstGeom prst="rect">
            <a:avLst/>
          </a:prstGeom>
          <a:noFill/>
        </p:spPr>
        <p:txBody>
          <a:bodyPr wrap="none" lIns="99693" tIns="49849" rIns="99693" bIns="49849" rtlCol="0">
            <a:spAutoFit/>
          </a:bodyPr>
          <a:lstStyle/>
          <a:p>
            <a:pPr defTabSz="444533"/>
            <a:r>
              <a:rPr lang="en-US" i="1" dirty="0">
                <a:solidFill>
                  <a:schemeClr val="accent1">
                    <a:lumMod val="75000"/>
                  </a:schemeClr>
                </a:solidFill>
                <a:latin typeface="Times New Roman"/>
                <a:ea typeface="ＭＳ Ｐゴシック" charset="0"/>
                <a:cs typeface="Times New Roman"/>
              </a:rPr>
              <a:t>The delay line shifts the first stage output </a:t>
            </a:r>
          </a:p>
          <a:p>
            <a:pPr defTabSz="444533"/>
            <a:r>
              <a:rPr lang="en-US" i="1" dirty="0">
                <a:solidFill>
                  <a:schemeClr val="accent1">
                    <a:lumMod val="75000"/>
                  </a:schemeClr>
                </a:solidFill>
                <a:latin typeface="Times New Roman"/>
                <a:ea typeface="ＭＳ Ｐゴシック" charset="0"/>
                <a:cs typeface="Times New Roman"/>
              </a:rPr>
              <a:t>to a fresh portion of the e-beam</a:t>
            </a:r>
            <a:endParaRPr lang="en-US" sz="2200" i="1" dirty="0">
              <a:solidFill>
                <a:schemeClr val="accent1">
                  <a:lumMod val="75000"/>
                </a:schemeClr>
              </a:solidFill>
              <a:latin typeface="Times New Roman"/>
              <a:ea typeface="ＭＳ Ｐゴシック" charset="0"/>
              <a:cs typeface="Times New Roman"/>
            </a:endParaRPr>
          </a:p>
        </p:txBody>
      </p:sp>
      <p:sp>
        <p:nvSpPr>
          <p:cNvPr id="27" name="TextBox 26"/>
          <p:cNvSpPr txBox="1"/>
          <p:nvPr/>
        </p:nvSpPr>
        <p:spPr>
          <a:xfrm>
            <a:off x="4493596" y="6537349"/>
            <a:ext cx="5294374" cy="791938"/>
          </a:xfrm>
          <a:prstGeom prst="rect">
            <a:avLst/>
          </a:prstGeom>
          <a:noFill/>
        </p:spPr>
        <p:txBody>
          <a:bodyPr wrap="none" lIns="99693" tIns="49849" rIns="99693" bIns="49849" rtlCol="0">
            <a:spAutoFit/>
          </a:bodyPr>
          <a:lstStyle/>
          <a:p>
            <a:pPr defTabSz="444533"/>
            <a:r>
              <a:rPr lang="en-US" i="1" dirty="0">
                <a:solidFill>
                  <a:srgbClr val="660066"/>
                </a:solidFill>
                <a:latin typeface="Times New Roman"/>
                <a:ea typeface="ＭＳ Ｐゴシック" charset="0"/>
                <a:cs typeface="Times New Roman"/>
              </a:rPr>
              <a:t>The second stage converts the first stage</a:t>
            </a:r>
          </a:p>
          <a:p>
            <a:pPr defTabSz="444533"/>
            <a:r>
              <a:rPr lang="en-US" i="1" dirty="0">
                <a:solidFill>
                  <a:srgbClr val="660066"/>
                </a:solidFill>
                <a:latin typeface="Times New Roman"/>
                <a:ea typeface="ＭＳ Ｐゴシック" charset="0"/>
                <a:cs typeface="Times New Roman"/>
              </a:rPr>
              <a:t>to the n</a:t>
            </a:r>
            <a:r>
              <a:rPr lang="en-US" i="1" baseline="30000" dirty="0">
                <a:solidFill>
                  <a:srgbClr val="660066"/>
                </a:solidFill>
                <a:latin typeface="Times New Roman"/>
                <a:ea typeface="ＭＳ Ｐゴシック" charset="0"/>
                <a:cs typeface="Times New Roman"/>
              </a:rPr>
              <a:t>th</a:t>
            </a:r>
            <a:r>
              <a:rPr lang="en-US" i="1" dirty="0">
                <a:solidFill>
                  <a:srgbClr val="660066"/>
                </a:solidFill>
                <a:latin typeface="Times New Roman"/>
                <a:ea typeface="ＭＳ Ｐゴシック" charset="0"/>
                <a:cs typeface="Times New Roman"/>
              </a:rPr>
              <a:t> x m</a:t>
            </a:r>
            <a:r>
              <a:rPr lang="en-US" i="1" baseline="30000" dirty="0">
                <a:solidFill>
                  <a:srgbClr val="660066"/>
                </a:solidFill>
                <a:latin typeface="Times New Roman"/>
                <a:ea typeface="ＭＳ Ｐゴシック" charset="0"/>
                <a:cs typeface="Times New Roman"/>
              </a:rPr>
              <a:t>th</a:t>
            </a:r>
            <a:r>
              <a:rPr lang="en-US" i="1" dirty="0">
                <a:solidFill>
                  <a:srgbClr val="660066"/>
                </a:solidFill>
                <a:latin typeface="Times New Roman"/>
                <a:ea typeface="ＭＳ Ｐゴシック" charset="0"/>
                <a:cs typeface="Times New Roman"/>
              </a:rPr>
              <a:t> harmonic of the seed </a:t>
            </a:r>
            <a:endParaRPr lang="en-US" sz="2200" i="1" dirty="0">
              <a:solidFill>
                <a:srgbClr val="660066"/>
              </a:solidFill>
              <a:latin typeface="Times New Roman"/>
              <a:ea typeface="ＭＳ Ｐゴシック" charset="0"/>
              <a:cs typeface="Times New Roman"/>
            </a:endParaRPr>
          </a:p>
        </p:txBody>
      </p:sp>
      <p:sp>
        <p:nvSpPr>
          <p:cNvPr id="28" name="TextBox 27"/>
          <p:cNvSpPr txBox="1"/>
          <p:nvPr/>
        </p:nvSpPr>
        <p:spPr>
          <a:xfrm>
            <a:off x="1364915" y="1357866"/>
            <a:ext cx="1430787" cy="448459"/>
          </a:xfrm>
          <a:prstGeom prst="rect">
            <a:avLst/>
          </a:prstGeom>
          <a:noFill/>
        </p:spPr>
        <p:txBody>
          <a:bodyPr wrap="none" lIns="99693" tIns="49849" rIns="99693" bIns="49849" rtlCol="0">
            <a:spAutoFit/>
          </a:bodyPr>
          <a:lstStyle/>
          <a:p>
            <a:pPr defTabSz="444533"/>
            <a:r>
              <a:rPr lang="en-US" i="1" dirty="0">
                <a:solidFill>
                  <a:srgbClr val="FF6600"/>
                </a:solidFill>
                <a:latin typeface="Times New Roman"/>
                <a:ea typeface="ＭＳ Ｐゴシック" charset="0"/>
                <a:cs typeface="Times New Roman"/>
              </a:rPr>
              <a:t>Position:</a:t>
            </a:r>
            <a:endParaRPr lang="en-US" sz="2200" i="1" dirty="0">
              <a:solidFill>
                <a:srgbClr val="FF6600"/>
              </a:solidFill>
              <a:latin typeface="Times New Roman"/>
              <a:ea typeface="ＭＳ Ｐゴシック" charset="0"/>
              <a:cs typeface="Times New Roman"/>
            </a:endParaRPr>
          </a:p>
        </p:txBody>
      </p:sp>
      <p:grpSp>
        <p:nvGrpSpPr>
          <p:cNvPr id="29" name="Group 28"/>
          <p:cNvGrpSpPr/>
          <p:nvPr/>
        </p:nvGrpSpPr>
        <p:grpSpPr>
          <a:xfrm>
            <a:off x="2588257" y="1619601"/>
            <a:ext cx="6401122" cy="1449430"/>
            <a:chOff x="2732272" y="1763613"/>
            <a:chExt cx="6401122" cy="1449430"/>
          </a:xfrm>
        </p:grpSpPr>
        <p:grpSp>
          <p:nvGrpSpPr>
            <p:cNvPr id="30" name="Group 25"/>
            <p:cNvGrpSpPr>
              <a:grpSpLocks/>
            </p:cNvGrpSpPr>
            <p:nvPr/>
          </p:nvGrpSpPr>
          <p:grpSpPr bwMode="auto">
            <a:xfrm>
              <a:off x="2732272" y="1763613"/>
              <a:ext cx="6401122" cy="1449430"/>
              <a:chOff x="2929268" y="1832465"/>
              <a:chExt cx="8260220" cy="1870027"/>
            </a:xfrm>
          </p:grpSpPr>
          <p:sp>
            <p:nvSpPr>
              <p:cNvPr id="34" name="Rounded Rectangle 33"/>
              <p:cNvSpPr/>
              <p:nvPr/>
            </p:nvSpPr>
            <p:spPr>
              <a:xfrm>
                <a:off x="3097367" y="2600795"/>
                <a:ext cx="1055977" cy="339716"/>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rgbClr val="0000FF"/>
                  </a:solidFill>
                  <a:latin typeface="Arial"/>
                </a:endParaRPr>
              </a:p>
            </p:txBody>
          </p:sp>
          <p:sp>
            <p:nvSpPr>
              <p:cNvPr id="35" name="Rounded Rectangle 34"/>
              <p:cNvSpPr/>
              <p:nvPr/>
            </p:nvSpPr>
            <p:spPr>
              <a:xfrm>
                <a:off x="5066407" y="2600795"/>
                <a:ext cx="1055977" cy="339716"/>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rgbClr val="0000FF"/>
                  </a:solidFill>
                  <a:latin typeface="Arial"/>
                </a:endParaRPr>
              </a:p>
            </p:txBody>
          </p:sp>
          <p:sp>
            <p:nvSpPr>
              <p:cNvPr id="36" name="Rounded Rectangle 35"/>
              <p:cNvSpPr/>
              <p:nvPr/>
            </p:nvSpPr>
            <p:spPr>
              <a:xfrm>
                <a:off x="5218850" y="2753191"/>
                <a:ext cx="1055977" cy="339716"/>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rgbClr val="0000FF"/>
                  </a:solidFill>
                  <a:latin typeface="Arial"/>
                </a:endParaRPr>
              </a:p>
            </p:txBody>
          </p:sp>
          <p:sp>
            <p:nvSpPr>
              <p:cNvPr id="37" name="Rounded Rectangle 36"/>
              <p:cNvSpPr/>
              <p:nvPr/>
            </p:nvSpPr>
            <p:spPr>
              <a:xfrm>
                <a:off x="7381618" y="2600795"/>
                <a:ext cx="1055977" cy="339716"/>
              </a:xfrm>
              <a:prstGeom prst="roundRect">
                <a:avLst/>
              </a:prstGeom>
              <a:solidFill>
                <a:srgbClr val="139BFB"/>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rgbClr val="0000FF"/>
                  </a:solidFill>
                  <a:latin typeface="Arial"/>
                </a:endParaRPr>
              </a:p>
            </p:txBody>
          </p:sp>
          <p:sp>
            <p:nvSpPr>
              <p:cNvPr id="38" name="Rounded Rectangle 37"/>
              <p:cNvSpPr/>
              <p:nvPr/>
            </p:nvSpPr>
            <p:spPr>
              <a:xfrm>
                <a:off x="8731363" y="2605558"/>
                <a:ext cx="358874" cy="339716"/>
              </a:xfrm>
              <a:prstGeom prst="roundRect">
                <a:avLst/>
              </a:prstGeom>
              <a:solidFill>
                <a:srgbClr val="77933C"/>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rgbClr val="0000FF"/>
                  </a:solidFill>
                  <a:latin typeface="Arial"/>
                </a:endParaRPr>
              </a:p>
            </p:txBody>
          </p:sp>
          <p:sp>
            <p:nvSpPr>
              <p:cNvPr id="39" name="Rounded Rectangle 38"/>
              <p:cNvSpPr/>
              <p:nvPr/>
            </p:nvSpPr>
            <p:spPr>
              <a:xfrm>
                <a:off x="4367715" y="2605558"/>
                <a:ext cx="393808" cy="334953"/>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rgbClr val="0000FF"/>
                  </a:solidFill>
                  <a:latin typeface="Arial"/>
                </a:endParaRPr>
              </a:p>
            </p:txBody>
          </p:sp>
          <p:sp>
            <p:nvSpPr>
              <p:cNvPr id="40" name="Rounded Rectangle 39"/>
              <p:cNvSpPr/>
              <p:nvPr/>
            </p:nvSpPr>
            <p:spPr>
              <a:xfrm>
                <a:off x="9371301" y="2600795"/>
                <a:ext cx="1055978" cy="339716"/>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rgbClr val="0000FF"/>
                  </a:solidFill>
                  <a:latin typeface="Arial"/>
                </a:endParaRPr>
              </a:p>
            </p:txBody>
          </p:sp>
          <p:sp>
            <p:nvSpPr>
              <p:cNvPr id="41" name="Rounded Rectangle 40"/>
              <p:cNvSpPr/>
              <p:nvPr/>
            </p:nvSpPr>
            <p:spPr>
              <a:xfrm>
                <a:off x="9523743" y="2753191"/>
                <a:ext cx="1055978" cy="339716"/>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rgbClr val="0000FF"/>
                  </a:solidFill>
                  <a:latin typeface="Arial"/>
                </a:endParaRPr>
              </a:p>
            </p:txBody>
          </p:sp>
          <p:sp>
            <p:nvSpPr>
              <p:cNvPr id="42" name="Rounded Rectangle 41"/>
              <p:cNvSpPr/>
              <p:nvPr/>
            </p:nvSpPr>
            <p:spPr>
              <a:xfrm>
                <a:off x="9676185" y="2905588"/>
                <a:ext cx="1055978" cy="339716"/>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rgbClr val="0000FF"/>
                  </a:solidFill>
                  <a:latin typeface="Arial"/>
                </a:endParaRPr>
              </a:p>
            </p:txBody>
          </p:sp>
          <p:sp>
            <p:nvSpPr>
              <p:cNvPr id="43" name="Rounded Rectangle 42"/>
              <p:cNvSpPr/>
              <p:nvPr/>
            </p:nvSpPr>
            <p:spPr>
              <a:xfrm>
                <a:off x="9828626" y="3057984"/>
                <a:ext cx="1055978" cy="339716"/>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rgbClr val="0000FF"/>
                  </a:solidFill>
                  <a:latin typeface="Arial"/>
                </a:endParaRPr>
              </a:p>
            </p:txBody>
          </p:sp>
          <p:sp>
            <p:nvSpPr>
              <p:cNvPr id="44" name="Rounded Rectangle 43"/>
              <p:cNvSpPr/>
              <p:nvPr/>
            </p:nvSpPr>
            <p:spPr>
              <a:xfrm>
                <a:off x="9981068" y="3210380"/>
                <a:ext cx="1055978" cy="339716"/>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rgbClr val="0000FF"/>
                  </a:solidFill>
                  <a:latin typeface="Arial"/>
                </a:endParaRPr>
              </a:p>
            </p:txBody>
          </p:sp>
          <p:sp>
            <p:nvSpPr>
              <p:cNvPr id="45" name="Rounded Rectangle 44"/>
              <p:cNvSpPr/>
              <p:nvPr/>
            </p:nvSpPr>
            <p:spPr>
              <a:xfrm>
                <a:off x="10133510" y="3362776"/>
                <a:ext cx="1055978" cy="339716"/>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rgbClr val="0000FF"/>
                  </a:solidFill>
                  <a:latin typeface="Arial"/>
                </a:endParaRPr>
              </a:p>
            </p:txBody>
          </p:sp>
          <p:sp>
            <p:nvSpPr>
              <p:cNvPr id="46" name="Rounded Rectangle 45"/>
              <p:cNvSpPr/>
              <p:nvPr/>
            </p:nvSpPr>
            <p:spPr>
              <a:xfrm>
                <a:off x="6532072" y="2605558"/>
                <a:ext cx="617708" cy="339716"/>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447919">
                  <a:defRPr/>
                </a:pPr>
                <a:endParaRPr lang="en-US">
                  <a:solidFill>
                    <a:srgbClr val="0000FF"/>
                  </a:solidFill>
                  <a:latin typeface="Arial"/>
                </a:endParaRPr>
              </a:p>
            </p:txBody>
          </p:sp>
          <p:sp>
            <p:nvSpPr>
              <p:cNvPr id="47" name="TextBox 18"/>
              <p:cNvSpPr txBox="1">
                <a:spLocks noChangeArrowheads="1"/>
              </p:cNvSpPr>
              <p:nvPr/>
            </p:nvSpPr>
            <p:spPr bwMode="auto">
              <a:xfrm>
                <a:off x="2929268" y="1832465"/>
                <a:ext cx="1459057" cy="48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hangingPunct="0">
                  <a:defRPr sz="3600">
                    <a:solidFill>
                      <a:srgbClr val="000000"/>
                    </a:solidFill>
                    <a:latin typeface="Helvetica Light" charset="0"/>
                    <a:ea typeface="ＭＳ Ｐゴシック" charset="0"/>
                    <a:sym typeface="Helvetica Light" charset="0"/>
                  </a:defRPr>
                </a:lvl2pPr>
                <a:lvl3pPr marL="1143000" indent="-228600" eaLnBrk="0" hangingPunct="0">
                  <a:defRPr sz="3600">
                    <a:solidFill>
                      <a:srgbClr val="000000"/>
                    </a:solidFill>
                    <a:latin typeface="Helvetica Light" charset="0"/>
                    <a:ea typeface="ＭＳ Ｐゴシック" charset="0"/>
                    <a:sym typeface="Helvetica Light" charset="0"/>
                  </a:defRPr>
                </a:lvl3pPr>
                <a:lvl4pPr marL="1600200" indent="-228600" eaLnBrk="0" hangingPunct="0">
                  <a:defRPr sz="3600">
                    <a:solidFill>
                      <a:srgbClr val="000000"/>
                    </a:solidFill>
                    <a:latin typeface="Helvetica Light" charset="0"/>
                    <a:ea typeface="ＭＳ Ｐゴシック" charset="0"/>
                    <a:sym typeface="Helvetica Light" charset="0"/>
                  </a:defRPr>
                </a:lvl4pPr>
                <a:lvl5pPr marL="2057400" indent="-228600" eaLnBrk="0" hangingPunct="0">
                  <a:defRPr sz="3600">
                    <a:solidFill>
                      <a:srgbClr val="000000"/>
                    </a:solidFill>
                    <a:latin typeface="Helvetica Light" charset="0"/>
                    <a:ea typeface="ＭＳ Ｐゴシック" charset="0"/>
                    <a:sym typeface="Helvetica Light" charset="0"/>
                  </a:defRPr>
                </a:lvl5pPr>
                <a:lvl6pPr marL="25146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ctr" defTabSz="444533" eaLnBrk="1"/>
                <a:r>
                  <a:rPr lang="en-US" sz="1900" i="1" dirty="0">
                    <a:solidFill>
                      <a:schemeClr val="accent1">
                        <a:lumMod val="75000"/>
                      </a:schemeClr>
                    </a:solidFill>
                  </a:rPr>
                  <a:t>1</a:t>
                </a:r>
                <a:r>
                  <a:rPr lang="en-US" sz="1900" i="1" baseline="30000" dirty="0">
                    <a:solidFill>
                      <a:schemeClr val="accent1">
                        <a:lumMod val="75000"/>
                      </a:schemeClr>
                    </a:solidFill>
                  </a:rPr>
                  <a:t>st</a:t>
                </a:r>
                <a:r>
                  <a:rPr lang="en-US" sz="1900" i="1" dirty="0">
                    <a:solidFill>
                      <a:schemeClr val="accent1">
                        <a:lumMod val="75000"/>
                      </a:schemeClr>
                    </a:solidFill>
                  </a:rPr>
                  <a:t> mod.</a:t>
                </a:r>
              </a:p>
            </p:txBody>
          </p:sp>
          <p:sp>
            <p:nvSpPr>
              <p:cNvPr id="48" name="TextBox 19"/>
              <p:cNvSpPr txBox="1">
                <a:spLocks noChangeArrowheads="1"/>
              </p:cNvSpPr>
              <p:nvPr/>
            </p:nvSpPr>
            <p:spPr bwMode="auto">
              <a:xfrm>
                <a:off x="4979356" y="1832465"/>
                <a:ext cx="1361466" cy="48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hangingPunct="0">
                  <a:defRPr sz="3600">
                    <a:solidFill>
                      <a:srgbClr val="000000"/>
                    </a:solidFill>
                    <a:latin typeface="Helvetica Light" charset="0"/>
                    <a:ea typeface="ＭＳ Ｐゴシック" charset="0"/>
                    <a:sym typeface="Helvetica Light" charset="0"/>
                  </a:defRPr>
                </a:lvl2pPr>
                <a:lvl3pPr marL="1143000" indent="-228600" eaLnBrk="0" hangingPunct="0">
                  <a:defRPr sz="3600">
                    <a:solidFill>
                      <a:srgbClr val="000000"/>
                    </a:solidFill>
                    <a:latin typeface="Helvetica Light" charset="0"/>
                    <a:ea typeface="ＭＳ Ｐゴシック" charset="0"/>
                    <a:sym typeface="Helvetica Light" charset="0"/>
                  </a:defRPr>
                </a:lvl3pPr>
                <a:lvl4pPr marL="1600200" indent="-228600" eaLnBrk="0" hangingPunct="0">
                  <a:defRPr sz="3600">
                    <a:solidFill>
                      <a:srgbClr val="000000"/>
                    </a:solidFill>
                    <a:latin typeface="Helvetica Light" charset="0"/>
                    <a:ea typeface="ＭＳ Ｐゴシック" charset="0"/>
                    <a:sym typeface="Helvetica Light" charset="0"/>
                  </a:defRPr>
                </a:lvl4pPr>
                <a:lvl5pPr marL="2057400" indent="-228600" eaLnBrk="0" hangingPunct="0">
                  <a:defRPr sz="3600">
                    <a:solidFill>
                      <a:srgbClr val="000000"/>
                    </a:solidFill>
                    <a:latin typeface="Helvetica Light" charset="0"/>
                    <a:ea typeface="ＭＳ Ｐゴシック" charset="0"/>
                    <a:sym typeface="Helvetica Light" charset="0"/>
                  </a:defRPr>
                </a:lvl5pPr>
                <a:lvl6pPr marL="25146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ctr" defTabSz="444533" eaLnBrk="1"/>
                <a:r>
                  <a:rPr lang="en-US" sz="1900" i="1" dirty="0">
                    <a:solidFill>
                      <a:schemeClr val="accent1">
                        <a:lumMod val="75000"/>
                      </a:schemeClr>
                    </a:solidFill>
                  </a:rPr>
                  <a:t>1</a:t>
                </a:r>
                <a:r>
                  <a:rPr lang="en-US" sz="1900" i="1" baseline="30000" dirty="0">
                    <a:solidFill>
                      <a:schemeClr val="accent1">
                        <a:lumMod val="75000"/>
                      </a:schemeClr>
                    </a:solidFill>
                  </a:rPr>
                  <a:t>st</a:t>
                </a:r>
                <a:r>
                  <a:rPr lang="en-US" sz="1900" i="1" dirty="0">
                    <a:solidFill>
                      <a:schemeClr val="accent1">
                        <a:lumMod val="75000"/>
                      </a:schemeClr>
                    </a:solidFill>
                  </a:rPr>
                  <a:t> </a:t>
                </a:r>
                <a:r>
                  <a:rPr lang="en-US" sz="1900" i="1" baseline="30000" dirty="0">
                    <a:solidFill>
                      <a:schemeClr val="accent1">
                        <a:lumMod val="75000"/>
                      </a:schemeClr>
                    </a:solidFill>
                  </a:rPr>
                  <a:t> </a:t>
                </a:r>
                <a:r>
                  <a:rPr lang="en-US" sz="1900" i="1" dirty="0">
                    <a:solidFill>
                      <a:schemeClr val="accent1">
                        <a:lumMod val="75000"/>
                      </a:schemeClr>
                    </a:solidFill>
                  </a:rPr>
                  <a:t>rad.</a:t>
                </a:r>
              </a:p>
            </p:txBody>
          </p:sp>
          <p:sp>
            <p:nvSpPr>
              <p:cNvPr id="49" name="TextBox 20"/>
              <p:cNvSpPr txBox="1">
                <a:spLocks noChangeArrowheads="1"/>
              </p:cNvSpPr>
              <p:nvPr/>
            </p:nvSpPr>
            <p:spPr bwMode="auto">
              <a:xfrm>
                <a:off x="7174191" y="1832465"/>
                <a:ext cx="1510745" cy="48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hangingPunct="0">
                  <a:defRPr sz="3600">
                    <a:solidFill>
                      <a:srgbClr val="000000"/>
                    </a:solidFill>
                    <a:latin typeface="Helvetica Light" charset="0"/>
                    <a:ea typeface="ＭＳ Ｐゴシック" charset="0"/>
                    <a:sym typeface="Helvetica Light" charset="0"/>
                  </a:defRPr>
                </a:lvl2pPr>
                <a:lvl3pPr marL="1143000" indent="-228600" eaLnBrk="0" hangingPunct="0">
                  <a:defRPr sz="3600">
                    <a:solidFill>
                      <a:srgbClr val="000000"/>
                    </a:solidFill>
                    <a:latin typeface="Helvetica Light" charset="0"/>
                    <a:ea typeface="ＭＳ Ｐゴシック" charset="0"/>
                    <a:sym typeface="Helvetica Light" charset="0"/>
                  </a:defRPr>
                </a:lvl3pPr>
                <a:lvl4pPr marL="1600200" indent="-228600" eaLnBrk="0" hangingPunct="0">
                  <a:defRPr sz="3600">
                    <a:solidFill>
                      <a:srgbClr val="000000"/>
                    </a:solidFill>
                    <a:latin typeface="Helvetica Light" charset="0"/>
                    <a:ea typeface="ＭＳ Ｐゴシック" charset="0"/>
                    <a:sym typeface="Helvetica Light" charset="0"/>
                  </a:defRPr>
                </a:lvl4pPr>
                <a:lvl5pPr marL="2057400" indent="-228600" eaLnBrk="0" hangingPunct="0">
                  <a:defRPr sz="3600">
                    <a:solidFill>
                      <a:srgbClr val="000000"/>
                    </a:solidFill>
                    <a:latin typeface="Helvetica Light" charset="0"/>
                    <a:ea typeface="ＭＳ Ｐゴシック" charset="0"/>
                    <a:sym typeface="Helvetica Light" charset="0"/>
                  </a:defRPr>
                </a:lvl5pPr>
                <a:lvl6pPr marL="25146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ctr" defTabSz="444533" eaLnBrk="1"/>
                <a:r>
                  <a:rPr lang="en-US" sz="1900" i="1" dirty="0">
                    <a:solidFill>
                      <a:schemeClr val="accent1">
                        <a:lumMod val="75000"/>
                      </a:schemeClr>
                    </a:solidFill>
                  </a:rPr>
                  <a:t>2</a:t>
                </a:r>
                <a:r>
                  <a:rPr lang="en-US" sz="1900" i="1" baseline="30000" dirty="0">
                    <a:solidFill>
                      <a:schemeClr val="accent1">
                        <a:lumMod val="75000"/>
                      </a:schemeClr>
                    </a:solidFill>
                  </a:rPr>
                  <a:t>nd </a:t>
                </a:r>
                <a:r>
                  <a:rPr lang="en-US" sz="1900" i="1" dirty="0">
                    <a:solidFill>
                      <a:schemeClr val="accent1">
                        <a:lumMod val="75000"/>
                      </a:schemeClr>
                    </a:solidFill>
                  </a:rPr>
                  <a:t>mod.</a:t>
                </a:r>
              </a:p>
            </p:txBody>
          </p:sp>
          <p:sp>
            <p:nvSpPr>
              <p:cNvPr id="50" name="TextBox 21"/>
              <p:cNvSpPr txBox="1">
                <a:spLocks noChangeArrowheads="1"/>
              </p:cNvSpPr>
              <p:nvPr/>
            </p:nvSpPr>
            <p:spPr bwMode="auto">
              <a:xfrm>
                <a:off x="9267881" y="1832465"/>
                <a:ext cx="1355675" cy="48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hangingPunct="0">
                  <a:defRPr sz="3600">
                    <a:solidFill>
                      <a:srgbClr val="000000"/>
                    </a:solidFill>
                    <a:latin typeface="Helvetica Light" charset="0"/>
                    <a:ea typeface="ＭＳ Ｐゴシック" charset="0"/>
                    <a:sym typeface="Helvetica Light" charset="0"/>
                  </a:defRPr>
                </a:lvl2pPr>
                <a:lvl3pPr marL="1143000" indent="-228600" eaLnBrk="0" hangingPunct="0">
                  <a:defRPr sz="3600">
                    <a:solidFill>
                      <a:srgbClr val="000000"/>
                    </a:solidFill>
                    <a:latin typeface="Helvetica Light" charset="0"/>
                    <a:ea typeface="ＭＳ Ｐゴシック" charset="0"/>
                    <a:sym typeface="Helvetica Light" charset="0"/>
                  </a:defRPr>
                </a:lvl3pPr>
                <a:lvl4pPr marL="1600200" indent="-228600" eaLnBrk="0" hangingPunct="0">
                  <a:defRPr sz="3600">
                    <a:solidFill>
                      <a:srgbClr val="000000"/>
                    </a:solidFill>
                    <a:latin typeface="Helvetica Light" charset="0"/>
                    <a:ea typeface="ＭＳ Ｐゴシック" charset="0"/>
                    <a:sym typeface="Helvetica Light" charset="0"/>
                  </a:defRPr>
                </a:lvl4pPr>
                <a:lvl5pPr marL="2057400" indent="-228600" eaLnBrk="0" hangingPunct="0">
                  <a:defRPr sz="3600">
                    <a:solidFill>
                      <a:srgbClr val="000000"/>
                    </a:solidFill>
                    <a:latin typeface="Helvetica Light" charset="0"/>
                    <a:ea typeface="ＭＳ Ｐゴシック" charset="0"/>
                    <a:sym typeface="Helvetica Light" charset="0"/>
                  </a:defRPr>
                </a:lvl5pPr>
                <a:lvl6pPr marL="25146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defTabSz="582613"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ctr" defTabSz="444533" eaLnBrk="1"/>
                <a:r>
                  <a:rPr lang="en-US" sz="1900" i="1" dirty="0">
                    <a:solidFill>
                      <a:schemeClr val="accent1">
                        <a:lumMod val="75000"/>
                      </a:schemeClr>
                    </a:solidFill>
                  </a:rPr>
                  <a:t>2</a:t>
                </a:r>
                <a:r>
                  <a:rPr lang="en-US" sz="1900" i="1" baseline="30000" dirty="0">
                    <a:solidFill>
                      <a:schemeClr val="accent1">
                        <a:lumMod val="75000"/>
                      </a:schemeClr>
                    </a:solidFill>
                  </a:rPr>
                  <a:t>nd </a:t>
                </a:r>
                <a:r>
                  <a:rPr lang="en-US" sz="1900" i="1" dirty="0">
                    <a:solidFill>
                      <a:schemeClr val="accent1">
                        <a:lumMod val="75000"/>
                      </a:schemeClr>
                    </a:solidFill>
                  </a:rPr>
                  <a:t>rad.</a:t>
                </a:r>
              </a:p>
            </p:txBody>
          </p:sp>
        </p:grpSp>
        <p:sp>
          <p:nvSpPr>
            <p:cNvPr id="31" name="TextBox 30"/>
            <p:cNvSpPr txBox="1"/>
            <p:nvPr/>
          </p:nvSpPr>
          <p:spPr>
            <a:xfrm>
              <a:off x="3672160" y="1979637"/>
              <a:ext cx="783388" cy="440120"/>
            </a:xfrm>
            <a:prstGeom prst="rect">
              <a:avLst/>
            </a:prstGeom>
            <a:noFill/>
            <a:ln>
              <a:noFill/>
            </a:ln>
          </p:spPr>
          <p:txBody>
            <a:bodyPr wrap="none" rtlCol="0">
              <a:spAutoFit/>
            </a:bodyPr>
            <a:lstStyle/>
            <a:p>
              <a:pPr defTabSz="444533"/>
              <a:r>
                <a:rPr lang="en-US" dirty="0">
                  <a:solidFill>
                    <a:schemeClr val="accent1">
                      <a:lumMod val="75000"/>
                    </a:schemeClr>
                  </a:solidFill>
                  <a:latin typeface="Arial" charset="0"/>
                  <a:ea typeface="ＭＳ Ｐゴシック" charset="0"/>
                  <a:cs typeface="ＭＳ Ｐゴシック" charset="0"/>
                </a:rPr>
                <a:t>DS1</a:t>
              </a:r>
            </a:p>
          </p:txBody>
        </p:sp>
        <p:sp>
          <p:nvSpPr>
            <p:cNvPr id="32" name="TextBox 31"/>
            <p:cNvSpPr txBox="1"/>
            <p:nvPr/>
          </p:nvSpPr>
          <p:spPr>
            <a:xfrm>
              <a:off x="7056536" y="1979637"/>
              <a:ext cx="783388" cy="440120"/>
            </a:xfrm>
            <a:prstGeom prst="rect">
              <a:avLst/>
            </a:prstGeom>
            <a:noFill/>
            <a:ln>
              <a:noFill/>
            </a:ln>
          </p:spPr>
          <p:txBody>
            <a:bodyPr wrap="none" rtlCol="0">
              <a:spAutoFit/>
            </a:bodyPr>
            <a:lstStyle/>
            <a:p>
              <a:pPr defTabSz="444533"/>
              <a:r>
                <a:rPr lang="en-US" dirty="0">
                  <a:solidFill>
                    <a:schemeClr val="accent1">
                      <a:lumMod val="75000"/>
                    </a:schemeClr>
                  </a:solidFill>
                  <a:latin typeface="Arial" charset="0"/>
                  <a:ea typeface="ＭＳ Ｐゴシック" charset="0"/>
                  <a:cs typeface="ＭＳ Ｐゴシック" charset="0"/>
                </a:rPr>
                <a:t>DS2</a:t>
              </a:r>
            </a:p>
          </p:txBody>
        </p:sp>
        <p:sp>
          <p:nvSpPr>
            <p:cNvPr id="33" name="TextBox 32"/>
            <p:cNvSpPr txBox="1"/>
            <p:nvPr/>
          </p:nvSpPr>
          <p:spPr>
            <a:xfrm>
              <a:off x="5544368" y="1979637"/>
              <a:ext cx="566682" cy="440120"/>
            </a:xfrm>
            <a:prstGeom prst="rect">
              <a:avLst/>
            </a:prstGeom>
            <a:noFill/>
            <a:ln>
              <a:noFill/>
            </a:ln>
          </p:spPr>
          <p:txBody>
            <a:bodyPr wrap="none" rtlCol="0">
              <a:spAutoFit/>
            </a:bodyPr>
            <a:lstStyle/>
            <a:p>
              <a:pPr defTabSz="444533"/>
              <a:r>
                <a:rPr lang="en-US" dirty="0">
                  <a:solidFill>
                    <a:schemeClr val="accent1">
                      <a:lumMod val="75000"/>
                    </a:schemeClr>
                  </a:solidFill>
                  <a:latin typeface="Arial" charset="0"/>
                  <a:ea typeface="ＭＳ Ｐゴシック" charset="0"/>
                  <a:cs typeface="ＭＳ Ｐゴシック" charset="0"/>
                </a:rPr>
                <a:t>DL</a:t>
              </a:r>
            </a:p>
          </p:txBody>
        </p:sp>
      </p:grpSp>
      <p:sp>
        <p:nvSpPr>
          <p:cNvPr id="51" name="Rectangle 50"/>
          <p:cNvSpPr/>
          <p:nvPr/>
        </p:nvSpPr>
        <p:spPr>
          <a:xfrm>
            <a:off x="0" y="6894209"/>
            <a:ext cx="4200444" cy="449566"/>
          </a:xfrm>
          <a:prstGeom prst="rect">
            <a:avLst/>
          </a:prstGeom>
        </p:spPr>
        <p:txBody>
          <a:bodyPr wrap="none" lIns="100794" tIns="50397" rIns="100794" bIns="50397">
            <a:spAutoFit/>
          </a:bodyPr>
          <a:lstStyle/>
          <a:p>
            <a:r>
              <a:rPr lang="en-US" i="1" dirty="0" smtClean="0">
                <a:solidFill>
                  <a:srgbClr val="376092"/>
                </a:solidFill>
                <a:latin typeface="Times New Roman"/>
                <a:cs typeface="Times New Roman"/>
              </a:rPr>
              <a:t>*L</a:t>
            </a:r>
            <a:r>
              <a:rPr lang="en-US" i="1" dirty="0">
                <a:solidFill>
                  <a:srgbClr val="376092"/>
                </a:solidFill>
                <a:latin typeface="Times New Roman"/>
                <a:cs typeface="Times New Roman"/>
              </a:rPr>
              <a:t>. H. Yu, I. Ben-Zvi, Nim 1993 </a:t>
            </a:r>
            <a:endParaRPr lang="en-US" dirty="0">
              <a:solidFill>
                <a:srgbClr val="376092"/>
              </a:solidFill>
            </a:endParaRPr>
          </a:p>
        </p:txBody>
      </p:sp>
      <p:pic>
        <p:nvPicPr>
          <p:cNvPr id="52" name="Picture 51"/>
          <p:cNvPicPr>
            <a:picLocks noChangeAspect="1"/>
          </p:cNvPicPr>
          <p:nvPr/>
        </p:nvPicPr>
        <p:blipFill>
          <a:blip r:embed="rId2"/>
          <a:stretch>
            <a:fillRect/>
          </a:stretch>
        </p:blipFill>
        <p:spPr>
          <a:xfrm>
            <a:off x="6524625" y="127001"/>
            <a:ext cx="3556000" cy="1280160"/>
          </a:xfrm>
          <a:prstGeom prst="rect">
            <a:avLst/>
          </a:prstGeom>
        </p:spPr>
      </p:pic>
    </p:spTree>
    <p:extLst>
      <p:ext uri="{BB962C8B-B14F-4D97-AF65-F5344CB8AC3E}">
        <p14:creationId xmlns:p14="http://schemas.microsoft.com/office/powerpoint/2010/main" val="482648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0" presetClass="path" presetSubtype="0" accel="50000" decel="50000" fill="hold" nodeType="withEffect">
                                  <p:stCondLst>
                                    <p:cond delay="0"/>
                                  </p:stCondLst>
                                  <p:childTnLst>
                                    <p:animMotion origin="layout" path="M 2.9802E-6 1.15821E-6 L 0.24574 0.00417 " pathEditMode="relative" rAng="0" ptsTypes="AA">
                                      <p:cBhvr>
                                        <p:cTn id="29" dur="2000" fill="hold"/>
                                        <p:tgtEl>
                                          <p:spTgt spid="21"/>
                                        </p:tgtEl>
                                        <p:attrNameLst>
                                          <p:attrName>ppt_x</p:attrName>
                                          <p:attrName>ppt_y</p:attrName>
                                        </p:attrNameLst>
                                      </p:cBhvr>
                                      <p:rCtr x="12279" y="208"/>
                                    </p:animMotion>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1" nodeType="clickEffect">
                                  <p:stCondLst>
                                    <p:cond delay="0"/>
                                  </p:stCondLst>
                                  <p:childTnLst>
                                    <p:animMotion origin="layout" path="M 0 0 L 0.12731 0 " pathEditMode="relative" ptsTypes="AA">
                                      <p:cBhvr>
                                        <p:cTn id="36" dur="2000" fill="hold"/>
                                        <p:tgtEl>
                                          <p:spTgt spid="14"/>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0.24575 0.00417 L 0.31834 0.00417 " pathEditMode="relative" ptsTypes="AA">
                                      <p:cBhvr>
                                        <p:cTn id="38" dur="2000" fill="hold"/>
                                        <p:tgtEl>
                                          <p:spTgt spid="21"/>
                                        </p:tgtEl>
                                        <p:attrNameLst>
                                          <p:attrName>ppt_x</p:attrName>
                                          <p:attrName>ppt_y</p:attrName>
                                        </p:attrNameLst>
                                      </p:cBhvr>
                                    </p:animMotion>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0" presetClass="path" presetSubtype="0" accel="50000" decel="50000" fill="hold" nodeType="withEffect">
                                  <p:stCondLst>
                                    <p:cond delay="0"/>
                                  </p:stCondLst>
                                  <p:childTnLst>
                                    <p:animMotion origin="layout" path="M 0.31834 0.00417 L 0.62661 0.00417 " pathEditMode="relative" ptsTypes="AA">
                                      <p:cBhvr>
                                        <p:cTn id="51" dur="2000" fill="hold"/>
                                        <p:tgtEl>
                                          <p:spTgt spid="21"/>
                                        </p:tgtEl>
                                        <p:attrNameLst>
                                          <p:attrName>ppt_x</p:attrName>
                                          <p:attrName>ppt_y</p:attrName>
                                        </p:attrNameLst>
                                      </p:cBhvr>
                                    </p:animMotion>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2" grpId="0" animBg="1"/>
      <p:bldP spid="23" grpId="0" animBg="1"/>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effectLst>
                  <a:outerShdw blurRad="50800" dist="38100" dir="2700000" algn="tl" rotWithShape="0">
                    <a:srgbClr val="000000">
                      <a:alpha val="43000"/>
                    </a:srgbClr>
                  </a:outerShdw>
                </a:effectLst>
              </a:rPr>
              <a:t>FEL-1 Spectral properties</a:t>
            </a:r>
            <a:endParaRPr lang="en-US" sz="3200" b="1" dirty="0">
              <a:effectLst>
                <a:outerShdw blurRad="50800" dist="38100" dir="2700000" algn="tl" rotWithShape="0">
                  <a:srgbClr val="000000">
                    <a:alpha val="43000"/>
                  </a:srgbClr>
                </a:outerShdw>
              </a:effectLst>
            </a:endParaRPr>
          </a:p>
        </p:txBody>
      </p:sp>
      <p:sp>
        <p:nvSpPr>
          <p:cNvPr id="4" name="Slide Number Placeholder 3"/>
          <p:cNvSpPr>
            <a:spLocks noGrp="1"/>
          </p:cNvSpPr>
          <p:nvPr>
            <p:ph type="sldNum" idx="10"/>
          </p:nvPr>
        </p:nvSpPr>
        <p:spPr/>
        <p:txBody>
          <a:bodyPr/>
          <a:lstStyle/>
          <a:p>
            <a:pPr>
              <a:defRPr/>
            </a:pPr>
            <a:fld id="{326A9FB8-77F1-AE47-A66B-580648E3A86B}" type="slidenum">
              <a:rPr lang="it-IT" smtClean="0"/>
              <a:pPr>
                <a:defRPr/>
              </a:pPr>
              <a:t>8</a:t>
            </a:fld>
            <a:endParaRPr lang="it-IT"/>
          </a:p>
        </p:txBody>
      </p:sp>
      <p:pic>
        <p:nvPicPr>
          <p:cNvPr id="6" name="Picture 5"/>
          <p:cNvPicPr>
            <a:picLocks noChangeAspect="1"/>
          </p:cNvPicPr>
          <p:nvPr/>
        </p:nvPicPr>
        <p:blipFill>
          <a:blip r:embed="rId2"/>
          <a:stretch>
            <a:fillRect/>
          </a:stretch>
        </p:blipFill>
        <p:spPr>
          <a:xfrm>
            <a:off x="457343" y="1287123"/>
            <a:ext cx="4544568" cy="1758315"/>
          </a:xfrm>
          <a:prstGeom prst="rect">
            <a:avLst/>
          </a:prstGeom>
        </p:spPr>
      </p:pic>
      <p:pic>
        <p:nvPicPr>
          <p:cNvPr id="7" name="Picture 6"/>
          <p:cNvPicPr>
            <a:picLocks noChangeAspect="1"/>
          </p:cNvPicPr>
          <p:nvPr/>
        </p:nvPicPr>
        <p:blipFill>
          <a:blip r:embed="rId3"/>
          <a:stretch>
            <a:fillRect/>
          </a:stretch>
        </p:blipFill>
        <p:spPr>
          <a:xfrm>
            <a:off x="470043" y="3268030"/>
            <a:ext cx="4526534" cy="1749298"/>
          </a:xfrm>
          <a:prstGeom prst="rect">
            <a:avLst/>
          </a:prstGeom>
        </p:spPr>
      </p:pic>
      <p:pic>
        <p:nvPicPr>
          <p:cNvPr id="8" name="Picture 7"/>
          <p:cNvPicPr>
            <a:picLocks noChangeAspect="1"/>
          </p:cNvPicPr>
          <p:nvPr/>
        </p:nvPicPr>
        <p:blipFill>
          <a:blip r:embed="rId4"/>
          <a:stretch>
            <a:fillRect/>
          </a:stretch>
        </p:blipFill>
        <p:spPr>
          <a:xfrm>
            <a:off x="5282633" y="3754594"/>
            <a:ext cx="4535551" cy="1758315"/>
          </a:xfrm>
          <a:prstGeom prst="rect">
            <a:avLst/>
          </a:prstGeom>
        </p:spPr>
      </p:pic>
      <p:sp>
        <p:nvSpPr>
          <p:cNvPr id="9" name="TextBox 8"/>
          <p:cNvSpPr txBox="1"/>
          <p:nvPr/>
        </p:nvSpPr>
        <p:spPr>
          <a:xfrm>
            <a:off x="5337666" y="1655039"/>
            <a:ext cx="4454034" cy="1813317"/>
          </a:xfrm>
          <a:prstGeom prst="rect">
            <a:avLst/>
          </a:prstGeom>
          <a:noFill/>
        </p:spPr>
        <p:txBody>
          <a:bodyPr wrap="square" rtlCol="0">
            <a:spAutoFit/>
          </a:bodyPr>
          <a:lstStyle/>
          <a:p>
            <a:r>
              <a:rPr lang="en-US" sz="2000" dirty="0" smtClean="0">
                <a:solidFill>
                  <a:srgbClr val="000000"/>
                </a:solidFill>
              </a:rPr>
              <a:t>The spectral properties can be preserved up to h11-h13 (h6 and h11 are shown in the pictures)</a:t>
            </a:r>
          </a:p>
          <a:p>
            <a:endParaRPr lang="en-US" sz="2000" dirty="0">
              <a:solidFill>
                <a:srgbClr val="000000"/>
              </a:solidFill>
            </a:endParaRPr>
          </a:p>
          <a:p>
            <a:r>
              <a:rPr lang="en-US" sz="2000" dirty="0" smtClean="0">
                <a:solidFill>
                  <a:srgbClr val="000000"/>
                </a:solidFill>
              </a:rPr>
              <a:t>These sequences were acquired with the THG seed laser setup</a:t>
            </a:r>
            <a:endParaRPr lang="en-US" sz="2000" dirty="0">
              <a:solidFill>
                <a:srgbClr val="000000"/>
              </a:solidFill>
            </a:endParaRPr>
          </a:p>
        </p:txBody>
      </p:sp>
      <p:sp>
        <p:nvSpPr>
          <p:cNvPr id="10" name="TextBox 9"/>
          <p:cNvSpPr txBox="1"/>
          <p:nvPr/>
        </p:nvSpPr>
        <p:spPr>
          <a:xfrm>
            <a:off x="304768" y="5671873"/>
            <a:ext cx="800219" cy="440120"/>
          </a:xfrm>
          <a:prstGeom prst="rect">
            <a:avLst/>
          </a:prstGeom>
          <a:noFill/>
        </p:spPr>
        <p:txBody>
          <a:bodyPr wrap="none" rtlCol="0">
            <a:spAutoFit/>
          </a:bodyPr>
          <a:lstStyle/>
          <a:p>
            <a:r>
              <a:rPr lang="en-US" dirty="0" smtClean="0"/>
              <a:t>With</a:t>
            </a:r>
            <a:endParaRPr lang="en-US" dirty="0"/>
          </a:p>
        </p:txBody>
      </p:sp>
      <p:sp>
        <p:nvSpPr>
          <p:cNvPr id="11" name="TextBox 10"/>
          <p:cNvSpPr txBox="1"/>
          <p:nvPr/>
        </p:nvSpPr>
        <p:spPr>
          <a:xfrm>
            <a:off x="5242421" y="5667685"/>
            <a:ext cx="4723904" cy="1527085"/>
          </a:xfrm>
          <a:prstGeom prst="rect">
            <a:avLst/>
          </a:prstGeom>
          <a:noFill/>
        </p:spPr>
        <p:txBody>
          <a:bodyPr wrap="square" rtlCol="0">
            <a:spAutoFit/>
          </a:bodyPr>
          <a:lstStyle/>
          <a:p>
            <a:pPr algn="just"/>
            <a:r>
              <a:rPr lang="en-US" sz="2000" dirty="0" smtClean="0">
                <a:solidFill>
                  <a:srgbClr val="000000"/>
                </a:solidFill>
              </a:rPr>
              <a:t>With the OPA laser system  similar spectral</a:t>
            </a:r>
            <a:r>
              <a:rPr lang="en-US" sz="2000" dirty="0">
                <a:solidFill>
                  <a:srgbClr val="000000"/>
                </a:solidFill>
              </a:rPr>
              <a:t> </a:t>
            </a:r>
            <a:r>
              <a:rPr lang="en-US" sz="2000" dirty="0" smtClean="0">
                <a:solidFill>
                  <a:srgbClr val="000000"/>
                </a:solidFill>
              </a:rPr>
              <a:t>quality can be obtained, with limitations mainly depending on the optical properties of the mirrors transporting the seed to the undulator  </a:t>
            </a:r>
            <a:endParaRPr lang="en-US" sz="2000" dirty="0">
              <a:solidFill>
                <a:srgbClr val="000000"/>
              </a:solidFill>
            </a:endParaRPr>
          </a:p>
        </p:txBody>
      </p:sp>
      <p:grpSp>
        <p:nvGrpSpPr>
          <p:cNvPr id="15" name="Group 14"/>
          <p:cNvGrpSpPr/>
          <p:nvPr/>
        </p:nvGrpSpPr>
        <p:grpSpPr>
          <a:xfrm>
            <a:off x="139700" y="5262986"/>
            <a:ext cx="5092700" cy="2020802"/>
            <a:chOff x="139700" y="5262986"/>
            <a:chExt cx="5092700" cy="2020802"/>
          </a:xfrm>
        </p:grpSpPr>
        <p:pic>
          <p:nvPicPr>
            <p:cNvPr id="12" name="Picture 11"/>
            <p:cNvPicPr>
              <a:picLocks noChangeAspect="1"/>
            </p:cNvPicPr>
            <p:nvPr/>
          </p:nvPicPr>
          <p:blipFill>
            <a:blip r:embed="rId5"/>
            <a:stretch>
              <a:fillRect/>
            </a:stretch>
          </p:blipFill>
          <p:spPr>
            <a:xfrm>
              <a:off x="339725" y="5262986"/>
              <a:ext cx="4508500" cy="1315613"/>
            </a:xfrm>
            <a:prstGeom prst="rect">
              <a:avLst/>
            </a:prstGeom>
          </p:spPr>
        </p:pic>
        <p:sp>
          <p:nvSpPr>
            <p:cNvPr id="13" name="TextBox 12"/>
            <p:cNvSpPr txBox="1"/>
            <p:nvPr/>
          </p:nvSpPr>
          <p:spPr>
            <a:xfrm>
              <a:off x="139700" y="6501625"/>
              <a:ext cx="5092700" cy="782163"/>
            </a:xfrm>
            <a:prstGeom prst="rect">
              <a:avLst/>
            </a:prstGeom>
            <a:noFill/>
          </p:spPr>
          <p:txBody>
            <a:bodyPr wrap="square" rtlCol="0">
              <a:spAutoFit/>
            </a:bodyPr>
            <a:lstStyle/>
            <a:p>
              <a:endParaRPr lang="en-US" sz="1600" dirty="0">
                <a:solidFill>
                  <a:srgbClr val="000000"/>
                </a:solidFill>
              </a:endParaRPr>
            </a:p>
            <a:p>
              <a:r>
                <a:rPr lang="en-US" sz="1600" dirty="0" smtClean="0">
                  <a:solidFill>
                    <a:srgbClr val="000000"/>
                  </a:solidFill>
                </a:rPr>
                <a:t>Seeded by the OPA laser at 245nm, the h14 delivers more than 10 uJ with good spectral properties.</a:t>
              </a:r>
              <a:endParaRPr lang="en-US" sz="1600" dirty="0">
                <a:solidFill>
                  <a:srgbClr val="000000"/>
                </a:solidFill>
              </a:endParaRPr>
            </a:p>
          </p:txBody>
        </p:sp>
      </p:grpSp>
    </p:spTree>
    <p:extLst>
      <p:ext uri="{BB962C8B-B14F-4D97-AF65-F5344CB8AC3E}">
        <p14:creationId xmlns:p14="http://schemas.microsoft.com/office/powerpoint/2010/main" val="8111761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50800" dist="38100" dir="2700000" algn="tl" rotWithShape="0">
                    <a:srgbClr val="000000">
                      <a:alpha val="43000"/>
                    </a:srgbClr>
                  </a:outerShdw>
                </a:effectLst>
              </a:rPr>
              <a:t>FEL-2 </a:t>
            </a:r>
            <a:br>
              <a:rPr lang="en-US" b="1" dirty="0" smtClean="0">
                <a:effectLst>
                  <a:outerShdw blurRad="50800" dist="38100" dir="2700000" algn="tl" rotWithShape="0">
                    <a:srgbClr val="000000">
                      <a:alpha val="43000"/>
                    </a:srgbClr>
                  </a:outerShdw>
                </a:effectLst>
              </a:rPr>
            </a:br>
            <a:r>
              <a:rPr lang="en-US" b="1" dirty="0" smtClean="0">
                <a:effectLst>
                  <a:outerShdw blurRad="50800" dist="38100" dir="2700000" algn="tl" rotWithShape="0">
                    <a:srgbClr val="000000">
                      <a:alpha val="43000"/>
                    </a:srgbClr>
                  </a:outerShdw>
                </a:effectLst>
              </a:rPr>
              <a:t>Spectral Properties</a:t>
            </a:r>
            <a:endParaRPr lang="en-US" b="1" dirty="0">
              <a:effectLst>
                <a:outerShdw blurRad="50800" dist="38100" dir="2700000" algn="tl" rotWithShape="0">
                  <a:srgbClr val="000000">
                    <a:alpha val="43000"/>
                  </a:srgbClr>
                </a:outerShdw>
              </a:effectLst>
            </a:endParaRPr>
          </a:p>
        </p:txBody>
      </p:sp>
      <p:sp>
        <p:nvSpPr>
          <p:cNvPr id="4" name="Slide Number Placeholder 3"/>
          <p:cNvSpPr>
            <a:spLocks noGrp="1"/>
          </p:cNvSpPr>
          <p:nvPr>
            <p:ph type="sldNum" idx="10"/>
          </p:nvPr>
        </p:nvSpPr>
        <p:spPr/>
        <p:txBody>
          <a:bodyPr/>
          <a:lstStyle/>
          <a:p>
            <a:pPr>
              <a:defRPr/>
            </a:pPr>
            <a:fld id="{326A9FB8-77F1-AE47-A66B-580648E3A86B}" type="slidenum">
              <a:rPr lang="it-IT" smtClean="0"/>
              <a:pPr>
                <a:defRPr/>
              </a:pPr>
              <a:t>9</a:t>
            </a:fld>
            <a:endParaRPr lang="it-IT"/>
          </a:p>
        </p:txBody>
      </p:sp>
      <p:grpSp>
        <p:nvGrpSpPr>
          <p:cNvPr id="17" name="Group 16"/>
          <p:cNvGrpSpPr/>
          <p:nvPr/>
        </p:nvGrpSpPr>
        <p:grpSpPr>
          <a:xfrm>
            <a:off x="3873013" y="1375604"/>
            <a:ext cx="4305554" cy="1684782"/>
            <a:chOff x="3873013" y="1375604"/>
            <a:chExt cx="4305554" cy="1684782"/>
          </a:xfrm>
        </p:grpSpPr>
        <p:pic>
          <p:nvPicPr>
            <p:cNvPr id="7" name="Picture 6"/>
            <p:cNvPicPr>
              <a:picLocks noChangeAspect="1"/>
            </p:cNvPicPr>
            <p:nvPr/>
          </p:nvPicPr>
          <p:blipFill>
            <a:blip r:embed="rId2"/>
            <a:stretch>
              <a:fillRect/>
            </a:stretch>
          </p:blipFill>
          <p:spPr>
            <a:xfrm>
              <a:off x="3873013" y="1375604"/>
              <a:ext cx="4305554" cy="1684782"/>
            </a:xfrm>
            <a:prstGeom prst="rect">
              <a:avLst/>
            </a:prstGeom>
          </p:spPr>
        </p:pic>
        <p:sp>
          <p:nvSpPr>
            <p:cNvPr id="8" name="TextBox 7"/>
            <p:cNvSpPr txBox="1"/>
            <p:nvPr/>
          </p:nvSpPr>
          <p:spPr>
            <a:xfrm>
              <a:off x="5401081" y="1595706"/>
              <a:ext cx="1125579" cy="440120"/>
            </a:xfrm>
            <a:prstGeom prst="rect">
              <a:avLst/>
            </a:prstGeom>
            <a:noFill/>
          </p:spPr>
          <p:txBody>
            <a:bodyPr wrap="none" rtlCol="0">
              <a:spAutoFit/>
            </a:bodyPr>
            <a:lstStyle/>
            <a:p>
              <a:r>
                <a:rPr lang="en-US" dirty="0" smtClean="0">
                  <a:solidFill>
                    <a:srgbClr val="000000"/>
                  </a:solidFill>
                </a:rPr>
                <a:t>5.4 nm</a:t>
              </a:r>
              <a:endParaRPr lang="en-US" dirty="0">
                <a:solidFill>
                  <a:srgbClr val="000000"/>
                </a:solidFill>
              </a:endParaRPr>
            </a:p>
          </p:txBody>
        </p:sp>
      </p:grpSp>
      <p:grpSp>
        <p:nvGrpSpPr>
          <p:cNvPr id="16" name="Group 15"/>
          <p:cNvGrpSpPr/>
          <p:nvPr/>
        </p:nvGrpSpPr>
        <p:grpSpPr>
          <a:xfrm>
            <a:off x="3932576" y="3162172"/>
            <a:ext cx="4245991" cy="1684782"/>
            <a:chOff x="3932576" y="3162172"/>
            <a:chExt cx="4245991" cy="1684782"/>
          </a:xfrm>
        </p:grpSpPr>
        <p:pic>
          <p:nvPicPr>
            <p:cNvPr id="6" name="Picture 5"/>
            <p:cNvPicPr>
              <a:picLocks noChangeAspect="1"/>
            </p:cNvPicPr>
            <p:nvPr/>
          </p:nvPicPr>
          <p:blipFill>
            <a:blip r:embed="rId3"/>
            <a:stretch>
              <a:fillRect/>
            </a:stretch>
          </p:blipFill>
          <p:spPr>
            <a:xfrm>
              <a:off x="3932576" y="3162172"/>
              <a:ext cx="4245991" cy="1684782"/>
            </a:xfrm>
            <a:prstGeom prst="rect">
              <a:avLst/>
            </a:prstGeom>
          </p:spPr>
        </p:pic>
        <p:sp>
          <p:nvSpPr>
            <p:cNvPr id="9" name="TextBox 8"/>
            <p:cNvSpPr txBox="1"/>
            <p:nvPr/>
          </p:nvSpPr>
          <p:spPr>
            <a:xfrm>
              <a:off x="5401081" y="3339605"/>
              <a:ext cx="1125579" cy="440120"/>
            </a:xfrm>
            <a:prstGeom prst="rect">
              <a:avLst/>
            </a:prstGeom>
            <a:noFill/>
          </p:spPr>
          <p:txBody>
            <a:bodyPr wrap="none" rtlCol="0">
              <a:spAutoFit/>
            </a:bodyPr>
            <a:lstStyle/>
            <a:p>
              <a:r>
                <a:rPr lang="en-US" dirty="0">
                  <a:solidFill>
                    <a:srgbClr val="000000"/>
                  </a:solidFill>
                </a:rPr>
                <a:t>4</a:t>
              </a:r>
              <a:r>
                <a:rPr lang="en-US" dirty="0" smtClean="0">
                  <a:solidFill>
                    <a:srgbClr val="000000"/>
                  </a:solidFill>
                </a:rPr>
                <a:t>.4 nm</a:t>
              </a:r>
              <a:endParaRPr lang="en-US" dirty="0">
                <a:solidFill>
                  <a:srgbClr val="000000"/>
                </a:solidFill>
              </a:endParaRPr>
            </a:p>
          </p:txBody>
        </p:sp>
      </p:grpSp>
      <p:grpSp>
        <p:nvGrpSpPr>
          <p:cNvPr id="15" name="Group 14"/>
          <p:cNvGrpSpPr/>
          <p:nvPr/>
        </p:nvGrpSpPr>
        <p:grpSpPr>
          <a:xfrm>
            <a:off x="3907049" y="4914531"/>
            <a:ext cx="4271518" cy="1650746"/>
            <a:chOff x="3907049" y="4914531"/>
            <a:chExt cx="4271518" cy="1650746"/>
          </a:xfrm>
        </p:grpSpPr>
        <p:pic>
          <p:nvPicPr>
            <p:cNvPr id="5" name="Picture 4"/>
            <p:cNvPicPr>
              <a:picLocks noChangeAspect="1"/>
            </p:cNvPicPr>
            <p:nvPr/>
          </p:nvPicPr>
          <p:blipFill>
            <a:blip r:embed="rId4"/>
            <a:stretch>
              <a:fillRect/>
            </a:stretch>
          </p:blipFill>
          <p:spPr>
            <a:xfrm>
              <a:off x="3907049" y="4914531"/>
              <a:ext cx="4271518" cy="1650746"/>
            </a:xfrm>
            <a:prstGeom prst="rect">
              <a:avLst/>
            </a:prstGeom>
          </p:spPr>
        </p:pic>
        <p:sp>
          <p:nvSpPr>
            <p:cNvPr id="10" name="TextBox 9"/>
            <p:cNvSpPr txBox="1"/>
            <p:nvPr/>
          </p:nvSpPr>
          <p:spPr>
            <a:xfrm>
              <a:off x="5401081" y="5083505"/>
              <a:ext cx="1125579" cy="440120"/>
            </a:xfrm>
            <a:prstGeom prst="rect">
              <a:avLst/>
            </a:prstGeom>
            <a:noFill/>
          </p:spPr>
          <p:txBody>
            <a:bodyPr wrap="none" rtlCol="0">
              <a:spAutoFit/>
            </a:bodyPr>
            <a:lstStyle/>
            <a:p>
              <a:r>
                <a:rPr lang="en-US" dirty="0" smtClean="0">
                  <a:solidFill>
                    <a:srgbClr val="000000"/>
                  </a:solidFill>
                </a:rPr>
                <a:t>4.0 nm</a:t>
              </a:r>
              <a:endParaRPr lang="en-US" dirty="0">
                <a:solidFill>
                  <a:srgbClr val="000000"/>
                </a:solidFill>
              </a:endParaRPr>
            </a:p>
          </p:txBody>
        </p:sp>
      </p:grpSp>
      <p:sp>
        <p:nvSpPr>
          <p:cNvPr id="3" name="TextBox 2"/>
          <p:cNvSpPr txBox="1"/>
          <p:nvPr/>
        </p:nvSpPr>
        <p:spPr>
          <a:xfrm>
            <a:off x="177800" y="1574800"/>
            <a:ext cx="3556000" cy="2118529"/>
          </a:xfrm>
          <a:prstGeom prst="rect">
            <a:avLst/>
          </a:prstGeom>
          <a:noFill/>
        </p:spPr>
        <p:txBody>
          <a:bodyPr wrap="square" rtlCol="0">
            <a:spAutoFit/>
          </a:bodyPr>
          <a:lstStyle/>
          <a:p>
            <a:pPr marL="0" indent="0">
              <a:lnSpc>
                <a:spcPct val="110000"/>
              </a:lnSpc>
              <a:buNone/>
            </a:pPr>
            <a:r>
              <a:rPr lang="en-US" sz="2000" dirty="0">
                <a:solidFill>
                  <a:srgbClr val="376092"/>
                </a:solidFill>
              </a:rPr>
              <a:t>Single shot </a:t>
            </a:r>
            <a:r>
              <a:rPr lang="en-US" sz="2000" b="1" dirty="0">
                <a:solidFill>
                  <a:srgbClr val="376092"/>
                </a:solidFill>
              </a:rPr>
              <a:t>spectra</a:t>
            </a:r>
            <a:r>
              <a:rPr lang="en-US" sz="2000" dirty="0">
                <a:solidFill>
                  <a:srgbClr val="376092"/>
                </a:solidFill>
              </a:rPr>
              <a:t> </a:t>
            </a:r>
            <a:r>
              <a:rPr lang="en-US" sz="2000" dirty="0" smtClean="0">
                <a:solidFill>
                  <a:srgbClr val="376092"/>
                </a:solidFill>
              </a:rPr>
              <a:t>measured </a:t>
            </a:r>
            <a:r>
              <a:rPr lang="en-US" sz="2000" dirty="0">
                <a:solidFill>
                  <a:srgbClr val="376092"/>
                </a:solidFill>
              </a:rPr>
              <a:t>down to </a:t>
            </a:r>
            <a:r>
              <a:rPr lang="en-US" sz="2000" b="1" dirty="0">
                <a:solidFill>
                  <a:srgbClr val="376092"/>
                </a:solidFill>
              </a:rPr>
              <a:t>4 n</a:t>
            </a:r>
            <a:r>
              <a:rPr lang="en-US" sz="2000" dirty="0">
                <a:solidFill>
                  <a:srgbClr val="376092"/>
                </a:solidFill>
              </a:rPr>
              <a:t>m and show </a:t>
            </a:r>
            <a:r>
              <a:rPr lang="en-US" sz="2000" b="1" dirty="0">
                <a:solidFill>
                  <a:srgbClr val="376092"/>
                </a:solidFill>
              </a:rPr>
              <a:t>narrow linewidth</a:t>
            </a:r>
            <a:r>
              <a:rPr lang="en-US" sz="2000" dirty="0">
                <a:solidFill>
                  <a:srgbClr val="376092"/>
                </a:solidFill>
              </a:rPr>
              <a:t> with an </a:t>
            </a:r>
            <a:r>
              <a:rPr lang="en-US" sz="2000" b="1" dirty="0">
                <a:solidFill>
                  <a:srgbClr val="376092"/>
                </a:solidFill>
              </a:rPr>
              <a:t>energy</a:t>
            </a:r>
            <a:r>
              <a:rPr lang="en-US" sz="2000" dirty="0">
                <a:solidFill>
                  <a:srgbClr val="376092"/>
                </a:solidFill>
              </a:rPr>
              <a:t> per pulse at shorter wavelengths larger than </a:t>
            </a:r>
            <a:r>
              <a:rPr lang="en-US" sz="2000" b="1" dirty="0">
                <a:solidFill>
                  <a:srgbClr val="376092"/>
                </a:solidFill>
              </a:rPr>
              <a:t>10 </a:t>
            </a:r>
            <a:r>
              <a:rPr lang="en-US" sz="2000" b="1" dirty="0">
                <a:solidFill>
                  <a:srgbClr val="376092"/>
                </a:solidFill>
                <a:latin typeface="Symbol" charset="2"/>
                <a:cs typeface="Symbol" charset="2"/>
              </a:rPr>
              <a:t>m</a:t>
            </a:r>
            <a:r>
              <a:rPr lang="en-US" sz="2000" b="1" dirty="0">
                <a:solidFill>
                  <a:srgbClr val="376092"/>
                </a:solidFill>
              </a:rPr>
              <a:t>J</a:t>
            </a:r>
            <a:r>
              <a:rPr lang="en-US" sz="2000" dirty="0">
                <a:solidFill>
                  <a:srgbClr val="376092"/>
                </a:solidFill>
              </a:rPr>
              <a:t>.</a:t>
            </a:r>
          </a:p>
        </p:txBody>
      </p:sp>
      <p:grpSp>
        <p:nvGrpSpPr>
          <p:cNvPr id="14" name="Group 13"/>
          <p:cNvGrpSpPr/>
          <p:nvPr/>
        </p:nvGrpSpPr>
        <p:grpSpPr>
          <a:xfrm>
            <a:off x="8172450" y="0"/>
            <a:ext cx="1732091" cy="7150100"/>
            <a:chOff x="8172450" y="0"/>
            <a:chExt cx="1732091" cy="7150100"/>
          </a:xfrm>
        </p:grpSpPr>
        <p:pic>
          <p:nvPicPr>
            <p:cNvPr id="11" name="Picture 10"/>
            <p:cNvPicPr>
              <a:picLocks noChangeAspect="1"/>
            </p:cNvPicPr>
            <p:nvPr/>
          </p:nvPicPr>
          <p:blipFill rotWithShape="1">
            <a:blip r:embed="rId5"/>
            <a:srcRect l="15958" t="3024" r="4255"/>
            <a:stretch/>
          </p:blipFill>
          <p:spPr>
            <a:xfrm>
              <a:off x="8607425" y="0"/>
              <a:ext cx="952500" cy="7150100"/>
            </a:xfrm>
            <a:prstGeom prst="rect">
              <a:avLst/>
            </a:prstGeom>
            <a:ln>
              <a:solidFill>
                <a:srgbClr val="0000FF"/>
              </a:solidFill>
            </a:ln>
          </p:spPr>
        </p:pic>
        <p:sp>
          <p:nvSpPr>
            <p:cNvPr id="12" name="Left-Right Arrow 11"/>
            <p:cNvSpPr/>
            <p:nvPr/>
          </p:nvSpPr>
          <p:spPr bwMode="auto">
            <a:xfrm>
              <a:off x="8172450" y="5321300"/>
              <a:ext cx="419100" cy="190500"/>
            </a:xfrm>
            <a:prstGeom prst="leftRightArrow">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13" name="TextBox 12"/>
            <p:cNvSpPr txBox="1"/>
            <p:nvPr/>
          </p:nvSpPr>
          <p:spPr>
            <a:xfrm rot="5400000">
              <a:off x="7607300" y="3797301"/>
              <a:ext cx="4299274" cy="295209"/>
            </a:xfrm>
            <a:prstGeom prst="rect">
              <a:avLst/>
            </a:prstGeom>
            <a:noFill/>
          </p:spPr>
          <p:txBody>
            <a:bodyPr wrap="none" rtlCol="0">
              <a:spAutoFit/>
            </a:bodyPr>
            <a:lstStyle/>
            <a:p>
              <a:r>
                <a:rPr lang="en-US" sz="1400" dirty="0" smtClean="0">
                  <a:solidFill>
                    <a:srgbClr val="0000FF"/>
                  </a:solidFill>
                </a:rPr>
                <a:t>Sequence of spectra @4nm. 20% of data discarded</a:t>
              </a:r>
              <a:endParaRPr lang="en-US" sz="1400" dirty="0">
                <a:solidFill>
                  <a:srgbClr val="0000FF"/>
                </a:solidFill>
              </a:endParaRPr>
            </a:p>
          </p:txBody>
        </p:sp>
      </p:grpSp>
      <p:sp>
        <p:nvSpPr>
          <p:cNvPr id="18" name="TextBox 17"/>
          <p:cNvSpPr txBox="1"/>
          <p:nvPr/>
        </p:nvSpPr>
        <p:spPr>
          <a:xfrm>
            <a:off x="165100" y="4165600"/>
            <a:ext cx="3162300" cy="2385064"/>
          </a:xfrm>
          <a:prstGeom prst="rect">
            <a:avLst/>
          </a:prstGeom>
          <a:noFill/>
        </p:spPr>
        <p:txBody>
          <a:bodyPr wrap="square" rtlCol="0">
            <a:spAutoFit/>
          </a:bodyPr>
          <a:lstStyle/>
          <a:p>
            <a:r>
              <a:rPr lang="en-US" sz="1600" dirty="0" smtClean="0">
                <a:solidFill>
                  <a:srgbClr val="376092"/>
                </a:solidFill>
              </a:rPr>
              <a:t>With upgrades 2016: </a:t>
            </a:r>
          </a:p>
          <a:p>
            <a:endParaRPr lang="en-US" sz="1600" dirty="0" smtClean="0">
              <a:solidFill>
                <a:srgbClr val="376092"/>
              </a:solidFill>
            </a:endParaRPr>
          </a:p>
          <a:p>
            <a:r>
              <a:rPr lang="en-US" sz="1600" dirty="0" smtClean="0">
                <a:solidFill>
                  <a:srgbClr val="376092"/>
                </a:solidFill>
              </a:rPr>
              <a:t>1) Reduce the required input seed power between 6 and 4 nm to operate with OPA (tunable)</a:t>
            </a:r>
          </a:p>
          <a:p>
            <a:endParaRPr lang="en-US" sz="1600" dirty="0" smtClean="0">
              <a:solidFill>
                <a:srgbClr val="376092"/>
              </a:solidFill>
            </a:endParaRPr>
          </a:p>
          <a:p>
            <a:r>
              <a:rPr lang="en-US" sz="1600" dirty="0" smtClean="0">
                <a:solidFill>
                  <a:srgbClr val="376092"/>
                </a:solidFill>
              </a:rPr>
              <a:t>2) Higher e-beam energy -&gt; higher gain – improved stability</a:t>
            </a:r>
          </a:p>
          <a:p>
            <a:r>
              <a:rPr lang="en-US" sz="1600" dirty="0" smtClean="0">
                <a:solidFill>
                  <a:srgbClr val="376092"/>
                </a:solidFill>
              </a:rPr>
              <a:t>Improve spectral quality &amp; pulse energy at 4-4.5 nm</a:t>
            </a:r>
            <a:endParaRPr lang="en-US" sz="2000" dirty="0"/>
          </a:p>
        </p:txBody>
      </p:sp>
    </p:spTree>
    <p:extLst>
      <p:ext uri="{BB962C8B-B14F-4D97-AF65-F5344CB8AC3E}">
        <p14:creationId xmlns:p14="http://schemas.microsoft.com/office/powerpoint/2010/main" val="166680310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FERMI - GECI-TMP-24-rev00U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27862</TotalTime>
  <Words>3153</Words>
  <Application>Microsoft Macintosh PowerPoint</Application>
  <PresentationFormat>Custom</PresentationFormat>
  <Paragraphs>295</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FERMI - GECI-TMP-24-rev00UK</vt:lpstr>
      <vt:lpstr>FERMI – The First X-UV externally seeded FEL facility  Luca Giannessi,  Elettra-Sincrotrone Trieste &amp; ENEA.C.R. Frascati  Presented on behalf of the FERMI Machine Physics Team</vt:lpstr>
      <vt:lpstr>High Gain Single pass FELs</vt:lpstr>
      <vt:lpstr>FEL user facilities in the world</vt:lpstr>
      <vt:lpstr>FERMI and Elettra </vt:lpstr>
      <vt:lpstr>FEL-1:  High-Gain Harmonic Generation</vt:lpstr>
      <vt:lpstr>FEL-1 &amp; FEL-2 HGHG FEL</vt:lpstr>
      <vt:lpstr>FEL-2:  The Fresh  Bunch Injection Technique*</vt:lpstr>
      <vt:lpstr>FEL-1 Spectral properties</vt:lpstr>
      <vt:lpstr>FEL-2  Spectral Properties</vt:lpstr>
      <vt:lpstr>The six Beamlines</vt:lpstr>
      <vt:lpstr>The six Beamlines</vt:lpstr>
      <vt:lpstr>FEL-1 - Multiple pulse configurations</vt:lpstr>
      <vt:lpstr>Highlights: Polarization</vt:lpstr>
      <vt:lpstr>Highlights: Temporal Coherence</vt:lpstr>
      <vt:lpstr>Summary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Modolo Cristina</dc:creator>
  <cp:lastModifiedBy>Luca Giannessi</cp:lastModifiedBy>
  <cp:revision>441</cp:revision>
  <cp:lastPrinted>2014-01-23T15:18:44Z</cp:lastPrinted>
  <dcterms:created xsi:type="dcterms:W3CDTF">2013-06-05T13:23:56Z</dcterms:created>
  <dcterms:modified xsi:type="dcterms:W3CDTF">2015-09-23T19:10:32Z</dcterms:modified>
</cp:coreProperties>
</file>