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17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6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3D768-E303-4F76-8E9F-33627F4A20C3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7EFFE-8811-4E00-85CA-63C6369DD2F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EFFE-8811-4E00-85CA-63C6369DD2F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64AF-6C77-4E32-B432-CF8D43832FAE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66B5-6D04-4407-80AC-C74916E642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0.bin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png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8.jpeg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64.png"/><Relationship Id="rId2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2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jpeg"/><Relationship Id="rId20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9.jpeg"/><Relationship Id="rId19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9.jpeg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12.jpeg"/><Relationship Id="rId3" Type="http://schemas.openxmlformats.org/officeDocument/2006/relationships/image" Target="../media/image2.png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4.jpeg"/><Relationship Id="rId15" Type="http://schemas.openxmlformats.org/officeDocument/2006/relationships/image" Target="../media/image40.jpeg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9.jpeg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39.png"/><Relationship Id="rId22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5.png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9.jpeg"/><Relationship Id="rId19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4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2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2.png"/><Relationship Id="rId21" Type="http://schemas.openxmlformats.org/officeDocument/2006/relationships/oleObject" Target="../embeddings/oleObject33.bin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12.jpeg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9.jpeg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73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3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11275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11281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5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11283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1285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11287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11293" name="Picture 29" descr="Immagine correlata"/>
            <p:cNvPicPr>
              <a:picLocks noChangeAspect="1" noChangeArrowheads="1"/>
            </p:cNvPicPr>
            <p:nvPr/>
          </p:nvPicPr>
          <p:blipFill>
            <a:blip r:embed="rId9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857224" y="1000108"/>
            <a:ext cx="707236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Electromagnetic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spatial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dispersion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 </a:t>
            </a: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periodic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metamaterials</a:t>
            </a:r>
            <a:endParaRPr kumimoji="0" lang="it-IT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3018724"/>
            <a:ext cx="850112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Carlo Rizza</a:t>
            </a:r>
            <a:r>
              <a:rPr lang="it-IT" sz="2800" b="1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, Alessandro Ciattoni</a:t>
            </a:r>
            <a:r>
              <a:rPr lang="it-IT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Department of Science and High Technology, University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Insubria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, Via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Valleggio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11, 22100 Como, Italy</a:t>
            </a:r>
          </a:p>
          <a:p>
            <a:pPr algn="ctr"/>
            <a:r>
              <a:rPr lang="it-IT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CNR-SPIN, via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Vetoio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10, 67100 L’Aquila, Italy</a:t>
            </a:r>
          </a:p>
          <a:p>
            <a:endParaRPr lang="it-IT" dirty="0"/>
          </a:p>
        </p:txBody>
      </p:sp>
      <p:pic>
        <p:nvPicPr>
          <p:cNvPr id="11308" name="Picture 44" descr="101° Congresso Nazionale - Rom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  <p:sp>
        <p:nvSpPr>
          <p:cNvPr id="42" name="CasellaDiTesto 41"/>
          <p:cNvSpPr txBox="1"/>
          <p:nvPr/>
        </p:nvSpPr>
        <p:spPr>
          <a:xfrm>
            <a:off x="71406" y="6007262"/>
            <a:ext cx="5226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carlo.rizza@aquila.infn.it</a:t>
            </a:r>
            <a:endParaRPr lang="it-IT" sz="2000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ebsite: 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https://site.google.com/site/rizzacarlo81</a:t>
            </a:r>
            <a:endParaRPr lang="it-IT" sz="2000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o 41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5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45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6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46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47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48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9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49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10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50" name="Picture 29" descr="Immagine correlata"/>
            <p:cNvPicPr>
              <a:picLocks noChangeAspect="1" noChangeArrowheads="1"/>
            </p:cNvPicPr>
            <p:nvPr/>
          </p:nvPicPr>
          <p:blipFill>
            <a:blip r:embed="rId11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-24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1D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1357298"/>
            <a:ext cx="3357586" cy="177997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929058" y="766748"/>
          <a:ext cx="3362663" cy="376236"/>
        </p:xfrm>
        <a:graphic>
          <a:graphicData uri="http://schemas.openxmlformats.org/presentationml/2006/ole">
            <p:oleObj spid="_x0000_s41986" name="Equation" r:id="rId15" imgW="2869920" imgH="279360" progId="Equation.DSMT4">
              <p:embed/>
            </p:oleObj>
          </a:graphicData>
        </a:graphic>
      </p:graphicFrame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58449" y="2500306"/>
            <a:ext cx="4542707" cy="271464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4" y="4143380"/>
            <a:ext cx="4214842" cy="22213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64" name="Object 24"/>
          <p:cNvGraphicFramePr>
            <a:graphicFrameLocks noChangeAspect="1"/>
          </p:cNvGraphicFramePr>
          <p:nvPr/>
        </p:nvGraphicFramePr>
        <p:xfrm>
          <a:off x="1857356" y="4286256"/>
          <a:ext cx="1194774" cy="238641"/>
        </p:xfrm>
        <a:graphic>
          <a:graphicData uri="http://schemas.openxmlformats.org/presentationml/2006/ole">
            <p:oleObj spid="_x0000_s41987" name="Equation" r:id="rId18" imgW="1282680" imgH="203040" progId="Equation.DSMT4">
              <p:embed/>
            </p:oleObj>
          </a:graphicData>
        </a:graphic>
      </p:graphicFrame>
      <p:graphicFrame>
        <p:nvGraphicFramePr>
          <p:cNvPr id="66" name="Object 25"/>
          <p:cNvGraphicFramePr>
            <a:graphicFrameLocks noChangeAspect="1"/>
          </p:cNvGraphicFramePr>
          <p:nvPr/>
        </p:nvGraphicFramePr>
        <p:xfrm>
          <a:off x="2285984" y="5715016"/>
          <a:ext cx="1520839" cy="226081"/>
        </p:xfrm>
        <a:graphic>
          <a:graphicData uri="http://schemas.openxmlformats.org/presentationml/2006/ole">
            <p:oleObj spid="_x0000_s41988" name="Equation" r:id="rId19" imgW="1574640" imgH="203040" progId="Equation.DSMT4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498634" y="1142984"/>
          <a:ext cx="1930754" cy="1240824"/>
        </p:xfrm>
        <a:graphic>
          <a:graphicData uri="http://schemas.openxmlformats.org/presentationml/2006/ole">
            <p:oleObj spid="_x0000_s41989" name="Equation" r:id="rId20" imgW="1269720" imgH="711000" progId="Equation.DSMT4">
              <p:embed/>
            </p:oleObj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61919" y="3357562"/>
          <a:ext cx="3981453" cy="714380"/>
        </p:xfrm>
        <a:graphic>
          <a:graphicData uri="http://schemas.openxmlformats.org/presentationml/2006/ole">
            <p:oleObj spid="_x0000_s41990" name="Equation" r:id="rId21" imgW="4470120" imgH="698400" progId="Equation.DSMT4">
              <p:embed/>
            </p:oleObj>
          </a:graphicData>
        </a:graphic>
      </p:graphicFrame>
      <p:sp>
        <p:nvSpPr>
          <p:cNvPr id="68" name="Ovale 67"/>
          <p:cNvSpPr/>
          <p:nvPr/>
        </p:nvSpPr>
        <p:spPr>
          <a:xfrm>
            <a:off x="1357290" y="4071942"/>
            <a:ext cx="357190" cy="5715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/>
          <p:cNvSpPr/>
          <p:nvPr/>
        </p:nvSpPr>
        <p:spPr>
          <a:xfrm>
            <a:off x="1357290" y="5572140"/>
            <a:ext cx="357190" cy="5715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5500694" y="2500306"/>
            <a:ext cx="357190" cy="5715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Connettore 2 71"/>
          <p:cNvCxnSpPr/>
          <p:nvPr/>
        </p:nvCxnSpPr>
        <p:spPr>
          <a:xfrm>
            <a:off x="1643042" y="4643446"/>
            <a:ext cx="3429024" cy="1000132"/>
          </a:xfrm>
          <a:prstGeom prst="straightConnector1">
            <a:avLst/>
          </a:prstGeom>
          <a:ln w="38100">
            <a:solidFill>
              <a:srgbClr val="FFFF00">
                <a:alpha val="34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>
            <a:endCxn id="86" idx="1"/>
          </p:cNvCxnSpPr>
          <p:nvPr/>
        </p:nvCxnSpPr>
        <p:spPr>
          <a:xfrm>
            <a:off x="1785918" y="5786454"/>
            <a:ext cx="2857520" cy="176901"/>
          </a:xfrm>
          <a:prstGeom prst="straightConnector1">
            <a:avLst/>
          </a:prstGeom>
          <a:ln w="38100">
            <a:solidFill>
              <a:srgbClr val="FFFF00">
                <a:alpha val="34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>
            <a:stCxn id="70" idx="4"/>
          </p:cNvCxnSpPr>
          <p:nvPr/>
        </p:nvCxnSpPr>
        <p:spPr>
          <a:xfrm rot="5400000">
            <a:off x="4304107" y="4054084"/>
            <a:ext cx="2357456" cy="392909"/>
          </a:xfrm>
          <a:prstGeom prst="straightConnector1">
            <a:avLst/>
          </a:prstGeom>
          <a:ln w="38100">
            <a:solidFill>
              <a:srgbClr val="FFFF00">
                <a:alpha val="34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/>
          <p:cNvSpPr txBox="1"/>
          <p:nvPr/>
        </p:nvSpPr>
        <p:spPr>
          <a:xfrm>
            <a:off x="4643438" y="5640189"/>
            <a:ext cx="1849930" cy="646331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Epsilon-near-zero</a:t>
            </a:r>
            <a:endParaRPr lang="it-IT" b="1" dirty="0" smtClean="0"/>
          </a:p>
          <a:p>
            <a:r>
              <a:rPr lang="it-IT" b="1" dirty="0" err="1" smtClean="0"/>
              <a:t>Enhancement</a:t>
            </a:r>
            <a:r>
              <a:rPr lang="it-IT" b="1" dirty="0" smtClean="0"/>
              <a:t> !!!</a:t>
            </a:r>
            <a:endParaRPr lang="it-IT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71406" y="6417254"/>
            <a:ext cx="382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C. Rizza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al.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PRL 115, 057401 (2015)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6500826" y="155947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Omega-type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endParaRPr lang="it-IT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4" descr="101° Congresso Nazionale - Rom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3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34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35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5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36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7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38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39" name="Picture 29" descr="Immagine correlata"/>
            <p:cNvPicPr>
              <a:picLocks noChangeAspect="1" noChangeArrowheads="1"/>
            </p:cNvPicPr>
            <p:nvPr/>
          </p:nvPicPr>
          <p:blipFill>
            <a:blip r:embed="rId9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71414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714348" y="557218"/>
            <a:ext cx="7572428" cy="3443286"/>
          </a:xfrm>
          <a:prstGeom prst="rect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Nonlocal homogenization theory in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1D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chirality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&amp; 1D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2" name="Picture 4" descr="Risultati immagini per what's nex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03" y="3214686"/>
            <a:ext cx="3036099" cy="2024067"/>
          </a:xfrm>
          <a:prstGeom prst="rect">
            <a:avLst/>
          </a:prstGeom>
          <a:noFill/>
        </p:spPr>
      </p:pic>
      <p:sp>
        <p:nvSpPr>
          <p:cNvPr id="64" name="Rectangle 3"/>
          <p:cNvSpPr txBox="1">
            <a:spLocks noChangeArrowheads="1"/>
          </p:cNvSpPr>
          <p:nvPr/>
        </p:nvSpPr>
        <p:spPr>
          <a:xfrm>
            <a:off x="3000364" y="2357430"/>
            <a:ext cx="6072230" cy="3443286"/>
          </a:xfrm>
          <a:prstGeom prst="rect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reconfigurable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all-optical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 Bari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Metasurfaces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, high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dielectric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contrast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second-order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dispersion</a:t>
            </a: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lang="it-I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" name="Picture 44" descr="101° Congresso Nazionale - Ro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/>
          <p:cNvGrpSpPr/>
          <p:nvPr/>
        </p:nvGrpSpPr>
        <p:grpSpPr>
          <a:xfrm>
            <a:off x="195222" y="0"/>
            <a:ext cx="8948778" cy="6786610"/>
            <a:chOff x="-32" y="-24"/>
            <a:chExt cx="8948778" cy="6786610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3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32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33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5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34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5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36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37" name="Picture 29" descr="Immagine correlata"/>
            <p:cNvPicPr>
              <a:picLocks noChangeAspect="1" noChangeArrowheads="1"/>
            </p:cNvPicPr>
            <p:nvPr/>
          </p:nvPicPr>
          <p:blipFill>
            <a:blip r:embed="rId9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1643050"/>
            <a:ext cx="850112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u="sng" dirty="0" err="1" smtClean="0"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it-IT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b="1" u="sng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b="1" u="sng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it-IT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b="1" u="sng" dirty="0" err="1" smtClean="0"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it-IT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2143108" y="421481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uestions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it-IT" dirty="0"/>
          </a:p>
        </p:txBody>
      </p:sp>
      <p:pic>
        <p:nvPicPr>
          <p:cNvPr id="45058" name="Picture 2" descr="Risultati immagini per questio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28" y="3357562"/>
            <a:ext cx="3597949" cy="2342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" name="Picture 44" descr="101° Congresso Nazionale - Ro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3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28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32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5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33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4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35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36" name="Picture 29" descr="Immagine correlata"/>
            <p:cNvPicPr>
              <a:picLocks noChangeAspect="1" noChangeArrowheads="1"/>
            </p:cNvPicPr>
            <p:nvPr/>
          </p:nvPicPr>
          <p:blipFill>
            <a:blip r:embed="rId9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362530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71472" y="628656"/>
            <a:ext cx="7572428" cy="3943352"/>
          </a:xfrm>
          <a:prstGeom prst="rect">
            <a:avLst/>
          </a:prstGeom>
          <a:solidFill>
            <a:schemeClr val="accent2">
              <a:alpha val="0"/>
            </a:schemeClr>
          </a:solidFill>
          <a:ln w="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Brief</a:t>
            </a:r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Periodic</a:t>
            </a:r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800" b="1" u="sng" dirty="0" err="1">
                <a:latin typeface="Times New Roman" pitchFamily="18" charset="0"/>
                <a:cs typeface="Times New Roman" pitchFamily="18" charset="0"/>
              </a:rPr>
              <a:t>patial</a:t>
            </a:r>
            <a:r>
              <a:rPr lang="it-IT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dispersion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chirality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bi-anisotropy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&amp; </a:t>
            </a: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magnetism</a:t>
            </a:r>
            <a:endParaRPr lang="it-IT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Homogenization</a:t>
            </a:r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multi-scale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approach</a:t>
            </a:r>
            <a:endParaRPr lang="it-IT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1D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it-IT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tx1"/>
              </a:buClr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44" descr="101° Congresso Nazionale - Rom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po 71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3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75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76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5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77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78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79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80" name="Picture 29" descr="Immagine correlata"/>
            <p:cNvPicPr>
              <a:picLocks noChangeAspect="1" noChangeArrowheads="1"/>
            </p:cNvPicPr>
            <p:nvPr/>
          </p:nvPicPr>
          <p:blipFill>
            <a:blip r:embed="rId9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362530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52452" y="1071546"/>
            <a:ext cx="8077200" cy="1428760"/>
          </a:xfrm>
          <a:prstGeom prst="rect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1"/>
              </a:buClr>
            </a:pPr>
            <a:r>
              <a:rPr kumimoji="0" lang="it-IT" sz="2800" b="1" i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Metamaterials</a:t>
            </a:r>
            <a:r>
              <a:rPr kumimoji="0" lang="it-IT" sz="28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 </a:t>
            </a:r>
            <a:r>
              <a:rPr kumimoji="0" lang="it-IT" sz="2800" b="1" i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</a:t>
            </a:r>
            <a:r>
              <a:rPr kumimoji="0" lang="it-IT" sz="28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t-IT" sz="2800" b="1" i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arrangement</a:t>
            </a:r>
            <a:r>
              <a:rPr kumimoji="0" lang="it-IT" sz="28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t-IT" sz="2800" b="1" i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</a:t>
            </a:r>
            <a:r>
              <a:rPr kumimoji="0" lang="it-IT" sz="28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t-IT" sz="2800" b="1" i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kumimoji="0" lang="it-IT" sz="28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t-IT" sz="2800" b="1" i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kumimoji="0" lang="it-IT" sz="28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t-IT" sz="2800" b="1" i="1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achieve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advantageous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 and/or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unusual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electromagnetic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2800" b="1" i="1" u="sng" dirty="0" err="1" smtClean="0"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it-IT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it-IT" sz="2800" b="1" i="1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61" name="Gruppo 60"/>
          <p:cNvGrpSpPr/>
          <p:nvPr/>
        </p:nvGrpSpPr>
        <p:grpSpPr>
          <a:xfrm>
            <a:off x="1857356" y="2786058"/>
            <a:ext cx="4643470" cy="3786214"/>
            <a:chOff x="1857356" y="2786058"/>
            <a:chExt cx="4643470" cy="3786214"/>
          </a:xfrm>
        </p:grpSpPr>
        <p:grpSp>
          <p:nvGrpSpPr>
            <p:cNvPr id="91" name="Gruppo 90"/>
            <p:cNvGrpSpPr/>
            <p:nvPr/>
          </p:nvGrpSpPr>
          <p:grpSpPr>
            <a:xfrm>
              <a:off x="1857356" y="2786058"/>
              <a:ext cx="4643470" cy="3786214"/>
              <a:chOff x="214282" y="2571744"/>
              <a:chExt cx="4643470" cy="3786214"/>
            </a:xfrm>
          </p:grpSpPr>
          <p:grpSp>
            <p:nvGrpSpPr>
              <p:cNvPr id="57" name="Gruppo 56"/>
              <p:cNvGrpSpPr/>
              <p:nvPr/>
            </p:nvGrpSpPr>
            <p:grpSpPr>
              <a:xfrm>
                <a:off x="214282" y="2714620"/>
                <a:ext cx="2214578" cy="2000264"/>
                <a:chOff x="571472" y="2643182"/>
                <a:chExt cx="2214578" cy="2000264"/>
              </a:xfrm>
            </p:grpSpPr>
            <p:sp>
              <p:nvSpPr>
                <p:cNvPr id="26" name="Cubo 25"/>
                <p:cNvSpPr/>
                <p:nvPr/>
              </p:nvSpPr>
              <p:spPr>
                <a:xfrm>
                  <a:off x="571472" y="2643182"/>
                  <a:ext cx="2214578" cy="2000264"/>
                </a:xfrm>
                <a:prstGeom prst="cube">
                  <a:avLst/>
                </a:prstGeom>
                <a:solidFill>
                  <a:schemeClr val="accent1">
                    <a:alpha val="38000"/>
                  </a:scheme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1" name="Gruppo 40"/>
                <p:cNvGrpSpPr/>
                <p:nvPr/>
              </p:nvGrpSpPr>
              <p:grpSpPr>
                <a:xfrm>
                  <a:off x="714348" y="3214686"/>
                  <a:ext cx="1500198" cy="357190"/>
                  <a:chOff x="714348" y="3214686"/>
                  <a:chExt cx="1500198" cy="357190"/>
                </a:xfrm>
              </p:grpSpPr>
              <p:sp>
                <p:nvSpPr>
                  <p:cNvPr id="38" name="Ovale 37"/>
                  <p:cNvSpPr/>
                  <p:nvPr/>
                </p:nvSpPr>
                <p:spPr>
                  <a:xfrm>
                    <a:off x="714348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9" name="Ovale 38"/>
                  <p:cNvSpPr/>
                  <p:nvPr/>
                </p:nvSpPr>
                <p:spPr>
                  <a:xfrm>
                    <a:off x="1285852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0" name="Ovale 39"/>
                  <p:cNvSpPr/>
                  <p:nvPr/>
                </p:nvSpPr>
                <p:spPr>
                  <a:xfrm>
                    <a:off x="1857356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42" name="Gruppo 41"/>
                <p:cNvGrpSpPr/>
                <p:nvPr/>
              </p:nvGrpSpPr>
              <p:grpSpPr>
                <a:xfrm>
                  <a:off x="714348" y="3643314"/>
                  <a:ext cx="1500198" cy="357190"/>
                  <a:chOff x="714348" y="3214686"/>
                  <a:chExt cx="1500198" cy="357190"/>
                </a:xfrm>
              </p:grpSpPr>
              <p:sp>
                <p:nvSpPr>
                  <p:cNvPr id="43" name="Ovale 42"/>
                  <p:cNvSpPr/>
                  <p:nvPr/>
                </p:nvSpPr>
                <p:spPr>
                  <a:xfrm>
                    <a:off x="714348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4" name="Ovale 43"/>
                  <p:cNvSpPr/>
                  <p:nvPr/>
                </p:nvSpPr>
                <p:spPr>
                  <a:xfrm>
                    <a:off x="1285852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5" name="Ovale 44"/>
                  <p:cNvSpPr/>
                  <p:nvPr/>
                </p:nvSpPr>
                <p:spPr>
                  <a:xfrm>
                    <a:off x="1857356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46" name="Gruppo 45"/>
                <p:cNvGrpSpPr/>
                <p:nvPr/>
              </p:nvGrpSpPr>
              <p:grpSpPr>
                <a:xfrm>
                  <a:off x="714348" y="4071942"/>
                  <a:ext cx="1500198" cy="357190"/>
                  <a:chOff x="714348" y="3214686"/>
                  <a:chExt cx="1500198" cy="357190"/>
                </a:xfrm>
              </p:grpSpPr>
              <p:sp>
                <p:nvSpPr>
                  <p:cNvPr id="47" name="Ovale 46"/>
                  <p:cNvSpPr/>
                  <p:nvPr/>
                </p:nvSpPr>
                <p:spPr>
                  <a:xfrm>
                    <a:off x="714348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8" name="Ovale 47"/>
                  <p:cNvSpPr/>
                  <p:nvPr/>
                </p:nvSpPr>
                <p:spPr>
                  <a:xfrm>
                    <a:off x="1285852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9" name="Ovale 48"/>
                  <p:cNvSpPr/>
                  <p:nvPr/>
                </p:nvSpPr>
                <p:spPr>
                  <a:xfrm>
                    <a:off x="1857356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50" name="Ovale 49"/>
                <p:cNvSpPr/>
                <p:nvPr/>
              </p:nvSpPr>
              <p:spPr>
                <a:xfrm>
                  <a:off x="2357422" y="3000372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Ovale 50"/>
                <p:cNvSpPr/>
                <p:nvPr/>
              </p:nvSpPr>
              <p:spPr>
                <a:xfrm>
                  <a:off x="2357422" y="3429000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Ovale 51"/>
                <p:cNvSpPr/>
                <p:nvPr/>
              </p:nvSpPr>
              <p:spPr>
                <a:xfrm>
                  <a:off x="2357422" y="392906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53" name="Gruppo 52"/>
                <p:cNvGrpSpPr/>
                <p:nvPr/>
              </p:nvGrpSpPr>
              <p:grpSpPr>
                <a:xfrm>
                  <a:off x="928662" y="2714620"/>
                  <a:ext cx="1500198" cy="357190"/>
                  <a:chOff x="714348" y="3214686"/>
                  <a:chExt cx="1500198" cy="357190"/>
                </a:xfrm>
              </p:grpSpPr>
              <p:sp>
                <p:nvSpPr>
                  <p:cNvPr id="54" name="Ovale 53"/>
                  <p:cNvSpPr/>
                  <p:nvPr/>
                </p:nvSpPr>
                <p:spPr>
                  <a:xfrm>
                    <a:off x="714348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5" name="Ovale 54"/>
                  <p:cNvSpPr/>
                  <p:nvPr/>
                </p:nvSpPr>
                <p:spPr>
                  <a:xfrm>
                    <a:off x="1285852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6" name="Ovale 55"/>
                  <p:cNvSpPr/>
                  <p:nvPr/>
                </p:nvSpPr>
                <p:spPr>
                  <a:xfrm>
                    <a:off x="1857356" y="3214686"/>
                    <a:ext cx="357190" cy="35719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  <a:sp3d prstMaterial="metal">
                    <a:bevelT w="254000" h="254000"/>
                    <a:bevelB w="254000" h="254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  <p:cxnSp>
            <p:nvCxnSpPr>
              <p:cNvPr id="59" name="Connettore 2 58"/>
              <p:cNvCxnSpPr/>
              <p:nvPr/>
            </p:nvCxnSpPr>
            <p:spPr>
              <a:xfrm>
                <a:off x="2428860" y="3714752"/>
                <a:ext cx="785818" cy="5715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416995" y="4143380"/>
                <a:ext cx="1012129" cy="957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88" name="Picture 4" descr="https://upload.wikimedia.org/wikipedia/commons/thumb/6/6a/Split_ring_resonator.png/220px-Split_ring_resonator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285894" y="5143512"/>
                <a:ext cx="928784" cy="966780"/>
              </a:xfrm>
              <a:prstGeom prst="rect">
                <a:avLst/>
              </a:prstGeom>
              <a:noFill/>
            </p:spPr>
          </p:pic>
          <p:cxnSp>
            <p:nvCxnSpPr>
              <p:cNvPr id="60" name="Connettore 2 59"/>
              <p:cNvCxnSpPr/>
              <p:nvPr/>
            </p:nvCxnSpPr>
            <p:spPr>
              <a:xfrm rot="16200000" flipH="1">
                <a:off x="1857356" y="4286256"/>
                <a:ext cx="1285884" cy="14287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394" name="Picture 10" descr="Risultati immagini per metamaterials unit cell chiral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571868" y="2786058"/>
                <a:ext cx="1100131" cy="981338"/>
              </a:xfrm>
              <a:prstGeom prst="rect">
                <a:avLst/>
              </a:prstGeom>
              <a:noFill/>
            </p:spPr>
          </p:pic>
          <p:cxnSp>
            <p:nvCxnSpPr>
              <p:cNvPr id="65" name="Connettore 2 64"/>
              <p:cNvCxnSpPr/>
              <p:nvPr/>
            </p:nvCxnSpPr>
            <p:spPr>
              <a:xfrm flipV="1">
                <a:off x="2428860" y="3357562"/>
                <a:ext cx="857256" cy="3571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e 81"/>
              <p:cNvSpPr/>
              <p:nvPr/>
            </p:nvSpPr>
            <p:spPr>
              <a:xfrm>
                <a:off x="3286116" y="2571744"/>
                <a:ext cx="1571636" cy="135732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3071802" y="4000504"/>
                <a:ext cx="1571636" cy="135732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1928794" y="5000636"/>
                <a:ext cx="1571636" cy="135732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93" name="Connettore 2 92"/>
            <p:cNvCxnSpPr/>
            <p:nvPr/>
          </p:nvCxnSpPr>
          <p:spPr>
            <a:xfrm>
              <a:off x="2786050" y="4786322"/>
              <a:ext cx="57150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asellaDiTesto 95"/>
            <p:cNvSpPr txBox="1"/>
            <p:nvPr/>
          </p:nvSpPr>
          <p:spPr>
            <a:xfrm>
              <a:off x="2857488" y="4786322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it-IT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2" name="Picture 44" descr="101° Congresso Nazionale - Rom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o 46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50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5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51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52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53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54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9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55" name="Picture 29" descr="Immagine correlata"/>
            <p:cNvPicPr>
              <a:picLocks noChangeAspect="1" noChangeArrowheads="1"/>
            </p:cNvPicPr>
            <p:nvPr/>
          </p:nvPicPr>
          <p:blipFill>
            <a:blip r:embed="rId10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71406" y="-56215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Periodic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" name="Ovale 60"/>
          <p:cNvSpPr/>
          <p:nvPr/>
        </p:nvSpPr>
        <p:spPr>
          <a:xfrm>
            <a:off x="0" y="1428736"/>
            <a:ext cx="5286380" cy="4714908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Ovale 61"/>
          <p:cNvSpPr/>
          <p:nvPr/>
        </p:nvSpPr>
        <p:spPr>
          <a:xfrm>
            <a:off x="3428992" y="1357298"/>
            <a:ext cx="5643570" cy="4857784"/>
          </a:xfrm>
          <a:prstGeom prst="ellipse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1554777" y="1571612"/>
            <a:ext cx="208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smtClean="0"/>
              <a:t>Band Gap </a:t>
            </a:r>
            <a:r>
              <a:rPr lang="it-IT" i="1" u="sng" dirty="0" err="1" smtClean="0"/>
              <a:t>materials</a:t>
            </a:r>
            <a:r>
              <a:rPr lang="it-IT" i="1" u="sng" dirty="0" smtClean="0"/>
              <a:t> </a:t>
            </a:r>
          </a:p>
          <a:p>
            <a:r>
              <a:rPr lang="it-IT" i="1" u="sng" dirty="0" smtClean="0"/>
              <a:t>(</a:t>
            </a:r>
            <a:r>
              <a:rPr lang="it-IT" i="1" u="sng" dirty="0" err="1" smtClean="0"/>
              <a:t>photonic</a:t>
            </a:r>
            <a:r>
              <a:rPr lang="it-IT" i="1" u="sng" dirty="0" smtClean="0"/>
              <a:t> </a:t>
            </a:r>
            <a:r>
              <a:rPr lang="it-IT" i="1" u="sng" dirty="0" err="1" smtClean="0"/>
              <a:t>crystals</a:t>
            </a:r>
            <a:r>
              <a:rPr lang="it-IT" i="1" u="sng" dirty="0" smtClean="0"/>
              <a:t>)</a:t>
            </a:r>
            <a:endParaRPr lang="it-IT" i="1" u="sng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5000628" y="1500174"/>
            <a:ext cx="226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u="sng" dirty="0" err="1" smtClean="0"/>
              <a:t>Effectively</a:t>
            </a:r>
            <a:r>
              <a:rPr lang="it-IT" i="1" u="sng" dirty="0" smtClean="0"/>
              <a:t> </a:t>
            </a:r>
            <a:r>
              <a:rPr lang="it-IT" i="1" u="sng" dirty="0" err="1" smtClean="0"/>
              <a:t>continuous</a:t>
            </a:r>
            <a:r>
              <a:rPr lang="it-IT" i="1" u="sng" dirty="0" smtClean="0"/>
              <a:t> </a:t>
            </a:r>
          </a:p>
          <a:p>
            <a:pPr algn="ctr"/>
            <a:r>
              <a:rPr lang="it-IT" i="1" u="sng" dirty="0" err="1" smtClean="0"/>
              <a:t>metamaterials</a:t>
            </a:r>
            <a:endParaRPr lang="it-IT" i="1" u="sng" dirty="0"/>
          </a:p>
        </p:txBody>
      </p:sp>
      <p:graphicFrame>
        <p:nvGraphicFramePr>
          <p:cNvPr id="19458" name="Object 79"/>
          <p:cNvGraphicFramePr>
            <a:graphicFrameLocks noChangeAspect="1"/>
          </p:cNvGraphicFramePr>
          <p:nvPr/>
        </p:nvGraphicFramePr>
        <p:xfrm>
          <a:off x="2143108" y="2248000"/>
          <a:ext cx="625464" cy="323744"/>
        </p:xfrm>
        <a:graphic>
          <a:graphicData uri="http://schemas.openxmlformats.org/presentationml/2006/ole">
            <p:oleObj spid="_x0000_s19458" name="Equation" r:id="rId13" imgW="393480" imgH="177480" progId="Equation.DSMT4">
              <p:embed/>
            </p:oleObj>
          </a:graphicData>
        </a:graphic>
      </p:graphicFrame>
      <p:graphicFrame>
        <p:nvGraphicFramePr>
          <p:cNvPr id="19459" name="Object 79"/>
          <p:cNvGraphicFramePr>
            <a:graphicFrameLocks noChangeAspect="1"/>
          </p:cNvGraphicFramePr>
          <p:nvPr/>
        </p:nvGraphicFramePr>
        <p:xfrm>
          <a:off x="5715008" y="2176456"/>
          <a:ext cx="746125" cy="323850"/>
        </p:xfrm>
        <a:graphic>
          <a:graphicData uri="http://schemas.openxmlformats.org/presentationml/2006/ole">
            <p:oleObj spid="_x0000_s19459" name="Equation" r:id="rId14" imgW="469800" imgH="177480" progId="Equation.DSMT4">
              <p:embed/>
            </p:oleObj>
          </a:graphicData>
        </a:graphic>
      </p:graphicFrame>
      <p:graphicFrame>
        <p:nvGraphicFramePr>
          <p:cNvPr id="19460" name="Object 79"/>
          <p:cNvGraphicFramePr>
            <a:graphicFrameLocks noChangeAspect="1"/>
          </p:cNvGraphicFramePr>
          <p:nvPr/>
        </p:nvGraphicFramePr>
        <p:xfrm>
          <a:off x="4038601" y="2357430"/>
          <a:ext cx="604837" cy="323850"/>
        </p:xfrm>
        <a:graphic>
          <a:graphicData uri="http://schemas.openxmlformats.org/presentationml/2006/ole">
            <p:oleObj spid="_x0000_s19460" name="Equation" r:id="rId15" imgW="380880" imgH="177480" progId="Equation.DSMT4">
              <p:embed/>
            </p:oleObj>
          </a:graphicData>
        </a:graphic>
      </p:graphicFrame>
      <p:pic>
        <p:nvPicPr>
          <p:cNvPr id="19462" name="Picture 6" descr="Risultati immagini per photonic cryst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3286124"/>
            <a:ext cx="1214446" cy="1309234"/>
          </a:xfrm>
          <a:prstGeom prst="rect">
            <a:avLst/>
          </a:prstGeom>
          <a:noFill/>
        </p:spPr>
      </p:pic>
      <p:sp>
        <p:nvSpPr>
          <p:cNvPr id="72" name="CasellaDiTesto 71"/>
          <p:cNvSpPr txBox="1"/>
          <p:nvPr/>
        </p:nvSpPr>
        <p:spPr>
          <a:xfrm rot="5400000">
            <a:off x="2725555" y="3725695"/>
            <a:ext cx="25717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err="1" smtClean="0"/>
              <a:t>Artificial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magnetism</a:t>
            </a:r>
            <a:endParaRPr lang="it-IT" sz="2100" b="1" dirty="0" smtClean="0"/>
          </a:p>
          <a:p>
            <a:endParaRPr lang="it-IT" dirty="0"/>
          </a:p>
        </p:txBody>
      </p:sp>
      <p:sp>
        <p:nvSpPr>
          <p:cNvPr id="73" name="CasellaDiTesto 72"/>
          <p:cNvSpPr txBox="1"/>
          <p:nvPr/>
        </p:nvSpPr>
        <p:spPr>
          <a:xfrm rot="10800000">
            <a:off x="4071935" y="2831090"/>
            <a:ext cx="784830" cy="25981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100" b="1" dirty="0" err="1" smtClean="0"/>
              <a:t>Artificial</a:t>
            </a:r>
            <a:r>
              <a:rPr lang="it-IT" sz="2100" b="1" dirty="0"/>
              <a:t> </a:t>
            </a:r>
            <a:r>
              <a:rPr lang="it-IT" sz="2100" b="1" dirty="0" err="1" smtClean="0"/>
              <a:t>Bianisotropy</a:t>
            </a:r>
            <a:r>
              <a:rPr lang="it-IT" sz="2100" b="1" dirty="0" smtClean="0"/>
              <a:t> </a:t>
            </a:r>
          </a:p>
          <a:p>
            <a:endParaRPr lang="it-IT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1214414" y="2786058"/>
            <a:ext cx="26432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Bragg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scattering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3" name="Picture 6" descr="http://203.249.80.32/figures/PBG-ban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14414" y="4357694"/>
            <a:ext cx="2286014" cy="1428760"/>
          </a:xfrm>
          <a:prstGeom prst="rect">
            <a:avLst/>
          </a:prstGeom>
          <a:noFill/>
        </p:spPr>
      </p:pic>
      <p:pic>
        <p:nvPicPr>
          <p:cNvPr id="19464" name="Picture 8" descr="Risultati immagini per hyperbolic metamaterial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15206" y="1785926"/>
            <a:ext cx="1883288" cy="776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0" name="CasellaDiTesto 39"/>
          <p:cNvSpPr txBox="1"/>
          <p:nvPr/>
        </p:nvSpPr>
        <p:spPr>
          <a:xfrm>
            <a:off x="7358082" y="228599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Hyperbolic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media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2571736" y="5857892"/>
            <a:ext cx="3429024" cy="642918"/>
            <a:chOff x="1428728" y="-1"/>
            <a:chExt cx="3429024" cy="642918"/>
          </a:xfrm>
        </p:grpSpPr>
        <p:sp>
          <p:nvSpPr>
            <p:cNvPr id="42" name="Freccia a destra 41"/>
            <p:cNvSpPr/>
            <p:nvPr/>
          </p:nvSpPr>
          <p:spPr>
            <a:xfrm rot="10800000">
              <a:off x="1428728" y="-1"/>
              <a:ext cx="1428760" cy="6429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2857488" y="142852"/>
              <a:ext cx="1000132" cy="3571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3857620" y="142852"/>
              <a:ext cx="1000132" cy="3571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6" name="CasellaDiTesto 45"/>
          <p:cNvSpPr txBox="1"/>
          <p:nvPr/>
        </p:nvSpPr>
        <p:spPr>
          <a:xfrm>
            <a:off x="2857488" y="62743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dispersion-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nonlocality</a:t>
            </a:r>
            <a:endParaRPr lang="it-IT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00694" y="2643182"/>
            <a:ext cx="3071834" cy="20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4" descr="101° Congresso Nazionale - Rom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  <p:sp>
        <p:nvSpPr>
          <p:cNvPr id="70" name="Rettangolo 69"/>
          <p:cNvSpPr/>
          <p:nvPr/>
        </p:nvSpPr>
        <p:spPr>
          <a:xfrm>
            <a:off x="4857752" y="4714884"/>
            <a:ext cx="2928926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</a:t>
            </a:r>
            <a:r>
              <a:rPr lang="it-IT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organitation</a:t>
            </a:r>
            <a:r>
              <a:rPr lang="it-IT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</a:t>
            </a:r>
            <a:r>
              <a:rPr lang="it-IT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conventional</a:t>
            </a:r>
            <a:r>
              <a:rPr lang="it-IT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media</a:t>
            </a:r>
            <a:endParaRPr lang="it-IT" sz="2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o 52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56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5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57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58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59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60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9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65" name="Picture 29" descr="Immagine correlata"/>
            <p:cNvPicPr>
              <a:picLocks noChangeAspect="1" noChangeArrowheads="1"/>
            </p:cNvPicPr>
            <p:nvPr/>
          </p:nvPicPr>
          <p:blipFill>
            <a:blip r:embed="rId10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-24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dispersion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36866" name="Object 79"/>
          <p:cNvGraphicFramePr>
            <a:graphicFrameLocks noChangeAspect="1"/>
          </p:cNvGraphicFramePr>
          <p:nvPr/>
        </p:nvGraphicFramePr>
        <p:xfrm>
          <a:off x="3500430" y="785794"/>
          <a:ext cx="2601912" cy="693738"/>
        </p:xfrm>
        <a:graphic>
          <a:graphicData uri="http://schemas.openxmlformats.org/presentationml/2006/ole">
            <p:oleObj spid="_x0000_s36866" name="Equation" r:id="rId13" imgW="1638000" imgH="380880" progId="Equation.DSMT4">
              <p:embed/>
            </p:oleObj>
          </a:graphicData>
        </a:graphic>
      </p:graphicFrame>
      <p:grpSp>
        <p:nvGrpSpPr>
          <p:cNvPr id="61" name="Gruppo 60"/>
          <p:cNvGrpSpPr/>
          <p:nvPr/>
        </p:nvGrpSpPr>
        <p:grpSpPr>
          <a:xfrm>
            <a:off x="428596" y="1785926"/>
            <a:ext cx="3429024" cy="642918"/>
            <a:chOff x="1428728" y="-1"/>
            <a:chExt cx="3429024" cy="642918"/>
          </a:xfrm>
        </p:grpSpPr>
        <p:sp>
          <p:nvSpPr>
            <p:cNvPr id="62" name="Freccia a destra 61"/>
            <p:cNvSpPr/>
            <p:nvPr/>
          </p:nvSpPr>
          <p:spPr>
            <a:xfrm rot="10800000">
              <a:off x="1428728" y="-1"/>
              <a:ext cx="1428760" cy="6429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2857488" y="142852"/>
              <a:ext cx="1000132" cy="3571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3857620" y="142852"/>
              <a:ext cx="1000132" cy="3571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6" name="CasellaDiTesto 65"/>
          <p:cNvSpPr txBox="1"/>
          <p:nvPr/>
        </p:nvSpPr>
        <p:spPr>
          <a:xfrm>
            <a:off x="428596" y="148803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dispersion-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nonlocality</a:t>
            </a:r>
            <a:endParaRPr lang="it-IT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3000364" y="221455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/>
              <a:t>Effectively</a:t>
            </a:r>
            <a:r>
              <a:rPr lang="it-IT" sz="1600" dirty="0" smtClean="0"/>
              <a:t> </a:t>
            </a:r>
            <a:r>
              <a:rPr lang="it-IT" sz="1600" dirty="0" err="1" smtClean="0"/>
              <a:t>continuous</a:t>
            </a:r>
            <a:r>
              <a:rPr lang="it-IT" sz="1600" dirty="0" smtClean="0"/>
              <a:t> </a:t>
            </a:r>
            <a:r>
              <a:rPr lang="it-IT" sz="1600" dirty="0" smtClean="0"/>
              <a:t>      media</a:t>
            </a:r>
            <a:endParaRPr lang="it-IT" sz="16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785786" y="2201283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/>
              <a:t>Photonic</a:t>
            </a:r>
            <a:r>
              <a:rPr lang="it-IT" sz="1600" dirty="0" smtClean="0"/>
              <a:t> </a:t>
            </a:r>
            <a:r>
              <a:rPr lang="it-IT" sz="1600" dirty="0" err="1" smtClean="0"/>
              <a:t>crystals</a:t>
            </a:r>
            <a:endParaRPr lang="it-IT" sz="16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2000232" y="2214554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 smtClean="0"/>
              <a:t>Weak</a:t>
            </a:r>
            <a:r>
              <a:rPr lang="it-IT" sz="1600" b="1" dirty="0" smtClean="0"/>
              <a:t> Dispersive</a:t>
            </a:r>
          </a:p>
          <a:p>
            <a:pPr algn="just"/>
            <a:r>
              <a:rPr lang="it-IT" sz="1600" b="1" dirty="0" smtClean="0"/>
              <a:t>media</a:t>
            </a:r>
            <a:endParaRPr lang="it-IT" sz="1600" b="1" dirty="0"/>
          </a:p>
        </p:txBody>
      </p:sp>
      <p:graphicFrame>
        <p:nvGraphicFramePr>
          <p:cNvPr id="36867" name="Object 79"/>
          <p:cNvGraphicFramePr>
            <a:graphicFrameLocks noChangeAspect="1"/>
          </p:cNvGraphicFramePr>
          <p:nvPr/>
        </p:nvGraphicFramePr>
        <p:xfrm>
          <a:off x="2643174" y="3071810"/>
          <a:ext cx="4000528" cy="544356"/>
        </p:xfrm>
        <a:graphic>
          <a:graphicData uri="http://schemas.openxmlformats.org/presentationml/2006/ole">
            <p:oleObj spid="_x0000_s36867" name="Equation" r:id="rId14" imgW="2298600" imgH="279360" progId="Equation.DSMT4">
              <p:embed/>
            </p:oleObj>
          </a:graphicData>
        </a:graphic>
      </p:graphicFrame>
      <p:cxnSp>
        <p:nvCxnSpPr>
          <p:cNvPr id="73" name="Connettore 2 72"/>
          <p:cNvCxnSpPr/>
          <p:nvPr/>
        </p:nvCxnSpPr>
        <p:spPr>
          <a:xfrm>
            <a:off x="2643174" y="2428868"/>
            <a:ext cx="1285884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/>
          <p:cNvSpPr txBox="1"/>
          <p:nvPr/>
        </p:nvSpPr>
        <p:spPr>
          <a:xfrm>
            <a:off x="2928926" y="3711363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Maxwell’s </a:t>
            </a:r>
            <a:r>
              <a:rPr lang="it-IT" dirty="0" err="1" smtClean="0"/>
              <a:t>equations</a:t>
            </a:r>
            <a:r>
              <a:rPr lang="it-IT" dirty="0" smtClean="0"/>
              <a:t> are </a:t>
            </a:r>
            <a:r>
              <a:rPr lang="it-IT" dirty="0" err="1" smtClean="0"/>
              <a:t>invariant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respect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transformation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954350" y="4357694"/>
          <a:ext cx="3403600" cy="395288"/>
        </p:xfrm>
        <a:graphic>
          <a:graphicData uri="http://schemas.openxmlformats.org/presentationml/2006/ole">
            <p:oleObj spid="_x0000_s36868" name="Equation" r:id="rId15" imgW="1955520" imgH="203040" progId="Equation.DSMT4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92100" y="5497536"/>
          <a:ext cx="4351338" cy="1289050"/>
        </p:xfrm>
        <a:graphic>
          <a:graphicData uri="http://schemas.openxmlformats.org/presentationml/2006/ole">
            <p:oleObj spid="_x0000_s36869" name="Equation" r:id="rId16" imgW="2501640" imgH="660240" progId="Equation.DSMT4">
              <p:embed/>
            </p:oleObj>
          </a:graphicData>
        </a:graphic>
      </p:graphicFrame>
      <p:cxnSp>
        <p:nvCxnSpPr>
          <p:cNvPr id="83" name="Connettore 2 82"/>
          <p:cNvCxnSpPr/>
          <p:nvPr/>
        </p:nvCxnSpPr>
        <p:spPr>
          <a:xfrm rot="10800000" flipV="1">
            <a:off x="4000496" y="4786322"/>
            <a:ext cx="785818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 rot="10800000" flipV="1">
            <a:off x="1643042" y="3500438"/>
            <a:ext cx="2714644" cy="135732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142844" y="4857760"/>
            <a:ext cx="392909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First-order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dispersion</a:t>
            </a:r>
            <a:endParaRPr lang="it-IT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Bi-anisotropic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response</a:t>
            </a:r>
            <a:endParaRPr lang="it-IT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e 94"/>
          <p:cNvSpPr/>
          <p:nvPr/>
        </p:nvSpPr>
        <p:spPr>
          <a:xfrm>
            <a:off x="4214810" y="3143248"/>
            <a:ext cx="500066" cy="4286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e 96"/>
          <p:cNvSpPr/>
          <p:nvPr/>
        </p:nvSpPr>
        <p:spPr>
          <a:xfrm>
            <a:off x="5357818" y="3143248"/>
            <a:ext cx="500066" cy="4286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8" name="Connettore 2 97"/>
          <p:cNvCxnSpPr/>
          <p:nvPr/>
        </p:nvCxnSpPr>
        <p:spPr>
          <a:xfrm rot="5400000">
            <a:off x="6750065" y="3536157"/>
            <a:ext cx="178674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/>
          <p:cNvSpPr txBox="1"/>
          <p:nvPr/>
        </p:nvSpPr>
        <p:spPr>
          <a:xfrm>
            <a:off x="6715140" y="2000240"/>
            <a:ext cx="214314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Second-order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dispersion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Connettore 2 102"/>
          <p:cNvCxnSpPr/>
          <p:nvPr/>
        </p:nvCxnSpPr>
        <p:spPr>
          <a:xfrm>
            <a:off x="6357950" y="4500570"/>
            <a:ext cx="1143008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6572264" y="4500570"/>
          <a:ext cx="2543512" cy="714368"/>
        </p:xfrm>
        <a:graphic>
          <a:graphicData uri="http://schemas.openxmlformats.org/presentationml/2006/ole">
            <p:oleObj spid="_x0000_s36870" name="Equation" r:id="rId17" imgW="1726920" imgH="431640" progId="Equation.DSMT4">
              <p:embed/>
            </p:oleObj>
          </a:graphicData>
        </a:graphic>
      </p:graphicFrame>
      <p:cxnSp>
        <p:nvCxnSpPr>
          <p:cNvPr id="113" name="Connettore 2 112"/>
          <p:cNvCxnSpPr/>
          <p:nvPr/>
        </p:nvCxnSpPr>
        <p:spPr>
          <a:xfrm flipV="1">
            <a:off x="5857884" y="2571744"/>
            <a:ext cx="928694" cy="6429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/>
          <p:cNvCxnSpPr/>
          <p:nvPr/>
        </p:nvCxnSpPr>
        <p:spPr>
          <a:xfrm>
            <a:off x="3357554" y="6000768"/>
            <a:ext cx="2143140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122"/>
          <p:cNvSpPr txBox="1"/>
          <p:nvPr/>
        </p:nvSpPr>
        <p:spPr>
          <a:xfrm>
            <a:off x="5429256" y="607220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it-IT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u="sng" dirty="0" err="1" smtClean="0">
                <a:latin typeface="Times New Roman" pitchFamily="18" charset="0"/>
                <a:cs typeface="Times New Roman" pitchFamily="18" charset="0"/>
              </a:rPr>
              <a:t>tensor</a:t>
            </a:r>
            <a:endParaRPr lang="it-IT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Connettore 2 73"/>
          <p:cNvCxnSpPr/>
          <p:nvPr/>
        </p:nvCxnSpPr>
        <p:spPr>
          <a:xfrm rot="16200000" flipH="1">
            <a:off x="4250132" y="2179232"/>
            <a:ext cx="1500992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1" name="Object 79"/>
          <p:cNvGraphicFramePr>
            <a:graphicFrameLocks noChangeAspect="1"/>
          </p:cNvGraphicFramePr>
          <p:nvPr/>
        </p:nvGraphicFramePr>
        <p:xfrm>
          <a:off x="142844" y="2462208"/>
          <a:ext cx="625475" cy="323850"/>
        </p:xfrm>
        <a:graphic>
          <a:graphicData uri="http://schemas.openxmlformats.org/presentationml/2006/ole">
            <p:oleObj spid="_x0000_s36871" name="Equation" r:id="rId18" imgW="393480" imgH="177480" progId="Equation.DSMT4">
              <p:embed/>
            </p:oleObj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3897313" y="1962142"/>
          <a:ext cx="746125" cy="323850"/>
        </p:xfrm>
        <a:graphic>
          <a:graphicData uri="http://schemas.openxmlformats.org/presentationml/2006/ole">
            <p:oleObj spid="_x0000_s36872" name="Equation" r:id="rId19" imgW="469800" imgH="177480" progId="Equation.DSMT4">
              <p:embed/>
            </p:oleObj>
          </a:graphicData>
        </a:graphic>
      </p:graphicFrame>
      <p:pic>
        <p:nvPicPr>
          <p:cNvPr id="67" name="Picture 44" descr="101° Congresso Nazionale - Rom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o 87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1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102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5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104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105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6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107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9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114" name="Picture 29" descr="Immagine correlata"/>
            <p:cNvPicPr>
              <a:picLocks noChangeAspect="1" noChangeArrowheads="1"/>
            </p:cNvPicPr>
            <p:nvPr/>
          </p:nvPicPr>
          <p:blipFill>
            <a:blip r:embed="rId10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85720" y="-127653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Homogenization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theory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66766" y="500042"/>
            <a:ext cx="8077200" cy="1000132"/>
          </a:xfrm>
          <a:prstGeom prst="rect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1"/>
              </a:buClr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A suitable homogenization theory is the key ingredient to develop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allowing to mold the flow of electromagnetic waves in unprecedented ways.</a:t>
            </a:r>
            <a:endParaRPr kumimoji="0" lang="it-IT" sz="2000" b="0" i="1" u="sng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62" name="Gruppo 90"/>
          <p:cNvGrpSpPr/>
          <p:nvPr/>
        </p:nvGrpSpPr>
        <p:grpSpPr>
          <a:xfrm>
            <a:off x="214250" y="1714488"/>
            <a:ext cx="1928858" cy="1571636"/>
            <a:chOff x="214282" y="2571744"/>
            <a:chExt cx="4643470" cy="3786214"/>
          </a:xfrm>
        </p:grpSpPr>
        <p:grpSp>
          <p:nvGrpSpPr>
            <p:cNvPr id="66" name="Gruppo 56"/>
            <p:cNvGrpSpPr/>
            <p:nvPr/>
          </p:nvGrpSpPr>
          <p:grpSpPr>
            <a:xfrm>
              <a:off x="214282" y="2714620"/>
              <a:ext cx="2214578" cy="2000264"/>
              <a:chOff x="571472" y="2643182"/>
              <a:chExt cx="2214578" cy="2000264"/>
            </a:xfrm>
          </p:grpSpPr>
          <p:sp>
            <p:nvSpPr>
              <p:cNvPr id="76" name="Cubo 75"/>
              <p:cNvSpPr/>
              <p:nvPr/>
            </p:nvSpPr>
            <p:spPr>
              <a:xfrm>
                <a:off x="571472" y="2643182"/>
                <a:ext cx="2214578" cy="2000264"/>
              </a:xfrm>
              <a:prstGeom prst="cube">
                <a:avLst/>
              </a:prstGeom>
              <a:solidFill>
                <a:schemeClr val="accent1">
                  <a:alpha val="38000"/>
                </a:schemeClr>
              </a:solidFill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77" name="Gruppo 40"/>
              <p:cNvGrpSpPr/>
              <p:nvPr/>
            </p:nvGrpSpPr>
            <p:grpSpPr>
              <a:xfrm>
                <a:off x="714348" y="3214686"/>
                <a:ext cx="1500198" cy="357190"/>
                <a:chOff x="714348" y="3214686"/>
                <a:chExt cx="1500198" cy="357190"/>
              </a:xfrm>
            </p:grpSpPr>
            <p:sp>
              <p:nvSpPr>
                <p:cNvPr id="98" name="Ovale 97"/>
                <p:cNvSpPr/>
                <p:nvPr/>
              </p:nvSpPr>
              <p:spPr>
                <a:xfrm>
                  <a:off x="714348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" name="Ovale 98"/>
                <p:cNvSpPr/>
                <p:nvPr/>
              </p:nvSpPr>
              <p:spPr>
                <a:xfrm>
                  <a:off x="1285852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" name="Ovale 99"/>
                <p:cNvSpPr/>
                <p:nvPr/>
              </p:nvSpPr>
              <p:spPr>
                <a:xfrm>
                  <a:off x="1857356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8" name="Gruppo 41"/>
              <p:cNvGrpSpPr/>
              <p:nvPr/>
            </p:nvGrpSpPr>
            <p:grpSpPr>
              <a:xfrm>
                <a:off x="714348" y="3643314"/>
                <a:ext cx="1500198" cy="357190"/>
                <a:chOff x="714348" y="3214686"/>
                <a:chExt cx="1500198" cy="357190"/>
              </a:xfrm>
            </p:grpSpPr>
            <p:sp>
              <p:nvSpPr>
                <p:cNvPr id="94" name="Ovale 93"/>
                <p:cNvSpPr/>
                <p:nvPr/>
              </p:nvSpPr>
              <p:spPr>
                <a:xfrm>
                  <a:off x="714348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5" name="Ovale 94"/>
                <p:cNvSpPr/>
                <p:nvPr/>
              </p:nvSpPr>
              <p:spPr>
                <a:xfrm>
                  <a:off x="1285852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" name="Ovale 96"/>
                <p:cNvSpPr/>
                <p:nvPr/>
              </p:nvSpPr>
              <p:spPr>
                <a:xfrm>
                  <a:off x="1857356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79" name="Gruppo 45"/>
              <p:cNvGrpSpPr/>
              <p:nvPr/>
            </p:nvGrpSpPr>
            <p:grpSpPr>
              <a:xfrm>
                <a:off x="714348" y="4071942"/>
                <a:ext cx="1500198" cy="357190"/>
                <a:chOff x="714348" y="3214686"/>
                <a:chExt cx="1500198" cy="357190"/>
              </a:xfrm>
            </p:grpSpPr>
            <p:sp>
              <p:nvSpPr>
                <p:cNvPr id="90" name="Ovale 89"/>
                <p:cNvSpPr/>
                <p:nvPr/>
              </p:nvSpPr>
              <p:spPr>
                <a:xfrm>
                  <a:off x="714348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1" name="Ovale 90"/>
                <p:cNvSpPr/>
                <p:nvPr/>
              </p:nvSpPr>
              <p:spPr>
                <a:xfrm>
                  <a:off x="1285852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2" name="Ovale 91"/>
                <p:cNvSpPr/>
                <p:nvPr/>
              </p:nvSpPr>
              <p:spPr>
                <a:xfrm>
                  <a:off x="1857356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80" name="Ovale 79"/>
              <p:cNvSpPr/>
              <p:nvPr/>
            </p:nvSpPr>
            <p:spPr>
              <a:xfrm>
                <a:off x="2357422" y="3000372"/>
                <a:ext cx="357190" cy="35719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  <a:sp3d prstMaterial="metal"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e 80"/>
              <p:cNvSpPr/>
              <p:nvPr/>
            </p:nvSpPr>
            <p:spPr>
              <a:xfrm>
                <a:off x="2357422" y="3429000"/>
                <a:ext cx="357190" cy="35719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  <a:sp3d prstMaterial="metal"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e 82"/>
              <p:cNvSpPr/>
              <p:nvPr/>
            </p:nvSpPr>
            <p:spPr>
              <a:xfrm>
                <a:off x="2357422" y="3929066"/>
                <a:ext cx="357190" cy="35719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  <a:sp3d prstMaterial="metal">
                <a:bevelT w="254000" h="254000"/>
                <a:bevelB w="254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84" name="Gruppo 52"/>
              <p:cNvGrpSpPr/>
              <p:nvPr/>
            </p:nvGrpSpPr>
            <p:grpSpPr>
              <a:xfrm>
                <a:off x="928662" y="2714620"/>
                <a:ext cx="1500198" cy="357190"/>
                <a:chOff x="714348" y="3214686"/>
                <a:chExt cx="1500198" cy="357190"/>
              </a:xfrm>
            </p:grpSpPr>
            <p:sp>
              <p:nvSpPr>
                <p:cNvPr id="86" name="Ovale 85"/>
                <p:cNvSpPr/>
                <p:nvPr/>
              </p:nvSpPr>
              <p:spPr>
                <a:xfrm>
                  <a:off x="714348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" name="Ovale 86"/>
                <p:cNvSpPr/>
                <p:nvPr/>
              </p:nvSpPr>
              <p:spPr>
                <a:xfrm>
                  <a:off x="1285852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9" name="Ovale 88"/>
                <p:cNvSpPr/>
                <p:nvPr/>
              </p:nvSpPr>
              <p:spPr>
                <a:xfrm>
                  <a:off x="1857356" y="3214686"/>
                  <a:ext cx="357190" cy="35719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  <a:sp3d prstMaterial="metal">
                  <a:bevelT w="254000" h="254000"/>
                  <a:bevelB w="254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67" name="Connettore 2 66"/>
            <p:cNvCxnSpPr/>
            <p:nvPr/>
          </p:nvCxnSpPr>
          <p:spPr>
            <a:xfrm>
              <a:off x="2428860" y="3714752"/>
              <a:ext cx="785818" cy="5715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16995" y="4143380"/>
              <a:ext cx="1012129" cy="95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4" descr="https://upload.wikimedia.org/wikipedia/commons/thumb/6/6a/Split_ring_resonator.png/220px-Split_ring_resonator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5894" y="5143512"/>
              <a:ext cx="928784" cy="966780"/>
            </a:xfrm>
            <a:prstGeom prst="rect">
              <a:avLst/>
            </a:prstGeom>
            <a:noFill/>
          </p:spPr>
        </p:pic>
        <p:cxnSp>
          <p:nvCxnSpPr>
            <p:cNvPr id="70" name="Connettore 2 69"/>
            <p:cNvCxnSpPr/>
            <p:nvPr/>
          </p:nvCxnSpPr>
          <p:spPr>
            <a:xfrm rot="16200000" flipH="1">
              <a:off x="1857356" y="4286256"/>
              <a:ext cx="128588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10" descr="Risultati immagini per metamaterials unit cell chiral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71868" y="2786058"/>
              <a:ext cx="1100131" cy="981338"/>
            </a:xfrm>
            <a:prstGeom prst="rect">
              <a:avLst/>
            </a:prstGeom>
            <a:noFill/>
          </p:spPr>
        </p:pic>
        <p:cxnSp>
          <p:nvCxnSpPr>
            <p:cNvPr id="72" name="Connettore 2 71"/>
            <p:cNvCxnSpPr/>
            <p:nvPr/>
          </p:nvCxnSpPr>
          <p:spPr>
            <a:xfrm flipV="1">
              <a:off x="2428860" y="3357562"/>
              <a:ext cx="857256" cy="3571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e 72"/>
            <p:cNvSpPr/>
            <p:nvPr/>
          </p:nvSpPr>
          <p:spPr>
            <a:xfrm>
              <a:off x="3286116" y="2571744"/>
              <a:ext cx="1571636" cy="135732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3071802" y="4000504"/>
              <a:ext cx="1571636" cy="135732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1928794" y="5000636"/>
              <a:ext cx="1571636" cy="135732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0" name="Freccia a destra 109"/>
          <p:cNvSpPr/>
          <p:nvPr/>
        </p:nvSpPr>
        <p:spPr>
          <a:xfrm>
            <a:off x="2285984" y="2214554"/>
            <a:ext cx="214314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142844" y="1571612"/>
            <a:ext cx="2071702" cy="1785950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/>
          <p:cNvSpPr/>
          <p:nvPr/>
        </p:nvSpPr>
        <p:spPr>
          <a:xfrm>
            <a:off x="4500562" y="1643050"/>
            <a:ext cx="2286016" cy="171451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5" name="Gruppo 114"/>
          <p:cNvGrpSpPr/>
          <p:nvPr/>
        </p:nvGrpSpPr>
        <p:grpSpPr>
          <a:xfrm>
            <a:off x="4714876" y="1714488"/>
            <a:ext cx="1785950" cy="1571636"/>
            <a:chOff x="6429388" y="2714620"/>
            <a:chExt cx="1785950" cy="1571636"/>
          </a:xfrm>
        </p:grpSpPr>
        <p:sp>
          <p:nvSpPr>
            <p:cNvPr id="113" name="Cubo 112"/>
            <p:cNvSpPr/>
            <p:nvPr/>
          </p:nvSpPr>
          <p:spPr>
            <a:xfrm>
              <a:off x="6429388" y="2714620"/>
              <a:ext cx="1785950" cy="1571636"/>
            </a:xfrm>
            <a:prstGeom prst="cube">
              <a:avLst/>
            </a:prstGeom>
            <a:solidFill>
              <a:schemeClr val="accent1">
                <a:alpha val="38000"/>
              </a:scheme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37891" name="Object 3"/>
            <p:cNvGraphicFramePr>
              <a:graphicFrameLocks noChangeAspect="1"/>
            </p:cNvGraphicFramePr>
            <p:nvPr/>
          </p:nvGraphicFramePr>
          <p:xfrm>
            <a:off x="6786578" y="3214686"/>
            <a:ext cx="220662" cy="271463"/>
          </p:xfrm>
          <a:graphic>
            <a:graphicData uri="http://schemas.openxmlformats.org/presentationml/2006/ole">
              <p:oleObj spid="_x0000_s37891" name="Equation" r:id="rId16" imgW="126720" imgH="139680" progId="Equation.DSMT4">
                <p:embed/>
              </p:oleObj>
            </a:graphicData>
          </a:graphic>
        </p:graphicFrame>
        <p:graphicFrame>
          <p:nvGraphicFramePr>
            <p:cNvPr id="37892" name="Object 4"/>
            <p:cNvGraphicFramePr>
              <a:graphicFrameLocks noChangeAspect="1"/>
            </p:cNvGraphicFramePr>
            <p:nvPr/>
          </p:nvGraphicFramePr>
          <p:xfrm>
            <a:off x="7358082" y="3143248"/>
            <a:ext cx="265112" cy="320675"/>
          </p:xfrm>
          <a:graphic>
            <a:graphicData uri="http://schemas.openxmlformats.org/presentationml/2006/ole">
              <p:oleObj spid="_x0000_s37892" name="Equation" r:id="rId17" imgW="152280" imgH="164880" progId="Equation.DSMT4">
                <p:embed/>
              </p:oleObj>
            </a:graphicData>
          </a:graphic>
        </p:graphicFrame>
        <p:graphicFrame>
          <p:nvGraphicFramePr>
            <p:cNvPr id="37893" name="Object 5"/>
            <p:cNvGraphicFramePr>
              <a:graphicFrameLocks noChangeAspect="1"/>
            </p:cNvGraphicFramePr>
            <p:nvPr/>
          </p:nvGraphicFramePr>
          <p:xfrm>
            <a:off x="6715140" y="3643314"/>
            <a:ext cx="241300" cy="247650"/>
          </p:xfrm>
          <a:graphic>
            <a:graphicData uri="http://schemas.openxmlformats.org/presentationml/2006/ole">
              <p:oleObj spid="_x0000_s37893" name="Equation" r:id="rId18" imgW="139680" imgH="126720" progId="Equation.DSMT4">
                <p:embed/>
              </p:oleObj>
            </a:graphicData>
          </a:graphic>
        </p:graphicFrame>
        <p:graphicFrame>
          <p:nvGraphicFramePr>
            <p:cNvPr id="37894" name="Object 6"/>
            <p:cNvGraphicFramePr>
              <a:graphicFrameLocks noChangeAspect="1"/>
            </p:cNvGraphicFramePr>
            <p:nvPr/>
          </p:nvGraphicFramePr>
          <p:xfrm>
            <a:off x="7358082" y="3643314"/>
            <a:ext cx="265112" cy="393700"/>
          </p:xfrm>
          <a:graphic>
            <a:graphicData uri="http://schemas.openxmlformats.org/presentationml/2006/ole">
              <p:oleObj spid="_x0000_s37894" name="Equation" r:id="rId19" imgW="152280" imgH="203040" progId="Equation.DSMT4">
                <p:embed/>
              </p:oleObj>
            </a:graphicData>
          </a:graphic>
        </p:graphicFrame>
      </p:grpSp>
      <p:graphicFrame>
        <p:nvGraphicFramePr>
          <p:cNvPr id="37895" name="Object 78"/>
          <p:cNvGraphicFramePr>
            <a:graphicFrameLocks noChangeAspect="1"/>
          </p:cNvGraphicFramePr>
          <p:nvPr/>
        </p:nvGraphicFramePr>
        <p:xfrm>
          <a:off x="2786050" y="3335341"/>
          <a:ext cx="1958975" cy="593725"/>
        </p:xfrm>
        <a:graphic>
          <a:graphicData uri="http://schemas.openxmlformats.org/presentationml/2006/ole">
            <p:oleObj spid="_x0000_s37895" name="Equation" r:id="rId20" imgW="1841400" imgH="419040" progId="Equation.DSMT4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285719" y="2500306"/>
          <a:ext cx="535785" cy="357190"/>
        </p:xfrm>
        <a:graphic>
          <a:graphicData uri="http://schemas.openxmlformats.org/presentationml/2006/ole">
            <p:oleObj spid="_x0000_s37896" name="Equation" r:id="rId21" imgW="380880" imgH="253800" progId="Equation.DSMT4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14282" y="4894283"/>
          <a:ext cx="4821237" cy="1463675"/>
        </p:xfrm>
        <a:graphic>
          <a:graphicData uri="http://schemas.openxmlformats.org/presentationml/2006/ole">
            <p:oleObj spid="_x0000_s37897" name="Equation" r:id="rId22" imgW="3098520" imgH="1041120" progId="Equation.DSMT4">
              <p:embed/>
            </p:oleObj>
          </a:graphicData>
        </a:graphic>
      </p:graphicFrame>
      <p:cxnSp>
        <p:nvCxnSpPr>
          <p:cNvPr id="85" name="Connettore 2 84"/>
          <p:cNvCxnSpPr/>
          <p:nvPr/>
        </p:nvCxnSpPr>
        <p:spPr>
          <a:xfrm rot="16200000" flipV="1">
            <a:off x="2428860" y="2571744"/>
            <a:ext cx="1500198" cy="500066"/>
          </a:xfrm>
          <a:prstGeom prst="straightConnector1">
            <a:avLst/>
          </a:prstGeom>
          <a:ln w="25400">
            <a:solidFill>
              <a:schemeClr val="accent1">
                <a:shade val="60000"/>
                <a:satMod val="110000"/>
                <a:alpha val="5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/>
          <p:cNvSpPr txBox="1"/>
          <p:nvPr/>
        </p:nvSpPr>
        <p:spPr>
          <a:xfrm>
            <a:off x="7572396" y="1785926"/>
            <a:ext cx="77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u="sng" dirty="0" smtClean="0"/>
              <a:t>Slow</a:t>
            </a:r>
            <a:endParaRPr lang="it-IT" sz="2400" i="1" u="sng" dirty="0"/>
          </a:p>
        </p:txBody>
      </p:sp>
      <p:cxnSp>
        <p:nvCxnSpPr>
          <p:cNvPr id="103" name="Connettore 2 102"/>
          <p:cNvCxnSpPr/>
          <p:nvPr/>
        </p:nvCxnSpPr>
        <p:spPr>
          <a:xfrm flipV="1">
            <a:off x="3714744" y="2071678"/>
            <a:ext cx="3857652" cy="1357322"/>
          </a:xfrm>
          <a:prstGeom prst="straightConnector1">
            <a:avLst/>
          </a:prstGeom>
          <a:ln w="25400">
            <a:solidFill>
              <a:schemeClr val="accent1">
                <a:shade val="60000"/>
                <a:satMod val="110000"/>
                <a:alpha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2571736" y="1610013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u="sng" dirty="0" smtClean="0"/>
              <a:t>Fast</a:t>
            </a:r>
            <a:endParaRPr lang="it-IT" sz="2400" i="1" u="sng" dirty="0"/>
          </a:p>
        </p:txBody>
      </p:sp>
      <p:sp>
        <p:nvSpPr>
          <p:cNvPr id="109" name="CasellaDiTesto 108"/>
          <p:cNvSpPr txBox="1"/>
          <p:nvPr/>
        </p:nvSpPr>
        <p:spPr>
          <a:xfrm>
            <a:off x="71406" y="6417254"/>
            <a:ext cx="576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A. </a:t>
            </a:r>
            <a:r>
              <a:rPr lang="it-IT" i="1" dirty="0" err="1" smtClean="0"/>
              <a:t>Ciattoni</a:t>
            </a:r>
            <a:r>
              <a:rPr lang="it-IT" i="1" dirty="0" smtClean="0"/>
              <a:t>, C. Rizza, </a:t>
            </a:r>
            <a:r>
              <a:rPr lang="en-US" i="1" dirty="0" smtClean="0"/>
              <a:t>PHYSICAL REVIEW B </a:t>
            </a:r>
            <a:r>
              <a:rPr lang="en-US" b="1" i="1" dirty="0" smtClean="0"/>
              <a:t>91, </a:t>
            </a:r>
            <a:r>
              <a:rPr lang="en-US" i="1" dirty="0" smtClean="0"/>
              <a:t>184207 (2015)</a:t>
            </a:r>
            <a:r>
              <a:rPr lang="it-IT" i="1" dirty="0" smtClean="0"/>
              <a:t> </a:t>
            </a:r>
            <a:endParaRPr lang="it-IT" i="1" dirty="0"/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42844" y="3857628"/>
          <a:ext cx="2451560" cy="642942"/>
        </p:xfrm>
        <a:graphic>
          <a:graphicData uri="http://schemas.openxmlformats.org/presentationml/2006/ole">
            <p:oleObj spid="_x0000_s37898" name="Equation" r:id="rId23" imgW="2082600" imgH="482400" progId="Equation.DSMT4">
              <p:embed/>
            </p:oleObj>
          </a:graphicData>
        </a:graphic>
      </p:graphicFrame>
      <p:sp>
        <p:nvSpPr>
          <p:cNvPr id="119" name="CasellaDiTesto 118"/>
          <p:cNvSpPr txBox="1"/>
          <p:nvPr/>
        </p:nvSpPr>
        <p:spPr>
          <a:xfrm>
            <a:off x="0" y="3429000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“</a:t>
            </a:r>
            <a:r>
              <a:rPr lang="it-IT" i="1" dirty="0" err="1" smtClean="0"/>
              <a:t>Microscopic</a:t>
            </a:r>
            <a:r>
              <a:rPr lang="it-IT" i="1" dirty="0" smtClean="0"/>
              <a:t>” </a:t>
            </a:r>
            <a:r>
              <a:rPr lang="it-IT" i="1" dirty="0" err="1" smtClean="0"/>
              <a:t>equations</a:t>
            </a:r>
            <a:endParaRPr lang="it-IT" i="1" dirty="0"/>
          </a:p>
        </p:txBody>
      </p:sp>
      <p:sp>
        <p:nvSpPr>
          <p:cNvPr id="120" name="Freccia a destra 119"/>
          <p:cNvSpPr/>
          <p:nvPr/>
        </p:nvSpPr>
        <p:spPr>
          <a:xfrm>
            <a:off x="2643174" y="3857628"/>
            <a:ext cx="264320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CasellaDiTesto 120"/>
          <p:cNvSpPr txBox="1"/>
          <p:nvPr/>
        </p:nvSpPr>
        <p:spPr>
          <a:xfrm>
            <a:off x="5500694" y="3416858"/>
            <a:ext cx="253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“</a:t>
            </a:r>
            <a:r>
              <a:rPr lang="it-IT" i="1" dirty="0" err="1" smtClean="0"/>
              <a:t>Macroscopic</a:t>
            </a:r>
            <a:r>
              <a:rPr lang="it-IT" i="1" dirty="0" smtClean="0"/>
              <a:t>” </a:t>
            </a:r>
            <a:r>
              <a:rPr lang="it-IT" i="1" dirty="0" err="1" smtClean="0"/>
              <a:t>equations</a:t>
            </a:r>
            <a:endParaRPr lang="it-IT" i="1" dirty="0"/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357818" y="3786195"/>
          <a:ext cx="3519056" cy="857251"/>
        </p:xfrm>
        <a:graphic>
          <a:graphicData uri="http://schemas.openxmlformats.org/presentationml/2006/ole">
            <p:oleObj spid="_x0000_s37899" name="Equation" r:id="rId24" imgW="2958840" imgH="634680" progId="Equation.DSMT4">
              <p:embed/>
            </p:oleObj>
          </a:graphicData>
        </a:graphic>
      </p:graphicFrame>
      <p:graphicFrame>
        <p:nvGraphicFramePr>
          <p:cNvPr id="37901" name="Object 78"/>
          <p:cNvGraphicFramePr>
            <a:graphicFrameLocks noChangeAspect="1"/>
          </p:cNvGraphicFramePr>
          <p:nvPr/>
        </p:nvGraphicFramePr>
        <p:xfrm>
          <a:off x="2714612" y="4082376"/>
          <a:ext cx="2077773" cy="632508"/>
        </p:xfrm>
        <a:graphic>
          <a:graphicData uri="http://schemas.openxmlformats.org/presentationml/2006/ole">
            <p:oleObj spid="_x0000_s37901" name="Equation" r:id="rId25" imgW="1892160" imgH="431640" progId="Equation.DSMT4">
              <p:embed/>
            </p:oleObj>
          </a:graphicData>
        </a:graphic>
      </p:graphicFrame>
      <p:cxnSp>
        <p:nvCxnSpPr>
          <p:cNvPr id="130" name="Connettore 2 129"/>
          <p:cNvCxnSpPr>
            <a:endCxn id="93" idx="2"/>
          </p:cNvCxnSpPr>
          <p:nvPr/>
        </p:nvCxnSpPr>
        <p:spPr>
          <a:xfrm flipV="1">
            <a:off x="4429124" y="2247591"/>
            <a:ext cx="3529019" cy="1967227"/>
          </a:xfrm>
          <a:prstGeom prst="straightConnector1">
            <a:avLst/>
          </a:prstGeom>
          <a:ln w="25400">
            <a:solidFill>
              <a:srgbClr val="FFC000">
                <a:alpha val="6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2 134"/>
          <p:cNvCxnSpPr/>
          <p:nvPr/>
        </p:nvCxnSpPr>
        <p:spPr>
          <a:xfrm rot="16200000" flipV="1">
            <a:off x="1964513" y="2821777"/>
            <a:ext cx="2286016" cy="642942"/>
          </a:xfrm>
          <a:prstGeom prst="straightConnector1">
            <a:avLst/>
          </a:prstGeom>
          <a:ln w="25400">
            <a:solidFill>
              <a:srgbClr val="FFC000">
                <a:alpha val="5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Pergamena 2 144"/>
          <p:cNvSpPr/>
          <p:nvPr/>
        </p:nvSpPr>
        <p:spPr>
          <a:xfrm>
            <a:off x="5357818" y="4857760"/>
            <a:ext cx="1214446" cy="857256"/>
          </a:xfrm>
          <a:prstGeom prst="horizontalScroll">
            <a:avLst/>
          </a:prstGeom>
          <a:solidFill>
            <a:srgbClr val="FFC000">
              <a:alpha val="48000"/>
            </a:srgbClr>
          </a:solidFill>
          <a:scene3d>
            <a:camera prst="orthographicFront"/>
            <a:lightRig rig="threePt" dir="t">
              <a:rot lat="0" lon="0" rev="24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New!!!</a:t>
            </a:r>
            <a:endParaRPr lang="it-IT" sz="2000" b="1" i="1" dirty="0">
              <a:solidFill>
                <a:schemeClr val="tx1"/>
              </a:solidFill>
            </a:endParaRPr>
          </a:p>
        </p:txBody>
      </p:sp>
      <p:cxnSp>
        <p:nvCxnSpPr>
          <p:cNvPr id="148" name="Connettore 2 147"/>
          <p:cNvCxnSpPr/>
          <p:nvPr/>
        </p:nvCxnSpPr>
        <p:spPr>
          <a:xfrm flipV="1">
            <a:off x="857224" y="5429264"/>
            <a:ext cx="4429156" cy="500066"/>
          </a:xfrm>
          <a:prstGeom prst="straightConnector1">
            <a:avLst/>
          </a:prstGeom>
          <a:ln w="25400">
            <a:solidFill>
              <a:srgbClr val="FFC000">
                <a:alpha val="5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e 151"/>
          <p:cNvSpPr/>
          <p:nvPr/>
        </p:nvSpPr>
        <p:spPr>
          <a:xfrm>
            <a:off x="71438" y="5715016"/>
            <a:ext cx="857224" cy="642942"/>
          </a:xfrm>
          <a:prstGeom prst="ellipse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6" name="Picture 44" descr="101° Congresso Nazionale - Roma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36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5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37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38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9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40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9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41" name="Picture 29" descr="Immagine correlata"/>
            <p:cNvPicPr>
              <a:picLocks noChangeAspect="1" noChangeArrowheads="1"/>
            </p:cNvPicPr>
            <p:nvPr/>
          </p:nvPicPr>
          <p:blipFill>
            <a:blip r:embed="rId10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362530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2D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1428736"/>
            <a:ext cx="4357593" cy="21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1" y="3714752"/>
            <a:ext cx="6215106" cy="2452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500694" y="1142984"/>
          <a:ext cx="2431364" cy="850901"/>
        </p:xfrm>
        <a:graphic>
          <a:graphicData uri="http://schemas.openxmlformats.org/presentationml/2006/ole">
            <p:oleObj spid="_x0000_s38914" name="Equation" r:id="rId15" imgW="1803240" imgH="507960" progId="Equation.DSMT4">
              <p:embed/>
            </p:oleObj>
          </a:graphicData>
        </a:graphic>
      </p:graphicFrame>
      <p:sp>
        <p:nvSpPr>
          <p:cNvPr id="64" name="CasellaDiTesto 63"/>
          <p:cNvSpPr txBox="1"/>
          <p:nvPr/>
        </p:nvSpPr>
        <p:spPr>
          <a:xfrm>
            <a:off x="71406" y="6417254"/>
            <a:ext cx="576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A. </a:t>
            </a:r>
            <a:r>
              <a:rPr lang="it-IT" i="1" dirty="0" err="1" smtClean="0"/>
              <a:t>Ciattoni</a:t>
            </a:r>
            <a:r>
              <a:rPr lang="it-IT" i="1" dirty="0" smtClean="0"/>
              <a:t>, C. Rizza, </a:t>
            </a:r>
            <a:r>
              <a:rPr lang="en-US" i="1" dirty="0" smtClean="0"/>
              <a:t>PHYSICAL REVIEW B </a:t>
            </a:r>
            <a:r>
              <a:rPr lang="en-US" b="1" i="1" dirty="0" smtClean="0"/>
              <a:t>91, </a:t>
            </a:r>
            <a:r>
              <a:rPr lang="en-US" i="1" dirty="0" smtClean="0"/>
              <a:t>184207 (2015)</a:t>
            </a:r>
            <a:r>
              <a:rPr lang="it-IT" i="1" dirty="0" smtClean="0"/>
              <a:t> </a:t>
            </a:r>
            <a:endParaRPr lang="it-IT" i="1" dirty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000628" y="2090401"/>
          <a:ext cx="3622669" cy="474730"/>
        </p:xfrm>
        <a:graphic>
          <a:graphicData uri="http://schemas.openxmlformats.org/presentationml/2006/ole">
            <p:oleObj spid="_x0000_s38916" name="Equation" r:id="rId16" imgW="2603160" imgH="304560" progId="Equation.DSMT4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500694" y="2643182"/>
          <a:ext cx="2861648" cy="1000132"/>
        </p:xfrm>
        <a:graphic>
          <a:graphicData uri="http://schemas.openxmlformats.org/presentationml/2006/ole">
            <p:oleObj spid="_x0000_s38917" name="Equation" r:id="rId17" imgW="2641320" imgH="812520" progId="Equation.DSMT4">
              <p:embed/>
            </p:oleObj>
          </a:graphicData>
        </a:graphic>
      </p:graphicFrame>
      <p:cxnSp>
        <p:nvCxnSpPr>
          <p:cNvPr id="69" name="Connettore 2 68"/>
          <p:cNvCxnSpPr/>
          <p:nvPr/>
        </p:nvCxnSpPr>
        <p:spPr>
          <a:xfrm rot="5400000" flipH="1" flipV="1">
            <a:off x="1071538" y="1357298"/>
            <a:ext cx="1357322" cy="10715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335202" y="1038211"/>
          <a:ext cx="665162" cy="390525"/>
        </p:xfrm>
        <a:graphic>
          <a:graphicData uri="http://schemas.openxmlformats.org/presentationml/2006/ole">
            <p:oleObj spid="_x0000_s38918" name="Equation" r:id="rId18" imgW="507960" imgH="253800" progId="Equation.DSMT4">
              <p:embed/>
            </p:oleObj>
          </a:graphicData>
        </a:graphic>
      </p:graphicFrame>
      <p:pic>
        <p:nvPicPr>
          <p:cNvPr id="42" name="Picture 44" descr="101° Congresso Nazionale - Rom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0" y="0"/>
            <a:ext cx="8948778" cy="6786610"/>
            <a:chOff x="-32" y="-24"/>
            <a:chExt cx="8948778" cy="6786610"/>
          </a:xfrm>
        </p:grpSpPr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3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39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40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5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41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42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43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44" name="Picture 29" descr="Immagine correlata"/>
            <p:cNvPicPr>
              <a:picLocks noChangeAspect="1" noChangeArrowheads="1"/>
            </p:cNvPicPr>
            <p:nvPr/>
          </p:nvPicPr>
          <p:blipFill>
            <a:blip r:embed="rId9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14282" y="142852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3D-2D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" name="Picture 2" descr="Left and Right Hand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1214422"/>
            <a:ext cx="2428892" cy="1474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2" name="CasellaDiTesto 61"/>
          <p:cNvSpPr txBox="1"/>
          <p:nvPr/>
        </p:nvSpPr>
        <p:spPr>
          <a:xfrm>
            <a:off x="2857488" y="121442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chirality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 left and right hand are mirror images of one another.  Unlike a ball and its mirror image, a hand and its mirror image are not identical.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2143116"/>
            <a:ext cx="3166376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9941" name="AutoShape 5" descr="Risultati immagini per Optical Manifestations of Planar Chir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3" name="AutoShape 7" descr="Risultati immagini per Optical Manifestations of Planar Chir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945" name="Picture 9" descr="http://www.intechopen.com/source/html/16305/media/image19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4523451"/>
            <a:ext cx="2166931" cy="2120259"/>
          </a:xfrm>
          <a:prstGeom prst="rect">
            <a:avLst/>
          </a:prstGeom>
          <a:noFill/>
        </p:spPr>
      </p:pic>
      <p:sp>
        <p:nvSpPr>
          <p:cNvPr id="70" name="CasellaDiTesto 69"/>
          <p:cNvSpPr txBox="1"/>
          <p:nvPr/>
        </p:nvSpPr>
        <p:spPr>
          <a:xfrm>
            <a:off x="2500298" y="4505934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Planar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said to be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2D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it cannot be brought into congruence with its mirror image unless it is lifted from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plane.2D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chirality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produces bi-anisotropic effects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7" name="Picture 11" descr="Risultati immagini per chiral metamateria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68" y="2786058"/>
            <a:ext cx="3162300" cy="1447801"/>
          </a:xfrm>
          <a:prstGeom prst="rect">
            <a:avLst/>
          </a:prstGeom>
          <a:noFill/>
        </p:spPr>
      </p:pic>
      <p:sp>
        <p:nvSpPr>
          <p:cNvPr id="73" name="CasellaDiTesto 72"/>
          <p:cNvSpPr txBox="1"/>
          <p:nvPr/>
        </p:nvSpPr>
        <p:spPr>
          <a:xfrm>
            <a:off x="4643438" y="3639925"/>
            <a:ext cx="2507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/ </a:t>
            </a:r>
          </a:p>
          <a:p>
            <a:r>
              <a:rPr lang="it-IT" dirty="0" err="1" smtClean="0"/>
              <a:t>electromagnetic</a:t>
            </a:r>
            <a:r>
              <a:rPr lang="it-IT" dirty="0" smtClean="0"/>
              <a:t> </a:t>
            </a:r>
            <a:r>
              <a:rPr lang="it-IT" dirty="0" err="1" smtClean="0"/>
              <a:t>chirality</a:t>
            </a:r>
            <a:endParaRPr lang="it-IT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2643174" y="5572140"/>
            <a:ext cx="371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A. </a:t>
            </a:r>
            <a:r>
              <a:rPr lang="it-IT" dirty="0" err="1" smtClean="0"/>
              <a:t>Papakostas</a:t>
            </a:r>
            <a:r>
              <a:rPr lang="it-IT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al., </a:t>
            </a:r>
            <a:r>
              <a:rPr lang="it-IT" dirty="0" smtClean="0"/>
              <a:t>“</a:t>
            </a:r>
            <a:r>
              <a:rPr lang="en-US" i="1" dirty="0" smtClean="0"/>
              <a:t>Optical Manifestations of Planar </a:t>
            </a:r>
            <a:r>
              <a:rPr lang="en-US" i="1" dirty="0" err="1" smtClean="0"/>
              <a:t>Chirality</a:t>
            </a:r>
            <a:r>
              <a:rPr lang="en-US" b="1" dirty="0" smtClean="0"/>
              <a:t>” </a:t>
            </a:r>
            <a:r>
              <a:rPr lang="it-IT" dirty="0" smtClean="0"/>
              <a:t>PRL 90, 107404 (2003)  </a:t>
            </a:r>
            <a:endParaRPr lang="it-IT" dirty="0"/>
          </a:p>
        </p:txBody>
      </p:sp>
      <p:sp>
        <p:nvSpPr>
          <p:cNvPr id="75" name="Rettangolo 74"/>
          <p:cNvSpPr/>
          <p:nvPr/>
        </p:nvSpPr>
        <p:spPr>
          <a:xfrm>
            <a:off x="71406" y="4357694"/>
            <a:ext cx="8858312" cy="2357454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Picture 44" descr="101° Congresso Nazionale - Rom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uppo 156"/>
          <p:cNvGrpSpPr/>
          <p:nvPr/>
        </p:nvGrpSpPr>
        <p:grpSpPr>
          <a:xfrm>
            <a:off x="123816" y="0"/>
            <a:ext cx="8948778" cy="6786610"/>
            <a:chOff x="-32" y="-24"/>
            <a:chExt cx="8948778" cy="6786610"/>
          </a:xfrm>
        </p:grpSpPr>
        <p:pic>
          <p:nvPicPr>
            <p:cNvPr id="158" name="Picture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66000" contrast="-2000"/>
            </a:blip>
            <a:srcRect/>
            <a:stretch>
              <a:fillRect/>
            </a:stretch>
          </p:blipFill>
          <p:spPr bwMode="auto">
            <a:xfrm>
              <a:off x="1" y="-24"/>
              <a:ext cx="363880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" name="Picture 9" descr="Risultati immagini per chiral metamaterials"/>
            <p:cNvPicPr>
              <a:picLocks noChangeAspect="1" noChangeArrowheads="1"/>
            </p:cNvPicPr>
            <p:nvPr/>
          </p:nvPicPr>
          <p:blipFill>
            <a:blip r:embed="rId4">
              <a:lum bright="79000"/>
            </a:blip>
            <a:srcRect/>
            <a:stretch>
              <a:fillRect/>
            </a:stretch>
          </p:blipFill>
          <p:spPr bwMode="auto">
            <a:xfrm>
              <a:off x="3428992" y="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160" name="Picture 11" descr="Risultati immagini per chiral metamaterials"/>
            <p:cNvPicPr>
              <a:picLocks noChangeAspect="1" noChangeArrowheads="1"/>
            </p:cNvPicPr>
            <p:nvPr/>
          </p:nvPicPr>
          <p:blipFill>
            <a:blip r:embed="rId5">
              <a:lum bright="80000"/>
            </a:blip>
            <a:srcRect/>
            <a:stretch>
              <a:fillRect/>
            </a:stretch>
          </p:blipFill>
          <p:spPr bwMode="auto">
            <a:xfrm>
              <a:off x="5786446" y="142852"/>
              <a:ext cx="3162300" cy="1785950"/>
            </a:xfrm>
            <a:prstGeom prst="rect">
              <a:avLst/>
            </a:prstGeom>
            <a:noFill/>
          </p:spPr>
        </p:pic>
        <p:pic>
          <p:nvPicPr>
            <p:cNvPr id="161" name="Picture 17" descr="Risultati immagini per metamaterials"/>
            <p:cNvPicPr>
              <a:picLocks noChangeAspect="1" noChangeArrowheads="1"/>
            </p:cNvPicPr>
            <p:nvPr/>
          </p:nvPicPr>
          <p:blipFill>
            <a:blip r:embed="rId6">
              <a:lum bright="82000" contrast="4000"/>
            </a:blip>
            <a:srcRect/>
            <a:stretch>
              <a:fillRect/>
            </a:stretch>
          </p:blipFill>
          <p:spPr bwMode="auto">
            <a:xfrm>
              <a:off x="-32" y="1804992"/>
              <a:ext cx="2143140" cy="2409826"/>
            </a:xfrm>
            <a:prstGeom prst="rect">
              <a:avLst/>
            </a:prstGeom>
            <a:noFill/>
          </p:spPr>
        </p:pic>
        <p:pic>
          <p:nvPicPr>
            <p:cNvPr id="162" name="Picture 19" descr="Risultati immagini per metamaterials"/>
            <p:cNvPicPr>
              <a:picLocks noChangeAspect="1" noChangeArrowheads="1"/>
            </p:cNvPicPr>
            <p:nvPr/>
          </p:nvPicPr>
          <p:blipFill>
            <a:blip r:embed="rId7">
              <a:lum bright="69000"/>
            </a:blip>
            <a:srcRect/>
            <a:stretch>
              <a:fillRect/>
            </a:stretch>
          </p:blipFill>
          <p:spPr bwMode="auto">
            <a:xfrm>
              <a:off x="2786050" y="2214554"/>
              <a:ext cx="2714644" cy="203336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63" name="Picture 21" descr="Risultati immagini per metamaterials"/>
            <p:cNvPicPr>
              <a:picLocks noChangeAspect="1" noChangeArrowheads="1"/>
            </p:cNvPicPr>
            <p:nvPr/>
          </p:nvPicPr>
          <p:blipFill>
            <a:blip r:embed="rId8">
              <a:lum bright="54000"/>
            </a:blip>
            <a:srcRect/>
            <a:stretch>
              <a:fillRect/>
            </a:stretch>
          </p:blipFill>
          <p:spPr bwMode="auto">
            <a:xfrm>
              <a:off x="6143636" y="2143116"/>
              <a:ext cx="2643206" cy="1979854"/>
            </a:xfrm>
            <a:prstGeom prst="rect">
              <a:avLst/>
            </a:prstGeom>
            <a:noFill/>
          </p:spPr>
        </p:pic>
        <p:pic>
          <p:nvPicPr>
            <p:cNvPr id="164" name="Picture 23" descr="Risultati immagini per metamaterials"/>
            <p:cNvPicPr>
              <a:picLocks noChangeAspect="1" noChangeArrowheads="1"/>
            </p:cNvPicPr>
            <p:nvPr/>
          </p:nvPicPr>
          <p:blipFill>
            <a:blip r:embed="rId9">
              <a:lum bright="90000"/>
            </a:blip>
            <a:srcRect/>
            <a:stretch>
              <a:fillRect/>
            </a:stretch>
          </p:blipFill>
          <p:spPr bwMode="auto">
            <a:xfrm>
              <a:off x="-32" y="4431534"/>
              <a:ext cx="5000660" cy="2355052"/>
            </a:xfrm>
            <a:prstGeom prst="rect">
              <a:avLst/>
            </a:prstGeom>
            <a:noFill/>
          </p:spPr>
        </p:pic>
        <p:pic>
          <p:nvPicPr>
            <p:cNvPr id="165" name="Picture 29" descr="Immagine correlata"/>
            <p:cNvPicPr>
              <a:picLocks noChangeAspect="1" noChangeArrowheads="1"/>
            </p:cNvPicPr>
            <p:nvPr/>
          </p:nvPicPr>
          <p:blipFill>
            <a:blip r:embed="rId10">
              <a:lum bright="87000"/>
            </a:blip>
            <a:srcRect/>
            <a:stretch>
              <a:fillRect/>
            </a:stretch>
          </p:blipFill>
          <p:spPr bwMode="auto">
            <a:xfrm>
              <a:off x="5786446" y="4357694"/>
              <a:ext cx="3071834" cy="2316754"/>
            </a:xfrm>
            <a:prstGeom prst="rect">
              <a:avLst/>
            </a:prstGeom>
            <a:noFill/>
          </p:spPr>
        </p:pic>
      </p:grpSp>
      <p:sp>
        <p:nvSpPr>
          <p:cNvPr id="11289" name="AutoShape 25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1" name="AutoShape 27" descr="Risultati immagini per metamateri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6" name="AutoShape 3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8" name="AutoShape 34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0" name="AutoShape 36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2" name="AutoShape 38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4" name="AutoShape 40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AutoShape 42" descr="Risultati immagini per cnr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Picture 233" descr="Logo Sp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7" y="14259"/>
            <a:ext cx="1043671" cy="1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D:\carlo\01-work\06-talks\10-phocos-nizza\Università_dell'Insubria_-_Stemm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7141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/>
          <p:cNvSpPr/>
          <p:nvPr/>
        </p:nvSpPr>
        <p:spPr>
          <a:xfrm>
            <a:off x="285720" y="71414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1D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it-IT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err="1" smtClean="0">
                <a:latin typeface="Times New Roman" pitchFamily="18" charset="0"/>
                <a:cs typeface="Times New Roman" pitchFamily="18" charset="0"/>
              </a:rPr>
              <a:t>metamaterials</a:t>
            </a:r>
            <a:endParaRPr lang="it-IT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16390" name="AutoShape 6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split ring reson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1" name="AutoShape 5" descr="Risultati immagini per Optical Manifestations of Planar Chir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3" name="AutoShape 7" descr="Risultati immagini per Optical Manifestations of Planar Chir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7" name="Gruppo 36"/>
          <p:cNvGrpSpPr/>
          <p:nvPr/>
        </p:nvGrpSpPr>
        <p:grpSpPr>
          <a:xfrm>
            <a:off x="571472" y="1142984"/>
            <a:ext cx="3214710" cy="1214446"/>
            <a:chOff x="357158" y="1142984"/>
            <a:chExt cx="4214842" cy="1643074"/>
          </a:xfrm>
        </p:grpSpPr>
        <p:grpSp>
          <p:nvGrpSpPr>
            <p:cNvPr id="38" name="Gruppo 111"/>
            <p:cNvGrpSpPr/>
            <p:nvPr/>
          </p:nvGrpSpPr>
          <p:grpSpPr>
            <a:xfrm>
              <a:off x="357158" y="1142984"/>
              <a:ext cx="2214578" cy="1643074"/>
              <a:chOff x="357158" y="1142984"/>
              <a:chExt cx="2214578" cy="1643074"/>
            </a:xfrm>
          </p:grpSpPr>
          <p:grpSp>
            <p:nvGrpSpPr>
              <p:cNvPr id="46" name="Gruppo 106"/>
              <p:cNvGrpSpPr/>
              <p:nvPr/>
            </p:nvGrpSpPr>
            <p:grpSpPr>
              <a:xfrm>
                <a:off x="357158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50" name="Rettangolo 49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Rettangolo 50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7" name="Gruppo 108"/>
              <p:cNvGrpSpPr/>
              <p:nvPr/>
            </p:nvGrpSpPr>
            <p:grpSpPr>
              <a:xfrm>
                <a:off x="1357290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48" name="Rettangolo 47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Rettangolo 48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9" name="Gruppo 114"/>
            <p:cNvGrpSpPr/>
            <p:nvPr/>
          </p:nvGrpSpPr>
          <p:grpSpPr>
            <a:xfrm>
              <a:off x="2357422" y="1142984"/>
              <a:ext cx="2214578" cy="1643074"/>
              <a:chOff x="357158" y="1142984"/>
              <a:chExt cx="2214578" cy="1643074"/>
            </a:xfrm>
          </p:grpSpPr>
          <p:grpSp>
            <p:nvGrpSpPr>
              <p:cNvPr id="40" name="Gruppo 106"/>
              <p:cNvGrpSpPr/>
              <p:nvPr/>
            </p:nvGrpSpPr>
            <p:grpSpPr>
              <a:xfrm>
                <a:off x="357158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44" name="Rettangolo 43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Rettangolo 44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1" name="Gruppo 108"/>
              <p:cNvGrpSpPr/>
              <p:nvPr/>
            </p:nvGrpSpPr>
            <p:grpSpPr>
              <a:xfrm>
                <a:off x="1357290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42" name="Rettangolo 41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ttangolo 42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aphicFrame>
        <p:nvGraphicFramePr>
          <p:cNvPr id="52" name="Object 29"/>
          <p:cNvGraphicFramePr>
            <a:graphicFrameLocks noChangeAspect="1"/>
          </p:cNvGraphicFramePr>
          <p:nvPr/>
        </p:nvGraphicFramePr>
        <p:xfrm>
          <a:off x="2260589" y="2368545"/>
          <a:ext cx="739775" cy="346075"/>
        </p:xfrm>
        <a:graphic>
          <a:graphicData uri="http://schemas.openxmlformats.org/presentationml/2006/ole">
            <p:oleObj spid="_x0000_s40962" name="Equation" r:id="rId13" imgW="355320" imgH="177480" progId="Equation.DSMT4">
              <p:embed/>
            </p:oleObj>
          </a:graphicData>
        </a:graphic>
      </p:graphicFrame>
      <p:cxnSp>
        <p:nvCxnSpPr>
          <p:cNvPr id="53" name="Connettore 2 52"/>
          <p:cNvCxnSpPr/>
          <p:nvPr/>
        </p:nvCxnSpPr>
        <p:spPr bwMode="auto">
          <a:xfrm>
            <a:off x="642910" y="2357430"/>
            <a:ext cx="364333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Freccia in giù 53"/>
          <p:cNvSpPr/>
          <p:nvPr/>
        </p:nvSpPr>
        <p:spPr bwMode="auto">
          <a:xfrm>
            <a:off x="2143108" y="2714620"/>
            <a:ext cx="642942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70000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Object 30"/>
          <p:cNvGraphicFramePr>
            <a:graphicFrameLocks noChangeAspect="1"/>
          </p:cNvGraphicFramePr>
          <p:nvPr/>
        </p:nvGraphicFramePr>
        <p:xfrm>
          <a:off x="2703507" y="2871785"/>
          <a:ext cx="1082675" cy="271463"/>
        </p:xfrm>
        <a:graphic>
          <a:graphicData uri="http://schemas.openxmlformats.org/presentationml/2006/ole">
            <p:oleObj spid="_x0000_s40963" name="Equation" r:id="rId14" imgW="520560" imgH="139680" progId="Equation.DSMT4">
              <p:embed/>
            </p:oleObj>
          </a:graphicData>
        </a:graphic>
      </p:graphicFrame>
      <p:grpSp>
        <p:nvGrpSpPr>
          <p:cNvPr id="56" name="Gruppo 55"/>
          <p:cNvGrpSpPr/>
          <p:nvPr/>
        </p:nvGrpSpPr>
        <p:grpSpPr>
          <a:xfrm>
            <a:off x="558153" y="3429000"/>
            <a:ext cx="3728095" cy="1216034"/>
            <a:chOff x="558153" y="3500438"/>
            <a:chExt cx="3728095" cy="1216034"/>
          </a:xfrm>
        </p:grpSpPr>
        <p:sp>
          <p:nvSpPr>
            <p:cNvPr id="57" name="Rettangolo 56"/>
            <p:cNvSpPr/>
            <p:nvPr/>
          </p:nvSpPr>
          <p:spPr bwMode="auto">
            <a:xfrm>
              <a:off x="3357554" y="3500438"/>
              <a:ext cx="435893" cy="121444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700000" rev="0"/>
              </a:camera>
              <a:lightRig rig="threePt" dir="t"/>
            </a:scene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558153" y="3500438"/>
              <a:ext cx="653839" cy="121444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700000" rev="0"/>
              </a:camera>
              <a:lightRig rig="threePt" dir="t"/>
            </a:scene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Gruppo 108"/>
            <p:cNvGrpSpPr/>
            <p:nvPr/>
          </p:nvGrpSpPr>
          <p:grpSpPr>
            <a:xfrm>
              <a:off x="1048533" y="3500438"/>
              <a:ext cx="926273" cy="1214446"/>
              <a:chOff x="357158" y="1142984"/>
              <a:chExt cx="1214446" cy="1643074"/>
            </a:xfrm>
          </p:grpSpPr>
          <p:sp>
            <p:nvSpPr>
              <p:cNvPr id="69" name="Rettangolo 68"/>
              <p:cNvSpPr/>
              <p:nvPr/>
            </p:nvSpPr>
            <p:spPr bwMode="auto">
              <a:xfrm>
                <a:off x="357158" y="1142984"/>
                <a:ext cx="571504" cy="164307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ttangolo 70"/>
              <p:cNvSpPr/>
              <p:nvPr/>
            </p:nvSpPr>
            <p:spPr bwMode="auto">
              <a:xfrm>
                <a:off x="714348" y="1142984"/>
                <a:ext cx="857256" cy="164307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Gruppo 106"/>
            <p:cNvGrpSpPr/>
            <p:nvPr/>
          </p:nvGrpSpPr>
          <p:grpSpPr>
            <a:xfrm>
              <a:off x="1811345" y="3500438"/>
              <a:ext cx="926273" cy="1214446"/>
              <a:chOff x="357158" y="1142984"/>
              <a:chExt cx="1214446" cy="1643074"/>
            </a:xfrm>
          </p:grpSpPr>
          <p:sp>
            <p:nvSpPr>
              <p:cNvPr id="67" name="Rettangolo 66"/>
              <p:cNvSpPr/>
              <p:nvPr/>
            </p:nvSpPr>
            <p:spPr bwMode="auto">
              <a:xfrm>
                <a:off x="357158" y="1142984"/>
                <a:ext cx="571504" cy="164307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Rettangolo 67"/>
              <p:cNvSpPr/>
              <p:nvPr/>
            </p:nvSpPr>
            <p:spPr bwMode="auto">
              <a:xfrm>
                <a:off x="714348" y="1142984"/>
                <a:ext cx="857256" cy="164307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Gruppo 108"/>
            <p:cNvGrpSpPr/>
            <p:nvPr/>
          </p:nvGrpSpPr>
          <p:grpSpPr>
            <a:xfrm>
              <a:off x="2574158" y="3500438"/>
              <a:ext cx="926273" cy="1214446"/>
              <a:chOff x="357158" y="1142984"/>
              <a:chExt cx="1214446" cy="1643074"/>
            </a:xfrm>
          </p:grpSpPr>
          <p:sp>
            <p:nvSpPr>
              <p:cNvPr id="65" name="Rettangolo 64"/>
              <p:cNvSpPr/>
              <p:nvPr/>
            </p:nvSpPr>
            <p:spPr bwMode="auto">
              <a:xfrm>
                <a:off x="357158" y="1142984"/>
                <a:ext cx="571504" cy="164307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ttangolo 65"/>
              <p:cNvSpPr/>
              <p:nvPr/>
            </p:nvSpPr>
            <p:spPr bwMode="auto">
              <a:xfrm>
                <a:off x="714348" y="1142984"/>
                <a:ext cx="857256" cy="164307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4" name="Connettore 2 63"/>
            <p:cNvCxnSpPr/>
            <p:nvPr/>
          </p:nvCxnSpPr>
          <p:spPr bwMode="auto">
            <a:xfrm>
              <a:off x="642910" y="4714884"/>
              <a:ext cx="364333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2" name="Freccia in giù 71"/>
          <p:cNvSpPr/>
          <p:nvPr/>
        </p:nvSpPr>
        <p:spPr bwMode="auto">
          <a:xfrm>
            <a:off x="2143108" y="4714884"/>
            <a:ext cx="642942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70000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Connettore 2 75"/>
          <p:cNvCxnSpPr/>
          <p:nvPr/>
        </p:nvCxnSpPr>
        <p:spPr bwMode="auto">
          <a:xfrm>
            <a:off x="714348" y="6642122"/>
            <a:ext cx="364333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7" name="Object 3"/>
          <p:cNvGraphicFramePr>
            <a:graphicFrameLocks noChangeAspect="1"/>
          </p:cNvGraphicFramePr>
          <p:nvPr/>
        </p:nvGraphicFramePr>
        <p:xfrm>
          <a:off x="642910" y="1586646"/>
          <a:ext cx="248628" cy="342156"/>
        </p:xfrm>
        <a:graphic>
          <a:graphicData uri="http://schemas.openxmlformats.org/presentationml/2006/ole">
            <p:oleObj spid="_x0000_s40964" name="Equation" r:id="rId15" imgW="152280" imgH="228600" progId="Equation.DSMT4">
              <p:embed/>
            </p:oleObj>
          </a:graphicData>
        </a:graphic>
      </p:graphicFrame>
      <p:grpSp>
        <p:nvGrpSpPr>
          <p:cNvPr id="78" name="Gruppo 77"/>
          <p:cNvGrpSpPr/>
          <p:nvPr/>
        </p:nvGrpSpPr>
        <p:grpSpPr>
          <a:xfrm>
            <a:off x="642910" y="5429264"/>
            <a:ext cx="3214710" cy="1214446"/>
            <a:chOff x="357158" y="1142984"/>
            <a:chExt cx="4214842" cy="1643074"/>
          </a:xfrm>
        </p:grpSpPr>
        <p:grpSp>
          <p:nvGrpSpPr>
            <p:cNvPr id="79" name="Gruppo 111"/>
            <p:cNvGrpSpPr/>
            <p:nvPr/>
          </p:nvGrpSpPr>
          <p:grpSpPr>
            <a:xfrm>
              <a:off x="357158" y="1142984"/>
              <a:ext cx="2214578" cy="1643074"/>
              <a:chOff x="357158" y="1142984"/>
              <a:chExt cx="2214578" cy="1643074"/>
            </a:xfrm>
          </p:grpSpPr>
          <p:grpSp>
            <p:nvGrpSpPr>
              <p:cNvPr id="87" name="Gruppo 106"/>
              <p:cNvGrpSpPr/>
              <p:nvPr/>
            </p:nvGrpSpPr>
            <p:grpSpPr>
              <a:xfrm>
                <a:off x="357158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91" name="Rettangolo 90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Rettangolo 91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8" name="Gruppo 108"/>
              <p:cNvGrpSpPr/>
              <p:nvPr/>
            </p:nvGrpSpPr>
            <p:grpSpPr>
              <a:xfrm>
                <a:off x="1357290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89" name="Rettangolo 88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Rettangolo 89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0" name="Gruppo 114"/>
            <p:cNvGrpSpPr/>
            <p:nvPr/>
          </p:nvGrpSpPr>
          <p:grpSpPr>
            <a:xfrm>
              <a:off x="2357422" y="1142984"/>
              <a:ext cx="2214578" cy="1643074"/>
              <a:chOff x="357158" y="1142984"/>
              <a:chExt cx="2214578" cy="1643074"/>
            </a:xfrm>
          </p:grpSpPr>
          <p:grpSp>
            <p:nvGrpSpPr>
              <p:cNvPr id="81" name="Gruppo 106"/>
              <p:cNvGrpSpPr/>
              <p:nvPr/>
            </p:nvGrpSpPr>
            <p:grpSpPr>
              <a:xfrm>
                <a:off x="357158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85" name="Rettangolo 84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Rettangolo 85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2" name="Gruppo 108"/>
              <p:cNvGrpSpPr/>
              <p:nvPr/>
            </p:nvGrpSpPr>
            <p:grpSpPr>
              <a:xfrm>
                <a:off x="1357290" y="1142984"/>
                <a:ext cx="1214446" cy="1643074"/>
                <a:chOff x="357158" y="1142984"/>
                <a:chExt cx="1214446" cy="1643074"/>
              </a:xfrm>
            </p:grpSpPr>
            <p:sp>
              <p:nvSpPr>
                <p:cNvPr id="83" name="Rettangolo 82"/>
                <p:cNvSpPr/>
                <p:nvPr/>
              </p:nvSpPr>
              <p:spPr bwMode="auto">
                <a:xfrm>
                  <a:off x="357158" y="1142984"/>
                  <a:ext cx="571504" cy="164307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Rettangolo 83"/>
                <p:cNvSpPr/>
                <p:nvPr/>
              </p:nvSpPr>
              <p:spPr bwMode="auto">
                <a:xfrm>
                  <a:off x="714348" y="1142984"/>
                  <a:ext cx="857256" cy="1643074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3" name="CasellaDiTesto 92"/>
          <p:cNvSpPr txBox="1"/>
          <p:nvPr/>
        </p:nvSpPr>
        <p:spPr>
          <a:xfrm>
            <a:off x="1214446" y="5357826"/>
            <a:ext cx="2071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The </a:t>
            </a:r>
            <a:r>
              <a:rPr lang="it-IT" sz="2000" b="1" dirty="0" err="1" smtClean="0"/>
              <a:t>reflected</a:t>
            </a:r>
            <a:r>
              <a:rPr lang="it-IT" sz="2000" b="1" dirty="0" smtClean="0"/>
              <a:t> and </a:t>
            </a:r>
            <a:r>
              <a:rPr lang="it-IT" sz="2000" b="1" dirty="0" err="1" smtClean="0"/>
              <a:t>shifted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structure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corresponds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to</a:t>
            </a:r>
            <a:r>
              <a:rPr lang="it-IT" sz="2000" b="1" dirty="0" smtClean="0"/>
              <a:t> the </a:t>
            </a:r>
            <a:r>
              <a:rPr lang="it-IT" sz="2000" b="1" dirty="0" err="1" smtClean="0"/>
              <a:t>original</a:t>
            </a:r>
            <a:r>
              <a:rPr lang="it-IT" sz="2000" b="1" dirty="0" smtClean="0"/>
              <a:t> </a:t>
            </a:r>
            <a:r>
              <a:rPr lang="it-IT" sz="2000" dirty="0" err="1" smtClean="0">
                <a:solidFill>
                  <a:schemeClr val="bg2"/>
                </a:solidFill>
              </a:rPr>
              <a:t>structure</a:t>
            </a:r>
            <a:endParaRPr lang="it-IT" sz="2000" dirty="0">
              <a:solidFill>
                <a:schemeClr val="bg2"/>
              </a:solidFill>
            </a:endParaRPr>
          </a:p>
        </p:txBody>
      </p:sp>
      <p:grpSp>
        <p:nvGrpSpPr>
          <p:cNvPr id="94" name="Gruppo 93"/>
          <p:cNvGrpSpPr/>
          <p:nvPr/>
        </p:nvGrpSpPr>
        <p:grpSpPr>
          <a:xfrm>
            <a:off x="5072066" y="1142984"/>
            <a:ext cx="3714776" cy="1214446"/>
            <a:chOff x="5072066" y="1142984"/>
            <a:chExt cx="3714776" cy="1214446"/>
          </a:xfrm>
        </p:grpSpPr>
        <p:grpSp>
          <p:nvGrpSpPr>
            <p:cNvPr id="95" name="Gruppo 256"/>
            <p:cNvGrpSpPr/>
            <p:nvPr/>
          </p:nvGrpSpPr>
          <p:grpSpPr>
            <a:xfrm>
              <a:off x="5072066" y="1142984"/>
              <a:ext cx="3500462" cy="1214446"/>
              <a:chOff x="5072066" y="1071546"/>
              <a:chExt cx="3500462" cy="1214446"/>
            </a:xfrm>
          </p:grpSpPr>
          <p:grpSp>
            <p:nvGrpSpPr>
              <p:cNvPr id="97" name="Gruppo 244"/>
              <p:cNvGrpSpPr/>
              <p:nvPr/>
            </p:nvGrpSpPr>
            <p:grpSpPr>
              <a:xfrm>
                <a:off x="5072066" y="1071546"/>
                <a:ext cx="1785950" cy="1214446"/>
                <a:chOff x="5072066" y="1071546"/>
                <a:chExt cx="1785950" cy="1214446"/>
              </a:xfrm>
            </p:grpSpPr>
            <p:grpSp>
              <p:nvGrpSpPr>
                <p:cNvPr id="109" name="Gruppo 238"/>
                <p:cNvGrpSpPr/>
                <p:nvPr/>
              </p:nvGrpSpPr>
              <p:grpSpPr>
                <a:xfrm>
                  <a:off x="5072066" y="1071546"/>
                  <a:ext cx="928694" cy="1214446"/>
                  <a:chOff x="5072066" y="1071546"/>
                  <a:chExt cx="928694" cy="1214446"/>
                </a:xfrm>
              </p:grpSpPr>
              <p:grpSp>
                <p:nvGrpSpPr>
                  <p:cNvPr id="115" name="Gruppo 106"/>
                  <p:cNvGrpSpPr/>
                  <p:nvPr/>
                </p:nvGrpSpPr>
                <p:grpSpPr>
                  <a:xfrm>
                    <a:off x="5072066" y="1071546"/>
                    <a:ext cx="926273" cy="1214446"/>
                    <a:chOff x="357158" y="1142984"/>
                    <a:chExt cx="1214446" cy="1643074"/>
                  </a:xfrm>
                </p:grpSpPr>
                <p:sp>
                  <p:nvSpPr>
                    <p:cNvPr id="117" name="Rettangolo 116"/>
                    <p:cNvSpPr/>
                    <p:nvPr/>
                  </p:nvSpPr>
                  <p:spPr bwMode="auto">
                    <a:xfrm>
                      <a:off x="357158" y="1142984"/>
                      <a:ext cx="571504" cy="164307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8" name="Rettangolo 117"/>
                    <p:cNvSpPr/>
                    <p:nvPr/>
                  </p:nvSpPr>
                  <p:spPr bwMode="auto">
                    <a:xfrm>
                      <a:off x="714348" y="1142984"/>
                      <a:ext cx="857256" cy="164307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16" name="Rettangolo 115"/>
                  <p:cNvSpPr/>
                  <p:nvPr/>
                </p:nvSpPr>
                <p:spPr bwMode="auto">
                  <a:xfrm>
                    <a:off x="5857884" y="1071546"/>
                    <a:ext cx="142876" cy="1214446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0" name="Gruppo 239"/>
                <p:cNvGrpSpPr/>
                <p:nvPr/>
              </p:nvGrpSpPr>
              <p:grpSpPr>
                <a:xfrm>
                  <a:off x="5929322" y="1071546"/>
                  <a:ext cx="928694" cy="1214446"/>
                  <a:chOff x="5072066" y="1071546"/>
                  <a:chExt cx="928694" cy="1214446"/>
                </a:xfrm>
              </p:grpSpPr>
              <p:grpSp>
                <p:nvGrpSpPr>
                  <p:cNvPr id="111" name="Gruppo 106"/>
                  <p:cNvGrpSpPr/>
                  <p:nvPr/>
                </p:nvGrpSpPr>
                <p:grpSpPr>
                  <a:xfrm>
                    <a:off x="5072066" y="1071546"/>
                    <a:ext cx="926273" cy="1214446"/>
                    <a:chOff x="357158" y="1142984"/>
                    <a:chExt cx="1214446" cy="1643074"/>
                  </a:xfrm>
                </p:grpSpPr>
                <p:sp>
                  <p:nvSpPr>
                    <p:cNvPr id="113" name="Rettangolo 112"/>
                    <p:cNvSpPr/>
                    <p:nvPr/>
                  </p:nvSpPr>
                  <p:spPr bwMode="auto">
                    <a:xfrm>
                      <a:off x="357158" y="1142984"/>
                      <a:ext cx="571504" cy="164307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4" name="Rettangolo 113"/>
                    <p:cNvSpPr/>
                    <p:nvPr/>
                  </p:nvSpPr>
                  <p:spPr bwMode="auto">
                    <a:xfrm>
                      <a:off x="714348" y="1142984"/>
                      <a:ext cx="857256" cy="164307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12" name="Rettangolo 111"/>
                  <p:cNvSpPr/>
                  <p:nvPr/>
                </p:nvSpPr>
                <p:spPr bwMode="auto">
                  <a:xfrm>
                    <a:off x="5857884" y="1071546"/>
                    <a:ext cx="142876" cy="1214446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98" name="Gruppo 245"/>
              <p:cNvGrpSpPr/>
              <p:nvPr/>
            </p:nvGrpSpPr>
            <p:grpSpPr>
              <a:xfrm>
                <a:off x="6786578" y="1071546"/>
                <a:ext cx="1785950" cy="1214446"/>
                <a:chOff x="5072066" y="1071546"/>
                <a:chExt cx="1785950" cy="1214446"/>
              </a:xfrm>
            </p:grpSpPr>
            <p:grpSp>
              <p:nvGrpSpPr>
                <p:cNvPr id="99" name="Gruppo 238"/>
                <p:cNvGrpSpPr/>
                <p:nvPr/>
              </p:nvGrpSpPr>
              <p:grpSpPr>
                <a:xfrm>
                  <a:off x="5072066" y="1071546"/>
                  <a:ext cx="928694" cy="1214446"/>
                  <a:chOff x="5072066" y="1071546"/>
                  <a:chExt cx="928694" cy="1214446"/>
                </a:xfrm>
              </p:grpSpPr>
              <p:grpSp>
                <p:nvGrpSpPr>
                  <p:cNvPr id="105" name="Gruppo 106"/>
                  <p:cNvGrpSpPr/>
                  <p:nvPr/>
                </p:nvGrpSpPr>
                <p:grpSpPr>
                  <a:xfrm>
                    <a:off x="5072066" y="1071546"/>
                    <a:ext cx="926273" cy="1214446"/>
                    <a:chOff x="357158" y="1142984"/>
                    <a:chExt cx="1214446" cy="1643074"/>
                  </a:xfrm>
                </p:grpSpPr>
                <p:sp>
                  <p:nvSpPr>
                    <p:cNvPr id="107" name="Rettangolo 106"/>
                    <p:cNvSpPr/>
                    <p:nvPr/>
                  </p:nvSpPr>
                  <p:spPr bwMode="auto">
                    <a:xfrm>
                      <a:off x="357158" y="1142984"/>
                      <a:ext cx="571504" cy="164307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8" name="Rettangolo 107"/>
                    <p:cNvSpPr/>
                    <p:nvPr/>
                  </p:nvSpPr>
                  <p:spPr bwMode="auto">
                    <a:xfrm>
                      <a:off x="714348" y="1142984"/>
                      <a:ext cx="857256" cy="164307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06" name="Rettangolo 105"/>
                  <p:cNvSpPr/>
                  <p:nvPr/>
                </p:nvSpPr>
                <p:spPr bwMode="auto">
                  <a:xfrm>
                    <a:off x="5857884" y="1071546"/>
                    <a:ext cx="142876" cy="1214446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0" name="Gruppo 239"/>
                <p:cNvGrpSpPr/>
                <p:nvPr/>
              </p:nvGrpSpPr>
              <p:grpSpPr>
                <a:xfrm>
                  <a:off x="5929322" y="1071546"/>
                  <a:ext cx="928694" cy="1214446"/>
                  <a:chOff x="5072066" y="1071546"/>
                  <a:chExt cx="928694" cy="1214446"/>
                </a:xfrm>
              </p:grpSpPr>
              <p:grpSp>
                <p:nvGrpSpPr>
                  <p:cNvPr id="101" name="Gruppo 106"/>
                  <p:cNvGrpSpPr/>
                  <p:nvPr/>
                </p:nvGrpSpPr>
                <p:grpSpPr>
                  <a:xfrm>
                    <a:off x="5072066" y="1071546"/>
                    <a:ext cx="926273" cy="1214446"/>
                    <a:chOff x="357158" y="1142984"/>
                    <a:chExt cx="1214446" cy="1643074"/>
                  </a:xfrm>
                </p:grpSpPr>
                <p:sp>
                  <p:nvSpPr>
                    <p:cNvPr id="103" name="Rettangolo 102"/>
                    <p:cNvSpPr/>
                    <p:nvPr/>
                  </p:nvSpPr>
                  <p:spPr bwMode="auto">
                    <a:xfrm>
                      <a:off x="357158" y="1142984"/>
                      <a:ext cx="571504" cy="164307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4" name="Rettangolo 103"/>
                    <p:cNvSpPr/>
                    <p:nvPr/>
                  </p:nvSpPr>
                  <p:spPr bwMode="auto">
                    <a:xfrm>
                      <a:off x="714348" y="1142984"/>
                      <a:ext cx="857256" cy="164307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2700000" rev="0"/>
                      </a:camera>
                      <a:lightRig rig="threePt" dir="t"/>
                    </a:scene3d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02" name="Rettangolo 101"/>
                  <p:cNvSpPr/>
                  <p:nvPr/>
                </p:nvSpPr>
                <p:spPr bwMode="auto">
                  <a:xfrm>
                    <a:off x="5857884" y="1071546"/>
                    <a:ext cx="142876" cy="1214446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cxnSp>
          <p:nvCxnSpPr>
            <p:cNvPr id="96" name="Connettore 2 95"/>
            <p:cNvCxnSpPr/>
            <p:nvPr/>
          </p:nvCxnSpPr>
          <p:spPr bwMode="auto">
            <a:xfrm>
              <a:off x="5143504" y="2355842"/>
              <a:ext cx="364333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9" name="Gruppo 256"/>
          <p:cNvGrpSpPr/>
          <p:nvPr/>
        </p:nvGrpSpPr>
        <p:grpSpPr>
          <a:xfrm rot="10800000">
            <a:off x="5143504" y="3429000"/>
            <a:ext cx="3500462" cy="1214446"/>
            <a:chOff x="5072066" y="1071546"/>
            <a:chExt cx="3500462" cy="1214446"/>
          </a:xfrm>
        </p:grpSpPr>
        <p:grpSp>
          <p:nvGrpSpPr>
            <p:cNvPr id="120" name="Gruppo 244"/>
            <p:cNvGrpSpPr/>
            <p:nvPr/>
          </p:nvGrpSpPr>
          <p:grpSpPr>
            <a:xfrm>
              <a:off x="5072066" y="1071546"/>
              <a:ext cx="1785950" cy="1214446"/>
              <a:chOff x="5072066" y="1071546"/>
              <a:chExt cx="1785950" cy="1214446"/>
            </a:xfrm>
          </p:grpSpPr>
          <p:grpSp>
            <p:nvGrpSpPr>
              <p:cNvPr id="132" name="Gruppo 238"/>
              <p:cNvGrpSpPr/>
              <p:nvPr/>
            </p:nvGrpSpPr>
            <p:grpSpPr>
              <a:xfrm>
                <a:off x="5072066" y="1071546"/>
                <a:ext cx="928694" cy="1214446"/>
                <a:chOff x="5072066" y="1071546"/>
                <a:chExt cx="928694" cy="1214446"/>
              </a:xfrm>
            </p:grpSpPr>
            <p:grpSp>
              <p:nvGrpSpPr>
                <p:cNvPr id="138" name="Gruppo 106"/>
                <p:cNvGrpSpPr/>
                <p:nvPr/>
              </p:nvGrpSpPr>
              <p:grpSpPr>
                <a:xfrm>
                  <a:off x="5072066" y="1071546"/>
                  <a:ext cx="926273" cy="1214446"/>
                  <a:chOff x="357158" y="1142984"/>
                  <a:chExt cx="1214446" cy="1643074"/>
                </a:xfrm>
              </p:grpSpPr>
              <p:sp>
                <p:nvSpPr>
                  <p:cNvPr id="140" name="Rettangolo 139"/>
                  <p:cNvSpPr/>
                  <p:nvPr/>
                </p:nvSpPr>
                <p:spPr bwMode="auto">
                  <a:xfrm>
                    <a:off x="357158" y="1142984"/>
                    <a:ext cx="571504" cy="164307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1" name="Rettangolo 140"/>
                  <p:cNvSpPr/>
                  <p:nvPr/>
                </p:nvSpPr>
                <p:spPr bwMode="auto">
                  <a:xfrm>
                    <a:off x="714348" y="1142984"/>
                    <a:ext cx="857256" cy="1643074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9" name="Rettangolo 138"/>
                <p:cNvSpPr/>
                <p:nvPr/>
              </p:nvSpPr>
              <p:spPr bwMode="auto">
                <a:xfrm>
                  <a:off x="5857884" y="1071546"/>
                  <a:ext cx="142876" cy="1214446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3" name="Gruppo 239"/>
              <p:cNvGrpSpPr/>
              <p:nvPr/>
            </p:nvGrpSpPr>
            <p:grpSpPr>
              <a:xfrm>
                <a:off x="5929322" y="1071546"/>
                <a:ext cx="928694" cy="1214446"/>
                <a:chOff x="5072066" y="1071546"/>
                <a:chExt cx="928694" cy="1214446"/>
              </a:xfrm>
            </p:grpSpPr>
            <p:grpSp>
              <p:nvGrpSpPr>
                <p:cNvPr id="134" name="Gruppo 106"/>
                <p:cNvGrpSpPr/>
                <p:nvPr/>
              </p:nvGrpSpPr>
              <p:grpSpPr>
                <a:xfrm>
                  <a:off x="5072066" y="1071546"/>
                  <a:ext cx="926273" cy="1214446"/>
                  <a:chOff x="357158" y="1142984"/>
                  <a:chExt cx="1214446" cy="1643074"/>
                </a:xfrm>
              </p:grpSpPr>
              <p:sp>
                <p:nvSpPr>
                  <p:cNvPr id="136" name="Rettangolo 135"/>
                  <p:cNvSpPr/>
                  <p:nvPr/>
                </p:nvSpPr>
                <p:spPr bwMode="auto">
                  <a:xfrm>
                    <a:off x="357158" y="1142984"/>
                    <a:ext cx="571504" cy="164307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" name="Rettangolo 136"/>
                  <p:cNvSpPr/>
                  <p:nvPr/>
                </p:nvSpPr>
                <p:spPr bwMode="auto">
                  <a:xfrm>
                    <a:off x="714348" y="1142984"/>
                    <a:ext cx="857256" cy="1643074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5" name="Rettangolo 134"/>
                <p:cNvSpPr/>
                <p:nvPr/>
              </p:nvSpPr>
              <p:spPr bwMode="auto">
                <a:xfrm>
                  <a:off x="5857884" y="1071546"/>
                  <a:ext cx="142876" cy="1214446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21" name="Gruppo 245"/>
            <p:cNvGrpSpPr/>
            <p:nvPr/>
          </p:nvGrpSpPr>
          <p:grpSpPr>
            <a:xfrm>
              <a:off x="6786578" y="1071546"/>
              <a:ext cx="1785950" cy="1214446"/>
              <a:chOff x="5072066" y="1071546"/>
              <a:chExt cx="1785950" cy="1214446"/>
            </a:xfrm>
          </p:grpSpPr>
          <p:grpSp>
            <p:nvGrpSpPr>
              <p:cNvPr id="122" name="Gruppo 238"/>
              <p:cNvGrpSpPr/>
              <p:nvPr/>
            </p:nvGrpSpPr>
            <p:grpSpPr>
              <a:xfrm>
                <a:off x="5072066" y="1071546"/>
                <a:ext cx="928694" cy="1214446"/>
                <a:chOff x="5072066" y="1071546"/>
                <a:chExt cx="928694" cy="1214446"/>
              </a:xfrm>
            </p:grpSpPr>
            <p:grpSp>
              <p:nvGrpSpPr>
                <p:cNvPr id="128" name="Gruppo 106"/>
                <p:cNvGrpSpPr/>
                <p:nvPr/>
              </p:nvGrpSpPr>
              <p:grpSpPr>
                <a:xfrm>
                  <a:off x="5072066" y="1071546"/>
                  <a:ext cx="926273" cy="1214446"/>
                  <a:chOff x="357158" y="1142984"/>
                  <a:chExt cx="1214446" cy="1643074"/>
                </a:xfrm>
              </p:grpSpPr>
              <p:sp>
                <p:nvSpPr>
                  <p:cNvPr id="130" name="Rettangolo 129"/>
                  <p:cNvSpPr/>
                  <p:nvPr/>
                </p:nvSpPr>
                <p:spPr bwMode="auto">
                  <a:xfrm>
                    <a:off x="357158" y="1142984"/>
                    <a:ext cx="571504" cy="164307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1" name="Rettangolo 130"/>
                  <p:cNvSpPr/>
                  <p:nvPr/>
                </p:nvSpPr>
                <p:spPr bwMode="auto">
                  <a:xfrm>
                    <a:off x="714348" y="1142984"/>
                    <a:ext cx="857256" cy="1643074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9" name="Rettangolo 128"/>
                <p:cNvSpPr/>
                <p:nvPr/>
              </p:nvSpPr>
              <p:spPr bwMode="auto">
                <a:xfrm>
                  <a:off x="5857884" y="1071546"/>
                  <a:ext cx="142876" cy="1214446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3" name="Gruppo 239"/>
              <p:cNvGrpSpPr/>
              <p:nvPr/>
            </p:nvGrpSpPr>
            <p:grpSpPr>
              <a:xfrm>
                <a:off x="5929322" y="1071546"/>
                <a:ext cx="928694" cy="1214446"/>
                <a:chOff x="5072066" y="1071546"/>
                <a:chExt cx="928694" cy="1214446"/>
              </a:xfrm>
            </p:grpSpPr>
            <p:grpSp>
              <p:nvGrpSpPr>
                <p:cNvPr id="124" name="Gruppo 106"/>
                <p:cNvGrpSpPr/>
                <p:nvPr/>
              </p:nvGrpSpPr>
              <p:grpSpPr>
                <a:xfrm>
                  <a:off x="5072066" y="1071546"/>
                  <a:ext cx="926273" cy="1214446"/>
                  <a:chOff x="357158" y="1142984"/>
                  <a:chExt cx="1214446" cy="1643074"/>
                </a:xfrm>
              </p:grpSpPr>
              <p:sp>
                <p:nvSpPr>
                  <p:cNvPr id="126" name="Rettangolo 125"/>
                  <p:cNvSpPr/>
                  <p:nvPr/>
                </p:nvSpPr>
                <p:spPr bwMode="auto">
                  <a:xfrm>
                    <a:off x="357158" y="1142984"/>
                    <a:ext cx="571504" cy="164307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7" name="Rettangolo 126"/>
                  <p:cNvSpPr/>
                  <p:nvPr/>
                </p:nvSpPr>
                <p:spPr bwMode="auto">
                  <a:xfrm>
                    <a:off x="714348" y="1142984"/>
                    <a:ext cx="857256" cy="1643074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2700000" rev="0"/>
                    </a:camera>
                    <a:lightRig rig="threePt" dir="t"/>
                  </a:scene3d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5" name="Rettangolo 124"/>
                <p:cNvSpPr/>
                <p:nvPr/>
              </p:nvSpPr>
              <p:spPr bwMode="auto">
                <a:xfrm>
                  <a:off x="5857884" y="1071546"/>
                  <a:ext cx="142876" cy="1214446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700000" rev="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142" name="Connettore 2 141"/>
          <p:cNvCxnSpPr/>
          <p:nvPr/>
        </p:nvCxnSpPr>
        <p:spPr bwMode="auto">
          <a:xfrm>
            <a:off x="5214942" y="4643446"/>
            <a:ext cx="364333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3" name="Freccia in giù 142"/>
          <p:cNvSpPr/>
          <p:nvPr/>
        </p:nvSpPr>
        <p:spPr bwMode="auto">
          <a:xfrm>
            <a:off x="6858016" y="2714620"/>
            <a:ext cx="642942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70000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" name="Object 37"/>
          <p:cNvGraphicFramePr>
            <a:graphicFrameLocks noChangeAspect="1"/>
          </p:cNvGraphicFramePr>
          <p:nvPr/>
        </p:nvGraphicFramePr>
        <p:xfrm>
          <a:off x="7489853" y="2857496"/>
          <a:ext cx="1082675" cy="287340"/>
        </p:xfrm>
        <a:graphic>
          <a:graphicData uri="http://schemas.openxmlformats.org/presentationml/2006/ole">
            <p:oleObj spid="_x0000_s40965" name="Equation" r:id="rId16" imgW="520560" imgH="139680" progId="Equation.DSMT4">
              <p:embed/>
            </p:oleObj>
          </a:graphicData>
        </a:graphic>
      </p:graphicFrame>
      <p:graphicFrame>
        <p:nvGraphicFramePr>
          <p:cNvPr id="145" name="Object 38"/>
          <p:cNvGraphicFramePr>
            <a:graphicFrameLocks noChangeAspect="1"/>
          </p:cNvGraphicFramePr>
          <p:nvPr/>
        </p:nvGraphicFramePr>
        <p:xfrm>
          <a:off x="6929454" y="2368545"/>
          <a:ext cx="739775" cy="346075"/>
        </p:xfrm>
        <a:graphic>
          <a:graphicData uri="http://schemas.openxmlformats.org/presentationml/2006/ole">
            <p:oleObj spid="_x0000_s40966" name="Equation" r:id="rId17" imgW="355320" imgH="177480" progId="Equation.DSMT4">
              <p:embed/>
            </p:oleObj>
          </a:graphicData>
        </a:graphic>
      </p:graphicFrame>
      <p:graphicFrame>
        <p:nvGraphicFramePr>
          <p:cNvPr id="146" name="Object 39"/>
          <p:cNvGraphicFramePr>
            <a:graphicFrameLocks noChangeAspect="1"/>
          </p:cNvGraphicFramePr>
          <p:nvPr/>
        </p:nvGraphicFramePr>
        <p:xfrm>
          <a:off x="4214810" y="2395532"/>
          <a:ext cx="265113" cy="247650"/>
        </p:xfrm>
        <a:graphic>
          <a:graphicData uri="http://schemas.openxmlformats.org/presentationml/2006/ole">
            <p:oleObj spid="_x0000_s40967" name="Equation" r:id="rId18" imgW="126720" imgH="126720" progId="Equation.DSMT4">
              <p:embed/>
            </p:oleObj>
          </a:graphicData>
        </a:graphic>
      </p:graphicFrame>
      <p:graphicFrame>
        <p:nvGraphicFramePr>
          <p:cNvPr id="147" name="Object 40"/>
          <p:cNvGraphicFramePr>
            <a:graphicFrameLocks noChangeAspect="1"/>
          </p:cNvGraphicFramePr>
          <p:nvPr/>
        </p:nvGraphicFramePr>
        <p:xfrm>
          <a:off x="8715404" y="2428868"/>
          <a:ext cx="265112" cy="247650"/>
        </p:xfrm>
        <a:graphic>
          <a:graphicData uri="http://schemas.openxmlformats.org/presentationml/2006/ole">
            <p:oleObj spid="_x0000_s40968" name="Equation" r:id="rId19" imgW="126720" imgH="126720" progId="Equation.DSMT4">
              <p:embed/>
            </p:oleObj>
          </a:graphicData>
        </a:graphic>
      </p:graphicFrame>
      <p:sp>
        <p:nvSpPr>
          <p:cNvPr id="148" name="Freccia in giù 147"/>
          <p:cNvSpPr/>
          <p:nvPr/>
        </p:nvSpPr>
        <p:spPr bwMode="auto">
          <a:xfrm>
            <a:off x="6929454" y="4786322"/>
            <a:ext cx="642942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700000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CasellaDiTesto 148"/>
          <p:cNvSpPr txBox="1"/>
          <p:nvPr/>
        </p:nvSpPr>
        <p:spPr>
          <a:xfrm>
            <a:off x="2714644" y="4845618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err="1" smtClean="0"/>
              <a:t>translation</a:t>
            </a:r>
            <a:endParaRPr lang="it-IT" sz="2000" u="sng" dirty="0"/>
          </a:p>
        </p:txBody>
      </p:sp>
      <p:sp>
        <p:nvSpPr>
          <p:cNvPr id="150" name="CasellaDiTesto 149"/>
          <p:cNvSpPr txBox="1"/>
          <p:nvPr/>
        </p:nvSpPr>
        <p:spPr>
          <a:xfrm>
            <a:off x="7500958" y="492919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err="1" smtClean="0"/>
              <a:t>translation</a:t>
            </a:r>
            <a:endParaRPr lang="it-IT" sz="2000" u="sng" dirty="0"/>
          </a:p>
        </p:txBody>
      </p:sp>
      <p:graphicFrame>
        <p:nvGraphicFramePr>
          <p:cNvPr id="151" name="Object 41"/>
          <p:cNvGraphicFramePr>
            <a:graphicFrameLocks noChangeAspect="1"/>
          </p:cNvGraphicFramePr>
          <p:nvPr/>
        </p:nvGraphicFramePr>
        <p:xfrm>
          <a:off x="1025525" y="1585913"/>
          <a:ext cx="271463" cy="342900"/>
        </p:xfrm>
        <a:graphic>
          <a:graphicData uri="http://schemas.openxmlformats.org/presentationml/2006/ole">
            <p:oleObj spid="_x0000_s40969" name="Equation" r:id="rId20" imgW="164880" imgH="228600" progId="Equation.DSMT4">
              <p:embed/>
            </p:oleObj>
          </a:graphicData>
        </a:graphic>
      </p:graphicFrame>
      <p:graphicFrame>
        <p:nvGraphicFramePr>
          <p:cNvPr id="152" name="Object 42"/>
          <p:cNvGraphicFramePr>
            <a:graphicFrameLocks noChangeAspect="1"/>
          </p:cNvGraphicFramePr>
          <p:nvPr/>
        </p:nvGraphicFramePr>
        <p:xfrm>
          <a:off x="5143504" y="1571612"/>
          <a:ext cx="249237" cy="342900"/>
        </p:xfrm>
        <a:graphic>
          <a:graphicData uri="http://schemas.openxmlformats.org/presentationml/2006/ole">
            <p:oleObj spid="_x0000_s40970" name="Equation" r:id="rId21" imgW="152280" imgH="228600" progId="Equation.DSMT4">
              <p:embed/>
            </p:oleObj>
          </a:graphicData>
        </a:graphic>
      </p:graphicFrame>
      <p:graphicFrame>
        <p:nvGraphicFramePr>
          <p:cNvPr id="153" name="Object 43"/>
          <p:cNvGraphicFramePr>
            <a:graphicFrameLocks noChangeAspect="1"/>
          </p:cNvGraphicFramePr>
          <p:nvPr/>
        </p:nvGraphicFramePr>
        <p:xfrm>
          <a:off x="5500694" y="1571612"/>
          <a:ext cx="271463" cy="342900"/>
        </p:xfrm>
        <a:graphic>
          <a:graphicData uri="http://schemas.openxmlformats.org/presentationml/2006/ole">
            <p:oleObj spid="_x0000_s40971" name="Equation" r:id="rId22" imgW="164880" imgH="228600" progId="Equation.DSMT4">
              <p:embed/>
            </p:oleObj>
          </a:graphicData>
        </a:graphic>
      </p:graphicFrame>
      <p:graphicFrame>
        <p:nvGraphicFramePr>
          <p:cNvPr id="154" name="Object 44"/>
          <p:cNvGraphicFramePr>
            <a:graphicFrameLocks noChangeAspect="1"/>
          </p:cNvGraphicFramePr>
          <p:nvPr/>
        </p:nvGraphicFramePr>
        <p:xfrm>
          <a:off x="5872174" y="1571612"/>
          <a:ext cx="271462" cy="342900"/>
        </p:xfrm>
        <a:graphic>
          <a:graphicData uri="http://schemas.openxmlformats.org/presentationml/2006/ole">
            <p:oleObj spid="_x0000_s40972" name="Equation" r:id="rId23" imgW="164880" imgH="228600" progId="Equation.DSMT4">
              <p:embed/>
            </p:oleObj>
          </a:graphicData>
        </a:graphic>
      </p:graphicFrame>
      <p:cxnSp>
        <p:nvCxnSpPr>
          <p:cNvPr id="155" name="Connettore 1 154"/>
          <p:cNvCxnSpPr/>
          <p:nvPr/>
        </p:nvCxnSpPr>
        <p:spPr bwMode="auto">
          <a:xfrm rot="16200000" flipH="1">
            <a:off x="-856482" y="3786972"/>
            <a:ext cx="6071412" cy="706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Connettore 1 155"/>
          <p:cNvCxnSpPr/>
          <p:nvPr/>
        </p:nvCxnSpPr>
        <p:spPr bwMode="auto">
          <a:xfrm rot="16200000" flipH="1">
            <a:off x="4501480" y="3070892"/>
            <a:ext cx="4748790" cy="357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66" name="Picture 44" descr="101° Congresso Nazionale - Roma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72264" y="5429264"/>
            <a:ext cx="2357412" cy="1178706"/>
          </a:xfrm>
          <a:prstGeom prst="rect">
            <a:avLst/>
          </a:prstGeom>
          <a:noFill/>
        </p:spPr>
      </p:pic>
      <p:sp>
        <p:nvSpPr>
          <p:cNvPr id="36" name="CasellaDiTesto 35"/>
          <p:cNvSpPr txBox="1"/>
          <p:nvPr/>
        </p:nvSpPr>
        <p:spPr>
          <a:xfrm>
            <a:off x="5214942" y="5463147"/>
            <a:ext cx="3357586" cy="1323439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The </a:t>
            </a:r>
            <a:r>
              <a:rPr lang="it-IT" sz="2000" b="1" i="1" dirty="0" err="1" smtClean="0"/>
              <a:t>structure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does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not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correspond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to</a:t>
            </a:r>
            <a:r>
              <a:rPr lang="it-IT" sz="2000" b="1" i="1" dirty="0" smtClean="0"/>
              <a:t> the </a:t>
            </a:r>
            <a:r>
              <a:rPr lang="it-IT" sz="2000" b="1" i="1" dirty="0" err="1" smtClean="0"/>
              <a:t>original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one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whichever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translation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is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applied</a:t>
            </a:r>
            <a:r>
              <a:rPr lang="it-IT" sz="2000" b="1" i="1" dirty="0" smtClean="0"/>
              <a:t> !!!</a:t>
            </a:r>
            <a:endParaRPr lang="it-IT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1178</TotalTime>
  <Words>416</Words>
  <Application>Microsoft Office PowerPoint</Application>
  <PresentationFormat>Presentazione su schermo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</dc:creator>
  <cp:lastModifiedBy>Carlo</cp:lastModifiedBy>
  <cp:revision>151</cp:revision>
  <dcterms:created xsi:type="dcterms:W3CDTF">2015-09-15T09:37:44Z</dcterms:created>
  <dcterms:modified xsi:type="dcterms:W3CDTF">2015-09-18T09:45:11Z</dcterms:modified>
</cp:coreProperties>
</file>