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tiff" ContentType="image/tif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  <p:sldMasterId id="2147483663" r:id="rId2"/>
  </p:sldMasterIdLst>
  <p:notesMasterIdLst>
    <p:notesMasterId r:id="rId31"/>
  </p:notesMasterIdLst>
  <p:handoutMasterIdLst>
    <p:handoutMasterId r:id="rId32"/>
  </p:handoutMasterIdLst>
  <p:sldIdLst>
    <p:sldId id="263" r:id="rId3"/>
    <p:sldId id="554" r:id="rId4"/>
    <p:sldId id="555" r:id="rId5"/>
    <p:sldId id="556" r:id="rId6"/>
    <p:sldId id="557" r:id="rId7"/>
    <p:sldId id="558" r:id="rId8"/>
    <p:sldId id="559" r:id="rId9"/>
    <p:sldId id="560" r:id="rId10"/>
    <p:sldId id="561" r:id="rId11"/>
    <p:sldId id="562" r:id="rId12"/>
    <p:sldId id="563" r:id="rId13"/>
    <p:sldId id="564" r:id="rId14"/>
    <p:sldId id="571" r:id="rId15"/>
    <p:sldId id="572" r:id="rId16"/>
    <p:sldId id="573" r:id="rId17"/>
    <p:sldId id="574" r:id="rId18"/>
    <p:sldId id="575" r:id="rId19"/>
    <p:sldId id="576" r:id="rId20"/>
    <p:sldId id="577" r:id="rId21"/>
    <p:sldId id="578" r:id="rId22"/>
    <p:sldId id="579" r:id="rId23"/>
    <p:sldId id="580" r:id="rId24"/>
    <p:sldId id="582" r:id="rId25"/>
    <p:sldId id="583" r:id="rId26"/>
    <p:sldId id="584" r:id="rId27"/>
    <p:sldId id="585" r:id="rId28"/>
    <p:sldId id="586" r:id="rId29"/>
    <p:sldId id="587" r:id="rId30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900" kern="1200">
        <a:solidFill>
          <a:schemeClr val="bg1"/>
        </a:solidFill>
        <a:latin typeface="Arial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900" kern="1200">
        <a:solidFill>
          <a:schemeClr val="bg1"/>
        </a:solidFill>
        <a:latin typeface="Arial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900" kern="1200">
        <a:solidFill>
          <a:schemeClr val="bg1"/>
        </a:solidFill>
        <a:latin typeface="Arial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900" kern="1200">
        <a:solidFill>
          <a:schemeClr val="bg1"/>
        </a:solidFill>
        <a:latin typeface="Arial" charset="0"/>
        <a:ea typeface="ＭＳ Ｐゴシック" pitchFamily="1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orient="horz" pos="1728">
          <p15:clr>
            <a:srgbClr val="A4A3A4"/>
          </p15:clr>
        </p15:guide>
        <p15:guide id="3" orient="horz" pos="336">
          <p15:clr>
            <a:srgbClr val="A4A3A4"/>
          </p15:clr>
        </p15:guide>
        <p15:guide id="4" orient="horz" pos="552">
          <p15:clr>
            <a:srgbClr val="A4A3A4"/>
          </p15:clr>
        </p15:guide>
        <p15:guide id="5" orient="horz" pos="3984">
          <p15:clr>
            <a:srgbClr val="A4A3A4"/>
          </p15:clr>
        </p15:guide>
        <p15:guide id="6" pos="2880">
          <p15:clr>
            <a:srgbClr val="A4A3A4"/>
          </p15:clr>
        </p15:guide>
        <p15:guide id="7" pos="1484">
          <p15:clr>
            <a:srgbClr val="A4A3A4"/>
          </p15:clr>
        </p15:guide>
        <p15:guide id="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3300"/>
    <a:srgbClr val="66FF66"/>
    <a:srgbClr val="800000"/>
    <a:srgbClr val="CCFFCC"/>
    <a:srgbClr val="822433"/>
    <a:srgbClr val="790022"/>
    <a:srgbClr val="000000"/>
    <a:srgbClr val="FF5050"/>
    <a:srgbClr val="00677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8732" autoAdjust="0"/>
    <p:restoredTop sz="78333" autoAdjust="0"/>
  </p:normalViewPr>
  <p:slideViewPr>
    <p:cSldViewPr>
      <p:cViewPr varScale="1">
        <p:scale>
          <a:sx n="73" d="100"/>
          <a:sy n="73" d="100"/>
        </p:scale>
        <p:origin x="-1164" y="-102"/>
      </p:cViewPr>
      <p:guideLst>
        <p:guide orient="horz" pos="2160"/>
        <p:guide orient="horz" pos="1728"/>
        <p:guide orient="horz" pos="336"/>
        <p:guide orient="horz" pos="552"/>
        <p:guide orient="horz" pos="3984"/>
        <p:guide pos="2880"/>
        <p:guide pos="1484"/>
        <p:guide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10" d="100"/>
          <a:sy n="110" d="100"/>
        </p:scale>
        <p:origin x="-1688" y="-11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5" Type="http://schemas.openxmlformats.org/officeDocument/2006/relationships/image" Target="../media/image18.wmf"/><Relationship Id="rId4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AE5DD94-CDD6-4E04-846D-9E3ECBDF43F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2648786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C63C7A9-5A4D-4481-BEB0-C2B7DFCD5A8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8284260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5C561A-7CF3-4829-AECE-E217A5D13619}" type="slidenum">
              <a:rPr lang="it-IT"/>
              <a:pPr/>
              <a:t>1</a:t>
            </a:fld>
            <a:endParaRPr lang="it-IT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xmlns="" val="28759806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26DCCB-8355-42A7-AAB9-D7426703BF00}" type="slidenum">
              <a:rPr lang="it-IT">
                <a:solidFill>
                  <a:srgbClr val="000000"/>
                </a:solidFill>
              </a:rPr>
              <a:pPr/>
              <a:t>12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xmlns="" val="18047438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26DCCB-8355-42A7-AAB9-D7426703BF00}" type="slidenum">
              <a:rPr lang="it-IT">
                <a:solidFill>
                  <a:srgbClr val="000000"/>
                </a:solidFill>
              </a:rPr>
              <a:pPr/>
              <a:t>14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xmlns="" val="42436872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26DCCB-8355-42A7-AAB9-D7426703BF00}" type="slidenum">
              <a:rPr lang="it-IT">
                <a:solidFill>
                  <a:srgbClr val="000000"/>
                </a:solidFill>
              </a:rPr>
              <a:pPr/>
              <a:t>16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xmlns="" val="12301329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26DCCB-8355-42A7-AAB9-D7426703BF00}" type="slidenum">
              <a:rPr lang="it-IT">
                <a:solidFill>
                  <a:srgbClr val="000000"/>
                </a:solidFill>
              </a:rPr>
              <a:pPr/>
              <a:t>17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xmlns="" val="1107188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26DCCB-8355-42A7-AAB9-D7426703BF00}" type="slidenum">
              <a:rPr lang="it-IT">
                <a:solidFill>
                  <a:srgbClr val="000000"/>
                </a:solidFill>
              </a:rPr>
              <a:pPr/>
              <a:t>18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xmlns="" val="37750688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26DCCB-8355-42A7-AAB9-D7426703BF00}" type="slidenum">
              <a:rPr lang="it-IT">
                <a:solidFill>
                  <a:srgbClr val="000000"/>
                </a:solidFill>
              </a:rPr>
              <a:pPr/>
              <a:t>27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xmlns="" val="2152862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26DCCB-8355-42A7-AAB9-D7426703BF00}" type="slidenum">
              <a:rPr lang="it-IT">
                <a:solidFill>
                  <a:srgbClr val="000000"/>
                </a:solidFill>
              </a:rPr>
              <a:pPr/>
              <a:t>2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xmlns="" val="137270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26DCCB-8355-42A7-AAB9-D7426703BF00}" type="slidenum">
              <a:rPr lang="it-IT">
                <a:solidFill>
                  <a:srgbClr val="000000"/>
                </a:solidFill>
              </a:rPr>
              <a:pPr/>
              <a:t>3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xmlns="" val="429934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26DCCB-8355-42A7-AAB9-D7426703BF00}" type="slidenum">
              <a:rPr lang="it-IT">
                <a:solidFill>
                  <a:srgbClr val="000000"/>
                </a:solidFill>
              </a:rPr>
              <a:pPr/>
              <a:t>4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xmlns="" val="1894389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26DCCB-8355-42A7-AAB9-D7426703BF00}" type="slidenum">
              <a:rPr lang="it-IT">
                <a:solidFill>
                  <a:srgbClr val="000000"/>
                </a:solidFill>
              </a:rPr>
              <a:pPr/>
              <a:t>5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xmlns="" val="5196507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26DCCB-8355-42A7-AAB9-D7426703BF00}" type="slidenum">
              <a:rPr lang="it-IT">
                <a:solidFill>
                  <a:srgbClr val="000000"/>
                </a:solidFill>
              </a:rPr>
              <a:pPr/>
              <a:t>6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xmlns="" val="347395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26DCCB-8355-42A7-AAB9-D7426703BF00}" type="slidenum">
              <a:rPr lang="it-IT">
                <a:solidFill>
                  <a:srgbClr val="000000"/>
                </a:solidFill>
              </a:rPr>
              <a:pPr/>
              <a:t>7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xmlns="" val="3697499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26DCCB-8355-42A7-AAB9-D7426703BF00}" type="slidenum">
              <a:rPr lang="it-IT">
                <a:solidFill>
                  <a:srgbClr val="000000"/>
                </a:solidFill>
              </a:rPr>
              <a:pPr/>
              <a:t>9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xmlns="" val="38673379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26DCCB-8355-42A7-AAB9-D7426703BF00}" type="slidenum">
              <a:rPr lang="it-IT">
                <a:solidFill>
                  <a:srgbClr val="000000"/>
                </a:solidFill>
              </a:rPr>
              <a:pPr/>
              <a:t>10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xmlns="" val="1146165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8D974-D1E4-4112-85CE-A4B0F00522FC}" type="datetime1">
              <a:rPr lang="it-IT"/>
              <a:pPr>
                <a:defRPr/>
              </a:pPr>
              <a:t>18/09/2015</a:t>
            </a:fld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Titolo Presentazione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Pagina </a:t>
            </a:r>
            <a:fld id="{B2E36A27-AAB0-4525-8A0E-8B1178BB43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BC70AE-6D76-4F08-961D-DE54588958FC}" type="datetime1">
              <a:rPr lang="it-IT"/>
              <a:pPr>
                <a:defRPr/>
              </a:pPr>
              <a:t>18/09/2015</a:t>
            </a:fld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Titolo Presentazione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Pagina </a:t>
            </a:r>
            <a:fld id="{684CAB27-9559-4785-9132-6B1248637AC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86563" y="409575"/>
            <a:ext cx="1889125" cy="54578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116013" y="409575"/>
            <a:ext cx="5518150" cy="54578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49A2ED-DFCA-4F44-A276-5DEC4EBE5D40}" type="datetime1">
              <a:rPr lang="it-IT"/>
              <a:pPr>
                <a:defRPr/>
              </a:pPr>
              <a:t>18/09/2015</a:t>
            </a:fld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Titolo Presentazione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Pagina </a:t>
            </a:r>
            <a:fld id="{CC56AA44-092E-4336-B7AD-70239CD8488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6013" y="409575"/>
            <a:ext cx="7559675" cy="581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1116013" y="1752600"/>
            <a:ext cx="3703637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72050" y="1752600"/>
            <a:ext cx="3703638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77436F-F48B-4A7B-9BDD-8BD1EA0D38BD}" type="datetime1">
              <a:rPr lang="it-IT"/>
              <a:pPr>
                <a:defRPr/>
              </a:pPr>
              <a:t>18/09/2015</a:t>
            </a:fld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Titolo Presentazione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Pagina </a:t>
            </a:r>
            <a:fld id="{DE5609A2-2554-4E3E-A920-2369585E0D7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6013" y="409575"/>
            <a:ext cx="7559675" cy="581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1116013" y="1752600"/>
            <a:ext cx="7559675" cy="4114800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752A14-B5BA-4614-A8A0-5A4FF3838759}" type="datetime1">
              <a:rPr lang="it-IT"/>
              <a:pPr>
                <a:defRPr/>
              </a:pPr>
              <a:t>18/09/2015</a:t>
            </a:fld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Titolo Presentazione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Pagina </a:t>
            </a:r>
            <a:fld id="{9DF4395C-64B4-4DFF-9FD3-1177F8465D0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6013" y="409575"/>
            <a:ext cx="7559675" cy="581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1116013" y="1752600"/>
            <a:ext cx="7559675" cy="4114800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2D9460-2A87-4059-A6F5-BA5083318498}" type="datetime1">
              <a:rPr lang="it-IT"/>
              <a:pPr>
                <a:defRPr/>
              </a:pPr>
              <a:t>18/09/2015</a:t>
            </a:fld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Titolo Presentazione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Pagina </a:t>
            </a:r>
            <a:fld id="{BC9CA51F-E677-460E-AB02-2DBB4920F89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0D644-9309-47A6-BB3F-283837EDE1FB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18/09/2015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E0C0-6F29-448C-83FA-60AA687DBEA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8857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BF941-34D2-49F5-BF86-06C8482BD842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18/09/2015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E0C0-6F29-448C-83FA-60AA687DBEA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53334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280BF-B85A-4150-B7D2-163584F8953C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18/09/2015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E0C0-6F29-448C-83FA-60AA687DBEA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30346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F5D63-477B-4E57-955A-62760320F894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18/09/2015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E0C0-6F29-448C-83FA-60AA687DBEA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21754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2CCE6-3799-4DAD-89BC-A19157A038FB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18/09/2015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E0C0-6F29-448C-83FA-60AA687DBEA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663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82DCA-A03C-44F5-A5C1-67D083ED2E83}" type="datetime1">
              <a:rPr lang="it-IT"/>
              <a:pPr>
                <a:defRPr/>
              </a:pPr>
              <a:t>18/09/2015</a:t>
            </a:fld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Titolo Presentazione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Pagina </a:t>
            </a:r>
            <a:fld id="{6391EAA4-D74F-4F28-B022-8966A8190BA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18A8A-8644-45FF-BAC8-FE2B0B32A322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18/09/2015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E0C0-6F29-448C-83FA-60AA687DBEA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53391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8E59-4912-4D8A-872C-33A3B32A255E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18/09/2015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E0C0-6F29-448C-83FA-60AA687DBEA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6361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C8DA5-8F7D-483F-B959-879FEA2DC6A4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18/09/2015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E0C0-6F29-448C-83FA-60AA687DBEA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81262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808E9-FEFE-404D-87C7-0C449876327E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18/09/2015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E0C0-6F29-448C-83FA-60AA687DBEA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60757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90F8D-61AE-4847-BAF5-716F2AE23589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18/09/2015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E0C0-6F29-448C-83FA-60AA687DBEA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42599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99612-3F2C-4CE2-89DF-931C56322EE6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18/09/2015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E0C0-6F29-448C-83FA-60AA687DBEA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8789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62CB3-D21C-415A-8B90-91EFC323A5E5}" type="datetime1">
              <a:rPr lang="it-IT"/>
              <a:pPr>
                <a:defRPr/>
              </a:pPr>
              <a:t>18/09/2015</a:t>
            </a:fld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Titolo Presentazione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Pagina </a:t>
            </a:r>
            <a:fld id="{903E306B-0B9F-4533-BA3F-C6DA196F442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116013" y="1752600"/>
            <a:ext cx="370363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72050" y="1752600"/>
            <a:ext cx="3703638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B25A4B-4B23-4BD4-808E-37B4C2A11D73}" type="datetime1">
              <a:rPr lang="it-IT"/>
              <a:pPr>
                <a:defRPr/>
              </a:pPr>
              <a:t>18/09/2015</a:t>
            </a:fld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Titolo Presentazione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Pagina </a:t>
            </a:r>
            <a:fld id="{398E2EBB-9D24-402A-BC81-52AEEDAC462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BA5A7B-42A3-4C6E-9054-AF78FCDCC039}" type="datetime1">
              <a:rPr lang="it-IT"/>
              <a:pPr>
                <a:defRPr/>
              </a:pPr>
              <a:t>18/09/2015</a:t>
            </a:fld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Titolo Presentazione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Pagina </a:t>
            </a:r>
            <a:fld id="{7FDB063D-FC58-47C2-BFD5-7D612A2875F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C880E1-11E0-4AA5-9662-1132968DE648}" type="datetime1">
              <a:rPr lang="it-IT"/>
              <a:pPr>
                <a:defRPr/>
              </a:pPr>
              <a:t>18/09/2015</a:t>
            </a:fld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Titolo Presentazione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Pagina </a:t>
            </a:r>
            <a:fld id="{AF24ABFA-AC54-49DE-8142-001597C634B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D9FD38-B775-432F-AFEE-AB8FA57D34EA}" type="datetime1">
              <a:rPr lang="it-IT"/>
              <a:pPr>
                <a:defRPr/>
              </a:pPr>
              <a:t>18/09/2015</a:t>
            </a:fld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Titolo Presentazione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Pagina </a:t>
            </a:r>
            <a:fld id="{4010DC47-702F-49A1-8BDF-7A4E112FDA6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48B81-D71A-4FB7-BF6B-E6712C83038A}" type="datetime1">
              <a:rPr lang="it-IT"/>
              <a:pPr>
                <a:defRPr/>
              </a:pPr>
              <a:t>18/09/2015</a:t>
            </a:fld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Titolo Presentazione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Pagina </a:t>
            </a:r>
            <a:fld id="{108BC0C3-210F-4E6F-8679-BC273FD9E2B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616E47-95F2-44B6-BDD2-9DE1D2C4CBF9}" type="datetime1">
              <a:rPr lang="it-IT"/>
              <a:pPr>
                <a:defRPr/>
              </a:pPr>
              <a:t>18/09/2015</a:t>
            </a:fld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Titolo Presentazione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Pagina </a:t>
            </a:r>
            <a:fld id="{2A4486A7-151C-43D1-871F-F0150D4CE4B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15"/>
          <p:cNvGrpSpPr>
            <a:grpSpLocks/>
          </p:cNvGrpSpPr>
          <p:nvPr/>
        </p:nvGrpSpPr>
        <p:grpSpPr bwMode="auto">
          <a:xfrm>
            <a:off x="0" y="6096000"/>
            <a:ext cx="9144000" cy="762000"/>
            <a:chOff x="0" y="3840"/>
            <a:chExt cx="5760" cy="480"/>
          </a:xfrm>
        </p:grpSpPr>
        <p:sp>
          <p:nvSpPr>
            <p:cNvPr id="1037" name="Rectangle 13"/>
            <p:cNvSpPr>
              <a:spLocks noChangeArrowheads="1"/>
            </p:cNvSpPr>
            <p:nvPr userDrawn="1"/>
          </p:nvSpPr>
          <p:spPr bwMode="auto">
            <a:xfrm>
              <a:off x="0" y="3984"/>
              <a:ext cx="5760" cy="336"/>
            </a:xfrm>
            <a:prstGeom prst="rect">
              <a:avLst/>
            </a:prstGeom>
            <a:solidFill>
              <a:srgbClr val="82243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038" name="Rectangle 14"/>
            <p:cNvSpPr>
              <a:spLocks noChangeArrowheads="1"/>
            </p:cNvSpPr>
            <p:nvPr userDrawn="1"/>
          </p:nvSpPr>
          <p:spPr bwMode="auto">
            <a:xfrm>
              <a:off x="768" y="3840"/>
              <a:ext cx="4992" cy="480"/>
            </a:xfrm>
            <a:prstGeom prst="rect">
              <a:avLst/>
            </a:prstGeom>
            <a:solidFill>
              <a:srgbClr val="82243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it-IT"/>
            </a:p>
          </p:txBody>
        </p:sp>
      </p:grp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16013" y="409575"/>
            <a:ext cx="75596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stile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6013" y="1752600"/>
            <a:ext cx="755967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14838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00" smtClean="0"/>
            </a:lvl1pPr>
          </a:lstStyle>
          <a:p>
            <a:pPr>
              <a:defRPr/>
            </a:pPr>
            <a:fld id="{EE97DCCD-C167-4BD4-802E-2BDE5DCDFDE0}" type="datetime1">
              <a:rPr lang="it-IT"/>
              <a:pPr>
                <a:defRPr/>
              </a:pPr>
              <a:t>18/09/2015</a:t>
            </a:fld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19200" y="614838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 smtClean="0"/>
            </a:lvl1pPr>
          </a:lstStyle>
          <a:p>
            <a:pPr>
              <a:defRPr/>
            </a:pPr>
            <a:r>
              <a:rPr lang="it-IT"/>
              <a:t>Titolo Presentazione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4838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 smtClean="0"/>
            </a:lvl1pPr>
          </a:lstStyle>
          <a:p>
            <a:pPr>
              <a:defRPr/>
            </a:pPr>
            <a:r>
              <a:rPr lang="it-IT"/>
              <a:t>Pagina </a:t>
            </a:r>
            <a:fld id="{67B98A32-9808-4730-BFC6-3FCF1D18B9E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charset="0"/>
          <a:ea typeface="ＭＳ Ｐゴシック" pitchFamily="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charset="0"/>
          <a:ea typeface="ＭＳ Ｐゴシック" pitchFamily="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charset="0"/>
          <a:ea typeface="ＭＳ Ｐゴシック" pitchFamily="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822433"/>
        </a:buClr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rgbClr val="000000"/>
          </a:solidFill>
          <a:latin typeface="+mn-lt"/>
          <a:ea typeface="+mn-ea"/>
        </a:defRPr>
      </a:lvl3pPr>
      <a:lvl4pPr marL="15621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rgbClr val="000000"/>
          </a:solidFill>
          <a:latin typeface="+mn-lt"/>
          <a:ea typeface="+mn-ea"/>
        </a:defRPr>
      </a:lvl4pPr>
      <a:lvl5pPr marL="1981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5pPr>
      <a:lvl6pPr marL="24384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6pPr>
      <a:lvl7pPr marL="2895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7pPr>
      <a:lvl8pPr marL="3352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8pPr>
      <a:lvl9pPr marL="3810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82502-E365-4982-BCB2-7BBB025C1632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18/09/2015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6E0C0-6F29-448C-83FA-60AA687DBEA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2149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5.emf"/><Relationship Id="rId5" Type="http://schemas.openxmlformats.org/officeDocument/2006/relationships/image" Target="../media/image24.png"/><Relationship Id="rId4" Type="http://schemas.openxmlformats.org/officeDocument/2006/relationships/oleObject" Target="../embeddings/oleObject8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7.tiff"/><Relationship Id="rId4" Type="http://schemas.openxmlformats.org/officeDocument/2006/relationships/image" Target="../media/image36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9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2.tiff"/><Relationship Id="rId4" Type="http://schemas.openxmlformats.org/officeDocument/2006/relationships/image" Target="../media/image41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5.tiff"/><Relationship Id="rId4" Type="http://schemas.openxmlformats.org/officeDocument/2006/relationships/image" Target="../media/image44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13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1"/>
          <p:cNvSpPr>
            <a:spLocks noChangeArrowheads="1"/>
          </p:cNvSpPr>
          <p:nvPr/>
        </p:nvSpPr>
        <p:spPr bwMode="auto">
          <a:xfrm>
            <a:off x="0" y="0"/>
            <a:ext cx="9144000" cy="3429000"/>
          </a:xfrm>
          <a:prstGeom prst="rect">
            <a:avLst/>
          </a:prstGeom>
          <a:solidFill>
            <a:srgbClr val="006778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099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051720" y="1412776"/>
            <a:ext cx="6138862" cy="685800"/>
          </a:xfrm>
        </p:spPr>
        <p:txBody>
          <a:bodyPr/>
          <a:lstStyle/>
          <a:p>
            <a:pPr algn="l" eaLnBrk="1" hangingPunct="1"/>
            <a:r>
              <a:rPr lang="it-IT" sz="1800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932384" y="332656"/>
            <a:ext cx="6096000" cy="581025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Artificial </a:t>
            </a:r>
            <a:r>
              <a:rPr lang="en-US" dirty="0">
                <a:solidFill>
                  <a:schemeClr val="bg1"/>
                </a:solidFill>
              </a:rPr>
              <a:t>circular dichroism of self-assembled metallic nanostructures revealed by optical second-harmonic generation.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it-IT" dirty="0" smtClean="0">
              <a:solidFill>
                <a:schemeClr val="bg1"/>
              </a:solidFill>
            </a:endParaRPr>
          </a:p>
        </p:txBody>
      </p:sp>
      <p:pic>
        <p:nvPicPr>
          <p:cNvPr id="4101" name="Picture 18" descr="Fondin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53209"/>
            <a:ext cx="9144000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13" descr="logo +marchi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9145588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33" descr="Immagine2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43113" y="2708275"/>
            <a:ext cx="7135812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7"/>
          <p:cNvSpPr txBox="1"/>
          <p:nvPr/>
        </p:nvSpPr>
        <p:spPr>
          <a:xfrm>
            <a:off x="179512" y="4756390"/>
            <a:ext cx="43204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/>
            <a:r>
              <a:rPr lang="en-US" sz="1400" b="1" dirty="0" smtClean="0"/>
              <a:t>Alessandro </a:t>
            </a:r>
            <a:r>
              <a:rPr lang="en-US" sz="1400" b="1" dirty="0" err="1" smtClean="0"/>
              <a:t>Belardini</a:t>
            </a:r>
            <a:r>
              <a:rPr lang="en-US" sz="1400" dirty="0" smtClean="0"/>
              <a:t>, Marco </a:t>
            </a:r>
            <a:r>
              <a:rPr lang="en-US" sz="1400" dirty="0" err="1" smtClean="0"/>
              <a:t>Centini</a:t>
            </a:r>
            <a:r>
              <a:rPr lang="en-US" sz="1400" dirty="0" smtClean="0"/>
              <a:t>, </a:t>
            </a:r>
            <a:r>
              <a:rPr lang="en-US" sz="1400" dirty="0" err="1" smtClean="0"/>
              <a:t>Grigore</a:t>
            </a:r>
            <a:r>
              <a:rPr lang="en-US" sz="1400" dirty="0" smtClean="0"/>
              <a:t> </a:t>
            </a:r>
            <a:r>
              <a:rPr lang="en-US" sz="1400" dirty="0" err="1" smtClean="0"/>
              <a:t>Leahu</a:t>
            </a:r>
            <a:r>
              <a:rPr lang="en-US" sz="1400" dirty="0" smtClean="0"/>
              <a:t>, Eugenio Fazio, </a:t>
            </a:r>
            <a:r>
              <a:rPr lang="en-US" sz="1400" dirty="0" err="1" smtClean="0"/>
              <a:t>Concita</a:t>
            </a:r>
            <a:r>
              <a:rPr lang="en-US" sz="1400" dirty="0" smtClean="0"/>
              <a:t> </a:t>
            </a:r>
            <a:r>
              <a:rPr lang="en-US" sz="1400" dirty="0" err="1" smtClean="0"/>
              <a:t>Sibilia</a:t>
            </a:r>
            <a:endParaRPr lang="it-IT" sz="1400" dirty="0" smtClean="0"/>
          </a:p>
          <a:p>
            <a:pPr marL="228600" indent="-228600">
              <a:buAutoNum type="alphaUcPeriod"/>
            </a:pPr>
            <a:endParaRPr lang="it-IT" sz="1200" dirty="0" smtClean="0"/>
          </a:p>
          <a:p>
            <a:r>
              <a:rPr lang="it-IT" sz="1200" i="1" dirty="0" smtClean="0"/>
              <a:t>Dipartimento di Scienze di Base e Applicate per l’Ingegneria</a:t>
            </a:r>
            <a:endParaRPr lang="it-IT" sz="1200" dirty="0" smtClean="0"/>
          </a:p>
          <a:p>
            <a:r>
              <a:rPr lang="it-IT" sz="1200" i="1" dirty="0" smtClean="0"/>
              <a:t>Sapienza Università di Roma</a:t>
            </a:r>
            <a:endParaRPr lang="it-IT" sz="1200" dirty="0" smtClean="0"/>
          </a:p>
          <a:p>
            <a:r>
              <a:rPr lang="it-IT" sz="1200" i="1" dirty="0" smtClean="0"/>
              <a:t>Roma, Italy</a:t>
            </a:r>
          </a:p>
          <a:p>
            <a:endParaRPr lang="it-IT" sz="1200" i="1" dirty="0" smtClean="0"/>
          </a:p>
          <a:p>
            <a:endParaRPr lang="it-IT" sz="1200" dirty="0" smtClean="0"/>
          </a:p>
          <a:p>
            <a:r>
              <a:rPr lang="it-IT" sz="1200" dirty="0" smtClean="0"/>
              <a:t> </a:t>
            </a:r>
            <a:r>
              <a:rPr lang="it-IT" sz="1200" b="1" dirty="0" smtClean="0"/>
              <a:t>	</a:t>
            </a:r>
            <a:r>
              <a:rPr lang="it-IT" sz="1200" dirty="0" smtClean="0"/>
              <a:t>		</a:t>
            </a:r>
          </a:p>
        </p:txBody>
      </p:sp>
      <p:pic>
        <p:nvPicPr>
          <p:cNvPr id="9" name="Picture 2" descr="logo&#10;                  laboratori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6119028"/>
            <a:ext cx="1431852" cy="620688"/>
          </a:xfrm>
          <a:prstGeom prst="rect">
            <a:avLst/>
          </a:prstGeom>
          <a:noFill/>
        </p:spPr>
      </p:pic>
      <p:sp>
        <p:nvSpPr>
          <p:cNvPr id="11" name="CasellaDiTesto 10"/>
          <p:cNvSpPr txBox="1"/>
          <p:nvPr/>
        </p:nvSpPr>
        <p:spPr>
          <a:xfrm>
            <a:off x="5148064" y="4769662"/>
            <a:ext cx="388843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smtClean="0"/>
              <a:t>Joseph W. </a:t>
            </a:r>
            <a:r>
              <a:rPr lang="it-IT" sz="1400" dirty="0" err="1" smtClean="0"/>
              <a:t>Haus</a:t>
            </a:r>
            <a:r>
              <a:rPr lang="it-IT" sz="1400" dirty="0" smtClean="0"/>
              <a:t>, Andrew </a:t>
            </a:r>
            <a:r>
              <a:rPr lang="it-IT" sz="1400" dirty="0" err="1" smtClean="0"/>
              <a:t>Sarangan</a:t>
            </a:r>
            <a:endParaRPr lang="it-IT" sz="1400" dirty="0" smtClean="0"/>
          </a:p>
          <a:p>
            <a:endParaRPr lang="it-IT" sz="1200" i="1" dirty="0" smtClean="0"/>
          </a:p>
          <a:p>
            <a:r>
              <a:rPr lang="it-IT" sz="1200" i="1" dirty="0" err="1" smtClean="0"/>
              <a:t>Department</a:t>
            </a:r>
            <a:r>
              <a:rPr lang="it-IT" sz="1200" i="1" dirty="0" smtClean="0"/>
              <a:t> </a:t>
            </a:r>
            <a:r>
              <a:rPr lang="it-IT" sz="1200" i="1" dirty="0" err="1" smtClean="0"/>
              <a:t>of</a:t>
            </a:r>
            <a:r>
              <a:rPr lang="it-IT" sz="1200" i="1" dirty="0" smtClean="0"/>
              <a:t> </a:t>
            </a:r>
            <a:r>
              <a:rPr lang="it-IT" sz="1200" i="1" dirty="0" err="1" smtClean="0"/>
              <a:t>Electrical</a:t>
            </a:r>
            <a:r>
              <a:rPr lang="it-IT" sz="1200" i="1" dirty="0" smtClean="0"/>
              <a:t> and Computer </a:t>
            </a:r>
            <a:r>
              <a:rPr lang="it-IT" sz="1200" i="1" dirty="0" err="1" smtClean="0"/>
              <a:t>Engineering</a:t>
            </a:r>
            <a:endParaRPr lang="it-IT" sz="1200" dirty="0" smtClean="0"/>
          </a:p>
          <a:p>
            <a:r>
              <a:rPr lang="it-IT" sz="1200" i="1" dirty="0" err="1" smtClean="0"/>
              <a:t>University</a:t>
            </a:r>
            <a:r>
              <a:rPr lang="it-IT" sz="1200" i="1" dirty="0" smtClean="0"/>
              <a:t> </a:t>
            </a:r>
            <a:r>
              <a:rPr lang="it-IT" sz="1200" i="1" dirty="0" err="1" smtClean="0"/>
              <a:t>of</a:t>
            </a:r>
            <a:r>
              <a:rPr lang="it-IT" sz="1200" i="1" dirty="0" smtClean="0"/>
              <a:t> </a:t>
            </a:r>
            <a:r>
              <a:rPr lang="it-IT" sz="1200" i="1" dirty="0" err="1" smtClean="0"/>
              <a:t>Dayton</a:t>
            </a:r>
            <a:endParaRPr lang="it-IT" sz="1200" dirty="0" smtClean="0"/>
          </a:p>
          <a:p>
            <a:r>
              <a:rPr lang="it-IT" sz="1200" i="1" dirty="0" err="1" smtClean="0"/>
              <a:t>Dayton</a:t>
            </a:r>
            <a:r>
              <a:rPr lang="it-IT" sz="1200" i="1" dirty="0" smtClean="0"/>
              <a:t>,Ohio,USA</a:t>
            </a:r>
            <a:endParaRPr lang="it-IT" sz="1200" dirty="0" smtClean="0"/>
          </a:p>
          <a:p>
            <a:r>
              <a:rPr lang="it-IT" sz="1200" dirty="0" smtClean="0"/>
              <a:t> </a:t>
            </a:r>
            <a:r>
              <a:rPr lang="it-IT" sz="1200" b="1" dirty="0" smtClean="0"/>
              <a:t>	</a:t>
            </a:r>
            <a:r>
              <a:rPr lang="it-IT" sz="1200" dirty="0" smtClean="0"/>
              <a:t>		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1849222" y="6225152"/>
            <a:ext cx="221567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50" dirty="0" smtClean="0"/>
              <a:t>Concita.sibilia@uniroma1.it</a:t>
            </a:r>
          </a:p>
          <a:p>
            <a:r>
              <a:rPr lang="it-IT" sz="1050" dirty="0" smtClean="0"/>
              <a:t>Alessandro.belardini@uniroma1.it</a:t>
            </a:r>
            <a:endParaRPr lang="it-IT" sz="1050" dirty="0"/>
          </a:p>
        </p:txBody>
      </p:sp>
      <p:sp>
        <p:nvSpPr>
          <p:cNvPr id="14" name="Rettangolo 13"/>
          <p:cNvSpPr/>
          <p:nvPr/>
        </p:nvSpPr>
        <p:spPr>
          <a:xfrm>
            <a:off x="1853177" y="6631468"/>
            <a:ext cx="394691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50" dirty="0" smtClean="0"/>
              <a:t>http://www.sbai.uniroma1.it/laboratori/nonlinear_photonics_lab/</a:t>
            </a:r>
            <a:endParaRPr lang="it-IT" sz="1050" dirty="0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9607" y="3173644"/>
            <a:ext cx="2126529" cy="12835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it-IT" dirty="0">
                <a:solidFill>
                  <a:srgbClr val="FFFFFF"/>
                </a:solidFill>
              </a:rPr>
              <a:t>Pagina </a:t>
            </a:r>
            <a:fld id="{9FBDB65B-0880-4F5C-936F-160EE957F41A}" type="slidenum">
              <a:rPr lang="it-IT">
                <a:solidFill>
                  <a:srgbClr val="FFFFFF"/>
                </a:solidFill>
              </a:rPr>
              <a:pPr/>
              <a:t>10</a:t>
            </a:fld>
            <a:endParaRPr lang="it-IT" dirty="0">
              <a:solidFill>
                <a:srgbClr val="FFFFFF"/>
              </a:solidFill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6214181" y="2643182"/>
          <a:ext cx="2188462" cy="2920992"/>
        </p:xfrm>
        <a:graphic>
          <a:graphicData uri="http://schemas.openxmlformats.org/presentationml/2006/ole">
            <p:oleObj spid="_x0000_s8196" name="Acrobat Document" r:id="rId4" imgW="5667139" imgH="7562729" progId="AcroExch.Document.7">
              <p:embed/>
            </p:oleObj>
          </a:graphicData>
        </a:graphic>
      </p:graphicFrame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2857496"/>
            <a:ext cx="2157018" cy="2749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asellaDiTesto 13"/>
          <p:cNvSpPr txBox="1"/>
          <p:nvPr/>
        </p:nvSpPr>
        <p:spPr>
          <a:xfrm>
            <a:off x="357158" y="5715016"/>
            <a:ext cx="3280065" cy="276999"/>
          </a:xfrm>
          <a:prstGeom prst="rect">
            <a:avLst/>
          </a:prstGeom>
          <a:noFill/>
          <a:ln>
            <a:solidFill>
              <a:srgbClr val="FFFFCC"/>
            </a:solidFill>
          </a:ln>
        </p:spPr>
        <p:txBody>
          <a:bodyPr wrap="none" rtlCol="0">
            <a:spAutoFit/>
          </a:bodyPr>
          <a:lstStyle/>
          <a:p>
            <a:r>
              <a:rPr lang="da-DK" sz="1200" dirty="0" smtClean="0">
                <a:solidFill>
                  <a:srgbClr val="822433"/>
                </a:solidFill>
              </a:rPr>
              <a:t>Gansel et al., Science </a:t>
            </a:r>
            <a:r>
              <a:rPr lang="da-DK" sz="1200" i="1" dirty="0" smtClean="0">
                <a:solidFill>
                  <a:srgbClr val="822433"/>
                </a:solidFill>
              </a:rPr>
              <a:t>325, 1513-1515 (2009)</a:t>
            </a:r>
            <a:endParaRPr lang="it-IT" sz="1200" dirty="0">
              <a:solidFill>
                <a:srgbClr val="822433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2714612" y="3214686"/>
            <a:ext cx="153599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dirty="0" smtClean="0">
                <a:solidFill>
                  <a:srgbClr val="822433"/>
                </a:solidFill>
              </a:rPr>
              <a:t>3D chiral </a:t>
            </a:r>
            <a:r>
              <a:rPr lang="it-IT" sz="1050" dirty="0" err="1" smtClean="0">
                <a:solidFill>
                  <a:srgbClr val="822433"/>
                </a:solidFill>
              </a:rPr>
              <a:t>metamaterial</a:t>
            </a:r>
            <a:endParaRPr lang="it-IT" sz="1050" dirty="0">
              <a:solidFill>
                <a:srgbClr val="822433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4786314" y="3786190"/>
            <a:ext cx="133882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822433"/>
                </a:solidFill>
              </a:rPr>
              <a:t>2D chiral </a:t>
            </a:r>
            <a:r>
              <a:rPr lang="it-IT" dirty="0" err="1" smtClean="0">
                <a:solidFill>
                  <a:srgbClr val="822433"/>
                </a:solidFill>
              </a:rPr>
              <a:t>metamaterial</a:t>
            </a:r>
            <a:endParaRPr lang="it-IT" dirty="0">
              <a:solidFill>
                <a:srgbClr val="822433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4644008" y="1124744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22433"/>
                </a:solidFill>
              </a:rPr>
              <a:t>In the last years a lot of effort was devoted to the study on </a:t>
            </a:r>
            <a:r>
              <a:rPr lang="en-US" dirty="0" err="1" smtClean="0">
                <a:solidFill>
                  <a:srgbClr val="822433"/>
                </a:solidFill>
              </a:rPr>
              <a:t>chiral</a:t>
            </a:r>
            <a:r>
              <a:rPr lang="en-US" dirty="0" smtClean="0">
                <a:solidFill>
                  <a:srgbClr val="822433"/>
                </a:solidFill>
              </a:rPr>
              <a:t> </a:t>
            </a:r>
            <a:r>
              <a:rPr lang="en-US" dirty="0" err="1" smtClean="0">
                <a:solidFill>
                  <a:srgbClr val="822433"/>
                </a:solidFill>
              </a:rPr>
              <a:t>plasmonic</a:t>
            </a:r>
            <a:r>
              <a:rPr lang="en-US" dirty="0" smtClean="0">
                <a:solidFill>
                  <a:srgbClr val="822433"/>
                </a:solidFill>
              </a:rPr>
              <a:t> </a:t>
            </a:r>
            <a:r>
              <a:rPr lang="en-US" dirty="0" err="1" smtClean="0">
                <a:solidFill>
                  <a:srgbClr val="822433"/>
                </a:solidFill>
              </a:rPr>
              <a:t>metamaterials</a:t>
            </a:r>
            <a:endParaRPr lang="en-US" dirty="0" smtClean="0">
              <a:solidFill>
                <a:srgbClr val="822433"/>
              </a:solidFill>
            </a:endParaRPr>
          </a:p>
          <a:p>
            <a:endParaRPr lang="en-US" dirty="0" smtClean="0">
              <a:solidFill>
                <a:srgbClr val="822433"/>
              </a:solidFill>
            </a:endParaRPr>
          </a:p>
          <a:p>
            <a:r>
              <a:rPr lang="en-US" dirty="0" smtClean="0">
                <a:solidFill>
                  <a:srgbClr val="822433"/>
                </a:solidFill>
              </a:rPr>
              <a:t>Both 3D- and 2D-chiral </a:t>
            </a:r>
            <a:r>
              <a:rPr lang="en-US" dirty="0" err="1" smtClean="0">
                <a:solidFill>
                  <a:srgbClr val="822433"/>
                </a:solidFill>
              </a:rPr>
              <a:t>metamaterials</a:t>
            </a:r>
            <a:r>
              <a:rPr lang="en-US" dirty="0" smtClean="0">
                <a:solidFill>
                  <a:srgbClr val="822433"/>
                </a:solidFill>
              </a:rPr>
              <a:t> were studied</a:t>
            </a:r>
          </a:p>
        </p:txBody>
      </p:sp>
      <p:sp>
        <p:nvSpPr>
          <p:cNvPr id="18" name="Segnaposto numero diapositiva 15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2346E0C0-6F29-448C-83FA-60AA687DBEA6}" type="slidenum">
              <a:rPr lang="it-IT" sz="1100" smtClean="0">
                <a:solidFill>
                  <a:srgbClr val="822433"/>
                </a:solidFill>
              </a:rPr>
              <a:pPr algn="r">
                <a:defRPr/>
              </a:pPr>
              <a:t>10</a:t>
            </a:fld>
            <a:endParaRPr lang="it-IT" sz="1100">
              <a:solidFill>
                <a:srgbClr val="822433"/>
              </a:solidFill>
            </a:endParaRPr>
          </a:p>
        </p:txBody>
      </p:sp>
      <p:pic>
        <p:nvPicPr>
          <p:cNvPr id="19" name="Immagine 1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1000108"/>
            <a:ext cx="2436196" cy="163039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itolo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3D and 2D </a:t>
            </a:r>
            <a:r>
              <a:rPr lang="en-US" dirty="0" err="1" smtClean="0">
                <a:solidFill>
                  <a:srgbClr val="800000"/>
                </a:solidFill>
              </a:rPr>
              <a:t>Chirality</a:t>
            </a:r>
            <a:r>
              <a:rPr lang="en-US" dirty="0" smtClean="0">
                <a:solidFill>
                  <a:srgbClr val="800000"/>
                </a:solidFill>
              </a:rPr>
              <a:t/>
            </a:r>
            <a:br>
              <a:rPr lang="en-US" dirty="0" smtClean="0">
                <a:solidFill>
                  <a:srgbClr val="800000"/>
                </a:solidFill>
              </a:rPr>
            </a:br>
            <a:endParaRPr lang="it-IT" dirty="0"/>
          </a:p>
        </p:txBody>
      </p:sp>
      <p:sp>
        <p:nvSpPr>
          <p:cNvPr id="22" name="Rettangolo 21"/>
          <p:cNvSpPr/>
          <p:nvPr/>
        </p:nvSpPr>
        <p:spPr>
          <a:xfrm>
            <a:off x="4714876" y="5715016"/>
            <a:ext cx="392909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50" dirty="0" err="1" smtClean="0">
                <a:solidFill>
                  <a:srgbClr val="790022"/>
                </a:solidFill>
              </a:rPr>
              <a:t>Valev</a:t>
            </a:r>
            <a:r>
              <a:rPr lang="it-IT" sz="1050" dirty="0" smtClean="0">
                <a:solidFill>
                  <a:srgbClr val="790022"/>
                </a:solidFill>
              </a:rPr>
              <a:t>, V. K., </a:t>
            </a:r>
            <a:r>
              <a:rPr lang="it-IT" sz="1050" dirty="0" err="1" smtClean="0">
                <a:solidFill>
                  <a:srgbClr val="790022"/>
                </a:solidFill>
              </a:rPr>
              <a:t>et</a:t>
            </a:r>
            <a:r>
              <a:rPr lang="it-IT" sz="1050" dirty="0" smtClean="0">
                <a:solidFill>
                  <a:srgbClr val="790022"/>
                </a:solidFill>
              </a:rPr>
              <a:t> al., </a:t>
            </a:r>
            <a:r>
              <a:rPr lang="it-IT" sz="1050" dirty="0" err="1" smtClean="0">
                <a:solidFill>
                  <a:srgbClr val="790022"/>
                </a:solidFill>
              </a:rPr>
              <a:t>Adv</a:t>
            </a:r>
            <a:r>
              <a:rPr lang="it-IT" sz="1050" dirty="0" smtClean="0">
                <a:solidFill>
                  <a:srgbClr val="790022"/>
                </a:solidFill>
              </a:rPr>
              <a:t>. Mater., 26: 4074–4081 (2014)</a:t>
            </a:r>
            <a:endParaRPr lang="it-IT" sz="1050" dirty="0">
              <a:solidFill>
                <a:srgbClr val="790022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2643174" y="1071546"/>
            <a:ext cx="1785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000000"/>
                </a:solidFill>
              </a:rPr>
              <a:t>The </a:t>
            </a:r>
            <a:r>
              <a:rPr lang="it-IT" sz="1200" dirty="0" err="1" smtClean="0">
                <a:solidFill>
                  <a:srgbClr val="000000"/>
                </a:solidFill>
              </a:rPr>
              <a:t>most</a:t>
            </a:r>
            <a:r>
              <a:rPr lang="it-IT" sz="1200" dirty="0" smtClean="0">
                <a:solidFill>
                  <a:srgbClr val="000000"/>
                </a:solidFill>
              </a:rPr>
              <a:t> </a:t>
            </a:r>
            <a:r>
              <a:rPr lang="it-IT" sz="1200" dirty="0" err="1" smtClean="0">
                <a:solidFill>
                  <a:srgbClr val="000000"/>
                </a:solidFill>
              </a:rPr>
              <a:t>evident</a:t>
            </a:r>
            <a:r>
              <a:rPr lang="it-IT" sz="1200" dirty="0" smtClean="0">
                <a:solidFill>
                  <a:srgbClr val="000000"/>
                </a:solidFill>
              </a:rPr>
              <a:t> </a:t>
            </a:r>
            <a:r>
              <a:rPr lang="it-IT" sz="1200" dirty="0" err="1" smtClean="0">
                <a:solidFill>
                  <a:srgbClr val="000000"/>
                </a:solidFill>
              </a:rPr>
              <a:t>symmtetry</a:t>
            </a:r>
            <a:r>
              <a:rPr lang="it-IT" sz="1200" dirty="0" smtClean="0">
                <a:solidFill>
                  <a:srgbClr val="000000"/>
                </a:solidFill>
              </a:rPr>
              <a:t> </a:t>
            </a:r>
            <a:r>
              <a:rPr lang="it-IT" sz="1200" dirty="0" err="1" smtClean="0">
                <a:solidFill>
                  <a:srgbClr val="000000"/>
                </a:solidFill>
              </a:rPr>
              <a:t>breaking</a:t>
            </a:r>
            <a:r>
              <a:rPr lang="it-IT" sz="1200" dirty="0" smtClean="0">
                <a:solidFill>
                  <a:srgbClr val="000000"/>
                </a:solidFill>
              </a:rPr>
              <a:t> </a:t>
            </a:r>
            <a:r>
              <a:rPr lang="it-IT" sz="1200" dirty="0" err="1" smtClean="0">
                <a:solidFill>
                  <a:srgbClr val="000000"/>
                </a:solidFill>
              </a:rPr>
              <a:t>is</a:t>
            </a:r>
            <a:r>
              <a:rPr lang="it-IT" sz="1200" dirty="0" smtClean="0">
                <a:solidFill>
                  <a:srgbClr val="000000"/>
                </a:solidFill>
              </a:rPr>
              <a:t> the </a:t>
            </a:r>
            <a:r>
              <a:rPr lang="it-IT" sz="1200" dirty="0" err="1" smtClean="0">
                <a:solidFill>
                  <a:srgbClr val="000000"/>
                </a:solidFill>
              </a:rPr>
              <a:t>lack</a:t>
            </a:r>
            <a:r>
              <a:rPr lang="it-IT" sz="1200" dirty="0" smtClean="0">
                <a:solidFill>
                  <a:srgbClr val="000000"/>
                </a:solidFill>
              </a:rPr>
              <a:t> </a:t>
            </a:r>
            <a:r>
              <a:rPr lang="it-IT" sz="1200" dirty="0" err="1" smtClean="0">
                <a:solidFill>
                  <a:srgbClr val="000000"/>
                </a:solidFill>
              </a:rPr>
              <a:t>of</a:t>
            </a:r>
            <a:r>
              <a:rPr lang="it-IT" sz="1200" dirty="0" smtClean="0">
                <a:solidFill>
                  <a:srgbClr val="000000"/>
                </a:solidFill>
              </a:rPr>
              <a:t> </a:t>
            </a:r>
            <a:r>
              <a:rPr lang="it-IT" sz="1200" dirty="0" err="1" smtClean="0">
                <a:solidFill>
                  <a:srgbClr val="000000"/>
                </a:solidFill>
              </a:rPr>
              <a:t>myrror</a:t>
            </a:r>
            <a:r>
              <a:rPr lang="it-IT" sz="1200" dirty="0" smtClean="0">
                <a:solidFill>
                  <a:srgbClr val="000000"/>
                </a:solidFill>
              </a:rPr>
              <a:t> </a:t>
            </a:r>
            <a:r>
              <a:rPr lang="it-IT" sz="1200" dirty="0" err="1" smtClean="0">
                <a:solidFill>
                  <a:srgbClr val="000000"/>
                </a:solidFill>
              </a:rPr>
              <a:t>symmetry</a:t>
            </a:r>
            <a:r>
              <a:rPr lang="it-IT" sz="1200" dirty="0" smtClean="0">
                <a:solidFill>
                  <a:srgbClr val="000000"/>
                </a:solidFill>
              </a:rPr>
              <a:t>  - </a:t>
            </a:r>
            <a:r>
              <a:rPr lang="it-IT" sz="1200" b="1" dirty="0" err="1" smtClean="0">
                <a:solidFill>
                  <a:srgbClr val="000000"/>
                </a:solidFill>
              </a:rPr>
              <a:t>chirality</a:t>
            </a:r>
            <a:r>
              <a:rPr lang="it-IT" sz="1200" b="1" dirty="0" smtClean="0">
                <a:solidFill>
                  <a:srgbClr val="000000"/>
                </a:solidFill>
              </a:rPr>
              <a:t> </a:t>
            </a:r>
            <a:r>
              <a:rPr lang="it-IT" sz="1200" dirty="0" smtClean="0">
                <a:solidFill>
                  <a:srgbClr val="000000"/>
                </a:solidFill>
              </a:rPr>
              <a:t>-</a:t>
            </a:r>
            <a:endParaRPr lang="it-IT" sz="1200" dirty="0">
              <a:solidFill>
                <a:srgbClr val="000000"/>
              </a:solidFill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4643438" y="571480"/>
            <a:ext cx="4286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chirality</a:t>
            </a:r>
            <a:r>
              <a:rPr lang="en-US" dirty="0" smtClean="0">
                <a:solidFill>
                  <a:srgbClr val="000000"/>
                </a:solidFill>
              </a:rPr>
              <a:t> is  very important in nature and scientists try to replicate it artificially at the </a:t>
            </a:r>
            <a:r>
              <a:rPr lang="en-US" dirty="0" err="1" smtClean="0">
                <a:solidFill>
                  <a:srgbClr val="000000"/>
                </a:solidFill>
              </a:rPr>
              <a:t>nanoscale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212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84213" y="188913"/>
            <a:ext cx="7848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rgbClr val="800000"/>
                </a:solidFill>
              </a:rPr>
              <a:t>Pseudo </a:t>
            </a:r>
            <a:r>
              <a:rPr lang="en-US" sz="2800" b="1" dirty="0" err="1" smtClean="0">
                <a:solidFill>
                  <a:srgbClr val="800000"/>
                </a:solidFill>
              </a:rPr>
              <a:t>Chirality</a:t>
            </a:r>
            <a:r>
              <a:rPr lang="en-US" sz="2800" b="1" dirty="0" smtClean="0">
                <a:solidFill>
                  <a:srgbClr val="800000"/>
                </a:solidFill>
              </a:rPr>
              <a:t> (or Extrinsic </a:t>
            </a:r>
            <a:r>
              <a:rPr lang="en-US" sz="2800" b="1" dirty="0" err="1" smtClean="0">
                <a:solidFill>
                  <a:srgbClr val="800000"/>
                </a:solidFill>
              </a:rPr>
              <a:t>Chirality</a:t>
            </a:r>
            <a:r>
              <a:rPr lang="en-US" sz="2800" b="1" dirty="0" smtClean="0">
                <a:solidFill>
                  <a:srgbClr val="800000"/>
                </a:solidFill>
              </a:rPr>
              <a:t>)</a:t>
            </a:r>
            <a:endParaRPr lang="en-US" sz="2800" b="1" dirty="0">
              <a:solidFill>
                <a:srgbClr val="80000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47" y="1146404"/>
            <a:ext cx="4287129" cy="31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uppo 15"/>
          <p:cNvGrpSpPr/>
          <p:nvPr/>
        </p:nvGrpSpPr>
        <p:grpSpPr>
          <a:xfrm>
            <a:off x="5364088" y="4339540"/>
            <a:ext cx="1512168" cy="1431787"/>
            <a:chOff x="6156176" y="3284984"/>
            <a:chExt cx="1901264" cy="1800200"/>
          </a:xfrm>
        </p:grpSpPr>
        <p:sp>
          <p:nvSpPr>
            <p:cNvPr id="9" name="Arco a tutto sesto 8"/>
            <p:cNvSpPr/>
            <p:nvPr/>
          </p:nvSpPr>
          <p:spPr>
            <a:xfrm>
              <a:off x="6185232" y="3356992"/>
              <a:ext cx="1857048" cy="1728192"/>
            </a:xfrm>
            <a:prstGeom prst="blockArc">
              <a:avLst>
                <a:gd name="adj1" fmla="val 10800000"/>
                <a:gd name="adj2" fmla="val 0"/>
                <a:gd name="adj3" fmla="val 4877"/>
              </a:avLst>
            </a:prstGeom>
            <a:solidFill>
              <a:srgbClr val="FF9900"/>
            </a:solidFill>
            <a:ln>
              <a:noFill/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822433"/>
                </a:solidFill>
              </a:endParaRPr>
            </a:p>
          </p:txBody>
        </p:sp>
        <p:sp>
          <p:nvSpPr>
            <p:cNvPr id="10" name="Rettangolo 9"/>
            <p:cNvSpPr/>
            <p:nvPr/>
          </p:nvSpPr>
          <p:spPr>
            <a:xfrm>
              <a:off x="6156176" y="3284984"/>
              <a:ext cx="1901264" cy="1769339"/>
            </a:xfrm>
            <a:prstGeom prst="rect">
              <a:avLst/>
            </a:prstGeom>
            <a:noFill/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1" name="Arco 10"/>
            <p:cNvSpPr/>
            <p:nvPr/>
          </p:nvSpPr>
          <p:spPr>
            <a:xfrm>
              <a:off x="6372200" y="3573016"/>
              <a:ext cx="1512168" cy="1512168"/>
            </a:xfrm>
            <a:prstGeom prst="arc">
              <a:avLst>
                <a:gd name="adj1" fmla="val 11277946"/>
                <a:gd name="adj2" fmla="val 0"/>
              </a:avLst>
            </a:prstGeom>
            <a:ln w="38100">
              <a:solidFill>
                <a:schemeClr val="tx1"/>
              </a:solidFill>
              <a:headEnd type="triangle"/>
            </a:ln>
            <a:scene3d>
              <a:camera prst="isometricLeftDown"/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822433"/>
                </a:solidFill>
              </a:endParaRPr>
            </a:p>
          </p:txBody>
        </p:sp>
      </p:grpSp>
      <p:cxnSp>
        <p:nvCxnSpPr>
          <p:cNvPr id="28" name="Connettore 2 27"/>
          <p:cNvCxnSpPr/>
          <p:nvPr/>
        </p:nvCxnSpPr>
        <p:spPr>
          <a:xfrm rot="10800000" flipV="1">
            <a:off x="5536797" y="4969526"/>
            <a:ext cx="571820" cy="556396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uppo 19"/>
          <p:cNvGrpSpPr/>
          <p:nvPr/>
        </p:nvGrpSpPr>
        <p:grpSpPr>
          <a:xfrm>
            <a:off x="7164288" y="4321550"/>
            <a:ext cx="1512168" cy="1521785"/>
            <a:chOff x="5911096" y="3099821"/>
            <a:chExt cx="1901264" cy="1913355"/>
          </a:xfrm>
        </p:grpSpPr>
        <p:sp>
          <p:nvSpPr>
            <p:cNvPr id="17" name="Arco a tutto sesto 16"/>
            <p:cNvSpPr/>
            <p:nvPr/>
          </p:nvSpPr>
          <p:spPr>
            <a:xfrm>
              <a:off x="5911096" y="3284984"/>
              <a:ext cx="1857048" cy="1728192"/>
            </a:xfrm>
            <a:prstGeom prst="blockArc">
              <a:avLst>
                <a:gd name="adj1" fmla="val 10800000"/>
                <a:gd name="adj2" fmla="val 0"/>
                <a:gd name="adj3" fmla="val 4877"/>
              </a:avLst>
            </a:prstGeom>
            <a:solidFill>
              <a:srgbClr val="FF9900"/>
            </a:solidFill>
            <a:ln>
              <a:noFill/>
            </a:ln>
            <a:scene3d>
              <a:camera prst="isometricRight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822433"/>
                </a:solidFill>
              </a:endParaRPr>
            </a:p>
          </p:txBody>
        </p:sp>
        <p:sp>
          <p:nvSpPr>
            <p:cNvPr id="18" name="Rettangolo 17"/>
            <p:cNvSpPr/>
            <p:nvPr/>
          </p:nvSpPr>
          <p:spPr>
            <a:xfrm>
              <a:off x="5911096" y="3099821"/>
              <a:ext cx="1901264" cy="1769339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9" name="Arco 18"/>
            <p:cNvSpPr/>
            <p:nvPr/>
          </p:nvSpPr>
          <p:spPr>
            <a:xfrm>
              <a:off x="6055112" y="3501008"/>
              <a:ext cx="1512168" cy="1512168"/>
            </a:xfrm>
            <a:prstGeom prst="arc">
              <a:avLst>
                <a:gd name="adj1" fmla="val 11277946"/>
                <a:gd name="adj2" fmla="val 0"/>
              </a:avLst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  <a:scene3d>
              <a:camera prst="isometricRightUp"/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822433"/>
                </a:solidFill>
              </a:endParaRPr>
            </a:p>
          </p:txBody>
        </p:sp>
      </p:grpSp>
      <p:cxnSp>
        <p:nvCxnSpPr>
          <p:cNvPr id="29" name="Connettore 2 28"/>
          <p:cNvCxnSpPr/>
          <p:nvPr/>
        </p:nvCxnSpPr>
        <p:spPr>
          <a:xfrm rot="16200000" flipH="1">
            <a:off x="7908370" y="5098359"/>
            <a:ext cx="515443" cy="401794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uppo 23"/>
          <p:cNvGrpSpPr/>
          <p:nvPr/>
        </p:nvGrpSpPr>
        <p:grpSpPr>
          <a:xfrm>
            <a:off x="7380312" y="1484784"/>
            <a:ext cx="1584176" cy="1474253"/>
            <a:chOff x="6444208" y="1484784"/>
            <a:chExt cx="1901264" cy="1769339"/>
          </a:xfrm>
        </p:grpSpPr>
        <p:sp>
          <p:nvSpPr>
            <p:cNvPr id="21" name="Arco a tutto sesto 20"/>
            <p:cNvSpPr/>
            <p:nvPr/>
          </p:nvSpPr>
          <p:spPr>
            <a:xfrm>
              <a:off x="6459368" y="1525931"/>
              <a:ext cx="1857048" cy="1728192"/>
            </a:xfrm>
            <a:prstGeom prst="blockArc">
              <a:avLst>
                <a:gd name="adj1" fmla="val 10800000"/>
                <a:gd name="adj2" fmla="val 0"/>
                <a:gd name="adj3" fmla="val 4877"/>
              </a:avLst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822433"/>
                </a:solidFill>
              </a:endParaRPr>
            </a:p>
          </p:txBody>
        </p:sp>
        <p:sp>
          <p:nvSpPr>
            <p:cNvPr id="22" name="Rettangolo 21"/>
            <p:cNvSpPr/>
            <p:nvPr/>
          </p:nvSpPr>
          <p:spPr>
            <a:xfrm>
              <a:off x="6444208" y="1484784"/>
              <a:ext cx="1901264" cy="176933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23" name="Arco 22"/>
            <p:cNvSpPr/>
            <p:nvPr/>
          </p:nvSpPr>
          <p:spPr>
            <a:xfrm>
              <a:off x="6660232" y="1741955"/>
              <a:ext cx="1512168" cy="1512168"/>
            </a:xfrm>
            <a:prstGeom prst="arc">
              <a:avLst>
                <a:gd name="adj1" fmla="val 11277946"/>
                <a:gd name="adj2" fmla="val 0"/>
              </a:avLst>
            </a:prstGeom>
            <a:ln w="254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822433"/>
                </a:solidFill>
              </a:endParaRPr>
            </a:p>
          </p:txBody>
        </p:sp>
      </p:grpSp>
      <p:sp>
        <p:nvSpPr>
          <p:cNvPr id="39" name="CasellaDiTesto 38"/>
          <p:cNvSpPr txBox="1"/>
          <p:nvPr/>
        </p:nvSpPr>
        <p:spPr>
          <a:xfrm>
            <a:off x="616867" y="786364"/>
            <a:ext cx="188384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822433"/>
                </a:solidFill>
              </a:rPr>
              <a:t>E. </a:t>
            </a:r>
            <a:r>
              <a:rPr lang="it-IT" dirty="0" err="1" smtClean="0">
                <a:solidFill>
                  <a:srgbClr val="822433"/>
                </a:solidFill>
              </a:rPr>
              <a:t>Plum</a:t>
            </a:r>
            <a:r>
              <a:rPr lang="it-IT" dirty="0" smtClean="0">
                <a:solidFill>
                  <a:srgbClr val="822433"/>
                </a:solidFill>
              </a:rPr>
              <a:t>, PRL 102,113902 (2009)</a:t>
            </a:r>
            <a:endParaRPr lang="it-IT" dirty="0">
              <a:solidFill>
                <a:srgbClr val="822433"/>
              </a:solidFill>
            </a:endParaRPr>
          </a:p>
        </p:txBody>
      </p:sp>
      <p:sp>
        <p:nvSpPr>
          <p:cNvPr id="40" name="CasellaDiTesto 39"/>
          <p:cNvSpPr txBox="1"/>
          <p:nvPr/>
        </p:nvSpPr>
        <p:spPr>
          <a:xfrm>
            <a:off x="539552" y="4593496"/>
            <a:ext cx="206338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822433"/>
                </a:solidFill>
              </a:rPr>
              <a:t>S.N.</a:t>
            </a:r>
            <a:r>
              <a:rPr lang="it-IT" dirty="0" smtClean="0">
                <a:solidFill>
                  <a:srgbClr val="822433"/>
                </a:solidFill>
              </a:rPr>
              <a:t> </a:t>
            </a:r>
            <a:r>
              <a:rPr lang="it-IT" dirty="0" err="1" smtClean="0">
                <a:solidFill>
                  <a:srgbClr val="822433"/>
                </a:solidFill>
              </a:rPr>
              <a:t>Volkov</a:t>
            </a:r>
            <a:r>
              <a:rPr lang="it-IT" dirty="0" smtClean="0">
                <a:solidFill>
                  <a:srgbClr val="822433"/>
                </a:solidFill>
              </a:rPr>
              <a:t>, PRA 79, 043819 (2009)</a:t>
            </a:r>
            <a:endParaRPr lang="it-IT" dirty="0">
              <a:solidFill>
                <a:srgbClr val="822433"/>
              </a:solidFill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4857760"/>
            <a:ext cx="2811786" cy="119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CasellaDiTesto 44"/>
          <p:cNvSpPr txBox="1"/>
          <p:nvPr/>
        </p:nvSpPr>
        <p:spPr>
          <a:xfrm>
            <a:off x="6084168" y="4098732"/>
            <a:ext cx="288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822433"/>
                </a:solidFill>
              </a:rPr>
              <a:t>L</a:t>
            </a:r>
            <a:endParaRPr lang="it-IT" sz="2000" dirty="0">
              <a:solidFill>
                <a:srgbClr val="822433"/>
              </a:solidFill>
            </a:endParaRPr>
          </a:p>
        </p:txBody>
      </p:sp>
      <p:sp>
        <p:nvSpPr>
          <p:cNvPr id="46" name="CasellaDiTesto 45"/>
          <p:cNvSpPr txBox="1"/>
          <p:nvPr/>
        </p:nvSpPr>
        <p:spPr>
          <a:xfrm>
            <a:off x="7740352" y="4026724"/>
            <a:ext cx="288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822433"/>
                </a:solidFill>
              </a:rPr>
              <a:t>R</a:t>
            </a:r>
            <a:endParaRPr lang="it-IT" sz="2000" dirty="0">
              <a:solidFill>
                <a:srgbClr val="822433"/>
              </a:solidFill>
            </a:endParaRPr>
          </a:p>
        </p:txBody>
      </p:sp>
      <p:sp>
        <p:nvSpPr>
          <p:cNvPr id="48" name="CasellaDiTesto 47"/>
          <p:cNvSpPr txBox="1"/>
          <p:nvPr/>
        </p:nvSpPr>
        <p:spPr>
          <a:xfrm>
            <a:off x="4500562" y="804034"/>
            <a:ext cx="26642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822433"/>
                </a:solidFill>
              </a:rPr>
              <a:t>Pseudo chirality</a:t>
            </a:r>
            <a:r>
              <a:rPr lang="en-US" sz="2000" dirty="0" smtClean="0">
                <a:solidFill>
                  <a:srgbClr val="822433"/>
                </a:solidFill>
              </a:rPr>
              <a:t>:</a:t>
            </a:r>
          </a:p>
          <a:p>
            <a:r>
              <a:rPr lang="en-US" sz="2000" dirty="0" smtClean="0">
                <a:solidFill>
                  <a:srgbClr val="822433"/>
                </a:solidFill>
              </a:rPr>
              <a:t>A non-chiral element breaks the symmetry when is tilted with respect the incidence light.</a:t>
            </a:r>
          </a:p>
          <a:p>
            <a:r>
              <a:rPr lang="en-US" sz="2000" dirty="0" smtClean="0">
                <a:solidFill>
                  <a:srgbClr val="822433"/>
                </a:solidFill>
              </a:rPr>
              <a:t>The element thus assumes a chiral behavior  </a:t>
            </a:r>
            <a:endParaRPr lang="en-US" sz="2000" dirty="0">
              <a:solidFill>
                <a:srgbClr val="822433"/>
              </a:solidFill>
            </a:endParaRPr>
          </a:p>
        </p:txBody>
      </p:sp>
      <p:sp>
        <p:nvSpPr>
          <p:cNvPr id="49" name="Rettangolo 48"/>
          <p:cNvSpPr/>
          <p:nvPr/>
        </p:nvSpPr>
        <p:spPr>
          <a:xfrm>
            <a:off x="7524328" y="714356"/>
            <a:ext cx="12443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 smtClean="0">
                <a:solidFill>
                  <a:srgbClr val="822433"/>
                </a:solidFill>
              </a:rPr>
              <a:t>no-chirality</a:t>
            </a:r>
            <a:endParaRPr lang="it-IT" dirty="0">
              <a:solidFill>
                <a:srgbClr val="822433"/>
              </a:solidFill>
            </a:endParaRPr>
          </a:p>
        </p:txBody>
      </p:sp>
      <p:cxnSp>
        <p:nvCxnSpPr>
          <p:cNvPr id="41" name="Connettore 2 40"/>
          <p:cNvCxnSpPr/>
          <p:nvPr/>
        </p:nvCxnSpPr>
        <p:spPr>
          <a:xfrm rot="5400000" flipH="1" flipV="1">
            <a:off x="7455265" y="2295588"/>
            <a:ext cx="1215847" cy="213624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2 50"/>
          <p:cNvCxnSpPr/>
          <p:nvPr/>
        </p:nvCxnSpPr>
        <p:spPr>
          <a:xfrm rot="5400000" flipH="1" flipV="1">
            <a:off x="5367033" y="5463939"/>
            <a:ext cx="1215847" cy="213624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ttore 2 51"/>
          <p:cNvCxnSpPr/>
          <p:nvPr/>
        </p:nvCxnSpPr>
        <p:spPr>
          <a:xfrm rot="5400000" flipH="1" flipV="1">
            <a:off x="7239241" y="5573186"/>
            <a:ext cx="1215847" cy="213624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2 53"/>
          <p:cNvCxnSpPr/>
          <p:nvPr/>
        </p:nvCxnSpPr>
        <p:spPr>
          <a:xfrm rot="5400000">
            <a:off x="7957170" y="1577658"/>
            <a:ext cx="432048" cy="1588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2 54"/>
          <p:cNvCxnSpPr/>
          <p:nvPr/>
        </p:nvCxnSpPr>
        <p:spPr>
          <a:xfrm rot="5400000" flipH="1" flipV="1">
            <a:off x="7821109" y="2163265"/>
            <a:ext cx="720080" cy="126518"/>
          </a:xfrm>
          <a:prstGeom prst="straightConnector1">
            <a:avLst/>
          </a:prstGeom>
          <a:ln w="9525">
            <a:solidFill>
              <a:schemeClr val="tx1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2 56"/>
          <p:cNvCxnSpPr/>
          <p:nvPr/>
        </p:nvCxnSpPr>
        <p:spPr>
          <a:xfrm rot="5400000">
            <a:off x="5868938" y="4746010"/>
            <a:ext cx="432048" cy="1588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ttore 2 57"/>
          <p:cNvCxnSpPr/>
          <p:nvPr/>
        </p:nvCxnSpPr>
        <p:spPr>
          <a:xfrm rot="5400000">
            <a:off x="7741146" y="4818018"/>
            <a:ext cx="432048" cy="1588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Segnaposto numero diapositiva 33"/>
          <p:cNvSpPr>
            <a:spLocks noGrp="1"/>
          </p:cNvSpPr>
          <p:nvPr>
            <p:ph type="sldNum" sz="quarter" idx="12"/>
          </p:nvPr>
        </p:nvSpPr>
        <p:spPr>
          <a:xfrm>
            <a:off x="6553200" y="5775239"/>
            <a:ext cx="1905000" cy="457200"/>
          </a:xfrm>
        </p:spPr>
        <p:txBody>
          <a:bodyPr/>
          <a:lstStyle/>
          <a:p>
            <a:fld id="{2346E0C0-6F29-448C-83FA-60AA687DBEA6}" type="slidenum">
              <a:rPr lang="it-IT" smtClean="0">
                <a:solidFill>
                  <a:srgbClr val="FFFFFF"/>
                </a:solidFill>
              </a:rPr>
              <a:pPr/>
              <a:t>11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35" name="Segnaposto numero diapositiva 5"/>
          <p:cNvSpPr txBox="1">
            <a:spLocks/>
          </p:cNvSpPr>
          <p:nvPr/>
        </p:nvSpPr>
        <p:spPr bwMode="auto">
          <a:xfrm>
            <a:off x="6553200" y="614838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it-IT" sz="1100" smtClean="0">
                <a:solidFill>
                  <a:srgbClr val="FFFFFF"/>
                </a:solidFill>
              </a:rPr>
              <a:t>Pagina </a:t>
            </a:r>
            <a:fld id="{9FBDB65B-0880-4F5C-936F-160EE957F41A}" type="slidenum">
              <a:rPr lang="it-IT" sz="1100" smtClean="0">
                <a:solidFill>
                  <a:srgbClr val="FFFFFF"/>
                </a:solidFill>
              </a:rPr>
              <a:pPr algn="r">
                <a:defRPr/>
              </a:pPr>
              <a:t>11</a:t>
            </a:fld>
            <a:endParaRPr lang="it-IT" sz="11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826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409575"/>
            <a:ext cx="7416800" cy="581025"/>
          </a:xfrm>
        </p:spPr>
        <p:txBody>
          <a:bodyPr>
            <a:normAutofit/>
          </a:bodyPr>
          <a:lstStyle/>
          <a:p>
            <a:pPr eaLnBrk="1" hangingPunct="1"/>
            <a:r>
              <a:rPr lang="it-IT" dirty="0" err="1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Summary</a:t>
            </a:r>
            <a:r>
              <a:rPr lang="it-IT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sp>
        <p:nvSpPr>
          <p:cNvPr id="6150" name="Rectangle 5"/>
          <p:cNvSpPr>
            <a:spLocks noGrp="1" noChangeArrowheads="1"/>
          </p:cNvSpPr>
          <p:nvPr>
            <p:ph idx="1"/>
          </p:nvPr>
        </p:nvSpPr>
        <p:spPr>
          <a:xfrm>
            <a:off x="1123950" y="1196752"/>
            <a:ext cx="7408863" cy="4038600"/>
          </a:xfrm>
        </p:spPr>
        <p:txBody>
          <a:bodyPr/>
          <a:lstStyle/>
          <a:p>
            <a:pPr lvl="1" eaLnBrk="1" hangingPunct="1">
              <a:buNone/>
            </a:pPr>
            <a:endParaRPr lang="en-US" sz="1200" dirty="0" smtClean="0"/>
          </a:p>
          <a:p>
            <a:pPr eaLnBrk="1" hangingPunct="1"/>
            <a:endParaRPr lang="en-US" sz="1600" dirty="0" smtClean="0"/>
          </a:p>
          <a:p>
            <a:pPr eaLnBrk="1" hangingPunct="1"/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Optical nonlinearity (SHG) as a detector of symmetry breaking (chirality)</a:t>
            </a:r>
          </a:p>
          <a:p>
            <a:pPr eaLnBrk="1" hangingPunct="1"/>
            <a:endParaRPr lang="en-US" sz="1600" dirty="0" smtClean="0">
              <a:solidFill>
                <a:schemeClr val="bg1">
                  <a:lumMod val="95000"/>
                </a:schemeClr>
              </a:solidFill>
            </a:endParaRPr>
          </a:p>
          <a:p>
            <a:pPr eaLnBrk="1" hangingPunct="1"/>
            <a:r>
              <a:rPr lang="en-US" sz="1600" dirty="0" err="1" smtClean="0">
                <a:solidFill>
                  <a:schemeClr val="bg1">
                    <a:lumMod val="95000"/>
                  </a:schemeClr>
                </a:solidFill>
              </a:rPr>
              <a:t>Chirality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 in </a:t>
            </a:r>
            <a:r>
              <a:rPr lang="en-US" sz="1600" dirty="0" err="1" smtClean="0">
                <a:solidFill>
                  <a:schemeClr val="bg1">
                    <a:lumMod val="95000"/>
                  </a:schemeClr>
                </a:solidFill>
              </a:rPr>
              <a:t>plasmonic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 meta-surfaces</a:t>
            </a:r>
          </a:p>
          <a:p>
            <a:pPr eaLnBrk="1" hangingPunct="1"/>
            <a:endParaRPr lang="en-US" sz="1600" dirty="0" smtClean="0"/>
          </a:p>
          <a:p>
            <a:pPr eaLnBrk="1" hangingPunct="1"/>
            <a:r>
              <a:rPr lang="en-US" sz="1600" dirty="0" smtClean="0"/>
              <a:t>Symmetry breaking in self assembled metallic structures</a:t>
            </a:r>
          </a:p>
          <a:p>
            <a:pPr eaLnBrk="1" hangingPunct="1"/>
            <a:endParaRPr lang="en-US" sz="1600" dirty="0" smtClean="0"/>
          </a:p>
          <a:p>
            <a:pPr eaLnBrk="1" hangingPunct="1"/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Nonlinear response of tilted gold </a:t>
            </a:r>
            <a:r>
              <a:rPr lang="en-US" sz="1600" dirty="0" err="1" smtClean="0">
                <a:solidFill>
                  <a:schemeClr val="bg1">
                    <a:lumMod val="95000"/>
                  </a:schemeClr>
                </a:solidFill>
              </a:rPr>
              <a:t>nanowires</a:t>
            </a:r>
            <a:endParaRPr lang="en-US" sz="1600" dirty="0" smtClean="0">
              <a:solidFill>
                <a:schemeClr val="bg1">
                  <a:lumMod val="95000"/>
                </a:schemeClr>
              </a:solidFill>
            </a:endParaRPr>
          </a:p>
          <a:p>
            <a:pPr eaLnBrk="1" hangingPunct="1">
              <a:buFontTx/>
              <a:buNone/>
            </a:pPr>
            <a:endParaRPr lang="en-US" sz="1600" dirty="0" smtClean="0"/>
          </a:p>
        </p:txBody>
      </p:sp>
      <p:sp>
        <p:nvSpPr>
          <p:cNvPr id="6148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it-IT" dirty="0">
                <a:solidFill>
                  <a:srgbClr val="FFFFFF"/>
                </a:solidFill>
              </a:rPr>
              <a:t>Pagina </a:t>
            </a:r>
            <a:fld id="{9FBDB65B-0880-4F5C-936F-160EE957F41A}" type="slidenum">
              <a:rPr lang="it-IT">
                <a:solidFill>
                  <a:srgbClr val="FFFFFF"/>
                </a:solidFill>
              </a:rPr>
              <a:pPr/>
              <a:t>12</a:t>
            </a:fld>
            <a:endParaRPr lang="it-I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516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8865" y="714356"/>
            <a:ext cx="3510349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ttangolo 7"/>
          <p:cNvSpPr/>
          <p:nvPr/>
        </p:nvSpPr>
        <p:spPr>
          <a:xfrm>
            <a:off x="2500298" y="5643578"/>
            <a:ext cx="303801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822433"/>
                </a:solidFill>
              </a:rPr>
              <a:t>A. </a:t>
            </a:r>
            <a:r>
              <a:rPr lang="it-IT" dirty="0" err="1" smtClean="0">
                <a:solidFill>
                  <a:srgbClr val="822433"/>
                </a:solidFill>
              </a:rPr>
              <a:t>Belardini</a:t>
            </a:r>
            <a:r>
              <a:rPr lang="it-IT" dirty="0" smtClean="0">
                <a:solidFill>
                  <a:srgbClr val="822433"/>
                </a:solidFill>
              </a:rPr>
              <a:t>  </a:t>
            </a:r>
            <a:r>
              <a:rPr lang="it-IT" dirty="0" err="1" smtClean="0">
                <a:solidFill>
                  <a:srgbClr val="822433"/>
                </a:solidFill>
              </a:rPr>
              <a:t>et</a:t>
            </a:r>
            <a:r>
              <a:rPr lang="it-IT" dirty="0" smtClean="0">
                <a:solidFill>
                  <a:srgbClr val="822433"/>
                </a:solidFill>
              </a:rPr>
              <a:t> al., </a:t>
            </a:r>
            <a:r>
              <a:rPr lang="it-IT" dirty="0" err="1" smtClean="0">
                <a:solidFill>
                  <a:srgbClr val="822433"/>
                </a:solidFill>
              </a:rPr>
              <a:t>Phys</a:t>
            </a:r>
            <a:r>
              <a:rPr lang="it-IT" dirty="0" smtClean="0">
                <a:solidFill>
                  <a:srgbClr val="822433"/>
                </a:solidFill>
              </a:rPr>
              <a:t>. Rev. Lett. 107, 257401 (2011).</a:t>
            </a:r>
            <a:endParaRPr lang="it-IT" dirty="0">
              <a:solidFill>
                <a:srgbClr val="822433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785794"/>
            <a:ext cx="150019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2500306"/>
            <a:ext cx="1428760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85720" y="214290"/>
            <a:ext cx="85725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rgbClr val="800000"/>
                </a:solidFill>
              </a:rPr>
              <a:t>Self assembled straight and curved </a:t>
            </a:r>
            <a:r>
              <a:rPr lang="en-US" sz="2800" b="1" dirty="0" err="1" smtClean="0">
                <a:solidFill>
                  <a:srgbClr val="800000"/>
                </a:solidFill>
              </a:rPr>
              <a:t>nanowires</a:t>
            </a:r>
            <a:endParaRPr lang="en-US" sz="2800" b="1" dirty="0">
              <a:solidFill>
                <a:srgbClr val="800000"/>
              </a:solidFill>
            </a:endParaRPr>
          </a:p>
        </p:txBody>
      </p:sp>
      <p:pic>
        <p:nvPicPr>
          <p:cNvPr id="17" name="Immagine 1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5074" y="785794"/>
            <a:ext cx="2256614" cy="178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642910" y="4143380"/>
            <a:ext cx="1428760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Immagine 1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388" y="2571744"/>
            <a:ext cx="1714480" cy="190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magine 19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544" y="4572008"/>
            <a:ext cx="2000232" cy="139811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Arco 20"/>
          <p:cNvSpPr/>
          <p:nvPr/>
        </p:nvSpPr>
        <p:spPr bwMode="auto">
          <a:xfrm>
            <a:off x="714348" y="2857496"/>
            <a:ext cx="785818" cy="714380"/>
          </a:xfrm>
          <a:prstGeom prst="arc">
            <a:avLst>
              <a:gd name="adj1" fmla="val 10637070"/>
              <a:gd name="adj2" fmla="val 0"/>
            </a:avLst>
          </a:prstGeom>
          <a:noFill/>
          <a:ln w="76200" cap="flat" cmpd="sng" algn="ctr">
            <a:solidFill>
              <a:srgbClr val="66FF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it-IT" dirty="0" smtClean="0">
              <a:solidFill>
                <a:srgbClr val="FFFFFF"/>
              </a:solidFill>
            </a:endParaRPr>
          </a:p>
        </p:txBody>
      </p:sp>
      <p:sp>
        <p:nvSpPr>
          <p:cNvPr id="22" name="Arco 21"/>
          <p:cNvSpPr/>
          <p:nvPr/>
        </p:nvSpPr>
        <p:spPr bwMode="auto">
          <a:xfrm rot="16200000">
            <a:off x="719110" y="4495808"/>
            <a:ext cx="785818" cy="652466"/>
          </a:xfrm>
          <a:prstGeom prst="arc">
            <a:avLst>
              <a:gd name="adj1" fmla="val 10637070"/>
              <a:gd name="adj2" fmla="val 0"/>
            </a:avLst>
          </a:prstGeom>
          <a:noFill/>
          <a:ln w="76200" cap="flat" cmpd="sng" algn="ctr">
            <a:solidFill>
              <a:srgbClr val="66FF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it-IT" dirty="0" smtClean="0">
              <a:solidFill>
                <a:srgbClr val="FFFFFF"/>
              </a:solidFill>
            </a:endParaRPr>
          </a:p>
        </p:txBody>
      </p:sp>
      <p:cxnSp>
        <p:nvCxnSpPr>
          <p:cNvPr id="24" name="Connettore 1 23"/>
          <p:cNvCxnSpPr/>
          <p:nvPr/>
        </p:nvCxnSpPr>
        <p:spPr bwMode="auto">
          <a:xfrm>
            <a:off x="857224" y="1428736"/>
            <a:ext cx="642942" cy="1588"/>
          </a:xfrm>
          <a:prstGeom prst="line">
            <a:avLst/>
          </a:prstGeom>
          <a:noFill/>
          <a:ln w="57150" cap="flat" cmpd="sng" algn="ctr">
            <a:solidFill>
              <a:srgbClr val="66FF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148388"/>
            <a:ext cx="1905000" cy="457200"/>
          </a:xfrm>
          <a:noFill/>
        </p:spPr>
        <p:txBody>
          <a:bodyPr/>
          <a:lstStyle/>
          <a:p>
            <a:r>
              <a:rPr lang="it-IT" dirty="0">
                <a:solidFill>
                  <a:srgbClr val="FFFFFF"/>
                </a:solidFill>
              </a:rPr>
              <a:t>Pagina </a:t>
            </a:r>
            <a:fld id="{9FBDB65B-0880-4F5C-936F-160EE957F41A}" type="slidenum">
              <a:rPr lang="it-IT">
                <a:solidFill>
                  <a:srgbClr val="FFFFFF"/>
                </a:solidFill>
              </a:rPr>
              <a:pPr/>
              <a:t>13</a:t>
            </a:fld>
            <a:endParaRPr lang="it-IT" dirty="0">
              <a:solidFill>
                <a:srgbClr val="FFFFFF"/>
              </a:solidFill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1643042" y="6143644"/>
            <a:ext cx="4572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 smtClean="0"/>
              <a:t>In </a:t>
            </a:r>
            <a:r>
              <a:rPr lang="it-IT" dirty="0" err="1" smtClean="0"/>
              <a:t>collaboration</a:t>
            </a:r>
            <a:r>
              <a:rPr lang="it-IT" dirty="0" smtClean="0"/>
              <a:t> </a:t>
            </a:r>
            <a:r>
              <a:rPr lang="it-IT" dirty="0" err="1" smtClean="0"/>
              <a:t>with</a:t>
            </a:r>
            <a:r>
              <a:rPr lang="it-IT" dirty="0" smtClean="0"/>
              <a:t>:</a:t>
            </a:r>
          </a:p>
          <a:p>
            <a:r>
              <a:rPr lang="it-IT" dirty="0" smtClean="0"/>
              <a:t>F. </a:t>
            </a:r>
            <a:r>
              <a:rPr lang="it-IT" dirty="0" err="1" smtClean="0"/>
              <a:t>Buatier</a:t>
            </a:r>
            <a:r>
              <a:rPr lang="it-IT" dirty="0" smtClean="0"/>
              <a:t> de </a:t>
            </a:r>
            <a:r>
              <a:rPr lang="it-IT" dirty="0" err="1" smtClean="0"/>
              <a:t>Mongeot</a:t>
            </a:r>
            <a:r>
              <a:rPr lang="it-IT" dirty="0" smtClean="0"/>
              <a:t>, D. </a:t>
            </a:r>
            <a:r>
              <a:rPr lang="it-IT" dirty="0" err="1" smtClean="0"/>
              <a:t>Comoretto</a:t>
            </a:r>
            <a:endParaRPr lang="it-IT" dirty="0" smtClean="0"/>
          </a:p>
          <a:p>
            <a:r>
              <a:rPr lang="it-IT" dirty="0" err="1" smtClean="0"/>
              <a:t>University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Genova, Italy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400895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409575"/>
            <a:ext cx="7416800" cy="581025"/>
          </a:xfrm>
        </p:spPr>
        <p:txBody>
          <a:bodyPr>
            <a:normAutofit/>
          </a:bodyPr>
          <a:lstStyle/>
          <a:p>
            <a:pPr eaLnBrk="1" hangingPunct="1"/>
            <a:r>
              <a:rPr lang="it-IT" dirty="0" err="1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Summary</a:t>
            </a:r>
            <a:r>
              <a:rPr lang="it-IT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</p:txBody>
      </p:sp>
      <p:sp>
        <p:nvSpPr>
          <p:cNvPr id="6150" name="Rectangle 5"/>
          <p:cNvSpPr>
            <a:spLocks noGrp="1" noChangeArrowheads="1"/>
          </p:cNvSpPr>
          <p:nvPr>
            <p:ph idx="1"/>
          </p:nvPr>
        </p:nvSpPr>
        <p:spPr>
          <a:xfrm>
            <a:off x="1123950" y="1196752"/>
            <a:ext cx="7408863" cy="4038600"/>
          </a:xfrm>
        </p:spPr>
        <p:txBody>
          <a:bodyPr/>
          <a:lstStyle/>
          <a:p>
            <a:pPr lvl="1" eaLnBrk="1" hangingPunct="1">
              <a:buNone/>
            </a:pPr>
            <a:endParaRPr lang="en-US" sz="1200" dirty="0" smtClean="0"/>
          </a:p>
          <a:p>
            <a:pPr eaLnBrk="1" hangingPunct="1"/>
            <a:endParaRPr lang="en-US" sz="1600" dirty="0" smtClean="0"/>
          </a:p>
          <a:p>
            <a:pPr eaLnBrk="1" hangingPunct="1"/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Optical nonlinearity (SHG) as a detector of symmetry breaking (chirality)</a:t>
            </a:r>
          </a:p>
          <a:p>
            <a:pPr eaLnBrk="1" hangingPunct="1"/>
            <a:endParaRPr lang="en-US" sz="1600" dirty="0" smtClean="0">
              <a:solidFill>
                <a:schemeClr val="bg1">
                  <a:lumMod val="95000"/>
                </a:schemeClr>
              </a:solidFill>
            </a:endParaRPr>
          </a:p>
          <a:p>
            <a:pPr eaLnBrk="1" hangingPunct="1"/>
            <a:r>
              <a:rPr lang="en-US" sz="1600" dirty="0" err="1" smtClean="0">
                <a:solidFill>
                  <a:schemeClr val="bg1">
                    <a:lumMod val="95000"/>
                  </a:schemeClr>
                </a:solidFill>
              </a:rPr>
              <a:t>Chirality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 in </a:t>
            </a:r>
            <a:r>
              <a:rPr lang="en-US" sz="1600" dirty="0" err="1" smtClean="0">
                <a:solidFill>
                  <a:schemeClr val="bg1">
                    <a:lumMod val="95000"/>
                  </a:schemeClr>
                </a:solidFill>
              </a:rPr>
              <a:t>plasmonic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 meta-surfaces</a:t>
            </a:r>
          </a:p>
          <a:p>
            <a:pPr eaLnBrk="1" hangingPunct="1"/>
            <a:endParaRPr lang="en-US" sz="1600" dirty="0" smtClean="0">
              <a:solidFill>
                <a:schemeClr val="bg1">
                  <a:lumMod val="95000"/>
                </a:schemeClr>
              </a:solidFill>
            </a:endParaRPr>
          </a:p>
          <a:p>
            <a:pPr eaLnBrk="1" hangingPunct="1"/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Symmetry breaking in self assembled metallic structures</a:t>
            </a:r>
          </a:p>
          <a:p>
            <a:pPr eaLnBrk="1" hangingPunct="1"/>
            <a:endParaRPr lang="en-US" sz="1600" dirty="0" smtClean="0"/>
          </a:p>
          <a:p>
            <a:pPr eaLnBrk="1" hangingPunct="1"/>
            <a:r>
              <a:rPr lang="en-US" sz="1600" dirty="0" smtClean="0"/>
              <a:t>Nonlinear response of tilted gold </a:t>
            </a:r>
            <a:r>
              <a:rPr lang="en-US" sz="1600" dirty="0" err="1" smtClean="0"/>
              <a:t>nanowires</a:t>
            </a:r>
            <a:endParaRPr lang="en-US" sz="1600" dirty="0" smtClean="0"/>
          </a:p>
          <a:p>
            <a:pPr eaLnBrk="1" hangingPunct="1">
              <a:buFontTx/>
              <a:buNone/>
            </a:pPr>
            <a:endParaRPr lang="en-US" sz="1600" dirty="0" smtClean="0"/>
          </a:p>
        </p:txBody>
      </p:sp>
      <p:sp>
        <p:nvSpPr>
          <p:cNvPr id="6148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it-IT" dirty="0">
                <a:solidFill>
                  <a:srgbClr val="FFFFFF"/>
                </a:solidFill>
              </a:rPr>
              <a:t>Pagina </a:t>
            </a:r>
            <a:fld id="{9FBDB65B-0880-4F5C-936F-160EE957F41A}" type="slidenum">
              <a:rPr lang="it-IT">
                <a:solidFill>
                  <a:srgbClr val="FFFFFF"/>
                </a:solidFill>
              </a:rPr>
              <a:pPr/>
              <a:t>14</a:t>
            </a:fld>
            <a:endParaRPr lang="it-I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825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81485" y="1285860"/>
            <a:ext cx="2191109" cy="2278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19020" y="3429000"/>
            <a:ext cx="2224980" cy="237517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14282" y="142852"/>
            <a:ext cx="892971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rgbClr val="800000"/>
                </a:solidFill>
              </a:rPr>
              <a:t>What </a:t>
            </a:r>
            <a:r>
              <a:rPr lang="en-US" sz="2800" b="1" dirty="0" err="1" smtClean="0">
                <a:solidFill>
                  <a:srgbClr val="800000"/>
                </a:solidFill>
              </a:rPr>
              <a:t>appens</a:t>
            </a:r>
            <a:r>
              <a:rPr lang="en-US" sz="2800" b="1" dirty="0" smtClean="0">
                <a:solidFill>
                  <a:srgbClr val="800000"/>
                </a:solidFill>
              </a:rPr>
              <a:t> with self assembled tilted </a:t>
            </a:r>
            <a:r>
              <a:rPr lang="en-US" sz="2800" b="1" dirty="0" err="1" smtClean="0">
                <a:solidFill>
                  <a:srgbClr val="800000"/>
                </a:solidFill>
              </a:rPr>
              <a:t>nanowires</a:t>
            </a:r>
            <a:r>
              <a:rPr lang="en-US" sz="2800" b="1" dirty="0" smtClean="0">
                <a:solidFill>
                  <a:srgbClr val="800000"/>
                </a:solidFill>
              </a:rPr>
              <a:t>?</a:t>
            </a:r>
            <a:endParaRPr lang="en-US" sz="2800" b="1" dirty="0">
              <a:solidFill>
                <a:srgbClr val="800000"/>
              </a:solidFill>
            </a:endParaRPr>
          </a:p>
        </p:txBody>
      </p:sp>
      <p:pic>
        <p:nvPicPr>
          <p:cNvPr id="15" name="Picture 4" descr="D:\Documenti\Documenti\joe2012nw\090114\Au_300K_0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6660" y="2996952"/>
            <a:ext cx="3024336" cy="3024336"/>
          </a:xfrm>
          <a:prstGeom prst="rect">
            <a:avLst/>
          </a:prstGeom>
          <a:noFill/>
        </p:spPr>
      </p:pic>
      <p:pic>
        <p:nvPicPr>
          <p:cNvPr id="16" name="Picture 6" descr="D:\Documenti\Documenti\joe2012nw\090114\Au_100K_0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996952"/>
            <a:ext cx="3024336" cy="3024336"/>
          </a:xfrm>
          <a:prstGeom prst="rect">
            <a:avLst/>
          </a:prstGeom>
          <a:noFill/>
        </p:spPr>
      </p:pic>
      <p:grpSp>
        <p:nvGrpSpPr>
          <p:cNvPr id="3" name="Gruppo 36"/>
          <p:cNvGrpSpPr/>
          <p:nvPr/>
        </p:nvGrpSpPr>
        <p:grpSpPr>
          <a:xfrm>
            <a:off x="808348" y="2636912"/>
            <a:ext cx="155730" cy="1240904"/>
            <a:chOff x="1115616" y="2636912"/>
            <a:chExt cx="207640" cy="1240904"/>
          </a:xfrm>
        </p:grpSpPr>
        <p:cxnSp>
          <p:nvCxnSpPr>
            <p:cNvPr id="18" name="Connettore 1 17"/>
            <p:cNvCxnSpPr/>
            <p:nvPr/>
          </p:nvCxnSpPr>
          <p:spPr bwMode="auto">
            <a:xfrm>
              <a:off x="1115616" y="2780928"/>
              <a:ext cx="72008" cy="1080120"/>
            </a:xfrm>
            <a:prstGeom prst="line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Connettore 1 18"/>
            <p:cNvCxnSpPr/>
            <p:nvPr/>
          </p:nvCxnSpPr>
          <p:spPr bwMode="auto">
            <a:xfrm flipH="1">
              <a:off x="1259632" y="2636912"/>
              <a:ext cx="63624" cy="1232520"/>
            </a:xfrm>
            <a:prstGeom prst="line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Connettore 1 19"/>
            <p:cNvCxnSpPr/>
            <p:nvPr/>
          </p:nvCxnSpPr>
          <p:spPr bwMode="auto">
            <a:xfrm>
              <a:off x="1242864" y="2636912"/>
              <a:ext cx="16768" cy="1240904"/>
            </a:xfrm>
            <a:prstGeom prst="line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" name="Gruppo 55"/>
          <p:cNvGrpSpPr/>
          <p:nvPr/>
        </p:nvGrpSpPr>
        <p:grpSpPr>
          <a:xfrm>
            <a:off x="436248" y="1251992"/>
            <a:ext cx="2262311" cy="2177008"/>
            <a:chOff x="399496" y="1412776"/>
            <a:chExt cx="3016415" cy="2177008"/>
          </a:xfrm>
        </p:grpSpPr>
        <p:grpSp>
          <p:nvGrpSpPr>
            <p:cNvPr id="7" name="Gruppo 37"/>
            <p:cNvGrpSpPr/>
            <p:nvPr/>
          </p:nvGrpSpPr>
          <p:grpSpPr>
            <a:xfrm>
              <a:off x="1484040" y="2348880"/>
              <a:ext cx="207640" cy="1240904"/>
              <a:chOff x="1115616" y="2636912"/>
              <a:chExt cx="207640" cy="1240904"/>
            </a:xfrm>
          </p:grpSpPr>
          <p:cxnSp>
            <p:nvCxnSpPr>
              <p:cNvPr id="38" name="Connettore 1 37"/>
              <p:cNvCxnSpPr/>
              <p:nvPr/>
            </p:nvCxnSpPr>
            <p:spPr bwMode="auto">
              <a:xfrm>
                <a:off x="1115616" y="2780928"/>
                <a:ext cx="72008" cy="1080120"/>
              </a:xfrm>
              <a:prstGeom prst="line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9" name="Connettore 1 38"/>
              <p:cNvCxnSpPr/>
              <p:nvPr/>
            </p:nvCxnSpPr>
            <p:spPr bwMode="auto">
              <a:xfrm flipH="1">
                <a:off x="1259632" y="2636912"/>
                <a:ext cx="63624" cy="1232520"/>
              </a:xfrm>
              <a:prstGeom prst="line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0" name="Connettore 1 39"/>
              <p:cNvCxnSpPr/>
              <p:nvPr/>
            </p:nvCxnSpPr>
            <p:spPr bwMode="auto">
              <a:xfrm>
                <a:off x="1242864" y="2636912"/>
                <a:ext cx="16768" cy="1240904"/>
              </a:xfrm>
              <a:prstGeom prst="line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uppo 41"/>
            <p:cNvGrpSpPr/>
            <p:nvPr/>
          </p:nvGrpSpPr>
          <p:grpSpPr>
            <a:xfrm>
              <a:off x="1916088" y="2060848"/>
              <a:ext cx="207640" cy="1240904"/>
              <a:chOff x="1115616" y="2636912"/>
              <a:chExt cx="207640" cy="1240904"/>
            </a:xfrm>
          </p:grpSpPr>
          <p:cxnSp>
            <p:nvCxnSpPr>
              <p:cNvPr id="35" name="Connettore 1 34"/>
              <p:cNvCxnSpPr/>
              <p:nvPr/>
            </p:nvCxnSpPr>
            <p:spPr bwMode="auto">
              <a:xfrm>
                <a:off x="1115616" y="2780928"/>
                <a:ext cx="72008" cy="1080120"/>
              </a:xfrm>
              <a:prstGeom prst="line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6" name="Connettore 1 35"/>
              <p:cNvCxnSpPr/>
              <p:nvPr/>
            </p:nvCxnSpPr>
            <p:spPr bwMode="auto">
              <a:xfrm flipH="1">
                <a:off x="1259632" y="2636912"/>
                <a:ext cx="63624" cy="1232520"/>
              </a:xfrm>
              <a:prstGeom prst="line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7" name="Connettore 1 36"/>
              <p:cNvCxnSpPr/>
              <p:nvPr/>
            </p:nvCxnSpPr>
            <p:spPr bwMode="auto">
              <a:xfrm>
                <a:off x="1242864" y="2636912"/>
                <a:ext cx="16768" cy="1240904"/>
              </a:xfrm>
              <a:prstGeom prst="line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uppo 45"/>
            <p:cNvGrpSpPr/>
            <p:nvPr/>
          </p:nvGrpSpPr>
          <p:grpSpPr>
            <a:xfrm>
              <a:off x="2348136" y="1700808"/>
              <a:ext cx="207640" cy="1240904"/>
              <a:chOff x="1115616" y="2636912"/>
              <a:chExt cx="207640" cy="1240904"/>
            </a:xfrm>
          </p:grpSpPr>
          <p:cxnSp>
            <p:nvCxnSpPr>
              <p:cNvPr id="32" name="Connettore 1 31"/>
              <p:cNvCxnSpPr/>
              <p:nvPr/>
            </p:nvCxnSpPr>
            <p:spPr bwMode="auto">
              <a:xfrm>
                <a:off x="1115616" y="2780928"/>
                <a:ext cx="72008" cy="1080120"/>
              </a:xfrm>
              <a:prstGeom prst="line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3" name="Connettore 1 32"/>
              <p:cNvCxnSpPr/>
              <p:nvPr/>
            </p:nvCxnSpPr>
            <p:spPr bwMode="auto">
              <a:xfrm flipH="1">
                <a:off x="1259632" y="2636912"/>
                <a:ext cx="63624" cy="1232520"/>
              </a:xfrm>
              <a:prstGeom prst="line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4" name="Connettore 1 33"/>
              <p:cNvCxnSpPr/>
              <p:nvPr/>
            </p:nvCxnSpPr>
            <p:spPr bwMode="auto">
              <a:xfrm>
                <a:off x="1242864" y="2636912"/>
                <a:ext cx="16768" cy="1240904"/>
              </a:xfrm>
              <a:prstGeom prst="line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uppo 49"/>
            <p:cNvGrpSpPr/>
            <p:nvPr/>
          </p:nvGrpSpPr>
          <p:grpSpPr>
            <a:xfrm>
              <a:off x="2780184" y="1412776"/>
              <a:ext cx="207640" cy="1240904"/>
              <a:chOff x="1115616" y="2636912"/>
              <a:chExt cx="207640" cy="1240904"/>
            </a:xfrm>
          </p:grpSpPr>
          <p:cxnSp>
            <p:nvCxnSpPr>
              <p:cNvPr id="29" name="Connettore 1 28"/>
              <p:cNvCxnSpPr/>
              <p:nvPr/>
            </p:nvCxnSpPr>
            <p:spPr bwMode="auto">
              <a:xfrm>
                <a:off x="1115616" y="2780928"/>
                <a:ext cx="72008" cy="1080120"/>
              </a:xfrm>
              <a:prstGeom prst="line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0" name="Connettore 1 29"/>
              <p:cNvCxnSpPr/>
              <p:nvPr/>
            </p:nvCxnSpPr>
            <p:spPr bwMode="auto">
              <a:xfrm flipH="1">
                <a:off x="1259632" y="2636912"/>
                <a:ext cx="63624" cy="1232520"/>
              </a:xfrm>
              <a:prstGeom prst="line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1" name="Connettore 1 30"/>
              <p:cNvCxnSpPr/>
              <p:nvPr/>
            </p:nvCxnSpPr>
            <p:spPr bwMode="auto">
              <a:xfrm>
                <a:off x="1242864" y="2636912"/>
                <a:ext cx="16768" cy="1240904"/>
              </a:xfrm>
              <a:prstGeom prst="line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27" name="Rettangolo 26"/>
            <p:cNvSpPr/>
            <p:nvPr/>
          </p:nvSpPr>
          <p:spPr>
            <a:xfrm rot="19461490">
              <a:off x="399496" y="1920458"/>
              <a:ext cx="3016415" cy="48898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400" dirty="0">
                  <a:solidFill>
                    <a:prstClr val="white"/>
                  </a:solidFill>
                </a:rPr>
                <a:t>Si</a:t>
              </a:r>
            </a:p>
          </p:txBody>
        </p:sp>
        <p:sp>
          <p:nvSpPr>
            <p:cNvPr id="28" name="CasellaDiTesto 27"/>
            <p:cNvSpPr txBox="1"/>
            <p:nvPr/>
          </p:nvSpPr>
          <p:spPr>
            <a:xfrm>
              <a:off x="971600" y="1412776"/>
              <a:ext cx="11396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dirty="0">
                  <a:solidFill>
                    <a:srgbClr val="000000"/>
                  </a:solidFill>
                </a:rPr>
                <a:t>100 K</a:t>
              </a:r>
            </a:p>
          </p:txBody>
        </p:sp>
      </p:grpSp>
      <p:grpSp>
        <p:nvGrpSpPr>
          <p:cNvPr id="11" name="Gruppo 56"/>
          <p:cNvGrpSpPr/>
          <p:nvPr/>
        </p:nvGrpSpPr>
        <p:grpSpPr>
          <a:xfrm>
            <a:off x="3892632" y="1124746"/>
            <a:ext cx="2262311" cy="2669703"/>
            <a:chOff x="5080016" y="1300698"/>
            <a:chExt cx="3016415" cy="2669703"/>
          </a:xfrm>
        </p:grpSpPr>
        <p:sp>
          <p:nvSpPr>
            <p:cNvPr id="42" name="Rettangolo 41"/>
            <p:cNvSpPr/>
            <p:nvPr/>
          </p:nvSpPr>
          <p:spPr>
            <a:xfrm>
              <a:off x="5652120" y="2890281"/>
              <a:ext cx="216024" cy="108012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  <p:sp>
          <p:nvSpPr>
            <p:cNvPr id="43" name="Rettangolo 42"/>
            <p:cNvSpPr/>
            <p:nvPr/>
          </p:nvSpPr>
          <p:spPr>
            <a:xfrm>
              <a:off x="5940152" y="2636912"/>
              <a:ext cx="216024" cy="108012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  <p:sp>
          <p:nvSpPr>
            <p:cNvPr id="44" name="Rettangolo 43"/>
            <p:cNvSpPr/>
            <p:nvPr/>
          </p:nvSpPr>
          <p:spPr>
            <a:xfrm>
              <a:off x="6300192" y="2420888"/>
              <a:ext cx="216024" cy="108012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  <p:sp>
          <p:nvSpPr>
            <p:cNvPr id="45" name="Rettangolo 44"/>
            <p:cNvSpPr/>
            <p:nvPr/>
          </p:nvSpPr>
          <p:spPr>
            <a:xfrm>
              <a:off x="6660232" y="2204864"/>
              <a:ext cx="216024" cy="108012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  <p:sp>
          <p:nvSpPr>
            <p:cNvPr id="46" name="Rettangolo 45"/>
            <p:cNvSpPr/>
            <p:nvPr/>
          </p:nvSpPr>
          <p:spPr>
            <a:xfrm>
              <a:off x="6948264" y="2026185"/>
              <a:ext cx="216024" cy="108012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  <p:sp>
          <p:nvSpPr>
            <p:cNvPr id="47" name="Rettangolo 46"/>
            <p:cNvSpPr/>
            <p:nvPr/>
          </p:nvSpPr>
          <p:spPr>
            <a:xfrm>
              <a:off x="7308304" y="1772816"/>
              <a:ext cx="216024" cy="108012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  <p:sp>
          <p:nvSpPr>
            <p:cNvPr id="48" name="Rettangolo 47"/>
            <p:cNvSpPr/>
            <p:nvPr/>
          </p:nvSpPr>
          <p:spPr>
            <a:xfrm>
              <a:off x="7596336" y="1556792"/>
              <a:ext cx="216024" cy="108012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  <p:sp>
          <p:nvSpPr>
            <p:cNvPr id="49" name="Rettangolo 48"/>
            <p:cNvSpPr/>
            <p:nvPr/>
          </p:nvSpPr>
          <p:spPr>
            <a:xfrm rot="19461490">
              <a:off x="5080016" y="1885795"/>
              <a:ext cx="3016415" cy="48898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400" dirty="0">
                  <a:solidFill>
                    <a:prstClr val="white"/>
                  </a:solidFill>
                </a:rPr>
                <a:t>Si</a:t>
              </a:r>
            </a:p>
          </p:txBody>
        </p:sp>
        <p:sp>
          <p:nvSpPr>
            <p:cNvPr id="50" name="CasellaDiTesto 49"/>
            <p:cNvSpPr txBox="1"/>
            <p:nvPr/>
          </p:nvSpPr>
          <p:spPr>
            <a:xfrm>
              <a:off x="5733503" y="1300698"/>
              <a:ext cx="11396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dirty="0">
                  <a:solidFill>
                    <a:srgbClr val="000000"/>
                  </a:solidFill>
                </a:rPr>
                <a:t>300 K</a:t>
              </a:r>
            </a:p>
          </p:txBody>
        </p:sp>
      </p:grpSp>
      <p:sp>
        <p:nvSpPr>
          <p:cNvPr id="52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148388"/>
            <a:ext cx="1905000" cy="457200"/>
          </a:xfrm>
          <a:noFill/>
        </p:spPr>
        <p:txBody>
          <a:bodyPr/>
          <a:lstStyle/>
          <a:p>
            <a:r>
              <a:rPr lang="it-IT" dirty="0">
                <a:solidFill>
                  <a:prstClr val="black">
                    <a:tint val="75000"/>
                  </a:prstClr>
                </a:solidFill>
              </a:rPr>
              <a:t>Pagina </a:t>
            </a:r>
            <a:fld id="{9FBDB65B-0880-4F5C-936F-160EE957F41A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2878446" y="870906"/>
            <a:ext cx="201850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prstClr val="black"/>
                </a:solidFill>
              </a:rPr>
              <a:t>In </a:t>
            </a:r>
            <a:r>
              <a:rPr lang="it-IT" dirty="0" err="1" smtClean="0">
                <a:solidFill>
                  <a:prstClr val="black"/>
                </a:solidFill>
              </a:rPr>
              <a:t>collaboration</a:t>
            </a:r>
            <a:r>
              <a:rPr lang="it-IT" dirty="0" smtClean="0">
                <a:solidFill>
                  <a:prstClr val="black"/>
                </a:solidFill>
              </a:rPr>
              <a:t> with</a:t>
            </a:r>
          </a:p>
          <a:p>
            <a:r>
              <a:rPr lang="it-IT" dirty="0" smtClean="0">
                <a:solidFill>
                  <a:prstClr val="black"/>
                </a:solidFill>
              </a:rPr>
              <a:t>Joseph </a:t>
            </a:r>
            <a:r>
              <a:rPr lang="it-IT" dirty="0">
                <a:solidFill>
                  <a:prstClr val="black"/>
                </a:solidFill>
              </a:rPr>
              <a:t>W. </a:t>
            </a:r>
            <a:r>
              <a:rPr lang="it-IT" dirty="0" err="1">
                <a:solidFill>
                  <a:prstClr val="black"/>
                </a:solidFill>
              </a:rPr>
              <a:t>Haus</a:t>
            </a:r>
            <a:r>
              <a:rPr lang="it-IT" dirty="0">
                <a:solidFill>
                  <a:prstClr val="black"/>
                </a:solidFill>
              </a:rPr>
              <a:t>, Andrew </a:t>
            </a:r>
            <a:r>
              <a:rPr lang="it-IT" dirty="0" err="1" smtClean="0">
                <a:solidFill>
                  <a:prstClr val="black"/>
                </a:solidFill>
              </a:rPr>
              <a:t>Sarangan</a:t>
            </a:r>
            <a:endParaRPr lang="it-IT" dirty="0" smtClean="0">
              <a:solidFill>
                <a:prstClr val="black"/>
              </a:solidFill>
            </a:endParaRPr>
          </a:p>
          <a:p>
            <a:r>
              <a:rPr lang="it-IT" dirty="0" err="1" smtClean="0">
                <a:solidFill>
                  <a:prstClr val="black"/>
                </a:solidFill>
              </a:rPr>
              <a:t>Univ</a:t>
            </a:r>
            <a:r>
              <a:rPr lang="it-IT" dirty="0" smtClean="0">
                <a:solidFill>
                  <a:prstClr val="black"/>
                </a:solidFill>
              </a:rPr>
              <a:t>. </a:t>
            </a:r>
            <a:r>
              <a:rPr lang="it-IT" dirty="0" err="1" smtClean="0">
                <a:solidFill>
                  <a:prstClr val="black"/>
                </a:solidFill>
              </a:rPr>
              <a:t>Oahio</a:t>
            </a:r>
            <a:r>
              <a:rPr lang="it-IT" dirty="0" smtClean="0">
                <a:solidFill>
                  <a:prstClr val="black"/>
                </a:solidFill>
              </a:rPr>
              <a:t>, USA</a:t>
            </a:r>
            <a:endParaRPr lang="it-I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064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it-IT" dirty="0">
                <a:solidFill>
                  <a:prstClr val="black">
                    <a:tint val="75000"/>
                  </a:prstClr>
                </a:solidFill>
              </a:rPr>
              <a:t>Pagina </a:t>
            </a:r>
            <a:fld id="{9FBDB65B-0880-4F5C-936F-160EE957F41A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409575"/>
            <a:ext cx="7416800" cy="5810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it-IT" dirty="0" err="1" smtClean="0"/>
              <a:t>Morphological</a:t>
            </a:r>
            <a:r>
              <a:rPr lang="it-IT" dirty="0" smtClean="0"/>
              <a:t> </a:t>
            </a:r>
            <a:r>
              <a:rPr lang="it-IT" dirty="0" err="1" smtClean="0"/>
              <a:t>characterisation</a:t>
            </a:r>
            <a:r>
              <a:rPr lang="it-IT" dirty="0" smtClean="0"/>
              <a:t> - 1</a:t>
            </a:r>
          </a:p>
        </p:txBody>
      </p:sp>
      <p:pic>
        <p:nvPicPr>
          <p:cNvPr id="2050" name="Picture 2" descr="D:\Documenti\Documenti\joe2012nw\090114\Au_100K_04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949642"/>
            <a:ext cx="4852797" cy="3639598"/>
          </a:xfrm>
          <a:prstGeom prst="rect">
            <a:avLst/>
          </a:prstGeom>
          <a:noFill/>
        </p:spPr>
      </p:pic>
      <p:pic>
        <p:nvPicPr>
          <p:cNvPr id="2051" name="Picture 3" descr="D:\Documenti\Documenti\joe2012nw\090114\Au_100K_0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484784"/>
            <a:ext cx="3779912" cy="2834934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  <p:sp>
        <p:nvSpPr>
          <p:cNvPr id="10" name="CasellaDiTesto 9"/>
          <p:cNvSpPr txBox="1"/>
          <p:nvPr/>
        </p:nvSpPr>
        <p:spPr>
          <a:xfrm>
            <a:off x="827584" y="1268760"/>
            <a:ext cx="1752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rgbClr val="000000"/>
                </a:solidFill>
              </a:rPr>
              <a:t>100 K sample</a:t>
            </a:r>
            <a:endParaRPr lang="it-IT" sz="2000" dirty="0">
              <a:solidFill>
                <a:srgbClr val="000000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5508105" y="4581128"/>
            <a:ext cx="3384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NWs homogeneously distributed on 2 cm x 2 cm surface  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83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Documenti\Documenti\joe2012nw\090114\Au_100K_tilt60_07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908720"/>
            <a:ext cx="3419872" cy="2564904"/>
          </a:xfrm>
          <a:prstGeom prst="rect">
            <a:avLst/>
          </a:prstGeom>
          <a:noFill/>
        </p:spPr>
      </p:pic>
      <p:sp>
        <p:nvSpPr>
          <p:cNvPr id="6148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it-IT" dirty="0">
                <a:solidFill>
                  <a:prstClr val="black">
                    <a:tint val="75000"/>
                  </a:prstClr>
                </a:solidFill>
              </a:rPr>
              <a:t>Pagina </a:t>
            </a:r>
            <a:fld id="{9FBDB65B-0880-4F5C-936F-160EE957F41A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409575"/>
            <a:ext cx="7416800" cy="5810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it-IT" dirty="0" err="1" smtClean="0"/>
              <a:t>Morphological</a:t>
            </a:r>
            <a:r>
              <a:rPr lang="it-IT" dirty="0" smtClean="0"/>
              <a:t> </a:t>
            </a:r>
            <a:r>
              <a:rPr lang="it-IT" dirty="0" err="1" smtClean="0"/>
              <a:t>characterisation</a:t>
            </a:r>
            <a:r>
              <a:rPr lang="it-IT" dirty="0" smtClean="0"/>
              <a:t> - 2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827584" y="1268760"/>
            <a:ext cx="1752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rgbClr val="000000"/>
                </a:solidFill>
              </a:rPr>
              <a:t>100 K sample</a:t>
            </a:r>
            <a:endParaRPr lang="it-IT" sz="2000" dirty="0">
              <a:solidFill>
                <a:srgbClr val="000000"/>
              </a:solidFill>
            </a:endParaRPr>
          </a:p>
        </p:txBody>
      </p:sp>
      <p:pic>
        <p:nvPicPr>
          <p:cNvPr id="3074" name="Picture 2" descr="D:\Documenti\Documenti\joe2012nw\090114\Au_100K_tilt60_06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294" y="2060848"/>
            <a:ext cx="4012704" cy="3009528"/>
          </a:xfrm>
          <a:prstGeom prst="rect">
            <a:avLst/>
          </a:prstGeom>
          <a:noFill/>
        </p:spPr>
      </p:pic>
      <p:sp>
        <p:nvSpPr>
          <p:cNvPr id="11" name="CasellaDiTesto 10"/>
          <p:cNvSpPr txBox="1"/>
          <p:nvPr/>
        </p:nvSpPr>
        <p:spPr>
          <a:xfrm>
            <a:off x="5508104" y="2492896"/>
            <a:ext cx="331372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it-IT" sz="1800" dirty="0" smtClean="0">
                <a:solidFill>
                  <a:srgbClr val="000000"/>
                </a:solidFill>
              </a:rPr>
              <a:t>60° </a:t>
            </a:r>
            <a:r>
              <a:rPr lang="it-IT" sz="1800" dirty="0" err="1" smtClean="0">
                <a:solidFill>
                  <a:srgbClr val="000000"/>
                </a:solidFill>
              </a:rPr>
              <a:t>tilted</a:t>
            </a:r>
            <a:r>
              <a:rPr lang="it-IT" sz="1800" dirty="0" smtClean="0">
                <a:solidFill>
                  <a:srgbClr val="000000"/>
                </a:solidFill>
              </a:rPr>
              <a:t> </a:t>
            </a:r>
            <a:r>
              <a:rPr lang="it-IT" sz="1800" dirty="0" err="1" smtClean="0">
                <a:solidFill>
                  <a:srgbClr val="000000"/>
                </a:solidFill>
              </a:rPr>
              <a:t>image</a:t>
            </a:r>
            <a:endParaRPr lang="it-IT" sz="1800" dirty="0" smtClean="0">
              <a:solidFill>
                <a:srgbClr val="000000"/>
              </a:solidFill>
            </a:endParaRPr>
          </a:p>
          <a:p>
            <a:r>
              <a:rPr lang="it-IT" sz="1800" dirty="0" err="1" smtClean="0">
                <a:solidFill>
                  <a:srgbClr val="000000"/>
                </a:solidFill>
              </a:rPr>
              <a:t>NWs</a:t>
            </a:r>
            <a:r>
              <a:rPr lang="it-IT" sz="1800" dirty="0" smtClean="0">
                <a:solidFill>
                  <a:srgbClr val="000000"/>
                </a:solidFill>
              </a:rPr>
              <a:t> cluster </a:t>
            </a:r>
            <a:r>
              <a:rPr lang="it-IT" sz="1800" dirty="0" err="1" smtClean="0">
                <a:solidFill>
                  <a:srgbClr val="000000"/>
                </a:solidFill>
              </a:rPr>
              <a:t>dimension</a:t>
            </a:r>
            <a:r>
              <a:rPr lang="it-IT" sz="1800" dirty="0" smtClean="0">
                <a:solidFill>
                  <a:srgbClr val="000000"/>
                </a:solidFill>
              </a:rPr>
              <a:t> 100nm</a:t>
            </a:r>
            <a:endParaRPr lang="it-IT" sz="1800" dirty="0">
              <a:solidFill>
                <a:srgbClr val="000000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979984" y="5381600"/>
            <a:ext cx="2210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 smtClean="0">
                <a:solidFill>
                  <a:srgbClr val="000000"/>
                </a:solidFill>
              </a:rPr>
              <a:t>60° </a:t>
            </a:r>
            <a:r>
              <a:rPr lang="it-IT" sz="1800" dirty="0" err="1" smtClean="0">
                <a:solidFill>
                  <a:srgbClr val="000000"/>
                </a:solidFill>
              </a:rPr>
              <a:t>tilted</a:t>
            </a:r>
            <a:r>
              <a:rPr lang="it-IT" sz="1800" dirty="0" smtClean="0">
                <a:solidFill>
                  <a:srgbClr val="000000"/>
                </a:solidFill>
              </a:rPr>
              <a:t> </a:t>
            </a:r>
            <a:r>
              <a:rPr lang="it-IT" sz="1800" dirty="0" err="1" smtClean="0">
                <a:solidFill>
                  <a:srgbClr val="000000"/>
                </a:solidFill>
              </a:rPr>
              <a:t>image</a:t>
            </a:r>
            <a:endParaRPr lang="it-IT" sz="1800" dirty="0" smtClean="0">
              <a:solidFill>
                <a:srgbClr val="000000"/>
              </a:solidFill>
            </a:endParaRPr>
          </a:p>
          <a:p>
            <a:r>
              <a:rPr lang="it-IT" sz="1800" dirty="0" err="1" smtClean="0">
                <a:solidFill>
                  <a:srgbClr val="000000"/>
                </a:solidFill>
              </a:rPr>
              <a:t>NWs</a:t>
            </a:r>
            <a:r>
              <a:rPr lang="it-IT" sz="1800" dirty="0" smtClean="0">
                <a:solidFill>
                  <a:srgbClr val="000000"/>
                </a:solidFill>
              </a:rPr>
              <a:t> </a:t>
            </a:r>
            <a:r>
              <a:rPr lang="it-IT" sz="1800" dirty="0" err="1" smtClean="0">
                <a:solidFill>
                  <a:srgbClr val="000000"/>
                </a:solidFill>
              </a:rPr>
              <a:t>lenght</a:t>
            </a:r>
            <a:r>
              <a:rPr lang="it-IT" sz="1800" dirty="0" smtClean="0">
                <a:solidFill>
                  <a:srgbClr val="000000"/>
                </a:solidFill>
              </a:rPr>
              <a:t>  400nm</a:t>
            </a:r>
            <a:endParaRPr lang="it-IT" sz="1800" dirty="0">
              <a:solidFill>
                <a:srgbClr val="000000"/>
              </a:solidFill>
            </a:endParaRPr>
          </a:p>
        </p:txBody>
      </p:sp>
      <p:pic>
        <p:nvPicPr>
          <p:cNvPr id="3076" name="Picture 4" descr="D:\Documenti\Documenti\joe2012nw\090114\Au_100K_tilt60_09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573016"/>
            <a:ext cx="2952328" cy="2214246"/>
          </a:xfrm>
          <a:prstGeom prst="rect">
            <a:avLst/>
          </a:prstGeom>
          <a:noFill/>
        </p:spPr>
      </p:pic>
      <p:sp>
        <p:nvSpPr>
          <p:cNvPr id="15" name="Rettangolo 14"/>
          <p:cNvSpPr/>
          <p:nvPr/>
        </p:nvSpPr>
        <p:spPr>
          <a:xfrm>
            <a:off x="7884368" y="3717032"/>
            <a:ext cx="12596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800" dirty="0" err="1" smtClean="0">
                <a:solidFill>
                  <a:srgbClr val="000000"/>
                </a:solidFill>
              </a:rPr>
              <a:t>NWs</a:t>
            </a:r>
            <a:r>
              <a:rPr lang="it-IT" sz="1800" dirty="0" smtClean="0">
                <a:solidFill>
                  <a:srgbClr val="000000"/>
                </a:solidFill>
              </a:rPr>
              <a:t> single </a:t>
            </a:r>
            <a:r>
              <a:rPr lang="it-IT" sz="1800" dirty="0" err="1" smtClean="0">
                <a:solidFill>
                  <a:srgbClr val="000000"/>
                </a:solidFill>
              </a:rPr>
              <a:t>fiber</a:t>
            </a:r>
            <a:r>
              <a:rPr lang="it-IT" sz="1800" dirty="0" smtClean="0">
                <a:solidFill>
                  <a:srgbClr val="000000"/>
                </a:solidFill>
              </a:rPr>
              <a:t> </a:t>
            </a:r>
            <a:r>
              <a:rPr lang="it-IT" sz="1800" dirty="0" err="1" smtClean="0">
                <a:solidFill>
                  <a:srgbClr val="000000"/>
                </a:solidFill>
              </a:rPr>
              <a:t>section</a:t>
            </a:r>
            <a:r>
              <a:rPr lang="it-IT" sz="1800" dirty="0" smtClean="0">
                <a:solidFill>
                  <a:srgbClr val="000000"/>
                </a:solidFill>
              </a:rPr>
              <a:t> 20nm</a:t>
            </a:r>
            <a:endParaRPr lang="it-IT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712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it-IT" dirty="0">
                <a:solidFill>
                  <a:prstClr val="black">
                    <a:tint val="75000"/>
                  </a:prstClr>
                </a:solidFill>
              </a:rPr>
              <a:t>Pagina </a:t>
            </a:r>
            <a:fld id="{9FBDB65B-0880-4F5C-936F-160EE957F41A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409575"/>
            <a:ext cx="7416800" cy="5810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it-IT" dirty="0" err="1" smtClean="0"/>
              <a:t>Morphological</a:t>
            </a:r>
            <a:r>
              <a:rPr lang="it-IT" dirty="0" smtClean="0"/>
              <a:t> </a:t>
            </a:r>
            <a:r>
              <a:rPr lang="it-IT" dirty="0" err="1" smtClean="0"/>
              <a:t>characterisation</a:t>
            </a:r>
            <a:r>
              <a:rPr lang="it-IT" dirty="0" smtClean="0"/>
              <a:t> - 3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1019397" y="1052736"/>
            <a:ext cx="1752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rgbClr val="000000"/>
                </a:solidFill>
              </a:rPr>
              <a:t>300 K sample</a:t>
            </a:r>
            <a:endParaRPr lang="it-IT" sz="2000" dirty="0">
              <a:solidFill>
                <a:srgbClr val="000000"/>
              </a:solidFill>
            </a:endParaRPr>
          </a:p>
        </p:txBody>
      </p:sp>
      <p:pic>
        <p:nvPicPr>
          <p:cNvPr id="4098" name="Picture 2" descr="D:\Documenti\Documenti\joe2012nw\090114\Au_300K_0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10" y="1412776"/>
            <a:ext cx="4608511" cy="3456384"/>
          </a:xfrm>
          <a:prstGeom prst="rect">
            <a:avLst/>
          </a:prstGeom>
          <a:noFill/>
        </p:spPr>
      </p:pic>
      <p:pic>
        <p:nvPicPr>
          <p:cNvPr id="4099" name="Picture 3" descr="D:\Documenti\Documenti\joe2012nw\090114\Au_300K_tilt60_02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836712"/>
            <a:ext cx="3244618" cy="2433464"/>
          </a:xfrm>
          <a:prstGeom prst="rect">
            <a:avLst/>
          </a:prstGeom>
          <a:noFill/>
        </p:spPr>
      </p:pic>
      <p:pic>
        <p:nvPicPr>
          <p:cNvPr id="4100" name="Picture 4" descr="D:\Documenti\Documenti\joe2012nw\090114\Au_300K_tilt60_03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10629" y="3429000"/>
            <a:ext cx="3353859" cy="2515394"/>
          </a:xfrm>
          <a:prstGeom prst="rect">
            <a:avLst/>
          </a:prstGeom>
          <a:noFill/>
        </p:spPr>
      </p:pic>
      <p:sp>
        <p:nvSpPr>
          <p:cNvPr id="16" name="CasellaDiTesto 15"/>
          <p:cNvSpPr txBox="1"/>
          <p:nvPr/>
        </p:nvSpPr>
        <p:spPr>
          <a:xfrm>
            <a:off x="35496" y="4941168"/>
            <a:ext cx="26642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NWs homogeneously distributed on 2cm x 2cm surface  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2843808" y="5085184"/>
            <a:ext cx="24994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NWs length about 380nm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Section about 40nm</a:t>
            </a:r>
            <a:endParaRPr lang="it-IT" sz="1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879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" y="785794"/>
            <a:ext cx="5248801" cy="5193600"/>
          </a:xfrm>
          <a:prstGeom prst="rect">
            <a:avLst/>
          </a:prstGeom>
        </p:spPr>
      </p:pic>
      <p:pic>
        <p:nvPicPr>
          <p:cNvPr id="4" name="Immagin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388" y="1643050"/>
            <a:ext cx="2191109" cy="22783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148388"/>
            <a:ext cx="1905000" cy="457200"/>
          </a:xfrm>
          <a:noFill/>
        </p:spPr>
        <p:txBody>
          <a:bodyPr/>
          <a:lstStyle/>
          <a:p>
            <a:r>
              <a:rPr lang="it-IT" dirty="0">
                <a:solidFill>
                  <a:prstClr val="black">
                    <a:tint val="75000"/>
                  </a:prstClr>
                </a:solidFill>
              </a:rPr>
              <a:t>Pagina </a:t>
            </a:r>
            <a:fld id="{9FBDB65B-0880-4F5C-936F-160EE957F41A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622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409575"/>
            <a:ext cx="7416800" cy="581025"/>
          </a:xfrm>
        </p:spPr>
        <p:txBody>
          <a:bodyPr>
            <a:normAutofit/>
          </a:bodyPr>
          <a:lstStyle/>
          <a:p>
            <a:pPr eaLnBrk="1" hangingPunct="1"/>
            <a:r>
              <a:rPr lang="it-IT" dirty="0" err="1" smtClean="0"/>
              <a:t>Summary</a:t>
            </a:r>
            <a:r>
              <a:rPr lang="it-IT" dirty="0" smtClean="0"/>
              <a:t> </a:t>
            </a:r>
          </a:p>
        </p:txBody>
      </p:sp>
      <p:sp>
        <p:nvSpPr>
          <p:cNvPr id="6150" name="Rectangle 5"/>
          <p:cNvSpPr>
            <a:spLocks noGrp="1" noChangeArrowheads="1"/>
          </p:cNvSpPr>
          <p:nvPr>
            <p:ph idx="1"/>
          </p:nvPr>
        </p:nvSpPr>
        <p:spPr>
          <a:xfrm>
            <a:off x="1123950" y="1196752"/>
            <a:ext cx="7408863" cy="4038600"/>
          </a:xfrm>
        </p:spPr>
        <p:txBody>
          <a:bodyPr/>
          <a:lstStyle/>
          <a:p>
            <a:pPr lvl="1" eaLnBrk="1" hangingPunct="1">
              <a:buNone/>
            </a:pPr>
            <a:endParaRPr lang="en-US" sz="1200" dirty="0" smtClean="0"/>
          </a:p>
          <a:p>
            <a:pPr eaLnBrk="1" hangingPunct="1"/>
            <a:endParaRPr lang="en-US" sz="1600" dirty="0" smtClean="0"/>
          </a:p>
          <a:p>
            <a:pPr eaLnBrk="1" hangingPunct="1"/>
            <a:r>
              <a:rPr lang="en-US" sz="1600" dirty="0" smtClean="0"/>
              <a:t>Optical nonlinearity (SHG) as a detector of symmetry breaking (chirality)</a:t>
            </a:r>
          </a:p>
          <a:p>
            <a:pPr eaLnBrk="1" hangingPunct="1"/>
            <a:endParaRPr lang="en-US" sz="1600" dirty="0" smtClean="0"/>
          </a:p>
          <a:p>
            <a:pPr eaLnBrk="1" hangingPunct="1"/>
            <a:r>
              <a:rPr lang="en-US" sz="1600" dirty="0" err="1" smtClean="0"/>
              <a:t>Chirality</a:t>
            </a:r>
            <a:r>
              <a:rPr lang="en-US" sz="1600" dirty="0" smtClean="0"/>
              <a:t> in </a:t>
            </a:r>
            <a:r>
              <a:rPr lang="en-US" sz="1600" dirty="0" err="1" smtClean="0"/>
              <a:t>plasmonic</a:t>
            </a:r>
            <a:r>
              <a:rPr lang="en-US" sz="1600" dirty="0" smtClean="0"/>
              <a:t> meta-surfaces</a:t>
            </a:r>
          </a:p>
          <a:p>
            <a:pPr eaLnBrk="1" hangingPunct="1"/>
            <a:endParaRPr lang="en-US" sz="1600" dirty="0" smtClean="0"/>
          </a:p>
          <a:p>
            <a:pPr eaLnBrk="1" hangingPunct="1"/>
            <a:r>
              <a:rPr lang="en-US" sz="1600" dirty="0" smtClean="0"/>
              <a:t>Symmetry breaking in self assembled metallic structures</a:t>
            </a:r>
          </a:p>
          <a:p>
            <a:pPr eaLnBrk="1" hangingPunct="1"/>
            <a:endParaRPr lang="en-US" sz="1600" dirty="0" smtClean="0"/>
          </a:p>
          <a:p>
            <a:pPr eaLnBrk="1" hangingPunct="1"/>
            <a:r>
              <a:rPr lang="en-US" sz="1600" dirty="0" smtClean="0"/>
              <a:t>Nonlinear response of tilted gold </a:t>
            </a:r>
            <a:r>
              <a:rPr lang="en-US" sz="1600" dirty="0" err="1" smtClean="0"/>
              <a:t>nanowires</a:t>
            </a:r>
            <a:endParaRPr lang="en-US" sz="1600" dirty="0" smtClean="0"/>
          </a:p>
          <a:p>
            <a:pPr eaLnBrk="1" hangingPunct="1">
              <a:buFontTx/>
              <a:buNone/>
            </a:pPr>
            <a:endParaRPr lang="en-US" sz="1600" dirty="0" smtClean="0"/>
          </a:p>
        </p:txBody>
      </p:sp>
      <p:sp>
        <p:nvSpPr>
          <p:cNvPr id="6148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it-IT" dirty="0">
                <a:solidFill>
                  <a:srgbClr val="FFFFFF"/>
                </a:solidFill>
              </a:rPr>
              <a:t>Pagina </a:t>
            </a:r>
            <a:fld id="{9FBDB65B-0880-4F5C-936F-160EE957F41A}" type="slidenum">
              <a:rPr lang="it-IT">
                <a:solidFill>
                  <a:srgbClr val="FFFFFF"/>
                </a:solidFill>
              </a:rPr>
              <a:pPr/>
              <a:t>2</a:t>
            </a:fld>
            <a:endParaRPr lang="it-I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492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29"/>
          <p:cNvGrpSpPr/>
          <p:nvPr/>
        </p:nvGrpSpPr>
        <p:grpSpPr>
          <a:xfrm>
            <a:off x="4714876" y="1000108"/>
            <a:ext cx="1925405" cy="4095906"/>
            <a:chOff x="5004049" y="470127"/>
            <a:chExt cx="2538281" cy="5983209"/>
          </a:xfrm>
        </p:grpSpPr>
        <p:sp>
          <p:nvSpPr>
            <p:cNvPr id="5" name="Rettangolo 4"/>
            <p:cNvSpPr/>
            <p:nvPr/>
          </p:nvSpPr>
          <p:spPr>
            <a:xfrm>
              <a:off x="6030162" y="470127"/>
              <a:ext cx="1512168" cy="1944216"/>
            </a:xfrm>
            <a:prstGeom prst="rect">
              <a:avLst/>
            </a:prstGeom>
            <a:scene3d>
              <a:camera prst="isometricLeftDown"/>
              <a:lightRig rig="threePt" dir="t"/>
            </a:scene3d>
            <a:sp3d extrusionH="2159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  <p:grpSp>
          <p:nvGrpSpPr>
            <p:cNvPr id="3" name="Gruppo 58"/>
            <p:cNvGrpSpPr/>
            <p:nvPr/>
          </p:nvGrpSpPr>
          <p:grpSpPr>
            <a:xfrm rot="21402971">
              <a:off x="6279988" y="555641"/>
              <a:ext cx="922469" cy="1608773"/>
              <a:chOff x="4805479" y="323620"/>
              <a:chExt cx="1229959" cy="1608773"/>
            </a:xfrm>
          </p:grpSpPr>
          <p:cxnSp>
            <p:nvCxnSpPr>
              <p:cNvPr id="7" name="Connettore 2 6"/>
              <p:cNvCxnSpPr/>
              <p:nvPr/>
            </p:nvCxnSpPr>
            <p:spPr>
              <a:xfrm rot="3858182" flipH="1" flipV="1">
                <a:off x="5026930" y="896242"/>
                <a:ext cx="864096" cy="504056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Connettore 2 7"/>
              <p:cNvCxnSpPr/>
              <p:nvPr/>
            </p:nvCxnSpPr>
            <p:spPr>
              <a:xfrm rot="3858182" flipH="1" flipV="1">
                <a:off x="4774753" y="953760"/>
                <a:ext cx="1080120" cy="288032"/>
              </a:xfrm>
              <a:prstGeom prst="straightConnector1">
                <a:avLst/>
              </a:prstGeom>
              <a:ln w="57150">
                <a:solidFill>
                  <a:srgbClr val="FFC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Connettore 2 8"/>
              <p:cNvCxnSpPr/>
              <p:nvPr/>
            </p:nvCxnSpPr>
            <p:spPr>
              <a:xfrm rot="3858182" flipH="1" flipV="1">
                <a:off x="5351362" y="1190800"/>
                <a:ext cx="864096" cy="504056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Connettore 2 9"/>
              <p:cNvCxnSpPr/>
              <p:nvPr/>
            </p:nvCxnSpPr>
            <p:spPr>
              <a:xfrm rot="3858182" flipH="1" flipV="1">
                <a:off x="5099185" y="1248317"/>
                <a:ext cx="1080120" cy="288032"/>
              </a:xfrm>
              <a:prstGeom prst="straightConnector1">
                <a:avLst/>
              </a:prstGeom>
              <a:ln w="57150">
                <a:solidFill>
                  <a:srgbClr val="FFC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nettore 2 10"/>
              <p:cNvCxnSpPr/>
              <p:nvPr/>
            </p:nvCxnSpPr>
            <p:spPr>
              <a:xfrm rot="3858182" flipH="1" flipV="1">
                <a:off x="4661612" y="662147"/>
                <a:ext cx="864096" cy="504056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nettore 2 11"/>
              <p:cNvCxnSpPr/>
              <p:nvPr/>
            </p:nvCxnSpPr>
            <p:spPr>
              <a:xfrm rot="3858182" flipH="1" flipV="1">
                <a:off x="4409435" y="719664"/>
                <a:ext cx="1080120" cy="288032"/>
              </a:xfrm>
              <a:prstGeom prst="straightConnector1">
                <a:avLst/>
              </a:prstGeom>
              <a:ln w="57150">
                <a:solidFill>
                  <a:srgbClr val="FFC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Connettore 2 12"/>
            <p:cNvCxnSpPr/>
            <p:nvPr/>
          </p:nvCxnSpPr>
          <p:spPr>
            <a:xfrm flipH="1" flipV="1">
              <a:off x="6786246" y="1412776"/>
              <a:ext cx="324036" cy="18002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2 13"/>
            <p:cNvCxnSpPr/>
            <p:nvPr/>
          </p:nvCxnSpPr>
          <p:spPr>
            <a:xfrm flipH="1">
              <a:off x="5004049" y="1412776"/>
              <a:ext cx="1800200" cy="432048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ttangolo 14"/>
            <p:cNvSpPr/>
            <p:nvPr/>
          </p:nvSpPr>
          <p:spPr>
            <a:xfrm>
              <a:off x="6030162" y="3710487"/>
              <a:ext cx="1512168" cy="1944216"/>
            </a:xfrm>
            <a:prstGeom prst="rect">
              <a:avLst/>
            </a:prstGeom>
            <a:scene3d>
              <a:camera prst="isometricLeftDown"/>
              <a:lightRig rig="threePt" dir="t"/>
            </a:scene3d>
            <a:sp3d extrusionH="2159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  <p:cxnSp>
          <p:nvCxnSpPr>
            <p:cNvPr id="16" name="Connettore 2 15"/>
            <p:cNvCxnSpPr/>
            <p:nvPr/>
          </p:nvCxnSpPr>
          <p:spPr>
            <a:xfrm rot="17938847" flipH="1">
              <a:off x="6428935" y="4455813"/>
              <a:ext cx="864096" cy="378042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2 16"/>
            <p:cNvCxnSpPr/>
            <p:nvPr/>
          </p:nvCxnSpPr>
          <p:spPr>
            <a:xfrm rot="17938847" flipH="1">
              <a:off x="6210808" y="4578975"/>
              <a:ext cx="1080120" cy="216024"/>
            </a:xfrm>
            <a:prstGeom prst="straightConnector1">
              <a:avLst/>
            </a:prstGeom>
            <a:ln w="5715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2 17"/>
            <p:cNvCxnSpPr/>
            <p:nvPr/>
          </p:nvCxnSpPr>
          <p:spPr>
            <a:xfrm rot="17938847" flipH="1">
              <a:off x="6684515" y="4648855"/>
              <a:ext cx="864096" cy="378042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2 18"/>
            <p:cNvCxnSpPr/>
            <p:nvPr/>
          </p:nvCxnSpPr>
          <p:spPr>
            <a:xfrm rot="17938847" flipH="1">
              <a:off x="6466387" y="4772018"/>
              <a:ext cx="1080120" cy="216024"/>
            </a:xfrm>
            <a:prstGeom prst="straightConnector1">
              <a:avLst/>
            </a:prstGeom>
            <a:ln w="5715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2 19"/>
            <p:cNvCxnSpPr/>
            <p:nvPr/>
          </p:nvCxnSpPr>
          <p:spPr>
            <a:xfrm rot="17938847" flipH="1">
              <a:off x="6106980" y="4244095"/>
              <a:ext cx="864096" cy="378042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2 20"/>
            <p:cNvCxnSpPr/>
            <p:nvPr/>
          </p:nvCxnSpPr>
          <p:spPr>
            <a:xfrm rot="17938847" flipH="1">
              <a:off x="5888852" y="4367258"/>
              <a:ext cx="1080120" cy="216024"/>
            </a:xfrm>
            <a:prstGeom prst="straightConnector1">
              <a:avLst/>
            </a:prstGeom>
            <a:ln w="5715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2 21"/>
            <p:cNvCxnSpPr/>
            <p:nvPr/>
          </p:nvCxnSpPr>
          <p:spPr>
            <a:xfrm flipH="1" flipV="1">
              <a:off x="6786246" y="4653136"/>
              <a:ext cx="324036" cy="18002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2 22"/>
            <p:cNvCxnSpPr/>
            <p:nvPr/>
          </p:nvCxnSpPr>
          <p:spPr>
            <a:xfrm flipH="1">
              <a:off x="5004049" y="4653136"/>
              <a:ext cx="1800200" cy="432048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2 24"/>
            <p:cNvCxnSpPr/>
            <p:nvPr/>
          </p:nvCxnSpPr>
          <p:spPr>
            <a:xfrm>
              <a:off x="5184322" y="1289229"/>
              <a:ext cx="644978" cy="713742"/>
            </a:xfrm>
            <a:prstGeom prst="straightConnector1">
              <a:avLst/>
            </a:prstGeom>
            <a:ln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2 25"/>
            <p:cNvCxnSpPr/>
            <p:nvPr/>
          </p:nvCxnSpPr>
          <p:spPr>
            <a:xfrm>
              <a:off x="5224207" y="4475270"/>
              <a:ext cx="644978" cy="713742"/>
            </a:xfrm>
            <a:prstGeom prst="straightConnector1">
              <a:avLst/>
            </a:prstGeom>
            <a:ln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Immagin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1428736"/>
            <a:ext cx="4286248" cy="3986478"/>
          </a:xfrm>
          <a:prstGeom prst="rect">
            <a:avLst/>
          </a:prstGeom>
        </p:spPr>
      </p:pic>
      <p:pic>
        <p:nvPicPr>
          <p:cNvPr id="29" name="Immagine 2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7614" y="1785926"/>
            <a:ext cx="2224980" cy="2375175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148388"/>
            <a:ext cx="1905000" cy="457200"/>
          </a:xfrm>
          <a:noFill/>
        </p:spPr>
        <p:txBody>
          <a:bodyPr/>
          <a:lstStyle/>
          <a:p>
            <a:r>
              <a:rPr lang="it-IT" dirty="0">
                <a:solidFill>
                  <a:prstClr val="black">
                    <a:tint val="75000"/>
                  </a:prstClr>
                </a:solidFill>
              </a:rPr>
              <a:t>Pagina </a:t>
            </a:r>
            <a:fld id="{9FBDB65B-0880-4F5C-936F-160EE957F41A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335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32"/>
            <a:ext cx="5751811" cy="51936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 bwMode="auto">
          <a:xfrm>
            <a:off x="5214942" y="785794"/>
            <a:ext cx="5500726" cy="457203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it-IT" smtClean="0">
              <a:solidFill>
                <a:prstClr val="white"/>
              </a:solidFill>
            </a:endParaRPr>
          </a:p>
        </p:txBody>
      </p:sp>
      <p:pic>
        <p:nvPicPr>
          <p:cNvPr id="7" name="Immagin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388" y="2071678"/>
            <a:ext cx="2224980" cy="23751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148388"/>
            <a:ext cx="1905000" cy="457200"/>
          </a:xfrm>
          <a:noFill/>
        </p:spPr>
        <p:txBody>
          <a:bodyPr/>
          <a:lstStyle/>
          <a:p>
            <a:r>
              <a:rPr lang="it-IT" dirty="0">
                <a:solidFill>
                  <a:prstClr val="black">
                    <a:tint val="75000"/>
                  </a:prstClr>
                </a:solidFill>
              </a:rPr>
              <a:t>Pagina </a:t>
            </a:r>
            <a:fld id="{9FBDB65B-0880-4F5C-936F-160EE957F41A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275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100k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982DCA-A03C-44F5-A5C1-67D083ED2E83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18/09/2015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Titolo Presentazione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Pagina </a:t>
            </a:r>
            <a:fld id="{6391EAA4-D74F-4F28-B022-8966A8190BA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60998" y="1752600"/>
            <a:ext cx="6869704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62622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smtClean="0">
                <a:solidFill>
                  <a:srgbClr val="FFFFFF"/>
                </a:solidFill>
              </a:rPr>
              <a:t>Pagina </a:t>
            </a:r>
            <a:fld id="{6391EAA4-D74F-4F28-B022-8966A8190BA8}" type="slidenum">
              <a:rPr lang="it-IT" smtClean="0">
                <a:solidFill>
                  <a:srgbClr val="FFFFFF"/>
                </a:solidFill>
              </a:rPr>
              <a:pPr>
                <a:defRPr/>
              </a:pPr>
              <a:t>23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73" name="Rectangle 2"/>
          <p:cNvSpPr>
            <a:spLocks noGrp="1" noChangeArrowheads="1"/>
          </p:cNvSpPr>
          <p:nvPr>
            <p:ph type="title"/>
          </p:nvPr>
        </p:nvSpPr>
        <p:spPr>
          <a:xfrm>
            <a:off x="222382" y="325005"/>
            <a:ext cx="7416800" cy="581025"/>
          </a:xfrm>
        </p:spPr>
        <p:txBody>
          <a:bodyPr/>
          <a:lstStyle/>
          <a:p>
            <a:pPr eaLnBrk="1" hangingPunct="1"/>
            <a:r>
              <a:rPr lang="it-IT" dirty="0" err="1" smtClean="0"/>
              <a:t>Conclusions</a:t>
            </a:r>
            <a:endParaRPr lang="it-IT" dirty="0" smtClean="0"/>
          </a:p>
        </p:txBody>
      </p:sp>
      <p:sp>
        <p:nvSpPr>
          <p:cNvPr id="7" name="CasellaDiTesto 6"/>
          <p:cNvSpPr txBox="1"/>
          <p:nvPr/>
        </p:nvSpPr>
        <p:spPr>
          <a:xfrm>
            <a:off x="611560" y="836712"/>
            <a:ext cx="817528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We show how SHG measurements can be sensitive on symmetries of metallic </a:t>
            </a:r>
            <a:r>
              <a:rPr lang="en-US" sz="2000" dirty="0" err="1" smtClean="0">
                <a:solidFill>
                  <a:srgbClr val="000000"/>
                </a:solidFill>
              </a:rPr>
              <a:t>nanopatterned</a:t>
            </a:r>
            <a:r>
              <a:rPr lang="en-US" sz="2000" dirty="0" smtClean="0">
                <a:solidFill>
                  <a:srgbClr val="000000"/>
                </a:solidFill>
              </a:rPr>
              <a:t> surfaces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 we show these effects on self –assembled structures produced by low cost and large area procedure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  SHG signal through the nonlinear circular </a:t>
            </a:r>
            <a:r>
              <a:rPr lang="en-US" sz="2000" dirty="0" err="1" smtClean="0">
                <a:solidFill>
                  <a:srgbClr val="000000"/>
                </a:solidFill>
              </a:rPr>
              <a:t>dichroism</a:t>
            </a:r>
            <a:r>
              <a:rPr lang="en-US" sz="2000" dirty="0" smtClean="0">
                <a:solidFill>
                  <a:srgbClr val="000000"/>
                </a:solidFill>
              </a:rPr>
              <a:t> is sensitive also to extrinsic </a:t>
            </a:r>
            <a:r>
              <a:rPr lang="en-US" sz="2000" dirty="0" err="1" smtClean="0">
                <a:solidFill>
                  <a:srgbClr val="000000"/>
                </a:solidFill>
              </a:rPr>
              <a:t>chirality</a:t>
            </a:r>
            <a:r>
              <a:rPr lang="en-US" sz="2000" dirty="0" smtClean="0">
                <a:solidFill>
                  <a:srgbClr val="000000"/>
                </a:solidFill>
              </a:rPr>
              <a:t> signature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 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(good candidates as substrate for nonlinear molecular spectroscopy ?)</a:t>
            </a: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14282" y="4643446"/>
            <a:ext cx="74168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it-IT" sz="2400" b="1" kern="0" dirty="0" err="1" smtClean="0">
                <a:solidFill>
                  <a:srgbClr val="822433"/>
                </a:solidFill>
                <a:latin typeface="Arial"/>
                <a:ea typeface="ＭＳ Ｐゴシック"/>
                <a:cs typeface="+mj-cs"/>
              </a:rPr>
              <a:t>Acknowledgements</a:t>
            </a:r>
            <a:endParaRPr lang="it-IT" sz="2400" b="1" kern="0" dirty="0" smtClean="0">
              <a:solidFill>
                <a:srgbClr val="822433"/>
              </a:solidFill>
              <a:latin typeface="Arial"/>
              <a:ea typeface="ＭＳ Ｐゴシック"/>
              <a:cs typeface="+mj-cs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285720" y="5078568"/>
            <a:ext cx="84249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solidFill>
                  <a:srgbClr val="000000"/>
                </a:solidFill>
              </a:rPr>
              <a:t>This work was partially supported by the </a:t>
            </a:r>
            <a:r>
              <a:rPr lang="en-GB" sz="2000" b="1" dirty="0" smtClean="0">
                <a:solidFill>
                  <a:srgbClr val="000000"/>
                </a:solidFill>
              </a:rPr>
              <a:t>MARINE</a:t>
            </a:r>
            <a:r>
              <a:rPr lang="en-GB" sz="2000" dirty="0" smtClean="0">
                <a:solidFill>
                  <a:srgbClr val="000000"/>
                </a:solidFill>
              </a:rPr>
              <a:t> project of the Italian Ministry of the Defence</a:t>
            </a:r>
            <a:endParaRPr lang="en-GB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269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smtClean="0">
                <a:solidFill>
                  <a:srgbClr val="FFFFFF"/>
                </a:solidFill>
              </a:rPr>
              <a:t>Pagina </a:t>
            </a:r>
            <a:fld id="{6391EAA4-D74F-4F28-B022-8966A8190BA8}" type="slidenum">
              <a:rPr lang="it-IT" smtClean="0">
                <a:solidFill>
                  <a:srgbClr val="FFFFFF"/>
                </a:solidFill>
              </a:rPr>
              <a:pPr>
                <a:defRPr/>
              </a:pPr>
              <a:t>24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73" name="Rectangle 2"/>
          <p:cNvSpPr>
            <a:spLocks noGrp="1" noChangeArrowheads="1"/>
          </p:cNvSpPr>
          <p:nvPr>
            <p:ph type="title"/>
          </p:nvPr>
        </p:nvSpPr>
        <p:spPr>
          <a:xfrm>
            <a:off x="222382" y="325005"/>
            <a:ext cx="7416800" cy="581025"/>
          </a:xfrm>
        </p:spPr>
        <p:txBody>
          <a:bodyPr/>
          <a:lstStyle/>
          <a:p>
            <a:pPr eaLnBrk="1" hangingPunct="1"/>
            <a:r>
              <a:rPr lang="it-IT" dirty="0" err="1" smtClean="0"/>
              <a:t>Chirality</a:t>
            </a:r>
            <a:r>
              <a:rPr lang="it-IT" dirty="0" smtClean="0"/>
              <a:t>: </a:t>
            </a:r>
            <a:r>
              <a:rPr lang="it-IT" dirty="0" err="1" smtClean="0"/>
              <a:t>from</a:t>
            </a:r>
            <a:r>
              <a:rPr lang="it-IT" dirty="0" smtClean="0"/>
              <a:t> </a:t>
            </a:r>
            <a:r>
              <a:rPr lang="it-IT" dirty="0" err="1" smtClean="0"/>
              <a:t>tradition</a:t>
            </a:r>
            <a:r>
              <a:rPr lang="it-IT" dirty="0" smtClean="0"/>
              <a:t>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innovation</a:t>
            </a:r>
            <a:endParaRPr lang="it-IT" dirty="0" smtClean="0"/>
          </a:p>
        </p:txBody>
      </p:sp>
      <p:sp>
        <p:nvSpPr>
          <p:cNvPr id="10" name="Rettangolo 9"/>
          <p:cNvSpPr/>
          <p:nvPr/>
        </p:nvSpPr>
        <p:spPr>
          <a:xfrm>
            <a:off x="1785918" y="5429264"/>
            <a:ext cx="59859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Thank you for your attention !</a:t>
            </a:r>
            <a:endParaRPr lang="it-IT" sz="3200" b="1" dirty="0">
              <a:solidFill>
                <a:srgbClr val="FFFFFF"/>
              </a:solidFill>
            </a:endParaRPr>
          </a:p>
        </p:txBody>
      </p:sp>
      <p:pic>
        <p:nvPicPr>
          <p:cNvPr id="153604" name="Picture 4" descr="http://www.ricettedellanonna.net/wp-content/uploads/2010/07/fusilli-pachino-e-zucchin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2643182"/>
            <a:ext cx="4357718" cy="2903530"/>
          </a:xfrm>
          <a:prstGeom prst="rect">
            <a:avLst/>
          </a:prstGeom>
          <a:noFill/>
        </p:spPr>
      </p:pic>
      <p:pic>
        <p:nvPicPr>
          <p:cNvPr id="153602" name="Picture 2" descr="C:\Users\Standard\Downloads\5357300734_0a765e23ae_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857232"/>
            <a:ext cx="2643206" cy="3948213"/>
          </a:xfrm>
          <a:prstGeom prst="rect">
            <a:avLst/>
          </a:prstGeom>
          <a:noFill/>
        </p:spPr>
      </p:pic>
      <p:grpSp>
        <p:nvGrpSpPr>
          <p:cNvPr id="2" name="Gruppo 14"/>
          <p:cNvGrpSpPr/>
          <p:nvPr/>
        </p:nvGrpSpPr>
        <p:grpSpPr>
          <a:xfrm>
            <a:off x="285720" y="857232"/>
            <a:ext cx="2214578" cy="2894873"/>
            <a:chOff x="5500694" y="785794"/>
            <a:chExt cx="2914650" cy="3810000"/>
          </a:xfrm>
        </p:grpSpPr>
        <p:pic>
          <p:nvPicPr>
            <p:cNvPr id="153605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500694" y="785794"/>
              <a:ext cx="2914650" cy="381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3" name="Group 48"/>
            <p:cNvGrpSpPr>
              <a:grpSpLocks/>
            </p:cNvGrpSpPr>
            <p:nvPr/>
          </p:nvGrpSpPr>
          <p:grpSpPr bwMode="auto">
            <a:xfrm>
              <a:off x="5643570" y="2557048"/>
              <a:ext cx="1928826" cy="1157704"/>
              <a:chOff x="1144" y="6746"/>
              <a:chExt cx="3954" cy="2433"/>
            </a:xfrm>
          </p:grpSpPr>
          <p:pic>
            <p:nvPicPr>
              <p:cNvPr id="13" name="Immagine 1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4" y="6746"/>
                <a:ext cx="3954" cy="2433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B0F0"/>
                </a:solidFill>
              </a:ln>
            </p:spPr>
          </p:pic>
          <p:pic>
            <p:nvPicPr>
              <p:cNvPr id="14" name="Picture 54" descr="array elica 4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4" y="8999"/>
                <a:ext cx="653" cy="176"/>
              </a:xfrm>
              <a:prstGeom prst="rect">
                <a:avLst/>
              </a:prstGeom>
              <a:noFill/>
              <a:ln w="38100">
                <a:solidFill>
                  <a:srgbClr val="00B0F0"/>
                </a:solidFill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xmlns="" val="32662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15696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714356"/>
            <a:ext cx="4429157" cy="49335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48" y="1071546"/>
            <a:ext cx="4547950" cy="4493328"/>
          </a:xfrm>
          <a:prstGeom prst="rect">
            <a:avLst/>
          </a:prstGeom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148388"/>
            <a:ext cx="1905000" cy="457200"/>
          </a:xfrm>
          <a:noFill/>
        </p:spPr>
        <p:txBody>
          <a:bodyPr/>
          <a:lstStyle/>
          <a:p>
            <a:r>
              <a:rPr lang="it-IT" dirty="0">
                <a:solidFill>
                  <a:srgbClr val="FFFFFF"/>
                </a:solidFill>
              </a:rPr>
              <a:t>Pagina </a:t>
            </a:r>
            <a:fld id="{9FBDB65B-0880-4F5C-936F-160EE957F41A}" type="slidenum">
              <a:rPr lang="it-IT">
                <a:solidFill>
                  <a:srgbClr val="FFFFFF"/>
                </a:solidFill>
              </a:rPr>
              <a:pPr/>
              <a:t>26</a:t>
            </a:fld>
            <a:endParaRPr lang="it-I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454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it-IT" dirty="0">
                <a:solidFill>
                  <a:srgbClr val="FFFFFF"/>
                </a:solidFill>
              </a:rPr>
              <a:t>Pagina </a:t>
            </a:r>
            <a:fld id="{9FBDB65B-0880-4F5C-936F-160EE957F41A}" type="slidenum">
              <a:rPr lang="it-IT">
                <a:solidFill>
                  <a:srgbClr val="FFFFFF"/>
                </a:solidFill>
              </a:rPr>
              <a:pPr/>
              <a:t>27</a:t>
            </a:fld>
            <a:endParaRPr lang="it-IT" dirty="0">
              <a:solidFill>
                <a:srgbClr val="FFFFFF"/>
              </a:solidFill>
            </a:endParaRPr>
          </a:p>
        </p:txBody>
      </p:sp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409575"/>
            <a:ext cx="7416800" cy="581025"/>
          </a:xfrm>
        </p:spPr>
        <p:txBody>
          <a:bodyPr/>
          <a:lstStyle/>
          <a:p>
            <a:pPr eaLnBrk="1" hangingPunct="1"/>
            <a:r>
              <a:rPr lang="it-IT" dirty="0" err="1" smtClean="0"/>
              <a:t>Reflectance</a:t>
            </a:r>
            <a:r>
              <a:rPr lang="it-IT" dirty="0" smtClean="0"/>
              <a:t> </a:t>
            </a:r>
            <a:r>
              <a:rPr lang="it-IT" dirty="0" err="1" smtClean="0"/>
              <a:t>spectra</a:t>
            </a:r>
            <a:r>
              <a:rPr lang="it-IT" dirty="0" smtClean="0"/>
              <a:t> - 1</a:t>
            </a: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44624"/>
            <a:ext cx="2166189" cy="273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188640"/>
            <a:ext cx="2119705" cy="2559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2143116"/>
            <a:ext cx="5319713" cy="387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7327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1000108"/>
            <a:ext cx="5919481" cy="4214842"/>
          </a:xfrm>
          <a:prstGeom prst="rect">
            <a:avLst/>
          </a:prstGeom>
        </p:spPr>
      </p:pic>
      <p:pic>
        <p:nvPicPr>
          <p:cNvPr id="3" name="Immagin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72264" y="1928802"/>
            <a:ext cx="2191109" cy="22783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148388"/>
            <a:ext cx="1905000" cy="457200"/>
          </a:xfrm>
          <a:noFill/>
        </p:spPr>
        <p:txBody>
          <a:bodyPr/>
          <a:lstStyle/>
          <a:p>
            <a:r>
              <a:rPr lang="it-IT" dirty="0">
                <a:solidFill>
                  <a:prstClr val="black">
                    <a:tint val="75000"/>
                  </a:prstClr>
                </a:solidFill>
              </a:rPr>
              <a:t>Pagina </a:t>
            </a:r>
            <a:fld id="{9FBDB65B-0880-4F5C-936F-160EE957F41A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084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409575"/>
            <a:ext cx="7416800" cy="581025"/>
          </a:xfrm>
        </p:spPr>
        <p:txBody>
          <a:bodyPr>
            <a:normAutofit/>
          </a:bodyPr>
          <a:lstStyle/>
          <a:p>
            <a:pPr eaLnBrk="1" hangingPunct="1"/>
            <a:r>
              <a:rPr lang="it-IT" dirty="0" err="1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Summary</a:t>
            </a:r>
            <a:r>
              <a:rPr lang="it-IT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sp>
        <p:nvSpPr>
          <p:cNvPr id="6150" name="Rectangle 5"/>
          <p:cNvSpPr>
            <a:spLocks noGrp="1" noChangeArrowheads="1"/>
          </p:cNvSpPr>
          <p:nvPr>
            <p:ph idx="1"/>
          </p:nvPr>
        </p:nvSpPr>
        <p:spPr>
          <a:xfrm>
            <a:off x="1123950" y="1196752"/>
            <a:ext cx="7408863" cy="4038600"/>
          </a:xfrm>
        </p:spPr>
        <p:txBody>
          <a:bodyPr/>
          <a:lstStyle/>
          <a:p>
            <a:pPr lvl="1" eaLnBrk="1" hangingPunct="1">
              <a:buNone/>
            </a:pPr>
            <a:endParaRPr lang="en-US" sz="1200" dirty="0" smtClean="0"/>
          </a:p>
          <a:p>
            <a:pPr eaLnBrk="1" hangingPunct="1"/>
            <a:endParaRPr lang="en-US" sz="1600" dirty="0" smtClean="0"/>
          </a:p>
          <a:p>
            <a:pPr eaLnBrk="1" hangingPunct="1"/>
            <a:r>
              <a:rPr lang="en-US" sz="1600" dirty="0" smtClean="0"/>
              <a:t>Optical nonlinearity (SHG) as a detector of symmetry breaking (chirality)</a:t>
            </a:r>
          </a:p>
          <a:p>
            <a:pPr eaLnBrk="1" hangingPunct="1"/>
            <a:endParaRPr lang="en-US" sz="1600" dirty="0" smtClean="0"/>
          </a:p>
          <a:p>
            <a:pPr eaLnBrk="1" hangingPunct="1"/>
            <a:r>
              <a:rPr lang="en-US" sz="1600" dirty="0" err="1" smtClean="0">
                <a:solidFill>
                  <a:schemeClr val="bg1">
                    <a:lumMod val="85000"/>
                  </a:schemeClr>
                </a:solidFill>
              </a:rPr>
              <a:t>Chirality</a:t>
            </a:r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</a:rPr>
              <a:t> in </a:t>
            </a:r>
            <a:r>
              <a:rPr lang="en-US" sz="1600" dirty="0" err="1" smtClean="0">
                <a:solidFill>
                  <a:schemeClr val="bg1">
                    <a:lumMod val="85000"/>
                  </a:schemeClr>
                </a:solidFill>
              </a:rPr>
              <a:t>plasmonic</a:t>
            </a:r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</a:rPr>
              <a:t> meta-surfaces</a:t>
            </a:r>
          </a:p>
          <a:p>
            <a:pPr eaLnBrk="1" hangingPunct="1"/>
            <a:endParaRPr lang="en-US" sz="1600" dirty="0" smtClean="0">
              <a:solidFill>
                <a:schemeClr val="bg1">
                  <a:lumMod val="85000"/>
                </a:schemeClr>
              </a:solidFill>
            </a:endParaRPr>
          </a:p>
          <a:p>
            <a:pPr eaLnBrk="1" hangingPunct="1"/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</a:rPr>
              <a:t>Symmetry breaking in self assembled metallic structures</a:t>
            </a:r>
          </a:p>
          <a:p>
            <a:pPr eaLnBrk="1" hangingPunct="1"/>
            <a:endParaRPr lang="en-US" sz="1600" dirty="0" smtClean="0">
              <a:solidFill>
                <a:schemeClr val="bg1">
                  <a:lumMod val="85000"/>
                </a:schemeClr>
              </a:solidFill>
            </a:endParaRPr>
          </a:p>
          <a:p>
            <a:pPr eaLnBrk="1" hangingPunct="1"/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</a:rPr>
              <a:t>Nonlinear response of tilted gold </a:t>
            </a:r>
            <a:r>
              <a:rPr lang="en-US" sz="1600" dirty="0" err="1" smtClean="0">
                <a:solidFill>
                  <a:schemeClr val="bg1">
                    <a:lumMod val="85000"/>
                  </a:schemeClr>
                </a:solidFill>
              </a:rPr>
              <a:t>nanowires</a:t>
            </a:r>
            <a:endParaRPr lang="en-US" sz="1600" dirty="0" smtClean="0">
              <a:solidFill>
                <a:schemeClr val="bg1">
                  <a:lumMod val="85000"/>
                </a:schemeClr>
              </a:solidFill>
            </a:endParaRPr>
          </a:p>
          <a:p>
            <a:pPr eaLnBrk="1" hangingPunct="1">
              <a:buFontTx/>
              <a:buNone/>
            </a:pPr>
            <a:endParaRPr lang="en-US" sz="1600" dirty="0" smtClean="0"/>
          </a:p>
        </p:txBody>
      </p:sp>
      <p:sp>
        <p:nvSpPr>
          <p:cNvPr id="6148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it-IT" dirty="0">
                <a:solidFill>
                  <a:srgbClr val="FFFFFF"/>
                </a:solidFill>
              </a:rPr>
              <a:t>Pagina </a:t>
            </a:r>
            <a:fld id="{9FBDB65B-0880-4F5C-936F-160EE957F41A}" type="slidenum">
              <a:rPr lang="it-IT">
                <a:solidFill>
                  <a:srgbClr val="FFFFFF"/>
                </a:solidFill>
              </a:rPr>
              <a:pPr/>
              <a:t>3</a:t>
            </a:fld>
            <a:endParaRPr lang="it-I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782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409575"/>
            <a:ext cx="7416800" cy="581025"/>
          </a:xfrm>
        </p:spPr>
        <p:txBody>
          <a:bodyPr>
            <a:normAutofit/>
          </a:bodyPr>
          <a:lstStyle/>
          <a:p>
            <a:pPr eaLnBrk="1" hangingPunct="1"/>
            <a:r>
              <a:rPr lang="it-IT" dirty="0" err="1" smtClean="0"/>
              <a:t>Chirality</a:t>
            </a:r>
            <a:r>
              <a:rPr lang="it-IT" dirty="0" smtClean="0"/>
              <a:t> - </a:t>
            </a:r>
            <a:r>
              <a:rPr lang="it-IT" dirty="0" err="1" smtClean="0"/>
              <a:t>generalities</a:t>
            </a:r>
            <a:r>
              <a:rPr lang="it-IT" dirty="0" smtClean="0"/>
              <a:t> </a:t>
            </a:r>
          </a:p>
        </p:txBody>
      </p:sp>
      <p:sp>
        <p:nvSpPr>
          <p:cNvPr id="6148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it-IT" dirty="0">
                <a:solidFill>
                  <a:srgbClr val="FFFFFF"/>
                </a:solidFill>
              </a:rPr>
              <a:t>Pagina </a:t>
            </a:r>
            <a:fld id="{9FBDB65B-0880-4F5C-936F-160EE957F41A}" type="slidenum">
              <a:rPr lang="it-IT">
                <a:solidFill>
                  <a:srgbClr val="FFFFFF"/>
                </a:solidFill>
              </a:rPr>
              <a:pPr/>
              <a:t>4</a:t>
            </a:fld>
            <a:endParaRPr lang="it-IT" dirty="0">
              <a:solidFill>
                <a:srgbClr val="FFFFFF"/>
              </a:solidFill>
            </a:endParaRPr>
          </a:p>
        </p:txBody>
      </p:sp>
      <p:pic>
        <p:nvPicPr>
          <p:cNvPr id="7" name="Picture 6" descr="https://d2gne97vdumgn3.cloudfront.net/api/file/apx4EMGwQ96CQvgr3N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623" y="2824193"/>
            <a:ext cx="2809550" cy="277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266623" y="1268760"/>
            <a:ext cx="2430269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>
                <a:solidFill>
                  <a:srgbClr val="000000"/>
                </a:solidFill>
              </a:rPr>
              <a:t>Chirality</a:t>
            </a:r>
            <a:r>
              <a:rPr lang="en-US" sz="1100" dirty="0" smtClean="0">
                <a:solidFill>
                  <a:srgbClr val="000000"/>
                </a:solidFill>
              </a:rPr>
              <a:t> (or handedness) is the lack of mirror symmetry</a:t>
            </a:r>
          </a:p>
          <a:p>
            <a:pPr algn="ctr"/>
            <a:endParaRPr lang="en-US" sz="1100" dirty="0" smtClean="0">
              <a:solidFill>
                <a:srgbClr val="000000"/>
              </a:solidFill>
            </a:endParaRPr>
          </a:p>
          <a:p>
            <a:pPr algn="ctr"/>
            <a:r>
              <a:rPr lang="en-US" sz="1100" dirty="0" smtClean="0">
                <a:solidFill>
                  <a:srgbClr val="000000"/>
                </a:solidFill>
              </a:rPr>
              <a:t>so</a:t>
            </a:r>
          </a:p>
          <a:p>
            <a:pPr algn="ctr"/>
            <a:endParaRPr lang="en-US" sz="1100" dirty="0" smtClean="0">
              <a:solidFill>
                <a:srgbClr val="000000"/>
              </a:solidFill>
            </a:endParaRPr>
          </a:p>
          <a:p>
            <a:pPr algn="ctr"/>
            <a:r>
              <a:rPr lang="en-US" sz="1100" dirty="0" smtClean="0">
                <a:solidFill>
                  <a:srgbClr val="000000"/>
                </a:solidFill>
              </a:rPr>
              <a:t>an object is </a:t>
            </a:r>
            <a:r>
              <a:rPr lang="en-US" sz="1100" dirty="0" err="1" smtClean="0">
                <a:solidFill>
                  <a:srgbClr val="000000"/>
                </a:solidFill>
              </a:rPr>
              <a:t>chiral</a:t>
            </a:r>
            <a:r>
              <a:rPr lang="en-US" sz="1100" dirty="0" smtClean="0">
                <a:solidFill>
                  <a:srgbClr val="000000"/>
                </a:solidFill>
              </a:rPr>
              <a:t> if it cannot be superimposed on its mirror images </a:t>
            </a:r>
            <a:endParaRPr lang="it-IT" sz="1100" dirty="0">
              <a:solidFill>
                <a:srgbClr val="000000"/>
              </a:solidFill>
            </a:endParaRPr>
          </a:p>
        </p:txBody>
      </p:sp>
      <p:pic>
        <p:nvPicPr>
          <p:cNvPr id="6" name="Picture 4" descr="http://upload.wikimedia.org/wikipedia/commons/4/4c/Neptunea_-_links%26rechts_gewonde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306865"/>
            <a:ext cx="2204791" cy="201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iverson.cm.utexas.edu/courses/310N/MOTD%20Fl05/DNA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427443"/>
            <a:ext cx="2918141" cy="250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tangolo 8"/>
          <p:cNvSpPr/>
          <p:nvPr/>
        </p:nvSpPr>
        <p:spPr>
          <a:xfrm>
            <a:off x="6732240" y="1873651"/>
            <a:ext cx="22203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In nature a huge number of objects are </a:t>
            </a:r>
            <a:r>
              <a:rPr lang="en-US" sz="1200" dirty="0" err="1" smtClean="0">
                <a:solidFill>
                  <a:srgbClr val="000000"/>
                </a:solidFill>
              </a:rPr>
              <a:t>chiral</a:t>
            </a:r>
            <a:r>
              <a:rPr lang="en-US" sz="1200" dirty="0" smtClean="0">
                <a:solidFill>
                  <a:srgbClr val="000000"/>
                </a:solidFill>
              </a:rPr>
              <a:t>, from shells to </a:t>
            </a:r>
            <a:r>
              <a:rPr lang="en-US" sz="1200" dirty="0" err="1" smtClean="0">
                <a:solidFill>
                  <a:srgbClr val="000000"/>
                </a:solidFill>
              </a:rPr>
              <a:t>biomolecules</a:t>
            </a:r>
            <a:r>
              <a:rPr lang="en-US" sz="1200" dirty="0" smtClean="0">
                <a:solidFill>
                  <a:srgbClr val="000000"/>
                </a:solidFill>
              </a:rPr>
              <a:t> such as DNA, sugar , proteins</a:t>
            </a:r>
            <a:endParaRPr lang="it-IT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03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409575"/>
            <a:ext cx="7416800" cy="581025"/>
          </a:xfrm>
        </p:spPr>
        <p:txBody>
          <a:bodyPr>
            <a:normAutofit/>
          </a:bodyPr>
          <a:lstStyle/>
          <a:p>
            <a:pPr eaLnBrk="1" hangingPunct="1"/>
            <a:r>
              <a:rPr lang="it-IT" dirty="0" err="1" smtClean="0"/>
              <a:t>Also</a:t>
            </a:r>
            <a:r>
              <a:rPr lang="it-IT" dirty="0" smtClean="0"/>
              <a:t> light </a:t>
            </a:r>
            <a:r>
              <a:rPr lang="it-IT" dirty="0" err="1" smtClean="0"/>
              <a:t>presents</a:t>
            </a:r>
            <a:r>
              <a:rPr lang="it-IT" dirty="0" smtClean="0"/>
              <a:t> </a:t>
            </a:r>
            <a:r>
              <a:rPr lang="it-IT" dirty="0" err="1" smtClean="0"/>
              <a:t>chirality…</a:t>
            </a:r>
            <a:r>
              <a:rPr lang="it-IT" dirty="0" smtClean="0"/>
              <a:t>   </a:t>
            </a:r>
          </a:p>
        </p:txBody>
      </p:sp>
      <p:sp>
        <p:nvSpPr>
          <p:cNvPr id="6148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it-IT" dirty="0">
                <a:solidFill>
                  <a:srgbClr val="FFFFFF"/>
                </a:solidFill>
              </a:rPr>
              <a:t>Pagina </a:t>
            </a:r>
            <a:fld id="{9FBDB65B-0880-4F5C-936F-160EE957F41A}" type="slidenum">
              <a:rPr lang="it-IT">
                <a:solidFill>
                  <a:srgbClr val="FFFFFF"/>
                </a:solidFill>
              </a:rPr>
              <a:pPr/>
              <a:t>5</a:t>
            </a:fld>
            <a:endParaRPr lang="it-IT" dirty="0">
              <a:solidFill>
                <a:srgbClr val="FFFFFF"/>
              </a:solidFill>
            </a:endParaRPr>
          </a:p>
        </p:txBody>
      </p:sp>
      <p:pic>
        <p:nvPicPr>
          <p:cNvPr id="5" name="Picture 2" descr="http://upload.wikimedia.org/wikipedia/en/4/4b/Circularly_po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154" y="2623276"/>
            <a:ext cx="1472874" cy="98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po 10"/>
          <p:cNvGrpSpPr/>
          <p:nvPr/>
        </p:nvGrpSpPr>
        <p:grpSpPr>
          <a:xfrm>
            <a:off x="1699817" y="2627874"/>
            <a:ext cx="1656984" cy="986007"/>
            <a:chOff x="4500562" y="2000240"/>
            <a:chExt cx="3857628" cy="2295526"/>
          </a:xfrm>
        </p:grpSpPr>
        <p:pic>
          <p:nvPicPr>
            <p:cNvPr id="7" name="Picture 2" descr="http://upload.wikimedia.org/wikipedia/en/4/4b/Circularly_pol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929190" y="2000240"/>
              <a:ext cx="3429000" cy="2295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ttangolo 7"/>
            <p:cNvSpPr/>
            <p:nvPr/>
          </p:nvSpPr>
          <p:spPr bwMode="auto">
            <a:xfrm>
              <a:off x="5643570" y="2000240"/>
              <a:ext cx="1928826" cy="28575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it-IT" smtClean="0">
                <a:solidFill>
                  <a:srgbClr val="FFFFFF"/>
                </a:solidFill>
              </a:endParaRPr>
            </a:p>
          </p:txBody>
        </p:sp>
        <p:sp>
          <p:nvSpPr>
            <p:cNvPr id="10" name="Rettangolo 9"/>
            <p:cNvSpPr/>
            <p:nvPr/>
          </p:nvSpPr>
          <p:spPr bwMode="auto">
            <a:xfrm>
              <a:off x="6143636" y="2143116"/>
              <a:ext cx="1928826" cy="28575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it-IT" smtClean="0">
                <a:solidFill>
                  <a:srgbClr val="FFFFFF"/>
                </a:solidFill>
              </a:endParaRPr>
            </a:p>
          </p:txBody>
        </p:sp>
        <p:sp>
          <p:nvSpPr>
            <p:cNvPr id="11" name="Rettangolo 10"/>
            <p:cNvSpPr/>
            <p:nvPr/>
          </p:nvSpPr>
          <p:spPr bwMode="auto">
            <a:xfrm>
              <a:off x="4500562" y="2428868"/>
              <a:ext cx="642942" cy="42862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it-IT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2" name="CasellaDiTesto 11"/>
          <p:cNvSpPr txBox="1"/>
          <p:nvPr/>
        </p:nvSpPr>
        <p:spPr>
          <a:xfrm>
            <a:off x="648825" y="3638499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 smtClean="0">
                <a:solidFill>
                  <a:srgbClr val="000000"/>
                </a:solidFill>
              </a:rPr>
              <a:t>LH</a:t>
            </a:r>
            <a:endParaRPr lang="it-IT" sz="1800" dirty="0">
              <a:solidFill>
                <a:srgbClr val="000000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2385971" y="3609284"/>
            <a:ext cx="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 smtClean="0">
                <a:solidFill>
                  <a:srgbClr val="000000"/>
                </a:solidFill>
              </a:rPr>
              <a:t>RH</a:t>
            </a:r>
            <a:endParaRPr lang="it-IT" sz="1800" dirty="0">
              <a:solidFill>
                <a:srgbClr val="000000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323529" y="1437606"/>
            <a:ext cx="36724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 smtClean="0">
                <a:solidFill>
                  <a:srgbClr val="000000"/>
                </a:solidFill>
              </a:rPr>
              <a:t>Linear </a:t>
            </a:r>
            <a:r>
              <a:rPr lang="it-IT" sz="1050" dirty="0" err="1" smtClean="0">
                <a:solidFill>
                  <a:srgbClr val="000000"/>
                </a:solidFill>
              </a:rPr>
              <a:t>polarisation</a:t>
            </a:r>
            <a:r>
              <a:rPr lang="it-IT" sz="1050" dirty="0" smtClean="0">
                <a:solidFill>
                  <a:srgbClr val="000000"/>
                </a:solidFill>
              </a:rPr>
              <a:t> </a:t>
            </a:r>
            <a:r>
              <a:rPr lang="it-IT" sz="1050" dirty="0" err="1" smtClean="0">
                <a:solidFill>
                  <a:srgbClr val="000000"/>
                </a:solidFill>
              </a:rPr>
              <a:t>apart</a:t>
            </a:r>
            <a:r>
              <a:rPr lang="it-IT" sz="1050" dirty="0" smtClean="0">
                <a:solidFill>
                  <a:srgbClr val="000000"/>
                </a:solidFill>
              </a:rPr>
              <a:t>, </a:t>
            </a:r>
            <a:r>
              <a:rPr lang="it-IT" sz="1050" dirty="0" err="1" smtClean="0">
                <a:solidFill>
                  <a:srgbClr val="000000"/>
                </a:solidFill>
              </a:rPr>
              <a:t>there</a:t>
            </a:r>
            <a:r>
              <a:rPr lang="it-IT" sz="1050" dirty="0" smtClean="0">
                <a:solidFill>
                  <a:srgbClr val="000000"/>
                </a:solidFill>
              </a:rPr>
              <a:t> </a:t>
            </a:r>
            <a:r>
              <a:rPr lang="it-IT" sz="1050" dirty="0" err="1" smtClean="0">
                <a:solidFill>
                  <a:srgbClr val="000000"/>
                </a:solidFill>
              </a:rPr>
              <a:t>is</a:t>
            </a:r>
            <a:r>
              <a:rPr lang="it-IT" sz="1050" dirty="0" smtClean="0">
                <a:solidFill>
                  <a:srgbClr val="000000"/>
                </a:solidFill>
              </a:rPr>
              <a:t> </a:t>
            </a:r>
            <a:r>
              <a:rPr lang="it-IT" sz="1050" dirty="0" err="1" smtClean="0">
                <a:solidFill>
                  <a:srgbClr val="000000"/>
                </a:solidFill>
              </a:rPr>
              <a:t>also</a:t>
            </a:r>
            <a:r>
              <a:rPr lang="it-IT" sz="1050" dirty="0" smtClean="0">
                <a:solidFill>
                  <a:srgbClr val="000000"/>
                </a:solidFill>
              </a:rPr>
              <a:t> the </a:t>
            </a:r>
            <a:r>
              <a:rPr lang="it-IT" sz="1050" dirty="0" err="1" smtClean="0">
                <a:solidFill>
                  <a:srgbClr val="000000"/>
                </a:solidFill>
              </a:rPr>
              <a:t>circular</a:t>
            </a:r>
            <a:r>
              <a:rPr lang="it-IT" sz="1050" dirty="0" smtClean="0">
                <a:solidFill>
                  <a:srgbClr val="000000"/>
                </a:solidFill>
              </a:rPr>
              <a:t> </a:t>
            </a:r>
            <a:r>
              <a:rPr lang="it-IT" sz="1050" dirty="0" err="1" smtClean="0">
                <a:solidFill>
                  <a:srgbClr val="000000"/>
                </a:solidFill>
              </a:rPr>
              <a:t>polarisation</a:t>
            </a:r>
            <a:r>
              <a:rPr lang="it-IT" sz="1050" dirty="0" smtClean="0">
                <a:solidFill>
                  <a:srgbClr val="000000"/>
                </a:solidFill>
              </a:rPr>
              <a:t> state </a:t>
            </a:r>
            <a:r>
              <a:rPr lang="it-IT" sz="1050" dirty="0" err="1" smtClean="0">
                <a:solidFill>
                  <a:srgbClr val="000000"/>
                </a:solidFill>
              </a:rPr>
              <a:t>of</a:t>
            </a:r>
            <a:r>
              <a:rPr lang="it-IT" sz="1050" dirty="0" smtClean="0">
                <a:solidFill>
                  <a:srgbClr val="000000"/>
                </a:solidFill>
              </a:rPr>
              <a:t> the light:</a:t>
            </a:r>
          </a:p>
          <a:p>
            <a:r>
              <a:rPr lang="it-IT" sz="1050" dirty="0" smtClean="0">
                <a:solidFill>
                  <a:srgbClr val="000000"/>
                </a:solidFill>
              </a:rPr>
              <a:t>The </a:t>
            </a:r>
            <a:r>
              <a:rPr lang="it-IT" sz="1050" dirty="0" err="1" smtClean="0">
                <a:solidFill>
                  <a:srgbClr val="000000"/>
                </a:solidFill>
              </a:rPr>
              <a:t>circular</a:t>
            </a:r>
            <a:r>
              <a:rPr lang="it-IT" sz="1050" dirty="0" smtClean="0">
                <a:solidFill>
                  <a:srgbClr val="000000"/>
                </a:solidFill>
              </a:rPr>
              <a:t> </a:t>
            </a:r>
            <a:r>
              <a:rPr lang="it-IT" sz="1050" dirty="0" err="1" smtClean="0">
                <a:solidFill>
                  <a:srgbClr val="000000"/>
                </a:solidFill>
              </a:rPr>
              <a:t>polarisation</a:t>
            </a:r>
            <a:r>
              <a:rPr lang="it-IT" sz="1050" dirty="0" smtClean="0">
                <a:solidFill>
                  <a:srgbClr val="000000"/>
                </a:solidFill>
              </a:rPr>
              <a:t> </a:t>
            </a:r>
            <a:r>
              <a:rPr lang="it-IT" sz="1050" dirty="0" err="1" smtClean="0">
                <a:solidFill>
                  <a:srgbClr val="000000"/>
                </a:solidFill>
              </a:rPr>
              <a:t>is</a:t>
            </a:r>
            <a:r>
              <a:rPr lang="it-IT" sz="1050" dirty="0" smtClean="0">
                <a:solidFill>
                  <a:srgbClr val="000000"/>
                </a:solidFill>
              </a:rPr>
              <a:t> </a:t>
            </a:r>
            <a:r>
              <a:rPr lang="it-IT" sz="1050" dirty="0" err="1" smtClean="0">
                <a:solidFill>
                  <a:srgbClr val="000000"/>
                </a:solidFill>
              </a:rPr>
              <a:t>chiral</a:t>
            </a:r>
            <a:r>
              <a:rPr lang="it-IT" sz="1050" dirty="0" smtClean="0">
                <a:solidFill>
                  <a:srgbClr val="000000"/>
                </a:solidFill>
              </a:rPr>
              <a:t>: can </a:t>
            </a:r>
            <a:r>
              <a:rPr lang="it-IT" sz="1050" dirty="0" err="1" smtClean="0">
                <a:solidFill>
                  <a:srgbClr val="000000"/>
                </a:solidFill>
              </a:rPr>
              <a:t>be</a:t>
            </a:r>
            <a:r>
              <a:rPr lang="it-IT" sz="1050" dirty="0" smtClean="0">
                <a:solidFill>
                  <a:srgbClr val="000000"/>
                </a:solidFill>
              </a:rPr>
              <a:t> </a:t>
            </a:r>
            <a:r>
              <a:rPr lang="it-IT" sz="1050" dirty="0" err="1" smtClean="0">
                <a:solidFill>
                  <a:srgbClr val="000000"/>
                </a:solidFill>
              </a:rPr>
              <a:t>left</a:t>
            </a:r>
            <a:r>
              <a:rPr lang="it-IT" sz="1050" dirty="0" smtClean="0">
                <a:solidFill>
                  <a:srgbClr val="000000"/>
                </a:solidFill>
              </a:rPr>
              <a:t> </a:t>
            </a:r>
            <a:r>
              <a:rPr lang="it-IT" sz="1050" dirty="0" err="1" smtClean="0">
                <a:solidFill>
                  <a:srgbClr val="000000"/>
                </a:solidFill>
              </a:rPr>
              <a:t>handed</a:t>
            </a:r>
            <a:r>
              <a:rPr lang="it-IT" sz="1050" dirty="0" smtClean="0">
                <a:solidFill>
                  <a:srgbClr val="000000"/>
                </a:solidFill>
              </a:rPr>
              <a:t> or right </a:t>
            </a:r>
            <a:r>
              <a:rPr lang="it-IT" sz="1050" dirty="0" err="1" smtClean="0">
                <a:solidFill>
                  <a:srgbClr val="000000"/>
                </a:solidFill>
              </a:rPr>
              <a:t>handed</a:t>
            </a:r>
            <a:r>
              <a:rPr lang="it-IT" sz="1050" dirty="0" smtClean="0">
                <a:solidFill>
                  <a:srgbClr val="000000"/>
                </a:solidFill>
              </a:rPr>
              <a:t> </a:t>
            </a:r>
            <a:endParaRPr lang="it-IT" sz="1050" dirty="0">
              <a:solidFill>
                <a:srgbClr val="000000"/>
              </a:solidFill>
            </a:endParaRPr>
          </a:p>
        </p:txBody>
      </p:sp>
      <p:grpSp>
        <p:nvGrpSpPr>
          <p:cNvPr id="15" name="Gruppo 4"/>
          <p:cNvGrpSpPr/>
          <p:nvPr/>
        </p:nvGrpSpPr>
        <p:grpSpPr>
          <a:xfrm>
            <a:off x="3995937" y="3501008"/>
            <a:ext cx="4725374" cy="2320952"/>
            <a:chOff x="-252536" y="996726"/>
            <a:chExt cx="9289032" cy="4562475"/>
          </a:xfrm>
        </p:grpSpPr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40596" y="1196752"/>
              <a:ext cx="5295900" cy="4162425"/>
            </a:xfrm>
            <a:prstGeom prst="rect">
              <a:avLst/>
            </a:prstGeom>
          </p:spPr>
        </p:pic>
        <p:pic>
          <p:nvPicPr>
            <p:cNvPr id="17" name="Immagin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52536" y="996726"/>
              <a:ext cx="4638675" cy="4562475"/>
            </a:xfrm>
            <a:prstGeom prst="rect">
              <a:avLst/>
            </a:prstGeom>
          </p:spPr>
        </p:pic>
      </p:grpSp>
      <p:sp>
        <p:nvSpPr>
          <p:cNvPr id="18" name="CasellaDiTesto 17"/>
          <p:cNvSpPr txBox="1"/>
          <p:nvPr/>
        </p:nvSpPr>
        <p:spPr>
          <a:xfrm>
            <a:off x="5110343" y="1934821"/>
            <a:ext cx="24281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rgbClr val="000000"/>
                </a:solidFill>
              </a:rPr>
              <a:t>Circular</a:t>
            </a:r>
            <a:r>
              <a:rPr lang="it-IT" sz="1200" dirty="0" smtClean="0">
                <a:solidFill>
                  <a:srgbClr val="000000"/>
                </a:solidFill>
              </a:rPr>
              <a:t> </a:t>
            </a:r>
            <a:r>
              <a:rPr lang="it-IT" sz="1200" dirty="0" err="1" smtClean="0">
                <a:solidFill>
                  <a:srgbClr val="000000"/>
                </a:solidFill>
              </a:rPr>
              <a:t>polarised</a:t>
            </a:r>
            <a:r>
              <a:rPr lang="it-IT" sz="1200" dirty="0" smtClean="0">
                <a:solidFill>
                  <a:srgbClr val="000000"/>
                </a:solidFill>
              </a:rPr>
              <a:t> light (</a:t>
            </a:r>
            <a:r>
              <a:rPr lang="it-IT" sz="1200" dirty="0" err="1" smtClean="0">
                <a:solidFill>
                  <a:srgbClr val="000000"/>
                </a:solidFill>
              </a:rPr>
              <a:t>chiral</a:t>
            </a:r>
            <a:r>
              <a:rPr lang="it-IT" sz="1200" dirty="0" smtClean="0">
                <a:solidFill>
                  <a:srgbClr val="000000"/>
                </a:solidFill>
              </a:rPr>
              <a:t> light) can </a:t>
            </a:r>
            <a:r>
              <a:rPr lang="it-IT" sz="1200" dirty="0" err="1" smtClean="0">
                <a:solidFill>
                  <a:srgbClr val="000000"/>
                </a:solidFill>
              </a:rPr>
              <a:t>be</a:t>
            </a:r>
            <a:r>
              <a:rPr lang="it-IT" sz="1200" dirty="0" smtClean="0">
                <a:solidFill>
                  <a:srgbClr val="000000"/>
                </a:solidFill>
              </a:rPr>
              <a:t> </a:t>
            </a:r>
            <a:r>
              <a:rPr lang="it-IT" sz="1200" dirty="0" err="1" smtClean="0">
                <a:solidFill>
                  <a:srgbClr val="000000"/>
                </a:solidFill>
              </a:rPr>
              <a:t>used</a:t>
            </a:r>
            <a:r>
              <a:rPr lang="it-IT" sz="1200" dirty="0" smtClean="0">
                <a:solidFill>
                  <a:srgbClr val="000000"/>
                </a:solidFill>
              </a:rPr>
              <a:t> in the </a:t>
            </a:r>
            <a:r>
              <a:rPr lang="it-IT" sz="1200" dirty="0" err="1" smtClean="0">
                <a:solidFill>
                  <a:srgbClr val="000000"/>
                </a:solidFill>
              </a:rPr>
              <a:t>investigation</a:t>
            </a:r>
            <a:r>
              <a:rPr lang="it-IT" sz="1200" dirty="0" smtClean="0">
                <a:solidFill>
                  <a:srgbClr val="000000"/>
                </a:solidFill>
              </a:rPr>
              <a:t> </a:t>
            </a:r>
            <a:r>
              <a:rPr lang="it-IT" sz="1200" dirty="0" err="1" smtClean="0">
                <a:solidFill>
                  <a:srgbClr val="000000"/>
                </a:solidFill>
              </a:rPr>
              <a:t>of</a:t>
            </a:r>
            <a:r>
              <a:rPr lang="it-IT" sz="1200" dirty="0" smtClean="0">
                <a:solidFill>
                  <a:srgbClr val="000000"/>
                </a:solidFill>
              </a:rPr>
              <a:t> </a:t>
            </a:r>
            <a:r>
              <a:rPr lang="it-IT" sz="1200" dirty="0" err="1" smtClean="0">
                <a:solidFill>
                  <a:srgbClr val="000000"/>
                </a:solidFill>
              </a:rPr>
              <a:t>chiral</a:t>
            </a:r>
            <a:r>
              <a:rPr lang="it-IT" sz="1200" dirty="0" smtClean="0">
                <a:solidFill>
                  <a:srgbClr val="000000"/>
                </a:solidFill>
              </a:rPr>
              <a:t> </a:t>
            </a:r>
            <a:r>
              <a:rPr lang="it-IT" sz="1200" dirty="0" err="1" smtClean="0">
                <a:solidFill>
                  <a:srgbClr val="000000"/>
                </a:solidFill>
              </a:rPr>
              <a:t>materials</a:t>
            </a:r>
            <a:r>
              <a:rPr lang="it-IT" sz="1200" dirty="0" smtClean="0">
                <a:solidFill>
                  <a:srgbClr val="000000"/>
                </a:solidFill>
              </a:rPr>
              <a:t>:</a:t>
            </a:r>
          </a:p>
          <a:p>
            <a:endParaRPr lang="it-IT" sz="1200" dirty="0" smtClean="0">
              <a:solidFill>
                <a:srgbClr val="000000"/>
              </a:solidFill>
            </a:endParaRPr>
          </a:p>
          <a:p>
            <a:r>
              <a:rPr lang="it-IT" sz="1200" dirty="0" smtClean="0">
                <a:solidFill>
                  <a:srgbClr val="000000"/>
                </a:solidFill>
              </a:rPr>
              <a:t>An </a:t>
            </a:r>
            <a:r>
              <a:rPr lang="it-IT" sz="1200" dirty="0" err="1" smtClean="0">
                <a:solidFill>
                  <a:srgbClr val="000000"/>
                </a:solidFill>
              </a:rPr>
              <a:t>example</a:t>
            </a:r>
            <a:r>
              <a:rPr lang="it-IT" sz="1200" dirty="0" smtClean="0">
                <a:solidFill>
                  <a:srgbClr val="000000"/>
                </a:solidFill>
              </a:rPr>
              <a:t> </a:t>
            </a:r>
            <a:r>
              <a:rPr lang="it-IT" sz="1200" dirty="0" err="1" smtClean="0">
                <a:solidFill>
                  <a:srgbClr val="000000"/>
                </a:solidFill>
              </a:rPr>
              <a:t>is</a:t>
            </a:r>
            <a:r>
              <a:rPr lang="it-IT" sz="1200" dirty="0" smtClean="0">
                <a:solidFill>
                  <a:srgbClr val="000000"/>
                </a:solidFill>
              </a:rPr>
              <a:t> the </a:t>
            </a:r>
            <a:r>
              <a:rPr lang="it-IT" sz="1200" dirty="0" err="1" smtClean="0">
                <a:solidFill>
                  <a:srgbClr val="000000"/>
                </a:solidFill>
              </a:rPr>
              <a:t>circular</a:t>
            </a:r>
            <a:r>
              <a:rPr lang="it-IT" sz="1200" dirty="0" smtClean="0">
                <a:solidFill>
                  <a:srgbClr val="000000"/>
                </a:solidFill>
              </a:rPr>
              <a:t> </a:t>
            </a:r>
            <a:r>
              <a:rPr lang="it-IT" sz="1200" dirty="0" err="1" smtClean="0">
                <a:solidFill>
                  <a:srgbClr val="000000"/>
                </a:solidFill>
              </a:rPr>
              <a:t>dichroism</a:t>
            </a:r>
            <a:r>
              <a:rPr lang="it-IT" sz="1200" dirty="0" smtClean="0">
                <a:solidFill>
                  <a:srgbClr val="000000"/>
                </a:solidFill>
              </a:rPr>
              <a:t>, </a:t>
            </a:r>
            <a:r>
              <a:rPr lang="it-IT" sz="1200" dirty="0" err="1" smtClean="0">
                <a:solidFill>
                  <a:srgbClr val="000000"/>
                </a:solidFill>
              </a:rPr>
              <a:t>where</a:t>
            </a:r>
            <a:r>
              <a:rPr lang="it-IT" sz="1200" dirty="0" smtClean="0">
                <a:solidFill>
                  <a:srgbClr val="000000"/>
                </a:solidFill>
              </a:rPr>
              <a:t> </a:t>
            </a:r>
            <a:r>
              <a:rPr lang="it-IT" sz="1200" dirty="0" err="1" smtClean="0">
                <a:solidFill>
                  <a:srgbClr val="000000"/>
                </a:solidFill>
              </a:rPr>
              <a:t>chiral</a:t>
            </a:r>
            <a:r>
              <a:rPr lang="it-IT" sz="1200" dirty="0" smtClean="0">
                <a:solidFill>
                  <a:srgbClr val="000000"/>
                </a:solidFill>
              </a:rPr>
              <a:t> </a:t>
            </a:r>
            <a:r>
              <a:rPr lang="it-IT" sz="1200" dirty="0" err="1" smtClean="0">
                <a:solidFill>
                  <a:srgbClr val="000000"/>
                </a:solidFill>
              </a:rPr>
              <a:t>materials</a:t>
            </a:r>
            <a:r>
              <a:rPr lang="it-IT" sz="1200" dirty="0" smtClean="0">
                <a:solidFill>
                  <a:srgbClr val="000000"/>
                </a:solidFill>
              </a:rPr>
              <a:t> </a:t>
            </a:r>
            <a:r>
              <a:rPr lang="it-IT" sz="1200" dirty="0" err="1" smtClean="0">
                <a:solidFill>
                  <a:srgbClr val="000000"/>
                </a:solidFill>
              </a:rPr>
              <a:t>absorb</a:t>
            </a:r>
            <a:r>
              <a:rPr lang="it-IT" sz="1200" dirty="0" smtClean="0">
                <a:solidFill>
                  <a:srgbClr val="000000"/>
                </a:solidFill>
              </a:rPr>
              <a:t> in </a:t>
            </a:r>
            <a:r>
              <a:rPr lang="it-IT" sz="1200" dirty="0" err="1" smtClean="0">
                <a:solidFill>
                  <a:srgbClr val="000000"/>
                </a:solidFill>
              </a:rPr>
              <a:t>different</a:t>
            </a:r>
            <a:r>
              <a:rPr lang="it-IT" sz="1200" dirty="0" smtClean="0">
                <a:solidFill>
                  <a:srgbClr val="000000"/>
                </a:solidFill>
              </a:rPr>
              <a:t> </a:t>
            </a:r>
            <a:r>
              <a:rPr lang="it-IT" sz="1200" dirty="0" err="1" smtClean="0">
                <a:solidFill>
                  <a:srgbClr val="000000"/>
                </a:solidFill>
              </a:rPr>
              <a:t>amount</a:t>
            </a:r>
            <a:r>
              <a:rPr lang="it-IT" sz="1200" dirty="0" smtClean="0">
                <a:solidFill>
                  <a:srgbClr val="000000"/>
                </a:solidFill>
              </a:rPr>
              <a:t> the right </a:t>
            </a:r>
            <a:r>
              <a:rPr lang="it-IT" sz="1200" dirty="0" err="1" smtClean="0">
                <a:solidFill>
                  <a:srgbClr val="000000"/>
                </a:solidFill>
              </a:rPr>
              <a:t>handed</a:t>
            </a:r>
            <a:r>
              <a:rPr lang="it-IT" sz="1200" dirty="0" smtClean="0">
                <a:solidFill>
                  <a:srgbClr val="000000"/>
                </a:solidFill>
              </a:rPr>
              <a:t> and </a:t>
            </a:r>
            <a:r>
              <a:rPr lang="it-IT" sz="1200" dirty="0" err="1" smtClean="0">
                <a:solidFill>
                  <a:srgbClr val="000000"/>
                </a:solidFill>
              </a:rPr>
              <a:t>left</a:t>
            </a:r>
            <a:r>
              <a:rPr lang="it-IT" sz="1200" dirty="0" smtClean="0">
                <a:solidFill>
                  <a:srgbClr val="000000"/>
                </a:solidFill>
              </a:rPr>
              <a:t> </a:t>
            </a:r>
            <a:r>
              <a:rPr lang="it-IT" sz="1200" dirty="0" err="1" smtClean="0">
                <a:solidFill>
                  <a:srgbClr val="000000"/>
                </a:solidFill>
              </a:rPr>
              <a:t>handed</a:t>
            </a:r>
            <a:r>
              <a:rPr lang="it-IT" sz="1200" dirty="0" smtClean="0">
                <a:solidFill>
                  <a:srgbClr val="000000"/>
                </a:solidFill>
              </a:rPr>
              <a:t> </a:t>
            </a:r>
            <a:r>
              <a:rPr lang="it-IT" sz="1200" dirty="0" err="1" smtClean="0">
                <a:solidFill>
                  <a:srgbClr val="000000"/>
                </a:solidFill>
              </a:rPr>
              <a:t>circular</a:t>
            </a:r>
            <a:r>
              <a:rPr lang="it-IT" sz="1200" dirty="0" smtClean="0">
                <a:solidFill>
                  <a:srgbClr val="000000"/>
                </a:solidFill>
              </a:rPr>
              <a:t> </a:t>
            </a:r>
            <a:r>
              <a:rPr lang="it-IT" sz="1200" dirty="0" err="1" smtClean="0">
                <a:solidFill>
                  <a:srgbClr val="000000"/>
                </a:solidFill>
              </a:rPr>
              <a:t>polarised</a:t>
            </a:r>
            <a:r>
              <a:rPr lang="it-IT" sz="1200" dirty="0" smtClean="0">
                <a:solidFill>
                  <a:srgbClr val="000000"/>
                </a:solidFill>
              </a:rPr>
              <a:t> light</a:t>
            </a:r>
            <a:endParaRPr lang="it-IT" sz="1200" dirty="0">
              <a:solidFill>
                <a:srgbClr val="000000"/>
              </a:solidFill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5110343" y="1143551"/>
            <a:ext cx="258350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450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/>
            <a:r>
              <a:rPr lang="it-IT" kern="0" smtClean="0"/>
              <a:t>Circular dichroism: a particular interaction between chiral light with chiral molecules</a:t>
            </a:r>
            <a:endParaRPr lang="it-IT" kern="0" dirty="0" smtClean="0"/>
          </a:p>
        </p:txBody>
      </p:sp>
      <p:sp>
        <p:nvSpPr>
          <p:cNvPr id="20" name="CasellaDiTesto 19"/>
          <p:cNvSpPr txBox="1"/>
          <p:nvPr/>
        </p:nvSpPr>
        <p:spPr>
          <a:xfrm>
            <a:off x="4638740" y="5457761"/>
            <a:ext cx="1388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 smtClean="0">
                <a:solidFill>
                  <a:srgbClr val="000000"/>
                </a:solidFill>
              </a:rPr>
              <a:t>Chiral</a:t>
            </a:r>
            <a:r>
              <a:rPr lang="it-IT" sz="1400" dirty="0" smtClean="0">
                <a:solidFill>
                  <a:srgbClr val="000000"/>
                </a:solidFill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</a:rPr>
              <a:t>material</a:t>
            </a:r>
            <a:r>
              <a:rPr lang="it-IT" sz="1400" dirty="0" smtClean="0">
                <a:solidFill>
                  <a:srgbClr val="000000"/>
                </a:solidFill>
              </a:rPr>
              <a:t> </a:t>
            </a:r>
            <a:endParaRPr lang="it-IT" sz="1400" dirty="0">
              <a:solidFill>
                <a:srgbClr val="000000"/>
              </a:solidFill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6680025" y="5457760"/>
            <a:ext cx="1388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 smtClean="0">
                <a:solidFill>
                  <a:srgbClr val="000000"/>
                </a:solidFill>
              </a:rPr>
              <a:t>Chiral</a:t>
            </a:r>
            <a:r>
              <a:rPr lang="it-IT" sz="1400" dirty="0" smtClean="0">
                <a:solidFill>
                  <a:srgbClr val="000000"/>
                </a:solidFill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</a:rPr>
              <a:t>material</a:t>
            </a:r>
            <a:r>
              <a:rPr lang="it-IT" sz="1400" dirty="0" smtClean="0">
                <a:solidFill>
                  <a:srgbClr val="000000"/>
                </a:solidFill>
              </a:rPr>
              <a:t> </a:t>
            </a:r>
            <a:endParaRPr lang="it-IT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149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it-IT" dirty="0">
                <a:solidFill>
                  <a:srgbClr val="FFFFFF"/>
                </a:solidFill>
              </a:rPr>
              <a:t>Pagina </a:t>
            </a:r>
            <a:fld id="{9FBDB65B-0880-4F5C-936F-160EE957F41A}" type="slidenum">
              <a:rPr lang="it-IT">
                <a:solidFill>
                  <a:srgbClr val="FFFFFF"/>
                </a:solidFill>
              </a:rPr>
              <a:pPr/>
              <a:t>6</a:t>
            </a:fld>
            <a:endParaRPr lang="it-IT" dirty="0">
              <a:solidFill>
                <a:srgbClr val="FFFFFF"/>
              </a:solidFill>
            </a:endParaRPr>
          </a:p>
        </p:txBody>
      </p:sp>
      <p:sp>
        <p:nvSpPr>
          <p:cNvPr id="18" name="Segnaposto numero diapositiva 15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2346E0C0-6F29-448C-83FA-60AA687DBEA6}" type="slidenum">
              <a:rPr lang="it-IT" sz="1100" smtClean="0">
                <a:solidFill>
                  <a:srgbClr val="822433"/>
                </a:solidFill>
              </a:rPr>
              <a:pPr algn="r">
                <a:defRPr/>
              </a:pPr>
              <a:t>6</a:t>
            </a:fld>
            <a:endParaRPr lang="it-IT" sz="1100">
              <a:solidFill>
                <a:srgbClr val="822433"/>
              </a:solidFill>
            </a:endParaRPr>
          </a:p>
        </p:txBody>
      </p:sp>
      <p:sp>
        <p:nvSpPr>
          <p:cNvPr id="20" name="Titolo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SHG as sensor for symmetry breaking</a:t>
            </a:r>
            <a:endParaRPr lang="it-IT" dirty="0"/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0" y="4000504"/>
            <a:ext cx="258436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it-IT" sz="1400" dirty="0">
                <a:solidFill>
                  <a:srgbClr val="000000"/>
                </a:solidFill>
              </a:rPr>
              <a:t>Adler PR (1964)</a:t>
            </a:r>
          </a:p>
          <a:p>
            <a:r>
              <a:rPr lang="it-IT" sz="1400" dirty="0" err="1">
                <a:solidFill>
                  <a:srgbClr val="000000"/>
                </a:solidFill>
              </a:rPr>
              <a:t>Jhe</a:t>
            </a:r>
            <a:r>
              <a:rPr lang="it-IT" sz="1400" dirty="0">
                <a:solidFill>
                  <a:srgbClr val="000000"/>
                </a:solidFill>
              </a:rPr>
              <a:t> PR (1965)</a:t>
            </a:r>
          </a:p>
          <a:p>
            <a:r>
              <a:rPr lang="it-IT" sz="1400" dirty="0">
                <a:solidFill>
                  <a:srgbClr val="000000"/>
                </a:solidFill>
              </a:rPr>
              <a:t>Lee PR (1968)</a:t>
            </a:r>
          </a:p>
          <a:p>
            <a:r>
              <a:rPr lang="en-GB" sz="1400" dirty="0">
                <a:solidFill>
                  <a:srgbClr val="000000"/>
                </a:solidFill>
              </a:rPr>
              <a:t>Rudnick &amp; Stern  PRB (1971)</a:t>
            </a:r>
          </a:p>
          <a:p>
            <a:endParaRPr lang="it-IT" sz="1400" dirty="0">
              <a:solidFill>
                <a:srgbClr val="000000"/>
              </a:solidFill>
            </a:endParaRPr>
          </a:p>
          <a:p>
            <a:r>
              <a:rPr lang="it-IT" sz="1400" b="1" u="sng" dirty="0" err="1">
                <a:solidFill>
                  <a:srgbClr val="000000"/>
                </a:solidFill>
              </a:rPr>
              <a:t>Sipe</a:t>
            </a:r>
            <a:r>
              <a:rPr lang="it-IT" sz="1400" dirty="0">
                <a:solidFill>
                  <a:srgbClr val="000000"/>
                </a:solidFill>
              </a:rPr>
              <a:t> &amp; </a:t>
            </a:r>
            <a:r>
              <a:rPr lang="it-IT" sz="1400" dirty="0" err="1">
                <a:solidFill>
                  <a:srgbClr val="000000"/>
                </a:solidFill>
              </a:rPr>
              <a:t>Stegeman</a:t>
            </a:r>
            <a:r>
              <a:rPr lang="it-IT" sz="1400" dirty="0">
                <a:solidFill>
                  <a:srgbClr val="000000"/>
                </a:solidFill>
              </a:rPr>
              <a:t> PRB (1980)</a:t>
            </a:r>
          </a:p>
          <a:p>
            <a:endParaRPr lang="it-IT" sz="1400" dirty="0">
              <a:solidFill>
                <a:srgbClr val="000000"/>
              </a:solidFill>
            </a:endParaRPr>
          </a:p>
          <a:p>
            <a:r>
              <a:rPr lang="it-IT" sz="1400" b="1" u="sng" dirty="0" err="1">
                <a:solidFill>
                  <a:srgbClr val="000000"/>
                </a:solidFill>
              </a:rPr>
              <a:t>Kauranen</a:t>
            </a:r>
            <a:r>
              <a:rPr lang="it-IT" sz="1400" dirty="0">
                <a:solidFill>
                  <a:srgbClr val="000000"/>
                </a:solidFill>
              </a:rPr>
              <a:t> PRL (2007)</a:t>
            </a:r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0" y="2928934"/>
            <a:ext cx="887571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Metals usually present </a:t>
            </a:r>
            <a:r>
              <a:rPr lang="en-US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inversion </a:t>
            </a:r>
            <a:r>
              <a:rPr lang="en-US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symmetry </a:t>
            </a:r>
            <a:r>
              <a:rPr lang="en-US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SHG from electric dipole term is </a:t>
            </a:r>
            <a:r>
              <a:rPr lang="en-US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zero</a:t>
            </a:r>
          </a:p>
          <a:p>
            <a:endParaRPr lang="en-US" sz="18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r>
              <a:rPr lang="en-US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But still are present surface electric </a:t>
            </a:r>
            <a:r>
              <a:rPr lang="en-US" sz="1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quadrupolar</a:t>
            </a:r>
            <a:r>
              <a:rPr lang="en-US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term  (and magnetic dipolar term)</a:t>
            </a:r>
            <a:r>
              <a:rPr lang="en-US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1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Picture 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4744" y="4214818"/>
            <a:ext cx="4141788" cy="5111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1882775" y="1125538"/>
          <a:ext cx="4467225" cy="385762"/>
        </p:xfrm>
        <a:graphic>
          <a:graphicData uri="http://schemas.openxmlformats.org/presentationml/2006/ole">
            <p:oleObj spid="_x0000_s5124" name="Equation" r:id="rId5" imgW="4470400" imgH="381000" progId="Equation.3">
              <p:embed/>
            </p:oleObj>
          </a:graphicData>
        </a:graphic>
      </p:graphicFrame>
      <p:sp>
        <p:nvSpPr>
          <p:cNvPr id="33" name="Text Box 66"/>
          <p:cNvSpPr txBox="1">
            <a:spLocks noChangeArrowheads="1"/>
          </p:cNvSpPr>
          <p:nvPr/>
        </p:nvSpPr>
        <p:spPr bwMode="auto">
          <a:xfrm>
            <a:off x="214282" y="1643050"/>
            <a:ext cx="828675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000" i="1" dirty="0" smtClean="0">
                <a:solidFill>
                  <a:srgbClr val="000000"/>
                </a:solidFill>
                <a:latin typeface="Symbol" pitchFamily="18" charset="2"/>
              </a:rPr>
              <a:t>c</a:t>
            </a:r>
            <a:r>
              <a:rPr lang="en-US" sz="2000" i="1" baseline="30000" dirty="0" smtClean="0">
                <a:solidFill>
                  <a:srgbClr val="000000"/>
                </a:solidFill>
                <a:latin typeface="Times New Roman" pitchFamily="18" charset="0"/>
              </a:rPr>
              <a:t>(2)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</a:rPr>
              <a:t> terms (responsible for SHG) are identically zero in </a:t>
            </a:r>
            <a:r>
              <a:rPr lang="en-US" sz="2000" dirty="0" err="1" smtClean="0">
                <a:solidFill>
                  <a:srgbClr val="000000"/>
                </a:solidFill>
                <a:latin typeface="Times New Roman" pitchFamily="18" charset="0"/>
              </a:rPr>
              <a:t>centro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</a:rPr>
              <a:t>-symmetric media</a:t>
            </a:r>
          </a:p>
          <a:p>
            <a:pPr algn="just">
              <a:spcBef>
                <a:spcPct val="50000"/>
              </a:spcBef>
            </a:pP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</a:rPr>
              <a:t>So SHG is a clear sign for symmetry breaking in a structure under investigation</a:t>
            </a:r>
            <a:endParaRPr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" name="CasellaDiTesto 33"/>
          <p:cNvSpPr txBox="1"/>
          <p:nvPr/>
        </p:nvSpPr>
        <p:spPr>
          <a:xfrm>
            <a:off x="3500430" y="5214950"/>
            <a:ext cx="5286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>
                <a:solidFill>
                  <a:srgbClr val="000000"/>
                </a:solidFill>
              </a:rPr>
              <a:t>In these cases SHG is very sensitive to the symmetry breaking in the geometrical arrangement of metallic nanoparticles </a:t>
            </a:r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867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>
          <a:xfrm>
            <a:off x="1071538" y="428604"/>
            <a:ext cx="7416800" cy="5810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it-IT" dirty="0" err="1" smtClean="0"/>
              <a:t>Second</a:t>
            </a:r>
            <a:r>
              <a:rPr lang="it-IT" dirty="0" smtClean="0"/>
              <a:t> </a:t>
            </a:r>
            <a:r>
              <a:rPr lang="it-IT" dirty="0" err="1" smtClean="0"/>
              <a:t>harmonic</a:t>
            </a:r>
            <a:r>
              <a:rPr lang="it-IT" dirty="0" smtClean="0"/>
              <a:t> generation (SHG) </a:t>
            </a:r>
            <a:r>
              <a:rPr lang="it-IT" dirty="0" err="1" smtClean="0"/>
              <a:t>as</a:t>
            </a:r>
            <a:r>
              <a:rPr lang="it-IT" dirty="0" smtClean="0"/>
              <a:t> </a:t>
            </a:r>
            <a:r>
              <a:rPr lang="it-IT" dirty="0" err="1" smtClean="0"/>
              <a:t>chiral</a:t>
            </a:r>
            <a:r>
              <a:rPr lang="it-IT" dirty="0" smtClean="0"/>
              <a:t> detector:</a:t>
            </a:r>
            <a:br>
              <a:rPr lang="it-IT" dirty="0" smtClean="0"/>
            </a:br>
            <a:r>
              <a:rPr lang="it-IT" dirty="0" smtClean="0"/>
              <a:t> SHG </a:t>
            </a:r>
            <a:r>
              <a:rPr lang="it-IT" dirty="0" err="1" smtClean="0"/>
              <a:t>is</a:t>
            </a:r>
            <a:r>
              <a:rPr lang="it-IT" dirty="0" smtClean="0"/>
              <a:t> sensitive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symmetry</a:t>
            </a:r>
            <a:r>
              <a:rPr lang="it-IT" dirty="0" smtClean="0"/>
              <a:t> </a:t>
            </a:r>
            <a:r>
              <a:rPr lang="it-IT" dirty="0" err="1" smtClean="0"/>
              <a:t>breaking</a:t>
            </a:r>
            <a:r>
              <a:rPr lang="it-IT" dirty="0" smtClean="0"/>
              <a:t> </a:t>
            </a:r>
          </a:p>
        </p:txBody>
      </p:sp>
      <p:sp>
        <p:nvSpPr>
          <p:cNvPr id="6148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it-IT" dirty="0">
                <a:solidFill>
                  <a:srgbClr val="FFFFFF"/>
                </a:solidFill>
              </a:rPr>
              <a:t>Pagina </a:t>
            </a:r>
            <a:fld id="{9FBDB65B-0880-4F5C-936F-160EE957F41A}" type="slidenum">
              <a:rPr lang="it-IT">
                <a:solidFill>
                  <a:srgbClr val="FFFFFF"/>
                </a:solidFill>
              </a:rPr>
              <a:pPr/>
              <a:t>7</a:t>
            </a:fld>
            <a:endParaRPr lang="it-IT" dirty="0">
              <a:solidFill>
                <a:srgbClr val="FFFFFF"/>
              </a:solidFill>
            </a:endParaRPr>
          </a:p>
        </p:txBody>
      </p:sp>
      <p:grpSp>
        <p:nvGrpSpPr>
          <p:cNvPr id="2" name="Gruppo 1"/>
          <p:cNvGrpSpPr>
            <a:grpSpLocks/>
          </p:cNvGrpSpPr>
          <p:nvPr/>
        </p:nvGrpSpPr>
        <p:grpSpPr bwMode="auto">
          <a:xfrm>
            <a:off x="857224" y="1428736"/>
            <a:ext cx="7500958" cy="4237048"/>
            <a:chOff x="0" y="260350"/>
            <a:chExt cx="8756650" cy="5502682"/>
          </a:xfrm>
        </p:grpSpPr>
        <p:sp>
          <p:nvSpPr>
            <p:cNvPr id="60" name="CasellaDiTesto 20"/>
            <p:cNvSpPr txBox="1">
              <a:spLocks noChangeArrowheads="1"/>
            </p:cNvSpPr>
            <p:nvPr/>
          </p:nvSpPr>
          <p:spPr bwMode="auto">
            <a:xfrm>
              <a:off x="6872288" y="4316413"/>
              <a:ext cx="649287" cy="26193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 sz="11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" name="Rectangle 5"/>
            <p:cNvSpPr>
              <a:spLocks noChangeArrowheads="1"/>
            </p:cNvSpPr>
            <p:nvPr/>
          </p:nvSpPr>
          <p:spPr bwMode="auto">
            <a:xfrm>
              <a:off x="0" y="3044825"/>
              <a:ext cx="18415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 sz="2000">
                <a:solidFill>
                  <a:srgbClr val="50555A"/>
                </a:solidFill>
                <a:latin typeface="Calibri" pitchFamily="34" charset="0"/>
              </a:endParaRPr>
            </a:p>
          </p:txBody>
        </p:sp>
        <p:graphicFrame>
          <p:nvGraphicFramePr>
            <p:cNvPr id="62" name="Object 4"/>
            <p:cNvGraphicFramePr>
              <a:graphicFrameLocks noChangeAspect="1"/>
            </p:cNvGraphicFramePr>
            <p:nvPr/>
          </p:nvGraphicFramePr>
          <p:xfrm>
            <a:off x="179388" y="2924175"/>
            <a:ext cx="6192837" cy="720725"/>
          </p:xfrm>
          <a:graphic>
            <a:graphicData uri="http://schemas.openxmlformats.org/presentationml/2006/ole">
              <p:oleObj spid="_x0000_s6156" name="Equation" r:id="rId4" imgW="3187700" imgH="368300" progId="">
                <p:embed/>
              </p:oleObj>
            </a:graphicData>
          </a:graphic>
        </p:graphicFrame>
        <p:sp>
          <p:nvSpPr>
            <p:cNvPr id="63" name="Rectangle 7"/>
            <p:cNvSpPr>
              <a:spLocks noChangeArrowheads="1"/>
            </p:cNvSpPr>
            <p:nvPr/>
          </p:nvSpPr>
          <p:spPr bwMode="auto">
            <a:xfrm>
              <a:off x="0" y="3044825"/>
              <a:ext cx="18415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 sz="2000">
                <a:solidFill>
                  <a:srgbClr val="50555A"/>
                </a:solidFill>
                <a:latin typeface="Calibri" pitchFamily="34" charset="0"/>
              </a:endParaRPr>
            </a:p>
          </p:txBody>
        </p:sp>
        <p:graphicFrame>
          <p:nvGraphicFramePr>
            <p:cNvPr id="64" name="Object 6"/>
            <p:cNvGraphicFramePr>
              <a:graphicFrameLocks noChangeAspect="1"/>
            </p:cNvGraphicFramePr>
            <p:nvPr/>
          </p:nvGraphicFramePr>
          <p:xfrm>
            <a:off x="107950" y="4508500"/>
            <a:ext cx="3897313" cy="741363"/>
          </p:xfrm>
          <a:graphic>
            <a:graphicData uri="http://schemas.openxmlformats.org/presentationml/2006/ole">
              <p:oleObj spid="_x0000_s6157" name="Equation" r:id="rId5" imgW="1955800" imgH="368300" progId="">
                <p:embed/>
              </p:oleObj>
            </a:graphicData>
          </a:graphic>
        </p:graphicFrame>
        <p:sp>
          <p:nvSpPr>
            <p:cNvPr id="65" name="Rectangle 9"/>
            <p:cNvSpPr>
              <a:spLocks noChangeArrowheads="1"/>
            </p:cNvSpPr>
            <p:nvPr/>
          </p:nvSpPr>
          <p:spPr bwMode="auto">
            <a:xfrm>
              <a:off x="0" y="3035300"/>
              <a:ext cx="18415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 sz="2000">
                <a:solidFill>
                  <a:srgbClr val="50555A"/>
                </a:solidFill>
                <a:latin typeface="Calibri" pitchFamily="34" charset="0"/>
              </a:endParaRPr>
            </a:p>
          </p:txBody>
        </p:sp>
        <p:graphicFrame>
          <p:nvGraphicFramePr>
            <p:cNvPr id="66" name="Object 8"/>
            <p:cNvGraphicFramePr>
              <a:graphicFrameLocks noChangeAspect="1"/>
            </p:cNvGraphicFramePr>
            <p:nvPr/>
          </p:nvGraphicFramePr>
          <p:xfrm>
            <a:off x="2411413" y="2060575"/>
            <a:ext cx="4052887" cy="746125"/>
          </p:xfrm>
          <a:graphic>
            <a:graphicData uri="http://schemas.openxmlformats.org/presentationml/2006/ole">
              <p:oleObj spid="_x0000_s6158" name="Equation" r:id="rId6" imgW="2120900" imgH="393700" progId="">
                <p:embed/>
              </p:oleObj>
            </a:graphicData>
          </a:graphic>
        </p:graphicFrame>
        <p:graphicFrame>
          <p:nvGraphicFramePr>
            <p:cNvPr id="67" name="Object 11"/>
            <p:cNvGraphicFramePr>
              <a:graphicFrameLocks noChangeAspect="1"/>
            </p:cNvGraphicFramePr>
            <p:nvPr/>
          </p:nvGraphicFramePr>
          <p:xfrm>
            <a:off x="684213" y="908050"/>
            <a:ext cx="3660775" cy="457200"/>
          </p:xfrm>
          <a:graphic>
            <a:graphicData uri="http://schemas.openxmlformats.org/presentationml/2006/ole">
              <p:oleObj spid="_x0000_s6159" name="Equation" r:id="rId7" imgW="1981200" imgH="228600" progId="">
                <p:embed/>
              </p:oleObj>
            </a:graphicData>
          </a:graphic>
        </p:graphicFrame>
        <p:graphicFrame>
          <p:nvGraphicFramePr>
            <p:cNvPr id="68" name="Object 6"/>
            <p:cNvGraphicFramePr>
              <a:graphicFrameLocks noChangeAspect="1"/>
            </p:cNvGraphicFramePr>
            <p:nvPr/>
          </p:nvGraphicFramePr>
          <p:xfrm>
            <a:off x="663575" y="1484313"/>
            <a:ext cx="4195763" cy="482600"/>
          </p:xfrm>
          <a:graphic>
            <a:graphicData uri="http://schemas.openxmlformats.org/presentationml/2006/ole">
              <p:oleObj spid="_x0000_s6160" name="Equazione" r:id="rId8" imgW="2273300" imgH="241300" progId="Equation.3">
                <p:embed/>
              </p:oleObj>
            </a:graphicData>
          </a:graphic>
        </p:graphicFrame>
        <p:sp>
          <p:nvSpPr>
            <p:cNvPr id="69" name="CasellaDiTesto 68"/>
            <p:cNvSpPr txBox="1"/>
            <p:nvPr/>
          </p:nvSpPr>
          <p:spPr>
            <a:xfrm>
              <a:off x="179388" y="3789623"/>
              <a:ext cx="3816349" cy="51962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2000" dirty="0" err="1" smtClean="0">
                  <a:solidFill>
                    <a:srgbClr val="822433"/>
                  </a:solidFill>
                  <a:latin typeface="Comic Sans MS" pitchFamily="66" charset="0"/>
                </a:rPr>
                <a:t>Electric</a:t>
              </a:r>
              <a:r>
                <a:rPr lang="it-IT" sz="2000" dirty="0" smtClean="0">
                  <a:solidFill>
                    <a:srgbClr val="822433"/>
                  </a:solidFill>
                  <a:latin typeface="Comic Sans MS" pitchFamily="66" charset="0"/>
                </a:rPr>
                <a:t> </a:t>
              </a:r>
              <a:r>
                <a:rPr lang="it-IT" sz="2000" dirty="0" err="1" smtClean="0">
                  <a:solidFill>
                    <a:srgbClr val="822433"/>
                  </a:solidFill>
                  <a:latin typeface="Comic Sans MS" pitchFamily="66" charset="0"/>
                </a:rPr>
                <a:t>dipole</a:t>
              </a:r>
              <a:r>
                <a:rPr lang="it-IT" sz="2000" dirty="0" smtClean="0">
                  <a:solidFill>
                    <a:srgbClr val="822433"/>
                  </a:solidFill>
                  <a:latin typeface="Comic Sans MS" pitchFamily="66" charset="0"/>
                </a:rPr>
                <a:t> </a:t>
              </a:r>
              <a:r>
                <a:rPr lang="it-IT" sz="2000" dirty="0">
                  <a:solidFill>
                    <a:srgbClr val="822433"/>
                  </a:solidFill>
                  <a:latin typeface="Comic Sans MS" pitchFamily="66" charset="0"/>
                </a:rPr>
                <a:t>source</a:t>
              </a:r>
            </a:p>
          </p:txBody>
        </p:sp>
        <p:sp>
          <p:nvSpPr>
            <p:cNvPr id="70" name="CasellaDiTesto 69"/>
            <p:cNvSpPr txBox="1"/>
            <p:nvPr/>
          </p:nvSpPr>
          <p:spPr>
            <a:xfrm>
              <a:off x="4643438" y="3789623"/>
              <a:ext cx="3527425" cy="4064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2000" dirty="0" err="1">
                  <a:solidFill>
                    <a:srgbClr val="822433"/>
                  </a:solidFill>
                  <a:latin typeface="Comic Sans MS" pitchFamily="66" charset="0"/>
                </a:rPr>
                <a:t>Magnetic</a:t>
              </a:r>
              <a:r>
                <a:rPr lang="it-IT" sz="2000" dirty="0">
                  <a:solidFill>
                    <a:srgbClr val="822433"/>
                  </a:solidFill>
                  <a:latin typeface="Comic Sans MS" pitchFamily="66" charset="0"/>
                </a:rPr>
                <a:t> </a:t>
              </a:r>
              <a:r>
                <a:rPr lang="it-IT" sz="2000" dirty="0" err="1">
                  <a:solidFill>
                    <a:srgbClr val="822433"/>
                  </a:solidFill>
                  <a:latin typeface="Comic Sans MS" pitchFamily="66" charset="0"/>
                </a:rPr>
                <a:t>dipole</a:t>
              </a:r>
              <a:r>
                <a:rPr lang="it-IT" sz="2000" dirty="0">
                  <a:solidFill>
                    <a:srgbClr val="822433"/>
                  </a:solidFill>
                  <a:latin typeface="Comic Sans MS" pitchFamily="66" charset="0"/>
                </a:rPr>
                <a:t> source</a:t>
              </a:r>
            </a:p>
          </p:txBody>
        </p:sp>
        <p:sp>
          <p:nvSpPr>
            <p:cNvPr id="71" name="CasellaDiTesto 70"/>
            <p:cNvSpPr txBox="1"/>
            <p:nvPr/>
          </p:nvSpPr>
          <p:spPr>
            <a:xfrm>
              <a:off x="121146" y="5362922"/>
              <a:ext cx="3672409" cy="40011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2000" dirty="0" err="1">
                  <a:solidFill>
                    <a:srgbClr val="FFFFFF"/>
                  </a:solidFill>
                  <a:latin typeface="Comic Sans MS" pitchFamily="66" charset="0"/>
                </a:rPr>
                <a:t>Nonlinear</a:t>
              </a:r>
              <a:r>
                <a:rPr lang="it-IT" sz="2000" dirty="0">
                  <a:solidFill>
                    <a:srgbClr val="FFFFFF"/>
                  </a:solidFill>
                  <a:latin typeface="Comic Sans MS" pitchFamily="66" charset="0"/>
                </a:rPr>
                <a:t> </a:t>
              </a:r>
              <a:r>
                <a:rPr lang="it-IT" sz="2000" dirty="0" err="1">
                  <a:solidFill>
                    <a:srgbClr val="FFFFFF"/>
                  </a:solidFill>
                  <a:latin typeface="Comic Sans MS" pitchFamily="66" charset="0"/>
                </a:rPr>
                <a:t>magnetization</a:t>
              </a:r>
              <a:endParaRPr lang="it-IT" sz="2000" dirty="0">
                <a:solidFill>
                  <a:srgbClr val="FFFFFF"/>
                </a:solidFill>
                <a:latin typeface="Comic Sans MS" pitchFamily="66" charset="0"/>
              </a:endParaRPr>
            </a:p>
          </p:txBody>
        </p:sp>
        <p:sp>
          <p:nvSpPr>
            <p:cNvPr id="72" name="Text Box 7"/>
            <p:cNvSpPr txBox="1">
              <a:spLocks noChangeArrowheads="1"/>
            </p:cNvSpPr>
            <p:nvPr/>
          </p:nvSpPr>
          <p:spPr bwMode="auto">
            <a:xfrm>
              <a:off x="468313" y="260350"/>
              <a:ext cx="7559675" cy="5048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r>
                <a:rPr lang="fi-FI" sz="2800" b="1" dirty="0">
                  <a:solidFill>
                    <a:srgbClr val="822433"/>
                  </a:solidFill>
                  <a:latin typeface="Comic Sans MS" pitchFamily="66" charset="0"/>
                </a:rPr>
                <a:t>Nonlinear susceptibility expansion</a:t>
              </a:r>
              <a:endParaRPr lang="en-US" sz="2800" b="1" dirty="0">
                <a:solidFill>
                  <a:srgbClr val="822433"/>
                </a:solidFill>
                <a:latin typeface="Comic Sans MS" pitchFamily="66" charset="0"/>
              </a:endParaRPr>
            </a:p>
          </p:txBody>
        </p:sp>
        <p:sp>
          <p:nvSpPr>
            <p:cNvPr id="73" name="CasellaDiTesto 21"/>
            <p:cNvSpPr txBox="1">
              <a:spLocks noChangeArrowheads="1"/>
            </p:cNvSpPr>
            <p:nvPr/>
          </p:nvSpPr>
          <p:spPr bwMode="auto">
            <a:xfrm>
              <a:off x="6761163" y="4297363"/>
              <a:ext cx="647700" cy="26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,mee</a:t>
              </a:r>
            </a:p>
          </p:txBody>
        </p:sp>
        <p:sp>
          <p:nvSpPr>
            <p:cNvPr id="74" name="CasellaDiTesto 22"/>
            <p:cNvSpPr txBox="1">
              <a:spLocks noChangeArrowheads="1"/>
            </p:cNvSpPr>
            <p:nvPr/>
          </p:nvSpPr>
          <p:spPr bwMode="auto">
            <a:xfrm>
              <a:off x="8201025" y="4292600"/>
              <a:ext cx="504825" cy="26193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 sz="11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5" name="CasellaDiTesto 23"/>
            <p:cNvSpPr txBox="1">
              <a:spLocks noChangeArrowheads="1"/>
            </p:cNvSpPr>
            <p:nvPr/>
          </p:nvSpPr>
          <p:spPr bwMode="auto">
            <a:xfrm>
              <a:off x="8108950" y="4310063"/>
              <a:ext cx="647700" cy="26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, eme</a:t>
              </a:r>
            </a:p>
          </p:txBody>
        </p:sp>
      </p:grpSp>
      <p:pic>
        <p:nvPicPr>
          <p:cNvPr id="76" name="Picture 1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286248" y="4643446"/>
            <a:ext cx="4169314" cy="1264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7732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500034" y="1142984"/>
          <a:ext cx="2081428" cy="2778132"/>
        </p:xfrm>
        <a:graphic>
          <a:graphicData uri="http://schemas.openxmlformats.org/presentationml/2006/ole">
            <p:oleObj spid="_x0000_s7172" name="Acrobat Document" r:id="rId3" imgW="5667139" imgH="7562729" progId="AcroExch.Document.7">
              <p:embed/>
            </p:oleObj>
          </a:graphicData>
        </a:graphic>
      </p:graphicFrame>
      <p:sp>
        <p:nvSpPr>
          <p:cNvPr id="6" name="Rettangolo 5"/>
          <p:cNvSpPr/>
          <p:nvPr/>
        </p:nvSpPr>
        <p:spPr>
          <a:xfrm>
            <a:off x="0" y="4000504"/>
            <a:ext cx="285752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50" i="1" dirty="0" smtClean="0">
                <a:solidFill>
                  <a:srgbClr val="822433"/>
                </a:solidFill>
              </a:rPr>
              <a:t>V. K. </a:t>
            </a:r>
            <a:r>
              <a:rPr lang="it-IT" sz="1050" i="1" dirty="0" err="1" smtClean="0">
                <a:solidFill>
                  <a:srgbClr val="822433"/>
                </a:solidFill>
              </a:rPr>
              <a:t>Valev</a:t>
            </a:r>
            <a:r>
              <a:rPr lang="it-IT" sz="1050" i="1" dirty="0" smtClean="0">
                <a:solidFill>
                  <a:srgbClr val="822433"/>
                </a:solidFill>
              </a:rPr>
              <a:t> , </a:t>
            </a:r>
            <a:r>
              <a:rPr lang="it-IT" sz="1050" i="1" dirty="0" err="1" smtClean="0">
                <a:solidFill>
                  <a:srgbClr val="822433"/>
                </a:solidFill>
              </a:rPr>
              <a:t>J.J.</a:t>
            </a:r>
            <a:r>
              <a:rPr lang="it-IT" sz="1050" i="1" dirty="0" smtClean="0">
                <a:solidFill>
                  <a:srgbClr val="822433"/>
                </a:solidFill>
              </a:rPr>
              <a:t> </a:t>
            </a:r>
            <a:r>
              <a:rPr lang="it-IT" sz="1050" i="1" dirty="0" err="1" smtClean="0">
                <a:solidFill>
                  <a:srgbClr val="822433"/>
                </a:solidFill>
              </a:rPr>
              <a:t>Baumberg</a:t>
            </a:r>
            <a:r>
              <a:rPr lang="it-IT" sz="1050" i="1" dirty="0" smtClean="0">
                <a:solidFill>
                  <a:srgbClr val="822433"/>
                </a:solidFill>
              </a:rPr>
              <a:t> , C. </a:t>
            </a:r>
            <a:r>
              <a:rPr lang="it-IT" sz="1050" i="1" dirty="0" err="1" smtClean="0">
                <a:solidFill>
                  <a:srgbClr val="822433"/>
                </a:solidFill>
              </a:rPr>
              <a:t>Sibilia</a:t>
            </a:r>
            <a:r>
              <a:rPr lang="it-IT" sz="1050" i="1" dirty="0" smtClean="0">
                <a:solidFill>
                  <a:srgbClr val="822433"/>
                </a:solidFill>
              </a:rPr>
              <a:t> , and T. </a:t>
            </a:r>
            <a:r>
              <a:rPr lang="it-IT" sz="1050" i="1" dirty="0" err="1" smtClean="0">
                <a:solidFill>
                  <a:srgbClr val="822433"/>
                </a:solidFill>
              </a:rPr>
              <a:t>Verbiest</a:t>
            </a:r>
            <a:r>
              <a:rPr lang="it-IT" sz="1050" i="1" dirty="0" smtClean="0">
                <a:solidFill>
                  <a:srgbClr val="822433"/>
                </a:solidFill>
              </a:rPr>
              <a:t>, </a:t>
            </a:r>
            <a:r>
              <a:rPr lang="it-IT" sz="1050" i="1" dirty="0" err="1" smtClean="0">
                <a:solidFill>
                  <a:srgbClr val="822433"/>
                </a:solidFill>
              </a:rPr>
              <a:t>Adv</a:t>
            </a:r>
            <a:r>
              <a:rPr lang="it-IT" sz="1050" i="1" dirty="0" smtClean="0">
                <a:solidFill>
                  <a:srgbClr val="822433"/>
                </a:solidFill>
              </a:rPr>
              <a:t>. </a:t>
            </a:r>
            <a:r>
              <a:rPr lang="it-IT" sz="1050" i="1" dirty="0" err="1" smtClean="0">
                <a:solidFill>
                  <a:srgbClr val="822433"/>
                </a:solidFill>
              </a:rPr>
              <a:t>Mat</a:t>
            </a:r>
            <a:r>
              <a:rPr lang="it-IT" sz="1050" i="1" dirty="0" smtClean="0">
                <a:solidFill>
                  <a:srgbClr val="822433"/>
                </a:solidFill>
              </a:rPr>
              <a:t>. 18, 2517 (2013).</a:t>
            </a:r>
            <a:endParaRPr lang="it-IT" sz="1050" dirty="0">
              <a:solidFill>
                <a:srgbClr val="822433"/>
              </a:solidFill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571472" y="142852"/>
            <a:ext cx="85725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rgbClr val="800000"/>
                </a:solidFill>
              </a:rPr>
              <a:t>The optical response: just a matter of symmetry</a:t>
            </a:r>
            <a:endParaRPr lang="en-US" sz="2800" b="1" dirty="0">
              <a:solidFill>
                <a:srgbClr val="800000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3857620" y="1285860"/>
            <a:ext cx="3786214" cy="1015663"/>
          </a:xfrm>
          <a:prstGeom prst="rect">
            <a:avLst/>
          </a:prstGeom>
          <a:solidFill>
            <a:srgbClr val="822433"/>
          </a:solidFill>
        </p:spPr>
        <p:txBody>
          <a:bodyPr wrap="square" rtlCol="0">
            <a:spAutoFit/>
          </a:bodyPr>
          <a:lstStyle/>
          <a:p>
            <a:r>
              <a:rPr lang="it-IT" sz="2000" b="1" dirty="0" err="1" smtClean="0">
                <a:solidFill>
                  <a:srgbClr val="FFFFFF"/>
                </a:solidFill>
              </a:rPr>
              <a:t>Second</a:t>
            </a:r>
            <a:r>
              <a:rPr lang="it-IT" sz="2000" b="1" dirty="0" smtClean="0">
                <a:solidFill>
                  <a:srgbClr val="FFFFFF"/>
                </a:solidFill>
              </a:rPr>
              <a:t> </a:t>
            </a:r>
            <a:r>
              <a:rPr lang="it-IT" sz="2000" b="1" dirty="0" err="1" smtClean="0">
                <a:solidFill>
                  <a:srgbClr val="FFFFFF"/>
                </a:solidFill>
              </a:rPr>
              <a:t>harmonic</a:t>
            </a:r>
            <a:r>
              <a:rPr lang="it-IT" sz="2000" b="1" dirty="0" smtClean="0">
                <a:solidFill>
                  <a:srgbClr val="FFFFFF"/>
                </a:solidFill>
              </a:rPr>
              <a:t> generation </a:t>
            </a:r>
            <a:r>
              <a:rPr lang="it-IT" sz="2000" b="1" dirty="0" err="1" smtClean="0">
                <a:solidFill>
                  <a:srgbClr val="FFFFFF"/>
                </a:solidFill>
              </a:rPr>
              <a:t>is</a:t>
            </a:r>
            <a:r>
              <a:rPr lang="it-IT" sz="2000" b="1" dirty="0" smtClean="0">
                <a:solidFill>
                  <a:srgbClr val="FFFFFF"/>
                </a:solidFill>
              </a:rPr>
              <a:t> </a:t>
            </a:r>
            <a:r>
              <a:rPr lang="it-IT" sz="2000" b="1" dirty="0" err="1" smtClean="0">
                <a:solidFill>
                  <a:srgbClr val="FFFFFF"/>
                </a:solidFill>
              </a:rPr>
              <a:t>very</a:t>
            </a:r>
            <a:r>
              <a:rPr lang="it-IT" sz="2000" b="1" dirty="0" smtClean="0">
                <a:solidFill>
                  <a:srgbClr val="FFFFFF"/>
                </a:solidFill>
              </a:rPr>
              <a:t> sensitive </a:t>
            </a:r>
            <a:r>
              <a:rPr lang="it-IT" sz="2000" b="1" dirty="0" err="1" smtClean="0">
                <a:solidFill>
                  <a:srgbClr val="FFFFFF"/>
                </a:solidFill>
              </a:rPr>
              <a:t>to</a:t>
            </a:r>
            <a:r>
              <a:rPr lang="it-IT" sz="2000" b="1" dirty="0" smtClean="0">
                <a:solidFill>
                  <a:srgbClr val="FFFFFF"/>
                </a:solidFill>
              </a:rPr>
              <a:t> </a:t>
            </a:r>
            <a:r>
              <a:rPr lang="it-IT" sz="2000" b="1" dirty="0" err="1" smtClean="0">
                <a:solidFill>
                  <a:srgbClr val="FFFFFF"/>
                </a:solidFill>
              </a:rPr>
              <a:t>symmetry</a:t>
            </a:r>
            <a:r>
              <a:rPr lang="it-IT" sz="2000" b="1" dirty="0" smtClean="0">
                <a:solidFill>
                  <a:srgbClr val="FFFFFF"/>
                </a:solidFill>
              </a:rPr>
              <a:t>  </a:t>
            </a:r>
            <a:r>
              <a:rPr lang="it-IT" sz="2000" b="1" dirty="0" err="1" smtClean="0">
                <a:solidFill>
                  <a:srgbClr val="FFFFFF"/>
                </a:solidFill>
              </a:rPr>
              <a:t>breaking</a:t>
            </a:r>
            <a:r>
              <a:rPr lang="it-IT" sz="2000" b="1" dirty="0" smtClean="0">
                <a:solidFill>
                  <a:srgbClr val="FFFFFF"/>
                </a:solidFill>
              </a:rPr>
              <a:t> </a:t>
            </a:r>
            <a:endParaRPr lang="it-IT" sz="2000" b="1" dirty="0">
              <a:solidFill>
                <a:srgbClr val="FFFFFF"/>
              </a:solidFill>
            </a:endParaRPr>
          </a:p>
        </p:txBody>
      </p: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9256" y="2714620"/>
            <a:ext cx="2270870" cy="561192"/>
          </a:xfrm>
          <a:prstGeom prst="rect">
            <a:avLst/>
          </a:prstGeom>
          <a:noFill/>
        </p:spPr>
      </p:pic>
      <p:sp>
        <p:nvSpPr>
          <p:cNvPr id="16" name="CasellaDiTesto 15"/>
          <p:cNvSpPr txBox="1"/>
          <p:nvPr/>
        </p:nvSpPr>
        <p:spPr>
          <a:xfrm>
            <a:off x="3786182" y="2714620"/>
            <a:ext cx="13573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err="1" smtClean="0">
                <a:solidFill>
                  <a:srgbClr val="822433"/>
                </a:solidFill>
              </a:rPr>
              <a:t>Verbiest</a:t>
            </a:r>
            <a:r>
              <a:rPr lang="it-IT" sz="1000" dirty="0" smtClean="0">
                <a:solidFill>
                  <a:srgbClr val="822433"/>
                </a:solidFill>
              </a:rPr>
              <a:t>, </a:t>
            </a:r>
            <a:r>
              <a:rPr lang="en-US" sz="1000" b="1" dirty="0" smtClean="0">
                <a:solidFill>
                  <a:srgbClr val="822433"/>
                </a:solidFill>
              </a:rPr>
              <a:t>Taylor &amp; Francis (2009)</a:t>
            </a:r>
          </a:p>
          <a:p>
            <a:endParaRPr lang="it-IT" sz="1000" dirty="0">
              <a:solidFill>
                <a:srgbClr val="822433"/>
              </a:solidFill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0430" y="3643314"/>
            <a:ext cx="4707579" cy="2044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2" name="CasellaDiTesto 61"/>
          <p:cNvSpPr txBox="1"/>
          <p:nvPr/>
        </p:nvSpPr>
        <p:spPr>
          <a:xfrm>
            <a:off x="4714876" y="5643578"/>
            <a:ext cx="40911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>
                <a:solidFill>
                  <a:srgbClr val="822433"/>
                </a:solidFill>
              </a:rPr>
              <a:t>SHG-CD can </a:t>
            </a:r>
            <a:r>
              <a:rPr lang="it-IT" sz="1200" dirty="0" err="1" smtClean="0">
                <a:solidFill>
                  <a:srgbClr val="822433"/>
                </a:solidFill>
              </a:rPr>
              <a:t>be</a:t>
            </a:r>
            <a:r>
              <a:rPr lang="it-IT" sz="1200" dirty="0" smtClean="0">
                <a:solidFill>
                  <a:srgbClr val="822433"/>
                </a:solidFill>
              </a:rPr>
              <a:t> </a:t>
            </a:r>
            <a:r>
              <a:rPr lang="it-IT" sz="1200" dirty="0" err="1" smtClean="0">
                <a:solidFill>
                  <a:srgbClr val="822433"/>
                </a:solidFill>
              </a:rPr>
              <a:t>measured</a:t>
            </a:r>
            <a:r>
              <a:rPr lang="it-IT" sz="1200" dirty="0" smtClean="0">
                <a:solidFill>
                  <a:srgbClr val="822433"/>
                </a:solidFill>
              </a:rPr>
              <a:t> in </a:t>
            </a:r>
            <a:r>
              <a:rPr lang="it-IT" sz="1200" dirty="0" err="1" smtClean="0">
                <a:solidFill>
                  <a:srgbClr val="822433"/>
                </a:solidFill>
              </a:rPr>
              <a:t>transmission</a:t>
            </a:r>
            <a:r>
              <a:rPr lang="it-IT" sz="1200" dirty="0" smtClean="0">
                <a:solidFill>
                  <a:srgbClr val="822433"/>
                </a:solidFill>
              </a:rPr>
              <a:t> or in </a:t>
            </a:r>
            <a:r>
              <a:rPr lang="it-IT" sz="1200" dirty="0" err="1" smtClean="0">
                <a:solidFill>
                  <a:srgbClr val="822433"/>
                </a:solidFill>
              </a:rPr>
              <a:t>reflection</a:t>
            </a:r>
            <a:endParaRPr lang="it-IT" sz="1200" dirty="0">
              <a:solidFill>
                <a:srgbClr val="822433"/>
              </a:solidFill>
            </a:endParaRPr>
          </a:p>
        </p:txBody>
      </p:sp>
      <p:sp>
        <p:nvSpPr>
          <p:cNvPr id="63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148388"/>
            <a:ext cx="1905000" cy="457200"/>
          </a:xfrm>
          <a:noFill/>
        </p:spPr>
        <p:txBody>
          <a:bodyPr/>
          <a:lstStyle/>
          <a:p>
            <a:r>
              <a:rPr lang="it-IT" dirty="0">
                <a:solidFill>
                  <a:srgbClr val="FFFFFF"/>
                </a:solidFill>
              </a:rPr>
              <a:t>Pagina </a:t>
            </a:r>
            <a:fld id="{9FBDB65B-0880-4F5C-936F-160EE957F41A}" type="slidenum">
              <a:rPr lang="it-IT">
                <a:solidFill>
                  <a:srgbClr val="FFFFFF"/>
                </a:solidFill>
              </a:rPr>
              <a:pPr/>
              <a:t>8</a:t>
            </a:fld>
            <a:endParaRPr lang="it-I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165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409575"/>
            <a:ext cx="7416800" cy="581025"/>
          </a:xfrm>
        </p:spPr>
        <p:txBody>
          <a:bodyPr>
            <a:normAutofit/>
          </a:bodyPr>
          <a:lstStyle/>
          <a:p>
            <a:pPr eaLnBrk="1" hangingPunct="1"/>
            <a:r>
              <a:rPr lang="it-IT" dirty="0" err="1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Summary</a:t>
            </a:r>
            <a:r>
              <a:rPr lang="it-IT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sp>
        <p:nvSpPr>
          <p:cNvPr id="6150" name="Rectangle 5"/>
          <p:cNvSpPr>
            <a:spLocks noGrp="1" noChangeArrowheads="1"/>
          </p:cNvSpPr>
          <p:nvPr>
            <p:ph idx="1"/>
          </p:nvPr>
        </p:nvSpPr>
        <p:spPr>
          <a:xfrm>
            <a:off x="1123950" y="1196752"/>
            <a:ext cx="7408863" cy="4038600"/>
          </a:xfrm>
        </p:spPr>
        <p:txBody>
          <a:bodyPr/>
          <a:lstStyle/>
          <a:p>
            <a:pPr lvl="1" eaLnBrk="1" hangingPunct="1">
              <a:buNone/>
            </a:pPr>
            <a:endParaRPr lang="en-US" sz="1200" dirty="0" smtClean="0"/>
          </a:p>
          <a:p>
            <a:pPr eaLnBrk="1" hangingPunct="1"/>
            <a:endParaRPr lang="en-US" sz="1600" dirty="0" smtClean="0"/>
          </a:p>
          <a:p>
            <a:pPr eaLnBrk="1" hangingPunct="1"/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</a:rPr>
              <a:t>Optical nonlinearity (SHG) as a detector of symmetry breaking (chirality)</a:t>
            </a:r>
          </a:p>
          <a:p>
            <a:pPr eaLnBrk="1" hangingPunct="1"/>
            <a:endParaRPr lang="en-US" sz="1600" dirty="0" smtClean="0">
              <a:solidFill>
                <a:schemeClr val="bg1">
                  <a:lumMod val="85000"/>
                </a:schemeClr>
              </a:solidFill>
            </a:endParaRPr>
          </a:p>
          <a:p>
            <a:pPr eaLnBrk="1" hangingPunct="1"/>
            <a:r>
              <a:rPr lang="en-US" sz="1600" dirty="0" err="1" smtClean="0"/>
              <a:t>Chirality</a:t>
            </a:r>
            <a:r>
              <a:rPr lang="en-US" sz="1600" dirty="0" smtClean="0"/>
              <a:t> in </a:t>
            </a:r>
            <a:r>
              <a:rPr lang="en-US" sz="1600" dirty="0" err="1" smtClean="0"/>
              <a:t>plasmonic</a:t>
            </a:r>
            <a:r>
              <a:rPr lang="en-US" sz="1600" dirty="0" smtClean="0"/>
              <a:t> meta-surfaces</a:t>
            </a:r>
          </a:p>
          <a:p>
            <a:pPr eaLnBrk="1" hangingPunct="1"/>
            <a:endParaRPr lang="en-US" sz="1600" dirty="0" smtClean="0"/>
          </a:p>
          <a:p>
            <a:pPr eaLnBrk="1" hangingPunct="1"/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</a:rPr>
              <a:t>Symmetry breaking in self assembled metallic structures</a:t>
            </a:r>
          </a:p>
          <a:p>
            <a:pPr eaLnBrk="1" hangingPunct="1"/>
            <a:endParaRPr lang="en-US" sz="1600" dirty="0" smtClean="0">
              <a:solidFill>
                <a:schemeClr val="bg1">
                  <a:lumMod val="85000"/>
                </a:schemeClr>
              </a:solidFill>
            </a:endParaRPr>
          </a:p>
          <a:p>
            <a:pPr eaLnBrk="1" hangingPunct="1"/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</a:rPr>
              <a:t>Nonlinear response of tilted gold </a:t>
            </a:r>
            <a:r>
              <a:rPr lang="en-US" sz="1600" dirty="0" err="1" smtClean="0">
                <a:solidFill>
                  <a:schemeClr val="bg1">
                    <a:lumMod val="85000"/>
                  </a:schemeClr>
                </a:solidFill>
              </a:rPr>
              <a:t>nanowires</a:t>
            </a:r>
            <a:endParaRPr lang="en-US" sz="1600" dirty="0" smtClean="0">
              <a:solidFill>
                <a:schemeClr val="bg1">
                  <a:lumMod val="85000"/>
                </a:schemeClr>
              </a:solidFill>
            </a:endParaRPr>
          </a:p>
          <a:p>
            <a:pPr eaLnBrk="1" hangingPunct="1">
              <a:buFontTx/>
              <a:buNone/>
            </a:pPr>
            <a:endParaRPr lang="en-US" sz="1600" dirty="0" smtClean="0"/>
          </a:p>
        </p:txBody>
      </p:sp>
      <p:sp>
        <p:nvSpPr>
          <p:cNvPr id="6148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it-IT" dirty="0">
                <a:solidFill>
                  <a:srgbClr val="FFFFFF"/>
                </a:solidFill>
              </a:rPr>
              <a:t>Pagina </a:t>
            </a:r>
            <a:fld id="{9FBDB65B-0880-4F5C-936F-160EE957F41A}" type="slidenum">
              <a:rPr lang="it-IT">
                <a:solidFill>
                  <a:srgbClr val="FFFFFF"/>
                </a:solidFill>
              </a:rPr>
              <a:pPr/>
              <a:t>9</a:t>
            </a:fld>
            <a:endParaRPr lang="it-I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490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 sapienza">
  <a:themeElements>
    <a:clrScheme name="">
      <a:dk1>
        <a:srgbClr val="822433"/>
      </a:dk1>
      <a:lt1>
        <a:srgbClr val="FFFFFF"/>
      </a:lt1>
      <a:dk2>
        <a:srgbClr val="822433"/>
      </a:dk2>
      <a:lt2>
        <a:srgbClr val="808080"/>
      </a:lt2>
      <a:accent1>
        <a:srgbClr val="BBE0E3"/>
      </a:accent1>
      <a:accent2>
        <a:srgbClr val="FFFF00"/>
      </a:accent2>
      <a:accent3>
        <a:srgbClr val="FFFFFF"/>
      </a:accent3>
      <a:accent4>
        <a:srgbClr val="6E1D2A"/>
      </a:accent4>
      <a:accent5>
        <a:srgbClr val="DAEDEF"/>
      </a:accent5>
      <a:accent6>
        <a:srgbClr val="E7E700"/>
      </a:accent6>
      <a:hlink>
        <a:srgbClr val="0000FF"/>
      </a:hlink>
      <a:folHlink>
        <a:srgbClr val="FF0000"/>
      </a:folHlink>
    </a:clrScheme>
    <a:fontScheme name="la sapienz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9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9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la sapienza 1">
        <a:dk1>
          <a:srgbClr val="000000"/>
        </a:dk1>
        <a:lt1>
          <a:srgbClr val="FFFFFF"/>
        </a:lt1>
        <a:dk2>
          <a:srgbClr val="FFFFFF"/>
        </a:dk2>
        <a:lt2>
          <a:srgbClr val="2D2015"/>
        </a:lt2>
        <a:accent1>
          <a:srgbClr val="7C7C7C"/>
        </a:accent1>
        <a:accent2>
          <a:srgbClr val="FFFF7E"/>
        </a:accent2>
        <a:accent3>
          <a:srgbClr val="FFFFFF"/>
        </a:accent3>
        <a:accent4>
          <a:srgbClr val="000000"/>
        </a:accent4>
        <a:accent5>
          <a:srgbClr val="BFBFBF"/>
        </a:accent5>
        <a:accent6>
          <a:srgbClr val="E7E772"/>
        </a:accent6>
        <a:hlink>
          <a:srgbClr val="066778"/>
        </a:hlink>
        <a:folHlink>
          <a:srgbClr val="8300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2113</TotalTime>
  <Words>1019</Words>
  <Application>Microsoft Office PowerPoint</Application>
  <PresentationFormat>Presentazione su schermo (4:3)</PresentationFormat>
  <Paragraphs>221</Paragraphs>
  <Slides>28</Slides>
  <Notes>15</Notes>
  <HiddenSlides>0</HiddenSlides>
  <MMClips>0</MMClips>
  <ScaleCrop>false</ScaleCrop>
  <HeadingPairs>
    <vt:vector size="6" baseType="variant">
      <vt:variant>
        <vt:lpstr>Tema</vt:lpstr>
      </vt:variant>
      <vt:variant>
        <vt:i4>2</vt:i4>
      </vt:variant>
      <vt:variant>
        <vt:lpstr>Server OLE incorporati</vt:lpstr>
      </vt:variant>
      <vt:variant>
        <vt:i4>3</vt:i4>
      </vt:variant>
      <vt:variant>
        <vt:lpstr>Titoli diapositive</vt:lpstr>
      </vt:variant>
      <vt:variant>
        <vt:i4>28</vt:i4>
      </vt:variant>
    </vt:vector>
  </HeadingPairs>
  <TitlesOfParts>
    <vt:vector size="33" baseType="lpstr">
      <vt:lpstr>la sapienza</vt:lpstr>
      <vt:lpstr>Tema di Office</vt:lpstr>
      <vt:lpstr>Equation</vt:lpstr>
      <vt:lpstr>Equazione</vt:lpstr>
      <vt:lpstr>Acrobat Document</vt:lpstr>
      <vt:lpstr>Artificial circular dichroism of self-assembled metallic nanostructures revealed by optical second-harmonic generation.  </vt:lpstr>
      <vt:lpstr>Summary </vt:lpstr>
      <vt:lpstr>Summary </vt:lpstr>
      <vt:lpstr>Chirality - generalities </vt:lpstr>
      <vt:lpstr>Also light presents chirality…   </vt:lpstr>
      <vt:lpstr>SHG as sensor for symmetry breaking</vt:lpstr>
      <vt:lpstr>Second harmonic generation (SHG) as chiral detector:  SHG is sensitive to symmetry breaking </vt:lpstr>
      <vt:lpstr>Diapositiva 8</vt:lpstr>
      <vt:lpstr>Summary </vt:lpstr>
      <vt:lpstr>3D and 2D Chirality </vt:lpstr>
      <vt:lpstr>Diapositiva 11</vt:lpstr>
      <vt:lpstr>Summary </vt:lpstr>
      <vt:lpstr>Diapositiva 13</vt:lpstr>
      <vt:lpstr>Summary </vt:lpstr>
      <vt:lpstr>Diapositiva 15</vt:lpstr>
      <vt:lpstr>Morphological characterisation - 1</vt:lpstr>
      <vt:lpstr>Morphological characterisation - 2</vt:lpstr>
      <vt:lpstr>Morphological characterisation - 3</vt:lpstr>
      <vt:lpstr>Diapositiva 19</vt:lpstr>
      <vt:lpstr>Diapositiva 20</vt:lpstr>
      <vt:lpstr>Diapositiva 21</vt:lpstr>
      <vt:lpstr>100k</vt:lpstr>
      <vt:lpstr>Conclusions</vt:lpstr>
      <vt:lpstr>Chirality: from tradition to innovation</vt:lpstr>
      <vt:lpstr>Diapositiva 25</vt:lpstr>
      <vt:lpstr>Diapositiva 26</vt:lpstr>
      <vt:lpstr>Reflectance spectra - 1</vt:lpstr>
      <vt:lpstr>Diapositiva 28</vt:lpstr>
    </vt:vector>
  </TitlesOfParts>
  <Company>- -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- -</dc:creator>
  <cp:lastModifiedBy>Standard</cp:lastModifiedBy>
  <cp:revision>308</cp:revision>
  <cp:lastPrinted>2006-11-30T14:19:40Z</cp:lastPrinted>
  <dcterms:created xsi:type="dcterms:W3CDTF">2006-11-20T16:13:10Z</dcterms:created>
  <dcterms:modified xsi:type="dcterms:W3CDTF">2015-09-18T17:10:02Z</dcterms:modified>
</cp:coreProperties>
</file>