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66" r:id="rId3"/>
    <p:sldId id="399" r:id="rId4"/>
    <p:sldId id="400" r:id="rId5"/>
    <p:sldId id="373" r:id="rId6"/>
    <p:sldId id="370" r:id="rId7"/>
    <p:sldId id="397" r:id="rId8"/>
    <p:sldId id="395" r:id="rId9"/>
    <p:sldId id="275" r:id="rId10"/>
    <p:sldId id="321" r:id="rId11"/>
    <p:sldId id="391" r:id="rId12"/>
    <p:sldId id="398" r:id="rId13"/>
    <p:sldId id="273" r:id="rId14"/>
    <p:sldId id="384" r:id="rId15"/>
  </p:sldIdLst>
  <p:sldSz cx="9144000" cy="6858000" type="screen4x3"/>
  <p:notesSz cx="6781800" cy="99187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00"/>
    <a:srgbClr val="FFFFFF"/>
    <a:srgbClr val="000000"/>
    <a:srgbClr val="FF9900"/>
    <a:srgbClr val="996600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5" autoAdjust="0"/>
    <p:restoredTop sz="94737" autoAdjust="0"/>
  </p:normalViewPr>
  <p:slideViewPr>
    <p:cSldViewPr>
      <p:cViewPr>
        <p:scale>
          <a:sx n="66" d="100"/>
          <a:sy n="66" d="100"/>
        </p:scale>
        <p:origin x="-132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6235-79AB-4376-8D46-426E6C310129}" type="datetimeFigureOut">
              <a:rPr lang="en-US" smtClean="0"/>
              <a:pPr/>
              <a:t>9/17/2015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8180" y="4711383"/>
            <a:ext cx="542544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3878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1451" y="9421044"/>
            <a:ext cx="293878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CB24C-764C-42B9-A28B-B50618E8014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D644-9309-47A6-BB3F-283837EDE1FB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0F8D-61AE-4847-BAF5-716F2AE23589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9612-3F2C-4CE2-89DF-931C56322EE6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941-34D2-49F5-BF86-06C8482BD842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80BF-B85A-4150-B7D2-163584F8953C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5D63-477B-4E57-955A-62760320F894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CCE6-3799-4DAD-89BC-A19157A038FB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8A8A-8644-45FF-BAC8-FE2B0B32A322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8E59-4912-4D8A-872C-33A3B32A255E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8DA5-8F7D-483F-B959-879FEA2DC6A4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08E9-FEFE-404D-87C7-0C449876327E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2502-E365-4982-BCB2-7BBB025C1632}" type="datetime1">
              <a:rPr lang="it-IT" smtClean="0"/>
              <a:pPr/>
              <a:t>17/09/2015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6E0C0-6F29-448C-83FA-60AA687DBEA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"/><Relationship Id="rId4" Type="http://schemas.openxmlformats.org/officeDocument/2006/relationships/image" Target="../media/image3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.wm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2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.wm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5.w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79388" y="2056829"/>
            <a:ext cx="878522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Coupled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nano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-antennas as coherent and highly directional 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infrared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thermal emitters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u="sng" dirty="0" smtClean="0">
              <a:solidFill>
                <a:srgbClr val="000000"/>
              </a:solidFill>
              <a:latin typeface="Palatino Linotype" pitchFamily="18" charset="0"/>
              <a:cs typeface="Arial" charset="0"/>
            </a:endParaRPr>
          </a:p>
          <a:p>
            <a:pPr algn="ctr"/>
            <a:r>
              <a:rPr lang="it-IT" sz="2000" u="sng" dirty="0"/>
              <a:t>M. Centini</a:t>
            </a:r>
            <a:r>
              <a:rPr lang="it-IT" sz="2000" dirty="0"/>
              <a:t>, A. Benedetti, M.C. </a:t>
            </a:r>
            <a:r>
              <a:rPr lang="it-IT" sz="2000" dirty="0" err="1"/>
              <a:t>Larciprete</a:t>
            </a:r>
            <a:r>
              <a:rPr lang="it-IT" sz="2000" dirty="0" smtClean="0"/>
              <a:t>, A</a:t>
            </a:r>
            <a:r>
              <a:rPr lang="it-IT" sz="2000" dirty="0"/>
              <a:t>. </a:t>
            </a:r>
            <a:r>
              <a:rPr lang="it-IT" sz="2000" dirty="0" err="1"/>
              <a:t>Belardini</a:t>
            </a:r>
            <a:r>
              <a:rPr lang="it-IT" sz="2000" dirty="0"/>
              <a:t>, R. Li Voti, M. Bertolotti </a:t>
            </a:r>
          </a:p>
          <a:p>
            <a:pPr algn="ctr"/>
            <a:r>
              <a:rPr lang="it-IT" baseline="30000" dirty="0"/>
              <a:t> </a:t>
            </a:r>
            <a:endParaRPr lang="it-IT" dirty="0"/>
          </a:p>
          <a:p>
            <a:pPr algn="ctr"/>
            <a:r>
              <a:rPr lang="it-IT" i="1" dirty="0" smtClean="0"/>
              <a:t>  </a:t>
            </a:r>
            <a:r>
              <a:rPr lang="it-IT" i="1" dirty="0"/>
              <a:t>Dipartimento di Scienze di Base ed Applicate per l’Ingegneria. Sapienza Università di Roma, Via A. Scarpa 16, 00161 Roma, </a:t>
            </a:r>
            <a:r>
              <a:rPr lang="it-IT" i="1" dirty="0" err="1"/>
              <a:t>Italy</a:t>
            </a:r>
            <a:r>
              <a:rPr lang="it-IT" i="1" dirty="0"/>
              <a:t>. </a:t>
            </a:r>
            <a:endParaRPr lang="it-IT" b="1" i="1" dirty="0"/>
          </a:p>
          <a:p>
            <a:r>
              <a:rPr lang="it-IT" dirty="0"/>
              <a:t> </a:t>
            </a:r>
          </a:p>
          <a:p>
            <a:pPr algn="ctr"/>
            <a:r>
              <a:rPr lang="it-IT" i="1" dirty="0"/>
              <a:t> </a:t>
            </a:r>
            <a:r>
              <a:rPr lang="it-IT" i="1" dirty="0" smtClean="0"/>
              <a:t>* marco.centini@uniroma1.it</a:t>
            </a:r>
            <a:endParaRPr lang="it-IT" i="1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1800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60350"/>
            <a:ext cx="396081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53724" y="5982379"/>
            <a:ext cx="8322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</a:rPr>
              <a:t>101° Congresso </a:t>
            </a:r>
            <a:r>
              <a:rPr lang="it-IT" sz="2400" b="1" dirty="0" smtClean="0">
                <a:solidFill>
                  <a:srgbClr val="0070C0"/>
                </a:solidFill>
              </a:rPr>
              <a:t>Nazionale della Società Italiana di Fisica</a:t>
            </a:r>
            <a:endParaRPr lang="it-IT" sz="2400" b="1" dirty="0">
              <a:solidFill>
                <a:srgbClr val="0070C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Roma</a:t>
            </a:r>
            <a:r>
              <a:rPr lang="it-IT" sz="2400" b="1" dirty="0">
                <a:solidFill>
                  <a:srgbClr val="0070C0"/>
                </a:solidFill>
              </a:rPr>
              <a:t>, 21-25 settembre 2015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Results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Immagine 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2776"/>
            <a:ext cx="6120130" cy="5410835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142" y="1052736"/>
            <a:ext cx="9026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hree </a:t>
            </a:r>
            <a:r>
              <a:rPr lang="en-US" dirty="0"/>
              <a:t>Au dipole antennas, of the same size of the previous one,  placed at a distance of 85-nm from each other, along the y- </a:t>
            </a:r>
            <a:r>
              <a:rPr lang="en-US" dirty="0" smtClean="0"/>
              <a:t>direction. </a:t>
            </a:r>
            <a:endParaRPr lang="it-IT" dirty="0"/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24" y="1772816"/>
            <a:ext cx="3348572" cy="4777143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047430" y="1835532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(a)</a:t>
            </a:r>
            <a:endParaRPr lang="it-IT" dirty="0"/>
          </a:p>
        </p:txBody>
      </p:sp>
      <p:sp>
        <p:nvSpPr>
          <p:cNvPr id="65" name="CasellaDiTesto 64"/>
          <p:cNvSpPr txBox="1"/>
          <p:nvPr/>
        </p:nvSpPr>
        <p:spPr>
          <a:xfrm>
            <a:off x="3260346" y="292494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(b)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4494" r="55455" b="50393"/>
          <a:stretch/>
        </p:blipFill>
        <p:spPr>
          <a:xfrm>
            <a:off x="13656" y="908720"/>
            <a:ext cx="2974168" cy="2512346"/>
          </a:xfrm>
          <a:prstGeom prst="rect">
            <a:avLst/>
          </a:prstGeom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Results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magin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0" b="21064"/>
          <a:stretch/>
        </p:blipFill>
        <p:spPr>
          <a:xfrm>
            <a:off x="35496" y="3573016"/>
            <a:ext cx="5760640" cy="331236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04" y="980728"/>
            <a:ext cx="3540000" cy="5820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452320" y="2636912"/>
            <a:ext cx="504056" cy="72008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/>
          <p:cNvCxnSpPr>
            <a:stCxn id="4" idx="2"/>
          </p:cNvCxnSpPr>
          <p:nvPr/>
        </p:nvCxnSpPr>
        <p:spPr>
          <a:xfrm flipH="1">
            <a:off x="2987824" y="2996952"/>
            <a:ext cx="446449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2555776" y="2996952"/>
            <a:ext cx="432048" cy="72008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987824" y="2996952"/>
            <a:ext cx="432048" cy="72008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Results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Immagine 3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" y="2636912"/>
            <a:ext cx="4395575" cy="410445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1052736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three Au rods: two rods are of the same size (410nm x 73nm x 40 nm) while the rod on the left is (410nm x 73nm x 65 nm)</a:t>
            </a:r>
            <a:endParaRPr lang="it-IT" sz="2000" dirty="0"/>
          </a:p>
        </p:txBody>
      </p:sp>
      <p:pic>
        <p:nvPicPr>
          <p:cNvPr id="8" name="Immagin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644008" cy="5733256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1403648" y="3068960"/>
            <a:ext cx="4032448" cy="18002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2123728" y="3068960"/>
            <a:ext cx="3096344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Conclusions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251520" y="1412776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We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developed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numerical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method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study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thermal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emission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by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nanoantennas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coupled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oligomers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it-IT" sz="2400" b="1" dirty="0">
              <a:solidFill>
                <a:schemeClr val="accent6">
                  <a:lumMod val="75000"/>
                </a:schemeClr>
              </a:solidFill>
              <a:latin typeface="Palatino Linotype" pitchFamily="18" charset="0"/>
              <a:cs typeface="Arial" charset="0"/>
            </a:endParaRP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Multipolar contributions are responsible for  frequency selective and high directionality emission patterns. 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>
                <a:solidFill>
                  <a:srgbClr val="00B050"/>
                </a:solidFill>
              </a:rPr>
              <a:t>Increasing the size of the system, the </a:t>
            </a:r>
            <a:r>
              <a:rPr lang="en-US" sz="2400" b="1" dirty="0" smtClean="0">
                <a:solidFill>
                  <a:srgbClr val="00B050"/>
                </a:solidFill>
              </a:rPr>
              <a:t>super-</a:t>
            </a:r>
            <a:r>
              <a:rPr lang="en-US" sz="2400" b="1" dirty="0" err="1" smtClean="0">
                <a:solidFill>
                  <a:srgbClr val="00B050"/>
                </a:solidFill>
              </a:rPr>
              <a:t>Planckian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emission is reduced. Nevertheless it is possible to find a trade off between control of emission pattern and enhanced relative emissivity.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Optimized structures can be designed to increase </a:t>
            </a:r>
            <a:r>
              <a:rPr lang="en-US" sz="2400" b="1" dirty="0" smtClean="0">
                <a:solidFill>
                  <a:srgbClr val="0070C0"/>
                </a:solidFill>
              </a:rPr>
              <a:t>asymmetry </a:t>
            </a:r>
            <a:r>
              <a:rPr lang="en-US" sz="2400" b="1" dirty="0" smtClean="0">
                <a:solidFill>
                  <a:srgbClr val="0070C0"/>
                </a:solidFill>
              </a:rPr>
              <a:t>of the thermal emission. The model can be easily extended for non isothermal geometries.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3563888" y="3140968"/>
            <a:ext cx="2333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 smtClean="0"/>
              <a:t>Thank</a:t>
            </a:r>
            <a:r>
              <a:rPr lang="it-IT" sz="4000" dirty="0" smtClean="0"/>
              <a:t> </a:t>
            </a:r>
            <a:r>
              <a:rPr lang="it-IT" sz="4000" dirty="0" err="1" smtClean="0"/>
              <a:t>you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Summary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sellaDiTesto 14"/>
          <p:cNvSpPr txBox="1"/>
          <p:nvPr/>
        </p:nvSpPr>
        <p:spPr>
          <a:xfrm>
            <a:off x="395535" y="1916832"/>
            <a:ext cx="8352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 smtClean="0">
              <a:solidFill>
                <a:srgbClr val="800000"/>
              </a:solidFill>
              <a:latin typeface="Palatino Linotype" pitchFamily="18" charset="0"/>
              <a:cs typeface="Arial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 Introduction to thermal emission properties of 	</a:t>
            </a:r>
            <a:r>
              <a:rPr lang="en-US" sz="2800" b="1" dirty="0" err="1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nanoantennas</a:t>
            </a:r>
            <a:r>
              <a:rPr lang="en-US" sz="2800" b="1" dirty="0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  and nanostructured devices;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Numerical Model;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 Results;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  <a:latin typeface="Palatino Linotype" pitchFamily="18" charset="0"/>
                <a:cs typeface="Arial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31" y="2276872"/>
            <a:ext cx="4440981" cy="197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32755"/>
            <a:ext cx="3491880" cy="26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79" y="2204864"/>
            <a:ext cx="3889825" cy="27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586510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0548"/>
            <a:ext cx="4680520" cy="418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Introduction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74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Introduction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465651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3140968"/>
            <a:ext cx="4636120" cy="31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" y="6553200"/>
            <a:ext cx="4261701" cy="2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0508"/>
          <a:stretch/>
        </p:blipFill>
        <p:spPr bwMode="auto">
          <a:xfrm>
            <a:off x="4322723" y="3429000"/>
            <a:ext cx="471377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499992" cy="17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58" y="5517232"/>
            <a:ext cx="4445046" cy="3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6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Numerical Model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0" y="980728"/>
                <a:ext cx="9144000" cy="6040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dirty="0" smtClean="0">
                    <a:latin typeface="Calibri"/>
                    <a:ea typeface="Calibri"/>
                    <a:cs typeface="Times New Roman"/>
                  </a:rPr>
                  <a:t>For 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a typical scattering problem the electric field at frequency </a:t>
                </a:r>
                <a:r>
                  <a:rPr lang="en-US" sz="2000" dirty="0">
                    <a:effectLst/>
                    <a:latin typeface="Symbol"/>
                    <a:ea typeface="Calibri"/>
                    <a:cs typeface="Times New Roman"/>
                  </a:rPr>
                  <a:t>w</a:t>
                </a: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 can be calculated by solving the following equation: </a:t>
                </a: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  	</a:t>
                </a: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  <a:tabLst>
                    <a:tab pos="3445510" algn="l"/>
                  </a:tabLst>
                </a:pP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  	 </a:t>
                </a: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						 	</a:t>
                </a:r>
                <a:endParaRPr lang="en-US" sz="2000" dirty="0" smtClean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dirty="0" smtClean="0">
                    <a:effectLst/>
                    <a:latin typeface="Calibri"/>
                    <a:ea typeface="Times New Roman"/>
                    <a:cs typeface="Times New Roman"/>
                  </a:rPr>
                  <a:t>T</a:t>
                </a: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he </a:t>
                </a: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generalized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effectLst/>
                            <a:latin typeface="Cambria Math"/>
                            <a:ea typeface="Calibri"/>
                            <a:cs typeface="Arial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effectLst/>
                                <a:latin typeface="Cambria Math"/>
                                <a:ea typeface="Calibri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/>
                                <a:cs typeface="Arial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effectLst/>
                            <a:latin typeface="Cambria Math"/>
                            <a:ea typeface="Calibri"/>
                            <a:cs typeface="Arial"/>
                          </a:rPr>
                          <m:t>𝜔</m:t>
                        </m:r>
                      </m:sub>
                    </m:sSub>
                    <m:r>
                      <a:rPr lang="en-US" sz="2000" i="1">
                        <a:effectLst/>
                        <a:latin typeface="Cambria Math"/>
                        <a:ea typeface="Times New Roman"/>
                        <a:cs typeface="Arial"/>
                      </a:rPr>
                      <m:t>(</m:t>
                    </m:r>
                    <m:acc>
                      <m:accPr>
                        <m:chr m:val="⃗"/>
                        <m:ctrlPr>
                          <a:rPr lang="it-IT" sz="2000" i="1">
                            <a:effectLst/>
                            <a:latin typeface="Cambria Math"/>
                            <a:ea typeface="Times New Roman"/>
                            <a:cs typeface="Arial"/>
                          </a:rPr>
                        </m:ctrlPr>
                      </m:accPr>
                      <m:e>
                        <m:r>
                          <a:rPr lang="en-US" sz="2000" i="1">
                            <a:effectLst/>
                            <a:latin typeface="Cambria Math"/>
                            <a:ea typeface="Times New Roman"/>
                            <a:cs typeface="Arial"/>
                          </a:rPr>
                          <m:t>𝑟</m:t>
                        </m:r>
                      </m:e>
                    </m:acc>
                    <m:r>
                      <a:rPr lang="en-US" sz="2000" i="1">
                        <a:effectLst/>
                        <a:latin typeface="Cambria Math"/>
                        <a:ea typeface="Times New Roman"/>
                        <a:cs typeface="Arial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 takes into account for both the </a:t>
                </a:r>
                <a:r>
                  <a:rPr lang="en-US" sz="2000" dirty="0" err="1">
                    <a:effectLst/>
                    <a:latin typeface="Calibri"/>
                    <a:ea typeface="Calibri"/>
                    <a:cs typeface="Times New Roman"/>
                  </a:rPr>
                  <a:t>scatterers</a:t>
                </a: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 and additional impressed sources of the radiation field</a:t>
                </a: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:</a:t>
                </a:r>
              </a:p>
              <a:p>
                <a:pPr algn="just">
                  <a:spcAft>
                    <a:spcPts val="1000"/>
                  </a:spcAft>
                </a:pPr>
                <a:endParaRPr lang="it-IT" sz="20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:endParaRPr lang="it-IT" sz="2000" i="1" dirty="0" smtClean="0">
                  <a:effectLst/>
                  <a:latin typeface="Cambria Math"/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𝜔</m:t>
                        </m:r>
                      </m:sub>
                      <m:sup>
                        <m:r>
                          <a:rPr lang="en-US" sz="2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p>
                    </m:sSubSup>
                    <m:r>
                      <a:rPr lang="en-US" sz="2000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(</m:t>
                    </m:r>
                    <m:acc>
                      <m:accPr>
                        <m:chr m:val="⃗"/>
                        <m:ctrlPr>
                          <a:rPr lang="it-IT" sz="2000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accPr>
                      <m:e>
                        <m:r>
                          <a:rPr lang="en-US" sz="2000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𝑟</m:t>
                        </m:r>
                      </m:e>
                    </m:acc>
                    <m:r>
                      <a:rPr lang="en-US" sz="2000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 holds for other impressed current densities acting as sources of the </a:t>
                </a:r>
                <a:r>
                  <a:rPr lang="en-US" sz="2000" dirty="0" err="1" smtClean="0">
                    <a:effectLst/>
                    <a:latin typeface="Calibri"/>
                    <a:ea typeface="Calibri"/>
                    <a:cs typeface="Times New Roman"/>
                  </a:rPr>
                  <a:t>e.m</a:t>
                </a: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. field</a:t>
                </a: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. </a:t>
                </a:r>
                <a:endParaRPr lang="en-US" sz="2000" dirty="0" smtClean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000" dirty="0">
                    <a:ea typeface="Calibri"/>
                    <a:cs typeface="Times New Roman"/>
                  </a:rPr>
                  <a:t>The formal solution  is given by</a:t>
                </a:r>
                <a:r>
                  <a:rPr lang="en-US" sz="2000" dirty="0" smtClean="0">
                    <a:ea typeface="Calibri"/>
                    <a:cs typeface="Times New Roman"/>
                  </a:rPr>
                  <a:t>:</a:t>
                </a:r>
              </a:p>
              <a:p>
                <a:pPr>
                  <a:spcAft>
                    <a:spcPts val="1000"/>
                  </a:spcAft>
                </a:pPr>
                <a:endParaRPr lang="en-US" sz="2000" dirty="0"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:endParaRPr lang="en-US" sz="2000" dirty="0" smtClean="0"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000" dirty="0" smtClean="0">
                    <a:ea typeface="Calibri"/>
                    <a:cs typeface="Times New Roman"/>
                  </a:rPr>
                  <a:t>Where:</a:t>
                </a:r>
                <a:endParaRPr lang="en-US" sz="2000" dirty="0">
                  <a:ea typeface="Calibri"/>
                  <a:cs typeface="Times New Roman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000" dirty="0">
                    <a:effectLst/>
                    <a:latin typeface="Calibri"/>
                    <a:ea typeface="Calibri"/>
                    <a:cs typeface="Times New Roman"/>
                  </a:rPr>
                  <a:t>	</a:t>
                </a:r>
                <a:endParaRPr lang="it-IT" sz="24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0728"/>
                <a:ext cx="9144000" cy="6040949"/>
              </a:xfrm>
              <a:prstGeom prst="rect">
                <a:avLst/>
              </a:prstGeom>
              <a:blipFill rotWithShape="1">
                <a:blip r:embed="rId4"/>
                <a:stretch>
                  <a:fillRect l="-667" t="-303" r="-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9" name="Oggetto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434227"/>
              </p:ext>
            </p:extLst>
          </p:nvPr>
        </p:nvGraphicFramePr>
        <p:xfrm>
          <a:off x="3563888" y="1552208"/>
          <a:ext cx="4251960" cy="86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1" name="Equation" r:id="rId5" imgW="2362200" imgH="482600" progId="Equation.DSMT4">
                  <p:embed/>
                </p:oleObj>
              </mc:Choice>
              <mc:Fallback>
                <p:oleObj name="Equation" r:id="rId5" imgW="23622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552208"/>
                        <a:ext cx="4251960" cy="868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ggetto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69571"/>
              </p:ext>
            </p:extLst>
          </p:nvPr>
        </p:nvGraphicFramePr>
        <p:xfrm>
          <a:off x="3636218" y="3725788"/>
          <a:ext cx="42481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" name="Equation" r:id="rId7" imgW="2298700" imgH="266700" progId="Equation.DSMT4">
                  <p:embed/>
                </p:oleObj>
              </mc:Choice>
              <mc:Fallback>
                <p:oleObj name="Equation" r:id="rId7" imgW="22987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218" y="3725788"/>
                        <a:ext cx="424815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51774"/>
              </p:ext>
            </p:extLst>
          </p:nvPr>
        </p:nvGraphicFramePr>
        <p:xfrm>
          <a:off x="2968947" y="5385271"/>
          <a:ext cx="58515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" name="Equation" r:id="rId9" imgW="3251200" imgH="393700" progId="Equation.DSMT4">
                  <p:embed/>
                </p:oleObj>
              </mc:Choice>
              <mc:Fallback>
                <p:oleObj name="Equation" r:id="rId9" imgW="3251200" imgH="393700" progId="Equation.DSMT4">
                  <p:embed/>
                  <p:pic>
                    <p:nvPicPr>
                      <p:cNvPr id="0" name="Oggetto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947" y="5385271"/>
                        <a:ext cx="585152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788418"/>
              </p:ext>
            </p:extLst>
          </p:nvPr>
        </p:nvGraphicFramePr>
        <p:xfrm>
          <a:off x="2802458" y="6103763"/>
          <a:ext cx="544195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4" name="Equation" r:id="rId11" imgW="3022600" imgH="393700" progId="Equation.DSMT4">
                  <p:embed/>
                </p:oleObj>
              </mc:Choice>
              <mc:Fallback>
                <p:oleObj name="Equation" r:id="rId11" imgW="3022600" imgH="393700" progId="Equation.DSMT4">
                  <p:embed/>
                  <p:pic>
                    <p:nvPicPr>
                      <p:cNvPr id="0" name="Oggetto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2458" y="6103763"/>
                        <a:ext cx="544195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-36512" y="1052736"/>
                <a:ext cx="9073008" cy="513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dirty="0" smtClean="0">
                    <a:latin typeface="Calibri"/>
                    <a:ea typeface="Calibri"/>
                    <a:cs typeface="Times New Roman"/>
                  </a:rPr>
                  <a:t>The 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integral equation </a:t>
                </a:r>
                <a:r>
                  <a:rPr lang="en-US" sz="2000" dirty="0" smtClean="0">
                    <a:latin typeface="Calibri"/>
                    <a:ea typeface="Calibri"/>
                    <a:cs typeface="Times New Roman"/>
                  </a:rPr>
                  <a:t>can 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be solved by discretization of the volume of the </a:t>
                </a:r>
                <a:r>
                  <a:rPr lang="en-US" sz="2000" dirty="0" err="1">
                    <a:latin typeface="Calibri"/>
                    <a:ea typeface="Calibri"/>
                    <a:cs typeface="Times New Roman"/>
                  </a:rPr>
                  <a:t>scatterers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 in Ns </a:t>
                </a:r>
                <a:r>
                  <a:rPr lang="en-US" sz="2000" dirty="0" smtClean="0">
                    <a:latin typeface="Calibri"/>
                    <a:ea typeface="Calibri"/>
                    <a:cs typeface="Times New Roman"/>
                  </a:rPr>
                  <a:t>cells. 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The electric field in the </a:t>
                </a:r>
                <a:r>
                  <a:rPr lang="en-US" sz="2000" dirty="0" err="1">
                    <a:latin typeface="Calibri"/>
                    <a:ea typeface="Calibri"/>
                    <a:cs typeface="Times New Roman"/>
                  </a:rPr>
                  <a:t>i-th</a:t>
                </a:r>
                <a:r>
                  <a:rPr lang="en-US" sz="2000" dirty="0">
                    <a:latin typeface="Calibri"/>
                    <a:ea typeface="Calibri"/>
                    <a:cs typeface="Times New Roman"/>
                  </a:rPr>
                  <a:t> cell can be calculated by solving the following system of equations</a:t>
                </a:r>
                <a:r>
                  <a:rPr lang="en-US" sz="2000" dirty="0" smtClean="0">
                    <a:latin typeface="Calibri"/>
                    <a:ea typeface="Calibri"/>
                    <a:cs typeface="Times New Roman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								</a:t>
                </a:r>
                <a:r>
                  <a:rPr lang="en-US" sz="2000" i="1" dirty="0">
                    <a:ea typeface="Calibri"/>
                    <a:cs typeface="Times New Roman"/>
                  </a:rPr>
                  <a:t> </a:t>
                </a:r>
                <a:r>
                  <a:rPr lang="en-US" sz="2000" i="1" dirty="0" err="1">
                    <a:ea typeface="Calibri"/>
                    <a:cs typeface="Times New Roman"/>
                  </a:rPr>
                  <a:t>i,j</a:t>
                </a:r>
                <a:r>
                  <a:rPr lang="en-US" sz="2000" i="1" dirty="0">
                    <a:ea typeface="Calibri"/>
                    <a:cs typeface="Times New Roman"/>
                  </a:rPr>
                  <a:t>=1,2,…,</a:t>
                </a:r>
                <a:r>
                  <a:rPr lang="en-US" sz="2000" i="1" dirty="0" smtClean="0">
                    <a:ea typeface="Calibri"/>
                    <a:cs typeface="Times New Roman"/>
                  </a:rPr>
                  <a:t>N</a:t>
                </a:r>
                <a:r>
                  <a:rPr lang="en-US" sz="2000" i="1" baseline="-25000" dirty="0" smtClean="0">
                    <a:ea typeface="Calibri"/>
                    <a:cs typeface="Times New Roman"/>
                  </a:rPr>
                  <a:t>s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endParaRPr lang="en-US" sz="2000" dirty="0" smtClean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2000" dirty="0" smtClean="0">
                    <a:effectLst/>
                    <a:latin typeface="Calibri"/>
                    <a:ea typeface="Calibri"/>
                    <a:cs typeface="Times New Roman"/>
                  </a:rPr>
                  <a:t>and:</a:t>
                </a:r>
                <a:endParaRPr lang="en-US" sz="20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algn="just">
                  <a:spcAft>
                    <a:spcPts val="1000"/>
                  </a:spcAft>
                </a:pPr>
                <a:endParaRPr lang="en-US" sz="2000" dirty="0" smtClean="0">
                  <a:ea typeface="Calibri"/>
                  <a:cs typeface="Times New Roman"/>
                </a:endParaRPr>
              </a:p>
              <a:p>
                <a:pPr algn="just">
                  <a:spcAft>
                    <a:spcPts val="1000"/>
                  </a:spcAft>
                </a:pPr>
                <a:r>
                  <a:rPr lang="en-US" sz="2000" dirty="0" smtClean="0">
                    <a:ea typeface="Calibri"/>
                    <a:cs typeface="Times New Roman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it-IT" sz="20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  <a:ea typeface="Calibri"/>
                            <a:cs typeface="Times New Roman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>
                    <a:ea typeface="Calibri"/>
                    <a:cs typeface="Times New Roman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it-IT" sz="20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  <a:ea typeface="Calibri"/>
                            <a:cs typeface="Times New Roman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sz="2000" dirty="0">
                    <a:ea typeface="Calibri"/>
                    <a:cs typeface="Times New Roman"/>
                  </a:rPr>
                  <a:t> are correction 3x3 matrices meant to numerically resolve the singularity added by the dyadic Green’s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it-IT" sz="2000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/>
                            <a:ea typeface="Calibri"/>
                            <a:cs typeface="Times New Roman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  <a:ea typeface="Calibri"/>
                            <a:cs typeface="Times New Roman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  <a:ea typeface="Calibri"/>
                            <a:cs typeface="Times New Roman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ea typeface="Calibri"/>
                    <a:cs typeface="Times New Roman"/>
                  </a:rPr>
                  <a:t> when the emitting and observing points </a:t>
                </a:r>
                <a:r>
                  <a:rPr lang="en-US" sz="2000" dirty="0" smtClean="0">
                    <a:ea typeface="Calibri"/>
                    <a:cs typeface="Times New Roman"/>
                  </a:rPr>
                  <a:t>coincide</a:t>
                </a:r>
                <a:r>
                  <a:rPr lang="en-US" sz="3200" dirty="0" smtClean="0">
                    <a:solidFill>
                      <a:srgbClr val="FF0000"/>
                    </a:solidFill>
                    <a:ea typeface="Calibri"/>
                    <a:cs typeface="Times New Roman"/>
                  </a:rPr>
                  <a:t>*</a:t>
                </a:r>
                <a:endParaRPr lang="it-IT" sz="20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052736"/>
                <a:ext cx="9073008" cy="5131854"/>
              </a:xfrm>
              <a:prstGeom prst="rect">
                <a:avLst/>
              </a:prstGeom>
              <a:blipFill rotWithShape="1">
                <a:blip r:embed="rId4"/>
                <a:stretch>
                  <a:fillRect l="-672" t="-119" r="-739" b="-29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Numerical Model</a:t>
            </a:r>
            <a:endParaRPr lang="en-US" sz="2800" b="1" dirty="0">
              <a:solidFill>
                <a:srgbClr val="800000"/>
              </a:solidFill>
            </a:endParaRP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67684"/>
              </p:ext>
            </p:extLst>
          </p:nvPr>
        </p:nvGraphicFramePr>
        <p:xfrm>
          <a:off x="179512" y="2349376"/>
          <a:ext cx="65913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7" name="Equation" r:id="rId5" imgW="3683000" imgH="482600" progId="Equation.DSMT4">
                  <p:embed/>
                </p:oleObj>
              </mc:Choice>
              <mc:Fallback>
                <p:oleObj name="Equation" r:id="rId5" imgW="3683000" imgH="482600" progId="Equation.DSMT4">
                  <p:embed/>
                  <p:pic>
                    <p:nvPicPr>
                      <p:cNvPr id="0" name="Ogget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349376"/>
                        <a:ext cx="65913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153868"/>
              </p:ext>
            </p:extLst>
          </p:nvPr>
        </p:nvGraphicFramePr>
        <p:xfrm>
          <a:off x="1547664" y="3717032"/>
          <a:ext cx="63785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Equation" r:id="rId7" imgW="3543300" imgH="508000" progId="Equation.DSMT4">
                  <p:embed/>
                </p:oleObj>
              </mc:Choice>
              <mc:Fallback>
                <p:oleObj name="Equation" r:id="rId7" imgW="3543300" imgH="508000" progId="Equation.DSMT4">
                  <p:embed/>
                  <p:pic>
                    <p:nvPicPr>
                      <p:cNvPr id="0" name="Ogget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717032"/>
                        <a:ext cx="63785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2148457" y="6080228"/>
            <a:ext cx="68880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2400" b="1" dirty="0">
                <a:solidFill>
                  <a:srgbClr val="FF0000"/>
                </a:solidFill>
                <a:ea typeface="宋体" pitchFamily="2" charset="-122"/>
              </a:rPr>
              <a:t>*</a:t>
            </a:r>
            <a:r>
              <a:rPr lang="en-GB" altLang="zh-CN" sz="1800" b="1" dirty="0">
                <a:solidFill>
                  <a:srgbClr val="FF0000"/>
                </a:solidFill>
                <a:ea typeface="宋体" pitchFamily="2" charset="-122"/>
              </a:rPr>
              <a:t>A. D. </a:t>
            </a:r>
            <a:r>
              <a:rPr lang="en-GB" altLang="zh-CN" sz="1800" b="1" dirty="0" err="1">
                <a:solidFill>
                  <a:srgbClr val="FF0000"/>
                </a:solidFill>
                <a:ea typeface="宋体" pitchFamily="2" charset="-122"/>
              </a:rPr>
              <a:t>Yaghjian</a:t>
            </a:r>
            <a:r>
              <a:rPr lang="en-GB" altLang="zh-CN" sz="1800" b="1" dirty="0">
                <a:solidFill>
                  <a:srgbClr val="FF0000"/>
                </a:solidFill>
                <a:ea typeface="宋体" pitchFamily="2" charset="-122"/>
              </a:rPr>
              <a:t>, Proc. of the IEEE, Vol. 68, No.2 248-63 (1980</a:t>
            </a:r>
            <a:r>
              <a:rPr lang="en-GB" altLang="zh-CN" sz="1800" b="1" dirty="0" smtClean="0">
                <a:solidFill>
                  <a:srgbClr val="FF0000"/>
                </a:solidFill>
                <a:ea typeface="宋体" pitchFamily="2" charset="-122"/>
              </a:rPr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it-IT" sz="1800" b="1" dirty="0" smtClean="0">
                <a:solidFill>
                  <a:srgbClr val="FF0000"/>
                </a:solidFill>
              </a:rPr>
              <a:t>  O.J.F</a:t>
            </a:r>
            <a:r>
              <a:rPr lang="en-US" altLang="it-IT" sz="1800" b="1" dirty="0">
                <a:solidFill>
                  <a:srgbClr val="FF0000"/>
                </a:solidFill>
              </a:rPr>
              <a:t>. Martin and N.B. </a:t>
            </a:r>
            <a:r>
              <a:rPr lang="en-US" altLang="it-IT" sz="1800" b="1" dirty="0" err="1">
                <a:solidFill>
                  <a:srgbClr val="FF0000"/>
                </a:solidFill>
              </a:rPr>
              <a:t>Piller</a:t>
            </a:r>
            <a:r>
              <a:rPr lang="en-US" altLang="it-IT" sz="1800" b="1" dirty="0">
                <a:solidFill>
                  <a:srgbClr val="FF0000"/>
                </a:solidFill>
              </a:rPr>
              <a:t>, Phys. Rev. E, Vol 58, 3 (1998</a:t>
            </a:r>
            <a:r>
              <a:rPr lang="en-US" altLang="it-IT" sz="1800" b="1" dirty="0" smtClean="0">
                <a:solidFill>
                  <a:srgbClr val="FF0000"/>
                </a:solidFill>
              </a:rPr>
              <a:t>)</a:t>
            </a:r>
            <a:r>
              <a:rPr lang="it-IT" altLang="zh-CN" sz="1800" b="1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endParaRPr lang="it-IT" altLang="zh-CN" sz="1800" b="1" dirty="0">
              <a:solidFill>
                <a:srgbClr val="FF0000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88776" y="908720"/>
                <a:ext cx="9019728" cy="6063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The solution of the discretized scattering problem can be </a:t>
                </a:r>
                <a:r>
                  <a:rPr lang="en-US" dirty="0">
                    <a:ea typeface="Calibri"/>
                    <a:cs typeface="Times New Roman"/>
                  </a:rPr>
                  <a:t>written in a compact form by taking advantage of matrix formalism</a:t>
                </a:r>
                <a:r>
                  <a:rPr lang="en-US" dirty="0" smtClean="0">
                    <a:ea typeface="Calibri"/>
                    <a:cs typeface="Times New Roman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endParaRPr lang="en-US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endParaRPr lang="en-US" dirty="0" smtClean="0"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endParaRPr lang="en-US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And the numerical problem is reduced to the </a:t>
                </a:r>
                <a:r>
                  <a:rPr lang="en-US" dirty="0" err="1" smtClean="0">
                    <a:ea typeface="Calibri"/>
                    <a:cs typeface="Times New Roman"/>
                  </a:rPr>
                  <a:t>calcuation</a:t>
                </a:r>
                <a:r>
                  <a:rPr lang="en-US" dirty="0" smtClean="0">
                    <a:ea typeface="Calibri"/>
                    <a:cs typeface="Times New Roman"/>
                  </a:rPr>
                  <a:t> of the inverse of a matrix: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endParaRPr lang="en-US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For </a:t>
                </a:r>
                <a:r>
                  <a:rPr lang="en-US" dirty="0">
                    <a:ea typeface="Calibri"/>
                    <a:cs typeface="Times New Roman"/>
                  </a:rPr>
                  <a:t>the thermal emission, we assume a stationary process i.e. we consider a system in local thermal equilibrium. For the purpose of calculating ensemble-averaged mean radiated power in the far field we need to calculate the cross spectral density, defined as: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𝜔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,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  <a:ea typeface="Calibri"/>
                        <a:cs typeface="Times New Roman"/>
                      </a:rPr>
                      <m:t>𝛿</m:t>
                    </m:r>
                    <m:d>
                      <m:dPr>
                        <m:ctrlPr>
                          <a:rPr lang="it-IT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𝜔</m:t>
                        </m:r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𝜔</m:t>
                        </m:r>
                        <m:r>
                          <a:rPr lang="en-US" i="1">
                            <a:latin typeface="Cambria Math"/>
                            <a:ea typeface="Calibri"/>
                            <a:cs typeface="Times New Roman"/>
                          </a:rPr>
                          <m:t>′</m:t>
                        </m:r>
                      </m:e>
                    </m:d>
                    <m:r>
                      <a:rPr lang="en-US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it-IT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𝜔</m:t>
                            </m:r>
                          </m:sub>
                        </m:sSub>
                        <m:d>
                          <m:d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it-IT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sSubSup>
                          <m:sSubSup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𝜔</m:t>
                            </m:r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′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  <a:ea typeface="Calibri"/>
                                <a:cs typeface="Times New Roman"/>
                              </a:rPr>
                              <m:t>†</m:t>
                            </m:r>
                          </m:sup>
                        </m:sSubSup>
                        <m:d>
                          <m:dPr>
                            <m:ctrlPr>
                              <a:rPr lang="it-IT" i="1"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it-IT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ea typeface="Times New Roman"/>
                    <a:cs typeface="Times New Roman"/>
                  </a:rPr>
                  <a:t>;</a:t>
                </a:r>
                <a:endParaRPr lang="en-US" dirty="0" smtClean="0">
                  <a:ea typeface="Times New Roman"/>
                  <a:cs typeface="Times New Roman"/>
                </a:endParaRPr>
              </a:p>
              <a:p>
                <a:pPr algn="just">
                  <a:spcAft>
                    <a:spcPts val="1000"/>
                  </a:spcAft>
                </a:pPr>
                <a:r>
                  <a:rPr lang="en-US" dirty="0" smtClean="0">
                    <a:ea typeface="Times New Roman"/>
                    <a:cs typeface="Times New Roman"/>
                  </a:rPr>
                  <a:t>Evaluated in the discretized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en-US" dirty="0" smtClean="0">
                    <a:ea typeface="Times New Roman"/>
                    <a:cs typeface="Times New Roman"/>
                  </a:rPr>
                  <a:t> mesh becomes: </a:t>
                </a:r>
                <a:r>
                  <a:rPr lang="en-US" dirty="0">
                    <a:ea typeface="Times New Roman"/>
                    <a:cs typeface="Times New Roman"/>
                  </a:rPr>
                  <a:t>	</a:t>
                </a:r>
                <a:endParaRPr lang="en-US" dirty="0" smtClean="0">
                  <a:ea typeface="Calibri"/>
                  <a:cs typeface="Times New Roman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endParaRPr lang="it-IT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6" y="908720"/>
                <a:ext cx="9019728" cy="6063070"/>
              </a:xfrm>
              <a:prstGeom prst="rect">
                <a:avLst/>
              </a:prstGeom>
              <a:blipFill rotWithShape="1">
                <a:blip r:embed="rId3"/>
                <a:stretch>
                  <a:fillRect l="-609" t="-101" r="-5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Numerical Model</a:t>
            </a:r>
            <a:endParaRPr lang="en-US" sz="2800" b="1" dirty="0">
              <a:solidFill>
                <a:srgbClr val="800000"/>
              </a:solidFill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69921"/>
              </p:ext>
            </p:extLst>
          </p:nvPr>
        </p:nvGraphicFramePr>
        <p:xfrm>
          <a:off x="179512" y="1916832"/>
          <a:ext cx="8722360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Equation" r:id="rId5" imgW="5130800" imgH="609600" progId="Equation.DSMT4">
                  <p:embed/>
                </p:oleObj>
              </mc:Choice>
              <mc:Fallback>
                <p:oleObj name="Equation" r:id="rId5" imgW="5130800" imgH="609600" progId="Equation.DSMT4">
                  <p:embed/>
                  <p:pic>
                    <p:nvPicPr>
                      <p:cNvPr id="0" name="Oggetto 3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916832"/>
                        <a:ext cx="8722360" cy="1036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252421"/>
              </p:ext>
            </p:extLst>
          </p:nvPr>
        </p:nvGraphicFramePr>
        <p:xfrm>
          <a:off x="3727128" y="3429000"/>
          <a:ext cx="12049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4" name="Equation" r:id="rId7" imgW="634449" imgH="215713" progId="Equation.DSMT4">
                  <p:embed/>
                </p:oleObj>
              </mc:Choice>
              <mc:Fallback>
                <p:oleObj name="Equation" r:id="rId7" imgW="634449" imgH="215713" progId="Equation.DSMT4">
                  <p:embed/>
                  <p:pic>
                    <p:nvPicPr>
                      <p:cNvPr id="0" name="Oggetto 3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128" y="3429000"/>
                        <a:ext cx="12049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796309"/>
              </p:ext>
            </p:extLst>
          </p:nvPr>
        </p:nvGraphicFramePr>
        <p:xfrm>
          <a:off x="3347864" y="5877272"/>
          <a:ext cx="539432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5" name="Equation" r:id="rId9" imgW="2997200" imgH="406400" progId="Equation.DSMT4">
                  <p:embed/>
                </p:oleObj>
              </mc:Choice>
              <mc:Fallback>
                <p:oleObj name="Equation" r:id="rId9" imgW="2997200" imgH="406400" progId="Equation.DSMT4">
                  <p:embed/>
                  <p:pic>
                    <p:nvPicPr>
                      <p:cNvPr id="0" name="Oggetto 3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5877272"/>
                        <a:ext cx="539432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59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Numerical Model</a:t>
            </a:r>
            <a:endParaRPr lang="en-US" sz="2800" b="1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/>
              <p:cNvSpPr/>
              <p:nvPr/>
            </p:nvSpPr>
            <p:spPr>
              <a:xfrm>
                <a:off x="107504" y="944906"/>
                <a:ext cx="8928992" cy="5823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The radiated power is expressed through the product of the solution of a deterministic scattering problem (the K matrix) and the spectral cross correlation of the  fluctuating sources. </a:t>
                </a:r>
                <a:r>
                  <a:rPr lang="en-US" dirty="0" smtClean="0">
                    <a:ea typeface="Times New Roman"/>
                    <a:cs typeface="Times New Roman"/>
                  </a:rPr>
                  <a:t>From </a:t>
                </a:r>
                <a:r>
                  <a:rPr lang="en-US" dirty="0">
                    <a:ea typeface="Times New Roman"/>
                    <a:cs typeface="Times New Roman"/>
                  </a:rPr>
                  <a:t>the</a:t>
                </a:r>
                <a:r>
                  <a:rPr lang="en-US" dirty="0">
                    <a:ea typeface="Calibri"/>
                    <a:cs typeface="Times New Roman"/>
                  </a:rPr>
                  <a:t> fluctuation–dissipation theorem:</a:t>
                </a:r>
                <a:endParaRPr lang="it-IT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									</a:t>
                </a:r>
                <a:endParaRPr lang="it-IT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/>
                        <a:ea typeface="Calibri"/>
                        <a:cs typeface="Times New Roman"/>
                      </a:rPr>
                      <m:t>Θ</m:t>
                    </m:r>
                  </m:oMath>
                </a14:m>
                <a:r>
                  <a:rPr lang="en-US" dirty="0">
                    <a:ea typeface="Times New Roman"/>
                    <a:cs typeface="Times New Roman"/>
                  </a:rPr>
                  <a:t> is</a:t>
                </a:r>
                <a:r>
                  <a:rPr lang="en-US" dirty="0" smtClean="0">
                    <a:ea typeface="Times New Roman"/>
                    <a:cs typeface="Times New Roman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>
                    <a:ea typeface="Calibri"/>
                    <a:cs typeface="Times New Roman"/>
                  </a:rPr>
                  <a:t>								</a:t>
                </a:r>
                <a:endParaRPr lang="en-US" dirty="0" smtClean="0"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AOOAJ J+ Adv O T 8608a 8d 1+ 21"/>
                    <a:cs typeface="Times New Roman"/>
                  </a:rPr>
                  <a:t>Then we </a:t>
                </a:r>
                <a:r>
                  <a:rPr lang="en-US" dirty="0">
                    <a:ea typeface="AOOAJ J+ Adv O T 8608a 8d 1+ 21"/>
                    <a:cs typeface="Times New Roman"/>
                  </a:rPr>
                  <a:t>can </a:t>
                </a:r>
                <a:r>
                  <a:rPr lang="en-US" dirty="0" smtClean="0">
                    <a:ea typeface="AOOAJ J+ Adv O T 8608a 8d 1+ 21"/>
                    <a:cs typeface="Times New Roman"/>
                  </a:rPr>
                  <a:t>evaluate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endParaRPr lang="it-IT" dirty="0"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dirty="0" smtClean="0">
                    <a:ea typeface="Calibri"/>
                    <a:cs typeface="Times New Roman"/>
                  </a:rPr>
                  <a:t>Which in the discretized mesh gives the matrix:</a:t>
                </a: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endParaRPr lang="en-US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Rettango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944906"/>
                <a:ext cx="8928992" cy="5823646"/>
              </a:xfrm>
              <a:prstGeom prst="rect">
                <a:avLst/>
              </a:prstGeom>
              <a:blipFill rotWithShape="1">
                <a:blip r:embed="rId4"/>
                <a:stretch>
                  <a:fillRect l="-615" t="-105" r="-6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728845"/>
              </p:ext>
            </p:extLst>
          </p:nvPr>
        </p:nvGraphicFramePr>
        <p:xfrm>
          <a:off x="1403648" y="2132856"/>
          <a:ext cx="5913120" cy="62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Equation" r:id="rId5" imgW="3695700" imgH="393700" progId="Equation.DSMT4">
                  <p:embed/>
                </p:oleObj>
              </mc:Choice>
              <mc:Fallback>
                <p:oleObj name="Equation" r:id="rId5" imgW="3695700" imgH="393700" progId="Equation.DSMT4">
                  <p:embed/>
                  <p:pic>
                    <p:nvPicPr>
                      <p:cNvPr id="0" name="Oggetto 3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132856"/>
                        <a:ext cx="5913120" cy="629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395332"/>
              </p:ext>
            </p:extLst>
          </p:nvPr>
        </p:nvGraphicFramePr>
        <p:xfrm>
          <a:off x="3131840" y="3068960"/>
          <a:ext cx="27432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5" name="Equation" r:id="rId7" imgW="1714500" imgH="444500" progId="Equation.DSMT4">
                  <p:embed/>
                </p:oleObj>
              </mc:Choice>
              <mc:Fallback>
                <p:oleObj name="Equation" r:id="rId7" imgW="1714500" imgH="444500" progId="Equation.DSMT4">
                  <p:embed/>
                  <p:pic>
                    <p:nvPicPr>
                      <p:cNvPr id="0" name="Oggetto 3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3068960"/>
                        <a:ext cx="27432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333948"/>
              </p:ext>
            </p:extLst>
          </p:nvPr>
        </p:nvGraphicFramePr>
        <p:xfrm>
          <a:off x="179512" y="4797152"/>
          <a:ext cx="8732837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6" name="Equation" r:id="rId9" imgW="4851400" imgH="342900" progId="Equation.DSMT4">
                  <p:embed/>
                </p:oleObj>
              </mc:Choice>
              <mc:Fallback>
                <p:oleObj name="Equation" r:id="rId9" imgW="4851400" imgH="342900" progId="Equation.DSMT4">
                  <p:embed/>
                  <p:pic>
                    <p:nvPicPr>
                      <p:cNvPr id="0" name="Oggetto 31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797152"/>
                        <a:ext cx="8732837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936739"/>
              </p:ext>
            </p:extLst>
          </p:nvPr>
        </p:nvGraphicFramePr>
        <p:xfrm>
          <a:off x="4211960" y="6093296"/>
          <a:ext cx="8683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7" name="Equation" r:id="rId11" imgW="482400" imgH="279360" progId="Equation.DSMT4">
                  <p:embed/>
                </p:oleObj>
              </mc:Choice>
              <mc:Fallback>
                <p:oleObj name="Equation" r:id="rId11" imgW="482400" imgH="279360" progId="Equation.DSMT4">
                  <p:embed/>
                  <p:pic>
                    <p:nvPicPr>
                      <p:cNvPr id="0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6093296"/>
                        <a:ext cx="868363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430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Results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1038" y="0"/>
            <a:ext cx="842962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276872"/>
            <a:ext cx="5976664" cy="451007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086" y="1052736"/>
            <a:ext cx="9022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R</a:t>
            </a:r>
            <a:r>
              <a:rPr lang="en-US" sz="2000" dirty="0" smtClean="0"/>
              <a:t>elative </a:t>
            </a:r>
            <a:r>
              <a:rPr lang="en-US" sz="2000" dirty="0"/>
              <a:t>emissivity as a function of wavelength calculated for </a:t>
            </a:r>
            <a:r>
              <a:rPr lang="en-US" sz="2000" dirty="0" smtClean="0"/>
              <a:t>a </a:t>
            </a:r>
            <a:r>
              <a:rPr lang="en-US" sz="2000" dirty="0"/>
              <a:t>Au dipole </a:t>
            </a:r>
            <a:r>
              <a:rPr lang="en-US" sz="2000" dirty="0" err="1" smtClean="0"/>
              <a:t>nanoantenna</a:t>
            </a:r>
            <a:r>
              <a:rPr lang="en-US" sz="2000" dirty="0" smtClean="0"/>
              <a:t> </a:t>
            </a:r>
            <a:r>
              <a:rPr lang="en-US" sz="2000" b="1" dirty="0"/>
              <a:t>655 nm long</a:t>
            </a:r>
            <a:r>
              <a:rPr lang="en-US" sz="2000" dirty="0"/>
              <a:t>, with a </a:t>
            </a:r>
            <a:r>
              <a:rPr lang="en-US" sz="2000" b="1" dirty="0"/>
              <a:t>(83 nm x 33 nm) </a:t>
            </a:r>
            <a:r>
              <a:rPr lang="en-US" sz="2000" dirty="0"/>
              <a:t>rectangular </a:t>
            </a:r>
            <a:r>
              <a:rPr lang="en-US" sz="2000" dirty="0" smtClean="0"/>
              <a:t>section.</a:t>
            </a:r>
            <a:endParaRPr lang="it-IT" sz="2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r="5651" b="25106"/>
          <a:stretch/>
        </p:blipFill>
        <p:spPr bwMode="auto">
          <a:xfrm>
            <a:off x="5508104" y="2725313"/>
            <a:ext cx="3589691" cy="3439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10915</TotalTime>
  <Words>477</Words>
  <Application>Microsoft Office PowerPoint</Application>
  <PresentationFormat>Presentazione su schermo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</dc:creator>
  <cp:lastModifiedBy>Marco</cp:lastModifiedBy>
  <cp:revision>340</cp:revision>
  <dcterms:created xsi:type="dcterms:W3CDTF">2011-04-06T10:34:46Z</dcterms:created>
  <dcterms:modified xsi:type="dcterms:W3CDTF">2015-09-17T12:03:18Z</dcterms:modified>
</cp:coreProperties>
</file>