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38" r:id="rId2"/>
    <p:sldId id="640" r:id="rId3"/>
    <p:sldId id="641" r:id="rId4"/>
    <p:sldId id="642" r:id="rId5"/>
    <p:sldId id="643" r:id="rId6"/>
    <p:sldId id="644" r:id="rId7"/>
    <p:sldId id="645" r:id="rId8"/>
    <p:sldId id="646" r:id="rId9"/>
    <p:sldId id="647" r:id="rId10"/>
    <p:sldId id="649" r:id="rId11"/>
    <p:sldId id="648" r:id="rId12"/>
    <p:sldId id="65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12" autoAdjust="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1DB41-619D-4EB4-A321-58303851132C}" type="datetimeFigureOut">
              <a:rPr lang="it-IT" smtClean="0"/>
              <a:pPr/>
              <a:t>21/09/2015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B50E-7569-4AC0-831F-05672816AFE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10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1.jpeg"/><Relationship Id="rId21" Type="http://schemas.openxmlformats.org/officeDocument/2006/relationships/image" Target="../media/image58.e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1.wmf"/><Relationship Id="rId5" Type="http://schemas.openxmlformats.org/officeDocument/2006/relationships/image" Target="../media/image57.png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55.wmf"/><Relationship Id="rId4" Type="http://schemas.openxmlformats.org/officeDocument/2006/relationships/image" Target="../media/image56.png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9.bin"/><Relationship Id="rId22" Type="http://schemas.openxmlformats.org/officeDocument/2006/relationships/image" Target="../media/image5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1.jpe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1.png"/><Relationship Id="rId5" Type="http://schemas.openxmlformats.org/officeDocument/2006/relationships/image" Target="../media/image27.jpeg"/><Relationship Id="rId10" Type="http://schemas.openxmlformats.org/officeDocument/2006/relationships/image" Target="../media/image30.png"/><Relationship Id="rId4" Type="http://schemas.openxmlformats.org/officeDocument/2006/relationships/image" Target="../media/image26.emf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58.wmf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9.png"/><Relationship Id="rId5" Type="http://schemas.openxmlformats.org/officeDocument/2006/relationships/image" Target="../media/image25.wmf"/><Relationship Id="rId10" Type="http://schemas.openxmlformats.org/officeDocument/2006/relationships/image" Target="../media/image6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jpe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4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ond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" y="10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logo +marchi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/>
          <a:stretch/>
        </p:blipFill>
        <p:spPr bwMode="auto">
          <a:xfrm>
            <a:off x="180039" y="4220906"/>
            <a:ext cx="6446672" cy="86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1365" y="5895102"/>
            <a:ext cx="629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101° CONGRESSO NAZIONALE DELLA SOCIETA ITALIANA DI FISICA </a:t>
            </a:r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Roma, 21-25 settembre 2015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331" y="901709"/>
            <a:ext cx="847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Spatial Rogue Waves in Photorefractive Ferroelectrics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731" y="2515641"/>
            <a:ext cx="68329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Fabrizio Di Mei, Claudio Conti, Aharon J. Agranat, Eugenio DelRe</a:t>
            </a:r>
          </a:p>
          <a:p>
            <a:r>
              <a:rPr lang="it-IT" dirty="0" smtClean="0">
                <a:solidFill>
                  <a:schemeClr val="bg2">
                    <a:lumMod val="90000"/>
                  </a:schemeClr>
                </a:solidFill>
              </a:rPr>
              <a:t>Physics Department, Unversity of Rome  “La Sapienza”,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Italy</a:t>
            </a:r>
          </a:p>
          <a:p>
            <a:r>
              <a:rPr lang="it-IT" dirty="0" smtClean="0">
                <a:solidFill>
                  <a:schemeClr val="bg2">
                    <a:lumMod val="90000"/>
                  </a:schemeClr>
                </a:solidFill>
              </a:rPr>
              <a:t>Center </a:t>
            </a:r>
            <a:r>
              <a:rPr lang="it-IT" dirty="0">
                <a:solidFill>
                  <a:schemeClr val="bg2">
                    <a:lumMod val="90000"/>
                  </a:schemeClr>
                </a:solidFill>
              </a:rPr>
              <a:t>for Life Nano Science@Sapienza, Istituto Italiano di </a:t>
            </a:r>
            <a:r>
              <a:rPr lang="it-IT" dirty="0" smtClean="0">
                <a:solidFill>
                  <a:schemeClr val="bg2">
                    <a:lumMod val="90000"/>
                  </a:schemeClr>
                </a:solidFill>
              </a:rPr>
              <a:t>Tecnologia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it-IT" dirty="0" smtClean="0">
                <a:solidFill>
                  <a:schemeClr val="bg2">
                    <a:lumMod val="90000"/>
                  </a:schemeClr>
                </a:solidFill>
              </a:rPr>
              <a:t>ISC-CNR</a:t>
            </a:r>
            <a:r>
              <a:rPr lang="it-IT" dirty="0">
                <a:solidFill>
                  <a:schemeClr val="bg2">
                    <a:lumMod val="90000"/>
                  </a:schemeClr>
                </a:solidFill>
              </a:rPr>
              <a:t>, Università di Roma “La Sapienza</a:t>
            </a:r>
            <a:r>
              <a:rPr lang="it-IT" dirty="0" smtClean="0">
                <a:solidFill>
                  <a:schemeClr val="bg2">
                    <a:lumMod val="90000"/>
                  </a:schemeClr>
                </a:solidFill>
              </a:rPr>
              <a:t>”, Italy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Applied Physics Department, Hebrew University of Jerusalem, Israel</a:t>
            </a:r>
          </a:p>
          <a:p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58" y="5728140"/>
            <a:ext cx="1341699" cy="876211"/>
          </a:xfrm>
          <a:prstGeom prst="rect">
            <a:avLst/>
          </a:prstGeom>
        </p:spPr>
      </p:pic>
      <p:sp>
        <p:nvSpPr>
          <p:cNvPr id="24" name="TextBox 14"/>
          <p:cNvSpPr txBox="1"/>
          <p:nvPr/>
        </p:nvSpPr>
        <p:spPr>
          <a:xfrm>
            <a:off x="652731" y="1698018"/>
            <a:ext cx="63568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D</a:t>
            </a:r>
            <a:r>
              <a:rPr lang="it-IT" sz="2400" b="1" dirty="0" smtClean="0">
                <a:solidFill>
                  <a:schemeClr val="bg1"/>
                </a:solidFill>
              </a:rPr>
              <a:t>avide Pierangeli</a:t>
            </a:r>
          </a:p>
          <a:p>
            <a:r>
              <a:rPr lang="it-IT" dirty="0" smtClean="0">
                <a:solidFill>
                  <a:schemeClr val="bg2">
                    <a:lumMod val="90000"/>
                  </a:schemeClr>
                </a:solidFill>
              </a:rPr>
              <a:t>Physics Department, Unversity of Rome “La Sapienza”, Rome, Italy</a:t>
            </a: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5" t="33651" r="28955" b="28611"/>
          <a:stretch/>
        </p:blipFill>
        <p:spPr>
          <a:xfrm>
            <a:off x="8169164" y="5849200"/>
            <a:ext cx="649710" cy="6409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88900"/>
          </a:effectLst>
        </p:spPr>
      </p:pic>
      <p:sp>
        <p:nvSpPr>
          <p:cNvPr id="29" name="TextBox 9"/>
          <p:cNvSpPr txBox="1"/>
          <p:nvPr/>
        </p:nvSpPr>
        <p:spPr>
          <a:xfrm>
            <a:off x="8288558" y="6417477"/>
            <a:ext cx="473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chemeClr val="bg2">
                    <a:lumMod val="90000"/>
                  </a:schemeClr>
                </a:solidFill>
              </a:rPr>
              <a:t>YIL15</a:t>
            </a:r>
            <a:endParaRPr lang="it-IT" sz="900" dirty="0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3049862" y="4134859"/>
            <a:ext cx="3979201" cy="1347139"/>
            <a:chOff x="1980711" y="4117212"/>
            <a:chExt cx="4769968" cy="1614849"/>
          </a:xfrm>
        </p:grpSpPr>
        <p:pic>
          <p:nvPicPr>
            <p:cNvPr id="30" name="Immagine 29"/>
            <p:cNvPicPr>
              <a:picLocks noChangeAspect="1"/>
            </p:cNvPicPr>
            <p:nvPr/>
          </p:nvPicPr>
          <p:blipFill rotWithShape="1">
            <a:blip r:embed="rId6"/>
            <a:srcRect t="10554" r="50006" b="13758"/>
            <a:stretch/>
          </p:blipFill>
          <p:spPr>
            <a:xfrm>
              <a:off x="4202211" y="4117212"/>
              <a:ext cx="2548468" cy="1601200"/>
            </a:xfrm>
            <a:prstGeom prst="rect">
              <a:avLst/>
            </a:prstGeom>
          </p:spPr>
        </p:pic>
        <p:pic>
          <p:nvPicPr>
            <p:cNvPr id="14" name="Picture 2" descr="https://sites.google.com/site/eugeniodelre/_/rsrc/1353320135507/Home/Apparato_Super_Imaging.JPG?height=297&amp;width=400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b="2193"/>
            <a:stretch/>
          </p:blipFill>
          <p:spPr bwMode="auto">
            <a:xfrm>
              <a:off x="1980711" y="4118761"/>
              <a:ext cx="2221499" cy="1613300"/>
            </a:xfrm>
            <a:prstGeom prst="rect">
              <a:avLst/>
            </a:prstGeom>
            <a:noFill/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9044" r="3296" b="6285"/>
          <a:stretch/>
        </p:blipFill>
        <p:spPr bwMode="auto">
          <a:xfrm>
            <a:off x="9952989" y="3599946"/>
            <a:ext cx="900332" cy="64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/>
          <p:nvPr/>
        </p:nvSpPr>
        <p:spPr>
          <a:xfrm>
            <a:off x="9547391" y="4233612"/>
            <a:ext cx="1726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bg1"/>
                </a:solidFill>
              </a:rPr>
              <a:t>Nonlinear Photonics in Disordered Media Group</a:t>
            </a:r>
            <a:endParaRPr lang="it-IT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ond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arrotondato 15"/>
          <p:cNvSpPr/>
          <p:nvPr/>
        </p:nvSpPr>
        <p:spPr>
          <a:xfrm>
            <a:off x="504494" y="2289406"/>
            <a:ext cx="5844657" cy="42359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-24010" y="130595"/>
            <a:ext cx="9013461" cy="7815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Generalized nonlinear Schrödinger model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135281" y="1830037"/>
            <a:ext cx="3994954" cy="393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>
                <a:solidFill>
                  <a:schemeClr val="bg1"/>
                </a:solidFill>
                <a:latin typeface="+mn-lt"/>
              </a:rPr>
              <a:t>photorefractive (Kerr-l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ike</a:t>
            </a:r>
            <a:r>
              <a:rPr lang="it-IT" sz="1600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+mn-lt"/>
              </a:rPr>
              <a:t> nonlinearity:</a:t>
            </a:r>
            <a:endParaRPr lang="it-IT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490911" y="5329549"/>
            <a:ext cx="2511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0FF99"/>
                </a:solidFill>
                <a:latin typeface="+mj-lt"/>
              </a:rPr>
              <a:t>Soliton mergers</a:t>
            </a:r>
            <a:endParaRPr lang="en-US" sz="2400" b="1" dirty="0">
              <a:solidFill>
                <a:srgbClr val="00FF99"/>
              </a:solidFill>
              <a:latin typeface="+mj-lt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465126" y="4827735"/>
            <a:ext cx="2607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0FF99"/>
                </a:solidFill>
                <a:latin typeface="+mj-lt"/>
              </a:rPr>
              <a:t>Nonlinear </a:t>
            </a:r>
            <a:r>
              <a:rPr lang="en-US" sz="2400" b="1" dirty="0" smtClean="0">
                <a:solidFill>
                  <a:srgbClr val="00FF99"/>
                </a:solidFill>
                <a:latin typeface="+mj-lt"/>
              </a:rPr>
              <a:t>origin</a:t>
            </a:r>
            <a:endParaRPr lang="en-US" sz="2400" b="1" dirty="0">
              <a:solidFill>
                <a:srgbClr val="00FF99"/>
              </a:solidFill>
              <a:latin typeface="+mj-lt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3650397" y="1040130"/>
            <a:ext cx="4572000" cy="14854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4" b="13556"/>
          <a:stretch/>
        </p:blipFill>
        <p:spPr bwMode="auto">
          <a:xfrm>
            <a:off x="4400341" y="1198252"/>
            <a:ext cx="2857061" cy="50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45" y="1713077"/>
            <a:ext cx="3981082" cy="73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" r="4525"/>
          <a:stretch/>
        </p:blipFill>
        <p:spPr bwMode="auto">
          <a:xfrm>
            <a:off x="722364" y="2541392"/>
            <a:ext cx="5378889" cy="375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olo 1"/>
          <p:cNvSpPr txBox="1">
            <a:spLocks/>
          </p:cNvSpPr>
          <p:nvPr/>
        </p:nvSpPr>
        <p:spPr>
          <a:xfrm>
            <a:off x="121829" y="1147497"/>
            <a:ext cx="3994954" cy="393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>
                <a:solidFill>
                  <a:schemeClr val="bg1"/>
                </a:solidFill>
                <a:latin typeface="+mn-lt"/>
              </a:rPr>
              <a:t>d</a:t>
            </a:r>
            <a:r>
              <a:rPr lang="it-IT" sz="1600" dirty="0" smtClean="0">
                <a:solidFill>
                  <a:schemeClr val="bg1"/>
                </a:solidFill>
                <a:latin typeface="+mn-lt"/>
              </a:rPr>
              <a:t>iffraction + nonlinearity:</a:t>
            </a:r>
            <a:endParaRPr lang="it-IT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870690" y="2400673"/>
            <a:ext cx="2017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numerical results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905293" y="3194369"/>
            <a:ext cx="1831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weakly nonlinear</a:t>
            </a:r>
            <a:endParaRPr kumimoji="0" lang="it-IT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406378" y="6064839"/>
            <a:ext cx="164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highly nonlinear</a:t>
            </a:r>
            <a:endParaRPr kumimoji="0" lang="it-IT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061614" y="2667304"/>
            <a:ext cx="151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FF99"/>
                </a:solidFill>
              </a:rPr>
              <a:t>input disorder</a:t>
            </a:r>
            <a:endParaRPr lang="en-US" dirty="0">
              <a:solidFill>
                <a:srgbClr val="00FF99"/>
              </a:solidFill>
            </a:endParaRPr>
          </a:p>
        </p:txBody>
      </p:sp>
      <p:sp>
        <p:nvSpPr>
          <p:cNvPr id="29" name="TextBox 14"/>
          <p:cNvSpPr txBox="1"/>
          <p:nvPr/>
        </p:nvSpPr>
        <p:spPr>
          <a:xfrm>
            <a:off x="6682646" y="4379920"/>
            <a:ext cx="1420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key points: </a:t>
            </a:r>
            <a:endParaRPr lang="it-IT" sz="2000" b="1" dirty="0" smtClean="0">
              <a:solidFill>
                <a:prstClr val="white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6605842" y="3658839"/>
            <a:ext cx="2295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EEECE1">
                    <a:lumMod val="90000"/>
                  </a:srgbClr>
                </a:solidFill>
              </a:rPr>
              <a:t>good agreement with </a:t>
            </a:r>
          </a:p>
          <a:p>
            <a:r>
              <a:rPr lang="en-US" dirty="0" smtClean="0">
                <a:solidFill>
                  <a:srgbClr val="EEECE1">
                    <a:lumMod val="90000"/>
                  </a:srgbClr>
                </a:solidFill>
              </a:rPr>
              <a:t>experimental findings</a:t>
            </a:r>
            <a:endParaRPr lang="en-US" dirty="0"/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6093208" y="5600261"/>
            <a:ext cx="3502986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 err="1" smtClean="0">
                <a:solidFill>
                  <a:schemeClr val="bg1"/>
                </a:solidFill>
              </a:rPr>
              <a:t>A.Armaroli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>
                <a:solidFill>
                  <a:schemeClr val="bg1"/>
                </a:solidFill>
              </a:rPr>
              <a:t>et al., </a:t>
            </a:r>
            <a:r>
              <a:rPr lang="it-IT" sz="1400" dirty="0" err="1" smtClean="0">
                <a:solidFill>
                  <a:schemeClr val="bg1"/>
                </a:solidFill>
              </a:rPr>
              <a:t>Optica</a:t>
            </a:r>
            <a:r>
              <a:rPr lang="it-IT" sz="1400" dirty="0" smtClean="0">
                <a:solidFill>
                  <a:schemeClr val="bg1"/>
                </a:solidFill>
              </a:rPr>
              <a:t> 2, (2015)</a:t>
            </a:r>
            <a:endParaRPr lang="it-IT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ond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tangolo arrotondato 40"/>
          <p:cNvSpPr/>
          <p:nvPr/>
        </p:nvSpPr>
        <p:spPr>
          <a:xfrm rot="5400000">
            <a:off x="4847031" y="2822971"/>
            <a:ext cx="4719168" cy="3074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arrotondato 15"/>
          <p:cNvSpPr/>
          <p:nvPr/>
        </p:nvSpPr>
        <p:spPr>
          <a:xfrm>
            <a:off x="431983" y="1393971"/>
            <a:ext cx="6141778" cy="2669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-24010" y="130595"/>
            <a:ext cx="9013461" cy="7815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Solitonic interpretation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5283" r="4703" b="2790"/>
          <a:stretch/>
        </p:blipFill>
        <p:spPr bwMode="auto">
          <a:xfrm>
            <a:off x="2914649" y="1496898"/>
            <a:ext cx="3448051" cy="24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tangolo 17"/>
          <p:cNvSpPr/>
          <p:nvPr/>
        </p:nvSpPr>
        <p:spPr>
          <a:xfrm>
            <a:off x="2899072" y="4255272"/>
            <a:ext cx="1628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00FF99"/>
                </a:solidFill>
                <a:latin typeface="+mj-lt"/>
              </a:rPr>
              <a:t>self-</a:t>
            </a:r>
            <a:r>
              <a:rPr lang="it-IT" sz="2000" b="1" dirty="0" err="1" smtClean="0">
                <a:solidFill>
                  <a:srgbClr val="00FF99"/>
                </a:solidFill>
                <a:latin typeface="+mj-lt"/>
              </a:rPr>
              <a:t>similarity</a:t>
            </a:r>
            <a:endParaRPr lang="en-US" sz="2000" b="1" dirty="0">
              <a:solidFill>
                <a:srgbClr val="00FF99"/>
              </a:solidFill>
              <a:latin typeface="+mj-lt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3297570" y="1607328"/>
            <a:ext cx="1735051" cy="393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existence curve</a:t>
            </a:r>
            <a:endParaRPr lang="it-IT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76318" y="1022100"/>
            <a:ext cx="8012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FF99"/>
                </a:solidFill>
              </a:rPr>
              <a:t>a</a:t>
            </a:r>
            <a:r>
              <a:rPr lang="it-IT" dirty="0" err="1" smtClean="0">
                <a:solidFill>
                  <a:srgbClr val="00FF99"/>
                </a:solidFill>
              </a:rPr>
              <a:t>nalyzing</a:t>
            </a:r>
            <a:r>
              <a:rPr lang="it-IT" dirty="0" smtClean="0">
                <a:solidFill>
                  <a:srgbClr val="00FF99"/>
                </a:solidFill>
              </a:rPr>
              <a:t> each </a:t>
            </a:r>
            <a:r>
              <a:rPr lang="it-IT" dirty="0" err="1" smtClean="0">
                <a:solidFill>
                  <a:srgbClr val="00FF99"/>
                </a:solidFill>
              </a:rPr>
              <a:t>rogue</a:t>
            </a:r>
            <a:r>
              <a:rPr lang="it-IT" dirty="0" smtClean="0">
                <a:solidFill>
                  <a:srgbClr val="00FF99"/>
                </a:solidFill>
              </a:rPr>
              <a:t> </a:t>
            </a:r>
            <a:r>
              <a:rPr lang="en-US" dirty="0" smtClean="0">
                <a:solidFill>
                  <a:srgbClr val="00FF99"/>
                </a:solidFill>
              </a:rPr>
              <a:t>waves in terms of soliton existence </a:t>
            </a:r>
            <a:r>
              <a:rPr lang="en-US" dirty="0" err="1" smtClean="0">
                <a:solidFill>
                  <a:srgbClr val="00FF99"/>
                </a:solidFill>
              </a:rPr>
              <a:t>coditions</a:t>
            </a:r>
            <a:r>
              <a:rPr lang="en-US" dirty="0" smtClean="0">
                <a:solidFill>
                  <a:srgbClr val="00FF99"/>
                </a:solidFill>
              </a:rPr>
              <a:t> </a:t>
            </a:r>
            <a:endParaRPr lang="en-US" dirty="0">
              <a:solidFill>
                <a:srgbClr val="00FF99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9032" r="40157" b="5844"/>
          <a:stretch/>
        </p:blipFill>
        <p:spPr bwMode="auto">
          <a:xfrm>
            <a:off x="625016" y="1647743"/>
            <a:ext cx="2368174" cy="16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1870150" y="2529035"/>
            <a:ext cx="1147050" cy="80754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ttore 2 24"/>
          <p:cNvCxnSpPr/>
          <p:nvPr/>
        </p:nvCxnSpPr>
        <p:spPr>
          <a:xfrm flipV="1">
            <a:off x="3021689" y="2401770"/>
            <a:ext cx="2041671" cy="4885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3334630" y="1859229"/>
            <a:ext cx="2221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normalized amplitude and waist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625016" y="4275485"/>
            <a:ext cx="2672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igly</a:t>
            </a:r>
            <a:r>
              <a:rPr lang="en-US" dirty="0" smtClean="0">
                <a:solidFill>
                  <a:schemeClr val="bg1"/>
                </a:solidFill>
              </a:rPr>
              <a:t>-saturated region: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35230" y="1678684"/>
            <a:ext cx="1858381" cy="1971444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olo 1"/>
          <p:cNvSpPr txBox="1">
            <a:spLocks/>
          </p:cNvSpPr>
          <p:nvPr/>
        </p:nvSpPr>
        <p:spPr>
          <a:xfrm>
            <a:off x="3334630" y="3152266"/>
            <a:ext cx="3615685" cy="393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highly-saturated region</a:t>
            </a:r>
            <a:endParaRPr lang="it-IT" sz="1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8" name="Gruppo 27"/>
          <p:cNvGrpSpPr>
            <a:grpSpLocks noChangeAspect="1"/>
          </p:cNvGrpSpPr>
          <p:nvPr/>
        </p:nvGrpSpPr>
        <p:grpSpPr>
          <a:xfrm>
            <a:off x="6362098" y="1932294"/>
            <a:ext cx="2481523" cy="4469700"/>
            <a:chOff x="1735723" y="-1702444"/>
            <a:chExt cx="7480466" cy="13473760"/>
          </a:xfrm>
        </p:grpSpPr>
        <p:graphicFrame>
          <p:nvGraphicFramePr>
            <p:cNvPr id="30" name="Oggetto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2433256"/>
                </p:ext>
              </p:extLst>
            </p:nvPr>
          </p:nvGraphicFramePr>
          <p:xfrm>
            <a:off x="1735723" y="6546368"/>
            <a:ext cx="7480466" cy="5224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0" name="Graph" r:id="rId6" imgW="4174560" imgH="2916000" progId="Origin50.Graph">
                    <p:embed/>
                  </p:oleObj>
                </mc:Choice>
                <mc:Fallback>
                  <p:oleObj name="Graph" r:id="rId6" imgW="4174560" imgH="291600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735723" y="6546368"/>
                          <a:ext cx="7480466" cy="52249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ggetto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2877109"/>
                </p:ext>
              </p:extLst>
            </p:nvPr>
          </p:nvGraphicFramePr>
          <p:xfrm>
            <a:off x="1735723" y="5202877"/>
            <a:ext cx="7480466" cy="5224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1" name="Graph" r:id="rId8" imgW="4174560" imgH="2916000" progId="Origin50.Graph">
                    <p:embed/>
                  </p:oleObj>
                </mc:Choice>
                <mc:Fallback>
                  <p:oleObj name="Graph" r:id="rId8" imgW="4174560" imgH="291600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735723" y="5202877"/>
                          <a:ext cx="7480466" cy="52249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ggetto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5173487"/>
                </p:ext>
              </p:extLst>
            </p:nvPr>
          </p:nvGraphicFramePr>
          <p:xfrm>
            <a:off x="1735723" y="3859386"/>
            <a:ext cx="7480466" cy="5224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2" name="Graph" r:id="rId10" imgW="4174560" imgH="2916000" progId="Origin50.Graph">
                    <p:embed/>
                  </p:oleObj>
                </mc:Choice>
                <mc:Fallback>
                  <p:oleObj name="Graph" r:id="rId10" imgW="4174560" imgH="291600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735723" y="3859386"/>
                          <a:ext cx="7480466" cy="52249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ggetto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957872"/>
                </p:ext>
              </p:extLst>
            </p:nvPr>
          </p:nvGraphicFramePr>
          <p:xfrm>
            <a:off x="1735723" y="2515895"/>
            <a:ext cx="7480466" cy="5224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3" name="Graph" r:id="rId12" imgW="4174560" imgH="2916000" progId="Origin50.Graph">
                    <p:embed/>
                  </p:oleObj>
                </mc:Choice>
                <mc:Fallback>
                  <p:oleObj name="Graph" r:id="rId12" imgW="4174560" imgH="291600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735723" y="2515895"/>
                          <a:ext cx="7480466" cy="52249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ggetto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726034"/>
                </p:ext>
              </p:extLst>
            </p:nvPr>
          </p:nvGraphicFramePr>
          <p:xfrm>
            <a:off x="1735723" y="1172404"/>
            <a:ext cx="7480466" cy="5224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4" name="Graph" r:id="rId14" imgW="4174560" imgH="2916000" progId="Origin50.Graph">
                    <p:embed/>
                  </p:oleObj>
                </mc:Choice>
                <mc:Fallback>
                  <p:oleObj name="Graph" r:id="rId14" imgW="4174560" imgH="291600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735723" y="1172404"/>
                          <a:ext cx="7480466" cy="52249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ggetto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3890621"/>
                </p:ext>
              </p:extLst>
            </p:nvPr>
          </p:nvGraphicFramePr>
          <p:xfrm>
            <a:off x="1735723" y="-358953"/>
            <a:ext cx="7480466" cy="5224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5" name="Graph" r:id="rId16" imgW="4174560" imgH="2916000" progId="Origin50.Graph">
                    <p:embed/>
                  </p:oleObj>
                </mc:Choice>
                <mc:Fallback>
                  <p:oleObj name="Graph" r:id="rId16" imgW="4174560" imgH="291600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735723" y="-358953"/>
                          <a:ext cx="7480466" cy="52249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ggetto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0669995"/>
                </p:ext>
              </p:extLst>
            </p:nvPr>
          </p:nvGraphicFramePr>
          <p:xfrm>
            <a:off x="1735723" y="-1702444"/>
            <a:ext cx="7480466" cy="5224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6" name="Graph" r:id="rId18" imgW="4174560" imgH="2916000" progId="Origin50.Graph">
                    <p:embed/>
                  </p:oleObj>
                </mc:Choice>
                <mc:Fallback>
                  <p:oleObj name="Graph" r:id="rId18" imgW="4174560" imgH="291600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735723" y="-1702444"/>
                          <a:ext cx="7480466" cy="52249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ttangolo 37"/>
            <p:cNvSpPr/>
            <p:nvPr/>
          </p:nvSpPr>
          <p:spPr>
            <a:xfrm>
              <a:off x="2770447" y="-385596"/>
              <a:ext cx="5682455" cy="11628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3104231" y="8743950"/>
              <a:ext cx="1905919" cy="2143016"/>
            </a:xfrm>
            <a:prstGeom prst="rect">
              <a:avLst/>
            </a:prstGeom>
            <a:solidFill>
              <a:srgbClr val="ED7D31">
                <a:lumMod val="40000"/>
                <a:lumOff val="60000"/>
                <a:alpha val="3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3104231" y="1171515"/>
              <a:ext cx="1905919" cy="2687872"/>
            </a:xfrm>
            <a:prstGeom prst="rect">
              <a:avLst/>
            </a:prstGeom>
            <a:solidFill>
              <a:srgbClr val="70AD47">
                <a:lumMod val="40000"/>
                <a:lumOff val="60000"/>
                <a:alpha val="3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2" name="Rettangolo 41"/>
          <p:cNvSpPr/>
          <p:nvPr/>
        </p:nvSpPr>
        <p:spPr>
          <a:xfrm>
            <a:off x="6944599" y="2079889"/>
            <a:ext cx="1423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experimental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dynamics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5770286" y="5652233"/>
            <a:ext cx="943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soliton</a:t>
            </a:r>
          </a:p>
          <a:p>
            <a:pPr algn="ctr">
              <a:buSzPct val="100000"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train</a:t>
            </a:r>
          </a:p>
          <a:p>
            <a:pPr>
              <a:buSzPct val="100000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</a:p>
        </p:txBody>
      </p:sp>
      <p:sp>
        <p:nvSpPr>
          <p:cNvPr id="45" name="Freccia in su 44"/>
          <p:cNvSpPr/>
          <p:nvPr/>
        </p:nvSpPr>
        <p:spPr>
          <a:xfrm>
            <a:off x="6245891" y="4703942"/>
            <a:ext cx="269807" cy="941688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sellaDiTesto 45"/>
          <p:cNvSpPr txBox="1"/>
          <p:nvPr/>
        </p:nvSpPr>
        <p:spPr>
          <a:xfrm rot="16200000">
            <a:off x="5835982" y="5000348"/>
            <a:ext cx="594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5989036" y="4029585"/>
            <a:ext cx="74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rogue </a:t>
            </a:r>
          </a:p>
          <a:p>
            <a:pPr>
              <a:buSzPct val="100000"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event</a:t>
            </a:r>
          </a:p>
        </p:txBody>
      </p:sp>
      <p:sp>
        <p:nvSpPr>
          <p:cNvPr id="48" name="Rettangolo 17"/>
          <p:cNvSpPr/>
          <p:nvPr/>
        </p:nvSpPr>
        <p:spPr>
          <a:xfrm>
            <a:off x="2679312" y="6006436"/>
            <a:ext cx="2249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99"/>
                </a:solidFill>
                <a:latin typeface="+mj-lt"/>
              </a:rPr>
              <a:t>scale-invariance</a:t>
            </a:r>
            <a:endParaRPr lang="en-US" sz="2400" b="1" dirty="0">
              <a:solidFill>
                <a:srgbClr val="00FF99"/>
              </a:solidFill>
              <a:latin typeface="+mj-lt"/>
            </a:endParaRPr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6450" y="4735597"/>
            <a:ext cx="2070140" cy="1883390"/>
          </a:xfrm>
          <a:prstGeom prst="rect">
            <a:avLst/>
          </a:prstGeom>
        </p:spPr>
      </p:pic>
      <p:sp>
        <p:nvSpPr>
          <p:cNvPr id="49" name="Rettangolo arrotondato 48"/>
          <p:cNvSpPr/>
          <p:nvPr/>
        </p:nvSpPr>
        <p:spPr>
          <a:xfrm>
            <a:off x="2039815" y="4708537"/>
            <a:ext cx="3051680" cy="5346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1"/>
          <a:srcRect l="797" r="24198"/>
          <a:stretch/>
        </p:blipFill>
        <p:spPr>
          <a:xfrm>
            <a:off x="2179458" y="4796029"/>
            <a:ext cx="2740860" cy="385630"/>
          </a:xfrm>
          <a:prstGeom prst="rect">
            <a:avLst/>
          </a:prstGeom>
        </p:spPr>
      </p:pic>
      <p:sp>
        <p:nvSpPr>
          <p:cNvPr id="5" name="Freccia bidirezionale orizzontale 4"/>
          <p:cNvSpPr/>
          <p:nvPr/>
        </p:nvSpPr>
        <p:spPr>
          <a:xfrm rot="20580596">
            <a:off x="1142348" y="5525381"/>
            <a:ext cx="537923" cy="168077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7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ccia bidirezionale verticale 5"/>
          <p:cNvSpPr/>
          <p:nvPr/>
        </p:nvSpPr>
        <p:spPr>
          <a:xfrm>
            <a:off x="954184" y="4767894"/>
            <a:ext cx="175346" cy="1315804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olo 1"/>
          <p:cNvSpPr txBox="1">
            <a:spLocks/>
          </p:cNvSpPr>
          <p:nvPr/>
        </p:nvSpPr>
        <p:spPr>
          <a:xfrm>
            <a:off x="476318" y="5679149"/>
            <a:ext cx="6548731" cy="393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localized waves with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 arbitrary intensity can form</a:t>
            </a:r>
            <a:endParaRPr lang="it-IT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Rettangolo arrotondato 50"/>
          <p:cNvSpPr/>
          <p:nvPr/>
        </p:nvSpPr>
        <p:spPr>
          <a:xfrm>
            <a:off x="5922496" y="1470998"/>
            <a:ext cx="2821454" cy="5016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2"/>
          <a:srcRect l="1280" r="2538"/>
          <a:stretch/>
        </p:blipFill>
        <p:spPr>
          <a:xfrm>
            <a:off x="6001042" y="1537685"/>
            <a:ext cx="2651291" cy="380373"/>
          </a:xfrm>
          <a:prstGeom prst="rect">
            <a:avLst/>
          </a:prstGeom>
        </p:spPr>
      </p:pic>
      <p:sp>
        <p:nvSpPr>
          <p:cNvPr id="52" name="Rettangolo 51"/>
          <p:cNvSpPr/>
          <p:nvPr/>
        </p:nvSpPr>
        <p:spPr>
          <a:xfrm>
            <a:off x="6714632" y="6217997"/>
            <a:ext cx="1835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oliton mergers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89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ond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" y="10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14"/>
          <p:cNvSpPr txBox="1"/>
          <p:nvPr/>
        </p:nvSpPr>
        <p:spPr>
          <a:xfrm>
            <a:off x="929136" y="894281"/>
            <a:ext cx="690682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000" dirty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000" dirty="0" smtClean="0">
                <a:solidFill>
                  <a:schemeClr val="bg1"/>
                </a:solidFill>
              </a:rPr>
              <a:t>Observation of rogue waves for beam propagation in </a:t>
            </a:r>
            <a:r>
              <a:rPr lang="it-IT" sz="2000" dirty="0" smtClean="0">
                <a:solidFill>
                  <a:schemeClr val="bg1"/>
                </a:solidFill>
              </a:rPr>
              <a:t>crystals</a:t>
            </a:r>
            <a:endParaRPr lang="it-IT" sz="2000" dirty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it-IT" sz="2000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it-IT" sz="2000" dirty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it-IT" sz="2000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it-IT" sz="2000" dirty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it-IT" sz="2000" dirty="0" smtClean="0">
                <a:solidFill>
                  <a:schemeClr val="bg1"/>
                </a:solidFill>
              </a:rPr>
              <a:t>Rogue waves from a generalized nonlinear Shrodinger model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it-IT" sz="2000" dirty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it-IT" sz="2000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it-IT" sz="2000" dirty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it-IT" sz="2000" dirty="0" smtClean="0">
              <a:solidFill>
                <a:schemeClr val="bg1"/>
              </a:solidFill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1171183" y="363294"/>
            <a:ext cx="6591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prstClr val="white"/>
                </a:solidFill>
              </a:rPr>
              <a:t>Outline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29270" y="1555446"/>
            <a:ext cx="403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Higly-nonlinear</a:t>
            </a:r>
            <a:r>
              <a:rPr lang="it-IT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photorefractive</a:t>
            </a:r>
            <a:r>
              <a:rPr lang="it-IT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response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29270" y="1853148"/>
            <a:ext cx="670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2">
                    <a:lumMod val="90000"/>
                  </a:schemeClr>
                </a:solidFill>
              </a:rPr>
              <a:t>Media instabilities and turbulence at the ferroelectric phase transition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429270" y="2150850"/>
            <a:ext cx="500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Rogue waves control through nonlinearity strength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29270" y="3145123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2">
                    <a:lumMod val="90000"/>
                  </a:schemeClr>
                </a:solidFill>
              </a:rPr>
              <a:t>Nonlinear origin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429270" y="3403934"/>
            <a:ext cx="5266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2">
                    <a:lumMod val="90000"/>
                  </a:schemeClr>
                </a:solidFill>
              </a:rPr>
              <a:t>Spatial soliton mergers and waveform </a:t>
            </a:r>
            <a:r>
              <a:rPr lang="en-US" noProof="1" smtClean="0">
                <a:solidFill>
                  <a:schemeClr val="bg2">
                    <a:lumMod val="90000"/>
                  </a:schemeClr>
                </a:solidFill>
              </a:rPr>
              <a:t>scale-invariance</a:t>
            </a:r>
            <a:endParaRPr lang="en-US" noProof="1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670352" y="4013453"/>
            <a:ext cx="5593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FF99"/>
                </a:solidFill>
                <a:latin typeface="+mj-lt"/>
              </a:rPr>
              <a:t>Thanks for your attention!</a:t>
            </a:r>
            <a:endParaRPr lang="en-US" sz="3600" dirty="0">
              <a:solidFill>
                <a:srgbClr val="00FF99"/>
              </a:solidFill>
              <a:latin typeface="+mj-lt"/>
            </a:endParaRPr>
          </a:p>
        </p:txBody>
      </p:sp>
      <p:pic>
        <p:nvPicPr>
          <p:cNvPr id="13" name="Picture 13" descr="logo +marchi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r="51365"/>
          <a:stretch/>
        </p:blipFill>
        <p:spPr bwMode="auto">
          <a:xfrm>
            <a:off x="6105538" y="5783198"/>
            <a:ext cx="2911853" cy="86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4"/>
          <p:cNvSpPr txBox="1"/>
          <p:nvPr/>
        </p:nvSpPr>
        <p:spPr>
          <a:xfrm>
            <a:off x="697347" y="4815391"/>
            <a:ext cx="1356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References</a:t>
            </a:r>
            <a:endParaRPr lang="it-IT" sz="2000" b="1" dirty="0" smtClean="0">
              <a:solidFill>
                <a:prstClr val="white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714395" y="5826039"/>
            <a:ext cx="321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davide.pierangeli@roma1.infn.it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714395" y="4977678"/>
            <a:ext cx="9075064" cy="865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800" dirty="0" smtClean="0">
                <a:solidFill>
                  <a:schemeClr val="bg1"/>
                </a:solidFill>
              </a:rPr>
              <a:t>D. Pierangeli</a:t>
            </a:r>
            <a:r>
              <a:rPr lang="it-IT" sz="1800" dirty="0">
                <a:solidFill>
                  <a:schemeClr val="bg1"/>
                </a:solidFill>
              </a:rPr>
              <a:t>, </a:t>
            </a:r>
            <a:r>
              <a:rPr lang="it-IT" sz="1800" dirty="0" smtClean="0">
                <a:solidFill>
                  <a:schemeClr val="bg1"/>
                </a:solidFill>
              </a:rPr>
              <a:t>F. Di </a:t>
            </a:r>
            <a:r>
              <a:rPr lang="it-IT" sz="1800" dirty="0">
                <a:solidFill>
                  <a:schemeClr val="bg1"/>
                </a:solidFill>
              </a:rPr>
              <a:t>Mei, </a:t>
            </a:r>
            <a:r>
              <a:rPr lang="it-IT" sz="1800" dirty="0" smtClean="0">
                <a:solidFill>
                  <a:schemeClr val="bg1"/>
                </a:solidFill>
              </a:rPr>
              <a:t>C. Conti, </a:t>
            </a:r>
            <a:r>
              <a:rPr lang="it-IT" sz="1800" dirty="0">
                <a:solidFill>
                  <a:schemeClr val="bg1"/>
                </a:solidFill>
              </a:rPr>
              <a:t>A.J</a:t>
            </a:r>
            <a:r>
              <a:rPr lang="it-IT" sz="1800" dirty="0" smtClean="0">
                <a:solidFill>
                  <a:schemeClr val="bg1"/>
                </a:solidFill>
              </a:rPr>
              <a:t>. Agranat </a:t>
            </a:r>
            <a:r>
              <a:rPr lang="it-IT" sz="1800" dirty="0">
                <a:solidFill>
                  <a:schemeClr val="bg1"/>
                </a:solidFill>
              </a:rPr>
              <a:t>and </a:t>
            </a:r>
            <a:r>
              <a:rPr lang="it-IT" sz="1800" dirty="0" smtClean="0">
                <a:solidFill>
                  <a:schemeClr val="bg1"/>
                </a:solidFill>
              </a:rPr>
              <a:t>E. </a:t>
            </a:r>
            <a:r>
              <a:rPr lang="it-IT" sz="1800" dirty="0" err="1" smtClean="0">
                <a:solidFill>
                  <a:schemeClr val="bg1"/>
                </a:solidFill>
              </a:rPr>
              <a:t>DelRe</a:t>
            </a:r>
            <a:r>
              <a:rPr lang="it-IT" sz="1800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it-IT" sz="1800" i="1" dirty="0" err="1" smtClean="0">
                <a:solidFill>
                  <a:schemeClr val="bg1"/>
                </a:solidFill>
              </a:rPr>
              <a:t>Phys</a:t>
            </a:r>
            <a:r>
              <a:rPr lang="it-IT" sz="1800" i="1" dirty="0" smtClean="0">
                <a:solidFill>
                  <a:schemeClr val="bg1"/>
                </a:solidFill>
              </a:rPr>
              <a:t>. Rev. Lett. </a:t>
            </a:r>
            <a:r>
              <a:rPr lang="it-IT" sz="1800" b="1" i="1" dirty="0" smtClean="0">
                <a:solidFill>
                  <a:schemeClr val="bg1"/>
                </a:solidFill>
              </a:rPr>
              <a:t>115</a:t>
            </a:r>
            <a:r>
              <a:rPr lang="it-IT" sz="1800" i="1" dirty="0" smtClean="0">
                <a:solidFill>
                  <a:schemeClr val="bg1"/>
                </a:solidFill>
              </a:rPr>
              <a:t>, 093901 </a:t>
            </a:r>
            <a:r>
              <a:rPr lang="it-IT" sz="1800" dirty="0" smtClean="0">
                <a:solidFill>
                  <a:schemeClr val="bg1"/>
                </a:solidFill>
              </a:rPr>
              <a:t>(2015</a:t>
            </a:r>
            <a:r>
              <a:rPr lang="it-IT" sz="18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315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ond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" y="10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05227" y="340369"/>
            <a:ext cx="2968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Extreme Events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620904" y="1610425"/>
            <a:ext cx="1509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earthquakes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5223957" y="1086070"/>
            <a:ext cx="2803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breakdowns in networks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0" y="2285968"/>
            <a:ext cx="1709418" cy="100846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1"/>
          <a:stretch/>
        </p:blipFill>
        <p:spPr>
          <a:xfrm>
            <a:off x="2155345" y="1224537"/>
            <a:ext cx="2296702" cy="163239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8" b="14826"/>
          <a:stretch/>
        </p:blipFill>
        <p:spPr>
          <a:xfrm>
            <a:off x="6191998" y="1539721"/>
            <a:ext cx="1786527" cy="180391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3" r="51990" b="51039"/>
          <a:stretch/>
        </p:blipFill>
        <p:spPr>
          <a:xfrm>
            <a:off x="5300021" y="1610425"/>
            <a:ext cx="1353027" cy="1310923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0" name="TextBox 14"/>
          <p:cNvSpPr txBox="1"/>
          <p:nvPr/>
        </p:nvSpPr>
        <p:spPr>
          <a:xfrm>
            <a:off x="634351" y="4685346"/>
            <a:ext cx="1940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financial crashes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3" y="3538602"/>
            <a:ext cx="1625653" cy="1067512"/>
          </a:xfrm>
          <a:prstGeom prst="rect">
            <a:avLst/>
          </a:prstGeom>
        </p:spPr>
      </p:pic>
      <p:sp>
        <p:nvSpPr>
          <p:cNvPr id="25" name="TextBox 14"/>
          <p:cNvSpPr txBox="1"/>
          <p:nvPr/>
        </p:nvSpPr>
        <p:spPr>
          <a:xfrm>
            <a:off x="3345051" y="3618274"/>
            <a:ext cx="3125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ocean and optical dynamics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8"/>
          <a:srcRect l="5610" t="5892" r="5501" b="-917"/>
          <a:stretch/>
        </p:blipFill>
        <p:spPr>
          <a:xfrm>
            <a:off x="5551465" y="4424362"/>
            <a:ext cx="1995582" cy="1648559"/>
          </a:xfrm>
          <a:prstGeom prst="rect">
            <a:avLst/>
          </a:prstGeom>
        </p:spPr>
      </p:pic>
      <p:sp>
        <p:nvSpPr>
          <p:cNvPr id="31" name="Rettangolo 30"/>
          <p:cNvSpPr/>
          <p:nvPr/>
        </p:nvSpPr>
        <p:spPr>
          <a:xfrm>
            <a:off x="3853674" y="3227087"/>
            <a:ext cx="1890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FF99"/>
                </a:solidFill>
                <a:latin typeface="+mj-lt"/>
              </a:rPr>
              <a:t>Rogue Waves</a:t>
            </a:r>
            <a:endParaRPr lang="en-US" sz="2400" b="1" dirty="0">
              <a:solidFill>
                <a:srgbClr val="00FF99"/>
              </a:solidFill>
              <a:latin typeface="+mj-lt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5646" y="3806521"/>
            <a:ext cx="2070140" cy="188339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" t="899" r="450" b="10011"/>
          <a:stretch/>
        </p:blipFill>
        <p:spPr>
          <a:xfrm>
            <a:off x="3088946" y="4409571"/>
            <a:ext cx="2463110" cy="1646891"/>
          </a:xfrm>
          <a:prstGeom prst="rect">
            <a:avLst/>
          </a:prstGeom>
        </p:spPr>
      </p:pic>
      <p:cxnSp>
        <p:nvCxnSpPr>
          <p:cNvPr id="22" name="Connettore 2 21"/>
          <p:cNvCxnSpPr/>
          <p:nvPr/>
        </p:nvCxnSpPr>
        <p:spPr>
          <a:xfrm flipV="1">
            <a:off x="6637289" y="5350252"/>
            <a:ext cx="179494" cy="33965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5585796" y="6262826"/>
            <a:ext cx="203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FF99"/>
                </a:solidFill>
                <a:latin typeface="+mj-lt"/>
              </a:rPr>
              <a:t>long-tail statistics</a:t>
            </a:r>
            <a:endParaRPr lang="en-US" sz="2000" b="1" dirty="0">
              <a:solidFill>
                <a:srgbClr val="00FF99"/>
              </a:solidFill>
              <a:latin typeface="+mj-lt"/>
            </a:endParaRPr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2316872" y="3802781"/>
            <a:ext cx="5181636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prstClr val="white"/>
                </a:solidFill>
              </a:rPr>
              <a:t>M.Onorato  et al., Phys. Reports 528, (2013)</a:t>
            </a:r>
            <a:endParaRPr lang="it-IT" sz="1400" i="1" dirty="0">
              <a:solidFill>
                <a:prstClr val="white"/>
              </a:solidFill>
            </a:endParaRPr>
          </a:p>
        </p:txBody>
      </p:sp>
      <p:sp>
        <p:nvSpPr>
          <p:cNvPr id="27" name="TextBox 36"/>
          <p:cNvSpPr txBox="1"/>
          <p:nvPr/>
        </p:nvSpPr>
        <p:spPr>
          <a:xfrm>
            <a:off x="5413290" y="6003681"/>
            <a:ext cx="2281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bg2"/>
                </a:solidFill>
              </a:rPr>
              <a:t>intensity-amplitude</a:t>
            </a:r>
            <a:endParaRPr lang="it-IT" sz="1400" dirty="0">
              <a:solidFill>
                <a:schemeClr val="bg2"/>
              </a:solidFill>
            </a:endParaRPr>
          </a:p>
        </p:txBody>
      </p:sp>
      <p:sp>
        <p:nvSpPr>
          <p:cNvPr id="29" name="TextBox 36"/>
          <p:cNvSpPr txBox="1"/>
          <p:nvPr/>
        </p:nvSpPr>
        <p:spPr>
          <a:xfrm rot="16200000">
            <a:off x="4536337" y="5054653"/>
            <a:ext cx="2281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bg2"/>
                </a:solidFill>
              </a:rPr>
              <a:t>PDF</a:t>
            </a:r>
            <a:endParaRPr lang="it-IT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ond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3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56195" y="353107"/>
            <a:ext cx="3904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Optical Rogue Waves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509764" y="1466236"/>
            <a:ext cx="244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/>
                </a:solidFill>
              </a:rPr>
              <a:t>t</a:t>
            </a:r>
            <a:r>
              <a:rPr lang="it-IT" sz="2000" b="1" dirty="0" smtClean="0">
                <a:solidFill>
                  <a:schemeClr val="bg1"/>
                </a:solidFill>
              </a:rPr>
              <a:t>emporal domain: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3853674" y="3307769"/>
            <a:ext cx="1890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FF99"/>
                </a:solidFill>
                <a:latin typeface="+mj-lt"/>
              </a:rPr>
              <a:t>Rogue Waves</a:t>
            </a:r>
            <a:endParaRPr lang="en-US" sz="2400" b="1" dirty="0">
              <a:solidFill>
                <a:srgbClr val="00FF99"/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 rot="16200000">
            <a:off x="-3288213" y="5710621"/>
            <a:ext cx="473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chemeClr val="bg2">
                    <a:lumMod val="90000"/>
                  </a:schemeClr>
                </a:solidFill>
              </a:rPr>
              <a:t>PDF</a:t>
            </a:r>
            <a:endParaRPr lang="it-IT" sz="9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835264" y="5477865"/>
            <a:ext cx="3034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FF99"/>
                </a:solidFill>
                <a:latin typeface="+mj-lt"/>
              </a:rPr>
              <a:t>spatially-extended (2D-3D)</a:t>
            </a:r>
          </a:p>
          <a:p>
            <a:pPr algn="ctr"/>
            <a:r>
              <a:rPr lang="en-US" sz="2000" b="1" dirty="0" smtClean="0">
                <a:solidFill>
                  <a:srgbClr val="00FF99"/>
                </a:solidFill>
                <a:latin typeface="+mj-lt"/>
              </a:rPr>
              <a:t>optical systems</a:t>
            </a:r>
            <a:endParaRPr lang="en-US" sz="2000" b="1" dirty="0">
              <a:solidFill>
                <a:srgbClr val="00FF99"/>
              </a:solidFill>
              <a:latin typeface="+mj-lt"/>
            </a:endParaRPr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1334002" y="1002837"/>
            <a:ext cx="6548731" cy="393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Spatio-temporal events with extremely elevated amplitud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e</a:t>
            </a:r>
            <a:endParaRPr lang="it-IT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747508" y="1906361"/>
            <a:ext cx="2461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FF99"/>
                </a:solidFill>
              </a:rPr>
              <a:t>light pulse propagation </a:t>
            </a:r>
            <a:endParaRPr lang="en-US" dirty="0" smtClean="0">
              <a:solidFill>
                <a:srgbClr val="00FF99"/>
              </a:solidFill>
            </a:endParaRPr>
          </a:p>
          <a:p>
            <a:pPr algn="ctr"/>
            <a:r>
              <a:rPr lang="en-US" dirty="0" smtClean="0">
                <a:solidFill>
                  <a:srgbClr val="00FF99"/>
                </a:solidFill>
              </a:rPr>
              <a:t>in </a:t>
            </a:r>
            <a:r>
              <a:rPr lang="en-US" dirty="0">
                <a:solidFill>
                  <a:srgbClr val="00FF99"/>
                </a:solidFill>
              </a:rPr>
              <a:t>optical </a:t>
            </a:r>
            <a:r>
              <a:rPr lang="en-US" dirty="0" smtClean="0">
                <a:solidFill>
                  <a:srgbClr val="00FF99"/>
                </a:solidFill>
              </a:rPr>
              <a:t>fiber</a:t>
            </a:r>
            <a:endParaRPr lang="en-US" dirty="0">
              <a:solidFill>
                <a:srgbClr val="00FF99"/>
              </a:solidFill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3929225" y="1486367"/>
            <a:ext cx="4936929" cy="2314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3" name="Gruppo 32"/>
          <p:cNvGrpSpPr>
            <a:grpSpLocks noChangeAspect="1"/>
          </p:cNvGrpSpPr>
          <p:nvPr/>
        </p:nvGrpSpPr>
        <p:grpSpPr>
          <a:xfrm>
            <a:off x="4207293" y="1561210"/>
            <a:ext cx="4467235" cy="2142745"/>
            <a:chOff x="732076" y="1412148"/>
            <a:chExt cx="4961706" cy="2379922"/>
          </a:xfrm>
        </p:grpSpPr>
        <p:pic>
          <p:nvPicPr>
            <p:cNvPr id="34" name="Immagine 33"/>
            <p:cNvPicPr>
              <a:picLocks noChangeAspect="1"/>
            </p:cNvPicPr>
            <p:nvPr/>
          </p:nvPicPr>
          <p:blipFill rotWithShape="1">
            <a:blip r:embed="rId3"/>
            <a:srcRect l="1797" t="1665" r="9203" b="3922"/>
            <a:stretch/>
          </p:blipFill>
          <p:spPr>
            <a:xfrm>
              <a:off x="732076" y="1436201"/>
              <a:ext cx="3185779" cy="2355869"/>
            </a:xfrm>
            <a:prstGeom prst="rect">
              <a:avLst/>
            </a:prstGeom>
          </p:spPr>
        </p:pic>
        <p:pic>
          <p:nvPicPr>
            <p:cNvPr id="35" name="Immagine 34"/>
            <p:cNvPicPr>
              <a:picLocks noChangeAspect="1"/>
            </p:cNvPicPr>
            <p:nvPr/>
          </p:nvPicPr>
          <p:blipFill rotWithShape="1">
            <a:blip r:embed="rId4"/>
            <a:srcRect l="19747" t="4454" r="4922" b="12456"/>
            <a:stretch/>
          </p:blipFill>
          <p:spPr>
            <a:xfrm>
              <a:off x="2977086" y="1412148"/>
              <a:ext cx="2716696" cy="1426964"/>
            </a:xfrm>
            <a:prstGeom prst="rect">
              <a:avLst/>
            </a:prstGeom>
          </p:spPr>
        </p:pic>
        <p:cxnSp>
          <p:nvCxnSpPr>
            <p:cNvPr id="36" name="Connettore 2 35"/>
            <p:cNvCxnSpPr/>
            <p:nvPr/>
          </p:nvCxnSpPr>
          <p:spPr>
            <a:xfrm flipV="1">
              <a:off x="3288980" y="2686186"/>
              <a:ext cx="309093" cy="476518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ttangolo 36"/>
          <p:cNvSpPr/>
          <p:nvPr/>
        </p:nvSpPr>
        <p:spPr>
          <a:xfrm>
            <a:off x="747508" y="3195055"/>
            <a:ext cx="2415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FF99"/>
                </a:solidFill>
              </a:rPr>
              <a:t>chaotic laser resonators</a:t>
            </a:r>
            <a:endParaRPr lang="en-US" dirty="0">
              <a:solidFill>
                <a:srgbClr val="00FF99"/>
              </a:solidFill>
            </a:endParaRPr>
          </a:p>
        </p:txBody>
      </p:sp>
      <p:sp>
        <p:nvSpPr>
          <p:cNvPr id="41" name="Titolo 1"/>
          <p:cNvSpPr txBox="1">
            <a:spLocks/>
          </p:cNvSpPr>
          <p:nvPr/>
        </p:nvSpPr>
        <p:spPr>
          <a:xfrm>
            <a:off x="132721" y="2327878"/>
            <a:ext cx="3688897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 smtClean="0">
                <a:solidFill>
                  <a:prstClr val="white"/>
                </a:solidFill>
              </a:rPr>
              <a:t>D.R.Solli et al, </a:t>
            </a:r>
            <a:r>
              <a:rPr lang="it-IT" sz="1400" i="1" dirty="0" smtClean="0">
                <a:solidFill>
                  <a:prstClr val="white"/>
                </a:solidFill>
              </a:rPr>
              <a:t>Nature</a:t>
            </a:r>
            <a:r>
              <a:rPr lang="it-IT" sz="1400" i="1" dirty="0">
                <a:solidFill>
                  <a:prstClr val="white"/>
                </a:solidFill>
              </a:rPr>
              <a:t> </a:t>
            </a:r>
            <a:r>
              <a:rPr lang="it-IT" sz="1400" dirty="0" smtClean="0">
                <a:solidFill>
                  <a:prstClr val="white"/>
                </a:solidFill>
              </a:rPr>
              <a:t>450</a:t>
            </a:r>
            <a:r>
              <a:rPr lang="it-IT" sz="1400" b="1" dirty="0" smtClean="0">
                <a:solidFill>
                  <a:prstClr val="white"/>
                </a:solidFill>
              </a:rPr>
              <a:t>,</a:t>
            </a:r>
            <a:r>
              <a:rPr lang="it-IT" sz="1400" dirty="0" smtClean="0">
                <a:solidFill>
                  <a:prstClr val="white"/>
                </a:solidFill>
              </a:rPr>
              <a:t> </a:t>
            </a:r>
            <a:r>
              <a:rPr lang="it-IT" sz="1400" dirty="0">
                <a:solidFill>
                  <a:prstClr val="white"/>
                </a:solidFill>
              </a:rPr>
              <a:t>(</a:t>
            </a:r>
            <a:r>
              <a:rPr lang="it-IT" sz="1400" dirty="0" smtClean="0">
                <a:solidFill>
                  <a:prstClr val="white"/>
                </a:solidFill>
              </a:rPr>
              <a:t>2007)</a:t>
            </a:r>
            <a:endParaRPr lang="it-IT" sz="1400" i="1" dirty="0">
              <a:solidFill>
                <a:prstClr val="white"/>
              </a:solidFill>
            </a:endParaRPr>
          </a:p>
        </p:txBody>
      </p:sp>
      <p:sp>
        <p:nvSpPr>
          <p:cNvPr id="42" name="Titolo 1"/>
          <p:cNvSpPr txBox="1">
            <a:spLocks/>
          </p:cNvSpPr>
          <p:nvPr/>
        </p:nvSpPr>
        <p:spPr>
          <a:xfrm>
            <a:off x="-684594" y="2570165"/>
            <a:ext cx="5181636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prstClr val="white"/>
                </a:solidFill>
              </a:rPr>
              <a:t>J.M.Dudley et al., Nat</a:t>
            </a:r>
            <a:r>
              <a:rPr lang="en-US" sz="1400" i="1" dirty="0">
                <a:solidFill>
                  <a:prstClr val="white"/>
                </a:solidFill>
              </a:rPr>
              <a:t>. Photon</a:t>
            </a:r>
            <a:r>
              <a:rPr lang="en-US" sz="1400" i="1" dirty="0" smtClean="0">
                <a:solidFill>
                  <a:prstClr val="white"/>
                </a:solidFill>
              </a:rPr>
              <a:t>. 8, (2014</a:t>
            </a:r>
            <a:r>
              <a:rPr lang="en-US" sz="1400" i="1" dirty="0">
                <a:solidFill>
                  <a:prstClr val="white"/>
                </a:solidFill>
              </a:rPr>
              <a:t>)</a:t>
            </a:r>
            <a:endParaRPr lang="it-IT" sz="1400" i="1" dirty="0">
              <a:solidFill>
                <a:prstClr val="white"/>
              </a:solidFill>
            </a:endParaRPr>
          </a:p>
        </p:txBody>
      </p:sp>
      <p:sp>
        <p:nvSpPr>
          <p:cNvPr id="43" name="Titolo 1"/>
          <p:cNvSpPr txBox="1">
            <a:spLocks/>
          </p:cNvSpPr>
          <p:nvPr/>
        </p:nvSpPr>
        <p:spPr>
          <a:xfrm>
            <a:off x="372436" y="3375406"/>
            <a:ext cx="3502986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 err="1" smtClean="0">
                <a:solidFill>
                  <a:schemeClr val="bg1"/>
                </a:solidFill>
              </a:rPr>
              <a:t>C.Lecaplain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>
                <a:solidFill>
                  <a:schemeClr val="bg1"/>
                </a:solidFill>
              </a:rPr>
              <a:t>et al., </a:t>
            </a:r>
            <a:r>
              <a:rPr lang="it-IT" sz="1400" dirty="0" smtClean="0">
                <a:solidFill>
                  <a:schemeClr val="bg1"/>
                </a:solidFill>
              </a:rPr>
              <a:t>Phys</a:t>
            </a:r>
            <a:r>
              <a:rPr lang="it-IT" sz="1400" dirty="0">
                <a:solidFill>
                  <a:schemeClr val="bg1"/>
                </a:solidFill>
              </a:rPr>
              <a:t>. Rev. Lett. </a:t>
            </a:r>
            <a:r>
              <a:rPr lang="it-IT" sz="1400" dirty="0" smtClean="0">
                <a:solidFill>
                  <a:schemeClr val="bg1"/>
                </a:solidFill>
              </a:rPr>
              <a:t>108, (2012)</a:t>
            </a:r>
            <a:endParaRPr lang="it-IT" sz="1400" i="1" dirty="0">
              <a:solidFill>
                <a:schemeClr val="bg1"/>
              </a:solidFill>
            </a:endParaRPr>
          </a:p>
        </p:txBody>
      </p:sp>
      <p:sp>
        <p:nvSpPr>
          <p:cNvPr id="44" name="Titolo 1"/>
          <p:cNvSpPr txBox="1">
            <a:spLocks/>
          </p:cNvSpPr>
          <p:nvPr/>
        </p:nvSpPr>
        <p:spPr>
          <a:xfrm>
            <a:off x="346517" y="3628805"/>
            <a:ext cx="3502986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 err="1" smtClean="0">
                <a:solidFill>
                  <a:schemeClr val="bg1"/>
                </a:solidFill>
              </a:rPr>
              <a:t>C.Bonatto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>
                <a:solidFill>
                  <a:schemeClr val="bg1"/>
                </a:solidFill>
              </a:rPr>
              <a:t>et al., </a:t>
            </a:r>
            <a:r>
              <a:rPr lang="it-IT" sz="1400" dirty="0" smtClean="0">
                <a:solidFill>
                  <a:schemeClr val="bg1"/>
                </a:solidFill>
              </a:rPr>
              <a:t>Phys</a:t>
            </a:r>
            <a:r>
              <a:rPr lang="it-IT" sz="1400" dirty="0">
                <a:solidFill>
                  <a:schemeClr val="bg1"/>
                </a:solidFill>
              </a:rPr>
              <a:t>. Rev. Lett. </a:t>
            </a:r>
            <a:r>
              <a:rPr lang="it-IT" sz="1400" dirty="0" smtClean="0">
                <a:solidFill>
                  <a:schemeClr val="bg1"/>
                </a:solidFill>
              </a:rPr>
              <a:t>107, (2011)</a:t>
            </a:r>
            <a:endParaRPr lang="it-IT" sz="1400" i="1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388" y="2693049"/>
            <a:ext cx="1361480" cy="931991"/>
          </a:xfrm>
          <a:prstGeom prst="rect">
            <a:avLst/>
          </a:prstGeom>
        </p:spPr>
      </p:pic>
      <p:sp>
        <p:nvSpPr>
          <p:cNvPr id="45" name="TextBox 14"/>
          <p:cNvSpPr txBox="1"/>
          <p:nvPr/>
        </p:nvSpPr>
        <p:spPr>
          <a:xfrm>
            <a:off x="544918" y="4945812"/>
            <a:ext cx="217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err="1" smtClean="0">
                <a:solidFill>
                  <a:schemeClr val="bg1"/>
                </a:solidFill>
              </a:rPr>
              <a:t>spatial</a:t>
            </a:r>
            <a:r>
              <a:rPr lang="it-IT" sz="2000" b="1" dirty="0" smtClean="0">
                <a:solidFill>
                  <a:schemeClr val="bg1"/>
                </a:solidFill>
              </a:rPr>
              <a:t> domain:</a:t>
            </a:r>
          </a:p>
        </p:txBody>
      </p:sp>
      <p:sp>
        <p:nvSpPr>
          <p:cNvPr id="46" name="TextBox 14"/>
          <p:cNvSpPr txBox="1"/>
          <p:nvPr/>
        </p:nvSpPr>
        <p:spPr>
          <a:xfrm>
            <a:off x="544918" y="4198222"/>
            <a:ext cx="2987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theoretical framework:</a:t>
            </a:r>
            <a:endParaRPr lang="it-IT" sz="2000" b="1" dirty="0" smtClean="0">
              <a:solidFill>
                <a:schemeClr val="bg1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3859643" y="4091770"/>
            <a:ext cx="45885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FF99"/>
                </a:solidFill>
              </a:rPr>
              <a:t>Generalized Nonlinear Schrödinger Equation (GNLSE)</a:t>
            </a:r>
            <a:endParaRPr lang="en-US" sz="1600" dirty="0">
              <a:solidFill>
                <a:srgbClr val="00FF99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5141370" y="4336986"/>
            <a:ext cx="2025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FF99"/>
                </a:solidFill>
              </a:rPr>
              <a:t>Chaos and Complexity</a:t>
            </a:r>
            <a:endParaRPr lang="en-US" sz="1600" dirty="0">
              <a:solidFill>
                <a:srgbClr val="00FF99"/>
              </a:solidFill>
            </a:endParaRPr>
          </a:p>
        </p:txBody>
      </p:sp>
      <p:sp>
        <p:nvSpPr>
          <p:cNvPr id="48" name="Rettangolo arrotondato 47"/>
          <p:cNvSpPr/>
          <p:nvPr/>
        </p:nvSpPr>
        <p:spPr>
          <a:xfrm>
            <a:off x="4460041" y="4807366"/>
            <a:ext cx="4190563" cy="18203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 rotWithShape="1">
          <a:blip r:embed="rId6"/>
          <a:srcRect l="52811" t="28665" r="6031" b="14545"/>
          <a:stretch/>
        </p:blipFill>
        <p:spPr>
          <a:xfrm>
            <a:off x="6291379" y="4966210"/>
            <a:ext cx="1966996" cy="1439954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0845" y="4946648"/>
            <a:ext cx="1507087" cy="1419174"/>
          </a:xfrm>
          <a:prstGeom prst="rect">
            <a:avLst/>
          </a:prstGeom>
        </p:spPr>
      </p:pic>
      <p:sp>
        <p:nvSpPr>
          <p:cNvPr id="51" name="Titolo 1"/>
          <p:cNvSpPr txBox="1">
            <a:spLocks/>
          </p:cNvSpPr>
          <p:nvPr/>
        </p:nvSpPr>
        <p:spPr>
          <a:xfrm>
            <a:off x="3953026" y="6169191"/>
            <a:ext cx="5123897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i="1" dirty="0" smtClean="0">
                <a:solidFill>
                  <a:prstClr val="black"/>
                </a:solidFill>
              </a:rPr>
              <a:t>A.Montina </a:t>
            </a:r>
            <a:r>
              <a:rPr lang="it-IT" sz="1400" i="1" dirty="0">
                <a:solidFill>
                  <a:prstClr val="black"/>
                </a:solidFill>
              </a:rPr>
              <a:t>et al., </a:t>
            </a:r>
            <a:r>
              <a:rPr lang="it-IT" sz="1400" i="1" dirty="0" smtClean="0">
                <a:solidFill>
                  <a:prstClr val="black"/>
                </a:solidFill>
              </a:rPr>
              <a:t>Phys</a:t>
            </a:r>
            <a:r>
              <a:rPr lang="it-IT" sz="1400" i="1" dirty="0">
                <a:solidFill>
                  <a:prstClr val="black"/>
                </a:solidFill>
              </a:rPr>
              <a:t>. Rev. Lett. 103, 173901 (2009</a:t>
            </a:r>
            <a:r>
              <a:rPr lang="it-IT" sz="1400" i="1" dirty="0" smtClean="0">
                <a:solidFill>
                  <a:prstClr val="black"/>
                </a:solidFill>
              </a:rPr>
              <a:t>)</a:t>
            </a:r>
            <a:endParaRPr lang="it-IT" sz="1400" i="1" dirty="0">
              <a:solidFill>
                <a:prstClr val="black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 flipH="1" flipV="1">
            <a:off x="4935037" y="5689659"/>
            <a:ext cx="6210" cy="5291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V="1">
            <a:off x="4935037" y="6218761"/>
            <a:ext cx="532115" cy="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40524" y="6016474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x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53" name="TextBox 10"/>
          <p:cNvSpPr txBox="1"/>
          <p:nvPr/>
        </p:nvSpPr>
        <p:spPr>
          <a:xfrm>
            <a:off x="4935037" y="561720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y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40" name="Titolo 1"/>
          <p:cNvSpPr txBox="1">
            <a:spLocks/>
          </p:cNvSpPr>
          <p:nvPr/>
        </p:nvSpPr>
        <p:spPr>
          <a:xfrm>
            <a:off x="242579" y="2772941"/>
            <a:ext cx="3502986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 err="1" smtClean="0">
                <a:solidFill>
                  <a:schemeClr val="bg1"/>
                </a:solidFill>
              </a:rPr>
              <a:t>P.Walczak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>
                <a:solidFill>
                  <a:schemeClr val="bg1"/>
                </a:solidFill>
              </a:rPr>
              <a:t>et al., </a:t>
            </a:r>
            <a:r>
              <a:rPr lang="it-IT" sz="1400" dirty="0" smtClean="0">
                <a:solidFill>
                  <a:schemeClr val="bg1"/>
                </a:solidFill>
              </a:rPr>
              <a:t>Phys</a:t>
            </a:r>
            <a:r>
              <a:rPr lang="it-IT" sz="1400" dirty="0">
                <a:solidFill>
                  <a:schemeClr val="bg1"/>
                </a:solidFill>
              </a:rPr>
              <a:t>. Rev. Lett. </a:t>
            </a:r>
            <a:r>
              <a:rPr lang="it-IT" sz="1400" dirty="0" smtClean="0">
                <a:solidFill>
                  <a:schemeClr val="bg1"/>
                </a:solidFill>
              </a:rPr>
              <a:t>114, (2015)</a:t>
            </a:r>
            <a:endParaRPr lang="it-IT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ond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230"/>
            <a:ext cx="9144001" cy="68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69642" y="353107"/>
            <a:ext cx="3904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Spatial Rogue Waves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7059" y="3602595"/>
            <a:ext cx="125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EECE1">
                    <a:lumMod val="90000"/>
                  </a:srgbClr>
                </a:solidFill>
              </a:rPr>
              <a:t>instabilities</a:t>
            </a:r>
          </a:p>
        </p:txBody>
      </p:sp>
      <p:sp>
        <p:nvSpPr>
          <p:cNvPr id="45" name="TextBox 14"/>
          <p:cNvSpPr txBox="1"/>
          <p:nvPr/>
        </p:nvSpPr>
        <p:spPr>
          <a:xfrm>
            <a:off x="5699894" y="6119109"/>
            <a:ext cx="2581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err="1" smtClean="0">
                <a:solidFill>
                  <a:schemeClr val="bg2">
                    <a:lumMod val="90000"/>
                  </a:schemeClr>
                </a:solidFill>
              </a:rPr>
              <a:t>role</a:t>
            </a:r>
            <a:r>
              <a:rPr lang="it-IT" sz="2000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bg2">
                    <a:lumMod val="90000"/>
                  </a:schemeClr>
                </a:solidFill>
              </a:rPr>
              <a:t>of nonlinearity</a:t>
            </a:r>
          </a:p>
        </p:txBody>
      </p:sp>
      <p:sp>
        <p:nvSpPr>
          <p:cNvPr id="46" name="TextBox 14"/>
          <p:cNvSpPr txBox="1"/>
          <p:nvPr/>
        </p:nvSpPr>
        <p:spPr>
          <a:xfrm>
            <a:off x="5658648" y="2976443"/>
            <a:ext cx="2058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key components: </a:t>
            </a:r>
            <a:endParaRPr lang="it-IT" sz="2000" b="1" dirty="0" smtClean="0">
              <a:solidFill>
                <a:prstClr val="white"/>
              </a:solidFill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361614" y="1300920"/>
            <a:ext cx="4667586" cy="25187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565689" y="923575"/>
            <a:ext cx="1831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FF99"/>
                </a:solidFill>
              </a:rPr>
              <a:t>nonlinear cavities</a:t>
            </a:r>
            <a:endParaRPr lang="en-US" dirty="0">
              <a:solidFill>
                <a:srgbClr val="00FF99"/>
              </a:solidFill>
            </a:endParaRPr>
          </a:p>
        </p:txBody>
      </p:sp>
      <p:pic>
        <p:nvPicPr>
          <p:cNvPr id="47" name="Immagine 46"/>
          <p:cNvPicPr>
            <a:picLocks noChangeAspect="1"/>
          </p:cNvPicPr>
          <p:nvPr/>
        </p:nvPicPr>
        <p:blipFill rotWithShape="1">
          <a:blip r:embed="rId3"/>
          <a:srcRect l="10336" t="6613" r="46345" b="7927"/>
          <a:stretch/>
        </p:blipFill>
        <p:spPr>
          <a:xfrm>
            <a:off x="502849" y="1435565"/>
            <a:ext cx="2148963" cy="224933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t="3570" r="3017"/>
          <a:stretch/>
        </p:blipFill>
        <p:spPr>
          <a:xfrm>
            <a:off x="2249204" y="1551164"/>
            <a:ext cx="2602831" cy="1450715"/>
          </a:xfrm>
          <a:prstGeom prst="rect">
            <a:avLst/>
          </a:prstGeom>
        </p:spPr>
      </p:pic>
      <p:sp>
        <p:nvSpPr>
          <p:cNvPr id="56" name="Titolo 1"/>
          <p:cNvSpPr txBox="1">
            <a:spLocks/>
          </p:cNvSpPr>
          <p:nvPr/>
        </p:nvSpPr>
        <p:spPr>
          <a:xfrm>
            <a:off x="2233177" y="2848009"/>
            <a:ext cx="3001606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i="1" dirty="0" smtClean="0"/>
              <a:t>A.Montina </a:t>
            </a:r>
            <a:r>
              <a:rPr lang="it-IT" sz="1400" i="1" dirty="0"/>
              <a:t>et al., </a:t>
            </a:r>
            <a:r>
              <a:rPr lang="it-IT" sz="1400" i="1" dirty="0" smtClean="0"/>
              <a:t>PRL </a:t>
            </a:r>
            <a:r>
              <a:rPr lang="it-IT" sz="1400" i="1" dirty="0"/>
              <a:t>103</a:t>
            </a:r>
            <a:r>
              <a:rPr lang="it-IT" sz="1400" i="1" dirty="0" smtClean="0"/>
              <a:t>, (</a:t>
            </a:r>
            <a:r>
              <a:rPr lang="it-IT" sz="1400" i="1" dirty="0"/>
              <a:t>2009</a:t>
            </a:r>
            <a:r>
              <a:rPr lang="it-IT" sz="1400" i="1" dirty="0" smtClean="0"/>
              <a:t>)</a:t>
            </a:r>
            <a:endParaRPr lang="it-IT" sz="1400" i="1" dirty="0"/>
          </a:p>
        </p:txBody>
      </p:sp>
      <p:sp>
        <p:nvSpPr>
          <p:cNvPr id="59" name="Titolo 1"/>
          <p:cNvSpPr txBox="1">
            <a:spLocks/>
          </p:cNvSpPr>
          <p:nvPr/>
        </p:nvSpPr>
        <p:spPr>
          <a:xfrm>
            <a:off x="1731797" y="3328927"/>
            <a:ext cx="3502986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/>
              <a:t>E.Louvergneaux</a:t>
            </a:r>
            <a:r>
              <a:rPr lang="it-IT" sz="1400" i="1" dirty="0" smtClean="0"/>
              <a:t> </a:t>
            </a:r>
            <a:r>
              <a:rPr lang="it-IT" sz="1400" i="1" dirty="0"/>
              <a:t>et al., </a:t>
            </a:r>
            <a:r>
              <a:rPr lang="it-IT" sz="1400" i="1" dirty="0" smtClean="0"/>
              <a:t>PRA 87, (2011)</a:t>
            </a:r>
            <a:endParaRPr lang="it-IT" sz="1400" i="1" dirty="0"/>
          </a:p>
        </p:txBody>
      </p:sp>
      <p:sp>
        <p:nvSpPr>
          <p:cNvPr id="61" name="Titolo 1"/>
          <p:cNvSpPr txBox="1">
            <a:spLocks/>
          </p:cNvSpPr>
          <p:nvPr/>
        </p:nvSpPr>
        <p:spPr>
          <a:xfrm>
            <a:off x="2118641" y="3100722"/>
            <a:ext cx="3502986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/>
              <a:t>N.Marsal</a:t>
            </a:r>
            <a:r>
              <a:rPr lang="it-IT" sz="1400" i="1" dirty="0" smtClean="0"/>
              <a:t> </a:t>
            </a:r>
            <a:r>
              <a:rPr lang="it-IT" sz="1400" i="1" dirty="0"/>
              <a:t>et al., </a:t>
            </a:r>
            <a:r>
              <a:rPr lang="it-IT" sz="1400" i="1" dirty="0" smtClean="0"/>
              <a:t>OL 39, (2014)</a:t>
            </a:r>
            <a:endParaRPr lang="it-IT" sz="1400" i="1" dirty="0"/>
          </a:p>
        </p:txBody>
      </p:sp>
      <p:sp>
        <p:nvSpPr>
          <p:cNvPr id="62" name="Rettangolo arrotondato 61"/>
          <p:cNvSpPr/>
          <p:nvPr/>
        </p:nvSpPr>
        <p:spPr>
          <a:xfrm>
            <a:off x="461186" y="4414323"/>
            <a:ext cx="4422382" cy="21155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3" name="Gruppo 62"/>
          <p:cNvGrpSpPr>
            <a:grpSpLocks noChangeAspect="1"/>
          </p:cNvGrpSpPr>
          <p:nvPr/>
        </p:nvGrpSpPr>
        <p:grpSpPr>
          <a:xfrm>
            <a:off x="710018" y="4487906"/>
            <a:ext cx="3718740" cy="862148"/>
            <a:chOff x="5879716" y="1390881"/>
            <a:chExt cx="3121310" cy="723640"/>
          </a:xfrm>
        </p:grpSpPr>
        <p:grpSp>
          <p:nvGrpSpPr>
            <p:cNvPr id="64" name="Gruppo 63"/>
            <p:cNvGrpSpPr/>
            <p:nvPr/>
          </p:nvGrpSpPr>
          <p:grpSpPr>
            <a:xfrm>
              <a:off x="5909481" y="1390881"/>
              <a:ext cx="3091545" cy="723640"/>
              <a:chOff x="5909481" y="1390881"/>
              <a:chExt cx="3091545" cy="723640"/>
            </a:xfrm>
          </p:grpSpPr>
          <p:pic>
            <p:nvPicPr>
              <p:cNvPr id="66" name="Immagine 65"/>
              <p:cNvPicPr>
                <a:picLocks noChangeAspect="1"/>
              </p:cNvPicPr>
              <p:nvPr/>
            </p:nvPicPr>
            <p:blipFill rotWithShape="1">
              <a:blip r:embed="rId5"/>
              <a:srcRect l="5908" t="21252" b="5581"/>
              <a:stretch/>
            </p:blipFill>
            <p:spPr>
              <a:xfrm>
                <a:off x="5909481" y="1427285"/>
                <a:ext cx="3091545" cy="598586"/>
              </a:xfrm>
              <a:prstGeom prst="rect">
                <a:avLst/>
              </a:prstGeom>
            </p:spPr>
          </p:pic>
          <p:sp>
            <p:nvSpPr>
              <p:cNvPr id="67" name="Rettangolo 66"/>
              <p:cNvSpPr/>
              <p:nvPr/>
            </p:nvSpPr>
            <p:spPr>
              <a:xfrm>
                <a:off x="6274388" y="1390881"/>
                <a:ext cx="375504" cy="1856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Rettangolo 67"/>
              <p:cNvSpPr/>
              <p:nvPr/>
            </p:nvSpPr>
            <p:spPr>
              <a:xfrm>
                <a:off x="6889390" y="1832923"/>
                <a:ext cx="375504" cy="2815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5" name="Rettangolo 64"/>
            <p:cNvSpPr/>
            <p:nvPr/>
          </p:nvSpPr>
          <p:spPr>
            <a:xfrm>
              <a:off x="5879716" y="1393476"/>
              <a:ext cx="375504" cy="50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pic>
        <p:nvPicPr>
          <p:cNvPr id="69" name="Immagine 68"/>
          <p:cNvPicPr>
            <a:picLocks noChangeAspect="1"/>
          </p:cNvPicPr>
          <p:nvPr/>
        </p:nvPicPr>
        <p:blipFill rotWithShape="1">
          <a:blip r:embed="rId6"/>
          <a:srcRect l="23040" t="11928" r="10379" b="19589"/>
          <a:stretch/>
        </p:blipFill>
        <p:spPr>
          <a:xfrm>
            <a:off x="630620" y="5226498"/>
            <a:ext cx="1799871" cy="1205834"/>
          </a:xfrm>
          <a:prstGeom prst="rect">
            <a:avLst/>
          </a:prstGeom>
        </p:spPr>
      </p:pic>
      <p:sp>
        <p:nvSpPr>
          <p:cNvPr id="70" name="Titolo 1"/>
          <p:cNvSpPr txBox="1">
            <a:spLocks/>
          </p:cNvSpPr>
          <p:nvPr/>
        </p:nvSpPr>
        <p:spPr>
          <a:xfrm>
            <a:off x="2140259" y="5455403"/>
            <a:ext cx="2984041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/>
              <a:t>C.Liu et al., Nat</a:t>
            </a:r>
            <a:r>
              <a:rPr lang="en-US" sz="1400" i="1" dirty="0"/>
              <a:t>. </a:t>
            </a:r>
            <a:r>
              <a:rPr lang="en-US" sz="1400" i="1" dirty="0" smtClean="0"/>
              <a:t>Phys. (2015)</a:t>
            </a:r>
            <a:endParaRPr lang="it-IT" sz="1400" i="1" dirty="0"/>
          </a:p>
        </p:txBody>
      </p:sp>
      <p:sp>
        <p:nvSpPr>
          <p:cNvPr id="71" name="Rettangolo 70"/>
          <p:cNvSpPr/>
          <p:nvPr/>
        </p:nvSpPr>
        <p:spPr>
          <a:xfrm>
            <a:off x="579094" y="4014623"/>
            <a:ext cx="2696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FF99"/>
                </a:solidFill>
              </a:rPr>
              <a:t>linear multimodal systems</a:t>
            </a:r>
            <a:endParaRPr lang="en-US" dirty="0">
              <a:solidFill>
                <a:srgbClr val="00FF99"/>
              </a:solidFill>
            </a:endParaRPr>
          </a:p>
        </p:txBody>
      </p:sp>
      <p:sp>
        <p:nvSpPr>
          <p:cNvPr id="72" name="Titolo 1"/>
          <p:cNvSpPr txBox="1">
            <a:spLocks/>
          </p:cNvSpPr>
          <p:nvPr/>
        </p:nvSpPr>
        <p:spPr>
          <a:xfrm>
            <a:off x="1897876" y="5222289"/>
            <a:ext cx="3468808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i="1" dirty="0" smtClean="0"/>
              <a:t>F.T.Arecchi et al., P</a:t>
            </a:r>
            <a:r>
              <a:rPr lang="en-US" sz="1400" i="1" dirty="0" smtClean="0"/>
              <a:t>RL </a:t>
            </a:r>
            <a:r>
              <a:rPr lang="it-IT" sz="1400" i="1" dirty="0" smtClean="0"/>
              <a:t>106</a:t>
            </a:r>
            <a:r>
              <a:rPr lang="it-IT" sz="1400" i="1" dirty="0"/>
              <a:t>,</a:t>
            </a:r>
            <a:r>
              <a:rPr lang="it-IT" sz="1400" b="1" i="1" dirty="0"/>
              <a:t> </a:t>
            </a:r>
            <a:r>
              <a:rPr lang="it-IT" sz="1400" i="1" dirty="0" smtClean="0"/>
              <a:t>(</a:t>
            </a:r>
            <a:r>
              <a:rPr lang="it-IT" sz="1400" i="1" dirty="0"/>
              <a:t>2011)</a:t>
            </a:r>
          </a:p>
        </p:txBody>
      </p:sp>
      <p:sp>
        <p:nvSpPr>
          <p:cNvPr id="73" name="Titolo 1"/>
          <p:cNvSpPr txBox="1">
            <a:spLocks/>
          </p:cNvSpPr>
          <p:nvPr/>
        </p:nvSpPr>
        <p:spPr>
          <a:xfrm>
            <a:off x="1897876" y="5690346"/>
            <a:ext cx="3468808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i="1" dirty="0" smtClean="0"/>
              <a:t>M.Leonetti et al., AP</a:t>
            </a:r>
            <a:r>
              <a:rPr lang="en-US" sz="1400" i="1" dirty="0" smtClean="0"/>
              <a:t>L </a:t>
            </a:r>
            <a:r>
              <a:rPr lang="it-IT" sz="1400" i="1" dirty="0" smtClean="0"/>
              <a:t>106</a:t>
            </a:r>
            <a:r>
              <a:rPr lang="it-IT" sz="1400" i="1" dirty="0"/>
              <a:t>,</a:t>
            </a:r>
            <a:r>
              <a:rPr lang="it-IT" sz="1400" b="1" i="1" dirty="0"/>
              <a:t> </a:t>
            </a:r>
            <a:r>
              <a:rPr lang="it-IT" sz="1400" i="1" dirty="0" smtClean="0"/>
              <a:t>(2015)</a:t>
            </a:r>
            <a:endParaRPr lang="it-IT" sz="1400" i="1" dirty="0"/>
          </a:p>
        </p:txBody>
      </p:sp>
      <p:sp>
        <p:nvSpPr>
          <p:cNvPr id="74" name="Rettangolo arrotondato 73"/>
          <p:cNvSpPr/>
          <p:nvPr/>
        </p:nvSpPr>
        <p:spPr>
          <a:xfrm>
            <a:off x="5601013" y="1264247"/>
            <a:ext cx="2637714" cy="12438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5" name="Immagine 74"/>
          <p:cNvPicPr>
            <a:picLocks noChangeAspect="1"/>
          </p:cNvPicPr>
          <p:nvPr/>
        </p:nvPicPr>
        <p:blipFill rotWithShape="1">
          <a:blip r:embed="rId7"/>
          <a:srcRect t="7063" b="15030"/>
          <a:stretch/>
        </p:blipFill>
        <p:spPr>
          <a:xfrm>
            <a:off x="5791854" y="1308460"/>
            <a:ext cx="2176859" cy="950026"/>
          </a:xfrm>
          <a:prstGeom prst="rect">
            <a:avLst/>
          </a:prstGeom>
        </p:spPr>
      </p:pic>
      <p:sp>
        <p:nvSpPr>
          <p:cNvPr id="76" name="Rettangolo 75"/>
          <p:cNvSpPr/>
          <p:nvPr/>
        </p:nvSpPr>
        <p:spPr>
          <a:xfrm>
            <a:off x="5590736" y="868048"/>
            <a:ext cx="2131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FF99"/>
                </a:solidFill>
              </a:rPr>
              <a:t>optical filamentation</a:t>
            </a:r>
            <a:endParaRPr lang="en-US" dirty="0">
              <a:solidFill>
                <a:srgbClr val="00FF99"/>
              </a:solidFill>
            </a:endParaRPr>
          </a:p>
        </p:txBody>
      </p:sp>
      <p:sp>
        <p:nvSpPr>
          <p:cNvPr id="77" name="Titolo 1"/>
          <p:cNvSpPr txBox="1">
            <a:spLocks/>
          </p:cNvSpPr>
          <p:nvPr/>
        </p:nvSpPr>
        <p:spPr>
          <a:xfrm>
            <a:off x="5229588" y="2063019"/>
            <a:ext cx="3502986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i="1" dirty="0" smtClean="0"/>
              <a:t>S.Birkholz </a:t>
            </a:r>
            <a:r>
              <a:rPr lang="it-IT" sz="1400" i="1" dirty="0"/>
              <a:t>et al., </a:t>
            </a:r>
            <a:r>
              <a:rPr lang="it-IT" sz="1400" i="1" dirty="0" smtClean="0"/>
              <a:t>PRL 111, (2013)</a:t>
            </a:r>
            <a:endParaRPr lang="it-IT" sz="1400" i="1" dirty="0"/>
          </a:p>
        </p:txBody>
      </p:sp>
      <p:sp>
        <p:nvSpPr>
          <p:cNvPr id="38" name="Rettangolo 37"/>
          <p:cNvSpPr/>
          <p:nvPr/>
        </p:nvSpPr>
        <p:spPr>
          <a:xfrm>
            <a:off x="5621627" y="4471066"/>
            <a:ext cx="25403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FF99"/>
                </a:solidFill>
              </a:rPr>
              <a:t>beam propagation</a:t>
            </a:r>
          </a:p>
          <a:p>
            <a:r>
              <a:rPr lang="it-IT" sz="2400" b="1" dirty="0" smtClean="0">
                <a:solidFill>
                  <a:srgbClr val="00FF99"/>
                </a:solidFill>
              </a:rPr>
              <a:t>in optical crystals</a:t>
            </a:r>
            <a:endParaRPr lang="en-US" sz="2400" b="1" dirty="0">
              <a:solidFill>
                <a:srgbClr val="00FF99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7979445" y="4312947"/>
            <a:ext cx="182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7200" b="1" dirty="0" smtClean="0">
                <a:solidFill>
                  <a:srgbClr val="00FF99"/>
                </a:solidFill>
              </a:rPr>
              <a:t>?</a:t>
            </a:r>
            <a:endParaRPr lang="en-US" sz="7200" b="1" dirty="0">
              <a:solidFill>
                <a:srgbClr val="00FF99"/>
              </a:solidFill>
            </a:endParaRPr>
          </a:p>
        </p:txBody>
      </p:sp>
      <p:sp>
        <p:nvSpPr>
          <p:cNvPr id="41" name="TextBox 14"/>
          <p:cNvSpPr txBox="1"/>
          <p:nvPr/>
        </p:nvSpPr>
        <p:spPr>
          <a:xfrm>
            <a:off x="5689249" y="5809110"/>
            <a:ext cx="1276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chemeClr val="bg2">
                    <a:lumMod val="90000"/>
                  </a:schemeClr>
                </a:solidFill>
              </a:rPr>
              <a:t>GNLSE 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2763701" y="6136400"/>
            <a:ext cx="159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A0000"/>
                </a:solidFill>
              </a:rPr>
              <a:t>random waves</a:t>
            </a:r>
            <a:endParaRPr lang="en-US" b="1" dirty="0">
              <a:solidFill>
                <a:srgbClr val="7A0000"/>
              </a:solidFill>
            </a:endParaRPr>
          </a:p>
        </p:txBody>
      </p:sp>
      <p:sp>
        <p:nvSpPr>
          <p:cNvPr id="44" name="TextBox 14"/>
          <p:cNvSpPr txBox="1"/>
          <p:nvPr/>
        </p:nvSpPr>
        <p:spPr>
          <a:xfrm>
            <a:off x="5691309" y="4073145"/>
            <a:ext cx="96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EECE1">
                    <a:lumMod val="90000"/>
                  </a:srgbClr>
                </a:solidFill>
              </a:rPr>
              <a:t>disorder</a:t>
            </a:r>
          </a:p>
        </p:txBody>
      </p:sp>
      <p:sp>
        <p:nvSpPr>
          <p:cNvPr id="48" name="TextBox 14"/>
          <p:cNvSpPr txBox="1"/>
          <p:nvPr/>
        </p:nvSpPr>
        <p:spPr>
          <a:xfrm>
            <a:off x="6835985" y="344099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EEECE1">
                    <a:lumMod val="90000"/>
                  </a:srgbClr>
                </a:solidFill>
              </a:rPr>
              <a:t>turbulence</a:t>
            </a:r>
            <a:endParaRPr lang="en-US" dirty="0" smtClean="0">
              <a:solidFill>
                <a:srgbClr val="EEECE1">
                  <a:lumMod val="90000"/>
                </a:srgb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767092" y="3838118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EECE1">
                    <a:lumMod val="90000"/>
                  </a:srgbClr>
                </a:solidFill>
              </a:rPr>
              <a:t>out-of equilibrium</a:t>
            </a:r>
            <a:endParaRPr lang="en-US" dirty="0"/>
          </a:p>
        </p:txBody>
      </p:sp>
      <p:sp>
        <p:nvSpPr>
          <p:cNvPr id="37" name="TextBox 14"/>
          <p:cNvSpPr txBox="1"/>
          <p:nvPr/>
        </p:nvSpPr>
        <p:spPr>
          <a:xfrm>
            <a:off x="5686305" y="5382465"/>
            <a:ext cx="1377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a</a:t>
            </a:r>
            <a:r>
              <a:rPr lang="en-US" sz="2000" b="1" dirty="0" smtClean="0">
                <a:solidFill>
                  <a:prstClr val="white"/>
                </a:solidFill>
              </a:rPr>
              <a:t> key study</a:t>
            </a:r>
            <a:endParaRPr lang="it-IT" sz="20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ond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" y="10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14"/>
          <p:cNvSpPr txBox="1"/>
          <p:nvPr/>
        </p:nvSpPr>
        <p:spPr>
          <a:xfrm>
            <a:off x="2455006" y="2584179"/>
            <a:ext cx="423513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it-IT" sz="2000" dirty="0" smtClean="0">
                <a:solidFill>
                  <a:srgbClr val="EEECE1">
                    <a:lumMod val="90000"/>
                  </a:srgbClr>
                </a:solidFill>
              </a:rPr>
              <a:t>Optical Rogue Waves</a:t>
            </a:r>
          </a:p>
          <a:p>
            <a:pPr marL="400050" indent="-400050">
              <a:buFont typeface="+mj-lt"/>
              <a:buAutoNum type="romanUcPeriod"/>
            </a:pPr>
            <a:endParaRPr lang="it-IT" dirty="0">
              <a:solidFill>
                <a:srgbClr val="EEECE1">
                  <a:lumMod val="90000"/>
                </a:srgb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000" dirty="0" smtClean="0">
                <a:solidFill>
                  <a:schemeClr val="bg1"/>
                </a:solidFill>
              </a:rPr>
              <a:t>Nanodisordered</a:t>
            </a:r>
            <a:r>
              <a:rPr lang="it-IT" sz="2000" dirty="0" smtClean="0">
                <a:solidFill>
                  <a:schemeClr val="bg1"/>
                </a:solidFill>
              </a:rPr>
              <a:t> ferroelectrics</a:t>
            </a:r>
          </a:p>
          <a:p>
            <a:pPr marL="400050" indent="-400050">
              <a:buFont typeface="+mj-lt"/>
              <a:buAutoNum type="romanUcPeriod"/>
            </a:pPr>
            <a:endParaRPr lang="it-IT" sz="2000" dirty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000" dirty="0" smtClean="0">
                <a:solidFill>
                  <a:schemeClr val="bg1"/>
                </a:solidFill>
              </a:rPr>
              <a:t>Observation of spatial rogue waves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it-IT" sz="2000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it-IT" sz="2000" dirty="0" smtClean="0">
                <a:solidFill>
                  <a:schemeClr val="bg1"/>
                </a:solidFill>
              </a:rPr>
              <a:t>Nonlinear </a:t>
            </a:r>
            <a:r>
              <a:rPr lang="it-IT" sz="2000" dirty="0" err="1" smtClean="0">
                <a:solidFill>
                  <a:schemeClr val="bg1"/>
                </a:solidFill>
              </a:rPr>
              <a:t>Shrodinger</a:t>
            </a:r>
            <a:r>
              <a:rPr lang="it-IT" sz="2000" dirty="0" smtClean="0">
                <a:solidFill>
                  <a:schemeClr val="bg1"/>
                </a:solidFill>
              </a:rPr>
              <a:t> model</a:t>
            </a:r>
          </a:p>
          <a:p>
            <a:pPr marL="400050" indent="-400050">
              <a:buFont typeface="+mj-lt"/>
              <a:buAutoNum type="romanUcPeriod"/>
            </a:pPr>
            <a:endParaRPr lang="it-IT" sz="2000" dirty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it-IT" sz="2000" dirty="0" smtClean="0">
                <a:solidFill>
                  <a:schemeClr val="bg1"/>
                </a:solidFill>
              </a:rPr>
              <a:t>Rogue </a:t>
            </a:r>
            <a:r>
              <a:rPr lang="it-IT" sz="2000" dirty="0" err="1" smtClean="0">
                <a:solidFill>
                  <a:schemeClr val="bg1"/>
                </a:solidFill>
              </a:rPr>
              <a:t>Solitons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it-IT" sz="2000" dirty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it-IT" sz="2000" dirty="0" smtClean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it-IT" sz="2000" dirty="0">
              <a:solidFill>
                <a:schemeClr val="bg1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it-IT" sz="2000" dirty="0" smtClean="0">
              <a:solidFill>
                <a:schemeClr val="bg1"/>
              </a:solidFill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1171183" y="363294"/>
            <a:ext cx="6591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Spatial Rogue Waves</a:t>
            </a:r>
          </a:p>
          <a:p>
            <a:pPr algn="ctr"/>
            <a:r>
              <a:rPr lang="it-IT" sz="3200" dirty="0">
                <a:solidFill>
                  <a:prstClr val="white"/>
                </a:solidFill>
              </a:rPr>
              <a:t>i</a:t>
            </a:r>
            <a:r>
              <a:rPr lang="it-IT" sz="3200" dirty="0" smtClean="0">
                <a:solidFill>
                  <a:prstClr val="white"/>
                </a:solidFill>
              </a:rPr>
              <a:t>n </a:t>
            </a:r>
            <a:r>
              <a:rPr lang="en-US" sz="3200" dirty="0" smtClean="0">
                <a:solidFill>
                  <a:prstClr val="white"/>
                </a:solidFill>
              </a:rPr>
              <a:t>Photorefractive</a:t>
            </a:r>
            <a:r>
              <a:rPr lang="it-IT" sz="3200" dirty="0" smtClean="0">
                <a:solidFill>
                  <a:prstClr val="white"/>
                </a:solidFill>
              </a:rPr>
              <a:t> Ferroelectrics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ond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2"/>
          <p:cNvSpPr txBox="1"/>
          <p:nvPr/>
        </p:nvSpPr>
        <p:spPr>
          <a:xfrm>
            <a:off x="1171183" y="376942"/>
            <a:ext cx="6591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prstClr val="white"/>
                </a:solidFill>
              </a:rPr>
              <a:t>Nanodisordered ferroelectrics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64990" t="32430" r="4225" b="9836"/>
          <a:stretch/>
        </p:blipFill>
        <p:spPr>
          <a:xfrm>
            <a:off x="1171183" y="1393147"/>
            <a:ext cx="954157" cy="7288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1" t="44251" r="50144" b="37181"/>
          <a:stretch/>
        </p:blipFill>
        <p:spPr>
          <a:xfrm>
            <a:off x="787131" y="1151418"/>
            <a:ext cx="599967" cy="81399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432700" y="1040031"/>
            <a:ext cx="647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FF99"/>
                </a:solidFill>
              </a:rPr>
              <a:t>KLTN</a:t>
            </a:r>
            <a:endParaRPr lang="en-US" dirty="0">
              <a:solidFill>
                <a:srgbClr val="00FF99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764887" y="1141237"/>
            <a:ext cx="6548731" cy="393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compositional disorder in perovskite structures</a:t>
            </a:r>
            <a:endParaRPr lang="it-IT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316775" y="1521626"/>
            <a:ext cx="3576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FF99"/>
                </a:solidFill>
              </a:rPr>
              <a:t>potassium-lithium-tantalate-niobate</a:t>
            </a:r>
            <a:endParaRPr lang="en-US" dirty="0">
              <a:solidFill>
                <a:srgbClr val="00FF99"/>
              </a:solidFill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5949124" y="1534631"/>
            <a:ext cx="175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EEECE1">
                    <a:lumMod val="90000"/>
                  </a:srgbClr>
                </a:solidFill>
              </a:rPr>
              <a:t>K</a:t>
            </a:r>
            <a:r>
              <a:rPr lang="it-IT" i="1" baseline="-25000" dirty="0" smtClean="0">
                <a:solidFill>
                  <a:srgbClr val="EEECE1">
                    <a:lumMod val="90000"/>
                  </a:srgbClr>
                </a:solidFill>
              </a:rPr>
              <a:t>1-</a:t>
            </a:r>
            <a:r>
              <a:rPr lang="el-GR" i="1" baseline="-25000" dirty="0" smtClean="0">
                <a:solidFill>
                  <a:srgbClr val="EEECE1">
                    <a:lumMod val="90000"/>
                  </a:srgbClr>
                </a:solidFill>
              </a:rPr>
              <a:t>α</a:t>
            </a:r>
            <a:r>
              <a:rPr lang="it-IT" i="1" dirty="0" smtClean="0">
                <a:solidFill>
                  <a:srgbClr val="EEECE1">
                    <a:lumMod val="90000"/>
                  </a:srgbClr>
                </a:solidFill>
              </a:rPr>
              <a:t>Li</a:t>
            </a:r>
            <a:r>
              <a:rPr lang="el-GR" i="1" baseline="-25000" dirty="0" smtClean="0">
                <a:solidFill>
                  <a:srgbClr val="EEECE1">
                    <a:lumMod val="90000"/>
                  </a:srgbClr>
                </a:solidFill>
              </a:rPr>
              <a:t>α</a:t>
            </a:r>
            <a:r>
              <a:rPr lang="it-IT" i="1" dirty="0" smtClean="0">
                <a:solidFill>
                  <a:srgbClr val="EEECE1">
                    <a:lumMod val="90000"/>
                  </a:srgbClr>
                </a:solidFill>
              </a:rPr>
              <a:t>Ta</a:t>
            </a:r>
            <a:r>
              <a:rPr lang="it-IT" i="1" baseline="-25000" dirty="0" smtClean="0">
                <a:solidFill>
                  <a:srgbClr val="EEECE1">
                    <a:lumMod val="90000"/>
                  </a:srgbClr>
                </a:solidFill>
              </a:rPr>
              <a:t>1-β</a:t>
            </a:r>
            <a:r>
              <a:rPr lang="it-IT" i="1" dirty="0" smtClean="0">
                <a:solidFill>
                  <a:srgbClr val="EEECE1">
                    <a:lumMod val="90000"/>
                  </a:srgbClr>
                </a:solidFill>
              </a:rPr>
              <a:t>Nb</a:t>
            </a:r>
            <a:r>
              <a:rPr lang="el-GR" i="1" baseline="-25000" dirty="0" smtClean="0">
                <a:solidFill>
                  <a:srgbClr val="EEECE1">
                    <a:lumMod val="90000"/>
                  </a:srgbClr>
                </a:solidFill>
              </a:rPr>
              <a:t>β</a:t>
            </a:r>
            <a:r>
              <a:rPr lang="it-IT" i="1" dirty="0" smtClean="0">
                <a:solidFill>
                  <a:srgbClr val="EEECE1">
                    <a:lumMod val="90000"/>
                  </a:srgbClr>
                </a:solidFill>
              </a:rPr>
              <a:t>O</a:t>
            </a:r>
            <a:r>
              <a:rPr lang="it-IT" i="1" baseline="-25000" dirty="0" smtClean="0">
                <a:solidFill>
                  <a:srgbClr val="EEECE1">
                    <a:lumMod val="90000"/>
                  </a:srgbClr>
                </a:solidFill>
              </a:rPr>
              <a:t>3</a:t>
            </a:r>
            <a:endParaRPr lang="en-US" i="1" dirty="0" smtClean="0">
              <a:solidFill>
                <a:srgbClr val="EEECE1">
                  <a:lumMod val="90000"/>
                </a:srgbClr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914830" y="1965734"/>
            <a:ext cx="6548731" cy="393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room-temperature ferroelectric phase transition</a:t>
            </a:r>
            <a:endParaRPr lang="it-IT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504967" y="2430186"/>
            <a:ext cx="3664544" cy="23625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699978"/>
              </p:ext>
            </p:extLst>
          </p:nvPr>
        </p:nvGraphicFramePr>
        <p:xfrm>
          <a:off x="787130" y="2430186"/>
          <a:ext cx="3382381" cy="2362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Graph" r:id="rId6" imgW="4174560" imgH="2916000" progId="Origin50.Graph">
                  <p:embed/>
                </p:oleObj>
              </mc:Choice>
              <mc:Fallback>
                <p:oleObj name="Graph" r:id="rId6" imgW="4174560" imgH="2916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130" y="2430186"/>
                        <a:ext cx="3382381" cy="2362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1 14"/>
          <p:cNvCxnSpPr/>
          <p:nvPr/>
        </p:nvCxnSpPr>
        <p:spPr>
          <a:xfrm>
            <a:off x="2400731" y="2578404"/>
            <a:ext cx="12563" cy="1877698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2374305" y="4037420"/>
            <a:ext cx="48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it-IT" sz="1400" b="1" dirty="0"/>
          </a:p>
        </p:txBody>
      </p:sp>
      <p:sp>
        <p:nvSpPr>
          <p:cNvPr id="20" name="Rettangolo 19"/>
          <p:cNvSpPr/>
          <p:nvPr/>
        </p:nvSpPr>
        <p:spPr>
          <a:xfrm rot="16200000">
            <a:off x="-141584" y="3423006"/>
            <a:ext cx="1857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7A0000"/>
                </a:solidFill>
              </a:rPr>
              <a:t>d</a:t>
            </a:r>
            <a:r>
              <a:rPr lang="en-US" sz="1400" dirty="0" smtClean="0">
                <a:solidFill>
                  <a:srgbClr val="7A0000"/>
                </a:solidFill>
              </a:rPr>
              <a:t>ielectric susceptibility</a:t>
            </a:r>
            <a:endParaRPr lang="en-US" sz="1400" dirty="0">
              <a:solidFill>
                <a:srgbClr val="7A0000"/>
              </a:solidFill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8"/>
          <a:srcRect b="8990"/>
          <a:stretch/>
        </p:blipFill>
        <p:spPr>
          <a:xfrm>
            <a:off x="1342810" y="2704836"/>
            <a:ext cx="916839" cy="69884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2680081" y="3513870"/>
            <a:ext cx="1172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paraelectric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330227" y="3398904"/>
            <a:ext cx="1172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ferroelectric</a:t>
            </a:r>
            <a:endParaRPr lang="it-IT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251396" y="3589909"/>
            <a:ext cx="1326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(dipolar glass)</a:t>
            </a:r>
            <a:endParaRPr lang="it-IT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Connettore 2 27"/>
          <p:cNvCxnSpPr/>
          <p:nvPr/>
        </p:nvCxnSpPr>
        <p:spPr>
          <a:xfrm>
            <a:off x="4661463" y="2517647"/>
            <a:ext cx="37778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4661463" y="2828134"/>
            <a:ext cx="37778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2337239" y="2244513"/>
            <a:ext cx="37778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olo 1"/>
          <p:cNvSpPr txBox="1">
            <a:spLocks/>
          </p:cNvSpPr>
          <p:nvPr/>
        </p:nvSpPr>
        <p:spPr>
          <a:xfrm>
            <a:off x="4467440" y="2289106"/>
            <a:ext cx="4380482" cy="393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complex relaxation properties </a:t>
            </a:r>
            <a:endParaRPr lang="it-IT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itolo 1"/>
          <p:cNvSpPr txBox="1">
            <a:spLocks/>
          </p:cNvSpPr>
          <p:nvPr/>
        </p:nvSpPr>
        <p:spPr>
          <a:xfrm>
            <a:off x="4451674" y="2596851"/>
            <a:ext cx="4380482" cy="393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out-of equilibrium responses</a:t>
            </a:r>
            <a:endParaRPr lang="it-IT" sz="18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4" name="Connettore 2 33"/>
          <p:cNvCxnSpPr/>
          <p:nvPr/>
        </p:nvCxnSpPr>
        <p:spPr>
          <a:xfrm>
            <a:off x="4662500" y="3250434"/>
            <a:ext cx="37778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5190232" y="3050002"/>
            <a:ext cx="2572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FF99"/>
                </a:solidFill>
              </a:rPr>
              <a:t>giant electro-optic effect</a:t>
            </a:r>
            <a:endParaRPr lang="en-US" b="1" dirty="0">
              <a:solidFill>
                <a:srgbClr val="00FF99"/>
              </a:solidFill>
            </a:endParaRPr>
          </a:p>
        </p:txBody>
      </p:sp>
      <p:sp>
        <p:nvSpPr>
          <p:cNvPr id="37" name="Rettangolo arrotondato 36"/>
          <p:cNvSpPr/>
          <p:nvPr/>
        </p:nvSpPr>
        <p:spPr>
          <a:xfrm>
            <a:off x="4673905" y="3509266"/>
            <a:ext cx="4296673" cy="25919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" r="3808"/>
          <a:stretch/>
        </p:blipFill>
        <p:spPr bwMode="auto">
          <a:xfrm>
            <a:off x="4850357" y="3689131"/>
            <a:ext cx="3032402" cy="230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ttangolo 37"/>
          <p:cNvSpPr/>
          <p:nvPr/>
        </p:nvSpPr>
        <p:spPr>
          <a:xfrm>
            <a:off x="5458212" y="3761918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</a:rPr>
              <a:t>KNTN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5"/>
          <p:cNvSpPr txBox="1"/>
          <p:nvPr/>
        </p:nvSpPr>
        <p:spPr>
          <a:xfrm>
            <a:off x="5949124" y="4201748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ym typeface="Symbol"/>
              </a:rPr>
              <a:t>10</a:t>
            </a:r>
            <a:r>
              <a:rPr lang="it-IT" sz="1600" baseline="30000" dirty="0" smtClean="0">
                <a:sym typeface="Symbol"/>
              </a:rPr>
              <a:t>5</a:t>
            </a:r>
            <a:endParaRPr lang="it-IT" sz="1600" dirty="0"/>
          </a:p>
        </p:txBody>
      </p:sp>
      <p:pic>
        <p:nvPicPr>
          <p:cNvPr id="4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4" t="13299" r="32606" b="47106"/>
          <a:stretch/>
        </p:blipFill>
        <p:spPr bwMode="auto">
          <a:xfrm>
            <a:off x="6921063" y="4524537"/>
            <a:ext cx="1926859" cy="14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itolo 1"/>
          <p:cNvSpPr txBox="1">
            <a:spLocks/>
          </p:cNvSpPr>
          <p:nvPr/>
        </p:nvSpPr>
        <p:spPr>
          <a:xfrm>
            <a:off x="5039252" y="5990449"/>
            <a:ext cx="3752104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 smtClean="0">
                <a:solidFill>
                  <a:schemeClr val="bg1"/>
                </a:solidFill>
              </a:rPr>
              <a:t>D.Pierangeli </a:t>
            </a:r>
            <a:r>
              <a:rPr lang="it-IT" sz="1400" dirty="0">
                <a:solidFill>
                  <a:schemeClr val="bg1"/>
                </a:solidFill>
              </a:rPr>
              <a:t>et al., </a:t>
            </a:r>
            <a:r>
              <a:rPr lang="it-IT" sz="1400" dirty="0" smtClean="0">
                <a:solidFill>
                  <a:schemeClr val="bg1"/>
                </a:solidFill>
              </a:rPr>
              <a:t>Opt</a:t>
            </a:r>
            <a:r>
              <a:rPr lang="it-IT" sz="1400" dirty="0">
                <a:solidFill>
                  <a:schemeClr val="bg1"/>
                </a:solidFill>
              </a:rPr>
              <a:t>.</a:t>
            </a:r>
            <a:r>
              <a:rPr lang="it-IT" sz="1400" dirty="0" smtClean="0">
                <a:solidFill>
                  <a:schemeClr val="bg1"/>
                </a:solidFill>
              </a:rPr>
              <a:t> Mater. Express. 4, (2014)</a:t>
            </a:r>
            <a:endParaRPr lang="it-IT" sz="1400" i="1" dirty="0">
              <a:solidFill>
                <a:schemeClr val="bg1"/>
              </a:solidFill>
            </a:endParaRPr>
          </a:p>
        </p:txBody>
      </p:sp>
      <p:cxnSp>
        <p:nvCxnSpPr>
          <p:cNvPr id="42" name="Connettore 2 41"/>
          <p:cNvCxnSpPr/>
          <p:nvPr/>
        </p:nvCxnSpPr>
        <p:spPr>
          <a:xfrm flipH="1">
            <a:off x="4043111" y="5097472"/>
            <a:ext cx="479347" cy="25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606769" y="4883940"/>
            <a:ext cx="3455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FF99"/>
                </a:solidFill>
              </a:rPr>
              <a:t>giant photorefractive nonlinearity</a:t>
            </a:r>
            <a:endParaRPr lang="en-US" b="1" dirty="0">
              <a:solidFill>
                <a:srgbClr val="00FF99"/>
              </a:solidFill>
            </a:endParaRPr>
          </a:p>
        </p:txBody>
      </p:sp>
      <p:pic>
        <p:nvPicPr>
          <p:cNvPr id="57" name="Immagine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769" y="5402851"/>
            <a:ext cx="1560657" cy="1354189"/>
          </a:xfrm>
          <a:prstGeom prst="rect">
            <a:avLst/>
          </a:prstGeom>
        </p:spPr>
      </p:pic>
      <p:sp>
        <p:nvSpPr>
          <p:cNvPr id="58" name="Titolo 1"/>
          <p:cNvSpPr txBox="1">
            <a:spLocks/>
          </p:cNvSpPr>
          <p:nvPr/>
        </p:nvSpPr>
        <p:spPr>
          <a:xfrm>
            <a:off x="941021" y="5753780"/>
            <a:ext cx="4380482" cy="5867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photoinduced 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space-charge field</a:t>
            </a:r>
            <a:endParaRPr lang="it-IT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0" name="Titolo 1"/>
          <p:cNvSpPr txBox="1">
            <a:spLocks/>
          </p:cNvSpPr>
          <p:nvPr/>
        </p:nvSpPr>
        <p:spPr>
          <a:xfrm>
            <a:off x="-331279" y="5046186"/>
            <a:ext cx="5181636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>
                <a:solidFill>
                  <a:prstClr val="white"/>
                </a:solidFill>
              </a:rPr>
              <a:t>E.DelRe et al., Nat</a:t>
            </a:r>
            <a:r>
              <a:rPr lang="en-US" sz="1400" i="1" dirty="0">
                <a:solidFill>
                  <a:prstClr val="white"/>
                </a:solidFill>
              </a:rPr>
              <a:t>. Photon</a:t>
            </a:r>
            <a:r>
              <a:rPr lang="en-US" sz="1400" i="1" dirty="0" smtClean="0">
                <a:solidFill>
                  <a:prstClr val="white"/>
                </a:solidFill>
              </a:rPr>
              <a:t>. 5, (2011)</a:t>
            </a:r>
            <a:endParaRPr lang="it-IT" sz="1400" i="1" dirty="0">
              <a:solidFill>
                <a:prstClr val="white"/>
              </a:solidFill>
            </a:endParaRPr>
          </a:p>
        </p:txBody>
      </p:sp>
      <p:sp>
        <p:nvSpPr>
          <p:cNvPr id="61" name="Titolo 1"/>
          <p:cNvSpPr txBox="1">
            <a:spLocks/>
          </p:cNvSpPr>
          <p:nvPr/>
        </p:nvSpPr>
        <p:spPr>
          <a:xfrm>
            <a:off x="5039252" y="6189946"/>
            <a:ext cx="3752104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 smtClean="0">
                <a:solidFill>
                  <a:schemeClr val="bg1"/>
                </a:solidFill>
              </a:rPr>
              <a:t>D.Pierangeli </a:t>
            </a:r>
            <a:r>
              <a:rPr lang="it-IT" sz="1400" dirty="0">
                <a:solidFill>
                  <a:schemeClr val="bg1"/>
                </a:solidFill>
              </a:rPr>
              <a:t>et al., </a:t>
            </a:r>
            <a:r>
              <a:rPr lang="it-IT" sz="1400" dirty="0" smtClean="0">
                <a:solidFill>
                  <a:schemeClr val="bg1"/>
                </a:solidFill>
              </a:rPr>
              <a:t>Opt</a:t>
            </a:r>
            <a:r>
              <a:rPr lang="it-IT" sz="1400" dirty="0">
                <a:solidFill>
                  <a:schemeClr val="bg1"/>
                </a:solidFill>
              </a:rPr>
              <a:t>.</a:t>
            </a:r>
            <a:r>
              <a:rPr lang="it-IT" sz="1400" dirty="0" smtClean="0">
                <a:solidFill>
                  <a:schemeClr val="bg1"/>
                </a:solidFill>
              </a:rPr>
              <a:t> Lett. 39, (2014)</a:t>
            </a:r>
            <a:endParaRPr lang="it-IT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ond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2"/>
          <p:cNvSpPr txBox="1"/>
          <p:nvPr/>
        </p:nvSpPr>
        <p:spPr>
          <a:xfrm>
            <a:off x="1171183" y="376942"/>
            <a:ext cx="696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prstClr val="white"/>
                </a:solidFill>
              </a:rPr>
              <a:t>Nonlinear waves in critical ferroelectrics</a:t>
            </a:r>
            <a:endParaRPr lang="en-US" sz="3200" dirty="0">
              <a:solidFill>
                <a:prstClr val="white"/>
              </a:solidFill>
            </a:endParaRPr>
          </a:p>
        </p:txBody>
      </p:sp>
      <p:grpSp>
        <p:nvGrpSpPr>
          <p:cNvPr id="3" name="Gruppo 2"/>
          <p:cNvGrpSpPr>
            <a:grpSpLocks noChangeAspect="1"/>
          </p:cNvGrpSpPr>
          <p:nvPr/>
        </p:nvGrpSpPr>
        <p:grpSpPr>
          <a:xfrm>
            <a:off x="608435" y="1801073"/>
            <a:ext cx="2739322" cy="2049222"/>
            <a:chOff x="265887" y="3849268"/>
            <a:chExt cx="3498574" cy="2617200"/>
          </a:xfrm>
        </p:grpSpPr>
        <p:pic>
          <p:nvPicPr>
            <p:cNvPr id="43" name="Immagine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0" t="-1013" r="15431" b="1013"/>
            <a:stretch/>
          </p:blipFill>
          <p:spPr>
            <a:xfrm>
              <a:off x="265887" y="3849268"/>
              <a:ext cx="3498574" cy="2617200"/>
            </a:xfrm>
            <a:prstGeom prst="rect">
              <a:avLst/>
            </a:prstGeom>
            <a:ln w="22225">
              <a:noFill/>
              <a:prstDash val="dash"/>
            </a:ln>
          </p:spPr>
        </p:pic>
        <p:cxnSp>
          <p:nvCxnSpPr>
            <p:cNvPr id="67" name="Connettore 2 66"/>
            <p:cNvCxnSpPr/>
            <p:nvPr/>
          </p:nvCxnSpPr>
          <p:spPr>
            <a:xfrm>
              <a:off x="1819589" y="4244009"/>
              <a:ext cx="43978" cy="50174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3" name="Connettore 1 72"/>
            <p:cNvCxnSpPr/>
            <p:nvPr/>
          </p:nvCxnSpPr>
          <p:spPr>
            <a:xfrm>
              <a:off x="1791244" y="6233824"/>
              <a:ext cx="382678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77" name="Titolo 1"/>
            <p:cNvSpPr txBox="1">
              <a:spLocks/>
            </p:cNvSpPr>
            <p:nvPr/>
          </p:nvSpPr>
          <p:spPr>
            <a:xfrm>
              <a:off x="2025633" y="6222943"/>
              <a:ext cx="1045832" cy="17423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</a:rPr>
                <a:t>2.4 mm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  <p:sp>
          <p:nvSpPr>
            <p:cNvPr id="78" name="Titolo 1"/>
            <p:cNvSpPr txBox="1">
              <a:spLocks/>
            </p:cNvSpPr>
            <p:nvPr/>
          </p:nvSpPr>
          <p:spPr>
            <a:xfrm>
              <a:off x="1731972" y="4441843"/>
              <a:ext cx="628594" cy="24879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</a:rPr>
                <a:t>z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grpSp>
        <p:nvGrpSpPr>
          <p:cNvPr id="6" name="Gruppo 5"/>
          <p:cNvGrpSpPr>
            <a:grpSpLocks noChangeAspect="1"/>
          </p:cNvGrpSpPr>
          <p:nvPr/>
        </p:nvGrpSpPr>
        <p:grpSpPr>
          <a:xfrm>
            <a:off x="3346586" y="1095903"/>
            <a:ext cx="4309842" cy="2863487"/>
            <a:chOff x="3825165" y="3321575"/>
            <a:chExt cx="4952390" cy="3290400"/>
          </a:xfrm>
        </p:grpSpPr>
        <p:grpSp>
          <p:nvGrpSpPr>
            <p:cNvPr id="5" name="Gruppo 4"/>
            <p:cNvGrpSpPr>
              <a:grpSpLocks noChangeAspect="1"/>
            </p:cNvGrpSpPr>
            <p:nvPr/>
          </p:nvGrpSpPr>
          <p:grpSpPr>
            <a:xfrm>
              <a:off x="3825165" y="3321575"/>
              <a:ext cx="4952390" cy="3290400"/>
              <a:chOff x="3825165" y="3321575"/>
              <a:chExt cx="4952390" cy="3290400"/>
            </a:xfrm>
          </p:grpSpPr>
          <p:pic>
            <p:nvPicPr>
              <p:cNvPr id="68" name="Immagine 6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270" r="5429"/>
              <a:stretch/>
            </p:blipFill>
            <p:spPr>
              <a:xfrm>
                <a:off x="3880738" y="3321575"/>
                <a:ext cx="4896817" cy="3290400"/>
              </a:xfrm>
              <a:prstGeom prst="rect">
                <a:avLst/>
              </a:prstGeom>
            </p:spPr>
          </p:pic>
          <p:sp>
            <p:nvSpPr>
              <p:cNvPr id="69" name="Titolo 1"/>
              <p:cNvSpPr txBox="1">
                <a:spLocks/>
              </p:cNvSpPr>
              <p:nvPr/>
            </p:nvSpPr>
            <p:spPr>
              <a:xfrm>
                <a:off x="6773088" y="5218035"/>
                <a:ext cx="917511" cy="41594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Calibri Light" panose="020F0302020204030204"/>
                  </a:rPr>
                  <a:t>KLTN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  <p:cxnSp>
            <p:nvCxnSpPr>
              <p:cNvPr id="71" name="Connettore 1 70"/>
              <p:cNvCxnSpPr/>
              <p:nvPr/>
            </p:nvCxnSpPr>
            <p:spPr>
              <a:xfrm>
                <a:off x="3825165" y="4705752"/>
                <a:ext cx="3158729" cy="577239"/>
              </a:xfrm>
              <a:prstGeom prst="line">
                <a:avLst/>
              </a:prstGeom>
              <a:noFill/>
              <a:ln w="22225" cap="flat" cmpd="sng" algn="ctr">
                <a:solidFill>
                  <a:srgbClr val="8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72" name="Connettore 1 71"/>
              <p:cNvCxnSpPr/>
              <p:nvPr/>
            </p:nvCxnSpPr>
            <p:spPr>
              <a:xfrm flipV="1">
                <a:off x="3846373" y="5569018"/>
                <a:ext cx="3137521" cy="784074"/>
              </a:xfrm>
              <a:prstGeom prst="line">
                <a:avLst/>
              </a:prstGeom>
              <a:noFill/>
              <a:ln w="22225" cap="flat" cmpd="sng" algn="ctr">
                <a:solidFill>
                  <a:srgbClr val="800000"/>
                </a:solidFill>
                <a:prstDash val="dash"/>
                <a:miter lim="800000"/>
              </a:ln>
              <a:effectLst/>
            </p:spPr>
          </p:cxnSp>
          <p:sp>
            <p:nvSpPr>
              <p:cNvPr id="79" name="Titolo 1"/>
              <p:cNvSpPr txBox="1">
                <a:spLocks/>
              </p:cNvSpPr>
              <p:nvPr/>
            </p:nvSpPr>
            <p:spPr>
              <a:xfrm>
                <a:off x="5550775" y="4520608"/>
                <a:ext cx="917511" cy="41594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Calibri Light" panose="020F0302020204030204"/>
                  </a:rPr>
                  <a:t>CL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  <p:sp>
            <p:nvSpPr>
              <p:cNvPr id="80" name="Titolo 1"/>
              <p:cNvSpPr txBox="1">
                <a:spLocks/>
              </p:cNvSpPr>
              <p:nvPr/>
            </p:nvSpPr>
            <p:spPr>
              <a:xfrm>
                <a:off x="4867838" y="3427316"/>
                <a:ext cx="917511" cy="41594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uLnTx/>
                    <a:uFillTx/>
                    <a:latin typeface="Calibri Light" panose="020F0302020204030204"/>
                  </a:rPr>
                  <a:t>A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</p:grpSp>
        <p:cxnSp>
          <p:nvCxnSpPr>
            <p:cNvPr id="81" name="Connettore 1 80"/>
            <p:cNvCxnSpPr/>
            <p:nvPr/>
          </p:nvCxnSpPr>
          <p:spPr>
            <a:xfrm>
              <a:off x="5534362" y="4359309"/>
              <a:ext cx="475168" cy="261542"/>
            </a:xfrm>
            <a:prstGeom prst="line">
              <a:avLst/>
            </a:prstGeom>
            <a:noFill/>
            <a:ln w="22225" cap="flat" cmpd="sng" algn="ctr">
              <a:solidFill>
                <a:srgbClr val="00FF00"/>
              </a:solidFill>
              <a:prstDash val="solid"/>
              <a:miter lim="800000"/>
            </a:ln>
            <a:effectLst/>
          </p:spPr>
        </p:cxnSp>
        <p:cxnSp>
          <p:nvCxnSpPr>
            <p:cNvPr id="82" name="Connettore 1 81"/>
            <p:cNvCxnSpPr/>
            <p:nvPr/>
          </p:nvCxnSpPr>
          <p:spPr>
            <a:xfrm>
              <a:off x="6513607" y="3597026"/>
              <a:ext cx="1176992" cy="323434"/>
            </a:xfrm>
            <a:prstGeom prst="line">
              <a:avLst/>
            </a:prstGeom>
            <a:noFill/>
            <a:ln w="22225" cap="flat" cmpd="sng" algn="ctr">
              <a:solidFill>
                <a:srgbClr val="00FF00"/>
              </a:solidFill>
              <a:prstDash val="solid"/>
              <a:miter lim="800000"/>
            </a:ln>
            <a:effectLst/>
          </p:spPr>
        </p:cxnSp>
        <p:cxnSp>
          <p:nvCxnSpPr>
            <p:cNvPr id="83" name="Connettore 1 82"/>
            <p:cNvCxnSpPr/>
            <p:nvPr/>
          </p:nvCxnSpPr>
          <p:spPr>
            <a:xfrm flipV="1">
              <a:off x="6690551" y="4033047"/>
              <a:ext cx="1014905" cy="627023"/>
            </a:xfrm>
            <a:prstGeom prst="line">
              <a:avLst/>
            </a:prstGeom>
            <a:noFill/>
            <a:ln w="22225" cap="flat" cmpd="sng" algn="ctr">
              <a:solidFill>
                <a:srgbClr val="00FF00"/>
              </a:solidFill>
              <a:prstDash val="solid"/>
              <a:miter lim="800000"/>
            </a:ln>
            <a:effectLst/>
          </p:spPr>
        </p:cxnSp>
      </p:grpSp>
      <p:cxnSp>
        <p:nvCxnSpPr>
          <p:cNvPr id="84" name="Connettore 1 83"/>
          <p:cNvCxnSpPr/>
          <p:nvPr/>
        </p:nvCxnSpPr>
        <p:spPr>
          <a:xfrm flipV="1">
            <a:off x="4493563" y="1641001"/>
            <a:ext cx="159648" cy="43091"/>
          </a:xfrm>
          <a:prstGeom prst="line">
            <a:avLst/>
          </a:prstGeom>
          <a:noFill/>
          <a:ln w="22225" cap="flat" cmpd="sng" algn="ctr">
            <a:solidFill>
              <a:srgbClr val="00FF00"/>
            </a:solidFill>
            <a:prstDash val="solid"/>
            <a:miter lim="800000"/>
          </a:ln>
          <a:effectLst/>
        </p:spPr>
      </p:cxnSp>
      <p:sp>
        <p:nvSpPr>
          <p:cNvPr id="85" name="Rettangolo arrotondato 84"/>
          <p:cNvSpPr/>
          <p:nvPr/>
        </p:nvSpPr>
        <p:spPr>
          <a:xfrm>
            <a:off x="878235" y="3992803"/>
            <a:ext cx="5311589" cy="14635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4566" y="1202093"/>
            <a:ext cx="2000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FF99"/>
                </a:solidFill>
              </a:rPr>
              <a:t>experimental</a:t>
            </a:r>
            <a:r>
              <a:rPr lang="it-IT" dirty="0" smtClean="0">
                <a:solidFill>
                  <a:srgbClr val="00FF99"/>
                </a:solidFill>
              </a:rPr>
              <a:t> setup</a:t>
            </a:r>
            <a:endParaRPr lang="en-US" dirty="0">
              <a:solidFill>
                <a:srgbClr val="00FF99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t="25132" b="3545"/>
          <a:stretch/>
        </p:blipFill>
        <p:spPr>
          <a:xfrm>
            <a:off x="1035487" y="4047056"/>
            <a:ext cx="4914874" cy="1290917"/>
          </a:xfrm>
          <a:prstGeom prst="rect">
            <a:avLst/>
          </a:prstGeom>
        </p:spPr>
      </p:pic>
      <p:grpSp>
        <p:nvGrpSpPr>
          <p:cNvPr id="14" name="Gruppo 13"/>
          <p:cNvGrpSpPr>
            <a:grpSpLocks noChangeAspect="1"/>
          </p:cNvGrpSpPr>
          <p:nvPr/>
        </p:nvGrpSpPr>
        <p:grpSpPr>
          <a:xfrm>
            <a:off x="1783655" y="5786532"/>
            <a:ext cx="2133325" cy="915807"/>
            <a:chOff x="1783655" y="5672438"/>
            <a:chExt cx="2379260" cy="1021384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6"/>
            <a:srcRect l="8699" t="17317" r="17521" b="4717"/>
            <a:stretch/>
          </p:blipFill>
          <p:spPr>
            <a:xfrm>
              <a:off x="2745341" y="5672438"/>
              <a:ext cx="1417574" cy="1021384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7"/>
            <a:srcRect l="1853" t="23901" r="68242" b="5795"/>
            <a:stretch/>
          </p:blipFill>
          <p:spPr>
            <a:xfrm>
              <a:off x="1783655" y="5672438"/>
              <a:ext cx="1416745" cy="1007145"/>
            </a:xfrm>
            <a:prstGeom prst="rect">
              <a:avLst/>
            </a:prstGeom>
          </p:spPr>
        </p:pic>
      </p:grpSp>
      <p:sp>
        <p:nvSpPr>
          <p:cNvPr id="60" name="Titolo 1"/>
          <p:cNvSpPr txBox="1">
            <a:spLocks/>
          </p:cNvSpPr>
          <p:nvPr/>
        </p:nvSpPr>
        <p:spPr>
          <a:xfrm>
            <a:off x="1626431" y="5432569"/>
            <a:ext cx="2426504" cy="393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micrometric beams</a:t>
            </a:r>
            <a:endParaRPr lang="it-IT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1" name="Connettore 2 60"/>
          <p:cNvCxnSpPr/>
          <p:nvPr/>
        </p:nvCxnSpPr>
        <p:spPr>
          <a:xfrm flipH="1">
            <a:off x="3231931" y="4598396"/>
            <a:ext cx="464277" cy="96941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/>
          <p:nvPr/>
        </p:nvCxnSpPr>
        <p:spPr>
          <a:xfrm>
            <a:off x="4320167" y="5104758"/>
            <a:ext cx="333044" cy="63733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14"/>
          <p:cNvSpPr txBox="1"/>
          <p:nvPr/>
        </p:nvSpPr>
        <p:spPr>
          <a:xfrm>
            <a:off x="4784443" y="5475000"/>
            <a:ext cx="291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EEECE1">
                    <a:lumMod val="90000"/>
                  </a:srgbClr>
                </a:solidFill>
              </a:rPr>
              <a:t>l</a:t>
            </a:r>
            <a:r>
              <a:rPr lang="it-IT" dirty="0" smtClean="0">
                <a:solidFill>
                  <a:srgbClr val="EEECE1">
                    <a:lumMod val="90000"/>
                  </a:srgbClr>
                </a:solidFill>
              </a:rPr>
              <a:t>ocal-temperature control</a:t>
            </a:r>
            <a:endParaRPr lang="en-US" dirty="0" smtClean="0">
              <a:solidFill>
                <a:srgbClr val="EEECE1">
                  <a:lumMod val="90000"/>
                </a:srgbClr>
              </a:solidFill>
            </a:endParaRPr>
          </a:p>
        </p:txBody>
      </p:sp>
      <p:sp>
        <p:nvSpPr>
          <p:cNvPr id="88" name="TextBox 14"/>
          <p:cNvSpPr txBox="1"/>
          <p:nvPr/>
        </p:nvSpPr>
        <p:spPr>
          <a:xfrm>
            <a:off x="4784443" y="5742097"/>
            <a:ext cx="235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EEECE1">
                    <a:lumMod val="90000"/>
                  </a:srgbClr>
                </a:solidFill>
              </a:rPr>
              <a:t>high-voltage</a:t>
            </a:r>
            <a:r>
              <a:rPr lang="it-IT" dirty="0" smtClean="0">
                <a:solidFill>
                  <a:srgbClr val="EEECE1">
                    <a:lumMod val="90000"/>
                  </a:srgbClr>
                </a:solidFill>
              </a:rPr>
              <a:t> control</a:t>
            </a:r>
            <a:endParaRPr lang="en-US" dirty="0" smtClean="0">
              <a:solidFill>
                <a:srgbClr val="EEECE1">
                  <a:lumMod val="90000"/>
                </a:srgbClr>
              </a:solidFill>
            </a:endParaRPr>
          </a:p>
        </p:txBody>
      </p:sp>
      <p:sp>
        <p:nvSpPr>
          <p:cNvPr id="90" name="TextBox 14"/>
          <p:cNvSpPr txBox="1"/>
          <p:nvPr/>
        </p:nvSpPr>
        <p:spPr>
          <a:xfrm>
            <a:off x="4784443" y="6003017"/>
            <a:ext cx="275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EEECE1">
                    <a:lumMod val="90000"/>
                  </a:srgbClr>
                </a:solidFill>
              </a:rPr>
              <a:t>time-resolved detection</a:t>
            </a:r>
          </a:p>
        </p:txBody>
      </p:sp>
      <p:sp>
        <p:nvSpPr>
          <p:cNvPr id="91" name="Rettangolo 90"/>
          <p:cNvSpPr/>
          <p:nvPr/>
        </p:nvSpPr>
        <p:spPr>
          <a:xfrm>
            <a:off x="4980794" y="6346988"/>
            <a:ext cx="277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FF99"/>
                </a:solidFill>
              </a:rPr>
              <a:t>tuning light </a:t>
            </a:r>
            <a:r>
              <a:rPr lang="en-US" b="1" dirty="0" smtClean="0">
                <a:solidFill>
                  <a:srgbClr val="00FF99"/>
                </a:solidFill>
              </a:rPr>
              <a:t>self-interaction</a:t>
            </a:r>
            <a:endParaRPr lang="en-US" b="1" dirty="0">
              <a:solidFill>
                <a:srgbClr val="00FF99"/>
              </a:solidFill>
            </a:endParaRPr>
          </a:p>
        </p:txBody>
      </p:sp>
      <p:sp>
        <p:nvSpPr>
          <p:cNvPr id="92" name="Rettangolo 91"/>
          <p:cNvSpPr/>
          <p:nvPr/>
        </p:nvSpPr>
        <p:spPr>
          <a:xfrm>
            <a:off x="981142" y="4504985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FF99"/>
                </a:solidFill>
              </a:rPr>
              <a:t>mW</a:t>
            </a:r>
            <a:endParaRPr lang="en-US" b="1" dirty="0">
              <a:solidFill>
                <a:srgbClr val="00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ond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2"/>
          <p:cNvSpPr txBox="1"/>
          <p:nvPr/>
        </p:nvSpPr>
        <p:spPr>
          <a:xfrm>
            <a:off x="1171183" y="376942"/>
            <a:ext cx="696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prstClr val="white"/>
                </a:solidFill>
              </a:rPr>
              <a:t>Nonlinear waves in critical ferroelectrics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64360" y="987597"/>
            <a:ext cx="8012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FF99"/>
                </a:solidFill>
              </a:rPr>
              <a:t>using temperature gradients to explore different nonlinear propagation regimes  </a:t>
            </a:r>
            <a:endParaRPr lang="en-US" dirty="0">
              <a:solidFill>
                <a:srgbClr val="00FF99"/>
              </a:solidFill>
            </a:endParaRPr>
          </a:p>
        </p:txBody>
      </p:sp>
      <p:cxnSp>
        <p:nvCxnSpPr>
          <p:cNvPr id="61" name="Connettore 2 60"/>
          <p:cNvCxnSpPr/>
          <p:nvPr/>
        </p:nvCxnSpPr>
        <p:spPr>
          <a:xfrm flipH="1">
            <a:off x="2865808" y="4866418"/>
            <a:ext cx="325888" cy="86032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/>
          <p:nvPr/>
        </p:nvCxnSpPr>
        <p:spPr>
          <a:xfrm>
            <a:off x="3815655" y="5372780"/>
            <a:ext cx="314307" cy="70792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14"/>
          <p:cNvSpPr txBox="1"/>
          <p:nvPr/>
        </p:nvSpPr>
        <p:spPr>
          <a:xfrm>
            <a:off x="4311463" y="5695724"/>
            <a:ext cx="291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EEECE1">
                    <a:lumMod val="90000"/>
                  </a:srgbClr>
                </a:solidFill>
              </a:rPr>
              <a:t>l</a:t>
            </a:r>
            <a:r>
              <a:rPr lang="it-IT" dirty="0" smtClean="0">
                <a:solidFill>
                  <a:srgbClr val="EEECE1">
                    <a:lumMod val="90000"/>
                  </a:srgbClr>
                </a:solidFill>
              </a:rPr>
              <a:t>ocal-temperature control</a:t>
            </a:r>
            <a:endParaRPr lang="en-US" dirty="0" smtClean="0">
              <a:solidFill>
                <a:srgbClr val="EEECE1">
                  <a:lumMod val="90000"/>
                </a:srgbClr>
              </a:solidFill>
            </a:endParaRPr>
          </a:p>
        </p:txBody>
      </p:sp>
      <p:sp>
        <p:nvSpPr>
          <p:cNvPr id="88" name="TextBox 14"/>
          <p:cNvSpPr txBox="1"/>
          <p:nvPr/>
        </p:nvSpPr>
        <p:spPr>
          <a:xfrm>
            <a:off x="4311463" y="5962821"/>
            <a:ext cx="235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EEECE1">
                    <a:lumMod val="90000"/>
                  </a:srgbClr>
                </a:solidFill>
              </a:rPr>
              <a:t>high-voltage</a:t>
            </a:r>
            <a:r>
              <a:rPr lang="it-IT" dirty="0" smtClean="0">
                <a:solidFill>
                  <a:srgbClr val="EEECE1">
                    <a:lumMod val="90000"/>
                  </a:srgbClr>
                </a:solidFill>
              </a:rPr>
              <a:t> control</a:t>
            </a:r>
            <a:endParaRPr lang="en-US" dirty="0" smtClean="0">
              <a:solidFill>
                <a:srgbClr val="EEECE1">
                  <a:lumMod val="90000"/>
                </a:srgbClr>
              </a:solidFill>
            </a:endParaRPr>
          </a:p>
        </p:txBody>
      </p:sp>
      <p:sp>
        <p:nvSpPr>
          <p:cNvPr id="90" name="TextBox 14"/>
          <p:cNvSpPr txBox="1"/>
          <p:nvPr/>
        </p:nvSpPr>
        <p:spPr>
          <a:xfrm>
            <a:off x="4311463" y="6223741"/>
            <a:ext cx="275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EEECE1">
                    <a:lumMod val="90000"/>
                  </a:srgbClr>
                </a:solidFill>
              </a:rPr>
              <a:t>time-resolved detection</a:t>
            </a:r>
          </a:p>
        </p:txBody>
      </p:sp>
      <p:sp>
        <p:nvSpPr>
          <p:cNvPr id="113" name="Rettangolo arrotondato 112"/>
          <p:cNvSpPr/>
          <p:nvPr/>
        </p:nvSpPr>
        <p:spPr>
          <a:xfrm>
            <a:off x="1035424" y="1482073"/>
            <a:ext cx="7258597" cy="511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uppo 34"/>
          <p:cNvGrpSpPr/>
          <p:nvPr/>
        </p:nvGrpSpPr>
        <p:grpSpPr>
          <a:xfrm>
            <a:off x="1476330" y="1576357"/>
            <a:ext cx="6314765" cy="5002683"/>
            <a:chOff x="1742306" y="1308335"/>
            <a:chExt cx="6314765" cy="5002683"/>
          </a:xfrm>
        </p:grpSpPr>
        <p:sp>
          <p:nvSpPr>
            <p:cNvPr id="36" name="Rettangolo 35"/>
            <p:cNvSpPr/>
            <p:nvPr/>
          </p:nvSpPr>
          <p:spPr>
            <a:xfrm>
              <a:off x="4811374" y="2258288"/>
              <a:ext cx="307079" cy="126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Titolo 1"/>
            <p:cNvSpPr txBox="1">
              <a:spLocks/>
            </p:cNvSpPr>
            <p:nvPr/>
          </p:nvSpPr>
          <p:spPr>
            <a:xfrm>
              <a:off x="2093486" y="4171870"/>
              <a:ext cx="585866" cy="23188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b="1" dirty="0" smtClean="0">
                  <a:solidFill>
                    <a:schemeClr val="bg1"/>
                  </a:solidFill>
                  <a:latin typeface="+mn-lt"/>
                </a:rPr>
                <a:t>z</a:t>
              </a:r>
              <a:endParaRPr lang="en-US" sz="1400" b="1" dirty="0">
                <a:solidFill>
                  <a:schemeClr val="bg1"/>
                </a:solidFill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8" name="Oggetto 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80676886"/>
                    </p:ext>
                  </p:extLst>
                </p:nvPr>
              </p:nvGraphicFramePr>
              <p:xfrm>
                <a:off x="2094868" y="4261109"/>
                <a:ext cx="2934818" cy="204990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99" name="Graph" r:id="rId4" imgW="4174560" imgH="2916000" progId="Origin50.Graph">
                        <p:embed/>
                      </p:oleObj>
                    </mc:Choice>
                    <mc:Fallback>
                      <p:oleObj name="Graph" r:id="rId4" imgW="4174560" imgH="2916000" progId="Origin50.Graph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94868" y="4261109"/>
                              <a:ext cx="2934818" cy="204990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3" name="Oggetto 6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03305127"/>
                    </p:ext>
                  </p:extLst>
                </p:nvPr>
              </p:nvGraphicFramePr>
              <p:xfrm>
                <a:off x="2094868" y="4261109"/>
                <a:ext cx="2934818" cy="204990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50" name="Graph" r:id="rId6" imgW="4174560" imgH="2916000" progId="Origin50.Graph">
                        <p:embed/>
                      </p:oleObj>
                    </mc:Choice>
                    <mc:Fallback>
                      <p:oleObj name="Graph" r:id="rId6" imgW="4174560" imgH="2916000" progId="Origin50.Graph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94868" y="4261109"/>
                              <a:ext cx="2934818" cy="204990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39" name="Immagine 3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4"/>
            <a:stretch/>
          </p:blipFill>
          <p:spPr>
            <a:xfrm>
              <a:off x="1742306" y="1522118"/>
              <a:ext cx="4496534" cy="26394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Immagine 3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57" t="21766" r="46760" b="31506"/>
            <a:stretch/>
          </p:blipFill>
          <p:spPr>
            <a:xfrm rot="16200000">
              <a:off x="5870882" y="605372"/>
              <a:ext cx="1270956" cy="2866000"/>
            </a:xfrm>
            <a:prstGeom prst="rect">
              <a:avLst/>
            </a:prstGeom>
          </p:spPr>
        </p:pic>
        <p:cxnSp>
          <p:nvCxnSpPr>
            <p:cNvPr id="41" name="Connettore 2 40"/>
            <p:cNvCxnSpPr/>
            <p:nvPr/>
          </p:nvCxnSpPr>
          <p:spPr>
            <a:xfrm>
              <a:off x="2242383" y="3274585"/>
              <a:ext cx="204475" cy="1616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2 41"/>
            <p:cNvCxnSpPr/>
            <p:nvPr/>
          </p:nvCxnSpPr>
          <p:spPr>
            <a:xfrm flipH="1" flipV="1">
              <a:off x="2216659" y="2932089"/>
              <a:ext cx="22463" cy="3499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2 43"/>
            <p:cNvCxnSpPr/>
            <p:nvPr/>
          </p:nvCxnSpPr>
          <p:spPr>
            <a:xfrm flipH="1">
              <a:off x="2006203" y="3283999"/>
              <a:ext cx="224227" cy="714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sellaDiTesto 44"/>
            <p:cNvSpPr txBox="1"/>
            <p:nvPr/>
          </p:nvSpPr>
          <p:spPr>
            <a:xfrm>
              <a:off x="2215539" y="3332007"/>
              <a:ext cx="207736" cy="248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it-IT" sz="1600" b="1" dirty="0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1955476" y="2784289"/>
              <a:ext cx="207736" cy="248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it-IT" sz="1600" b="1" dirty="0"/>
            </a:p>
          </p:txBody>
        </p:sp>
        <p:cxnSp>
          <p:nvCxnSpPr>
            <p:cNvPr id="47" name="Connettore 2 46"/>
            <p:cNvCxnSpPr/>
            <p:nvPr/>
          </p:nvCxnSpPr>
          <p:spPr>
            <a:xfrm flipV="1">
              <a:off x="3164744" y="3714286"/>
              <a:ext cx="413052" cy="1789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47"/>
            <p:cNvSpPr txBox="1"/>
            <p:nvPr/>
          </p:nvSpPr>
          <p:spPr>
            <a:xfrm rot="19971853">
              <a:off x="3146652" y="3756282"/>
              <a:ext cx="7936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cs typeface="Times New Roman" panose="02020603050405020304" pitchFamily="18" charset="0"/>
                </a:rPr>
                <a:t>E-</a:t>
              </a:r>
              <a:r>
                <a:rPr lang="it-IT" sz="1600" b="1" dirty="0" err="1" smtClean="0">
                  <a:cs typeface="Times New Roman" panose="02020603050405020304" pitchFamily="18" charset="0"/>
                </a:rPr>
                <a:t>field</a:t>
              </a:r>
              <a:endParaRPr lang="it-IT" sz="1600" b="1" dirty="0"/>
            </a:p>
          </p:txBody>
        </p:sp>
        <p:sp>
          <p:nvSpPr>
            <p:cNvPr id="49" name="Freccia bidirezionale orizzontale 48"/>
            <p:cNvSpPr/>
            <p:nvPr/>
          </p:nvSpPr>
          <p:spPr>
            <a:xfrm rot="10169611">
              <a:off x="2018677" y="1860700"/>
              <a:ext cx="651536" cy="11431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0" name="Connettore 1 49"/>
            <p:cNvCxnSpPr/>
            <p:nvPr/>
          </p:nvCxnSpPr>
          <p:spPr>
            <a:xfrm>
              <a:off x="7593573" y="2567268"/>
              <a:ext cx="18476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/>
          </p:nvCxnSpPr>
          <p:spPr>
            <a:xfrm flipV="1">
              <a:off x="7593573" y="2520005"/>
              <a:ext cx="0" cy="7918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>
            <a:xfrm flipV="1">
              <a:off x="7789888" y="2526660"/>
              <a:ext cx="0" cy="7918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2 52"/>
            <p:cNvCxnSpPr/>
            <p:nvPr/>
          </p:nvCxnSpPr>
          <p:spPr>
            <a:xfrm flipV="1">
              <a:off x="4422103" y="2323778"/>
              <a:ext cx="12831" cy="4598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sellaDiTesto 53"/>
                <p:cNvSpPr txBox="1"/>
                <p:nvPr/>
              </p:nvSpPr>
              <p:spPr>
                <a:xfrm>
                  <a:off x="4425217" y="2427964"/>
                  <a:ext cx="5530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𝛁</m:t>
                      </m:r>
                    </m:oMath>
                  </a14:m>
                  <a:r>
                    <a:rPr lang="it-IT" sz="1600" b="1" dirty="0" smtClean="0">
                      <a:cs typeface="Times New Roman" panose="02020603050405020304" pitchFamily="18" charset="0"/>
                    </a:rPr>
                    <a:t>T</a:t>
                  </a:r>
                  <a:endParaRPr lang="it-IT" sz="1600" b="1" dirty="0"/>
                </a:p>
              </p:txBody>
            </p:sp>
          </mc:Choice>
          <mc:Fallback xmlns="">
            <p:sp>
              <p:nvSpPr>
                <p:cNvPr id="92" name="CasellaDiTesto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5217" y="2427964"/>
                  <a:ext cx="553013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ttangolo arrotondato 54"/>
            <p:cNvSpPr/>
            <p:nvPr/>
          </p:nvSpPr>
          <p:spPr>
            <a:xfrm rot="21010667">
              <a:off x="3795407" y="2206818"/>
              <a:ext cx="175196" cy="16574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6" name="Connettore 1 55"/>
            <p:cNvCxnSpPr/>
            <p:nvPr/>
          </p:nvCxnSpPr>
          <p:spPr>
            <a:xfrm flipV="1">
              <a:off x="3980146" y="1993329"/>
              <a:ext cx="1018150" cy="23935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ttangolo arrotondato 56"/>
            <p:cNvSpPr/>
            <p:nvPr/>
          </p:nvSpPr>
          <p:spPr>
            <a:xfrm rot="21010667">
              <a:off x="3795407" y="2772962"/>
              <a:ext cx="175196" cy="165743"/>
            </a:xfrm>
            <a:prstGeom prst="roundRect">
              <a:avLst/>
            </a:prstGeom>
            <a:noFill/>
            <a:ln w="19050">
              <a:solidFill>
                <a:srgbClr val="AD039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8" name="Connettore 1 57"/>
            <p:cNvCxnSpPr/>
            <p:nvPr/>
          </p:nvCxnSpPr>
          <p:spPr>
            <a:xfrm>
              <a:off x="3967937" y="2841740"/>
              <a:ext cx="998565" cy="306919"/>
            </a:xfrm>
            <a:prstGeom prst="line">
              <a:avLst/>
            </a:prstGeom>
            <a:ln w="19050">
              <a:solidFill>
                <a:srgbClr val="AD039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ttangolo arrotondato 58"/>
            <p:cNvSpPr/>
            <p:nvPr/>
          </p:nvSpPr>
          <p:spPr>
            <a:xfrm rot="21010667">
              <a:off x="3792097" y="3258662"/>
              <a:ext cx="175196" cy="165743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2" name="Connettore 1 61"/>
            <p:cNvCxnSpPr/>
            <p:nvPr/>
          </p:nvCxnSpPr>
          <p:spPr>
            <a:xfrm>
              <a:off x="3913414" y="3430828"/>
              <a:ext cx="1053088" cy="105458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sellaDiTesto 62"/>
            <p:cNvSpPr txBox="1"/>
            <p:nvPr/>
          </p:nvSpPr>
          <p:spPr>
            <a:xfrm>
              <a:off x="7299113" y="2234779"/>
              <a:ext cx="757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20</a:t>
              </a:r>
              <a:r>
                <a:rPr lang="el-GR" sz="16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μ</a:t>
              </a:r>
              <a:r>
                <a:rPr lang="it-IT" sz="16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m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4" name="Connettore 2 63"/>
            <p:cNvCxnSpPr/>
            <p:nvPr/>
          </p:nvCxnSpPr>
          <p:spPr>
            <a:xfrm flipH="1" flipV="1">
              <a:off x="5130113" y="2330083"/>
              <a:ext cx="1951" cy="28467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2 64"/>
            <p:cNvCxnSpPr/>
            <p:nvPr/>
          </p:nvCxnSpPr>
          <p:spPr>
            <a:xfrm flipV="1">
              <a:off x="5130112" y="2602539"/>
              <a:ext cx="254542" cy="130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sellaDiTesto 65"/>
            <p:cNvSpPr txBox="1"/>
            <p:nvPr/>
          </p:nvSpPr>
          <p:spPr>
            <a:xfrm>
              <a:off x="5111394" y="2157508"/>
              <a:ext cx="207736" cy="248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5313686" y="2318530"/>
              <a:ext cx="207736" cy="248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74" name="Immagine 73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11" t="36940" r="47511" b="21642"/>
            <a:stretch/>
          </p:blipFill>
          <p:spPr>
            <a:xfrm rot="16200000">
              <a:off x="5887273" y="1920877"/>
              <a:ext cx="1253397" cy="2881221"/>
            </a:xfrm>
            <a:prstGeom prst="rect">
              <a:avLst/>
            </a:prstGeom>
          </p:spPr>
        </p:pic>
        <p:pic>
          <p:nvPicPr>
            <p:cNvPr id="75" name="Immagine 74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6" t="17811" r="46207" b="38967"/>
            <a:stretch/>
          </p:blipFill>
          <p:spPr>
            <a:xfrm rot="16200000">
              <a:off x="5885364" y="3245885"/>
              <a:ext cx="1241996" cy="2866000"/>
            </a:xfrm>
            <a:prstGeom prst="rect">
              <a:avLst/>
            </a:prstGeom>
          </p:spPr>
        </p:pic>
        <p:cxnSp>
          <p:nvCxnSpPr>
            <p:cNvPr id="76" name="Connettore 1 75"/>
            <p:cNvCxnSpPr/>
            <p:nvPr/>
          </p:nvCxnSpPr>
          <p:spPr>
            <a:xfrm>
              <a:off x="3461788" y="4386341"/>
              <a:ext cx="3863" cy="1596873"/>
            </a:xfrm>
            <a:prstGeom prst="line">
              <a:avLst/>
            </a:prstGeom>
            <a:ln w="190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CasellaDiTesto 88"/>
            <p:cNvSpPr txBox="1"/>
            <p:nvPr/>
          </p:nvSpPr>
          <p:spPr>
            <a:xfrm>
              <a:off x="3451953" y="5620264"/>
              <a:ext cx="486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it-IT" sz="14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it-IT" sz="1400" b="1" dirty="0"/>
            </a:p>
          </p:txBody>
        </p:sp>
        <p:sp>
          <p:nvSpPr>
            <p:cNvPr id="92" name="Rettangolo arrotondato 91"/>
            <p:cNvSpPr/>
            <p:nvPr/>
          </p:nvSpPr>
          <p:spPr>
            <a:xfrm rot="5719881">
              <a:off x="3167684" y="4861095"/>
              <a:ext cx="413857" cy="178270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3" name="Rettangolo arrotondato 92"/>
            <p:cNvSpPr/>
            <p:nvPr/>
          </p:nvSpPr>
          <p:spPr>
            <a:xfrm rot="21010667">
              <a:off x="3400694" y="4538005"/>
              <a:ext cx="175196" cy="165743"/>
            </a:xfrm>
            <a:prstGeom prst="roundRect">
              <a:avLst/>
            </a:prstGeom>
            <a:noFill/>
            <a:ln w="19050">
              <a:solidFill>
                <a:srgbClr val="AD039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4" name="Rettangolo arrotondato 93"/>
            <p:cNvSpPr/>
            <p:nvPr/>
          </p:nvSpPr>
          <p:spPr>
            <a:xfrm rot="1781451">
              <a:off x="3601133" y="4620010"/>
              <a:ext cx="214336" cy="22148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CasellaDiTesto 94"/>
            <p:cNvSpPr txBox="1"/>
            <p:nvPr/>
          </p:nvSpPr>
          <p:spPr>
            <a:xfrm>
              <a:off x="5320211" y="1392270"/>
              <a:ext cx="2361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Modulation Instability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CasellaDiTesto 95"/>
            <p:cNvSpPr txBox="1"/>
            <p:nvPr/>
          </p:nvSpPr>
          <p:spPr>
            <a:xfrm>
              <a:off x="5356700" y="2748045"/>
              <a:ext cx="2361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Speckle-like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CasellaDiTesto 96"/>
            <p:cNvSpPr txBox="1"/>
            <p:nvPr/>
          </p:nvSpPr>
          <p:spPr>
            <a:xfrm>
              <a:off x="5308635" y="4068755"/>
              <a:ext cx="2361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Critical Opalescence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CasellaDiTesto 97"/>
            <p:cNvSpPr txBox="1"/>
            <p:nvPr/>
          </p:nvSpPr>
          <p:spPr>
            <a:xfrm>
              <a:off x="1837534" y="3028983"/>
              <a:ext cx="222887" cy="26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it-IT" sz="1600" b="1" dirty="0"/>
            </a:p>
          </p:txBody>
        </p:sp>
        <p:sp>
          <p:nvSpPr>
            <p:cNvPr id="99" name="Titolo 1"/>
            <p:cNvSpPr txBox="1">
              <a:spLocks/>
            </p:cNvSpPr>
            <p:nvPr/>
          </p:nvSpPr>
          <p:spPr>
            <a:xfrm>
              <a:off x="3047949" y="1308335"/>
              <a:ext cx="2161533" cy="3586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b="1" dirty="0" smtClean="0">
                  <a:latin typeface="+mn-lt"/>
                </a:rPr>
                <a:t>Applying  E ≈ 2kV/cm</a:t>
              </a:r>
            </a:p>
          </p:txBody>
        </p:sp>
        <p:cxnSp>
          <p:nvCxnSpPr>
            <p:cNvPr id="100" name="Connettore 2 99"/>
            <p:cNvCxnSpPr/>
            <p:nvPr/>
          </p:nvCxnSpPr>
          <p:spPr>
            <a:xfrm flipH="1" flipV="1">
              <a:off x="5136739" y="4960642"/>
              <a:ext cx="1951" cy="28467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2 100"/>
            <p:cNvCxnSpPr/>
            <p:nvPr/>
          </p:nvCxnSpPr>
          <p:spPr>
            <a:xfrm flipV="1">
              <a:off x="5136738" y="5233098"/>
              <a:ext cx="254542" cy="130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CasellaDiTesto 101"/>
            <p:cNvSpPr txBox="1"/>
            <p:nvPr/>
          </p:nvSpPr>
          <p:spPr>
            <a:xfrm>
              <a:off x="5118020" y="4788067"/>
              <a:ext cx="207736" cy="248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CasellaDiTesto 102"/>
            <p:cNvSpPr txBox="1"/>
            <p:nvPr/>
          </p:nvSpPr>
          <p:spPr>
            <a:xfrm>
              <a:off x="5320312" y="4949089"/>
              <a:ext cx="207736" cy="248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4" name="Titolo 1"/>
          <p:cNvSpPr txBox="1">
            <a:spLocks/>
          </p:cNvSpPr>
          <p:nvPr/>
        </p:nvSpPr>
        <p:spPr>
          <a:xfrm>
            <a:off x="4943506" y="5597112"/>
            <a:ext cx="2796872" cy="445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800000"/>
                </a:solidFill>
                <a:latin typeface="+mn-lt"/>
              </a:rPr>
              <a:t>bright localized peaks</a:t>
            </a:r>
            <a:endParaRPr lang="it-IT" sz="1800" b="1" dirty="0">
              <a:solidFill>
                <a:srgbClr val="800000"/>
              </a:solidFill>
              <a:latin typeface="+mn-lt"/>
            </a:endParaRPr>
          </a:p>
        </p:txBody>
      </p:sp>
      <p:cxnSp>
        <p:nvCxnSpPr>
          <p:cNvPr id="105" name="Connettore 2 104"/>
          <p:cNvCxnSpPr/>
          <p:nvPr/>
        </p:nvCxnSpPr>
        <p:spPr>
          <a:xfrm flipH="1">
            <a:off x="7206926" y="3942597"/>
            <a:ext cx="343418" cy="1822752"/>
          </a:xfrm>
          <a:prstGeom prst="straightConnector1">
            <a:avLst/>
          </a:prstGeom>
          <a:ln w="22225">
            <a:solidFill>
              <a:srgbClr val="FF993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itolo 1"/>
          <p:cNvSpPr txBox="1">
            <a:spLocks/>
          </p:cNvSpPr>
          <p:nvPr/>
        </p:nvSpPr>
        <p:spPr>
          <a:xfrm>
            <a:off x="4583170" y="5972258"/>
            <a:ext cx="3568163" cy="337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3366"/>
                </a:solidFill>
                <a:latin typeface="+mn-lt"/>
              </a:rPr>
              <a:t>highly nonlinear regime</a:t>
            </a:r>
          </a:p>
        </p:txBody>
      </p:sp>
      <p:cxnSp>
        <p:nvCxnSpPr>
          <p:cNvPr id="110" name="Connettore 2 109"/>
          <p:cNvCxnSpPr/>
          <p:nvPr/>
        </p:nvCxnSpPr>
        <p:spPr>
          <a:xfrm>
            <a:off x="6715292" y="3788788"/>
            <a:ext cx="219526" cy="1944908"/>
          </a:xfrm>
          <a:prstGeom prst="straightConnector1">
            <a:avLst/>
          </a:prstGeom>
          <a:ln w="22225">
            <a:solidFill>
              <a:srgbClr val="FF993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2 110"/>
          <p:cNvCxnSpPr/>
          <p:nvPr/>
        </p:nvCxnSpPr>
        <p:spPr>
          <a:xfrm flipH="1">
            <a:off x="6700493" y="3708824"/>
            <a:ext cx="403729" cy="2024872"/>
          </a:xfrm>
          <a:prstGeom prst="straightConnector1">
            <a:avLst/>
          </a:prstGeom>
          <a:ln w="22225">
            <a:solidFill>
              <a:srgbClr val="FF993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itolo 1"/>
          <p:cNvSpPr txBox="1">
            <a:spLocks/>
          </p:cNvSpPr>
          <p:nvPr/>
        </p:nvSpPr>
        <p:spPr>
          <a:xfrm rot="2413624">
            <a:off x="836240" y="3857953"/>
            <a:ext cx="2220965" cy="417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T ≈ T</a:t>
            </a:r>
            <a:r>
              <a:rPr lang="en-US" sz="1600" b="1" baseline="-25000" dirty="0" smtClean="0">
                <a:solidFill>
                  <a:srgbClr val="FF0000"/>
                </a:solidFill>
                <a:latin typeface="+mn-lt"/>
              </a:rPr>
              <a:t>C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+ 1K</a:t>
            </a:r>
            <a:r>
              <a:rPr lang="en-US" sz="1600" b="1" baseline="-25000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16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1" name="Rettangolo 90"/>
          <p:cNvSpPr/>
          <p:nvPr/>
        </p:nvSpPr>
        <p:spPr>
          <a:xfrm>
            <a:off x="5007555" y="3908340"/>
            <a:ext cx="2431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FF99"/>
                </a:solidFill>
              </a:rPr>
              <a:t>large-scale </a:t>
            </a:r>
            <a:r>
              <a:rPr lang="en-US" b="1" dirty="0" smtClean="0">
                <a:solidFill>
                  <a:srgbClr val="00FF99"/>
                </a:solidFill>
              </a:rPr>
              <a:t>fluctuations</a:t>
            </a:r>
            <a:endParaRPr lang="en-US" b="1" dirty="0">
              <a:solidFill>
                <a:srgbClr val="00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ond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2"/>
          <p:cNvSpPr txBox="1"/>
          <p:nvPr/>
        </p:nvSpPr>
        <p:spPr>
          <a:xfrm>
            <a:off x="1171183" y="345410"/>
            <a:ext cx="696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prstClr val="white"/>
                </a:solidFill>
              </a:rPr>
              <a:t>Rogue waves observation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 rot="16200000">
            <a:off x="-704441" y="2084727"/>
            <a:ext cx="3341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FF99"/>
                </a:solidFill>
              </a:rPr>
              <a:t>Output intensity distributions</a:t>
            </a:r>
            <a:endParaRPr lang="en-US" dirty="0">
              <a:solidFill>
                <a:srgbClr val="00FF99"/>
              </a:solidFill>
            </a:endParaRPr>
          </a:p>
        </p:txBody>
      </p:sp>
      <p:sp>
        <p:nvSpPr>
          <p:cNvPr id="113" name="Rettangolo arrotondato 112"/>
          <p:cNvSpPr/>
          <p:nvPr/>
        </p:nvSpPr>
        <p:spPr>
          <a:xfrm>
            <a:off x="1234485" y="1023340"/>
            <a:ext cx="6585216" cy="28864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7" name="Immagine 6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7" t="-1" r="63042" b="33437"/>
          <a:stretch/>
        </p:blipFill>
        <p:spPr>
          <a:xfrm rot="16200000">
            <a:off x="2692582" y="213425"/>
            <a:ext cx="1063746" cy="3274153"/>
          </a:xfrm>
          <a:prstGeom prst="rect">
            <a:avLst/>
          </a:prstGeom>
        </p:spPr>
      </p:pic>
      <p:cxnSp>
        <p:nvCxnSpPr>
          <p:cNvPr id="68" name="Connettore 1 67"/>
          <p:cNvCxnSpPr/>
          <p:nvPr/>
        </p:nvCxnSpPr>
        <p:spPr>
          <a:xfrm>
            <a:off x="4380823" y="2279442"/>
            <a:ext cx="361488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69" name="Connettore 1 68"/>
          <p:cNvCxnSpPr/>
          <p:nvPr/>
        </p:nvCxnSpPr>
        <p:spPr>
          <a:xfrm flipV="1">
            <a:off x="4369522" y="2244105"/>
            <a:ext cx="0" cy="77462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71" name="Connettore 1 70"/>
          <p:cNvCxnSpPr/>
          <p:nvPr/>
        </p:nvCxnSpPr>
        <p:spPr>
          <a:xfrm flipV="1">
            <a:off x="4746313" y="2244429"/>
            <a:ext cx="0" cy="77462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72" name="CasellaDiTesto 71"/>
          <p:cNvSpPr txBox="1"/>
          <p:nvPr/>
        </p:nvSpPr>
        <p:spPr>
          <a:xfrm>
            <a:off x="4199972" y="1975412"/>
            <a:ext cx="739330" cy="319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20</a:t>
            </a: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μ</a:t>
            </a: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73" name="Connettore 2 72"/>
          <p:cNvCxnSpPr/>
          <p:nvPr/>
        </p:nvCxnSpPr>
        <p:spPr>
          <a:xfrm flipH="1" flipV="1">
            <a:off x="1658294" y="2020519"/>
            <a:ext cx="1908" cy="27848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7" name="Connettore 2 76"/>
          <p:cNvCxnSpPr/>
          <p:nvPr/>
        </p:nvCxnSpPr>
        <p:spPr>
          <a:xfrm flipV="1">
            <a:off x="1658293" y="2287050"/>
            <a:ext cx="249006" cy="1279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8" name="CasellaDiTesto 77"/>
          <p:cNvSpPr txBox="1"/>
          <p:nvPr/>
        </p:nvSpPr>
        <p:spPr>
          <a:xfrm>
            <a:off x="1660698" y="1890152"/>
            <a:ext cx="203219" cy="24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0" lang="it-IT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9" name="CasellaDiTesto 78"/>
          <p:cNvSpPr txBox="1"/>
          <p:nvPr/>
        </p:nvSpPr>
        <p:spPr>
          <a:xfrm>
            <a:off x="1876605" y="2064632"/>
            <a:ext cx="203219" cy="24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0" lang="it-IT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2432434" y="1302941"/>
            <a:ext cx="2309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weakly nonlinear</a:t>
            </a:r>
            <a:endParaRPr kumimoji="0" lang="it-IT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81" name="Connettore 1 80"/>
          <p:cNvCxnSpPr/>
          <p:nvPr/>
        </p:nvCxnSpPr>
        <p:spPr>
          <a:xfrm flipV="1">
            <a:off x="4315297" y="1907433"/>
            <a:ext cx="1186417" cy="10916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pic>
        <p:nvPicPr>
          <p:cNvPr id="84" name="Immagine 8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3" t="631" r="50508" b="33384"/>
          <a:stretch/>
        </p:blipFill>
        <p:spPr>
          <a:xfrm rot="16200000">
            <a:off x="2691497" y="1410996"/>
            <a:ext cx="1086003" cy="3281721"/>
          </a:xfrm>
          <a:prstGeom prst="rect">
            <a:avLst/>
          </a:prstGeom>
        </p:spPr>
      </p:pic>
      <p:cxnSp>
        <p:nvCxnSpPr>
          <p:cNvPr id="85" name="Connettore 1 84"/>
          <p:cNvCxnSpPr/>
          <p:nvPr/>
        </p:nvCxnSpPr>
        <p:spPr>
          <a:xfrm>
            <a:off x="4351883" y="3081001"/>
            <a:ext cx="1174838" cy="1901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sellaDiTesto 107"/>
          <p:cNvSpPr txBox="1"/>
          <p:nvPr/>
        </p:nvSpPr>
        <p:spPr>
          <a:xfrm>
            <a:off x="2430337" y="2486053"/>
            <a:ext cx="2060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highly nonlinear</a:t>
            </a:r>
            <a:endParaRPr kumimoji="0" lang="it-IT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9" name="CasellaDiTesto 108"/>
          <p:cNvSpPr txBox="1"/>
          <p:nvPr/>
        </p:nvSpPr>
        <p:spPr>
          <a:xfrm>
            <a:off x="2400011" y="3282539"/>
            <a:ext cx="3034759" cy="319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rogue</a:t>
            </a:r>
            <a:r>
              <a:rPr lang="it-IT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event</a:t>
            </a:r>
            <a:endParaRPr lang="it-IT" sz="1600" b="1" dirty="0">
              <a:solidFill>
                <a:srgbClr val="FF0000"/>
              </a:solidFill>
            </a:endParaRPr>
          </a:p>
        </p:txBody>
      </p:sp>
      <p:cxnSp>
        <p:nvCxnSpPr>
          <p:cNvPr id="3" name="Connettore 2 2"/>
          <p:cNvCxnSpPr/>
          <p:nvPr/>
        </p:nvCxnSpPr>
        <p:spPr>
          <a:xfrm flipH="1" flipV="1">
            <a:off x="2166956" y="3178554"/>
            <a:ext cx="222644" cy="2260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o 6"/>
          <p:cNvGrpSpPr/>
          <p:nvPr/>
        </p:nvGrpSpPr>
        <p:grpSpPr>
          <a:xfrm>
            <a:off x="5463419" y="1036530"/>
            <a:ext cx="2348820" cy="1937331"/>
            <a:chOff x="5334625" y="1568761"/>
            <a:chExt cx="2492592" cy="2055915"/>
          </a:xfrm>
        </p:grpSpPr>
        <p:graphicFrame>
          <p:nvGraphicFramePr>
            <p:cNvPr id="82" name="Oggetto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3720586"/>
                </p:ext>
              </p:extLst>
            </p:nvPr>
          </p:nvGraphicFramePr>
          <p:xfrm>
            <a:off x="5334625" y="1568761"/>
            <a:ext cx="2492592" cy="1741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2" name="Graph" r:id="rId6" imgW="4174560" imgH="2916000" progId="Origin50.Graph">
                    <p:embed/>
                  </p:oleObj>
                </mc:Choice>
                <mc:Fallback>
                  <p:oleObj name="Graph" r:id="rId6" imgW="4174560" imgH="291600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334625" y="1568761"/>
                          <a:ext cx="2492592" cy="17410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ttangolo 5"/>
            <p:cNvSpPr/>
            <p:nvPr/>
          </p:nvSpPr>
          <p:spPr>
            <a:xfrm>
              <a:off x="5598485" y="3054312"/>
              <a:ext cx="1915983" cy="570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3" name="Oggetto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05181"/>
              </p:ext>
            </p:extLst>
          </p:nvPr>
        </p:nvGraphicFramePr>
        <p:xfrm>
          <a:off x="5467806" y="2268057"/>
          <a:ext cx="2350431" cy="164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Graph" r:id="rId8" imgW="4174560" imgH="2916000" progId="Origin50.Graph">
                  <p:embed/>
                </p:oleObj>
              </mc:Choice>
              <mc:Fallback>
                <p:oleObj name="Graph" r:id="rId8" imgW="4174560" imgH="2916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67806" y="2268057"/>
                        <a:ext cx="2350431" cy="1641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Rettangolo 113"/>
          <p:cNvSpPr/>
          <p:nvPr/>
        </p:nvSpPr>
        <p:spPr>
          <a:xfrm>
            <a:off x="5891188" y="1171992"/>
            <a:ext cx="1682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</a:t>
            </a:r>
            <a:r>
              <a:rPr lang="en-US" sz="1400" dirty="0" smtClean="0"/>
              <a:t>mall </a:t>
            </a:r>
          </a:p>
          <a:p>
            <a:pPr algn="ctr"/>
            <a:r>
              <a:rPr lang="en-US" sz="1400" dirty="0" smtClean="0"/>
              <a:t>fluctuations</a:t>
            </a:r>
            <a:endParaRPr lang="en-US" sz="1400" dirty="0"/>
          </a:p>
        </p:txBody>
      </p:sp>
      <p:sp>
        <p:nvSpPr>
          <p:cNvPr id="116" name="Titolo 1"/>
          <p:cNvSpPr txBox="1">
            <a:spLocks/>
          </p:cNvSpPr>
          <p:nvPr/>
        </p:nvSpPr>
        <p:spPr>
          <a:xfrm>
            <a:off x="6099004" y="2869331"/>
            <a:ext cx="1267288" cy="319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16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RW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≈ 20 &lt;I&gt; </a:t>
            </a:r>
          </a:p>
        </p:txBody>
      </p:sp>
      <p:sp>
        <p:nvSpPr>
          <p:cNvPr id="115" name="Rettangolo 114"/>
          <p:cNvSpPr/>
          <p:nvPr/>
        </p:nvSpPr>
        <p:spPr>
          <a:xfrm>
            <a:off x="5972465" y="2402329"/>
            <a:ext cx="1520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extreme</a:t>
            </a:r>
          </a:p>
          <a:p>
            <a:pPr algn="ctr"/>
            <a:r>
              <a:rPr lang="en-US" sz="1400" dirty="0" smtClean="0"/>
              <a:t> fluctuations</a:t>
            </a:r>
            <a:endParaRPr lang="en-US" sz="1400" dirty="0"/>
          </a:p>
        </p:txBody>
      </p:sp>
      <p:sp>
        <p:nvSpPr>
          <p:cNvPr id="120" name="Rettangolo arrotondato 119"/>
          <p:cNvSpPr/>
          <p:nvPr/>
        </p:nvSpPr>
        <p:spPr>
          <a:xfrm>
            <a:off x="1229719" y="3779108"/>
            <a:ext cx="6589981" cy="28520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2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9032" r="7844" b="5844"/>
          <a:stretch/>
        </p:blipFill>
        <p:spPr bwMode="auto">
          <a:xfrm>
            <a:off x="1502269" y="3883242"/>
            <a:ext cx="5927836" cy="27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Rettangolo 122"/>
          <p:cNvSpPr/>
          <p:nvPr/>
        </p:nvSpPr>
        <p:spPr>
          <a:xfrm rot="16200000">
            <a:off x="274182" y="4854471"/>
            <a:ext cx="1444263" cy="379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FF99"/>
                </a:solidFill>
              </a:rPr>
              <a:t>STATISTICS</a:t>
            </a:r>
            <a:endParaRPr lang="en-US" dirty="0">
              <a:solidFill>
                <a:srgbClr val="00FF99"/>
              </a:solidFill>
            </a:endParaRPr>
          </a:p>
        </p:txBody>
      </p:sp>
      <p:sp>
        <p:nvSpPr>
          <p:cNvPr id="121" name="CasellaDiTesto 120"/>
          <p:cNvSpPr txBox="1"/>
          <p:nvPr/>
        </p:nvSpPr>
        <p:spPr>
          <a:xfrm>
            <a:off x="2166956" y="3993225"/>
            <a:ext cx="164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highly nonlinear</a:t>
            </a:r>
            <a:endParaRPr kumimoji="0" lang="it-IT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24" name="CasellaDiTesto 123"/>
          <p:cNvSpPr txBox="1"/>
          <p:nvPr/>
        </p:nvSpPr>
        <p:spPr>
          <a:xfrm>
            <a:off x="5619292" y="3981375"/>
            <a:ext cx="1831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weakly nonlinear</a:t>
            </a:r>
            <a:endParaRPr kumimoji="0" lang="it-IT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5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9882</TotalTime>
  <Words>763</Words>
  <Application>Microsoft Office PowerPoint</Application>
  <PresentationFormat>Presentazione su schermo (4:3)</PresentationFormat>
  <Paragraphs>209</Paragraphs>
  <Slides>12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Graph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edelre</dc:creator>
  <cp:lastModifiedBy>NonLinear_Cotti</cp:lastModifiedBy>
  <cp:revision>229</cp:revision>
  <dcterms:created xsi:type="dcterms:W3CDTF">2006-08-16T00:00:00Z</dcterms:created>
  <dcterms:modified xsi:type="dcterms:W3CDTF">2015-09-21T09:20:09Z</dcterms:modified>
</cp:coreProperties>
</file>