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59" r:id="rId5"/>
    <p:sldId id="275" r:id="rId6"/>
    <p:sldId id="276" r:id="rId7"/>
    <p:sldId id="278" r:id="rId8"/>
    <p:sldId id="287" r:id="rId9"/>
    <p:sldId id="288" r:id="rId10"/>
    <p:sldId id="279" r:id="rId11"/>
    <p:sldId id="280" r:id="rId12"/>
    <p:sldId id="281" r:id="rId13"/>
    <p:sldId id="299" r:id="rId14"/>
    <p:sldId id="300" r:id="rId15"/>
    <p:sldId id="294" r:id="rId16"/>
    <p:sldId id="304" r:id="rId17"/>
    <p:sldId id="307" r:id="rId18"/>
    <p:sldId id="28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5"/>
    <a:srgbClr val="FF0066"/>
    <a:srgbClr val="5B9BD5"/>
    <a:srgbClr val="BFBFD2"/>
    <a:srgbClr val="2C89B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0.wmf"/><Relationship Id="rId7" Type="http://schemas.openxmlformats.org/officeDocument/2006/relationships/image" Target="../media/image72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5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2.wmf"/><Relationship Id="rId18" Type="http://schemas.openxmlformats.org/officeDocument/2006/relationships/image" Target="../media/image13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12" Type="http://schemas.openxmlformats.org/officeDocument/2006/relationships/image" Target="../media/image131.wmf"/><Relationship Id="rId17" Type="http://schemas.openxmlformats.org/officeDocument/2006/relationships/image" Target="../media/image136.wmf"/><Relationship Id="rId2" Type="http://schemas.openxmlformats.org/officeDocument/2006/relationships/image" Target="../media/image121.wmf"/><Relationship Id="rId16" Type="http://schemas.openxmlformats.org/officeDocument/2006/relationships/image" Target="../media/image135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11" Type="http://schemas.openxmlformats.org/officeDocument/2006/relationships/image" Target="../media/image130.wmf"/><Relationship Id="rId5" Type="http://schemas.openxmlformats.org/officeDocument/2006/relationships/image" Target="../media/image124.wmf"/><Relationship Id="rId15" Type="http://schemas.openxmlformats.org/officeDocument/2006/relationships/image" Target="../media/image134.wmf"/><Relationship Id="rId10" Type="http://schemas.openxmlformats.org/officeDocument/2006/relationships/image" Target="../media/image129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Relationship Id="rId14" Type="http://schemas.openxmlformats.org/officeDocument/2006/relationships/image" Target="../media/image13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3.wmf"/><Relationship Id="rId7" Type="http://schemas.openxmlformats.org/officeDocument/2006/relationships/image" Target="../media/image137.wmf"/><Relationship Id="rId12" Type="http://schemas.openxmlformats.org/officeDocument/2006/relationships/image" Target="../media/image151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0.wmf"/><Relationship Id="rId5" Type="http://schemas.openxmlformats.org/officeDocument/2006/relationships/image" Target="../media/image145.wmf"/><Relationship Id="rId10" Type="http://schemas.openxmlformats.org/officeDocument/2006/relationships/image" Target="../media/image149.wmf"/><Relationship Id="rId4" Type="http://schemas.openxmlformats.org/officeDocument/2006/relationships/image" Target="../media/image144.wmf"/><Relationship Id="rId9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png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png"/><Relationship Id="rId7" Type="http://schemas.openxmlformats.org/officeDocument/2006/relationships/image" Target="../media/image74.wmf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10" Type="http://schemas.openxmlformats.org/officeDocument/2006/relationships/image" Target="../media/image32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77F9D-1EE8-45DB-AC70-9401FB84E81C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54DB-AD81-47EC-97DB-D0F09C1706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0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2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75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57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61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31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4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35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6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29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61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45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0F2C-6E66-48A8-B143-6F719305871D}" type="datetimeFigureOut">
              <a:rPr lang="it-IT" smtClean="0"/>
              <a:t>18/09/2015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1454B-C126-441E-8FA4-383C43F169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8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56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76.wmf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9.png"/><Relationship Id="rId11" Type="http://schemas.openxmlformats.org/officeDocument/2006/relationships/image" Target="../media/image71.wmf"/><Relationship Id="rId24" Type="http://schemas.openxmlformats.org/officeDocument/2006/relationships/image" Target="../media/image77.wmf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73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75.wmf"/><Relationship Id="rId4" Type="http://schemas.openxmlformats.org/officeDocument/2006/relationships/image" Target="../media/image68.pn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2.png"/><Relationship Id="rId12" Type="http://schemas.openxmlformats.org/officeDocument/2006/relationships/image" Target="../media/image87.png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9.wmf"/><Relationship Id="rId11" Type="http://schemas.openxmlformats.org/officeDocument/2006/relationships/image" Target="../media/image86.png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85.png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78.wmf"/><Relationship Id="rId9" Type="http://schemas.openxmlformats.org/officeDocument/2006/relationships/image" Target="../media/image80.wmf"/><Relationship Id="rId14" Type="http://schemas.openxmlformats.org/officeDocument/2006/relationships/image" Target="../media/image81.wmf"/><Relationship Id="rId22" Type="http://schemas.openxmlformats.org/officeDocument/2006/relationships/image" Target="../media/image8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97.wmf"/><Relationship Id="rId21" Type="http://schemas.openxmlformats.org/officeDocument/2006/relationships/image" Target="../media/image98.png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3.bin"/><Relationship Id="rId20" Type="http://schemas.openxmlformats.org/officeDocument/2006/relationships/image" Target="../media/image2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image" Target="../media/image96.w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2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9.wmf"/><Relationship Id="rId11" Type="http://schemas.openxmlformats.org/officeDocument/2006/relationships/image" Target="../media/image104.png"/><Relationship Id="rId5" Type="http://schemas.openxmlformats.org/officeDocument/2006/relationships/oleObject" Target="../embeddings/oleObject77.bin"/><Relationship Id="rId15" Type="http://schemas.openxmlformats.org/officeDocument/2006/relationships/image" Target="../media/image103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116.jpg"/><Relationship Id="rId18" Type="http://schemas.openxmlformats.org/officeDocument/2006/relationships/oleObject" Target="../embeddings/oleObject85.bin"/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12" Type="http://schemas.openxmlformats.org/officeDocument/2006/relationships/image" Target="../media/image109.wmf"/><Relationship Id="rId17" Type="http://schemas.openxmlformats.org/officeDocument/2006/relationships/image" Target="../media/image119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jp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jpg"/><Relationship Id="rId11" Type="http://schemas.openxmlformats.org/officeDocument/2006/relationships/oleObject" Target="../embeddings/oleObject83.bin"/><Relationship Id="rId5" Type="http://schemas.openxmlformats.org/officeDocument/2006/relationships/image" Target="../media/image112.jpg"/><Relationship Id="rId15" Type="http://schemas.openxmlformats.org/officeDocument/2006/relationships/image" Target="../media/image117.jpg"/><Relationship Id="rId10" Type="http://schemas.openxmlformats.org/officeDocument/2006/relationships/image" Target="../media/image115.jpg"/><Relationship Id="rId19" Type="http://schemas.openxmlformats.org/officeDocument/2006/relationships/image" Target="../media/image2.png"/><Relationship Id="rId4" Type="http://schemas.openxmlformats.org/officeDocument/2006/relationships/image" Target="../media/image111.jpg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8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139.png"/><Relationship Id="rId26" Type="http://schemas.openxmlformats.org/officeDocument/2006/relationships/image" Target="../media/image129.wmf"/><Relationship Id="rId39" Type="http://schemas.openxmlformats.org/officeDocument/2006/relationships/image" Target="../media/image134.wmf"/><Relationship Id="rId3" Type="http://schemas.openxmlformats.org/officeDocument/2006/relationships/image" Target="../media/image97.wmf"/><Relationship Id="rId21" Type="http://schemas.openxmlformats.org/officeDocument/2006/relationships/oleObject" Target="../embeddings/oleObject93.bin"/><Relationship Id="rId34" Type="http://schemas.openxmlformats.org/officeDocument/2006/relationships/oleObject" Target="../embeddings/oleObject99.bin"/><Relationship Id="rId42" Type="http://schemas.openxmlformats.org/officeDocument/2006/relationships/oleObject" Target="../embeddings/oleObject10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23.wmf"/><Relationship Id="rId17" Type="http://schemas.openxmlformats.org/officeDocument/2006/relationships/image" Target="../media/image125.wmf"/><Relationship Id="rId25" Type="http://schemas.openxmlformats.org/officeDocument/2006/relationships/oleObject" Target="../embeddings/oleObject95.bin"/><Relationship Id="rId33" Type="http://schemas.openxmlformats.org/officeDocument/2006/relationships/image" Target="../media/image140.png"/><Relationship Id="rId38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20" Type="http://schemas.openxmlformats.org/officeDocument/2006/relationships/image" Target="../media/image126.wmf"/><Relationship Id="rId29" Type="http://schemas.openxmlformats.org/officeDocument/2006/relationships/oleObject" Target="../embeddings/oleObject97.bin"/><Relationship Id="rId41" Type="http://schemas.openxmlformats.org/officeDocument/2006/relationships/image" Target="../media/image13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8.png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128.wmf"/><Relationship Id="rId32" Type="http://schemas.openxmlformats.org/officeDocument/2006/relationships/image" Target="../media/image132.wmf"/><Relationship Id="rId37" Type="http://schemas.openxmlformats.org/officeDocument/2006/relationships/image" Target="../media/image133.wmf"/><Relationship Id="rId40" Type="http://schemas.openxmlformats.org/officeDocument/2006/relationships/oleObject" Target="../embeddings/oleObject103.bin"/><Relationship Id="rId45" Type="http://schemas.openxmlformats.org/officeDocument/2006/relationships/image" Target="../media/image137.wmf"/><Relationship Id="rId5" Type="http://schemas.openxmlformats.org/officeDocument/2006/relationships/image" Target="../media/image120.wmf"/><Relationship Id="rId15" Type="http://schemas.openxmlformats.org/officeDocument/2006/relationships/image" Target="../media/image2.png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130.wmf"/><Relationship Id="rId36" Type="http://schemas.openxmlformats.org/officeDocument/2006/relationships/oleObject" Target="../embeddings/oleObject101.bin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92.bin"/><Relationship Id="rId31" Type="http://schemas.openxmlformats.org/officeDocument/2006/relationships/oleObject" Target="../embeddings/oleObject98.bin"/><Relationship Id="rId44" Type="http://schemas.openxmlformats.org/officeDocument/2006/relationships/oleObject" Target="../embeddings/oleObject105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24.wmf"/><Relationship Id="rId22" Type="http://schemas.openxmlformats.org/officeDocument/2006/relationships/image" Target="../media/image127.wmf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131.wmf"/><Relationship Id="rId35" Type="http://schemas.openxmlformats.org/officeDocument/2006/relationships/oleObject" Target="../embeddings/oleObject100.bin"/><Relationship Id="rId43" Type="http://schemas.openxmlformats.org/officeDocument/2006/relationships/image" Target="../media/image1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6.bin"/><Relationship Id="rId39" Type="http://schemas.openxmlformats.org/officeDocument/2006/relationships/image" Target="../media/image149.wmf"/><Relationship Id="rId3" Type="http://schemas.openxmlformats.org/officeDocument/2006/relationships/image" Target="../media/image97.wmf"/><Relationship Id="rId21" Type="http://schemas.openxmlformats.org/officeDocument/2006/relationships/image" Target="../media/image137.wmf"/><Relationship Id="rId34" Type="http://schemas.openxmlformats.org/officeDocument/2006/relationships/oleObject" Target="../embeddings/oleObject124.bin"/><Relationship Id="rId42" Type="http://schemas.openxmlformats.org/officeDocument/2006/relationships/oleObject" Target="../embeddings/oleObject129.bin"/><Relationship Id="rId7" Type="http://schemas.openxmlformats.org/officeDocument/2006/relationships/image" Target="../media/image140.png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45.wmf"/><Relationship Id="rId25" Type="http://schemas.openxmlformats.org/officeDocument/2006/relationships/oleObject" Target="../embeddings/oleObject115.bin"/><Relationship Id="rId33" Type="http://schemas.openxmlformats.org/officeDocument/2006/relationships/oleObject" Target="../embeddings/oleObject123.bin"/><Relationship Id="rId38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29" Type="http://schemas.openxmlformats.org/officeDocument/2006/relationships/oleObject" Target="../embeddings/oleObject119.bin"/><Relationship Id="rId41" Type="http://schemas.openxmlformats.org/officeDocument/2006/relationships/image" Target="../media/image15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3.png"/><Relationship Id="rId11" Type="http://schemas.openxmlformats.org/officeDocument/2006/relationships/image" Target="../media/image142.wmf"/><Relationship Id="rId24" Type="http://schemas.openxmlformats.org/officeDocument/2006/relationships/oleObject" Target="../embeddings/oleObject114.bin"/><Relationship Id="rId32" Type="http://schemas.openxmlformats.org/officeDocument/2006/relationships/oleObject" Target="../embeddings/oleObject122.bin"/><Relationship Id="rId37" Type="http://schemas.openxmlformats.org/officeDocument/2006/relationships/image" Target="../media/image148.wmf"/><Relationship Id="rId40" Type="http://schemas.openxmlformats.org/officeDocument/2006/relationships/oleObject" Target="../embeddings/oleObject128.bin"/><Relationship Id="rId5" Type="http://schemas.openxmlformats.org/officeDocument/2006/relationships/image" Target="../media/image87.png"/><Relationship Id="rId15" Type="http://schemas.openxmlformats.org/officeDocument/2006/relationships/image" Target="../media/image144.wmf"/><Relationship Id="rId23" Type="http://schemas.openxmlformats.org/officeDocument/2006/relationships/image" Target="../media/image147.wmf"/><Relationship Id="rId28" Type="http://schemas.openxmlformats.org/officeDocument/2006/relationships/oleObject" Target="../embeddings/oleObject118.bin"/><Relationship Id="rId36" Type="http://schemas.openxmlformats.org/officeDocument/2006/relationships/oleObject" Target="../embeddings/oleObject126.bin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146.wmf"/><Relationship Id="rId31" Type="http://schemas.openxmlformats.org/officeDocument/2006/relationships/oleObject" Target="../embeddings/oleObject121.bin"/><Relationship Id="rId4" Type="http://schemas.openxmlformats.org/officeDocument/2006/relationships/image" Target="../media/image152.png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Relationship Id="rId27" Type="http://schemas.openxmlformats.org/officeDocument/2006/relationships/oleObject" Target="../embeddings/oleObject117.bin"/><Relationship Id="rId30" Type="http://schemas.openxmlformats.org/officeDocument/2006/relationships/oleObject" Target="../embeddings/oleObject120.bin"/><Relationship Id="rId35" Type="http://schemas.openxmlformats.org/officeDocument/2006/relationships/oleObject" Target="../embeddings/oleObject125.bin"/><Relationship Id="rId43" Type="http://schemas.openxmlformats.org/officeDocument/2006/relationships/image" Target="../media/image15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7.wmf"/><Relationship Id="rId3" Type="http://schemas.openxmlformats.org/officeDocument/2006/relationships/image" Target="../media/image9.gif"/><Relationship Id="rId7" Type="http://schemas.openxmlformats.org/officeDocument/2006/relationships/image" Target="../media/image2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image" Target="../media/image12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png"/><Relationship Id="rId5" Type="http://schemas.openxmlformats.org/officeDocument/2006/relationships/image" Target="../media/image27.jpeg"/><Relationship Id="rId10" Type="http://schemas.openxmlformats.org/officeDocument/2006/relationships/oleObject" Target="../embeddings/oleObject16.bin"/><Relationship Id="rId4" Type="http://schemas.openxmlformats.org/officeDocument/2006/relationships/hyperlink" Target="http://images.iop.org/objects/phw/news/16/9/10/PW-2012-09-11-quasi.jpg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.png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44.jpeg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2.png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9.wmf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46.gi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47.gif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43.png"/><Relationship Id="rId23" Type="http://schemas.openxmlformats.org/officeDocument/2006/relationships/image" Target="../media/image42.wmf"/><Relationship Id="rId10" Type="http://schemas.openxmlformats.org/officeDocument/2006/relationships/image" Target="../media/image38.wmf"/><Relationship Id="rId19" Type="http://schemas.openxmlformats.org/officeDocument/2006/relationships/image" Target="../media/image45.gi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wmf"/><Relationship Id="rId22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wmf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0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png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53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7.bin"/><Relationship Id="rId22" Type="http://schemas.openxmlformats.org/officeDocument/2006/relationships/image" Target="../media/image5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63.wmf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66.png"/><Relationship Id="rId7" Type="http://schemas.openxmlformats.org/officeDocument/2006/relationships/image" Target="../media/image58.wmf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1.wmf"/><Relationship Id="rId22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ogo_C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1" y="331257"/>
            <a:ext cx="509614" cy="424606"/>
          </a:xfrm>
          <a:prstGeom prst="rect">
            <a:avLst/>
          </a:prstGeom>
          <a:effectLst>
            <a:reflection stA="50000" endPos="14000" dist="12700" dir="5400000" sy="-100000" algn="bl" rotWithShape="0"/>
          </a:effectLst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0" y="6385789"/>
            <a:ext cx="12191999" cy="476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  <a:alpha val="16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99115">
                <a:schemeClr val="bg1"/>
              </a:gs>
              <a:gs pos="76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6373504"/>
            <a:ext cx="12192000" cy="2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246" y="4835859"/>
            <a:ext cx="375034" cy="3100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Light </a:t>
            </a:r>
            <a:r>
              <a:rPr lang="it-IT" b="1" dirty="0" err="1" smtClean="0">
                <a:solidFill>
                  <a:srgbClr val="C00000"/>
                </a:solidFill>
              </a:rPr>
              <a:t>propagation</a:t>
            </a:r>
            <a:r>
              <a:rPr lang="it-IT" b="1" dirty="0" smtClean="0">
                <a:solidFill>
                  <a:srgbClr val="C00000"/>
                </a:solidFill>
              </a:rPr>
              <a:t> in </a:t>
            </a:r>
            <a:r>
              <a:rPr lang="it-IT" b="1" dirty="0" err="1" smtClean="0">
                <a:solidFill>
                  <a:srgbClr val="C00000"/>
                </a:solidFill>
              </a:rPr>
              <a:t>topological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two-level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structures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Laura </a:t>
            </a:r>
            <a:r>
              <a:rPr lang="it-IT" dirty="0" err="1" smtClean="0">
                <a:solidFill>
                  <a:schemeClr val="tx2"/>
                </a:solidFill>
              </a:rPr>
              <a:t>Pilozzi</a:t>
            </a:r>
            <a:r>
              <a:rPr lang="it-IT" dirty="0" smtClean="0">
                <a:solidFill>
                  <a:schemeClr val="tx2"/>
                </a:solidFill>
              </a:rPr>
              <a:t>  - Claudio Conti</a:t>
            </a:r>
          </a:p>
          <a:p>
            <a:r>
              <a:rPr lang="it-IT" sz="2000" i="1" dirty="0" smtClean="0">
                <a:solidFill>
                  <a:schemeClr val="tx2"/>
                </a:solidFill>
              </a:rPr>
              <a:t>Istituto dei Sistemi Complessi – CNR</a:t>
            </a:r>
          </a:p>
          <a:p>
            <a:r>
              <a:rPr lang="it-IT" sz="2000" i="1" dirty="0" smtClean="0">
                <a:solidFill>
                  <a:schemeClr val="tx2"/>
                </a:solidFill>
              </a:rPr>
              <a:t>Via dei Taurini 19, Roma</a:t>
            </a:r>
          </a:p>
          <a:p>
            <a:r>
              <a:rPr lang="it-IT" sz="2000" i="1" dirty="0" smtClean="0">
                <a:solidFill>
                  <a:schemeClr val="tx2"/>
                </a:solidFill>
              </a:rPr>
              <a:t>www.isc.cnr.it</a:t>
            </a:r>
          </a:p>
          <a:p>
            <a:endParaRPr lang="it-IT" sz="2000" i="1" dirty="0">
              <a:solidFill>
                <a:schemeClr val="tx2"/>
              </a:solidFill>
            </a:endParaRPr>
          </a:p>
          <a:p>
            <a:endParaRPr lang="it-IT" sz="2000" i="1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01" y="594542"/>
            <a:ext cx="2135880" cy="22131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-6" y="302400"/>
            <a:ext cx="12132889" cy="1211571"/>
            <a:chOff x="-6" y="302400"/>
            <a:chExt cx="12132889" cy="1211571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174" y="302400"/>
              <a:ext cx="1964709" cy="1211571"/>
            </a:xfrm>
            <a:prstGeom prst="rect">
              <a:avLst/>
            </a:prstGeom>
          </p:spPr>
        </p:pic>
        <p:sp>
          <p:nvSpPr>
            <p:cNvPr id="11" name="Line 61"/>
            <p:cNvSpPr>
              <a:spLocks noChangeShapeType="1"/>
            </p:cNvSpPr>
            <p:nvPr/>
          </p:nvSpPr>
          <p:spPr bwMode="ltGray">
            <a:xfrm flipH="1" flipV="1">
              <a:off x="-6" y="878089"/>
              <a:ext cx="10477621" cy="29845"/>
            </a:xfrm>
            <a:prstGeom prst="line">
              <a:avLst/>
            </a:prstGeom>
            <a:noFill/>
            <a:ln w="0">
              <a:solidFill>
                <a:srgbClr val="BFBFD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114084" y="549819"/>
            <a:ext cx="2363532" cy="307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Istituto dei Sistemi Complessi </a:t>
            </a:r>
          </a:p>
        </p:txBody>
      </p:sp>
    </p:spTree>
    <p:extLst>
      <p:ext uri="{BB962C8B-B14F-4D97-AF65-F5344CB8AC3E}">
        <p14:creationId xmlns:p14="http://schemas.microsoft.com/office/powerpoint/2010/main" val="34607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7781"/>
              </p:ext>
            </p:extLst>
          </p:nvPr>
        </p:nvGraphicFramePr>
        <p:xfrm>
          <a:off x="75010" y="2456315"/>
          <a:ext cx="34956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5" name="Immagine bitmap" r:id="rId3" imgW="3495238" imgH="3428571" progId="Paint.Picture">
                  <p:embed/>
                </p:oleObj>
              </mc:Choice>
              <mc:Fallback>
                <p:oleObj name="Immagine bitmap" r:id="rId3" imgW="3495238" imgH="34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0" y="2456315"/>
                        <a:ext cx="34956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87521"/>
              </p:ext>
            </p:extLst>
          </p:nvPr>
        </p:nvGraphicFramePr>
        <p:xfrm>
          <a:off x="3976628" y="817653"/>
          <a:ext cx="3974421" cy="33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6" name="Immagine bitmap" r:id="rId5" imgW="3561905" imgH="2991268" progId="Paint.Picture">
                  <p:embed/>
                </p:oleObj>
              </mc:Choice>
              <mc:Fallback>
                <p:oleObj name="Immagine bitmap" r:id="rId5" imgW="3561905" imgH="299126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28" y="817653"/>
                        <a:ext cx="3974421" cy="333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670538"/>
              </p:ext>
            </p:extLst>
          </p:nvPr>
        </p:nvGraphicFramePr>
        <p:xfrm>
          <a:off x="3570685" y="2868687"/>
          <a:ext cx="304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7" name="Immagine bitmap" r:id="rId7" imgW="304923" imgH="2285714" progId="Paint.Picture">
                  <p:embed/>
                </p:oleObj>
              </mc:Choice>
              <mc:Fallback>
                <p:oleObj name="Immagine bitmap" r:id="rId7" imgW="304923" imgH="2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685" y="2868687"/>
                        <a:ext cx="3048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13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Uniform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structure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419368" y="1897943"/>
            <a:ext cx="163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44154" y="901876"/>
            <a:ext cx="194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eflectivity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636487" y="483215"/>
            <a:ext cx="91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44154" y="3140563"/>
            <a:ext cx="2063752" cy="1627010"/>
            <a:chOff x="844154" y="3140563"/>
            <a:chExt cx="2063752" cy="1627010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2238489" y="3140563"/>
              <a:ext cx="669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gap</a:t>
              </a:r>
              <a:endParaRPr lang="it-IT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844154" y="4305908"/>
              <a:ext cx="669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gap</a:t>
              </a:r>
              <a:endParaRPr lang="it-IT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18365"/>
              </p:ext>
            </p:extLst>
          </p:nvPr>
        </p:nvGraphicFramePr>
        <p:xfrm>
          <a:off x="8870067" y="901876"/>
          <a:ext cx="15970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8" name="Equation" r:id="rId10" imgW="888840" imgH="228600" progId="Equation.DSMT4">
                  <p:embed/>
                </p:oleObj>
              </mc:Choice>
              <mc:Fallback>
                <p:oleObj name="Equation" r:id="rId10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067" y="901876"/>
                        <a:ext cx="15970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43435"/>
              </p:ext>
            </p:extLst>
          </p:nvPr>
        </p:nvGraphicFramePr>
        <p:xfrm>
          <a:off x="8870067" y="1228046"/>
          <a:ext cx="11874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9" name="Equation" r:id="rId12" imgW="660240" imgH="228600" progId="Equation.DSMT4">
                  <p:embed/>
                </p:oleObj>
              </mc:Choice>
              <mc:Fallback>
                <p:oleObj name="Equation" r:id="rId12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067" y="1228046"/>
                        <a:ext cx="11874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34031"/>
              </p:ext>
            </p:extLst>
          </p:nvPr>
        </p:nvGraphicFramePr>
        <p:xfrm>
          <a:off x="8870067" y="1631950"/>
          <a:ext cx="11652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0"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067" y="1631950"/>
                        <a:ext cx="11652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/>
          <p:nvPr/>
        </p:nvSpPr>
        <p:spPr>
          <a:xfrm>
            <a:off x="8854216" y="2949143"/>
            <a:ext cx="20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dge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0391152" y="4970020"/>
            <a:ext cx="66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342021" y="4213832"/>
            <a:ext cx="169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immaginary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4382"/>
              </p:ext>
            </p:extLst>
          </p:nvPr>
        </p:nvGraphicFramePr>
        <p:xfrm>
          <a:off x="5072279" y="5065337"/>
          <a:ext cx="23987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1" name="Equation" r:id="rId16" imgW="1333440" imgH="228600" progId="Equation.DSMT4">
                  <p:embed/>
                </p:oleObj>
              </mc:Choice>
              <mc:Fallback>
                <p:oleObj name="Equation" r:id="rId16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279" y="5065337"/>
                        <a:ext cx="23987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62249"/>
              </p:ext>
            </p:extLst>
          </p:nvPr>
        </p:nvGraphicFramePr>
        <p:xfrm>
          <a:off x="8877300" y="1925638"/>
          <a:ext cx="1211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2" name="Equation" r:id="rId18" imgW="672840" imgH="228600" progId="Equation.DSMT4">
                  <p:embed/>
                </p:oleObj>
              </mc:Choice>
              <mc:Fallback>
                <p:oleObj name="Equation" r:id="rId18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0" y="1925638"/>
                        <a:ext cx="12112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8252"/>
              </p:ext>
            </p:extLst>
          </p:nvPr>
        </p:nvGraphicFramePr>
        <p:xfrm>
          <a:off x="8889151" y="2300805"/>
          <a:ext cx="2125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3" name="Equation" r:id="rId20" imgW="1180800" imgH="266400" progId="Equation.DSMT4">
                  <p:embed/>
                </p:oleObj>
              </mc:Choice>
              <mc:Fallback>
                <p:oleObj name="Equation" r:id="rId20" imgW="1180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9151" y="2300805"/>
                        <a:ext cx="21256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213010"/>
              </p:ext>
            </p:extLst>
          </p:nvPr>
        </p:nvGraphicFramePr>
        <p:xfrm>
          <a:off x="8009666" y="62401"/>
          <a:ext cx="844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4" name="Equation" r:id="rId22" imgW="469800" imgH="228600" progId="Equation.DSMT4">
                  <p:embed/>
                </p:oleObj>
              </mc:Choice>
              <mc:Fallback>
                <p:oleObj name="Equation" r:id="rId22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666" y="62401"/>
                        <a:ext cx="844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ttore 1 3"/>
          <p:cNvCxnSpPr/>
          <p:nvPr/>
        </p:nvCxnSpPr>
        <p:spPr>
          <a:xfrm>
            <a:off x="4740965" y="1639208"/>
            <a:ext cx="2564296" cy="0"/>
          </a:xfrm>
          <a:prstGeom prst="line">
            <a:avLst/>
          </a:prstGeom>
          <a:ln w="19050">
            <a:solidFill>
              <a:srgbClr val="FF006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4740965" y="2871252"/>
            <a:ext cx="2564296" cy="0"/>
          </a:xfrm>
          <a:prstGeom prst="line">
            <a:avLst/>
          </a:prstGeom>
          <a:ln w="19050">
            <a:solidFill>
              <a:srgbClr val="FF006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5436704" y="1395962"/>
            <a:ext cx="1484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inding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436704" y="2621787"/>
            <a:ext cx="1629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inding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- 1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071239" y="2112770"/>
            <a:ext cx="1484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861823" y="3230015"/>
            <a:ext cx="1484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894354" y="963111"/>
            <a:ext cx="1484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40" name="Immagine 2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991" y="3410808"/>
            <a:ext cx="4546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3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8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160559"/>
              </p:ext>
            </p:extLst>
          </p:nvPr>
        </p:nvGraphicFramePr>
        <p:xfrm>
          <a:off x="3610914" y="626179"/>
          <a:ext cx="34020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8" name="Equation" r:id="rId3" imgW="1638000" imgH="266400" progId="Equation.DSMT4">
                  <p:embed/>
                </p:oleObj>
              </mc:Choice>
              <mc:Fallback>
                <p:oleObj name="Equation" r:id="rId3" imgW="1638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914" y="626179"/>
                        <a:ext cx="340201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906596"/>
              </p:ext>
            </p:extLst>
          </p:nvPr>
        </p:nvGraphicFramePr>
        <p:xfrm>
          <a:off x="4200705" y="1399595"/>
          <a:ext cx="182403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9" name="Equation" r:id="rId5" imgW="876240" imgH="228600" progId="Equation.DSMT4">
                  <p:embed/>
                </p:oleObj>
              </mc:Choice>
              <mc:Fallback>
                <p:oleObj name="Equation" r:id="rId5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705" y="1399595"/>
                        <a:ext cx="1824037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Modulated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structure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0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01239"/>
              </p:ext>
            </p:extLst>
          </p:nvPr>
        </p:nvGraphicFramePr>
        <p:xfrm>
          <a:off x="8009666" y="62401"/>
          <a:ext cx="844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0" name="Equation" r:id="rId8" imgW="469800" imgH="228600" progId="Equation.DSMT4">
                  <p:embed/>
                </p:oleObj>
              </mc:Choice>
              <mc:Fallback>
                <p:oleObj name="Equation" r:id="rId8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9666" y="62401"/>
                        <a:ext cx="844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414" y="1946489"/>
            <a:ext cx="3419475" cy="3019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9292" y="3081337"/>
            <a:ext cx="3390900" cy="2981325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1153944" y="1564843"/>
            <a:ext cx="163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63254" y="642852"/>
            <a:ext cx="194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eflectivity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636487" y="2566319"/>
            <a:ext cx="91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59853" y="3013903"/>
            <a:ext cx="42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970151" y="2428542"/>
            <a:ext cx="42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339257" y="3610726"/>
            <a:ext cx="42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2778" y="544387"/>
            <a:ext cx="2895600" cy="584835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9321800" y="2566319"/>
            <a:ext cx="1943100" cy="45719"/>
          </a:xfrm>
          <a:prstGeom prst="rect">
            <a:avLst/>
          </a:prstGeom>
          <a:solidFill>
            <a:srgbClr val="5B9BD5">
              <a:alpha val="14118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9321800" y="1795675"/>
            <a:ext cx="1917700" cy="150814"/>
          </a:xfrm>
          <a:prstGeom prst="rect">
            <a:avLst/>
          </a:prstGeom>
          <a:solidFill>
            <a:srgbClr val="5B9BD5">
              <a:alpha val="14118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9321800" y="962022"/>
            <a:ext cx="1943100" cy="141023"/>
          </a:xfrm>
          <a:prstGeom prst="rect">
            <a:avLst/>
          </a:prstGeom>
          <a:solidFill>
            <a:srgbClr val="5B9BD5">
              <a:alpha val="14118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43612"/>
              </p:ext>
            </p:extLst>
          </p:nvPr>
        </p:nvGraphicFramePr>
        <p:xfrm>
          <a:off x="267405" y="4993998"/>
          <a:ext cx="6858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1" name="Equation" r:id="rId13" imgW="380880" imgH="228600" progId="Equation.DSMT4">
                  <p:embed/>
                </p:oleObj>
              </mc:Choice>
              <mc:Fallback>
                <p:oleObj name="Equation" r:id="rId13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05" y="4993998"/>
                        <a:ext cx="6858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230026"/>
              </p:ext>
            </p:extLst>
          </p:nvPr>
        </p:nvGraphicFramePr>
        <p:xfrm>
          <a:off x="283762" y="5716076"/>
          <a:ext cx="8461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2" name="Equation" r:id="rId15" imgW="469800" imgH="203040" progId="Equation.DSMT4">
                  <p:embed/>
                </p:oleObj>
              </mc:Choice>
              <mc:Fallback>
                <p:oleObj name="Equation" r:id="rId15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62" y="5716076"/>
                        <a:ext cx="84613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34950"/>
              </p:ext>
            </p:extLst>
          </p:nvPr>
        </p:nvGraphicFramePr>
        <p:xfrm>
          <a:off x="2265363" y="4989513"/>
          <a:ext cx="1462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3" name="Equation" r:id="rId17" imgW="812520" imgH="228600" progId="Equation.DSMT4">
                  <p:embed/>
                </p:oleObj>
              </mc:Choice>
              <mc:Fallback>
                <p:oleObj name="Equation" r:id="rId17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4989513"/>
                        <a:ext cx="1462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194136"/>
              </p:ext>
            </p:extLst>
          </p:nvPr>
        </p:nvGraphicFramePr>
        <p:xfrm>
          <a:off x="275279" y="5324199"/>
          <a:ext cx="11874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4" name="Equation" r:id="rId19" imgW="660240" imgH="228600" progId="Equation.DSMT4">
                  <p:embed/>
                </p:oleObj>
              </mc:Choice>
              <mc:Fallback>
                <p:oleObj name="Equation" r:id="rId19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9" y="5324199"/>
                        <a:ext cx="11874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0919"/>
              </p:ext>
            </p:extLst>
          </p:nvPr>
        </p:nvGraphicFramePr>
        <p:xfrm>
          <a:off x="2261539" y="5393238"/>
          <a:ext cx="13493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5" name="Equation" r:id="rId21" imgW="749160" imgH="228600" progId="Equation.DSMT4">
                  <p:embed/>
                </p:oleObj>
              </mc:Choice>
              <mc:Fallback>
                <p:oleObj name="Equation" r:id="rId21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539" y="5393238"/>
                        <a:ext cx="13493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asellaDiTesto 40"/>
          <p:cNvSpPr txBox="1"/>
          <p:nvPr/>
        </p:nvSpPr>
        <p:spPr>
          <a:xfrm>
            <a:off x="7345833" y="2177454"/>
            <a:ext cx="207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dge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modes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824976" y="3155876"/>
            <a:ext cx="2404086" cy="2175751"/>
            <a:chOff x="4824976" y="3155876"/>
            <a:chExt cx="2404086" cy="2175751"/>
          </a:xfrm>
        </p:grpSpPr>
        <p:cxnSp>
          <p:nvCxnSpPr>
            <p:cNvPr id="31" name="Connettore 1 30"/>
            <p:cNvCxnSpPr/>
            <p:nvPr/>
          </p:nvCxnSpPr>
          <p:spPr>
            <a:xfrm>
              <a:off x="4909928" y="4879938"/>
              <a:ext cx="2315819" cy="10114"/>
            </a:xfrm>
            <a:prstGeom prst="line">
              <a:avLst/>
            </a:prstGeom>
            <a:ln w="19050">
              <a:solidFill>
                <a:srgbClr val="FF0066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5314141" y="4800820"/>
              <a:ext cx="1629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inding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- 1</a:t>
              </a:r>
              <a:endParaRPr lang="it-IT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436704" y="4060616"/>
              <a:ext cx="1629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inding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 1</a:t>
              </a:r>
              <a:endParaRPr lang="it-IT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436704" y="3401713"/>
              <a:ext cx="1629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inding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  <a:endParaRPr lang="it-IT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4824976" y="3155876"/>
              <a:ext cx="1484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Chern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-1</a:t>
              </a:r>
              <a:endParaRPr lang="it-IT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824976" y="3746534"/>
              <a:ext cx="1484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Chern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-1</a:t>
              </a:r>
              <a:endParaRPr lang="it-IT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4824976" y="4443139"/>
              <a:ext cx="1484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Chern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2</a:t>
              </a:r>
              <a:endParaRPr lang="it-IT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4824976" y="5054628"/>
              <a:ext cx="14842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Chern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12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number</a:t>
              </a:r>
              <a:r>
                <a:rPr lang="it-IT" sz="12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-1</a:t>
              </a:r>
              <a:endParaRPr lang="it-IT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Connettore 1 46"/>
            <p:cNvCxnSpPr/>
            <p:nvPr/>
          </p:nvCxnSpPr>
          <p:spPr>
            <a:xfrm>
              <a:off x="4913243" y="4286911"/>
              <a:ext cx="2315819" cy="10114"/>
            </a:xfrm>
            <a:prstGeom prst="line">
              <a:avLst/>
            </a:prstGeom>
            <a:ln w="19050">
              <a:solidFill>
                <a:srgbClr val="FF0066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/>
          </p:nvCxnSpPr>
          <p:spPr>
            <a:xfrm>
              <a:off x="4913243" y="3640867"/>
              <a:ext cx="2315819" cy="10114"/>
            </a:xfrm>
            <a:prstGeom prst="line">
              <a:avLst/>
            </a:prstGeom>
            <a:ln w="19050">
              <a:solidFill>
                <a:srgbClr val="FF0066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78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>
            <a:stCxn id="17" idx="0"/>
          </p:cNvCxnSpPr>
          <p:nvPr/>
        </p:nvCxnSpPr>
        <p:spPr>
          <a:xfrm flipV="1">
            <a:off x="8596053" y="3394075"/>
            <a:ext cx="534500" cy="650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sp>
        <p:nvSpPr>
          <p:cNvPr id="41996" name="CasellaDiTesto 1"/>
          <p:cNvSpPr txBox="1">
            <a:spLocks noChangeArrowheads="1"/>
          </p:cNvSpPr>
          <p:nvPr/>
        </p:nvSpPr>
        <p:spPr bwMode="auto">
          <a:xfrm>
            <a:off x="7631113" y="693738"/>
            <a:ext cx="2925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Maxwell-Bloch equations</a:t>
            </a:r>
            <a:r>
              <a:rPr lang="it-IT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7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0" y="1060450"/>
            <a:ext cx="4352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6557963" y="1168400"/>
          <a:ext cx="2994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49" name="Equation" r:id="rId4" imgW="1663560" imgH="444240" progId="Equation.DSMT4">
                  <p:embed/>
                </p:oleObj>
              </mc:Choice>
              <mc:Fallback>
                <p:oleObj name="Equation" r:id="rId4" imgW="1663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1168400"/>
                        <a:ext cx="2994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10556875" y="1344613"/>
          <a:ext cx="11890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0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75" y="1344613"/>
                        <a:ext cx="118903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880845"/>
              </p:ext>
            </p:extLst>
          </p:nvPr>
        </p:nvGraphicFramePr>
        <p:xfrm>
          <a:off x="6034088" y="2114550"/>
          <a:ext cx="57134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1" name="Equation" r:id="rId8" imgW="3174840" imgH="711000" progId="Equation.DSMT4">
                  <p:embed/>
                </p:oleObj>
              </mc:Choice>
              <mc:Fallback>
                <p:oleObj name="Equation" r:id="rId8" imgW="3174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2114550"/>
                        <a:ext cx="57134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97603"/>
              </p:ext>
            </p:extLst>
          </p:nvPr>
        </p:nvGraphicFramePr>
        <p:xfrm>
          <a:off x="7949181" y="4824363"/>
          <a:ext cx="1600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2" name="Equation" r:id="rId10" imgW="888840" imgH="228600" progId="Equation.DSMT4">
                  <p:embed/>
                </p:oleObj>
              </mc:Choice>
              <mc:Fallback>
                <p:oleObj name="Equation" r:id="rId10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9181" y="4824363"/>
                        <a:ext cx="16002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CasellaDiTesto 1"/>
          <p:cNvSpPr txBox="1">
            <a:spLocks noChangeArrowheads="1"/>
          </p:cNvSpPr>
          <p:nvPr/>
        </p:nvSpPr>
        <p:spPr bwMode="auto">
          <a:xfrm>
            <a:off x="5960802" y="5317501"/>
            <a:ext cx="2100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 population</a:t>
            </a:r>
            <a:r>
              <a:rPr lang="it-IT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5" name="CasellaDiTesto 1"/>
          <p:cNvSpPr txBox="1">
            <a:spLocks noChangeArrowheads="1"/>
          </p:cNvSpPr>
          <p:nvPr/>
        </p:nvSpPr>
        <p:spPr bwMode="auto">
          <a:xfrm>
            <a:off x="9003207" y="5316151"/>
            <a:ext cx="2728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inversion population</a:t>
            </a:r>
            <a:r>
              <a:rPr lang="it-IT" altLang="zh-CN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dirty="0">
              <a:solidFill>
                <a:srgbClr val="FFC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33690" y="106111"/>
            <a:ext cx="4520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Domain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altLang="it-IT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44152"/>
              </p:ext>
            </p:extLst>
          </p:nvPr>
        </p:nvGraphicFramePr>
        <p:xfrm>
          <a:off x="10124388" y="4185465"/>
          <a:ext cx="14398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3" name="Equation" r:id="rId12" imgW="799920" imgH="228600" progId="Equation.DSMT4">
                  <p:embed/>
                </p:oleObj>
              </mc:Choice>
              <mc:Fallback>
                <p:oleObj name="Equation" r:id="rId12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4388" y="4185465"/>
                        <a:ext cx="1439863" cy="41116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21680"/>
              </p:ext>
            </p:extLst>
          </p:nvPr>
        </p:nvGraphicFramePr>
        <p:xfrm>
          <a:off x="7010934" y="4040640"/>
          <a:ext cx="2746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4"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934" y="4040640"/>
                        <a:ext cx="2746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96250"/>
              </p:ext>
            </p:extLst>
          </p:nvPr>
        </p:nvGraphicFramePr>
        <p:xfrm>
          <a:off x="6498207" y="3480442"/>
          <a:ext cx="3222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5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207" y="3480442"/>
                        <a:ext cx="322262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"/>
          <p:cNvSpPr txBox="1">
            <a:spLocks noChangeArrowheads="1"/>
          </p:cNvSpPr>
          <p:nvPr/>
        </p:nvSpPr>
        <p:spPr bwMode="auto">
          <a:xfrm>
            <a:off x="7231597" y="4044477"/>
            <a:ext cx="2728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opulation relaxation rate</a:t>
            </a:r>
            <a:r>
              <a:rPr lang="it-IT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"/>
          <p:cNvSpPr txBox="1">
            <a:spLocks noChangeArrowheads="1"/>
          </p:cNvSpPr>
          <p:nvPr/>
        </p:nvSpPr>
        <p:spPr bwMode="auto">
          <a:xfrm>
            <a:off x="6820469" y="3502666"/>
            <a:ext cx="2728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relaxation rate</a:t>
            </a:r>
            <a:r>
              <a:rPr lang="it-IT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42563"/>
              </p:ext>
            </p:extLst>
          </p:nvPr>
        </p:nvGraphicFramePr>
        <p:xfrm>
          <a:off x="370279" y="3901046"/>
          <a:ext cx="5372101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6" name="Equation" r:id="rId18" imgW="2984400" imgH="279360" progId="Equation.DSMT4">
                  <p:embed/>
                </p:oleObj>
              </mc:Choice>
              <mc:Fallback>
                <p:oleObj name="Equation" r:id="rId18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79" y="3901046"/>
                        <a:ext cx="5372101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"/>
          <p:cNvSpPr txBox="1">
            <a:spLocks noChangeArrowheads="1"/>
          </p:cNvSpPr>
          <p:nvPr/>
        </p:nvSpPr>
        <p:spPr bwMode="auto">
          <a:xfrm>
            <a:off x="10036391" y="3657502"/>
            <a:ext cx="161585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 frequency</a:t>
            </a:r>
            <a:r>
              <a:rPr lang="it-IT" altLang="zh-CN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4554" y="3018569"/>
            <a:ext cx="528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follow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moves in the structured region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profile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23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Modes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detection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5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9384632" y="3018569"/>
            <a:ext cx="651759" cy="63893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0279" y="4736456"/>
            <a:ext cx="1799312" cy="1159389"/>
          </a:xfrm>
          <a:prstGeom prst="rect">
            <a:avLst/>
          </a:prstGeom>
        </p:spPr>
      </p:pic>
      <p:graphicFrame>
        <p:nvGraphicFramePr>
          <p:cNvPr id="3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676218"/>
              </p:ext>
            </p:extLst>
          </p:nvPr>
        </p:nvGraphicFramePr>
        <p:xfrm>
          <a:off x="2688206" y="4903400"/>
          <a:ext cx="1165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57" name="Equation" r:id="rId22" imgW="647640" imgH="228600" progId="Equation.DSMT4">
                  <p:embed/>
                </p:oleObj>
              </mc:Choice>
              <mc:Fallback>
                <p:oleObj name="Equation" r:id="rId22" imgW="647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206" y="4903400"/>
                        <a:ext cx="1165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9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33690" y="106111"/>
            <a:ext cx="4520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Domain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altLang="it-IT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Self-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Induced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Transparency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(SIT)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pulse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4" name="Object 18"/>
          <p:cNvGraphicFramePr>
            <a:graphicFrameLocks noChangeAspect="1"/>
          </p:cNvGraphicFramePr>
          <p:nvPr>
            <p:extLst/>
          </p:nvPr>
        </p:nvGraphicFramePr>
        <p:xfrm>
          <a:off x="520405" y="1004888"/>
          <a:ext cx="5372101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6" name="Equation" r:id="rId3" imgW="2984400" imgH="279360" progId="Equation.DSMT4">
                  <p:embed/>
                </p:oleObj>
              </mc:Choice>
              <mc:Fallback>
                <p:oleObj name="Equation" r:id="rId3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05" y="1004888"/>
                        <a:ext cx="5372101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>
            <p:extLst/>
          </p:nvPr>
        </p:nvGraphicFramePr>
        <p:xfrm>
          <a:off x="2504553" y="2420608"/>
          <a:ext cx="3667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7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553" y="2420608"/>
                        <a:ext cx="3667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/>
          </p:nvPr>
        </p:nvGraphicFramePr>
        <p:xfrm>
          <a:off x="2510485" y="2016112"/>
          <a:ext cx="20637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8" name="Equation" r:id="rId7" imgW="114120" imgH="139680" progId="Equation.DSMT4">
                  <p:embed/>
                </p:oleObj>
              </mc:Choice>
              <mc:Fallback>
                <p:oleObj name="Equation" r:id="rId7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485" y="2016112"/>
                        <a:ext cx="20637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511977" y="1899041"/>
            <a:ext cx="181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ulse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14249" y="2378990"/>
            <a:ext cx="1815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arentesi graffa chiusa 1"/>
          <p:cNvSpPr/>
          <p:nvPr/>
        </p:nvSpPr>
        <p:spPr>
          <a:xfrm>
            <a:off x="3014617" y="1997496"/>
            <a:ext cx="191838" cy="7629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504212" y="2124914"/>
            <a:ext cx="1095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7970837" y="785376"/>
          <a:ext cx="22463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9" name="Equation" r:id="rId9" imgW="1244520" imgH="431640" progId="Equation.DSMT4">
                  <p:embed/>
                </p:oleObj>
              </mc:Choice>
              <mc:Fallback>
                <p:oleObj name="Equation" r:id="rId9" imgW="1244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837" y="785376"/>
                        <a:ext cx="22463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1796263" y="3335632"/>
            <a:ext cx="2116751" cy="2472991"/>
            <a:chOff x="3214408" y="3034730"/>
            <a:chExt cx="2116751" cy="2472991"/>
          </a:xfrm>
        </p:grpSpPr>
        <p:cxnSp>
          <p:nvCxnSpPr>
            <p:cNvPr id="6" name="Connettore 1 5"/>
            <p:cNvCxnSpPr/>
            <p:nvPr/>
          </p:nvCxnSpPr>
          <p:spPr>
            <a:xfrm>
              <a:off x="3644153" y="3425176"/>
              <a:ext cx="127747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3662083" y="5083640"/>
              <a:ext cx="127747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 flipV="1">
              <a:off x="3969764" y="3443662"/>
              <a:ext cx="246236" cy="155721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4305173" y="3460426"/>
              <a:ext cx="246236" cy="155721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4408" y="3771353"/>
              <a:ext cx="895350" cy="723900"/>
            </a:xfrm>
            <a:prstGeom prst="rect">
              <a:avLst/>
            </a:prstGeom>
          </p:spPr>
        </p:pic>
        <p:graphicFrame>
          <p:nvGraphicFramePr>
            <p:cNvPr id="30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4003395" y="3034730"/>
            <a:ext cx="291913" cy="341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70" name="Equation" r:id="rId12" imgW="215640" imgH="253800" progId="Equation.DSMT4">
                    <p:embed/>
                  </p:oleObj>
                </mc:Choice>
                <mc:Fallback>
                  <p:oleObj name="Equation" r:id="rId12" imgW="2156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3395" y="3034730"/>
                          <a:ext cx="291913" cy="341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3923166" y="5166408"/>
            <a:ext cx="257175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71" name="Equation" r:id="rId14" imgW="190440" imgH="253800" progId="Equation.DSMT4">
                    <p:embed/>
                  </p:oleObj>
                </mc:Choice>
                <mc:Fallback>
                  <p:oleObj name="Equation" r:id="rId14" imgW="1904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166" y="5166408"/>
                          <a:ext cx="257175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4435809" y="3731297"/>
              <a:ext cx="895350" cy="723900"/>
            </a:xfrm>
            <a:prstGeom prst="rect">
              <a:avLst/>
            </a:prstGeom>
          </p:spPr>
        </p:pic>
      </p:grpSp>
      <p:pic>
        <p:nvPicPr>
          <p:cNvPr id="34" name="Immagine 3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5277348" y="1826136"/>
            <a:ext cx="6076950" cy="4200808"/>
            <a:chOff x="5277348" y="1826136"/>
            <a:chExt cx="6076950" cy="4200808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277348" y="1883569"/>
              <a:ext cx="6076950" cy="4143375"/>
            </a:xfrm>
            <a:prstGeom prst="rect">
              <a:avLst/>
            </a:prstGeom>
          </p:spPr>
        </p:pic>
        <p:sp>
          <p:nvSpPr>
            <p:cNvPr id="4" name="CasellaDiTesto 3"/>
            <p:cNvSpPr txBox="1"/>
            <p:nvPr/>
          </p:nvSpPr>
          <p:spPr>
            <a:xfrm>
              <a:off x="7178722" y="1826136"/>
              <a:ext cx="1755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it-IT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tructured</a:t>
              </a:r>
              <a:r>
                <a:rPr lang="it-IT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</a:t>
              </a:r>
              <a:endPara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9912549" y="5613063"/>
              <a:ext cx="108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it-IT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utput </a:t>
              </a:r>
              <a:r>
                <a:rPr lang="it-IT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</a:t>
              </a:r>
              <a:endPara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5397403" y="5615335"/>
              <a:ext cx="108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</a:t>
              </a:r>
              <a:r>
                <a:rPr lang="it-IT" sz="1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</a:t>
              </a:r>
              <a:endParaRPr lang="it-IT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30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" y="573431"/>
            <a:ext cx="6191250" cy="4038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4677" y="2328230"/>
            <a:ext cx="6858000" cy="40576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33690" y="106111"/>
            <a:ext cx="4520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Domain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altLang="it-IT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Self-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Induced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Transparency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(SIT)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pulse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8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8" y="2368021"/>
            <a:ext cx="3429000" cy="2114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4" y="2368021"/>
            <a:ext cx="3429000" cy="21145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9" y="2361197"/>
            <a:ext cx="3429000" cy="21145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" y="2365524"/>
            <a:ext cx="3429000" cy="2114550"/>
          </a:xfrm>
          <a:prstGeom prst="rect">
            <a:avLst/>
          </a:prstGeom>
        </p:spPr>
      </p:pic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45991" y="1966618"/>
            <a:ext cx="4520379" cy="2529371"/>
            <a:chOff x="1001199" y="1678836"/>
            <a:chExt cx="4520379" cy="2529371"/>
          </a:xfrm>
        </p:grpSpPr>
        <p:pic>
          <p:nvPicPr>
            <p:cNvPr id="51" name="Immagine 5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536" y="2063218"/>
              <a:ext cx="3429000" cy="2114550"/>
            </a:xfrm>
            <a:prstGeom prst="rect">
              <a:avLst/>
            </a:prstGeom>
          </p:spPr>
        </p:pic>
        <p:grpSp>
          <p:nvGrpSpPr>
            <p:cNvPr id="22" name="Gruppo 21"/>
            <p:cNvGrpSpPr/>
            <p:nvPr/>
          </p:nvGrpSpPr>
          <p:grpSpPr>
            <a:xfrm>
              <a:off x="1001199" y="1678836"/>
              <a:ext cx="4520379" cy="2529371"/>
              <a:chOff x="656373" y="935799"/>
              <a:chExt cx="4520379" cy="2529371"/>
            </a:xfrm>
          </p:grpSpPr>
          <p:grpSp>
            <p:nvGrpSpPr>
              <p:cNvPr id="23" name="Gruppo 22"/>
              <p:cNvGrpSpPr/>
              <p:nvPr/>
            </p:nvGrpSpPr>
            <p:grpSpPr>
              <a:xfrm>
                <a:off x="1005405" y="2248289"/>
                <a:ext cx="4171347" cy="485250"/>
                <a:chOff x="4396520" y="4028639"/>
                <a:chExt cx="4171347" cy="485250"/>
              </a:xfrm>
            </p:grpSpPr>
            <p:grpSp>
              <p:nvGrpSpPr>
                <p:cNvPr id="36" name="Gruppo 35"/>
                <p:cNvGrpSpPr/>
                <p:nvPr/>
              </p:nvGrpSpPr>
              <p:grpSpPr>
                <a:xfrm>
                  <a:off x="4396520" y="4039189"/>
                  <a:ext cx="4171347" cy="474700"/>
                  <a:chOff x="6111596" y="3191898"/>
                  <a:chExt cx="4171347" cy="474700"/>
                </a:xfrm>
              </p:grpSpPr>
              <p:cxnSp>
                <p:nvCxnSpPr>
                  <p:cNvPr id="43" name="Connettore 1 42"/>
                  <p:cNvCxnSpPr/>
                  <p:nvPr/>
                </p:nvCxnSpPr>
                <p:spPr>
                  <a:xfrm>
                    <a:off x="6111596" y="3322256"/>
                    <a:ext cx="349382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CasellaDiTesto 43"/>
                  <p:cNvSpPr txBox="1"/>
                  <p:nvPr/>
                </p:nvSpPr>
                <p:spPr>
                  <a:xfrm>
                    <a:off x="6606969" y="3350980"/>
                    <a:ext cx="27603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CasellaDiTesto 44"/>
                  <p:cNvSpPr txBox="1"/>
                  <p:nvPr/>
                </p:nvSpPr>
                <p:spPr>
                  <a:xfrm>
                    <a:off x="7099106" y="3358821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CasellaDiTesto 45"/>
                  <p:cNvSpPr txBox="1"/>
                  <p:nvPr/>
                </p:nvSpPr>
                <p:spPr>
                  <a:xfrm>
                    <a:off x="7621595" y="3352686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CasellaDiTesto 46"/>
                  <p:cNvSpPr txBox="1"/>
                  <p:nvPr/>
                </p:nvSpPr>
                <p:spPr>
                  <a:xfrm>
                    <a:off x="8149573" y="3357683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CasellaDiTesto 47"/>
                  <p:cNvSpPr txBox="1"/>
                  <p:nvPr/>
                </p:nvSpPr>
                <p:spPr>
                  <a:xfrm>
                    <a:off x="8672695" y="3349550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CasellaDiTesto 48"/>
                  <p:cNvSpPr txBox="1"/>
                  <p:nvPr/>
                </p:nvSpPr>
                <p:spPr>
                  <a:xfrm>
                    <a:off x="9187218" y="3345787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CasellaDiTesto 49"/>
                  <p:cNvSpPr txBox="1"/>
                  <p:nvPr/>
                </p:nvSpPr>
                <p:spPr>
                  <a:xfrm>
                    <a:off x="9601346" y="3191898"/>
                    <a:ext cx="6815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it-IT" sz="1400" dirty="0" smtClean="0"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m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m)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37" name="Connettore 1 36"/>
                <p:cNvCxnSpPr/>
                <p:nvPr/>
              </p:nvCxnSpPr>
              <p:spPr>
                <a:xfrm rot="5400000">
                  <a:off x="4927973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ttore 1 37"/>
                <p:cNvCxnSpPr/>
                <p:nvPr/>
              </p:nvCxnSpPr>
              <p:spPr>
                <a:xfrm rot="5400000">
                  <a:off x="5470731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ttore 1 38"/>
                <p:cNvCxnSpPr/>
                <p:nvPr/>
              </p:nvCxnSpPr>
              <p:spPr>
                <a:xfrm rot="5400000">
                  <a:off x="597786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ttore 1 39"/>
                <p:cNvCxnSpPr/>
                <p:nvPr/>
              </p:nvCxnSpPr>
              <p:spPr>
                <a:xfrm rot="5400000">
                  <a:off x="652119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1 40"/>
                <p:cNvCxnSpPr/>
                <p:nvPr/>
              </p:nvCxnSpPr>
              <p:spPr>
                <a:xfrm rot="5400000">
                  <a:off x="7044320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ttore 1 41"/>
                <p:cNvCxnSpPr/>
                <p:nvPr/>
              </p:nvCxnSpPr>
              <p:spPr>
                <a:xfrm rot="5400000">
                  <a:off x="7572066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5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1909858"/>
                  </p:ext>
                </p:extLst>
              </p:nvPr>
            </p:nvGraphicFramePr>
            <p:xfrm>
              <a:off x="811840" y="935799"/>
              <a:ext cx="1181075" cy="2991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3" name="Equation" r:id="rId8" imgW="1002960" imgH="253800" progId="Equation.DSMT4">
                      <p:embed/>
                    </p:oleObj>
                  </mc:Choice>
                  <mc:Fallback>
                    <p:oleObj name="Equation" r:id="rId8" imgW="100296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1840" y="935799"/>
                            <a:ext cx="1181075" cy="2991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6" name="Gruppo 25"/>
              <p:cNvGrpSpPr/>
              <p:nvPr/>
            </p:nvGrpSpPr>
            <p:grpSpPr>
              <a:xfrm>
                <a:off x="656373" y="1269994"/>
                <a:ext cx="417460" cy="2195176"/>
                <a:chOff x="656373" y="1269994"/>
                <a:chExt cx="417460" cy="2195176"/>
              </a:xfrm>
            </p:grpSpPr>
            <p:cxnSp>
              <p:nvCxnSpPr>
                <p:cNvPr id="27" name="Connettore 1 26"/>
                <p:cNvCxnSpPr/>
                <p:nvPr/>
              </p:nvCxnSpPr>
              <p:spPr>
                <a:xfrm>
                  <a:off x="1005405" y="1298570"/>
                  <a:ext cx="0" cy="2160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ttore 1 27"/>
                <p:cNvCxnSpPr/>
                <p:nvPr/>
              </p:nvCxnSpPr>
              <p:spPr>
                <a:xfrm rot="10800000">
                  <a:off x="910792" y="1431198"/>
                  <a:ext cx="14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ttore 1 28"/>
                <p:cNvCxnSpPr/>
                <p:nvPr/>
              </p:nvCxnSpPr>
              <p:spPr>
                <a:xfrm rot="10800000">
                  <a:off x="920312" y="1912219"/>
                  <a:ext cx="14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ttore 1 29"/>
                <p:cNvCxnSpPr/>
                <p:nvPr/>
              </p:nvCxnSpPr>
              <p:spPr>
                <a:xfrm rot="10800000">
                  <a:off x="920313" y="2826628"/>
                  <a:ext cx="14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ttore 1 30"/>
                <p:cNvCxnSpPr/>
                <p:nvPr/>
              </p:nvCxnSpPr>
              <p:spPr>
                <a:xfrm rot="10800000">
                  <a:off x="929833" y="3307649"/>
                  <a:ext cx="14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CasellaDiTesto 31"/>
                <p:cNvSpPr txBox="1"/>
                <p:nvPr/>
              </p:nvSpPr>
              <p:spPr>
                <a:xfrm>
                  <a:off x="701397" y="126999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CasellaDiTesto 32"/>
                <p:cNvSpPr txBox="1"/>
                <p:nvPr/>
              </p:nvSpPr>
              <p:spPr>
                <a:xfrm>
                  <a:off x="709657" y="175101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CasellaDiTesto 33"/>
                <p:cNvSpPr txBox="1"/>
                <p:nvPr/>
              </p:nvSpPr>
              <p:spPr>
                <a:xfrm>
                  <a:off x="678092" y="3157393"/>
                  <a:ext cx="3337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-2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CasellaDiTesto 34"/>
                <p:cNvSpPr txBox="1"/>
                <p:nvPr/>
              </p:nvSpPr>
              <p:spPr>
                <a:xfrm>
                  <a:off x="656373" y="2669946"/>
                  <a:ext cx="3337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-1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8852462" y="1636775"/>
            <a:ext cx="2952000" cy="1726720"/>
            <a:chOff x="5390847" y="454461"/>
            <a:chExt cx="4520379" cy="2586566"/>
          </a:xfrm>
        </p:grpSpPr>
        <p:pic>
          <p:nvPicPr>
            <p:cNvPr id="56" name="Immagine 5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023" y="910479"/>
              <a:ext cx="3429000" cy="2114550"/>
            </a:xfrm>
            <a:prstGeom prst="rect">
              <a:avLst/>
            </a:prstGeom>
          </p:spPr>
        </p:pic>
        <p:grpSp>
          <p:nvGrpSpPr>
            <p:cNvPr id="57" name="Gruppo 56"/>
            <p:cNvGrpSpPr/>
            <p:nvPr/>
          </p:nvGrpSpPr>
          <p:grpSpPr>
            <a:xfrm>
              <a:off x="5390847" y="454461"/>
              <a:ext cx="4520379" cy="2586566"/>
              <a:chOff x="5482593" y="970522"/>
              <a:chExt cx="4520379" cy="2586566"/>
            </a:xfrm>
          </p:grpSpPr>
          <p:grpSp>
            <p:nvGrpSpPr>
              <p:cNvPr id="58" name="Gruppo 57"/>
              <p:cNvGrpSpPr/>
              <p:nvPr/>
            </p:nvGrpSpPr>
            <p:grpSpPr>
              <a:xfrm>
                <a:off x="5831625" y="2346807"/>
                <a:ext cx="4171347" cy="485250"/>
                <a:chOff x="4396520" y="4028639"/>
                <a:chExt cx="4171347" cy="485250"/>
              </a:xfrm>
            </p:grpSpPr>
            <p:grpSp>
              <p:nvGrpSpPr>
                <p:cNvPr id="67" name="Gruppo 66"/>
                <p:cNvGrpSpPr/>
                <p:nvPr/>
              </p:nvGrpSpPr>
              <p:grpSpPr>
                <a:xfrm>
                  <a:off x="4396520" y="4039189"/>
                  <a:ext cx="4171347" cy="474700"/>
                  <a:chOff x="6111596" y="3191898"/>
                  <a:chExt cx="4171347" cy="474700"/>
                </a:xfrm>
              </p:grpSpPr>
              <p:cxnSp>
                <p:nvCxnSpPr>
                  <p:cNvPr id="74" name="Connettore 1 73"/>
                  <p:cNvCxnSpPr/>
                  <p:nvPr/>
                </p:nvCxnSpPr>
                <p:spPr>
                  <a:xfrm>
                    <a:off x="6111596" y="3322256"/>
                    <a:ext cx="349382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CasellaDiTesto 74"/>
                  <p:cNvSpPr txBox="1"/>
                  <p:nvPr/>
                </p:nvSpPr>
                <p:spPr>
                  <a:xfrm>
                    <a:off x="6606969" y="3350980"/>
                    <a:ext cx="27603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CasellaDiTesto 75"/>
                  <p:cNvSpPr txBox="1"/>
                  <p:nvPr/>
                </p:nvSpPr>
                <p:spPr>
                  <a:xfrm>
                    <a:off x="7099106" y="3358821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CasellaDiTesto 76"/>
                  <p:cNvSpPr txBox="1"/>
                  <p:nvPr/>
                </p:nvSpPr>
                <p:spPr>
                  <a:xfrm>
                    <a:off x="7621595" y="3352686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CasellaDiTesto 77"/>
                  <p:cNvSpPr txBox="1"/>
                  <p:nvPr/>
                </p:nvSpPr>
                <p:spPr>
                  <a:xfrm>
                    <a:off x="8149573" y="3357683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CasellaDiTesto 78"/>
                  <p:cNvSpPr txBox="1"/>
                  <p:nvPr/>
                </p:nvSpPr>
                <p:spPr>
                  <a:xfrm>
                    <a:off x="8672695" y="3349550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CasellaDiTesto 79"/>
                  <p:cNvSpPr txBox="1"/>
                  <p:nvPr/>
                </p:nvSpPr>
                <p:spPr>
                  <a:xfrm>
                    <a:off x="9187218" y="3345787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CasellaDiTesto 80"/>
                  <p:cNvSpPr txBox="1"/>
                  <p:nvPr/>
                </p:nvSpPr>
                <p:spPr>
                  <a:xfrm>
                    <a:off x="9601346" y="3191898"/>
                    <a:ext cx="6815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it-IT" sz="1400" dirty="0" smtClean="0"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m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m)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8" name="Connettore 1 67"/>
                <p:cNvCxnSpPr/>
                <p:nvPr/>
              </p:nvCxnSpPr>
              <p:spPr>
                <a:xfrm rot="5400000">
                  <a:off x="4927973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ttore 1 68"/>
                <p:cNvCxnSpPr/>
                <p:nvPr/>
              </p:nvCxnSpPr>
              <p:spPr>
                <a:xfrm rot="5400000">
                  <a:off x="5470731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ttore 1 69"/>
                <p:cNvCxnSpPr/>
                <p:nvPr/>
              </p:nvCxnSpPr>
              <p:spPr>
                <a:xfrm rot="5400000">
                  <a:off x="597786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nettore 1 70"/>
                <p:cNvCxnSpPr/>
                <p:nvPr/>
              </p:nvCxnSpPr>
              <p:spPr>
                <a:xfrm rot="5400000">
                  <a:off x="652119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nettore 1 71"/>
                <p:cNvCxnSpPr/>
                <p:nvPr/>
              </p:nvCxnSpPr>
              <p:spPr>
                <a:xfrm rot="5400000">
                  <a:off x="7044320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ttore 1 72"/>
                <p:cNvCxnSpPr/>
                <p:nvPr/>
              </p:nvCxnSpPr>
              <p:spPr>
                <a:xfrm rot="5400000">
                  <a:off x="7572066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59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9433983"/>
                  </p:ext>
                </p:extLst>
              </p:nvPr>
            </p:nvGraphicFramePr>
            <p:xfrm>
              <a:off x="5804900" y="970522"/>
              <a:ext cx="332349" cy="425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4" name="Equation" r:id="rId11" imgW="177480" imgH="228600" progId="Equation.DSMT4">
                      <p:embed/>
                    </p:oleObj>
                  </mc:Choice>
                  <mc:Fallback>
                    <p:oleObj name="Equation" r:id="rId11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4900" y="970522"/>
                            <a:ext cx="332349" cy="4255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0" name="Connettore 1 59"/>
              <p:cNvCxnSpPr/>
              <p:nvPr/>
            </p:nvCxnSpPr>
            <p:spPr>
              <a:xfrm>
                <a:off x="5831625" y="1397088"/>
                <a:ext cx="0" cy="216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 rot="10800000">
                <a:off x="5737012" y="152971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 rot="10800000">
                <a:off x="5746532" y="2010737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 rot="10800000">
                <a:off x="5746533" y="292514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/>
              <p:cNvCxnSpPr/>
              <p:nvPr/>
            </p:nvCxnSpPr>
            <p:spPr>
              <a:xfrm rot="10800000">
                <a:off x="5756053" y="3406167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CasellaDiTesto 64"/>
              <p:cNvSpPr txBox="1"/>
              <p:nvPr/>
            </p:nvSpPr>
            <p:spPr>
              <a:xfrm>
                <a:off x="5535877" y="13724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CasellaDiTesto 65"/>
              <p:cNvSpPr txBox="1"/>
              <p:nvPr/>
            </p:nvSpPr>
            <p:spPr>
              <a:xfrm>
                <a:off x="5482593" y="322565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Gruppo 11"/>
          <p:cNvGrpSpPr>
            <a:grpSpLocks noChangeAspect="1"/>
          </p:cNvGrpSpPr>
          <p:nvPr/>
        </p:nvGrpSpPr>
        <p:grpSpPr>
          <a:xfrm>
            <a:off x="4975702" y="737206"/>
            <a:ext cx="3960000" cy="1968883"/>
            <a:chOff x="2090840" y="2894762"/>
            <a:chExt cx="4653039" cy="2721713"/>
          </a:xfrm>
        </p:grpSpPr>
        <p:pic>
          <p:nvPicPr>
            <p:cNvPr id="85" name="Immagine 84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629" y="3417663"/>
              <a:ext cx="3429000" cy="2114550"/>
            </a:xfrm>
            <a:prstGeom prst="rect">
              <a:avLst/>
            </a:prstGeom>
          </p:spPr>
        </p:pic>
        <p:grpSp>
          <p:nvGrpSpPr>
            <p:cNvPr id="114" name="Gruppo 113"/>
            <p:cNvGrpSpPr/>
            <p:nvPr/>
          </p:nvGrpSpPr>
          <p:grpSpPr>
            <a:xfrm>
              <a:off x="2090840" y="2894762"/>
              <a:ext cx="4653039" cy="2721713"/>
              <a:chOff x="5482593" y="970522"/>
              <a:chExt cx="4520379" cy="2586566"/>
            </a:xfrm>
          </p:grpSpPr>
          <p:grpSp>
            <p:nvGrpSpPr>
              <p:cNvPr id="115" name="Gruppo 114"/>
              <p:cNvGrpSpPr/>
              <p:nvPr/>
            </p:nvGrpSpPr>
            <p:grpSpPr>
              <a:xfrm>
                <a:off x="5831625" y="2346807"/>
                <a:ext cx="4171347" cy="485250"/>
                <a:chOff x="4396520" y="4028639"/>
                <a:chExt cx="4171347" cy="485250"/>
              </a:xfrm>
            </p:grpSpPr>
            <p:grpSp>
              <p:nvGrpSpPr>
                <p:cNvPr id="124" name="Gruppo 123"/>
                <p:cNvGrpSpPr/>
                <p:nvPr/>
              </p:nvGrpSpPr>
              <p:grpSpPr>
                <a:xfrm>
                  <a:off x="4396520" y="4039189"/>
                  <a:ext cx="4171347" cy="474700"/>
                  <a:chOff x="6111596" y="3191898"/>
                  <a:chExt cx="4171347" cy="474700"/>
                </a:xfrm>
              </p:grpSpPr>
              <p:cxnSp>
                <p:nvCxnSpPr>
                  <p:cNvPr id="131" name="Connettore 1 130"/>
                  <p:cNvCxnSpPr/>
                  <p:nvPr/>
                </p:nvCxnSpPr>
                <p:spPr>
                  <a:xfrm>
                    <a:off x="6111596" y="3322256"/>
                    <a:ext cx="349382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CasellaDiTesto 131"/>
                  <p:cNvSpPr txBox="1"/>
                  <p:nvPr/>
                </p:nvSpPr>
                <p:spPr>
                  <a:xfrm>
                    <a:off x="6606969" y="3350980"/>
                    <a:ext cx="27603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3" name="CasellaDiTesto 132"/>
                  <p:cNvSpPr txBox="1"/>
                  <p:nvPr/>
                </p:nvSpPr>
                <p:spPr>
                  <a:xfrm>
                    <a:off x="7099106" y="3358821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4" name="CasellaDiTesto 133"/>
                  <p:cNvSpPr txBox="1"/>
                  <p:nvPr/>
                </p:nvSpPr>
                <p:spPr>
                  <a:xfrm>
                    <a:off x="7621595" y="3352686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5" name="CasellaDiTesto 134"/>
                  <p:cNvSpPr txBox="1"/>
                  <p:nvPr/>
                </p:nvSpPr>
                <p:spPr>
                  <a:xfrm>
                    <a:off x="8149573" y="3357683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6" name="CasellaDiTesto 135"/>
                  <p:cNvSpPr txBox="1"/>
                  <p:nvPr/>
                </p:nvSpPr>
                <p:spPr>
                  <a:xfrm>
                    <a:off x="8672695" y="3349550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CasellaDiTesto 136"/>
                  <p:cNvSpPr txBox="1"/>
                  <p:nvPr/>
                </p:nvSpPr>
                <p:spPr>
                  <a:xfrm>
                    <a:off x="9187218" y="3345787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8" name="CasellaDiTesto 137"/>
                  <p:cNvSpPr txBox="1"/>
                  <p:nvPr/>
                </p:nvSpPr>
                <p:spPr>
                  <a:xfrm>
                    <a:off x="9601346" y="3191898"/>
                    <a:ext cx="6815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it-IT" sz="1400" dirty="0" smtClean="0"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m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m)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25" name="Connettore 1 124"/>
                <p:cNvCxnSpPr/>
                <p:nvPr/>
              </p:nvCxnSpPr>
              <p:spPr>
                <a:xfrm rot="5400000">
                  <a:off x="4927973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Connettore 1 125"/>
                <p:cNvCxnSpPr/>
                <p:nvPr/>
              </p:nvCxnSpPr>
              <p:spPr>
                <a:xfrm rot="5400000">
                  <a:off x="5470731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nettore 1 126"/>
                <p:cNvCxnSpPr/>
                <p:nvPr/>
              </p:nvCxnSpPr>
              <p:spPr>
                <a:xfrm rot="5400000">
                  <a:off x="597786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ttore 1 127"/>
                <p:cNvCxnSpPr/>
                <p:nvPr/>
              </p:nvCxnSpPr>
              <p:spPr>
                <a:xfrm rot="5400000">
                  <a:off x="652119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ttore 1 128"/>
                <p:cNvCxnSpPr/>
                <p:nvPr/>
              </p:nvCxnSpPr>
              <p:spPr>
                <a:xfrm rot="5400000">
                  <a:off x="7044320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nettore 1 129"/>
                <p:cNvCxnSpPr/>
                <p:nvPr/>
              </p:nvCxnSpPr>
              <p:spPr>
                <a:xfrm rot="5400000">
                  <a:off x="7572066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16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2620223"/>
                  </p:ext>
                </p:extLst>
              </p:nvPr>
            </p:nvGraphicFramePr>
            <p:xfrm>
              <a:off x="5804900" y="970522"/>
              <a:ext cx="332349" cy="425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5" name="Equation" r:id="rId14" imgW="177480" imgH="228600" progId="Equation.DSMT4">
                      <p:embed/>
                    </p:oleObj>
                  </mc:Choice>
                  <mc:Fallback>
                    <p:oleObj name="Equation" r:id="rId14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4900" y="970522"/>
                            <a:ext cx="332349" cy="4255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7" name="Connettore 1 116"/>
              <p:cNvCxnSpPr/>
              <p:nvPr/>
            </p:nvCxnSpPr>
            <p:spPr>
              <a:xfrm>
                <a:off x="5831625" y="1397088"/>
                <a:ext cx="0" cy="216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1 117"/>
              <p:cNvCxnSpPr/>
              <p:nvPr/>
            </p:nvCxnSpPr>
            <p:spPr>
              <a:xfrm rot="10800000">
                <a:off x="5737012" y="152971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1 118"/>
              <p:cNvCxnSpPr/>
              <p:nvPr/>
            </p:nvCxnSpPr>
            <p:spPr>
              <a:xfrm rot="10800000">
                <a:off x="5746532" y="2010737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ttore 1 119"/>
              <p:cNvCxnSpPr/>
              <p:nvPr/>
            </p:nvCxnSpPr>
            <p:spPr>
              <a:xfrm rot="10800000">
                <a:off x="5746533" y="292514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 rot="10800000">
                <a:off x="5756053" y="3406167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CasellaDiTesto 121"/>
              <p:cNvSpPr txBox="1"/>
              <p:nvPr/>
            </p:nvSpPr>
            <p:spPr>
              <a:xfrm>
                <a:off x="5535877" y="13724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CasellaDiTesto 122"/>
              <p:cNvSpPr txBox="1"/>
              <p:nvPr/>
            </p:nvSpPr>
            <p:spPr>
              <a:xfrm>
                <a:off x="5482593" y="322565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uppo 7"/>
          <p:cNvGrpSpPr/>
          <p:nvPr/>
        </p:nvGrpSpPr>
        <p:grpSpPr>
          <a:xfrm>
            <a:off x="4978091" y="2761163"/>
            <a:ext cx="3960000" cy="1662935"/>
            <a:chOff x="5020955" y="2761163"/>
            <a:chExt cx="3960000" cy="1662935"/>
          </a:xfrm>
        </p:grpSpPr>
        <p:pic>
          <p:nvPicPr>
            <p:cNvPr id="84" name="Immagine 83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823" y="2856269"/>
              <a:ext cx="2918273" cy="1529661"/>
            </a:xfrm>
            <a:prstGeom prst="rect">
              <a:avLst/>
            </a:prstGeom>
          </p:spPr>
        </p:pic>
        <p:grpSp>
          <p:nvGrpSpPr>
            <p:cNvPr id="142" name="Gruppo 141"/>
            <p:cNvGrpSpPr/>
            <p:nvPr/>
          </p:nvGrpSpPr>
          <p:grpSpPr>
            <a:xfrm>
              <a:off x="5326718" y="3502838"/>
              <a:ext cx="3654237" cy="369370"/>
              <a:chOff x="4396520" y="4028639"/>
              <a:chExt cx="4171347" cy="485250"/>
            </a:xfrm>
          </p:grpSpPr>
          <p:grpSp>
            <p:nvGrpSpPr>
              <p:cNvPr id="151" name="Gruppo 150"/>
              <p:cNvGrpSpPr/>
              <p:nvPr/>
            </p:nvGrpSpPr>
            <p:grpSpPr>
              <a:xfrm>
                <a:off x="4396520" y="4039189"/>
                <a:ext cx="4171347" cy="474700"/>
                <a:chOff x="6111596" y="3191898"/>
                <a:chExt cx="4171347" cy="474700"/>
              </a:xfrm>
            </p:grpSpPr>
            <p:cxnSp>
              <p:nvCxnSpPr>
                <p:cNvPr id="158" name="Connettore 1 157"/>
                <p:cNvCxnSpPr/>
                <p:nvPr/>
              </p:nvCxnSpPr>
              <p:spPr>
                <a:xfrm>
                  <a:off x="6111596" y="3322256"/>
                  <a:ext cx="34938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CasellaDiTesto 158"/>
                <p:cNvSpPr txBox="1"/>
                <p:nvPr/>
              </p:nvSpPr>
              <p:spPr>
                <a:xfrm>
                  <a:off x="6606969" y="3350980"/>
                  <a:ext cx="2760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0" name="CasellaDiTesto 159"/>
                <p:cNvSpPr txBox="1"/>
                <p:nvPr/>
              </p:nvSpPr>
              <p:spPr>
                <a:xfrm>
                  <a:off x="7099106" y="3358821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1" name="CasellaDiTesto 160"/>
                <p:cNvSpPr txBox="1"/>
                <p:nvPr/>
              </p:nvSpPr>
              <p:spPr>
                <a:xfrm>
                  <a:off x="7621595" y="3352686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2" name="CasellaDiTesto 161"/>
                <p:cNvSpPr txBox="1"/>
                <p:nvPr/>
              </p:nvSpPr>
              <p:spPr>
                <a:xfrm>
                  <a:off x="8149573" y="3357683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3" name="CasellaDiTesto 162"/>
                <p:cNvSpPr txBox="1"/>
                <p:nvPr/>
              </p:nvSpPr>
              <p:spPr>
                <a:xfrm>
                  <a:off x="8672695" y="3349550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" name="CasellaDiTesto 163"/>
                <p:cNvSpPr txBox="1"/>
                <p:nvPr/>
              </p:nvSpPr>
              <p:spPr>
                <a:xfrm>
                  <a:off x="9187218" y="3345787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5" name="CasellaDiTesto 164"/>
                <p:cNvSpPr txBox="1"/>
                <p:nvPr/>
              </p:nvSpPr>
              <p:spPr>
                <a:xfrm>
                  <a:off x="9601346" y="3191898"/>
                  <a:ext cx="6815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it-IT" sz="1400" dirty="0" smtClean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m)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2" name="Connettore 1 151"/>
              <p:cNvCxnSpPr/>
              <p:nvPr/>
            </p:nvCxnSpPr>
            <p:spPr>
              <a:xfrm rot="5400000">
                <a:off x="4927973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ttore 1 152"/>
              <p:cNvCxnSpPr/>
              <p:nvPr/>
            </p:nvCxnSpPr>
            <p:spPr>
              <a:xfrm rot="5400000">
                <a:off x="5470731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ttore 1 153"/>
              <p:cNvCxnSpPr/>
              <p:nvPr/>
            </p:nvCxnSpPr>
            <p:spPr>
              <a:xfrm rot="5400000">
                <a:off x="5977868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ttore 1 154"/>
              <p:cNvCxnSpPr/>
              <p:nvPr/>
            </p:nvCxnSpPr>
            <p:spPr>
              <a:xfrm rot="5400000">
                <a:off x="6521198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ttore 1 155"/>
              <p:cNvCxnSpPr/>
              <p:nvPr/>
            </p:nvCxnSpPr>
            <p:spPr>
              <a:xfrm rot="5400000">
                <a:off x="7044320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ttore 1 156"/>
              <p:cNvCxnSpPr/>
              <p:nvPr/>
            </p:nvCxnSpPr>
            <p:spPr>
              <a:xfrm rot="5400000">
                <a:off x="7572066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Connettore 1 143"/>
            <p:cNvCxnSpPr/>
            <p:nvPr/>
          </p:nvCxnSpPr>
          <p:spPr>
            <a:xfrm>
              <a:off x="5326718" y="2779916"/>
              <a:ext cx="0" cy="164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/>
          </p:nvCxnSpPr>
          <p:spPr>
            <a:xfrm rot="10800000">
              <a:off x="5243834" y="2880872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/>
          </p:nvCxnSpPr>
          <p:spPr>
            <a:xfrm rot="10800000">
              <a:off x="5252174" y="3247023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/>
          </p:nvCxnSpPr>
          <p:spPr>
            <a:xfrm rot="10800000">
              <a:off x="5252175" y="3943067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/>
          </p:nvCxnSpPr>
          <p:spPr>
            <a:xfrm rot="10800000">
              <a:off x="5260515" y="4309218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CasellaDiTesto 148"/>
            <p:cNvSpPr txBox="1"/>
            <p:nvPr/>
          </p:nvSpPr>
          <p:spPr>
            <a:xfrm>
              <a:off x="5067634" y="2761163"/>
              <a:ext cx="240413" cy="234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it-IT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CasellaDiTesto 149"/>
            <p:cNvSpPr txBox="1"/>
            <p:nvPr/>
          </p:nvSpPr>
          <p:spPr>
            <a:xfrm>
              <a:off x="5020955" y="4171815"/>
              <a:ext cx="292372" cy="234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it-IT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4975189" y="4518996"/>
            <a:ext cx="3960000" cy="1662935"/>
            <a:chOff x="5003765" y="4576148"/>
            <a:chExt cx="3960000" cy="1662935"/>
          </a:xfrm>
        </p:grpSpPr>
        <p:pic>
          <p:nvPicPr>
            <p:cNvPr id="83" name="Immagine 82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062" y="4652540"/>
              <a:ext cx="2918273" cy="1529661"/>
            </a:xfrm>
            <a:prstGeom prst="rect">
              <a:avLst/>
            </a:prstGeom>
          </p:spPr>
        </p:pic>
        <p:grpSp>
          <p:nvGrpSpPr>
            <p:cNvPr id="169" name="Gruppo 168"/>
            <p:cNvGrpSpPr/>
            <p:nvPr/>
          </p:nvGrpSpPr>
          <p:grpSpPr>
            <a:xfrm>
              <a:off x="5309528" y="5317823"/>
              <a:ext cx="3654237" cy="369370"/>
              <a:chOff x="4396520" y="4028639"/>
              <a:chExt cx="4171347" cy="485250"/>
            </a:xfrm>
          </p:grpSpPr>
          <p:grpSp>
            <p:nvGrpSpPr>
              <p:cNvPr id="178" name="Gruppo 177"/>
              <p:cNvGrpSpPr/>
              <p:nvPr/>
            </p:nvGrpSpPr>
            <p:grpSpPr>
              <a:xfrm>
                <a:off x="4396520" y="4039189"/>
                <a:ext cx="4171347" cy="474700"/>
                <a:chOff x="6111596" y="3191898"/>
                <a:chExt cx="4171347" cy="474700"/>
              </a:xfrm>
            </p:grpSpPr>
            <p:cxnSp>
              <p:nvCxnSpPr>
                <p:cNvPr id="185" name="Connettore 1 184"/>
                <p:cNvCxnSpPr/>
                <p:nvPr/>
              </p:nvCxnSpPr>
              <p:spPr>
                <a:xfrm>
                  <a:off x="6111596" y="3322256"/>
                  <a:ext cx="349382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CasellaDiTesto 185"/>
                <p:cNvSpPr txBox="1"/>
                <p:nvPr/>
              </p:nvSpPr>
              <p:spPr>
                <a:xfrm>
                  <a:off x="6606969" y="3350980"/>
                  <a:ext cx="27603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7" name="CasellaDiTesto 186"/>
                <p:cNvSpPr txBox="1"/>
                <p:nvPr/>
              </p:nvSpPr>
              <p:spPr>
                <a:xfrm>
                  <a:off x="7099106" y="3358821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CasellaDiTesto 187"/>
                <p:cNvSpPr txBox="1"/>
                <p:nvPr/>
              </p:nvSpPr>
              <p:spPr>
                <a:xfrm>
                  <a:off x="7621595" y="3352686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9" name="CasellaDiTesto 188"/>
                <p:cNvSpPr txBox="1"/>
                <p:nvPr/>
              </p:nvSpPr>
              <p:spPr>
                <a:xfrm>
                  <a:off x="8149573" y="3357683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0" name="CasellaDiTesto 189"/>
                <p:cNvSpPr txBox="1"/>
                <p:nvPr/>
              </p:nvSpPr>
              <p:spPr>
                <a:xfrm>
                  <a:off x="8672695" y="3349550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1" name="CasellaDiTesto 190"/>
                <p:cNvSpPr txBox="1"/>
                <p:nvPr/>
              </p:nvSpPr>
              <p:spPr>
                <a:xfrm>
                  <a:off x="9187218" y="3345787"/>
                  <a:ext cx="3642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CasellaDiTesto 191"/>
                <p:cNvSpPr txBox="1"/>
                <p:nvPr/>
              </p:nvSpPr>
              <p:spPr>
                <a:xfrm>
                  <a:off x="9601346" y="3191898"/>
                  <a:ext cx="6815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it-IT" sz="1400" dirty="0" smtClean="0"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m</a:t>
                  </a:r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m)</a:t>
                  </a:r>
                  <a:endParaRPr lang="it-IT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79" name="Connettore 1 178"/>
              <p:cNvCxnSpPr/>
              <p:nvPr/>
            </p:nvCxnSpPr>
            <p:spPr>
              <a:xfrm rot="5400000">
                <a:off x="4927973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ttore 1 179"/>
              <p:cNvCxnSpPr/>
              <p:nvPr/>
            </p:nvCxnSpPr>
            <p:spPr>
              <a:xfrm rot="5400000">
                <a:off x="5470731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nettore 1 180"/>
              <p:cNvCxnSpPr/>
              <p:nvPr/>
            </p:nvCxnSpPr>
            <p:spPr>
              <a:xfrm rot="5400000">
                <a:off x="5977868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nettore 1 181"/>
              <p:cNvCxnSpPr/>
              <p:nvPr/>
            </p:nvCxnSpPr>
            <p:spPr>
              <a:xfrm rot="5400000">
                <a:off x="6521198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nettore 1 182"/>
              <p:cNvCxnSpPr/>
              <p:nvPr/>
            </p:nvCxnSpPr>
            <p:spPr>
              <a:xfrm rot="5400000">
                <a:off x="7044320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ttore 1 183"/>
              <p:cNvCxnSpPr/>
              <p:nvPr/>
            </p:nvCxnSpPr>
            <p:spPr>
              <a:xfrm rot="5400000">
                <a:off x="7572066" y="4124039"/>
                <a:ext cx="190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Connettore 1 170"/>
            <p:cNvCxnSpPr/>
            <p:nvPr/>
          </p:nvCxnSpPr>
          <p:spPr>
            <a:xfrm>
              <a:off x="5309528" y="4594901"/>
              <a:ext cx="0" cy="1644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/>
          </p:nvCxnSpPr>
          <p:spPr>
            <a:xfrm rot="10800000">
              <a:off x="5226644" y="4695857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/>
          </p:nvCxnSpPr>
          <p:spPr>
            <a:xfrm rot="10800000">
              <a:off x="5234984" y="5062008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/>
          </p:nvCxnSpPr>
          <p:spPr>
            <a:xfrm rot="10800000">
              <a:off x="5234985" y="5758052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/>
          </p:nvCxnSpPr>
          <p:spPr>
            <a:xfrm rot="10800000">
              <a:off x="5243325" y="6124203"/>
              <a:ext cx="1261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CasellaDiTesto 175"/>
            <p:cNvSpPr txBox="1"/>
            <p:nvPr/>
          </p:nvSpPr>
          <p:spPr>
            <a:xfrm>
              <a:off x="5050444" y="4576148"/>
              <a:ext cx="240413" cy="234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it-IT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CasellaDiTesto 176"/>
            <p:cNvSpPr txBox="1"/>
            <p:nvPr/>
          </p:nvSpPr>
          <p:spPr>
            <a:xfrm>
              <a:off x="5003765" y="5986800"/>
              <a:ext cx="292372" cy="234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it-IT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po 15"/>
          <p:cNvGrpSpPr>
            <a:grpSpLocks noChangeAspect="1"/>
          </p:cNvGrpSpPr>
          <p:nvPr/>
        </p:nvGrpSpPr>
        <p:grpSpPr>
          <a:xfrm>
            <a:off x="8845881" y="3617995"/>
            <a:ext cx="3096000" cy="1539308"/>
            <a:chOff x="7955726" y="2880485"/>
            <a:chExt cx="4653039" cy="2721713"/>
          </a:xfrm>
        </p:grpSpPr>
        <p:pic>
          <p:nvPicPr>
            <p:cNvPr id="82" name="Immagine 8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766" y="3416639"/>
              <a:ext cx="3429000" cy="2114550"/>
            </a:xfrm>
            <a:prstGeom prst="rect">
              <a:avLst/>
            </a:prstGeom>
          </p:spPr>
        </p:pic>
        <p:grpSp>
          <p:nvGrpSpPr>
            <p:cNvPr id="195" name="Gruppo 194"/>
            <p:cNvGrpSpPr/>
            <p:nvPr/>
          </p:nvGrpSpPr>
          <p:grpSpPr>
            <a:xfrm>
              <a:off x="7955726" y="2880485"/>
              <a:ext cx="4653039" cy="2721713"/>
              <a:chOff x="5482593" y="970522"/>
              <a:chExt cx="4520379" cy="2586566"/>
            </a:xfrm>
          </p:grpSpPr>
          <p:grpSp>
            <p:nvGrpSpPr>
              <p:cNvPr id="196" name="Gruppo 195"/>
              <p:cNvGrpSpPr/>
              <p:nvPr/>
            </p:nvGrpSpPr>
            <p:grpSpPr>
              <a:xfrm>
                <a:off x="5831625" y="2346807"/>
                <a:ext cx="4171347" cy="485250"/>
                <a:chOff x="4396520" y="4028639"/>
                <a:chExt cx="4171347" cy="485250"/>
              </a:xfrm>
            </p:grpSpPr>
            <p:grpSp>
              <p:nvGrpSpPr>
                <p:cNvPr id="205" name="Gruppo 204"/>
                <p:cNvGrpSpPr/>
                <p:nvPr/>
              </p:nvGrpSpPr>
              <p:grpSpPr>
                <a:xfrm>
                  <a:off x="4396520" y="4039189"/>
                  <a:ext cx="4171347" cy="474700"/>
                  <a:chOff x="6111596" y="3191898"/>
                  <a:chExt cx="4171347" cy="474700"/>
                </a:xfrm>
              </p:grpSpPr>
              <p:cxnSp>
                <p:nvCxnSpPr>
                  <p:cNvPr id="212" name="Connettore 1 211"/>
                  <p:cNvCxnSpPr/>
                  <p:nvPr/>
                </p:nvCxnSpPr>
                <p:spPr>
                  <a:xfrm>
                    <a:off x="6111596" y="3322256"/>
                    <a:ext cx="349382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3" name="CasellaDiTesto 212"/>
                  <p:cNvSpPr txBox="1"/>
                  <p:nvPr/>
                </p:nvSpPr>
                <p:spPr>
                  <a:xfrm>
                    <a:off x="6606969" y="3350980"/>
                    <a:ext cx="27603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4" name="CasellaDiTesto 213"/>
                  <p:cNvSpPr txBox="1"/>
                  <p:nvPr/>
                </p:nvSpPr>
                <p:spPr>
                  <a:xfrm>
                    <a:off x="7099106" y="3358821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5" name="CasellaDiTesto 214"/>
                  <p:cNvSpPr txBox="1"/>
                  <p:nvPr/>
                </p:nvSpPr>
                <p:spPr>
                  <a:xfrm>
                    <a:off x="7621595" y="3352686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6" name="CasellaDiTesto 215"/>
                  <p:cNvSpPr txBox="1"/>
                  <p:nvPr/>
                </p:nvSpPr>
                <p:spPr>
                  <a:xfrm>
                    <a:off x="8149573" y="3357683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7" name="CasellaDiTesto 216"/>
                  <p:cNvSpPr txBox="1"/>
                  <p:nvPr/>
                </p:nvSpPr>
                <p:spPr>
                  <a:xfrm>
                    <a:off x="8672695" y="3349550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8" name="CasellaDiTesto 217"/>
                  <p:cNvSpPr txBox="1"/>
                  <p:nvPr/>
                </p:nvSpPr>
                <p:spPr>
                  <a:xfrm>
                    <a:off x="9187218" y="3345787"/>
                    <a:ext cx="36420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9" name="CasellaDiTesto 218"/>
                  <p:cNvSpPr txBox="1"/>
                  <p:nvPr/>
                </p:nvSpPr>
                <p:spPr>
                  <a:xfrm>
                    <a:off x="9601346" y="3191898"/>
                    <a:ext cx="68159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:r>
                      <a:rPr lang="it-IT" sz="1400" dirty="0" smtClean="0">
                        <a:latin typeface="Symbol" panose="05050102010706020507" pitchFamily="18" charset="2"/>
                        <a:cs typeface="Times New Roman" panose="02020603050405020304" pitchFamily="18" charset="0"/>
                      </a:rPr>
                      <a:t>m</a:t>
                    </a:r>
                    <a:r>
                      <a:rPr lang="it-IT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m)</a:t>
                    </a:r>
                    <a:endParaRPr lang="it-IT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206" name="Connettore 1 205"/>
                <p:cNvCxnSpPr/>
                <p:nvPr/>
              </p:nvCxnSpPr>
              <p:spPr>
                <a:xfrm rot="5400000">
                  <a:off x="4927973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Connettore 1 206"/>
                <p:cNvCxnSpPr/>
                <p:nvPr/>
              </p:nvCxnSpPr>
              <p:spPr>
                <a:xfrm rot="5400000">
                  <a:off x="5470731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nettore 1 207"/>
                <p:cNvCxnSpPr/>
                <p:nvPr/>
              </p:nvCxnSpPr>
              <p:spPr>
                <a:xfrm rot="5400000">
                  <a:off x="597786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nettore 1 208"/>
                <p:cNvCxnSpPr/>
                <p:nvPr/>
              </p:nvCxnSpPr>
              <p:spPr>
                <a:xfrm rot="5400000">
                  <a:off x="6521198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nettore 1 209"/>
                <p:cNvCxnSpPr/>
                <p:nvPr/>
              </p:nvCxnSpPr>
              <p:spPr>
                <a:xfrm rot="5400000">
                  <a:off x="7044320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nettore 1 210"/>
                <p:cNvCxnSpPr/>
                <p:nvPr/>
              </p:nvCxnSpPr>
              <p:spPr>
                <a:xfrm rot="5400000">
                  <a:off x="7572066" y="4124039"/>
                  <a:ext cx="190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97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8611697"/>
                  </p:ext>
                </p:extLst>
              </p:nvPr>
            </p:nvGraphicFramePr>
            <p:xfrm>
              <a:off x="5804900" y="970522"/>
              <a:ext cx="332349" cy="425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436" name="Equation" r:id="rId18" imgW="177480" imgH="228600" progId="Equation.DSMT4">
                      <p:embed/>
                    </p:oleObj>
                  </mc:Choice>
                  <mc:Fallback>
                    <p:oleObj name="Equation" r:id="rId18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4900" y="970522"/>
                            <a:ext cx="332349" cy="4255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98" name="Connettore 1 197"/>
              <p:cNvCxnSpPr/>
              <p:nvPr/>
            </p:nvCxnSpPr>
            <p:spPr>
              <a:xfrm>
                <a:off x="5831625" y="1397088"/>
                <a:ext cx="0" cy="2160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ttore 1 198"/>
              <p:cNvCxnSpPr/>
              <p:nvPr/>
            </p:nvCxnSpPr>
            <p:spPr>
              <a:xfrm rot="10800000">
                <a:off x="5737012" y="152971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ttore 1 199"/>
              <p:cNvCxnSpPr/>
              <p:nvPr/>
            </p:nvCxnSpPr>
            <p:spPr>
              <a:xfrm rot="10800000">
                <a:off x="5746532" y="2010737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nettore 1 200"/>
              <p:cNvCxnSpPr/>
              <p:nvPr/>
            </p:nvCxnSpPr>
            <p:spPr>
              <a:xfrm rot="10800000">
                <a:off x="5746533" y="292514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ttore 1 201"/>
              <p:cNvCxnSpPr/>
              <p:nvPr/>
            </p:nvCxnSpPr>
            <p:spPr>
              <a:xfrm rot="10800000">
                <a:off x="5756053" y="3406167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CasellaDiTesto 202"/>
              <p:cNvSpPr txBox="1"/>
              <p:nvPr/>
            </p:nvSpPr>
            <p:spPr>
              <a:xfrm>
                <a:off x="5535877" y="137245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4" name="CasellaDiTesto 203"/>
              <p:cNvSpPr txBox="1"/>
              <p:nvPr/>
            </p:nvSpPr>
            <p:spPr>
              <a:xfrm>
                <a:off x="5482593" y="322565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it-I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0" name="CasellaDiTesto 219"/>
          <p:cNvSpPr txBox="1"/>
          <p:nvPr/>
        </p:nvSpPr>
        <p:spPr>
          <a:xfrm>
            <a:off x="6833690" y="106111"/>
            <a:ext cx="4520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Domain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altLang="it-IT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Self-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Induced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Transparency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(SIT)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pulse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22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3" name="CasellaDiTesto 222"/>
          <p:cNvSpPr txBox="1"/>
          <p:nvPr/>
        </p:nvSpPr>
        <p:spPr>
          <a:xfrm>
            <a:off x="107242" y="4831585"/>
            <a:ext cx="492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CasellaDiTesto 192"/>
          <p:cNvSpPr txBox="1"/>
          <p:nvPr/>
        </p:nvSpPr>
        <p:spPr>
          <a:xfrm>
            <a:off x="6139158" y="630227"/>
            <a:ext cx="564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" name="Immagine 19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0" y="1060450"/>
            <a:ext cx="4352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6833690" y="106111"/>
            <a:ext cx="4520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Domain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altLang="it-IT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Edge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modes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detection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53" name="Connettore 2 52"/>
          <p:cNvCxnSpPr/>
          <p:nvPr/>
        </p:nvCxnSpPr>
        <p:spPr>
          <a:xfrm flipV="1">
            <a:off x="7143750" y="787490"/>
            <a:ext cx="0" cy="1911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7015163" y="2455953"/>
            <a:ext cx="2686050" cy="1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9415463" y="2497856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6845300" y="650463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99475"/>
              </p:ext>
            </p:extLst>
          </p:nvPr>
        </p:nvGraphicFramePr>
        <p:xfrm>
          <a:off x="7785569" y="641343"/>
          <a:ext cx="866775" cy="283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9"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5569" y="641343"/>
                        <a:ext cx="866775" cy="283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CasellaDiTesto 67"/>
          <p:cNvSpPr txBox="1"/>
          <p:nvPr/>
        </p:nvSpPr>
        <p:spPr>
          <a:xfrm>
            <a:off x="8913365" y="800127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</a:t>
            </a:r>
            <a:endParaRPr lang="it-IT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8866507" y="1620329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Immagine 6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0" y="1129035"/>
            <a:ext cx="1962502" cy="1334062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7172305" y="1377249"/>
            <a:ext cx="2257803" cy="1093554"/>
            <a:chOff x="7172305" y="1650209"/>
            <a:chExt cx="2257803" cy="1093554"/>
          </a:xfrm>
        </p:grpSpPr>
        <p:sp>
          <p:nvSpPr>
            <p:cNvPr id="55" name="Rettangolo 54"/>
            <p:cNvSpPr/>
            <p:nvPr/>
          </p:nvSpPr>
          <p:spPr>
            <a:xfrm>
              <a:off x="7172305" y="2671763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7324705" y="2595557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7481873" y="2524115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7639031" y="2452675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7767624" y="2352673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7920024" y="2276467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8077192" y="2205025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8234350" y="2133585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8401048" y="2057377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8558206" y="1985937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8725247" y="1945505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8877647" y="1869299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9034815" y="1797857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9191973" y="1726417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9358671" y="1650209"/>
              <a:ext cx="71437" cy="72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6850063" y="1122444"/>
            <a:ext cx="1533378" cy="1635796"/>
            <a:chOff x="6850063" y="1395404"/>
            <a:chExt cx="1533378" cy="1635796"/>
          </a:xfrm>
        </p:grpSpPr>
        <p:graphicFrame>
          <p:nvGraphicFramePr>
            <p:cNvPr id="7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8959686"/>
                </p:ext>
              </p:extLst>
            </p:nvPr>
          </p:nvGraphicFramePr>
          <p:xfrm>
            <a:off x="7481602" y="2747037"/>
            <a:ext cx="220662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0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1602" y="2747037"/>
                          <a:ext cx="220662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Connettore 1 6"/>
            <p:cNvCxnSpPr/>
            <p:nvPr/>
          </p:nvCxnSpPr>
          <p:spPr>
            <a:xfrm>
              <a:off x="7557143" y="1395404"/>
              <a:ext cx="0" cy="13477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/>
          </p:nvCxnSpPr>
          <p:spPr>
            <a:xfrm rot="5400000">
              <a:off x="7709543" y="1834412"/>
              <a:ext cx="0" cy="13477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752047"/>
                </p:ext>
              </p:extLst>
            </p:nvPr>
          </p:nvGraphicFramePr>
          <p:xfrm>
            <a:off x="6850063" y="2366963"/>
            <a:ext cx="17462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1" name="Equation" r:id="rId9" imgW="139680" imgH="228600" progId="Equation.DSMT4">
                    <p:embed/>
                  </p:oleObj>
                </mc:Choice>
                <mc:Fallback>
                  <p:oleObj name="Equation" r:id="rId9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0063" y="2366963"/>
                          <a:ext cx="174625" cy="284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po 10"/>
          <p:cNvGrpSpPr/>
          <p:nvPr/>
        </p:nvGrpSpPr>
        <p:grpSpPr>
          <a:xfrm>
            <a:off x="6870700" y="1097422"/>
            <a:ext cx="1542309" cy="1660818"/>
            <a:chOff x="6870700" y="1370382"/>
            <a:chExt cx="1542309" cy="1660818"/>
          </a:xfrm>
        </p:grpSpPr>
        <p:graphicFrame>
          <p:nvGraphicFramePr>
            <p:cNvPr id="7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1989699"/>
                </p:ext>
              </p:extLst>
            </p:nvPr>
          </p:nvGraphicFramePr>
          <p:xfrm>
            <a:off x="8035594" y="2747037"/>
            <a:ext cx="236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2" name="Equation" r:id="rId11" imgW="190440" imgH="228600" progId="Equation.DSMT4">
                    <p:embed/>
                  </p:oleObj>
                </mc:Choice>
                <mc:Fallback>
                  <p:oleObj name="Equation" r:id="rId11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5594" y="2747037"/>
                          <a:ext cx="236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Connettore 1 77"/>
            <p:cNvCxnSpPr/>
            <p:nvPr/>
          </p:nvCxnSpPr>
          <p:spPr>
            <a:xfrm>
              <a:off x="8118983" y="1370382"/>
              <a:ext cx="0" cy="13477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/>
          </p:nvCxnSpPr>
          <p:spPr>
            <a:xfrm rot="5400000">
              <a:off x="7739111" y="976868"/>
              <a:ext cx="0" cy="13477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94462"/>
                </p:ext>
              </p:extLst>
            </p:nvPr>
          </p:nvGraphicFramePr>
          <p:xfrm>
            <a:off x="6870700" y="1508125"/>
            <a:ext cx="190500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3" name="Equation" r:id="rId13" imgW="152280" imgH="228600" progId="Equation.DSMT4">
                    <p:embed/>
                  </p:oleObj>
                </mc:Choice>
                <mc:Fallback>
                  <p:oleObj name="Equation" r:id="rId13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0700" y="1508125"/>
                          <a:ext cx="190500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3" name="Immagine 8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graphicFrame>
        <p:nvGraphicFramePr>
          <p:cNvPr id="8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104220"/>
              </p:ext>
            </p:extLst>
          </p:nvPr>
        </p:nvGraphicFramePr>
        <p:xfrm>
          <a:off x="5696945" y="1630560"/>
          <a:ext cx="96202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4" name="Equation" r:id="rId16" imgW="774360" imgH="228600" progId="Equation.DSMT4">
                  <p:embed/>
                </p:oleObj>
              </mc:Choice>
              <mc:Fallback>
                <p:oleObj name="Equation" r:id="rId16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945" y="1630560"/>
                        <a:ext cx="96202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uppo 37"/>
          <p:cNvGrpSpPr/>
          <p:nvPr/>
        </p:nvGrpSpPr>
        <p:grpSpPr>
          <a:xfrm>
            <a:off x="808437" y="2966866"/>
            <a:ext cx="3665538" cy="2819400"/>
            <a:chOff x="808437" y="2966866"/>
            <a:chExt cx="3665538" cy="2819400"/>
          </a:xfrm>
        </p:grpSpPr>
        <p:pic>
          <p:nvPicPr>
            <p:cNvPr id="85" name="Immagine 8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08437" y="2966866"/>
              <a:ext cx="3429000" cy="2819400"/>
            </a:xfrm>
            <a:prstGeom prst="rect">
              <a:avLst/>
            </a:prstGeom>
          </p:spPr>
        </p:pic>
        <p:graphicFrame>
          <p:nvGraphicFramePr>
            <p:cNvPr id="8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787282"/>
                </p:ext>
              </p:extLst>
            </p:nvPr>
          </p:nvGraphicFramePr>
          <p:xfrm>
            <a:off x="3811987" y="4769735"/>
            <a:ext cx="42545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5" name="Equation" r:id="rId19" imgW="342720" imgH="203040" progId="Equation.DSMT4">
                    <p:embed/>
                  </p:oleObj>
                </mc:Choice>
                <mc:Fallback>
                  <p:oleObj name="Equation" r:id="rId19" imgW="342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1987" y="4769735"/>
                          <a:ext cx="425450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8657326"/>
                </p:ext>
              </p:extLst>
            </p:nvPr>
          </p:nvGraphicFramePr>
          <p:xfrm>
            <a:off x="3279775" y="5386388"/>
            <a:ext cx="3635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6" name="Equation" r:id="rId21" imgW="291960" imgH="164880" progId="Equation.DSMT4">
                    <p:embed/>
                  </p:oleObj>
                </mc:Choice>
                <mc:Fallback>
                  <p:oleObj name="Equation" r:id="rId21" imgW="2919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9775" y="5386388"/>
                          <a:ext cx="3635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135329"/>
                </p:ext>
              </p:extLst>
            </p:nvPr>
          </p:nvGraphicFramePr>
          <p:xfrm>
            <a:off x="4110437" y="4135709"/>
            <a:ext cx="3635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7" name="Equation" r:id="rId23" imgW="291960" imgH="164880" progId="Equation.DSMT4">
                    <p:embed/>
                  </p:oleObj>
                </mc:Choice>
                <mc:Fallback>
                  <p:oleObj name="Equation" r:id="rId23" imgW="2919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0437" y="4135709"/>
                          <a:ext cx="3635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472027"/>
                </p:ext>
              </p:extLst>
            </p:nvPr>
          </p:nvGraphicFramePr>
          <p:xfrm>
            <a:off x="1055688" y="4708720"/>
            <a:ext cx="142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8" name="Equation" r:id="rId25" imgW="114120" imgH="164880" progId="Equation.DSMT4">
                    <p:embed/>
                  </p:oleObj>
                </mc:Choice>
                <mc:Fallback>
                  <p:oleObj name="Equation" r:id="rId25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4708720"/>
                          <a:ext cx="142875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7580900"/>
                </p:ext>
              </p:extLst>
            </p:nvPr>
          </p:nvGraphicFramePr>
          <p:xfrm>
            <a:off x="3043237" y="5489575"/>
            <a:ext cx="222250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9" name="Equation" r:id="rId27" imgW="177480" imgH="164880" progId="Equation.DSMT4">
                    <p:embed/>
                  </p:oleObj>
                </mc:Choice>
                <mc:Fallback>
                  <p:oleObj name="Equation" r:id="rId27" imgW="1774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3237" y="5489575"/>
                          <a:ext cx="222250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437701"/>
                </p:ext>
              </p:extLst>
            </p:nvPr>
          </p:nvGraphicFramePr>
          <p:xfrm>
            <a:off x="1693863" y="5119688"/>
            <a:ext cx="550862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0" name="Equation" r:id="rId29" imgW="444240" imgH="203040" progId="Equation.DSMT4">
                    <p:embed/>
                  </p:oleObj>
                </mc:Choice>
                <mc:Fallback>
                  <p:oleObj name="Equation" r:id="rId29" imgW="4442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3863" y="5119688"/>
                          <a:ext cx="550862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1640419"/>
                </p:ext>
              </p:extLst>
            </p:nvPr>
          </p:nvGraphicFramePr>
          <p:xfrm>
            <a:off x="869950" y="3578225"/>
            <a:ext cx="22066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1" name="Equation" r:id="rId31" imgW="177480" imgH="228600" progId="Equation.DSMT4">
                    <p:embed/>
                  </p:oleObj>
                </mc:Choice>
                <mc:Fallback>
                  <p:oleObj name="Equation" r:id="rId31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950" y="3578225"/>
                          <a:ext cx="220663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uppo 36"/>
          <p:cNvGrpSpPr/>
          <p:nvPr/>
        </p:nvGrpSpPr>
        <p:grpSpPr>
          <a:xfrm>
            <a:off x="5761173" y="3367268"/>
            <a:ext cx="3637180" cy="2696017"/>
            <a:chOff x="5761173" y="3367268"/>
            <a:chExt cx="3637180" cy="2696017"/>
          </a:xfrm>
        </p:grpSpPr>
        <p:pic>
          <p:nvPicPr>
            <p:cNvPr id="86" name="Immagine 85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761173" y="3367268"/>
              <a:ext cx="3430800" cy="2587540"/>
            </a:xfrm>
            <a:prstGeom prst="rect">
              <a:avLst/>
            </a:prstGeom>
          </p:spPr>
        </p:pic>
        <p:graphicFrame>
          <p:nvGraphicFramePr>
            <p:cNvPr id="8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6375511"/>
                </p:ext>
              </p:extLst>
            </p:nvPr>
          </p:nvGraphicFramePr>
          <p:xfrm>
            <a:off x="8664922" y="5108449"/>
            <a:ext cx="42545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2" name="Equation" r:id="rId34" imgW="342720" imgH="203040" progId="Equation.DSMT4">
                    <p:embed/>
                  </p:oleObj>
                </mc:Choice>
                <mc:Fallback>
                  <p:oleObj name="Equation" r:id="rId34" imgW="342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4922" y="5108449"/>
                          <a:ext cx="425450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170676"/>
                </p:ext>
              </p:extLst>
            </p:nvPr>
          </p:nvGraphicFramePr>
          <p:xfrm>
            <a:off x="8204153" y="5753024"/>
            <a:ext cx="3635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3" name="Equation" r:id="rId35" imgW="291960" imgH="164880" progId="Equation.DSMT4">
                    <p:embed/>
                  </p:oleObj>
                </mc:Choice>
                <mc:Fallback>
                  <p:oleObj name="Equation" r:id="rId35" imgW="2919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4153" y="5753024"/>
                          <a:ext cx="3635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863555"/>
                </p:ext>
              </p:extLst>
            </p:nvPr>
          </p:nvGraphicFramePr>
          <p:xfrm>
            <a:off x="9034815" y="4502345"/>
            <a:ext cx="3635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4" name="Equation" r:id="rId36" imgW="291960" imgH="164880" progId="Equation.DSMT4">
                    <p:embed/>
                  </p:oleObj>
                </mc:Choice>
                <mc:Fallback>
                  <p:oleObj name="Equation" r:id="rId36" imgW="2919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34815" y="4502345"/>
                          <a:ext cx="363538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780707"/>
                </p:ext>
              </p:extLst>
            </p:nvPr>
          </p:nvGraphicFramePr>
          <p:xfrm>
            <a:off x="5979936" y="5076055"/>
            <a:ext cx="14287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5" name="Equation" r:id="rId38" imgW="114120" imgH="164880" progId="Equation.DSMT4">
                    <p:embed/>
                  </p:oleObj>
                </mc:Choice>
                <mc:Fallback>
                  <p:oleObj name="Equation" r:id="rId38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9936" y="5076055"/>
                          <a:ext cx="142875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825228"/>
                </p:ext>
              </p:extLst>
            </p:nvPr>
          </p:nvGraphicFramePr>
          <p:xfrm>
            <a:off x="7967485" y="5856910"/>
            <a:ext cx="222250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6" name="Equation" r:id="rId40" imgW="177480" imgH="164880" progId="Equation.DSMT4">
                    <p:embed/>
                  </p:oleObj>
                </mc:Choice>
                <mc:Fallback>
                  <p:oleObj name="Equation" r:id="rId40" imgW="1774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7485" y="5856910"/>
                          <a:ext cx="222250" cy="206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917137"/>
                </p:ext>
              </p:extLst>
            </p:nvPr>
          </p:nvGraphicFramePr>
          <p:xfrm>
            <a:off x="6618111" y="5487023"/>
            <a:ext cx="550862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7" name="Equation" r:id="rId42" imgW="444240" imgH="203040" progId="Equation.DSMT4">
                    <p:embed/>
                  </p:oleObj>
                </mc:Choice>
                <mc:Fallback>
                  <p:oleObj name="Equation" r:id="rId42" imgW="4442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8111" y="5487023"/>
                          <a:ext cx="550862" cy="252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768123"/>
                </p:ext>
              </p:extLst>
            </p:nvPr>
          </p:nvGraphicFramePr>
          <p:xfrm>
            <a:off x="5825548" y="4044682"/>
            <a:ext cx="22066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8" name="Equation" r:id="rId44" imgW="177480" imgH="228600" progId="Equation.DSMT4">
                    <p:embed/>
                  </p:oleObj>
                </mc:Choice>
                <mc:Fallback>
                  <p:oleObj name="Equation" r:id="rId44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5548" y="4044682"/>
                          <a:ext cx="220663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2" name="Immagine 10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72021">
            <a:off x="6467406" y="3672788"/>
            <a:ext cx="1960400" cy="11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4" y="705608"/>
            <a:ext cx="43529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6833690" y="106111"/>
            <a:ext cx="452060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it-IT" altLang="it-IT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Domain </a:t>
            </a:r>
            <a:r>
              <a:rPr lang="it-IT" altLang="it-IT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it-IT" altLang="it-IT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Edge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modes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detection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47" y="3007885"/>
            <a:ext cx="2800350" cy="2124075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2778" y="544387"/>
            <a:ext cx="2895600" cy="58483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090" y="3719182"/>
            <a:ext cx="2743200" cy="2181225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825" y="1011996"/>
            <a:ext cx="2787957" cy="2102702"/>
          </a:xfrm>
          <a:prstGeom prst="rect">
            <a:avLst/>
          </a:prstGeom>
        </p:spPr>
      </p:pic>
      <p:graphicFrame>
        <p:nvGraphicFramePr>
          <p:cNvPr id="5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027056"/>
              </p:ext>
            </p:extLst>
          </p:nvPr>
        </p:nvGraphicFramePr>
        <p:xfrm>
          <a:off x="7427854" y="2404818"/>
          <a:ext cx="39528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1" name="Equation" r:id="rId8" imgW="317160" imgH="190440" progId="Equation.DSMT4">
                  <p:embed/>
                </p:oleObj>
              </mc:Choice>
              <mc:Fallback>
                <p:oleObj name="Equation" r:id="rId8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854" y="2404818"/>
                        <a:ext cx="395287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4290"/>
              </p:ext>
            </p:extLst>
          </p:nvPr>
        </p:nvGraphicFramePr>
        <p:xfrm>
          <a:off x="6964691" y="2946377"/>
          <a:ext cx="331788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2" name="Equation" r:id="rId10" imgW="266400" imgH="152280" progId="Equation.DSMT4">
                  <p:embed/>
                </p:oleObj>
              </mc:Choice>
              <mc:Fallback>
                <p:oleObj name="Equation" r:id="rId10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691" y="2946377"/>
                        <a:ext cx="331788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06591"/>
              </p:ext>
            </p:extLst>
          </p:nvPr>
        </p:nvGraphicFramePr>
        <p:xfrm>
          <a:off x="7678655" y="1873524"/>
          <a:ext cx="3333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3" name="Equation" r:id="rId12" imgW="266400" imgH="152280" progId="Equation.DSMT4">
                  <p:embed/>
                </p:oleObj>
              </mc:Choice>
              <mc:Fallback>
                <p:oleObj name="Equation" r:id="rId1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655" y="1873524"/>
                        <a:ext cx="3333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980142"/>
              </p:ext>
            </p:extLst>
          </p:nvPr>
        </p:nvGraphicFramePr>
        <p:xfrm>
          <a:off x="5135295" y="2362126"/>
          <a:ext cx="1428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4" name="Equation" r:id="rId14" imgW="114120" imgH="152280" progId="Equation.DSMT4">
                  <p:embed/>
                </p:oleObj>
              </mc:Choice>
              <mc:Fallback>
                <p:oleObj name="Equation" r:id="rId14" imgW="114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295" y="2362126"/>
                        <a:ext cx="1428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27351"/>
              </p:ext>
            </p:extLst>
          </p:nvPr>
        </p:nvGraphicFramePr>
        <p:xfrm>
          <a:off x="6742441" y="3007885"/>
          <a:ext cx="222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5" name="Equation" r:id="rId16" imgW="177480" imgH="152280" progId="Equation.DSMT4">
                  <p:embed/>
                </p:oleObj>
              </mc:Choice>
              <mc:Fallback>
                <p:oleObj name="Equation" r:id="rId16" imgW="177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441" y="3007885"/>
                        <a:ext cx="22225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60612"/>
              </p:ext>
            </p:extLst>
          </p:nvPr>
        </p:nvGraphicFramePr>
        <p:xfrm>
          <a:off x="5685643" y="2729163"/>
          <a:ext cx="5207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6" name="Equation" r:id="rId18" imgW="419040" imgH="190440" progId="Equation.DSMT4">
                  <p:embed/>
                </p:oleObj>
              </mc:Choice>
              <mc:Fallback>
                <p:oleObj name="Equation" r:id="rId18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643" y="2729163"/>
                        <a:ext cx="520700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95249"/>
              </p:ext>
            </p:extLst>
          </p:nvPr>
        </p:nvGraphicFramePr>
        <p:xfrm>
          <a:off x="4888494" y="1449959"/>
          <a:ext cx="220663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7" name="Equation" r:id="rId20" imgW="177480" imgH="228600" progId="Equation.DSMT4">
                  <p:embed/>
                </p:oleObj>
              </mc:Choice>
              <mc:Fallback>
                <p:oleObj name="Equation" r:id="rId20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8494" y="1449959"/>
                        <a:ext cx="220663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522778"/>
              </p:ext>
            </p:extLst>
          </p:nvPr>
        </p:nvGraphicFramePr>
        <p:xfrm>
          <a:off x="7537368" y="3759814"/>
          <a:ext cx="61595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8" name="Equation" r:id="rId22" imgW="495000" imgH="203040" progId="Equation.DSMT4">
                  <p:embed/>
                </p:oleObj>
              </mc:Choice>
              <mc:Fallback>
                <p:oleObj name="Equation" r:id="rId22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368" y="3759814"/>
                        <a:ext cx="61595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88980"/>
              </p:ext>
            </p:extLst>
          </p:nvPr>
        </p:nvGraphicFramePr>
        <p:xfrm>
          <a:off x="4286339" y="4453164"/>
          <a:ext cx="39528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29" name="Equation" r:id="rId24" imgW="317160" imgH="190440" progId="Equation.DSMT4">
                  <p:embed/>
                </p:oleObj>
              </mc:Choice>
              <mc:Fallback>
                <p:oleObj name="Equation" r:id="rId24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39" y="4453164"/>
                        <a:ext cx="395287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8559"/>
              </p:ext>
            </p:extLst>
          </p:nvPr>
        </p:nvGraphicFramePr>
        <p:xfrm>
          <a:off x="3823176" y="4994723"/>
          <a:ext cx="331788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0" name="Equation" r:id="rId25" imgW="266400" imgH="152280" progId="Equation.DSMT4">
                  <p:embed/>
                </p:oleObj>
              </mc:Choice>
              <mc:Fallback>
                <p:oleObj name="Equation" r:id="rId25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176" y="4994723"/>
                        <a:ext cx="331788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01733"/>
              </p:ext>
            </p:extLst>
          </p:nvPr>
        </p:nvGraphicFramePr>
        <p:xfrm>
          <a:off x="4537140" y="3921870"/>
          <a:ext cx="3333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1" name="Equation" r:id="rId26" imgW="266400" imgH="152280" progId="Equation.DSMT4">
                  <p:embed/>
                </p:oleObj>
              </mc:Choice>
              <mc:Fallback>
                <p:oleObj name="Equation" r:id="rId26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140" y="3921870"/>
                        <a:ext cx="3333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33745"/>
              </p:ext>
            </p:extLst>
          </p:nvPr>
        </p:nvGraphicFramePr>
        <p:xfrm>
          <a:off x="1993780" y="4410472"/>
          <a:ext cx="1428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2" name="Equation" r:id="rId27" imgW="114120" imgH="152280" progId="Equation.DSMT4">
                  <p:embed/>
                </p:oleObj>
              </mc:Choice>
              <mc:Fallback>
                <p:oleObj name="Equation" r:id="rId27" imgW="114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780" y="4410472"/>
                        <a:ext cx="1428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80791"/>
              </p:ext>
            </p:extLst>
          </p:nvPr>
        </p:nvGraphicFramePr>
        <p:xfrm>
          <a:off x="3600926" y="5056231"/>
          <a:ext cx="222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3" name="Equation" r:id="rId28" imgW="177480" imgH="152280" progId="Equation.DSMT4">
                  <p:embed/>
                </p:oleObj>
              </mc:Choice>
              <mc:Fallback>
                <p:oleObj name="Equation" r:id="rId28" imgW="177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926" y="5056231"/>
                        <a:ext cx="22225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439209"/>
              </p:ext>
            </p:extLst>
          </p:nvPr>
        </p:nvGraphicFramePr>
        <p:xfrm>
          <a:off x="2544128" y="4777509"/>
          <a:ext cx="5207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4" name="Equation" r:id="rId29" imgW="419040" imgH="190440" progId="Equation.DSMT4">
                  <p:embed/>
                </p:oleObj>
              </mc:Choice>
              <mc:Fallback>
                <p:oleObj name="Equation" r:id="rId29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128" y="4777509"/>
                        <a:ext cx="520700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13243"/>
              </p:ext>
            </p:extLst>
          </p:nvPr>
        </p:nvGraphicFramePr>
        <p:xfrm>
          <a:off x="7870767" y="5170183"/>
          <a:ext cx="39528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5" name="Equation" r:id="rId30" imgW="317160" imgH="190440" progId="Equation.DSMT4">
                  <p:embed/>
                </p:oleObj>
              </mc:Choice>
              <mc:Fallback>
                <p:oleObj name="Equation" r:id="rId30" imgW="317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767" y="5170183"/>
                        <a:ext cx="395287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1693"/>
              </p:ext>
            </p:extLst>
          </p:nvPr>
        </p:nvGraphicFramePr>
        <p:xfrm>
          <a:off x="7407604" y="5711742"/>
          <a:ext cx="331788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6" name="Equation" r:id="rId31" imgW="266400" imgH="152280" progId="Equation.DSMT4">
                  <p:embed/>
                </p:oleObj>
              </mc:Choice>
              <mc:Fallback>
                <p:oleObj name="Equation" r:id="rId31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604" y="5711742"/>
                        <a:ext cx="331788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815394"/>
              </p:ext>
            </p:extLst>
          </p:nvPr>
        </p:nvGraphicFramePr>
        <p:xfrm>
          <a:off x="8121568" y="4638889"/>
          <a:ext cx="3333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7" name="Equation" r:id="rId32" imgW="266400" imgH="152280" progId="Equation.DSMT4">
                  <p:embed/>
                </p:oleObj>
              </mc:Choice>
              <mc:Fallback>
                <p:oleObj name="Equation" r:id="rId3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568" y="4638889"/>
                        <a:ext cx="3333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981721"/>
              </p:ext>
            </p:extLst>
          </p:nvPr>
        </p:nvGraphicFramePr>
        <p:xfrm>
          <a:off x="5578208" y="5127491"/>
          <a:ext cx="1428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8" name="Equation" r:id="rId33" imgW="114120" imgH="152280" progId="Equation.DSMT4">
                  <p:embed/>
                </p:oleObj>
              </mc:Choice>
              <mc:Fallback>
                <p:oleObj name="Equation" r:id="rId33" imgW="114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208" y="5127491"/>
                        <a:ext cx="142875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0119"/>
              </p:ext>
            </p:extLst>
          </p:nvPr>
        </p:nvGraphicFramePr>
        <p:xfrm>
          <a:off x="7185354" y="5773250"/>
          <a:ext cx="2222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39" name="Equation" r:id="rId34" imgW="177480" imgH="152280" progId="Equation.DSMT4">
                  <p:embed/>
                </p:oleObj>
              </mc:Choice>
              <mc:Fallback>
                <p:oleObj name="Equation" r:id="rId34" imgW="177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354" y="5773250"/>
                        <a:ext cx="22225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43995"/>
              </p:ext>
            </p:extLst>
          </p:nvPr>
        </p:nvGraphicFramePr>
        <p:xfrm>
          <a:off x="6128556" y="5494528"/>
          <a:ext cx="520700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0" name="Equation" r:id="rId35" imgW="419040" imgH="190440" progId="Equation.DSMT4">
                  <p:embed/>
                </p:oleObj>
              </mc:Choice>
              <mc:Fallback>
                <p:oleObj name="Equation" r:id="rId35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556" y="5494528"/>
                        <a:ext cx="520700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44646"/>
              </p:ext>
            </p:extLst>
          </p:nvPr>
        </p:nvGraphicFramePr>
        <p:xfrm>
          <a:off x="3482975" y="2876550"/>
          <a:ext cx="7905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" name="Equation" r:id="rId36" imgW="634680" imgH="203040" progId="Equation.DSMT4">
                  <p:embed/>
                </p:oleObj>
              </mc:Choice>
              <mc:Fallback>
                <p:oleObj name="Equation" r:id="rId36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876550"/>
                        <a:ext cx="79057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844279"/>
              </p:ext>
            </p:extLst>
          </p:nvPr>
        </p:nvGraphicFramePr>
        <p:xfrm>
          <a:off x="6826250" y="842963"/>
          <a:ext cx="79057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2" name="Equation" r:id="rId38" imgW="634680" imgH="203040" progId="Equation.DSMT4">
                  <p:embed/>
                </p:oleObj>
              </mc:Choice>
              <mc:Fallback>
                <p:oleObj name="Equation" r:id="rId38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842963"/>
                        <a:ext cx="790575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59591"/>
              </p:ext>
            </p:extLst>
          </p:nvPr>
        </p:nvGraphicFramePr>
        <p:xfrm>
          <a:off x="382467" y="2402607"/>
          <a:ext cx="17541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3" name="Equation" r:id="rId40" imgW="1409400" imgH="241200" progId="Equation.DSMT4">
                  <p:embed/>
                </p:oleObj>
              </mc:Choice>
              <mc:Fallback>
                <p:oleObj name="Equation" r:id="rId40" imgW="1409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67" y="2402607"/>
                        <a:ext cx="175418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11435"/>
              </p:ext>
            </p:extLst>
          </p:nvPr>
        </p:nvGraphicFramePr>
        <p:xfrm>
          <a:off x="9067852" y="1603624"/>
          <a:ext cx="45878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4" name="Equation" r:id="rId42" imgW="368280" imgH="241200" progId="Equation.DSMT4">
                  <p:embed/>
                </p:oleObj>
              </mc:Choice>
              <mc:Fallback>
                <p:oleObj name="Equation" r:id="rId42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52" y="1603624"/>
                        <a:ext cx="458787" cy="300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2 5"/>
          <p:cNvCxnSpPr/>
          <p:nvPr/>
        </p:nvCxnSpPr>
        <p:spPr>
          <a:xfrm flipV="1">
            <a:off x="9154391" y="1863134"/>
            <a:ext cx="744496" cy="103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Light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propagation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in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topological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two-level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structures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791965" y="543232"/>
            <a:ext cx="229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8578" y="1160058"/>
            <a:ext cx="11000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demonstrated the presence of radiative topologically protected edge states in 1D resonant photonic crystals with a compound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centrosymmetric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survive despite the long-range light-induced coupling of the resonances and finite lifetime of their radiative decay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8578" y="2305176"/>
            <a:ext cx="1086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manifested in the stationary reflection spectra of the structure with finite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nonradiative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losses as well as in the time-dependent response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pulses. 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48578" y="3101695"/>
            <a:ext cx="11000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FDTD solutions of Maxwell-Bloch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we have shown that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direct observation of topological protected edge states can be achieved following the time evolution of the TLS population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55894" y="4233185"/>
            <a:ext cx="1091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 conditions localization manifests with a transition from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population inversion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standing one in the input face layers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95650" y="5107851"/>
            <a:ext cx="11000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realization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such RTI can be achieved considering as the active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TLS rare-earth ions 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wells embedded in a semiconductor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effective two-level systems for low densities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resonance close to the operating frequency.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Topological</a:t>
            </a:r>
            <a:r>
              <a:rPr lang="it-IT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properties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0" y="6402118"/>
            <a:ext cx="12191999" cy="476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7134171" y="2419601"/>
            <a:ext cx="2543586" cy="2318048"/>
            <a:chOff x="7881212" y="3078998"/>
            <a:chExt cx="2543586" cy="2318048"/>
          </a:xfrm>
        </p:grpSpPr>
        <p:pic>
          <p:nvPicPr>
            <p:cNvPr id="24" name="Picture 22" descr="Mug_and_Torus_morp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121" y="3078998"/>
              <a:ext cx="1217826" cy="121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2686" y="4129764"/>
              <a:ext cx="862112" cy="84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702286"/>
                </p:ext>
              </p:extLst>
            </p:nvPr>
          </p:nvGraphicFramePr>
          <p:xfrm>
            <a:off x="8941966" y="4542482"/>
            <a:ext cx="282842" cy="254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6" name="Equation" r:id="rId5" imgW="126720" imgH="114120" progId="Equation.DSMT4">
                    <p:embed/>
                  </p:oleObj>
                </mc:Choice>
                <mc:Fallback>
                  <p:oleObj name="Equation" r:id="rId5" imgW="126720" imgH="114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1966" y="4542482"/>
                          <a:ext cx="282842" cy="254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CasellaDiTesto 2"/>
            <p:cNvSpPr txBox="1"/>
            <p:nvPr/>
          </p:nvSpPr>
          <p:spPr>
            <a:xfrm>
              <a:off x="9323425" y="5027714"/>
              <a:ext cx="775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donut</a:t>
              </a:r>
              <a:endPara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881212" y="4140573"/>
              <a:ext cx="1028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coffecup</a:t>
              </a:r>
              <a:endPara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6566142" y="-65774"/>
            <a:ext cx="5220684" cy="3614043"/>
            <a:chOff x="5952302" y="-65715"/>
            <a:chExt cx="5220684" cy="3614043"/>
          </a:xfrm>
        </p:grpSpPr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067" y="-65715"/>
              <a:ext cx="2764907" cy="3002996"/>
            </a:xfrm>
            <a:prstGeom prst="rect">
              <a:avLst/>
            </a:prstGeom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302" y="457935"/>
              <a:ext cx="2144539" cy="2144539"/>
            </a:xfrm>
            <a:prstGeom prst="rect">
              <a:avLst/>
            </a:prstGeom>
          </p:spPr>
        </p:pic>
        <p:graphicFrame>
          <p:nvGraphicFramePr>
            <p:cNvPr id="30" name="Oggetto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73311"/>
                </p:ext>
              </p:extLst>
            </p:nvPr>
          </p:nvGraphicFramePr>
          <p:xfrm>
            <a:off x="9695549" y="1600225"/>
            <a:ext cx="228600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7" name="Equation" r:id="rId10" imgW="126720" imgH="114120" progId="Equation.DSMT4">
                    <p:embed/>
                  </p:oleObj>
                </mc:Choice>
                <mc:Fallback>
                  <p:oleObj name="Equation" r:id="rId10" imgW="126720" imgH="114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95549" y="1600225"/>
                          <a:ext cx="228600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ggetto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8039340"/>
                </p:ext>
              </p:extLst>
            </p:nvPr>
          </p:nvGraphicFramePr>
          <p:xfrm>
            <a:off x="7846475" y="1353250"/>
            <a:ext cx="25082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38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6475" y="1353250"/>
                          <a:ext cx="250825" cy="250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CasellaDiTesto 43"/>
            <p:cNvSpPr txBox="1"/>
            <p:nvPr/>
          </p:nvSpPr>
          <p:spPr>
            <a:xfrm>
              <a:off x="6121123" y="1921291"/>
              <a:ext cx="752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torus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8581343" y="1850613"/>
              <a:ext cx="861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sphere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9840883" y="2959052"/>
              <a:ext cx="99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ellipsoid</a:t>
              </a:r>
              <a:endParaRPr lang="it-IT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684" y="1386639"/>
              <a:ext cx="1990302" cy="2161689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6282544" y="4758748"/>
            <a:ext cx="294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527231"/>
              </p:ext>
            </p:extLst>
          </p:nvPr>
        </p:nvGraphicFramePr>
        <p:xfrm>
          <a:off x="7685471" y="5191478"/>
          <a:ext cx="1509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" name="Equation" r:id="rId15" imgW="838080" imgH="507960" progId="Equation.DSMT4">
                  <p:embed/>
                </p:oleObj>
              </mc:Choice>
              <mc:Fallback>
                <p:oleObj name="Equation" r:id="rId15" imgW="838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471" y="5191478"/>
                        <a:ext cx="15097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4" descr="http://www.clarksbury.com/cdl/maps/tube8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9" y="1515289"/>
            <a:ext cx="5933284" cy="40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/>
          <p:cNvSpPr txBox="1"/>
          <p:nvPr/>
        </p:nvSpPr>
        <p:spPr>
          <a:xfrm>
            <a:off x="9459339" y="5535586"/>
            <a:ext cx="2223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curvature</a:t>
            </a:r>
            <a:endParaRPr lang="it-IT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nettore 7 7"/>
          <p:cNvCxnSpPr>
            <a:stCxn id="50" idx="2"/>
          </p:cNvCxnSpPr>
          <p:nvPr/>
        </p:nvCxnSpPr>
        <p:spPr>
          <a:xfrm rot="5400000" flipH="1">
            <a:off x="9611932" y="4976717"/>
            <a:ext cx="162693" cy="1755267"/>
          </a:xfrm>
          <a:prstGeom prst="curvedConnector4">
            <a:avLst>
              <a:gd name="adj1" fmla="val -140510"/>
              <a:gd name="adj2" fmla="val 8166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28593"/>
              </p:ext>
            </p:extLst>
          </p:nvPr>
        </p:nvGraphicFramePr>
        <p:xfrm>
          <a:off x="2315047" y="1902910"/>
          <a:ext cx="1208990" cy="1407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name="Immagine bitmap" r:id="rId3" imgW="1809524" imgH="2104762" progId="Paint.Picture">
                  <p:embed/>
                </p:oleObj>
              </mc:Choice>
              <mc:Fallback>
                <p:oleObj name="Immagine bitmap" r:id="rId3" imgW="1809524" imgH="21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047" y="1902910"/>
                        <a:ext cx="1208990" cy="1407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00928"/>
              </p:ext>
            </p:extLst>
          </p:nvPr>
        </p:nvGraphicFramePr>
        <p:xfrm>
          <a:off x="661189" y="899794"/>
          <a:ext cx="1273995" cy="149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5" name="Immagine bitmap" r:id="rId5" imgW="1828571" imgH="2142857" progId="Paint.Picture">
                  <p:embed/>
                </p:oleObj>
              </mc:Choice>
              <mc:Fallback>
                <p:oleObj name="Immagine bitmap" r:id="rId5" imgW="1828571" imgH="2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89" y="899794"/>
                        <a:ext cx="1273995" cy="1492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568639"/>
              </p:ext>
            </p:extLst>
          </p:nvPr>
        </p:nvGraphicFramePr>
        <p:xfrm>
          <a:off x="3713040" y="974523"/>
          <a:ext cx="1490288" cy="190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Immagine bitmap" r:id="rId7" imgW="1704762" imgH="2180952" progId="Paint.Picture">
                  <p:embed/>
                </p:oleObj>
              </mc:Choice>
              <mc:Fallback>
                <p:oleObj name="Immagine bitmap" r:id="rId7" imgW="1704762" imgH="2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040" y="974523"/>
                        <a:ext cx="1490288" cy="1903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ottotitolo 2"/>
          <p:cNvSpPr txBox="1">
            <a:spLocks/>
          </p:cNvSpPr>
          <p:nvPr/>
        </p:nvSpPr>
        <p:spPr>
          <a:xfrm>
            <a:off x="0" y="6402118"/>
            <a:ext cx="12191999" cy="476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7297704" y="5135520"/>
            <a:ext cx="2855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Topological insulator</a:t>
            </a:r>
            <a:r>
              <a:rPr lang="it-IT" alt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6111" y="3572067"/>
            <a:ext cx="445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Landau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symmetry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-breaking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theory</a:t>
            </a:r>
            <a:endParaRPr lang="it-IT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87318" y="4625466"/>
            <a:ext cx="347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</a:rPr>
              <a:t>Topological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</a:rPr>
              <a:t>classification</a:t>
            </a: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312341" y="1385863"/>
            <a:ext cx="67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edge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286165" y="2863594"/>
            <a:ext cx="67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edge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 Box 88"/>
          <p:cNvSpPr txBox="1">
            <a:spLocks noChangeArrowheads="1"/>
          </p:cNvSpPr>
          <p:nvPr/>
        </p:nvSpPr>
        <p:spPr bwMode="auto">
          <a:xfrm>
            <a:off x="6397811" y="3246795"/>
            <a:ext cx="50360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inside the bulk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skip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2699202" y="4104319"/>
            <a:ext cx="225297" cy="475062"/>
          </a:xfrm>
          <a:prstGeom prst="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7203642" y="1724906"/>
            <a:ext cx="3443792" cy="1174718"/>
          </a:xfrm>
          <a:prstGeom prst="round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7286165" y="1775065"/>
            <a:ext cx="3230815" cy="136367"/>
            <a:chOff x="7556318" y="2873297"/>
            <a:chExt cx="3230815" cy="136367"/>
          </a:xfrm>
        </p:grpSpPr>
        <p:sp>
          <p:nvSpPr>
            <p:cNvPr id="11" name="Freccia circolare in su 10"/>
            <p:cNvSpPr/>
            <p:nvPr/>
          </p:nvSpPr>
          <p:spPr>
            <a:xfrm>
              <a:off x="7556318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6" name="Freccia circolare in su 45"/>
            <p:cNvSpPr/>
            <p:nvPr/>
          </p:nvSpPr>
          <p:spPr>
            <a:xfrm>
              <a:off x="7968030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7" name="Freccia circolare in su 46"/>
            <p:cNvSpPr/>
            <p:nvPr/>
          </p:nvSpPr>
          <p:spPr>
            <a:xfrm>
              <a:off x="8377464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8" name="Freccia circolare in su 47"/>
            <p:cNvSpPr/>
            <p:nvPr/>
          </p:nvSpPr>
          <p:spPr>
            <a:xfrm>
              <a:off x="8789176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49" name="Freccia circolare in su 48"/>
            <p:cNvSpPr/>
            <p:nvPr/>
          </p:nvSpPr>
          <p:spPr>
            <a:xfrm>
              <a:off x="9169039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0" name="Freccia circolare in su 49"/>
            <p:cNvSpPr/>
            <p:nvPr/>
          </p:nvSpPr>
          <p:spPr>
            <a:xfrm>
              <a:off x="9580751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1" name="Freccia circolare in su 50"/>
            <p:cNvSpPr/>
            <p:nvPr/>
          </p:nvSpPr>
          <p:spPr>
            <a:xfrm>
              <a:off x="9990185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2" name="Freccia circolare in su 51"/>
            <p:cNvSpPr/>
            <p:nvPr/>
          </p:nvSpPr>
          <p:spPr>
            <a:xfrm>
              <a:off x="10401897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pic>
        <p:nvPicPr>
          <p:cNvPr id="44" name="Immagine 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57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Topological</a:t>
            </a:r>
            <a:r>
              <a:rPr lang="it-IT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physics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9" name="Gruppo 58"/>
          <p:cNvGrpSpPr/>
          <p:nvPr/>
        </p:nvGrpSpPr>
        <p:grpSpPr>
          <a:xfrm flipH="1" flipV="1">
            <a:off x="7303101" y="2706399"/>
            <a:ext cx="3230815" cy="136367"/>
            <a:chOff x="7556318" y="2873297"/>
            <a:chExt cx="3230815" cy="136367"/>
          </a:xfrm>
        </p:grpSpPr>
        <p:sp>
          <p:nvSpPr>
            <p:cNvPr id="60" name="Freccia circolare in su 59"/>
            <p:cNvSpPr/>
            <p:nvPr/>
          </p:nvSpPr>
          <p:spPr>
            <a:xfrm>
              <a:off x="7556318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1" name="Freccia circolare in su 60"/>
            <p:cNvSpPr/>
            <p:nvPr/>
          </p:nvSpPr>
          <p:spPr>
            <a:xfrm>
              <a:off x="7968030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2" name="Freccia circolare in su 61"/>
            <p:cNvSpPr/>
            <p:nvPr/>
          </p:nvSpPr>
          <p:spPr>
            <a:xfrm>
              <a:off x="8377464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3" name="Freccia circolare in su 62"/>
            <p:cNvSpPr/>
            <p:nvPr/>
          </p:nvSpPr>
          <p:spPr>
            <a:xfrm>
              <a:off x="8789176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4" name="Freccia circolare in su 63"/>
            <p:cNvSpPr/>
            <p:nvPr/>
          </p:nvSpPr>
          <p:spPr>
            <a:xfrm>
              <a:off x="9169039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5" name="Freccia circolare in su 64"/>
            <p:cNvSpPr/>
            <p:nvPr/>
          </p:nvSpPr>
          <p:spPr>
            <a:xfrm>
              <a:off x="9580751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6" name="Freccia circolare in su 65"/>
            <p:cNvSpPr/>
            <p:nvPr/>
          </p:nvSpPr>
          <p:spPr>
            <a:xfrm>
              <a:off x="9990185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7" name="Freccia circolare in su 66"/>
            <p:cNvSpPr/>
            <p:nvPr/>
          </p:nvSpPr>
          <p:spPr>
            <a:xfrm>
              <a:off x="10401897" y="2873297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7466084" y="1007970"/>
            <a:ext cx="284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Quantum Hall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</a:rPr>
              <a:t>effect</a:t>
            </a:r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8716783" y="2146288"/>
            <a:ext cx="398075" cy="307828"/>
            <a:chOff x="8312227" y="4175841"/>
            <a:chExt cx="398075" cy="307828"/>
          </a:xfrm>
        </p:grpSpPr>
        <p:sp>
          <p:nvSpPr>
            <p:cNvPr id="68" name="Freccia circolare in su 67"/>
            <p:cNvSpPr/>
            <p:nvPr/>
          </p:nvSpPr>
          <p:spPr>
            <a:xfrm>
              <a:off x="8325066" y="4347302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0" name="Freccia circolare in su 69"/>
            <p:cNvSpPr/>
            <p:nvPr/>
          </p:nvSpPr>
          <p:spPr>
            <a:xfrm flipH="1" flipV="1">
              <a:off x="8312227" y="4175841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uppo 77"/>
          <p:cNvGrpSpPr/>
          <p:nvPr/>
        </p:nvGrpSpPr>
        <p:grpSpPr>
          <a:xfrm>
            <a:off x="8100891" y="2051400"/>
            <a:ext cx="398075" cy="307828"/>
            <a:chOff x="8312227" y="4175841"/>
            <a:chExt cx="398075" cy="307828"/>
          </a:xfrm>
        </p:grpSpPr>
        <p:sp>
          <p:nvSpPr>
            <p:cNvPr id="79" name="Freccia circolare in su 78"/>
            <p:cNvSpPr/>
            <p:nvPr/>
          </p:nvSpPr>
          <p:spPr>
            <a:xfrm>
              <a:off x="8325066" y="4347302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0" name="Freccia circolare in su 79"/>
            <p:cNvSpPr/>
            <p:nvPr/>
          </p:nvSpPr>
          <p:spPr>
            <a:xfrm flipH="1" flipV="1">
              <a:off x="8312227" y="4175841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uppo 80"/>
          <p:cNvGrpSpPr/>
          <p:nvPr/>
        </p:nvGrpSpPr>
        <p:grpSpPr>
          <a:xfrm>
            <a:off x="7422219" y="2244734"/>
            <a:ext cx="398075" cy="307828"/>
            <a:chOff x="8312227" y="4175841"/>
            <a:chExt cx="398075" cy="307828"/>
          </a:xfrm>
        </p:grpSpPr>
        <p:sp>
          <p:nvSpPr>
            <p:cNvPr id="82" name="Freccia circolare in su 81"/>
            <p:cNvSpPr/>
            <p:nvPr/>
          </p:nvSpPr>
          <p:spPr>
            <a:xfrm>
              <a:off x="8325066" y="4347302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3" name="Freccia circolare in su 82"/>
            <p:cNvSpPr/>
            <p:nvPr/>
          </p:nvSpPr>
          <p:spPr>
            <a:xfrm flipH="1" flipV="1">
              <a:off x="8312227" y="4175841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uppo 83"/>
          <p:cNvGrpSpPr/>
          <p:nvPr/>
        </p:nvGrpSpPr>
        <p:grpSpPr>
          <a:xfrm>
            <a:off x="9274303" y="2290449"/>
            <a:ext cx="398075" cy="307828"/>
            <a:chOff x="8312227" y="4175841"/>
            <a:chExt cx="398075" cy="307828"/>
          </a:xfrm>
        </p:grpSpPr>
        <p:sp>
          <p:nvSpPr>
            <p:cNvPr id="85" name="Freccia circolare in su 84"/>
            <p:cNvSpPr/>
            <p:nvPr/>
          </p:nvSpPr>
          <p:spPr>
            <a:xfrm>
              <a:off x="8325066" y="4347302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6" name="Freccia circolare in su 85"/>
            <p:cNvSpPr/>
            <p:nvPr/>
          </p:nvSpPr>
          <p:spPr>
            <a:xfrm flipH="1" flipV="1">
              <a:off x="8312227" y="4175841"/>
              <a:ext cx="385236" cy="1363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po 86"/>
          <p:cNvGrpSpPr/>
          <p:nvPr/>
        </p:nvGrpSpPr>
        <p:grpSpPr>
          <a:xfrm>
            <a:off x="9809129" y="2077339"/>
            <a:ext cx="398075" cy="307828"/>
            <a:chOff x="8312227" y="4175841"/>
            <a:chExt cx="398075" cy="307828"/>
          </a:xfrm>
          <a:solidFill>
            <a:srgbClr val="FF0000"/>
          </a:solidFill>
        </p:grpSpPr>
        <p:sp>
          <p:nvSpPr>
            <p:cNvPr id="88" name="Freccia circolare in su 87"/>
            <p:cNvSpPr/>
            <p:nvPr/>
          </p:nvSpPr>
          <p:spPr>
            <a:xfrm>
              <a:off x="8325066" y="4347302"/>
              <a:ext cx="385236" cy="136367"/>
            </a:xfrm>
            <a:prstGeom prst="curvedUp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9" name="Freccia circolare in su 88"/>
            <p:cNvSpPr/>
            <p:nvPr/>
          </p:nvSpPr>
          <p:spPr>
            <a:xfrm flipH="1" flipV="1">
              <a:off x="8312227" y="4175841"/>
              <a:ext cx="385236" cy="136367"/>
            </a:xfrm>
            <a:prstGeom prst="curvedUp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 Box 88"/>
          <p:cNvSpPr txBox="1">
            <a:spLocks noChangeArrowheads="1"/>
          </p:cNvSpPr>
          <p:nvPr/>
        </p:nvSpPr>
        <p:spPr bwMode="auto">
          <a:xfrm>
            <a:off x="9856906" y="2061099"/>
            <a:ext cx="336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smtClean="0">
                <a:solidFill>
                  <a:srgbClr val="FF0000"/>
                </a:solidFill>
              </a:rPr>
              <a:t>B</a:t>
            </a:r>
            <a:endParaRPr lang="it-IT" alt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ttotitolo 2"/>
          <p:cNvSpPr txBox="1">
            <a:spLocks/>
          </p:cNvSpPr>
          <p:nvPr/>
        </p:nvSpPr>
        <p:spPr>
          <a:xfrm>
            <a:off x="0" y="6402118"/>
            <a:ext cx="12191999" cy="476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graphicFrame>
        <p:nvGraphicFramePr>
          <p:cNvPr id="7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90371"/>
              </p:ext>
            </p:extLst>
          </p:nvPr>
        </p:nvGraphicFramePr>
        <p:xfrm>
          <a:off x="8176746" y="2186505"/>
          <a:ext cx="28130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4" name="Equation" r:id="rId4" imgW="1562040" imgH="482400" progId="Equation.DSMT4">
                  <p:embed/>
                </p:oleObj>
              </mc:Choice>
              <mc:Fallback>
                <p:oleObj name="Equation" r:id="rId4" imgW="1562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746" y="2186505"/>
                        <a:ext cx="281305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Topological</a:t>
            </a:r>
            <a:r>
              <a:rPr lang="it-IT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physics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1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17512"/>
              </p:ext>
            </p:extLst>
          </p:nvPr>
        </p:nvGraphicFramePr>
        <p:xfrm>
          <a:off x="2718068" y="3054973"/>
          <a:ext cx="29511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5" name="Equation" r:id="rId6" imgW="1638000" imgH="393480" progId="Equation.DSMT4">
                  <p:embed/>
                </p:oleObj>
              </mc:Choice>
              <mc:Fallback>
                <p:oleObj name="Equation" r:id="rId6" imgW="1638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068" y="3054973"/>
                        <a:ext cx="295116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251666"/>
              </p:ext>
            </p:extLst>
          </p:nvPr>
        </p:nvGraphicFramePr>
        <p:xfrm>
          <a:off x="8947568" y="1291002"/>
          <a:ext cx="208121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6" name="Equation" r:id="rId8" imgW="1155600" imgH="457200" progId="Equation.DSMT4">
                  <p:embed/>
                </p:oleObj>
              </mc:Choice>
              <mc:Fallback>
                <p:oleObj name="Equation" r:id="rId8" imgW="115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568" y="1291002"/>
                        <a:ext cx="208121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71964"/>
              </p:ext>
            </p:extLst>
          </p:nvPr>
        </p:nvGraphicFramePr>
        <p:xfrm>
          <a:off x="9039225" y="3175903"/>
          <a:ext cx="19224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7" name="Equation" r:id="rId10" imgW="1066680" imgH="253800" progId="Equation.DSMT4">
                  <p:embed/>
                </p:oleObj>
              </mc:Choice>
              <mc:Fallback>
                <p:oleObj name="Equation" r:id="rId10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9225" y="3175903"/>
                        <a:ext cx="19224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05557" y="3178473"/>
            <a:ext cx="198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Berry connection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68358" y="3190771"/>
            <a:ext cx="267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Bloch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502269" y="1390721"/>
            <a:ext cx="211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0"/>
          <p:cNvSpPr txBox="1">
            <a:spLocks noChangeArrowheads="1"/>
          </p:cNvSpPr>
          <p:nvPr/>
        </p:nvSpPr>
        <p:spPr bwMode="auto">
          <a:xfrm>
            <a:off x="4279497" y="550154"/>
            <a:ext cx="3278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Topological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indexes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70502" y="1428430"/>
            <a:ext cx="294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32525"/>
              </p:ext>
            </p:extLst>
          </p:nvPr>
        </p:nvGraphicFramePr>
        <p:xfrm>
          <a:off x="3240882" y="1202062"/>
          <a:ext cx="1509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8" name="Equation" r:id="rId12" imgW="838080" imgH="507960" progId="Equation.DSMT4">
                  <p:embed/>
                </p:oleObj>
              </mc:Choice>
              <mc:Fallback>
                <p:oleObj name="Equation" r:id="rId12" imgW="838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882" y="1202062"/>
                        <a:ext cx="15097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1559175" y="2395562"/>
            <a:ext cx="2223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</a:t>
            </a:r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curvature</a:t>
            </a:r>
            <a:endParaRPr lang="it-IT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153195" y="2389138"/>
            <a:ext cx="198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Berry curvature</a:t>
            </a:r>
            <a:endParaRPr lang="it-IT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5319799" y="1610436"/>
            <a:ext cx="698864" cy="10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541322" y="4276589"/>
            <a:ext cx="1058458" cy="1437790"/>
            <a:chOff x="541322" y="4276589"/>
            <a:chExt cx="1058458" cy="1437790"/>
          </a:xfrm>
        </p:grpSpPr>
        <p:sp>
          <p:nvSpPr>
            <p:cNvPr id="5" name="Rettangolo 4"/>
            <p:cNvSpPr/>
            <p:nvPr/>
          </p:nvSpPr>
          <p:spPr>
            <a:xfrm>
              <a:off x="548578" y="4276589"/>
              <a:ext cx="1051202" cy="4216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541322" y="4973272"/>
              <a:ext cx="1051202" cy="305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41323" y="5408702"/>
              <a:ext cx="1051202" cy="305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2145147" y="4276589"/>
            <a:ext cx="1058458" cy="1445047"/>
            <a:chOff x="2145147" y="4276589"/>
            <a:chExt cx="1058458" cy="1445047"/>
          </a:xfrm>
          <a:solidFill>
            <a:srgbClr val="FFC000"/>
          </a:solidFill>
        </p:grpSpPr>
        <p:sp>
          <p:nvSpPr>
            <p:cNvPr id="25" name="Rettangolo 24"/>
            <p:cNvSpPr/>
            <p:nvPr/>
          </p:nvSpPr>
          <p:spPr>
            <a:xfrm>
              <a:off x="2152403" y="4276589"/>
              <a:ext cx="1051202" cy="517938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145147" y="5047537"/>
              <a:ext cx="1051202" cy="238669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145148" y="5491875"/>
              <a:ext cx="1051202" cy="229761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9" name="Rettangolo 28"/>
          <p:cNvSpPr/>
          <p:nvPr/>
        </p:nvSpPr>
        <p:spPr>
          <a:xfrm>
            <a:off x="541322" y="4794527"/>
            <a:ext cx="2662283" cy="1787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914764" y="5364929"/>
            <a:ext cx="28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00250" y="4935569"/>
            <a:ext cx="28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88868" y="4306667"/>
            <a:ext cx="28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2512905" y="5393759"/>
            <a:ext cx="41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1’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498391" y="4964399"/>
            <a:ext cx="43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2’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487009" y="4298426"/>
            <a:ext cx="39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3’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48507"/>
              </p:ext>
            </p:extLst>
          </p:nvPr>
        </p:nvGraphicFramePr>
        <p:xfrm>
          <a:off x="4000687" y="4728535"/>
          <a:ext cx="21050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9" name="Equation" r:id="rId14" imgW="1168200" imgH="228600" progId="Equation.DSMT4">
                  <p:embed/>
                </p:oleObj>
              </mc:Choice>
              <mc:Fallback>
                <p:oleObj name="Equation" r:id="rId14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687" y="4728535"/>
                        <a:ext cx="21050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uppo 51"/>
          <p:cNvGrpSpPr/>
          <p:nvPr/>
        </p:nvGrpSpPr>
        <p:grpSpPr>
          <a:xfrm>
            <a:off x="7820317" y="4430201"/>
            <a:ext cx="2102404" cy="1211802"/>
            <a:chOff x="6755789" y="4280073"/>
            <a:chExt cx="2102404" cy="1211802"/>
          </a:xfrm>
        </p:grpSpPr>
        <p:sp>
          <p:nvSpPr>
            <p:cNvPr id="38" name="Rettangolo 37"/>
            <p:cNvSpPr/>
            <p:nvPr/>
          </p:nvSpPr>
          <p:spPr>
            <a:xfrm>
              <a:off x="6755789" y="4280073"/>
              <a:ext cx="1051202" cy="1211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7806991" y="4280073"/>
              <a:ext cx="1051202" cy="121180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3" name="Arco 52"/>
          <p:cNvSpPr/>
          <p:nvPr/>
        </p:nvSpPr>
        <p:spPr>
          <a:xfrm flipH="1" flipV="1">
            <a:off x="8871517" y="4234369"/>
            <a:ext cx="1423508" cy="1087092"/>
          </a:xfrm>
          <a:prstGeom prst="arc">
            <a:avLst/>
          </a:prstGeom>
          <a:ln w="4762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Arco 53"/>
          <p:cNvSpPr/>
          <p:nvPr/>
        </p:nvSpPr>
        <p:spPr>
          <a:xfrm flipV="1">
            <a:off x="7443536" y="4238485"/>
            <a:ext cx="1423508" cy="1087092"/>
          </a:xfrm>
          <a:prstGeom prst="arc">
            <a:avLst/>
          </a:prstGeom>
          <a:ln w="4762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/>
          <p:cNvSpPr/>
          <p:nvPr/>
        </p:nvSpPr>
        <p:spPr>
          <a:xfrm>
            <a:off x="6372531" y="4864090"/>
            <a:ext cx="698864" cy="10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8909559" y="4697057"/>
            <a:ext cx="1017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reccia a destra 42"/>
          <p:cNvSpPr/>
          <p:nvPr/>
        </p:nvSpPr>
        <p:spPr>
          <a:xfrm>
            <a:off x="4401162" y="2534602"/>
            <a:ext cx="698864" cy="10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8310926" y="3892154"/>
            <a:ext cx="1119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847305" y="4808513"/>
            <a:ext cx="1017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arentesi graffa chiusa 1"/>
          <p:cNvSpPr/>
          <p:nvPr/>
        </p:nvSpPr>
        <p:spPr>
          <a:xfrm rot="5400000">
            <a:off x="8826739" y="3769032"/>
            <a:ext cx="70740" cy="1036059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9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603009" y="900752"/>
            <a:ext cx="4258101" cy="4094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" y="2118733"/>
            <a:ext cx="5400675" cy="2932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Artist's impression of adiabatic pumping in a 1D quasicrystal">
            <a:hlinkClick r:id="rId4" tooltip="&quot;Waveguides that are used to create a 1D quasicrystal. Light enters at the right side of the structure and adiabatic pumping shifts it across to the left side. (Courtesy: APS)&quot;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45" y="3741158"/>
            <a:ext cx="20208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4485461" y="691703"/>
            <a:ext cx="245772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 insulators </a:t>
            </a:r>
            <a:endParaRPr lang="it-IT" alt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82" name="Text Box 22"/>
          <p:cNvSpPr txBox="1">
            <a:spLocks noChangeArrowheads="1"/>
          </p:cNvSpPr>
          <p:nvPr/>
        </p:nvSpPr>
        <p:spPr bwMode="auto">
          <a:xfrm>
            <a:off x="375557" y="683765"/>
            <a:ext cx="3362462" cy="400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</a:t>
            </a:r>
            <a:r>
              <a:rPr lang="en-GB" altLang="zh-CN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quasicrystals</a:t>
            </a:r>
            <a:endParaRPr lang="it-IT" altLang="it-IT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7660548" y="691703"/>
            <a:ext cx="3912753" cy="4000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 crystals with compound unit cell </a:t>
            </a:r>
            <a:endParaRPr lang="it-IT" altLang="it-IT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82352"/>
              </p:ext>
            </p:extLst>
          </p:nvPr>
        </p:nvGraphicFramePr>
        <p:xfrm>
          <a:off x="5307806" y="1447800"/>
          <a:ext cx="597693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5" name="Immagine bitmap" r:id="rId6" imgW="6866667" imgH="3352381" progId="PBrush">
                  <p:embed/>
                </p:oleObj>
              </mc:Choice>
              <mc:Fallback>
                <p:oleObj name="Immagine bitmap" r:id="rId6" imgW="6866667" imgH="3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806" y="1447800"/>
                        <a:ext cx="5976938" cy="335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885669"/>
              </p:ext>
            </p:extLst>
          </p:nvPr>
        </p:nvGraphicFramePr>
        <p:xfrm>
          <a:off x="7335385" y="2830513"/>
          <a:ext cx="4464050" cy="230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6" name="Immagine bitmap" r:id="rId8" imgW="7685714" imgH="4048690" progId="PBrush">
                  <p:embed/>
                </p:oleObj>
              </mc:Choice>
              <mc:Fallback>
                <p:oleObj name="Immagine bitmap" r:id="rId8" imgW="7685714" imgH="40486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385" y="2830513"/>
                        <a:ext cx="4464050" cy="23034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045680"/>
              </p:ext>
            </p:extLst>
          </p:nvPr>
        </p:nvGraphicFramePr>
        <p:xfrm>
          <a:off x="3138488" y="4056416"/>
          <a:ext cx="5157787" cy="215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7" name="Immagine bitmap" r:id="rId10" imgW="6792273" imgH="2838846" progId="Paint.Picture">
                  <p:embed/>
                </p:oleObj>
              </mc:Choice>
              <mc:Fallback>
                <p:oleObj name="Immagine bitmap" r:id="rId10" imgW="6792273" imgH="2838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4056416"/>
                        <a:ext cx="5157787" cy="215547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magine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17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Topological</a:t>
            </a:r>
            <a:r>
              <a:rPr lang="it-IT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physics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……with light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8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1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sp>
        <p:nvSpPr>
          <p:cNvPr id="36878" name="Rectangle 11"/>
          <p:cNvSpPr>
            <a:spLocks noChangeArrowheads="1"/>
          </p:cNvSpPr>
          <p:nvPr/>
        </p:nvSpPr>
        <p:spPr bwMode="auto">
          <a:xfrm>
            <a:off x="7743031" y="15039"/>
            <a:ext cx="435610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65" tIns="43983" rIns="87965" bIns="43983" anchor="ctr">
            <a:spAutoFit/>
          </a:bodyPr>
          <a:lstStyle>
            <a:lvl1pPr defTabSz="4968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968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968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968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968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96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96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96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96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it-IT" alt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4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V. </a:t>
            </a:r>
            <a:r>
              <a:rPr lang="it-IT" altLang="it-IT" sz="14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Poshakinskiy</a:t>
            </a:r>
            <a:r>
              <a:rPr lang="it-IT" altLang="it-IT" sz="14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altLang="it-IT" sz="1400" i="1" dirty="0">
                <a:solidFill>
                  <a:srgbClr val="2E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4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N. </a:t>
            </a:r>
            <a:r>
              <a:rPr lang="it-IT" altLang="it-IT" sz="14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Poddubny</a:t>
            </a:r>
            <a:r>
              <a:rPr lang="it-IT" altLang="it-IT" sz="14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it-IT" altLang="it-IT" sz="1400" i="1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Pilozzi</a:t>
            </a:r>
            <a:r>
              <a:rPr lang="it-IT" altLang="it-IT" sz="14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E. L. </a:t>
            </a:r>
            <a:r>
              <a:rPr lang="it-IT" altLang="it-IT" sz="1400" i="1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Ivchenko</a:t>
            </a:r>
            <a:r>
              <a:rPr lang="it-IT" altLang="it-IT" sz="1400" i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altLang="it-IT" sz="1400" dirty="0" err="1" smtClean="0">
                <a:solidFill>
                  <a:srgbClr val="2E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it-IT" altLang="it-IT" sz="1400" dirty="0">
                <a:solidFill>
                  <a:srgbClr val="2E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</a:t>
            </a:r>
            <a:r>
              <a:rPr lang="it-IT" altLang="it-IT" sz="1400" dirty="0" err="1">
                <a:solidFill>
                  <a:srgbClr val="2E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it-IT" altLang="it-IT" sz="1400" dirty="0">
                <a:solidFill>
                  <a:srgbClr val="2E3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112, 107403 (2014)</a:t>
            </a:r>
          </a:p>
        </p:txBody>
      </p:sp>
      <p:sp>
        <p:nvSpPr>
          <p:cNvPr id="36879" name="CasellaDiTesto 2"/>
          <p:cNvSpPr txBox="1">
            <a:spLocks noChangeArrowheads="1"/>
          </p:cNvSpPr>
          <p:nvPr/>
        </p:nvSpPr>
        <p:spPr bwMode="auto">
          <a:xfrm>
            <a:off x="276500" y="1398349"/>
            <a:ext cx="11447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chains of </a:t>
            </a:r>
            <a:r>
              <a:rPr lang="en-US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resonant two-level layers (blue) </a:t>
            </a:r>
            <a:r>
              <a:rPr lang="en-US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</a:t>
            </a:r>
            <a:r>
              <a:rPr lang="en-US" altLang="it-IT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homogeneus</a:t>
            </a:r>
            <a:r>
              <a:rPr lang="en-US" altLang="it-IT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bulk (pink) </a:t>
            </a:r>
            <a:r>
              <a:rPr lang="en-US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frequency-independent dielectric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44740" y="4642969"/>
            <a:ext cx="3209673" cy="1399451"/>
            <a:chOff x="344740" y="4642969"/>
            <a:chExt cx="3209673" cy="1399451"/>
          </a:xfrm>
        </p:grpSpPr>
        <p:sp>
          <p:nvSpPr>
            <p:cNvPr id="36933" name="Text Box 68"/>
            <p:cNvSpPr txBox="1">
              <a:spLocks noChangeArrowheads="1"/>
            </p:cNvSpPr>
            <p:nvPr/>
          </p:nvSpPr>
          <p:spPr bwMode="auto">
            <a:xfrm>
              <a:off x="344740" y="5768197"/>
              <a:ext cx="1449113" cy="27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ja-JP" sz="1600" dirty="0" err="1">
                  <a:solidFill>
                    <a:srgbClr val="333399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resonant</a:t>
              </a:r>
              <a:r>
                <a:rPr lang="it-IT" altLang="ja-JP" dirty="0">
                  <a:solidFill>
                    <a:srgbClr val="333399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lang="it-IT" altLang="ja-JP" sz="1600" dirty="0" err="1">
                  <a:solidFill>
                    <a:srgbClr val="333399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layer</a:t>
              </a:r>
              <a:endParaRPr lang="it-IT" altLang="it-IT" sz="16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34" name="Text Box 71"/>
            <p:cNvSpPr txBox="1">
              <a:spLocks noChangeArrowheads="1"/>
            </p:cNvSpPr>
            <p:nvPr/>
          </p:nvSpPr>
          <p:spPr bwMode="auto">
            <a:xfrm>
              <a:off x="2444750" y="5795493"/>
              <a:ext cx="945356" cy="24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ja-JP" sz="1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barrier</a:t>
              </a:r>
              <a:endParaRPr lang="it-IT" altLang="it-IT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35" name="AutoShape 234"/>
            <p:cNvSpPr>
              <a:spLocks noChangeArrowheads="1"/>
            </p:cNvSpPr>
            <p:nvPr/>
          </p:nvSpPr>
          <p:spPr bwMode="auto">
            <a:xfrm>
              <a:off x="1724025" y="4642969"/>
              <a:ext cx="360363" cy="1368425"/>
            </a:xfrm>
            <a:prstGeom prst="cube">
              <a:avLst>
                <a:gd name="adj" fmla="val 79736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6936" name="AutoShape 235"/>
            <p:cNvSpPr>
              <a:spLocks noChangeArrowheads="1"/>
            </p:cNvSpPr>
            <p:nvPr/>
          </p:nvSpPr>
          <p:spPr bwMode="auto">
            <a:xfrm>
              <a:off x="2300288" y="4642969"/>
              <a:ext cx="360363" cy="1368425"/>
            </a:xfrm>
            <a:prstGeom prst="cube">
              <a:avLst>
                <a:gd name="adj" fmla="val 79736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6937" name="Text Box 75"/>
            <p:cNvSpPr txBox="1">
              <a:spLocks noChangeArrowheads="1"/>
            </p:cNvSpPr>
            <p:nvPr/>
          </p:nvSpPr>
          <p:spPr bwMode="auto">
            <a:xfrm>
              <a:off x="1797050" y="5219232"/>
              <a:ext cx="265113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it-IT" sz="11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6938" name="Text Box 78"/>
            <p:cNvSpPr txBox="1">
              <a:spLocks noChangeArrowheads="1"/>
            </p:cNvSpPr>
            <p:nvPr/>
          </p:nvSpPr>
          <p:spPr bwMode="auto">
            <a:xfrm>
              <a:off x="2373313" y="5219232"/>
              <a:ext cx="2603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it-IT" sz="1100"/>
                <a:t>B</a:t>
              </a:r>
            </a:p>
          </p:txBody>
        </p:sp>
        <p:graphicFrame>
          <p:nvGraphicFramePr>
            <p:cNvPr id="36939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9928638"/>
                </p:ext>
              </p:extLst>
            </p:nvPr>
          </p:nvGraphicFramePr>
          <p:xfrm>
            <a:off x="2727325" y="5376394"/>
            <a:ext cx="82708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9" name="Equation" r:id="rId3" imgW="634725" imgH="228501" progId="Equation.DSMT4">
                    <p:embed/>
                  </p:oleObj>
                </mc:Choice>
                <mc:Fallback>
                  <p:oleObj name="Equation" r:id="rId3" imgW="634725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5376394"/>
                          <a:ext cx="827088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943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45967"/>
              </p:ext>
            </p:extLst>
          </p:nvPr>
        </p:nvGraphicFramePr>
        <p:xfrm>
          <a:off x="5454650" y="3748088"/>
          <a:ext cx="194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0" name="Equation" r:id="rId5" imgW="1079280" imgH="253800" progId="Equation.DSMT4">
                  <p:embed/>
                </p:oleObj>
              </mc:Choice>
              <mc:Fallback>
                <p:oleObj name="Equation" r:id="rId5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748088"/>
                        <a:ext cx="1943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44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062717"/>
              </p:ext>
            </p:extLst>
          </p:nvPr>
        </p:nvGraphicFramePr>
        <p:xfrm>
          <a:off x="6732587" y="5420437"/>
          <a:ext cx="2239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1" name="Equation" r:id="rId7" imgW="1244520" imgH="253800" progId="Equation.DSMT4">
                  <p:embed/>
                </p:oleObj>
              </mc:Choice>
              <mc:Fallback>
                <p:oleObj name="Equation" r:id="rId7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7" y="5420437"/>
                        <a:ext cx="22399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45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71838"/>
              </p:ext>
            </p:extLst>
          </p:nvPr>
        </p:nvGraphicFramePr>
        <p:xfrm>
          <a:off x="8972550" y="3802725"/>
          <a:ext cx="1897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name="Equation" r:id="rId9" imgW="1054080" imgH="253800" progId="Equation.DSMT4">
                  <p:embed/>
                </p:oleObj>
              </mc:Choice>
              <mc:Fallback>
                <p:oleObj name="Equation" r:id="rId9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2550" y="3802725"/>
                        <a:ext cx="18970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46" name="CasellaDiTesto 10"/>
          <p:cNvSpPr txBox="1">
            <a:spLocks noChangeArrowheads="1"/>
          </p:cNvSpPr>
          <p:nvPr/>
        </p:nvSpPr>
        <p:spPr bwMode="auto">
          <a:xfrm>
            <a:off x="5270500" y="2228343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US</a:t>
            </a:r>
          </a:p>
        </p:txBody>
      </p:sp>
      <p:sp>
        <p:nvSpPr>
          <p:cNvPr id="36947" name="CasellaDiTesto 11"/>
          <p:cNvSpPr txBox="1">
            <a:spLocks noChangeArrowheads="1"/>
          </p:cNvSpPr>
          <p:nvPr/>
        </p:nvSpPr>
        <p:spPr bwMode="auto">
          <a:xfrm>
            <a:off x="8807449" y="2212189"/>
            <a:ext cx="2744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Bragg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BS</a:t>
            </a:r>
          </a:p>
        </p:txBody>
      </p:sp>
      <p:graphicFrame>
        <p:nvGraphicFramePr>
          <p:cNvPr id="3694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47054"/>
              </p:ext>
            </p:extLst>
          </p:nvPr>
        </p:nvGraphicFramePr>
        <p:xfrm>
          <a:off x="5967809" y="2738486"/>
          <a:ext cx="844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3" name="Equation" r:id="rId11" imgW="469800" imgH="228600" progId="Equation.DSMT4">
                  <p:embed/>
                </p:oleObj>
              </mc:Choice>
              <mc:Fallback>
                <p:oleObj name="Equation" r:id="rId11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809" y="2738486"/>
                        <a:ext cx="844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51" name="CasellaDiTesto 14"/>
          <p:cNvSpPr txBox="1">
            <a:spLocks noChangeArrowheads="1"/>
          </p:cNvSpPr>
          <p:nvPr/>
        </p:nvSpPr>
        <p:spPr bwMode="auto">
          <a:xfrm>
            <a:off x="4170955" y="4576327"/>
            <a:ext cx="294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altLang="it-IT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it-IT" alt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lattice</a:t>
            </a:r>
          </a:p>
        </p:txBody>
      </p:sp>
      <p:sp>
        <p:nvSpPr>
          <p:cNvPr id="36952" name="CasellaDiTesto 14"/>
          <p:cNvSpPr txBox="1">
            <a:spLocks noChangeArrowheads="1"/>
          </p:cNvSpPr>
          <p:nvPr/>
        </p:nvSpPr>
        <p:spPr bwMode="auto">
          <a:xfrm>
            <a:off x="9461500" y="5472836"/>
            <a:ext cx="1978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Harper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53" name="CasellaDiTesto 14"/>
          <p:cNvSpPr txBox="1">
            <a:spLocks noChangeArrowheads="1"/>
          </p:cNvSpPr>
          <p:nvPr/>
        </p:nvSpPr>
        <p:spPr bwMode="auto">
          <a:xfrm>
            <a:off x="8013700" y="4569067"/>
            <a:ext cx="206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modulation</a:t>
            </a:r>
            <a:r>
              <a:rPr lang="it-IT" altLang="it-IT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strenght</a:t>
            </a:r>
            <a:endParaRPr lang="it-IT" altLang="it-IT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88118" y="1881188"/>
            <a:ext cx="4584702" cy="2283943"/>
            <a:chOff x="188118" y="1881188"/>
            <a:chExt cx="4584702" cy="2283943"/>
          </a:xfrm>
        </p:grpSpPr>
        <p:sp>
          <p:nvSpPr>
            <p:cNvPr id="36955" name="Text Box 72"/>
            <p:cNvSpPr txBox="1">
              <a:spLocks noChangeArrowheads="1"/>
            </p:cNvSpPr>
            <p:nvPr/>
          </p:nvSpPr>
          <p:spPr bwMode="auto">
            <a:xfrm>
              <a:off x="1085056" y="1881188"/>
              <a:ext cx="13684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ja-JP" sz="1400">
                  <a:solidFill>
                    <a:srgbClr val="333399"/>
                  </a:solidFill>
                  <a:ea typeface="MS Mincho" panose="02020609040205080304" pitchFamily="49" charset="-128"/>
                </a:rPr>
                <a:t>elementary cell</a:t>
              </a:r>
              <a:endParaRPr lang="it-IT" altLang="it-IT" sz="1400">
                <a:solidFill>
                  <a:srgbClr val="333399"/>
                </a:solidFill>
              </a:endParaRPr>
            </a:p>
          </p:txBody>
        </p:sp>
        <p:sp>
          <p:nvSpPr>
            <p:cNvPr id="36956" name="Text Box 37"/>
            <p:cNvSpPr txBox="1">
              <a:spLocks noChangeArrowheads="1"/>
            </p:cNvSpPr>
            <p:nvPr/>
          </p:nvSpPr>
          <p:spPr bwMode="auto">
            <a:xfrm>
              <a:off x="188118" y="3830085"/>
              <a:ext cx="4584702" cy="33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7965" tIns="43983" rIns="87965" bIns="43983">
              <a:spAutoFit/>
            </a:bodyPr>
            <a:lstStyle>
              <a:lvl1pPr defTabSz="4968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4968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4968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4968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49688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96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96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96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96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it-IT" sz="1600" dirty="0">
                  <a:solidFill>
                    <a:srgbClr val="231F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 with three resonant layers A in the unit cell.</a:t>
              </a:r>
            </a:p>
          </p:txBody>
        </p:sp>
        <p:grpSp>
          <p:nvGrpSpPr>
            <p:cNvPr id="36957" name="Group 251"/>
            <p:cNvGrpSpPr>
              <a:grpSpLocks/>
            </p:cNvGrpSpPr>
            <p:nvPr/>
          </p:nvGrpSpPr>
          <p:grpSpPr bwMode="auto">
            <a:xfrm>
              <a:off x="653256" y="2312988"/>
              <a:ext cx="2952750" cy="1368425"/>
              <a:chOff x="385" y="2069"/>
              <a:chExt cx="1860" cy="862"/>
            </a:xfrm>
          </p:grpSpPr>
          <p:grpSp>
            <p:nvGrpSpPr>
              <p:cNvPr id="36958" name="Group 197"/>
              <p:cNvGrpSpPr>
                <a:grpSpLocks/>
              </p:cNvGrpSpPr>
              <p:nvPr/>
            </p:nvGrpSpPr>
            <p:grpSpPr bwMode="auto">
              <a:xfrm>
                <a:off x="568" y="2069"/>
                <a:ext cx="271" cy="862"/>
                <a:chOff x="521" y="1298"/>
                <a:chExt cx="271" cy="862"/>
              </a:xfrm>
            </p:grpSpPr>
            <p:sp>
              <p:nvSpPr>
                <p:cNvPr id="36959" name="AutoShape 198"/>
                <p:cNvSpPr>
                  <a:spLocks noChangeArrowheads="1"/>
                </p:cNvSpPr>
                <p:nvPr/>
              </p:nvSpPr>
              <p:spPr bwMode="auto">
                <a:xfrm>
                  <a:off x="521" y="1298"/>
                  <a:ext cx="227" cy="862"/>
                </a:xfrm>
                <a:prstGeom prst="cube">
                  <a:avLst>
                    <a:gd name="adj" fmla="val 79736"/>
                  </a:avLst>
                </a:prstGeom>
                <a:solidFill>
                  <a:srgbClr val="FF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  <p:sp>
              <p:nvSpPr>
                <p:cNvPr id="36960" name="AutoShape 199"/>
                <p:cNvSpPr>
                  <a:spLocks noChangeArrowheads="1"/>
                </p:cNvSpPr>
                <p:nvPr/>
              </p:nvSpPr>
              <p:spPr bwMode="auto">
                <a:xfrm>
                  <a:off x="565" y="1298"/>
                  <a:ext cx="227" cy="862"/>
                </a:xfrm>
                <a:prstGeom prst="cube">
                  <a:avLst>
                    <a:gd name="adj" fmla="val 79736"/>
                  </a:avLst>
                </a:prstGeom>
                <a:solidFill>
                  <a:srgbClr val="FF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it-IT" altLang="it-IT"/>
                </a:p>
              </p:txBody>
            </p:sp>
          </p:grpSp>
          <p:sp>
            <p:nvSpPr>
              <p:cNvPr id="36961" name="AutoShape 200"/>
              <p:cNvSpPr>
                <a:spLocks noChangeArrowheads="1"/>
              </p:cNvSpPr>
              <p:nvPr/>
            </p:nvSpPr>
            <p:spPr bwMode="auto">
              <a:xfrm>
                <a:off x="657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2" name="AutoShape 201"/>
              <p:cNvSpPr>
                <a:spLocks noChangeArrowheads="1"/>
              </p:cNvSpPr>
              <p:nvPr/>
            </p:nvSpPr>
            <p:spPr bwMode="auto">
              <a:xfrm>
                <a:off x="703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3" name="AutoShape 202"/>
              <p:cNvSpPr>
                <a:spLocks noChangeArrowheads="1"/>
              </p:cNvSpPr>
              <p:nvPr/>
            </p:nvSpPr>
            <p:spPr bwMode="auto">
              <a:xfrm>
                <a:off x="748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4" name="AutoShape 203"/>
              <p:cNvSpPr>
                <a:spLocks noChangeArrowheads="1"/>
              </p:cNvSpPr>
              <p:nvPr/>
            </p:nvSpPr>
            <p:spPr bwMode="auto">
              <a:xfrm>
                <a:off x="794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5" name="AutoShape 204"/>
              <p:cNvSpPr>
                <a:spLocks noChangeArrowheads="1"/>
              </p:cNvSpPr>
              <p:nvPr/>
            </p:nvSpPr>
            <p:spPr bwMode="auto">
              <a:xfrm>
                <a:off x="839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6" name="AutoShape 205"/>
              <p:cNvSpPr>
                <a:spLocks noChangeArrowheads="1"/>
              </p:cNvSpPr>
              <p:nvPr/>
            </p:nvSpPr>
            <p:spPr bwMode="auto">
              <a:xfrm>
                <a:off x="885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7" name="AutoShape 206"/>
              <p:cNvSpPr>
                <a:spLocks noChangeArrowheads="1"/>
              </p:cNvSpPr>
              <p:nvPr/>
            </p:nvSpPr>
            <p:spPr bwMode="auto">
              <a:xfrm>
                <a:off x="930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8" name="AutoShape 207"/>
              <p:cNvSpPr>
                <a:spLocks noChangeArrowheads="1"/>
              </p:cNvSpPr>
              <p:nvPr/>
            </p:nvSpPr>
            <p:spPr bwMode="auto">
              <a:xfrm>
                <a:off x="976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69" name="AutoShape 208"/>
              <p:cNvSpPr>
                <a:spLocks noChangeArrowheads="1"/>
              </p:cNvSpPr>
              <p:nvPr/>
            </p:nvSpPr>
            <p:spPr bwMode="auto">
              <a:xfrm>
                <a:off x="1020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0" name="AutoShape 209"/>
              <p:cNvSpPr>
                <a:spLocks noChangeArrowheads="1"/>
              </p:cNvSpPr>
              <p:nvPr/>
            </p:nvSpPr>
            <p:spPr bwMode="auto">
              <a:xfrm>
                <a:off x="1066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1" name="AutoShape 210"/>
              <p:cNvSpPr>
                <a:spLocks noChangeArrowheads="1"/>
              </p:cNvSpPr>
              <p:nvPr/>
            </p:nvSpPr>
            <p:spPr bwMode="auto">
              <a:xfrm>
                <a:off x="1112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2" name="AutoShape 211"/>
              <p:cNvSpPr>
                <a:spLocks noChangeArrowheads="1"/>
              </p:cNvSpPr>
              <p:nvPr/>
            </p:nvSpPr>
            <p:spPr bwMode="auto">
              <a:xfrm>
                <a:off x="1157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3" name="AutoShape 212"/>
              <p:cNvSpPr>
                <a:spLocks noChangeArrowheads="1"/>
              </p:cNvSpPr>
              <p:nvPr/>
            </p:nvSpPr>
            <p:spPr bwMode="auto">
              <a:xfrm>
                <a:off x="1203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4" name="AutoShape 213"/>
              <p:cNvSpPr>
                <a:spLocks noChangeArrowheads="1"/>
              </p:cNvSpPr>
              <p:nvPr/>
            </p:nvSpPr>
            <p:spPr bwMode="auto">
              <a:xfrm>
                <a:off x="1248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5" name="AutoShape 214"/>
              <p:cNvSpPr>
                <a:spLocks noChangeArrowheads="1"/>
              </p:cNvSpPr>
              <p:nvPr/>
            </p:nvSpPr>
            <p:spPr bwMode="auto">
              <a:xfrm>
                <a:off x="1294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6" name="AutoShape 215"/>
              <p:cNvSpPr>
                <a:spLocks noChangeArrowheads="1"/>
              </p:cNvSpPr>
              <p:nvPr/>
            </p:nvSpPr>
            <p:spPr bwMode="auto">
              <a:xfrm>
                <a:off x="1339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7" name="AutoShape 216"/>
              <p:cNvSpPr>
                <a:spLocks noChangeArrowheads="1"/>
              </p:cNvSpPr>
              <p:nvPr/>
            </p:nvSpPr>
            <p:spPr bwMode="auto">
              <a:xfrm>
                <a:off x="1385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8" name="AutoShape 217"/>
              <p:cNvSpPr>
                <a:spLocks noChangeArrowheads="1"/>
              </p:cNvSpPr>
              <p:nvPr/>
            </p:nvSpPr>
            <p:spPr bwMode="auto">
              <a:xfrm>
                <a:off x="1429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79" name="AutoShape 218"/>
              <p:cNvSpPr>
                <a:spLocks noChangeArrowheads="1"/>
              </p:cNvSpPr>
              <p:nvPr/>
            </p:nvSpPr>
            <p:spPr bwMode="auto">
              <a:xfrm>
                <a:off x="1474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0" name="AutoShape 219"/>
              <p:cNvSpPr>
                <a:spLocks noChangeArrowheads="1"/>
              </p:cNvSpPr>
              <p:nvPr/>
            </p:nvSpPr>
            <p:spPr bwMode="auto">
              <a:xfrm>
                <a:off x="1520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1" name="AutoShape 220"/>
              <p:cNvSpPr>
                <a:spLocks noChangeArrowheads="1"/>
              </p:cNvSpPr>
              <p:nvPr/>
            </p:nvSpPr>
            <p:spPr bwMode="auto">
              <a:xfrm>
                <a:off x="1565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2" name="AutoShape 221"/>
              <p:cNvSpPr>
                <a:spLocks noChangeArrowheads="1"/>
              </p:cNvSpPr>
              <p:nvPr/>
            </p:nvSpPr>
            <p:spPr bwMode="auto">
              <a:xfrm>
                <a:off x="1611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3" name="AutoShape 222"/>
              <p:cNvSpPr>
                <a:spLocks noChangeArrowheads="1"/>
              </p:cNvSpPr>
              <p:nvPr/>
            </p:nvSpPr>
            <p:spPr bwMode="auto">
              <a:xfrm>
                <a:off x="1656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4" name="AutoShape 223"/>
              <p:cNvSpPr>
                <a:spLocks noChangeArrowheads="1"/>
              </p:cNvSpPr>
              <p:nvPr/>
            </p:nvSpPr>
            <p:spPr bwMode="auto">
              <a:xfrm>
                <a:off x="1702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5" name="AutoShape 224"/>
              <p:cNvSpPr>
                <a:spLocks noChangeArrowheads="1"/>
              </p:cNvSpPr>
              <p:nvPr/>
            </p:nvSpPr>
            <p:spPr bwMode="auto">
              <a:xfrm>
                <a:off x="1747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6" name="AutoShape 225"/>
              <p:cNvSpPr>
                <a:spLocks noChangeArrowheads="1"/>
              </p:cNvSpPr>
              <p:nvPr/>
            </p:nvSpPr>
            <p:spPr bwMode="auto">
              <a:xfrm>
                <a:off x="1793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7" name="AutoShape 226"/>
              <p:cNvSpPr>
                <a:spLocks noChangeArrowheads="1"/>
              </p:cNvSpPr>
              <p:nvPr/>
            </p:nvSpPr>
            <p:spPr bwMode="auto">
              <a:xfrm>
                <a:off x="1837" y="2069"/>
                <a:ext cx="227" cy="862"/>
              </a:xfrm>
              <a:prstGeom prst="cube">
                <a:avLst>
                  <a:gd name="adj" fmla="val 79736"/>
                </a:avLst>
              </a:prstGeom>
              <a:solidFill>
                <a:srgbClr val="FF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6988" name="Line 227"/>
              <p:cNvSpPr>
                <a:spLocks noChangeShapeType="1"/>
              </p:cNvSpPr>
              <p:nvPr/>
            </p:nvSpPr>
            <p:spPr bwMode="auto">
              <a:xfrm>
                <a:off x="567" y="2250"/>
                <a:ext cx="1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89" name="Line 230"/>
              <p:cNvSpPr>
                <a:spLocks noChangeShapeType="1"/>
              </p:cNvSpPr>
              <p:nvPr/>
            </p:nvSpPr>
            <p:spPr bwMode="auto">
              <a:xfrm>
                <a:off x="1882" y="2251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0" name="Line 231"/>
              <p:cNvSpPr>
                <a:spLocks noChangeShapeType="1"/>
              </p:cNvSpPr>
              <p:nvPr/>
            </p:nvSpPr>
            <p:spPr bwMode="auto">
              <a:xfrm>
                <a:off x="2064" y="2069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1" name="Line 232"/>
              <p:cNvSpPr>
                <a:spLocks noChangeShapeType="1"/>
              </p:cNvSpPr>
              <p:nvPr/>
            </p:nvSpPr>
            <p:spPr bwMode="auto">
              <a:xfrm flipH="1">
                <a:off x="1882" y="2750"/>
                <a:ext cx="18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2" name="Line 233"/>
              <p:cNvSpPr>
                <a:spLocks noChangeShapeType="1"/>
              </p:cNvSpPr>
              <p:nvPr/>
            </p:nvSpPr>
            <p:spPr bwMode="auto">
              <a:xfrm flipH="1">
                <a:off x="1882" y="2070"/>
                <a:ext cx="18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3" name="Line 236"/>
              <p:cNvSpPr>
                <a:spLocks noChangeShapeType="1"/>
              </p:cNvSpPr>
              <p:nvPr/>
            </p:nvSpPr>
            <p:spPr bwMode="auto">
              <a:xfrm>
                <a:off x="751" y="2069"/>
                <a:ext cx="1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4" name="Line 237"/>
              <p:cNvSpPr>
                <a:spLocks noChangeShapeType="1"/>
              </p:cNvSpPr>
              <p:nvPr/>
            </p:nvSpPr>
            <p:spPr bwMode="auto">
              <a:xfrm>
                <a:off x="567" y="2931"/>
                <a:ext cx="1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5" name="Line 238"/>
              <p:cNvSpPr>
                <a:spLocks noChangeShapeType="1"/>
              </p:cNvSpPr>
              <p:nvPr/>
            </p:nvSpPr>
            <p:spPr bwMode="auto">
              <a:xfrm>
                <a:off x="567" y="2251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6" name="Line 239"/>
              <p:cNvSpPr>
                <a:spLocks noChangeShapeType="1"/>
              </p:cNvSpPr>
              <p:nvPr/>
            </p:nvSpPr>
            <p:spPr bwMode="auto">
              <a:xfrm flipH="1">
                <a:off x="567" y="2069"/>
                <a:ext cx="18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7" name="Line 240"/>
              <p:cNvSpPr>
                <a:spLocks noChangeShapeType="1"/>
              </p:cNvSpPr>
              <p:nvPr/>
            </p:nvSpPr>
            <p:spPr bwMode="auto">
              <a:xfrm>
                <a:off x="1973" y="252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8" name="Line 241"/>
              <p:cNvSpPr>
                <a:spLocks noChangeShapeType="1"/>
              </p:cNvSpPr>
              <p:nvPr/>
            </p:nvSpPr>
            <p:spPr bwMode="auto">
              <a:xfrm>
                <a:off x="385" y="2523"/>
                <a:ext cx="1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99" name="Rectangle 65"/>
              <p:cNvSpPr>
                <a:spLocks noChangeArrowheads="1"/>
              </p:cNvSpPr>
              <p:nvPr/>
            </p:nvSpPr>
            <p:spPr bwMode="auto">
              <a:xfrm>
                <a:off x="657" y="2251"/>
                <a:ext cx="409" cy="68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dash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37000" name="Line 243"/>
              <p:cNvSpPr>
                <a:spLocks noChangeShapeType="1"/>
              </p:cNvSpPr>
              <p:nvPr/>
            </p:nvSpPr>
            <p:spPr bwMode="auto">
              <a:xfrm flipH="1">
                <a:off x="657" y="2069"/>
                <a:ext cx="182" cy="18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001" name="Line 245"/>
              <p:cNvSpPr>
                <a:spLocks noChangeShapeType="1"/>
              </p:cNvSpPr>
              <p:nvPr/>
            </p:nvSpPr>
            <p:spPr bwMode="auto">
              <a:xfrm flipH="1">
                <a:off x="1065" y="2069"/>
                <a:ext cx="182" cy="181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002" name="Line 246"/>
              <p:cNvSpPr>
                <a:spLocks noChangeShapeType="1"/>
              </p:cNvSpPr>
              <p:nvPr/>
            </p:nvSpPr>
            <p:spPr bwMode="auto">
              <a:xfrm>
                <a:off x="841" y="2069"/>
                <a:ext cx="40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7003" name="AutoShape 250"/>
            <p:cNvSpPr>
              <a:spLocks/>
            </p:cNvSpPr>
            <p:nvPr/>
          </p:nvSpPr>
          <p:spPr bwMode="auto">
            <a:xfrm rot="5400000">
              <a:off x="1624806" y="1846263"/>
              <a:ext cx="144463" cy="647700"/>
            </a:xfrm>
            <a:prstGeom prst="leftBrace">
              <a:avLst>
                <a:gd name="adj1" fmla="val 37363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7004" name="Text Box 257"/>
            <p:cNvSpPr txBox="1">
              <a:spLocks noChangeArrowheads="1"/>
            </p:cNvSpPr>
            <p:nvPr/>
          </p:nvSpPr>
          <p:spPr bwMode="auto">
            <a:xfrm>
              <a:off x="3390106" y="2954338"/>
              <a:ext cx="2746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it-IT" altLang="it-IT"/>
                <a:t>z</a:t>
              </a:r>
            </a:p>
          </p:txBody>
        </p:sp>
      </p:grpSp>
      <p:sp>
        <p:nvSpPr>
          <p:cNvPr id="76" name="CasellaDiTesto 14"/>
          <p:cNvSpPr txBox="1">
            <a:spLocks noChangeArrowheads="1"/>
          </p:cNvSpPr>
          <p:nvPr/>
        </p:nvSpPr>
        <p:spPr bwMode="auto">
          <a:xfrm>
            <a:off x="4545879" y="754086"/>
            <a:ext cx="1978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 Harper model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98279"/>
              </p:ext>
            </p:extLst>
          </p:nvPr>
        </p:nvGraphicFramePr>
        <p:xfrm>
          <a:off x="6854970" y="639425"/>
          <a:ext cx="4116331" cy="59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Equation" r:id="rId13" imgW="2705100" imgH="393700" progId="Equation.DSMT4">
                  <p:embed/>
                </p:oleObj>
              </mc:Choice>
              <mc:Fallback>
                <p:oleObj name="Equation" r:id="rId13" imgW="2705100" imgH="3937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970" y="639425"/>
                        <a:ext cx="4116331" cy="594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 Box 88"/>
          <p:cNvSpPr txBox="1">
            <a:spLocks noChangeArrowheads="1"/>
          </p:cNvSpPr>
          <p:nvPr/>
        </p:nvSpPr>
        <p:spPr bwMode="auto">
          <a:xfrm>
            <a:off x="224665" y="674042"/>
            <a:ext cx="3946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Photonic topological </a:t>
            </a:r>
            <a:r>
              <a:rPr lang="en-GB" alt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insulator</a:t>
            </a:r>
            <a:r>
              <a:rPr lang="it-IT" alt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1" name="Immagine 8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82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Radiative </a:t>
            </a:r>
            <a:r>
              <a:rPr lang="it-IT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topological</a:t>
            </a:r>
            <a:r>
              <a:rPr lang="it-IT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states</a:t>
            </a:r>
            <a:r>
              <a:rPr lang="it-IT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in </a:t>
            </a:r>
            <a:r>
              <a:rPr lang="it-IT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resonant</a:t>
            </a:r>
            <a:r>
              <a:rPr lang="it-IT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photonic</a:t>
            </a:r>
            <a:r>
              <a:rPr lang="it-IT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crystals</a:t>
            </a:r>
            <a:r>
              <a:rPr lang="it-IT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it-IT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3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49899"/>
              </p:ext>
            </p:extLst>
          </p:nvPr>
        </p:nvGraphicFramePr>
        <p:xfrm>
          <a:off x="9335292" y="2742890"/>
          <a:ext cx="844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5" name="Equation" r:id="rId16" imgW="469800" imgH="228600" progId="Equation.DSMT4">
                  <p:embed/>
                </p:oleObj>
              </mc:Choice>
              <mc:Fallback>
                <p:oleObj name="Equation" r:id="rId16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5292" y="2742890"/>
                        <a:ext cx="844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nettore 2 4"/>
          <p:cNvCxnSpPr/>
          <p:nvPr/>
        </p:nvCxnSpPr>
        <p:spPr>
          <a:xfrm flipV="1">
            <a:off x="9335292" y="4190126"/>
            <a:ext cx="844550" cy="36278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 flipV="1">
            <a:off x="6958013" y="4183103"/>
            <a:ext cx="1849436" cy="3698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5548314" y="4205289"/>
            <a:ext cx="547682" cy="444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5090615" y="2212189"/>
            <a:ext cx="2797791" cy="2236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/>
          <p:cNvSpPr/>
          <p:nvPr/>
        </p:nvSpPr>
        <p:spPr>
          <a:xfrm>
            <a:off x="8436601" y="2228109"/>
            <a:ext cx="2797791" cy="2236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>
            <a:stCxn id="36944" idx="0"/>
          </p:cNvCxnSpPr>
          <p:nvPr/>
        </p:nvCxnSpPr>
        <p:spPr>
          <a:xfrm flipH="1" flipV="1">
            <a:off x="7126584" y="4190126"/>
            <a:ext cx="725984" cy="1230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5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51" grpId="0"/>
      <p:bldP spid="36952" grpId="0"/>
      <p:bldP spid="369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17478" y="169614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zh-CN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 AAH model </a:t>
            </a:r>
            <a:endParaRPr lang="it-IT" altLang="it-IT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79388" y="4314825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zh-CN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 ancestor model</a:t>
            </a:r>
            <a:endParaRPr lang="it-IT" altLang="it-IT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endParaRPr>
          </a:p>
        </p:txBody>
      </p:sp>
      <p:sp>
        <p:nvSpPr>
          <p:cNvPr id="38948" name="CasellaDiTesto 10"/>
          <p:cNvSpPr txBox="1">
            <a:spLocks noChangeArrowheads="1"/>
          </p:cNvSpPr>
          <p:nvPr/>
        </p:nvSpPr>
        <p:spPr bwMode="auto">
          <a:xfrm>
            <a:off x="7057869" y="824687"/>
            <a:ext cx="3278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Topological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indexes</a:t>
            </a:r>
            <a:r>
              <a:rPr lang="it-IT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50" name="CasellaDiTesto 8"/>
          <p:cNvSpPr txBox="1">
            <a:spLocks noChangeArrowheads="1"/>
          </p:cNvSpPr>
          <p:nvPr/>
        </p:nvSpPr>
        <p:spPr bwMode="auto">
          <a:xfrm>
            <a:off x="5733012" y="1993053"/>
            <a:ext cx="205067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Chern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895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37730"/>
              </p:ext>
            </p:extLst>
          </p:nvPr>
        </p:nvGraphicFramePr>
        <p:xfrm>
          <a:off x="7828137" y="1653482"/>
          <a:ext cx="3952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0" name="Equation" r:id="rId3" imgW="2197080" imgH="507960" progId="Equation.DSMT4">
                  <p:embed/>
                </p:oleObj>
              </mc:Choice>
              <mc:Fallback>
                <p:oleObj name="Equation" r:id="rId3" imgW="2197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137" y="1653482"/>
                        <a:ext cx="39528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059942"/>
              </p:ext>
            </p:extLst>
          </p:nvPr>
        </p:nvGraphicFramePr>
        <p:xfrm>
          <a:off x="6482337" y="3011506"/>
          <a:ext cx="48212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1" name="Equation" r:id="rId5" imgW="2679480" imgH="279360" progId="Equation.DSMT4">
                  <p:embed/>
                </p:oleObj>
              </mc:Choice>
              <mc:Fallback>
                <p:oleObj name="Equation" r:id="rId5" imgW="2679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337" y="3011506"/>
                        <a:ext cx="48212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3" name="Object 41"/>
          <p:cNvGraphicFramePr>
            <a:graphicFrameLocks noChangeAspect="1"/>
          </p:cNvGraphicFramePr>
          <p:nvPr/>
        </p:nvGraphicFramePr>
        <p:xfrm>
          <a:off x="7364413" y="4151313"/>
          <a:ext cx="11874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2" name="Equation" r:id="rId7" imgW="660240" imgH="241200" progId="Equation.DSMT4">
                  <p:embed/>
                </p:oleObj>
              </mc:Choice>
              <mc:Fallback>
                <p:oleObj name="Equation" r:id="rId7" imgW="66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13" y="4151313"/>
                        <a:ext cx="11874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4" name="Object 42"/>
          <p:cNvGraphicFramePr>
            <a:graphicFrameLocks noChangeAspect="1"/>
          </p:cNvGraphicFramePr>
          <p:nvPr/>
        </p:nvGraphicFramePr>
        <p:xfrm>
          <a:off x="9391650" y="4148138"/>
          <a:ext cx="10509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3" name="Equation" r:id="rId9" imgW="583920" imgH="241200" progId="Equation.DSMT4">
                  <p:embed/>
                </p:oleObj>
              </mc:Choice>
              <mc:Fallback>
                <p:oleObj name="Equation" r:id="rId9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1650" y="4148138"/>
                        <a:ext cx="10509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027276"/>
              </p:ext>
            </p:extLst>
          </p:nvPr>
        </p:nvGraphicFramePr>
        <p:xfrm>
          <a:off x="2396509" y="2760544"/>
          <a:ext cx="2239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4" name="Equation" r:id="rId11" imgW="1244520" imgH="253800" progId="Equation.DSMT4">
                  <p:embed/>
                </p:oleObj>
              </mc:Choice>
              <mc:Fallback>
                <p:oleObj name="Equation" r:id="rId11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509" y="2760544"/>
                        <a:ext cx="22399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5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71079"/>
              </p:ext>
            </p:extLst>
          </p:nvPr>
        </p:nvGraphicFramePr>
        <p:xfrm>
          <a:off x="1885305" y="765175"/>
          <a:ext cx="1046749" cy="49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5" name="Equation" r:id="rId13" imgW="431640" imgH="203040" progId="Equation.DSMT4">
                  <p:embed/>
                </p:oleObj>
              </mc:Choice>
              <mc:Fallback>
                <p:oleObj name="Equation" r:id="rId13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305" y="765175"/>
                        <a:ext cx="1046749" cy="491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615063" y="2017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it-I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8884776" y="-16577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2"/>
                </a:solidFill>
              </a:rPr>
              <a:t>2D</a:t>
            </a:r>
            <a:endParaRPr lang="it-IT" sz="2800" dirty="0">
              <a:solidFill>
                <a:schemeClr val="accent2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7618874" y="216061"/>
            <a:ext cx="850714" cy="57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895577" y="1914290"/>
            <a:ext cx="1993900" cy="439738"/>
            <a:chOff x="2895600" y="1711325"/>
            <a:chExt cx="1993900" cy="439738"/>
          </a:xfrm>
        </p:grpSpPr>
        <p:grpSp>
          <p:nvGrpSpPr>
            <p:cNvPr id="38940" name="Group 28"/>
            <p:cNvGrpSpPr>
              <a:grpSpLocks/>
            </p:cNvGrpSpPr>
            <p:nvPr/>
          </p:nvGrpSpPr>
          <p:grpSpPr bwMode="auto">
            <a:xfrm>
              <a:off x="2895600" y="1731963"/>
              <a:ext cx="1993900" cy="419100"/>
              <a:chOff x="1111" y="2803"/>
              <a:chExt cx="1256" cy="264"/>
            </a:xfrm>
          </p:grpSpPr>
          <p:pic>
            <p:nvPicPr>
              <p:cNvPr id="38941" name="Picture 2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803"/>
                <a:ext cx="258" cy="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942" name="Line 30"/>
              <p:cNvSpPr>
                <a:spLocks noChangeShapeType="1"/>
              </p:cNvSpPr>
              <p:nvPr/>
            </p:nvSpPr>
            <p:spPr bwMode="auto">
              <a:xfrm>
                <a:off x="1111" y="2840"/>
                <a:ext cx="1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uppo 3"/>
            <p:cNvGrpSpPr/>
            <p:nvPr/>
          </p:nvGrpSpPr>
          <p:grpSpPr>
            <a:xfrm>
              <a:off x="2940251" y="1711325"/>
              <a:ext cx="1512888" cy="142875"/>
              <a:chOff x="1154112" y="890588"/>
              <a:chExt cx="1512888" cy="142875"/>
            </a:xfrm>
          </p:grpSpPr>
          <p:sp>
            <p:nvSpPr>
              <p:cNvPr id="51" name="Oval 5"/>
              <p:cNvSpPr>
                <a:spLocks noChangeArrowheads="1"/>
              </p:cNvSpPr>
              <p:nvPr/>
            </p:nvSpPr>
            <p:spPr bwMode="auto">
              <a:xfrm>
                <a:off x="1154112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1514475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1730375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4" name="Oval 8"/>
              <p:cNvSpPr>
                <a:spLocks noChangeArrowheads="1"/>
              </p:cNvSpPr>
              <p:nvPr/>
            </p:nvSpPr>
            <p:spPr bwMode="auto">
              <a:xfrm>
                <a:off x="1946275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2306637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" name="Oval 10"/>
              <p:cNvSpPr>
                <a:spLocks noChangeArrowheads="1"/>
              </p:cNvSpPr>
              <p:nvPr/>
            </p:nvSpPr>
            <p:spPr bwMode="auto">
              <a:xfrm>
                <a:off x="2522537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7" name="Gruppo 6"/>
          <p:cNvGrpSpPr/>
          <p:nvPr/>
        </p:nvGrpSpPr>
        <p:grpSpPr>
          <a:xfrm>
            <a:off x="2500313" y="3800475"/>
            <a:ext cx="2384426" cy="2257425"/>
            <a:chOff x="2500313" y="3800475"/>
            <a:chExt cx="2384426" cy="2257425"/>
          </a:xfrm>
        </p:grpSpPr>
        <p:graphicFrame>
          <p:nvGraphicFramePr>
            <p:cNvPr id="3892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186168"/>
                </p:ext>
              </p:extLst>
            </p:nvPr>
          </p:nvGraphicFramePr>
          <p:xfrm>
            <a:off x="2500313" y="4016375"/>
            <a:ext cx="4095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436" name="Immagine bitmap" r:id="rId16" imgW="409632" imgH="419048" progId="Paint.Picture">
                    <p:embed/>
                  </p:oleObj>
                </mc:Choice>
                <mc:Fallback>
                  <p:oleObj name="Immagine bitmap" r:id="rId16" imgW="409632" imgH="41904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313" y="4016375"/>
                          <a:ext cx="409575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3052763" y="4160838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3052763" y="4449763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3052763" y="4737100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3052763" y="5024438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3052763" y="5313363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3052763" y="5600700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 rot="16200000">
              <a:off x="2439988" y="4845050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 rot="16200000">
              <a:off x="2800351" y="4845050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rot="16200000">
              <a:off x="3160713" y="4845050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 rot="16200000">
              <a:off x="3521076" y="4845050"/>
              <a:ext cx="1657350" cy="0"/>
            </a:xfrm>
            <a:prstGeom prst="line">
              <a:avLst/>
            </a:prstGeom>
            <a:noFill/>
            <a:ln w="12700">
              <a:solidFill>
                <a:srgbClr val="9900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 flipV="1">
              <a:off x="2909888" y="3800475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 flipV="1">
              <a:off x="2693988" y="5743575"/>
              <a:ext cx="215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4565651" y="5600700"/>
              <a:ext cx="319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400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70" name="Gruppo 69"/>
            <p:cNvGrpSpPr/>
            <p:nvPr/>
          </p:nvGrpSpPr>
          <p:grpSpPr>
            <a:xfrm rot="16200000">
              <a:off x="2525040" y="4856957"/>
              <a:ext cx="1512888" cy="142875"/>
              <a:chOff x="1154112" y="890588"/>
              <a:chExt cx="1512888" cy="142875"/>
            </a:xfrm>
          </p:grpSpPr>
          <p:sp>
            <p:nvSpPr>
              <p:cNvPr id="71" name="Oval 5"/>
              <p:cNvSpPr>
                <a:spLocks noChangeArrowheads="1"/>
              </p:cNvSpPr>
              <p:nvPr/>
            </p:nvSpPr>
            <p:spPr bwMode="auto">
              <a:xfrm>
                <a:off x="1154112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1514475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3" name="Oval 7"/>
              <p:cNvSpPr>
                <a:spLocks noChangeArrowheads="1"/>
              </p:cNvSpPr>
              <p:nvPr/>
            </p:nvSpPr>
            <p:spPr bwMode="auto">
              <a:xfrm>
                <a:off x="1730375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1946275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5" name="Oval 9"/>
              <p:cNvSpPr>
                <a:spLocks noChangeArrowheads="1"/>
              </p:cNvSpPr>
              <p:nvPr/>
            </p:nvSpPr>
            <p:spPr bwMode="auto">
              <a:xfrm>
                <a:off x="2306637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6" name="Oval 10"/>
              <p:cNvSpPr>
                <a:spLocks noChangeArrowheads="1"/>
              </p:cNvSpPr>
              <p:nvPr/>
            </p:nvSpPr>
            <p:spPr bwMode="auto">
              <a:xfrm>
                <a:off x="2522537" y="890588"/>
                <a:ext cx="144463" cy="14287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pic>
        <p:nvPicPr>
          <p:cNvPr id="12382" name="Picture 94" descr="https://encrypted-tbn0.gstatic.com/images?q=tbn:ANd9GcTh3lXSVqI_Aoov7YRYTl6xMD6-62io-EuUdyMO6x8iSfXQOqj80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5" y="2629455"/>
            <a:ext cx="1181906" cy="8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arentesi quadra chiusa 7"/>
          <p:cNvSpPr/>
          <p:nvPr/>
        </p:nvSpPr>
        <p:spPr>
          <a:xfrm>
            <a:off x="5242499" y="1064028"/>
            <a:ext cx="179830" cy="492710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412" name="Picture 124" descr="http://mathworld.wolfram.com/images/eps-gif/TripleTorus_1000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21" y="5241252"/>
            <a:ext cx="1117603" cy="6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14" name="Picture 126" descr="https://theboard.byu.edu/media/attached_files/r_108991/MathImages_1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68" y="5201242"/>
            <a:ext cx="1481138" cy="8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2 9"/>
          <p:cNvCxnSpPr/>
          <p:nvPr/>
        </p:nvCxnSpPr>
        <p:spPr>
          <a:xfrm>
            <a:off x="2380056" y="1184342"/>
            <a:ext cx="666931" cy="682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2144615" y="870803"/>
            <a:ext cx="297456" cy="288925"/>
          </a:xfrm>
          <a:prstGeom prst="ellipse">
            <a:avLst/>
          </a:prstGeom>
          <a:solidFill>
            <a:srgbClr val="5B9BD5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7" name="Immagine 7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78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Topological</a:t>
            </a:r>
            <a:r>
              <a:rPr lang="it-IT" sz="2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physics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……with light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9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0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11524"/>
              </p:ext>
            </p:extLst>
          </p:nvPr>
        </p:nvGraphicFramePr>
        <p:xfrm>
          <a:off x="1000526" y="2761559"/>
          <a:ext cx="3381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37" name="Equation" r:id="rId22" imgW="139680" imgH="164880" progId="Equation.DSMT4">
                  <p:embed/>
                </p:oleObj>
              </mc:Choice>
              <mc:Fallback>
                <p:oleObj name="Equation" r:id="rId22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26" y="2761559"/>
                        <a:ext cx="3381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85" name="Picture 1109" descr="spher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087" y="5118420"/>
            <a:ext cx="783643" cy="7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8"/>
          <p:cNvSpPr txBox="1">
            <a:spLocks noChangeArrowheads="1"/>
          </p:cNvSpPr>
          <p:nvPr/>
        </p:nvSpPr>
        <p:spPr bwMode="auto">
          <a:xfrm>
            <a:off x="5709213" y="5827168"/>
            <a:ext cx="77356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it-IT" altLang="it-IT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it-IT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asellaDiTesto 8"/>
          <p:cNvSpPr txBox="1">
            <a:spLocks noChangeArrowheads="1"/>
          </p:cNvSpPr>
          <p:nvPr/>
        </p:nvSpPr>
        <p:spPr bwMode="auto">
          <a:xfrm>
            <a:off x="6953439" y="5829440"/>
            <a:ext cx="77356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t-IT" altLang="it-IT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asellaDiTesto 8"/>
          <p:cNvSpPr txBox="1">
            <a:spLocks noChangeArrowheads="1"/>
          </p:cNvSpPr>
          <p:nvPr/>
        </p:nvSpPr>
        <p:spPr bwMode="auto">
          <a:xfrm>
            <a:off x="8495633" y="5829440"/>
            <a:ext cx="77356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asellaDiTesto 8"/>
          <p:cNvSpPr txBox="1">
            <a:spLocks noChangeArrowheads="1"/>
          </p:cNvSpPr>
          <p:nvPr/>
        </p:nvSpPr>
        <p:spPr bwMode="auto">
          <a:xfrm>
            <a:off x="10256207" y="5829440"/>
            <a:ext cx="77356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it-IT" altLang="it-IT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sp>
        <p:nvSpPr>
          <p:cNvPr id="69" name="AutoShape 36"/>
          <p:cNvSpPr>
            <a:spLocks noChangeArrowheads="1"/>
          </p:cNvSpPr>
          <p:nvPr/>
        </p:nvSpPr>
        <p:spPr bwMode="auto">
          <a:xfrm>
            <a:off x="3872728" y="817150"/>
            <a:ext cx="1115219" cy="159321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7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98505"/>
              </p:ext>
            </p:extLst>
          </p:nvPr>
        </p:nvGraphicFramePr>
        <p:xfrm>
          <a:off x="8970032" y="711751"/>
          <a:ext cx="2503367" cy="43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2" name="Equation" r:id="rId3" imgW="1168200" imgH="203040" progId="Equation.DSMT4">
                  <p:embed/>
                </p:oleObj>
              </mc:Choice>
              <mc:Fallback>
                <p:oleObj name="Equation" r:id="rId3" imgW="1168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0032" y="711751"/>
                        <a:ext cx="2503367" cy="434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2315"/>
              </p:ext>
            </p:extLst>
          </p:nvPr>
        </p:nvGraphicFramePr>
        <p:xfrm>
          <a:off x="3902827" y="1342306"/>
          <a:ext cx="320676" cy="51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" name="Equation" r:id="rId5" imgW="126720" imgH="203040" progId="Equation.DSMT4">
                  <p:embed/>
                </p:oleObj>
              </mc:Choice>
              <mc:Fallback>
                <p:oleObj name="Equation" r:id="rId5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827" y="1342306"/>
                        <a:ext cx="320676" cy="51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AutoShape 41"/>
          <p:cNvSpPr>
            <a:spLocks noChangeArrowheads="1"/>
          </p:cNvSpPr>
          <p:nvPr/>
        </p:nvSpPr>
        <p:spPr bwMode="auto">
          <a:xfrm>
            <a:off x="4402890" y="1557536"/>
            <a:ext cx="503238" cy="714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840670"/>
              </p:ext>
            </p:extLst>
          </p:nvPr>
        </p:nvGraphicFramePr>
        <p:xfrm>
          <a:off x="5231566" y="1413075"/>
          <a:ext cx="13303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4"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566" y="1413075"/>
                        <a:ext cx="13303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48207"/>
              </p:ext>
            </p:extLst>
          </p:nvPr>
        </p:nvGraphicFramePr>
        <p:xfrm>
          <a:off x="7282615" y="1413075"/>
          <a:ext cx="11430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5" name="Equation" r:id="rId9" imgW="698400" imgH="203040" progId="Equation.DSMT4">
                  <p:embed/>
                </p:oleObj>
              </mc:Choice>
              <mc:Fallback>
                <p:oleObj name="Equation" r:id="rId9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615" y="1413075"/>
                        <a:ext cx="11430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44"/>
          <p:cNvSpPr txBox="1">
            <a:spLocks noChangeArrowheads="1"/>
          </p:cNvSpPr>
          <p:nvPr/>
        </p:nvSpPr>
        <p:spPr bwMode="auto">
          <a:xfrm>
            <a:off x="506079" y="1996244"/>
            <a:ext cx="5093333" cy="37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</a:t>
            </a:r>
            <a:r>
              <a:rPr lang="it-IT" altLang="it-IT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structure</a:t>
            </a: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corresponding</a:t>
            </a: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to a </a:t>
            </a:r>
            <a:r>
              <a:rPr lang="it-IT" altLang="it-IT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particular</a:t>
            </a: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value</a:t>
            </a: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of</a:t>
            </a:r>
            <a:endParaRPr lang="it-IT" altLang="it-IT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861618" y="3595832"/>
            <a:ext cx="6573838" cy="504825"/>
            <a:chOff x="1861618" y="3595832"/>
            <a:chExt cx="6573838" cy="504825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1861618" y="3811732"/>
              <a:ext cx="4824413" cy="142875"/>
              <a:chOff x="385" y="2840"/>
              <a:chExt cx="3039" cy="90"/>
            </a:xfrm>
          </p:grpSpPr>
          <p:sp>
            <p:nvSpPr>
              <p:cNvPr id="135" name="Oval 5"/>
              <p:cNvSpPr>
                <a:spLocks noChangeArrowheads="1"/>
              </p:cNvSpPr>
              <p:nvPr/>
            </p:nvSpPr>
            <p:spPr bwMode="auto">
              <a:xfrm>
                <a:off x="385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6" name="Oval 6"/>
              <p:cNvSpPr>
                <a:spLocks noChangeArrowheads="1"/>
              </p:cNvSpPr>
              <p:nvPr/>
            </p:nvSpPr>
            <p:spPr bwMode="auto">
              <a:xfrm>
                <a:off x="612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7" name="Oval 7"/>
              <p:cNvSpPr>
                <a:spLocks noChangeArrowheads="1"/>
              </p:cNvSpPr>
              <p:nvPr/>
            </p:nvSpPr>
            <p:spPr bwMode="auto">
              <a:xfrm>
                <a:off x="748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8" name="Oval 8"/>
              <p:cNvSpPr>
                <a:spLocks noChangeArrowheads="1"/>
              </p:cNvSpPr>
              <p:nvPr/>
            </p:nvSpPr>
            <p:spPr bwMode="auto">
              <a:xfrm>
                <a:off x="884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9" name="Oval 9"/>
              <p:cNvSpPr>
                <a:spLocks noChangeArrowheads="1"/>
              </p:cNvSpPr>
              <p:nvPr/>
            </p:nvSpPr>
            <p:spPr bwMode="auto">
              <a:xfrm>
                <a:off x="1111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0" name="Oval 10"/>
              <p:cNvSpPr>
                <a:spLocks noChangeArrowheads="1"/>
              </p:cNvSpPr>
              <p:nvPr/>
            </p:nvSpPr>
            <p:spPr bwMode="auto">
              <a:xfrm>
                <a:off x="1247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1" name="Oval 11"/>
              <p:cNvSpPr>
                <a:spLocks noChangeArrowheads="1"/>
              </p:cNvSpPr>
              <p:nvPr/>
            </p:nvSpPr>
            <p:spPr bwMode="auto">
              <a:xfrm>
                <a:off x="1428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2" name="Oval 12"/>
              <p:cNvSpPr>
                <a:spLocks noChangeArrowheads="1"/>
              </p:cNvSpPr>
              <p:nvPr/>
            </p:nvSpPr>
            <p:spPr bwMode="auto">
              <a:xfrm>
                <a:off x="1655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3" name="Oval 13"/>
              <p:cNvSpPr>
                <a:spLocks noChangeArrowheads="1"/>
              </p:cNvSpPr>
              <p:nvPr/>
            </p:nvSpPr>
            <p:spPr bwMode="auto">
              <a:xfrm>
                <a:off x="1791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4" name="Oval 14"/>
              <p:cNvSpPr>
                <a:spLocks noChangeArrowheads="1"/>
              </p:cNvSpPr>
              <p:nvPr/>
            </p:nvSpPr>
            <p:spPr bwMode="auto">
              <a:xfrm>
                <a:off x="1927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5" name="Oval 15"/>
              <p:cNvSpPr>
                <a:spLocks noChangeArrowheads="1"/>
              </p:cNvSpPr>
              <p:nvPr/>
            </p:nvSpPr>
            <p:spPr bwMode="auto">
              <a:xfrm>
                <a:off x="2154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6" name="Oval 16"/>
              <p:cNvSpPr>
                <a:spLocks noChangeArrowheads="1"/>
              </p:cNvSpPr>
              <p:nvPr/>
            </p:nvSpPr>
            <p:spPr bwMode="auto">
              <a:xfrm>
                <a:off x="2290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7" name="Oval 17"/>
              <p:cNvSpPr>
                <a:spLocks noChangeArrowheads="1"/>
              </p:cNvSpPr>
              <p:nvPr/>
            </p:nvSpPr>
            <p:spPr bwMode="auto">
              <a:xfrm>
                <a:off x="2426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8" name="Oval 18"/>
              <p:cNvSpPr>
                <a:spLocks noChangeArrowheads="1"/>
              </p:cNvSpPr>
              <p:nvPr/>
            </p:nvSpPr>
            <p:spPr bwMode="auto">
              <a:xfrm>
                <a:off x="2653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9" name="Oval 19"/>
              <p:cNvSpPr>
                <a:spLocks noChangeArrowheads="1"/>
              </p:cNvSpPr>
              <p:nvPr/>
            </p:nvSpPr>
            <p:spPr bwMode="auto">
              <a:xfrm>
                <a:off x="2789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0" name="Oval 20"/>
              <p:cNvSpPr>
                <a:spLocks noChangeArrowheads="1"/>
              </p:cNvSpPr>
              <p:nvPr/>
            </p:nvSpPr>
            <p:spPr bwMode="auto">
              <a:xfrm>
                <a:off x="2970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1" name="Oval 21"/>
              <p:cNvSpPr>
                <a:spLocks noChangeArrowheads="1"/>
              </p:cNvSpPr>
              <p:nvPr/>
            </p:nvSpPr>
            <p:spPr bwMode="auto">
              <a:xfrm>
                <a:off x="3197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2" name="Oval 22"/>
              <p:cNvSpPr>
                <a:spLocks noChangeArrowheads="1"/>
              </p:cNvSpPr>
              <p:nvPr/>
            </p:nvSpPr>
            <p:spPr bwMode="auto">
              <a:xfrm>
                <a:off x="3333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7838556" y="3733945"/>
              <a:ext cx="596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i="1">
                  <a:latin typeface="Times New Roman" panose="02020603050405020304" pitchFamily="18" charset="0"/>
                </a:rPr>
                <a:t>1/3</a:t>
              </a:r>
            </a:p>
          </p:txBody>
        </p:sp>
        <p:sp>
          <p:nvSpPr>
            <p:cNvPr id="48" name="Rectangle 93"/>
            <p:cNvSpPr>
              <a:spLocks noChangeArrowheads="1"/>
            </p:cNvSpPr>
            <p:nvPr/>
          </p:nvSpPr>
          <p:spPr bwMode="auto">
            <a:xfrm>
              <a:off x="3445943" y="3595832"/>
              <a:ext cx="822325" cy="50482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" name="AutoShape 94"/>
            <p:cNvSpPr>
              <a:spLocks/>
            </p:cNvSpPr>
            <p:nvPr/>
          </p:nvSpPr>
          <p:spPr bwMode="auto">
            <a:xfrm rot="5400000">
              <a:off x="2293418" y="3308495"/>
              <a:ext cx="71437" cy="792163"/>
            </a:xfrm>
            <a:prstGeom prst="leftBracket">
              <a:avLst>
                <a:gd name="adj" fmla="val 92407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4" name="Immagine 15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158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Eigenfrequencies</a:t>
            </a:r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symmetries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9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0" name="CasellaDiTesto 159"/>
          <p:cNvSpPr txBox="1"/>
          <p:nvPr/>
        </p:nvSpPr>
        <p:spPr>
          <a:xfrm>
            <a:off x="370619" y="659405"/>
            <a:ext cx="335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CasellaDiTesto 160"/>
          <p:cNvSpPr txBox="1"/>
          <p:nvPr/>
        </p:nvSpPr>
        <p:spPr>
          <a:xfrm>
            <a:off x="5276235" y="665892"/>
            <a:ext cx="369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eigenfrequencies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k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CasellaDiTesto 161"/>
          <p:cNvSpPr txBox="1"/>
          <p:nvPr/>
        </p:nvSpPr>
        <p:spPr>
          <a:xfrm>
            <a:off x="2108282" y="1302288"/>
            <a:ext cx="163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hase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 Box 44"/>
          <p:cNvSpPr txBox="1">
            <a:spLocks noChangeArrowheads="1"/>
          </p:cNvSpPr>
          <p:nvPr/>
        </p:nvSpPr>
        <p:spPr bwMode="auto">
          <a:xfrm>
            <a:off x="5704027" y="1968202"/>
            <a:ext cx="4127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is</a:t>
            </a:r>
            <a:r>
              <a:rPr lang="it-IT" alt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spatially</a:t>
            </a: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inverted</a:t>
            </a:r>
            <a:r>
              <a:rPr lang="it-IT" alt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under the </a:t>
            </a:r>
            <a:r>
              <a:rPr lang="it-IT" alt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reversal</a:t>
            </a:r>
            <a:endParaRPr lang="it-IT" alt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6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722038"/>
              </p:ext>
            </p:extLst>
          </p:nvPr>
        </p:nvGraphicFramePr>
        <p:xfrm>
          <a:off x="5405093" y="2050286"/>
          <a:ext cx="2079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6"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093" y="2050286"/>
                        <a:ext cx="2079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388587"/>
              </p:ext>
            </p:extLst>
          </p:nvPr>
        </p:nvGraphicFramePr>
        <p:xfrm>
          <a:off x="9457723" y="2071513"/>
          <a:ext cx="85248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7" name="Equation" r:id="rId14" imgW="520560" imgH="164880" progId="Equation.DSMT4">
                  <p:embed/>
                </p:oleObj>
              </mc:Choice>
              <mc:Fallback>
                <p:oleObj name="Equation" r:id="rId14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7723" y="2071513"/>
                        <a:ext cx="852488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/>
          <p:cNvGrpSpPr/>
          <p:nvPr/>
        </p:nvGrpSpPr>
        <p:grpSpPr>
          <a:xfrm>
            <a:off x="1080174" y="5793417"/>
            <a:ext cx="9627388" cy="596556"/>
            <a:chOff x="492088" y="2592655"/>
            <a:chExt cx="9627388" cy="596556"/>
          </a:xfrm>
        </p:grpSpPr>
        <p:sp>
          <p:nvSpPr>
            <p:cNvPr id="38956" name="CasellaDiTesto 8"/>
            <p:cNvSpPr txBox="1">
              <a:spLocks noChangeArrowheads="1"/>
            </p:cNvSpPr>
            <p:nvPr/>
          </p:nvSpPr>
          <p:spPr bwMode="auto">
            <a:xfrm>
              <a:off x="8472287" y="2592655"/>
              <a:ext cx="16471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asymmetric</a:t>
              </a:r>
              <a:r>
                <a:rPr lang="it-IT" alt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</a:t>
              </a:r>
              <a:endPara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0" name="Gruppo 89"/>
            <p:cNvGrpSpPr/>
            <p:nvPr/>
          </p:nvGrpSpPr>
          <p:grpSpPr>
            <a:xfrm>
              <a:off x="5740356" y="2749473"/>
              <a:ext cx="1993900" cy="439738"/>
              <a:chOff x="2895600" y="1711325"/>
              <a:chExt cx="1993900" cy="439738"/>
            </a:xfrm>
          </p:grpSpPr>
          <p:grpSp>
            <p:nvGrpSpPr>
              <p:cNvPr id="91" name="Group 28"/>
              <p:cNvGrpSpPr>
                <a:grpSpLocks/>
              </p:cNvGrpSpPr>
              <p:nvPr/>
            </p:nvGrpSpPr>
            <p:grpSpPr bwMode="auto">
              <a:xfrm>
                <a:off x="2895600" y="1731963"/>
                <a:ext cx="1993900" cy="419100"/>
                <a:chOff x="1111" y="2803"/>
                <a:chExt cx="1256" cy="264"/>
              </a:xfrm>
            </p:grpSpPr>
            <p:pic>
              <p:nvPicPr>
                <p:cNvPr id="99" name="Picture 29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9" y="2803"/>
                  <a:ext cx="258" cy="2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0" name="Line 30"/>
                <p:cNvSpPr>
                  <a:spLocks noChangeShapeType="1"/>
                </p:cNvSpPr>
                <p:nvPr/>
              </p:nvSpPr>
              <p:spPr bwMode="auto">
                <a:xfrm>
                  <a:off x="1111" y="2840"/>
                  <a:ext cx="12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2" name="Gruppo 91"/>
              <p:cNvGrpSpPr/>
              <p:nvPr/>
            </p:nvGrpSpPr>
            <p:grpSpPr>
              <a:xfrm>
                <a:off x="2940251" y="1711325"/>
                <a:ext cx="1512888" cy="142875"/>
                <a:chOff x="1154112" y="890588"/>
                <a:chExt cx="1512888" cy="142875"/>
              </a:xfrm>
            </p:grpSpPr>
            <p:sp>
              <p:nvSpPr>
                <p:cNvPr id="93" name="Oval 5"/>
                <p:cNvSpPr>
                  <a:spLocks noChangeArrowheads="1"/>
                </p:cNvSpPr>
                <p:nvPr/>
              </p:nvSpPr>
              <p:spPr bwMode="auto">
                <a:xfrm>
                  <a:off x="1154112" y="890588"/>
                  <a:ext cx="144463" cy="1428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4" name="Oval 6"/>
                <p:cNvSpPr>
                  <a:spLocks noChangeArrowheads="1"/>
                </p:cNvSpPr>
                <p:nvPr/>
              </p:nvSpPr>
              <p:spPr bwMode="auto">
                <a:xfrm>
                  <a:off x="1514475" y="890588"/>
                  <a:ext cx="144463" cy="1428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5" name="Oval 7"/>
                <p:cNvSpPr>
                  <a:spLocks noChangeArrowheads="1"/>
                </p:cNvSpPr>
                <p:nvPr/>
              </p:nvSpPr>
              <p:spPr bwMode="auto">
                <a:xfrm>
                  <a:off x="1730375" y="890588"/>
                  <a:ext cx="144463" cy="1428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6" name="Oval 8"/>
                <p:cNvSpPr>
                  <a:spLocks noChangeArrowheads="1"/>
                </p:cNvSpPr>
                <p:nvPr/>
              </p:nvSpPr>
              <p:spPr bwMode="auto">
                <a:xfrm>
                  <a:off x="1946275" y="890588"/>
                  <a:ext cx="144463" cy="1428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7" name="Oval 9"/>
                <p:cNvSpPr>
                  <a:spLocks noChangeArrowheads="1"/>
                </p:cNvSpPr>
                <p:nvPr/>
              </p:nvSpPr>
              <p:spPr bwMode="auto">
                <a:xfrm>
                  <a:off x="2306637" y="890588"/>
                  <a:ext cx="144463" cy="1428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8" name="Oval 10"/>
                <p:cNvSpPr>
                  <a:spLocks noChangeArrowheads="1"/>
                </p:cNvSpPr>
                <p:nvPr/>
              </p:nvSpPr>
              <p:spPr bwMode="auto">
                <a:xfrm>
                  <a:off x="2522537" y="890588"/>
                  <a:ext cx="144463" cy="14287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aphicFrame>
          <p:nvGraphicFramePr>
            <p:cNvPr id="8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955818"/>
                </p:ext>
              </p:extLst>
            </p:nvPr>
          </p:nvGraphicFramePr>
          <p:xfrm>
            <a:off x="3208338" y="2684463"/>
            <a:ext cx="194151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8" name="Equation" r:id="rId17" imgW="1180800" imgH="203040" progId="Equation.DSMT4">
                    <p:embed/>
                  </p:oleObj>
                </mc:Choice>
                <mc:Fallback>
                  <p:oleObj name="Equation" r:id="rId17" imgW="11808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8338" y="2684463"/>
                          <a:ext cx="194151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" name="CasellaDiTesto 8"/>
            <p:cNvSpPr txBox="1">
              <a:spLocks noChangeArrowheads="1"/>
            </p:cNvSpPr>
            <p:nvPr/>
          </p:nvSpPr>
          <p:spPr bwMode="auto">
            <a:xfrm>
              <a:off x="492088" y="2612757"/>
              <a:ext cx="2647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t-IT" altLang="it-IT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lack</a:t>
              </a:r>
              <a:r>
                <a:rPr lang="it-IT" alt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it-IT" alt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inversion</a:t>
              </a:r>
              <a:r>
                <a:rPr lang="it-IT" alt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centre</a:t>
              </a:r>
              <a:endPara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861618" y="2432195"/>
            <a:ext cx="8280401" cy="3179762"/>
            <a:chOff x="1861618" y="2432195"/>
            <a:chExt cx="8280401" cy="3179762"/>
          </a:xfrm>
        </p:grpSpPr>
        <p:sp>
          <p:nvSpPr>
            <p:cNvPr id="40" name="Text Box 85"/>
            <p:cNvSpPr txBox="1">
              <a:spLocks noChangeArrowheads="1"/>
            </p:cNvSpPr>
            <p:nvPr/>
          </p:nvSpPr>
          <p:spPr bwMode="auto">
            <a:xfrm>
              <a:off x="3588818" y="2432195"/>
              <a:ext cx="1225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it-IT" altLang="ja-JP" sz="1200">
                  <a:solidFill>
                    <a:srgbClr val="333399"/>
                  </a:solidFill>
                  <a:latin typeface="Calibri" panose="020F0502020204030204" pitchFamily="34" charset="0"/>
                  <a:ea typeface="MS Mincho" panose="02020609040205080304" pitchFamily="49" charset="-128"/>
                </a:rPr>
                <a:t>elementary cell</a:t>
              </a:r>
              <a:endParaRPr lang="it-IT" altLang="it-IT" sz="1200">
                <a:solidFill>
                  <a:srgbClr val="333399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1861618" y="2459182"/>
              <a:ext cx="8280401" cy="3152775"/>
              <a:chOff x="1861618" y="2459182"/>
              <a:chExt cx="8280401" cy="3152775"/>
            </a:xfrm>
          </p:grpSpPr>
          <p:grpSp>
            <p:nvGrpSpPr>
              <p:cNvPr id="34" name="Group 23"/>
              <p:cNvGrpSpPr>
                <a:grpSpLocks/>
              </p:cNvGrpSpPr>
              <p:nvPr/>
            </p:nvGrpSpPr>
            <p:grpSpPr bwMode="auto">
              <a:xfrm>
                <a:off x="1861618" y="4603895"/>
                <a:ext cx="5329238" cy="144462"/>
                <a:chOff x="385" y="3430"/>
                <a:chExt cx="3357" cy="91"/>
              </a:xfrm>
            </p:grpSpPr>
            <p:sp>
              <p:nvSpPr>
                <p:cNvPr id="115" name="Oval 24"/>
                <p:cNvSpPr>
                  <a:spLocks noChangeArrowheads="1"/>
                </p:cNvSpPr>
                <p:nvPr/>
              </p:nvSpPr>
              <p:spPr bwMode="auto">
                <a:xfrm>
                  <a:off x="385" y="3431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6" name="Oval 25"/>
                <p:cNvSpPr>
                  <a:spLocks noChangeArrowheads="1"/>
                </p:cNvSpPr>
                <p:nvPr/>
              </p:nvSpPr>
              <p:spPr bwMode="auto">
                <a:xfrm>
                  <a:off x="612" y="3431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7" name="Oval 26"/>
                <p:cNvSpPr>
                  <a:spLocks noChangeArrowheads="1"/>
                </p:cNvSpPr>
                <p:nvPr/>
              </p:nvSpPr>
              <p:spPr bwMode="auto">
                <a:xfrm>
                  <a:off x="793" y="3431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8" name="Oval 27"/>
                <p:cNvSpPr>
                  <a:spLocks noChangeArrowheads="1"/>
                </p:cNvSpPr>
                <p:nvPr/>
              </p:nvSpPr>
              <p:spPr bwMode="auto">
                <a:xfrm>
                  <a:off x="929" y="3431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9" name="Oval 28"/>
                <p:cNvSpPr>
                  <a:spLocks noChangeArrowheads="1"/>
                </p:cNvSpPr>
                <p:nvPr/>
              </p:nvSpPr>
              <p:spPr bwMode="auto">
                <a:xfrm>
                  <a:off x="1066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0" name="Oval 29"/>
                <p:cNvSpPr>
                  <a:spLocks noChangeArrowheads="1"/>
                </p:cNvSpPr>
                <p:nvPr/>
              </p:nvSpPr>
              <p:spPr bwMode="auto">
                <a:xfrm>
                  <a:off x="1293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1" name="Oval 30"/>
                <p:cNvSpPr>
                  <a:spLocks noChangeArrowheads="1"/>
                </p:cNvSpPr>
                <p:nvPr/>
              </p:nvSpPr>
              <p:spPr bwMode="auto">
                <a:xfrm>
                  <a:off x="1474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2" name="Oval 31"/>
                <p:cNvSpPr>
                  <a:spLocks noChangeArrowheads="1"/>
                </p:cNvSpPr>
                <p:nvPr/>
              </p:nvSpPr>
              <p:spPr bwMode="auto">
                <a:xfrm>
                  <a:off x="1610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" name="Oval 32"/>
                <p:cNvSpPr>
                  <a:spLocks noChangeArrowheads="1"/>
                </p:cNvSpPr>
                <p:nvPr/>
              </p:nvSpPr>
              <p:spPr bwMode="auto">
                <a:xfrm>
                  <a:off x="1746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" name="Oval 33"/>
                <p:cNvSpPr>
                  <a:spLocks noChangeArrowheads="1"/>
                </p:cNvSpPr>
                <p:nvPr/>
              </p:nvSpPr>
              <p:spPr bwMode="auto">
                <a:xfrm>
                  <a:off x="1973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5" name="Oval 34"/>
                <p:cNvSpPr>
                  <a:spLocks noChangeArrowheads="1"/>
                </p:cNvSpPr>
                <p:nvPr/>
              </p:nvSpPr>
              <p:spPr bwMode="auto">
                <a:xfrm>
                  <a:off x="2154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6" name="Oval 35"/>
                <p:cNvSpPr>
                  <a:spLocks noChangeArrowheads="1"/>
                </p:cNvSpPr>
                <p:nvPr/>
              </p:nvSpPr>
              <p:spPr bwMode="auto">
                <a:xfrm>
                  <a:off x="2290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7" name="Oval 36"/>
                <p:cNvSpPr>
                  <a:spLocks noChangeArrowheads="1"/>
                </p:cNvSpPr>
                <p:nvPr/>
              </p:nvSpPr>
              <p:spPr bwMode="auto">
                <a:xfrm>
                  <a:off x="2426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8" name="Oval 37"/>
                <p:cNvSpPr>
                  <a:spLocks noChangeArrowheads="1"/>
                </p:cNvSpPr>
                <p:nvPr/>
              </p:nvSpPr>
              <p:spPr bwMode="auto">
                <a:xfrm>
                  <a:off x="2653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9" name="Oval 38"/>
                <p:cNvSpPr>
                  <a:spLocks noChangeArrowheads="1"/>
                </p:cNvSpPr>
                <p:nvPr/>
              </p:nvSpPr>
              <p:spPr bwMode="auto">
                <a:xfrm>
                  <a:off x="2834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0" name="Oval 39"/>
                <p:cNvSpPr>
                  <a:spLocks noChangeArrowheads="1"/>
                </p:cNvSpPr>
                <p:nvPr/>
              </p:nvSpPr>
              <p:spPr bwMode="auto">
                <a:xfrm>
                  <a:off x="2970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1" name="Oval 40"/>
                <p:cNvSpPr>
                  <a:spLocks noChangeArrowheads="1"/>
                </p:cNvSpPr>
                <p:nvPr/>
              </p:nvSpPr>
              <p:spPr bwMode="auto">
                <a:xfrm>
                  <a:off x="3107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2" name="Oval 41"/>
                <p:cNvSpPr>
                  <a:spLocks noChangeArrowheads="1"/>
                </p:cNvSpPr>
                <p:nvPr/>
              </p:nvSpPr>
              <p:spPr bwMode="auto">
                <a:xfrm>
                  <a:off x="3334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3" name="Oval 42"/>
                <p:cNvSpPr>
                  <a:spLocks noChangeArrowheads="1"/>
                </p:cNvSpPr>
                <p:nvPr/>
              </p:nvSpPr>
              <p:spPr bwMode="auto">
                <a:xfrm>
                  <a:off x="3515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" name="Oval 43"/>
                <p:cNvSpPr>
                  <a:spLocks noChangeArrowheads="1"/>
                </p:cNvSpPr>
                <p:nvPr/>
              </p:nvSpPr>
              <p:spPr bwMode="auto">
                <a:xfrm>
                  <a:off x="3651" y="3430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35" name="Group 44"/>
              <p:cNvGrpSpPr>
                <a:grpSpLocks/>
              </p:cNvGrpSpPr>
              <p:nvPr/>
            </p:nvGrpSpPr>
            <p:grpSpPr bwMode="auto">
              <a:xfrm>
                <a:off x="1861618" y="5324620"/>
                <a:ext cx="5354638" cy="142875"/>
                <a:chOff x="340" y="3793"/>
                <a:chExt cx="3373" cy="90"/>
              </a:xfrm>
            </p:grpSpPr>
            <p:sp>
              <p:nvSpPr>
                <p:cNvPr id="65" name="Oval 45"/>
                <p:cNvSpPr>
                  <a:spLocks noChangeArrowheads="1"/>
                </p:cNvSpPr>
                <p:nvPr/>
              </p:nvSpPr>
              <p:spPr bwMode="auto">
                <a:xfrm>
                  <a:off x="340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6" name="Oval 46"/>
                <p:cNvSpPr>
                  <a:spLocks noChangeArrowheads="1"/>
                </p:cNvSpPr>
                <p:nvPr/>
              </p:nvSpPr>
              <p:spPr bwMode="auto">
                <a:xfrm>
                  <a:off x="514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0" name="Oval 47"/>
                <p:cNvSpPr>
                  <a:spLocks noChangeArrowheads="1"/>
                </p:cNvSpPr>
                <p:nvPr/>
              </p:nvSpPr>
              <p:spPr bwMode="auto">
                <a:xfrm>
                  <a:off x="658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1" name="Oval 48"/>
                <p:cNvSpPr>
                  <a:spLocks noChangeArrowheads="1"/>
                </p:cNvSpPr>
                <p:nvPr/>
              </p:nvSpPr>
              <p:spPr bwMode="auto">
                <a:xfrm>
                  <a:off x="794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2" name="Oval 49"/>
                <p:cNvSpPr>
                  <a:spLocks noChangeArrowheads="1"/>
                </p:cNvSpPr>
                <p:nvPr/>
              </p:nvSpPr>
              <p:spPr bwMode="auto">
                <a:xfrm>
                  <a:off x="900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3" name="Oval 50"/>
                <p:cNvSpPr>
                  <a:spLocks noChangeArrowheads="1"/>
                </p:cNvSpPr>
                <p:nvPr/>
              </p:nvSpPr>
              <p:spPr bwMode="auto">
                <a:xfrm>
                  <a:off x="1021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" name="Oval 51"/>
                <p:cNvSpPr>
                  <a:spLocks noChangeArrowheads="1"/>
                </p:cNvSpPr>
                <p:nvPr/>
              </p:nvSpPr>
              <p:spPr bwMode="auto">
                <a:xfrm>
                  <a:off x="1195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5" name="Oval 52"/>
                <p:cNvSpPr>
                  <a:spLocks noChangeArrowheads="1"/>
                </p:cNvSpPr>
                <p:nvPr/>
              </p:nvSpPr>
              <p:spPr bwMode="auto">
                <a:xfrm>
                  <a:off x="1339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6" name="Oval 53"/>
                <p:cNvSpPr>
                  <a:spLocks noChangeArrowheads="1"/>
                </p:cNvSpPr>
                <p:nvPr/>
              </p:nvSpPr>
              <p:spPr bwMode="auto">
                <a:xfrm>
                  <a:off x="1475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8" name="Oval 54"/>
                <p:cNvSpPr>
                  <a:spLocks noChangeArrowheads="1"/>
                </p:cNvSpPr>
                <p:nvPr/>
              </p:nvSpPr>
              <p:spPr bwMode="auto">
                <a:xfrm>
                  <a:off x="1581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9" name="Oval 55"/>
                <p:cNvSpPr>
                  <a:spLocks noChangeArrowheads="1"/>
                </p:cNvSpPr>
                <p:nvPr/>
              </p:nvSpPr>
              <p:spPr bwMode="auto">
                <a:xfrm>
                  <a:off x="1701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1" name="Oval 56"/>
                <p:cNvSpPr>
                  <a:spLocks noChangeArrowheads="1"/>
                </p:cNvSpPr>
                <p:nvPr/>
              </p:nvSpPr>
              <p:spPr bwMode="auto">
                <a:xfrm>
                  <a:off x="1875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2" name="Oval 57"/>
                <p:cNvSpPr>
                  <a:spLocks noChangeArrowheads="1"/>
                </p:cNvSpPr>
                <p:nvPr/>
              </p:nvSpPr>
              <p:spPr bwMode="auto">
                <a:xfrm>
                  <a:off x="2019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3" name="Oval 58"/>
                <p:cNvSpPr>
                  <a:spLocks noChangeArrowheads="1"/>
                </p:cNvSpPr>
                <p:nvPr/>
              </p:nvSpPr>
              <p:spPr bwMode="auto">
                <a:xfrm>
                  <a:off x="2155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4" name="Oval 59"/>
                <p:cNvSpPr>
                  <a:spLocks noChangeArrowheads="1"/>
                </p:cNvSpPr>
                <p:nvPr/>
              </p:nvSpPr>
              <p:spPr bwMode="auto">
                <a:xfrm>
                  <a:off x="2261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5" name="Oval 60"/>
                <p:cNvSpPr>
                  <a:spLocks noChangeArrowheads="1"/>
                </p:cNvSpPr>
                <p:nvPr/>
              </p:nvSpPr>
              <p:spPr bwMode="auto">
                <a:xfrm>
                  <a:off x="2382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6" name="Oval 61"/>
                <p:cNvSpPr>
                  <a:spLocks noChangeArrowheads="1"/>
                </p:cNvSpPr>
                <p:nvPr/>
              </p:nvSpPr>
              <p:spPr bwMode="auto">
                <a:xfrm>
                  <a:off x="2556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7" name="Oval 62"/>
                <p:cNvSpPr>
                  <a:spLocks noChangeArrowheads="1"/>
                </p:cNvSpPr>
                <p:nvPr/>
              </p:nvSpPr>
              <p:spPr bwMode="auto">
                <a:xfrm>
                  <a:off x="2700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8" name="Oval 63"/>
                <p:cNvSpPr>
                  <a:spLocks noChangeArrowheads="1"/>
                </p:cNvSpPr>
                <p:nvPr/>
              </p:nvSpPr>
              <p:spPr bwMode="auto">
                <a:xfrm>
                  <a:off x="2836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09" name="Oval 64"/>
                <p:cNvSpPr>
                  <a:spLocks noChangeArrowheads="1"/>
                </p:cNvSpPr>
                <p:nvPr/>
              </p:nvSpPr>
              <p:spPr bwMode="auto">
                <a:xfrm>
                  <a:off x="2942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0" name="Oval 65"/>
                <p:cNvSpPr>
                  <a:spLocks noChangeArrowheads="1"/>
                </p:cNvSpPr>
                <p:nvPr/>
              </p:nvSpPr>
              <p:spPr bwMode="auto">
                <a:xfrm>
                  <a:off x="3062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1" name="Oval 66"/>
                <p:cNvSpPr>
                  <a:spLocks noChangeArrowheads="1"/>
                </p:cNvSpPr>
                <p:nvPr/>
              </p:nvSpPr>
              <p:spPr bwMode="auto">
                <a:xfrm>
                  <a:off x="3236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2" name="Oval 67"/>
                <p:cNvSpPr>
                  <a:spLocks noChangeArrowheads="1"/>
                </p:cNvSpPr>
                <p:nvPr/>
              </p:nvSpPr>
              <p:spPr bwMode="auto">
                <a:xfrm>
                  <a:off x="3380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3" name="Oval 68"/>
                <p:cNvSpPr>
                  <a:spLocks noChangeArrowheads="1"/>
                </p:cNvSpPr>
                <p:nvPr/>
              </p:nvSpPr>
              <p:spPr bwMode="auto">
                <a:xfrm>
                  <a:off x="3516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4" name="Oval 69"/>
                <p:cNvSpPr>
                  <a:spLocks noChangeArrowheads="1"/>
                </p:cNvSpPr>
                <p:nvPr/>
              </p:nvSpPr>
              <p:spPr bwMode="auto">
                <a:xfrm>
                  <a:off x="3622" y="3793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36" name="Group 70"/>
              <p:cNvGrpSpPr>
                <a:grpSpLocks/>
              </p:cNvGrpSpPr>
              <p:nvPr/>
            </p:nvGrpSpPr>
            <p:grpSpPr bwMode="auto">
              <a:xfrm>
                <a:off x="1861618" y="2948132"/>
                <a:ext cx="4608513" cy="142875"/>
                <a:chOff x="340" y="2296"/>
                <a:chExt cx="2903" cy="90"/>
              </a:xfrm>
            </p:grpSpPr>
            <p:sp>
              <p:nvSpPr>
                <p:cNvPr id="55" name="Oval 71"/>
                <p:cNvSpPr>
                  <a:spLocks noChangeArrowheads="1"/>
                </p:cNvSpPr>
                <p:nvPr/>
              </p:nvSpPr>
              <p:spPr bwMode="auto">
                <a:xfrm>
                  <a:off x="340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6" name="Oval 72"/>
                <p:cNvSpPr>
                  <a:spLocks noChangeArrowheads="1"/>
                </p:cNvSpPr>
                <p:nvPr/>
              </p:nvSpPr>
              <p:spPr bwMode="auto">
                <a:xfrm>
                  <a:off x="612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7" name="Oval 73"/>
                <p:cNvSpPr>
                  <a:spLocks noChangeArrowheads="1"/>
                </p:cNvSpPr>
                <p:nvPr/>
              </p:nvSpPr>
              <p:spPr bwMode="auto">
                <a:xfrm>
                  <a:off x="1020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8" name="Oval 74"/>
                <p:cNvSpPr>
                  <a:spLocks noChangeArrowheads="1"/>
                </p:cNvSpPr>
                <p:nvPr/>
              </p:nvSpPr>
              <p:spPr bwMode="auto">
                <a:xfrm>
                  <a:off x="1247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9" name="Oval 75"/>
                <p:cNvSpPr>
                  <a:spLocks noChangeArrowheads="1"/>
                </p:cNvSpPr>
                <p:nvPr/>
              </p:nvSpPr>
              <p:spPr bwMode="auto">
                <a:xfrm>
                  <a:off x="1610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0" name="Oval 76"/>
                <p:cNvSpPr>
                  <a:spLocks noChangeArrowheads="1"/>
                </p:cNvSpPr>
                <p:nvPr/>
              </p:nvSpPr>
              <p:spPr bwMode="auto">
                <a:xfrm>
                  <a:off x="1882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" name="Oval 77"/>
                <p:cNvSpPr>
                  <a:spLocks noChangeArrowheads="1"/>
                </p:cNvSpPr>
                <p:nvPr/>
              </p:nvSpPr>
              <p:spPr bwMode="auto">
                <a:xfrm>
                  <a:off x="2245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2" name="Oval 78"/>
                <p:cNvSpPr>
                  <a:spLocks noChangeArrowheads="1"/>
                </p:cNvSpPr>
                <p:nvPr/>
              </p:nvSpPr>
              <p:spPr bwMode="auto">
                <a:xfrm>
                  <a:off x="2517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" name="Oval 79"/>
                <p:cNvSpPr>
                  <a:spLocks noChangeArrowheads="1"/>
                </p:cNvSpPr>
                <p:nvPr/>
              </p:nvSpPr>
              <p:spPr bwMode="auto">
                <a:xfrm>
                  <a:off x="2880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4" name="Oval 80"/>
                <p:cNvSpPr>
                  <a:spLocks noChangeArrowheads="1"/>
                </p:cNvSpPr>
                <p:nvPr/>
              </p:nvSpPr>
              <p:spPr bwMode="auto">
                <a:xfrm>
                  <a:off x="3152" y="2296"/>
                  <a:ext cx="91" cy="9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37" name="AutoShape 81"/>
              <p:cNvSpPr>
                <a:spLocks/>
              </p:cNvSpPr>
              <p:nvPr/>
            </p:nvSpPr>
            <p:spPr bwMode="auto">
              <a:xfrm rot="5400000">
                <a:off x="2436293" y="2373457"/>
                <a:ext cx="76200" cy="1081088"/>
              </a:xfrm>
              <a:prstGeom prst="leftBracket">
                <a:avLst>
                  <a:gd name="adj" fmla="val 118229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" name="Rectangle 83"/>
              <p:cNvSpPr>
                <a:spLocks noChangeArrowheads="1"/>
              </p:cNvSpPr>
              <p:nvPr/>
            </p:nvSpPr>
            <p:spPr bwMode="auto">
              <a:xfrm>
                <a:off x="3661843" y="2732232"/>
                <a:ext cx="1008063" cy="504825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9" name="Rectangle 84"/>
              <p:cNvSpPr>
                <a:spLocks noChangeArrowheads="1"/>
              </p:cNvSpPr>
              <p:nvPr/>
            </p:nvSpPr>
            <p:spPr bwMode="auto">
              <a:xfrm>
                <a:off x="2653781" y="2732232"/>
                <a:ext cx="1008063" cy="50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00"/>
                    </a:solidFill>
                    <a:prstDash val="dash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" name="Text Box 86"/>
              <p:cNvSpPr txBox="1">
                <a:spLocks noChangeArrowheads="1"/>
              </p:cNvSpPr>
              <p:nvPr/>
            </p:nvSpPr>
            <p:spPr bwMode="auto">
              <a:xfrm>
                <a:off x="7838556" y="2870345"/>
                <a:ext cx="5969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altLang="it-IT" i="1">
                    <a:latin typeface="Times New Roman" panose="02020603050405020304" pitchFamily="18" charset="0"/>
                  </a:rPr>
                  <a:t>1/2</a:t>
                </a:r>
              </a:p>
            </p:txBody>
          </p:sp>
          <p:sp>
            <p:nvSpPr>
              <p:cNvPr id="43" name="Text Box 88"/>
              <p:cNvSpPr txBox="1">
                <a:spLocks noChangeArrowheads="1"/>
              </p:cNvSpPr>
              <p:nvPr/>
            </p:nvSpPr>
            <p:spPr bwMode="auto">
              <a:xfrm>
                <a:off x="7838556" y="4526107"/>
                <a:ext cx="5969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altLang="it-IT" i="1">
                    <a:latin typeface="Times New Roman" panose="02020603050405020304" pitchFamily="18" charset="0"/>
                  </a:rPr>
                  <a:t>1/4</a:t>
                </a:r>
              </a:p>
            </p:txBody>
          </p:sp>
          <p:sp>
            <p:nvSpPr>
              <p:cNvPr id="44" name="Text Box 89"/>
              <p:cNvSpPr txBox="1">
                <a:spLocks noChangeArrowheads="1"/>
              </p:cNvSpPr>
              <p:nvPr/>
            </p:nvSpPr>
            <p:spPr bwMode="auto">
              <a:xfrm>
                <a:off x="7838556" y="5245245"/>
                <a:ext cx="5969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altLang="it-IT" i="1">
                    <a:latin typeface="Times New Roman" panose="02020603050405020304" pitchFamily="18" charset="0"/>
                  </a:rPr>
                  <a:t>1/5</a:t>
                </a:r>
              </a:p>
            </p:txBody>
          </p:sp>
          <p:sp>
            <p:nvSpPr>
              <p:cNvPr id="45" name="Text Box 90"/>
              <p:cNvSpPr txBox="1">
                <a:spLocks noChangeArrowheads="1"/>
              </p:cNvSpPr>
              <p:nvPr/>
            </p:nvSpPr>
            <p:spPr bwMode="auto">
              <a:xfrm>
                <a:off x="8629131" y="2876695"/>
                <a:ext cx="122555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 altLang="ja-JP" sz="1600" dirty="0" err="1">
                    <a:solidFill>
                      <a:srgbClr val="333399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symmetric</a:t>
                </a:r>
                <a:endParaRPr lang="it-IT" altLang="it-IT" sz="1600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91"/>
              <p:cNvSpPr txBox="1">
                <a:spLocks noChangeArrowheads="1"/>
              </p:cNvSpPr>
              <p:nvPr/>
            </p:nvSpPr>
            <p:spPr bwMode="auto">
              <a:xfrm>
                <a:off x="8629131" y="4519757"/>
                <a:ext cx="1512888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 altLang="ja-JP" sz="1600" dirty="0">
                    <a:solidFill>
                      <a:srgbClr val="333399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non </a:t>
                </a:r>
                <a:r>
                  <a:rPr lang="it-IT" altLang="ja-JP" sz="1600" dirty="0" err="1">
                    <a:solidFill>
                      <a:srgbClr val="333399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symmetric</a:t>
                </a:r>
                <a:endParaRPr lang="it-IT" altLang="it-IT" sz="1600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AutoShape 92"/>
              <p:cNvSpPr>
                <a:spLocks/>
              </p:cNvSpPr>
              <p:nvPr/>
            </p:nvSpPr>
            <p:spPr bwMode="auto">
              <a:xfrm>
                <a:off x="8486256" y="3884757"/>
                <a:ext cx="152400" cy="1584325"/>
              </a:xfrm>
              <a:prstGeom prst="rightBrace">
                <a:avLst>
                  <a:gd name="adj1" fmla="val 86632"/>
                  <a:gd name="adj2" fmla="val 50000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AutoShape 95"/>
              <p:cNvSpPr>
                <a:spLocks/>
              </p:cNvSpPr>
              <p:nvPr/>
            </p:nvSpPr>
            <p:spPr bwMode="auto">
              <a:xfrm rot="5400000">
                <a:off x="2437881" y="3956195"/>
                <a:ext cx="71437" cy="1081088"/>
              </a:xfrm>
              <a:prstGeom prst="leftBracket">
                <a:avLst>
                  <a:gd name="adj" fmla="val 126111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" name="AutoShape 96"/>
              <p:cNvSpPr>
                <a:spLocks/>
              </p:cNvSpPr>
              <p:nvPr/>
            </p:nvSpPr>
            <p:spPr bwMode="auto">
              <a:xfrm rot="5400000">
                <a:off x="2437881" y="4676920"/>
                <a:ext cx="71437" cy="1081088"/>
              </a:xfrm>
              <a:prstGeom prst="leftBracket">
                <a:avLst>
                  <a:gd name="adj" fmla="val 126111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Rectangle 97"/>
              <p:cNvSpPr>
                <a:spLocks noChangeArrowheads="1"/>
              </p:cNvSpPr>
              <p:nvPr/>
            </p:nvSpPr>
            <p:spPr bwMode="auto">
              <a:xfrm>
                <a:off x="3990456" y="4459432"/>
                <a:ext cx="1081088" cy="504825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" name="Rectangle 98"/>
              <p:cNvSpPr>
                <a:spLocks noChangeArrowheads="1"/>
              </p:cNvSpPr>
              <p:nvPr/>
            </p:nvSpPr>
            <p:spPr bwMode="auto">
              <a:xfrm>
                <a:off x="4007918" y="5107132"/>
                <a:ext cx="1081088" cy="504825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54" name="Object 7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8330121"/>
                  </p:ext>
                </p:extLst>
              </p:nvPr>
            </p:nvGraphicFramePr>
            <p:xfrm>
              <a:off x="2268169" y="2459182"/>
              <a:ext cx="320675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59" name="Equation" r:id="rId19" imgW="177480" imgH="228600" progId="Equation.DSMT4">
                      <p:embed/>
                    </p:oleObj>
                  </mc:Choice>
                  <mc:Fallback>
                    <p:oleObj name="Equation" r:id="rId19" imgW="1774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8169" y="2459182"/>
                            <a:ext cx="320675" cy="411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7" name="Object 7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5526448"/>
                  </p:ext>
                </p:extLst>
              </p:nvPr>
            </p:nvGraphicFramePr>
            <p:xfrm>
              <a:off x="7932738" y="2470150"/>
              <a:ext cx="228600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60" name="Equation" r:id="rId21" imgW="126720" imgH="203040" progId="Equation.DSMT4">
                      <p:embed/>
                    </p:oleObj>
                  </mc:Choice>
                  <mc:Fallback>
                    <p:oleObj name="Equation" r:id="rId21" imgW="12672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2738" y="2470150"/>
                            <a:ext cx="228600" cy="365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3615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ottotitolo 2"/>
          <p:cNvSpPr txBox="1">
            <a:spLocks/>
          </p:cNvSpPr>
          <p:nvPr/>
        </p:nvSpPr>
        <p:spPr>
          <a:xfrm>
            <a:off x="0" y="6402388"/>
            <a:ext cx="12192000" cy="476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  <a:prstDash val="dash"/>
          </a:ln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800" i="1" dirty="0" smtClean="0">
                <a:solidFill>
                  <a:schemeClr val="tx2"/>
                </a:solidFill>
              </a:rPr>
              <a:t>101° Congresso Nazionale SIF   -  Roma,  21 - 25 Settembre 2015</a:t>
            </a:r>
          </a:p>
        </p:txBody>
      </p:sp>
      <p:graphicFrame>
        <p:nvGraphicFramePr>
          <p:cNvPr id="4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23740"/>
              </p:ext>
            </p:extLst>
          </p:nvPr>
        </p:nvGraphicFramePr>
        <p:xfrm>
          <a:off x="1092475" y="5412902"/>
          <a:ext cx="1139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6" name="Immagine bitmap" r:id="rId3" imgW="923810" imgH="247685" progId="Paint.Picture">
                  <p:embed/>
                </p:oleObj>
              </mc:Choice>
              <mc:Fallback>
                <p:oleObj name="Immagine bitmap" r:id="rId3" imgW="923810" imgH="2476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475" y="5412902"/>
                        <a:ext cx="113982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60"/>
          <p:cNvGrpSpPr>
            <a:grpSpLocks/>
          </p:cNvGrpSpPr>
          <p:nvPr/>
        </p:nvGrpSpPr>
        <p:grpSpPr bwMode="auto">
          <a:xfrm>
            <a:off x="360637" y="2854078"/>
            <a:ext cx="360362" cy="1368425"/>
            <a:chOff x="4198" y="3150"/>
            <a:chExt cx="227" cy="862"/>
          </a:xfrm>
        </p:grpSpPr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4198" y="3150"/>
              <a:ext cx="227" cy="862"/>
            </a:xfrm>
            <a:prstGeom prst="cube">
              <a:avLst>
                <a:gd name="adj" fmla="val 79736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Text Box 54"/>
            <p:cNvSpPr txBox="1">
              <a:spLocks noChangeArrowheads="1"/>
            </p:cNvSpPr>
            <p:nvPr/>
          </p:nvSpPr>
          <p:spPr bwMode="auto">
            <a:xfrm>
              <a:off x="4244" y="3513"/>
              <a:ext cx="16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96888" indent="-396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95363" indent="-809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92250" indent="-1206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90725" indent="-161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479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051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3623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195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solidFill>
                    <a:schemeClr val="bg1"/>
                  </a:solidFill>
                  <a:latin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49" name="Group 59"/>
          <p:cNvGrpSpPr>
            <a:grpSpLocks/>
          </p:cNvGrpSpPr>
          <p:nvPr/>
        </p:nvGrpSpPr>
        <p:grpSpPr bwMode="auto">
          <a:xfrm>
            <a:off x="360637" y="4709639"/>
            <a:ext cx="360363" cy="1368425"/>
            <a:chOff x="4558" y="3150"/>
            <a:chExt cx="227" cy="862"/>
          </a:xfrm>
        </p:grpSpPr>
        <p:sp>
          <p:nvSpPr>
            <p:cNvPr id="50" name="AutoShape 53"/>
            <p:cNvSpPr>
              <a:spLocks noChangeArrowheads="1"/>
            </p:cNvSpPr>
            <p:nvPr/>
          </p:nvSpPr>
          <p:spPr bwMode="auto">
            <a:xfrm>
              <a:off x="4558" y="3150"/>
              <a:ext cx="227" cy="862"/>
            </a:xfrm>
            <a:prstGeom prst="cube">
              <a:avLst>
                <a:gd name="adj" fmla="val 79736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Text Box 55"/>
            <p:cNvSpPr txBox="1">
              <a:spLocks noChangeArrowheads="1"/>
            </p:cNvSpPr>
            <p:nvPr/>
          </p:nvSpPr>
          <p:spPr bwMode="auto">
            <a:xfrm>
              <a:off x="4607" y="3513"/>
              <a:ext cx="16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96888" indent="-3968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95363" indent="-8096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92250" indent="-1206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90725" indent="-1619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479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051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3623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19525" indent="-1619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it-IT" altLang="it-IT" sz="1100">
                  <a:latin typeface="Calibri" panose="020F0502020204030204" pitchFamily="34" charset="0"/>
                </a:rPr>
                <a:t>B</a:t>
              </a:r>
            </a:p>
          </p:txBody>
        </p:sp>
      </p:grpSp>
      <p:pic>
        <p:nvPicPr>
          <p:cNvPr id="32" name="Immagine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002" y="6295682"/>
            <a:ext cx="591152" cy="488748"/>
          </a:xfrm>
          <a:prstGeom prst="rect">
            <a:avLst/>
          </a:prstGeom>
        </p:spPr>
      </p:pic>
      <p:sp>
        <p:nvSpPr>
          <p:cNvPr id="68" name="Sottotitolo 2"/>
          <p:cNvSpPr txBox="1">
            <a:spLocks/>
          </p:cNvSpPr>
          <p:nvPr/>
        </p:nvSpPr>
        <p:spPr>
          <a:xfrm>
            <a:off x="1" y="6852"/>
            <a:ext cx="12191999" cy="4763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Band </a:t>
            </a:r>
            <a:r>
              <a:rPr lang="it-IT" sz="2800" b="1" dirty="0" err="1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dispersion</a:t>
            </a:r>
            <a:endParaRPr lang="it-IT" sz="2800" b="1" i="1" dirty="0" smtClean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9" name="Line 61"/>
          <p:cNvSpPr>
            <a:spLocks noChangeShapeType="1"/>
          </p:cNvSpPr>
          <p:nvPr/>
        </p:nvSpPr>
        <p:spPr bwMode="ltGray">
          <a:xfrm flipH="1" flipV="1">
            <a:off x="-5" y="493605"/>
            <a:ext cx="12192003" cy="1641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6174804" y="171343"/>
            <a:ext cx="5622584" cy="142875"/>
            <a:chOff x="5012871" y="1739607"/>
            <a:chExt cx="5622584" cy="142875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5347378" y="1739607"/>
              <a:ext cx="4824413" cy="142875"/>
              <a:chOff x="385" y="2840"/>
              <a:chExt cx="3039" cy="90"/>
            </a:xfrm>
          </p:grpSpPr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385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612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" name="Oval 7"/>
              <p:cNvSpPr>
                <a:spLocks noChangeArrowheads="1"/>
              </p:cNvSpPr>
              <p:nvPr/>
            </p:nvSpPr>
            <p:spPr bwMode="auto">
              <a:xfrm>
                <a:off x="748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" name="Oval 8"/>
              <p:cNvSpPr>
                <a:spLocks noChangeArrowheads="1"/>
              </p:cNvSpPr>
              <p:nvPr/>
            </p:nvSpPr>
            <p:spPr bwMode="auto">
              <a:xfrm>
                <a:off x="884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4" name="Oval 9"/>
              <p:cNvSpPr>
                <a:spLocks noChangeArrowheads="1"/>
              </p:cNvSpPr>
              <p:nvPr/>
            </p:nvSpPr>
            <p:spPr bwMode="auto">
              <a:xfrm>
                <a:off x="1111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5" name="Oval 10"/>
              <p:cNvSpPr>
                <a:spLocks noChangeArrowheads="1"/>
              </p:cNvSpPr>
              <p:nvPr/>
            </p:nvSpPr>
            <p:spPr bwMode="auto">
              <a:xfrm>
                <a:off x="1247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" name="Oval 11"/>
              <p:cNvSpPr>
                <a:spLocks noChangeArrowheads="1"/>
              </p:cNvSpPr>
              <p:nvPr/>
            </p:nvSpPr>
            <p:spPr bwMode="auto">
              <a:xfrm>
                <a:off x="1428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1655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1791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" name="Oval 14"/>
              <p:cNvSpPr>
                <a:spLocks noChangeArrowheads="1"/>
              </p:cNvSpPr>
              <p:nvPr/>
            </p:nvSpPr>
            <p:spPr bwMode="auto">
              <a:xfrm>
                <a:off x="1927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2154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>
                <a:off x="2290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>
                <a:off x="2426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3" name="Oval 18"/>
              <p:cNvSpPr>
                <a:spLocks noChangeArrowheads="1"/>
              </p:cNvSpPr>
              <p:nvPr/>
            </p:nvSpPr>
            <p:spPr bwMode="auto">
              <a:xfrm>
                <a:off x="2653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" name="Oval 19"/>
              <p:cNvSpPr>
                <a:spLocks noChangeArrowheads="1"/>
              </p:cNvSpPr>
              <p:nvPr/>
            </p:nvSpPr>
            <p:spPr bwMode="auto">
              <a:xfrm>
                <a:off x="2789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" name="Oval 20"/>
              <p:cNvSpPr>
                <a:spLocks noChangeArrowheads="1"/>
              </p:cNvSpPr>
              <p:nvPr/>
            </p:nvSpPr>
            <p:spPr bwMode="auto">
              <a:xfrm>
                <a:off x="2970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6" name="Oval 21"/>
              <p:cNvSpPr>
                <a:spLocks noChangeArrowheads="1"/>
              </p:cNvSpPr>
              <p:nvPr/>
            </p:nvSpPr>
            <p:spPr bwMode="auto">
              <a:xfrm>
                <a:off x="3197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7" name="Oval 22"/>
              <p:cNvSpPr>
                <a:spLocks noChangeArrowheads="1"/>
              </p:cNvSpPr>
              <p:nvPr/>
            </p:nvSpPr>
            <p:spPr bwMode="auto">
              <a:xfrm>
                <a:off x="3333" y="2840"/>
                <a:ext cx="91" cy="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cxnSp>
          <p:nvCxnSpPr>
            <p:cNvPr id="3" name="Connettore 2 2"/>
            <p:cNvCxnSpPr/>
            <p:nvPr/>
          </p:nvCxnSpPr>
          <p:spPr>
            <a:xfrm>
              <a:off x="5012871" y="1811044"/>
              <a:ext cx="56225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CasellaDiTesto 69"/>
          <p:cNvSpPr txBox="1"/>
          <p:nvPr/>
        </p:nvSpPr>
        <p:spPr>
          <a:xfrm>
            <a:off x="466286" y="771366"/>
            <a:ext cx="353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transfer </a:t>
            </a:r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654423"/>
              </p:ext>
            </p:extLst>
          </p:nvPr>
        </p:nvGraphicFramePr>
        <p:xfrm>
          <a:off x="726554" y="1409060"/>
          <a:ext cx="4273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7" name="Equation" r:id="rId6" imgW="2374560" imgH="558720" progId="Equation.DSMT4">
                  <p:embed/>
                </p:oleObj>
              </mc:Choice>
              <mc:Fallback>
                <p:oleObj name="Equation" r:id="rId6" imgW="23745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54" y="1409060"/>
                        <a:ext cx="427355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CasellaDiTesto 71"/>
          <p:cNvSpPr txBox="1"/>
          <p:nvPr/>
        </p:nvSpPr>
        <p:spPr>
          <a:xfrm>
            <a:off x="5793130" y="1592585"/>
            <a:ext cx="159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7624" y="3971709"/>
            <a:ext cx="4924425" cy="1943100"/>
          </a:xfrm>
          <a:prstGeom prst="rect">
            <a:avLst/>
          </a:prstGeom>
        </p:spPr>
      </p:pic>
      <p:sp>
        <p:nvSpPr>
          <p:cNvPr id="73" name="CasellaDiTesto 72"/>
          <p:cNvSpPr txBox="1"/>
          <p:nvPr/>
        </p:nvSpPr>
        <p:spPr>
          <a:xfrm>
            <a:off x="4936458" y="3390874"/>
            <a:ext cx="188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eft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9997163" y="3455976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252164"/>
              </p:ext>
            </p:extLst>
          </p:nvPr>
        </p:nvGraphicFramePr>
        <p:xfrm>
          <a:off x="8022199" y="1410889"/>
          <a:ext cx="267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8" name="Equation" r:id="rId9" imgW="1485720" imgH="469800" progId="Equation.DSMT4">
                  <p:embed/>
                </p:oleObj>
              </mc:Choice>
              <mc:Fallback>
                <p:oleObj name="Equation" r:id="rId9" imgW="1485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2199" y="1410889"/>
                        <a:ext cx="26733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559202"/>
              </p:ext>
            </p:extLst>
          </p:nvPr>
        </p:nvGraphicFramePr>
        <p:xfrm>
          <a:off x="10185048" y="3889908"/>
          <a:ext cx="12350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49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5048" y="3889908"/>
                        <a:ext cx="12350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790480"/>
              </p:ext>
            </p:extLst>
          </p:nvPr>
        </p:nvGraphicFramePr>
        <p:xfrm>
          <a:off x="5175592" y="3958506"/>
          <a:ext cx="12350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0" name="Equation" r:id="rId13" imgW="685800" imgH="228600" progId="Equation.DSMT4">
                  <p:embed/>
                </p:oleObj>
              </mc:Choice>
              <mc:Fallback>
                <p:oleObj name="Equation" r:id="rId1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592" y="3958506"/>
                        <a:ext cx="12350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16415"/>
              </p:ext>
            </p:extLst>
          </p:nvPr>
        </p:nvGraphicFramePr>
        <p:xfrm>
          <a:off x="7536304" y="3335372"/>
          <a:ext cx="13049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1" name="Equation" r:id="rId15" imgW="723600" imgH="253800" progId="Equation.DSMT4">
                  <p:embed/>
                </p:oleObj>
              </mc:Choice>
              <mc:Fallback>
                <p:oleObj name="Equation" r:id="rId15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304" y="3335372"/>
                        <a:ext cx="13049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52103"/>
              </p:ext>
            </p:extLst>
          </p:nvPr>
        </p:nvGraphicFramePr>
        <p:xfrm>
          <a:off x="5456799" y="4884415"/>
          <a:ext cx="10525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2" name="Equation" r:id="rId17" imgW="583920" imgH="253800" progId="Equation.DSMT4">
                  <p:embed/>
                </p:oleObj>
              </mc:Choice>
              <mc:Fallback>
                <p:oleObj name="Equation" r:id="rId17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99" y="4884415"/>
                        <a:ext cx="10525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22535"/>
              </p:ext>
            </p:extLst>
          </p:nvPr>
        </p:nvGraphicFramePr>
        <p:xfrm>
          <a:off x="9898063" y="4921250"/>
          <a:ext cx="1098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3" name="Equation" r:id="rId19" imgW="609480" imgH="253800" progId="Equation.DSMT4">
                  <p:embed/>
                </p:oleObj>
              </mc:Choice>
              <mc:Fallback>
                <p:oleObj name="Equation" r:id="rId19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063" y="4921250"/>
                        <a:ext cx="1098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7989" y="2907861"/>
            <a:ext cx="3200400" cy="11239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1825" y="4953167"/>
            <a:ext cx="9144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988</Words>
  <Application>Microsoft Office PowerPoint</Application>
  <PresentationFormat>Widescreen</PresentationFormat>
  <Paragraphs>236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0" baseType="lpstr">
      <vt:lpstr>Arial Unicode MS</vt:lpstr>
      <vt:lpstr>MS Mincho</vt:lpstr>
      <vt:lpstr>宋体</vt:lpstr>
      <vt:lpstr>宋体</vt:lpstr>
      <vt:lpstr>Arial</vt:lpstr>
      <vt:lpstr>Calibri</vt:lpstr>
      <vt:lpstr>Calibri Light</vt:lpstr>
      <vt:lpstr>Symbol</vt:lpstr>
      <vt:lpstr>Times New Roman</vt:lpstr>
      <vt:lpstr>Tema di Office</vt:lpstr>
      <vt:lpstr>Equation</vt:lpstr>
      <vt:lpstr>Immagine bitmap</vt:lpstr>
      <vt:lpstr>Light propagation in topological two-level structures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propagation in topological two-level structures</dc:title>
  <dc:creator>Utente</dc:creator>
  <cp:lastModifiedBy>Utente</cp:lastModifiedBy>
  <cp:revision>373</cp:revision>
  <dcterms:created xsi:type="dcterms:W3CDTF">2015-08-13T14:11:28Z</dcterms:created>
  <dcterms:modified xsi:type="dcterms:W3CDTF">2015-09-18T17:32:15Z</dcterms:modified>
</cp:coreProperties>
</file>