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  <p:sldMasterId id="2147483857" r:id="rId2"/>
    <p:sldMasterId id="2147483901" r:id="rId3"/>
    <p:sldMasterId id="2147483866" r:id="rId4"/>
    <p:sldMasterId id="2147483911" r:id="rId5"/>
    <p:sldMasterId id="2147483920" r:id="rId6"/>
    <p:sldMasterId id="2147483944" r:id="rId7"/>
    <p:sldMasterId id="2147483953" r:id="rId8"/>
  </p:sldMasterIdLst>
  <p:notesMasterIdLst>
    <p:notesMasterId r:id="rId47"/>
  </p:notesMasterIdLst>
  <p:handoutMasterIdLst>
    <p:handoutMasterId r:id="rId48"/>
  </p:handoutMasterIdLst>
  <p:sldIdLst>
    <p:sldId id="634" r:id="rId9"/>
    <p:sldId id="636" r:id="rId10"/>
    <p:sldId id="587" r:id="rId11"/>
    <p:sldId id="684" r:id="rId12"/>
    <p:sldId id="655" r:id="rId13"/>
    <p:sldId id="657" r:id="rId14"/>
    <p:sldId id="656" r:id="rId15"/>
    <p:sldId id="658" r:id="rId16"/>
    <p:sldId id="697" r:id="rId17"/>
    <p:sldId id="678" r:id="rId18"/>
    <p:sldId id="677" r:id="rId19"/>
    <p:sldId id="660" r:id="rId20"/>
    <p:sldId id="685" r:id="rId21"/>
    <p:sldId id="686" r:id="rId22"/>
    <p:sldId id="698" r:id="rId23"/>
    <p:sldId id="700" r:id="rId24"/>
    <p:sldId id="702" r:id="rId25"/>
    <p:sldId id="687" r:id="rId26"/>
    <p:sldId id="679" r:id="rId27"/>
    <p:sldId id="659" r:id="rId28"/>
    <p:sldId id="668" r:id="rId29"/>
    <p:sldId id="669" r:id="rId30"/>
    <p:sldId id="670" r:id="rId31"/>
    <p:sldId id="673" r:id="rId32"/>
    <p:sldId id="675" r:id="rId33"/>
    <p:sldId id="662" r:id="rId34"/>
    <p:sldId id="691" r:id="rId35"/>
    <p:sldId id="692" r:id="rId36"/>
    <p:sldId id="693" r:id="rId37"/>
    <p:sldId id="696" r:id="rId38"/>
    <p:sldId id="689" r:id="rId39"/>
    <p:sldId id="664" r:id="rId40"/>
    <p:sldId id="666" r:id="rId41"/>
    <p:sldId id="604" r:id="rId42"/>
    <p:sldId id="703" r:id="rId43"/>
    <p:sldId id="704" r:id="rId44"/>
    <p:sldId id="705" r:id="rId45"/>
    <p:sldId id="706" r:id="rId4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8E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129" autoAdjust="0"/>
    <p:restoredTop sz="86513" autoAdjust="0"/>
  </p:normalViewPr>
  <p:slideViewPr>
    <p:cSldViewPr>
      <p:cViewPr>
        <p:scale>
          <a:sx n="100" d="100"/>
          <a:sy n="100" d="100"/>
        </p:scale>
        <p:origin x="-492" y="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"/>
    </p:cViewPr>
  </p:sorterViewPr>
  <p:notesViewPr>
    <p:cSldViewPr>
      <p:cViewPr varScale="1">
        <p:scale>
          <a:sx n="51" d="100"/>
          <a:sy n="51" d="100"/>
        </p:scale>
        <p:origin x="-16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88FF-761E-43C8-92C4-E4DFF98B2C2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97475-AE3C-4F78-ABDD-D2CE5D96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82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</inkml:channelProperties>
      </inkml:inkSource>
      <inkml:timestamp xml:id="ts0" timeString="2015-04-15T07:33:14.172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1288 13436 5,'-6'7'2,"15"-4"-3,-3 0 5,2-1-3,7 1 1,-3-6 1,9 1 0,6-6-3,0 0 0,8 3 3,4-6 0,-6 0-1,0 6 1,2 2-1,-2 6 0,9 5-1,-1 0 1,4 5-2,6 0 1,5-2 0,-2 0 0,-4-3-1,1-3 1,3 3-1,-1-3 1,1 0-1,-4 1 0,4 2 0,-4 5 0,-5-3-1,3 1 1,-13 5-1,-2-6 1,0-4-1,-6-6 1,0-3 0,-7-2 0,-2-3 1,-9-3 0,-3-5-1,-6 3 1,-6-3-1,-9 0 1,-12-2-1,-11 2 0,-7 3 0,-11 2 0,-7 9 0,-8 2 0,-1 5 0,-11 3 0,2 2-1,10 4 1,0-6-1,8 0 1,4-3-2,-1-3 1,1-4 0,8-3 0,-3-11 0,10 0 0,5 3 1,9-1 0,6 4 1,1 2 0,8 5-1,6 0 0,6 6 0,-3-3 1,12 5-1,-3 3 1,9-2 0,9-1 0,8 0 0,7-2 1,6-3-1,2-5 1,13-6-1,8 3 0,10-3 0,2 1 0,-5-1-1,2 1 1,3-1 0,-2 1 0,-1-1-1,-5-2 1,-7 0 0,-8-3 0,-4 2 0,-5 1 0,-6 0 1,-7 2 0,-8 3-1,-6 1 1,-15 1-1,-6 6 1,-6 3-1,-18 2 1,-11 6-2,-7-1 1,-11 4-1,-10 1 0,1-1 0,-7 4 1,-5 1-1,-7-3 0,10 2 0,0-5 1,11 3-1,7 0 1,5 0-2,9-3 0,1 0-1,14 1 0,9-4 0,6 3 0,9-2-1,6 0 1,6-1 0,6-4 1,9-4 1,2-4 0,13-4 0,0-2 0,8-2 0,4-6 1,3 0-1,-10-5 0,-2 0 0,-3 2 1,-10 1-1,-5-1 0,-9-2-1,-3 2 1,-18 1 0,-9 2 0,-6-3 0,-20 4 0,-1 1 0,-15 4 0,4 7 0,2 3 1,-2 5-1,-1 6 0,1 5 0,5 2 1,9 14-1,9 5 0,4 3 0,14 7 1,9 1-1,12 2 0,3 1 0,11-9 0,1-5 1,0-8 0,6-5 1,3-6 0,8-10 1,-2-8 0,-3-10-1,2-6 1,-2-8-2,0-8 1,-9-2-1,-4-6 0,-8-2-2,-9-6 1,-9 6-1,-9 0 0,-3 2 0,-5 6 0,-4 4 0,-6 7 1,0 7-1,0 8 0,1 8 0,5 8 1,0 8 0,-3 10 0,3 3-1,10 0 1,2 3-1,6 0 1,12-3 0,-6-3 0,9 1 0,3-1 1,8-12-1,7-1 1,-3-11 0,6-2 0,0-5 0,2 0 1,-5-6-1,-3-5 0,-3-2 0,-3-3 0,-7 0 0,-11-1 0,-8 1-1,-1 3 0,-6 4 0,-15 4 0,0-1 0,-9 6 0,7 10-1,-4 8 1,0 6 0,-5 2 0,2 8-1,3 8 1,9-5 0,1 2 0,11-2 0,0-3 0,12 0-1,12-5 1,0-5 0,0-6 0,9-5 0,5-5 1,-5-6-1,0-5 0,0-3 0,0-2 1,3 0-1,-9-6 1,-1-2-1,7 0 0,-15-3 1,-3 3 0,-3 3-1,-6-6 0,-6 8 0,7 3 0,-10 5 0,-3 2 0,0 9-1,0 5 0,3 5 0,0 6 1,4 5-1,5-1 1,0-1-1,6-1 1,6-3 0,3-2 0,3-3 1,6-2 0,-7-6 0,10-2 1,-6-6 0,3-2 0,0-3-1,-9-3 1,3-2-1,-3-3 0,0-2-1,0-1 1,-6 1-1,-9-1 1,0-5-1,-3 6 0,0 2 0,-3 3 0,-3 2-1,3 6 1,4 5 0,-4 5 0,6 6-1,-9 7 0,9 6 0,0 5 1,3-5 0,0 0 0,6 0 0,6-3 0,-3 0-1,6-2 1,3-6-6,0 0 0,6-2-6,2-9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C4D242-8704-4937-A0A1-B3957401EFBE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opmaakprofielen van de modeltekst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64DF3A0-86BE-407C-9290-C50225E3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1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22E60-EE2C-44B5-AA14-31D6A64EAAF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17" indent="-263776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5103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7145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9186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4294C30-13C3-4D0C-AEA5-37E2E656BFFB}" type="slidenum">
              <a:rPr lang="en-GB" altLang="nl-NL" sz="1200"/>
              <a:pPr eaLnBrk="1" hangingPunct="1"/>
              <a:t>5</a:t>
            </a:fld>
            <a:endParaRPr lang="en-GB" altLang="nl-NL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17" indent="-263776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5103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7145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9186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44613A0-C51A-490D-87E4-6308D896D942}" type="slidenum">
              <a:rPr lang="en-GB" altLang="nl-NL" sz="1200"/>
              <a:pPr eaLnBrk="1" hangingPunct="1"/>
              <a:t>11</a:t>
            </a:fld>
            <a:endParaRPr lang="en-GB" altLang="nl-NL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17" indent="-263776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5103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7145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9186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44613A0-C51A-490D-87E4-6308D896D942}" type="slidenum">
              <a:rPr lang="en-GB" altLang="nl-NL" sz="1200"/>
              <a:pPr eaLnBrk="1" hangingPunct="1"/>
              <a:t>14</a:t>
            </a:fld>
            <a:endParaRPr lang="en-GB" altLang="nl-NL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altLang="nl-NL" smtClean="0">
                <a:latin typeface="Arial" pitchFamily="34" charset="0"/>
                <a:ea typeface="ＭＳ Ｐゴシック" pitchFamily="34" charset="-128"/>
              </a:rPr>
              <a:t>Relative bond lengths. Competing energy terms.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1281CC-8EE2-4A50-9E5C-3E8DA46C09B0}" type="slidenum">
              <a:rPr lang="en-GB" altLang="nl-NL" smtClean="0"/>
              <a:pPr/>
              <a:t>20</a:t>
            </a:fld>
            <a:endParaRPr lang="en-GB" alt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17" indent="-263776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5103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7145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9186" indent="-211021" defTabSz="914423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2ED431-BD21-465F-80A1-548401C72CB4}" type="slidenum">
              <a:rPr lang="en-GB" altLang="nl-NL" sz="1200"/>
              <a:pPr eaLnBrk="1" hangingPunct="1"/>
              <a:t>21</a:t>
            </a:fld>
            <a:endParaRPr lang="en-GB" altLang="nl-NL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4DF3A0-86BE-407C-9290-C50225E38B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7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F13F0-9032-4AF5-9773-00C136AD7A3C}" type="slidenum">
              <a:rPr lang="en-US"/>
              <a:pPr/>
              <a:t>34</a:t>
            </a:fld>
            <a:endParaRPr lang="en-US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15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51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78844-D6C3-42DD-BF12-BA7FD0502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fasolino\My Documents\seminar\logo_im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6378575"/>
            <a:ext cx="10001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ogo280.gif (2 Kb)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6410325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1470025"/>
          </a:xfrm>
          <a:solidFill>
            <a:schemeClr val="accent1"/>
          </a:solidFill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02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3B384-D4B6-4905-80B0-075E7C44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40" y="274638"/>
            <a:ext cx="8229600" cy="1143000"/>
          </a:xfrm>
        </p:spPr>
        <p:txBody>
          <a:bodyPr/>
          <a:lstStyle>
            <a:lvl1pPr>
              <a:defRPr sz="4000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4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384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084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8" descr="logo280.gif (2 Kb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6365701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 IMM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610"/>
            <a:ext cx="971600" cy="55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443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436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BAFD-9C99-491D-9320-5FA3D91CC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1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9913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83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5059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949450"/>
            <a:ext cx="3941762" cy="362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575" y="1949450"/>
            <a:ext cx="3941763" cy="362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1759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29279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035925" cy="739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982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947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3643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57023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3765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0" y="1190625"/>
            <a:ext cx="2008188" cy="4383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1190625"/>
            <a:ext cx="5875337" cy="4383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7436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2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6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099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336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fasolino\My Documents\seminar\logo_imm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43875" y="6378575"/>
            <a:ext cx="10001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ogo280.gif (2 Kb)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405438" y="6410325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1470025"/>
          </a:xfrm>
          <a:solidFill>
            <a:schemeClr val="accent1"/>
          </a:solidFill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8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1470025"/>
          </a:xfrm>
          <a:solidFill>
            <a:schemeClr val="accent1"/>
          </a:solidFill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8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3B384-D4B6-4905-80B0-075E7C4411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6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67489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2891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37792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8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70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37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78844-D6C3-42DD-BF12-BA7FD0502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91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63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fasolino\My Documents\seminar\logo_im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6378575"/>
            <a:ext cx="10001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ogo280.gif (2 Kb)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6410325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1470025"/>
          </a:xfrm>
          <a:solidFill>
            <a:schemeClr val="accent1"/>
          </a:solidFill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33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3B384-D4B6-4905-80B0-075E7C4411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85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40" y="274638"/>
            <a:ext cx="8229600" cy="1143000"/>
          </a:xfrm>
        </p:spPr>
        <p:txBody>
          <a:bodyPr/>
          <a:lstStyle>
            <a:lvl1pPr>
              <a:defRPr sz="4000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4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384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084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8" descr="logo280.gif (2 Kb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6365701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 IMM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610"/>
            <a:ext cx="971600" cy="55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55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Box 2"/>
          <p:cNvSpPr txBox="1"/>
          <p:nvPr userDrawn="1"/>
        </p:nvSpPr>
        <p:spPr>
          <a:xfrm>
            <a:off x="251520" y="6289575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C00000"/>
                </a:solidFill>
              </a:rPr>
              <a:t>Institute for Molecules and Materials </a:t>
            </a:r>
            <a:endParaRPr lang="nl-NL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89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10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7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78844-D6C3-42DD-BF12-BA7FD0502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7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fasolino\My Documents\seminar\logo_im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5" y="6378575"/>
            <a:ext cx="10001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ogo280.gif (2 Kb)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438" y="6410325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772400" cy="1470025"/>
          </a:xfrm>
          <a:solidFill>
            <a:schemeClr val="accent1"/>
          </a:solidFill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90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3B384-D4B6-4905-80B0-075E7C4411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58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40" y="274638"/>
            <a:ext cx="8229600" cy="1143000"/>
          </a:xfrm>
        </p:spPr>
        <p:txBody>
          <a:bodyPr/>
          <a:lstStyle>
            <a:lvl1pPr>
              <a:defRPr sz="4000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4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8384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084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8" descr="logo280.gif (2 Kb)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6365701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 IMM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610"/>
            <a:ext cx="971600" cy="55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853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821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BAFD-9C99-491D-9320-5FA3D91CC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0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245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1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8E7E-CDFC-4BA6-9766-1879B87A3573}" type="datetimeFigureOut">
              <a:rPr lang="nl-NL" smtClean="0"/>
              <a:pPr/>
              <a:t>16-9-2015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7E42-1FD5-4967-A556-DB64976B246F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6" r:id="rId4"/>
    <p:sldLayoutId id="2147483888" r:id="rId5"/>
    <p:sldLayoutId id="2147483889" r:id="rId6"/>
    <p:sldLayoutId id="2147483890" r:id="rId7"/>
    <p:sldLayoutId id="2147483963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0888" y="2054225"/>
            <a:ext cx="8035925" cy="3625850"/>
          </a:xfrm>
          <a:prstGeom prst="rect">
            <a:avLst/>
          </a:prstGeom>
          <a:noFill/>
          <a:ln>
            <a:noFill/>
          </a:ln>
          <a:extLst/>
        </p:spPr>
        <p:txBody>
          <a:bodyPr lIns="35717" tIns="35717" rIns="35717" bIns="35717"/>
          <a:lstStyle>
            <a:lvl1pPr marL="241300" indent="-241300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22288" indent="-201613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03275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125538" indent="-161925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446213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9034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3606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8178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50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Char char="•"/>
              <a:defRPr/>
            </a:pPr>
            <a:endParaRPr lang="nl-NL" sz="2100" smtClean="0">
              <a:solidFill>
                <a:srgbClr val="141313"/>
              </a:solidFill>
              <a:ea typeface="ヒラギノ明朝 ProN W3" charset="0"/>
              <a:cs typeface="ヒラギノ明朝 ProN W3" charset="0"/>
              <a:sym typeface="Kievit-Book" charset="0"/>
            </a:endParaRPr>
          </a:p>
        </p:txBody>
      </p:sp>
      <p:pic>
        <p:nvPicPr>
          <p:cNvPr id="1028" name="Afbeelding 5" descr="RU_E_A4_diap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189663"/>
            <a:ext cx="25828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002338"/>
            <a:ext cx="12160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1190625"/>
            <a:ext cx="8035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Medium" charset="0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949450"/>
            <a:ext cx="803592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76407"/>
      </p:ext>
    </p:extLst>
  </p:cSld>
  <p:clrMap bg1="dk2" tx1="lt1" bg2="dk1" tx2="lt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sldNum="0" hdr="0" dt="0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+mj-lt"/>
          <a:ea typeface="+mj-ea"/>
          <a:cs typeface="+mj-cs"/>
          <a:sym typeface="Kievit-Medium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9pPr>
    </p:titleStyle>
    <p:bodyStyle>
      <a:lvl1pPr marL="241300" indent="-241300" algn="l" defTabSz="642938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Kievit-Book" charset="0"/>
        </a:defRPr>
      </a:lvl1pPr>
      <a:lvl2pPr marL="522288" indent="-201613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2pPr>
      <a:lvl3pPr marL="803275" indent="-160338" algn="l" defTabSz="642938" rtl="0" eaLnBrk="0" fontAlgn="base" hangingPunct="0">
        <a:spcBef>
          <a:spcPct val="0"/>
        </a:spcBef>
        <a:spcAft>
          <a:spcPct val="0"/>
        </a:spcAft>
        <a:buChar char="•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3pPr>
      <a:lvl4pPr marL="1125538" indent="-161925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4pPr>
      <a:lvl5pPr marL="1446213" indent="-160338" algn="l" defTabSz="642938" rtl="0" eaLnBrk="0" fontAlgn="base" hangingPunct="0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5pPr>
      <a:lvl6pPr marL="19034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6pPr>
      <a:lvl7pPr marL="23606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7pPr>
      <a:lvl8pPr marL="28178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8pPr>
      <a:lvl9pPr marL="32750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60350"/>
            <a:ext cx="7632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rgbClr val="BE31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4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052513"/>
            <a:ext cx="76327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078426"/>
            <a:ext cx="2510929" cy="56927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30991" y="6209173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C00000"/>
                </a:solidFill>
              </a:rPr>
              <a:t>Institute for Molecules and Materials </a:t>
            </a:r>
            <a:endParaRPr lang="nl-NL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66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0888" y="2054225"/>
            <a:ext cx="8035925" cy="3625850"/>
          </a:xfrm>
          <a:prstGeom prst="rect">
            <a:avLst/>
          </a:prstGeom>
          <a:noFill/>
          <a:ln>
            <a:noFill/>
          </a:ln>
          <a:extLst/>
        </p:spPr>
        <p:txBody>
          <a:bodyPr lIns="35717" tIns="35717" rIns="35717" bIns="35717"/>
          <a:lstStyle>
            <a:lvl1pPr marL="241300" indent="-241300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22288" indent="-201613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03275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125538" indent="-161925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446213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9034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3606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8178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50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Char char="•"/>
              <a:defRPr/>
            </a:pPr>
            <a:endParaRPr lang="nl-NL" sz="2100" smtClean="0">
              <a:solidFill>
                <a:srgbClr val="141313"/>
              </a:solidFill>
              <a:ea typeface="ヒラギノ明朝 ProN W3" charset="0"/>
              <a:cs typeface="ヒラギノ明朝 ProN W3" charset="0"/>
              <a:sym typeface="Kievit-Book" charset="0"/>
            </a:endParaRPr>
          </a:p>
        </p:txBody>
      </p:sp>
      <p:sp>
        <p:nvSpPr>
          <p:cNvPr id="10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1190625"/>
            <a:ext cx="8035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Medium" charset="0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949450"/>
            <a:ext cx="803592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184312"/>
            <a:ext cx="2771552" cy="6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477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+mj-lt"/>
          <a:ea typeface="+mj-ea"/>
          <a:cs typeface="+mj-cs"/>
          <a:sym typeface="Kievit-Medium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9pPr>
    </p:titleStyle>
    <p:bodyStyle>
      <a:lvl1pPr marL="241300" indent="-241300" algn="l" defTabSz="642938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Kievit-Book" charset="0"/>
        </a:defRPr>
      </a:lvl1pPr>
      <a:lvl2pPr marL="522288" indent="-201613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2pPr>
      <a:lvl3pPr marL="803275" indent="-160338" algn="l" defTabSz="642938" rtl="0" eaLnBrk="0" fontAlgn="base" hangingPunct="0">
        <a:spcBef>
          <a:spcPct val="0"/>
        </a:spcBef>
        <a:spcAft>
          <a:spcPct val="0"/>
        </a:spcAft>
        <a:buChar char="•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3pPr>
      <a:lvl4pPr marL="1125538" indent="-161925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4pPr>
      <a:lvl5pPr marL="1446213" indent="-160338" algn="l" defTabSz="642938" rtl="0" eaLnBrk="0" fontAlgn="base" hangingPunct="0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5pPr>
      <a:lvl6pPr marL="19034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6pPr>
      <a:lvl7pPr marL="23606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7pPr>
      <a:lvl8pPr marL="28178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8pPr>
      <a:lvl9pPr marL="32750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60350"/>
            <a:ext cx="7632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Line 5"/>
          <p:cNvSpPr>
            <a:spLocks noChangeShapeType="1"/>
          </p:cNvSpPr>
          <p:nvPr userDrawn="1"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rgbClr val="BE31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4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052513"/>
            <a:ext cx="76327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180222"/>
            <a:ext cx="2078881" cy="4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7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6" r:id="rId4"/>
    <p:sldLayoutId id="2147483917" r:id="rId5"/>
    <p:sldLayoutId id="2147483918" r:id="rId6"/>
    <p:sldLayoutId id="2147483919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66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0888" y="2054225"/>
            <a:ext cx="8035925" cy="3625850"/>
          </a:xfrm>
          <a:prstGeom prst="rect">
            <a:avLst/>
          </a:prstGeom>
          <a:noFill/>
          <a:ln>
            <a:noFill/>
          </a:ln>
          <a:extLst/>
        </p:spPr>
        <p:txBody>
          <a:bodyPr lIns="35717" tIns="35717" rIns="35717" bIns="35717"/>
          <a:lstStyle>
            <a:lvl1pPr marL="241300" indent="-241300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22288" indent="-201613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03275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125538" indent="-161925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446213" indent="-160338" defTabSz="6429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9034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3606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8178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5013" indent="-160338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Char char="•"/>
              <a:defRPr/>
            </a:pPr>
            <a:endParaRPr lang="nl-NL" sz="2100" smtClean="0">
              <a:solidFill>
                <a:srgbClr val="141313"/>
              </a:solidFill>
              <a:ea typeface="ヒラギノ明朝 ProN W3" charset="0"/>
              <a:cs typeface="ヒラギノ明朝 ProN W3" charset="0"/>
              <a:sym typeface="Kievit-Book" charset="0"/>
            </a:endParaRPr>
          </a:p>
        </p:txBody>
      </p:sp>
      <p:pic>
        <p:nvPicPr>
          <p:cNvPr id="1028" name="Afbeelding 5" descr="RU_E_A4_diap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189663"/>
            <a:ext cx="25828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002338"/>
            <a:ext cx="12160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1190625"/>
            <a:ext cx="8035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Medium" charset="0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949450"/>
            <a:ext cx="803592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>
              <a:sym typeface="Kievit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17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8" r:id="rId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+mj-lt"/>
          <a:ea typeface="+mj-ea"/>
          <a:cs typeface="+mj-cs"/>
          <a:sym typeface="Kievit-Medium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  <a:cs typeface="Arial" charset="0"/>
          <a:sym typeface="Kievit-Medium" charset="0"/>
        </a:defRPr>
      </a:lvl9pPr>
    </p:titleStyle>
    <p:bodyStyle>
      <a:lvl1pPr marL="241300" indent="-241300" algn="l" defTabSz="642938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Kievit-Book" charset="0"/>
        </a:defRPr>
      </a:lvl1pPr>
      <a:lvl2pPr marL="522288" indent="-201613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2pPr>
      <a:lvl3pPr marL="803275" indent="-160338" algn="l" defTabSz="642938" rtl="0" eaLnBrk="0" fontAlgn="base" hangingPunct="0">
        <a:spcBef>
          <a:spcPct val="0"/>
        </a:spcBef>
        <a:spcAft>
          <a:spcPct val="0"/>
        </a:spcAft>
        <a:buChar char="•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3pPr>
      <a:lvl4pPr marL="1125538" indent="-161925" algn="l" defTabSz="642938" rtl="0" eaLnBrk="0" fontAlgn="base" hangingPunct="0">
        <a:spcBef>
          <a:spcPct val="0"/>
        </a:spcBef>
        <a:spcAft>
          <a:spcPct val="0"/>
        </a:spcAft>
        <a:buChar char="–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4pPr>
      <a:lvl5pPr marL="1446213" indent="-160338" algn="l" defTabSz="642938" rtl="0" eaLnBrk="0" fontAlgn="base" hangingPunct="0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5pPr>
      <a:lvl6pPr marL="19034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6pPr>
      <a:lvl7pPr marL="23606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7pPr>
      <a:lvl8pPr marL="28178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8pPr>
      <a:lvl9pPr marL="3275013" indent="-160338" algn="l" defTabSz="642938" rtl="0" fontAlgn="base">
        <a:spcBef>
          <a:spcPct val="0"/>
        </a:spcBef>
        <a:spcAft>
          <a:spcPct val="0"/>
        </a:spcAft>
        <a:buChar char="»"/>
        <a:defRPr sz="2100">
          <a:solidFill>
            <a:srgbClr val="141313"/>
          </a:solidFill>
          <a:latin typeface="+mn-lt"/>
          <a:ea typeface="+mn-ea"/>
          <a:sym typeface="Kievit-Book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60350"/>
            <a:ext cx="7632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rgbClr val="BE31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2" name="Afbeelding 10" descr="RU_E_A4_CMY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189663"/>
            <a:ext cx="25828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7" descr="IMM200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18213"/>
            <a:ext cx="13684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052513"/>
            <a:ext cx="76327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86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66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60350"/>
            <a:ext cx="7632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0" y="5965825"/>
            <a:ext cx="9142413" cy="0"/>
          </a:xfrm>
          <a:prstGeom prst="line">
            <a:avLst/>
          </a:prstGeom>
          <a:noFill/>
          <a:ln w="25400">
            <a:solidFill>
              <a:srgbClr val="BE31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2" name="Afbeelding 10" descr="RU_E_A4_CMY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189663"/>
            <a:ext cx="25828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052513"/>
            <a:ext cx="76327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E311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66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0.emf"/><Relationship Id="rId5" Type="http://schemas.openxmlformats.org/officeDocument/2006/relationships/customXml" Target="../ink/ink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Moire</a:t>
            </a:r>
            <a:r>
              <a:rPr lang="en-US" sz="3200" dirty="0" smtClean="0"/>
              <a:t>’ patterns in graphene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764704"/>
            <a:ext cx="6400800" cy="1752600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sz="2000" dirty="0" smtClean="0">
                <a:latin typeface="+mj-lt"/>
              </a:rPr>
              <a:t>Annalisa </a:t>
            </a:r>
            <a:r>
              <a:rPr lang="en-US" sz="2000" dirty="0" err="1" smtClean="0">
                <a:latin typeface="+mj-lt"/>
              </a:rPr>
              <a:t>Fasolino</a:t>
            </a:r>
            <a:endParaRPr lang="en-US" sz="2000" dirty="0" smtClean="0">
              <a:latin typeface="+mj-lt"/>
            </a:endParaRPr>
          </a:p>
          <a:p>
            <a:pPr algn="l" eaLnBrk="1" hangingPunct="1">
              <a:buFontTx/>
              <a:buNone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Institute for Molecules and Materials</a:t>
            </a:r>
          </a:p>
          <a:p>
            <a:pPr algn="l" eaLnBrk="1" hangingPunct="1">
              <a:buFontTx/>
              <a:buNone/>
            </a:pPr>
            <a:r>
              <a:rPr lang="en-US" sz="2000" dirty="0" err="1" smtClean="0">
                <a:latin typeface="+mj-lt"/>
              </a:rPr>
              <a:t>Radboud</a:t>
            </a:r>
            <a:r>
              <a:rPr lang="en-US" sz="2000" dirty="0" smtClean="0">
                <a:latin typeface="+mj-lt"/>
              </a:rPr>
              <a:t> University Nijmegen, The Netherlands</a:t>
            </a:r>
          </a:p>
          <a:p>
            <a:pPr algn="l" eaLnBrk="1" hangingPunct="1"/>
            <a:endParaRPr lang="en-US" sz="2000" dirty="0" smtClean="0"/>
          </a:p>
          <a:p>
            <a:pPr algn="l" eaLnBrk="1" hangingPunct="1"/>
            <a:endParaRPr lang="en-US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072333" cy="355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42950"/>
            <a:ext cx="3026147" cy="350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86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632700" cy="519113"/>
          </a:xfrm>
        </p:spPr>
        <p:txBody>
          <a:bodyPr/>
          <a:lstStyle/>
          <a:p>
            <a:r>
              <a:rPr lang="en-US" dirty="0" err="1" smtClean="0"/>
              <a:t>moire</a:t>
            </a:r>
            <a:r>
              <a:rPr lang="en-US" dirty="0" smtClean="0"/>
              <a:t>’ patterns: geometric constructions </a:t>
            </a:r>
            <a:endParaRPr lang="nl-NL" dirty="0"/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46" y="1268760"/>
            <a:ext cx="7002863" cy="318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229200"/>
            <a:ext cx="5829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748" r="57471" b="52247"/>
          <a:stretch/>
        </p:blipFill>
        <p:spPr>
          <a:xfrm>
            <a:off x="7234642" y="2430813"/>
            <a:ext cx="1800200" cy="192720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596336" y="4358017"/>
            <a:ext cx="72008" cy="367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flipH="1">
            <a:off x="7534369" y="4696483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 nm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461520" y="4759560"/>
              <a:ext cx="482400" cy="190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840" y="4718520"/>
                <a:ext cx="496080" cy="275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/>
          <p:cNvSpPr/>
          <p:nvPr/>
        </p:nvSpPr>
        <p:spPr>
          <a:xfrm>
            <a:off x="323528" y="3717032"/>
            <a:ext cx="1728192" cy="113792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</a:t>
            </a:r>
            <a:r>
              <a:rPr lang="en-US" altLang="en-US" dirty="0" err="1" smtClean="0"/>
              <a:t>oire</a:t>
            </a:r>
            <a:r>
              <a:rPr lang="en-US" altLang="en-US" dirty="0" smtClean="0"/>
              <a:t>’ patterns: graphene on graphite</a:t>
            </a:r>
            <a:endParaRPr lang="nl-NL" altLang="en-US" dirty="0" smtClean="0"/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65175"/>
            <a:ext cx="1981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539750" y="836613"/>
            <a:ext cx="372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Size determined by relative angle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3" y="1327791"/>
            <a:ext cx="6064455" cy="440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173" y="5583744"/>
            <a:ext cx="518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M.M. van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Wijk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2D Mater.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034010 (2015) (arxiv:150.02540)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9297" y="3861048"/>
            <a:ext cx="2424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pparent periodicity</a:t>
            </a:r>
          </a:p>
          <a:p>
            <a:r>
              <a:rPr lang="en-US" dirty="0" smtClean="0"/>
              <a:t>              ≠</a:t>
            </a:r>
          </a:p>
          <a:p>
            <a:r>
              <a:rPr lang="en-US" dirty="0" smtClean="0"/>
              <a:t>         true one: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ifficult determination </a:t>
            </a:r>
          </a:p>
          <a:p>
            <a:r>
              <a:rPr lang="en-US" dirty="0" smtClean="0"/>
              <a:t>of angle from exp.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49153" y="3429000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52510" y="2924944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different </a:t>
            </a:r>
          </a:p>
          <a:p>
            <a:r>
              <a:rPr lang="en-US" dirty="0" err="1" smtClean="0"/>
              <a:t>moirons</a:t>
            </a:r>
            <a:r>
              <a:rPr lang="en-US" dirty="0" smtClean="0"/>
              <a:t> in one cell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9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58296"/>
            <a:ext cx="7632700" cy="523220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attice relaxations minimize energy</a:t>
            </a:r>
            <a:endParaRPr lang="nl-NL" dirty="0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 cstate="print"/>
          <a:srcRect t="7967" b="52590"/>
          <a:stretch>
            <a:fillRect/>
          </a:stretch>
        </p:blipFill>
        <p:spPr bwMode="auto">
          <a:xfrm>
            <a:off x="1098402" y="1556792"/>
            <a:ext cx="7501800" cy="295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2" y="4521290"/>
            <a:ext cx="21595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Kolmogorov-Crespi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4521290"/>
            <a:ext cx="100540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Brenner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130" y="83671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ompeting interactions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20072" y="1231638"/>
            <a:ext cx="360040" cy="206732"/>
          </a:xfrm>
          <a:prstGeom prst="straightConnector1">
            <a:avLst/>
          </a:prstGeom>
          <a:ln>
            <a:solidFill>
              <a:srgbClr val="8E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568" y="5157192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umerical energy minimization by accurate potentials for carbon (</a:t>
            </a:r>
            <a:r>
              <a:rPr lang="en-US" dirty="0" err="1" smtClean="0"/>
              <a:t>Lammps</a:t>
            </a:r>
            <a:r>
              <a:rPr lang="en-US" dirty="0" smtClean="0"/>
              <a:t>)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91880" y="1256776"/>
            <a:ext cx="287358" cy="228008"/>
          </a:xfrm>
          <a:prstGeom prst="straightConnector1">
            <a:avLst/>
          </a:prstGeom>
          <a:ln>
            <a:solidFill>
              <a:srgbClr val="8E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03648" y="1772816"/>
            <a:ext cx="1008112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16016" y="1772816"/>
            <a:ext cx="1008112" cy="0"/>
          </a:xfrm>
          <a:prstGeom prst="line">
            <a:avLst/>
          </a:prstGeom>
          <a:ln>
            <a:solidFill>
              <a:srgbClr val="0070C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6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5400"/>
            <a:ext cx="8739360" cy="721553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attice </a:t>
            </a:r>
            <a:r>
              <a:rPr lang="en-US" dirty="0" smtClean="0"/>
              <a:t>relaxation: graphene on graphite substrate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9" y="1837518"/>
            <a:ext cx="8640961" cy="27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59" y="858778"/>
            <a:ext cx="6353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   displacements reduce area </a:t>
            </a:r>
            <a:r>
              <a:rPr lang="en-US" dirty="0"/>
              <a:t>with </a:t>
            </a:r>
            <a:r>
              <a:rPr lang="en-US" dirty="0" err="1" smtClean="0"/>
              <a:t>unfavourable</a:t>
            </a:r>
            <a:r>
              <a:rPr lang="en-US" dirty="0" smtClean="0"/>
              <a:t> AA </a:t>
            </a:r>
            <a:r>
              <a:rPr lang="en-US" dirty="0"/>
              <a:t>stacking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172400" y="3578386"/>
            <a:ext cx="1152128" cy="10190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66080"/>
            <a:ext cx="1988813" cy="691093"/>
          </a:xfrm>
          <a:prstGeom prst="rect">
            <a:avLst/>
          </a:prstGeom>
          <a:noFill/>
          <a:ln w="38100">
            <a:solidFill>
              <a:srgbClr val="8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32" y="5162797"/>
            <a:ext cx="2657103" cy="60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6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</a:t>
            </a:r>
            <a:r>
              <a:rPr lang="en-US" altLang="en-US" dirty="0" err="1" smtClean="0"/>
              <a:t>oire</a:t>
            </a:r>
            <a:r>
              <a:rPr lang="en-US" altLang="en-US" dirty="0" smtClean="0"/>
              <a:t>’ patterns: graphene on graphite</a:t>
            </a:r>
            <a:endParaRPr lang="nl-NL" altLang="en-US" dirty="0" smtClean="0"/>
          </a:p>
        </p:txBody>
      </p:sp>
      <p:sp>
        <p:nvSpPr>
          <p:cNvPr id="307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56100" y="6273800"/>
            <a:ext cx="406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nl-NL" sz="1400" dirty="0" smtClean="0"/>
          </a:p>
        </p:txBody>
      </p:sp>
      <p:pic>
        <p:nvPicPr>
          <p:cNvPr id="30724" name="Picture 4" descr="fig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8548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45125"/>
            <a:ext cx="529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65175"/>
            <a:ext cx="1981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539750" y="836613"/>
            <a:ext cx="41729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Size determined by relative angle 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1800" dirty="0"/>
              <a:t>Structure due to atomic displacements </a:t>
            </a:r>
          </a:p>
          <a:p>
            <a:pPr eaLnBrk="1" hangingPunct="1"/>
            <a:r>
              <a:rPr lang="en-US" altLang="en-US" sz="1800" dirty="0"/>
              <a:t>to minimize energy </a:t>
            </a:r>
            <a:endParaRPr lang="nl-NL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920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 of plane displacements z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064896" cy="24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84" y="3284984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m</a:t>
            </a:r>
            <a:r>
              <a:rPr lang="en-US" b="1" smtClean="0">
                <a:solidFill>
                  <a:srgbClr val="00B050"/>
                </a:solidFill>
              </a:rPr>
              <a:t>odulation         </a:t>
            </a:r>
            <a:r>
              <a:rPr lang="en-US" b="1" dirty="0" smtClean="0">
                <a:solidFill>
                  <a:srgbClr val="00B050"/>
                </a:solidFill>
              </a:rPr>
              <a:t>sinusoidal        </a:t>
            </a:r>
            <a:r>
              <a:rPr lang="en-US" b="1" dirty="0" smtClean="0">
                <a:solidFill>
                  <a:srgbClr val="00B050"/>
                </a:solidFill>
              </a:rPr>
              <a:t>→     localized between flat domains     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2400" y="98072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ives 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460432" y="1700808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460432" y="2276872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32216" y="16320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63290" y="23082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9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 of plane displacements z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064896" cy="24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84" y="3284984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m</a:t>
            </a:r>
            <a:r>
              <a:rPr lang="en-US" b="1" smtClean="0">
                <a:solidFill>
                  <a:srgbClr val="00B050"/>
                </a:solidFill>
              </a:rPr>
              <a:t>odulation         </a:t>
            </a:r>
            <a:r>
              <a:rPr lang="en-US" b="1" dirty="0" smtClean="0">
                <a:solidFill>
                  <a:srgbClr val="00B050"/>
                </a:solidFill>
              </a:rPr>
              <a:t>sinusoidal        </a:t>
            </a:r>
            <a:r>
              <a:rPr lang="en-US" b="1" dirty="0" smtClean="0">
                <a:solidFill>
                  <a:srgbClr val="00B050"/>
                </a:solidFill>
              </a:rPr>
              <a:t>→     localized between flat domains     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2400" y="98072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ives 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460432" y="1700808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460432" y="2276872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32216" y="16320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63290" y="23082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45905" y="3789040"/>
            <a:ext cx="4515491" cy="2001253"/>
            <a:chOff x="1660554" y="3933056"/>
            <a:chExt cx="4515491" cy="200125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933056"/>
              <a:ext cx="4196333" cy="200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660554" y="4077072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av</a:t>
              </a:r>
              <a:endParaRPr lang="en-GB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008" y="50131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min</a:t>
              </a:r>
              <a:endParaRPr lang="en-GB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0156" y="4149080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max</a:t>
              </a:r>
              <a:endParaRPr lang="en-GB" sz="1400" dirty="0"/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3707904" y="4333746"/>
              <a:ext cx="382252" cy="18466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779912" y="5085184"/>
              <a:ext cx="792088" cy="21602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3"/>
            </p:cNvCxnSpPr>
            <p:nvPr/>
          </p:nvCxnSpPr>
          <p:spPr>
            <a:xfrm>
              <a:off x="2149790" y="4261738"/>
              <a:ext cx="766026" cy="53541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899154" y="5618421"/>
            <a:ext cx="518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M.M. van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Wijk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2D Mater.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034010 (2015) (arxiv:150.02540)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 of plane displacements z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064896" cy="24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84" y="3284984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m</a:t>
            </a:r>
            <a:r>
              <a:rPr lang="en-US" b="1" smtClean="0">
                <a:solidFill>
                  <a:srgbClr val="00B050"/>
                </a:solidFill>
              </a:rPr>
              <a:t>odulation         </a:t>
            </a:r>
            <a:r>
              <a:rPr lang="en-US" b="1" dirty="0" smtClean="0">
                <a:solidFill>
                  <a:srgbClr val="00B050"/>
                </a:solidFill>
              </a:rPr>
              <a:t>sinusoidal        </a:t>
            </a:r>
            <a:r>
              <a:rPr lang="en-US" b="1" dirty="0" smtClean="0">
                <a:solidFill>
                  <a:srgbClr val="00B050"/>
                </a:solidFill>
              </a:rPr>
              <a:t>→     localized between flat domains     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2400" y="98072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ives 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460432" y="1700808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460432" y="2276872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32216" y="16320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63290" y="23082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45905" y="3789040"/>
            <a:ext cx="4515491" cy="2001253"/>
            <a:chOff x="1660554" y="3933056"/>
            <a:chExt cx="4515491" cy="200125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933056"/>
              <a:ext cx="4196333" cy="200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660554" y="4077072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av</a:t>
              </a:r>
              <a:endParaRPr lang="en-GB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008" y="50131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min</a:t>
              </a:r>
              <a:endParaRPr lang="en-GB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0156" y="4149080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sz="1400" dirty="0" err="1" smtClean="0"/>
                <a:t>max</a:t>
              </a:r>
              <a:endParaRPr lang="en-GB" sz="1400" dirty="0"/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3707904" y="4333746"/>
              <a:ext cx="382252" cy="18466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779912" y="5085184"/>
              <a:ext cx="792088" cy="21602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3"/>
            </p:cNvCxnSpPr>
            <p:nvPr/>
          </p:nvCxnSpPr>
          <p:spPr>
            <a:xfrm>
              <a:off x="2149790" y="4261738"/>
              <a:ext cx="766026" cy="53541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899154" y="5618421"/>
            <a:ext cx="518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M.M. van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Wijk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2D Mater.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034010 (2015) (arxiv:150.02540)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68" y="4803616"/>
            <a:ext cx="269176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xtrapolation to </a:t>
            </a:r>
            <a:r>
              <a:rPr lang="el-GR" dirty="0" smtClean="0"/>
              <a:t>θ</a:t>
            </a:r>
            <a:r>
              <a:rPr lang="en-US" dirty="0" smtClean="0"/>
              <a:t>=0 fails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987824" y="4941168"/>
            <a:ext cx="792088" cy="1080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4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523220"/>
          </a:xfrm>
        </p:spPr>
        <p:txBody>
          <a:bodyPr/>
          <a:lstStyle/>
          <a:p>
            <a:r>
              <a:rPr lang="en-US" sz="2800" dirty="0"/>
              <a:t>g</a:t>
            </a:r>
            <a:r>
              <a:rPr lang="en-US" sz="2800" dirty="0" smtClean="0"/>
              <a:t>raphene on hexagonal Boron Nitride  (h-BN)</a:t>
            </a:r>
            <a:endParaRPr lang="nl-NL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918776" y="2561709"/>
            <a:ext cx="32252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nl-NL" sz="2200" dirty="0"/>
              <a:t>h</a:t>
            </a:r>
            <a:r>
              <a:rPr lang="en-US" altLang="nl-NL" sz="2200" dirty="0" smtClean="0"/>
              <a:t>-BN  </a:t>
            </a:r>
          </a:p>
          <a:p>
            <a:r>
              <a:rPr lang="en-US" altLang="nl-NL" sz="2200" dirty="0"/>
              <a:t> </a:t>
            </a:r>
            <a:r>
              <a:rPr lang="en-US" altLang="nl-NL" sz="2200" dirty="0" smtClean="0"/>
              <a:t>  -  insulator, </a:t>
            </a:r>
          </a:p>
          <a:p>
            <a:r>
              <a:rPr lang="en-US" altLang="nl-NL" sz="2200" dirty="0" smtClean="0"/>
              <a:t>   - 1.8 % larger lattice     </a:t>
            </a:r>
          </a:p>
          <a:p>
            <a:r>
              <a:rPr lang="en-US" altLang="nl-NL" sz="2200" dirty="0"/>
              <a:t> </a:t>
            </a:r>
            <a:r>
              <a:rPr lang="en-US" altLang="nl-NL" sz="2200" dirty="0" smtClean="0"/>
              <a:t>     parameter </a:t>
            </a:r>
            <a:endParaRPr lang="nl-NL" altLang="nl-NL" sz="2200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796036" y="1628800"/>
            <a:ext cx="25923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nl-NL" sz="2200" dirty="0" smtClean="0"/>
              <a:t>graphene </a:t>
            </a:r>
            <a:endParaRPr lang="nl-NL" altLang="nl-NL" sz="2200" dirty="0"/>
          </a:p>
        </p:txBody>
      </p:sp>
      <p:pic>
        <p:nvPicPr>
          <p:cNvPr id="7" name="Picture 7" descr="poging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48387"/>
            <a:ext cx="49482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4427820"/>
            <a:ext cx="9058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C-BN interactions unknown</a:t>
            </a:r>
          </a:p>
          <a:p>
            <a:endParaRPr lang="en-US" dirty="0"/>
          </a:p>
          <a:p>
            <a:r>
              <a:rPr lang="en-US" dirty="0" err="1"/>
              <a:t>m</a:t>
            </a:r>
            <a:r>
              <a:rPr lang="en-US" dirty="0" err="1" smtClean="0"/>
              <a:t>oire</a:t>
            </a:r>
            <a:r>
              <a:rPr lang="en-US" dirty="0"/>
              <a:t>`</a:t>
            </a:r>
            <a:r>
              <a:rPr lang="en-US" dirty="0" smtClean="0"/>
              <a:t> patterns may reveal interlayer interactions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(weak van der Waals interactions difficult to measure and to calculate)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9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xperiment: graphene on h-BN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699" y="836712"/>
            <a:ext cx="8544601" cy="39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844824"/>
            <a:ext cx="293985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52857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Moire</a:t>
            </a:r>
            <a:r>
              <a:rPr lang="en-US" dirty="0" smtClean="0"/>
              <a:t>’ patterns in graphene</a:t>
            </a:r>
            <a:br>
              <a:rPr lang="en-US" dirty="0" smtClean="0"/>
            </a:br>
            <a:endParaRPr lang="nl-NL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060848"/>
            <a:ext cx="6400800" cy="1752600"/>
          </a:xfrm>
        </p:spPr>
        <p:txBody>
          <a:bodyPr/>
          <a:lstStyle/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raphene and van der Waals </a:t>
            </a:r>
            <a:r>
              <a:rPr lang="en-US" dirty="0" err="1" smtClean="0"/>
              <a:t>heterostructures</a:t>
            </a:r>
            <a:r>
              <a:rPr lang="en-US" dirty="0" smtClean="0"/>
              <a:t> </a:t>
            </a:r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rotations and lattice mismatch  →  </a:t>
            </a:r>
            <a:r>
              <a:rPr lang="en-US" dirty="0" err="1" smtClean="0"/>
              <a:t>moire</a:t>
            </a:r>
            <a:r>
              <a:rPr lang="en-US" dirty="0"/>
              <a:t>`</a:t>
            </a:r>
            <a:r>
              <a:rPr lang="en-US" dirty="0" smtClean="0"/>
              <a:t> </a:t>
            </a:r>
            <a:r>
              <a:rPr lang="en-US" dirty="0" smtClean="0"/>
              <a:t>patterns</a:t>
            </a:r>
            <a:endParaRPr lang="en-US" dirty="0"/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otations: graphene on graphene</a:t>
            </a:r>
            <a:endParaRPr lang="en-US" dirty="0"/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ismatch: graphene on h-BN </a:t>
            </a:r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effects on electronic structure</a:t>
            </a:r>
          </a:p>
          <a:p>
            <a:pPr algn="l" eaLnBrk="1" hangingPunct="1">
              <a:buNone/>
            </a:pPr>
            <a:endParaRPr lang="en-US" sz="2000" dirty="0"/>
          </a:p>
          <a:p>
            <a:pPr algn="l" eaLnBrk="1" hangingPunct="1">
              <a:buNone/>
            </a:pPr>
            <a:endParaRPr lang="en-US" sz="2000" dirty="0" smtClean="0"/>
          </a:p>
          <a:p>
            <a:pPr algn="l" eaLnBrk="1" hangingPunct="1">
              <a:buNone/>
            </a:pPr>
            <a:r>
              <a:rPr lang="en-US" sz="2000" dirty="0" smtClean="0"/>
              <a:t>With thanks to</a:t>
            </a:r>
          </a:p>
          <a:p>
            <a:pPr algn="l" eaLnBrk="1" hangingPunct="1">
              <a:buFontTx/>
              <a:buNone/>
            </a:pPr>
            <a:r>
              <a:rPr lang="en-US" sz="2000" dirty="0" err="1" smtClean="0"/>
              <a:t>Merel</a:t>
            </a:r>
            <a:r>
              <a:rPr lang="en-US" sz="2000" dirty="0" smtClean="0"/>
              <a:t> van </a:t>
            </a:r>
            <a:r>
              <a:rPr lang="en-US" sz="2000" dirty="0" err="1" smtClean="0"/>
              <a:t>Wijk</a:t>
            </a:r>
            <a:r>
              <a:rPr lang="en-US" sz="2000" dirty="0" smtClean="0"/>
              <a:t>,  </a:t>
            </a:r>
            <a:r>
              <a:rPr lang="en-US" sz="2000" dirty="0" err="1" smtClean="0"/>
              <a:t>Annelot</a:t>
            </a:r>
            <a:r>
              <a:rPr lang="en-US" sz="2000" dirty="0" smtClean="0"/>
              <a:t> </a:t>
            </a:r>
            <a:r>
              <a:rPr lang="en-US" sz="2000" dirty="0" err="1" smtClean="0"/>
              <a:t>Schuring</a:t>
            </a:r>
            <a:endParaRPr lang="en-US" sz="2000" dirty="0" smtClean="0"/>
          </a:p>
          <a:p>
            <a:pPr algn="l" eaLnBrk="1" hangingPunct="1">
              <a:buFontTx/>
              <a:buNone/>
            </a:pPr>
            <a:r>
              <a:rPr lang="en-US" sz="2000" dirty="0" err="1" smtClean="0"/>
              <a:t>Guus</a:t>
            </a:r>
            <a:r>
              <a:rPr lang="en-US" sz="2000" dirty="0" smtClean="0"/>
              <a:t> </a:t>
            </a:r>
            <a:r>
              <a:rPr lang="en-US" sz="2000" dirty="0" err="1"/>
              <a:t>Slotman</a:t>
            </a:r>
            <a:r>
              <a:rPr lang="en-US" sz="2000" dirty="0"/>
              <a:t>, </a:t>
            </a:r>
            <a:r>
              <a:rPr lang="en-US" sz="2000" dirty="0" err="1"/>
              <a:t>Shenjun</a:t>
            </a:r>
            <a:r>
              <a:rPr lang="en-US" sz="2000" dirty="0"/>
              <a:t> </a:t>
            </a:r>
            <a:r>
              <a:rPr lang="en-US" sz="2000" dirty="0" smtClean="0"/>
              <a:t>Yuan, Misha </a:t>
            </a:r>
            <a:r>
              <a:rPr lang="en-US" sz="2000" dirty="0" err="1"/>
              <a:t>Katsnelson</a:t>
            </a:r>
            <a:r>
              <a:rPr lang="en-US" sz="2000" dirty="0"/>
              <a:t> </a:t>
            </a:r>
          </a:p>
          <a:p>
            <a:pPr algn="l" eaLnBrk="1" hangingPunct="1">
              <a:buFontTx/>
              <a:buNone/>
            </a:pPr>
            <a:endParaRPr lang="en-US" sz="20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3568" y="764704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Kievit-Book" charset="0"/>
              </a:defRPr>
            </a:lvl1pPr>
            <a:lvl2pPr marL="4572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2pPr>
            <a:lvl3pPr marL="9144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3pPr>
            <a:lvl4pPr marL="13716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4pPr>
            <a:lvl5pPr marL="18288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5pPr>
            <a:lvl6pPr marL="22860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6pPr>
            <a:lvl7pPr marL="27432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7pPr>
            <a:lvl8pPr marL="32004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8pPr>
            <a:lvl9pPr marL="36576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kern="0" dirty="0" smtClean="0">
                <a:latin typeface="+mj-lt"/>
              </a:rPr>
              <a:t>Annalisa </a:t>
            </a:r>
            <a:r>
              <a:rPr lang="en-US" kern="0" dirty="0" err="1" smtClean="0">
                <a:latin typeface="+mj-lt"/>
              </a:rPr>
              <a:t>Fasolino</a:t>
            </a:r>
            <a:endParaRPr lang="en-US" kern="0" dirty="0" smtClean="0">
              <a:latin typeface="+mj-lt"/>
            </a:endParaRPr>
          </a:p>
          <a:p>
            <a:pPr algn="l" eaLnBrk="1" hangingPunct="1">
              <a:buFontTx/>
              <a:buNone/>
            </a:pPr>
            <a:r>
              <a:rPr lang="en-US" kern="0" dirty="0" smtClean="0">
                <a:solidFill>
                  <a:schemeClr val="tx2"/>
                </a:solidFill>
                <a:latin typeface="+mj-lt"/>
              </a:rPr>
              <a:t>Institute for Molecules and Materials</a:t>
            </a:r>
          </a:p>
          <a:p>
            <a:pPr algn="l" eaLnBrk="1" hangingPunct="1">
              <a:buFontTx/>
              <a:buNone/>
            </a:pPr>
            <a:r>
              <a:rPr lang="en-US" kern="0" dirty="0" err="1" smtClean="0">
                <a:latin typeface="+mj-lt"/>
              </a:rPr>
              <a:t>Radboud</a:t>
            </a:r>
            <a:r>
              <a:rPr lang="en-US" kern="0" dirty="0" smtClean="0">
                <a:latin typeface="+mj-lt"/>
              </a:rPr>
              <a:t> University,  Nijmegen, The Netherlands</a:t>
            </a:r>
          </a:p>
          <a:p>
            <a:pPr algn="l" eaLnBrk="1" hangingPunct="1"/>
            <a:endParaRPr lang="en-US" kern="0" dirty="0" smtClean="0"/>
          </a:p>
          <a:p>
            <a:pPr algn="l" eaLnBrk="1" hangingPunct="1"/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11091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0013" y="188640"/>
            <a:ext cx="9144000" cy="523220"/>
          </a:xfrm>
        </p:spPr>
        <p:txBody>
          <a:bodyPr/>
          <a:lstStyle/>
          <a:p>
            <a:r>
              <a:rPr lang="en-US" altLang="nl-NL" sz="2800" dirty="0" err="1"/>
              <a:t>e</a:t>
            </a:r>
            <a:r>
              <a:rPr lang="en-US" altLang="nl-NL" sz="2800" dirty="0" err="1" smtClean="0"/>
              <a:t>xp</a:t>
            </a:r>
            <a:r>
              <a:rPr lang="en-US" altLang="nl-NL" sz="2800" dirty="0" smtClean="0"/>
              <a:t>: graphene on h-BN, </a:t>
            </a:r>
            <a:r>
              <a:rPr lang="en-US" altLang="nl-NL" sz="2800" dirty="0" err="1" smtClean="0"/>
              <a:t>comm-incomm</a:t>
            </a:r>
            <a:r>
              <a:rPr lang="en-US" altLang="nl-NL" sz="2800" dirty="0" smtClean="0"/>
              <a:t> transition</a:t>
            </a:r>
            <a:endParaRPr lang="nl-NL" altLang="nl-NL" sz="2800" dirty="0" smtClean="0"/>
          </a:p>
        </p:txBody>
      </p:sp>
      <p:pic>
        <p:nvPicPr>
          <p:cNvPr id="7171" name="Picture 6" descr="woods2.jpg"/>
          <p:cNvPicPr>
            <a:picLocks noChangeAspect="1"/>
          </p:cNvPicPr>
          <p:nvPr/>
        </p:nvPicPr>
        <p:blipFill>
          <a:blip r:embed="rId3" cstate="print"/>
          <a:srcRect t="50572" r="54649" b="-1144"/>
          <a:stretch>
            <a:fillRect/>
          </a:stretch>
        </p:blipFill>
        <p:spPr bwMode="auto">
          <a:xfrm>
            <a:off x="684213" y="1633538"/>
            <a:ext cx="38354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700338" y="12684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nl-NL" sz="2000" dirty="0"/>
              <a:t>~0°/  14 nm </a:t>
            </a:r>
            <a:endParaRPr lang="nl-NL" altLang="nl-NL" sz="2000" dirty="0"/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827088" y="126841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nl-NL" sz="2000"/>
              <a:t>~1.5°/  8 nm </a:t>
            </a:r>
            <a:endParaRPr lang="nl-NL" altLang="nl-NL" sz="2000"/>
          </a:p>
        </p:txBody>
      </p:sp>
      <p:pic>
        <p:nvPicPr>
          <p:cNvPr id="7174" name="Picture 6" descr="woods2.jpg"/>
          <p:cNvPicPr>
            <a:picLocks noChangeAspect="1"/>
          </p:cNvPicPr>
          <p:nvPr/>
        </p:nvPicPr>
        <p:blipFill>
          <a:blip r:embed="rId3" cstate="print"/>
          <a:srcRect l="45352" r="-2" b="60880"/>
          <a:stretch>
            <a:fillRect/>
          </a:stretch>
        </p:blipFill>
        <p:spPr bwMode="auto">
          <a:xfrm>
            <a:off x="165100" y="3429000"/>
            <a:ext cx="46228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107504" y="5067576"/>
            <a:ext cx="6513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Woods et al., Commensurate incommensurate transition in graphene on hexagonal boron nitride</a:t>
            </a:r>
            <a:r>
              <a:rPr lang="nl-NL" altLang="nl-N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Nature Physics </a:t>
            </a:r>
            <a:r>
              <a:rPr lang="nl-NL" alt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 451 (2014)</a:t>
            </a:r>
          </a:p>
        </p:txBody>
      </p:sp>
      <p:pic>
        <p:nvPicPr>
          <p:cNvPr id="7176" name="Content Placeholder 5" descr="wood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9277" r="6592" b="5023"/>
          <a:stretch>
            <a:fillRect/>
          </a:stretch>
        </p:blipFill>
        <p:spPr>
          <a:xfrm>
            <a:off x="6660232" y="1052736"/>
            <a:ext cx="2192338" cy="4464050"/>
          </a:xfrm>
        </p:spPr>
      </p:pic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8270875" y="4508500"/>
            <a:ext cx="1044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nl-NL"/>
              <a:t>0.98</a:t>
            </a:r>
            <a:r>
              <a:rPr lang="en-US" altLang="nl-NL" sz="2000"/>
              <a:t> </a:t>
            </a:r>
            <a:endParaRPr lang="nl-NL" altLang="nl-NL" sz="2000"/>
          </a:p>
        </p:txBody>
      </p:sp>
      <p:sp>
        <p:nvSpPr>
          <p:cNvPr id="7178" name="TextBox 4"/>
          <p:cNvSpPr txBox="1">
            <a:spLocks noChangeArrowheads="1"/>
          </p:cNvSpPr>
          <p:nvPr/>
        </p:nvSpPr>
        <p:spPr bwMode="auto">
          <a:xfrm>
            <a:off x="8280400" y="3500438"/>
            <a:ext cx="1044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nl-NL"/>
              <a:t>1.0</a:t>
            </a:r>
            <a:r>
              <a:rPr lang="en-US" altLang="nl-NL" sz="2000"/>
              <a:t> </a:t>
            </a:r>
            <a:endParaRPr lang="nl-NL" altLang="nl-NL" sz="20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60032" y="1232570"/>
            <a:ext cx="1655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nl-NL" sz="2200" dirty="0"/>
              <a:t>c</a:t>
            </a:r>
            <a:r>
              <a:rPr lang="en-US" altLang="nl-NL" sz="2200" dirty="0" smtClean="0"/>
              <a:t>enter</a:t>
            </a:r>
            <a:endParaRPr lang="en-US" altLang="nl-NL" sz="2200" dirty="0"/>
          </a:p>
          <a:p>
            <a:pPr algn="r"/>
            <a:r>
              <a:rPr lang="en-US" altLang="nl-NL" sz="2200" dirty="0"/>
              <a:t>s</a:t>
            </a:r>
            <a:r>
              <a:rPr lang="en-US" altLang="nl-NL" sz="2200" dirty="0" smtClean="0"/>
              <a:t>tretched</a:t>
            </a:r>
            <a:endParaRPr lang="nl-NL" altLang="nl-NL" sz="2200" dirty="0"/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6515795" y="1539593"/>
            <a:ext cx="936153" cy="7794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"/>
    </mc:Choice>
    <mc:Fallback xmlns="">
      <p:transition spd="slow" advTm="382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228060" y="3501008"/>
            <a:ext cx="2160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 dirty="0"/>
              <a:t>r</a:t>
            </a:r>
            <a:r>
              <a:rPr lang="en-US" altLang="nl-NL" sz="2200" dirty="0" smtClean="0"/>
              <a:t>igid </a:t>
            </a:r>
            <a:r>
              <a:rPr lang="en-US" altLang="nl-NL" sz="2200" dirty="0"/>
              <a:t>substrate</a:t>
            </a:r>
            <a:endParaRPr lang="nl-NL" altLang="nl-NL" sz="2200" dirty="0"/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6012160" y="2636912"/>
            <a:ext cx="25923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 dirty="0"/>
              <a:t>m</a:t>
            </a:r>
            <a:r>
              <a:rPr lang="en-US" altLang="nl-NL" sz="2200" dirty="0" smtClean="0"/>
              <a:t>obile </a:t>
            </a:r>
            <a:r>
              <a:rPr lang="en-US" altLang="nl-NL" sz="2200" dirty="0"/>
              <a:t>graphene </a:t>
            </a:r>
            <a:endParaRPr lang="nl-NL" altLang="nl-NL" sz="2200" dirty="0"/>
          </a:p>
        </p:txBody>
      </p:sp>
      <p:pic>
        <p:nvPicPr>
          <p:cNvPr id="8197" name="Picture 7" descr="pogin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260799"/>
            <a:ext cx="49482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807617" y="4834026"/>
            <a:ext cx="6132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1800" dirty="0" smtClean="0"/>
              <a:t>interaction </a:t>
            </a:r>
            <a:r>
              <a:rPr lang="en-US" altLang="nl-NL" sz="1800" dirty="0" smtClean="0"/>
              <a:t>potential is </a:t>
            </a:r>
            <a:r>
              <a:rPr lang="en-US" altLang="nl-NL" sz="1800" dirty="0" smtClean="0"/>
              <a:t>unknown:</a:t>
            </a:r>
          </a:p>
          <a:p>
            <a:pPr eaLnBrk="1" hangingPunct="1"/>
            <a:r>
              <a:rPr lang="en-US" altLang="nl-NL" sz="1800" dirty="0"/>
              <a:t>b</a:t>
            </a:r>
            <a:r>
              <a:rPr lang="en-US" altLang="nl-NL" sz="1800" dirty="0" smtClean="0"/>
              <a:t>egin by modeling model </a:t>
            </a:r>
            <a:r>
              <a:rPr lang="en-US" altLang="nl-NL" sz="1800" dirty="0"/>
              <a:t>h-BN as stretched </a:t>
            </a:r>
            <a:r>
              <a:rPr lang="en-US" altLang="nl-NL" sz="1800" dirty="0" smtClean="0"/>
              <a:t>graphene </a:t>
            </a:r>
            <a:endParaRPr lang="nl-NL" altLang="nl-NL" sz="1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2322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altLang="nl-NL" sz="2800" dirty="0"/>
              <a:t>c</a:t>
            </a:r>
            <a:r>
              <a:rPr lang="en-US" altLang="nl-NL" sz="2800" dirty="0" smtClean="0"/>
              <a:t>onstructing a graphene-</a:t>
            </a:r>
            <a:r>
              <a:rPr lang="en-US" altLang="nl-NL" sz="2800" dirty="0" err="1" smtClean="0"/>
              <a:t>hBN</a:t>
            </a:r>
            <a:r>
              <a:rPr lang="en-US" altLang="nl-NL" sz="2800" dirty="0" smtClean="0"/>
              <a:t> supercell</a:t>
            </a:r>
            <a:endParaRPr lang="nl-NL" altLang="nl-NL" sz="2800" dirty="0" smtClean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11812" y="1124744"/>
            <a:ext cx="34559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 dirty="0"/>
              <a:t>  0°: 13322 atoms</a:t>
            </a:r>
          </a:p>
          <a:p>
            <a:pPr eaLnBrk="1" hangingPunct="1"/>
            <a:r>
              <a:rPr lang="en-US" altLang="nl-NL" sz="2200" dirty="0"/>
              <a:t>38°: 86254 atoms</a:t>
            </a:r>
            <a:endParaRPr lang="nl-NL" altLang="nl-NL" sz="2200" dirty="0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14499" y="1196975"/>
            <a:ext cx="3671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 dirty="0"/>
              <a:t>l</a:t>
            </a:r>
            <a:r>
              <a:rPr lang="en-US" altLang="nl-NL" sz="2200" dirty="0" smtClean="0"/>
              <a:t>attice mismatch 56 </a:t>
            </a:r>
            <a:r>
              <a:rPr lang="en-US" altLang="nl-NL" sz="2200" dirty="0"/>
              <a:t>x 56 on 55 x 55 </a:t>
            </a:r>
            <a:r>
              <a:rPr lang="en-US" altLang="nl-NL" sz="2200" dirty="0">
                <a:sym typeface="Wingdings" pitchFamily="2" charset="2"/>
              </a:rPr>
              <a:t></a:t>
            </a:r>
            <a:r>
              <a:rPr lang="en-US" altLang="nl-NL" sz="2200" dirty="0"/>
              <a:t>1.8 % </a:t>
            </a:r>
            <a:endParaRPr lang="nl-NL" altLang="nl-NL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056083" y="1294268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+ angle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8337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76237" y="260648"/>
            <a:ext cx="8229600" cy="523220"/>
          </a:xfrm>
        </p:spPr>
        <p:txBody>
          <a:bodyPr/>
          <a:lstStyle/>
          <a:p>
            <a:r>
              <a:rPr lang="en-US" altLang="nl-NL" sz="2800" dirty="0"/>
              <a:t>d</a:t>
            </a:r>
            <a:r>
              <a:rPr lang="en-US" altLang="nl-NL" sz="2800" dirty="0" smtClean="0"/>
              <a:t>ifferent displacement  distributions</a:t>
            </a:r>
            <a:endParaRPr lang="nl-NL" altLang="nl-NL" sz="2800" dirty="0" smtClean="0"/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250825" y="5086350"/>
            <a:ext cx="42497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/>
              <a:t>Small angle / large moiré pattern</a:t>
            </a:r>
            <a:endParaRPr lang="nl-NL" altLang="nl-NL" sz="2200"/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4787900" y="5084763"/>
            <a:ext cx="435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/>
              <a:t>Large angle / small moiré pattern</a:t>
            </a:r>
            <a:endParaRPr lang="nl-NL" altLang="nl-NL" sz="2200"/>
          </a:p>
        </p:txBody>
      </p:sp>
      <p:pic>
        <p:nvPicPr>
          <p:cNvPr id="9221" name="Picture 7" descr="rot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9"/>
          <a:stretch>
            <a:fillRect/>
          </a:stretch>
        </p:blipFill>
        <p:spPr bwMode="auto">
          <a:xfrm>
            <a:off x="4356100" y="1065213"/>
            <a:ext cx="3960813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unr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9"/>
          <a:stretch>
            <a:fillRect/>
          </a:stretch>
        </p:blipFill>
        <p:spPr bwMode="auto">
          <a:xfrm>
            <a:off x="-107950" y="1065213"/>
            <a:ext cx="3960813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6732588" y="1628775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100 Å</a:t>
            </a:r>
            <a:endParaRPr lang="nl-NL" altLang="nl-NL"/>
          </a:p>
        </p:txBody>
      </p:sp>
      <p:sp>
        <p:nvSpPr>
          <p:cNvPr id="9224" name="TextBox 6"/>
          <p:cNvSpPr txBox="1">
            <a:spLocks noChangeArrowheads="1"/>
          </p:cNvSpPr>
          <p:nvPr/>
        </p:nvSpPr>
        <p:spPr bwMode="auto">
          <a:xfrm>
            <a:off x="2413000" y="1628775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100 Å</a:t>
            </a:r>
            <a:endParaRPr lang="nl-NL" altLang="nl-NL"/>
          </a:p>
        </p:txBody>
      </p:sp>
      <p:sp>
        <p:nvSpPr>
          <p:cNvPr id="9225" name="TextBox 6"/>
          <p:cNvSpPr txBox="1">
            <a:spLocks noChangeArrowheads="1"/>
          </p:cNvSpPr>
          <p:nvPr/>
        </p:nvSpPr>
        <p:spPr bwMode="auto">
          <a:xfrm>
            <a:off x="3779838" y="2227263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1.4 Å</a:t>
            </a:r>
            <a:endParaRPr lang="nl-NL" altLang="nl-NL"/>
          </a:p>
        </p:txBody>
      </p:sp>
      <p:sp>
        <p:nvSpPr>
          <p:cNvPr id="9226" name="TextBox 6"/>
          <p:cNvSpPr txBox="1">
            <a:spLocks noChangeArrowheads="1"/>
          </p:cNvSpPr>
          <p:nvPr/>
        </p:nvSpPr>
        <p:spPr bwMode="auto">
          <a:xfrm>
            <a:off x="8245475" y="2227263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1.4 Å</a:t>
            </a:r>
            <a:endParaRPr lang="nl-NL" altLang="nl-NL"/>
          </a:p>
        </p:txBody>
      </p:sp>
      <p:sp>
        <p:nvSpPr>
          <p:cNvPr id="9227" name="TextBox 6"/>
          <p:cNvSpPr txBox="1">
            <a:spLocks noChangeArrowheads="1"/>
          </p:cNvSpPr>
          <p:nvPr/>
        </p:nvSpPr>
        <p:spPr bwMode="auto">
          <a:xfrm>
            <a:off x="3779838" y="3716338"/>
            <a:ext cx="936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1.395 Å</a:t>
            </a:r>
            <a:endParaRPr lang="nl-NL" altLang="nl-NL"/>
          </a:p>
        </p:txBody>
      </p:sp>
      <p:sp>
        <p:nvSpPr>
          <p:cNvPr id="9228" name="TextBox 6"/>
          <p:cNvSpPr txBox="1">
            <a:spLocks noChangeArrowheads="1"/>
          </p:cNvSpPr>
          <p:nvPr/>
        </p:nvSpPr>
        <p:spPr bwMode="auto">
          <a:xfrm>
            <a:off x="8245475" y="3716338"/>
            <a:ext cx="935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1.395 Å</a:t>
            </a:r>
            <a:endParaRPr lang="nl-NL" altLang="nl-NL"/>
          </a:p>
        </p:txBody>
      </p:sp>
      <p:sp>
        <p:nvSpPr>
          <p:cNvPr id="9229" name="TextBox 5"/>
          <p:cNvSpPr txBox="1">
            <a:spLocks noChangeArrowheads="1"/>
          </p:cNvSpPr>
          <p:nvPr/>
        </p:nvSpPr>
        <p:spPr bwMode="auto">
          <a:xfrm>
            <a:off x="2052638" y="980727"/>
            <a:ext cx="1655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3200" dirty="0"/>
              <a:t>0°</a:t>
            </a:r>
            <a:endParaRPr lang="nl-NL" altLang="nl-NL" sz="3200" dirty="0"/>
          </a:p>
        </p:txBody>
      </p:sp>
      <p:sp>
        <p:nvSpPr>
          <p:cNvPr id="9230" name="TextBox 5"/>
          <p:cNvSpPr txBox="1">
            <a:spLocks noChangeArrowheads="1"/>
          </p:cNvSpPr>
          <p:nvPr/>
        </p:nvSpPr>
        <p:spPr bwMode="auto">
          <a:xfrm>
            <a:off x="6372225" y="980728"/>
            <a:ext cx="1655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3200" dirty="0"/>
              <a:t>38°</a:t>
            </a:r>
            <a:endParaRPr lang="nl-NL" altLang="nl-NL" sz="3200" dirty="0"/>
          </a:p>
        </p:txBody>
      </p:sp>
      <p:sp>
        <p:nvSpPr>
          <p:cNvPr id="9231" name="TextBox 6"/>
          <p:cNvSpPr txBox="1">
            <a:spLocks noChangeArrowheads="1"/>
          </p:cNvSpPr>
          <p:nvPr/>
        </p:nvSpPr>
        <p:spPr bwMode="auto">
          <a:xfrm>
            <a:off x="3924300" y="28082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eq. </a:t>
            </a:r>
          </a:p>
          <a:p>
            <a:pPr eaLnBrk="1" hangingPunct="1"/>
            <a:r>
              <a:rPr lang="en-US" altLang="nl-NL"/>
              <a:t>(exp 1.42 Å)</a:t>
            </a:r>
            <a:endParaRPr lang="nl-NL" altLang="nl-NL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779838" y="2997200"/>
            <a:ext cx="2159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243888" y="2997200"/>
            <a:ext cx="2174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5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86550" y="116632"/>
            <a:ext cx="8229600" cy="523220"/>
          </a:xfrm>
        </p:spPr>
        <p:txBody>
          <a:bodyPr/>
          <a:lstStyle/>
          <a:p>
            <a:r>
              <a:rPr lang="en-US" altLang="nl-NL" sz="2800" dirty="0"/>
              <a:t>n</a:t>
            </a:r>
            <a:r>
              <a:rPr lang="en-US" altLang="nl-NL" sz="2800" dirty="0" smtClean="0"/>
              <a:t>ot quite as in experiment</a:t>
            </a:r>
            <a:endParaRPr lang="nl-NL" altLang="nl-NL" sz="2800" dirty="0" smtClean="0"/>
          </a:p>
        </p:txBody>
      </p:sp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250825" y="5086350"/>
            <a:ext cx="42497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/>
              <a:t>Small angle / large moiré pattern</a:t>
            </a:r>
            <a:endParaRPr lang="nl-NL" altLang="nl-NL" sz="2200"/>
          </a:p>
        </p:txBody>
      </p:sp>
      <p:pic>
        <p:nvPicPr>
          <p:cNvPr id="10244" name="Picture 8" descr="unr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9"/>
          <a:stretch>
            <a:fillRect/>
          </a:stretch>
        </p:blipFill>
        <p:spPr bwMode="auto">
          <a:xfrm>
            <a:off x="-107950" y="1065213"/>
            <a:ext cx="3960813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2413000" y="1628775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100 Å</a:t>
            </a:r>
            <a:endParaRPr lang="nl-NL" altLang="nl-NL"/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3779838" y="2227263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1.4 Å</a:t>
            </a:r>
            <a:endParaRPr lang="nl-NL" altLang="nl-NL"/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3779838" y="3716338"/>
            <a:ext cx="936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1.395 Å</a:t>
            </a:r>
            <a:endParaRPr lang="nl-NL" altLang="nl-NL"/>
          </a:p>
        </p:txBody>
      </p:sp>
      <p:pic>
        <p:nvPicPr>
          <p:cNvPr id="10248" name="Content Placeholder 5" descr="woo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7" r="7256"/>
          <a:stretch>
            <a:fillRect/>
          </a:stretch>
        </p:blipFill>
        <p:spPr bwMode="auto">
          <a:xfrm>
            <a:off x="6013450" y="1052513"/>
            <a:ext cx="21590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5"/>
          <p:cNvSpPr txBox="1">
            <a:spLocks noChangeArrowheads="1"/>
          </p:cNvSpPr>
          <p:nvPr/>
        </p:nvSpPr>
        <p:spPr bwMode="auto">
          <a:xfrm>
            <a:off x="4356100" y="1073150"/>
            <a:ext cx="1655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nl-NL" sz="2200" dirty="0"/>
              <a:t>c</a:t>
            </a:r>
            <a:r>
              <a:rPr lang="en-US" altLang="nl-NL" sz="2200" dirty="0" smtClean="0"/>
              <a:t>enter</a:t>
            </a:r>
            <a:endParaRPr lang="en-US" altLang="nl-NL" sz="2200" dirty="0"/>
          </a:p>
          <a:p>
            <a:pPr algn="r" eaLnBrk="1" hangingPunct="1"/>
            <a:r>
              <a:rPr lang="en-US" altLang="nl-NL" sz="2200" dirty="0"/>
              <a:t>s</a:t>
            </a:r>
            <a:r>
              <a:rPr lang="en-US" altLang="nl-NL" sz="2200" dirty="0" smtClean="0"/>
              <a:t>tretched</a:t>
            </a:r>
            <a:endParaRPr lang="nl-NL" altLang="nl-NL" sz="2200" dirty="0"/>
          </a:p>
        </p:txBody>
      </p:sp>
      <p:sp>
        <p:nvSpPr>
          <p:cNvPr id="10250" name="TextBox 6"/>
          <p:cNvSpPr txBox="1">
            <a:spLocks noChangeArrowheads="1"/>
          </p:cNvSpPr>
          <p:nvPr/>
        </p:nvSpPr>
        <p:spPr bwMode="auto">
          <a:xfrm>
            <a:off x="3924300" y="4029075"/>
            <a:ext cx="2160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200" dirty="0"/>
              <a:t>c</a:t>
            </a:r>
            <a:r>
              <a:rPr lang="en-US" altLang="nl-NL" sz="2200" dirty="0" smtClean="0"/>
              <a:t>enter</a:t>
            </a:r>
            <a:endParaRPr lang="en-US" altLang="nl-NL" sz="2200" dirty="0"/>
          </a:p>
          <a:p>
            <a:pPr eaLnBrk="1" hangingPunct="1"/>
            <a:r>
              <a:rPr lang="en-US" altLang="nl-NL" sz="2200" dirty="0"/>
              <a:t>c</a:t>
            </a:r>
            <a:r>
              <a:rPr lang="en-US" altLang="nl-NL" sz="2200" dirty="0" smtClean="0"/>
              <a:t>ompressed</a:t>
            </a:r>
            <a:endParaRPr lang="nl-NL" altLang="nl-NL" sz="2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0425" y="1360488"/>
            <a:ext cx="647700" cy="730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35150" y="3284538"/>
            <a:ext cx="2089150" cy="96043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53" name="TextBox 5"/>
          <p:cNvSpPr txBox="1">
            <a:spLocks noChangeArrowheads="1"/>
          </p:cNvSpPr>
          <p:nvPr/>
        </p:nvSpPr>
        <p:spPr bwMode="auto">
          <a:xfrm>
            <a:off x="2052638" y="873780"/>
            <a:ext cx="1655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 sz="2800" dirty="0"/>
              <a:t>0°</a:t>
            </a:r>
            <a:endParaRPr lang="nl-NL" altLang="nl-NL" sz="2800" dirty="0"/>
          </a:p>
        </p:txBody>
      </p:sp>
      <p:sp>
        <p:nvSpPr>
          <p:cNvPr id="10254" name="TextBox 6"/>
          <p:cNvSpPr txBox="1">
            <a:spLocks noChangeArrowheads="1"/>
          </p:cNvSpPr>
          <p:nvPr/>
        </p:nvSpPr>
        <p:spPr bwMode="auto">
          <a:xfrm>
            <a:off x="3924300" y="28082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eq. </a:t>
            </a:r>
          </a:p>
          <a:p>
            <a:pPr eaLnBrk="1" hangingPunct="1"/>
            <a:r>
              <a:rPr lang="en-US" altLang="nl-NL"/>
              <a:t>(exp 1.42 Å)</a:t>
            </a:r>
            <a:endParaRPr lang="nl-NL" altLang="nl-NL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79838" y="2997200"/>
            <a:ext cx="2159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56" name="TextBox 4"/>
          <p:cNvSpPr txBox="1">
            <a:spLocks noChangeArrowheads="1"/>
          </p:cNvSpPr>
          <p:nvPr/>
        </p:nvSpPr>
        <p:spPr bwMode="auto">
          <a:xfrm>
            <a:off x="8126413" y="4652963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0.98</a:t>
            </a:r>
            <a:r>
              <a:rPr lang="en-US" altLang="nl-NL" sz="2000"/>
              <a:t> </a:t>
            </a:r>
            <a:endParaRPr lang="nl-NL" altLang="nl-NL" sz="2000"/>
          </a:p>
        </p:txBody>
      </p:sp>
      <p:sp>
        <p:nvSpPr>
          <p:cNvPr id="10257" name="TextBox 4"/>
          <p:cNvSpPr txBox="1">
            <a:spLocks noChangeArrowheads="1"/>
          </p:cNvSpPr>
          <p:nvPr/>
        </p:nvSpPr>
        <p:spPr bwMode="auto">
          <a:xfrm>
            <a:off x="8135938" y="3644900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nl-NL"/>
              <a:t>1.0</a:t>
            </a:r>
            <a:r>
              <a:rPr lang="en-US" altLang="nl-NL" sz="2000"/>
              <a:t> </a:t>
            </a:r>
            <a:endParaRPr lang="nl-NL" altLang="nl-NL" sz="2000"/>
          </a:p>
        </p:txBody>
      </p:sp>
    </p:spTree>
    <p:extLst>
      <p:ext uri="{BB962C8B-B14F-4D97-AF65-F5344CB8AC3E}">
        <p14:creationId xmlns:p14="http://schemas.microsoft.com/office/powerpoint/2010/main" val="20920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89074"/>
            <a:ext cx="7632700" cy="461665"/>
          </a:xfrm>
        </p:spPr>
        <p:txBody>
          <a:bodyPr/>
          <a:lstStyle/>
          <a:p>
            <a:r>
              <a:rPr lang="en-GB" sz="2400" dirty="0" smtClean="0"/>
              <a:t>C-B interaction  from =CN interaction to zero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43072"/>
            <a:ext cx="8712968" cy="4312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866073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r>
              <a:rPr lang="en-GB" dirty="0"/>
              <a:t>=0º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4097" y="5240982"/>
            <a:ext cx="729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C-B interactions &lt; ½ C-N interactions needed for experimental results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t="5439"/>
          <a:stretch/>
        </p:blipFill>
        <p:spPr>
          <a:xfrm>
            <a:off x="0" y="1332615"/>
            <a:ext cx="9263783" cy="33332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7132" y="4571454"/>
            <a:ext cx="8822432" cy="65774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</a:t>
            </a:r>
            <a:r>
              <a:rPr lang="en-GB" dirty="0" err="1" smtClean="0"/>
              <a:t>oire</a:t>
            </a:r>
            <a:r>
              <a:rPr lang="en-GB" dirty="0"/>
              <a:t>`</a:t>
            </a:r>
            <a:r>
              <a:rPr lang="en-GB" dirty="0" smtClean="0"/>
              <a:t> </a:t>
            </a:r>
            <a:r>
              <a:rPr lang="en-GB" dirty="0" smtClean="0"/>
              <a:t>as  magnifying glass</a:t>
            </a:r>
            <a:endParaRPr lang="en-GB" dirty="0"/>
          </a:p>
        </p:txBody>
      </p:sp>
      <p:pic>
        <p:nvPicPr>
          <p:cNvPr id="206850" name="Picture 2" descr="https://encrypted-tbn2.gstatic.com/images?q=tbn:ANd9GcS2KBbRUCTmuUCKLX-kcTkSMQDgRiPmEv5m9tustJe9kjT1Ffz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53" y="2069406"/>
            <a:ext cx="3015778" cy="30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4595" y="1004708"/>
            <a:ext cx="2520280" cy="29283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828153" y="2644292"/>
            <a:ext cx="2664296" cy="360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39829" y="3933056"/>
            <a:ext cx="1080120" cy="1152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8537" y="3031352"/>
            <a:ext cx="2701788" cy="25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60" y="44624"/>
            <a:ext cx="7632700" cy="800219"/>
          </a:xfrm>
        </p:spPr>
        <p:txBody>
          <a:bodyPr/>
          <a:lstStyle/>
          <a:p>
            <a:r>
              <a:rPr lang="en-GB" dirty="0" err="1"/>
              <a:t>m</a:t>
            </a:r>
            <a:r>
              <a:rPr lang="en-GB" dirty="0" err="1" smtClean="0"/>
              <a:t>oire</a:t>
            </a:r>
            <a:r>
              <a:rPr lang="en-GB" dirty="0" smtClean="0"/>
              <a:t> magnifies interlayer </a:t>
            </a:r>
            <a:r>
              <a:rPr lang="en-GB" dirty="0" smtClean="0"/>
              <a:t>interactions</a:t>
            </a:r>
            <a:r>
              <a:rPr lang="en-GB" dirty="0"/>
              <a:t/>
            </a:r>
            <a:br>
              <a:rPr lang="en-GB" dirty="0"/>
            </a:br>
            <a:endParaRPr lang="en-GB" sz="1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9850"/>
            <a:ext cx="9106468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66" y="2034081"/>
            <a:ext cx="8997948" cy="1888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322" y="4153085"/>
            <a:ext cx="8997948" cy="13641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93510" y="2091938"/>
            <a:ext cx="914400" cy="36004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193510" y="4163007"/>
            <a:ext cx="914400" cy="36004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50710" y="2595994"/>
            <a:ext cx="0" cy="147973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4734" y="5570076"/>
            <a:ext cx="8885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M. M. van Wijk, A. Schuring, M. I. Katsnelson, and A. </a:t>
            </a:r>
            <a:r>
              <a:rPr lang="nl-NL" sz="1400" dirty="0" smtClean="0"/>
              <a:t>Fasolino  </a:t>
            </a:r>
            <a:r>
              <a:rPr lang="en-GB" sz="1400" dirty="0" smtClean="0"/>
              <a:t>Phys</a:t>
            </a:r>
            <a:r>
              <a:rPr lang="en-GB" sz="1400" dirty="0"/>
              <a:t>. Rev. Lett. </a:t>
            </a:r>
            <a:r>
              <a:rPr lang="en-GB" sz="1400" b="1" dirty="0"/>
              <a:t>113</a:t>
            </a:r>
            <a:r>
              <a:rPr lang="en-GB" sz="1400" dirty="0"/>
              <a:t>, 135504 </a:t>
            </a:r>
            <a:r>
              <a:rPr lang="en-GB" sz="1400" dirty="0" smtClean="0"/>
              <a:t>(2014)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1830427" y="83671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C-B interaction  from =CN interaction to zero</a:t>
            </a:r>
          </a:p>
        </p:txBody>
      </p:sp>
    </p:spTree>
    <p:extLst>
      <p:ext uri="{BB962C8B-B14F-4D97-AF65-F5344CB8AC3E}">
        <p14:creationId xmlns:p14="http://schemas.microsoft.com/office/powerpoint/2010/main" val="41065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"/>
    </mc:Choice>
    <mc:Fallback xmlns="">
      <p:transition spd="slow" advTm="716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" y="170056"/>
            <a:ext cx="8964488" cy="52322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</a:t>
            </a:r>
            <a:r>
              <a:rPr lang="en-US" dirty="0" err="1" smtClean="0"/>
              <a:t>moire</a:t>
            </a:r>
            <a:r>
              <a:rPr lang="en-US" dirty="0"/>
              <a:t>`</a:t>
            </a:r>
            <a:r>
              <a:rPr lang="en-US" dirty="0" smtClean="0"/>
              <a:t> </a:t>
            </a:r>
            <a:r>
              <a:rPr lang="en-US" dirty="0" smtClean="0"/>
              <a:t>patterns on electronic structure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4111879" cy="391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76470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lattice </a:t>
            </a:r>
            <a:r>
              <a:rPr lang="en-GB" dirty="0" smtClean="0">
                <a:solidFill>
                  <a:srgbClr val="000000"/>
                </a:solidFill>
              </a:rPr>
              <a:t>mismatch  →  large supercells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   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r</a:t>
            </a:r>
            <a:r>
              <a:rPr lang="en-GB" dirty="0" smtClean="0">
                <a:solidFill>
                  <a:srgbClr val="000000"/>
                </a:solidFill>
              </a:rPr>
              <a:t>elax </a:t>
            </a:r>
            <a:r>
              <a:rPr lang="en-GB" dirty="0">
                <a:solidFill>
                  <a:srgbClr val="000000"/>
                </a:solidFill>
              </a:rPr>
              <a:t>structures with </a:t>
            </a:r>
            <a:r>
              <a:rPr lang="en-GB" b="1" dirty="0">
                <a:solidFill>
                  <a:srgbClr val="000000"/>
                </a:solidFill>
              </a:rPr>
              <a:t>atomistic</a:t>
            </a:r>
          </a:p>
          <a:p>
            <a:r>
              <a:rPr lang="en-GB" b="1" dirty="0">
                <a:solidFill>
                  <a:srgbClr val="000000"/>
                </a:solidFill>
              </a:rPr>
              <a:t>simulation</a:t>
            </a:r>
            <a:r>
              <a:rPr lang="en-GB" dirty="0">
                <a:solidFill>
                  <a:srgbClr val="000000"/>
                </a:solidFill>
              </a:rPr>
              <a:t>s using </a:t>
            </a:r>
            <a:r>
              <a:rPr lang="en-GB" dirty="0" smtClean="0">
                <a:solidFill>
                  <a:srgbClr val="000000"/>
                </a:solidFill>
              </a:rPr>
              <a:t>empirical potentials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btain </a:t>
            </a:r>
            <a:r>
              <a:rPr lang="en-GB" b="1" dirty="0">
                <a:solidFill>
                  <a:srgbClr val="000000"/>
                </a:solidFill>
              </a:rPr>
              <a:t>tight-binding </a:t>
            </a:r>
            <a:r>
              <a:rPr lang="en-GB" dirty="0">
                <a:solidFill>
                  <a:srgbClr val="000000"/>
                </a:solidFill>
              </a:rPr>
              <a:t>parameters</a:t>
            </a:r>
          </a:p>
          <a:p>
            <a:r>
              <a:rPr lang="en-GB" dirty="0">
                <a:solidFill>
                  <a:srgbClr val="000000"/>
                </a:solidFill>
              </a:rPr>
              <a:t>using the relaxed </a:t>
            </a:r>
            <a:r>
              <a:rPr lang="en-GB" dirty="0" smtClean="0">
                <a:solidFill>
                  <a:srgbClr val="000000"/>
                </a:solidFill>
              </a:rPr>
              <a:t>structure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perform </a:t>
            </a:r>
            <a:r>
              <a:rPr lang="en-GB" dirty="0">
                <a:solidFill>
                  <a:srgbClr val="000000"/>
                </a:solidFill>
              </a:rPr>
              <a:t>calculations </a:t>
            </a:r>
            <a:r>
              <a:rPr lang="en-GB" dirty="0" smtClean="0">
                <a:solidFill>
                  <a:srgbClr val="000000"/>
                </a:solidFill>
              </a:rPr>
              <a:t>of </a:t>
            </a:r>
            <a:r>
              <a:rPr lang="en-GB" b="1" dirty="0">
                <a:solidFill>
                  <a:srgbClr val="000000"/>
                </a:solidFill>
              </a:rPr>
              <a:t>electronic</a:t>
            </a:r>
          </a:p>
          <a:p>
            <a:r>
              <a:rPr lang="en-GB" b="1" dirty="0">
                <a:solidFill>
                  <a:srgbClr val="000000"/>
                </a:solidFill>
              </a:rPr>
              <a:t>properties </a:t>
            </a:r>
            <a:r>
              <a:rPr lang="en-GB" dirty="0">
                <a:solidFill>
                  <a:srgbClr val="000000"/>
                </a:solidFill>
              </a:rPr>
              <a:t>using the tight-binding</a:t>
            </a:r>
          </a:p>
          <a:p>
            <a:r>
              <a:rPr lang="en-GB" dirty="0">
                <a:solidFill>
                  <a:srgbClr val="000000"/>
                </a:solidFill>
              </a:rPr>
              <a:t>propagation </a:t>
            </a:r>
            <a:r>
              <a:rPr lang="en-GB" dirty="0" smtClean="0">
                <a:solidFill>
                  <a:srgbClr val="000000"/>
                </a:solidFill>
              </a:rPr>
              <a:t>method</a:t>
            </a:r>
          </a:p>
          <a:p>
            <a:r>
              <a:rPr lang="en-GB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</a:t>
            </a:r>
            <a:r>
              <a:rPr lang="en-GB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 </a:t>
            </a:r>
            <a:r>
              <a:rPr lang="en-GB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B, </a:t>
            </a:r>
            <a:r>
              <a:rPr lang="en-GB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 </a:t>
            </a:r>
            <a:r>
              <a:rPr lang="en-GB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115448 (2010)</a:t>
            </a:r>
            <a:endParaRPr lang="en-GB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32700" cy="51911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ight binding parameters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5439"/>
            <a:ext cx="6403256" cy="513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6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" y="170056"/>
            <a:ext cx="8964488" cy="52322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ensity of states (DOS)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51520" y="764704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r</a:t>
            </a:r>
            <a:r>
              <a:rPr lang="en-GB" dirty="0" smtClean="0">
                <a:solidFill>
                  <a:srgbClr val="000000"/>
                </a:solidFill>
              </a:rPr>
              <a:t>elaxation lead </a:t>
            </a:r>
            <a:r>
              <a:rPr lang="en-GB" dirty="0">
                <a:solidFill>
                  <a:srgbClr val="000000"/>
                </a:solidFill>
              </a:rPr>
              <a:t>to </a:t>
            </a:r>
            <a:r>
              <a:rPr lang="en-GB" b="1" dirty="0">
                <a:solidFill>
                  <a:srgbClr val="000000"/>
                </a:solidFill>
              </a:rPr>
              <a:t>additional Dirac points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smtClean="0">
                <a:solidFill>
                  <a:srgbClr val="000000"/>
                </a:solidFill>
              </a:rPr>
              <a:t>depending </a:t>
            </a:r>
            <a:r>
              <a:rPr lang="en-GB" dirty="0">
                <a:solidFill>
                  <a:srgbClr val="000000"/>
                </a:solidFill>
              </a:rPr>
              <a:t>of the rotation angle Θ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401" y="4653136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depth </a:t>
            </a:r>
            <a:r>
              <a:rPr lang="en-GB" dirty="0">
                <a:solidFill>
                  <a:srgbClr val="000000"/>
                </a:solidFill>
              </a:rPr>
              <a:t>of </a:t>
            </a:r>
            <a:r>
              <a:rPr lang="en-GB" dirty="0" smtClean="0">
                <a:solidFill>
                  <a:srgbClr val="000000"/>
                </a:solidFill>
              </a:rPr>
              <a:t>minima can </a:t>
            </a:r>
            <a:r>
              <a:rPr lang="en-GB" dirty="0">
                <a:solidFill>
                  <a:srgbClr val="000000"/>
                </a:solidFill>
              </a:rPr>
              <a:t>be </a:t>
            </a:r>
            <a:r>
              <a:rPr lang="en-GB" b="1" dirty="0">
                <a:solidFill>
                  <a:srgbClr val="000000"/>
                </a:solidFill>
              </a:rPr>
              <a:t>tuned </a:t>
            </a:r>
            <a:endParaRPr lang="en-GB" b="1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by </a:t>
            </a:r>
            <a:r>
              <a:rPr lang="en-GB" dirty="0">
                <a:solidFill>
                  <a:srgbClr val="000000"/>
                </a:solidFill>
              </a:rPr>
              <a:t>including </a:t>
            </a:r>
            <a:r>
              <a:rPr lang="en-GB" dirty="0" smtClean="0">
                <a:solidFill>
                  <a:srgbClr val="000000"/>
                </a:solidFill>
              </a:rPr>
              <a:t>the local </a:t>
            </a:r>
            <a:r>
              <a:rPr lang="en-GB" dirty="0">
                <a:solidFill>
                  <a:srgbClr val="000000"/>
                </a:solidFill>
              </a:rPr>
              <a:t>gap term </a:t>
            </a:r>
            <a:r>
              <a:rPr lang="en-GB" i="1" dirty="0">
                <a:solidFill>
                  <a:srgbClr val="000000"/>
                </a:solidFill>
              </a:rPr>
              <a:t>ΔU = &lt;|</a:t>
            </a:r>
            <a:r>
              <a:rPr lang="en-GB" i="1" dirty="0" err="1">
                <a:solidFill>
                  <a:srgbClr val="000000"/>
                </a:solidFill>
              </a:rPr>
              <a:t>Δvi</a:t>
            </a:r>
            <a:r>
              <a:rPr lang="en-GB" i="1" dirty="0">
                <a:solidFill>
                  <a:srgbClr val="000000"/>
                </a:solidFill>
              </a:rPr>
              <a:t>|&gt;</a:t>
            </a:r>
            <a:r>
              <a:rPr lang="en-GB" dirty="0">
                <a:solidFill>
                  <a:srgbClr val="000000"/>
                </a:solidFill>
              </a:rPr>
              <a:t>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which </a:t>
            </a:r>
            <a:r>
              <a:rPr lang="en-GB" dirty="0">
                <a:solidFill>
                  <a:srgbClr val="000000"/>
                </a:solidFill>
              </a:rPr>
              <a:t>changes the on-site </a:t>
            </a:r>
            <a:r>
              <a:rPr lang="en-GB" dirty="0" smtClean="0">
                <a:solidFill>
                  <a:srgbClr val="000000"/>
                </a:solidFill>
              </a:rPr>
              <a:t>potential  drastically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" y="1628800"/>
            <a:ext cx="840777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5530299"/>
            <a:ext cx="3320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GB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Slotman</a:t>
            </a:r>
            <a:r>
              <a:rPr lang="en-GB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arXiv:1507.03146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(2015).</a:t>
            </a:r>
          </a:p>
        </p:txBody>
      </p:sp>
    </p:spTree>
    <p:extLst>
      <p:ext uri="{BB962C8B-B14F-4D97-AF65-F5344CB8AC3E}">
        <p14:creationId xmlns:p14="http://schemas.microsoft.com/office/powerpoint/2010/main" val="282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 descr="penci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28800"/>
            <a:ext cx="1123950" cy="1368425"/>
          </a:xfrm>
        </p:spPr>
      </p:pic>
      <p:pic>
        <p:nvPicPr>
          <p:cNvPr id="1030" name="Picture 11" descr="diamon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24" t="35826" r="9265"/>
          <a:stretch>
            <a:fillRect/>
          </a:stretch>
        </p:blipFill>
        <p:spPr>
          <a:xfrm>
            <a:off x="0" y="4038600"/>
            <a:ext cx="1371600" cy="993775"/>
          </a:xfrm>
        </p:spPr>
      </p:pic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8964488" cy="519113"/>
          </a:xfrm>
          <a:noFill/>
        </p:spPr>
        <p:txBody>
          <a:bodyPr anchor="t"/>
          <a:lstStyle/>
          <a:p>
            <a:r>
              <a:rPr lang="en-GB" dirty="0"/>
              <a:t>g</a:t>
            </a:r>
            <a:r>
              <a:rPr lang="en-GB" dirty="0" smtClean="0"/>
              <a:t>raphene</a:t>
            </a:r>
            <a:r>
              <a:rPr lang="en-GB" dirty="0"/>
              <a:t>:</a:t>
            </a:r>
            <a:r>
              <a:rPr lang="en-GB" dirty="0" smtClean="0"/>
              <a:t> till 2004 the missing structure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27088" y="3284538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990000"/>
                </a:solidFill>
                <a:latin typeface="Arial" charset="0"/>
              </a:rPr>
              <a:t>Graphite</a:t>
            </a:r>
          </a:p>
        </p:txBody>
      </p:sp>
      <p:sp>
        <p:nvSpPr>
          <p:cNvPr id="1031" name="Text Box 13"/>
          <p:cNvSpPr txBox="1">
            <a:spLocks noChangeArrowheads="1"/>
          </p:cNvSpPr>
          <p:nvPr/>
        </p:nvSpPr>
        <p:spPr bwMode="auto">
          <a:xfrm>
            <a:off x="914400" y="5257800"/>
            <a:ext cx="120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990000"/>
                </a:solidFill>
                <a:latin typeface="Arial" charset="0"/>
              </a:rPr>
              <a:t>Diamond</a:t>
            </a:r>
          </a:p>
        </p:txBody>
      </p:sp>
      <p:pic>
        <p:nvPicPr>
          <p:cNvPr id="1032" name="Picture 15" descr="graph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752600"/>
            <a:ext cx="1447800" cy="11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3276600" y="4869160"/>
            <a:ext cx="2005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i="1" dirty="0" err="1">
                <a:solidFill>
                  <a:srgbClr val="990000"/>
                </a:solidFill>
                <a:latin typeface="Arial" charset="0"/>
              </a:rPr>
              <a:t>Graphene</a:t>
            </a:r>
            <a:endParaRPr lang="en-GB" i="1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915988" y="1309688"/>
            <a:ext cx="639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800" b="1">
                <a:latin typeface="Arial" charset="0"/>
              </a:rPr>
              <a:t>3D</a:t>
            </a:r>
          </a:p>
        </p:txBody>
      </p:sp>
      <p:pic>
        <p:nvPicPr>
          <p:cNvPr id="1035" name="Picture 23" descr="fullere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96" t="13425" r="11986" b="14134"/>
          <a:stretch>
            <a:fillRect/>
          </a:stretch>
        </p:blipFill>
        <p:spPr bwMode="auto">
          <a:xfrm>
            <a:off x="7239000" y="1295400"/>
            <a:ext cx="16002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 Box 24"/>
          <p:cNvSpPr txBox="1">
            <a:spLocks noChangeArrowheads="1"/>
          </p:cNvSpPr>
          <p:nvPr/>
        </p:nvSpPr>
        <p:spPr bwMode="auto">
          <a:xfrm>
            <a:off x="5740400" y="2819400"/>
            <a:ext cx="233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Curl, Kroto, Smalley 1985</a:t>
            </a:r>
          </a:p>
          <a:p>
            <a:r>
              <a:rPr lang="en-GB" sz="1600" i="1"/>
              <a:t>Nobel prize 1996</a:t>
            </a:r>
            <a:endParaRPr lang="en-GB" sz="1600"/>
          </a:p>
        </p:txBody>
      </p:sp>
      <p:sp>
        <p:nvSpPr>
          <p:cNvPr id="1037" name="Text Box 25"/>
          <p:cNvSpPr txBox="1">
            <a:spLocks noChangeArrowheads="1"/>
          </p:cNvSpPr>
          <p:nvPr/>
        </p:nvSpPr>
        <p:spPr bwMode="auto">
          <a:xfrm>
            <a:off x="5562600" y="2362200"/>
            <a:ext cx="209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GB" i="1">
                <a:solidFill>
                  <a:srgbClr val="990000"/>
                </a:solidFill>
                <a:latin typeface="Arial" charset="0"/>
              </a:rPr>
              <a:t>Fullerenes</a:t>
            </a:r>
          </a:p>
        </p:txBody>
      </p:sp>
      <p:pic>
        <p:nvPicPr>
          <p:cNvPr id="1038" name="Picture 27" descr="nanotub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5873">
            <a:off x="6899275" y="3657600"/>
            <a:ext cx="22447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Text Box 28"/>
          <p:cNvSpPr txBox="1">
            <a:spLocks noChangeArrowheads="1"/>
          </p:cNvSpPr>
          <p:nvPr/>
        </p:nvSpPr>
        <p:spPr bwMode="auto">
          <a:xfrm>
            <a:off x="5562600" y="4724400"/>
            <a:ext cx="21653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i="1">
                <a:solidFill>
                  <a:srgbClr val="990000"/>
                </a:solidFill>
                <a:latin typeface="Arial" charset="0"/>
              </a:rPr>
              <a:t>Carbon</a:t>
            </a:r>
          </a:p>
          <a:p>
            <a:pPr>
              <a:buFontTx/>
              <a:buNone/>
            </a:pPr>
            <a:r>
              <a:rPr lang="en-GB" i="1">
                <a:solidFill>
                  <a:srgbClr val="990000"/>
                </a:solidFill>
                <a:latin typeface="Arial" charset="0"/>
              </a:rPr>
              <a:t>Nanotubes</a:t>
            </a:r>
          </a:p>
        </p:txBody>
      </p:sp>
      <p:sp>
        <p:nvSpPr>
          <p:cNvPr id="1040" name="Rectangle 29"/>
          <p:cNvSpPr>
            <a:spLocks noChangeArrowheads="1"/>
          </p:cNvSpPr>
          <p:nvPr/>
        </p:nvSpPr>
        <p:spPr bwMode="auto">
          <a:xfrm>
            <a:off x="5603619" y="5319713"/>
            <a:ext cx="1616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600" dirty="0"/>
              <a:t>Multi-wall   1991</a:t>
            </a:r>
          </a:p>
          <a:p>
            <a:r>
              <a:rPr lang="en-GB" sz="1600" dirty="0"/>
              <a:t>Single-wall 1993</a:t>
            </a:r>
          </a:p>
        </p:txBody>
      </p:sp>
      <p:pic>
        <p:nvPicPr>
          <p:cNvPr id="1041" name="Picture 30" descr="diama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3962400"/>
            <a:ext cx="12954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31" descr="Graphit_3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1828800"/>
            <a:ext cx="1447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Text Box 32"/>
          <p:cNvSpPr txBox="1">
            <a:spLocks noChangeArrowheads="1"/>
          </p:cNvSpPr>
          <p:nvPr/>
        </p:nvSpPr>
        <p:spPr bwMode="auto">
          <a:xfrm>
            <a:off x="5943600" y="1309688"/>
            <a:ext cx="639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800" b="1">
                <a:latin typeface="Arial" charset="0"/>
              </a:rPr>
              <a:t>0D</a:t>
            </a:r>
          </a:p>
        </p:txBody>
      </p:sp>
      <p:sp>
        <p:nvSpPr>
          <p:cNvPr id="1044" name="Text Box 33"/>
          <p:cNvSpPr txBox="1">
            <a:spLocks noChangeArrowheads="1"/>
          </p:cNvSpPr>
          <p:nvPr/>
        </p:nvSpPr>
        <p:spPr bwMode="auto">
          <a:xfrm>
            <a:off x="5867400" y="4038600"/>
            <a:ext cx="639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800" b="1">
                <a:latin typeface="Arial" charset="0"/>
              </a:rPr>
              <a:t>1D</a:t>
            </a:r>
          </a:p>
        </p:txBody>
      </p:sp>
      <p:sp>
        <p:nvSpPr>
          <p:cNvPr id="1045" name="Text Box 34"/>
          <p:cNvSpPr txBox="1">
            <a:spLocks noChangeArrowheads="1"/>
          </p:cNvSpPr>
          <p:nvPr/>
        </p:nvSpPr>
        <p:spPr bwMode="auto">
          <a:xfrm>
            <a:off x="3733800" y="1309688"/>
            <a:ext cx="639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800" b="1">
                <a:latin typeface="Arial" charset="0"/>
              </a:rPr>
              <a:t>2D</a:t>
            </a:r>
          </a:p>
        </p:txBody>
      </p:sp>
      <p:sp>
        <p:nvSpPr>
          <p:cNvPr id="1046" name="Rectangle 36"/>
          <p:cNvSpPr>
            <a:spLocks noChangeArrowheads="1"/>
          </p:cNvSpPr>
          <p:nvPr/>
        </p:nvSpPr>
        <p:spPr bwMode="auto">
          <a:xfrm>
            <a:off x="2971800" y="5234206"/>
            <a:ext cx="2622834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600" i="1" dirty="0" err="1"/>
              <a:t>Novoselov</a:t>
            </a:r>
            <a:r>
              <a:rPr lang="en-GB" sz="1600" i="1" dirty="0"/>
              <a:t> et al.,</a:t>
            </a:r>
            <a:r>
              <a:rPr lang="en-GB" sz="1600" dirty="0"/>
              <a:t> 2004</a:t>
            </a:r>
          </a:p>
          <a:p>
            <a:r>
              <a:rPr lang="en-GB" sz="1600" dirty="0" smtClean="0"/>
              <a:t>Nobel prize </a:t>
            </a:r>
            <a:r>
              <a:rPr lang="en-GB" sz="1600" dirty="0"/>
              <a:t>2010</a:t>
            </a: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2987675" y="1196975"/>
            <a:ext cx="2520950" cy="467125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nl-NL" sz="2400">
              <a:latin typeface="Times New Roman" pitchFamily="18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/>
          <a:srcRect l="4546" t="2301" r="2272" b="3355"/>
          <a:stretch>
            <a:fillRect/>
          </a:stretch>
        </p:blipFill>
        <p:spPr bwMode="auto">
          <a:xfrm>
            <a:off x="3429000" y="3048000"/>
            <a:ext cx="1676400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24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agnetic field: Landau levels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233671" cy="3175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4581128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2D Landau levels</a:t>
            </a: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ristine graphene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1" y="887077"/>
            <a:ext cx="4248472" cy="3186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4653136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2D Landau levels</a:t>
            </a:r>
          </a:p>
          <a:p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raphene-</a:t>
            </a:r>
            <a:r>
              <a:rPr lang="en-US" dirty="0" err="1" smtClean="0">
                <a:solidFill>
                  <a:srgbClr val="000000"/>
                </a:solidFill>
              </a:rPr>
              <a:t>hBN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38" y="836712"/>
            <a:ext cx="4315626" cy="323671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5652120" y="3933056"/>
            <a:ext cx="1440160" cy="463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76752" y="3933056"/>
            <a:ext cx="877550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92280" y="4211796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</a:t>
            </a:r>
            <a:r>
              <a:rPr lang="en-US" dirty="0" err="1" smtClean="0"/>
              <a:t>moire</a:t>
            </a:r>
            <a:r>
              <a:rPr lang="en-US" smtClean="0"/>
              <a:t>’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83568" y="5530299"/>
            <a:ext cx="3320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GB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Slotman</a:t>
            </a:r>
            <a:r>
              <a:rPr lang="en-GB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arXiv:1507.03146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(2015).</a:t>
            </a:r>
          </a:p>
        </p:txBody>
      </p:sp>
    </p:spTree>
    <p:extLst>
      <p:ext uri="{BB962C8B-B14F-4D97-AF65-F5344CB8AC3E}">
        <p14:creationId xmlns:p14="http://schemas.microsoft.com/office/powerpoint/2010/main" val="32264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52857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Moire</a:t>
            </a:r>
            <a:r>
              <a:rPr lang="en-US" dirty="0" smtClean="0"/>
              <a:t>’ patterns in graphene</a:t>
            </a:r>
            <a:br>
              <a:rPr lang="en-US" dirty="0" smtClean="0"/>
            </a:br>
            <a:endParaRPr lang="nl-NL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060848"/>
            <a:ext cx="6400800" cy="1752600"/>
          </a:xfrm>
        </p:spPr>
        <p:txBody>
          <a:bodyPr/>
          <a:lstStyle/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raphene and van der Waals </a:t>
            </a:r>
            <a:r>
              <a:rPr lang="en-US" dirty="0" err="1" smtClean="0"/>
              <a:t>heterostructures</a:t>
            </a:r>
            <a:r>
              <a:rPr lang="en-US" dirty="0" smtClean="0"/>
              <a:t> </a:t>
            </a:r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rotations and lattice mismatch  →  </a:t>
            </a:r>
            <a:r>
              <a:rPr lang="en-US" dirty="0" err="1" smtClean="0"/>
              <a:t>moire</a:t>
            </a:r>
            <a:r>
              <a:rPr lang="en-US" dirty="0" smtClean="0"/>
              <a:t>’ pattern</a:t>
            </a:r>
            <a:endParaRPr lang="en-US" dirty="0"/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otations: graphene on graphene</a:t>
            </a:r>
            <a:endParaRPr lang="en-US" dirty="0"/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ismatch: graphene on h-BN </a:t>
            </a:r>
          </a:p>
          <a:p>
            <a:pPr marL="28575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effects on electronic structure</a:t>
            </a:r>
          </a:p>
          <a:p>
            <a:pPr algn="l" eaLnBrk="1" hangingPunct="1">
              <a:buNone/>
            </a:pPr>
            <a:endParaRPr lang="en-US" sz="2000" dirty="0"/>
          </a:p>
          <a:p>
            <a:pPr algn="l" eaLnBrk="1" hangingPunct="1">
              <a:buNone/>
            </a:pPr>
            <a:endParaRPr lang="en-US" sz="2000" dirty="0" smtClean="0"/>
          </a:p>
          <a:p>
            <a:pPr algn="l" eaLnBrk="1" hangingPunct="1">
              <a:buNone/>
            </a:pPr>
            <a:r>
              <a:rPr lang="en-US" sz="2000" dirty="0" smtClean="0"/>
              <a:t>With thanks to</a:t>
            </a:r>
          </a:p>
          <a:p>
            <a:pPr algn="l" eaLnBrk="1" hangingPunct="1">
              <a:buFontTx/>
              <a:buNone/>
            </a:pPr>
            <a:r>
              <a:rPr lang="en-US" sz="2000" dirty="0" err="1" smtClean="0"/>
              <a:t>Merel</a:t>
            </a:r>
            <a:r>
              <a:rPr lang="en-US" sz="2000" dirty="0" smtClean="0"/>
              <a:t> van </a:t>
            </a:r>
            <a:r>
              <a:rPr lang="en-US" sz="2000" dirty="0" err="1" smtClean="0"/>
              <a:t>Wijk</a:t>
            </a:r>
            <a:r>
              <a:rPr lang="en-US" sz="2000" dirty="0" smtClean="0"/>
              <a:t>,  </a:t>
            </a:r>
            <a:r>
              <a:rPr lang="en-US" sz="2000" dirty="0" err="1" smtClean="0"/>
              <a:t>Annelot</a:t>
            </a:r>
            <a:r>
              <a:rPr lang="en-US" sz="2000" dirty="0" smtClean="0"/>
              <a:t> </a:t>
            </a:r>
            <a:r>
              <a:rPr lang="en-US" sz="2000" dirty="0" err="1" smtClean="0"/>
              <a:t>Schuring</a:t>
            </a:r>
            <a:endParaRPr lang="en-US" sz="2000" dirty="0" smtClean="0"/>
          </a:p>
          <a:p>
            <a:pPr algn="l" eaLnBrk="1" hangingPunct="1">
              <a:buFontTx/>
              <a:buNone/>
            </a:pPr>
            <a:r>
              <a:rPr lang="en-US" sz="2000" dirty="0" err="1" smtClean="0"/>
              <a:t>Guus</a:t>
            </a:r>
            <a:r>
              <a:rPr lang="en-US" sz="2000" dirty="0" smtClean="0"/>
              <a:t> </a:t>
            </a:r>
            <a:r>
              <a:rPr lang="en-US" sz="2000" dirty="0" err="1"/>
              <a:t>Slotman</a:t>
            </a:r>
            <a:r>
              <a:rPr lang="en-US" sz="2000" dirty="0"/>
              <a:t>, </a:t>
            </a:r>
            <a:r>
              <a:rPr lang="en-US" sz="2000" dirty="0" err="1"/>
              <a:t>Shenjun</a:t>
            </a:r>
            <a:r>
              <a:rPr lang="en-US" sz="2000" dirty="0"/>
              <a:t> </a:t>
            </a:r>
            <a:r>
              <a:rPr lang="en-US" sz="2000" dirty="0" smtClean="0"/>
              <a:t>Yuan, Misha </a:t>
            </a:r>
            <a:r>
              <a:rPr lang="en-US" sz="2000" dirty="0" err="1"/>
              <a:t>Katsnelson</a:t>
            </a:r>
            <a:r>
              <a:rPr lang="en-US" sz="2000" dirty="0"/>
              <a:t> </a:t>
            </a:r>
          </a:p>
          <a:p>
            <a:pPr algn="l" eaLnBrk="1" hangingPunct="1">
              <a:buFontTx/>
              <a:buNone/>
            </a:pPr>
            <a:endParaRPr lang="en-US" sz="20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3568" y="764704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Kievit-Book" charset="0"/>
              </a:defRPr>
            </a:lvl1pPr>
            <a:lvl2pPr marL="4572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2pPr>
            <a:lvl3pPr marL="9144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3pPr>
            <a:lvl4pPr marL="13716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4pPr>
            <a:lvl5pPr marL="1828800" indent="0" algn="ctr" defTabSz="642938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5pPr>
            <a:lvl6pPr marL="22860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6pPr>
            <a:lvl7pPr marL="27432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7pPr>
            <a:lvl8pPr marL="32004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8pPr>
            <a:lvl9pPr marL="3657600" indent="0" algn="ctr" defTabSz="642938" rtl="0" fontAlgn="base">
              <a:spcBef>
                <a:spcPct val="0"/>
              </a:spcBef>
              <a:spcAft>
                <a:spcPct val="0"/>
              </a:spcAft>
              <a:buNone/>
              <a:defRPr sz="2100">
                <a:solidFill>
                  <a:srgbClr val="141313"/>
                </a:solidFill>
                <a:latin typeface="+mn-lt"/>
                <a:ea typeface="+mn-ea"/>
                <a:sym typeface="Kievit-Book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kern="0" dirty="0" smtClean="0">
                <a:solidFill>
                  <a:srgbClr val="FFFFFF"/>
                </a:solidFill>
              </a:rPr>
              <a:t>Annalisa </a:t>
            </a:r>
            <a:r>
              <a:rPr lang="en-US" kern="0" dirty="0" err="1" smtClean="0">
                <a:solidFill>
                  <a:srgbClr val="FFFFFF"/>
                </a:solidFill>
              </a:rPr>
              <a:t>Fasolino</a:t>
            </a:r>
            <a:endParaRPr lang="en-US" kern="0" dirty="0" smtClean="0">
              <a:solidFill>
                <a:srgbClr val="FFFFFF"/>
              </a:solidFill>
            </a:endParaRPr>
          </a:p>
          <a:p>
            <a:pPr algn="l" eaLnBrk="1" hangingPunct="1">
              <a:buFontTx/>
              <a:buNone/>
            </a:pPr>
            <a:r>
              <a:rPr lang="en-US" kern="0" dirty="0" smtClean="0">
                <a:solidFill>
                  <a:srgbClr val="FFFFFF"/>
                </a:solidFill>
              </a:rPr>
              <a:t>Institute for Molecules and Materials</a:t>
            </a:r>
          </a:p>
          <a:p>
            <a:pPr algn="l" eaLnBrk="1" hangingPunct="1">
              <a:buFontTx/>
              <a:buNone/>
            </a:pPr>
            <a:r>
              <a:rPr lang="en-US" kern="0" dirty="0" err="1" smtClean="0">
                <a:solidFill>
                  <a:srgbClr val="FFFFFF"/>
                </a:solidFill>
              </a:rPr>
              <a:t>Radboud</a:t>
            </a:r>
            <a:r>
              <a:rPr lang="en-US" kern="0" dirty="0" smtClean="0">
                <a:solidFill>
                  <a:srgbClr val="FFFFFF"/>
                </a:solidFill>
              </a:rPr>
              <a:t> University Nijmegen, The Netherlands</a:t>
            </a:r>
          </a:p>
          <a:p>
            <a:pPr algn="l" eaLnBrk="1" hangingPunct="1"/>
            <a:endParaRPr lang="en-US" kern="0" dirty="0" smtClean="0">
              <a:solidFill>
                <a:srgbClr val="FFFFFF"/>
              </a:solidFill>
            </a:endParaRPr>
          </a:p>
          <a:p>
            <a:pPr algn="l" eaLnBrk="1" hangingPunct="1"/>
            <a:endParaRPr lang="en-US" sz="20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55899" y="116632"/>
            <a:ext cx="7632700" cy="519113"/>
          </a:xfrm>
        </p:spPr>
        <p:txBody>
          <a:bodyPr/>
          <a:lstStyle/>
          <a:p>
            <a:r>
              <a:rPr lang="en-US" altLang="en-US" dirty="0"/>
              <a:t>o</a:t>
            </a:r>
            <a:r>
              <a:rPr lang="en-US" altLang="en-US" dirty="0" smtClean="0"/>
              <a:t>ut of plane displacements z</a:t>
            </a:r>
            <a:endParaRPr lang="nl-NL" altLang="en-US" dirty="0" smtClean="0"/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56100" y="6273800"/>
            <a:ext cx="406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0643EA6-08F6-4F4B-B7A3-877578614FE9}" type="slidenum">
              <a:rPr lang="en-GB" altLang="nl-NL" sz="1400" smtClean="0"/>
              <a:pPr eaLnBrk="1" hangingPunct="1"/>
              <a:t>32</a:t>
            </a:fld>
            <a:endParaRPr lang="en-GB" altLang="nl-NL" sz="1400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2"/>
          <a:stretch>
            <a:fillRect/>
          </a:stretch>
        </p:blipFill>
        <p:spPr bwMode="auto">
          <a:xfrm>
            <a:off x="5292725" y="1484313"/>
            <a:ext cx="18954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0"/>
          <a:stretch>
            <a:fillRect/>
          </a:stretch>
        </p:blipFill>
        <p:spPr bwMode="auto">
          <a:xfrm>
            <a:off x="5364163" y="3213100"/>
            <a:ext cx="18716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6"/>
          <a:stretch>
            <a:fillRect/>
          </a:stretch>
        </p:blipFill>
        <p:spPr bwMode="auto">
          <a:xfrm>
            <a:off x="5364163" y="4797425"/>
            <a:ext cx="18970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7430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Group 17"/>
          <p:cNvGrpSpPr>
            <a:grpSpLocks/>
          </p:cNvGrpSpPr>
          <p:nvPr/>
        </p:nvGrpSpPr>
        <p:grpSpPr bwMode="auto">
          <a:xfrm>
            <a:off x="2555875" y="4508500"/>
            <a:ext cx="2447925" cy="1223963"/>
            <a:chOff x="2555776" y="3789040"/>
            <a:chExt cx="2448272" cy="1224136"/>
          </a:xfrm>
        </p:grpSpPr>
        <p:pic>
          <p:nvPicPr>
            <p:cNvPr id="2973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44"/>
            <a:stretch>
              <a:fillRect/>
            </a:stretch>
          </p:blipFill>
          <p:spPr bwMode="auto">
            <a:xfrm>
              <a:off x="2555776" y="3789040"/>
              <a:ext cx="1897873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806010"/>
              <a:ext cx="504056" cy="120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5" name="Group 18"/>
          <p:cNvGrpSpPr>
            <a:grpSpLocks/>
          </p:cNvGrpSpPr>
          <p:nvPr/>
        </p:nvGrpSpPr>
        <p:grpSpPr bwMode="auto">
          <a:xfrm>
            <a:off x="2627313" y="2708275"/>
            <a:ext cx="2376487" cy="1225550"/>
            <a:chOff x="2555776" y="2420888"/>
            <a:chExt cx="2376264" cy="1224136"/>
          </a:xfrm>
        </p:grpSpPr>
        <p:pic>
          <p:nvPicPr>
            <p:cNvPr id="2972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70"/>
            <a:stretch>
              <a:fillRect/>
            </a:stretch>
          </p:blipFill>
          <p:spPr bwMode="auto">
            <a:xfrm>
              <a:off x="2555776" y="2420888"/>
              <a:ext cx="1904797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420888"/>
              <a:ext cx="504056" cy="120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6" name="Group 19"/>
          <p:cNvGrpSpPr>
            <a:grpSpLocks/>
          </p:cNvGrpSpPr>
          <p:nvPr/>
        </p:nvGrpSpPr>
        <p:grpSpPr bwMode="auto">
          <a:xfrm>
            <a:off x="2555875" y="981075"/>
            <a:ext cx="2376488" cy="1223963"/>
            <a:chOff x="2555776" y="1052736"/>
            <a:chExt cx="2376264" cy="1224136"/>
          </a:xfrm>
        </p:grpSpPr>
        <p:pic>
          <p:nvPicPr>
            <p:cNvPr id="297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8"/>
            <a:stretch>
              <a:fillRect/>
            </a:stretch>
          </p:blipFill>
          <p:spPr bwMode="auto">
            <a:xfrm>
              <a:off x="2555776" y="1052736"/>
              <a:ext cx="1895923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052736"/>
              <a:ext cx="504056" cy="120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8" b="16141"/>
          <a:stretch>
            <a:fillRect/>
          </a:stretch>
        </p:blipFill>
        <p:spPr bwMode="auto">
          <a:xfrm>
            <a:off x="468313" y="1557338"/>
            <a:ext cx="1511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2"/>
          <a:stretch>
            <a:fillRect/>
          </a:stretch>
        </p:blipFill>
        <p:spPr bwMode="auto">
          <a:xfrm>
            <a:off x="539750" y="1844675"/>
            <a:ext cx="13684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Box 26"/>
          <p:cNvSpPr txBox="1">
            <a:spLocks noChangeArrowheads="1"/>
          </p:cNvSpPr>
          <p:nvPr/>
        </p:nvSpPr>
        <p:spPr bwMode="auto">
          <a:xfrm>
            <a:off x="5003800" y="908050"/>
            <a:ext cx="2951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z-displacement along diagonal</a:t>
            </a:r>
            <a:endParaRPr lang="nl-NL" altLang="en-US"/>
          </a:p>
        </p:txBody>
      </p:sp>
      <p:sp>
        <p:nvSpPr>
          <p:cNvPr id="29710" name="TextBox 27"/>
          <p:cNvSpPr txBox="1">
            <a:spLocks noChangeArrowheads="1"/>
          </p:cNvSpPr>
          <p:nvPr/>
        </p:nvSpPr>
        <p:spPr bwMode="auto">
          <a:xfrm>
            <a:off x="7092950" y="2492375"/>
            <a:ext cx="1092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sinusoidal</a:t>
            </a:r>
            <a:endParaRPr lang="nl-NL" alt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443663" y="2133600"/>
            <a:ext cx="576262" cy="35877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516688" y="2636838"/>
            <a:ext cx="576262" cy="5048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13" name="TextBox 34"/>
          <p:cNvSpPr txBox="1">
            <a:spLocks noChangeArrowheads="1"/>
          </p:cNvSpPr>
          <p:nvPr/>
        </p:nvSpPr>
        <p:spPr bwMode="auto">
          <a:xfrm>
            <a:off x="6948488" y="4149725"/>
            <a:ext cx="1868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localized between </a:t>
            </a:r>
          </a:p>
          <a:p>
            <a:pPr eaLnBrk="1" hangingPunct="1"/>
            <a:r>
              <a:rPr lang="en-US" altLang="en-US"/>
              <a:t>flat domains </a:t>
            </a:r>
          </a:p>
          <a:p>
            <a:pPr eaLnBrk="1" hangingPunct="1"/>
            <a:endParaRPr lang="nl-NL" alt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588125" y="4365625"/>
            <a:ext cx="360363" cy="4318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5288" y="981075"/>
            <a:ext cx="1873250" cy="1295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grpSp>
        <p:nvGrpSpPr>
          <p:cNvPr id="29716" name="Group 43"/>
          <p:cNvGrpSpPr>
            <a:grpSpLocks/>
          </p:cNvGrpSpPr>
          <p:nvPr/>
        </p:nvGrpSpPr>
        <p:grpSpPr bwMode="auto">
          <a:xfrm>
            <a:off x="468313" y="2636838"/>
            <a:ext cx="1881187" cy="1296987"/>
            <a:chOff x="467544" y="2636912"/>
            <a:chExt cx="1881758" cy="1296144"/>
          </a:xfrm>
        </p:grpSpPr>
        <p:pic>
          <p:nvPicPr>
            <p:cNvPr id="29722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708920"/>
              <a:ext cx="18097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84984"/>
              <a:ext cx="1368152" cy="28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60" y="3573016"/>
              <a:ext cx="1380268" cy="279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467544" y="2636912"/>
              <a:ext cx="1872230" cy="12961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grpSp>
        <p:nvGrpSpPr>
          <p:cNvPr id="29717" name="Group 42"/>
          <p:cNvGrpSpPr>
            <a:grpSpLocks/>
          </p:cNvGrpSpPr>
          <p:nvPr/>
        </p:nvGrpSpPr>
        <p:grpSpPr bwMode="auto">
          <a:xfrm>
            <a:off x="468313" y="4437063"/>
            <a:ext cx="1943100" cy="1295400"/>
            <a:chOff x="467544" y="4437112"/>
            <a:chExt cx="1944216" cy="1296144"/>
          </a:xfrm>
        </p:grpSpPr>
        <p:pic>
          <p:nvPicPr>
            <p:cNvPr id="29718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586487"/>
              <a:ext cx="1872208" cy="42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1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065365"/>
              <a:ext cx="1656798" cy="307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1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301208"/>
              <a:ext cx="1543417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67544" y="4437112"/>
              <a:ext cx="1872737" cy="12961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286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92715" y="116632"/>
            <a:ext cx="7632700" cy="519113"/>
          </a:xfrm>
        </p:spPr>
        <p:txBody>
          <a:bodyPr/>
          <a:lstStyle/>
          <a:p>
            <a:r>
              <a:rPr lang="nl-NL" altLang="en-US" dirty="0" smtClean="0"/>
              <a:t>Atomistic vs DFT</a:t>
            </a:r>
            <a:endParaRPr lang="nl-NL" altLang="en-US" dirty="0" smtClean="0"/>
          </a:p>
        </p:txBody>
      </p:sp>
      <p:sp>
        <p:nvSpPr>
          <p:cNvPr id="3174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56100" y="6273800"/>
            <a:ext cx="406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441A1F-B7BF-4F66-8395-26E4B2958FBC}" type="slidenum">
              <a:rPr lang="en-GB" altLang="nl-NL" sz="1400" smtClean="0"/>
              <a:pPr eaLnBrk="1" hangingPunct="1"/>
              <a:t>33</a:t>
            </a:fld>
            <a:endParaRPr lang="en-GB" altLang="nl-NL" sz="1400" smtClean="0"/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73114"/>
            <a:ext cx="4318935" cy="202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15" y="3179501"/>
            <a:ext cx="1524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15" y="2866764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5410790" y="2804851"/>
            <a:ext cx="1266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/>
              <a:t>AB stacking</a:t>
            </a:r>
            <a:endParaRPr lang="nl-NL" altLang="en-US" dirty="0"/>
          </a:p>
        </p:txBody>
      </p:sp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5410790" y="3142989"/>
            <a:ext cx="1255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/>
              <a:t>AA stacking</a:t>
            </a:r>
            <a:endParaRPr lang="nl-NL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44" y="836712"/>
            <a:ext cx="4572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510699"/>
            <a:ext cx="3122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Uchida et al.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PRB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155451 (2014)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300958" cy="22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29000"/>
            <a:ext cx="5359251" cy="199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99154" y="5618421"/>
            <a:ext cx="518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M.M. van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Wijk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2D Mater.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034010 (2015) (arxiv:150.02540)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-972616" y="116632"/>
            <a:ext cx="8229600" cy="58578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graphene is extremely stiff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8074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5616" y="885825"/>
            <a:ext cx="5497513" cy="1550988"/>
          </a:xfrm>
          <a:noFill/>
          <a:ln/>
        </p:spPr>
      </p:pic>
      <p:pic>
        <p:nvPicPr>
          <p:cNvPr id="728076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092280" y="891381"/>
            <a:ext cx="1284287" cy="1539875"/>
          </a:xfrm>
          <a:noFill/>
          <a:ln/>
        </p:spPr>
      </p:pic>
      <p:pic>
        <p:nvPicPr>
          <p:cNvPr id="728078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779912" y="2667000"/>
            <a:ext cx="3033712" cy="3657600"/>
          </a:xfrm>
          <a:noFill/>
          <a:ln/>
        </p:spPr>
      </p:pic>
      <p:pic>
        <p:nvPicPr>
          <p:cNvPr id="728080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467544" y="2628900"/>
            <a:ext cx="3241675" cy="3733800"/>
          </a:xfrm>
          <a:noFill/>
          <a:ln/>
        </p:spPr>
      </p:pic>
      <p:sp>
        <p:nvSpPr>
          <p:cNvPr id="728067" name="Rectangle 3"/>
          <p:cNvSpPr>
            <a:spLocks noChangeArrowheads="1"/>
          </p:cNvSpPr>
          <p:nvPr/>
        </p:nvSpPr>
        <p:spPr bwMode="auto">
          <a:xfrm>
            <a:off x="1295400" y="1371600"/>
            <a:ext cx="1841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72806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4267200" y="4495800"/>
            <a:ext cx="18415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ru-RU" sz="4400" b="1"/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152400" y="1371600"/>
            <a:ext cx="18415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ru-RU" sz="4400" b="1"/>
          </a:p>
        </p:txBody>
      </p:sp>
      <p:sp>
        <p:nvSpPr>
          <p:cNvPr id="728082" name="Text Box 18"/>
          <p:cNvSpPr txBox="1">
            <a:spLocks noChangeArrowheads="1"/>
          </p:cNvSpPr>
          <p:nvPr/>
        </p:nvSpPr>
        <p:spPr bwMode="auto">
          <a:xfrm>
            <a:off x="6801599" y="2876408"/>
            <a:ext cx="2597585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Graphene piece, micron long attached on one side does not collapse nor scroll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628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89372"/>
            <a:ext cx="7632700" cy="461665"/>
          </a:xfrm>
        </p:spPr>
        <p:txBody>
          <a:bodyPr/>
          <a:lstStyle/>
          <a:p>
            <a:r>
              <a:rPr lang="en-GB" sz="2400" dirty="0"/>
              <a:t>s</a:t>
            </a:r>
            <a:r>
              <a:rPr lang="en-GB" sz="2400" dirty="0" smtClean="0"/>
              <a:t>tacking energy</a:t>
            </a:r>
            <a:endParaRPr lang="en-GB" sz="2400" dirty="0"/>
          </a:p>
        </p:txBody>
      </p:sp>
      <p:pic>
        <p:nvPicPr>
          <p:cNvPr id="4" name="Picture 3" descr="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65769"/>
            <a:ext cx="6912768" cy="3832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402" y="5100837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GB" dirty="0" smtClean="0"/>
              <a:t>egions of most favourable stacking adapt to h-BN lattice parameter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89074"/>
            <a:ext cx="7632700" cy="461665"/>
          </a:xfrm>
        </p:spPr>
        <p:txBody>
          <a:bodyPr/>
          <a:lstStyle/>
          <a:p>
            <a:r>
              <a:rPr lang="en-GB" sz="2400" dirty="0"/>
              <a:t>s</a:t>
            </a:r>
            <a:r>
              <a:rPr lang="en-GB" sz="2400" dirty="0" smtClean="0"/>
              <a:t>cale down CB interactions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9244" y="888861"/>
            <a:ext cx="11051450" cy="611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99" y="1638697"/>
            <a:ext cx="8557956" cy="1613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4815" y="3390400"/>
            <a:ext cx="1718685" cy="1082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8982" y="3519108"/>
            <a:ext cx="1584176" cy="923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1030" y="3497118"/>
            <a:ext cx="1481737" cy="975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68" y="3406123"/>
            <a:ext cx="648072" cy="1219359"/>
          </a:xfrm>
          <a:prstGeom prst="rect">
            <a:avLst/>
          </a:prstGeom>
        </p:spPr>
      </p:pic>
      <p:pic>
        <p:nvPicPr>
          <p:cNvPr id="27136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978" y="4054375"/>
            <a:ext cx="2484479" cy="17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1004" y="4717658"/>
            <a:ext cx="3861991" cy="6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32301" y="5500964"/>
            <a:ext cx="386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Sachs et al, PRB 84, 195414 (2011)</a:t>
            </a:r>
            <a:endParaRPr lang="nl-NL" dirty="0"/>
          </a:p>
        </p:txBody>
      </p:sp>
      <p:sp>
        <p:nvSpPr>
          <p:cNvPr id="10" name="Freeform 9"/>
          <p:cNvSpPr/>
          <p:nvPr/>
        </p:nvSpPr>
        <p:spPr>
          <a:xfrm>
            <a:off x="2275554" y="3875724"/>
            <a:ext cx="6868446" cy="2070538"/>
          </a:xfrm>
          <a:custGeom>
            <a:avLst/>
            <a:gdLst>
              <a:gd name="connsiteX0" fmla="*/ 71898 w 6868446"/>
              <a:gd name="connsiteY0" fmla="*/ 2070538 h 2070538"/>
              <a:gd name="connsiteX1" fmla="*/ 61388 w 6868446"/>
              <a:gd name="connsiteY1" fmla="*/ 1030014 h 2070538"/>
              <a:gd name="connsiteX2" fmla="*/ 734050 w 6868446"/>
              <a:gd name="connsiteY2" fmla="*/ 651641 h 2070538"/>
              <a:gd name="connsiteX3" fmla="*/ 2752036 w 6868446"/>
              <a:gd name="connsiteY3" fmla="*/ 683172 h 2070538"/>
              <a:gd name="connsiteX4" fmla="*/ 3361636 w 6868446"/>
              <a:gd name="connsiteY4" fmla="*/ 714703 h 2070538"/>
              <a:gd name="connsiteX5" fmla="*/ 4097360 w 6868446"/>
              <a:gd name="connsiteY5" fmla="*/ 609600 h 2070538"/>
              <a:gd name="connsiteX6" fmla="*/ 4339098 w 6868446"/>
              <a:gd name="connsiteY6" fmla="*/ 63062 h 2070538"/>
              <a:gd name="connsiteX7" fmla="*/ 6861581 w 6868446"/>
              <a:gd name="connsiteY7" fmla="*/ 0 h 207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446" h="2070538">
                <a:moveTo>
                  <a:pt x="71898" y="2070538"/>
                </a:moveTo>
                <a:cubicBezTo>
                  <a:pt x="11463" y="1668517"/>
                  <a:pt x="-48971" y="1266497"/>
                  <a:pt x="61388" y="1030014"/>
                </a:cubicBezTo>
                <a:cubicBezTo>
                  <a:pt x="171747" y="793531"/>
                  <a:pt x="285609" y="709448"/>
                  <a:pt x="734050" y="651641"/>
                </a:cubicBezTo>
                <a:cubicBezTo>
                  <a:pt x="1182491" y="593834"/>
                  <a:pt x="2314105" y="672662"/>
                  <a:pt x="2752036" y="683172"/>
                </a:cubicBezTo>
                <a:cubicBezTo>
                  <a:pt x="3189967" y="693682"/>
                  <a:pt x="3137415" y="726965"/>
                  <a:pt x="3361636" y="714703"/>
                </a:cubicBezTo>
                <a:cubicBezTo>
                  <a:pt x="3585857" y="702441"/>
                  <a:pt x="3934450" y="718207"/>
                  <a:pt x="4097360" y="609600"/>
                </a:cubicBezTo>
                <a:cubicBezTo>
                  <a:pt x="4260270" y="500993"/>
                  <a:pt x="3878395" y="164662"/>
                  <a:pt x="4339098" y="63062"/>
                </a:cubicBezTo>
                <a:cubicBezTo>
                  <a:pt x="4799802" y="-38538"/>
                  <a:pt x="7006974" y="751489"/>
                  <a:pt x="6861581" y="0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3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agnetic field: Landau levels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233671" cy="3175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45811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2D Landau level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agnetic field: Landau levels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233671" cy="3175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4581128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2D Landau levels</a:t>
            </a: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ristine graphene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1" y="887077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raphene: why so special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12776"/>
            <a:ext cx="436529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superlatives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transparent and light conductor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-   large out of plane fluctuations: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 </a:t>
            </a:r>
            <a:r>
              <a:rPr lang="en-US" dirty="0" smtClean="0"/>
              <a:t>stable at finite temperature</a:t>
            </a:r>
          </a:p>
          <a:p>
            <a:r>
              <a:rPr lang="en-US" dirty="0" smtClean="0"/>
              <a:t>     due to </a:t>
            </a:r>
            <a:r>
              <a:rPr lang="en-US" b="1" dirty="0" err="1" smtClean="0"/>
              <a:t>anharmonic</a:t>
            </a:r>
            <a:r>
              <a:rPr lang="en-US" dirty="0" smtClean="0"/>
              <a:t> effects,</a:t>
            </a:r>
          </a:p>
          <a:p>
            <a:r>
              <a:rPr lang="en-US" dirty="0"/>
              <a:t> </a:t>
            </a:r>
            <a:r>
              <a:rPr lang="en-US" dirty="0" smtClean="0"/>
              <a:t>    thermal ripples </a:t>
            </a:r>
          </a:p>
          <a:p>
            <a:r>
              <a:rPr lang="en-US" dirty="0"/>
              <a:t> </a:t>
            </a:r>
            <a:r>
              <a:rPr lang="en-US" dirty="0" smtClean="0"/>
              <a:t>    scaling </a:t>
            </a:r>
            <a:r>
              <a:rPr lang="en-US" dirty="0" err="1" smtClean="0"/>
              <a:t>behaviour</a:t>
            </a:r>
            <a:r>
              <a:rPr lang="en-US" dirty="0" smtClean="0"/>
              <a:t> of elastic properties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/>
          <a:srcRect r="50000" b="30447"/>
          <a:stretch/>
        </p:blipFill>
        <p:spPr bwMode="auto">
          <a:xfrm>
            <a:off x="5220072" y="1322559"/>
            <a:ext cx="2718034" cy="259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45495" y="100878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Science, 2008</a:t>
            </a:r>
            <a:endParaRPr lang="en-GB" sz="1400" dirty="0"/>
          </a:p>
        </p:txBody>
      </p:sp>
      <p:pic>
        <p:nvPicPr>
          <p:cNvPr id="6" name="MD12096Si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3645024"/>
            <a:ext cx="38884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58296"/>
            <a:ext cx="7632700" cy="523220"/>
          </a:xfrm>
        </p:spPr>
        <p:txBody>
          <a:bodyPr/>
          <a:lstStyle/>
          <a:p>
            <a:pPr eaLnBrk="1" hangingPunct="1"/>
            <a:r>
              <a:rPr lang="en-US" altLang="nl-NL" sz="2800" dirty="0"/>
              <a:t>g</a:t>
            </a:r>
            <a:r>
              <a:rPr lang="en-US" altLang="nl-NL" sz="2800" dirty="0" smtClean="0"/>
              <a:t>raphene on h-BN</a:t>
            </a:r>
            <a:endParaRPr lang="nl-NL" altLang="nl-NL" sz="2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1800" kern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ripples </a:t>
            </a:r>
            <a:r>
              <a:rPr lang="en-US" sz="1800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>are a source of </a:t>
            </a:r>
            <a:r>
              <a:rPr lang="en-US" sz="1800" kern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scattering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nl-NL" sz="1800" dirty="0" smtClean="0">
                <a:solidFill>
                  <a:schemeClr val="tx1"/>
                </a:solidFill>
              </a:rPr>
              <a:t>- hexagonal </a:t>
            </a:r>
            <a:r>
              <a:rPr lang="en-US" altLang="nl-NL" sz="1800" dirty="0">
                <a:solidFill>
                  <a:schemeClr val="tx1"/>
                </a:solidFill>
              </a:rPr>
              <a:t>Boron Nitride (h-BN)</a:t>
            </a:r>
            <a:r>
              <a:rPr lang="en-US" sz="1800" kern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800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>keeps graphene flat </a:t>
            </a:r>
            <a:endParaRPr lang="en-US" sz="1800" kern="12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1800" kern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and </a:t>
            </a:r>
            <a:r>
              <a:rPr lang="en-US" sz="1800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>improves mobility </a:t>
            </a:r>
            <a:endParaRPr lang="en-GB" sz="1800" kern="1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altLang="nl-NL" sz="1800" dirty="0" smtClean="0">
                <a:solidFill>
                  <a:schemeClr val="tx1"/>
                </a:solidFill>
              </a:rPr>
              <a:t>- insulator, small lattice mismatch (1.8 %)</a:t>
            </a:r>
          </a:p>
        </p:txBody>
      </p:sp>
      <p:pic>
        <p:nvPicPr>
          <p:cNvPr id="5124" name="Content Placeholder 4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6" t="37383" b="34528"/>
          <a:stretch>
            <a:fillRect/>
          </a:stretch>
        </p:blipFill>
        <p:spPr bwMode="auto">
          <a:xfrm>
            <a:off x="1411239" y="3284984"/>
            <a:ext cx="10175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hbn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1"/>
            <a:ext cx="3674517" cy="36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8"/>
          <a:stretch>
            <a:fillRect/>
          </a:stretch>
        </p:blipFill>
        <p:spPr bwMode="auto">
          <a:xfrm>
            <a:off x="998166" y="2757260"/>
            <a:ext cx="2470944" cy="227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2" y="1150144"/>
            <a:ext cx="2921291" cy="14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9463"/>
            <a:ext cx="3831977" cy="158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/>
          <a:stretch>
            <a:fillRect/>
          </a:stretch>
        </p:blipFill>
        <p:spPr bwMode="auto">
          <a:xfrm>
            <a:off x="5652120" y="2644081"/>
            <a:ext cx="2220884" cy="194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900113" y="981075"/>
            <a:ext cx="960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S</a:t>
            </a:r>
            <a:r>
              <a:rPr lang="en-US" altLang="en-US" b="1">
                <a:solidFill>
                  <a:schemeClr val="bg2"/>
                </a:solidFill>
              </a:rPr>
              <a:t>i</a:t>
            </a: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>
                <a:solidFill>
                  <a:schemeClr val="bg2"/>
                </a:solidFill>
              </a:rPr>
              <a:t>i</a:t>
            </a:r>
            <a:r>
              <a:rPr lang="en-US" altLang="en-US" b="1">
                <a:solidFill>
                  <a:srgbClr val="FF0000"/>
                </a:solidFill>
              </a:rPr>
              <a:t>c</a:t>
            </a:r>
            <a:r>
              <a:rPr lang="en-US" altLang="en-US" b="1">
                <a:solidFill>
                  <a:schemeClr val="bg2"/>
                </a:solidFill>
              </a:rPr>
              <a:t>e</a:t>
            </a:r>
            <a:r>
              <a:rPr lang="en-US" altLang="en-US" b="1">
                <a:solidFill>
                  <a:srgbClr val="FF0000"/>
                </a:solidFill>
              </a:rPr>
              <a:t>n</a:t>
            </a:r>
            <a:r>
              <a:rPr lang="en-US" altLang="en-US" b="1">
                <a:solidFill>
                  <a:schemeClr val="bg2"/>
                </a:solidFill>
              </a:rPr>
              <a:t>e</a:t>
            </a:r>
            <a:endParaRPr lang="nl-NL" altLang="en-US" b="1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650" y="260350"/>
            <a:ext cx="7632700" cy="5191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nl-NL" sz="2800" b="1" kern="0" dirty="0">
                <a:solidFill>
                  <a:srgbClr val="BE311A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altLang="nl-NL" sz="2800" b="1" kern="0" dirty="0" smtClean="0">
                <a:solidFill>
                  <a:srgbClr val="BE311A"/>
                </a:solidFill>
                <a:latin typeface="+mj-lt"/>
                <a:ea typeface="+mj-ea"/>
                <a:cs typeface="+mj-cs"/>
              </a:rPr>
              <a:t>nd many more 2D crystals</a:t>
            </a:r>
            <a:endParaRPr lang="nl-NL" altLang="nl-NL" sz="2800" b="1" kern="0" dirty="0">
              <a:solidFill>
                <a:srgbClr val="BE311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301208"/>
            <a:ext cx="734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p to now mostly produced by exfoliation, more reactive, semiconductors, very active field of research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4721670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…..  and many more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26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9865096" cy="523220"/>
          </a:xfrm>
        </p:spPr>
        <p:txBody>
          <a:bodyPr/>
          <a:lstStyle/>
          <a:p>
            <a:r>
              <a:rPr lang="en-GB" dirty="0" smtClean="0"/>
              <a:t>van </a:t>
            </a:r>
            <a:r>
              <a:rPr lang="en-GB" dirty="0" err="1" smtClean="0"/>
              <a:t>der</a:t>
            </a:r>
            <a:r>
              <a:rPr lang="en-GB" dirty="0" smtClean="0"/>
              <a:t> Waals </a:t>
            </a:r>
            <a:r>
              <a:rPr lang="en-GB" dirty="0" err="1" smtClean="0"/>
              <a:t>heterostructures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92168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A. K. Geim,I. V. Grigorieva, Nature </a:t>
            </a:r>
            <a:r>
              <a:rPr lang="pt-BR" sz="1400" b="1" dirty="0" smtClean="0">
                <a:latin typeface="Times New Roman" pitchFamily="18" charset="0"/>
                <a:cs typeface="Times New Roman" pitchFamily="18" charset="0"/>
              </a:rPr>
              <a:t>4 9 9 , </a:t>
            </a:r>
            <a:r>
              <a:rPr lang="pt-BR" sz="1400" dirty="0" smtClean="0">
                <a:latin typeface="Times New Roman" pitchFamily="18" charset="0"/>
                <a:cs typeface="Times New Roman" pitchFamily="18" charset="0"/>
              </a:rPr>
              <a:t>4 1 9 </a:t>
            </a:r>
            <a:r>
              <a:rPr lang="nl-NL" sz="1400" dirty="0" smtClean="0">
                <a:latin typeface="Times New Roman" pitchFamily="18" charset="0"/>
                <a:cs typeface="Times New Roman" pitchFamily="18" charset="0"/>
              </a:rPr>
              <a:t>(2013)</a:t>
            </a:r>
            <a:endParaRPr lang="nl-N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4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72" y="1998132"/>
            <a:ext cx="4248472" cy="2774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993091"/>
            <a:ext cx="2975792" cy="281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15567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structures 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6198445" y="1530047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new effects</a:t>
            </a: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477126" y="5013176"/>
            <a:ext cx="8255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eak (van der Waals) interlayer interactions create tunable periodic modulation</a:t>
            </a:r>
          </a:p>
          <a:p>
            <a:endParaRPr lang="en-US" dirty="0"/>
          </a:p>
          <a:p>
            <a:r>
              <a:rPr lang="en-US" dirty="0" smtClean="0"/>
              <a:t>m</a:t>
            </a:r>
            <a:r>
              <a:rPr lang="en-US" dirty="0" smtClean="0"/>
              <a:t>odulation: (in)commensurability  </a:t>
            </a:r>
            <a:r>
              <a:rPr lang="en-US" dirty="0" smtClean="0"/>
              <a:t>on demand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2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"/>
    </mc:Choice>
    <mc:Fallback xmlns="">
      <p:transition spd="slow" advTm="8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8" y="44624"/>
            <a:ext cx="9144000" cy="762000"/>
          </a:xfrm>
        </p:spPr>
        <p:txBody>
          <a:bodyPr/>
          <a:lstStyle/>
          <a:p>
            <a:r>
              <a:rPr lang="en-US" dirty="0" err="1" smtClean="0"/>
              <a:t>moire</a:t>
            </a:r>
            <a:r>
              <a:rPr lang="en-US" dirty="0" smtClean="0"/>
              <a:t>’ patterns </a:t>
            </a: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279886" y="1340768"/>
            <a:ext cx="87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graphene on substrates with </a:t>
            </a:r>
            <a:r>
              <a:rPr lang="nl-NL" b="1" dirty="0" smtClean="0"/>
              <a:t>different </a:t>
            </a:r>
            <a:r>
              <a:rPr lang="nl-NL" dirty="0" smtClean="0"/>
              <a:t>orientation or </a:t>
            </a:r>
            <a:r>
              <a:rPr lang="nl-NL" b="1" dirty="0" smtClean="0"/>
              <a:t>lattice constant   </a:t>
            </a:r>
          </a:p>
          <a:p>
            <a:r>
              <a:rPr lang="nl-NL" dirty="0"/>
              <a:t> </a:t>
            </a:r>
            <a:r>
              <a:rPr lang="nl-NL" dirty="0" smtClean="0"/>
              <a:t>  leads to  beautiful moiré patterns with large periodicity </a:t>
            </a:r>
          </a:p>
          <a:p>
            <a:r>
              <a:rPr lang="nl-NL" dirty="0"/>
              <a:t> </a:t>
            </a:r>
            <a:endParaRPr lang="nl-NL" dirty="0" smtClean="0"/>
          </a:p>
          <a:p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5748" r="57471" b="52247"/>
          <a:stretch/>
        </p:blipFill>
        <p:spPr>
          <a:xfrm>
            <a:off x="7020272" y="3389822"/>
            <a:ext cx="1647969" cy="176423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655642" y="4005064"/>
            <a:ext cx="311457" cy="204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flipH="1">
            <a:off x="5839771" y="3559099"/>
            <a:ext cx="9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30 nm</a:t>
            </a:r>
            <a:endParaRPr lang="en-GB" sz="1600" dirty="0"/>
          </a:p>
        </p:txBody>
      </p:sp>
      <p:pic>
        <p:nvPicPr>
          <p:cNvPr id="9" name="Picture 8" descr="blauwrooster.png"/>
          <p:cNvPicPr>
            <a:picLocks noChangeAspect="1"/>
          </p:cNvPicPr>
          <p:nvPr/>
        </p:nvPicPr>
        <p:blipFill>
          <a:blip r:embed="rId4" cstate="print"/>
          <a:srcRect b="34563"/>
          <a:stretch>
            <a:fillRect/>
          </a:stretch>
        </p:blipFill>
        <p:spPr bwMode="auto">
          <a:xfrm>
            <a:off x="595536" y="2276872"/>
            <a:ext cx="35798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test1.png"/>
          <p:cNvPicPr>
            <a:picLocks noChangeAspect="1"/>
          </p:cNvPicPr>
          <p:nvPr/>
        </p:nvPicPr>
        <p:blipFill>
          <a:blip r:embed="rId5" cstate="print"/>
          <a:srcRect b="33746"/>
          <a:stretch>
            <a:fillRect/>
          </a:stretch>
        </p:blipFill>
        <p:spPr bwMode="auto">
          <a:xfrm>
            <a:off x="611560" y="2276872"/>
            <a:ext cx="34559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25571" y="2708920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any STM observations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0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"/>
    </mc:Choice>
    <mc:Fallback xmlns="">
      <p:transition spd="slow" advTm="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oire</a:t>
            </a:r>
            <a:r>
              <a:rPr lang="en-US" dirty="0"/>
              <a:t>`</a:t>
            </a:r>
            <a:r>
              <a:rPr lang="en-US" dirty="0" smtClean="0"/>
              <a:t> </a:t>
            </a:r>
            <a:r>
              <a:rPr lang="en-US" dirty="0" smtClean="0"/>
              <a:t>silk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513" y="1580287"/>
            <a:ext cx="4512501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24" y="1196752"/>
            <a:ext cx="331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silk, used in traditional clothes</a:t>
            </a:r>
          </a:p>
          <a:p>
            <a:r>
              <a:rPr lang="en-US" dirty="0"/>
              <a:t>i</a:t>
            </a:r>
            <a:r>
              <a:rPr lang="en-US" dirty="0" smtClean="0"/>
              <a:t>n the Netherlands </a:t>
            </a:r>
          </a:p>
          <a:p>
            <a:r>
              <a:rPr lang="en-US" dirty="0"/>
              <a:t>a</a:t>
            </a:r>
            <a:r>
              <a:rPr lang="en-US" dirty="0" smtClean="0"/>
              <a:t>s status symbol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3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pening dia'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AAAAA"/>
      </a:accent3>
      <a:accent4>
        <a:srgbClr val="DADADA"/>
      </a:accent4>
      <a:accent5>
        <a:srgbClr val="DBADAB"/>
      </a:accent5>
      <a:accent6>
        <a:srgbClr val="595A59"/>
      </a:accent6>
      <a:hlink>
        <a:srgbClr val="0089B9"/>
      </a:hlink>
      <a:folHlink>
        <a:srgbClr val="0089B9"/>
      </a:folHlink>
    </a:clrScheme>
    <a:fontScheme name="1_Opening dia'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Opening dia'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pening dia'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AAAAA"/>
      </a:accent3>
      <a:accent4>
        <a:srgbClr val="DADADA"/>
      </a:accent4>
      <a:accent5>
        <a:srgbClr val="DBADAB"/>
      </a:accent5>
      <a:accent6>
        <a:srgbClr val="595A59"/>
      </a:accent6>
      <a:hlink>
        <a:srgbClr val="0089B9"/>
      </a:hlink>
      <a:folHlink>
        <a:srgbClr val="0089B9"/>
      </a:folHlink>
    </a:clrScheme>
    <a:fontScheme name="1_Opening dia'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Opening dia'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pening dia'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AAAAA"/>
      </a:accent3>
      <a:accent4>
        <a:srgbClr val="DADADA"/>
      </a:accent4>
      <a:accent5>
        <a:srgbClr val="DBADAB"/>
      </a:accent5>
      <a:accent6>
        <a:srgbClr val="595A59"/>
      </a:accent6>
      <a:hlink>
        <a:srgbClr val="0089B9"/>
      </a:hlink>
      <a:folHlink>
        <a:srgbClr val="0089B9"/>
      </a:folHlink>
    </a:clrScheme>
    <a:fontScheme name="1_Opening dia'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Opening dia'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16976</TotalTime>
  <Words>1114</Words>
  <Application>Microsoft Office PowerPoint</Application>
  <PresentationFormat>On-screen Show (4:3)</PresentationFormat>
  <Paragraphs>270</Paragraphs>
  <Slides>38</Slides>
  <Notes>8</Notes>
  <HiddenSlides>1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1_Custom Design</vt:lpstr>
      <vt:lpstr>1_Opening dia's</vt:lpstr>
      <vt:lpstr>1_Default Design</vt:lpstr>
      <vt:lpstr>2_Opening dia's</vt:lpstr>
      <vt:lpstr>2_Default Design</vt:lpstr>
      <vt:lpstr>3_Opening dia's</vt:lpstr>
      <vt:lpstr>3_Default Design</vt:lpstr>
      <vt:lpstr>4_Default Design</vt:lpstr>
      <vt:lpstr>Moire’ patterns in graphene</vt:lpstr>
      <vt:lpstr>Moire’ patterns in graphene </vt:lpstr>
      <vt:lpstr>graphene: till 2004 the missing structure</vt:lpstr>
      <vt:lpstr>graphene: why so special</vt:lpstr>
      <vt:lpstr>graphene on h-BN</vt:lpstr>
      <vt:lpstr>PowerPoint Presentation</vt:lpstr>
      <vt:lpstr>van der Waals heterostructures</vt:lpstr>
      <vt:lpstr>moire’ patterns </vt:lpstr>
      <vt:lpstr>moire` silk</vt:lpstr>
      <vt:lpstr>moire’ patterns: geometric constructions </vt:lpstr>
      <vt:lpstr>moire’ patterns: graphene on graphite</vt:lpstr>
      <vt:lpstr>lattice relaxations minimize energy</vt:lpstr>
      <vt:lpstr>lattice relaxation: graphene on graphite substrate</vt:lpstr>
      <vt:lpstr>moire’ patterns: graphene on graphite</vt:lpstr>
      <vt:lpstr>out of plane displacements z</vt:lpstr>
      <vt:lpstr>out of plane displacements z</vt:lpstr>
      <vt:lpstr>out of plane displacements z</vt:lpstr>
      <vt:lpstr>graphene on hexagonal Boron Nitride  (h-BN)</vt:lpstr>
      <vt:lpstr>experiment: graphene on h-BN</vt:lpstr>
      <vt:lpstr>exp: graphene on h-BN, comm-incomm transition</vt:lpstr>
      <vt:lpstr>constructing a graphene-hBN supercell</vt:lpstr>
      <vt:lpstr>different displacement  distributions</vt:lpstr>
      <vt:lpstr>not quite as in experiment</vt:lpstr>
      <vt:lpstr>C-B interaction  from =CN interaction to zero</vt:lpstr>
      <vt:lpstr>moire` as  magnifying glass</vt:lpstr>
      <vt:lpstr>moire magnifies interlayer interactions </vt:lpstr>
      <vt:lpstr>effect of moire` patterns on electronic structure</vt:lpstr>
      <vt:lpstr>tight binding parameters</vt:lpstr>
      <vt:lpstr>density of states (DOS)</vt:lpstr>
      <vt:lpstr>magnetic field: Landau levels</vt:lpstr>
      <vt:lpstr>Moire’ patterns in graphene </vt:lpstr>
      <vt:lpstr>out of plane displacements z</vt:lpstr>
      <vt:lpstr>Atomistic vs DFT</vt:lpstr>
      <vt:lpstr>graphene is extremely stiff</vt:lpstr>
      <vt:lpstr>stacking energy</vt:lpstr>
      <vt:lpstr>scale down CB interactions</vt:lpstr>
      <vt:lpstr>magnetic field: Landau levels</vt:lpstr>
      <vt:lpstr>magnetic field: Landau levels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fasolino</dc:creator>
  <cp:lastModifiedBy>Annalisa fasolino</cp:lastModifiedBy>
  <cp:revision>440</cp:revision>
  <dcterms:created xsi:type="dcterms:W3CDTF">2007-10-27T16:01:17Z</dcterms:created>
  <dcterms:modified xsi:type="dcterms:W3CDTF">2015-09-16T17:21:53Z</dcterms:modified>
</cp:coreProperties>
</file>