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4" r:id="rId8"/>
    <p:sldId id="262" r:id="rId9"/>
    <p:sldId id="263" r:id="rId10"/>
    <p:sldId id="276" r:id="rId11"/>
    <p:sldId id="265" r:id="rId12"/>
    <p:sldId id="267" r:id="rId13"/>
    <p:sldId id="268" r:id="rId14"/>
    <p:sldId id="269" r:id="rId15"/>
    <p:sldId id="281" r:id="rId16"/>
    <p:sldId id="266" r:id="rId17"/>
    <p:sldId id="272" r:id="rId18"/>
    <p:sldId id="274" r:id="rId19"/>
    <p:sldId id="270" r:id="rId20"/>
    <p:sldId id="271" r:id="rId21"/>
    <p:sldId id="273" r:id="rId22"/>
    <p:sldId id="275" r:id="rId23"/>
    <p:sldId id="277" r:id="rId24"/>
    <p:sldId id="278" r:id="rId25"/>
    <p:sldId id="280" r:id="rId26"/>
    <p:sldId id="279" r:id="rId27"/>
    <p:sldId id="282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78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56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184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91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04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2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42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82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20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30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34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3F79F-9654-42DF-881F-88BD87D15FDE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90F43-16E6-4040-B0ED-70942085C1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30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02154" y="976923"/>
            <a:ext cx="9144000" cy="3306763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Un sistema tomografico trasportabile leggero per grandi oggetti: evoluzione e prime esperienze sul campo.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02154" y="4696192"/>
            <a:ext cx="9144000" cy="1655762"/>
          </a:xfrm>
        </p:spPr>
        <p:txBody>
          <a:bodyPr/>
          <a:lstStyle/>
          <a:p>
            <a:r>
              <a:rPr lang="it-IT" dirty="0" err="1" smtClean="0"/>
              <a:t>M.Bettuzzi</a:t>
            </a:r>
            <a:r>
              <a:rPr lang="it-IT" dirty="0" smtClean="0"/>
              <a:t>, </a:t>
            </a:r>
            <a:r>
              <a:rPr lang="it-IT" dirty="0" err="1" smtClean="0"/>
              <a:t>R.Brancaccio</a:t>
            </a:r>
            <a:r>
              <a:rPr lang="it-IT" dirty="0" smtClean="0"/>
              <a:t>, </a:t>
            </a:r>
            <a:r>
              <a:rPr lang="it-IT" dirty="0" err="1" smtClean="0"/>
              <a:t>M.P.Morigi</a:t>
            </a:r>
            <a:r>
              <a:rPr lang="it-IT" dirty="0" smtClean="0"/>
              <a:t>, </a:t>
            </a:r>
            <a:r>
              <a:rPr lang="it-IT" dirty="0" err="1" smtClean="0"/>
              <a:t>E.Peccenini</a:t>
            </a:r>
            <a:r>
              <a:rPr lang="it-IT" dirty="0"/>
              <a:t> </a:t>
            </a:r>
            <a:r>
              <a:rPr lang="it-IT" dirty="0" smtClean="0"/>
              <a:t>and </a:t>
            </a:r>
            <a:r>
              <a:rPr lang="it-IT" dirty="0" err="1" smtClean="0"/>
              <a:t>F.Casali</a:t>
            </a:r>
            <a:endParaRPr lang="it-IT" dirty="0"/>
          </a:p>
          <a:p>
            <a:r>
              <a:rPr lang="it-IT" dirty="0" smtClean="0"/>
              <a:t>Università di Bologna – Dipartimento di Fisica e Astronomia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84554" y="452337"/>
            <a:ext cx="1151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101° CONGRESSO NAZIONALE DELLA SOCIETA’ ITALIANA DI FISICA 21-25 SETTEMBRE 2015 - ROMA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4" y="1635765"/>
            <a:ext cx="906585" cy="8518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3" y="3724601"/>
            <a:ext cx="1222063" cy="5458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7" y="2729035"/>
            <a:ext cx="1077058" cy="7932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7" y="5823546"/>
            <a:ext cx="757850" cy="71278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5" y="4472760"/>
            <a:ext cx="866898" cy="1040278"/>
          </a:xfrm>
          <a:prstGeom prst="rect">
            <a:avLst/>
          </a:prstGeom>
        </p:spPr>
      </p:pic>
      <p:pic>
        <p:nvPicPr>
          <p:cNvPr id="2050" name="Picture 2" descr="https://iononfaccioniente.files.wordpress.com/2013/07/sifb.gif?w=7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1" y="311673"/>
            <a:ext cx="1200273" cy="75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3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54031" y="2883876"/>
            <a:ext cx="6228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/>
              <a:t>RISULTATI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1379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compresso microsoft 80% - head fu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04"/>
            <a:ext cx="641301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63" y="75304"/>
            <a:ext cx="644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24" y="0"/>
            <a:ext cx="5692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4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349938" cy="67415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85" y="629786"/>
            <a:ext cx="5603115" cy="563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73" y="0"/>
            <a:ext cx="5803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ompresso microsoft 80% - oc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698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0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41" y="19425"/>
            <a:ext cx="5158069" cy="68774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1" y="0"/>
            <a:ext cx="4568697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190512" y="3100892"/>
            <a:ext cx="2775473" cy="656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/>
          <p:cNvCxnSpPr/>
          <p:nvPr/>
        </p:nvCxnSpPr>
        <p:spPr>
          <a:xfrm>
            <a:off x="5927464" y="3840480"/>
            <a:ext cx="604579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61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34" y="895508"/>
            <a:ext cx="10058400" cy="52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1075764"/>
            <a:ext cx="10058400" cy="43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6455" y="493962"/>
            <a:ext cx="7367954" cy="272195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NUOVE RICHIESTE</a:t>
            </a:r>
            <a:br>
              <a:rPr lang="it-IT" dirty="0" smtClean="0"/>
            </a:br>
            <a:r>
              <a:rPr lang="it-IT" dirty="0" smtClean="0"/>
              <a:t>tomografia computerizzata </a:t>
            </a:r>
            <a:r>
              <a:rPr lang="it-IT" i="1" dirty="0" smtClean="0"/>
              <a:t>in situ</a:t>
            </a:r>
            <a:r>
              <a:rPr lang="it-IT" dirty="0" smtClean="0"/>
              <a:t> di una statua africana in legno del Museo </a:t>
            </a:r>
            <a:r>
              <a:rPr lang="it-IT" dirty="0" err="1" smtClean="0"/>
              <a:t>Pigorini</a:t>
            </a:r>
            <a:r>
              <a:rPr lang="it-IT" dirty="0" smtClean="0"/>
              <a:t> di Roma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46455" y="3410258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richiesta era dovuta al fatto che il </a:t>
            </a:r>
            <a:r>
              <a:rPr lang="it-IT" dirty="0" err="1" smtClean="0"/>
              <a:t>Metropolitan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r>
              <a:rPr lang="it-IT" dirty="0" smtClean="0"/>
              <a:t> aveva chiesto in prestito l’opera per una mostra a New York e per questo motivo c’erano serie preoccupazioni per il lungo viaggio che la statua avrebbe dovuto affrontare.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46455" y="4902444"/>
            <a:ext cx="568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Alcune zone deboli o ritenute fragili erano suscettibili di rotture durante il trasporto. 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54" y="0"/>
            <a:ext cx="3403546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83" y="0"/>
            <a:ext cx="4480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5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7" y="172122"/>
            <a:ext cx="10058400" cy="65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4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1" y="0"/>
            <a:ext cx="8606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bolo_002_compresso microsoft 90%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095500"/>
            <a:ext cx="7620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4" y="891111"/>
            <a:ext cx="10058400" cy="52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" y="725567"/>
            <a:ext cx="10058400" cy="52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9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5" y="196417"/>
            <a:ext cx="4800600" cy="63912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43" y="0"/>
            <a:ext cx="4958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6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3" y="375805"/>
            <a:ext cx="11422495" cy="61388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" y="589849"/>
            <a:ext cx="11085080" cy="59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39999" y="3048000"/>
            <a:ext cx="658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latin typeface="+mj-lt"/>
              </a:rPr>
              <a:t>FINE</a:t>
            </a:r>
            <a:endParaRPr lang="it-IT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58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28" y="1"/>
            <a:ext cx="4106043" cy="273538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0854" cy="273538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5384"/>
            <a:ext cx="2749900" cy="412261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1" y="0"/>
            <a:ext cx="4574479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73" y="2738554"/>
            <a:ext cx="4383148" cy="4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2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1462" y="349495"/>
            <a:ext cx="10515600" cy="2065460"/>
          </a:xfrm>
        </p:spPr>
        <p:txBody>
          <a:bodyPr>
            <a:normAutofit/>
          </a:bodyPr>
          <a:lstStyle/>
          <a:p>
            <a:r>
              <a:rPr lang="it-IT" dirty="0" smtClean="0"/>
              <a:t>EVOLUZIONE</a:t>
            </a:r>
            <a:br>
              <a:rPr lang="it-IT" dirty="0" smtClean="0"/>
            </a:br>
            <a:r>
              <a:rPr lang="it-IT" dirty="0" smtClean="0"/>
              <a:t>upgrade del  nostro sistema mobile per la tomografia di grandi oggetti.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15" y="2602523"/>
            <a:ext cx="6451153" cy="384366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61462" y="2836984"/>
            <a:ext cx="49315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L’upgrade sostanzialmente consiste in:</a:t>
            </a:r>
          </a:p>
          <a:p>
            <a:endParaRPr lang="it-IT" dirty="0" smtClean="0"/>
          </a:p>
          <a:p>
            <a:pPr marL="342900" indent="-342900">
              <a:buAutoNum type="arabicParenBoth"/>
            </a:pPr>
            <a:r>
              <a:rPr lang="it-IT" dirty="0" smtClean="0"/>
              <a:t>nuovo asse verticale indispensabile per movimentare la sorgente</a:t>
            </a:r>
          </a:p>
          <a:p>
            <a:pPr marL="342900" indent="-342900">
              <a:buAutoNum type="arabicParenBoth"/>
            </a:pPr>
            <a:r>
              <a:rPr lang="it-IT" dirty="0" smtClean="0"/>
              <a:t>una base robusta di appoggio e una nuova piattaforma rotativa per l’oggetto </a:t>
            </a:r>
            <a:endParaRPr lang="it-IT" dirty="0"/>
          </a:p>
          <a:p>
            <a:pPr marL="342900" indent="-342900">
              <a:buAutoNum type="arabicParenBoth"/>
            </a:pPr>
            <a:endParaRPr lang="it-IT" dirty="0" smtClean="0"/>
          </a:p>
          <a:p>
            <a:r>
              <a:rPr lang="it-IT" dirty="0" smtClean="0"/>
              <a:t>Il resto del sistema sostanzialmente rimane quello utilizzato a luglio 2014 per la TAC della Muta di Raffaello.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540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4" y="1959243"/>
            <a:ext cx="4378036" cy="48987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395381" cy="489527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40738" y="247314"/>
            <a:ext cx="4321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nuovo asse di traslazione verticale per il tubo a raggi X integrato nel sistema di controllo degli assi del rivelatore.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541079" y="5747099"/>
            <a:ext cx="4173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La nuova base per la piattaforma rotativa porta l’oggetto alla quota minima del rivelatore.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54" y="2716336"/>
            <a:ext cx="2016369" cy="14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815"/>
            <a:ext cx="7608278" cy="507218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1" y="0"/>
            <a:ext cx="4574479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85803" y="172123"/>
            <a:ext cx="7122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latin typeface="+mj-lt"/>
              </a:rPr>
              <a:t>SET-UP IN SITU</a:t>
            </a:r>
          </a:p>
          <a:p>
            <a:r>
              <a:rPr lang="it-IT" sz="4400" dirty="0" smtClean="0">
                <a:latin typeface="+mj-lt"/>
              </a:rPr>
              <a:t>Museo </a:t>
            </a:r>
            <a:r>
              <a:rPr lang="it-IT" sz="4400" dirty="0" err="1" smtClean="0">
                <a:latin typeface="+mj-lt"/>
              </a:rPr>
              <a:t>Pigorini</a:t>
            </a:r>
            <a:r>
              <a:rPr lang="it-IT" sz="4400" dirty="0" smtClean="0">
                <a:latin typeface="+mj-lt"/>
              </a:rPr>
              <a:t> di 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41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898"/>
            <a:ext cx="4139530" cy="54011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30" y="1456899"/>
            <a:ext cx="3598133" cy="540110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6253" y="23534"/>
            <a:ext cx="119426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latin typeface="+mj-lt"/>
              </a:rPr>
              <a:t>L’OGGETTO</a:t>
            </a:r>
          </a:p>
          <a:p>
            <a:r>
              <a:rPr lang="it-IT" sz="4400" dirty="0">
                <a:latin typeface="+mj-lt"/>
              </a:rPr>
              <a:t>s</a:t>
            </a:r>
            <a:r>
              <a:rPr lang="it-IT" sz="4400" dirty="0" smtClean="0">
                <a:latin typeface="+mj-lt"/>
              </a:rPr>
              <a:t>tatua africana in posizione per la scansione CT</a:t>
            </a:r>
            <a:endParaRPr lang="it-IT" sz="4400" dirty="0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63" y="1470084"/>
            <a:ext cx="3598133" cy="540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37" y="826657"/>
            <a:ext cx="2157529" cy="5231634"/>
          </a:xfrm>
          <a:prstGeom prst="rect">
            <a:avLst/>
          </a:prstGeom>
        </p:spPr>
      </p:pic>
      <p:grpSp>
        <p:nvGrpSpPr>
          <p:cNvPr id="114" name="Gruppo 113"/>
          <p:cNvGrpSpPr/>
          <p:nvPr/>
        </p:nvGrpSpPr>
        <p:grpSpPr>
          <a:xfrm>
            <a:off x="7748540" y="1940206"/>
            <a:ext cx="2158520" cy="448098"/>
            <a:chOff x="3163984" y="1431339"/>
            <a:chExt cx="2835079" cy="587399"/>
          </a:xfrm>
        </p:grpSpPr>
        <p:sp>
          <p:nvSpPr>
            <p:cNvPr id="46" name="Rettangolo 45"/>
            <p:cNvSpPr/>
            <p:nvPr/>
          </p:nvSpPr>
          <p:spPr>
            <a:xfrm>
              <a:off x="3163984" y="1434478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3623000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4082016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4541032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5000048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5459063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9" name="Gruppo 108"/>
          <p:cNvGrpSpPr/>
          <p:nvPr/>
        </p:nvGrpSpPr>
        <p:grpSpPr>
          <a:xfrm>
            <a:off x="8066196" y="1483891"/>
            <a:ext cx="1459567" cy="453134"/>
            <a:chOff x="5729064" y="2058652"/>
            <a:chExt cx="1917048" cy="561600"/>
          </a:xfrm>
        </p:grpSpPr>
        <p:sp>
          <p:nvSpPr>
            <p:cNvPr id="110" name="Rettangolo 109"/>
            <p:cNvSpPr/>
            <p:nvPr/>
          </p:nvSpPr>
          <p:spPr>
            <a:xfrm>
              <a:off x="5729064" y="2058652"/>
              <a:ext cx="540000" cy="5616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Rettangolo 110"/>
            <p:cNvSpPr/>
            <p:nvPr/>
          </p:nvSpPr>
          <p:spPr>
            <a:xfrm>
              <a:off x="6188080" y="2058652"/>
              <a:ext cx="540000" cy="5616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Rettangolo 111"/>
            <p:cNvSpPr/>
            <p:nvPr/>
          </p:nvSpPr>
          <p:spPr>
            <a:xfrm>
              <a:off x="6647096" y="2058652"/>
              <a:ext cx="540000" cy="5616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Rettangolo 112"/>
            <p:cNvSpPr/>
            <p:nvPr/>
          </p:nvSpPr>
          <p:spPr>
            <a:xfrm>
              <a:off x="7106112" y="2058652"/>
              <a:ext cx="540000" cy="5616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5" name="Gruppo 114"/>
          <p:cNvGrpSpPr/>
          <p:nvPr/>
        </p:nvGrpSpPr>
        <p:grpSpPr>
          <a:xfrm>
            <a:off x="7747548" y="2394126"/>
            <a:ext cx="2158520" cy="448098"/>
            <a:chOff x="3163984" y="1431339"/>
            <a:chExt cx="2835079" cy="587399"/>
          </a:xfrm>
        </p:grpSpPr>
        <p:sp>
          <p:nvSpPr>
            <p:cNvPr id="116" name="Rettangolo 115"/>
            <p:cNvSpPr/>
            <p:nvPr/>
          </p:nvSpPr>
          <p:spPr>
            <a:xfrm>
              <a:off x="3163984" y="1434478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Rettangolo 116"/>
            <p:cNvSpPr/>
            <p:nvPr/>
          </p:nvSpPr>
          <p:spPr>
            <a:xfrm>
              <a:off x="3623000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8" name="Rettangolo 117"/>
            <p:cNvSpPr/>
            <p:nvPr/>
          </p:nvSpPr>
          <p:spPr>
            <a:xfrm>
              <a:off x="4082016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Rettangolo 118"/>
            <p:cNvSpPr/>
            <p:nvPr/>
          </p:nvSpPr>
          <p:spPr>
            <a:xfrm>
              <a:off x="4541032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0" name="Rettangolo 119"/>
            <p:cNvSpPr/>
            <p:nvPr/>
          </p:nvSpPr>
          <p:spPr>
            <a:xfrm>
              <a:off x="5000048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1" name="Rettangolo 120"/>
            <p:cNvSpPr/>
            <p:nvPr/>
          </p:nvSpPr>
          <p:spPr>
            <a:xfrm>
              <a:off x="5459063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2" name="Gruppo 121"/>
          <p:cNvGrpSpPr/>
          <p:nvPr/>
        </p:nvGrpSpPr>
        <p:grpSpPr>
          <a:xfrm>
            <a:off x="7747548" y="2839830"/>
            <a:ext cx="2158520" cy="448098"/>
            <a:chOff x="3163984" y="1431339"/>
            <a:chExt cx="2835079" cy="587399"/>
          </a:xfrm>
        </p:grpSpPr>
        <p:sp>
          <p:nvSpPr>
            <p:cNvPr id="123" name="Rettangolo 122"/>
            <p:cNvSpPr/>
            <p:nvPr/>
          </p:nvSpPr>
          <p:spPr>
            <a:xfrm>
              <a:off x="3163984" y="1434478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4" name="Rettangolo 123"/>
            <p:cNvSpPr/>
            <p:nvPr/>
          </p:nvSpPr>
          <p:spPr>
            <a:xfrm>
              <a:off x="3623000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5" name="Rettangolo 124"/>
            <p:cNvSpPr/>
            <p:nvPr/>
          </p:nvSpPr>
          <p:spPr>
            <a:xfrm>
              <a:off x="4082016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6" name="Rettangolo 125"/>
            <p:cNvSpPr/>
            <p:nvPr/>
          </p:nvSpPr>
          <p:spPr>
            <a:xfrm>
              <a:off x="4541032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7" name="Rettangolo 126"/>
            <p:cNvSpPr/>
            <p:nvPr/>
          </p:nvSpPr>
          <p:spPr>
            <a:xfrm>
              <a:off x="5000048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8" name="Rettangolo 127"/>
            <p:cNvSpPr/>
            <p:nvPr/>
          </p:nvSpPr>
          <p:spPr>
            <a:xfrm>
              <a:off x="5459063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9" name="Gruppo 128"/>
          <p:cNvGrpSpPr/>
          <p:nvPr/>
        </p:nvGrpSpPr>
        <p:grpSpPr>
          <a:xfrm>
            <a:off x="7744846" y="4189483"/>
            <a:ext cx="2158520" cy="448098"/>
            <a:chOff x="3163984" y="1431339"/>
            <a:chExt cx="2835079" cy="587399"/>
          </a:xfrm>
        </p:grpSpPr>
        <p:sp>
          <p:nvSpPr>
            <p:cNvPr id="130" name="Rettangolo 129"/>
            <p:cNvSpPr/>
            <p:nvPr/>
          </p:nvSpPr>
          <p:spPr>
            <a:xfrm>
              <a:off x="3163984" y="1434478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1" name="Rettangolo 130"/>
            <p:cNvSpPr/>
            <p:nvPr/>
          </p:nvSpPr>
          <p:spPr>
            <a:xfrm>
              <a:off x="3623000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2" name="Rettangolo 131"/>
            <p:cNvSpPr/>
            <p:nvPr/>
          </p:nvSpPr>
          <p:spPr>
            <a:xfrm>
              <a:off x="4082016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3" name="Rettangolo 132"/>
            <p:cNvSpPr/>
            <p:nvPr/>
          </p:nvSpPr>
          <p:spPr>
            <a:xfrm>
              <a:off x="4541032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4" name="Rettangolo 133"/>
            <p:cNvSpPr/>
            <p:nvPr/>
          </p:nvSpPr>
          <p:spPr>
            <a:xfrm>
              <a:off x="5000048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" name="Rettangolo 134"/>
            <p:cNvSpPr/>
            <p:nvPr/>
          </p:nvSpPr>
          <p:spPr>
            <a:xfrm>
              <a:off x="5459063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6" name="Gruppo 135"/>
          <p:cNvGrpSpPr/>
          <p:nvPr/>
        </p:nvGrpSpPr>
        <p:grpSpPr>
          <a:xfrm>
            <a:off x="7744846" y="3296361"/>
            <a:ext cx="2158520" cy="448098"/>
            <a:chOff x="3163984" y="1431339"/>
            <a:chExt cx="2835079" cy="587399"/>
          </a:xfrm>
        </p:grpSpPr>
        <p:sp>
          <p:nvSpPr>
            <p:cNvPr id="137" name="Rettangolo 136"/>
            <p:cNvSpPr/>
            <p:nvPr/>
          </p:nvSpPr>
          <p:spPr>
            <a:xfrm>
              <a:off x="3163984" y="1434478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8" name="Rettangolo 137"/>
            <p:cNvSpPr/>
            <p:nvPr/>
          </p:nvSpPr>
          <p:spPr>
            <a:xfrm>
              <a:off x="3623000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9" name="Rettangolo 138"/>
            <p:cNvSpPr/>
            <p:nvPr/>
          </p:nvSpPr>
          <p:spPr>
            <a:xfrm>
              <a:off x="4082016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0" name="Rettangolo 139"/>
            <p:cNvSpPr/>
            <p:nvPr/>
          </p:nvSpPr>
          <p:spPr>
            <a:xfrm>
              <a:off x="4541032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1" name="Rettangolo 140"/>
            <p:cNvSpPr/>
            <p:nvPr/>
          </p:nvSpPr>
          <p:spPr>
            <a:xfrm>
              <a:off x="5000048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2" name="Rettangolo 141"/>
            <p:cNvSpPr/>
            <p:nvPr/>
          </p:nvSpPr>
          <p:spPr>
            <a:xfrm>
              <a:off x="5459063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3" name="Gruppo 142"/>
          <p:cNvGrpSpPr/>
          <p:nvPr/>
        </p:nvGrpSpPr>
        <p:grpSpPr>
          <a:xfrm>
            <a:off x="7746258" y="3743780"/>
            <a:ext cx="2158520" cy="448098"/>
            <a:chOff x="3163984" y="1431339"/>
            <a:chExt cx="2835079" cy="587399"/>
          </a:xfrm>
        </p:grpSpPr>
        <p:sp>
          <p:nvSpPr>
            <p:cNvPr id="144" name="Rettangolo 143"/>
            <p:cNvSpPr/>
            <p:nvPr/>
          </p:nvSpPr>
          <p:spPr>
            <a:xfrm>
              <a:off x="3163984" y="1434478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Rettangolo 144"/>
            <p:cNvSpPr/>
            <p:nvPr/>
          </p:nvSpPr>
          <p:spPr>
            <a:xfrm>
              <a:off x="3623000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Rettangolo 145"/>
            <p:cNvSpPr/>
            <p:nvPr/>
          </p:nvSpPr>
          <p:spPr>
            <a:xfrm>
              <a:off x="4082016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7" name="Rettangolo 146"/>
            <p:cNvSpPr/>
            <p:nvPr/>
          </p:nvSpPr>
          <p:spPr>
            <a:xfrm>
              <a:off x="4541032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8" name="Rettangolo 147"/>
            <p:cNvSpPr/>
            <p:nvPr/>
          </p:nvSpPr>
          <p:spPr>
            <a:xfrm>
              <a:off x="5000048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9" name="Rettangolo 148"/>
            <p:cNvSpPr/>
            <p:nvPr/>
          </p:nvSpPr>
          <p:spPr>
            <a:xfrm>
              <a:off x="5459063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8067187" y="1030757"/>
            <a:ext cx="1459567" cy="453134"/>
            <a:chOff x="3572333" y="119023"/>
            <a:chExt cx="1917048" cy="594000"/>
          </a:xfrm>
        </p:grpSpPr>
        <p:sp>
          <p:nvSpPr>
            <p:cNvPr id="151" name="Rettangolo 150"/>
            <p:cNvSpPr/>
            <p:nvPr/>
          </p:nvSpPr>
          <p:spPr>
            <a:xfrm>
              <a:off x="3572333" y="119023"/>
              <a:ext cx="540000" cy="594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2" name="Rettangolo 151"/>
            <p:cNvSpPr/>
            <p:nvPr/>
          </p:nvSpPr>
          <p:spPr>
            <a:xfrm>
              <a:off x="4031349" y="119023"/>
              <a:ext cx="540000" cy="594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" name="Rettangolo 152"/>
            <p:cNvSpPr/>
            <p:nvPr/>
          </p:nvSpPr>
          <p:spPr>
            <a:xfrm>
              <a:off x="4490365" y="119023"/>
              <a:ext cx="540000" cy="594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4" name="Rettangolo 153"/>
            <p:cNvSpPr/>
            <p:nvPr/>
          </p:nvSpPr>
          <p:spPr>
            <a:xfrm>
              <a:off x="4949381" y="119023"/>
              <a:ext cx="540000" cy="594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0" name="Gruppo 159"/>
          <p:cNvGrpSpPr/>
          <p:nvPr/>
        </p:nvGrpSpPr>
        <p:grpSpPr>
          <a:xfrm>
            <a:off x="8098016" y="5070636"/>
            <a:ext cx="1459567" cy="453134"/>
            <a:chOff x="5729064" y="2058652"/>
            <a:chExt cx="1917048" cy="561600"/>
          </a:xfrm>
        </p:grpSpPr>
        <p:sp>
          <p:nvSpPr>
            <p:cNvPr id="161" name="Rettangolo 160"/>
            <p:cNvSpPr/>
            <p:nvPr/>
          </p:nvSpPr>
          <p:spPr>
            <a:xfrm>
              <a:off x="5729064" y="2058652"/>
              <a:ext cx="540000" cy="5616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2" name="Rettangolo 161"/>
            <p:cNvSpPr/>
            <p:nvPr/>
          </p:nvSpPr>
          <p:spPr>
            <a:xfrm>
              <a:off x="6188080" y="2058652"/>
              <a:ext cx="540000" cy="5616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3" name="Rettangolo 162"/>
            <p:cNvSpPr/>
            <p:nvPr/>
          </p:nvSpPr>
          <p:spPr>
            <a:xfrm>
              <a:off x="6647096" y="2058652"/>
              <a:ext cx="540000" cy="5616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4" name="Rettangolo 163"/>
            <p:cNvSpPr/>
            <p:nvPr/>
          </p:nvSpPr>
          <p:spPr>
            <a:xfrm>
              <a:off x="7106112" y="2058652"/>
              <a:ext cx="540000" cy="5616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5" name="Gruppo 164"/>
          <p:cNvGrpSpPr/>
          <p:nvPr/>
        </p:nvGrpSpPr>
        <p:grpSpPr>
          <a:xfrm>
            <a:off x="7750522" y="4629969"/>
            <a:ext cx="2158520" cy="448098"/>
            <a:chOff x="3163984" y="1431339"/>
            <a:chExt cx="2835079" cy="587399"/>
          </a:xfrm>
        </p:grpSpPr>
        <p:sp>
          <p:nvSpPr>
            <p:cNvPr id="166" name="Rettangolo 165"/>
            <p:cNvSpPr/>
            <p:nvPr/>
          </p:nvSpPr>
          <p:spPr>
            <a:xfrm>
              <a:off x="3163984" y="1434478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7" name="Rettangolo 166"/>
            <p:cNvSpPr/>
            <p:nvPr/>
          </p:nvSpPr>
          <p:spPr>
            <a:xfrm>
              <a:off x="3623000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8" name="Rettangolo 167"/>
            <p:cNvSpPr/>
            <p:nvPr/>
          </p:nvSpPr>
          <p:spPr>
            <a:xfrm>
              <a:off x="4082016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9" name="Rettangolo 168"/>
            <p:cNvSpPr/>
            <p:nvPr/>
          </p:nvSpPr>
          <p:spPr>
            <a:xfrm>
              <a:off x="4541032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0" name="Rettangolo 169"/>
            <p:cNvSpPr/>
            <p:nvPr/>
          </p:nvSpPr>
          <p:spPr>
            <a:xfrm>
              <a:off x="5000048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1" name="Rettangolo 170"/>
            <p:cNvSpPr/>
            <p:nvPr/>
          </p:nvSpPr>
          <p:spPr>
            <a:xfrm>
              <a:off x="5459063" y="1431339"/>
              <a:ext cx="540000" cy="58426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3" name="Gruppo 172"/>
          <p:cNvGrpSpPr/>
          <p:nvPr/>
        </p:nvGrpSpPr>
        <p:grpSpPr>
          <a:xfrm>
            <a:off x="7752554" y="5523770"/>
            <a:ext cx="1804037" cy="453134"/>
            <a:chOff x="3159083" y="6008785"/>
            <a:chExt cx="2369488" cy="594000"/>
          </a:xfrm>
        </p:grpSpPr>
        <p:sp>
          <p:nvSpPr>
            <p:cNvPr id="156" name="Rettangolo 155"/>
            <p:cNvSpPr/>
            <p:nvPr/>
          </p:nvSpPr>
          <p:spPr>
            <a:xfrm>
              <a:off x="3611523" y="6008785"/>
              <a:ext cx="540000" cy="594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7" name="Rettangolo 156"/>
            <p:cNvSpPr/>
            <p:nvPr/>
          </p:nvSpPr>
          <p:spPr>
            <a:xfrm>
              <a:off x="4070539" y="6008785"/>
              <a:ext cx="540000" cy="594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8" name="Rettangolo 157"/>
            <p:cNvSpPr/>
            <p:nvPr/>
          </p:nvSpPr>
          <p:spPr>
            <a:xfrm>
              <a:off x="4529555" y="6008785"/>
              <a:ext cx="540000" cy="594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9" name="Rettangolo 158"/>
            <p:cNvSpPr/>
            <p:nvPr/>
          </p:nvSpPr>
          <p:spPr>
            <a:xfrm>
              <a:off x="4988571" y="6008785"/>
              <a:ext cx="540000" cy="594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2" name="Rettangolo 171"/>
            <p:cNvSpPr/>
            <p:nvPr/>
          </p:nvSpPr>
          <p:spPr>
            <a:xfrm>
              <a:off x="3159083" y="6008785"/>
              <a:ext cx="540000" cy="594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254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4" name="CasellaDiTesto 173"/>
          <p:cNvSpPr txBox="1"/>
          <p:nvPr/>
        </p:nvSpPr>
        <p:spPr>
          <a:xfrm>
            <a:off x="6578940" y="1085161"/>
            <a:ext cx="98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1000</a:t>
            </a:r>
          </a:p>
        </p:txBody>
      </p:sp>
      <p:sp>
        <p:nvSpPr>
          <p:cNvPr id="175" name="CasellaDiTesto 174"/>
          <p:cNvSpPr txBox="1"/>
          <p:nvPr/>
        </p:nvSpPr>
        <p:spPr>
          <a:xfrm>
            <a:off x="7006946" y="1502437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900</a:t>
            </a:r>
          </a:p>
        </p:txBody>
      </p:sp>
      <p:sp>
        <p:nvSpPr>
          <p:cNvPr id="176" name="CasellaDiTesto 175"/>
          <p:cNvSpPr txBox="1"/>
          <p:nvPr/>
        </p:nvSpPr>
        <p:spPr>
          <a:xfrm>
            <a:off x="6981939" y="1978444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800</a:t>
            </a:r>
          </a:p>
        </p:txBody>
      </p:sp>
      <p:sp>
        <p:nvSpPr>
          <p:cNvPr id="177" name="CasellaDiTesto 176"/>
          <p:cNvSpPr txBox="1"/>
          <p:nvPr/>
        </p:nvSpPr>
        <p:spPr>
          <a:xfrm>
            <a:off x="7006946" y="2427644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700</a:t>
            </a:r>
          </a:p>
        </p:txBody>
      </p:sp>
      <p:sp>
        <p:nvSpPr>
          <p:cNvPr id="178" name="CasellaDiTesto 177"/>
          <p:cNvSpPr txBox="1"/>
          <p:nvPr/>
        </p:nvSpPr>
        <p:spPr>
          <a:xfrm>
            <a:off x="7013437" y="2893905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600</a:t>
            </a:r>
          </a:p>
        </p:txBody>
      </p:sp>
      <p:sp>
        <p:nvSpPr>
          <p:cNvPr id="179" name="CasellaDiTesto 178"/>
          <p:cNvSpPr txBox="1"/>
          <p:nvPr/>
        </p:nvSpPr>
        <p:spPr>
          <a:xfrm>
            <a:off x="7045892" y="3332017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500</a:t>
            </a:r>
          </a:p>
        </p:txBody>
      </p:sp>
      <p:sp>
        <p:nvSpPr>
          <p:cNvPr id="180" name="CasellaDiTesto 179"/>
          <p:cNvSpPr txBox="1"/>
          <p:nvPr/>
        </p:nvSpPr>
        <p:spPr>
          <a:xfrm>
            <a:off x="7058017" y="3804319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400</a:t>
            </a:r>
          </a:p>
        </p:txBody>
      </p:sp>
      <p:sp>
        <p:nvSpPr>
          <p:cNvPr id="181" name="CasellaDiTesto 180"/>
          <p:cNvSpPr txBox="1"/>
          <p:nvPr/>
        </p:nvSpPr>
        <p:spPr>
          <a:xfrm>
            <a:off x="7062031" y="4220907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300</a:t>
            </a:r>
          </a:p>
        </p:txBody>
      </p:sp>
      <p:sp>
        <p:nvSpPr>
          <p:cNvPr id="182" name="CasellaDiTesto 181"/>
          <p:cNvSpPr txBox="1"/>
          <p:nvPr/>
        </p:nvSpPr>
        <p:spPr>
          <a:xfrm>
            <a:off x="7062031" y="4677437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200</a:t>
            </a:r>
          </a:p>
        </p:txBody>
      </p:sp>
      <p:sp>
        <p:nvSpPr>
          <p:cNvPr id="183" name="CasellaDiTesto 182"/>
          <p:cNvSpPr txBox="1"/>
          <p:nvPr/>
        </p:nvSpPr>
        <p:spPr>
          <a:xfrm>
            <a:off x="7086478" y="5133967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100</a:t>
            </a:r>
          </a:p>
        </p:txBody>
      </p:sp>
      <p:sp>
        <p:nvSpPr>
          <p:cNvPr id="184" name="CasellaDiTesto 183"/>
          <p:cNvSpPr txBox="1"/>
          <p:nvPr/>
        </p:nvSpPr>
        <p:spPr>
          <a:xfrm>
            <a:off x="7087945" y="5609013"/>
            <a:ext cx="556966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0</a:t>
            </a:r>
          </a:p>
        </p:txBody>
      </p:sp>
      <p:sp>
        <p:nvSpPr>
          <p:cNvPr id="91" name="CasellaDiTesto 90"/>
          <p:cNvSpPr txBox="1"/>
          <p:nvPr/>
        </p:nvSpPr>
        <p:spPr>
          <a:xfrm>
            <a:off x="10026924" y="889884"/>
            <a:ext cx="145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punta</a:t>
            </a:r>
          </a:p>
        </p:txBody>
      </p:sp>
      <p:sp>
        <p:nvSpPr>
          <p:cNvPr id="92" name="CasellaDiTesto 91"/>
          <p:cNvSpPr txBox="1"/>
          <p:nvPr/>
        </p:nvSpPr>
        <p:spPr>
          <a:xfrm>
            <a:off x="10078800" y="1556532"/>
            <a:ext cx="126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viso</a:t>
            </a:r>
          </a:p>
        </p:txBody>
      </p:sp>
      <p:sp>
        <p:nvSpPr>
          <p:cNvPr id="93" name="CasellaDiTesto 92"/>
          <p:cNvSpPr txBox="1"/>
          <p:nvPr/>
        </p:nvSpPr>
        <p:spPr>
          <a:xfrm>
            <a:off x="10078800" y="2022748"/>
            <a:ext cx="121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barba</a:t>
            </a:r>
          </a:p>
        </p:txBody>
      </p:sp>
      <p:sp>
        <p:nvSpPr>
          <p:cNvPr id="94" name="CasellaDiTesto 93"/>
          <p:cNvSpPr txBox="1"/>
          <p:nvPr/>
        </p:nvSpPr>
        <p:spPr>
          <a:xfrm>
            <a:off x="10085290" y="2477965"/>
            <a:ext cx="120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spalle</a:t>
            </a:r>
          </a:p>
        </p:txBody>
      </p:sp>
      <p:sp>
        <p:nvSpPr>
          <p:cNvPr id="95" name="CasellaDiTesto 94"/>
          <p:cNvSpPr txBox="1"/>
          <p:nvPr/>
        </p:nvSpPr>
        <p:spPr>
          <a:xfrm>
            <a:off x="10085291" y="2923005"/>
            <a:ext cx="120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torace</a:t>
            </a:r>
          </a:p>
        </p:txBody>
      </p:sp>
      <p:sp>
        <p:nvSpPr>
          <p:cNvPr id="96" name="CasellaDiTesto 95"/>
          <p:cNvSpPr txBox="1"/>
          <p:nvPr/>
        </p:nvSpPr>
        <p:spPr>
          <a:xfrm>
            <a:off x="10052696" y="3374721"/>
            <a:ext cx="1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conchiglia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10055454" y="3832173"/>
            <a:ext cx="852802" cy="28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bacino</a:t>
            </a:r>
          </a:p>
        </p:txBody>
      </p:sp>
      <p:sp>
        <p:nvSpPr>
          <p:cNvPr id="98" name="CasellaDiTesto 97"/>
          <p:cNvSpPr txBox="1"/>
          <p:nvPr/>
        </p:nvSpPr>
        <p:spPr>
          <a:xfrm>
            <a:off x="10026924" y="4276503"/>
            <a:ext cx="207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gonnellino paglia</a:t>
            </a:r>
          </a:p>
        </p:txBody>
      </p:sp>
      <p:sp>
        <p:nvSpPr>
          <p:cNvPr id="99" name="CasellaDiTesto 98"/>
          <p:cNvSpPr txBox="1"/>
          <p:nvPr/>
        </p:nvSpPr>
        <p:spPr>
          <a:xfrm>
            <a:off x="10026924" y="4711948"/>
            <a:ext cx="191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gonnellino tessuto</a:t>
            </a:r>
          </a:p>
        </p:txBody>
      </p:sp>
      <p:sp>
        <p:nvSpPr>
          <p:cNvPr id="100" name="CasellaDiTesto 99"/>
          <p:cNvSpPr txBox="1"/>
          <p:nvPr/>
        </p:nvSpPr>
        <p:spPr>
          <a:xfrm>
            <a:off x="10024365" y="5136027"/>
            <a:ext cx="14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caviglie</a:t>
            </a:r>
          </a:p>
        </p:txBody>
      </p:sp>
      <p:sp>
        <p:nvSpPr>
          <p:cNvPr id="101" name="CasellaDiTesto 100"/>
          <p:cNvSpPr txBox="1"/>
          <p:nvPr/>
        </p:nvSpPr>
        <p:spPr>
          <a:xfrm>
            <a:off x="10054024" y="5609013"/>
            <a:ext cx="135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piedi</a:t>
            </a:r>
          </a:p>
        </p:txBody>
      </p:sp>
      <p:sp>
        <p:nvSpPr>
          <p:cNvPr id="102" name="Rettangolo 101"/>
          <p:cNvSpPr/>
          <p:nvPr/>
        </p:nvSpPr>
        <p:spPr>
          <a:xfrm>
            <a:off x="8579248" y="559286"/>
            <a:ext cx="411135" cy="494844"/>
          </a:xfrm>
          <a:prstGeom prst="rect">
            <a:avLst/>
          </a:prstGeom>
          <a:solidFill>
            <a:schemeClr val="accent1">
              <a:alpha val="26000"/>
            </a:schemeClr>
          </a:solidFill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CasellaDiTesto 102"/>
          <p:cNvSpPr txBox="1"/>
          <p:nvPr/>
        </p:nvSpPr>
        <p:spPr>
          <a:xfrm>
            <a:off x="10026923" y="1145455"/>
            <a:ext cx="109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testa</a:t>
            </a:r>
            <a:endParaRPr lang="it-IT" dirty="0"/>
          </a:p>
        </p:txBody>
      </p:sp>
      <p:graphicFrame>
        <p:nvGraphicFramePr>
          <p:cNvPr id="104" name="Tabella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474473"/>
              </p:ext>
            </p:extLst>
          </p:nvPr>
        </p:nvGraphicFramePr>
        <p:xfrm>
          <a:off x="719879" y="826657"/>
          <a:ext cx="4196862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135206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Parametri di acquisizione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Tensione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 </a:t>
                      </a:r>
                      <a:r>
                        <a:rPr lang="it-IT" dirty="0" err="1" smtClean="0"/>
                        <a:t>kV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Corrente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 </a:t>
                      </a:r>
                      <a:r>
                        <a:rPr lang="it-IT" dirty="0" err="1" smtClean="0"/>
                        <a:t>mA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Filtrazione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r>
                        <a:rPr lang="it-IT" baseline="0" dirty="0" smtClean="0"/>
                        <a:t> mm Al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Frame rate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 </a:t>
                      </a:r>
                      <a:r>
                        <a:rPr lang="it-IT" dirty="0" err="1" smtClean="0"/>
                        <a:t>fps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Angolo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-360°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Modalità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Continua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Numero</a:t>
                      </a:r>
                      <a:r>
                        <a:rPr lang="it-IT" baseline="0" dirty="0" smtClean="0"/>
                        <a:t> di proiezioni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899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0" dirty="0" err="1" smtClean="0"/>
                        <a:t>Binning</a:t>
                      </a:r>
                      <a:r>
                        <a:rPr lang="it-IT" baseline="0" dirty="0" smtClean="0"/>
                        <a:t> hardware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2x2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Pixel </a:t>
                      </a:r>
                      <a:r>
                        <a:rPr lang="it-IT" baseline="0" dirty="0" err="1" smtClean="0"/>
                        <a:t>size</a:t>
                      </a:r>
                      <a:r>
                        <a:rPr lang="it-IT" baseline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0.2 mm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Source detector </a:t>
                      </a:r>
                      <a:r>
                        <a:rPr lang="it-IT" baseline="0" dirty="0" err="1" smtClean="0"/>
                        <a:t>distance</a:t>
                      </a:r>
                      <a:endParaRPr lang="it-IT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3621 mm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Source </a:t>
                      </a:r>
                      <a:r>
                        <a:rPr lang="it-IT" baseline="0" dirty="0" err="1" smtClean="0"/>
                        <a:t>object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distance</a:t>
                      </a:r>
                      <a:endParaRPr lang="it-IT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3118 mm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0" dirty="0" err="1" smtClean="0"/>
                        <a:t>magnification</a:t>
                      </a:r>
                      <a:endParaRPr lang="it-IT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1,16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0" dirty="0" err="1" smtClean="0"/>
                        <a:t>Voxel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size</a:t>
                      </a:r>
                      <a:endParaRPr lang="it-IT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0,1722 mm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576028" y="3362026"/>
            <a:ext cx="99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6x7 = 42</a:t>
            </a:r>
            <a:endParaRPr lang="it-IT" dirty="0"/>
          </a:p>
        </p:txBody>
      </p:sp>
      <p:sp>
        <p:nvSpPr>
          <p:cNvPr id="9" name="Parentesi graffa aperta 8"/>
          <p:cNvSpPr/>
          <p:nvPr/>
        </p:nvSpPr>
        <p:spPr>
          <a:xfrm>
            <a:off x="6667327" y="2022748"/>
            <a:ext cx="331935" cy="30478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670670" y="1310235"/>
            <a:ext cx="77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4x2=8</a:t>
            </a:r>
          </a:p>
        </p:txBody>
      </p:sp>
      <p:sp>
        <p:nvSpPr>
          <p:cNvPr id="11" name="Parentesi graffa aperta 10"/>
          <p:cNvSpPr/>
          <p:nvPr/>
        </p:nvSpPr>
        <p:spPr>
          <a:xfrm>
            <a:off x="6691985" y="1074550"/>
            <a:ext cx="276152" cy="840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921462" y="6220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91" name="CasellaDiTesto 190"/>
          <p:cNvSpPr txBox="1"/>
          <p:nvPr/>
        </p:nvSpPr>
        <p:spPr>
          <a:xfrm>
            <a:off x="5921462" y="51184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192" name="CasellaDiTesto 191"/>
          <p:cNvSpPr txBox="1"/>
          <p:nvPr/>
        </p:nvSpPr>
        <p:spPr>
          <a:xfrm>
            <a:off x="5921462" y="5609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</a:t>
            </a:r>
          </a:p>
        </p:txBody>
      </p:sp>
      <p:sp>
        <p:nvSpPr>
          <p:cNvPr id="13" name="Parentesi graffa aperta 12"/>
          <p:cNvSpPr/>
          <p:nvPr/>
        </p:nvSpPr>
        <p:spPr>
          <a:xfrm>
            <a:off x="6691985" y="5078067"/>
            <a:ext cx="276152" cy="445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3" name="Parentesi graffa aperta 192"/>
          <p:cNvSpPr/>
          <p:nvPr/>
        </p:nvSpPr>
        <p:spPr>
          <a:xfrm>
            <a:off x="6694766" y="5563730"/>
            <a:ext cx="276152" cy="445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4" name="Parentesi graffa aperta 193"/>
          <p:cNvSpPr/>
          <p:nvPr/>
        </p:nvSpPr>
        <p:spPr>
          <a:xfrm>
            <a:off x="6705787" y="573542"/>
            <a:ext cx="276152" cy="445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3102914" y="6405462"/>
            <a:ext cx="624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60 ROTAZIONI SU 360° PER UN TOTALE DI 15GB DI DATI GREZZI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48093" y="93153"/>
            <a:ext cx="5608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Scansione tomografica completa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03750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539345" y="2087418"/>
            <a:ext cx="535710" cy="554182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0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41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04388 0.0004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302</Words>
  <Application>Microsoft Office PowerPoint</Application>
  <PresentationFormat>Widescreen</PresentationFormat>
  <Paragraphs>79</Paragraphs>
  <Slides>27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di Office</vt:lpstr>
      <vt:lpstr>Un sistema tomografico trasportabile leggero per grandi oggetti: evoluzione e prime esperienze sul campo.</vt:lpstr>
      <vt:lpstr>NUOVE RICHIESTE tomografia computerizzata in situ di una statua africana in legno del Museo Pigorini di Roma </vt:lpstr>
      <vt:lpstr>Presentazione standard di PowerPoint</vt:lpstr>
      <vt:lpstr>EVOLUZIONE upgrade del  nostro sistema mobile per la tomografia di grandi oggetti.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sistema tomografico trasportabile leggero per grandi oggetti: evoluzione e prime esperienze sul campo.</dc:title>
  <dc:creator>Matteo Bettuzzi</dc:creator>
  <cp:lastModifiedBy>Matteo Bettuzzi</cp:lastModifiedBy>
  <cp:revision>31</cp:revision>
  <dcterms:created xsi:type="dcterms:W3CDTF">2015-09-22T11:25:51Z</dcterms:created>
  <dcterms:modified xsi:type="dcterms:W3CDTF">2015-09-24T14:20:59Z</dcterms:modified>
</cp:coreProperties>
</file>