
<file path=[Content_Types].xml><?xml version="1.0" encoding="utf-8"?>
<Types xmlns="http://schemas.openxmlformats.org/package/2006/content-types">
  <Override PartName="/ppt/slideLayouts/slideLayout14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embeddings/Microsoft_Equation9.bin" ContentType="application/vnd.openxmlformats-officedocument.oleObject"/>
  <Override PartName="/ppt/slideLayouts/slideLayout3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embeddings/Microsoft_Equation15.bin" ContentType="application/vnd.openxmlformats-officedocument.oleObject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embeddings/Microsoft_Equation7.bin" ContentType="application/vnd.openxmlformats-officedocument.oleObject"/>
  <Override PartName="/ppt/slideLayouts/slideLayout3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embeddings/Microsoft_Equation13.bin" ContentType="application/vnd.openxmlformats-officedocument.oleObject"/>
  <Override PartName="/ppt/theme/theme14.xml" ContentType="application/vnd.openxmlformats-officedocument.theme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embeddings/Microsoft_Equation5.bin" ContentType="application/vnd.openxmlformats-officedocument.oleObject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51.xml" ContentType="application/vnd.openxmlformats-officedocument.presentationml.slideLayout+xml"/>
  <Override PartName="/ppt/embeddings/Microsoft_Equation11.bin" ContentType="application/vnd.openxmlformats-officedocument.oleObject"/>
  <Default Extension="jpeg" ContentType="image/jpeg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embeddings/Microsoft_Equation3.bin" ContentType="application/vnd.openxmlformats-officedocument.oleObject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embeddings/Microsoft_Equation25.bin" ContentType="application/vnd.openxmlformats-officedocument.oleObject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1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3.xml" ContentType="application/vnd.openxmlformats-officedocument.presentationml.slideLayout+xml"/>
  <Override PartName="/ppt/embeddings/Microsoft_Equation23.bin" ContentType="application/vnd.openxmlformats-officedocument.oleObject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Default Extension="pdf" ContentType="application/pdf"/>
  <Override PartName="/ppt/slideMasters/slideMaster12.xml" ContentType="application/vnd.openxmlformats-officedocument.presentationml.slideMaster+xml"/>
  <Override PartName="/ppt/slideLayouts/slideLayout1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embeddings/Microsoft_Equation21.bin" ContentType="application/vnd.openxmlformats-officedocument.oleObject"/>
  <Override PartName="/ppt/notesSlides/notesSlide1.xml" ContentType="application/vnd.openxmlformats-officedocument.presentationml.notesSlide+xml"/>
  <Override PartName="/ppt/slideLayouts/slideLayout153.xml" ContentType="application/vnd.openxmlformats-officedocument.presentationml.slideLayout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notesSlides/notesSlide16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6.xml" ContentType="application/vnd.openxmlformats-officedocument.presentationml.slideLayout+xml"/>
  <Override PartName="/ppt/embeddings/Microsoft_Equation26.bin" ContentType="application/vnd.openxmlformats-officedocument.oleObject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44.xml" ContentType="application/vnd.openxmlformats-officedocument.presentationml.slideLayout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2.xml" ContentType="application/vnd.openxmlformats-officedocument.presentationml.notesSlide+xml"/>
  <Override PartName="/ppt/embeddings/Microsoft_Equation18.bin" ContentType="application/vnd.openxmlformats-officedocument.oleObject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embeddings/Microsoft_Equation16.bin" ContentType="application/vnd.openxmlformats-officedocument.oleObject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Default Extension="pict" ContentType="image/pict"/>
  <Override PartName="/ppt/embeddings/Microsoft_Equation8.bin" ContentType="application/vnd.openxmlformats-officedocument.oleObject"/>
  <Override PartName="/ppt/slideLayouts/slideLayout3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embeddings/Microsoft_Equation14.bin" ContentType="application/vnd.openxmlformats-officedocument.oleObject"/>
  <Override PartName="/ppt/theme/theme15.xml" ContentType="application/vnd.openxmlformats-officedocument.theme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embeddings/Microsoft_Equation6.bin" ContentType="application/vnd.openxmlformats-officedocument.oleObject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embeddings/Microsoft_Equation12.bin" ContentType="application/vnd.openxmlformats-officedocument.oleObject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embeddings/Microsoft_Equation4.bin" ContentType="application/vnd.openxmlformats-officedocument.oleObject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0.xml" ContentType="application/vnd.openxmlformats-officedocument.presentationml.slideLayout+xml"/>
  <Override PartName="/ppt/embeddings/Microsoft_Equation10.bin" ContentType="application/vnd.openxmlformats-officedocument.oleObject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embeddings/Microsoft_Equation24.bin" ContentType="application/vnd.openxmlformats-officedocument.oleObject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29.xml" ContentType="application/vnd.openxmlformats-officedocument.presentationml.slideLayout+xml"/>
  <Default Extension="vml" ContentType="application/vnd.openxmlformats-officedocument.vmlDrawing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embeddings/Microsoft_Equation22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154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notesSlides/notesSlide17.xml" ContentType="application/vnd.openxmlformats-officedocument.presentationml.notesSlide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embeddings/Microsoft_Equation20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embeddings/Microsoft_Equation27.bin" ContentType="application/vnd.openxmlformats-officedocument.oleObject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0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Default Extension="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embeddings/Microsoft_Equation19.bin" ContentType="application/vnd.openxmlformats-officedocument.oleObject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embeddings/Microsoft_Equation17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1"/>
  </p:notesMasterIdLst>
  <p:sldIdLst>
    <p:sldId id="256" r:id="rId15"/>
    <p:sldId id="258" r:id="rId16"/>
    <p:sldId id="257" r:id="rId17"/>
    <p:sldId id="315" r:id="rId18"/>
    <p:sldId id="309" r:id="rId19"/>
    <p:sldId id="330" r:id="rId20"/>
    <p:sldId id="261" r:id="rId21"/>
    <p:sldId id="262" r:id="rId22"/>
    <p:sldId id="319" r:id="rId23"/>
    <p:sldId id="317" r:id="rId24"/>
    <p:sldId id="266" r:id="rId25"/>
    <p:sldId id="268" r:id="rId26"/>
    <p:sldId id="274" r:id="rId27"/>
    <p:sldId id="337" r:id="rId28"/>
    <p:sldId id="320" r:id="rId29"/>
    <p:sldId id="279" r:id="rId30"/>
    <p:sldId id="280" r:id="rId31"/>
    <p:sldId id="338" r:id="rId32"/>
    <p:sldId id="277" r:id="rId33"/>
    <p:sldId id="281" r:id="rId34"/>
    <p:sldId id="299" r:id="rId35"/>
    <p:sldId id="340" r:id="rId36"/>
    <p:sldId id="335" r:id="rId37"/>
    <p:sldId id="333" r:id="rId38"/>
    <p:sldId id="334" r:id="rId39"/>
    <p:sldId id="339" r:id="rId40"/>
  </p:sldIdLst>
  <p:sldSz cx="13003213" cy="975201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3040E0"/>
    <a:srgbClr val="666666"/>
    <a:srgbClr val="999999"/>
    <a:srgbClr val="3040DE"/>
    <a:srgbClr val="B3E2EC"/>
    <a:srgbClr val="DDF0D2"/>
    <a:srgbClr val="00C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673" autoAdjust="0"/>
    <p:restoredTop sz="86473" autoAdjust="0"/>
  </p:normalViewPr>
  <p:slideViewPr>
    <p:cSldViewPr>
      <p:cViewPr varScale="1">
        <p:scale>
          <a:sx n="62" d="100"/>
          <a:sy n="62" d="100"/>
        </p:scale>
        <p:origin x="-167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896" y="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ict"/><Relationship Id="rId4" Type="http://schemas.openxmlformats.org/officeDocument/2006/relationships/image" Target="../media/image124.pict"/><Relationship Id="rId1" Type="http://schemas.openxmlformats.org/officeDocument/2006/relationships/image" Target="../media/image83.pict"/><Relationship Id="rId2" Type="http://schemas.openxmlformats.org/officeDocument/2006/relationships/image" Target="../media/image12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Relationship Id="rId2" Type="http://schemas.openxmlformats.org/officeDocument/2006/relationships/image" Target="../media/image5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Relationship Id="rId2" Type="http://schemas.openxmlformats.org/officeDocument/2006/relationships/image" Target="../media/image6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ict"/><Relationship Id="rId2" Type="http://schemas.openxmlformats.org/officeDocument/2006/relationships/image" Target="../media/image7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ict"/><Relationship Id="rId2" Type="http://schemas.openxmlformats.org/officeDocument/2006/relationships/image" Target="../media/image83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ict"/><Relationship Id="rId2" Type="http://schemas.openxmlformats.org/officeDocument/2006/relationships/image" Target="../media/image94.pict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ict"/><Relationship Id="rId4" Type="http://schemas.openxmlformats.org/officeDocument/2006/relationships/image" Target="../media/image100.pict"/><Relationship Id="rId5" Type="http://schemas.openxmlformats.org/officeDocument/2006/relationships/image" Target="../media/image101.pict"/><Relationship Id="rId6" Type="http://schemas.openxmlformats.org/officeDocument/2006/relationships/image" Target="../media/image102.pict"/><Relationship Id="rId7" Type="http://schemas.openxmlformats.org/officeDocument/2006/relationships/image" Target="../media/image94.pict"/><Relationship Id="rId8" Type="http://schemas.openxmlformats.org/officeDocument/2006/relationships/image" Target="../media/image93.pict"/><Relationship Id="rId9" Type="http://schemas.openxmlformats.org/officeDocument/2006/relationships/image" Target="../media/image103.pict"/><Relationship Id="rId1" Type="http://schemas.openxmlformats.org/officeDocument/2006/relationships/image" Target="../media/image97.pict"/><Relationship Id="rId2" Type="http://schemas.openxmlformats.org/officeDocument/2006/relationships/image" Target="../media/image9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Let</a:t>
            </a:r>
            <a:r>
              <a:rPr lang="en-US" baseline="0" dirty="0" smtClean="0"/>
              <a:t> me just very briefly give you some technical details.</a:t>
            </a:r>
          </a:p>
          <a:p>
            <a:r>
              <a:rPr lang="en-US" baseline="0" dirty="0" smtClean="0"/>
              <a:t>To calculate we use diagrammatic perturbation theory in Matsubara frequencies and then we do the analytical cont.</a:t>
            </a:r>
          </a:p>
          <a:p>
            <a:r>
              <a:rPr lang="en-US" baseline="0" dirty="0" smtClean="0"/>
              <a:t> We do SCBA which corresponds to this diagram and  gives the lowest order in gamma0/EF. It’s a conserving theory.</a:t>
            </a:r>
          </a:p>
          <a:p>
            <a:r>
              <a:rPr lang="en-US" baseline="0" dirty="0" smtClean="0"/>
              <a:t>In this approx. diagonal green’s function and spin-independent self-energy.</a:t>
            </a:r>
          </a:p>
          <a:p>
            <a:r>
              <a:rPr lang="en-US" baseline="0" dirty="0" smtClean="0"/>
              <a:t>Self-energy of course determined by solving sc equation, both real and imaginary part are calc. </a:t>
            </a:r>
          </a:p>
          <a:p>
            <a:r>
              <a:rPr lang="en-US" baseline="0" dirty="0" smtClean="0"/>
              <a:t>Let’s focus on imaginary part  this gives both Dos at EF and gamma.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Structure of Gamma is strongly influenced by van Hove singularity, as the dos.</a:t>
            </a:r>
          </a:p>
          <a:p>
            <a:r>
              <a:rPr lang="en-US" dirty="0" smtClean="0"/>
              <a:t>Good analytical estimate of by WDA, WDA fails when I star</a:t>
            </a:r>
            <a:r>
              <a:rPr lang="en-US" baseline="0" dirty="0" smtClean="0"/>
              <a:t>t to feel the band edge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just to tell you what we calculated: we calculated the conductivity within  LRT, within Born approximation this corresponds to sum all ladder diagrams and it can be related to bare current- renormalized current correlation function.</a:t>
            </a:r>
          </a:p>
          <a:p>
            <a:r>
              <a:rPr lang="en-US" baseline="0" dirty="0" smtClean="0"/>
              <a:t>The current and the Green function have a </a:t>
            </a:r>
            <a:r>
              <a:rPr lang="en-US" baseline="0" dirty="0" err="1" smtClean="0"/>
              <a:t>matricial</a:t>
            </a:r>
            <a:r>
              <a:rPr lang="en-US" baseline="0" dirty="0" smtClean="0"/>
              <a:t> structure, both bare and dressed currents have an anomalous term.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Recently</a:t>
            </a:r>
            <a:r>
              <a:rPr lang="en-US" baseline="0" dirty="0" smtClean="0"/>
              <a:t> new materials have been fabricated with strong </a:t>
            </a:r>
            <a:r>
              <a:rPr lang="en-US" baseline="0" dirty="0" err="1" smtClean="0"/>
              <a:t>Rashba</a:t>
            </a:r>
            <a:r>
              <a:rPr lang="en-US" baseline="0" dirty="0" smtClean="0"/>
              <a:t> coupling,</a:t>
            </a:r>
          </a:p>
          <a:p>
            <a:r>
              <a:rPr lang="en-US" baseline="0" dirty="0" smtClean="0"/>
              <a:t>Here I just present some examples that look more representative: namely, surface alloys, Bismuth </a:t>
            </a:r>
            <a:r>
              <a:rPr lang="en-US" baseline="0" dirty="0" err="1" smtClean="0"/>
              <a:t>Telluro</a:t>
            </a:r>
            <a:r>
              <a:rPr lang="en-US" baseline="0" dirty="0" smtClean="0"/>
              <a:t> Halides </a:t>
            </a:r>
          </a:p>
          <a:p>
            <a:r>
              <a:rPr lang="en-US" baseline="0" dirty="0" smtClean="0"/>
              <a:t> and oxide interfaces.</a:t>
            </a:r>
          </a:p>
          <a:p>
            <a:r>
              <a:rPr lang="en-US" baseline="0" dirty="0" smtClean="0"/>
              <a:t>In the first two cases, So coupling of the order of 100 </a:t>
            </a:r>
            <a:r>
              <a:rPr lang="en-US" baseline="0" dirty="0" err="1" smtClean="0"/>
              <a:t>meV</a:t>
            </a:r>
            <a:r>
              <a:rPr lang="en-US" baseline="0" dirty="0" smtClean="0"/>
              <a:t> observed in the second case the reported SO coupling one order of magnitude smaller, but strong </a:t>
            </a:r>
            <a:r>
              <a:rPr lang="en-US" baseline="0" dirty="0" err="1" smtClean="0"/>
              <a:t>tunability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After</a:t>
            </a:r>
            <a:r>
              <a:rPr lang="en-US" baseline="0" dirty="0" smtClean="0"/>
              <a:t> first sentence, So coupling not a small perturbation as in III-V semiconductors but it can be the dominant energy scale.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Simplest model to describe the crucial</a:t>
            </a:r>
            <a:r>
              <a:rPr lang="en-US" baseline="0" dirty="0" smtClean="0"/>
              <a:t> features of these systems: 2DEG with disorder and </a:t>
            </a:r>
            <a:r>
              <a:rPr lang="en-US" baseline="0" dirty="0" err="1" smtClean="0"/>
              <a:t>Rashba</a:t>
            </a:r>
            <a:r>
              <a:rPr lang="en-US" baseline="0" dirty="0" smtClean="0"/>
              <a:t> coupling.</a:t>
            </a:r>
          </a:p>
          <a:p>
            <a:r>
              <a:rPr lang="en-US" baseline="0" dirty="0" smtClean="0"/>
              <a:t>In the clean limit spectrum of  </a:t>
            </a:r>
            <a:r>
              <a:rPr lang="en-US" baseline="0" dirty="0" err="1" smtClean="0"/>
              <a:t>Rashba</a:t>
            </a:r>
            <a:r>
              <a:rPr lang="en-US" baseline="0" dirty="0" smtClean="0"/>
              <a:t> model consists of 2 shifted </a:t>
            </a:r>
            <a:r>
              <a:rPr lang="en-US" baseline="0" dirty="0" err="1" smtClean="0"/>
              <a:t>parabolae</a:t>
            </a:r>
            <a:r>
              <a:rPr lang="en-US" baseline="0" dirty="0" smtClean="0"/>
              <a:t>, the shift proportional to R. coupling constant and effective electron mass.</a:t>
            </a:r>
          </a:p>
          <a:p>
            <a:r>
              <a:rPr lang="en-US" baseline="0" dirty="0" smtClean="0"/>
              <a:t>E0 measures the intensity of the SO coupling.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998538"/>
            <a:ext cx="2614613" cy="96170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998538"/>
            <a:ext cx="7696200" cy="9617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008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-984250"/>
            <a:ext cx="2443163" cy="132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5563" y="-984250"/>
            <a:ext cx="2444750" cy="132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-984250"/>
            <a:ext cx="2614613" cy="132207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-984250"/>
            <a:ext cx="7696200" cy="13220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4613" cy="834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768600"/>
            <a:ext cx="5156200" cy="834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-496888"/>
            <a:ext cx="2614613" cy="11612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-496888"/>
            <a:ext cx="7696200" cy="1161256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72400" y="-3910013"/>
            <a:ext cx="1903413" cy="1907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828213" y="-3910013"/>
            <a:ext cx="1905000" cy="1907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-3910013"/>
            <a:ext cx="2614613" cy="190706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-3910013"/>
            <a:ext cx="7696200" cy="190706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-984250"/>
            <a:ext cx="2443163" cy="132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5563" y="-984250"/>
            <a:ext cx="2444750" cy="132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1157288"/>
            <a:ext cx="5154613" cy="893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1157288"/>
            <a:ext cx="5156200" cy="893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-984250"/>
            <a:ext cx="2614613" cy="132207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-984250"/>
            <a:ext cx="7696200" cy="13220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-496888"/>
            <a:ext cx="2614613" cy="1059180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-496888"/>
            <a:ext cx="7696200" cy="1059180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4888"/>
            <a:ext cx="2924175" cy="64357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-812800"/>
            <a:ext cx="5154613" cy="1137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-812800"/>
            <a:ext cx="5156200" cy="1137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4613" cy="558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5029200"/>
            <a:ext cx="5156200" cy="558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-812800"/>
            <a:ext cx="2924175" cy="11377613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-812800"/>
            <a:ext cx="8624888" cy="1137761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4888"/>
            <a:ext cx="2924175" cy="79121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8624888" cy="7912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4888"/>
            <a:ext cx="2924175" cy="79121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8624888" cy="7912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5913" cy="527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3313" y="4787900"/>
            <a:ext cx="2857500" cy="527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35550" y="344488"/>
            <a:ext cx="1465263" cy="97202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5000" y="344488"/>
            <a:ext cx="4248150" cy="97202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5913" cy="527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3313" y="4787900"/>
            <a:ext cx="2857500" cy="527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35550" y="344488"/>
            <a:ext cx="1465263" cy="97202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5000" y="344488"/>
            <a:ext cx="4248150" cy="97202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-496888"/>
            <a:ext cx="2924175" cy="920750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-496888"/>
            <a:ext cx="8624888" cy="92075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3213" cy="558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998538"/>
            <a:ext cx="10463213" cy="394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-496888"/>
            <a:ext cx="10463213" cy="394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-984250"/>
            <a:ext cx="5040313" cy="132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-496888"/>
            <a:ext cx="10463213" cy="394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3213" cy="834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-496888"/>
            <a:ext cx="10463213" cy="394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-3910013"/>
            <a:ext cx="3960813" cy="1907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-496888"/>
            <a:ext cx="10463213" cy="394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-984250"/>
            <a:ext cx="5040313" cy="132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-496888"/>
            <a:ext cx="10463213" cy="394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157288"/>
            <a:ext cx="10463213" cy="893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06713"/>
            <a:ext cx="10463213" cy="394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-812800"/>
            <a:ext cx="10463213" cy="1137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246813"/>
            <a:ext cx="10463213" cy="394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246813"/>
            <a:ext cx="10463213" cy="394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5813" cy="527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44488"/>
            <a:ext cx="5865813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5813" cy="527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44488"/>
            <a:ext cx="5865813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-496888"/>
            <a:ext cx="10463213" cy="394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</a:defRPr>
      </a:lvl9pPr>
    </p:titleStyle>
    <p:bodyStyle>
      <a:lvl1pPr marL="342900" indent="-3429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5.png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.bin"/><Relationship Id="rId12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2.png"/><Relationship Id="rId5" Type="http://schemas.openxmlformats.org/officeDocument/2006/relationships/image" Target="../media/image63.pdf"/><Relationship Id="rId6" Type="http://schemas.openxmlformats.org/officeDocument/2006/relationships/image" Target="../media/image64.png"/><Relationship Id="rId7" Type="http://schemas.openxmlformats.org/officeDocument/2006/relationships/image" Target="../media/image65.pdf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73.png"/><Relationship Id="rId9" Type="http://schemas.openxmlformats.org/officeDocument/2006/relationships/image" Target="../media/image80.pdf"/><Relationship Id="rId10" Type="http://schemas.openxmlformats.org/officeDocument/2006/relationships/image" Target="../media/image8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8.png"/><Relationship Id="rId5" Type="http://schemas.openxmlformats.org/officeDocument/2006/relationships/image" Target="../media/image84.png"/><Relationship Id="rId6" Type="http://schemas.openxmlformats.org/officeDocument/2006/relationships/image" Target="../media/image73.png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image" Target="../media/image8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df"/><Relationship Id="rId4" Type="http://schemas.openxmlformats.org/officeDocument/2006/relationships/image" Target="../media/image87.png"/><Relationship Id="rId5" Type="http://schemas.openxmlformats.org/officeDocument/2006/relationships/image" Target="../media/image88.pdf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oleObject" Target="../embeddings/Microsoft_Equation12.bin"/><Relationship Id="rId7" Type="http://schemas.openxmlformats.org/officeDocument/2006/relationships/oleObject" Target="../embeddings/Microsoft_Equation1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pdf"/><Relationship Id="rId12" Type="http://schemas.openxmlformats.org/officeDocument/2006/relationships/image" Target="../media/image108.png"/><Relationship Id="rId13" Type="http://schemas.openxmlformats.org/officeDocument/2006/relationships/oleObject" Target="../embeddings/Microsoft_Equation18.bin"/><Relationship Id="rId14" Type="http://schemas.openxmlformats.org/officeDocument/2006/relationships/oleObject" Target="../embeddings/Microsoft_Equation19.bin"/><Relationship Id="rId15" Type="http://schemas.openxmlformats.org/officeDocument/2006/relationships/oleObject" Target="../embeddings/Microsoft_Equation20.bin"/><Relationship Id="rId16" Type="http://schemas.openxmlformats.org/officeDocument/2006/relationships/oleObject" Target="../embeddings/Microsoft_Equation21.bin"/><Relationship Id="rId17" Type="http://schemas.openxmlformats.org/officeDocument/2006/relationships/oleObject" Target="../embeddings/Microsoft_Equation2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04.png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8" Type="http://schemas.openxmlformats.org/officeDocument/2006/relationships/oleObject" Target="../embeddings/Microsoft_Equation17.bin"/><Relationship Id="rId9" Type="http://schemas.openxmlformats.org/officeDocument/2006/relationships/image" Target="../media/image105.pdf"/><Relationship Id="rId10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oleObject" Target="../embeddings/Microsoft_Equation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4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oleObject" Target="../embeddings/Microsoft_Equation24.bin"/><Relationship Id="rId7" Type="http://schemas.openxmlformats.org/officeDocument/2006/relationships/oleObject" Target="../embeddings/Microsoft_Equation25.bin"/><Relationship Id="rId8" Type="http://schemas.openxmlformats.org/officeDocument/2006/relationships/oleObject" Target="../embeddings/Microsoft_Equation26.bin"/><Relationship Id="rId9" Type="http://schemas.openxmlformats.org/officeDocument/2006/relationships/oleObject" Target="../embeddings/Microsoft_Equation2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30.png"/><Relationship Id="rId21" Type="http://schemas.openxmlformats.org/officeDocument/2006/relationships/image" Target="../media/image31.pdf"/><Relationship Id="rId22" Type="http://schemas.openxmlformats.org/officeDocument/2006/relationships/image" Target="../media/image32.png"/><Relationship Id="rId23" Type="http://schemas.openxmlformats.org/officeDocument/2006/relationships/image" Target="../media/image33.pdf"/><Relationship Id="rId24" Type="http://schemas.openxmlformats.org/officeDocument/2006/relationships/image" Target="../media/image34.png"/><Relationship Id="rId10" Type="http://schemas.openxmlformats.org/officeDocument/2006/relationships/image" Target="../media/image20.pdf"/><Relationship Id="rId11" Type="http://schemas.openxmlformats.org/officeDocument/2006/relationships/image" Target="../media/image21.png"/><Relationship Id="rId12" Type="http://schemas.openxmlformats.org/officeDocument/2006/relationships/image" Target="../media/image22.pdf"/><Relationship Id="rId13" Type="http://schemas.openxmlformats.org/officeDocument/2006/relationships/image" Target="../media/image23.png"/><Relationship Id="rId14" Type="http://schemas.openxmlformats.org/officeDocument/2006/relationships/image" Target="../media/image24.pdf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df"/><Relationship Id="rId18" Type="http://schemas.openxmlformats.org/officeDocument/2006/relationships/image" Target="../media/image28.png"/><Relationship Id="rId19" Type="http://schemas.openxmlformats.org/officeDocument/2006/relationships/image" Target="../media/image29.pd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5" Type="http://schemas.openxmlformats.org/officeDocument/2006/relationships/image" Target="../media/image15.pdf"/><Relationship Id="rId6" Type="http://schemas.openxmlformats.org/officeDocument/2006/relationships/image" Target="../media/image16.png"/><Relationship Id="rId7" Type="http://schemas.openxmlformats.org/officeDocument/2006/relationships/image" Target="../media/image17.pdf"/><Relationship Id="rId8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51.pdf"/><Relationship Id="rId21" Type="http://schemas.openxmlformats.org/officeDocument/2006/relationships/image" Target="../media/image52.png"/><Relationship Id="rId10" Type="http://schemas.openxmlformats.org/officeDocument/2006/relationships/image" Target="../media/image42.pdf"/><Relationship Id="rId11" Type="http://schemas.openxmlformats.org/officeDocument/2006/relationships/image" Target="../media/image43.png"/><Relationship Id="rId12" Type="http://schemas.openxmlformats.org/officeDocument/2006/relationships/image" Target="../media/image44.pdf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oleObject" Target="../embeddings/Microsoft_Equation2.bin"/><Relationship Id="rId16" Type="http://schemas.openxmlformats.org/officeDocument/2006/relationships/image" Target="../media/image47.pdf"/><Relationship Id="rId17" Type="http://schemas.openxmlformats.org/officeDocument/2006/relationships/image" Target="../media/image48.png"/><Relationship Id="rId18" Type="http://schemas.openxmlformats.org/officeDocument/2006/relationships/image" Target="../media/image49.pdf"/><Relationship Id="rId19" Type="http://schemas.openxmlformats.org/officeDocument/2006/relationships/image" Target="../media/image5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6.png"/><Relationship Id="rId5" Type="http://schemas.openxmlformats.org/officeDocument/2006/relationships/image" Target="../media/image37.pdf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9206" y="227806"/>
            <a:ext cx="10464800" cy="2489994"/>
          </a:xfrm>
          <a:ln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6400" dirty="0" err="1">
                <a:solidFill>
                  <a:srgbClr val="800000"/>
                </a:solidFill>
              </a:rPr>
              <a:t>Transport</a:t>
            </a:r>
            <a:r>
              <a:rPr lang="it-IT" sz="6400" dirty="0">
                <a:solidFill>
                  <a:srgbClr val="800000"/>
                </a:solidFill>
              </a:rPr>
              <a:t> </a:t>
            </a:r>
            <a:r>
              <a:rPr lang="it-IT" sz="6400" dirty="0" err="1">
                <a:solidFill>
                  <a:srgbClr val="800000"/>
                </a:solidFill>
              </a:rPr>
              <a:t>signatures</a:t>
            </a:r>
            <a:r>
              <a:rPr lang="it-IT" sz="6400" dirty="0">
                <a:solidFill>
                  <a:srgbClr val="800000"/>
                </a:solidFill>
              </a:rPr>
              <a:t> </a:t>
            </a:r>
            <a:r>
              <a:rPr lang="it-IT" sz="6400" dirty="0" err="1">
                <a:solidFill>
                  <a:srgbClr val="800000"/>
                </a:solidFill>
              </a:rPr>
              <a:t>of</a:t>
            </a:r>
            <a:r>
              <a:rPr lang="it-IT" sz="6400" dirty="0">
                <a:solidFill>
                  <a:srgbClr val="800000"/>
                </a:solidFill>
              </a:rPr>
              <a:t> strong </a:t>
            </a:r>
            <a:r>
              <a:rPr lang="it-IT" sz="6400" dirty="0" err="1">
                <a:solidFill>
                  <a:srgbClr val="800000"/>
                </a:solidFill>
              </a:rPr>
              <a:t>Rashba</a:t>
            </a:r>
            <a:r>
              <a:rPr lang="it-IT" sz="6400" dirty="0">
                <a:solidFill>
                  <a:srgbClr val="800000"/>
                </a:solidFill>
              </a:rPr>
              <a:t> </a:t>
            </a:r>
            <a:r>
              <a:rPr lang="it-IT" sz="6400" dirty="0" err="1">
                <a:solidFill>
                  <a:srgbClr val="800000"/>
                </a:solidFill>
              </a:rPr>
              <a:t>spin-orbit</a:t>
            </a:r>
            <a:r>
              <a:rPr lang="it-IT" sz="6400" dirty="0">
                <a:solidFill>
                  <a:srgbClr val="800000"/>
                </a:solidFill>
              </a:rPr>
              <a:t> </a:t>
            </a:r>
            <a:r>
              <a:rPr lang="it-IT" sz="6400" dirty="0" err="1">
                <a:solidFill>
                  <a:srgbClr val="800000"/>
                </a:solidFill>
              </a:rPr>
              <a:t>coupling</a:t>
            </a:r>
            <a:r>
              <a:rPr lang="it-IT" sz="6400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1806" y="2971006"/>
            <a:ext cx="12185650" cy="1384300"/>
          </a:xfrm>
          <a:ln/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it-IT" sz="3200" dirty="0">
                <a:solidFill>
                  <a:srgbClr val="4C4C4C"/>
                </a:solidFill>
              </a:rPr>
              <a:t>Valentina </a:t>
            </a:r>
            <a:r>
              <a:rPr lang="it-IT" sz="3200" dirty="0" err="1">
                <a:solidFill>
                  <a:srgbClr val="4C4C4C"/>
                </a:solidFill>
              </a:rPr>
              <a:t>Brosco</a:t>
            </a:r>
            <a:endParaRPr lang="it-IT" sz="3200" dirty="0" smtClean="0">
              <a:solidFill>
                <a:srgbClr val="4C4C4C"/>
              </a:solidFill>
            </a:endParaRPr>
          </a:p>
          <a:p>
            <a:pPr marL="0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it-IT" sz="3200" dirty="0" smtClean="0">
                <a:solidFill>
                  <a:srgbClr val="4C4C4C"/>
                </a:solidFill>
              </a:rPr>
              <a:t>ISC-CNR &amp; Dipartimento </a:t>
            </a:r>
            <a:r>
              <a:rPr lang="it-IT" sz="3200" dirty="0">
                <a:solidFill>
                  <a:srgbClr val="4C4C4C"/>
                </a:solidFill>
              </a:rPr>
              <a:t>di Fisica, Università di Roma “La Sapienza”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8556" y="4838700"/>
            <a:ext cx="10706100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In </a:t>
            </a:r>
            <a:r>
              <a:rPr lang="it-IT" sz="28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collaboration</a:t>
            </a: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with</a:t>
            </a: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Lara Benfatto, </a:t>
            </a:r>
            <a:r>
              <a:rPr lang="it-IT" sz="28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Claudio </a:t>
            </a: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Grimaldi and </a:t>
            </a:r>
            <a:r>
              <a:rPr lang="it-IT" sz="2800" i="1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Emmanuele</a:t>
            </a:r>
            <a:r>
              <a:rPr lang="it-IT" sz="28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Cappelluti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600" y="8204200"/>
            <a:ext cx="3810000" cy="141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48556" y="6184900"/>
            <a:ext cx="10706100" cy="158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8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Valuable</a:t>
            </a: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discussions</a:t>
            </a: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with</a:t>
            </a: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: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Marco Grilli, Sergio </a:t>
            </a:r>
            <a:r>
              <a:rPr lang="it-IT" sz="28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Caprara</a:t>
            </a:r>
            <a:r>
              <a:rPr lang="it-IT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, Claudio Castellani, Roberto </a:t>
            </a:r>
            <a:r>
              <a:rPr lang="it-IT" sz="28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Raimondi</a:t>
            </a:r>
            <a:endParaRPr lang="it-IT" sz="28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91406" y="8000206"/>
            <a:ext cx="10706100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800" i="1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arxiv</a:t>
            </a:r>
            <a:r>
              <a:rPr lang="it-IT" sz="28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: 1506.01944</a:t>
            </a:r>
            <a:endParaRPr lang="it-IT" sz="28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53806" y="304006"/>
            <a:ext cx="29718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Green’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s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function</a:t>
            </a:r>
            <a:endParaRPr lang="it-IT" sz="32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510" y="4571206"/>
            <a:ext cx="4650296" cy="1010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877094" y="4814094"/>
            <a:ext cx="4456113" cy="304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7416006" y="1066006"/>
            <a:ext cx="4623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Diagrammatic perturbation theory in Matsubara frequencies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7416006" y="5360988"/>
            <a:ext cx="2837657" cy="885825"/>
            <a:chOff x="882348" y="2817813"/>
            <a:chExt cx="2837657" cy="885825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882348" y="2971006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Lowest order in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9" name="Oggetto 38"/>
            <p:cNvGraphicFramePr>
              <a:graphicFrameLocks noChangeAspect="1"/>
            </p:cNvGraphicFramePr>
            <p:nvPr/>
          </p:nvGraphicFramePr>
          <p:xfrm>
            <a:off x="3148505" y="2817813"/>
            <a:ext cx="571500" cy="885825"/>
          </p:xfrm>
          <a:graphic>
            <a:graphicData uri="http://schemas.openxmlformats.org/presentationml/2006/ole">
              <p:oleObj spid="_x0000_s365570" name="Equation" r:id="rId5" imgW="254000" imgH="393700" progId="Equation.3">
                <p:embed/>
              </p:oleObj>
            </a:graphicData>
          </a:graphic>
        </p:graphicFrame>
      </p:grpSp>
      <p:sp>
        <p:nvSpPr>
          <p:cNvPr id="60" name="CasellaDiTesto 59"/>
          <p:cNvSpPr txBox="1"/>
          <p:nvPr/>
        </p:nvSpPr>
        <p:spPr>
          <a:xfrm>
            <a:off x="558006" y="129460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Diagonal matrix in the </a:t>
            </a:r>
            <a:r>
              <a:rPr lang="en-US" sz="2400" dirty="0" err="1" smtClean="0">
                <a:solidFill>
                  <a:schemeClr val="tx1"/>
                </a:solidFill>
              </a:rPr>
              <a:t>helicity</a:t>
            </a:r>
            <a:r>
              <a:rPr lang="en-US" sz="2400" dirty="0" smtClean="0">
                <a:solidFill>
                  <a:schemeClr val="tx1"/>
                </a:solidFill>
              </a:rPr>
              <a:t> basis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6" name="Immagine 35" descr="matrix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06" y="2036337"/>
            <a:ext cx="4538130" cy="782269"/>
          </a:xfrm>
          <a:prstGeom prst="rect">
            <a:avLst/>
          </a:prstGeom>
        </p:spPr>
      </p:pic>
      <p:pic>
        <p:nvPicPr>
          <p:cNvPr id="41" name="Immagine 40" descr="gs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06" y="2971006"/>
            <a:ext cx="5157004" cy="591016"/>
          </a:xfrm>
          <a:prstGeom prst="rect">
            <a:avLst/>
          </a:prstGeom>
        </p:spPr>
      </p:pic>
      <p:pic>
        <p:nvPicPr>
          <p:cNvPr id="32" name="Immagine 31" descr="selfenergy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206" y="6019006"/>
            <a:ext cx="5142840" cy="3419987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710406" y="403780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Spin-independent self-energy!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8" name="Gruppo 47"/>
          <p:cNvGrpSpPr/>
          <p:nvPr/>
        </p:nvGrpSpPr>
        <p:grpSpPr>
          <a:xfrm>
            <a:off x="7263606" y="2361406"/>
            <a:ext cx="4648200" cy="2743200"/>
            <a:chOff x="7187406" y="2666206"/>
            <a:chExt cx="4648200" cy="2743200"/>
          </a:xfrm>
        </p:grpSpPr>
        <p:grpSp>
          <p:nvGrpSpPr>
            <p:cNvPr id="44" name="Gruppo 43"/>
            <p:cNvGrpSpPr/>
            <p:nvPr/>
          </p:nvGrpSpPr>
          <p:grpSpPr>
            <a:xfrm>
              <a:off x="7187406" y="2666206"/>
              <a:ext cx="4648200" cy="2743200"/>
              <a:chOff x="558006" y="4495006"/>
              <a:chExt cx="4862513" cy="3071813"/>
            </a:xfrm>
          </p:grpSpPr>
          <p:pic>
            <p:nvPicPr>
              <p:cNvPr id="24605" name="Picture 2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58006" y="4495006"/>
                <a:ext cx="4862513" cy="30718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>
                <a:off x="797723" y="5423692"/>
                <a:ext cx="4464052" cy="1717676"/>
                <a:chOff x="4726" y="3380"/>
                <a:chExt cx="2812" cy="1082"/>
              </a:xfrm>
            </p:grpSpPr>
            <p:sp>
              <p:nvSpPr>
                <p:cNvPr id="24591" name="Rectangle 15"/>
                <p:cNvSpPr>
                  <a:spLocks noChangeArrowheads="1"/>
                </p:cNvSpPr>
                <p:nvPr/>
              </p:nvSpPr>
              <p:spPr bwMode="auto">
                <a:xfrm>
                  <a:off x="4726" y="3597"/>
                  <a:ext cx="1123" cy="34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t-IT" sz="3200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Σ(</a:t>
                  </a:r>
                  <a:r>
                    <a:rPr lang="it-IT" sz="3200" i="1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i</a:t>
                  </a:r>
                  <a:r>
                    <a:rPr lang="it-IT" sz="3200" dirty="0">
                      <a:solidFill>
                        <a:srgbClr val="000000"/>
                      </a:solidFill>
                      <a:latin typeface="Symbol" charset="2"/>
                      <a:ea typeface="Symbol" charset="2"/>
                      <a:cs typeface="Symbol" charset="2"/>
                    </a:rPr>
                    <a:t>ω</a:t>
                  </a:r>
                  <a:r>
                    <a:rPr lang="it-IT" sz="3200" i="1" baseline="-6000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n</a:t>
                  </a:r>
                  <a:r>
                    <a:rPr lang="it-IT" sz="3200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 =</a:t>
                  </a:r>
                </a:p>
              </p:txBody>
            </p:sp>
            <p:sp>
              <p:nvSpPr>
                <p:cNvPr id="24592" name="Rectangle 16"/>
                <p:cNvSpPr>
                  <a:spLocks noChangeArrowheads="1"/>
                </p:cNvSpPr>
                <p:nvPr/>
              </p:nvSpPr>
              <p:spPr bwMode="auto">
                <a:xfrm>
                  <a:off x="5964" y="4115"/>
                  <a:ext cx="921" cy="34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t-IT" sz="3200" i="1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</a:t>
                  </a:r>
                  <a:r>
                    <a:rPr lang="it-IT" sz="3200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(</a:t>
                  </a:r>
                  <a:r>
                    <a:rPr lang="it-IT" sz="3200" i="1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i</a:t>
                  </a:r>
                  <a:r>
                    <a:rPr lang="it-IT" sz="3200" dirty="0">
                      <a:solidFill>
                        <a:srgbClr val="000000"/>
                      </a:solidFill>
                      <a:latin typeface="Symbol" charset="2"/>
                      <a:ea typeface="Symbol" charset="2"/>
                      <a:cs typeface="Symbol" charset="2"/>
                    </a:rPr>
                    <a:t>ω</a:t>
                  </a:r>
                  <a:r>
                    <a:rPr lang="it-IT" sz="3200" i="1" baseline="-6000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n</a:t>
                  </a:r>
                  <a:r>
                    <a:rPr lang="it-IT" sz="3200" dirty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</a:p>
              </p:txBody>
            </p:sp>
            <p:sp>
              <p:nvSpPr>
                <p:cNvPr id="24593" name="Rectangle 17"/>
                <p:cNvSpPr>
                  <a:spLocks noChangeArrowheads="1"/>
                </p:cNvSpPr>
                <p:nvPr/>
              </p:nvSpPr>
              <p:spPr bwMode="auto">
                <a:xfrm>
                  <a:off x="6674" y="3384"/>
                  <a:ext cx="864" cy="4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t-IT" sz="2400" dirty="0" err="1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Impurity</a:t>
                  </a:r>
                  <a:r>
                    <a:rPr lang="it-IT" sz="2400" dirty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 </a:t>
                  </a:r>
                  <a:r>
                    <a:rPr lang="it-IT" sz="2400" dirty="0" err="1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average</a:t>
                  </a:r>
                  <a:endParaRPr lang="it-IT" sz="2400" dirty="0">
                    <a:solidFill>
                      <a:srgbClr val="000000"/>
                    </a:solidFill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4" name="Group 18"/>
                <p:cNvGrpSpPr>
                  <a:grpSpLocks/>
                </p:cNvGrpSpPr>
                <p:nvPr/>
              </p:nvGrpSpPr>
              <p:grpSpPr bwMode="auto">
                <a:xfrm>
                  <a:off x="5838" y="3380"/>
                  <a:ext cx="1010" cy="723"/>
                  <a:chOff x="5838" y="3380"/>
                  <a:chExt cx="1010" cy="723"/>
                </a:xfrm>
              </p:grpSpPr>
              <p:grpSp>
                <p:nvGrpSpPr>
                  <p:cNvPr id="5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5838" y="3427"/>
                    <a:ext cx="1010" cy="676"/>
                    <a:chOff x="5838" y="3427"/>
                    <a:chExt cx="1010" cy="676"/>
                  </a:xfrm>
                </p:grpSpPr>
                <p:sp>
                  <p:nvSpPr>
                    <p:cNvPr id="2459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8" y="4103"/>
                      <a:ext cx="577" cy="0"/>
                    </a:xfrm>
                    <a:prstGeom prst="line">
                      <a:avLst/>
                    </a:prstGeom>
                    <a:noFill/>
                    <a:ln w="63360">
                      <a:solidFill>
                        <a:srgbClr val="000000"/>
                      </a:solidFill>
                      <a:miter lim="800000"/>
                      <a:headEnd/>
                      <a:tailEnd type="triangle" w="med" len="med"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7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99" y="3427"/>
                      <a:ext cx="733" cy="67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25560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71" y="4103"/>
                      <a:ext cx="577" cy="0"/>
                    </a:xfrm>
                    <a:prstGeom prst="line">
                      <a:avLst/>
                    </a:prstGeom>
                    <a:noFill/>
                    <a:ln w="63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307" y="3380"/>
                    <a:ext cx="124" cy="114"/>
                    <a:chOff x="6307" y="3380"/>
                    <a:chExt cx="124" cy="114"/>
                  </a:xfrm>
                </p:grpSpPr>
                <p:sp>
                  <p:nvSpPr>
                    <p:cNvPr id="2460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07" y="3380"/>
                      <a:ext cx="124" cy="114"/>
                    </a:xfrm>
                    <a:prstGeom prst="line">
                      <a:avLst/>
                    </a:prstGeom>
                    <a:noFill/>
                    <a:ln w="76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01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306" y="3380"/>
                      <a:ext cx="125" cy="113"/>
                    </a:xfrm>
                    <a:prstGeom prst="line">
                      <a:avLst/>
                    </a:prstGeom>
                    <a:noFill/>
                    <a:ln w="76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4602" name="Rectangle 26"/>
              <p:cNvSpPr>
                <a:spLocks noChangeArrowheads="1"/>
              </p:cNvSpPr>
              <p:nvPr/>
            </p:nvSpPr>
            <p:spPr bwMode="auto">
              <a:xfrm>
                <a:off x="1036285" y="4595019"/>
                <a:ext cx="4057311" cy="45133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339806" y="2742406"/>
              <a:ext cx="4419600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Self-consistent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Born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approximation</a:t>
              </a:r>
              <a:endParaRPr lang="it-IT" sz="2400" dirty="0" smtClean="0">
                <a:solidFill>
                  <a:srgbClr val="800000"/>
                </a:solidFill>
                <a:ea typeface="Gill Sans" charset="0"/>
                <a:cs typeface="Gill Sans" charset="0"/>
              </a:endParaRPr>
            </a:p>
            <a:p>
              <a:pPr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(SCBA)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it-IT" sz="2400" dirty="0">
                <a:solidFill>
                  <a:srgbClr val="800000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7111206" y="6400006"/>
            <a:ext cx="4495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DOS  and elastic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scattering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rate: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45" name="Oggetto 44"/>
          <p:cNvGraphicFramePr>
            <a:graphicFrameLocks noChangeAspect="1"/>
          </p:cNvGraphicFramePr>
          <p:nvPr/>
        </p:nvGraphicFramePr>
        <p:xfrm>
          <a:off x="7546181" y="7314407"/>
          <a:ext cx="3451225" cy="1077982"/>
        </p:xfrm>
        <a:graphic>
          <a:graphicData uri="http://schemas.openxmlformats.org/presentationml/2006/ole">
            <p:oleObj spid="_x0000_s365576" name="Equation" r:id="rId10" imgW="1422400" imgH="4445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6606" y="151606"/>
            <a:ext cx="11658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Elastic</a:t>
            </a:r>
            <a:r>
              <a:rPr lang="it-IT" sz="3200" dirty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scattering</a:t>
            </a:r>
            <a:r>
              <a:rPr lang="it-IT" sz="3200" dirty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rate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within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self-consistent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Born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approximation</a:t>
            </a:r>
            <a:endParaRPr lang="it-IT" sz="32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0" name="Immagine 29" descr="gamm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230" y="1675606"/>
            <a:ext cx="5214176" cy="3589088"/>
          </a:xfrm>
          <a:prstGeom prst="rect">
            <a:avLst/>
          </a:prstGeom>
        </p:spPr>
      </p:pic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481806" y="1828006"/>
            <a:ext cx="2895600" cy="198120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Shaded</a:t>
            </a:r>
            <a:r>
              <a:rPr lang="it-IT" sz="24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region</a:t>
            </a:r>
            <a:r>
              <a:rPr lang="it-IT" sz="24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 :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corrections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to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SCBA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important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21" name="Forma 20"/>
          <p:cNvCxnSpPr>
            <a:stCxn id="19" idx="2"/>
          </p:cNvCxnSpPr>
          <p:nvPr/>
        </p:nvCxnSpPr>
        <p:spPr bwMode="auto">
          <a:xfrm rot="16200000" flipH="1">
            <a:off x="2920206" y="2818606"/>
            <a:ext cx="609600" cy="2590800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uppo 39"/>
          <p:cNvGrpSpPr/>
          <p:nvPr/>
        </p:nvGrpSpPr>
        <p:grpSpPr>
          <a:xfrm>
            <a:off x="405606" y="7440613"/>
            <a:ext cx="5855891" cy="1185862"/>
            <a:chOff x="2310606" y="7440613"/>
            <a:chExt cx="5855891" cy="1185862"/>
          </a:xfrm>
        </p:grpSpPr>
        <p:grpSp>
          <p:nvGrpSpPr>
            <p:cNvPr id="39" name="Gruppo 38"/>
            <p:cNvGrpSpPr/>
            <p:nvPr/>
          </p:nvGrpSpPr>
          <p:grpSpPr>
            <a:xfrm>
              <a:off x="6076156" y="7440613"/>
              <a:ext cx="2090341" cy="1185862"/>
              <a:chOff x="6076156" y="7440613"/>
              <a:chExt cx="2090341" cy="1185862"/>
            </a:xfrm>
          </p:grpSpPr>
          <p:grpSp>
            <p:nvGrpSpPr>
              <p:cNvPr id="37" name="Gruppo 36"/>
              <p:cNvGrpSpPr/>
              <p:nvPr/>
            </p:nvGrpSpPr>
            <p:grpSpPr>
              <a:xfrm>
                <a:off x="6076156" y="8208963"/>
                <a:ext cx="2090341" cy="417512"/>
                <a:chOff x="6472238" y="8208963"/>
                <a:chExt cx="2090341" cy="417512"/>
              </a:xfrm>
            </p:grpSpPr>
            <p:grpSp>
              <p:nvGrpSpPr>
                <p:cNvPr id="22" name="Gruppo 21"/>
                <p:cNvGrpSpPr/>
                <p:nvPr/>
              </p:nvGrpSpPr>
              <p:grpSpPr>
                <a:xfrm>
                  <a:off x="8079979" y="8305006"/>
                  <a:ext cx="482600" cy="273642"/>
                  <a:chOff x="7956947" y="7850981"/>
                  <a:chExt cx="482600" cy="273642"/>
                </a:xfrm>
              </p:grpSpPr>
              <p:sp>
                <p:nvSpPr>
                  <p:cNvPr id="26634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7956947" y="7850981"/>
                    <a:ext cx="482600" cy="273642"/>
                  </a:xfrm>
                  <a:prstGeom prst="rightArrow">
                    <a:avLst>
                      <a:gd name="adj1" fmla="val 52176"/>
                      <a:gd name="adj2" fmla="val 47370"/>
                    </a:avLst>
                  </a:prstGeom>
                  <a:solidFill>
                    <a:srgbClr val="376092"/>
                  </a:solidFill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92515" name="Picture 3"/>
                <p:cNvPicPr>
                  <a:picLocks noChangeAspect="1"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6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6472238" y="8208963"/>
                  <a:ext cx="1258887" cy="41751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" name="Gruppo 35"/>
              <p:cNvGrpSpPr/>
              <p:nvPr/>
            </p:nvGrpSpPr>
            <p:grpSpPr>
              <a:xfrm>
                <a:off x="6076156" y="7440613"/>
                <a:ext cx="2090341" cy="417513"/>
                <a:chOff x="1838325" y="8175625"/>
                <a:chExt cx="2090341" cy="417513"/>
              </a:xfrm>
            </p:grpSpPr>
            <p:grpSp>
              <p:nvGrpSpPr>
                <p:cNvPr id="23" name="Gruppo 22"/>
                <p:cNvGrpSpPr/>
                <p:nvPr/>
              </p:nvGrpSpPr>
              <p:grpSpPr>
                <a:xfrm>
                  <a:off x="3446066" y="8278018"/>
                  <a:ext cx="482600" cy="266598"/>
                  <a:chOff x="2927747" y="7797006"/>
                  <a:chExt cx="482600" cy="266598"/>
                </a:xfrm>
              </p:grpSpPr>
              <p:sp>
                <p:nvSpPr>
                  <p:cNvPr id="2663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2927747" y="7797006"/>
                    <a:ext cx="482600" cy="266598"/>
                  </a:xfrm>
                  <a:prstGeom prst="rightArrow">
                    <a:avLst>
                      <a:gd name="adj1" fmla="val 52176"/>
                      <a:gd name="adj2" fmla="val 47370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92517" name="Picture 5"/>
                <p:cNvPicPr>
                  <a:picLocks noChangeAspect="1"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7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8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38325" y="8175625"/>
                  <a:ext cx="1260475" cy="417513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2310606" y="7619206"/>
              <a:ext cx="3276600" cy="914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Elastic</a:t>
              </a:r>
              <a:r>
                <a:rPr lang="it-IT" sz="28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scattering</a:t>
              </a:r>
              <a:r>
                <a:rPr lang="it-IT" sz="28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rate and </a:t>
              </a:r>
              <a:r>
                <a:rPr lang="it-IT" sz="28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time</a:t>
              </a:r>
              <a:r>
                <a:rPr lang="it-IT" sz="28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in the WDA</a:t>
              </a:r>
              <a:endParaRPr lang="it-IT" sz="2800" dirty="0">
                <a:solidFill>
                  <a:srgbClr val="8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38" name="Parentesi graffa aperta 37"/>
            <p:cNvSpPr/>
            <p:nvPr/>
          </p:nvSpPr>
          <p:spPr bwMode="auto">
            <a:xfrm>
              <a:off x="5663406" y="7612411"/>
              <a:ext cx="381000" cy="901796"/>
            </a:xfrm>
            <a:prstGeom prst="leftBrace">
              <a:avLst>
                <a:gd name="adj1" fmla="val 25000"/>
                <a:gd name="adj2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515103" y="5257006"/>
            <a:ext cx="11973007" cy="1757875"/>
            <a:chOff x="649206" y="5257006"/>
            <a:chExt cx="11973007" cy="1757875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29756" y="5300381"/>
              <a:ext cx="2324100" cy="1714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Weak-disorder</a:t>
              </a:r>
              <a:r>
                <a:rPr lang="it-IT" sz="28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approximation</a:t>
              </a:r>
              <a:r>
                <a:rPr lang="it-IT" sz="28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(WDA)</a:t>
              </a:r>
            </a:p>
          </p:txBody>
        </p:sp>
        <p:sp>
          <p:nvSpPr>
            <p:cNvPr id="28" name="Freccia bidirezionale orizzontale 27"/>
            <p:cNvSpPr/>
            <p:nvPr/>
          </p:nvSpPr>
          <p:spPr bwMode="auto">
            <a:xfrm>
              <a:off x="5700531" y="5890931"/>
              <a:ext cx="783000" cy="533400"/>
            </a:xfrm>
            <a:prstGeom prst="leftRightArrow">
              <a:avLst/>
            </a:prstGeom>
            <a:solidFill>
              <a:srgbClr val="DDF0D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  <p:grpSp>
          <p:nvGrpSpPr>
            <p:cNvPr id="53" name="Gruppo 52"/>
            <p:cNvGrpSpPr/>
            <p:nvPr/>
          </p:nvGrpSpPr>
          <p:grpSpPr>
            <a:xfrm>
              <a:off x="6730206" y="5257006"/>
              <a:ext cx="5892007" cy="1502900"/>
              <a:chOff x="6730206" y="5104606"/>
              <a:chExt cx="5892007" cy="1502900"/>
            </a:xfrm>
          </p:grpSpPr>
          <p:sp>
            <p:nvSpPr>
              <p:cNvPr id="14" name="Rectangle 31"/>
              <p:cNvSpPr>
                <a:spLocks noChangeArrowheads="1"/>
              </p:cNvSpPr>
              <p:nvPr/>
            </p:nvSpPr>
            <p:spPr bwMode="auto">
              <a:xfrm>
                <a:off x="6730206" y="5104606"/>
                <a:ext cx="5892007" cy="11684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8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Neglect</a:t>
                </a:r>
                <a:r>
                  <a:rPr lang="it-IT" sz="28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8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broadening</a:t>
                </a:r>
                <a:r>
                  <a:rPr lang="it-IT" sz="28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8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of</a:t>
                </a:r>
                <a:r>
                  <a:rPr lang="it-IT" sz="28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8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spectral</a:t>
                </a:r>
                <a:r>
                  <a:rPr lang="it-IT" sz="28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8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functions</a:t>
                </a:r>
                <a:endParaRPr lang="it-IT" sz="2800" dirty="0">
                  <a:solidFill>
                    <a:srgbClr val="000000"/>
                  </a:solidFill>
                  <a:ea typeface="Gill Sans" charset="0"/>
                  <a:cs typeface="Gill Sans" charset="0"/>
                </a:endParaRPr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90990" y="5942806"/>
                <a:ext cx="4770439" cy="6647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cxnSp>
          <p:nvCxnSpPr>
            <p:cNvPr id="49" name="Connettore 1 48"/>
            <p:cNvCxnSpPr/>
            <p:nvPr/>
          </p:nvCxnSpPr>
          <p:spPr bwMode="auto">
            <a:xfrm>
              <a:off x="649206" y="6156837"/>
              <a:ext cx="1204200" cy="1588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Freccia bidirezionale orizzontale 51"/>
            <p:cNvSpPr/>
            <p:nvPr/>
          </p:nvSpPr>
          <p:spPr bwMode="auto">
            <a:xfrm>
              <a:off x="2100081" y="5890931"/>
              <a:ext cx="783000" cy="533400"/>
            </a:xfrm>
            <a:prstGeom prst="leftRightArrow">
              <a:avLst/>
            </a:prstGeom>
            <a:solidFill>
              <a:srgbClr val="DDF0D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  <p:sp>
        <p:nvSpPr>
          <p:cNvPr id="57" name="AutoShape 9"/>
          <p:cNvSpPr>
            <a:spLocks noChangeArrowheads="1"/>
          </p:cNvSpPr>
          <p:nvPr/>
        </p:nvSpPr>
        <p:spPr bwMode="auto">
          <a:xfrm>
            <a:off x="8406606" y="7505008"/>
            <a:ext cx="482600" cy="266598"/>
          </a:xfrm>
          <a:prstGeom prst="rightArrow">
            <a:avLst>
              <a:gd name="adj1" fmla="val 52176"/>
              <a:gd name="adj2" fmla="val 47370"/>
            </a:avLst>
          </a:prstGeom>
          <a:solidFill>
            <a:schemeClr val="accent1">
              <a:lumMod val="75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>
            <a:off x="8406606" y="8343208"/>
            <a:ext cx="482600" cy="266598"/>
          </a:xfrm>
          <a:prstGeom prst="rightArrow">
            <a:avLst>
              <a:gd name="adj1" fmla="val 52176"/>
              <a:gd name="adj2" fmla="val 47370"/>
            </a:avLst>
          </a:prstGeom>
          <a:solidFill>
            <a:schemeClr val="accent1">
              <a:lumMod val="75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" name="Immagine 58" descr="taudi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5588" y="8018806"/>
            <a:ext cx="2094218" cy="972000"/>
          </a:xfrm>
          <a:prstGeom prst="rect">
            <a:avLst/>
          </a:prstGeom>
        </p:spPr>
      </p:pic>
      <p:pic>
        <p:nvPicPr>
          <p:cNvPr id="60" name="Immagine 59" descr="taudin.png"/>
          <p:cNvPicPr>
            <a:picLocks noChangeAspect="1"/>
          </p:cNvPicPr>
          <p:nvPr/>
        </p:nvPicPr>
        <p:blipFill>
          <a:blip r:embed="rId10"/>
          <a:srcRect r="41783"/>
          <a:stretch>
            <a:fillRect/>
          </a:stretch>
        </p:blipFill>
        <p:spPr>
          <a:xfrm>
            <a:off x="9055588" y="7256806"/>
            <a:ext cx="1219200" cy="972000"/>
          </a:xfrm>
          <a:prstGeom prst="rect">
            <a:avLst/>
          </a:prstGeom>
        </p:spPr>
      </p:pic>
      <p:graphicFrame>
        <p:nvGraphicFramePr>
          <p:cNvPr id="61" name="Oggetto 60"/>
          <p:cNvGraphicFramePr>
            <a:graphicFrameLocks noChangeAspect="1"/>
          </p:cNvGraphicFramePr>
          <p:nvPr/>
        </p:nvGraphicFramePr>
        <p:xfrm>
          <a:off x="6501606" y="7999413"/>
          <a:ext cx="1528763" cy="973137"/>
        </p:xfrm>
        <a:graphic>
          <a:graphicData uri="http://schemas.openxmlformats.org/presentationml/2006/ole">
            <p:oleObj spid="_x0000_s393218" name="Equation" r:id="rId11" imgW="558800" imgH="355600" progId="Equation.3">
              <p:embed/>
            </p:oleObj>
          </a:graphicData>
        </a:graphic>
      </p:graphicFrame>
      <p:graphicFrame>
        <p:nvGraphicFramePr>
          <p:cNvPr id="393219" name="Object 3"/>
          <p:cNvGraphicFramePr>
            <a:graphicFrameLocks noChangeAspect="1"/>
          </p:cNvGraphicFramePr>
          <p:nvPr/>
        </p:nvGraphicFramePr>
        <p:xfrm>
          <a:off x="6501606" y="7390606"/>
          <a:ext cx="1008063" cy="485775"/>
        </p:xfrm>
        <a:graphic>
          <a:graphicData uri="http://schemas.openxmlformats.org/presentationml/2006/ole">
            <p:oleObj spid="_x0000_s393219" name="Equation" r:id="rId12" imgW="368300" imgH="177800" progId="Equation.3">
              <p:embed/>
            </p:oleObj>
          </a:graphicData>
        </a:graphic>
      </p:graphicFrame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6654006" y="6400006"/>
            <a:ext cx="5892007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Quasi-particle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approx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.</a:t>
            </a:r>
            <a:endParaRPr lang="it-IT" sz="2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80256" y="4506675"/>
            <a:ext cx="5231600" cy="73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Transport</a:t>
            </a:r>
            <a:r>
              <a:rPr lang="it-IT" sz="4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properties</a:t>
            </a:r>
            <a:endParaRPr lang="it-IT" sz="48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2158206" y="380206"/>
            <a:ext cx="8610600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Longitudinal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DC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conductivity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within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Born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approximation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endParaRPr lang="it-IT" sz="28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167" name="Gruppo 166"/>
          <p:cNvGrpSpPr/>
          <p:nvPr/>
        </p:nvGrpSpPr>
        <p:grpSpPr>
          <a:xfrm>
            <a:off x="634206" y="1447006"/>
            <a:ext cx="11963400" cy="1600200"/>
            <a:chOff x="634206" y="1980406"/>
            <a:chExt cx="11963400" cy="1600200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8178006" y="2145527"/>
              <a:ext cx="731270" cy="553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600" dirty="0" smtClean="0">
                  <a:solidFill>
                    <a:srgbClr val="000000"/>
                  </a:solidFill>
                  <a:latin typeface="+mn-lt"/>
                  <a:ea typeface="Verdana" charset="0"/>
                  <a:cs typeface="Verdana" charset="0"/>
                </a:rPr>
                <a:t>+…</a:t>
              </a:r>
              <a:endParaRPr lang="it-IT" sz="3600" dirty="0">
                <a:solidFill>
                  <a:srgbClr val="000000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grpSp>
          <p:nvGrpSpPr>
            <p:cNvPr id="60" name="Gruppo 59"/>
            <p:cNvGrpSpPr/>
            <p:nvPr/>
          </p:nvGrpSpPr>
          <p:grpSpPr>
            <a:xfrm>
              <a:off x="3225006" y="2132807"/>
              <a:ext cx="1981200" cy="546794"/>
              <a:chOff x="481806" y="1599406"/>
              <a:chExt cx="1981200" cy="546794"/>
            </a:xfrm>
          </p:grpSpPr>
          <p:sp>
            <p:nvSpPr>
              <p:cNvPr id="41" name="Ovale 40"/>
              <p:cNvSpPr>
                <a:spLocks noChangeAspect="1"/>
              </p:cNvSpPr>
              <p:nvPr/>
            </p:nvSpPr>
            <p:spPr bwMode="auto">
              <a:xfrm>
                <a:off x="634206" y="1599406"/>
                <a:ext cx="1692600" cy="546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  <p:grpSp>
            <p:nvGrpSpPr>
              <p:cNvPr id="48" name="Gruppo 47"/>
              <p:cNvGrpSpPr/>
              <p:nvPr/>
            </p:nvGrpSpPr>
            <p:grpSpPr>
              <a:xfrm>
                <a:off x="1363085" y="1600200"/>
                <a:ext cx="261721" cy="546000"/>
                <a:chOff x="1363085" y="1600200"/>
                <a:chExt cx="261721" cy="546000"/>
              </a:xfrm>
            </p:grpSpPr>
            <p:cxnSp>
              <p:nvCxnSpPr>
                <p:cNvPr id="45" name="Connettore 1 44"/>
                <p:cNvCxnSpPr>
                  <a:stCxn id="41" idx="0"/>
                  <a:endCxn id="41" idx="4"/>
                </p:cNvCxnSpPr>
                <p:nvPr/>
              </p:nvCxnSpPr>
              <p:spPr bwMode="auto">
                <a:xfrm rot="16200000" flipH="1">
                  <a:off x="1207506" y="1872406"/>
                  <a:ext cx="546000" cy="1588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7" name="Per 46"/>
                <p:cNvSpPr>
                  <a:spLocks noChangeAspect="1"/>
                </p:cNvSpPr>
                <p:nvPr/>
              </p:nvSpPr>
              <p:spPr bwMode="auto">
                <a:xfrm>
                  <a:off x="1363085" y="1743415"/>
                  <a:ext cx="261721" cy="236991"/>
                </a:xfrm>
                <a:prstGeom prst="mathMultiply">
                  <a:avLst>
                    <a:gd name="adj1" fmla="val 7349"/>
                  </a:avLst>
                </a:prstGeom>
                <a:solidFill>
                  <a:srgbClr val="000000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charset="0"/>
                  </a:endParaRPr>
                </a:p>
              </p:txBody>
            </p:sp>
          </p:grpSp>
          <p:sp>
            <p:nvSpPr>
              <p:cNvPr id="27" name="Oval 11"/>
              <p:cNvSpPr>
                <a:spLocks noChangeArrowheads="1"/>
              </p:cNvSpPr>
              <p:nvPr/>
            </p:nvSpPr>
            <p:spPr bwMode="auto">
              <a:xfrm>
                <a:off x="481806" y="1747837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2234406" y="175180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uppo 67"/>
            <p:cNvGrpSpPr/>
            <p:nvPr/>
          </p:nvGrpSpPr>
          <p:grpSpPr>
            <a:xfrm>
              <a:off x="5815806" y="2132807"/>
              <a:ext cx="1981200" cy="546794"/>
              <a:chOff x="2234406" y="4037806"/>
              <a:chExt cx="1981200" cy="546794"/>
            </a:xfrm>
          </p:grpSpPr>
          <p:grpSp>
            <p:nvGrpSpPr>
              <p:cNvPr id="61" name="Gruppo 60"/>
              <p:cNvGrpSpPr/>
              <p:nvPr/>
            </p:nvGrpSpPr>
            <p:grpSpPr>
              <a:xfrm>
                <a:off x="2234406" y="4037806"/>
                <a:ext cx="1981200" cy="546794"/>
                <a:chOff x="481806" y="1599406"/>
                <a:chExt cx="1981200" cy="546794"/>
              </a:xfrm>
            </p:grpSpPr>
            <p:sp>
              <p:nvSpPr>
                <p:cNvPr id="62" name="Ovale 61"/>
                <p:cNvSpPr>
                  <a:spLocks noChangeAspect="1"/>
                </p:cNvSpPr>
                <p:nvPr/>
              </p:nvSpPr>
              <p:spPr bwMode="auto">
                <a:xfrm>
                  <a:off x="634206" y="1599406"/>
                  <a:ext cx="1692600" cy="5460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charset="0"/>
                  </a:endParaRPr>
                </a:p>
              </p:txBody>
            </p:sp>
            <p:grpSp>
              <p:nvGrpSpPr>
                <p:cNvPr id="63" name="Gruppo 47"/>
                <p:cNvGrpSpPr/>
                <p:nvPr/>
              </p:nvGrpSpPr>
              <p:grpSpPr>
                <a:xfrm>
                  <a:off x="1363085" y="1600200"/>
                  <a:ext cx="261721" cy="546000"/>
                  <a:chOff x="1363085" y="1600200"/>
                  <a:chExt cx="261721" cy="546000"/>
                </a:xfrm>
              </p:grpSpPr>
              <p:cxnSp>
                <p:nvCxnSpPr>
                  <p:cNvPr id="66" name="Connettore 1 65"/>
                  <p:cNvCxnSpPr>
                    <a:stCxn id="62" idx="0"/>
                    <a:endCxn id="62" idx="4"/>
                  </p:cNvCxnSpPr>
                  <p:nvPr/>
                </p:nvCxnSpPr>
                <p:spPr bwMode="auto">
                  <a:xfrm rot="16200000" flipH="1">
                    <a:off x="1207506" y="1872406"/>
                    <a:ext cx="546000" cy="1588"/>
                  </a:xfrm>
                  <a:prstGeom prst="line">
                    <a:avLst/>
                  </a:prstGeom>
                  <a:solidFill>
                    <a:srgbClr val="00B8FF"/>
                  </a:solidFill>
                  <a:ln w="2857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7" name="Per 66"/>
                  <p:cNvSpPr>
                    <a:spLocks noChangeAspect="1"/>
                  </p:cNvSpPr>
                  <p:nvPr/>
                </p:nvSpPr>
                <p:spPr bwMode="auto">
                  <a:xfrm>
                    <a:off x="1363085" y="1743415"/>
                    <a:ext cx="261721" cy="236991"/>
                  </a:xfrm>
                  <a:prstGeom prst="mathMultiply">
                    <a:avLst>
                      <a:gd name="adj1" fmla="val 7349"/>
                    </a:avLst>
                  </a:prstGeom>
                  <a:solidFill>
                    <a:srgbClr val="000000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</a:pPr>
                    <a:endParaRPr kumimoji="0" lang="en-US" sz="12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Gill Sans" charset="0"/>
                    </a:endParaRPr>
                  </a:p>
                </p:txBody>
              </p:sp>
            </p:grpSp>
            <p:sp>
              <p:nvSpPr>
                <p:cNvPr id="64" name="Oval 11"/>
                <p:cNvSpPr>
                  <a:spLocks noChangeArrowheads="1"/>
                </p:cNvSpPr>
                <p:nvPr/>
              </p:nvSpPr>
              <p:spPr bwMode="auto">
                <a:xfrm>
                  <a:off x="481806" y="1747837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auto">
                <a:xfrm>
                  <a:off x="2234406" y="175180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" name="Gruppo 51"/>
              <p:cNvGrpSpPr/>
              <p:nvPr/>
            </p:nvGrpSpPr>
            <p:grpSpPr>
              <a:xfrm>
                <a:off x="3377406" y="4037806"/>
                <a:ext cx="261721" cy="546000"/>
                <a:chOff x="1363085" y="1600200"/>
                <a:chExt cx="261721" cy="546000"/>
              </a:xfrm>
            </p:grpSpPr>
            <p:cxnSp>
              <p:nvCxnSpPr>
                <p:cNvPr id="53" name="Connettore 1 52"/>
                <p:cNvCxnSpPr/>
                <p:nvPr/>
              </p:nvCxnSpPr>
              <p:spPr bwMode="auto">
                <a:xfrm rot="16200000" flipH="1">
                  <a:off x="1207506" y="1872406"/>
                  <a:ext cx="546000" cy="1588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4" name="Per 53"/>
                <p:cNvSpPr>
                  <a:spLocks noChangeAspect="1"/>
                </p:cNvSpPr>
                <p:nvPr/>
              </p:nvSpPr>
              <p:spPr bwMode="auto">
                <a:xfrm>
                  <a:off x="1363085" y="1743415"/>
                  <a:ext cx="261721" cy="236991"/>
                </a:xfrm>
                <a:prstGeom prst="mathMultiply">
                  <a:avLst>
                    <a:gd name="adj1" fmla="val 7349"/>
                  </a:avLst>
                </a:prstGeom>
                <a:solidFill>
                  <a:srgbClr val="000000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charset="0"/>
                  </a:endParaRPr>
                </a:p>
              </p:txBody>
            </p:sp>
          </p:grpSp>
        </p:grpSp>
        <p:grpSp>
          <p:nvGrpSpPr>
            <p:cNvPr id="69" name="Gruppo 68"/>
            <p:cNvGrpSpPr/>
            <p:nvPr/>
          </p:nvGrpSpPr>
          <p:grpSpPr>
            <a:xfrm>
              <a:off x="634206" y="2132807"/>
              <a:ext cx="1981200" cy="546000"/>
              <a:chOff x="481806" y="1599406"/>
              <a:chExt cx="1981200" cy="546000"/>
            </a:xfrm>
          </p:grpSpPr>
          <p:sp>
            <p:nvSpPr>
              <p:cNvPr id="70" name="Ovale 69"/>
              <p:cNvSpPr>
                <a:spLocks noChangeAspect="1"/>
              </p:cNvSpPr>
              <p:nvPr/>
            </p:nvSpPr>
            <p:spPr bwMode="auto">
              <a:xfrm>
                <a:off x="634206" y="1599406"/>
                <a:ext cx="1692600" cy="546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72" name="Oval 11"/>
              <p:cNvSpPr>
                <a:spLocks noChangeArrowheads="1"/>
              </p:cNvSpPr>
              <p:nvPr/>
            </p:nvSpPr>
            <p:spPr bwMode="auto">
              <a:xfrm>
                <a:off x="481806" y="1747837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11"/>
              <p:cNvSpPr>
                <a:spLocks noChangeArrowheads="1"/>
              </p:cNvSpPr>
              <p:nvPr/>
            </p:nvSpPr>
            <p:spPr bwMode="auto">
              <a:xfrm>
                <a:off x="2234406" y="1751806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CasellaDiTesto 75"/>
            <p:cNvSpPr txBox="1"/>
            <p:nvPr/>
          </p:nvSpPr>
          <p:spPr>
            <a:xfrm>
              <a:off x="2694535" y="2056607"/>
              <a:ext cx="45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/>
                  </a:solidFill>
                </a:rPr>
                <a:t>+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5285335" y="2019876"/>
              <a:ext cx="45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/>
                  </a:solidFill>
                </a:rPr>
                <a:t>+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9171535" y="2056607"/>
              <a:ext cx="45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/>
                  </a:solidFill>
                </a:rPr>
                <a:t>=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grpSp>
          <p:nvGrpSpPr>
            <p:cNvPr id="88" name="Gruppo 87"/>
            <p:cNvGrpSpPr/>
            <p:nvPr/>
          </p:nvGrpSpPr>
          <p:grpSpPr>
            <a:xfrm>
              <a:off x="9778206" y="1980406"/>
              <a:ext cx="2362200" cy="838202"/>
              <a:chOff x="8330406" y="1447005"/>
              <a:chExt cx="2362200" cy="838202"/>
            </a:xfrm>
          </p:grpSpPr>
          <p:sp>
            <p:nvSpPr>
              <p:cNvPr id="83" name="Corda 82"/>
              <p:cNvSpPr>
                <a:spLocks/>
              </p:cNvSpPr>
              <p:nvPr/>
            </p:nvSpPr>
            <p:spPr bwMode="auto">
              <a:xfrm flipH="1">
                <a:off x="9092406" y="1599406"/>
                <a:ext cx="1229889" cy="514199"/>
              </a:xfrm>
              <a:prstGeom prst="chord">
                <a:avLst>
                  <a:gd name="adj1" fmla="val 5293938"/>
                  <a:gd name="adj2" fmla="val 16200000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34826" name="Rectangle 10"/>
              <p:cNvSpPr>
                <a:spLocks noChangeArrowheads="1"/>
              </p:cNvSpPr>
              <p:nvPr/>
            </p:nvSpPr>
            <p:spPr bwMode="auto">
              <a:xfrm>
                <a:off x="9625806" y="1447005"/>
                <a:ext cx="1066800" cy="838201"/>
              </a:xfrm>
              <a:prstGeom prst="rect">
                <a:avLst/>
              </a:prstGeom>
              <a:noFill/>
              <a:ln w="19080">
                <a:solidFill>
                  <a:srgbClr val="8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9" name="Gruppo 78"/>
              <p:cNvGrpSpPr/>
              <p:nvPr/>
            </p:nvGrpSpPr>
            <p:grpSpPr>
              <a:xfrm>
                <a:off x="8482806" y="1599406"/>
                <a:ext cx="1981200" cy="546000"/>
                <a:chOff x="481806" y="1599406"/>
                <a:chExt cx="1981200" cy="546000"/>
              </a:xfrm>
              <a:noFill/>
            </p:grpSpPr>
            <p:sp>
              <p:nvSpPr>
                <p:cNvPr id="80" name="Ovale 79"/>
                <p:cNvSpPr>
                  <a:spLocks noChangeAspect="1"/>
                </p:cNvSpPr>
                <p:nvPr/>
              </p:nvSpPr>
              <p:spPr bwMode="auto">
                <a:xfrm>
                  <a:off x="634206" y="1599406"/>
                  <a:ext cx="1692600" cy="5460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81" name="Oval 11"/>
                <p:cNvSpPr>
                  <a:spLocks noChangeArrowheads="1"/>
                </p:cNvSpPr>
                <p:nvPr/>
              </p:nvSpPr>
              <p:spPr bwMode="auto">
                <a:xfrm>
                  <a:off x="481806" y="1747837"/>
                  <a:ext cx="228600" cy="228600"/>
                </a:xfrm>
                <a:prstGeom prst="ellipse">
                  <a:avLst/>
                </a:prstGeom>
                <a:solidFill>
                  <a:srgbClr val="FFFFFF"/>
                </a:solidFill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auto">
                <a:xfrm>
                  <a:off x="2234406" y="175180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6" name="Rectangle 10"/>
              <p:cNvSpPr>
                <a:spLocks noChangeArrowheads="1"/>
              </p:cNvSpPr>
              <p:nvPr/>
            </p:nvSpPr>
            <p:spPr bwMode="auto">
              <a:xfrm>
                <a:off x="8330406" y="1447006"/>
                <a:ext cx="1066800" cy="838201"/>
              </a:xfrm>
              <a:prstGeom prst="rect">
                <a:avLst/>
              </a:prstGeom>
              <a:noFill/>
              <a:ln w="19080">
                <a:solidFill>
                  <a:srgbClr val="3040DE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" name="Rectangle 23"/>
            <p:cNvSpPr>
              <a:spLocks noChangeArrowheads="1"/>
            </p:cNvSpPr>
            <p:nvPr/>
          </p:nvSpPr>
          <p:spPr bwMode="auto">
            <a:xfrm>
              <a:off x="8863806" y="2894806"/>
              <a:ext cx="1447800" cy="684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Bare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current</a:t>
              </a:r>
              <a:endParaRPr lang="it-IT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3" name="Rectangle 23"/>
            <p:cNvSpPr>
              <a:spLocks noChangeArrowheads="1"/>
            </p:cNvSpPr>
            <p:nvPr/>
          </p:nvSpPr>
          <p:spPr bwMode="auto">
            <a:xfrm>
              <a:off x="10793413" y="2894806"/>
              <a:ext cx="1804193" cy="685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“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Dressed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”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current</a:t>
              </a:r>
              <a:endParaRPr lang="it-IT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939006" y="7009606"/>
            <a:ext cx="992485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Disorder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only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affects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 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the </a:t>
            </a:r>
            <a:r>
              <a:rPr lang="it-IT" sz="2400" dirty="0">
                <a:solidFill>
                  <a:srgbClr val="FF0000"/>
                </a:solidFill>
                <a:ea typeface="Gill Sans" charset="0"/>
                <a:cs typeface="Gill Sans" charset="0"/>
              </a:rPr>
              <a:t>“</a:t>
            </a:r>
            <a:r>
              <a:rPr lang="it-IT" sz="2400" dirty="0" err="1">
                <a:solidFill>
                  <a:srgbClr val="FF0000"/>
                </a:solidFill>
                <a:ea typeface="Gill Sans" charset="0"/>
                <a:cs typeface="Gill Sans" charset="0"/>
              </a:rPr>
              <a:t>anomalous</a:t>
            </a:r>
            <a:r>
              <a:rPr lang="it-IT" sz="2400" dirty="0">
                <a:solidFill>
                  <a:srgbClr val="FF0000"/>
                </a:solidFill>
                <a:ea typeface="Gill Sans" charset="0"/>
                <a:cs typeface="Gill Sans" charset="0"/>
              </a:rPr>
              <a:t>” 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part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the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current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 </a:t>
            </a:r>
          </a:p>
        </p:txBody>
      </p:sp>
      <p:grpSp>
        <p:nvGrpSpPr>
          <p:cNvPr id="161" name="Gruppo 160"/>
          <p:cNvGrpSpPr/>
          <p:nvPr/>
        </p:nvGrpSpPr>
        <p:grpSpPr>
          <a:xfrm>
            <a:off x="8635206" y="3352006"/>
            <a:ext cx="3962400" cy="3352800"/>
            <a:chOff x="8635206" y="3275806"/>
            <a:chExt cx="3962400" cy="3352800"/>
          </a:xfrm>
        </p:grpSpPr>
        <p:sp>
          <p:nvSpPr>
            <p:cNvPr id="116" name="Rettangolo 115"/>
            <p:cNvSpPr/>
            <p:nvPr/>
          </p:nvSpPr>
          <p:spPr bwMode="auto">
            <a:xfrm>
              <a:off x="8635206" y="3275806"/>
              <a:ext cx="3810000" cy="3352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  <p:grpSp>
          <p:nvGrpSpPr>
            <p:cNvPr id="157" name="Gruppo 156"/>
            <p:cNvGrpSpPr/>
            <p:nvPr/>
          </p:nvGrpSpPr>
          <p:grpSpPr>
            <a:xfrm>
              <a:off x="8832810" y="3352006"/>
              <a:ext cx="3764796" cy="2971800"/>
              <a:chOff x="6415074" y="7162006"/>
              <a:chExt cx="3764796" cy="2971800"/>
            </a:xfrm>
          </p:grpSpPr>
          <p:sp>
            <p:nvSpPr>
              <p:cNvPr id="34834" name="Rectangle 18"/>
              <p:cNvSpPr>
                <a:spLocks noChangeArrowheads="1"/>
              </p:cNvSpPr>
              <p:nvPr/>
            </p:nvSpPr>
            <p:spPr bwMode="auto">
              <a:xfrm>
                <a:off x="6415074" y="7162006"/>
                <a:ext cx="3764796" cy="9271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4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Same</a:t>
                </a:r>
                <a:r>
                  <a:rPr lang="it-IT" sz="2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vertex</a:t>
                </a:r>
                <a:r>
                  <a:rPr lang="it-IT" sz="2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also</a:t>
                </a:r>
                <a:r>
                  <a:rPr lang="it-IT" sz="2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leads</a:t>
                </a:r>
                <a:r>
                  <a:rPr lang="it-IT" sz="2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to</a:t>
                </a:r>
                <a:r>
                  <a:rPr lang="it-IT" sz="2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vanishing</a:t>
                </a:r>
                <a:r>
                  <a:rPr lang="it-IT" sz="2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spin-Hall</a:t>
                </a:r>
                <a:r>
                  <a:rPr lang="it-IT" sz="2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effect</a:t>
                </a:r>
                <a:r>
                  <a:rPr lang="it-IT" sz="2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!!!</a:t>
                </a:r>
                <a:endPara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8" name="Rectangle 22"/>
              <p:cNvSpPr>
                <a:spLocks noChangeArrowheads="1"/>
              </p:cNvSpPr>
              <p:nvPr/>
            </p:nvSpPr>
            <p:spPr bwMode="auto">
              <a:xfrm>
                <a:off x="6415074" y="8076406"/>
                <a:ext cx="2083661" cy="6731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400" dirty="0" err="1">
                    <a:solidFill>
                      <a:srgbClr val="671D00"/>
                    </a:solidFill>
                    <a:ea typeface="Gill Sans" charset="0"/>
                    <a:cs typeface="Gill Sans" charset="0"/>
                  </a:rPr>
                  <a:t>Spin-Hall</a:t>
                </a:r>
                <a:r>
                  <a:rPr lang="it-IT" sz="2400" dirty="0">
                    <a:solidFill>
                      <a:srgbClr val="671D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>
                    <a:solidFill>
                      <a:srgbClr val="671D00"/>
                    </a:solidFill>
                    <a:ea typeface="Gill Sans" charset="0"/>
                    <a:cs typeface="Gill Sans" charset="0"/>
                  </a:rPr>
                  <a:t>bubble</a:t>
                </a:r>
                <a:endParaRPr lang="it-IT" sz="2400" dirty="0">
                  <a:solidFill>
                    <a:srgbClr val="671D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9" name="Rectangle 23"/>
              <p:cNvSpPr>
                <a:spLocks noChangeArrowheads="1"/>
              </p:cNvSpPr>
              <p:nvPr/>
            </p:nvSpPr>
            <p:spPr bwMode="auto">
              <a:xfrm>
                <a:off x="6486108" y="9600406"/>
                <a:ext cx="2273085" cy="5334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Bare </a:t>
                </a:r>
                <a:r>
                  <a:rPr lang="it-IT" sz="24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spin-current</a:t>
                </a:r>
                <a:endPara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15" name="Gruppo 114"/>
              <p:cNvGrpSpPr/>
              <p:nvPr/>
            </p:nvGrpSpPr>
            <p:grpSpPr>
              <a:xfrm>
                <a:off x="7835752" y="8838406"/>
                <a:ext cx="1846881" cy="546000"/>
                <a:chOff x="7111206" y="8228807"/>
                <a:chExt cx="1981200" cy="546000"/>
              </a:xfrm>
            </p:grpSpPr>
            <p:sp>
              <p:nvSpPr>
                <p:cNvPr id="108" name="Corda 107"/>
                <p:cNvSpPr>
                  <a:spLocks/>
                </p:cNvSpPr>
                <p:nvPr/>
              </p:nvSpPr>
              <p:spPr bwMode="auto">
                <a:xfrm flipH="1">
                  <a:off x="7720806" y="8228807"/>
                  <a:ext cx="1229889" cy="514199"/>
                </a:xfrm>
                <a:prstGeom prst="chord">
                  <a:avLst>
                    <a:gd name="adj1" fmla="val 5293938"/>
                    <a:gd name="adj2" fmla="val 16200000"/>
                  </a:avLst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charset="0"/>
                  </a:endParaRPr>
                </a:p>
              </p:txBody>
            </p:sp>
            <p:grpSp>
              <p:nvGrpSpPr>
                <p:cNvPr id="110" name="Gruppo 78"/>
                <p:cNvGrpSpPr/>
                <p:nvPr/>
              </p:nvGrpSpPr>
              <p:grpSpPr>
                <a:xfrm>
                  <a:off x="7263606" y="8228807"/>
                  <a:ext cx="1828800" cy="546000"/>
                  <a:chOff x="634206" y="1599406"/>
                  <a:chExt cx="1828800" cy="546000"/>
                </a:xfrm>
                <a:noFill/>
              </p:grpSpPr>
              <p:sp>
                <p:nvSpPr>
                  <p:cNvPr id="112" name="Ovale 111"/>
                  <p:cNvSpPr>
                    <a:spLocks noChangeAspect="1"/>
                  </p:cNvSpPr>
                  <p:nvPr/>
                </p:nvSpPr>
                <p:spPr bwMode="auto">
                  <a:xfrm>
                    <a:off x="634206" y="1599406"/>
                    <a:ext cx="1692600" cy="546000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</a:pPr>
                    <a:endParaRPr kumimoji="0" lang="en-US" sz="12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Gill Sans" charset="0"/>
                    </a:endParaRPr>
                  </a:p>
                </p:txBody>
              </p:sp>
              <p:sp>
                <p:nvSpPr>
                  <p:cNvPr id="11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234406" y="1751806"/>
                    <a:ext cx="228600" cy="2286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5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" name="Rettangolo 104"/>
                <p:cNvSpPr/>
                <p:nvPr/>
              </p:nvSpPr>
              <p:spPr bwMode="auto">
                <a:xfrm>
                  <a:off x="7111206" y="8381206"/>
                  <a:ext cx="228600" cy="228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charset="0"/>
                  </a:endParaRPr>
                </a:p>
              </p:txBody>
            </p:sp>
          </p:grpSp>
          <p:cxnSp>
            <p:nvCxnSpPr>
              <p:cNvPr id="118" name="Connettore 2 117"/>
              <p:cNvCxnSpPr/>
              <p:nvPr/>
            </p:nvCxnSpPr>
            <p:spPr bwMode="auto">
              <a:xfrm rot="5400000" flipH="1" flipV="1">
                <a:off x="7104748" y="9163871"/>
                <a:ext cx="609601" cy="56827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0" name="Rectangle 10"/>
              <p:cNvSpPr>
                <a:spLocks noChangeArrowheads="1"/>
              </p:cNvSpPr>
              <p:nvPr/>
            </p:nvSpPr>
            <p:spPr bwMode="auto">
              <a:xfrm>
                <a:off x="7764718" y="8762206"/>
                <a:ext cx="781373" cy="685800"/>
              </a:xfrm>
              <a:prstGeom prst="rect">
                <a:avLst/>
              </a:prstGeom>
              <a:noFill/>
              <a:ln w="19080">
                <a:solidFill>
                  <a:srgbClr val="8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558006" y="989806"/>
            <a:ext cx="487680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Matsubara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frequencies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diagrams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07" name="Rectangle 17"/>
          <p:cNvSpPr>
            <a:spLocks noChangeArrowheads="1"/>
          </p:cNvSpPr>
          <p:nvPr/>
        </p:nvSpPr>
        <p:spPr bwMode="auto">
          <a:xfrm>
            <a:off x="1853406" y="3815040"/>
            <a:ext cx="556260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A or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R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=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advanced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or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retarded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argument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  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9" name="Immagine 108" descr="sigma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06" y="2666206"/>
            <a:ext cx="7848600" cy="825349"/>
          </a:xfrm>
          <a:prstGeom prst="rect">
            <a:avLst/>
          </a:prstGeom>
        </p:spPr>
      </p:pic>
      <p:grpSp>
        <p:nvGrpSpPr>
          <p:cNvPr id="148" name="Gruppo 147"/>
          <p:cNvGrpSpPr/>
          <p:nvPr/>
        </p:nvGrpSpPr>
        <p:grpSpPr>
          <a:xfrm>
            <a:off x="939006" y="4799806"/>
            <a:ext cx="6553200" cy="1905000"/>
            <a:chOff x="939006" y="4952206"/>
            <a:chExt cx="6553200" cy="1905000"/>
          </a:xfrm>
        </p:grpSpPr>
        <p:grpSp>
          <p:nvGrpSpPr>
            <p:cNvPr id="145" name="Gruppo 144"/>
            <p:cNvGrpSpPr/>
            <p:nvPr/>
          </p:nvGrpSpPr>
          <p:grpSpPr>
            <a:xfrm>
              <a:off x="1097706" y="5169598"/>
              <a:ext cx="6235800" cy="1535208"/>
              <a:chOff x="634206" y="4788598"/>
              <a:chExt cx="6235800" cy="1535208"/>
            </a:xfrm>
          </p:grpSpPr>
          <p:grpSp>
            <p:nvGrpSpPr>
              <p:cNvPr id="143" name="Gruppo 142"/>
              <p:cNvGrpSpPr/>
              <p:nvPr/>
            </p:nvGrpSpPr>
            <p:grpSpPr>
              <a:xfrm>
                <a:off x="634206" y="5561806"/>
                <a:ext cx="6235800" cy="762000"/>
                <a:chOff x="1104006" y="6628606"/>
                <a:chExt cx="6235800" cy="762000"/>
              </a:xfrm>
            </p:grpSpPr>
            <p:pic>
              <p:nvPicPr>
                <p:cNvPr id="113" name="Immagine 112" descr="JRA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51806" y="6675181"/>
                  <a:ext cx="4788000" cy="668851"/>
                </a:xfrm>
                <a:prstGeom prst="rect">
                  <a:avLst/>
                </a:prstGeom>
              </p:spPr>
            </p:pic>
            <p:grpSp>
              <p:nvGrpSpPr>
                <p:cNvPr id="91" name="Gruppo 38"/>
                <p:cNvGrpSpPr/>
                <p:nvPr/>
              </p:nvGrpSpPr>
              <p:grpSpPr>
                <a:xfrm>
                  <a:off x="1104006" y="6628606"/>
                  <a:ext cx="1309688" cy="762000"/>
                  <a:chOff x="5892006" y="4190206"/>
                  <a:chExt cx="1309688" cy="762000"/>
                </a:xfrm>
              </p:grpSpPr>
              <p:pic>
                <p:nvPicPr>
                  <p:cNvPr id="103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 r="80259"/>
                  <a:stretch>
                    <a:fillRect/>
                  </a:stretch>
                </p:blipFill>
                <p:spPr bwMode="auto">
                  <a:xfrm>
                    <a:off x="5892006" y="4190206"/>
                    <a:ext cx="990600" cy="76200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104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022306" y="4387850"/>
                    <a:ext cx="179388" cy="366713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buClrTx/>
                      <a:buFontTx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it-IT" sz="2400" dirty="0">
                        <a:solidFill>
                          <a:srgbClr val="000000"/>
                        </a:solidFill>
                        <a:ea typeface="Gill Sans" charset="0"/>
                        <a:cs typeface="Gill Sans" charset="0"/>
                      </a:rPr>
                      <a:t>=</a:t>
                    </a:r>
                  </a:p>
                </p:txBody>
              </p:sp>
            </p:grpSp>
          </p:grpSp>
          <p:grpSp>
            <p:nvGrpSpPr>
              <p:cNvPr id="94" name="Gruppo 88"/>
              <p:cNvGrpSpPr/>
              <p:nvPr/>
            </p:nvGrpSpPr>
            <p:grpSpPr>
              <a:xfrm>
                <a:off x="1243806" y="4788598"/>
                <a:ext cx="685800" cy="366713"/>
                <a:chOff x="913606" y="5028406"/>
                <a:chExt cx="685800" cy="366713"/>
              </a:xfrm>
            </p:grpSpPr>
            <p:sp>
              <p:nvSpPr>
                <p:cNvPr id="100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913606" y="5104606"/>
                  <a:ext cx="228600" cy="228600"/>
                </a:xfrm>
                <a:prstGeom prst="ellips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25"/>
                <p:cNvSpPr>
                  <a:spLocks noChangeArrowheads="1"/>
                </p:cNvSpPr>
                <p:nvPr/>
              </p:nvSpPr>
              <p:spPr bwMode="auto">
                <a:xfrm>
                  <a:off x="1420018" y="5028406"/>
                  <a:ext cx="179388" cy="36671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t-IT" sz="2400" dirty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=</a:t>
                  </a:r>
                </a:p>
              </p:txBody>
            </p:sp>
          </p:grpSp>
        </p:grpSp>
        <p:sp>
          <p:nvSpPr>
            <p:cNvPr id="146" name="Rettangolo 145"/>
            <p:cNvSpPr/>
            <p:nvPr/>
          </p:nvSpPr>
          <p:spPr bwMode="auto">
            <a:xfrm>
              <a:off x="939006" y="4952206"/>
              <a:ext cx="6553200" cy="1905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  <p:pic>
        <p:nvPicPr>
          <p:cNvPr id="149" name="Immagine 148" descr="jpiccol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252" y="4952206"/>
            <a:ext cx="4242076" cy="522000"/>
          </a:xfrm>
          <a:prstGeom prst="rect">
            <a:avLst/>
          </a:prstGeom>
        </p:spPr>
      </p:pic>
      <p:grpSp>
        <p:nvGrpSpPr>
          <p:cNvPr id="159" name="Gruppo 158"/>
          <p:cNvGrpSpPr/>
          <p:nvPr/>
        </p:nvGrpSpPr>
        <p:grpSpPr>
          <a:xfrm>
            <a:off x="5358606" y="8175942"/>
            <a:ext cx="5638800" cy="738664"/>
            <a:chOff x="5434806" y="8457406"/>
            <a:chExt cx="5638800" cy="738664"/>
          </a:xfrm>
        </p:grpSpPr>
        <p:sp>
          <p:nvSpPr>
            <p:cNvPr id="151" name="Rectangle 16"/>
            <p:cNvSpPr>
              <a:spLocks noChangeArrowheads="1"/>
            </p:cNvSpPr>
            <p:nvPr/>
          </p:nvSpPr>
          <p:spPr bwMode="auto">
            <a:xfrm>
              <a:off x="5434806" y="8457406"/>
              <a:ext cx="3200400" cy="738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 typeface="Arial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Momentum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and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current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(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velocity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) NOT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parallel</a:t>
              </a:r>
              <a:endPara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52" name="Rectangle 16"/>
            <p:cNvSpPr>
              <a:spLocks noChangeArrowheads="1"/>
            </p:cNvSpPr>
            <p:nvPr/>
          </p:nvSpPr>
          <p:spPr bwMode="auto">
            <a:xfrm>
              <a:off x="9168606" y="8609806"/>
              <a:ext cx="1905000" cy="430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 typeface="Arial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 spc="3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[J,H]≠0</a:t>
              </a:r>
            </a:p>
          </p:txBody>
        </p:sp>
      </p:grpSp>
      <p:sp>
        <p:nvSpPr>
          <p:cNvPr id="163" name="Ovale 162"/>
          <p:cNvSpPr/>
          <p:nvPr/>
        </p:nvSpPr>
        <p:spPr bwMode="auto">
          <a:xfrm>
            <a:off x="5739606" y="4571206"/>
            <a:ext cx="1600200" cy="2362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</a:endParaRPr>
          </a:p>
        </p:txBody>
      </p:sp>
      <p:sp>
        <p:nvSpPr>
          <p:cNvPr id="164" name="Rectangle 17"/>
          <p:cNvSpPr>
            <a:spLocks noChangeArrowheads="1"/>
          </p:cNvSpPr>
          <p:nvPr/>
        </p:nvSpPr>
        <p:spPr bwMode="auto">
          <a:xfrm>
            <a:off x="1091406" y="8360608"/>
            <a:ext cx="266700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Anomalous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terms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65" name="Freccia destra 164"/>
          <p:cNvSpPr/>
          <p:nvPr/>
        </p:nvSpPr>
        <p:spPr bwMode="auto">
          <a:xfrm>
            <a:off x="3910806" y="8381206"/>
            <a:ext cx="838200" cy="381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5053806" y="5561806"/>
            <a:ext cx="3557389" cy="935998"/>
            <a:chOff x="5142611" y="5180806"/>
            <a:chExt cx="3557389" cy="935998"/>
          </a:xfrm>
        </p:grpSpPr>
        <p:pic>
          <p:nvPicPr>
            <p:cNvPr id="5" name="Immagine 4" descr="sigmadrud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2006" y="5180806"/>
              <a:ext cx="2807994" cy="935998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 r="84891" b="8475"/>
            <a:stretch>
              <a:fillRect/>
            </a:stretch>
          </p:blipFill>
          <p:spPr bwMode="auto">
            <a:xfrm>
              <a:off x="5142611" y="5193411"/>
              <a:ext cx="749395" cy="901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987006" y="4418806"/>
            <a:ext cx="5562600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In the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absence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spin-orbit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coupling</a:t>
            </a:r>
            <a:endParaRPr lang="it-IT" sz="28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within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our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assumptions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:</a:t>
            </a:r>
            <a:endParaRPr lang="it-IT" sz="2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71565" y="3047206"/>
            <a:ext cx="3193482" cy="73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Conductivity</a:t>
            </a:r>
            <a:endParaRPr lang="it-IT" sz="48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62806" y="5257006"/>
            <a:ext cx="46482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spcAft>
                <a:spcPts val="1800"/>
              </a:spcAft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If E</a:t>
            </a:r>
            <a:r>
              <a:rPr lang="it-IT" sz="2800" baseline="-25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 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&gt; Γ</a:t>
            </a:r>
            <a:r>
              <a:rPr lang="it-IT" sz="2800" baseline="-25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 at low-doping conductivity becomes sublinear and deviates from Drude law</a:t>
            </a:r>
          </a:p>
          <a:p>
            <a:pPr>
              <a:spcAft>
                <a:spcPts val="600"/>
              </a:spcAft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By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appropriate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rescaling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universal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behavior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obtained</a:t>
            </a:r>
            <a:endParaRPr lang="it-IT" sz="28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8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9" name="Immagine 18" descr="legen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06" y="2666205"/>
            <a:ext cx="4781725" cy="409575"/>
          </a:xfrm>
          <a:prstGeom prst="rect">
            <a:avLst/>
          </a:prstGeom>
        </p:spPr>
      </p:pic>
      <p:graphicFrame>
        <p:nvGraphicFramePr>
          <p:cNvPr id="20" name="Oggetto 19"/>
          <p:cNvGraphicFramePr>
            <a:graphicFrameLocks noChangeAspect="1"/>
          </p:cNvGraphicFramePr>
          <p:nvPr/>
        </p:nvGraphicFramePr>
        <p:xfrm>
          <a:off x="634206" y="3304381"/>
          <a:ext cx="972000" cy="360000"/>
        </p:xfrm>
        <a:graphic>
          <a:graphicData uri="http://schemas.openxmlformats.org/presentationml/2006/ole">
            <p:oleObj spid="_x0000_s500740" name="Equation" r:id="rId4" imgW="342900" imgH="127000" progId="Equation.3">
              <p:embed/>
            </p:oleObj>
          </a:graphicData>
        </a:graphic>
      </p:graphicFrame>
      <p:grpSp>
        <p:nvGrpSpPr>
          <p:cNvPr id="28" name="Gruppo 27"/>
          <p:cNvGrpSpPr/>
          <p:nvPr/>
        </p:nvGrpSpPr>
        <p:grpSpPr>
          <a:xfrm>
            <a:off x="6059465" y="304006"/>
            <a:ext cx="6385741" cy="4463999"/>
            <a:chOff x="6273006" y="380206"/>
            <a:chExt cx="6385741" cy="4463999"/>
          </a:xfrm>
        </p:grpSpPr>
        <p:pic>
          <p:nvPicPr>
            <p:cNvPr id="15" name="Immagine 14" descr="sigma3d.bmp"/>
            <p:cNvPicPr>
              <a:picLocks noChangeAspect="1"/>
            </p:cNvPicPr>
            <p:nvPr/>
          </p:nvPicPr>
          <p:blipFill>
            <a:blip r:embed="rId5"/>
            <a:srcRect t="12923"/>
            <a:stretch>
              <a:fillRect/>
            </a:stretch>
          </p:blipFill>
          <p:spPr>
            <a:xfrm>
              <a:off x="6349206" y="380206"/>
              <a:ext cx="6309541" cy="4463999"/>
            </a:xfrm>
            <a:prstGeom prst="rect">
              <a:avLst/>
            </a:prstGeom>
          </p:spPr>
        </p:pic>
        <p:grpSp>
          <p:nvGrpSpPr>
            <p:cNvPr id="27" name="Gruppo 26"/>
            <p:cNvGrpSpPr/>
            <p:nvPr/>
          </p:nvGrpSpPr>
          <p:grpSpPr>
            <a:xfrm>
              <a:off x="6273006" y="685006"/>
              <a:ext cx="971564" cy="2209800"/>
              <a:chOff x="6273006" y="685006"/>
              <a:chExt cx="971564" cy="2209800"/>
            </a:xfrm>
          </p:grpSpPr>
          <p:pic>
            <p:nvPicPr>
              <p:cNvPr id="16" name="Immagine 15" descr="conductivity1.bmp"/>
              <p:cNvPicPr>
                <a:picLocks noChangeAspect="1"/>
              </p:cNvPicPr>
              <p:nvPr/>
            </p:nvPicPr>
            <p:blipFill>
              <a:blip r:embed="rId6"/>
              <a:srcRect t="16933" r="91576" b="40733"/>
              <a:stretch>
                <a:fillRect/>
              </a:stretch>
            </p:blipFill>
            <p:spPr>
              <a:xfrm>
                <a:off x="6273006" y="1370806"/>
                <a:ext cx="457200" cy="1524000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 bwMode="auto">
              <a:xfrm>
                <a:off x="6425406" y="685006"/>
                <a:ext cx="6858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24" name="Triangolo isoscele 23"/>
              <p:cNvSpPr>
                <a:spLocks noChangeAspect="1"/>
              </p:cNvSpPr>
              <p:nvPr/>
            </p:nvSpPr>
            <p:spPr bwMode="auto">
              <a:xfrm>
                <a:off x="7035006" y="865008"/>
                <a:ext cx="209564" cy="160798"/>
              </a:xfrm>
              <a:prstGeom prst="triangle">
                <a:avLst/>
              </a:prstGeom>
              <a:solidFill>
                <a:srgbClr val="999999"/>
              </a:solidFill>
              <a:ln w="19050" cap="rnd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</p:grpSp>
      </p:grpSp>
      <p:graphicFrame>
        <p:nvGraphicFramePr>
          <p:cNvPr id="500741" name="Object 5"/>
          <p:cNvGraphicFramePr>
            <a:graphicFrameLocks noChangeAspect="1"/>
          </p:cNvGraphicFramePr>
          <p:nvPr/>
        </p:nvGraphicFramePr>
        <p:xfrm>
          <a:off x="4520406" y="3228181"/>
          <a:ext cx="1657350" cy="504825"/>
        </p:xfrm>
        <a:graphic>
          <a:graphicData uri="http://schemas.openxmlformats.org/presentationml/2006/ole">
            <p:oleObj spid="_x0000_s500741" name="Equation" r:id="rId7" imgW="584200" imgH="177800" progId="Equation.3">
              <p:embed/>
            </p:oleObj>
          </a:graphicData>
        </a:graphic>
      </p:graphicFrame>
      <p:pic>
        <p:nvPicPr>
          <p:cNvPr id="14" name="Immagine 13" descr="sigmadrud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212" y="4037806"/>
            <a:ext cx="2807994" cy="93599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0406" y="708342"/>
            <a:ext cx="5105400" cy="984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Conductivity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as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>
                <a:solidFill>
                  <a:srgbClr val="800000"/>
                </a:solidFill>
                <a:ea typeface="Gill Sans" charset="0"/>
                <a:cs typeface="Gill Sans" charset="0"/>
              </a:rPr>
              <a:t>a </a:t>
            </a:r>
            <a:r>
              <a:rPr lang="it-IT" sz="3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function</a:t>
            </a:r>
            <a:r>
              <a:rPr lang="it-IT" sz="3200" dirty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density and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Rashba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coupling</a:t>
            </a:r>
            <a:endParaRPr lang="it-IT" sz="32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8" name="Immagine 17" descr="sigmala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066506" y="5333207"/>
            <a:ext cx="56929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682206" y="380206"/>
            <a:ext cx="5867400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Two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charge-transport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regimes</a:t>
            </a:r>
            <a:endParaRPr lang="it-IT" sz="32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2" name="Immagine 11" descr="taud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297" y="3352006"/>
            <a:ext cx="2326909" cy="1080000"/>
          </a:xfrm>
          <a:prstGeom prst="rect">
            <a:avLst/>
          </a:prstGeom>
        </p:spPr>
      </p:pic>
      <p:pic>
        <p:nvPicPr>
          <p:cNvPr id="15" name="Immagine 14" descr="formulasigmaDS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606" y="3271006"/>
            <a:ext cx="5195200" cy="1224000"/>
          </a:xfrm>
          <a:prstGeom prst="rect">
            <a:avLst/>
          </a:prstGeom>
        </p:spPr>
      </p:pic>
      <p:pic>
        <p:nvPicPr>
          <p:cNvPr id="16" name="Immagine 15" descr="sigmadrud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206" y="1904206"/>
            <a:ext cx="3240000" cy="1080000"/>
          </a:xfrm>
          <a:prstGeom prst="rect">
            <a:avLst/>
          </a:prstGeom>
        </p:spPr>
      </p:pic>
      <p:pic>
        <p:nvPicPr>
          <p:cNvPr id="18" name="Immagine 17" descr="taudin.png"/>
          <p:cNvPicPr>
            <a:picLocks noChangeAspect="1"/>
          </p:cNvPicPr>
          <p:nvPr/>
        </p:nvPicPr>
        <p:blipFill>
          <a:blip r:embed="rId4"/>
          <a:srcRect r="41055" b="29444"/>
          <a:stretch>
            <a:fillRect/>
          </a:stretch>
        </p:blipFill>
        <p:spPr>
          <a:xfrm>
            <a:off x="9397206" y="1828006"/>
            <a:ext cx="1371600" cy="762000"/>
          </a:xfrm>
          <a:prstGeom prst="rect">
            <a:avLst/>
          </a:prstGeom>
        </p:spPr>
      </p:pic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88193" y="3624494"/>
          <a:ext cx="1126065" cy="489512"/>
        </p:xfrm>
        <a:graphic>
          <a:graphicData uri="http://schemas.openxmlformats.org/presentationml/2006/ole">
            <p:oleObj spid="_x0000_s403459" name="Equation" r:id="rId7" imgW="406400" imgH="177800" progId="Equation.3">
              <p:embed/>
            </p:oleObj>
          </a:graphicData>
        </a:graphic>
      </p:graphicFrame>
      <p:graphicFrame>
        <p:nvGraphicFramePr>
          <p:cNvPr id="22" name="Oggetto 21"/>
          <p:cNvGraphicFramePr>
            <a:graphicFrameLocks noChangeAspect="1"/>
          </p:cNvGraphicFramePr>
          <p:nvPr/>
        </p:nvGraphicFramePr>
        <p:xfrm>
          <a:off x="786606" y="2285206"/>
          <a:ext cx="1126065" cy="489513"/>
        </p:xfrm>
        <a:graphic>
          <a:graphicData uri="http://schemas.openxmlformats.org/presentationml/2006/ole">
            <p:oleObj spid="_x0000_s403460" name="Equation" r:id="rId8" imgW="406400" imgH="177800" progId="Equation.3">
              <p:embed/>
            </p:oleObj>
          </a:graphicData>
        </a:graphic>
      </p:graphicFrame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091406" y="1294606"/>
            <a:ext cx="105918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rgbClr val="A40800"/>
                </a:solidFill>
                <a:ea typeface="Gill Sans" charset="0"/>
                <a:cs typeface="Gill Sans" charset="0"/>
              </a:rPr>
              <a:t>Analytical</a:t>
            </a:r>
            <a:r>
              <a:rPr lang="it-IT" sz="2800" dirty="0" smtClean="0">
                <a:solidFill>
                  <a:srgbClr val="A408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A40800"/>
                </a:solidFill>
                <a:ea typeface="Gill Sans" charset="0"/>
                <a:cs typeface="Gill Sans" charset="0"/>
              </a:rPr>
              <a:t>results</a:t>
            </a:r>
            <a:r>
              <a:rPr lang="it-IT" sz="2800" dirty="0" smtClean="0">
                <a:solidFill>
                  <a:srgbClr val="A408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A40800"/>
                </a:solidFill>
                <a:ea typeface="Gill Sans" charset="0"/>
                <a:cs typeface="Gill Sans" charset="0"/>
              </a:rPr>
              <a:t>within</a:t>
            </a:r>
            <a:r>
              <a:rPr lang="it-IT" sz="2800" dirty="0" smtClean="0">
                <a:solidFill>
                  <a:srgbClr val="A40800"/>
                </a:solidFill>
                <a:ea typeface="Gill Sans" charset="0"/>
                <a:cs typeface="Gill Sans" charset="0"/>
              </a:rPr>
              <a:t> WDA</a:t>
            </a:r>
            <a:endParaRPr lang="it-IT" sz="2800" dirty="0">
              <a:solidFill>
                <a:srgbClr val="A408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285206" y="3809206"/>
            <a:ext cx="482600" cy="273642"/>
          </a:xfrm>
          <a:prstGeom prst="rightArrow">
            <a:avLst>
              <a:gd name="adj1" fmla="val 52176"/>
              <a:gd name="adj2" fmla="val 47370"/>
            </a:avLst>
          </a:prstGeom>
          <a:solidFill>
            <a:srgbClr val="376092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2234406" y="2437606"/>
            <a:ext cx="482600" cy="266598"/>
          </a:xfrm>
          <a:prstGeom prst="rightArrow">
            <a:avLst>
              <a:gd name="adj1" fmla="val 52176"/>
              <a:gd name="adj2" fmla="val 47370"/>
            </a:avLst>
          </a:prstGeom>
          <a:solidFill>
            <a:schemeClr val="accent1">
              <a:lumMod val="75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62806" y="6168121"/>
            <a:ext cx="4724400" cy="984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Decrease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the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conductivity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due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to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BOTH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3529806" y="7686406"/>
            <a:ext cx="5181600" cy="1304400"/>
            <a:chOff x="1853406" y="7085806"/>
            <a:chExt cx="5181600" cy="1304400"/>
          </a:xfrm>
        </p:grpSpPr>
        <p:pic>
          <p:nvPicPr>
            <p:cNvPr id="30" name="Immagine 29" descr="sigmadrude.png"/>
            <p:cNvPicPr>
              <a:picLocks noChangeAspect="1"/>
            </p:cNvPicPr>
            <p:nvPr/>
          </p:nvPicPr>
          <p:blipFill>
            <a:blip r:embed="rId6"/>
            <a:srcRect r="57667"/>
            <a:stretch>
              <a:fillRect/>
            </a:stretch>
          </p:blipFill>
          <p:spPr>
            <a:xfrm>
              <a:off x="5663406" y="7162006"/>
              <a:ext cx="1371600" cy="1080000"/>
            </a:xfrm>
            <a:prstGeom prst="rect">
              <a:avLst/>
            </a:prstGeom>
          </p:spPr>
        </p:pic>
        <p:pic>
          <p:nvPicPr>
            <p:cNvPr id="27" name="Immagine 26" descr="formulasigmaDSO.png"/>
            <p:cNvPicPr>
              <a:picLocks noChangeAspect="1"/>
            </p:cNvPicPr>
            <p:nvPr/>
          </p:nvPicPr>
          <p:blipFill>
            <a:blip r:embed="rId5"/>
            <a:srcRect r="77999"/>
            <a:stretch>
              <a:fillRect/>
            </a:stretch>
          </p:blipFill>
          <p:spPr>
            <a:xfrm>
              <a:off x="1853406" y="7085806"/>
              <a:ext cx="1143000" cy="1224000"/>
            </a:xfrm>
            <a:prstGeom prst="rect">
              <a:avLst/>
            </a:prstGeom>
          </p:spPr>
        </p:pic>
        <p:pic>
          <p:nvPicPr>
            <p:cNvPr id="28" name="Immagine 27" descr="formulasigmadso2.png"/>
            <p:cNvPicPr>
              <a:picLocks noChangeAspect="1"/>
            </p:cNvPicPr>
            <p:nvPr/>
          </p:nvPicPr>
          <p:blipFill>
            <a:blip r:embed="rId9"/>
            <a:srcRect l="44766"/>
            <a:stretch>
              <a:fillRect/>
            </a:stretch>
          </p:blipFill>
          <p:spPr>
            <a:xfrm>
              <a:off x="3606006" y="7238206"/>
              <a:ext cx="2162468" cy="1152000"/>
            </a:xfrm>
            <a:prstGeom prst="rect">
              <a:avLst/>
            </a:prstGeom>
          </p:spPr>
        </p:pic>
        <p:pic>
          <p:nvPicPr>
            <p:cNvPr id="31" name="Immagine 30" descr="formulasigmadso2.png"/>
            <p:cNvPicPr>
              <a:picLocks noChangeAspect="1"/>
            </p:cNvPicPr>
            <p:nvPr/>
          </p:nvPicPr>
          <p:blipFill>
            <a:blip r:embed="rId9"/>
            <a:srcRect r="87585"/>
            <a:stretch>
              <a:fillRect/>
            </a:stretch>
          </p:blipFill>
          <p:spPr>
            <a:xfrm>
              <a:off x="3072606" y="7238206"/>
              <a:ext cx="486068" cy="1152000"/>
            </a:xfrm>
            <a:prstGeom prst="rect">
              <a:avLst/>
            </a:prstGeom>
          </p:spPr>
        </p:pic>
      </p:grpSp>
      <p:sp>
        <p:nvSpPr>
          <p:cNvPr id="32" name="CasellaDiTesto 31"/>
          <p:cNvSpPr txBox="1"/>
          <p:nvPr/>
        </p:nvSpPr>
        <p:spPr>
          <a:xfrm>
            <a:off x="5892006" y="6086206"/>
            <a:ext cx="540404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Increase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the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scattering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rate</a:t>
            </a:r>
          </a:p>
          <a:p>
            <a:pPr lvl="0" algn="ctr">
              <a:buClr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Non-zero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anomalous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vertex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 </a:t>
            </a:r>
          </a:p>
          <a:p>
            <a:endParaRPr lang="en-US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273006" y="4876006"/>
            <a:ext cx="4724400" cy="492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 smtClean="0">
                <a:solidFill>
                  <a:srgbClr val="000090"/>
                </a:solidFill>
                <a:ea typeface="Gill Sans" charset="0"/>
                <a:cs typeface="Gill Sans" charset="0"/>
              </a:rPr>
              <a:t>Remarkably</a:t>
            </a:r>
            <a:r>
              <a:rPr lang="it-IT" sz="3200" dirty="0" smtClean="0">
                <a:solidFill>
                  <a:srgbClr val="00009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000090"/>
                </a:solidFill>
                <a:ea typeface="Gill Sans" charset="0"/>
                <a:cs typeface="Gill Sans" charset="0"/>
              </a:rPr>
              <a:t>simple</a:t>
            </a:r>
            <a:r>
              <a:rPr lang="it-IT" sz="3200" dirty="0" smtClean="0">
                <a:solidFill>
                  <a:srgbClr val="000090"/>
                </a:solidFill>
                <a:ea typeface="Gill Sans" charset="0"/>
                <a:cs typeface="Gill Sans" charset="0"/>
              </a:rPr>
              <a:t> formula!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6606" y="761206"/>
            <a:ext cx="7226300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Mobility, </a:t>
            </a:r>
            <a:r>
              <a:rPr lang="it-IT" sz="3600" b="1" dirty="0" smtClean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it-IT" sz="3600" b="1" baseline="-25000" dirty="0" smtClean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36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6806406" y="6400006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434806" y="8305006"/>
            <a:ext cx="7086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+mn-lt"/>
                <a:cs typeface="Times New Roman"/>
              </a:rPr>
              <a:t>High accuracy of WDA !</a:t>
            </a:r>
            <a:endParaRPr lang="en-US" sz="2800" b="1" dirty="0">
              <a:solidFill>
                <a:srgbClr val="000090"/>
              </a:solidFill>
              <a:latin typeface="+mn-lt"/>
              <a:cs typeface="Times New Roman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3072606" y="837406"/>
            <a:ext cx="6934200" cy="492443"/>
            <a:chOff x="558006" y="1259363"/>
            <a:chExt cx="6934200" cy="49244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783272" y="1259363"/>
              <a:ext cx="1708934" cy="492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200" dirty="0" smtClean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μ</a:t>
              </a:r>
              <a:r>
                <a:rPr lang="it-IT" sz="3200" baseline="-25000" dirty="0" smtClean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it-IT" sz="3200" dirty="0" smtClean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it-IT" sz="3200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=v</a:t>
              </a:r>
              <a:r>
                <a:rPr lang="it-IT" sz="3200" baseline="-6000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drift</a:t>
              </a:r>
              <a:r>
                <a:rPr lang="it-IT" sz="3200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/</a:t>
              </a:r>
              <a:r>
                <a:rPr lang="it-IT" sz="3200" dirty="0" smtClean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endParaRPr lang="it-IT" sz="3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58006" y="1294606"/>
              <a:ext cx="5052264" cy="430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Drift</a:t>
              </a:r>
              <a:r>
                <a:rPr lang="it-IT" sz="28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velocity</a:t>
              </a:r>
              <a:r>
                <a:rPr lang="it-IT" sz="28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per </a:t>
              </a:r>
              <a:r>
                <a:rPr lang="it-IT" sz="28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unit</a:t>
              </a:r>
              <a:r>
                <a:rPr lang="it-IT" sz="28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electric</a:t>
              </a:r>
              <a:r>
                <a:rPr lang="it-IT" sz="28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field</a:t>
              </a:r>
              <a:endParaRPr lang="it-IT" sz="28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786606" y="1370806"/>
            <a:ext cx="5747024" cy="969696"/>
            <a:chOff x="786606" y="1904206"/>
            <a:chExt cx="5747024" cy="96969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86606" y="2132806"/>
              <a:ext cx="4392612" cy="427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Related</a:t>
              </a:r>
              <a:r>
                <a:rPr lang="it-IT" sz="2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to</a:t>
              </a:r>
              <a:r>
                <a:rPr lang="it-IT" sz="2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the </a:t>
              </a:r>
              <a:r>
                <a:rPr lang="it-IT" sz="28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conductivity</a:t>
              </a:r>
              <a:r>
                <a:rPr lang="it-IT" sz="2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, </a:t>
              </a:r>
              <a:r>
                <a:rPr lang="it-IT" sz="2800" i="1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via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958806" y="1485106"/>
            <a:ext cx="3352800" cy="876300"/>
            <a:chOff x="7187406" y="1942306"/>
            <a:chExt cx="3352800" cy="87630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187406" y="2209006"/>
              <a:ext cx="1663700" cy="4270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Drude </a:t>
              </a:r>
              <a:r>
                <a:rPr lang="it-IT" sz="28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limit</a:t>
              </a:r>
              <a:endParaRPr lang="it-IT" sz="28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</p:grpSp>
      <p:pic>
        <p:nvPicPr>
          <p:cNvPr id="503811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839200" y="1484313"/>
            <a:ext cx="1471613" cy="876300"/>
          </a:xfrm>
          <a:prstGeom prst="rect">
            <a:avLst/>
          </a:prstGeom>
          <a:noFill/>
        </p:spPr>
      </p:pic>
      <p:pic>
        <p:nvPicPr>
          <p:cNvPr id="50381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281613" y="1370013"/>
            <a:ext cx="1252537" cy="969962"/>
          </a:xfrm>
          <a:prstGeom prst="rect">
            <a:avLst/>
          </a:prstGeom>
          <a:noFill/>
        </p:spPr>
      </p:pic>
      <p:pic>
        <p:nvPicPr>
          <p:cNvPr id="15" name="Immagine 14" descr="mucompare2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806" y="2894806"/>
            <a:ext cx="7620000" cy="4965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ucompare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806" y="2209006"/>
            <a:ext cx="7620000" cy="4965700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939006" y="7695406"/>
            <a:ext cx="11277600" cy="1261884"/>
            <a:chOff x="710406" y="7771606"/>
            <a:chExt cx="11277600" cy="1261884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710406" y="7853521"/>
              <a:ext cx="5568757" cy="9848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Strong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dependence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of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the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mobility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on doping due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to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BOTH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6583963" y="7771606"/>
              <a:ext cx="540404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ClrTx/>
                <a:buFont typeface="Arial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Increase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of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the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scattering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rate</a:t>
              </a:r>
            </a:p>
            <a:p>
              <a:pPr lvl="0" algn="ctr">
                <a:buClrTx/>
                <a:buFont typeface="Arial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Non-zero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anomalous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200" dirty="0" err="1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vertex</a:t>
              </a:r>
              <a:r>
                <a:rPr lang="it-IT" sz="3200" dirty="0" smtClean="0">
                  <a:solidFill>
                    <a:srgbClr val="000090"/>
                  </a:solidFill>
                  <a:ea typeface="Gill Sans" charset="0"/>
                  <a:cs typeface="Gill Sans" charset="0"/>
                </a:rPr>
                <a:t>  </a:t>
              </a:r>
            </a:p>
            <a:p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88456" y="380206"/>
            <a:ext cx="7226300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Two-fold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origin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mobility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modulation</a:t>
            </a:r>
            <a:endParaRPr lang="it-IT" sz="36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10083006" y="4952206"/>
          <a:ext cx="2082857" cy="1080000"/>
        </p:xfrm>
        <a:graphic>
          <a:graphicData uri="http://schemas.openxmlformats.org/presentationml/2006/ole">
            <p:oleObj spid="_x0000_s664578" name="Equation" r:id="rId4" imgW="6858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81806" y="532606"/>
            <a:ext cx="7315200" cy="1661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Different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classification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the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states</a:t>
            </a:r>
            <a:endParaRPr lang="it-IT" sz="3600" dirty="0" smtClean="0">
              <a:solidFill>
                <a:srgbClr val="8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in the strong and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dominant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SO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coupling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regimes</a:t>
            </a:r>
            <a:endParaRPr lang="it-IT" sz="36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1" name="Immagine 10" descr="eigenstat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06" y="3352006"/>
            <a:ext cx="7933158" cy="5029200"/>
          </a:xfrm>
          <a:prstGeom prst="rect">
            <a:avLst/>
          </a:prstGeom>
        </p:spPr>
      </p:pic>
      <p:pic>
        <p:nvPicPr>
          <p:cNvPr id="20" name="Immagine 19" descr="et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452" y="532606"/>
            <a:ext cx="2673217" cy="598800"/>
          </a:xfrm>
          <a:prstGeom prst="rect">
            <a:avLst/>
          </a:prstGeom>
        </p:spPr>
      </p:pic>
      <p:grpSp>
        <p:nvGrpSpPr>
          <p:cNvPr id="36" name="Gruppo 35"/>
          <p:cNvGrpSpPr/>
          <p:nvPr/>
        </p:nvGrpSpPr>
        <p:grpSpPr>
          <a:xfrm>
            <a:off x="8025606" y="4037806"/>
            <a:ext cx="4699793" cy="3352800"/>
            <a:chOff x="8303420" y="3961606"/>
            <a:chExt cx="4699793" cy="3352800"/>
          </a:xfrm>
        </p:grpSpPr>
        <p:grpSp>
          <p:nvGrpSpPr>
            <p:cNvPr id="30" name="Gruppo 29"/>
            <p:cNvGrpSpPr>
              <a:grpSpLocks noChangeAspect="1"/>
            </p:cNvGrpSpPr>
            <p:nvPr/>
          </p:nvGrpSpPr>
          <p:grpSpPr>
            <a:xfrm>
              <a:off x="9397206" y="4723606"/>
              <a:ext cx="2411998" cy="2411998"/>
              <a:chOff x="9625806" y="4828606"/>
              <a:chExt cx="1800000" cy="1800000"/>
            </a:xfrm>
          </p:grpSpPr>
          <p:sp>
            <p:nvSpPr>
              <p:cNvPr id="24" name="Ovale 23"/>
              <p:cNvSpPr/>
              <p:nvPr/>
            </p:nvSpPr>
            <p:spPr bwMode="auto">
              <a:xfrm>
                <a:off x="10068606" y="5271406"/>
                <a:ext cx="914400" cy="91440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25" name="Ovale 24"/>
              <p:cNvSpPr>
                <a:spLocks noChangeAspect="1"/>
              </p:cNvSpPr>
              <p:nvPr/>
            </p:nvSpPr>
            <p:spPr bwMode="auto">
              <a:xfrm>
                <a:off x="9625806" y="4828606"/>
                <a:ext cx="1800000" cy="180000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8303420" y="3961606"/>
              <a:ext cx="4699793" cy="430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In </a:t>
              </a:r>
              <a:r>
                <a:rPr lang="it-IT" sz="28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both</a:t>
              </a:r>
              <a:r>
                <a:rPr lang="it-IT" sz="28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regimes</a:t>
              </a:r>
              <a:r>
                <a:rPr lang="it-IT" sz="28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we</a:t>
              </a:r>
              <a:r>
                <a:rPr lang="it-IT" sz="28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8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have</a:t>
              </a:r>
              <a:r>
                <a:rPr lang="it-IT" sz="28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: </a:t>
              </a:r>
              <a:endParaRPr lang="it-IT" sz="28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33" name="Rettangolo 32"/>
            <p:cNvSpPr/>
            <p:nvPr/>
          </p:nvSpPr>
          <p:spPr bwMode="auto">
            <a:xfrm>
              <a:off x="10083006" y="6781006"/>
              <a:ext cx="1143000" cy="533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  <p:graphicFrame>
          <p:nvGraphicFramePr>
            <p:cNvPr id="506885" name="Object 5"/>
            <p:cNvGraphicFramePr>
              <a:graphicFrameLocks noChangeAspect="1"/>
            </p:cNvGraphicFramePr>
            <p:nvPr/>
          </p:nvGraphicFramePr>
          <p:xfrm>
            <a:off x="10159206" y="6857206"/>
            <a:ext cx="989013" cy="360362"/>
          </p:xfrm>
          <a:graphic>
            <a:graphicData uri="http://schemas.openxmlformats.org/presentationml/2006/ole">
              <p:oleObj spid="_x0000_s506885" name="Equation" r:id="rId6" imgW="419100" imgH="152400" progId="Equation.3">
                <p:embed/>
              </p:oleObj>
            </a:graphicData>
          </a:graphic>
        </p:graphicFrame>
        <p:sp>
          <p:nvSpPr>
            <p:cNvPr id="34" name="Rettangolo 33"/>
            <p:cNvSpPr/>
            <p:nvPr/>
          </p:nvSpPr>
          <p:spPr bwMode="auto">
            <a:xfrm>
              <a:off x="10182607" y="5180806"/>
              <a:ext cx="854999" cy="38939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  <p:graphicFrame>
          <p:nvGraphicFramePr>
            <p:cNvPr id="28" name="Oggetto 27"/>
            <p:cNvGraphicFramePr>
              <a:graphicFrameLocks noChangeAspect="1"/>
            </p:cNvGraphicFramePr>
            <p:nvPr/>
          </p:nvGraphicFramePr>
          <p:xfrm>
            <a:off x="10235406" y="5180806"/>
            <a:ext cx="750000" cy="360000"/>
          </p:xfrm>
          <a:graphic>
            <a:graphicData uri="http://schemas.openxmlformats.org/presentationml/2006/ole">
              <p:oleObj spid="_x0000_s506884" name="Equation" r:id="rId7" imgW="317500" imgH="152400" progId="Equation.3">
                <p:embed/>
              </p:oleObj>
            </a:graphicData>
          </a:graphic>
        </p:graphicFrame>
      </p:grpSp>
      <p:sp>
        <p:nvSpPr>
          <p:cNvPr id="19" name="Rettangolo 18"/>
          <p:cNvSpPr/>
          <p:nvPr/>
        </p:nvSpPr>
        <p:spPr>
          <a:xfrm>
            <a:off x="7873206" y="1294606"/>
            <a:ext cx="4444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Average</a:t>
            </a:r>
            <a:r>
              <a:rPr lang="it-IT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velocity</a:t>
            </a:r>
            <a:r>
              <a:rPr lang="it-IT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of</a:t>
            </a:r>
            <a:r>
              <a:rPr lang="it-IT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helicity</a:t>
            </a:r>
            <a:r>
              <a:rPr lang="it-IT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state </a:t>
            </a:r>
            <a:r>
              <a:rPr lang="it-IT" sz="2400" i="1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s</a:t>
            </a:r>
            <a:endParaRPr lang="en-US" sz="2400" i="1" dirty="0"/>
          </a:p>
        </p:txBody>
      </p:sp>
      <p:cxnSp>
        <p:nvCxnSpPr>
          <p:cNvPr id="23" name="Connettore 2 22"/>
          <p:cNvCxnSpPr/>
          <p:nvPr/>
        </p:nvCxnSpPr>
        <p:spPr bwMode="auto">
          <a:xfrm rot="10800000" flipV="1">
            <a:off x="9345652" y="1066006"/>
            <a:ext cx="68580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596900"/>
            <a:ext cx="4394200" cy="1066800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err="1">
                <a:solidFill>
                  <a:srgbClr val="800000"/>
                </a:solidFill>
              </a:rPr>
              <a:t>Purpose</a:t>
            </a:r>
            <a:r>
              <a:rPr lang="it-IT" sz="4000" dirty="0">
                <a:solidFill>
                  <a:srgbClr val="800000"/>
                </a:solidFill>
              </a:rPr>
              <a:t> </a:t>
            </a:r>
            <a:r>
              <a:rPr lang="it-IT" sz="4000" dirty="0" err="1">
                <a:solidFill>
                  <a:srgbClr val="800000"/>
                </a:solidFill>
              </a:rPr>
              <a:t>of</a:t>
            </a:r>
            <a:r>
              <a:rPr lang="it-IT" sz="4000" dirty="0">
                <a:solidFill>
                  <a:srgbClr val="800000"/>
                </a:solidFill>
              </a:rPr>
              <a:t> the talk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168900" y="381000"/>
            <a:ext cx="7047706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clarify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whether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and </a:t>
            </a: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how</a:t>
            </a:r>
            <a:r>
              <a:rPr lang="it-IT" sz="3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spin-orbit</a:t>
            </a:r>
            <a:r>
              <a:rPr lang="it-IT" sz="3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coupling</a:t>
            </a:r>
            <a:r>
              <a:rPr lang="it-IT" sz="3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affects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DC</a:t>
            </a:r>
            <a:r>
              <a:rPr lang="it-IT" sz="3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charge</a:t>
            </a:r>
            <a:r>
              <a:rPr lang="it-IT" sz="3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transport</a:t>
            </a:r>
            <a:endParaRPr lang="it-IT" sz="36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660400" y="2755900"/>
            <a:ext cx="11798300" cy="5981700"/>
            <a:chOff x="660400" y="2755900"/>
            <a:chExt cx="11798300" cy="5981700"/>
          </a:xfrm>
        </p:grpSpPr>
        <p:sp>
          <p:nvSpPr>
            <p:cNvPr id="18433" name="Rectangle 1"/>
            <p:cNvSpPr>
              <a:spLocks noChangeArrowheads="1"/>
            </p:cNvSpPr>
            <p:nvPr/>
          </p:nvSpPr>
          <p:spPr bwMode="auto">
            <a:xfrm>
              <a:off x="660400" y="2755900"/>
              <a:ext cx="11798300" cy="5981700"/>
            </a:xfrm>
            <a:prstGeom prst="rect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  <a:effectLst>
              <a:outerShdw blurRad="63500" dist="76368" dir="2700000" algn="ctr" rotWithShape="0">
                <a:srgbClr val="000000">
                  <a:alpha val="75014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2832100" y="3263900"/>
              <a:ext cx="5765800" cy="5219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569913" indent="-569913">
                <a:spcBef>
                  <a:spcPts val="2400"/>
                </a:spcBef>
                <a:buClr>
                  <a:srgbClr val="800000"/>
                </a:buClr>
                <a:buSzPct val="126000"/>
                <a:buFont typeface="Lucida Grande" charset="0"/>
                <a:buChar char="‣"/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  <a:tab pos="10628313" algn="l"/>
                </a:tabLst>
              </a:pPr>
              <a:r>
                <a:rPr lang="it-IT" sz="32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Motivations</a:t>
              </a:r>
              <a:endPara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 marL="569913" indent="-569913">
                <a:spcBef>
                  <a:spcPts val="2400"/>
                </a:spcBef>
                <a:buClr>
                  <a:srgbClr val="800000"/>
                </a:buClr>
                <a:buSzPct val="126000"/>
                <a:buFont typeface="Lucida Grande" charset="0"/>
                <a:buChar char="‣"/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  <a:tab pos="10628313" algn="l"/>
                </a:tabLst>
              </a:pPr>
              <a:r>
                <a:rPr lang="it-IT" sz="32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Model</a:t>
              </a:r>
              <a:r>
                <a:rPr lang="it-IT" sz="32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2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and </a:t>
              </a:r>
              <a:r>
                <a:rPr lang="it-IT" sz="32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regimes</a:t>
              </a:r>
              <a:endPara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 marL="569913" indent="-569913">
                <a:spcBef>
                  <a:spcPts val="2400"/>
                </a:spcBef>
                <a:buClr>
                  <a:srgbClr val="800000"/>
                </a:buClr>
                <a:buSzPct val="126000"/>
                <a:buFont typeface="Lucida Grande" charset="0"/>
                <a:buChar char="‣"/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  <a:tab pos="10628313" algn="l"/>
                </a:tabLst>
              </a:pPr>
              <a:r>
                <a:rPr lang="it-IT" sz="32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Results</a:t>
              </a:r>
              <a:endParaRPr lang="it-IT" sz="32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 marL="569913" indent="-569913">
                <a:spcBef>
                  <a:spcPts val="2400"/>
                </a:spcBef>
                <a:buClr>
                  <a:srgbClr val="800000"/>
                </a:buClr>
                <a:buSzPct val="126000"/>
                <a:buFont typeface="Gill Sans" charset="0"/>
                <a:buChar char="-"/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  <a:tab pos="10628313" algn="l"/>
                </a:tabLst>
              </a:pPr>
              <a:r>
                <a:rPr lang="it-IT" sz="32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Single-particle</a:t>
              </a:r>
              <a:r>
                <a:rPr lang="it-IT" sz="32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2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properties</a:t>
              </a:r>
              <a:endParaRPr lang="it-IT" sz="32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 marL="569913" indent="-569913">
                <a:spcBef>
                  <a:spcPts val="2400"/>
                </a:spcBef>
                <a:buClr>
                  <a:srgbClr val="800000"/>
                </a:buClr>
                <a:buSzPct val="126000"/>
                <a:buFont typeface="Gill Sans" charset="0"/>
                <a:buChar char="-"/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  <a:tab pos="10628313" algn="l"/>
                </a:tabLst>
              </a:pPr>
              <a:r>
                <a:rPr lang="it-IT" sz="32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Conductivity</a:t>
              </a:r>
              <a:r>
                <a:rPr lang="it-IT" sz="32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and </a:t>
              </a:r>
              <a:r>
                <a:rPr lang="it-IT" sz="32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mobility</a:t>
              </a:r>
              <a:endPara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 marL="569913" indent="-569913">
                <a:spcBef>
                  <a:spcPts val="2400"/>
                </a:spcBef>
                <a:buClr>
                  <a:srgbClr val="800000"/>
                </a:buClr>
                <a:buSzPct val="126000"/>
                <a:buFont typeface="Lucida Grande" charset="0"/>
                <a:buChar char="‣"/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  <a:tab pos="10628313" algn="l"/>
                </a:tabLst>
              </a:pPr>
              <a:r>
                <a:rPr lang="it-IT" sz="32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Perspectives</a:t>
              </a:r>
              <a:endParaRPr lang="it-IT" sz="32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800100" y="2755900"/>
              <a:ext cx="2032000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40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Outline</a:t>
              </a:r>
              <a:endParaRPr lang="it-IT" sz="4000" dirty="0">
                <a:solidFill>
                  <a:srgbClr val="800000"/>
                </a:solidFill>
                <a:ea typeface="Gill Sans" charset="0"/>
                <a:cs typeface="Gill Sans" charset="0"/>
              </a:endParaRPr>
            </a:p>
          </p:txBody>
        </p:sp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8253413" y="6095208"/>
              <a:ext cx="3797300" cy="1344613"/>
              <a:chOff x="5199" y="3872"/>
              <a:chExt cx="2392" cy="847"/>
            </a:xfrm>
          </p:grpSpPr>
          <p:sp>
            <p:nvSpPr>
              <p:cNvPr id="18439" name="Rectangle 7"/>
              <p:cNvSpPr>
                <a:spLocks noChangeArrowheads="1"/>
              </p:cNvSpPr>
              <p:nvPr/>
            </p:nvSpPr>
            <p:spPr bwMode="auto">
              <a:xfrm>
                <a:off x="5419" y="3959"/>
                <a:ext cx="2029" cy="6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400">
                    <a:solidFill>
                      <a:srgbClr val="003DCC"/>
                    </a:solidFill>
                    <a:latin typeface="Chalkduster" charset="0"/>
                    <a:ea typeface="Chalkduster" charset="0"/>
                    <a:cs typeface="Chalkduster" charset="0"/>
                  </a:rPr>
                  <a:t>Simple analytical expressions !</a:t>
                </a:r>
              </a:p>
            </p:txBody>
          </p:sp>
          <p:grpSp>
            <p:nvGrpSpPr>
              <p:cNvPr id="18440" name="Group 8"/>
              <p:cNvGrpSpPr>
                <a:grpSpLocks/>
              </p:cNvGrpSpPr>
              <p:nvPr/>
            </p:nvGrpSpPr>
            <p:grpSpPr bwMode="auto">
              <a:xfrm>
                <a:off x="5199" y="3872"/>
                <a:ext cx="2392" cy="847"/>
                <a:chOff x="5199" y="3872"/>
                <a:chExt cx="2392" cy="847"/>
              </a:xfrm>
            </p:grpSpPr>
            <p:sp>
              <p:nvSpPr>
                <p:cNvPr id="18441" name="Oval 9"/>
                <p:cNvSpPr>
                  <a:spLocks noChangeArrowheads="1"/>
                </p:cNvSpPr>
                <p:nvPr/>
              </p:nvSpPr>
              <p:spPr bwMode="auto">
                <a:xfrm>
                  <a:off x="5272" y="3872"/>
                  <a:ext cx="2319" cy="799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8442" name="Picture 1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99" y="3872"/>
                  <a:ext cx="2367" cy="84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</p:grpSp>
        <p:sp>
          <p:nvSpPr>
            <p:cNvPr id="13" name="Parentesi graffa chiusa 12"/>
            <p:cNvSpPr/>
            <p:nvPr/>
          </p:nvSpPr>
          <p:spPr bwMode="auto">
            <a:xfrm>
              <a:off x="7720806" y="6095206"/>
              <a:ext cx="457200" cy="1295400"/>
            </a:xfrm>
            <a:prstGeom prst="rightBrace">
              <a:avLst>
                <a:gd name="adj1" fmla="val 32621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48606" y="304006"/>
            <a:ext cx="10058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Boltzmann</a:t>
            </a:r>
            <a:r>
              <a:rPr lang="it-IT" sz="3200" dirty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approach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and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relaxation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time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approximation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endParaRPr lang="it-IT" sz="32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 r="24465"/>
          <a:stretch>
            <a:fillRect/>
          </a:stretch>
        </p:blipFill>
        <p:spPr bwMode="auto">
          <a:xfrm>
            <a:off x="659606" y="1523206"/>
            <a:ext cx="3416300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0032206" y="1675606"/>
            <a:ext cx="1955800" cy="1129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recover</a:t>
            </a:r>
            <a:r>
              <a:rPr lang="it-IT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Kubo</a:t>
            </a:r>
            <a:r>
              <a:rPr lang="it-IT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results</a:t>
            </a:r>
            <a:endParaRPr lang="it-IT" sz="28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within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WDA</a:t>
            </a:r>
            <a:endParaRPr lang="it-IT" sz="2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510978" name="Object 2"/>
          <p:cNvGraphicFramePr>
            <a:graphicFrameLocks noChangeAspect="1"/>
          </p:cNvGraphicFramePr>
          <p:nvPr/>
        </p:nvGraphicFramePr>
        <p:xfrm>
          <a:off x="4533106" y="2285206"/>
          <a:ext cx="947125" cy="410865"/>
        </p:xfrm>
        <a:graphic>
          <a:graphicData uri="http://schemas.openxmlformats.org/presentationml/2006/ole">
            <p:oleObj spid="_x0000_s510978" name="Equation" r:id="rId5" imgW="406400" imgH="177800" progId="Equation.3">
              <p:embed/>
            </p:oleObj>
          </a:graphicData>
        </a:graphic>
      </p:graphicFrame>
      <p:graphicFrame>
        <p:nvGraphicFramePr>
          <p:cNvPr id="510979" name="Object 3"/>
          <p:cNvGraphicFramePr>
            <a:graphicFrameLocks noChangeAspect="1"/>
          </p:cNvGraphicFramePr>
          <p:nvPr/>
        </p:nvGraphicFramePr>
        <p:xfrm>
          <a:off x="4609306" y="1675606"/>
          <a:ext cx="947125" cy="412197"/>
        </p:xfrm>
        <a:graphic>
          <a:graphicData uri="http://schemas.openxmlformats.org/presentationml/2006/ole">
            <p:oleObj spid="_x0000_s510979" name="Equation" r:id="rId6" imgW="406400" imgH="177800" progId="Equation.3">
              <p:embed/>
            </p:oleObj>
          </a:graphicData>
        </a:graphic>
      </p:graphicFrame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9168606" y="7466806"/>
            <a:ext cx="32766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Back-scattering</a:t>
            </a:r>
            <a:endParaRPr lang="it-IT" sz="2800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within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the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same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band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is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suppressed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endParaRPr lang="it-IT" sz="2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33" name="Oggetto 32"/>
          <p:cNvGraphicFramePr>
            <a:graphicFrameLocks noChangeAspect="1"/>
          </p:cNvGraphicFramePr>
          <p:nvPr/>
        </p:nvGraphicFramePr>
        <p:xfrm>
          <a:off x="8186738" y="1624013"/>
          <a:ext cx="1358900" cy="431800"/>
        </p:xfrm>
        <a:graphic>
          <a:graphicData uri="http://schemas.openxmlformats.org/presentationml/2006/ole">
            <p:oleObj spid="_x0000_s510980" name="Equation" r:id="rId7" imgW="558800" imgH="177800" progId="Equation.3">
              <p:embed/>
            </p:oleObj>
          </a:graphicData>
        </a:graphic>
      </p:graphicFrame>
      <p:graphicFrame>
        <p:nvGraphicFramePr>
          <p:cNvPr id="510981" name="Object 5"/>
          <p:cNvGraphicFramePr>
            <a:graphicFrameLocks noChangeAspect="1"/>
          </p:cNvGraphicFramePr>
          <p:nvPr/>
        </p:nvGraphicFramePr>
        <p:xfrm>
          <a:off x="8232775" y="2360613"/>
          <a:ext cx="1419225" cy="431800"/>
        </p:xfrm>
        <a:graphic>
          <a:graphicData uri="http://schemas.openxmlformats.org/presentationml/2006/ole">
            <p:oleObj spid="_x0000_s510981" name="Equation" r:id="rId8" imgW="584200" imgH="177800" progId="Equation.3">
              <p:embed/>
            </p:oleObj>
          </a:graphicData>
        </a:graphic>
      </p:graphicFrame>
      <p:sp>
        <p:nvSpPr>
          <p:cNvPr id="36" name="Freccia destra 35"/>
          <p:cNvSpPr/>
          <p:nvPr/>
        </p:nvSpPr>
        <p:spPr bwMode="auto">
          <a:xfrm>
            <a:off x="6285706" y="2056606"/>
            <a:ext cx="1371600" cy="533400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558006" y="2971006"/>
            <a:ext cx="7620000" cy="5333207"/>
            <a:chOff x="1548606" y="4418806"/>
            <a:chExt cx="7620000" cy="5333207"/>
          </a:xfrm>
        </p:grpSpPr>
        <p:pic>
          <p:nvPicPr>
            <p:cNvPr id="30" name="Immagine 29" descr="tauplutauminu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 t="17158"/>
                <a:stretch>
                  <a:fillRect/>
                </a:stretch>
              </p:blipFill>
            </mc:Choice>
            <mc:Fallback>
              <p:blipFill>
                <a:blip r:embed="rId10"/>
                <a:srcRect t="17158"/>
                <a:stretch>
                  <a:fillRect/>
                </a:stretch>
              </p:blipFill>
            </mc:Fallback>
          </mc:AlternateContent>
          <p:spPr>
            <a:xfrm>
              <a:off x="1548606" y="5333206"/>
              <a:ext cx="7620000" cy="4418807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2158206" y="4418806"/>
              <a:ext cx="5638800" cy="4443794"/>
              <a:chOff x="2158206" y="4418806"/>
              <a:chExt cx="5638800" cy="4443794"/>
            </a:xfrm>
          </p:grpSpPr>
          <p:cxnSp>
            <p:nvCxnSpPr>
              <p:cNvPr id="20" name="Connettore 2 19"/>
              <p:cNvCxnSpPr/>
              <p:nvPr/>
            </p:nvCxnSpPr>
            <p:spPr bwMode="auto">
              <a:xfrm rot="5400000" flipH="1" flipV="1">
                <a:off x="849915" y="7020909"/>
                <a:ext cx="3681794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Connettore 2 22"/>
              <p:cNvCxnSpPr/>
              <p:nvPr/>
            </p:nvCxnSpPr>
            <p:spPr bwMode="auto">
              <a:xfrm>
                <a:off x="2481607" y="8686006"/>
                <a:ext cx="5315399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24" name="Immagine 23" descr="tauplutauminus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"/>
                  <a:srcRect l="8000" t="5714" r="72000" b="82842"/>
                  <a:stretch>
                    <a:fillRect/>
                  </a:stretch>
                </p:blipFill>
              </mc:Choice>
              <mc:Fallback>
                <p:blipFill>
                  <a:blip r:embed="rId12"/>
                  <a:srcRect l="8000" t="5714" r="72000" b="82842"/>
                  <a:stretch>
                    <a:fillRect/>
                  </a:stretch>
                </p:blipFill>
              </mc:Fallback>
            </mc:AlternateContent>
            <p:spPr>
              <a:xfrm>
                <a:off x="2158206" y="4418806"/>
                <a:ext cx="1524000" cy="610393"/>
              </a:xfrm>
              <a:prstGeom prst="rect">
                <a:avLst/>
              </a:prstGeom>
            </p:spPr>
          </p:pic>
          <p:graphicFrame>
            <p:nvGraphicFramePr>
              <p:cNvPr id="18" name="Oggetto 17"/>
              <p:cNvGraphicFramePr>
                <a:graphicFrameLocks noChangeAspect="1"/>
              </p:cNvGraphicFramePr>
              <p:nvPr/>
            </p:nvGraphicFramePr>
            <p:xfrm>
              <a:off x="6806406" y="7390606"/>
              <a:ext cx="399256" cy="465800"/>
            </p:xfrm>
            <a:graphic>
              <a:graphicData uri="http://schemas.openxmlformats.org/presentationml/2006/ole">
                <p:oleObj spid="_x0000_s510984" name="Equation" r:id="rId13" imgW="152400" imgH="177800" progId="Equation.3">
                  <p:embed/>
                </p:oleObj>
              </a:graphicData>
            </a:graphic>
          </p:graphicFrame>
          <p:graphicFrame>
            <p:nvGraphicFramePr>
              <p:cNvPr id="510985" name="Object 9"/>
              <p:cNvGraphicFramePr>
                <a:graphicFrameLocks noChangeAspect="1"/>
              </p:cNvGraphicFramePr>
              <p:nvPr/>
            </p:nvGraphicFramePr>
            <p:xfrm>
              <a:off x="6654006" y="5561806"/>
              <a:ext cx="400050" cy="466725"/>
            </p:xfrm>
            <a:graphic>
              <a:graphicData uri="http://schemas.openxmlformats.org/presentationml/2006/ole">
                <p:oleObj spid="_x0000_s510985" name="Equation" r:id="rId14" imgW="152400" imgH="177800" progId="Equation.3">
                  <p:embed/>
                </p:oleObj>
              </a:graphicData>
            </a:graphic>
          </p:graphicFrame>
        </p:grpSp>
      </p:grpSp>
      <p:grpSp>
        <p:nvGrpSpPr>
          <p:cNvPr id="25" name="Gruppo 24"/>
          <p:cNvGrpSpPr/>
          <p:nvPr/>
        </p:nvGrpSpPr>
        <p:grpSpPr>
          <a:xfrm>
            <a:off x="8890792" y="3275806"/>
            <a:ext cx="2411998" cy="2590800"/>
            <a:chOff x="9397206" y="4723606"/>
            <a:chExt cx="2411998" cy="2590800"/>
          </a:xfrm>
        </p:grpSpPr>
        <p:grpSp>
          <p:nvGrpSpPr>
            <p:cNvPr id="26" name="Gruppo 29"/>
            <p:cNvGrpSpPr>
              <a:grpSpLocks noChangeAspect="1"/>
            </p:cNvGrpSpPr>
            <p:nvPr/>
          </p:nvGrpSpPr>
          <p:grpSpPr>
            <a:xfrm>
              <a:off x="9397206" y="4723606"/>
              <a:ext cx="2411998" cy="2411998"/>
              <a:chOff x="9625806" y="4828606"/>
              <a:chExt cx="1800000" cy="1800000"/>
            </a:xfrm>
          </p:grpSpPr>
          <p:sp>
            <p:nvSpPr>
              <p:cNvPr id="35" name="Ovale 34"/>
              <p:cNvSpPr/>
              <p:nvPr/>
            </p:nvSpPr>
            <p:spPr bwMode="auto">
              <a:xfrm>
                <a:off x="10068606" y="5271406"/>
                <a:ext cx="914400" cy="91440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37" name="Ovale 36"/>
              <p:cNvSpPr>
                <a:spLocks noChangeAspect="1"/>
              </p:cNvSpPr>
              <p:nvPr/>
            </p:nvSpPr>
            <p:spPr bwMode="auto">
              <a:xfrm>
                <a:off x="9625806" y="4828606"/>
                <a:ext cx="1800000" cy="180000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</p:grpSp>
        <p:sp>
          <p:nvSpPr>
            <p:cNvPr id="28" name="Rettangolo 27"/>
            <p:cNvSpPr/>
            <p:nvPr/>
          </p:nvSpPr>
          <p:spPr bwMode="auto">
            <a:xfrm>
              <a:off x="10083006" y="6781006"/>
              <a:ext cx="1143000" cy="533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  <p:graphicFrame>
          <p:nvGraphicFramePr>
            <p:cNvPr id="29" name="Object 5"/>
            <p:cNvGraphicFramePr>
              <a:graphicFrameLocks noChangeAspect="1"/>
            </p:cNvGraphicFramePr>
            <p:nvPr/>
          </p:nvGraphicFramePr>
          <p:xfrm>
            <a:off x="10159206" y="6857206"/>
            <a:ext cx="989013" cy="360362"/>
          </p:xfrm>
          <a:graphic>
            <a:graphicData uri="http://schemas.openxmlformats.org/presentationml/2006/ole">
              <p:oleObj spid="_x0000_s510986" name="Equation" r:id="rId15" imgW="419100" imgH="152400" progId="Equation.3">
                <p:embed/>
              </p:oleObj>
            </a:graphicData>
          </a:graphic>
        </p:graphicFrame>
        <p:sp>
          <p:nvSpPr>
            <p:cNvPr id="32" name="Rettangolo 31"/>
            <p:cNvSpPr/>
            <p:nvPr/>
          </p:nvSpPr>
          <p:spPr bwMode="auto">
            <a:xfrm>
              <a:off x="10182607" y="5180806"/>
              <a:ext cx="854999" cy="38939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  <p:graphicFrame>
          <p:nvGraphicFramePr>
            <p:cNvPr id="34" name="Oggetto 33"/>
            <p:cNvGraphicFramePr>
              <a:graphicFrameLocks noChangeAspect="1"/>
            </p:cNvGraphicFramePr>
            <p:nvPr/>
          </p:nvGraphicFramePr>
          <p:xfrm>
            <a:off x="10235406" y="5180806"/>
            <a:ext cx="750000" cy="360000"/>
          </p:xfrm>
          <a:graphic>
            <a:graphicData uri="http://schemas.openxmlformats.org/presentationml/2006/ole">
              <p:oleObj spid="_x0000_s510987" name="Equation" r:id="rId16" imgW="317500" imgH="152400" progId="Equation.3">
                <p:embed/>
              </p:oleObj>
            </a:graphicData>
          </a:graphic>
        </p:graphicFrame>
      </p:grpSp>
      <p:sp>
        <p:nvSpPr>
          <p:cNvPr id="38" name="CasellaDiTesto 37"/>
          <p:cNvSpPr txBox="1"/>
          <p:nvPr/>
        </p:nvSpPr>
        <p:spPr>
          <a:xfrm>
            <a:off x="11226006" y="4571206"/>
            <a:ext cx="515394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lang="en-US" sz="2800" i="1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9168606" y="4647406"/>
            <a:ext cx="597214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endParaRPr lang="en-US" sz="2800" i="1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0" name="Oggetto 39"/>
          <p:cNvGraphicFramePr>
            <a:graphicFrameLocks noChangeAspect="1"/>
          </p:cNvGraphicFramePr>
          <p:nvPr/>
        </p:nvGraphicFramePr>
        <p:xfrm>
          <a:off x="8711406" y="6400006"/>
          <a:ext cx="3376263" cy="467997"/>
        </p:xfrm>
        <a:graphic>
          <a:graphicData uri="http://schemas.openxmlformats.org/presentationml/2006/ole">
            <p:oleObj spid="_x0000_s510988" name="Equation" r:id="rId17" imgW="1282700" imgH="177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18806" y="380206"/>
            <a:ext cx="4165600" cy="762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err="1">
                <a:solidFill>
                  <a:srgbClr val="800000"/>
                </a:solidFill>
              </a:rPr>
              <a:t>Conclusions</a:t>
            </a:r>
            <a:endParaRPr lang="it-IT" sz="4000" dirty="0">
              <a:solidFill>
                <a:srgbClr val="8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44606" y="3428206"/>
            <a:ext cx="4800600" cy="939800"/>
          </a:xfrm>
          <a:ln/>
        </p:spPr>
        <p:txBody>
          <a:bodyPr anchor="t"/>
          <a:lstStyle/>
          <a:p>
            <a:pPr marL="0" indent="0">
              <a:buClrTx/>
              <a:buSzPct val="171000"/>
              <a:buFontTx/>
              <a:buNone/>
              <a:tabLst>
                <a:tab pos="74613" algn="l"/>
                <a:tab pos="989013" algn="l"/>
                <a:tab pos="1903413" algn="l"/>
                <a:tab pos="2817813" algn="l"/>
                <a:tab pos="3732213" algn="l"/>
                <a:tab pos="4646613" algn="l"/>
                <a:tab pos="5561013" algn="l"/>
                <a:tab pos="6475413" algn="l"/>
                <a:tab pos="7389813" algn="l"/>
                <a:tab pos="8304213" algn="l"/>
                <a:tab pos="9218613" algn="l"/>
              </a:tabLst>
            </a:pPr>
            <a:r>
              <a:rPr lang="it-IT" sz="2600" dirty="0" err="1"/>
              <a:t>Reduction</a:t>
            </a:r>
            <a:r>
              <a:rPr lang="it-IT" sz="2600" dirty="0"/>
              <a:t> </a:t>
            </a:r>
            <a:r>
              <a:rPr lang="it-IT" sz="2600" dirty="0" err="1"/>
              <a:t>of</a:t>
            </a:r>
            <a:r>
              <a:rPr lang="it-IT" sz="2600" dirty="0"/>
              <a:t> the </a:t>
            </a:r>
            <a:r>
              <a:rPr lang="it-IT" sz="2600" dirty="0" err="1"/>
              <a:t>mobility</a:t>
            </a:r>
            <a:r>
              <a:rPr lang="it-IT" sz="2600" dirty="0"/>
              <a:t> and </a:t>
            </a:r>
            <a:r>
              <a:rPr lang="it-IT" sz="2600" dirty="0" err="1"/>
              <a:t>of</a:t>
            </a:r>
            <a:r>
              <a:rPr lang="it-IT" sz="2600" dirty="0"/>
              <a:t> the </a:t>
            </a:r>
            <a:r>
              <a:rPr lang="it-IT" sz="2600" dirty="0" err="1"/>
              <a:t>longitudinal</a:t>
            </a:r>
            <a:r>
              <a:rPr lang="it-IT" sz="2600" dirty="0"/>
              <a:t> </a:t>
            </a:r>
            <a:r>
              <a:rPr lang="it-IT" sz="2600" dirty="0" err="1"/>
              <a:t>conductivity</a:t>
            </a:r>
            <a:endParaRPr lang="it-IT" sz="2600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71500" y="7137400"/>
            <a:ext cx="4165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200">
                <a:solidFill>
                  <a:srgbClr val="800000"/>
                </a:solidFill>
                <a:ea typeface="Gill Sans" charset="0"/>
                <a:cs typeface="Gill Sans" charset="0"/>
              </a:rPr>
              <a:t>Perspectives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533900" y="6877050"/>
            <a:ext cx="8013700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1027113" indent="-569913">
              <a:buSzPct val="171000"/>
              <a:buFont typeface="Gill Sans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  <a:tab pos="11085513" algn="l"/>
              </a:tabLst>
            </a:pPr>
            <a:r>
              <a:rPr lang="it-IT" sz="2600" dirty="0">
                <a:solidFill>
                  <a:srgbClr val="000000"/>
                </a:solidFill>
                <a:ea typeface="Gill Sans" charset="0"/>
                <a:cs typeface="Gill Sans" charset="0"/>
              </a:rPr>
              <a:t>New </a:t>
            </a:r>
            <a:r>
              <a:rPr lang="it-IT" sz="2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physics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in ultrastrong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spin-orbit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regime </a:t>
            </a:r>
          </a:p>
          <a:p>
            <a:pPr marL="1027113" indent="-569913">
              <a:lnSpc>
                <a:spcPct val="30000"/>
              </a:lnSpc>
              <a:spcBef>
                <a:spcPts val="2400"/>
              </a:spcBef>
              <a:buSzPct val="171000"/>
              <a:buFont typeface="Gill Sans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  <a:tab pos="11085513" algn="l"/>
              </a:tabLst>
            </a:pP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Measure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E</a:t>
            </a:r>
            <a:r>
              <a:rPr lang="it-IT" sz="2600" baseline="-25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0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in a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plain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DC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transport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experiment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!</a:t>
            </a:r>
            <a:endParaRPr lang="it-IT" sz="26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60427" name="Group 11"/>
          <p:cNvGrpSpPr>
            <a:grpSpLocks/>
          </p:cNvGrpSpPr>
          <p:nvPr/>
        </p:nvGrpSpPr>
        <p:grpSpPr bwMode="auto">
          <a:xfrm>
            <a:off x="558006" y="2285206"/>
            <a:ext cx="12063413" cy="2411413"/>
            <a:chOff x="296" y="1112"/>
            <a:chExt cx="7599" cy="1519"/>
          </a:xfrm>
        </p:grpSpPr>
        <p:grpSp>
          <p:nvGrpSpPr>
            <p:cNvPr id="60428" name="Group 12"/>
            <p:cNvGrpSpPr>
              <a:grpSpLocks/>
            </p:cNvGrpSpPr>
            <p:nvPr/>
          </p:nvGrpSpPr>
          <p:grpSpPr bwMode="auto">
            <a:xfrm>
              <a:off x="296" y="1608"/>
              <a:ext cx="4335" cy="1023"/>
              <a:chOff x="296" y="1608"/>
              <a:chExt cx="4335" cy="1023"/>
            </a:xfrm>
          </p:grpSpPr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296" y="1608"/>
                <a:ext cx="3343" cy="102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marL="1027113" indent="-569913">
                  <a:lnSpc>
                    <a:spcPct val="80000"/>
                  </a:lnSpc>
                  <a:spcBef>
                    <a:spcPts val="1800"/>
                  </a:spcBef>
                  <a:buSzPct val="171000"/>
                  <a:buFont typeface="Gill Sans" charset="0"/>
                  <a:buChar char="•"/>
                  <a:tabLst>
                    <a:tab pos="1027113" algn="l"/>
                    <a:tab pos="1941513" algn="l"/>
                    <a:tab pos="2855913" algn="l"/>
                    <a:tab pos="3770313" algn="l"/>
                    <a:tab pos="4684713" algn="l"/>
                    <a:tab pos="5599113" algn="l"/>
                    <a:tab pos="6513513" algn="l"/>
                    <a:tab pos="7427913" algn="l"/>
                    <a:tab pos="8342313" algn="l"/>
                    <a:tab pos="9256713" algn="l"/>
                    <a:tab pos="10171113" algn="l"/>
                    <a:tab pos="11085513" algn="l"/>
                  </a:tabLst>
                </a:pPr>
                <a:r>
                  <a:rPr lang="it-IT" sz="26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Enhancement</a:t>
                </a:r>
                <a:r>
                  <a:rPr lang="it-IT" sz="26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6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of</a:t>
                </a:r>
                <a:r>
                  <a:rPr lang="it-IT" sz="26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6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transport</a:t>
                </a:r>
                <a:r>
                  <a:rPr lang="it-IT" sz="26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6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scattering</a:t>
                </a:r>
                <a:endParaRPr lang="it-IT" sz="2600" dirty="0" smtClean="0">
                  <a:solidFill>
                    <a:srgbClr val="000000"/>
                  </a:solidFill>
                  <a:ea typeface="Gill Sans" charset="0"/>
                  <a:cs typeface="Gill Sans" charset="0"/>
                </a:endParaRPr>
              </a:p>
              <a:p>
                <a:pPr marL="1027113" indent="-569913">
                  <a:lnSpc>
                    <a:spcPct val="80000"/>
                  </a:lnSpc>
                  <a:spcBef>
                    <a:spcPts val="1800"/>
                  </a:spcBef>
                  <a:buSzPct val="171000"/>
                  <a:buFont typeface="Gill Sans" charset="0"/>
                  <a:buChar char="•"/>
                  <a:tabLst>
                    <a:tab pos="1027113" algn="l"/>
                    <a:tab pos="1941513" algn="l"/>
                    <a:tab pos="2855913" algn="l"/>
                    <a:tab pos="3770313" algn="l"/>
                    <a:tab pos="4684713" algn="l"/>
                    <a:tab pos="5599113" algn="l"/>
                    <a:tab pos="6513513" algn="l"/>
                    <a:tab pos="7427913" algn="l"/>
                    <a:tab pos="8342313" algn="l"/>
                    <a:tab pos="9256713" algn="l"/>
                    <a:tab pos="10171113" algn="l"/>
                    <a:tab pos="11085513" algn="l"/>
                  </a:tabLst>
                </a:pPr>
                <a:r>
                  <a:rPr lang="it-IT" sz="26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Non-zero</a:t>
                </a:r>
                <a:r>
                  <a:rPr lang="it-IT" sz="26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6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anomalous</a:t>
                </a:r>
                <a:r>
                  <a:rPr lang="it-IT" sz="26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600" dirty="0" err="1" smtClean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vertex</a:t>
                </a:r>
                <a:endParaRPr lang="it-IT" sz="2600" dirty="0">
                  <a:solidFill>
                    <a:srgbClr val="0000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430" name="AutoShape 14"/>
              <p:cNvSpPr>
                <a:spLocks noChangeArrowheads="1"/>
              </p:cNvSpPr>
              <p:nvPr/>
            </p:nvSpPr>
            <p:spPr bwMode="auto">
              <a:xfrm>
                <a:off x="3976" y="1912"/>
                <a:ext cx="655" cy="351"/>
              </a:xfrm>
              <a:prstGeom prst="rightArrow">
                <a:avLst>
                  <a:gd name="adj1" fmla="val 50667"/>
                  <a:gd name="adj2" fmla="val 61452"/>
                </a:avLst>
              </a:prstGeom>
              <a:solidFill>
                <a:srgbClr val="0079A5"/>
              </a:solidFill>
              <a:ln w="25560">
                <a:solidFill>
                  <a:srgbClr val="0044FE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368" y="1112"/>
              <a:ext cx="7527" cy="1511"/>
            </a:xfrm>
            <a:prstGeom prst="rect">
              <a:avLst/>
            </a:prstGeom>
            <a:noFill/>
            <a:ln w="25560">
              <a:solidFill>
                <a:srgbClr val="002D99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472406" y="5104606"/>
            <a:ext cx="10591800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1027113" indent="-569913" algn="ctr">
              <a:lnSpc>
                <a:spcPct val="80000"/>
              </a:lnSpc>
              <a:spcBef>
                <a:spcPts val="1800"/>
              </a:spcBef>
              <a:buSzPct val="17100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  <a:tab pos="11085513" algn="l"/>
              </a:tabLst>
            </a:pP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Analytical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universal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formulae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to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describe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the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conductivity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which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could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be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readily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used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to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fit</a:t>
            </a:r>
            <a:r>
              <a:rPr lang="it-IT" sz="2600" b="1" dirty="0" smtClean="0">
                <a:solidFill>
                  <a:srgbClr val="3040DE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b="1" dirty="0" err="1" smtClean="0">
                <a:solidFill>
                  <a:srgbClr val="3040DE"/>
                </a:solidFill>
                <a:ea typeface="Gill Sans" charset="0"/>
                <a:cs typeface="Gill Sans" charset="0"/>
              </a:rPr>
              <a:t>experiments</a:t>
            </a:r>
            <a:endParaRPr lang="it-IT" sz="2600" b="1" dirty="0" smtClean="0">
              <a:solidFill>
                <a:srgbClr val="3040DE"/>
              </a:solidFill>
              <a:ea typeface="Gill Sans" charset="0"/>
              <a:cs typeface="Gill Sans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682206" y="1294606"/>
            <a:ext cx="58674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Tx/>
              <a:buNone/>
              <a:tabLst>
                <a:tab pos="74613" algn="l"/>
                <a:tab pos="989013" algn="l"/>
                <a:tab pos="1903413" algn="l"/>
                <a:tab pos="2817813" algn="l"/>
                <a:tab pos="3732213" algn="l"/>
                <a:tab pos="4646613" algn="l"/>
                <a:tab pos="5561013" algn="l"/>
                <a:tab pos="6475413" algn="l"/>
                <a:tab pos="7389813" algn="l"/>
                <a:tab pos="8304213" algn="l"/>
                <a:tab pos="9218613" algn="l"/>
              </a:tabLst>
              <a:defRPr/>
            </a:pPr>
            <a:r>
              <a:rPr kumimoji="0" lang="it-IT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regimes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presence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Rahsba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coupling</a:t>
            </a:r>
            <a:endParaRPr kumimoji="0" lang="it-IT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015206" y="2437606"/>
            <a:ext cx="5867400" cy="502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Tx/>
              <a:buNone/>
              <a:tabLst>
                <a:tab pos="74613" algn="l"/>
                <a:tab pos="989013" algn="l"/>
                <a:tab pos="1903413" algn="l"/>
                <a:tab pos="2817813" algn="l"/>
                <a:tab pos="3732213" algn="l"/>
                <a:tab pos="4646613" algn="l"/>
                <a:tab pos="5561013" algn="l"/>
                <a:tab pos="6475413" algn="l"/>
                <a:tab pos="7389813" algn="l"/>
                <a:tab pos="8304213" algn="l"/>
                <a:tab pos="9218613" algn="l"/>
              </a:tabLst>
              <a:defRPr/>
            </a:pPr>
            <a:r>
              <a:rPr kumimoji="0" lang="it-IT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it-IT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dominant</a:t>
            </a:r>
            <a:r>
              <a:rPr kumimoji="0" lang="it-IT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600" kern="0" dirty="0" err="1" smtClean="0">
                <a:solidFill>
                  <a:srgbClr val="000000"/>
                </a:solidFill>
                <a:latin typeface="+mn-lt"/>
              </a:rPr>
              <a:t>SO-coupling</a:t>
            </a:r>
            <a:r>
              <a:rPr lang="it-IT" sz="2600" kern="0" dirty="0" smtClean="0">
                <a:solidFill>
                  <a:srgbClr val="000000"/>
                </a:solidFill>
                <a:latin typeface="+mn-lt"/>
              </a:rPr>
              <a:t> regime:</a:t>
            </a:r>
            <a:endParaRPr kumimoji="0" lang="it-IT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91406" y="8000206"/>
            <a:ext cx="10706100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800" i="1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arxiv</a:t>
            </a:r>
            <a:r>
              <a:rPr lang="it-IT" sz="28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: 1506.01944</a:t>
            </a:r>
            <a:endParaRPr lang="it-IT" sz="28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18806" y="380206"/>
            <a:ext cx="4165600" cy="762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800000"/>
                </a:solidFill>
              </a:rPr>
              <a:t>Some </a:t>
            </a:r>
            <a:r>
              <a:rPr lang="it-IT" sz="4000" dirty="0" err="1" smtClean="0">
                <a:solidFill>
                  <a:srgbClr val="800000"/>
                </a:solidFill>
              </a:rPr>
              <a:t>numbers</a:t>
            </a:r>
            <a:endParaRPr lang="it-IT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806" y="1523206"/>
            <a:ext cx="4359275" cy="10414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7606" y="3047206"/>
            <a:ext cx="5438775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3806" y="4647406"/>
            <a:ext cx="6078537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673795" name="Object 3"/>
          <p:cNvGraphicFramePr>
            <a:graphicFrameLocks noChangeAspect="1"/>
          </p:cNvGraphicFramePr>
          <p:nvPr/>
        </p:nvGraphicFramePr>
        <p:xfrm>
          <a:off x="1243806" y="5714206"/>
          <a:ext cx="3657600" cy="1179512"/>
        </p:xfrm>
        <a:graphic>
          <a:graphicData uri="http://schemas.openxmlformats.org/presentationml/2006/ole">
            <p:oleObj spid="_x0000_s673795" name="Equation" r:id="rId6" imgW="12192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342900"/>
            <a:ext cx="10464800" cy="635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3200">
                <a:solidFill>
                  <a:srgbClr val="800000"/>
                </a:solidFill>
              </a:rPr>
              <a:t>Anomalies in transport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06" y="1523206"/>
            <a:ext cx="5749616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939006" y="6628606"/>
            <a:ext cx="30226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i="1">
                <a:solidFill>
                  <a:srgbClr val="000000"/>
                </a:solidFill>
                <a:ea typeface="Gill Sans" charset="0"/>
                <a:cs typeface="Gill Sans" charset="0"/>
              </a:rPr>
              <a:t>After J. Biscaras et al.  PRL  (2012) 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167606" y="7390606"/>
            <a:ext cx="104648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3200" dirty="0">
                <a:solidFill>
                  <a:srgbClr val="000000"/>
                </a:solidFill>
                <a:ea typeface="Gill Sans" charset="0"/>
                <a:cs typeface="Gill Sans" charset="0"/>
              </a:rPr>
              <a:t>Density </a:t>
            </a:r>
            <a:r>
              <a:rPr lang="it-IT" sz="32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dependent</a:t>
            </a:r>
            <a:r>
              <a:rPr lang="it-IT" sz="32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mobility</a:t>
            </a:r>
            <a:r>
              <a: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due </a:t>
            </a:r>
            <a:r>
              <a:rPr lang="it-IT" sz="3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to</a:t>
            </a:r>
            <a:r>
              <a: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different</a:t>
            </a:r>
            <a:r>
              <a: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species</a:t>
            </a:r>
            <a:r>
              <a: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carriers</a:t>
            </a:r>
            <a:r>
              <a: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,  </a:t>
            </a:r>
            <a:r>
              <a:rPr lang="it-IT" sz="3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different</a:t>
            </a:r>
            <a:r>
              <a: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subbands</a:t>
            </a:r>
            <a:r>
              <a:rPr lang="it-IT" sz="3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? </a:t>
            </a:r>
            <a:endParaRPr lang="it-IT" sz="32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5813" y="1434169"/>
            <a:ext cx="6013193" cy="496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6006" y="6476206"/>
            <a:ext cx="38989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After</a:t>
            </a:r>
            <a:r>
              <a:rPr lang="it-IT" sz="1800" dirty="0">
                <a:solidFill>
                  <a:srgbClr val="000000"/>
                </a:solidFill>
                <a:ea typeface="Gill Sans" charset="0"/>
                <a:cs typeface="Gill Sans" charset="0"/>
              </a:rPr>
              <a:t> M. Ben Shalom </a:t>
            </a:r>
            <a:r>
              <a:rPr lang="it-IT" sz="18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et</a:t>
            </a:r>
            <a:r>
              <a:rPr lang="it-IT" sz="1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al. </a:t>
            </a:r>
            <a:r>
              <a:rPr lang="it-IT" sz="1800" dirty="0">
                <a:solidFill>
                  <a:srgbClr val="000000"/>
                </a:solidFill>
                <a:ea typeface="Gill Sans" charset="0"/>
                <a:cs typeface="Gill Sans" charset="0"/>
              </a:rPr>
              <a:t>PRL 2010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720806" y="837406"/>
            <a:ext cx="43053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In-plane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magnetic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field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7"/>
          <p:cNvGrpSpPr/>
          <p:nvPr/>
        </p:nvGrpSpPr>
        <p:grpSpPr>
          <a:xfrm>
            <a:off x="5968206" y="1294606"/>
            <a:ext cx="3835400" cy="1336675"/>
            <a:chOff x="786606" y="1294606"/>
            <a:chExt cx="3835400" cy="1336675"/>
          </a:xfrm>
        </p:grpSpPr>
        <p:pic>
          <p:nvPicPr>
            <p:cNvPr id="36865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9006" y="1294606"/>
              <a:ext cx="2794000" cy="5492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606" y="2132806"/>
              <a:ext cx="3835400" cy="498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2406" y="3631406"/>
            <a:ext cx="176212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40006" y="3275806"/>
            <a:ext cx="3251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" y="4876006"/>
            <a:ext cx="6556375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206" y="6019006"/>
            <a:ext cx="6553200" cy="118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015206" y="7847806"/>
            <a:ext cx="6882606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At strong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spin-orbit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only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intraband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contributions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to</a:t>
            </a: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the </a:t>
            </a:r>
            <a:r>
              <a:rPr lang="it-IT" sz="2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conductivity</a:t>
            </a:r>
            <a:endParaRPr lang="it-IT" sz="28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05606" y="1523206"/>
            <a:ext cx="5257800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Transverse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and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longitudinal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components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3" name="Gruppo 18"/>
          <p:cNvGrpSpPr/>
          <p:nvPr/>
        </p:nvGrpSpPr>
        <p:grpSpPr>
          <a:xfrm>
            <a:off x="558006" y="2971006"/>
            <a:ext cx="5384800" cy="1079500"/>
            <a:chOff x="3289300" y="3479800"/>
            <a:chExt cx="5384800" cy="1079500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89300" y="3492500"/>
              <a:ext cx="1447800" cy="419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67088" y="4089400"/>
              <a:ext cx="1509712" cy="444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5029200" y="3479800"/>
              <a:ext cx="36449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Diagonal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in the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chiral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basis</a:t>
              </a:r>
              <a:endParaRPr lang="it-IT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5029200" y="4102100"/>
              <a:ext cx="36449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>
                  <a:solidFill>
                    <a:srgbClr val="000000"/>
                  </a:solidFill>
                  <a:ea typeface="Gill Sans" charset="0"/>
                  <a:cs typeface="Gill Sans" charset="0"/>
                </a:rPr>
                <a:t>Proportional to </a:t>
              </a:r>
              <a:r>
                <a:rPr lang="it-IT" sz="240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</a:t>
              </a:r>
              <a:r>
                <a:rPr lang="it-IT" sz="2400" i="1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σ</a:t>
              </a:r>
              <a:r>
                <a:rPr lang="it-IT" sz="2400" i="1" baseline="-600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</a:p>
          </p:txBody>
        </p:sp>
      </p:grp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720806" y="6044406"/>
            <a:ext cx="4876800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Always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negligible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contribution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due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to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negligible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overlap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spectral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functions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320006" y="227806"/>
            <a:ext cx="10439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Decomposition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the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current</a:t>
            </a:r>
            <a:endParaRPr lang="it-IT" sz="32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9" name="Freccia destra 18"/>
          <p:cNvSpPr/>
          <p:nvPr/>
        </p:nvSpPr>
        <p:spPr bwMode="auto">
          <a:xfrm>
            <a:off x="7644606" y="3352006"/>
            <a:ext cx="914400" cy="4572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72606" y="227806"/>
            <a:ext cx="6858000" cy="1066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3600" dirty="0" err="1" smtClean="0">
                <a:solidFill>
                  <a:srgbClr val="800000"/>
                </a:solidFill>
              </a:rPr>
              <a:t>Dressed</a:t>
            </a:r>
            <a:r>
              <a:rPr lang="it-IT" sz="3600" dirty="0" smtClean="0">
                <a:solidFill>
                  <a:srgbClr val="800000"/>
                </a:solidFill>
              </a:rPr>
              <a:t> </a:t>
            </a:r>
            <a:r>
              <a:rPr lang="it-IT" sz="3600" dirty="0" err="1" smtClean="0">
                <a:solidFill>
                  <a:srgbClr val="800000"/>
                </a:solidFill>
              </a:rPr>
              <a:t>anomalous</a:t>
            </a:r>
            <a:r>
              <a:rPr lang="it-IT" sz="3600" dirty="0" smtClean="0">
                <a:solidFill>
                  <a:srgbClr val="800000"/>
                </a:solidFill>
              </a:rPr>
              <a:t> </a:t>
            </a:r>
            <a:r>
              <a:rPr lang="it-IT" sz="3600" dirty="0" err="1" smtClean="0">
                <a:solidFill>
                  <a:srgbClr val="800000"/>
                </a:solidFill>
              </a:rPr>
              <a:t>vertex</a:t>
            </a:r>
            <a:endParaRPr lang="it-IT" sz="3600" dirty="0">
              <a:solidFill>
                <a:srgbClr val="800000"/>
              </a:solidFill>
            </a:endParaRPr>
          </a:p>
        </p:txBody>
      </p:sp>
      <p:pic>
        <p:nvPicPr>
          <p:cNvPr id="7" name="Immagine 6" descr="alpha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921" y="1774006"/>
            <a:ext cx="6905371" cy="4500000"/>
          </a:xfrm>
          <a:prstGeom prst="rect">
            <a:avLst/>
          </a:prstGeom>
        </p:spPr>
      </p:pic>
      <p:pic>
        <p:nvPicPr>
          <p:cNvPr id="9" name="Immagine 8" descr="alpha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532" y="1648006"/>
            <a:ext cx="6954149" cy="4752000"/>
          </a:xfrm>
          <a:prstGeom prst="rect">
            <a:avLst/>
          </a:prstGeom>
        </p:spPr>
      </p:pic>
      <p:grpSp>
        <p:nvGrpSpPr>
          <p:cNvPr id="2" name="Gruppo 18"/>
          <p:cNvGrpSpPr/>
          <p:nvPr/>
        </p:nvGrpSpPr>
        <p:grpSpPr>
          <a:xfrm>
            <a:off x="558006" y="6476206"/>
            <a:ext cx="10972800" cy="2388393"/>
            <a:chOff x="558006" y="6476206"/>
            <a:chExt cx="10972800" cy="2388393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398712" y="8381999"/>
              <a:ext cx="482600" cy="482600"/>
            </a:xfrm>
            <a:prstGeom prst="rightArrow">
              <a:avLst>
                <a:gd name="adj1" fmla="val 52176"/>
                <a:gd name="adj2" fmla="val 47370"/>
              </a:avLst>
            </a:prstGeom>
            <a:solidFill>
              <a:srgbClr val="FEFDD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939006" y="8381206"/>
            <a:ext cx="960437" cy="417512"/>
          </p:xfrm>
          <a:graphic>
            <a:graphicData uri="http://schemas.openxmlformats.org/presentationml/2006/ole">
              <p:oleObj spid="_x0000_s683010" name="Equation" r:id="rId6" imgW="406400" imgH="177800" progId="Equation.3">
                <p:embed/>
              </p:oleObj>
            </a:graphicData>
          </a:graphic>
        </p:graphicFrame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3078956" y="8395493"/>
            <a:ext cx="1201737" cy="387350"/>
          </p:xfrm>
          <a:graphic>
            <a:graphicData uri="http://schemas.openxmlformats.org/presentationml/2006/ole">
              <p:oleObj spid="_x0000_s683011" name="Equation" r:id="rId7" imgW="508000" imgH="165100" progId="Equation.3">
                <p:embed/>
              </p:oleObj>
            </a:graphicData>
          </a:graphic>
        </p:graphicFrame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268537" y="7366000"/>
              <a:ext cx="482600" cy="482600"/>
            </a:xfrm>
            <a:prstGeom prst="rightArrow">
              <a:avLst>
                <a:gd name="adj1" fmla="val 52176"/>
                <a:gd name="adj2" fmla="val 47370"/>
              </a:avLst>
            </a:prstGeom>
            <a:solidFill>
              <a:srgbClr val="FEFDD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/>
          </p:nvGraphicFramePr>
          <p:xfrm>
            <a:off x="937419" y="7398544"/>
            <a:ext cx="960437" cy="417513"/>
          </p:xfrm>
          <a:graphic>
            <a:graphicData uri="http://schemas.openxmlformats.org/presentationml/2006/ole">
              <p:oleObj spid="_x0000_s683012" name="Equation" r:id="rId8" imgW="406400" imgH="177800" progId="Equation.3">
                <p:embed/>
              </p:oleObj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3121819" y="7085806"/>
            <a:ext cx="2465387" cy="1042988"/>
          </p:xfrm>
          <a:graphic>
            <a:graphicData uri="http://schemas.openxmlformats.org/presentationml/2006/ole">
              <p:oleObj spid="_x0000_s683013" name="Equation" r:id="rId9" imgW="1041400" imgH="444500" progId="Equation.3">
                <p:embed/>
              </p:oleObj>
            </a:graphicData>
          </a:graphic>
        </p:graphicFrame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558006" y="6476206"/>
              <a:ext cx="4927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Universal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analytical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results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within</a:t>
              </a: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WDA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7111206" y="7390606"/>
              <a:ext cx="4419600" cy="838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Vertex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corrections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are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relevant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in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both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regimes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!</a:t>
              </a:r>
              <a:endParaRPr lang="it-IT" sz="2400" dirty="0">
                <a:solidFill>
                  <a:srgbClr val="800000"/>
                </a:solidFill>
                <a:ea typeface="Gill Sans" charset="0"/>
                <a:cs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0006" y="1218406"/>
            <a:ext cx="4267200" cy="965994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/>
              <a:t>Spin-orbit</a:t>
            </a:r>
            <a:r>
              <a:rPr lang="it-IT" sz="3200" dirty="0"/>
              <a:t> (SO) </a:t>
            </a:r>
            <a:r>
              <a:rPr lang="it-IT" sz="3200" dirty="0" err="1" smtClean="0"/>
              <a:t>coupling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in </a:t>
            </a:r>
            <a:r>
              <a:rPr lang="it-IT" sz="3200" dirty="0" err="1" smtClean="0"/>
              <a:t>solids</a:t>
            </a:r>
            <a:endParaRPr lang="it-IT" sz="3200" dirty="0"/>
          </a:p>
        </p:txBody>
      </p:sp>
      <p:grpSp>
        <p:nvGrpSpPr>
          <p:cNvPr id="25" name="Gruppo 24"/>
          <p:cNvGrpSpPr/>
          <p:nvPr/>
        </p:nvGrpSpPr>
        <p:grpSpPr>
          <a:xfrm>
            <a:off x="6501606" y="532606"/>
            <a:ext cx="4267200" cy="2615406"/>
            <a:chOff x="5663406" y="1117600"/>
            <a:chExt cx="4267200" cy="2615406"/>
          </a:xfrm>
        </p:grpSpPr>
        <p:sp>
          <p:nvSpPr>
            <p:cNvPr id="17409" name="Rectangle 1"/>
            <p:cNvSpPr>
              <a:spLocks noChangeArrowheads="1"/>
            </p:cNvSpPr>
            <p:nvPr/>
          </p:nvSpPr>
          <p:spPr bwMode="auto">
            <a:xfrm>
              <a:off x="5663406" y="1117600"/>
              <a:ext cx="4267200" cy="2615406"/>
            </a:xfrm>
            <a:prstGeom prst="rect">
              <a:avLst/>
            </a:prstGeom>
            <a:solidFill>
              <a:srgbClr val="E6E6E6"/>
            </a:solidFill>
            <a:ln w="126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5815806" y="1288415"/>
              <a:ext cx="3949799" cy="22159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-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weak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anti-localization</a:t>
              </a:r>
              <a:endPara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>
                <a:buClrTx/>
                <a:buFontTx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anomalous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Hall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effect</a:t>
              </a:r>
              <a:endPara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>
                <a:buClrTx/>
                <a:buFontTx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spin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Hall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effect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,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spin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relaxation</a:t>
              </a:r>
              <a:endPara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-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topological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phases</a:t>
              </a:r>
              <a:endPara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  <a:p>
              <a:pPr>
                <a:buClrTx/>
                <a:buFontTx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Majorana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fermions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</a:p>
            <a:p>
              <a:pPr>
                <a:buClrTx/>
                <a:buFontTx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.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..</a:t>
              </a:r>
            </a:p>
          </p:txBody>
        </p:sp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1015206" y="6171406"/>
            <a:ext cx="11568113" cy="2397125"/>
            <a:chOff x="552" y="3842"/>
            <a:chExt cx="7287" cy="1510"/>
          </a:xfrm>
        </p:grpSpPr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552" y="4447"/>
              <a:ext cx="1803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Types</a:t>
              </a: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of</a:t>
              </a: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spin-orbit</a:t>
              </a: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coupling</a:t>
              </a:r>
              <a:endParaRPr lang="it-IT" sz="2400" dirty="0">
                <a:solidFill>
                  <a:srgbClr val="8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814" y="4182"/>
              <a:ext cx="707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Intrinsic</a:t>
              </a:r>
              <a:endParaRPr lang="it-IT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812" y="4912"/>
              <a:ext cx="75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Extrinsic</a:t>
              </a:r>
              <a:endParaRPr lang="it-IT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988" y="3842"/>
              <a:ext cx="3851" cy="5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lnSpc>
                  <a:spcPct val="50000"/>
                </a:lnSpc>
                <a:spcAft>
                  <a:spcPts val="1200"/>
                </a:spcAft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b="1" dirty="0" smtClean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Rashba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3600" baseline="-8000" dirty="0">
                  <a:solidFill>
                    <a:srgbClr val="000000"/>
                  </a:solidFill>
                  <a:ea typeface="ヒラギノ角ゴ ProN W3" charset="-128"/>
                  <a:cs typeface="ヒラギノ角ゴ ProN W3" charset="-128"/>
                </a:rPr>
                <a:t>⇐ 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structural inversion asymmetry or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                </a:t>
              </a:r>
            </a:p>
            <a:p>
              <a:pPr>
                <a:lnSpc>
                  <a:spcPct val="50000"/>
                </a:lnSpc>
                <a:spcAft>
                  <a:spcPts val="1200"/>
                </a:spcAft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               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external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gates</a:t>
              </a: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988" y="4455"/>
              <a:ext cx="3787" cy="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>
                  <a:solidFill>
                    <a:srgbClr val="490000"/>
                  </a:solidFill>
                  <a:ea typeface="Gill Sans" charset="0"/>
                  <a:cs typeface="Gill Sans" charset="0"/>
                </a:rPr>
                <a:t>Dresselhaus</a:t>
              </a:r>
              <a:r>
                <a:rPr lang="it-IT" sz="240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 </a:t>
              </a:r>
              <a:r>
                <a:rPr lang="it-IT" sz="3600" baseline="-8000">
                  <a:solidFill>
                    <a:srgbClr val="000000"/>
                  </a:solidFill>
                  <a:ea typeface="ヒラギノ角ゴ ProN W3" charset="-128"/>
                  <a:cs typeface="ヒラギノ角ゴ ProN W3" charset="-128"/>
                </a:rPr>
                <a:t>⇐ </a:t>
              </a:r>
              <a:r>
                <a:rPr lang="it-IT" sz="2400">
                  <a:solidFill>
                    <a:srgbClr val="000000"/>
                  </a:solidFill>
                  <a:ea typeface="Gill Sans" charset="0"/>
                  <a:cs typeface="Gill Sans" charset="0"/>
                </a:rPr>
                <a:t>bulk inversion asymmetry</a:t>
              </a: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996" y="4841"/>
              <a:ext cx="3223" cy="5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Due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e.g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to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scattering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with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impurities</a:t>
              </a: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...</a:t>
              </a:r>
            </a:p>
          </p:txBody>
        </p:sp>
        <p:grpSp>
          <p:nvGrpSpPr>
            <p:cNvPr id="17425" name="Group 17"/>
            <p:cNvGrpSpPr>
              <a:grpSpLocks/>
            </p:cNvGrpSpPr>
            <p:nvPr/>
          </p:nvGrpSpPr>
          <p:grpSpPr bwMode="auto">
            <a:xfrm>
              <a:off x="3555" y="4097"/>
              <a:ext cx="407" cy="536"/>
              <a:chOff x="3555" y="4097"/>
              <a:chExt cx="407" cy="536"/>
            </a:xfrm>
          </p:grpSpPr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 flipH="1">
                <a:off x="3554" y="4097"/>
                <a:ext cx="392" cy="26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 flipH="1" flipV="1">
                <a:off x="3570" y="4366"/>
                <a:ext cx="393" cy="268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3570" y="5091"/>
              <a:ext cx="377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429" name="Group 21"/>
            <p:cNvGrpSpPr>
              <a:grpSpLocks/>
            </p:cNvGrpSpPr>
            <p:nvPr/>
          </p:nvGrpSpPr>
          <p:grpSpPr bwMode="auto">
            <a:xfrm>
              <a:off x="2298" y="4431"/>
              <a:ext cx="407" cy="536"/>
              <a:chOff x="2298" y="4431"/>
              <a:chExt cx="407" cy="536"/>
            </a:xfrm>
          </p:grpSpPr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 flipH="1">
                <a:off x="2297" y="4431"/>
                <a:ext cx="392" cy="26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 flipH="1" flipV="1">
                <a:off x="2313" y="4700"/>
                <a:ext cx="393" cy="268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uppo 29"/>
          <p:cNvGrpSpPr/>
          <p:nvPr/>
        </p:nvGrpSpPr>
        <p:grpSpPr>
          <a:xfrm>
            <a:off x="707231" y="3504406"/>
            <a:ext cx="11737975" cy="2413000"/>
            <a:chOff x="707231" y="3504406"/>
            <a:chExt cx="11737975" cy="2413000"/>
          </a:xfrm>
        </p:grpSpPr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939006" y="5104606"/>
              <a:ext cx="10972800" cy="812800"/>
            </a:xfrm>
            <a:prstGeom prst="rect">
              <a:avLst/>
            </a:prstGeom>
            <a:solidFill>
              <a:srgbClr val="F6FAD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Intense </a:t>
              </a: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efforts</a:t>
              </a: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to</a:t>
              </a: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engineer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structures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and </a:t>
              </a:r>
              <a:r>
                <a:rPr lang="it-IT" sz="2400" dirty="0" err="1">
                  <a:solidFill>
                    <a:srgbClr val="800000"/>
                  </a:solidFill>
                  <a:ea typeface="Gill Sans" charset="0"/>
                  <a:cs typeface="Gill Sans" charset="0"/>
                </a:rPr>
                <a:t>materials</a:t>
              </a:r>
              <a:r>
                <a:rPr lang="it-IT" sz="2400" dirty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with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strong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spin-orbit</a:t>
              </a:r>
              <a:r>
                <a:rPr lang="it-IT" sz="2400" dirty="0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800000"/>
                  </a:solidFill>
                  <a:ea typeface="Gill Sans" charset="0"/>
                  <a:cs typeface="Gill Sans" charset="0"/>
                </a:rPr>
                <a:t>coupling</a:t>
              </a:r>
              <a:endParaRPr lang="it-IT" sz="2400" dirty="0">
                <a:solidFill>
                  <a:srgbClr val="800000"/>
                </a:solidFill>
                <a:ea typeface="Gill Sans" charset="0"/>
                <a:cs typeface="Gill Sans" charset="0"/>
              </a:endParaRPr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707231" y="3504406"/>
              <a:ext cx="11737975" cy="1452563"/>
              <a:chOff x="596900" y="3880643"/>
              <a:chExt cx="11737975" cy="1452563"/>
            </a:xfrm>
          </p:grpSpPr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596900" y="4102893"/>
                <a:ext cx="3048000" cy="812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SPINTRONICS = </a:t>
                </a:r>
                <a:r>
                  <a:rPr lang="it-IT" sz="24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spin</a:t>
                </a:r>
                <a:r>
                  <a:rPr lang="it-IT" sz="2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transport</a:t>
                </a:r>
                <a:r>
                  <a:rPr lang="it-IT" sz="2400" dirty="0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ea typeface="Gill Sans" charset="0"/>
                    <a:cs typeface="Gill Sans" charset="0"/>
                  </a:rPr>
                  <a:t>electronics</a:t>
                </a:r>
                <a:endPara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346700" y="3880643"/>
                <a:ext cx="5778500" cy="12065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“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understand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control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the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transport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of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spin-polarized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currents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and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to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eventually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apply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this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knowledge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in information </a:t>
                </a:r>
                <a:r>
                  <a:rPr lang="it-IT" sz="24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technologies</a:t>
                </a:r>
                <a:r>
                  <a:rPr lang="it-IT" sz="24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”</a:t>
                </a:r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9675813" y="5058568"/>
                <a:ext cx="2659062" cy="2746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1800">
                    <a:solidFill>
                      <a:srgbClr val="1A1A1A"/>
                    </a:solidFill>
                    <a:ea typeface="Gill Sans" charset="0"/>
                    <a:cs typeface="Gill Sans" charset="0"/>
                  </a:rPr>
                  <a:t>D.  Awshalom, Physics (2009)</a:t>
                </a:r>
              </a:p>
            </p:txBody>
          </p:sp>
          <p:sp>
            <p:nvSpPr>
              <p:cNvPr id="17417" name="AutoShape 9"/>
              <p:cNvSpPr>
                <a:spLocks noChangeArrowheads="1"/>
              </p:cNvSpPr>
              <p:nvPr/>
            </p:nvSpPr>
            <p:spPr bwMode="auto">
              <a:xfrm>
                <a:off x="3962400" y="4267993"/>
                <a:ext cx="1066800" cy="622300"/>
              </a:xfrm>
              <a:prstGeom prst="rightArrow">
                <a:avLst>
                  <a:gd name="adj1" fmla="val 45583"/>
                  <a:gd name="adj2" fmla="val 46262"/>
                </a:avLst>
              </a:prstGeom>
              <a:solidFill>
                <a:srgbClr val="B3B3B3"/>
              </a:solidFill>
              <a:ln w="2556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005806" y="8533606"/>
            <a:ext cx="96012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In </a:t>
            </a:r>
            <a:r>
              <a:rPr lang="it-IT" sz="2400" b="1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this</a:t>
            </a:r>
            <a:r>
              <a:rPr lang="it-IT" sz="2400" b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talk:</a:t>
            </a:r>
            <a:r>
              <a:rPr lang="it-IT" sz="2400" b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Rashba</a:t>
            </a:r>
            <a:r>
              <a:rPr lang="it-IT" sz="2400" b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spin</a:t>
            </a:r>
            <a:r>
              <a:rPr lang="it-IT" sz="2400" b="1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-orbit</a:t>
            </a:r>
            <a:r>
              <a:rPr lang="it-IT" sz="2400" b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coupling</a:t>
            </a:r>
            <a:r>
              <a:rPr lang="it-IT" sz="2400" b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in </a:t>
            </a:r>
            <a:r>
              <a:rPr lang="it-IT" sz="2400" b="1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charge</a:t>
            </a:r>
            <a:r>
              <a:rPr lang="it-IT" sz="2400" b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transport</a:t>
            </a:r>
            <a:r>
              <a:rPr lang="it-IT" sz="2400" b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endParaRPr lang="it-IT" sz="2400" b="1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50" descr="Fig01.png"/>
          <p:cNvPicPr>
            <a:picLocks noChangeAspect="1"/>
          </p:cNvPicPr>
          <p:nvPr/>
        </p:nvPicPr>
        <p:blipFill>
          <a:blip r:embed="rId3"/>
          <a:srcRect l="1333" t="38470" r="48485" b="1077"/>
          <a:stretch>
            <a:fillRect/>
          </a:stretch>
        </p:blipFill>
        <p:spPr>
          <a:xfrm>
            <a:off x="1243806" y="6857206"/>
            <a:ext cx="1677326" cy="1604398"/>
          </a:xfrm>
          <a:prstGeom prst="rect">
            <a:avLst/>
          </a:prstGeom>
        </p:spPr>
      </p:pic>
      <p:sp>
        <p:nvSpPr>
          <p:cNvPr id="655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-12700"/>
            <a:ext cx="10464800" cy="1016000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4000" dirty="0" err="1">
                <a:solidFill>
                  <a:srgbClr val="800000"/>
                </a:solidFill>
              </a:rPr>
              <a:t>Emerging</a:t>
            </a:r>
            <a:r>
              <a:rPr lang="it-IT" sz="4000" dirty="0">
                <a:solidFill>
                  <a:srgbClr val="800000"/>
                </a:solidFill>
              </a:rPr>
              <a:t> </a:t>
            </a:r>
            <a:r>
              <a:rPr lang="it-IT" sz="4000" dirty="0" err="1">
                <a:solidFill>
                  <a:srgbClr val="800000"/>
                </a:solidFill>
              </a:rPr>
              <a:t>new</a:t>
            </a:r>
            <a:r>
              <a:rPr lang="it-IT" sz="4000" dirty="0">
                <a:solidFill>
                  <a:srgbClr val="800000"/>
                </a:solidFill>
              </a:rPr>
              <a:t> </a:t>
            </a:r>
            <a:r>
              <a:rPr lang="it-IT" sz="4000" dirty="0" err="1" smtClean="0">
                <a:solidFill>
                  <a:srgbClr val="800000"/>
                </a:solidFill>
              </a:rPr>
              <a:t>materials</a:t>
            </a:r>
            <a:r>
              <a:rPr lang="it-IT" sz="4000" dirty="0" smtClean="0">
                <a:solidFill>
                  <a:srgbClr val="800000"/>
                </a:solidFill>
              </a:rPr>
              <a:t> </a:t>
            </a:r>
            <a:r>
              <a:rPr lang="it-IT" sz="4000" dirty="0" err="1" smtClean="0">
                <a:solidFill>
                  <a:srgbClr val="800000"/>
                </a:solidFill>
              </a:rPr>
              <a:t>…</a:t>
            </a:r>
            <a:r>
              <a:rPr lang="it-IT" sz="4000" dirty="0" smtClean="0">
                <a:solidFill>
                  <a:srgbClr val="800000"/>
                </a:solidFill>
              </a:rPr>
              <a:t> </a:t>
            </a:r>
            <a:endParaRPr lang="it-IT" sz="4000" dirty="0">
              <a:solidFill>
                <a:srgbClr val="80000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27100" y="1121570"/>
            <a:ext cx="3149600" cy="558800"/>
          </a:xfrm>
          <a:ln/>
        </p:spPr>
        <p:txBody>
          <a:bodyPr anchor="t"/>
          <a:lstStyle/>
          <a:p>
            <a:pPr marL="887413" indent="-571500">
              <a:buSzPct val="171000"/>
              <a:buFont typeface="Gill Sans" charset="0"/>
              <a:buChar char="•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</a:tabLst>
            </a:pPr>
            <a:r>
              <a:rPr lang="it-IT" sz="2400" dirty="0" err="1"/>
              <a:t>Surface</a:t>
            </a:r>
            <a:r>
              <a:rPr lang="it-IT" sz="2400" dirty="0"/>
              <a:t> </a:t>
            </a:r>
            <a:r>
              <a:rPr lang="it-IT" sz="2400" dirty="0" err="1"/>
              <a:t>alloys</a:t>
            </a:r>
            <a:endParaRPr lang="it-IT" sz="2400" dirty="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577806" y="7847806"/>
            <a:ext cx="5562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…with</a:t>
            </a:r>
            <a:r>
              <a:rPr lang="it-IT" sz="40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000" dirty="0">
                <a:solidFill>
                  <a:srgbClr val="800000"/>
                </a:solidFill>
                <a:ea typeface="Gill Sans" charset="0"/>
                <a:cs typeface="Gill Sans" charset="0"/>
              </a:rPr>
              <a:t>strong (</a:t>
            </a:r>
            <a:r>
              <a:rPr lang="it-IT" sz="4000" i="1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tunable</a:t>
            </a:r>
            <a:r>
              <a:rPr lang="it-IT" sz="4000" i="1" dirty="0">
                <a:solidFill>
                  <a:srgbClr val="800000"/>
                </a:solidFill>
                <a:ea typeface="Gill Sans" charset="0"/>
                <a:cs typeface="Gill Sans" charset="0"/>
              </a:rPr>
              <a:t>) </a:t>
            </a:r>
            <a:r>
              <a:rPr lang="it-IT" sz="4000" i="1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Rashba</a:t>
            </a:r>
            <a:r>
              <a:rPr lang="it-IT" sz="4000" i="1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0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coupling</a:t>
            </a:r>
            <a:endParaRPr lang="it-IT" sz="40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6044406" y="1066006"/>
            <a:ext cx="4343400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69913" indent="-569913">
              <a:spcBef>
                <a:spcPts val="2400"/>
              </a:spcBef>
              <a:buSzPct val="171000"/>
              <a:buFont typeface="Arial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</a:pP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Oxides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heterostructures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9473406" y="2285206"/>
            <a:ext cx="2819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A.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Ohtomo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&amp; . Huang, Nature (2004);  A</a:t>
            </a:r>
            <a:r>
              <a:rPr lang="it-IT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. Caviglia </a:t>
            </a:r>
            <a:r>
              <a:rPr lang="it-IT" sz="16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et</a:t>
            </a:r>
            <a:r>
              <a:rPr lang="it-IT" sz="16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al., Nature</a:t>
            </a:r>
            <a:r>
              <a:rPr lang="it-IT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 (2008)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;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…</a:t>
            </a:r>
            <a:endParaRPr lang="it-IT" sz="16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321424" y="1592262"/>
            <a:ext cx="2636838" cy="2803525"/>
            <a:chOff x="4969" y="1055"/>
            <a:chExt cx="1661" cy="1766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439" y="1055"/>
              <a:ext cx="1191" cy="1766"/>
              <a:chOff x="5439" y="1055"/>
              <a:chExt cx="1191" cy="1766"/>
            </a:xfrm>
          </p:grpSpPr>
          <p:pic>
            <p:nvPicPr>
              <p:cNvPr id="65552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35" y="1103"/>
                <a:ext cx="1032" cy="17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5439" y="1055"/>
                <a:ext cx="1191" cy="1761"/>
                <a:chOff x="5439" y="1055"/>
                <a:chExt cx="1191" cy="1761"/>
              </a:xfrm>
            </p:grpSpPr>
            <p:sp>
              <p:nvSpPr>
                <p:cNvPr id="65554" name="Rectangle 18"/>
                <p:cNvSpPr>
                  <a:spLocks noChangeArrowheads="1"/>
                </p:cNvSpPr>
                <p:nvPr/>
              </p:nvSpPr>
              <p:spPr bwMode="auto">
                <a:xfrm>
                  <a:off x="5439" y="1055"/>
                  <a:ext cx="1191" cy="818"/>
                </a:xfrm>
                <a:prstGeom prst="rect">
                  <a:avLst/>
                </a:prstGeom>
                <a:solidFill>
                  <a:srgbClr val="FE4940">
                    <a:alpha val="2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55" name="Rectangle 19"/>
                <p:cNvSpPr>
                  <a:spLocks noChangeArrowheads="1"/>
                </p:cNvSpPr>
                <p:nvPr/>
              </p:nvSpPr>
              <p:spPr bwMode="auto">
                <a:xfrm>
                  <a:off x="5439" y="1881"/>
                  <a:ext cx="1191" cy="935"/>
                </a:xfrm>
                <a:prstGeom prst="rect">
                  <a:avLst/>
                </a:prstGeom>
                <a:solidFill>
                  <a:srgbClr val="98B7FE">
                    <a:alpha val="2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 rot="16200000">
              <a:off x="4948" y="1251"/>
              <a:ext cx="559" cy="230"/>
            </a:xfrm>
            <a:prstGeom prst="rect">
              <a:avLst/>
            </a:prstGeom>
            <a:solidFill>
              <a:srgbClr val="F4B7B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LaAlO</a:t>
              </a:r>
              <a:r>
                <a:rPr lang="it-IT" sz="2400" baseline="-60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 rot="16200000">
              <a:off x="4960" y="2415"/>
              <a:ext cx="535" cy="230"/>
            </a:xfrm>
            <a:prstGeom prst="rect">
              <a:avLst/>
            </a:prstGeom>
            <a:solidFill>
              <a:srgbClr val="CFDDF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SrTiO</a:t>
              </a:r>
              <a:r>
                <a:rPr lang="it-IT" sz="2400" baseline="-60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65558" name="Rectangle 22"/>
            <p:cNvSpPr>
              <a:spLocks noChangeArrowheads="1"/>
            </p:cNvSpPr>
            <p:nvPr/>
          </p:nvSpPr>
          <p:spPr bwMode="auto">
            <a:xfrm rot="16200000">
              <a:off x="4845" y="1805"/>
              <a:ext cx="477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2DEG</a:t>
              </a:r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 flipH="1">
              <a:off x="5222" y="1928"/>
              <a:ext cx="234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481806" y="6247606"/>
            <a:ext cx="4559300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69913" indent="-569913">
              <a:spcBef>
                <a:spcPts val="2400"/>
              </a:spcBef>
              <a:buSzPct val="171000"/>
              <a:buFont typeface="Gill Sans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</a:pP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Surfaces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BiTeX</a:t>
            </a:r>
            <a:r>
              <a:rPr lang="it-IT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, </a:t>
            </a:r>
            <a:r>
              <a:rPr lang="it-IT" sz="28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X=Cl</a:t>
            </a:r>
            <a:r>
              <a:rPr lang="it-IT" sz="2800" dirty="0">
                <a:solidFill>
                  <a:srgbClr val="000000"/>
                </a:solidFill>
                <a:ea typeface="Gill Sans" charset="0"/>
                <a:cs typeface="Gill Sans" charset="0"/>
              </a:rPr>
              <a:t>,I,..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1015206" y="4498976"/>
            <a:ext cx="3505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  <a:latin typeface="GillSans"/>
              </a:rPr>
              <a:t>C. </a:t>
            </a:r>
            <a:r>
              <a:rPr lang="it-IT" sz="1600" dirty="0" err="1" smtClean="0">
                <a:solidFill>
                  <a:srgbClr val="000000"/>
                </a:solidFill>
                <a:latin typeface="GillSans"/>
              </a:rPr>
              <a:t>Ast</a:t>
            </a:r>
            <a:r>
              <a:rPr lang="it-IT" sz="1600" dirty="0" smtClean="0">
                <a:solidFill>
                  <a:srgbClr val="000000"/>
                </a:solidFill>
                <a:latin typeface="GillSans"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latin typeface="GillSans"/>
              </a:rPr>
              <a:t>et</a:t>
            </a:r>
            <a:r>
              <a:rPr lang="it-IT" sz="1600" i="1" dirty="0" smtClean="0">
                <a:solidFill>
                  <a:srgbClr val="000000"/>
                </a:solidFill>
                <a:latin typeface="GillSans"/>
              </a:rPr>
              <a:t> al.,  </a:t>
            </a:r>
            <a:r>
              <a:rPr lang="it-IT" sz="1600" i="1" dirty="0" err="1" smtClean="0">
                <a:solidFill>
                  <a:srgbClr val="000000"/>
                </a:solidFill>
                <a:latin typeface="GillSans"/>
              </a:rPr>
              <a:t>Phys</a:t>
            </a:r>
            <a:r>
              <a:rPr lang="it-IT" sz="1600" i="1" dirty="0" smtClean="0">
                <a:solidFill>
                  <a:srgbClr val="000000"/>
                </a:solidFill>
                <a:latin typeface="GillSans"/>
              </a:rPr>
              <a:t>. Rev. Lett. (2007);  </a:t>
            </a:r>
            <a:r>
              <a:rPr lang="it-IT" sz="1600" i="1" dirty="0" err="1" smtClean="0">
                <a:solidFill>
                  <a:srgbClr val="000000"/>
                </a:solidFill>
                <a:latin typeface="GillSans"/>
              </a:rPr>
              <a:t>K</a:t>
            </a:r>
            <a:r>
              <a:rPr lang="it-IT" sz="1600" i="1" dirty="0" smtClean="0">
                <a:solidFill>
                  <a:srgbClr val="000000"/>
                </a:solidFill>
                <a:latin typeface="GillSans"/>
              </a:rPr>
              <a:t>. </a:t>
            </a:r>
            <a:r>
              <a:rPr lang="it-IT" sz="1600" i="1" dirty="0" err="1" smtClean="0">
                <a:solidFill>
                  <a:srgbClr val="000000"/>
                </a:solidFill>
                <a:latin typeface="GillSans"/>
              </a:rPr>
              <a:t>Yaji</a:t>
            </a:r>
            <a:r>
              <a:rPr lang="it-IT" sz="1600" i="1" dirty="0" smtClean="0">
                <a:solidFill>
                  <a:srgbClr val="000000"/>
                </a:solidFill>
                <a:latin typeface="GillSans"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latin typeface="GillSans"/>
              </a:rPr>
              <a:t>et</a:t>
            </a:r>
            <a:r>
              <a:rPr lang="it-IT" sz="1600" i="1" dirty="0" smtClean="0">
                <a:solidFill>
                  <a:srgbClr val="000000"/>
                </a:solidFill>
                <a:latin typeface="GillSans"/>
              </a:rPr>
              <a:t> al.,  Nature </a:t>
            </a:r>
            <a:r>
              <a:rPr lang="it-IT" sz="1600" i="1" dirty="0" err="1" smtClean="0">
                <a:solidFill>
                  <a:srgbClr val="000000"/>
                </a:solidFill>
                <a:latin typeface="GillSans"/>
              </a:rPr>
              <a:t>Comms</a:t>
            </a:r>
            <a:r>
              <a:rPr lang="it-IT" sz="1600" i="1" dirty="0" smtClean="0">
                <a:solidFill>
                  <a:srgbClr val="000000"/>
                </a:solidFill>
                <a:latin typeface="GillSans"/>
              </a:rPr>
              <a:t>. (2009); </a:t>
            </a:r>
            <a:endParaRPr lang="en-US" sz="1600" dirty="0"/>
          </a:p>
        </p:txBody>
      </p:sp>
      <p:sp>
        <p:nvSpPr>
          <p:cNvPr id="29" name="Freeform 4"/>
          <p:cNvSpPr>
            <a:spLocks noChangeArrowheads="1"/>
          </p:cNvSpPr>
          <p:nvPr/>
        </p:nvSpPr>
        <p:spPr bwMode="auto">
          <a:xfrm>
            <a:off x="939006" y="2590006"/>
            <a:ext cx="3732213" cy="1763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0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2334419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2574131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2813844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247231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3613944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3855244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4158456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4463256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2093119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973931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1251744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1531144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1808956" y="2462214"/>
            <a:ext cx="206375" cy="214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867029" y="1844954"/>
            <a:ext cx="1917442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FF6600"/>
                </a:solidFill>
                <a:ea typeface="Gill Sans" charset="0"/>
                <a:cs typeface="Gill Sans" charset="0"/>
              </a:rPr>
              <a:t>Adatoms</a:t>
            </a:r>
            <a:r>
              <a:rPr lang="it-IT" sz="2400" dirty="0" smtClean="0">
                <a:solidFill>
                  <a:srgbClr val="FF6600"/>
                </a:solidFill>
                <a:ea typeface="Gill Sans" charset="0"/>
                <a:cs typeface="Gill Sans" charset="0"/>
              </a:rPr>
              <a:t>: Bi, </a:t>
            </a:r>
            <a:r>
              <a:rPr lang="it-IT" sz="2400" dirty="0" err="1" smtClean="0">
                <a:solidFill>
                  <a:srgbClr val="FF6600"/>
                </a:solidFill>
                <a:ea typeface="Gill Sans" charset="0"/>
                <a:cs typeface="Gill Sans" charset="0"/>
              </a:rPr>
              <a:t>Pb</a:t>
            </a:r>
            <a:endParaRPr lang="it-IT" sz="2400" dirty="0" smtClean="0">
              <a:solidFill>
                <a:srgbClr val="FF66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362221" y="3279776"/>
            <a:ext cx="2862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402C8A"/>
                </a:solidFill>
                <a:ea typeface="Gill Sans" charset="0"/>
                <a:cs typeface="Gill Sans" charset="0"/>
              </a:rPr>
              <a:t>Crystal: </a:t>
            </a:r>
          </a:p>
          <a:p>
            <a:pPr lvl="0"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402C8A"/>
                </a:solidFill>
                <a:ea typeface="Gill Sans" charset="0"/>
                <a:cs typeface="Gill Sans" charset="0"/>
              </a:rPr>
              <a:t>Ag</a:t>
            </a:r>
            <a:r>
              <a:rPr lang="it-IT" sz="2400" dirty="0" smtClean="0">
                <a:solidFill>
                  <a:srgbClr val="402C8A"/>
                </a:solidFill>
                <a:ea typeface="Gill Sans" charset="0"/>
                <a:cs typeface="Gill Sans" charset="0"/>
              </a:rPr>
              <a:t>,  Au </a:t>
            </a:r>
            <a:r>
              <a:rPr lang="it-IT" sz="2400" dirty="0" err="1" smtClean="0">
                <a:solidFill>
                  <a:srgbClr val="402C8A"/>
                </a:solidFill>
                <a:ea typeface="Gill Sans" charset="0"/>
                <a:cs typeface="Gill Sans" charset="0"/>
              </a:rPr>
              <a:t>but</a:t>
            </a:r>
            <a:r>
              <a:rPr lang="it-IT" sz="2400" dirty="0" smtClean="0">
                <a:solidFill>
                  <a:srgbClr val="402C8A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402C8A"/>
                </a:solidFill>
                <a:ea typeface="Gill Sans" charset="0"/>
                <a:cs typeface="Gill Sans" charset="0"/>
              </a:rPr>
              <a:t>also</a:t>
            </a:r>
            <a:r>
              <a:rPr lang="it-IT" sz="2400" dirty="0" smtClean="0">
                <a:solidFill>
                  <a:srgbClr val="402C8A"/>
                </a:solidFill>
                <a:ea typeface="Gill Sans" charset="0"/>
                <a:cs typeface="Gill Sans" charset="0"/>
              </a:rPr>
              <a:t> Si,Ge</a:t>
            </a:r>
            <a:endParaRPr lang="it-IT" sz="2400" dirty="0">
              <a:solidFill>
                <a:srgbClr val="402C8A"/>
              </a:solidFill>
              <a:ea typeface="Gill Sans" charset="0"/>
              <a:cs typeface="Gill Sans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2844006" y="8457406"/>
            <a:ext cx="4191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After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Sakano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et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al.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Phys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. Rev. Lett. (2013);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Eremeev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et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al.ibid.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 (2012);  A. 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Crepaldi</a:t>
            </a:r>
            <a:r>
              <a:rPr lang="it-IT" sz="1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ibid. (2012);</a:t>
            </a:r>
            <a:r>
              <a:rPr lang="it-IT" sz="1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…</a:t>
            </a:r>
            <a:endParaRPr lang="it-IT" sz="16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8583613" y="6171406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50000"/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HgTe</a:t>
            </a:r>
            <a:r>
              <a:rPr lang="en-US" sz="2400" dirty="0" smtClean="0">
                <a:solidFill>
                  <a:srgbClr val="000000"/>
                </a:solidFill>
              </a:rPr>
              <a:t> quantum wells</a:t>
            </a:r>
          </a:p>
          <a:p>
            <a:pPr lvl="0">
              <a:buSzPct val="50000"/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Organometal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compunds</a:t>
            </a:r>
          </a:p>
          <a:p>
            <a:pPr lvl="0">
              <a:buSzPct val="50000"/>
            </a:pPr>
            <a:r>
              <a:rPr lang="en-US" sz="2400" dirty="0" smtClean="0">
                <a:solidFill>
                  <a:srgbClr val="000000"/>
                </a:solidFill>
              </a:rPr>
              <a:t>- Ferroelectric oxides </a:t>
            </a:r>
          </a:p>
          <a:p>
            <a:pPr lvl="0">
              <a:buSzPct val="50000"/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6069013" y="617140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Other systems:</a:t>
            </a: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1198251" y="5168246"/>
            <a:ext cx="4749006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Tunability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by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changing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stoichiometry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73645" y="5558456"/>
            <a:ext cx="4946961" cy="471843"/>
          </a:xfrm>
          <a:ln/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400" dirty="0" err="1" smtClean="0">
                <a:solidFill>
                  <a:srgbClr val="3040DE"/>
                </a:solidFill>
              </a:rPr>
              <a:t>Spin-orbit</a:t>
            </a:r>
            <a:r>
              <a:rPr lang="it-IT" sz="2400" dirty="0" smtClean="0">
                <a:solidFill>
                  <a:srgbClr val="3040DE"/>
                </a:solidFill>
              </a:rPr>
              <a:t> </a:t>
            </a:r>
            <a:r>
              <a:rPr lang="it-IT" sz="2400" dirty="0" err="1" smtClean="0">
                <a:solidFill>
                  <a:srgbClr val="3040DE"/>
                </a:solidFill>
              </a:rPr>
              <a:t>coupling</a:t>
            </a:r>
            <a:r>
              <a:rPr lang="it-IT" sz="2400" dirty="0" smtClean="0">
                <a:solidFill>
                  <a:srgbClr val="3040DE"/>
                </a:solidFill>
              </a:rPr>
              <a:t>  up </a:t>
            </a:r>
            <a:r>
              <a:rPr lang="it-IT" sz="2400" dirty="0" err="1" smtClean="0">
                <a:solidFill>
                  <a:srgbClr val="3040DE"/>
                </a:solidFill>
              </a:rPr>
              <a:t>to</a:t>
            </a:r>
            <a:r>
              <a:rPr lang="it-IT" sz="2400" dirty="0" smtClean="0">
                <a:solidFill>
                  <a:srgbClr val="3040DE"/>
                </a:solidFill>
              </a:rPr>
              <a:t> 200 </a:t>
            </a:r>
            <a:r>
              <a:rPr lang="it-IT" sz="2400" dirty="0" err="1" smtClean="0">
                <a:solidFill>
                  <a:srgbClr val="3040DE"/>
                </a:solidFill>
              </a:rPr>
              <a:t>meV</a:t>
            </a:r>
            <a:endParaRPr lang="it-IT" sz="2400" dirty="0">
              <a:solidFill>
                <a:srgbClr val="3040DE"/>
              </a:solidFill>
            </a:endParaRPr>
          </a:p>
        </p:txBody>
      </p:sp>
      <p:sp>
        <p:nvSpPr>
          <p:cNvPr id="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1206" y="7162006"/>
            <a:ext cx="2438400" cy="841175"/>
          </a:xfrm>
          <a:ln/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400" dirty="0" err="1" smtClean="0">
                <a:solidFill>
                  <a:srgbClr val="3040DE"/>
                </a:solidFill>
              </a:rPr>
              <a:t>Spin-orbit</a:t>
            </a:r>
            <a:r>
              <a:rPr lang="it-IT" sz="2400" dirty="0" smtClean="0">
                <a:solidFill>
                  <a:srgbClr val="3040DE"/>
                </a:solidFill>
              </a:rPr>
              <a:t> </a:t>
            </a:r>
            <a:r>
              <a:rPr lang="it-IT" sz="2400" dirty="0" err="1" smtClean="0">
                <a:solidFill>
                  <a:srgbClr val="3040DE"/>
                </a:solidFill>
              </a:rPr>
              <a:t>coupling</a:t>
            </a:r>
            <a:r>
              <a:rPr lang="it-IT" sz="2400" dirty="0" smtClean="0">
                <a:solidFill>
                  <a:srgbClr val="3040DE"/>
                </a:solidFill>
              </a:rPr>
              <a:t>  up </a:t>
            </a:r>
            <a:r>
              <a:rPr lang="it-IT" sz="2400" dirty="0" err="1" smtClean="0">
                <a:solidFill>
                  <a:srgbClr val="3040DE"/>
                </a:solidFill>
              </a:rPr>
              <a:t>to</a:t>
            </a:r>
            <a:r>
              <a:rPr lang="it-IT" sz="2400" dirty="0" smtClean="0">
                <a:solidFill>
                  <a:srgbClr val="3040DE"/>
                </a:solidFill>
              </a:rPr>
              <a:t> 100 </a:t>
            </a:r>
            <a:r>
              <a:rPr lang="it-IT" sz="2400" dirty="0" err="1" smtClean="0">
                <a:solidFill>
                  <a:srgbClr val="3040DE"/>
                </a:solidFill>
              </a:rPr>
              <a:t>meV</a:t>
            </a:r>
            <a:endParaRPr lang="it-IT" sz="2400" dirty="0">
              <a:solidFill>
                <a:srgbClr val="3040DE"/>
              </a:solidFill>
            </a:endParaRPr>
          </a:p>
        </p:txBody>
      </p:sp>
      <p:sp>
        <p:nvSpPr>
          <p:cNvPr id="5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82606" y="4571206"/>
            <a:ext cx="5334000" cy="841175"/>
          </a:xfrm>
          <a:ln/>
        </p:spPr>
        <p:txBody>
          <a:bodyPr>
            <a:spAutoFit/>
          </a:bodyPr>
          <a:lstStyle/>
          <a:p>
            <a:pPr algn="l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2400" dirty="0" err="1" smtClean="0">
                <a:solidFill>
                  <a:srgbClr val="3040DE"/>
                </a:solidFill>
              </a:rPr>
              <a:t>Spin-orbit</a:t>
            </a:r>
            <a:r>
              <a:rPr lang="it-IT" sz="2400" dirty="0" smtClean="0">
                <a:solidFill>
                  <a:srgbClr val="3040DE"/>
                </a:solidFill>
              </a:rPr>
              <a:t> </a:t>
            </a:r>
            <a:r>
              <a:rPr lang="it-IT" sz="2400" dirty="0" err="1" smtClean="0">
                <a:solidFill>
                  <a:srgbClr val="3040DE"/>
                </a:solidFill>
              </a:rPr>
              <a:t>coupling</a:t>
            </a:r>
            <a:r>
              <a:rPr lang="it-IT" sz="2400" dirty="0" smtClean="0">
                <a:solidFill>
                  <a:srgbClr val="3040DE"/>
                </a:solidFill>
              </a:rPr>
              <a:t> </a:t>
            </a:r>
            <a:r>
              <a:rPr lang="it-IT" sz="2400" dirty="0" err="1" smtClean="0">
                <a:solidFill>
                  <a:srgbClr val="3040DE"/>
                </a:solidFill>
              </a:rPr>
              <a:t>estimates</a:t>
            </a:r>
            <a:r>
              <a:rPr lang="it-IT" sz="2400" dirty="0" smtClean="0">
                <a:solidFill>
                  <a:srgbClr val="3040DE"/>
                </a:solidFill>
              </a:rPr>
              <a:t> </a:t>
            </a:r>
            <a:r>
              <a:rPr lang="it-IT" sz="2400" dirty="0" err="1" smtClean="0">
                <a:solidFill>
                  <a:srgbClr val="3040DE"/>
                </a:solidFill>
              </a:rPr>
              <a:t>range</a:t>
            </a:r>
            <a:r>
              <a:rPr lang="it-IT" sz="2400" dirty="0" smtClean="0">
                <a:solidFill>
                  <a:srgbClr val="3040DE"/>
                </a:solidFill>
              </a:rPr>
              <a:t> </a:t>
            </a:r>
            <a:r>
              <a:rPr lang="it-IT" sz="2400" dirty="0" err="1" smtClean="0">
                <a:solidFill>
                  <a:srgbClr val="3040DE"/>
                </a:solidFill>
              </a:rPr>
              <a:t>from</a:t>
            </a:r>
            <a:r>
              <a:rPr lang="it-IT" sz="2400" dirty="0" smtClean="0">
                <a:solidFill>
                  <a:srgbClr val="3040DE"/>
                </a:solidFill>
              </a:rPr>
              <a:t> </a:t>
            </a:r>
            <a:r>
              <a:rPr lang="it-IT" sz="2400" dirty="0" err="1" smtClean="0">
                <a:solidFill>
                  <a:srgbClr val="3040DE"/>
                </a:solidFill>
              </a:rPr>
              <a:t>5</a:t>
            </a:r>
            <a:r>
              <a:rPr lang="it-IT" sz="2400" dirty="0" smtClean="0">
                <a:solidFill>
                  <a:srgbClr val="3040DE"/>
                </a:solidFill>
              </a:rPr>
              <a:t> </a:t>
            </a:r>
            <a:r>
              <a:rPr lang="it-IT" sz="2400" dirty="0" err="1" smtClean="0">
                <a:solidFill>
                  <a:srgbClr val="3040DE"/>
                </a:solidFill>
              </a:rPr>
              <a:t>to</a:t>
            </a:r>
            <a:r>
              <a:rPr lang="it-IT" sz="2400" dirty="0" smtClean="0">
                <a:solidFill>
                  <a:srgbClr val="3040DE"/>
                </a:solidFill>
              </a:rPr>
              <a:t> 20 </a:t>
            </a:r>
            <a:r>
              <a:rPr lang="it-IT" sz="2400" dirty="0" err="1" smtClean="0">
                <a:solidFill>
                  <a:srgbClr val="3040DE"/>
                </a:solidFill>
              </a:rPr>
              <a:t>meV</a:t>
            </a:r>
            <a:r>
              <a:rPr lang="it-IT" sz="2400" dirty="0" smtClean="0">
                <a:solidFill>
                  <a:srgbClr val="3040DE"/>
                </a:solidFill>
              </a:rPr>
              <a:t>;</a:t>
            </a:r>
            <a:endParaRPr lang="it-IT" sz="2400" dirty="0">
              <a:solidFill>
                <a:srgbClr val="3040DE"/>
              </a:solidFill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9321006" y="3733006"/>
            <a:ext cx="251460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Gate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tunable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34206" y="685006"/>
            <a:ext cx="10604500" cy="134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4200" dirty="0">
                <a:solidFill>
                  <a:srgbClr val="000000"/>
                </a:solidFill>
                <a:ea typeface="Gill Sans" charset="0"/>
                <a:cs typeface="Gill Sans" charset="0"/>
              </a:rPr>
              <a:t>Common </a:t>
            </a:r>
            <a:r>
              <a:rPr lang="it-IT" sz="42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features</a:t>
            </a:r>
            <a:r>
              <a:rPr lang="it-IT" sz="42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200" dirty="0">
                <a:solidFill>
                  <a:srgbClr val="000000"/>
                </a:solidFill>
                <a:ea typeface="Gill Sans" charset="0"/>
                <a:cs typeface="Gill Sans" charset="0"/>
              </a:rPr>
              <a:t>are: 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405981" y="1988811"/>
            <a:ext cx="7271221" cy="1938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>
                <a:srgbClr val="800000"/>
              </a:buClr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200" dirty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2</a:t>
            </a:r>
            <a:r>
              <a:rPr lang="it-IT" sz="4200" dirty="0">
                <a:solidFill>
                  <a:srgbClr val="800000"/>
                </a:solidFill>
                <a:ea typeface="Gill Sans" charset="0"/>
                <a:cs typeface="Gill Sans" charset="0"/>
              </a:rPr>
              <a:t>-</a:t>
            </a:r>
            <a:r>
              <a:rPr lang="it-IT" sz="4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dimensional</a:t>
            </a:r>
            <a:endParaRPr lang="it-IT" sz="4200" dirty="0">
              <a:solidFill>
                <a:srgbClr val="800000"/>
              </a:solidFill>
              <a:ea typeface="Gill Sans" charset="0"/>
              <a:cs typeface="Gill Sans" charset="0"/>
            </a:endParaRPr>
          </a:p>
          <a:p>
            <a:pPr>
              <a:buClr>
                <a:srgbClr val="800000"/>
              </a:buClr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200" dirty="0">
                <a:solidFill>
                  <a:srgbClr val="800000"/>
                </a:solidFill>
                <a:ea typeface="Gill Sans" charset="0"/>
                <a:cs typeface="Gill Sans" charset="0"/>
              </a:rPr>
              <a:t> strong </a:t>
            </a:r>
            <a:r>
              <a:rPr lang="it-IT" sz="4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spin-orbit</a:t>
            </a:r>
            <a:r>
              <a:rPr lang="it-IT" sz="4200" dirty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coupling</a:t>
            </a:r>
            <a:r>
              <a:rPr lang="it-IT" sz="4200" dirty="0">
                <a:solidFill>
                  <a:srgbClr val="800000"/>
                </a:solidFill>
                <a:ea typeface="Gill Sans" charset="0"/>
                <a:cs typeface="Gill Sans" charset="0"/>
              </a:rPr>
              <a:t>, </a:t>
            </a:r>
            <a:r>
              <a:rPr lang="it-IT" sz="4200" i="1" dirty="0" smtClean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it-IT" sz="4200" i="1" baseline="-6000" dirty="0" smtClean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</a:p>
          <a:p>
            <a:pPr>
              <a:buClr>
                <a:srgbClr val="800000"/>
              </a:buClr>
              <a:buSzPct val="125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tunable</a:t>
            </a:r>
            <a:r>
              <a:rPr lang="it-IT" sz="4200" dirty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carrier</a:t>
            </a:r>
            <a:r>
              <a:rPr lang="it-IT" sz="4200" dirty="0">
                <a:solidFill>
                  <a:srgbClr val="800000"/>
                </a:solidFill>
                <a:ea typeface="Gill Sans" charset="0"/>
                <a:cs typeface="Gill Sans" charset="0"/>
              </a:rPr>
              <a:t> density, </a:t>
            </a:r>
            <a:r>
              <a:rPr lang="it-IT" sz="4200" dirty="0" err="1">
                <a:solidFill>
                  <a:srgbClr val="800000"/>
                </a:solidFill>
                <a:ea typeface="Gill Sans" charset="0"/>
                <a:cs typeface="Gill Sans" charset="0"/>
              </a:rPr>
              <a:t>small</a:t>
            </a:r>
            <a:r>
              <a:rPr lang="it-IT" sz="4200" dirty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200" i="1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it-IT" sz="4200" i="1" baseline="-6000" dirty="0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48606" y="6933406"/>
            <a:ext cx="10160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Need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for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a </a:t>
            </a: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theoretical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description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transport</a:t>
            </a: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3600" dirty="0">
                <a:solidFill>
                  <a:srgbClr val="000000"/>
                </a:solidFill>
                <a:ea typeface="Gill Sans" charset="0"/>
                <a:cs typeface="Gill Sans" charset="0"/>
              </a:rPr>
              <a:t>non-perturbative in </a:t>
            </a:r>
            <a:r>
              <a:rPr lang="it-IT" sz="36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it-IT" sz="3600" i="1" baseline="-6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it-IT" sz="36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it-IT" sz="36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it-IT" sz="3600" i="1" baseline="-6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48606" y="4418806"/>
            <a:ext cx="10160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Very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different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from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traditional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III-V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semicondutors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where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SO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coupling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is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a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small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it-IT" sz="3600" dirty="0" err="1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perturbation</a:t>
            </a:r>
            <a:r>
              <a:rPr lang="it-IT" sz="3600" dirty="0" smtClean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!</a:t>
            </a:r>
            <a:endParaRPr lang="it-IT" sz="3600" dirty="0">
              <a:solidFill>
                <a:srgbClr val="000000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5206" y="608806"/>
            <a:ext cx="2260309" cy="55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Hamiltonian</a:t>
            </a:r>
            <a:r>
              <a:rPr lang="it-IT" sz="36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 </a:t>
            </a:r>
            <a:endParaRPr lang="it-IT" sz="36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031" y="431006"/>
            <a:ext cx="8385175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58006" y="2209006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8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" name="Gruppo 11"/>
          <p:cNvGrpSpPr/>
          <p:nvPr/>
        </p:nvGrpSpPr>
        <p:grpSpPr>
          <a:xfrm>
            <a:off x="769144" y="1751806"/>
            <a:ext cx="4964113" cy="3071813"/>
            <a:chOff x="710406" y="4266406"/>
            <a:chExt cx="4964113" cy="307181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10406" y="4266406"/>
              <a:ext cx="4964113" cy="3071813"/>
              <a:chOff x="0" y="0"/>
              <a:chExt cx="3127" cy="1935"/>
            </a:xfrm>
          </p:grpSpPr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3127" cy="19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530" y="276"/>
                <a:ext cx="585" cy="252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600" b="1" i="1" spc="3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it-IT" sz="2600" b="1" i="1" spc="300" baseline="320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it-IT" sz="2600" b="1" i="1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it-IT" sz="2600" b="1" i="1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it-IT" sz="2600" b="1" i="1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2076" y="1429"/>
                <a:ext cx="556" cy="252"/>
              </a:xfrm>
              <a:prstGeom prst="rect">
                <a:avLst/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600" b="1" i="1" spc="3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it-IT" sz="2600" b="1" i="1" spc="300" baseline="400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it-IT" sz="2600" b="1" i="1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it-IT" sz="2600" b="1" i="1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it-IT" sz="2600" b="1" i="1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</p:txBody>
          </p:sp>
        </p:grp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2520156" y="6704806"/>
              <a:ext cx="19050" cy="457200"/>
            </a:xfrm>
            <a:prstGeom prst="line">
              <a:avLst/>
            </a:prstGeom>
            <a:noFill/>
            <a:ln w="25560">
              <a:solidFill>
                <a:srgbClr val="FF8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000646" y="6704806"/>
              <a:ext cx="402729" cy="400110"/>
            </a:xfrm>
            <a:prstGeom prst="rect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600" b="1" i="1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it-IT" sz="2600" b="1" i="1" baseline="-6000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</a:t>
              </a:r>
            </a:p>
          </p:txBody>
        </p:sp>
      </p:grp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05606" y="5028406"/>
            <a:ext cx="4724400" cy="1066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Two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chiral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sub-bands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with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opposite</a:t>
            </a: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helicities</a:t>
            </a:r>
            <a:endParaRPr lang="it-IT" sz="26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263606" y="1294606"/>
            <a:ext cx="2971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Rashba</a:t>
            </a:r>
            <a:r>
              <a:rPr lang="it-IT" sz="2800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model</a:t>
            </a:r>
            <a:endParaRPr lang="it-IT" sz="2800" dirty="0">
              <a:solidFill>
                <a:schemeClr val="accent2"/>
              </a:solidFill>
              <a:ea typeface="Gill Sans" charset="0"/>
              <a:cs typeface="Gill Sans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9625806" y="1294606"/>
            <a:ext cx="304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+</a:t>
            </a:r>
            <a:endParaRPr lang="it-IT" sz="2800" dirty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968206" y="2488406"/>
            <a:ext cx="6654007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Font typeface="Arial"/>
              <a:buChar char="•"/>
            </a:pPr>
            <a:r>
              <a:rPr lang="it-IT" sz="26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Gaussian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random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disorder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with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it-IT" sz="2600" dirty="0" smtClean="0">
                <a:solidFill>
                  <a:srgbClr val="000000"/>
                </a:solidFill>
              </a:rPr>
              <a:t>“</a:t>
            </a:r>
            <a:r>
              <a:rPr lang="it-IT" sz="2600" dirty="0" err="1" smtClean="0">
                <a:solidFill>
                  <a:srgbClr val="000000"/>
                </a:solidFill>
              </a:rPr>
              <a:t>white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dirty="0" err="1" smtClean="0">
                <a:solidFill>
                  <a:srgbClr val="000000"/>
                </a:solidFill>
              </a:rPr>
              <a:t>noise</a:t>
            </a:r>
            <a:r>
              <a:rPr lang="it-IT" sz="2600" dirty="0" smtClean="0">
                <a:solidFill>
                  <a:srgbClr val="000000"/>
                </a:solidFill>
              </a:rPr>
              <a:t>” </a:t>
            </a:r>
            <a:r>
              <a:rPr lang="it-IT" sz="2600" dirty="0" err="1" smtClean="0">
                <a:solidFill>
                  <a:srgbClr val="000000"/>
                </a:solidFill>
              </a:rPr>
              <a:t>correlations</a:t>
            </a:r>
            <a:endParaRPr lang="en-US" sz="2600" dirty="0" smtClean="0"/>
          </a:p>
          <a:p>
            <a:pPr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6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968206" y="4037806"/>
            <a:ext cx="609600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Inelastic</a:t>
            </a:r>
            <a:r>
              <a:rPr lang="it-IT" sz="26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scattering</a:t>
            </a:r>
            <a:r>
              <a:rPr lang="it-IT" sz="2600" dirty="0">
                <a:solidFill>
                  <a:srgbClr val="000000"/>
                </a:solidFill>
                <a:ea typeface="Gill Sans" charset="0"/>
                <a:cs typeface="Gill Sans" charset="0"/>
              </a:rPr>
              <a:t> (</a:t>
            </a:r>
            <a:r>
              <a:rPr lang="it-IT" sz="26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phonons</a:t>
            </a:r>
            <a:r>
              <a:rPr lang="it-IT" sz="2600" dirty="0">
                <a:solidFill>
                  <a:srgbClr val="000000"/>
                </a:solidFill>
                <a:ea typeface="Gill Sans" charset="0"/>
                <a:cs typeface="Gill Sans" charset="0"/>
              </a:rPr>
              <a:t>, e-e) </a:t>
            </a:r>
            <a:r>
              <a:rPr lang="it-IT" sz="26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negligible</a:t>
            </a:r>
            <a:endParaRPr lang="it-IT" sz="26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0235406" y="1294606"/>
            <a:ext cx="2133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  <a:ea typeface="Gill Sans" charset="0"/>
                <a:cs typeface="Gill Sans" charset="0"/>
              </a:rPr>
              <a:t>Disorder</a:t>
            </a:r>
            <a:endParaRPr lang="it-IT" sz="2800" dirty="0">
              <a:solidFill>
                <a:schemeClr val="accent1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5" name="Gruppo 54"/>
          <p:cNvGrpSpPr/>
          <p:nvPr/>
        </p:nvGrpSpPr>
        <p:grpSpPr>
          <a:xfrm>
            <a:off x="5968206" y="5257006"/>
            <a:ext cx="5638800" cy="1828800"/>
            <a:chOff x="6577806" y="6095206"/>
            <a:chExt cx="5638800" cy="1828800"/>
          </a:xfrm>
        </p:grpSpPr>
        <p:sp>
          <p:nvSpPr>
            <p:cNvPr id="32" name="Rettangolo 31"/>
            <p:cNvSpPr/>
            <p:nvPr/>
          </p:nvSpPr>
          <p:spPr>
            <a:xfrm>
              <a:off x="6654006" y="6095206"/>
              <a:ext cx="25908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600" dirty="0" smtClean="0">
                  <a:solidFill>
                    <a:srgbClr val="000000"/>
                  </a:solidFill>
                </a:rPr>
                <a:t> </a:t>
              </a:r>
              <a:r>
                <a:rPr lang="it-IT" sz="2600" dirty="0" err="1" smtClean="0">
                  <a:solidFill>
                    <a:srgbClr val="000000"/>
                  </a:solidFill>
                </a:rPr>
                <a:t>Disorder</a:t>
              </a:r>
              <a:r>
                <a:rPr lang="it-IT" sz="2600" dirty="0" smtClean="0">
                  <a:solidFill>
                    <a:srgbClr val="000000"/>
                  </a:solidFill>
                </a:rPr>
                <a:t> </a:t>
              </a:r>
              <a:r>
                <a:rPr lang="it-IT" sz="2600" dirty="0" err="1" smtClean="0">
                  <a:solidFill>
                    <a:srgbClr val="000000"/>
                  </a:solidFill>
                </a:rPr>
                <a:t>characterized</a:t>
              </a:r>
              <a:r>
                <a:rPr lang="it-IT" sz="2600" dirty="0" smtClean="0">
                  <a:solidFill>
                    <a:srgbClr val="000000"/>
                  </a:solidFill>
                </a:rPr>
                <a:t> </a:t>
              </a:r>
              <a:r>
                <a:rPr lang="it-IT" sz="2600" dirty="0" err="1" smtClean="0">
                  <a:solidFill>
                    <a:srgbClr val="000000"/>
                  </a:solidFill>
                </a:rPr>
                <a:t>by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6806406" y="7238206"/>
              <a:ext cx="5181600" cy="400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buSzPct val="12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6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e</a:t>
              </a:r>
              <a:r>
                <a:rPr lang="it-IT" sz="26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lastic</a:t>
              </a:r>
              <a:r>
                <a:rPr lang="it-IT" sz="26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6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scattering</a:t>
              </a:r>
              <a:r>
                <a:rPr lang="it-IT" sz="26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at zero </a:t>
              </a:r>
              <a:r>
                <a:rPr lang="it-IT" sz="26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of</a:t>
              </a:r>
              <a:r>
                <a:rPr lang="it-IT" sz="26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6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spin-orbit</a:t>
              </a:r>
              <a:endParaRPr lang="it-IT" sz="26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graphicFrame>
          <p:nvGraphicFramePr>
            <p:cNvPr id="34" name="Oggetto 33"/>
            <p:cNvGraphicFramePr>
              <a:graphicFrameLocks noChangeAspect="1"/>
            </p:cNvGraphicFramePr>
            <p:nvPr/>
          </p:nvGraphicFramePr>
          <p:xfrm>
            <a:off x="9244806" y="6247606"/>
            <a:ext cx="1981200" cy="944847"/>
          </p:xfrm>
          <a:graphic>
            <a:graphicData uri="http://schemas.openxmlformats.org/presentationml/2006/ole">
              <p:oleObj spid="_x0000_s619522" name="Equation" r:id="rId6" imgW="825500" imgH="393700" progId="Equation.3">
                <p:embed/>
              </p:oleObj>
            </a:graphicData>
          </a:graphic>
        </p:graphicFrame>
        <p:sp>
          <p:nvSpPr>
            <p:cNvPr id="36" name="Rettangolo 35"/>
            <p:cNvSpPr/>
            <p:nvPr/>
          </p:nvSpPr>
          <p:spPr bwMode="auto">
            <a:xfrm>
              <a:off x="6577806" y="6095206"/>
              <a:ext cx="5638800" cy="1828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6044406" y="7390606"/>
            <a:ext cx="5410200" cy="1066800"/>
            <a:chOff x="481806" y="8076406"/>
            <a:chExt cx="5410200" cy="1066800"/>
          </a:xfrm>
        </p:grpSpPr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3606" y="8228806"/>
              <a:ext cx="1871055" cy="7958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" name="Rettangolo 20"/>
            <p:cNvSpPr/>
            <p:nvPr/>
          </p:nvSpPr>
          <p:spPr bwMode="auto">
            <a:xfrm>
              <a:off x="481806" y="8076406"/>
              <a:ext cx="5410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558006" y="8152606"/>
              <a:ext cx="3124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smtClean="0">
                  <a:solidFill>
                    <a:srgbClr val="000000"/>
                  </a:solidFill>
                </a:rPr>
                <a:t>Spin-orbit coupling strength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405606" y="7847806"/>
            <a:ext cx="5410200" cy="1066007"/>
            <a:chOff x="24606" y="5562203"/>
            <a:chExt cx="5410200" cy="1066007"/>
          </a:xfrm>
        </p:grpSpPr>
        <p:pic>
          <p:nvPicPr>
            <p:cNvPr id="40" name="Immagine 39" descr="sdef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1606" y="5867003"/>
              <a:ext cx="1828800" cy="517793"/>
            </a:xfrm>
            <a:prstGeom prst="rect">
              <a:avLst/>
            </a:prstGeom>
          </p:spPr>
        </p:pic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24606" y="5562203"/>
              <a:ext cx="5410200" cy="10660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6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Helicity</a:t>
              </a:r>
              <a:r>
                <a:rPr lang="it-IT" sz="26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6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operator</a:t>
              </a:r>
              <a:r>
                <a:rPr lang="it-IT" sz="26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:</a:t>
              </a:r>
              <a:endParaRPr lang="it-IT" sz="26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406" y="6095206"/>
            <a:ext cx="4370629" cy="914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8006" y="7390606"/>
            <a:ext cx="139700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7" name="Immagine 46" descr="vimpvim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4406" y="3479006"/>
            <a:ext cx="6083995" cy="490100"/>
          </a:xfrm>
          <a:prstGeom prst="rect">
            <a:avLst/>
          </a:prstGeom>
        </p:spPr>
      </p:pic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7797006" y="8686006"/>
            <a:ext cx="3429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dirty="0" smtClean="0">
                <a:solidFill>
                  <a:schemeClr val="tx1"/>
                </a:solidFill>
              </a:rPr>
              <a:t>E.I. </a:t>
            </a:r>
            <a:r>
              <a:rPr lang="it-IT" sz="1800" dirty="0" err="1" smtClean="0">
                <a:solidFill>
                  <a:schemeClr val="tx1"/>
                </a:solidFill>
              </a:rPr>
              <a:t>Rashba</a:t>
            </a:r>
            <a:r>
              <a:rPr lang="it-IT" sz="1800" dirty="0" smtClean="0">
                <a:solidFill>
                  <a:schemeClr val="tx1"/>
                </a:solidFill>
              </a:rPr>
              <a:t>,  </a:t>
            </a:r>
            <a:r>
              <a:rPr lang="it-IT" sz="1800" i="1" dirty="0" err="1" smtClean="0">
                <a:solidFill>
                  <a:schemeClr val="tx1"/>
                </a:solidFill>
              </a:rPr>
              <a:t>Sov</a:t>
            </a:r>
            <a:r>
              <a:rPr lang="it-IT" sz="1800" i="1" dirty="0">
                <a:solidFill>
                  <a:schemeClr val="tx1"/>
                </a:solidFill>
              </a:rPr>
              <a:t>. </a:t>
            </a:r>
            <a:r>
              <a:rPr lang="it-IT" sz="1800" i="1" dirty="0" err="1">
                <a:solidFill>
                  <a:schemeClr val="tx1"/>
                </a:solidFill>
              </a:rPr>
              <a:t>Phys</a:t>
            </a:r>
            <a:r>
              <a:rPr lang="it-IT" sz="1800" i="1" dirty="0">
                <a:solidFill>
                  <a:schemeClr val="tx1"/>
                </a:solidFill>
              </a:rPr>
              <a:t>. </a:t>
            </a:r>
            <a:r>
              <a:rPr lang="it-IT" sz="1800" i="1" dirty="0" err="1">
                <a:solidFill>
                  <a:schemeClr val="tx1"/>
                </a:solidFill>
              </a:rPr>
              <a:t>Usp</a:t>
            </a:r>
            <a:r>
              <a:rPr lang="it-IT" sz="1800" i="1" dirty="0">
                <a:solidFill>
                  <a:schemeClr val="tx1"/>
                </a:solidFill>
              </a:rPr>
              <a:t>.</a:t>
            </a:r>
            <a:r>
              <a:rPr lang="it-IT" sz="1800" i="1" dirty="0" smtClean="0">
                <a:solidFill>
                  <a:schemeClr val="tx1"/>
                </a:solidFill>
              </a:rPr>
              <a:t> (1965)</a:t>
            </a:r>
            <a:endParaRPr lang="it-IT" sz="1800" i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862806" y="2056606"/>
            <a:ext cx="2819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457200" indent="-457200" algn="ctr">
              <a:buClrTx/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(i)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Weak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SO regime :  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605213" y="2144713"/>
            <a:ext cx="1163637" cy="444500"/>
          </a:xfrm>
          <a:prstGeom prst="rect">
            <a:avLst/>
          </a:prstGeom>
          <a:noFill/>
        </p:spPr>
      </p:pic>
      <p:sp>
        <p:nvSpPr>
          <p:cNvPr id="58" name="Rectangle 60"/>
          <p:cNvSpPr>
            <a:spLocks noChangeArrowheads="1"/>
          </p:cNvSpPr>
          <p:nvPr/>
        </p:nvSpPr>
        <p:spPr bwMode="auto">
          <a:xfrm>
            <a:off x="5206206" y="304006"/>
            <a:ext cx="3072607" cy="55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smtClean="0">
                <a:solidFill>
                  <a:srgbClr val="800000"/>
                </a:solidFill>
                <a:latin typeface="+mn-lt"/>
                <a:ea typeface="Gill Sans" charset="0"/>
                <a:cs typeface="Times New Roman"/>
              </a:rPr>
              <a:t>Three </a:t>
            </a:r>
            <a:r>
              <a:rPr lang="it-IT" sz="3600" dirty="0" err="1" smtClean="0">
                <a:solidFill>
                  <a:srgbClr val="800000"/>
                </a:solidFill>
                <a:latin typeface="+mn-lt"/>
                <a:ea typeface="Gill Sans" charset="0"/>
                <a:cs typeface="Times New Roman"/>
              </a:rPr>
              <a:t>regimes</a:t>
            </a:r>
            <a:endParaRPr lang="it-IT" sz="3600" dirty="0">
              <a:solidFill>
                <a:srgbClr val="800000"/>
              </a:solidFill>
              <a:latin typeface="+mn-lt"/>
              <a:ea typeface="Gill Sans" charset="0"/>
              <a:cs typeface="Times New Roman"/>
            </a:endParaRPr>
          </a:p>
        </p:txBody>
      </p:sp>
      <p:pic>
        <p:nvPicPr>
          <p:cNvPr id="188424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8405813" y="4189413"/>
            <a:ext cx="460375" cy="517525"/>
          </a:xfrm>
          <a:prstGeom prst="rect">
            <a:avLst/>
          </a:prstGeom>
          <a:noFill/>
        </p:spPr>
      </p:pic>
      <p:pic>
        <p:nvPicPr>
          <p:cNvPr id="188425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9777413" y="4189413"/>
            <a:ext cx="460375" cy="517525"/>
          </a:xfrm>
          <a:prstGeom prst="rect">
            <a:avLst/>
          </a:prstGeom>
          <a:noFill/>
        </p:spPr>
      </p:pic>
      <p:grpSp>
        <p:nvGrpSpPr>
          <p:cNvPr id="101" name="Gruppo 100"/>
          <p:cNvGrpSpPr/>
          <p:nvPr/>
        </p:nvGrpSpPr>
        <p:grpSpPr>
          <a:xfrm>
            <a:off x="862806" y="989806"/>
            <a:ext cx="11125200" cy="990600"/>
            <a:chOff x="939006" y="4380706"/>
            <a:chExt cx="11125200" cy="990600"/>
          </a:xfrm>
        </p:grpSpPr>
        <p:grpSp>
          <p:nvGrpSpPr>
            <p:cNvPr id="92" name="Gruppo 91"/>
            <p:cNvGrpSpPr/>
            <p:nvPr/>
          </p:nvGrpSpPr>
          <p:grpSpPr>
            <a:xfrm>
              <a:off x="1119981" y="4469606"/>
              <a:ext cx="10763250" cy="812800"/>
              <a:chOff x="586581" y="1751806"/>
              <a:chExt cx="10763250" cy="812800"/>
            </a:xfrm>
          </p:grpSpPr>
          <p:grpSp>
            <p:nvGrpSpPr>
              <p:cNvPr id="57" name="Gruppo 56"/>
              <p:cNvGrpSpPr/>
              <p:nvPr/>
            </p:nvGrpSpPr>
            <p:grpSpPr>
              <a:xfrm>
                <a:off x="6882607" y="1751806"/>
                <a:ext cx="4467224" cy="812800"/>
                <a:chOff x="5463382" y="1675606"/>
                <a:chExt cx="4467224" cy="812800"/>
              </a:xfrm>
            </p:grpSpPr>
            <p:sp>
              <p:nvSpPr>
                <p:cNvPr id="54" name="Rectangle 32"/>
                <p:cNvSpPr>
                  <a:spLocks noChangeArrowheads="1"/>
                </p:cNvSpPr>
                <p:nvPr/>
              </p:nvSpPr>
              <p:spPr bwMode="auto">
                <a:xfrm>
                  <a:off x="5463382" y="1675606"/>
                  <a:ext cx="2514599" cy="812800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t-IT" sz="2400" dirty="0" err="1" smtClean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Diluted</a:t>
                  </a:r>
                  <a:r>
                    <a:rPr lang="it-IT" sz="2400" dirty="0" smtClean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 </a:t>
                  </a:r>
                  <a:r>
                    <a:rPr lang="it-IT" sz="2400" dirty="0" err="1" smtClean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impurities</a:t>
                  </a:r>
                  <a:endParaRPr lang="it-IT" sz="2400" dirty="0" smtClean="0">
                    <a:solidFill>
                      <a:srgbClr val="000000"/>
                    </a:solidFill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6" name="Freccia destra 55"/>
                <p:cNvSpPr/>
                <p:nvPr/>
              </p:nvSpPr>
              <p:spPr bwMode="auto">
                <a:xfrm>
                  <a:off x="8001793" y="2005806"/>
                  <a:ext cx="609600" cy="304800"/>
                </a:xfrm>
                <a:prstGeom prst="rightArrow">
                  <a:avLst/>
                </a:prstGeom>
                <a:solidFill>
                  <a:srgbClr val="BFBFBF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charset="0"/>
                  </a:endParaRPr>
                </a:p>
              </p:txBody>
            </p:sp>
          </p:grpSp>
          <p:grpSp>
            <p:nvGrpSpPr>
              <p:cNvPr id="87" name="Gruppo 86"/>
              <p:cNvGrpSpPr/>
              <p:nvPr/>
            </p:nvGrpSpPr>
            <p:grpSpPr>
              <a:xfrm>
                <a:off x="586581" y="1891506"/>
                <a:ext cx="5604669" cy="483394"/>
                <a:chOff x="558006" y="2081750"/>
                <a:chExt cx="5604669" cy="483394"/>
              </a:xfrm>
            </p:grpSpPr>
            <p:sp>
              <p:nvSpPr>
                <p:cNvPr id="21564" name="Rectangle 60"/>
                <p:cNvSpPr>
                  <a:spLocks noChangeArrowheads="1"/>
                </p:cNvSpPr>
                <p:nvPr/>
              </p:nvSpPr>
              <p:spPr bwMode="auto">
                <a:xfrm>
                  <a:off x="558006" y="2081750"/>
                  <a:ext cx="3505200" cy="430887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it-IT" sz="2800" dirty="0" smtClean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Relevant </a:t>
                  </a:r>
                  <a:r>
                    <a:rPr lang="it-IT" sz="2800" dirty="0" err="1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energy</a:t>
                  </a:r>
                  <a:r>
                    <a:rPr lang="it-IT" sz="2800" dirty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 </a:t>
                  </a:r>
                  <a:r>
                    <a:rPr lang="it-IT" sz="2800" dirty="0" err="1" smtClean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scales</a:t>
                  </a:r>
                  <a:r>
                    <a:rPr lang="it-IT" sz="2800" dirty="0" smtClean="0">
                      <a:solidFill>
                        <a:srgbClr val="000000"/>
                      </a:solidFill>
                      <a:ea typeface="Gill Sans" charset="0"/>
                      <a:cs typeface="Gill Sans" charset="0"/>
                    </a:rPr>
                    <a:t>:</a:t>
                  </a:r>
                  <a:endParaRPr lang="it-IT" sz="2800" baseline="-6000" dirty="0">
                    <a:solidFill>
                      <a:srgbClr val="000000"/>
                    </a:solidFill>
                    <a:latin typeface="+mn-lt"/>
                    <a:ea typeface="Gill Sans" charset="0"/>
                    <a:cs typeface="Times New Roman"/>
                  </a:endParaRPr>
                </a:p>
              </p:txBody>
            </p:sp>
          </p:grpSp>
        </p:grpSp>
        <p:sp>
          <p:nvSpPr>
            <p:cNvPr id="99" name="Rettangolo 98"/>
            <p:cNvSpPr/>
            <p:nvPr/>
          </p:nvSpPr>
          <p:spPr bwMode="auto">
            <a:xfrm>
              <a:off x="939006" y="4380706"/>
              <a:ext cx="11125200" cy="990600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5130006" y="1980406"/>
            <a:ext cx="3581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Chiral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bands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heavily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broadened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by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disorder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63" name="Rettangolo 62"/>
          <p:cNvSpPr/>
          <p:nvPr/>
        </p:nvSpPr>
        <p:spPr bwMode="auto">
          <a:xfrm>
            <a:off x="710406" y="1904206"/>
            <a:ext cx="78486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</a:endParaRPr>
          </a:p>
        </p:txBody>
      </p:sp>
      <p:pic>
        <p:nvPicPr>
          <p:cNvPr id="76" name="Immagine 75" descr="bandSSO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007" y="4469606"/>
            <a:ext cx="3383999" cy="3383999"/>
          </a:xfrm>
          <a:prstGeom prst="rect">
            <a:avLst/>
          </a:prstGeom>
        </p:spPr>
      </p:pic>
      <p:grpSp>
        <p:nvGrpSpPr>
          <p:cNvPr id="48" name="Gruppo 47"/>
          <p:cNvGrpSpPr/>
          <p:nvPr/>
        </p:nvGrpSpPr>
        <p:grpSpPr>
          <a:xfrm>
            <a:off x="4901406" y="5993606"/>
            <a:ext cx="1270000" cy="1270000"/>
            <a:chOff x="3428206" y="7670006"/>
            <a:chExt cx="1270000" cy="1270000"/>
          </a:xfrm>
        </p:grpSpPr>
        <p:sp>
          <p:nvSpPr>
            <p:cNvPr id="45" name="Oval 4"/>
            <p:cNvSpPr>
              <a:spLocks noChangeArrowheads="1"/>
            </p:cNvSpPr>
            <p:nvPr/>
          </p:nvSpPr>
          <p:spPr bwMode="auto">
            <a:xfrm>
              <a:off x="3428206" y="7670006"/>
              <a:ext cx="1270000" cy="1270000"/>
            </a:xfrm>
            <a:prstGeom prst="ellipse">
              <a:avLst/>
            </a:prstGeom>
            <a:solidFill>
              <a:schemeClr val="bg1">
                <a:lumMod val="50000"/>
                <a:alpha val="39999"/>
              </a:schemeClr>
            </a:solidFill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e 45"/>
            <p:cNvSpPr/>
            <p:nvPr/>
          </p:nvSpPr>
          <p:spPr bwMode="auto">
            <a:xfrm>
              <a:off x="3682206" y="7924006"/>
              <a:ext cx="762000" cy="76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1441207" y="4698206"/>
            <a:ext cx="2747963" cy="1128712"/>
            <a:chOff x="907807" y="5485606"/>
            <a:chExt cx="2747963" cy="1128712"/>
          </a:xfrm>
        </p:grpSpPr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907807" y="5485606"/>
              <a:ext cx="203200" cy="3667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b="1" i="1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</a:p>
          </p:txBody>
        </p:sp>
        <p:sp>
          <p:nvSpPr>
            <p:cNvPr id="41" name="Line 3"/>
            <p:cNvSpPr>
              <a:spLocks noChangeShapeType="1"/>
            </p:cNvSpPr>
            <p:nvPr/>
          </p:nvSpPr>
          <p:spPr bwMode="auto">
            <a:xfrm flipV="1">
              <a:off x="1288807" y="6476206"/>
              <a:ext cx="2366963" cy="2698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966545" y="6247606"/>
              <a:ext cx="169862" cy="3667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b="1" i="1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μ</a:t>
              </a:r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862806" y="3580606"/>
            <a:ext cx="4800600" cy="812800"/>
            <a:chOff x="710406" y="4215606"/>
            <a:chExt cx="4800600" cy="812800"/>
          </a:xfrm>
        </p:grpSpPr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710406" y="4215606"/>
              <a:ext cx="2843762" cy="812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SzPct val="15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(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ii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) Strong SO regime :</a:t>
              </a:r>
              <a:endParaRPr lang="it-IT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939006" y="7822406"/>
            <a:ext cx="4876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Fermi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surface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(FS) =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two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circles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with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opposite</a:t>
            </a:r>
            <a:r>
              <a:rPr lang="it-IT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helicities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8842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386013" y="4621213"/>
            <a:ext cx="460375" cy="517525"/>
          </a:xfrm>
          <a:prstGeom prst="rect">
            <a:avLst/>
          </a:prstGeom>
          <a:noFill/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3757613" y="4621213"/>
            <a:ext cx="460375" cy="517525"/>
          </a:xfrm>
          <a:prstGeom prst="rect">
            <a:avLst/>
          </a:prstGeom>
          <a:noFill/>
        </p:spPr>
      </p:pic>
      <p:sp>
        <p:nvSpPr>
          <p:cNvPr id="68" name="Parentesi quadra chiusa 67"/>
          <p:cNvSpPr/>
          <p:nvPr/>
        </p:nvSpPr>
        <p:spPr bwMode="auto">
          <a:xfrm>
            <a:off x="3606006" y="5760806"/>
            <a:ext cx="152400" cy="1504800"/>
          </a:xfrm>
          <a:prstGeom prst="rightBracket">
            <a:avLst/>
          </a:prstGeom>
          <a:noFill/>
          <a:ln w="57150" cap="flat" cmpd="sng" algn="ctr">
            <a:solidFill>
              <a:srgbClr val="3040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</a:endParaRPr>
          </a:p>
        </p:txBody>
      </p:sp>
      <p:pic>
        <p:nvPicPr>
          <p:cNvPr id="188426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9396413" y="2208213"/>
            <a:ext cx="1701800" cy="396875"/>
          </a:xfrm>
          <a:prstGeom prst="rect">
            <a:avLst/>
          </a:prstGeom>
          <a:noFill/>
        </p:spPr>
      </p:pic>
      <p:pic>
        <p:nvPicPr>
          <p:cNvPr id="188431" name="Picture 1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/>
              <a:stretch>
                <a:fillRect/>
              </a:stretch>
            </p:blipFill>
          </mc:Choice>
          <mc:Fallback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3910013" y="5992813"/>
            <a:ext cx="482600" cy="444500"/>
          </a:xfrm>
          <a:prstGeom prst="rect">
            <a:avLst/>
          </a:prstGeom>
          <a:noFill/>
        </p:spPr>
      </p:pic>
      <p:pic>
        <p:nvPicPr>
          <p:cNvPr id="188432" name="Picture 1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rcRect/>
              <a:stretch>
                <a:fillRect/>
              </a:stretch>
            </p:blipFill>
          </mc:Choice>
          <mc:Fallback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1173163" y="7059613"/>
            <a:ext cx="623887" cy="444500"/>
          </a:xfrm>
          <a:prstGeom prst="rect">
            <a:avLst/>
          </a:prstGeom>
          <a:noFill/>
        </p:spPr>
      </p:pic>
      <p:sp>
        <p:nvSpPr>
          <p:cNvPr id="65" name="Rettangolo 64"/>
          <p:cNvSpPr/>
          <p:nvPr/>
        </p:nvSpPr>
        <p:spPr bwMode="auto">
          <a:xfrm>
            <a:off x="710406" y="3656806"/>
            <a:ext cx="5638800" cy="556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6730206" y="3428206"/>
            <a:ext cx="5943600" cy="4267200"/>
            <a:chOff x="6806406" y="3199606"/>
            <a:chExt cx="5943600" cy="4267200"/>
          </a:xfrm>
        </p:grpSpPr>
        <p:pic>
          <p:nvPicPr>
            <p:cNvPr id="78" name="Immagine 77" descr="bandDSO.bmp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39806" y="3930407"/>
              <a:ext cx="3383999" cy="3383999"/>
            </a:xfrm>
            <a:prstGeom prst="rect">
              <a:avLst/>
            </a:prstGeom>
          </p:spPr>
        </p:pic>
        <p:sp>
          <p:nvSpPr>
            <p:cNvPr id="81" name="Rectangle 32"/>
            <p:cNvSpPr>
              <a:spLocks noChangeArrowheads="1"/>
            </p:cNvSpPr>
            <p:nvPr/>
          </p:nvSpPr>
          <p:spPr bwMode="auto">
            <a:xfrm>
              <a:off x="6958806" y="3225006"/>
              <a:ext cx="3276600" cy="812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(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iii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) Ultrastrong SO regime: </a:t>
              </a:r>
              <a:endParaRPr lang="it-IT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grpSp>
          <p:nvGrpSpPr>
            <p:cNvPr id="61" name="Gruppo 60"/>
            <p:cNvGrpSpPr/>
            <p:nvPr/>
          </p:nvGrpSpPr>
          <p:grpSpPr>
            <a:xfrm>
              <a:off x="7517606" y="4037806"/>
              <a:ext cx="2717800" cy="2438400"/>
              <a:chOff x="9828213" y="4190206"/>
              <a:chExt cx="2717800" cy="2438400"/>
            </a:xfrm>
          </p:grpSpPr>
          <p:sp>
            <p:nvSpPr>
              <p:cNvPr id="36" name="Rectangle 43"/>
              <p:cNvSpPr>
                <a:spLocks noChangeArrowheads="1"/>
              </p:cNvSpPr>
              <p:nvPr/>
            </p:nvSpPr>
            <p:spPr bwMode="auto">
              <a:xfrm>
                <a:off x="9828213" y="4190206"/>
                <a:ext cx="203200" cy="3667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400" b="1" i="1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 flipV="1">
                <a:off x="10179050" y="6490494"/>
                <a:ext cx="2366963" cy="26987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9856788" y="6261894"/>
                <a:ext cx="169862" cy="3667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400" b="1" i="1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μ</a:t>
                </a:r>
              </a:p>
            </p:txBody>
          </p:sp>
        </p:grpSp>
        <p:grpSp>
          <p:nvGrpSpPr>
            <p:cNvPr id="47" name="Gruppo 46"/>
            <p:cNvGrpSpPr/>
            <p:nvPr/>
          </p:nvGrpSpPr>
          <p:grpSpPr>
            <a:xfrm>
              <a:off x="10997407" y="4571206"/>
              <a:ext cx="1270000" cy="1270000"/>
              <a:chOff x="1243806" y="7543006"/>
              <a:chExt cx="1270000" cy="1270000"/>
            </a:xfrm>
          </p:grpSpPr>
          <p:sp>
            <p:nvSpPr>
              <p:cNvPr id="43" name="Oval 4"/>
              <p:cNvSpPr>
                <a:spLocks noChangeArrowheads="1"/>
              </p:cNvSpPr>
              <p:nvPr/>
            </p:nvSpPr>
            <p:spPr bwMode="auto">
              <a:xfrm>
                <a:off x="1243806" y="7543006"/>
                <a:ext cx="1270000" cy="1270000"/>
              </a:xfrm>
              <a:prstGeom prst="ellipse">
                <a:avLst/>
              </a:prstGeom>
              <a:solidFill>
                <a:schemeClr val="bg1">
                  <a:lumMod val="50000"/>
                  <a:alpha val="39999"/>
                </a:schemeClr>
              </a:solidFill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e 43"/>
              <p:cNvSpPr/>
              <p:nvPr/>
            </p:nvSpPr>
            <p:spPr bwMode="auto">
              <a:xfrm>
                <a:off x="1497806" y="7797006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</p:grp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10159206" y="6146006"/>
              <a:ext cx="2438399" cy="812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FS =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two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circles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with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equal</a:t>
              </a:r>
              <a:r>
                <a:rPr lang="it-IT" sz="2400" dirty="0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</a:t>
              </a:r>
              <a:r>
                <a:rPr lang="it-IT" sz="2400" dirty="0" err="1" smtClean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helicities</a:t>
              </a:r>
              <a:endParaRPr lang="it-IT" sz="24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74" name="Parentesi quadra chiusa 73"/>
            <p:cNvSpPr/>
            <p:nvPr/>
          </p:nvSpPr>
          <p:spPr bwMode="auto">
            <a:xfrm>
              <a:off x="9092406" y="6457009"/>
              <a:ext cx="152400" cy="323997"/>
            </a:xfrm>
            <a:prstGeom prst="rightBracket">
              <a:avLst/>
            </a:prstGeom>
            <a:noFill/>
            <a:ln w="57150" cap="flat" cmpd="sng" algn="ctr">
              <a:solidFill>
                <a:srgbClr val="3040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  <p:sp>
          <p:nvSpPr>
            <p:cNvPr id="70" name="Rettangolo 69"/>
            <p:cNvSpPr/>
            <p:nvPr/>
          </p:nvSpPr>
          <p:spPr bwMode="auto">
            <a:xfrm>
              <a:off x="6806406" y="3199606"/>
              <a:ext cx="5943600" cy="426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1320006" y="2742406"/>
            <a:ext cx="396240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(</a:t>
            </a:r>
            <a:r>
              <a:rPr lang="it-IT" sz="24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Dyakonv-Perel</a:t>
            </a:r>
            <a:r>
              <a:rPr lang="it-IT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’ regime)</a:t>
            </a:r>
            <a:endParaRPr lang="it-IT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rcRect/>
              <a:stretch>
                <a:fillRect/>
              </a:stretch>
            </p:blipFill>
          </mc:Choice>
          <mc:Fallback>
            <p:blipFill>
              <a:blip r:embed="rId18"/>
              <a:srcRect/>
              <a:stretch>
                <a:fillRect/>
              </a:stretch>
            </p:blipFill>
          </mc:Fallback>
        </mc:AlternateContent>
        <p:spPr bwMode="auto">
          <a:xfrm>
            <a:off x="10290175" y="3741738"/>
            <a:ext cx="1925638" cy="396875"/>
          </a:xfrm>
          <a:prstGeom prst="rect">
            <a:avLst/>
          </a:prstGeom>
          <a:noFill/>
        </p:spPr>
      </p:pic>
      <p:pic>
        <p:nvPicPr>
          <p:cNvPr id="188429" name="Picture 1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/>
              <a:stretch>
                <a:fillRect/>
              </a:stretch>
            </p:blipFill>
          </mc:Choice>
          <mc:Fallback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9291638" y="6627813"/>
            <a:ext cx="482600" cy="444500"/>
          </a:xfrm>
          <a:prstGeom prst="rect">
            <a:avLst/>
          </a:prstGeom>
          <a:noFill/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rcRect/>
              <a:stretch>
                <a:fillRect/>
              </a:stretch>
            </p:blipFill>
          </mc:Choice>
          <mc:Fallback>
            <p:blipFill>
              <a:blip r:embed="rId20"/>
              <a:srcRect/>
              <a:stretch>
                <a:fillRect/>
              </a:stretch>
            </p:blipFill>
          </mc:Fallback>
        </mc:AlternateContent>
        <p:spPr bwMode="auto">
          <a:xfrm>
            <a:off x="3736975" y="3843338"/>
            <a:ext cx="1925638" cy="396875"/>
          </a:xfrm>
          <a:prstGeom prst="rect">
            <a:avLst/>
          </a:prstGeom>
          <a:noFill/>
        </p:spPr>
      </p:pic>
      <p:pic>
        <p:nvPicPr>
          <p:cNvPr id="188427" name="Picture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rcRect/>
              <a:stretch>
                <a:fillRect/>
              </a:stretch>
            </p:blipFill>
          </mc:Choice>
          <mc:Fallback>
            <p:blipFill>
              <a:blip r:embed="rId22"/>
              <a:srcRect/>
              <a:stretch>
                <a:fillRect/>
              </a:stretch>
            </p:blipFill>
          </mc:Fallback>
        </mc:AlternateContent>
        <p:spPr bwMode="auto">
          <a:xfrm>
            <a:off x="4672013" y="1268413"/>
            <a:ext cx="1976437" cy="433387"/>
          </a:xfrm>
          <a:prstGeom prst="rect">
            <a:avLst/>
          </a:prstGeom>
          <a:noFill/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rcRect/>
              <a:stretch>
                <a:fillRect/>
              </a:stretch>
            </p:blipFill>
          </mc:Choice>
          <mc:Fallback>
            <p:blipFill>
              <a:blip r:embed="rId24"/>
              <a:srcRect/>
              <a:stretch>
                <a:fillRect/>
              </a:stretch>
            </p:blipFill>
          </mc:Fallback>
        </mc:AlternateContent>
        <p:spPr bwMode="auto">
          <a:xfrm>
            <a:off x="10615613" y="1363663"/>
            <a:ext cx="1190625" cy="396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65650" y="4507469"/>
            <a:ext cx="6259226" cy="73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Single-particle</a:t>
            </a:r>
            <a:r>
              <a:rPr lang="it-IT" sz="48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48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properties</a:t>
            </a:r>
            <a:endParaRPr lang="it-IT" sz="4800" dirty="0" smtClean="0">
              <a:solidFill>
                <a:srgbClr val="800000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dos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31" y="1110907"/>
            <a:ext cx="6088451" cy="4150299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797006" y="456406"/>
            <a:ext cx="4004502" cy="492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Density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of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ea typeface="Gill Sans" charset="0"/>
                <a:cs typeface="Gill Sans" charset="0"/>
              </a:rPr>
              <a:t>states</a:t>
            </a:r>
            <a:r>
              <a:rPr lang="it-IT" sz="3200" dirty="0" smtClean="0">
                <a:solidFill>
                  <a:srgbClr val="800000"/>
                </a:solidFill>
                <a:ea typeface="Gill Sans" charset="0"/>
                <a:cs typeface="Gill Sans" charset="0"/>
              </a:rPr>
              <a:t> (DOS)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339806" y="1751806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Van Hove singularity due to </a:t>
            </a:r>
            <a:r>
              <a:rPr lang="en-US" sz="2400" dirty="0" err="1" smtClean="0">
                <a:solidFill>
                  <a:schemeClr val="tx1"/>
                </a:solidFill>
              </a:rPr>
              <a:t>Rashba</a:t>
            </a:r>
            <a:r>
              <a:rPr lang="en-US" sz="2400" dirty="0" smtClean="0">
                <a:solidFill>
                  <a:schemeClr val="tx1"/>
                </a:solidFill>
              </a:rPr>
              <a:t> coupling</a:t>
            </a:r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10920413" y="4113213"/>
            <a:ext cx="1630362" cy="449262"/>
          </a:xfrm>
          <a:prstGeom prst="rect">
            <a:avLst/>
          </a:prstGeom>
          <a:noFill/>
        </p:spPr>
      </p:pic>
      <p:grpSp>
        <p:nvGrpSpPr>
          <p:cNvPr id="27" name="Gruppo 26"/>
          <p:cNvGrpSpPr/>
          <p:nvPr/>
        </p:nvGrpSpPr>
        <p:grpSpPr>
          <a:xfrm>
            <a:off x="634206" y="1004806"/>
            <a:ext cx="6477000" cy="4176000"/>
            <a:chOff x="634206" y="1004806"/>
            <a:chExt cx="6477000" cy="4176000"/>
          </a:xfrm>
        </p:grpSpPr>
        <p:pic>
          <p:nvPicPr>
            <p:cNvPr id="25" name="Immagine 24" descr="dos2.bmp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4206" y="1004806"/>
              <a:ext cx="6126161" cy="4176000"/>
            </a:xfrm>
            <a:prstGeom prst="rect">
              <a:avLst/>
            </a:prstGeom>
          </p:spPr>
        </p:pic>
        <p:sp>
          <p:nvSpPr>
            <p:cNvPr id="23" name="CasellaDiTesto 22"/>
            <p:cNvSpPr txBox="1"/>
            <p:nvPr/>
          </p:nvSpPr>
          <p:spPr>
            <a:xfrm>
              <a:off x="4520406" y="2666206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3040DE"/>
                  </a:solidFill>
                </a:rPr>
                <a:t>Disorder induced smearing</a:t>
              </a: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7736540" y="2666206"/>
            <a:ext cx="4480066" cy="1147534"/>
            <a:chOff x="421340" y="7619206"/>
            <a:chExt cx="4480066" cy="1147534"/>
          </a:xfrm>
        </p:grpSpPr>
        <p:sp>
          <p:nvSpPr>
            <p:cNvPr id="44" name="Parentesi graffa aperta 43"/>
            <p:cNvSpPr/>
            <p:nvPr/>
          </p:nvSpPr>
          <p:spPr bwMode="auto">
            <a:xfrm>
              <a:off x="1596001" y="7619206"/>
              <a:ext cx="257405" cy="1134600"/>
            </a:xfrm>
            <a:prstGeom prst="leftBrace">
              <a:avLst>
                <a:gd name="adj1" fmla="val 34860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</a:endParaRPr>
            </a:p>
          </p:txBody>
        </p:sp>
      </p:grpSp>
      <p:cxnSp>
        <p:nvCxnSpPr>
          <p:cNvPr id="21" name="Connettore 2 20"/>
          <p:cNvCxnSpPr/>
          <p:nvPr/>
        </p:nvCxnSpPr>
        <p:spPr bwMode="auto">
          <a:xfrm rot="10800000">
            <a:off x="5892006" y="2285206"/>
            <a:ext cx="13716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CasellaDiTesto 27"/>
          <p:cNvSpPr txBox="1"/>
          <p:nvPr/>
        </p:nvSpPr>
        <p:spPr>
          <a:xfrm>
            <a:off x="2844006" y="487600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040DE"/>
                </a:solidFill>
              </a:rPr>
              <a:t>Band edge</a:t>
            </a:r>
          </a:p>
        </p:txBody>
      </p:sp>
      <p:cxnSp>
        <p:nvCxnSpPr>
          <p:cNvPr id="31" name="Connettore 2 30"/>
          <p:cNvCxnSpPr/>
          <p:nvPr/>
        </p:nvCxnSpPr>
        <p:spPr bwMode="auto">
          <a:xfrm rot="10800000">
            <a:off x="2005806" y="5028406"/>
            <a:ext cx="76200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2198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9320213" y="2771775"/>
            <a:ext cx="2400300" cy="403225"/>
          </a:xfrm>
          <a:prstGeom prst="rect">
            <a:avLst/>
          </a:prstGeom>
          <a:noFill/>
        </p:spPr>
      </p:pic>
      <p:pic>
        <p:nvPicPr>
          <p:cNvPr id="392199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9188450" y="3275013"/>
            <a:ext cx="3027363" cy="538162"/>
          </a:xfrm>
          <a:prstGeom prst="rect">
            <a:avLst/>
          </a:prstGeom>
          <a:noFill/>
        </p:spPr>
      </p:pic>
      <p:pic>
        <p:nvPicPr>
          <p:cNvPr id="392200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/>
              <a:stretch>
                <a:fillRect/>
              </a:stretch>
            </p:blipFill>
          </mc:Choice>
          <mc:Fallback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7735888" y="3024188"/>
            <a:ext cx="1050925" cy="361950"/>
          </a:xfrm>
          <a:prstGeom prst="rect">
            <a:avLst/>
          </a:prstGeom>
          <a:noFill/>
        </p:spPr>
      </p:pic>
      <p:grpSp>
        <p:nvGrpSpPr>
          <p:cNvPr id="37" name="Gruppo 36"/>
          <p:cNvGrpSpPr/>
          <p:nvPr/>
        </p:nvGrpSpPr>
        <p:grpSpPr>
          <a:xfrm>
            <a:off x="1320006" y="4952206"/>
            <a:ext cx="10896600" cy="4191000"/>
            <a:chOff x="1320006" y="4952206"/>
            <a:chExt cx="10896600" cy="4191000"/>
          </a:xfrm>
        </p:grpSpPr>
        <p:grpSp>
          <p:nvGrpSpPr>
            <p:cNvPr id="35" name="Gruppo 34"/>
            <p:cNvGrpSpPr/>
            <p:nvPr/>
          </p:nvGrpSpPr>
          <p:grpSpPr>
            <a:xfrm>
              <a:off x="1320006" y="4952206"/>
              <a:ext cx="10896600" cy="4191000"/>
              <a:chOff x="1320006" y="4952206"/>
              <a:chExt cx="10896600" cy="4191000"/>
            </a:xfrm>
          </p:grpSpPr>
          <p:grpSp>
            <p:nvGrpSpPr>
              <p:cNvPr id="33" name="Gruppo 32"/>
              <p:cNvGrpSpPr/>
              <p:nvPr/>
            </p:nvGrpSpPr>
            <p:grpSpPr>
              <a:xfrm>
                <a:off x="1320006" y="4952206"/>
                <a:ext cx="10896600" cy="4191000"/>
                <a:chOff x="1320006" y="4952206"/>
                <a:chExt cx="10896600" cy="4191000"/>
              </a:xfrm>
            </p:grpSpPr>
            <p:grpSp>
              <p:nvGrpSpPr>
                <p:cNvPr id="29" name="Gruppo 28"/>
                <p:cNvGrpSpPr/>
                <p:nvPr/>
              </p:nvGrpSpPr>
              <p:grpSpPr>
                <a:xfrm>
                  <a:off x="1320006" y="4952206"/>
                  <a:ext cx="10896600" cy="4191000"/>
                  <a:chOff x="1320006" y="4952206"/>
                  <a:chExt cx="10896600" cy="4191000"/>
                </a:xfrm>
              </p:grpSpPr>
              <p:pic>
                <p:nvPicPr>
                  <p:cNvPr id="26" name="Immagine 25" descr="nepsilon.bmp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20006" y="5543206"/>
                    <a:ext cx="5482234" cy="3600000"/>
                  </a:xfrm>
                  <a:prstGeom prst="rect">
                    <a:avLst/>
                  </a:prstGeom>
                </p:spPr>
              </p:pic>
              <p:sp>
                <p:nvSpPr>
                  <p:cNvPr id="30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8178006" y="4952206"/>
                    <a:ext cx="3276600" cy="492443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0" tIns="0" rIns="0" bIns="0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buClrTx/>
                      <a:buFontTx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it-IT" sz="3200" dirty="0" err="1" smtClean="0">
                        <a:solidFill>
                          <a:srgbClr val="800000"/>
                        </a:solidFill>
                        <a:ea typeface="Gill Sans" charset="0"/>
                        <a:cs typeface="Gill Sans" charset="0"/>
                      </a:rPr>
                      <a:t>Charge</a:t>
                    </a:r>
                    <a:r>
                      <a:rPr lang="it-IT" sz="3200" dirty="0" smtClean="0">
                        <a:solidFill>
                          <a:srgbClr val="800000"/>
                        </a:solidFill>
                        <a:ea typeface="Gill Sans" charset="0"/>
                        <a:cs typeface="Gill Sans" charset="0"/>
                      </a:rPr>
                      <a:t> density</a:t>
                    </a:r>
                  </a:p>
                </p:txBody>
              </p:sp>
              <p:grpSp>
                <p:nvGrpSpPr>
                  <p:cNvPr id="40" name="Gruppo 39"/>
                  <p:cNvGrpSpPr/>
                  <p:nvPr/>
                </p:nvGrpSpPr>
                <p:grpSpPr>
                  <a:xfrm>
                    <a:off x="7568406" y="6019006"/>
                    <a:ext cx="4450557" cy="1172369"/>
                    <a:chOff x="786606" y="7595958"/>
                    <a:chExt cx="4450557" cy="1172369"/>
                  </a:xfrm>
                </p:grpSpPr>
                <p:sp>
                  <p:nvSpPr>
                    <p:cNvPr id="36" name="Parentesi graffa aperta 35"/>
                    <p:cNvSpPr/>
                    <p:nvPr/>
                  </p:nvSpPr>
                  <p:spPr bwMode="auto">
                    <a:xfrm>
                      <a:off x="1596001" y="7619206"/>
                      <a:ext cx="257405" cy="1134600"/>
                    </a:xfrm>
                    <a:prstGeom prst="leftBrace">
                      <a:avLst>
                        <a:gd name="adj1" fmla="val 34860"/>
                        <a:gd name="adj2" fmla="val 50000"/>
                      </a:avLst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charset="0"/>
                      </a:endParaRPr>
                    </a:p>
                  </p:txBody>
                </p:sp>
              </p:grpSp>
              <p:sp>
                <p:nvSpPr>
                  <p:cNvPr id="52" name="CasellaDiTesto 51"/>
                  <p:cNvSpPr txBox="1"/>
                  <p:nvPr/>
                </p:nvSpPr>
                <p:spPr>
                  <a:xfrm>
                    <a:off x="7797006" y="8681541"/>
                    <a:ext cx="441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Analytical formulae in clean limit !</a:t>
                    </a:r>
                  </a:p>
                </p:txBody>
              </p:sp>
              <p:graphicFrame>
                <p:nvGraphicFramePr>
                  <p:cNvPr id="22" name="Oggetto 21"/>
                  <p:cNvGraphicFramePr>
                    <a:graphicFrameLocks noChangeAspect="1"/>
                  </p:cNvGraphicFramePr>
                  <p:nvPr/>
                </p:nvGraphicFramePr>
                <p:xfrm>
                  <a:off x="4272084" y="7742238"/>
                  <a:ext cx="3677322" cy="535550"/>
                </p:xfrm>
                <a:graphic>
                  <a:graphicData uri="http://schemas.openxmlformats.org/presentationml/2006/ole">
                    <p:oleObj spid="_x0000_s392203" name="Equation" r:id="rId15" imgW="1397000" imgH="203200" progId="Equation.3">
                      <p:embed/>
                    </p:oleObj>
                  </a:graphicData>
                </a:graphic>
              </p:graphicFrame>
              <p:pic>
                <p:nvPicPr>
                  <p:cNvPr id="392195" name="Picture 3"/>
                  <p:cNvPicPr>
                    <a:picLocks noChangeAspect="1" noChangeArrowheads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6"/>
                      <a:srcRect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7"/>
                      <a:srcRect/>
                      <a:stretch>
                        <a:fillRect/>
                      </a:stretch>
                    </p:blipFill>
                  </mc:Fallback>
                </mc:AlternateContent>
                <p:spPr bwMode="auto">
                  <a:xfrm>
                    <a:off x="8682038" y="6018213"/>
                    <a:ext cx="3324225" cy="4048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92196" name="Picture 4"/>
                  <p:cNvPicPr>
                    <a:picLocks noChangeAspect="1" noChangeArrowheads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8"/>
                      <a:srcRect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9"/>
                      <a:srcRect/>
                      <a:stretch>
                        <a:fillRect/>
                      </a:stretch>
                    </p:blipFill>
                  </mc:Fallback>
                </mc:AlternateContent>
                <p:spPr bwMode="auto">
                  <a:xfrm>
                    <a:off x="8689975" y="6651625"/>
                    <a:ext cx="3328988" cy="53975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92197" name="Picture 5"/>
                  <p:cNvPicPr>
                    <a:picLocks noChangeAspect="1" noChangeArrowheads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20"/>
                      <a:srcRect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21"/>
                      <a:srcRect/>
                      <a:stretch>
                        <a:fillRect/>
                      </a:stretch>
                    </p:blipFill>
                  </mc:Fallback>
                </mc:AlternateContent>
                <p:spPr bwMode="auto">
                  <a:xfrm>
                    <a:off x="7567613" y="6423025"/>
                    <a:ext cx="684212" cy="288925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2" name="CasellaDiTesto 31"/>
                <p:cNvSpPr txBox="1"/>
                <p:nvPr/>
              </p:nvSpPr>
              <p:spPr>
                <a:xfrm>
                  <a:off x="4729284" y="7081341"/>
                  <a:ext cx="20697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3040E0"/>
                      </a:solidFill>
                    </a:rPr>
                    <a:t>Critical density</a:t>
                  </a:r>
                  <a:endParaRPr lang="en-US" sz="2400" dirty="0">
                    <a:solidFill>
                      <a:srgbClr val="3040E0"/>
                    </a:solidFill>
                  </a:endParaRPr>
                </a:p>
              </p:txBody>
            </p:sp>
          </p:grpSp>
          <p:sp>
            <p:nvSpPr>
              <p:cNvPr id="34" name="Rettangolo 33"/>
              <p:cNvSpPr/>
              <p:nvPr/>
            </p:nvSpPr>
            <p:spPr bwMode="auto">
              <a:xfrm>
                <a:off x="4215606" y="7619206"/>
                <a:ext cx="3886200" cy="685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</a:endParaRPr>
              </a:p>
            </p:txBody>
          </p:sp>
        </p:grpSp>
        <p:cxnSp>
          <p:nvCxnSpPr>
            <p:cNvPr id="38" name="Connettore 1 37"/>
            <p:cNvCxnSpPr/>
            <p:nvPr/>
          </p:nvCxnSpPr>
          <p:spPr bwMode="auto">
            <a:xfrm rot="5400000" flipH="1" flipV="1">
              <a:off x="2500312" y="8037512"/>
              <a:ext cx="1447800" cy="158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Connettore 2 47"/>
            <p:cNvCxnSpPr/>
            <p:nvPr/>
          </p:nvCxnSpPr>
          <p:spPr bwMode="auto">
            <a:xfrm flipV="1">
              <a:off x="3225006" y="7314406"/>
              <a:ext cx="1504278" cy="223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1499</Words>
  <Application>Microsoft Macintosh PowerPoint</Application>
  <PresentationFormat>Personalizzato</PresentationFormat>
  <Paragraphs>225</Paragraphs>
  <Slides>26</Slides>
  <Notes>21</Notes>
  <HiddenSlides>2</HiddenSlides>
  <MMClips>0</MMClips>
  <ScaleCrop>false</ScaleCrop>
  <HeadingPairs>
    <vt:vector size="6" baseType="variant">
      <vt:variant>
        <vt:lpstr>Modello struttura</vt:lpstr>
      </vt:variant>
      <vt:variant>
        <vt:i4>14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41" baseType="lpstr"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Equation</vt:lpstr>
      <vt:lpstr>Transport signatures of strong Rashba spin-orbit coupling </vt:lpstr>
      <vt:lpstr>Purpose of the talk </vt:lpstr>
      <vt:lpstr>Spin-orbit (SO) coupling in solids</vt:lpstr>
      <vt:lpstr>Emerging new materials …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Conclusions</vt:lpstr>
      <vt:lpstr>Some numbers</vt:lpstr>
      <vt:lpstr>Diapositiva 23</vt:lpstr>
      <vt:lpstr>Anomalies in transport</vt:lpstr>
      <vt:lpstr>Diapositiva 25</vt:lpstr>
      <vt:lpstr>Dressed anomalous vertex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signatures of strong Rashba spin-orbit coupling </dc:title>
  <cp:lastModifiedBy>Valentina Brosco</cp:lastModifiedBy>
  <cp:revision>37</cp:revision>
  <cp:lastPrinted>1601-01-01T00:00:00Z</cp:lastPrinted>
  <dcterms:created xsi:type="dcterms:W3CDTF">2015-09-23T23:02:19Z</dcterms:created>
  <dcterms:modified xsi:type="dcterms:W3CDTF">2015-09-23T23:40:36Z</dcterms:modified>
</cp:coreProperties>
</file>