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67" r:id="rId6"/>
    <p:sldId id="269" r:id="rId7"/>
    <p:sldId id="270" r:id="rId8"/>
    <p:sldId id="271" r:id="rId9"/>
    <p:sldId id="273" r:id="rId10"/>
    <p:sldId id="272" r:id="rId11"/>
    <p:sldId id="275" r:id="rId12"/>
    <p:sldId id="268" r:id="rId13"/>
    <p:sldId id="27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tif"/><Relationship Id="rId5" Type="http://schemas.openxmlformats.org/officeDocument/2006/relationships/image" Target="../media/image26.tif"/><Relationship Id="rId4" Type="http://schemas.openxmlformats.org/officeDocument/2006/relationships/image" Target="../media/image25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4182" y="2678854"/>
            <a:ext cx="9145987" cy="1646302"/>
          </a:xfrm>
        </p:spPr>
        <p:txBody>
          <a:bodyPr/>
          <a:lstStyle/>
          <a:p>
            <a:r>
              <a:rPr lang="it-IT" b="1" dirty="0"/>
              <a:t>CARATTERIZZAZIONE DELL’APPARATO PITTORICO DI CERAMICHE ESTUCADO MEDIANTE SPETTROSCOPIA RAMAN, SEM/EDS e XRD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3913" y="4645193"/>
            <a:ext cx="8906256" cy="1096899"/>
          </a:xfrm>
        </p:spPr>
        <p:txBody>
          <a:bodyPr>
            <a:noAutofit/>
          </a:bodyPr>
          <a:lstStyle/>
          <a:p>
            <a:pPr algn="ctr"/>
            <a:r>
              <a:rPr lang="it-IT" b="1" i="1" u="sng" dirty="0" smtClean="0">
                <a:solidFill>
                  <a:schemeClr val="accent2">
                    <a:lumMod val="50000"/>
                  </a:schemeClr>
                </a:solidFill>
              </a:rPr>
              <a:t>Armida Sodo</a:t>
            </a:r>
            <a:r>
              <a:rPr lang="it-IT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it-IT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Annalaura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Casanova Municchia</a:t>
            </a:r>
            <a:r>
              <a:rPr lang="it-IT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Mario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Micheli</a:t>
            </a:r>
            <a:r>
              <a:rPr lang="it-IT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Maria Antonietta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Ricci</a:t>
            </a:r>
            <a:r>
              <a:rPr lang="it-IT" baseline="300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Michelle Toledo</a:t>
            </a:r>
            <a:r>
              <a:rPr lang="it-IT" baseline="30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, Fabio Bellatreccia</a:t>
            </a:r>
            <a:r>
              <a:rPr lang="it-IT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, Sergio Lo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Mastro</a:t>
            </a:r>
            <a:r>
              <a:rPr lang="it-IT" baseline="300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  <a:p>
            <a:pPr algn="ctr"/>
            <a:endParaRPr lang="it-IT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it-IT" sz="1400" baseline="30000" dirty="0" smtClean="0"/>
              <a:t>1 </a:t>
            </a:r>
            <a:r>
              <a:rPr lang="it-IT" sz="1400" dirty="0" smtClean="0"/>
              <a:t>Dipartimento di Scienze, Università Roma Tre</a:t>
            </a:r>
          </a:p>
          <a:p>
            <a:pPr algn="ctr">
              <a:spcBef>
                <a:spcPts val="0"/>
              </a:spcBef>
            </a:pPr>
            <a:r>
              <a:rPr lang="it-IT" sz="1400" baseline="30000" dirty="0" smtClean="0"/>
              <a:t>2</a:t>
            </a:r>
            <a:r>
              <a:rPr lang="it-IT" sz="1400" dirty="0" smtClean="0"/>
              <a:t> </a:t>
            </a:r>
            <a:r>
              <a:rPr lang="it-IT" sz="1400" dirty="0"/>
              <a:t>Dipartimento di Studi Umanistici</a:t>
            </a:r>
            <a:r>
              <a:rPr lang="it-IT" sz="1400" dirty="0" smtClean="0"/>
              <a:t>, </a:t>
            </a:r>
            <a:r>
              <a:rPr lang="it-IT" sz="1400" dirty="0"/>
              <a:t>Università Roma </a:t>
            </a:r>
            <a:r>
              <a:rPr lang="it-IT" sz="1400" dirty="0" smtClean="0"/>
              <a:t>Tre</a:t>
            </a:r>
          </a:p>
          <a:p>
            <a:pPr algn="ctr">
              <a:spcBef>
                <a:spcPts val="0"/>
              </a:spcBef>
            </a:pPr>
            <a:r>
              <a:rPr lang="it-IT" sz="1400" baseline="30000" dirty="0" smtClean="0"/>
              <a:t>3 </a:t>
            </a:r>
            <a:r>
              <a:rPr lang="it-IT" sz="1400" dirty="0" err="1" smtClean="0"/>
              <a:t>Secretaria</a:t>
            </a:r>
            <a:r>
              <a:rPr lang="it-IT" sz="1400" dirty="0" smtClean="0"/>
              <a:t> </a:t>
            </a:r>
            <a:r>
              <a:rPr lang="it-IT" sz="1400" dirty="0"/>
              <a:t>de Cultura de la </a:t>
            </a:r>
            <a:r>
              <a:rPr lang="it-IT" sz="1400" dirty="0" err="1"/>
              <a:t>Presidencia</a:t>
            </a:r>
            <a:r>
              <a:rPr lang="it-IT" sz="1400" dirty="0"/>
              <a:t> de </a:t>
            </a:r>
            <a:r>
              <a:rPr lang="it-IT" sz="1400" dirty="0" err="1"/>
              <a:t>El</a:t>
            </a:r>
            <a:r>
              <a:rPr lang="it-IT" sz="1400" dirty="0"/>
              <a:t> </a:t>
            </a:r>
            <a:r>
              <a:rPr lang="it-IT" sz="1400" dirty="0" err="1"/>
              <a:t>Salvador,Dirección</a:t>
            </a:r>
            <a:r>
              <a:rPr lang="it-IT" sz="1400" dirty="0"/>
              <a:t> </a:t>
            </a:r>
            <a:r>
              <a:rPr lang="it-IT" sz="1400" dirty="0" err="1"/>
              <a:t>Nacional</a:t>
            </a:r>
            <a:r>
              <a:rPr lang="it-IT" sz="1400" dirty="0"/>
              <a:t> de Patrimonio Cultural y Natural, </a:t>
            </a:r>
            <a:r>
              <a:rPr lang="it-IT" sz="1400" dirty="0" err="1"/>
              <a:t>Departamento</a:t>
            </a:r>
            <a:r>
              <a:rPr lang="it-IT" sz="1400" dirty="0"/>
              <a:t> de    </a:t>
            </a:r>
            <a:r>
              <a:rPr lang="it-IT" sz="1400" dirty="0" err="1"/>
              <a:t>Arqueología</a:t>
            </a:r>
            <a:r>
              <a:rPr lang="it-IT" sz="1400" dirty="0"/>
              <a:t>, San Salvador, </a:t>
            </a:r>
            <a:r>
              <a:rPr lang="it-IT" sz="1400" dirty="0" err="1"/>
              <a:t>El</a:t>
            </a:r>
            <a:r>
              <a:rPr lang="it-IT" sz="1400" dirty="0"/>
              <a:t> Salvador</a:t>
            </a:r>
            <a:endParaRPr lang="it-IT" sz="1400" dirty="0" smtClean="0"/>
          </a:p>
          <a:p>
            <a:pPr algn="ctr"/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878568" y="6023674"/>
            <a:ext cx="2057400" cy="459422"/>
            <a:chOff x="3938" y="3712"/>
            <a:chExt cx="1817" cy="608"/>
          </a:xfrm>
        </p:grpSpPr>
        <p:pic>
          <p:nvPicPr>
            <p:cNvPr id="6" name="Picture 5" descr="LiquidsGro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" y="3712"/>
              <a:ext cx="1216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LogoLG_sm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3715"/>
              <a:ext cx="605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53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105008"/>
            <a:ext cx="99130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2. Identificare i pigmenti impiegati per l’apparato decorativo</a:t>
            </a:r>
          </a:p>
          <a:p>
            <a:r>
              <a:rPr lang="it-IT" dirty="0" smtClean="0"/>
              <a:t>	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25735"/>
              </p:ext>
            </p:extLst>
          </p:nvPr>
        </p:nvGraphicFramePr>
        <p:xfrm>
          <a:off x="660449" y="6309200"/>
          <a:ext cx="8329295" cy="384937"/>
        </p:xfrm>
        <a:graphic>
          <a:graphicData uri="http://schemas.openxmlformats.org/drawingml/2006/table">
            <a:tbl>
              <a:tblPr firstRow="1" bandRow="1"/>
              <a:tblGrid>
                <a:gridCol w="1776730"/>
                <a:gridCol w="1636395"/>
                <a:gridCol w="1608455"/>
                <a:gridCol w="1636395"/>
                <a:gridCol w="1671320"/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CAMPIONI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RISULTATI</a:t>
                      </a:r>
                      <a:endParaRPr lang="it-IT" sz="11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819"/>
                    </a:solidFill>
                  </a:tcPr>
                </a:tc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456578" y="2954209"/>
            <a:ext cx="1560306" cy="49244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Nero</a:t>
            </a: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2285544" y="1962276"/>
            <a:ext cx="975862" cy="1207028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Immagine 21" descr="M14_2X_fronte.jpg"/>
          <p:cNvPicPr>
            <a:picLocks noChangeAspect="1"/>
          </p:cNvPicPr>
          <p:nvPr/>
        </p:nvPicPr>
        <p:blipFill>
          <a:blip r:embed="rId2" cstate="print"/>
          <a:srcRect l="10005" t="10109" r="7454" b="15762"/>
          <a:stretch>
            <a:fillRect/>
          </a:stretch>
        </p:blipFill>
        <p:spPr>
          <a:xfrm>
            <a:off x="3381537" y="1251626"/>
            <a:ext cx="2035653" cy="1357102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3330225" y="2266178"/>
            <a:ext cx="52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13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60449" y="3446652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Campioni</a:t>
            </a:r>
          </a:p>
          <a:p>
            <a:pPr algn="ctr"/>
            <a:r>
              <a:rPr lang="it-IT" dirty="0" smtClean="0"/>
              <a:t> 12, 13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894187" y="2445166"/>
            <a:ext cx="1759590" cy="4001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SEM/EDS: </a:t>
            </a:r>
            <a:r>
              <a:rPr kumimoji="0" lang="it-IT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----</a:t>
            </a:r>
          </a:p>
        </p:txBody>
      </p:sp>
      <p:cxnSp>
        <p:nvCxnSpPr>
          <p:cNvPr id="30" name="Connettore 2 29"/>
          <p:cNvCxnSpPr/>
          <p:nvPr/>
        </p:nvCxnSpPr>
        <p:spPr>
          <a:xfrm>
            <a:off x="2252463" y="3435429"/>
            <a:ext cx="924550" cy="1612059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5537321" y="2112677"/>
            <a:ext cx="706139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Immagine 31" descr="M10_1.6X_fronte.jpg"/>
          <p:cNvPicPr>
            <a:picLocks noChangeAspect="1"/>
          </p:cNvPicPr>
          <p:nvPr/>
        </p:nvPicPr>
        <p:blipFill>
          <a:blip r:embed="rId3" cstate="print"/>
          <a:srcRect l="20924" t="7278" r="3445" b="27224"/>
          <a:stretch>
            <a:fillRect/>
          </a:stretch>
        </p:blipFill>
        <p:spPr>
          <a:xfrm>
            <a:off x="3314311" y="4285627"/>
            <a:ext cx="2035653" cy="1308634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3280167" y="5224929"/>
            <a:ext cx="52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3844130" y="5497682"/>
            <a:ext cx="2519460" cy="70788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SEM/EDS: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dirty="0" smtClean="0">
                <a:solidFill>
                  <a:prstClr val="black"/>
                </a:solidFill>
              </a:rPr>
              <a:t>Si, Al, Fe, Ca, Mn, K</a:t>
            </a:r>
            <a:endParaRPr kumimoji="0" lang="it-IT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5" name="Connettore 2 34"/>
          <p:cNvCxnSpPr/>
          <p:nvPr/>
        </p:nvCxnSpPr>
        <p:spPr>
          <a:xfrm>
            <a:off x="5487263" y="4908753"/>
            <a:ext cx="706139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9142" r="9674"/>
          <a:stretch/>
        </p:blipFill>
        <p:spPr>
          <a:xfrm>
            <a:off x="6397460" y="565681"/>
            <a:ext cx="3570980" cy="286974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9422" r="11043"/>
          <a:stretch/>
        </p:blipFill>
        <p:spPr>
          <a:xfrm>
            <a:off x="6500889" y="3537995"/>
            <a:ext cx="3354193" cy="27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  <p:bldP spid="33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87661"/>
            <a:ext cx="99130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2. Identificare i pigmenti impiegati per l’apparato decorativo</a:t>
            </a:r>
          </a:p>
          <a:p>
            <a:r>
              <a:rPr lang="it-IT" dirty="0" smtClean="0"/>
              <a:t>	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25735"/>
              </p:ext>
            </p:extLst>
          </p:nvPr>
        </p:nvGraphicFramePr>
        <p:xfrm>
          <a:off x="660449" y="6309200"/>
          <a:ext cx="8329295" cy="384937"/>
        </p:xfrm>
        <a:graphic>
          <a:graphicData uri="http://schemas.openxmlformats.org/drawingml/2006/table">
            <a:tbl>
              <a:tblPr firstRow="1" bandRow="1"/>
              <a:tblGrid>
                <a:gridCol w="1776730"/>
                <a:gridCol w="1636395"/>
                <a:gridCol w="1608455"/>
                <a:gridCol w="1636395"/>
                <a:gridCol w="1671320"/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CAMPIONI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RISULTATI</a:t>
                      </a:r>
                      <a:endParaRPr lang="it-IT" sz="11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819"/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432035" y="2896595"/>
            <a:ext cx="1560306" cy="49244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Bianco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2102066" y="3142815"/>
            <a:ext cx="706139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Immagine 22" descr="m13 2X retro.jpg"/>
          <p:cNvPicPr>
            <a:picLocks noChangeAspect="1"/>
          </p:cNvPicPr>
          <p:nvPr/>
        </p:nvPicPr>
        <p:blipFill>
          <a:blip r:embed="rId2" cstate="print"/>
          <a:srcRect l="18173" t="27542"/>
          <a:stretch>
            <a:fillRect/>
          </a:stretch>
        </p:blipFill>
        <p:spPr>
          <a:xfrm>
            <a:off x="2972077" y="2410605"/>
            <a:ext cx="2122296" cy="1395020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2903316" y="3457053"/>
            <a:ext cx="51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14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38954" y="3464003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Campioni</a:t>
            </a:r>
          </a:p>
          <a:p>
            <a:pPr algn="ctr"/>
            <a:r>
              <a:rPr lang="it-IT" dirty="0" smtClean="0"/>
              <a:t> 3, 14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455135" y="4258622"/>
            <a:ext cx="2918468" cy="4001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SEM/EDS: </a:t>
            </a:r>
            <a:r>
              <a:rPr kumimoji="0" lang="it-IT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Si, Al, Fe, Ti</a:t>
            </a:r>
            <a:endParaRPr kumimoji="0" lang="it-IT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6" name="Connettore 2 35"/>
          <p:cNvCxnSpPr/>
          <p:nvPr/>
        </p:nvCxnSpPr>
        <p:spPr>
          <a:xfrm>
            <a:off x="5360200" y="3217269"/>
            <a:ext cx="706139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0220" r="11969"/>
          <a:stretch/>
        </p:blipFill>
        <p:spPr>
          <a:xfrm>
            <a:off x="6151104" y="1342335"/>
            <a:ext cx="4320932" cy="36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59605"/>
              </p:ext>
            </p:extLst>
          </p:nvPr>
        </p:nvGraphicFramePr>
        <p:xfrm>
          <a:off x="660449" y="6309200"/>
          <a:ext cx="8329295" cy="384937"/>
        </p:xfrm>
        <a:graphic>
          <a:graphicData uri="http://schemas.openxmlformats.org/drawingml/2006/table">
            <a:tbl>
              <a:tblPr firstRow="1" bandRow="1"/>
              <a:tblGrid>
                <a:gridCol w="1776730"/>
                <a:gridCol w="1636395"/>
                <a:gridCol w="1608455"/>
                <a:gridCol w="1636395"/>
                <a:gridCol w="1671320"/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SCOPO</a:t>
                      </a:r>
                      <a:endParaRPr lang="it-IT" sz="11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CAMPIONI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RISULTATI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819"/>
                    </a:solidFill>
                  </a:tcPr>
                </a:tc>
              </a:tr>
            </a:tbl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234960" y="1418557"/>
            <a:ext cx="4311569" cy="3180080"/>
            <a:chOff x="536712" y="2067781"/>
            <a:chExt cx="4311569" cy="3180080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12" y="2067781"/>
              <a:ext cx="4311569" cy="318008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2157984" y="2659380"/>
              <a:ext cx="1508760" cy="1088136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5251085" y="3934360"/>
            <a:ext cx="2764170" cy="2159508"/>
            <a:chOff x="5552837" y="4583584"/>
            <a:chExt cx="2764170" cy="2159508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837" y="4583584"/>
              <a:ext cx="2764170" cy="2159508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7879257" y="4726061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</a:rPr>
                <a:t>Si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Connettore 2 14"/>
          <p:cNvCxnSpPr/>
          <p:nvPr/>
        </p:nvCxnSpPr>
        <p:spPr>
          <a:xfrm flipV="1">
            <a:off x="3364992" y="1308785"/>
            <a:ext cx="1740143" cy="1192695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3322903" y="2563368"/>
            <a:ext cx="1912766" cy="236845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3383407" y="2510624"/>
            <a:ext cx="5192984" cy="4360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322903" y="2515196"/>
            <a:ext cx="5253488" cy="1389459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Gruppo 18"/>
          <p:cNvGrpSpPr/>
          <p:nvPr/>
        </p:nvGrpSpPr>
        <p:grpSpPr>
          <a:xfrm>
            <a:off x="5184724" y="273729"/>
            <a:ext cx="2785628" cy="2176272"/>
            <a:chOff x="5653367" y="2493008"/>
            <a:chExt cx="2785628" cy="2176272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367" y="2493008"/>
              <a:ext cx="2785628" cy="2176272"/>
            </a:xfrm>
            <a:prstGeom prst="rect">
              <a:avLst/>
            </a:prstGeom>
          </p:spPr>
        </p:pic>
        <p:sp>
          <p:nvSpPr>
            <p:cNvPr id="21" name="CasellaDiTesto 20"/>
            <p:cNvSpPr txBox="1"/>
            <p:nvPr/>
          </p:nvSpPr>
          <p:spPr>
            <a:xfrm>
              <a:off x="8001378" y="269648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</a:rPr>
                <a:t>Al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80" y="1235064"/>
            <a:ext cx="2749011" cy="2147665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10959547" y="1384763"/>
            <a:ext cx="66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Fe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76" y="3693128"/>
            <a:ext cx="2819771" cy="2202946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10936224" y="387683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0" y="57775"/>
            <a:ext cx="99130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Mappa SEM/EDS</a:t>
            </a:r>
            <a:endParaRPr lang="it-IT" dirty="0"/>
          </a:p>
          <a:p>
            <a:r>
              <a:rPr lang="it-IT" dirty="0" smtClean="0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16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82880" y="0"/>
            <a:ext cx="99130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Conclusioni</a:t>
            </a:r>
            <a:endParaRPr lang="it-IT" dirty="0"/>
          </a:p>
          <a:p>
            <a:r>
              <a:rPr lang="it-IT" dirty="0" smtClean="0"/>
              <a:t>	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767458"/>
              </p:ext>
            </p:extLst>
          </p:nvPr>
        </p:nvGraphicFramePr>
        <p:xfrm>
          <a:off x="660449" y="6309200"/>
          <a:ext cx="8329295" cy="384937"/>
        </p:xfrm>
        <a:graphic>
          <a:graphicData uri="http://schemas.openxmlformats.org/drawingml/2006/table">
            <a:tbl>
              <a:tblPr firstRow="1" bandRow="1"/>
              <a:tblGrid>
                <a:gridCol w="1776730"/>
                <a:gridCol w="1636395"/>
                <a:gridCol w="1608455"/>
                <a:gridCol w="1636395"/>
                <a:gridCol w="1671320"/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CAMPIONI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RISULTATI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CONCLUSIONI</a:t>
                      </a:r>
                      <a:endParaRPr lang="it-IT" sz="11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819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0947" y="571943"/>
            <a:ext cx="96399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it-IT" sz="2800" dirty="0">
                <a:solidFill>
                  <a:prstClr val="black"/>
                </a:solidFill>
                <a:latin typeface="Calibri" panose="020F0502020204030204"/>
              </a:rPr>
              <a:t>1) </a:t>
            </a:r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Lo </a:t>
            </a:r>
            <a:r>
              <a:rPr lang="it-IT" sz="2800" b="1" dirty="0">
                <a:solidFill>
                  <a:prstClr val="black"/>
                </a:solidFill>
                <a:latin typeface="Calibri" panose="020F0502020204030204"/>
              </a:rPr>
              <a:t>strato preparatorio «estucado</a:t>
            </a:r>
            <a:r>
              <a:rPr lang="it-IT" sz="2800" b="1" dirty="0" smtClean="0">
                <a:solidFill>
                  <a:prstClr val="black"/>
                </a:solidFill>
                <a:latin typeface="Calibri" panose="020F0502020204030204"/>
              </a:rPr>
              <a:t>» </a:t>
            </a:r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è stato realizzato con una </a:t>
            </a:r>
            <a:r>
              <a:rPr lang="it-IT" sz="2800" b="1" dirty="0" smtClean="0">
                <a:solidFill>
                  <a:prstClr val="black"/>
                </a:solidFill>
                <a:latin typeface="Calibri" panose="020F0502020204030204"/>
              </a:rPr>
              <a:t>argilla bianca (caolino) ricca di anatasio</a:t>
            </a:r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it-IT" sz="28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914400"/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2)</a:t>
            </a:r>
            <a:r>
              <a:rPr lang="it-IT" sz="2800" dirty="0">
                <a:solidFill>
                  <a:prstClr val="black"/>
                </a:solidFill>
                <a:latin typeface="Calibri" panose="020F0502020204030204"/>
              </a:rPr>
              <a:t> Abbiamo identificato tutti i pigmenti impiegati per </a:t>
            </a:r>
            <a:r>
              <a:rPr lang="it-IT" sz="2800" b="1" dirty="0">
                <a:solidFill>
                  <a:prstClr val="black"/>
                </a:solidFill>
                <a:latin typeface="Calibri" panose="020F0502020204030204"/>
              </a:rPr>
              <a:t>l’apparato decorativo</a:t>
            </a:r>
            <a:r>
              <a:rPr lang="it-IT" sz="28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it-IT" sz="2800" b="1" dirty="0">
                <a:solidFill>
                  <a:prstClr val="black"/>
                </a:solidFill>
                <a:latin typeface="Calibri" panose="020F0502020204030204"/>
              </a:rPr>
              <a:t>terre rosse, terre gialle, blu maya, terra verde, nero fumo e </a:t>
            </a:r>
            <a:r>
              <a:rPr lang="it-IT" sz="2800" b="1" dirty="0" err="1">
                <a:solidFill>
                  <a:prstClr val="black"/>
                </a:solidFill>
                <a:latin typeface="Calibri" panose="020F0502020204030204"/>
              </a:rPr>
              <a:t>bixbyite</a:t>
            </a:r>
            <a:r>
              <a:rPr lang="it-IT" sz="2800" b="1" dirty="0">
                <a:solidFill>
                  <a:prstClr val="black"/>
                </a:solidFill>
                <a:latin typeface="Calibri" panose="020F0502020204030204"/>
              </a:rPr>
              <a:t>, caolino ricco di </a:t>
            </a:r>
            <a:r>
              <a:rPr lang="it-IT" sz="2800" b="1" dirty="0" smtClean="0">
                <a:solidFill>
                  <a:prstClr val="black"/>
                </a:solidFill>
                <a:latin typeface="Calibri" panose="020F0502020204030204"/>
              </a:rPr>
              <a:t>anatasio)</a:t>
            </a:r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algn="just" defTabSz="914400"/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3) La presenza di </a:t>
            </a:r>
            <a:r>
              <a:rPr lang="it-IT" sz="2800" b="1" dirty="0" smtClean="0">
                <a:solidFill>
                  <a:prstClr val="black"/>
                </a:solidFill>
                <a:latin typeface="Calibri" panose="020F0502020204030204"/>
              </a:rPr>
              <a:t>caolino e anatasio </a:t>
            </a:r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sia nello stucco che nell’apparato pittorico suggerisce che le ceramiche estucado siano state realizzate con una </a:t>
            </a:r>
            <a:r>
              <a:rPr lang="it-IT" sz="2800" b="1" dirty="0" smtClean="0">
                <a:solidFill>
                  <a:prstClr val="black"/>
                </a:solidFill>
                <a:latin typeface="Calibri" panose="020F0502020204030204"/>
              </a:rPr>
              <a:t>tecnologia «a freddo» o «a bassa temperatura»</a:t>
            </a:r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 poiché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il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caolino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si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trasforma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mullite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a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1200 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C°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e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l’anatasio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rutilo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sopra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I 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1100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°.</a:t>
            </a:r>
            <a:endParaRPr lang="it-IT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914400"/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4) </a:t>
            </a:r>
            <a:r>
              <a:rPr lang="it-IT" sz="2800" b="1" dirty="0" smtClean="0">
                <a:solidFill>
                  <a:prstClr val="black"/>
                </a:solidFill>
                <a:latin typeface="Calibri" panose="020F0502020204030204"/>
              </a:rPr>
              <a:t>Non sono state evidenziate tracce di alcun legante</a:t>
            </a:r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, questo suggerisce che potrebbe essere </a:t>
            </a:r>
            <a:r>
              <a:rPr lang="it-IT" sz="2800" b="1" dirty="0" smtClean="0">
                <a:solidFill>
                  <a:prstClr val="black"/>
                </a:solidFill>
                <a:latin typeface="Calibri" panose="020F0502020204030204"/>
              </a:rPr>
              <a:t>il caolino stesso il legante</a:t>
            </a:r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it-IT" sz="2800" b="1" dirty="0" smtClean="0">
                <a:solidFill>
                  <a:prstClr val="black"/>
                </a:solidFill>
                <a:latin typeface="Calibri" panose="020F0502020204030204"/>
              </a:rPr>
              <a:t>responsabile pertanto anche dell’ottimo stato di conservazione</a:t>
            </a:r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it-IT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62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395729" y="2093976"/>
            <a:ext cx="587044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6600" dirty="0" smtClean="0"/>
              <a:t>GRAZIE PER L’ATTENZIONE</a:t>
            </a:r>
            <a:endParaRPr lang="it-IT" sz="6600" dirty="0"/>
          </a:p>
          <a:p>
            <a:r>
              <a:rPr lang="it-IT" sz="6600" dirty="0" smtClean="0"/>
              <a:t>	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17044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816" y="-49132"/>
            <a:ext cx="8596668" cy="1320800"/>
          </a:xfrm>
        </p:spPr>
        <p:txBody>
          <a:bodyPr/>
          <a:lstStyle/>
          <a:p>
            <a:pPr algn="ctr"/>
            <a:r>
              <a:rPr lang="it-IT" dirty="0" smtClean="0"/>
              <a:t>La civiltà Maya nell’area mesoamericana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pic>
        <p:nvPicPr>
          <p:cNvPr id="2050" name="Picture 2" descr="http://www.claudio-marengo.it/images/maya/ma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6" y="830997"/>
            <a:ext cx="5568569" cy="450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na-art.s3.amazonaws.com/www.bootsnall.com/articles/wp-content/uploads/2012/06/Image-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96" y="3228911"/>
            <a:ext cx="4663313" cy="282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46145" y="1568289"/>
            <a:ext cx="476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 Maya dominarono quest’area dal </a:t>
            </a:r>
            <a:r>
              <a:rPr lang="it-IT" b="1" dirty="0" smtClean="0"/>
              <a:t>VI secolo </a:t>
            </a:r>
            <a:r>
              <a:rPr lang="it-IT" b="1" dirty="0" err="1" smtClean="0"/>
              <a:t>a.C</a:t>
            </a:r>
            <a:r>
              <a:rPr lang="it-IT" dirty="0" smtClean="0"/>
              <a:t> fino al</a:t>
            </a:r>
            <a:r>
              <a:rPr lang="it-IT" dirty="0"/>
              <a:t> </a:t>
            </a:r>
            <a:r>
              <a:rPr lang="it-IT" b="1" dirty="0" smtClean="0"/>
              <a:t>1697</a:t>
            </a:r>
            <a:r>
              <a:rPr lang="it-IT" dirty="0" smtClean="0"/>
              <a:t> quando 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smtClean="0"/>
              <a:t>cadde l’ultima città stato maya ad opera degli spagnoli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23260"/>
              </p:ext>
            </p:extLst>
          </p:nvPr>
        </p:nvGraphicFramePr>
        <p:xfrm>
          <a:off x="591915" y="6331286"/>
          <a:ext cx="8329295" cy="384937"/>
        </p:xfrm>
        <a:graphic>
          <a:graphicData uri="http://schemas.openxmlformats.org/drawingml/2006/table">
            <a:tbl>
              <a:tblPr firstRow="1" bandRow="1"/>
              <a:tblGrid>
                <a:gridCol w="1776730"/>
                <a:gridCol w="1636395"/>
                <a:gridCol w="1608455"/>
                <a:gridCol w="1636395"/>
                <a:gridCol w="1671320"/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INTRODUZIONE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CAMPIONI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RISULTATI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819"/>
                    </a:solidFill>
                  </a:tcPr>
                </a:tc>
              </a:tr>
            </a:tbl>
          </a:graphicData>
        </a:graphic>
      </p:graphicFrame>
      <p:sp>
        <p:nvSpPr>
          <p:cNvPr id="4" name="Ovale 3"/>
          <p:cNvSpPr/>
          <p:nvPr/>
        </p:nvSpPr>
        <p:spPr>
          <a:xfrm>
            <a:off x="1111059" y="2320374"/>
            <a:ext cx="1051560" cy="9085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1111059" y="3621024"/>
            <a:ext cx="708597" cy="1289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20166" y="5535419"/>
            <a:ext cx="457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Periodo</a:t>
            </a:r>
            <a:r>
              <a:rPr lang="en-US" dirty="0" smtClean="0"/>
              <a:t> </a:t>
            </a:r>
            <a:r>
              <a:rPr lang="en-US" dirty="0" err="1" smtClean="0"/>
              <a:t>Classico</a:t>
            </a:r>
            <a:r>
              <a:rPr lang="en-US" dirty="0" smtClean="0"/>
              <a:t> (200 </a:t>
            </a:r>
            <a:r>
              <a:rPr lang="en-US" dirty="0"/>
              <a:t>- 250 AD to 900 AD).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90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8191" y="105009"/>
            <a:ext cx="950260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Scopo delle indagini </a:t>
            </a:r>
            <a:r>
              <a:rPr lang="it-IT" dirty="0" err="1" smtClean="0"/>
              <a:t>archeometriche</a:t>
            </a:r>
            <a:r>
              <a:rPr lang="it-IT" dirty="0" smtClean="0"/>
              <a:t>	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59605"/>
              </p:ext>
            </p:extLst>
          </p:nvPr>
        </p:nvGraphicFramePr>
        <p:xfrm>
          <a:off x="660449" y="6309200"/>
          <a:ext cx="8329295" cy="384937"/>
        </p:xfrm>
        <a:graphic>
          <a:graphicData uri="http://schemas.openxmlformats.org/drawingml/2006/table">
            <a:tbl>
              <a:tblPr firstRow="1" bandRow="1"/>
              <a:tblGrid>
                <a:gridCol w="1776730"/>
                <a:gridCol w="1636395"/>
                <a:gridCol w="1608455"/>
                <a:gridCol w="1636395"/>
                <a:gridCol w="1671320"/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SCOPO</a:t>
                      </a:r>
                      <a:endParaRPr lang="it-IT" sz="11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CAMPIONI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RISULTATI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819"/>
                    </a:solidFill>
                  </a:tcPr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80091" y="936006"/>
            <a:ext cx="10854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it-IT" sz="3000" dirty="0">
                <a:solidFill>
                  <a:prstClr val="black"/>
                </a:solidFill>
                <a:latin typeface="Calibri" panose="020F0502020204030204"/>
              </a:rPr>
              <a:t>1) Studiare la natura dello strato preparatorio «estucado</a:t>
            </a:r>
            <a:r>
              <a:rPr lang="it-IT" sz="3000" dirty="0" smtClean="0">
                <a:solidFill>
                  <a:prstClr val="black"/>
                </a:solidFill>
                <a:latin typeface="Calibri" panose="020F0502020204030204"/>
              </a:rPr>
              <a:t>»</a:t>
            </a:r>
            <a:endParaRPr lang="it-IT" sz="30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lang="it-IT" sz="3000" dirty="0" smtClean="0">
                <a:solidFill>
                  <a:prstClr val="black"/>
                </a:solidFill>
                <a:latin typeface="Calibri" panose="020F0502020204030204"/>
              </a:rPr>
              <a:t>2)</a:t>
            </a:r>
            <a:r>
              <a:rPr lang="it-IT" sz="3000" dirty="0">
                <a:solidFill>
                  <a:prstClr val="black"/>
                </a:solidFill>
                <a:latin typeface="Calibri" panose="020F0502020204030204"/>
              </a:rPr>
              <a:t> Identificare i pigmenti impiegati per l’apparato </a:t>
            </a:r>
            <a:r>
              <a:rPr lang="it-IT" sz="3000" dirty="0" smtClean="0">
                <a:solidFill>
                  <a:prstClr val="black"/>
                </a:solidFill>
                <a:latin typeface="Calibri" panose="020F0502020204030204"/>
              </a:rPr>
              <a:t>decorativo</a:t>
            </a:r>
            <a:endParaRPr lang="it-IT" sz="30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lang="it-IT" sz="3000" dirty="0" smtClean="0">
                <a:solidFill>
                  <a:prstClr val="black"/>
                </a:solidFill>
                <a:latin typeface="Calibri" panose="020F0502020204030204"/>
              </a:rPr>
              <a:t>3) Comprendere le ragioni del sorprendente stato di conservazione</a:t>
            </a:r>
            <a:endParaRPr lang="it-IT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4345913" y="2623540"/>
            <a:ext cx="1161288" cy="915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36751" y="3611065"/>
            <a:ext cx="96662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400">
              <a:buFont typeface="Wingdings" panose="05000000000000000000" pitchFamily="2" charset="2"/>
              <a:buChar char="Ø"/>
            </a:pPr>
            <a:r>
              <a:rPr lang="it-IT" sz="3000" dirty="0" smtClean="0">
                <a:solidFill>
                  <a:prstClr val="black"/>
                </a:solidFill>
                <a:latin typeface="Calibri" panose="020F0502020204030204"/>
              </a:rPr>
              <a:t>Misure di spettroscopia </a:t>
            </a:r>
            <a:r>
              <a:rPr lang="it-IT" sz="3000" b="1" dirty="0" smtClean="0">
                <a:solidFill>
                  <a:prstClr val="black"/>
                </a:solidFill>
                <a:latin typeface="Calibri" panose="020F0502020204030204"/>
              </a:rPr>
              <a:t>Raman</a:t>
            </a:r>
            <a:r>
              <a:rPr lang="it-IT" sz="3000" dirty="0" smtClean="0">
                <a:solidFill>
                  <a:prstClr val="black"/>
                </a:solidFill>
                <a:latin typeface="Calibri" panose="020F0502020204030204"/>
              </a:rPr>
              <a:t> sui campioni tal quali e sulle cross </a:t>
            </a:r>
            <a:r>
              <a:rPr lang="it-IT" sz="3000" dirty="0" err="1" smtClean="0">
                <a:solidFill>
                  <a:prstClr val="black"/>
                </a:solidFill>
                <a:latin typeface="Calibri" panose="020F0502020204030204"/>
              </a:rPr>
              <a:t>sections</a:t>
            </a:r>
            <a:endParaRPr lang="it-IT" sz="3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Ø"/>
            </a:pPr>
            <a:r>
              <a:rPr lang="it-IT" sz="3000" dirty="0" smtClean="0">
                <a:solidFill>
                  <a:prstClr val="black"/>
                </a:solidFill>
                <a:latin typeface="Calibri" panose="020F0502020204030204"/>
              </a:rPr>
              <a:t>Misure </a:t>
            </a:r>
            <a:r>
              <a:rPr lang="it-IT" sz="3000" b="1" dirty="0" smtClean="0">
                <a:solidFill>
                  <a:prstClr val="black"/>
                </a:solidFill>
                <a:latin typeface="Calibri" panose="020F0502020204030204"/>
              </a:rPr>
              <a:t>SEM/EDS</a:t>
            </a:r>
            <a:r>
              <a:rPr lang="it-IT" sz="3000" dirty="0" smtClean="0">
                <a:solidFill>
                  <a:prstClr val="black"/>
                </a:solidFill>
                <a:latin typeface="Calibri" panose="020F0502020204030204"/>
              </a:rPr>
              <a:t> sulle cross </a:t>
            </a:r>
            <a:r>
              <a:rPr lang="it-IT" sz="3000" dirty="0" err="1" smtClean="0">
                <a:solidFill>
                  <a:prstClr val="black"/>
                </a:solidFill>
                <a:latin typeface="Calibri" panose="020F0502020204030204"/>
              </a:rPr>
              <a:t>sections</a:t>
            </a:r>
            <a:endParaRPr lang="it-IT" sz="3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Ø"/>
            </a:pPr>
            <a:r>
              <a:rPr lang="it-IT" sz="3000" dirty="0" smtClean="0">
                <a:solidFill>
                  <a:prstClr val="black"/>
                </a:solidFill>
                <a:latin typeface="Calibri" panose="020F0502020204030204"/>
              </a:rPr>
              <a:t>Misure </a:t>
            </a:r>
            <a:r>
              <a:rPr lang="it-IT" sz="3000" b="1" dirty="0" smtClean="0">
                <a:solidFill>
                  <a:prstClr val="black"/>
                </a:solidFill>
                <a:latin typeface="Calibri" panose="020F0502020204030204"/>
              </a:rPr>
              <a:t>XRD</a:t>
            </a:r>
            <a:r>
              <a:rPr lang="it-IT" sz="3000" dirty="0" smtClean="0">
                <a:solidFill>
                  <a:prstClr val="black"/>
                </a:solidFill>
                <a:latin typeface="Calibri" panose="020F0502020204030204"/>
              </a:rPr>
              <a:t> su </a:t>
            </a:r>
            <a:r>
              <a:rPr lang="it-IT" sz="3000" dirty="0">
                <a:solidFill>
                  <a:prstClr val="black"/>
                </a:solidFill>
                <a:latin typeface="Calibri" panose="020F0502020204030204"/>
              </a:rPr>
              <a:t>polvere </a:t>
            </a:r>
            <a:r>
              <a:rPr lang="it-IT" sz="3000" dirty="0" smtClean="0">
                <a:solidFill>
                  <a:prstClr val="black"/>
                </a:solidFill>
                <a:latin typeface="Calibri" panose="020F0502020204030204"/>
              </a:rPr>
              <a:t>SOLO sui campioni non completamente caratterizzati mediante le altre due tecniche</a:t>
            </a:r>
            <a:endParaRPr lang="it-IT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06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0" descr="Fig1 con punti campioni02-09tif ri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9" y="696649"/>
            <a:ext cx="8089035" cy="517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52816" y="-49132"/>
            <a:ext cx="8596668" cy="1320800"/>
          </a:xfrm>
        </p:spPr>
        <p:txBody>
          <a:bodyPr/>
          <a:lstStyle/>
          <a:p>
            <a:pPr algn="ctr"/>
            <a:r>
              <a:rPr lang="it-IT" dirty="0" smtClean="0"/>
              <a:t>Campioni investigati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145249"/>
              </p:ext>
            </p:extLst>
          </p:nvPr>
        </p:nvGraphicFramePr>
        <p:xfrm>
          <a:off x="660449" y="6309200"/>
          <a:ext cx="8329295" cy="384937"/>
        </p:xfrm>
        <a:graphic>
          <a:graphicData uri="http://schemas.openxmlformats.org/drawingml/2006/table">
            <a:tbl>
              <a:tblPr firstRow="1" bandRow="1"/>
              <a:tblGrid>
                <a:gridCol w="1776730"/>
                <a:gridCol w="1636395"/>
                <a:gridCol w="1608455"/>
                <a:gridCol w="1636395"/>
                <a:gridCol w="1671320"/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CAMPIONI</a:t>
                      </a:r>
                      <a:endParaRPr lang="it-IT" sz="11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RISULTATI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819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219456" y="5887058"/>
            <a:ext cx="11740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Tutti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pezzi</a:t>
            </a:r>
            <a:r>
              <a:rPr lang="en-US" sz="1400" dirty="0" smtClean="0"/>
              <a:t> </a:t>
            </a:r>
            <a:r>
              <a:rPr lang="en-US" sz="1400" dirty="0" err="1" smtClean="0"/>
              <a:t>investigati</a:t>
            </a:r>
            <a:r>
              <a:rPr lang="en-US" sz="1400" dirty="0" smtClean="0"/>
              <a:t> </a:t>
            </a:r>
            <a:r>
              <a:rPr lang="en-US" sz="1400" dirty="0" err="1" smtClean="0"/>
              <a:t>appartengono</a:t>
            </a:r>
            <a:r>
              <a:rPr lang="en-US" sz="1400" dirty="0" smtClean="0"/>
              <a:t> </a:t>
            </a:r>
            <a:r>
              <a:rPr lang="en-US" sz="1400" dirty="0" err="1" smtClean="0"/>
              <a:t>alla</a:t>
            </a:r>
            <a:r>
              <a:rPr lang="en-US" sz="1400" dirty="0" smtClean="0"/>
              <a:t> </a:t>
            </a:r>
            <a:r>
              <a:rPr lang="en-US" sz="1400" dirty="0" err="1" smtClean="0"/>
              <a:t>collezione</a:t>
            </a:r>
            <a:r>
              <a:rPr lang="en-US" sz="1400" dirty="0" smtClean="0"/>
              <a:t> del </a:t>
            </a:r>
            <a:r>
              <a:rPr lang="en-US" sz="1400" dirty="0" err="1" smtClean="0"/>
              <a:t>Museo</a:t>
            </a:r>
            <a:r>
              <a:rPr lang="en-US" sz="1400" dirty="0" smtClean="0"/>
              <a:t> </a:t>
            </a:r>
            <a:r>
              <a:rPr lang="en-US" sz="1400" dirty="0" err="1" smtClean="0"/>
              <a:t>Nazionale</a:t>
            </a:r>
            <a:r>
              <a:rPr lang="en-US" sz="1400" dirty="0" smtClean="0"/>
              <a:t> di </a:t>
            </a:r>
            <a:r>
              <a:rPr lang="en-US" sz="1400" dirty="0" err="1" smtClean="0"/>
              <a:t>Antropologia</a:t>
            </a:r>
            <a:r>
              <a:rPr lang="en-US" sz="1400" dirty="0" smtClean="0"/>
              <a:t> "</a:t>
            </a:r>
            <a:r>
              <a:rPr lang="en-US" sz="1400" dirty="0"/>
              <a:t>Dr. David J. Guzman " in El Salvador.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1571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8191" y="105009"/>
            <a:ext cx="950260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1. Studiare </a:t>
            </a:r>
            <a:r>
              <a:rPr lang="it-IT" dirty="0"/>
              <a:t>la natura dello strato preparatorio «estucado»</a:t>
            </a:r>
          </a:p>
          <a:p>
            <a:r>
              <a:rPr lang="it-IT" dirty="0" smtClean="0"/>
              <a:t>	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25735"/>
              </p:ext>
            </p:extLst>
          </p:nvPr>
        </p:nvGraphicFramePr>
        <p:xfrm>
          <a:off x="660449" y="6309200"/>
          <a:ext cx="8329295" cy="384937"/>
        </p:xfrm>
        <a:graphic>
          <a:graphicData uri="http://schemas.openxmlformats.org/drawingml/2006/table">
            <a:tbl>
              <a:tblPr firstRow="1" bandRow="1"/>
              <a:tblGrid>
                <a:gridCol w="1776730"/>
                <a:gridCol w="1636395"/>
                <a:gridCol w="1608455"/>
                <a:gridCol w="1636395"/>
                <a:gridCol w="1671320"/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CAMPIONI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RISULTATI</a:t>
                      </a:r>
                      <a:endParaRPr lang="it-IT" sz="11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819"/>
                    </a:solidFill>
                  </a:tcPr>
                </a:tc>
              </a:tr>
            </a:tbl>
          </a:graphicData>
        </a:graphic>
      </p:graphicFrame>
      <p:pic>
        <p:nvPicPr>
          <p:cNvPr id="5122" name="Immagin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77" y="1768047"/>
            <a:ext cx="8025767" cy="293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780615" y="5206222"/>
            <a:ext cx="1560306" cy="49244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SEM/EDS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3884149" y="5455401"/>
            <a:ext cx="1881893" cy="4572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109383" y="5190834"/>
            <a:ext cx="2880361" cy="52322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 smtClean="0"/>
              <a:t>Si, Al, </a:t>
            </a:r>
            <a:r>
              <a:rPr lang="en-US" sz="2800" dirty="0" err="1" smtClean="0"/>
              <a:t>Ti</a:t>
            </a:r>
            <a:r>
              <a:rPr lang="en-US" sz="2800" dirty="0" smtClean="0"/>
              <a:t> e Fe</a:t>
            </a:r>
            <a:endParaRPr kumimoji="0" lang="it-IT" sz="26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59984" y="1139614"/>
            <a:ext cx="9241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Lo spessore dello strato di stucco varia fra i 120 ed i 280 </a:t>
            </a:r>
            <a:r>
              <a:rPr lang="en-US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m.</a:t>
            </a:r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18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8191" y="105009"/>
            <a:ext cx="950260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1. Studiare </a:t>
            </a:r>
            <a:r>
              <a:rPr lang="it-IT" dirty="0"/>
              <a:t>la natura dello strato preparatorio «estucado»</a:t>
            </a:r>
          </a:p>
          <a:p>
            <a:r>
              <a:rPr lang="it-IT" dirty="0" smtClean="0"/>
              <a:t>	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25735"/>
              </p:ext>
            </p:extLst>
          </p:nvPr>
        </p:nvGraphicFramePr>
        <p:xfrm>
          <a:off x="660449" y="6309200"/>
          <a:ext cx="8329295" cy="384937"/>
        </p:xfrm>
        <a:graphic>
          <a:graphicData uri="http://schemas.openxmlformats.org/drawingml/2006/table">
            <a:tbl>
              <a:tblPr firstRow="1" bandRow="1"/>
              <a:tblGrid>
                <a:gridCol w="1776730"/>
                <a:gridCol w="1636395"/>
                <a:gridCol w="1608455"/>
                <a:gridCol w="1636395"/>
                <a:gridCol w="1671320"/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CAMPIONI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RISULTATI</a:t>
                      </a:r>
                      <a:endParaRPr lang="it-IT" sz="11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819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00455" y="1179587"/>
            <a:ext cx="1560306" cy="49244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Raman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9104" r="10847" b="3782"/>
          <a:stretch/>
        </p:blipFill>
        <p:spPr>
          <a:xfrm>
            <a:off x="2391155" y="893807"/>
            <a:ext cx="6598589" cy="51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4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25" y="1179587"/>
            <a:ext cx="7192460" cy="466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8191" y="105009"/>
            <a:ext cx="950260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1. Studiare </a:t>
            </a:r>
            <a:r>
              <a:rPr lang="it-IT" dirty="0"/>
              <a:t>la natura dello strato preparatorio «estucado»</a:t>
            </a:r>
          </a:p>
          <a:p>
            <a:r>
              <a:rPr lang="it-IT" dirty="0" smtClean="0"/>
              <a:t>	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25735"/>
              </p:ext>
            </p:extLst>
          </p:nvPr>
        </p:nvGraphicFramePr>
        <p:xfrm>
          <a:off x="660449" y="6309200"/>
          <a:ext cx="8329295" cy="384937"/>
        </p:xfrm>
        <a:graphic>
          <a:graphicData uri="http://schemas.openxmlformats.org/drawingml/2006/table">
            <a:tbl>
              <a:tblPr firstRow="1" bandRow="1"/>
              <a:tblGrid>
                <a:gridCol w="1776730"/>
                <a:gridCol w="1636395"/>
                <a:gridCol w="1608455"/>
                <a:gridCol w="1636395"/>
                <a:gridCol w="1671320"/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CAMPIONI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RISULTATI</a:t>
                      </a:r>
                      <a:endParaRPr lang="it-IT" sz="11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819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00455" y="1179587"/>
            <a:ext cx="1560306" cy="49244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XRD</a:t>
            </a:r>
          </a:p>
        </p:txBody>
      </p:sp>
      <p:sp>
        <p:nvSpPr>
          <p:cNvPr id="2" name="Rettangolo 1"/>
          <p:cNvSpPr/>
          <p:nvPr/>
        </p:nvSpPr>
        <p:spPr>
          <a:xfrm>
            <a:off x="3427506" y="1475888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CAOLINO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[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(OH)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3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57775"/>
            <a:ext cx="99130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2. Identificare i pigmenti impiegati per l’apparato decorativo</a:t>
            </a:r>
          </a:p>
          <a:p>
            <a:r>
              <a:rPr lang="it-IT" dirty="0" smtClean="0"/>
              <a:t>	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25735"/>
              </p:ext>
            </p:extLst>
          </p:nvPr>
        </p:nvGraphicFramePr>
        <p:xfrm>
          <a:off x="660449" y="6309200"/>
          <a:ext cx="8329295" cy="384937"/>
        </p:xfrm>
        <a:graphic>
          <a:graphicData uri="http://schemas.openxmlformats.org/drawingml/2006/table">
            <a:tbl>
              <a:tblPr firstRow="1" bandRow="1"/>
              <a:tblGrid>
                <a:gridCol w="1776730"/>
                <a:gridCol w="1636395"/>
                <a:gridCol w="1608455"/>
                <a:gridCol w="1636395"/>
                <a:gridCol w="1671320"/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CAMPIONI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RISULTATI</a:t>
                      </a:r>
                      <a:endParaRPr lang="it-IT" sz="11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819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22121" y="1425807"/>
            <a:ext cx="1560306" cy="49244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Rossi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2121" y="4075471"/>
            <a:ext cx="1560306" cy="49244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Gialli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2182310" y="1672028"/>
            <a:ext cx="706139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2111246" y="4321692"/>
            <a:ext cx="706139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182513" y="1965482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/>
              <a:t>Campioni </a:t>
            </a:r>
          </a:p>
          <a:p>
            <a:pPr algn="ctr"/>
            <a:r>
              <a:rPr lang="pt-BR" dirty="0" smtClean="0"/>
              <a:t>1</a:t>
            </a:r>
            <a:r>
              <a:rPr lang="pt-BR" dirty="0"/>
              <a:t>, 2, 5, 7, 10, 15</a:t>
            </a:r>
            <a:endParaRPr lang="it-IT" dirty="0"/>
          </a:p>
        </p:txBody>
      </p:sp>
      <p:pic>
        <p:nvPicPr>
          <p:cNvPr id="21" name="Immagine 20" descr="M5_6.3X_fro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6760" y="981748"/>
            <a:ext cx="1952349" cy="144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magine 21" descr="M8_8X_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6056" y="3723918"/>
            <a:ext cx="1774863" cy="131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ttangolo 23"/>
          <p:cNvSpPr/>
          <p:nvPr/>
        </p:nvSpPr>
        <p:spPr>
          <a:xfrm>
            <a:off x="322121" y="4602821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Campioni 8, 17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084512" y="1931629"/>
            <a:ext cx="39941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5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965582" y="4655843"/>
            <a:ext cx="39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8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5041334" y="1678125"/>
            <a:ext cx="706139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4959037" y="4327788"/>
            <a:ext cx="706139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t="9200" r="9936"/>
          <a:stretch/>
        </p:blipFill>
        <p:spPr>
          <a:xfrm>
            <a:off x="5916168" y="499044"/>
            <a:ext cx="3383280" cy="2744194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8989" r="10642"/>
          <a:stretch/>
        </p:blipFill>
        <p:spPr>
          <a:xfrm>
            <a:off x="5770857" y="3283543"/>
            <a:ext cx="3639312" cy="2973744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2735250" y="2560743"/>
            <a:ext cx="2473386" cy="4001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SEM/EDS: </a:t>
            </a:r>
            <a:r>
              <a:rPr kumimoji="0" lang="it-IT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Si, Al,</a:t>
            </a:r>
            <a:r>
              <a:rPr kumimoji="0" lang="it-IT" sz="20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Fe</a:t>
            </a:r>
            <a:r>
              <a:rPr kumimoji="0" lang="it-IT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2735250" y="5236696"/>
            <a:ext cx="2473386" cy="4001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SEM/EDS: </a:t>
            </a:r>
            <a:r>
              <a:rPr kumimoji="0" lang="it-IT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Si, Al,</a:t>
            </a:r>
            <a:r>
              <a:rPr kumimoji="0" lang="it-IT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Fe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5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/>
      <p:bldP spid="24" grpId="0"/>
      <p:bldP spid="26" grpId="0"/>
      <p:bldP spid="31" grpId="0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410169" y="0"/>
            <a:ext cx="278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CONGRESSO NAZIONALE SIF 21-25 settembre 2015</a:t>
            </a:r>
          </a:p>
          <a:p>
            <a:pPr algn="ctr"/>
            <a:r>
              <a:rPr lang="it-IT" sz="1600" dirty="0" smtClean="0"/>
              <a:t>Roma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57775"/>
            <a:ext cx="99130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2. Identificare i pigmenti impiegati per l’apparato decorativo</a:t>
            </a:r>
          </a:p>
          <a:p>
            <a:r>
              <a:rPr lang="it-IT" dirty="0" smtClean="0"/>
              <a:t>	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25735"/>
              </p:ext>
            </p:extLst>
          </p:nvPr>
        </p:nvGraphicFramePr>
        <p:xfrm>
          <a:off x="660449" y="6309200"/>
          <a:ext cx="8329295" cy="384937"/>
        </p:xfrm>
        <a:graphic>
          <a:graphicData uri="http://schemas.openxmlformats.org/drawingml/2006/table">
            <a:tbl>
              <a:tblPr firstRow="1" bandRow="1"/>
              <a:tblGrid>
                <a:gridCol w="1776730"/>
                <a:gridCol w="1636395"/>
                <a:gridCol w="1608455"/>
                <a:gridCol w="1636395"/>
                <a:gridCol w="1671320"/>
              </a:tblGrid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CAMPIONI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accent5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RISULTATI</a:t>
                      </a:r>
                      <a:endParaRPr lang="it-IT" sz="11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CONCLUSIONI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819"/>
                    </a:solidFill>
                  </a:tcPr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322121" y="1578838"/>
            <a:ext cx="1560306" cy="49244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Verdi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22121" y="4431445"/>
            <a:ext cx="1560306" cy="49244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Blu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2116748" y="1827982"/>
            <a:ext cx="706139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2041604" y="4677666"/>
            <a:ext cx="706139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488" y="1204727"/>
            <a:ext cx="1771314" cy="1313802"/>
          </a:xfrm>
          <a:prstGeom prst="rect">
            <a:avLst/>
          </a:prstGeom>
        </p:spPr>
      </p:pic>
      <p:pic>
        <p:nvPicPr>
          <p:cNvPr id="25" name="Immagine 24" descr="M16_2.5X_fronte.jpg"/>
          <p:cNvPicPr>
            <a:picLocks noChangeAspect="1"/>
          </p:cNvPicPr>
          <p:nvPr/>
        </p:nvPicPr>
        <p:blipFill>
          <a:blip r:embed="rId3" cstate="print"/>
          <a:srcRect r="13667"/>
          <a:stretch>
            <a:fillRect/>
          </a:stretch>
        </p:blipFill>
        <p:spPr>
          <a:xfrm>
            <a:off x="2828800" y="4083770"/>
            <a:ext cx="1771314" cy="129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ttangolo 22"/>
          <p:cNvSpPr/>
          <p:nvPr/>
        </p:nvSpPr>
        <p:spPr>
          <a:xfrm>
            <a:off x="494575" y="2098628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Campioni</a:t>
            </a:r>
          </a:p>
          <a:p>
            <a:pPr algn="ctr"/>
            <a:r>
              <a:rPr lang="it-IT" dirty="0" smtClean="0"/>
              <a:t> </a:t>
            </a:r>
            <a:r>
              <a:rPr lang="it-IT" dirty="0"/>
              <a:t>4, 5, 6 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494575" y="4897184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Campioni </a:t>
            </a:r>
          </a:p>
          <a:p>
            <a:pPr algn="ctr"/>
            <a:r>
              <a:rPr lang="it-IT" dirty="0" smtClean="0"/>
              <a:t>9, 16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973488" y="2149602"/>
            <a:ext cx="39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4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822887" y="5002028"/>
            <a:ext cx="51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16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36" name="Connettore 2 35"/>
          <p:cNvCxnSpPr/>
          <p:nvPr/>
        </p:nvCxnSpPr>
        <p:spPr>
          <a:xfrm>
            <a:off x="4838612" y="1834078"/>
            <a:ext cx="706139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2185416" y="2635648"/>
            <a:ext cx="3236976" cy="4001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SEM/EDS: </a:t>
            </a:r>
            <a:r>
              <a:rPr kumimoji="0" lang="it-IT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Si, Al,</a:t>
            </a:r>
            <a:r>
              <a:rPr kumimoji="0" lang="it-IT" sz="20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K, Fe, Mg</a:t>
            </a:r>
            <a:r>
              <a:rPr kumimoji="0" lang="it-IT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643151" y="5556087"/>
            <a:ext cx="2473386" cy="4001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SEM/EDS: </a:t>
            </a:r>
            <a:r>
              <a:rPr kumimoji="0" lang="it-IT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Si, Al</a:t>
            </a:r>
            <a:endParaRPr kumimoji="0" lang="it-IT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8862" r="10261"/>
          <a:stretch/>
        </p:blipFill>
        <p:spPr>
          <a:xfrm>
            <a:off x="5796375" y="372680"/>
            <a:ext cx="3630168" cy="2977896"/>
          </a:xfrm>
          <a:prstGeom prst="rect">
            <a:avLst/>
          </a:prstGeom>
        </p:spPr>
      </p:pic>
      <p:cxnSp>
        <p:nvCxnSpPr>
          <p:cNvPr id="21" name="Connettore 2 20"/>
          <p:cNvCxnSpPr/>
          <p:nvPr/>
        </p:nvCxnSpPr>
        <p:spPr>
          <a:xfrm>
            <a:off x="4744802" y="4768440"/>
            <a:ext cx="706139" cy="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9981" r="10847" b="3265"/>
          <a:stretch/>
        </p:blipFill>
        <p:spPr>
          <a:xfrm>
            <a:off x="5718942" y="3408815"/>
            <a:ext cx="3797163" cy="29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3" grpId="0"/>
      <p:bldP spid="28" grpId="0"/>
      <p:bldP spid="30" grpId="0"/>
      <p:bldP spid="33" grpId="0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626</TotalTime>
  <Words>721</Words>
  <Application>Microsoft Office PowerPoint</Application>
  <PresentationFormat>Widescreen</PresentationFormat>
  <Paragraphs>173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Sfaccettatura</vt:lpstr>
      <vt:lpstr>CARATTERIZZAZIONE DELL’APPARATO PITTORICO DI CERAMICHE ESTUCADO MEDIANTE SPETTROSCOPIA RAMAN, SEM/EDS e XRD</vt:lpstr>
      <vt:lpstr>La civiltà Maya nell’area mesoamericana</vt:lpstr>
      <vt:lpstr>Presentazione standard di PowerPoint</vt:lpstr>
      <vt:lpstr>Campioni investigati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RAMAN su CAMPIONI SUDAN</dc:title>
  <dc:creator>Armida Sodo</dc:creator>
  <cp:lastModifiedBy>Armida Sodo</cp:lastModifiedBy>
  <cp:revision>48</cp:revision>
  <dcterms:created xsi:type="dcterms:W3CDTF">2015-06-11T10:22:57Z</dcterms:created>
  <dcterms:modified xsi:type="dcterms:W3CDTF">2015-09-18T09:49:23Z</dcterms:modified>
</cp:coreProperties>
</file>