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1"/>
  </p:notesMasterIdLst>
  <p:sldIdLst>
    <p:sldId id="259" r:id="rId2"/>
    <p:sldId id="262" r:id="rId3"/>
    <p:sldId id="300" r:id="rId4"/>
    <p:sldId id="301" r:id="rId5"/>
    <p:sldId id="302" r:id="rId6"/>
    <p:sldId id="303" r:id="rId7"/>
    <p:sldId id="271" r:id="rId8"/>
    <p:sldId id="281" r:id="rId9"/>
    <p:sldId id="282" r:id="rId10"/>
    <p:sldId id="284" r:id="rId11"/>
    <p:sldId id="278" r:id="rId12"/>
    <p:sldId id="279" r:id="rId13"/>
    <p:sldId id="307" r:id="rId14"/>
    <p:sldId id="291" r:id="rId15"/>
    <p:sldId id="292" r:id="rId16"/>
    <p:sldId id="297" r:id="rId17"/>
    <p:sldId id="274" r:id="rId18"/>
    <p:sldId id="304" r:id="rId19"/>
    <p:sldId id="306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CAFE"/>
    <a:srgbClr val="FF950E"/>
    <a:srgbClr val="F1AAAE"/>
    <a:srgbClr val="AD7DA7"/>
    <a:srgbClr val="A34E78"/>
    <a:srgbClr val="9A99FF"/>
    <a:srgbClr val="3399FE"/>
    <a:srgbClr val="AEA79F"/>
    <a:srgbClr val="75AA68"/>
    <a:srgbClr val="889F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03" autoAdjust="0"/>
    <p:restoredTop sz="85891" autoAdjust="0"/>
  </p:normalViewPr>
  <p:slideViewPr>
    <p:cSldViewPr>
      <p:cViewPr varScale="1">
        <p:scale>
          <a:sx n="76" d="100"/>
          <a:sy n="76" d="100"/>
        </p:scale>
        <p:origin x="131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2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4BFC0-4705-469C-A4FA-93460F62AB9B}" type="datetimeFigureOut">
              <a:rPr lang="it-IT" smtClean="0"/>
              <a:t>23/09/2015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73191-A798-4F2F-B89C-63CF8DD9FE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3282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73191-A798-4F2F-B89C-63CF8DD9FE87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2389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73191-A798-4F2F-B89C-63CF8DD9FE87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1201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73191-A798-4F2F-B89C-63CF8DD9FE87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7088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73191-A798-4F2F-B89C-63CF8DD9FE87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3671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73191-A798-4F2F-B89C-63CF8DD9FE87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8205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73191-A798-4F2F-B89C-63CF8DD9FE87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4591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73191-A798-4F2F-B89C-63CF8DD9FE87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9766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73191-A798-4F2F-B89C-63CF8DD9FE87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9133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73191-A798-4F2F-B89C-63CF8DD9FE87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5069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La</a:t>
            </a:r>
            <a:r>
              <a:rPr lang="it-IT" baseline="0" dirty="0" smtClean="0"/>
              <a:t> prova sul campo del progetto è stata una serie di sessioni di test nella Beam Test Facility all’interno del complesso dell’acceleratore Dafne. </a:t>
            </a:r>
          </a:p>
          <a:p>
            <a:r>
              <a:rPr lang="it-IT" baseline="0" dirty="0" smtClean="0"/>
              <a:t>Lo schema di funzionamento della BTF, riportato in figura,  è il seguente: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baseline="0" dirty="0" smtClean="0"/>
              <a:t>Il fascio di particelle proveniente direttamente dal LINAC interagisce con un bersaglio in rame, le particelle ottenute vanno a comporre il fascio secondario.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baseline="0" dirty="0" smtClean="0"/>
              <a:t>Il fascio secondario viene sottosposto a selezione energetica, selezione sulla molteplicità e selezione sulla posizione.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baseline="0" dirty="0" smtClean="0"/>
              <a:t>Per la </a:t>
            </a:r>
            <a:r>
              <a:rPr lang="it-IT" baseline="0" dirty="0" smtClean="0"/>
              <a:t>selezione (oltre ad altri dispositivi come degli </a:t>
            </a:r>
            <a:r>
              <a:rPr lang="it-IT" baseline="0" dirty="0" err="1" smtClean="0"/>
              <a:t>scraper</a:t>
            </a:r>
            <a:r>
              <a:rPr lang="it-IT" baseline="0" dirty="0" smtClean="0"/>
              <a:t>) </a:t>
            </a:r>
            <a:r>
              <a:rPr lang="it-IT" baseline="0" dirty="0" smtClean="0"/>
              <a:t>vengono utilizzati 8 magneti, di cui 2 dipoli e 6 quadrupoli.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baseline="0" dirty="0" smtClean="0"/>
              <a:t>I test effettuati riguardano in particolare il controllo dei magneti in funzione.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73191-A798-4F2F-B89C-63CF8DD9FE87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0647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 test sono</a:t>
            </a:r>
            <a:r>
              <a:rPr lang="it-IT" baseline="0" dirty="0" smtClean="0"/>
              <a:t> stati svolti in 4 sessioni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baseline="0" dirty="0" smtClean="0"/>
              <a:t>Nella prima sessione i magneti sono stati controllati utilizzando il bus di controllo di Dafne (DCS).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baseline="0" dirty="0" smtClean="0"/>
              <a:t>Nella seconda/terza sessione  è stata utilizzata un’implementazione di una CU su una </a:t>
            </a:r>
            <a:r>
              <a:rPr lang="it-IT" baseline="0" dirty="0" err="1" smtClean="0"/>
              <a:t>Beaglebone</a:t>
            </a:r>
            <a:r>
              <a:rPr lang="it-IT" baseline="0" dirty="0" smtClean="0"/>
              <a:t>; in queste sessioni l’attività di </a:t>
            </a:r>
            <a:r>
              <a:rPr lang="it-IT" baseline="0" dirty="0" err="1" smtClean="0"/>
              <a:t>debug</a:t>
            </a:r>
            <a:r>
              <a:rPr lang="it-IT" baseline="0" dirty="0" smtClean="0"/>
              <a:t> sulle componenti del </a:t>
            </a:r>
            <a:r>
              <a:rPr lang="it-IT" baseline="0" dirty="0" err="1" smtClean="0"/>
              <a:t>framework</a:t>
            </a:r>
            <a:r>
              <a:rPr lang="it-IT" baseline="0" dirty="0" smtClean="0"/>
              <a:t> è stata particolarmente intensa.</a:t>
            </a:r>
            <a:endParaRPr lang="it-IT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baseline="0" dirty="0" smtClean="0"/>
              <a:t>Nella quarta sessione si è utilizzata l’infrastruttura di test sviluppata per: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it-IT" baseline="0" dirty="0" smtClean="0"/>
              <a:t>effettuare il DAQ tipico della </a:t>
            </a:r>
            <a:r>
              <a:rPr lang="it-IT" baseline="0" dirty="0" smtClean="0"/>
              <a:t>BTF, non presente nelle precedenti sessioni di test.</a:t>
            </a:r>
            <a:endParaRPr lang="it-IT" baseline="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it-IT" baseline="0" dirty="0" smtClean="0"/>
              <a:t>utilizzare i dati di posizione (fit gaussiano e posizione del centroide del fascio) al fine di ottenere feedback per il controllo del magnete DHSTB002 relativamente al piano orizzontale.  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it-IT" baseline="0" dirty="0" smtClean="0"/>
              <a:t>A questo scopo sono stati utilizzati come rilevatori di posizione un odoscopio a fibre scintillanti e un fitpix al silicio.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73191-A798-4F2F-B89C-63CF8DD9FE87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7251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685800" y="1484785"/>
            <a:ext cx="7772400" cy="1728192"/>
          </a:xfrm>
        </p:spPr>
        <p:txBody>
          <a:bodyPr/>
          <a:lstStyle>
            <a:lvl1pPr>
              <a:defRPr baseline="0">
                <a:solidFill>
                  <a:srgbClr val="EF8768"/>
                </a:solidFill>
              </a:defRPr>
            </a:lvl1pPr>
          </a:lstStyle>
          <a:p>
            <a:r>
              <a:rPr lang="it-IT" dirty="0" smtClean="0"/>
              <a:t>Titolo Presentazione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429000"/>
            <a:ext cx="6400800" cy="576064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Nome Evento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913" y="5387076"/>
            <a:ext cx="3525408" cy="674209"/>
          </a:xfrm>
          <a:prstGeom prst="rect">
            <a:avLst/>
          </a:prstGeom>
        </p:spPr>
      </p:pic>
      <p:pic>
        <p:nvPicPr>
          <p:cNvPr id="1026" name="Picture 2" descr="http://www.infn.it/logo/weblogo1.gi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157192"/>
            <a:ext cx="1779170" cy="113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8"/>
          <p:cNvSpPr/>
          <p:nvPr userDrawn="1"/>
        </p:nvSpPr>
        <p:spPr>
          <a:xfrm rot="16200000">
            <a:off x="4441677" y="2155675"/>
            <a:ext cx="260647" cy="9144002"/>
          </a:xfrm>
          <a:prstGeom prst="rect">
            <a:avLst/>
          </a:prstGeom>
          <a:gradFill flip="none" rotWithShape="1">
            <a:gsLst>
              <a:gs pos="100000">
                <a:srgbClr val="8C96C6"/>
              </a:gs>
              <a:gs pos="0">
                <a:srgbClr val="EF8768"/>
              </a:gs>
              <a:gs pos="66000">
                <a:srgbClr val="CBDC8C"/>
              </a:gs>
              <a:gs pos="33000">
                <a:srgbClr val="FFDC80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 userDrawn="1"/>
        </p:nvSpPr>
        <p:spPr>
          <a:xfrm rot="16200000">
            <a:off x="4153644" y="-4153646"/>
            <a:ext cx="836711" cy="9144002"/>
          </a:xfrm>
          <a:prstGeom prst="rect">
            <a:avLst/>
          </a:prstGeom>
          <a:gradFill flip="none" rotWithShape="1">
            <a:gsLst>
              <a:gs pos="100000">
                <a:srgbClr val="8C96C6"/>
              </a:gs>
              <a:gs pos="0">
                <a:srgbClr val="EF8768"/>
              </a:gs>
              <a:gs pos="66000">
                <a:srgbClr val="CBDC8C"/>
              </a:gs>
              <a:gs pos="33000">
                <a:srgbClr val="FFDC80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Segnaposto testo 17"/>
          <p:cNvSpPr>
            <a:spLocks noGrp="1"/>
          </p:cNvSpPr>
          <p:nvPr>
            <p:ph type="body" sz="quarter" idx="10" hasCustomPrompt="1"/>
          </p:nvPr>
        </p:nvSpPr>
        <p:spPr>
          <a:xfrm>
            <a:off x="2411413" y="4365625"/>
            <a:ext cx="4321175" cy="431800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6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dirty="0" smtClean="0"/>
              <a:t>Relatore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23849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251520" y="116632"/>
            <a:ext cx="8568000" cy="814100"/>
          </a:xfrm>
        </p:spPr>
        <p:txBody>
          <a:bodyPr lIns="0" rIns="0"/>
          <a:lstStyle>
            <a:lvl1pPr algn="l">
              <a:defRPr>
                <a:solidFill>
                  <a:srgbClr val="EF8768"/>
                </a:solidFill>
              </a:defRPr>
            </a:lvl1pPr>
          </a:lstStyle>
          <a:p>
            <a:r>
              <a:rPr lang="it-IT" dirty="0" smtClean="0"/>
              <a:t>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buClr>
                <a:srgbClr val="EF8768"/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rgbClr val="8C96C6"/>
              </a:buClr>
              <a:defRPr/>
            </a:lvl2pPr>
            <a:lvl3pPr>
              <a:buClr>
                <a:srgbClr val="CBDC8C"/>
              </a:buClr>
              <a:defRPr/>
            </a:lvl3pPr>
            <a:lvl4pPr>
              <a:buClr>
                <a:srgbClr val="FFDC80"/>
              </a:buClr>
              <a:defRPr/>
            </a:lvl4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7" name="Rettangolo 6"/>
          <p:cNvSpPr/>
          <p:nvPr userDrawn="1"/>
        </p:nvSpPr>
        <p:spPr>
          <a:xfrm>
            <a:off x="6111176" y="6174000"/>
            <a:ext cx="18000" cy="684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6321449"/>
            <a:ext cx="2195736" cy="419919"/>
          </a:xfrm>
          <a:prstGeom prst="rect">
            <a:avLst/>
          </a:prstGeom>
        </p:spPr>
      </p:pic>
      <p:sp>
        <p:nvSpPr>
          <p:cNvPr id="9" name="Rettangolo 8"/>
          <p:cNvSpPr/>
          <p:nvPr userDrawn="1"/>
        </p:nvSpPr>
        <p:spPr>
          <a:xfrm rot="16200000">
            <a:off x="4526520" y="-3366279"/>
            <a:ext cx="18000" cy="8568000"/>
          </a:xfrm>
          <a:prstGeom prst="rect">
            <a:avLst/>
          </a:prstGeom>
          <a:gradFill flip="none" rotWithShape="1">
            <a:gsLst>
              <a:gs pos="100000">
                <a:srgbClr val="8C96C6"/>
              </a:gs>
              <a:gs pos="0">
                <a:srgbClr val="EF8768"/>
              </a:gs>
              <a:gs pos="66000">
                <a:srgbClr val="CBDC8C"/>
              </a:gs>
              <a:gs pos="33000">
                <a:srgbClr val="FFDC80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1"/>
          </p:nvPr>
        </p:nvSpPr>
        <p:spPr>
          <a:xfrm>
            <a:off x="5292080" y="6348846"/>
            <a:ext cx="477416" cy="365125"/>
          </a:xfrm>
        </p:spPr>
        <p:txBody>
          <a:bodyPr/>
          <a:lstStyle/>
          <a:p>
            <a:fld id="{859095D9-4ECF-4EA8-895D-AF2721EDDA3E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6349608"/>
            <a:ext cx="4752975" cy="3636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lang="it-IT" sz="1600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it-IT" sz="1400" dirty="0" smtClean="0"/>
              <a:t>101° Congresso Nazionale della Societa' Italiana di Fisica</a:t>
            </a:r>
          </a:p>
        </p:txBody>
      </p:sp>
    </p:spTree>
    <p:extLst>
      <p:ext uri="{BB962C8B-B14F-4D97-AF65-F5344CB8AC3E}">
        <p14:creationId xmlns:p14="http://schemas.microsoft.com/office/powerpoint/2010/main" val="2027479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 userDrawn="1"/>
        </p:nvSpPr>
        <p:spPr>
          <a:xfrm>
            <a:off x="6111176" y="6174000"/>
            <a:ext cx="18000" cy="684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6321449"/>
            <a:ext cx="2195736" cy="419919"/>
          </a:xfrm>
          <a:prstGeom prst="rect">
            <a:avLst/>
          </a:prstGeom>
        </p:spPr>
      </p:pic>
      <p:sp>
        <p:nvSpPr>
          <p:cNvPr id="8" name="Rettangolo 7"/>
          <p:cNvSpPr/>
          <p:nvPr userDrawn="1"/>
        </p:nvSpPr>
        <p:spPr>
          <a:xfrm rot="16200000">
            <a:off x="4526520" y="-3366279"/>
            <a:ext cx="18000" cy="8568000"/>
          </a:xfrm>
          <a:prstGeom prst="rect">
            <a:avLst/>
          </a:prstGeom>
          <a:gradFill flip="none" rotWithShape="1">
            <a:gsLst>
              <a:gs pos="100000">
                <a:srgbClr val="8C96C6"/>
              </a:gs>
              <a:gs pos="0">
                <a:srgbClr val="EF8768"/>
              </a:gs>
              <a:gs pos="66000">
                <a:srgbClr val="CBDC8C"/>
              </a:gs>
              <a:gs pos="33000">
                <a:srgbClr val="FFDC80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Titolo 1"/>
          <p:cNvSpPr>
            <a:spLocks noGrp="1"/>
          </p:cNvSpPr>
          <p:nvPr>
            <p:ph type="title" hasCustomPrompt="1"/>
          </p:nvPr>
        </p:nvSpPr>
        <p:spPr>
          <a:xfrm>
            <a:off x="251520" y="116632"/>
            <a:ext cx="8568000" cy="814100"/>
          </a:xfrm>
        </p:spPr>
        <p:txBody>
          <a:bodyPr lIns="0" rIns="0"/>
          <a:lstStyle>
            <a:lvl1pPr algn="l">
              <a:defRPr>
                <a:solidFill>
                  <a:srgbClr val="EF8768"/>
                </a:solidFill>
              </a:defRPr>
            </a:lvl1pPr>
          </a:lstStyle>
          <a:p>
            <a:r>
              <a:rPr lang="it-IT" dirty="0" smtClean="0"/>
              <a:t>Titolo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9095D9-4ECF-4EA8-895D-AF2721EDDA3E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10" name="Segnaposto tes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6349608"/>
            <a:ext cx="4824536" cy="3636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lang="it-IT" sz="1600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it-IT" dirty="0" smtClean="0"/>
              <a:t>101° Congresso Nazionale della Societa' Italiana di Fisica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58443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 userDrawn="1"/>
        </p:nvSpPr>
        <p:spPr>
          <a:xfrm>
            <a:off x="6111176" y="6174000"/>
            <a:ext cx="18000" cy="684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6321449"/>
            <a:ext cx="2195736" cy="419919"/>
          </a:xfrm>
          <a:prstGeom prst="rect">
            <a:avLst/>
          </a:prstGeom>
        </p:spPr>
      </p:pic>
      <p:sp>
        <p:nvSpPr>
          <p:cNvPr id="7" name="Rettangolo 6"/>
          <p:cNvSpPr/>
          <p:nvPr userDrawn="1"/>
        </p:nvSpPr>
        <p:spPr>
          <a:xfrm rot="16200000">
            <a:off x="4526520" y="-3366279"/>
            <a:ext cx="18000" cy="8568000"/>
          </a:xfrm>
          <a:prstGeom prst="rect">
            <a:avLst/>
          </a:prstGeom>
          <a:gradFill flip="none" rotWithShape="1">
            <a:gsLst>
              <a:gs pos="100000">
                <a:srgbClr val="8C96C6"/>
              </a:gs>
              <a:gs pos="0">
                <a:srgbClr val="EF8768"/>
              </a:gs>
              <a:gs pos="66000">
                <a:srgbClr val="CBDC8C"/>
              </a:gs>
              <a:gs pos="33000">
                <a:srgbClr val="FFDC80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olo 1"/>
          <p:cNvSpPr>
            <a:spLocks noGrp="1"/>
          </p:cNvSpPr>
          <p:nvPr>
            <p:ph type="title" hasCustomPrompt="1"/>
          </p:nvPr>
        </p:nvSpPr>
        <p:spPr>
          <a:xfrm>
            <a:off x="251520" y="116632"/>
            <a:ext cx="8568000" cy="814100"/>
          </a:xfrm>
        </p:spPr>
        <p:txBody>
          <a:bodyPr lIns="0" rIns="0"/>
          <a:lstStyle>
            <a:lvl1pPr algn="l">
              <a:defRPr>
                <a:solidFill>
                  <a:srgbClr val="EF8768"/>
                </a:solidFill>
              </a:defRPr>
            </a:lvl1pPr>
          </a:lstStyle>
          <a:p>
            <a:r>
              <a:rPr lang="it-IT" dirty="0" smtClean="0"/>
              <a:t>Titolo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9095D9-4ECF-4EA8-895D-AF2721EDDA3E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11" name="Segnaposto tes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6349608"/>
            <a:ext cx="4824536" cy="3636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lang="it-IT" sz="1600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it-IT" dirty="0" smtClean="0"/>
              <a:t>101° Congresso Nazionale della Societa' Italiana di Fisica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52816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nza_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 userDrawn="1"/>
        </p:nvSpPr>
        <p:spPr>
          <a:xfrm>
            <a:off x="6111176" y="6174000"/>
            <a:ext cx="18000" cy="684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6321449"/>
            <a:ext cx="2195736" cy="419919"/>
          </a:xfrm>
          <a:prstGeom prst="rect">
            <a:avLst/>
          </a:prstGeom>
        </p:spPr>
      </p:pic>
      <p:sp>
        <p:nvSpPr>
          <p:cNvPr id="7" name="Rettangolo 6"/>
          <p:cNvSpPr/>
          <p:nvPr userDrawn="1"/>
        </p:nvSpPr>
        <p:spPr>
          <a:xfrm rot="16200000">
            <a:off x="4549139" y="-4550238"/>
            <a:ext cx="45720" cy="9144002"/>
          </a:xfrm>
          <a:prstGeom prst="rect">
            <a:avLst/>
          </a:prstGeom>
          <a:gradFill flip="none" rotWithShape="1">
            <a:gsLst>
              <a:gs pos="100000">
                <a:srgbClr val="8C96C6"/>
              </a:gs>
              <a:gs pos="0">
                <a:srgbClr val="EF8768"/>
              </a:gs>
              <a:gs pos="66000">
                <a:srgbClr val="CBDC8C"/>
              </a:gs>
              <a:gs pos="33000">
                <a:srgbClr val="FFDC80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9095D9-4ECF-4EA8-895D-AF2721EDDA3E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11" name="Segnaposto tes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6349608"/>
            <a:ext cx="4824536" cy="3636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lang="it-IT" sz="1600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it-IT" dirty="0" smtClean="0"/>
              <a:t>101° Congresso Nazionale della Societa' Italiana di Fisica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578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 userDrawn="1"/>
        </p:nvSpPr>
        <p:spPr>
          <a:xfrm rot="16200000">
            <a:off x="4513682" y="-4513685"/>
            <a:ext cx="116631" cy="9144002"/>
          </a:xfrm>
          <a:prstGeom prst="rect">
            <a:avLst/>
          </a:prstGeom>
          <a:gradFill flip="none" rotWithShape="1">
            <a:gsLst>
              <a:gs pos="100000">
                <a:srgbClr val="8C96C6"/>
              </a:gs>
              <a:gs pos="0">
                <a:srgbClr val="EF8768"/>
              </a:gs>
              <a:gs pos="66000">
                <a:srgbClr val="CBDC8C"/>
              </a:gs>
              <a:gs pos="33000">
                <a:srgbClr val="FFDC80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 userDrawn="1"/>
        </p:nvSpPr>
        <p:spPr>
          <a:xfrm>
            <a:off x="-4" y="2493144"/>
            <a:ext cx="9144003" cy="2160240"/>
          </a:xfrm>
          <a:prstGeom prst="rect">
            <a:avLst/>
          </a:prstGeom>
          <a:solidFill>
            <a:srgbClr val="EF87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225" y="857715"/>
            <a:ext cx="5161550" cy="987109"/>
          </a:xfrm>
          <a:prstGeom prst="rect">
            <a:avLst/>
          </a:prstGeom>
        </p:spPr>
      </p:pic>
      <p:pic>
        <p:nvPicPr>
          <p:cNvPr id="13" name="Picture 2" descr="http://www.infn.it/logo/weblogo1.gi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373216"/>
            <a:ext cx="1779170" cy="113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683568" y="5085432"/>
            <a:ext cx="6400800" cy="576064"/>
          </a:xfrm>
        </p:spPr>
        <p:txBody>
          <a:bodyPr/>
          <a:lstStyle>
            <a:lvl1pPr marL="0" indent="0" algn="l">
              <a:buNone/>
              <a:defRPr i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Nome Evento</a:t>
            </a:r>
            <a:endParaRPr lang="it-IT" dirty="0"/>
          </a:p>
        </p:txBody>
      </p:sp>
      <p:sp>
        <p:nvSpPr>
          <p:cNvPr id="15" name="Segnaposto testo 17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5661248"/>
            <a:ext cx="4321175" cy="431800"/>
          </a:xfr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dirty="0" smtClean="0"/>
              <a:t>Relatore</a:t>
            </a:r>
            <a:endParaRPr lang="it-IT" dirty="0"/>
          </a:p>
        </p:txBody>
      </p:sp>
      <p:sp>
        <p:nvSpPr>
          <p:cNvPr id="16" name="Titolo 15"/>
          <p:cNvSpPr>
            <a:spLocks noGrp="1"/>
          </p:cNvSpPr>
          <p:nvPr>
            <p:ph type="title" hasCustomPrompt="1"/>
          </p:nvPr>
        </p:nvSpPr>
        <p:spPr>
          <a:xfrm>
            <a:off x="683568" y="2493144"/>
            <a:ext cx="7704856" cy="2160240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Titolo Presentazione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1382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67544" y="6356350"/>
            <a:ext cx="4824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it-IT" dirty="0" smtClean="0"/>
              <a:t>101° Congresso Nazionale della Societa' Italiana di Fisica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5292080" y="6356350"/>
            <a:ext cx="477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859095D9-4ECF-4EA8-895D-AF2721EDDA3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30278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9" r:id="rId3"/>
    <p:sldLayoutId id="2147483660" r:id="rId4"/>
    <p:sldLayoutId id="2147483663" r:id="rId5"/>
    <p:sldLayoutId id="2147483662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eg"/><Relationship Id="rId4" Type="http://schemas.openxmlformats.org/officeDocument/2006/relationships/image" Target="../media/image28.t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opensource-confluence.infn.it/" TargetMode="External"/><Relationship Id="rId2" Type="http://schemas.openxmlformats.org/officeDocument/2006/relationships/hyperlink" Target="http://chaos.infn.it/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>
          <a:xfrm>
            <a:off x="683568" y="5013176"/>
            <a:ext cx="7056784" cy="648320"/>
          </a:xfrm>
        </p:spPr>
        <p:txBody>
          <a:bodyPr>
            <a:normAutofit fontScale="85000" lnSpcReduction="20000"/>
          </a:bodyPr>
          <a:lstStyle/>
          <a:p>
            <a:r>
              <a:rPr lang="it-IT" sz="2200" dirty="0" smtClean="0"/>
              <a:t>101° </a:t>
            </a:r>
            <a:r>
              <a:rPr lang="it-IT" sz="2200" dirty="0"/>
              <a:t>Congresso Nazionale della Societa' Italiana di Fisica</a:t>
            </a:r>
          </a:p>
          <a:p>
            <a:r>
              <a:rPr lang="it-IT" sz="2400" dirty="0" smtClean="0"/>
              <a:t>Roma  -  24 Settembre 2015</a:t>
            </a:r>
            <a:endParaRPr lang="it-IT" sz="24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683568" y="6021288"/>
            <a:ext cx="4968552" cy="431800"/>
          </a:xfrm>
        </p:spPr>
        <p:txBody>
          <a:bodyPr/>
          <a:lstStyle/>
          <a:p>
            <a:r>
              <a:rPr lang="it-IT" sz="2000" b="1" dirty="0" smtClean="0"/>
              <a:t>Ramon Orrù</a:t>
            </a:r>
            <a:r>
              <a:rPr lang="it-IT" sz="2000" dirty="0" smtClean="0"/>
              <a:t> per il progetto !CHAOS</a:t>
            </a:r>
            <a:endParaRPr lang="it-IT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2924944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Courier New" panose="02070309020205020404" pitchFamily="49" charset="0"/>
              </a:rPr>
              <a:t>!CHAOS: un prototipo nazionale di infrastruttura open source per il controllo di sistemi distribuiti.</a:t>
            </a:r>
            <a:r>
              <a:rPr lang="it-IT" altLang="it-IT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89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Punti di forza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1448544"/>
          </a:xfrm>
        </p:spPr>
        <p:txBody>
          <a:bodyPr>
            <a:normAutofit/>
          </a:bodyPr>
          <a:lstStyle/>
          <a:p>
            <a:r>
              <a:rPr lang="en-US" dirty="0" err="1" smtClean="0"/>
              <a:t>Progettato</a:t>
            </a:r>
            <a:r>
              <a:rPr lang="en-US" dirty="0" smtClean="0"/>
              <a:t> </a:t>
            </a:r>
            <a:r>
              <a:rPr lang="en-US" dirty="0" err="1" smtClean="0"/>
              <a:t>appositamente</a:t>
            </a:r>
            <a:r>
              <a:rPr lang="en-US" dirty="0" smtClean="0"/>
              <a:t> per </a:t>
            </a:r>
            <a:r>
              <a:rPr lang="en-US" dirty="0" err="1" smtClean="0"/>
              <a:t>essere</a:t>
            </a:r>
            <a:r>
              <a:rPr lang="en-US" dirty="0" smtClean="0"/>
              <a:t> un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flessibile</a:t>
            </a:r>
            <a:r>
              <a:rPr lang="en-US" dirty="0" smtClean="0"/>
              <a:t> e </a:t>
            </a:r>
            <a:r>
              <a:rPr lang="en-US" dirty="0" err="1" smtClean="0"/>
              <a:t>scalabile</a:t>
            </a:r>
            <a:r>
              <a:rPr lang="en-US" dirty="0" smtClean="0"/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9095D9-4ECF-4EA8-895D-AF2721EDDA3E}" type="slidenum">
              <a:rPr lang="it-IT" smtClean="0"/>
              <a:t>10</a:t>
            </a:fld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r>
              <a:rPr lang="it-IT" dirty="0"/>
              <a:t>101° Congresso Nazionale della Societa' Italiana di Fisica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395863" y="918943"/>
            <a:ext cx="1968772" cy="637849"/>
          </a:xfrm>
          <a:prstGeom prst="rect">
            <a:avLst/>
          </a:prstGeom>
          <a:noFill/>
        </p:spPr>
        <p:txBody>
          <a:bodyPr wrap="none" lIns="144000" tIns="72000" rIns="144000" bIns="72000" rtlCol="0">
            <a:spAutoFit/>
          </a:bodyPr>
          <a:lstStyle/>
          <a:p>
            <a:r>
              <a:rPr lang="it-IT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Scalabilità</a:t>
            </a:r>
            <a:endParaRPr lang="it-IT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6991509" y="2670207"/>
            <a:ext cx="1224136" cy="720080"/>
          </a:xfrm>
          <a:prstGeom prst="rect">
            <a:avLst/>
          </a:prstGeom>
          <a:solidFill>
            <a:srgbClr val="AD7DA7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88900" dist="38100" dir="18000000" sx="96000" sy="96000" algn="bl" rotWithShape="0">
              <a:schemeClr val="tx1">
                <a:lumMod val="65000"/>
                <a:lumOff val="35000"/>
                <a:alpha val="5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Rettangolo 17"/>
          <p:cNvSpPr/>
          <p:nvPr/>
        </p:nvSpPr>
        <p:spPr>
          <a:xfrm>
            <a:off x="7143909" y="2822607"/>
            <a:ext cx="1224136" cy="720080"/>
          </a:xfrm>
          <a:prstGeom prst="rect">
            <a:avLst/>
          </a:prstGeom>
          <a:solidFill>
            <a:srgbClr val="AD7DA7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88900" dist="38100" dir="18000000" sx="96000" sy="96000" algn="bl" rotWithShape="0">
              <a:schemeClr val="tx1">
                <a:lumMod val="65000"/>
                <a:lumOff val="35000"/>
                <a:alpha val="5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9" name="Rettangolo 18"/>
          <p:cNvSpPr/>
          <p:nvPr/>
        </p:nvSpPr>
        <p:spPr>
          <a:xfrm>
            <a:off x="7296309" y="2975007"/>
            <a:ext cx="1224136" cy="720080"/>
          </a:xfrm>
          <a:prstGeom prst="rect">
            <a:avLst/>
          </a:prstGeom>
          <a:solidFill>
            <a:srgbClr val="AD7DA7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88900" dist="38100" dir="18000000" sx="96000" sy="96000" algn="bl" rotWithShape="0">
              <a:schemeClr val="tx1">
                <a:lumMod val="65000"/>
                <a:lumOff val="35000"/>
                <a:alpha val="5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In-</a:t>
            </a:r>
            <a:r>
              <a:rPr lang="it-IT" b="1" dirty="0" err="1" smtClean="0">
                <a:solidFill>
                  <a:schemeClr val="tx1"/>
                </a:solidFill>
              </a:rPr>
              <a:t>memory</a:t>
            </a:r>
            <a:r>
              <a:rPr lang="it-IT" b="1" dirty="0" smtClean="0">
                <a:solidFill>
                  <a:schemeClr val="tx1"/>
                </a:solidFill>
              </a:rPr>
              <a:t> cache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7003504" y="3822335"/>
            <a:ext cx="1224136" cy="720080"/>
          </a:xfrm>
          <a:prstGeom prst="rect">
            <a:avLst/>
          </a:prstGeom>
          <a:solidFill>
            <a:srgbClr val="A34E78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88900" dist="38100" dir="18000000" sx="96000" sy="96000" algn="bl" rotWithShape="0">
              <a:schemeClr val="tx1">
                <a:lumMod val="65000"/>
                <a:lumOff val="35000"/>
                <a:alpha val="5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1" name="Rettangolo 20"/>
          <p:cNvSpPr/>
          <p:nvPr/>
        </p:nvSpPr>
        <p:spPr>
          <a:xfrm>
            <a:off x="7155904" y="3974735"/>
            <a:ext cx="1224136" cy="720080"/>
          </a:xfrm>
          <a:prstGeom prst="rect">
            <a:avLst/>
          </a:prstGeom>
          <a:solidFill>
            <a:srgbClr val="A34E78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88900" dist="38100" dir="18000000" sx="96000" sy="96000" algn="bl" rotWithShape="0">
              <a:schemeClr val="tx1">
                <a:lumMod val="65000"/>
                <a:lumOff val="35000"/>
                <a:alpha val="5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2" name="Rettangolo 21"/>
          <p:cNvSpPr/>
          <p:nvPr/>
        </p:nvSpPr>
        <p:spPr>
          <a:xfrm>
            <a:off x="7308304" y="4127135"/>
            <a:ext cx="1224136" cy="720080"/>
          </a:xfrm>
          <a:prstGeom prst="rect">
            <a:avLst/>
          </a:prstGeom>
          <a:solidFill>
            <a:srgbClr val="A34E78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88900" dist="38100" dir="18000000" sx="96000" sy="96000" algn="bl" rotWithShape="0">
              <a:schemeClr val="tx1">
                <a:lumMod val="65000"/>
                <a:lumOff val="35000"/>
                <a:alpha val="5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 smtClean="0">
                <a:solidFill>
                  <a:schemeClr val="tx1"/>
                </a:solidFill>
              </a:rPr>
              <a:t>NoSQL</a:t>
            </a:r>
            <a:r>
              <a:rPr lang="it-IT" b="1" dirty="0" smtClean="0">
                <a:solidFill>
                  <a:schemeClr val="tx1"/>
                </a:solidFill>
              </a:rPr>
              <a:t> DB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7003504" y="4974463"/>
            <a:ext cx="1224136" cy="720080"/>
          </a:xfrm>
          <a:prstGeom prst="rect">
            <a:avLst/>
          </a:prstGeom>
          <a:solidFill>
            <a:srgbClr val="F1AAAE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88900" dist="38100" dir="18000000" sx="96000" sy="96000" algn="bl" rotWithShape="0">
              <a:schemeClr val="tx1">
                <a:lumMod val="65000"/>
                <a:lumOff val="35000"/>
                <a:alpha val="5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4" name="Rettangolo 23"/>
          <p:cNvSpPr/>
          <p:nvPr/>
        </p:nvSpPr>
        <p:spPr>
          <a:xfrm>
            <a:off x="7155904" y="5126863"/>
            <a:ext cx="1224136" cy="720080"/>
          </a:xfrm>
          <a:prstGeom prst="rect">
            <a:avLst/>
          </a:prstGeom>
          <a:solidFill>
            <a:srgbClr val="F1AAAE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88900" dist="38100" dir="18000000" sx="96000" sy="96000" algn="bl" rotWithShape="0">
              <a:schemeClr val="tx1">
                <a:lumMod val="65000"/>
                <a:lumOff val="35000"/>
                <a:alpha val="5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5" name="Rettangolo 24"/>
          <p:cNvSpPr/>
          <p:nvPr/>
        </p:nvSpPr>
        <p:spPr>
          <a:xfrm>
            <a:off x="7308304" y="5279263"/>
            <a:ext cx="1224136" cy="720080"/>
          </a:xfrm>
          <a:prstGeom prst="rect">
            <a:avLst/>
          </a:prstGeom>
          <a:solidFill>
            <a:srgbClr val="F1AAAE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88900" dist="38100" dir="18000000" sx="96000" sy="96000" algn="bl" rotWithShape="0">
              <a:schemeClr val="tx1">
                <a:lumMod val="65000"/>
                <a:lumOff val="35000"/>
                <a:alpha val="5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 smtClean="0">
                <a:solidFill>
                  <a:schemeClr val="tx1"/>
                </a:solidFill>
              </a:rPr>
              <a:t>Persistent</a:t>
            </a:r>
            <a:r>
              <a:rPr lang="it-IT" b="1" dirty="0" smtClean="0">
                <a:solidFill>
                  <a:schemeClr val="tx1"/>
                </a:solidFill>
              </a:rPr>
              <a:t> </a:t>
            </a:r>
            <a:r>
              <a:rPr lang="it-IT" b="1" dirty="0" err="1" smtClean="0">
                <a:solidFill>
                  <a:schemeClr val="tx1"/>
                </a:solidFill>
              </a:rPr>
              <a:t>storage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83" name="CasellaDiTesto 82"/>
          <p:cNvSpPr txBox="1"/>
          <p:nvPr/>
        </p:nvSpPr>
        <p:spPr>
          <a:xfrm rot="5400000">
            <a:off x="878878" y="4099778"/>
            <a:ext cx="543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4A7EBB"/>
                </a:solidFill>
              </a:rPr>
              <a:t>…</a:t>
            </a:r>
            <a:endParaRPr lang="it-IT" sz="3600" b="1" dirty="0">
              <a:solidFill>
                <a:srgbClr val="4A7EBB"/>
              </a:solidFill>
            </a:endParaRPr>
          </a:p>
        </p:txBody>
      </p:sp>
      <p:sp>
        <p:nvSpPr>
          <p:cNvPr id="28" name="Rettangolo 18"/>
          <p:cNvSpPr/>
          <p:nvPr/>
        </p:nvSpPr>
        <p:spPr>
          <a:xfrm>
            <a:off x="3635896" y="4112173"/>
            <a:ext cx="1224136" cy="720080"/>
          </a:xfrm>
          <a:prstGeom prst="rect">
            <a:avLst/>
          </a:prstGeom>
          <a:solidFill>
            <a:srgbClr val="FF950E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88900" dist="38100" dir="18000000" sx="96000" sy="96000" algn="bl" rotWithShape="0">
              <a:schemeClr val="tx1">
                <a:lumMod val="65000"/>
                <a:lumOff val="35000"/>
                <a:alpha val="5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CDS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29" name="Rettangolo 18"/>
          <p:cNvSpPr/>
          <p:nvPr/>
        </p:nvSpPr>
        <p:spPr>
          <a:xfrm>
            <a:off x="3635896" y="4912056"/>
            <a:ext cx="1224136" cy="720080"/>
          </a:xfrm>
          <a:prstGeom prst="rect">
            <a:avLst/>
          </a:prstGeom>
          <a:solidFill>
            <a:srgbClr val="FF950E">
              <a:alpha val="60000"/>
            </a:srgbClr>
          </a:solidFill>
          <a:ln>
            <a:solidFill>
              <a:schemeClr val="bg1">
                <a:lumMod val="65000"/>
                <a:alpha val="60000"/>
              </a:schemeClr>
            </a:solidFill>
          </a:ln>
          <a:effectLst>
            <a:outerShdw blurRad="88900" dist="38100" dir="18000000" sx="96000" sy="96000" algn="bl" rotWithShape="0">
              <a:schemeClr val="tx1">
                <a:lumMod val="65000"/>
                <a:lumOff val="35000"/>
                <a:alpha val="5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it-IT" b="1" dirty="0" smtClean="0">
                <a:solidFill>
                  <a:schemeClr val="tx1">
                    <a:alpha val="60000"/>
                  </a:schemeClr>
                </a:solidFill>
              </a:rPr>
              <a:t>CDS</a:t>
            </a:r>
            <a:endParaRPr lang="it-IT" b="1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30" name="Rettangolo 18"/>
          <p:cNvSpPr/>
          <p:nvPr/>
        </p:nvSpPr>
        <p:spPr>
          <a:xfrm>
            <a:off x="3635896" y="2507048"/>
            <a:ext cx="1224136" cy="720080"/>
          </a:xfrm>
          <a:prstGeom prst="rect">
            <a:avLst/>
          </a:prstGeom>
          <a:solidFill>
            <a:srgbClr val="FF950E">
              <a:alpha val="30000"/>
            </a:srgbClr>
          </a:solidFill>
          <a:ln>
            <a:solidFill>
              <a:schemeClr val="bg1">
                <a:lumMod val="65000"/>
                <a:alpha val="30000"/>
              </a:schemeClr>
            </a:solidFill>
          </a:ln>
          <a:effectLst>
            <a:outerShdw blurRad="88900" dist="38100" dir="18000000" sx="96000" sy="96000" algn="bl" rotWithShape="0">
              <a:schemeClr val="tx1">
                <a:lumMod val="65000"/>
                <a:lumOff val="35000"/>
                <a:alpha val="5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it-IT" b="1" dirty="0" smtClean="0">
                <a:solidFill>
                  <a:schemeClr val="tx1">
                    <a:alpha val="30000"/>
                  </a:schemeClr>
                </a:solidFill>
              </a:rPr>
              <a:t>CDS</a:t>
            </a:r>
            <a:endParaRPr lang="it-IT" b="1" dirty="0">
              <a:solidFill>
                <a:schemeClr val="tx1">
                  <a:alpha val="30000"/>
                </a:schemeClr>
              </a:solidFill>
            </a:endParaRPr>
          </a:p>
        </p:txBody>
      </p:sp>
      <p:sp>
        <p:nvSpPr>
          <p:cNvPr id="31" name="Rettangolo 18"/>
          <p:cNvSpPr/>
          <p:nvPr/>
        </p:nvSpPr>
        <p:spPr>
          <a:xfrm>
            <a:off x="3635896" y="3306931"/>
            <a:ext cx="1224136" cy="720080"/>
          </a:xfrm>
          <a:prstGeom prst="rect">
            <a:avLst/>
          </a:prstGeom>
          <a:solidFill>
            <a:srgbClr val="FF950E">
              <a:alpha val="60000"/>
            </a:srgbClr>
          </a:solidFill>
          <a:ln>
            <a:solidFill>
              <a:schemeClr val="bg1">
                <a:lumMod val="65000"/>
                <a:alpha val="60000"/>
              </a:schemeClr>
            </a:solidFill>
          </a:ln>
          <a:effectLst>
            <a:outerShdw blurRad="88900" dist="38100" dir="18000000" sx="96000" sy="96000" algn="bl" rotWithShape="0">
              <a:schemeClr val="tx1">
                <a:lumMod val="65000"/>
                <a:lumOff val="35000"/>
                <a:alpha val="5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it-IT" b="1" dirty="0" smtClean="0">
                <a:solidFill>
                  <a:schemeClr val="tx1">
                    <a:alpha val="60000"/>
                  </a:schemeClr>
                </a:solidFill>
              </a:rPr>
              <a:t>CDS</a:t>
            </a:r>
            <a:endParaRPr lang="it-IT" b="1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32" name="Rettangolo 18"/>
          <p:cNvSpPr/>
          <p:nvPr/>
        </p:nvSpPr>
        <p:spPr>
          <a:xfrm>
            <a:off x="3635896" y="5711311"/>
            <a:ext cx="1224136" cy="720080"/>
          </a:xfrm>
          <a:prstGeom prst="rect">
            <a:avLst/>
          </a:prstGeom>
          <a:solidFill>
            <a:srgbClr val="FF950E">
              <a:alpha val="30000"/>
            </a:srgbClr>
          </a:solidFill>
          <a:ln>
            <a:solidFill>
              <a:schemeClr val="bg1">
                <a:lumMod val="65000"/>
                <a:alpha val="30000"/>
              </a:schemeClr>
            </a:solidFill>
          </a:ln>
          <a:effectLst>
            <a:outerShdw blurRad="88900" dist="38100" dir="18000000" sx="96000" sy="96000" algn="bl" rotWithShape="0">
              <a:schemeClr val="tx1">
                <a:lumMod val="65000"/>
                <a:lumOff val="35000"/>
                <a:alpha val="5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it-IT" b="1" dirty="0" smtClean="0">
                <a:solidFill>
                  <a:schemeClr val="tx1">
                    <a:alpha val="30000"/>
                  </a:schemeClr>
                </a:solidFill>
              </a:rPr>
              <a:t>CDS</a:t>
            </a:r>
            <a:endParaRPr lang="it-IT" b="1" dirty="0">
              <a:solidFill>
                <a:schemeClr val="tx1">
                  <a:alpha val="30000"/>
                </a:schemeClr>
              </a:solidFill>
            </a:endParaRPr>
          </a:p>
        </p:txBody>
      </p:sp>
      <p:cxnSp>
        <p:nvCxnSpPr>
          <p:cNvPr id="49" name="Straight Connector 48"/>
          <p:cNvCxnSpPr>
            <a:stCxn id="78" idx="3"/>
            <a:endCxn id="31" idx="1"/>
          </p:cNvCxnSpPr>
          <p:nvPr/>
        </p:nvCxnSpPr>
        <p:spPr>
          <a:xfrm flipV="1">
            <a:off x="1626987" y="3666971"/>
            <a:ext cx="2008909" cy="620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31" idx="3"/>
            <a:endCxn id="15" idx="1"/>
          </p:cNvCxnSpPr>
          <p:nvPr/>
        </p:nvCxnSpPr>
        <p:spPr>
          <a:xfrm flipV="1">
            <a:off x="4860032" y="3030247"/>
            <a:ext cx="2131477" cy="63672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28" idx="3"/>
            <a:endCxn id="15" idx="1"/>
          </p:cNvCxnSpPr>
          <p:nvPr/>
        </p:nvCxnSpPr>
        <p:spPr>
          <a:xfrm flipV="1">
            <a:off x="4860032" y="3030247"/>
            <a:ext cx="2131477" cy="144196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28" idx="3"/>
            <a:endCxn id="20" idx="1"/>
          </p:cNvCxnSpPr>
          <p:nvPr/>
        </p:nvCxnSpPr>
        <p:spPr>
          <a:xfrm flipV="1">
            <a:off x="4860032" y="4182375"/>
            <a:ext cx="2143472" cy="2898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28" idx="3"/>
            <a:endCxn id="23" idx="1"/>
          </p:cNvCxnSpPr>
          <p:nvPr/>
        </p:nvCxnSpPr>
        <p:spPr>
          <a:xfrm>
            <a:off x="4860032" y="4472213"/>
            <a:ext cx="2143472" cy="86229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endCxn id="28" idx="1"/>
          </p:cNvCxnSpPr>
          <p:nvPr/>
        </p:nvCxnSpPr>
        <p:spPr>
          <a:xfrm flipV="1">
            <a:off x="1640088" y="4472213"/>
            <a:ext cx="1995808" cy="80705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ttangolo 18"/>
          <p:cNvSpPr/>
          <p:nvPr/>
        </p:nvSpPr>
        <p:spPr>
          <a:xfrm>
            <a:off x="402851" y="4118377"/>
            <a:ext cx="1224136" cy="720080"/>
          </a:xfrm>
          <a:prstGeom prst="rect">
            <a:avLst/>
          </a:prstGeom>
          <a:solidFill>
            <a:srgbClr val="83CAFE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88900" dist="38100" dir="18000000" sx="96000" sy="96000" algn="bl" rotWithShape="0">
              <a:schemeClr val="tx1">
                <a:lumMod val="65000"/>
                <a:lumOff val="35000"/>
                <a:alpha val="5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CU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76" name="Rettangolo 18"/>
          <p:cNvSpPr/>
          <p:nvPr/>
        </p:nvSpPr>
        <p:spPr>
          <a:xfrm>
            <a:off x="402851" y="4918260"/>
            <a:ext cx="1224136" cy="720080"/>
          </a:xfrm>
          <a:prstGeom prst="rect">
            <a:avLst/>
          </a:prstGeom>
          <a:solidFill>
            <a:srgbClr val="83CAFE"/>
          </a:solidFill>
          <a:ln>
            <a:solidFill>
              <a:schemeClr val="bg1">
                <a:lumMod val="65000"/>
                <a:alpha val="60000"/>
              </a:schemeClr>
            </a:solidFill>
          </a:ln>
          <a:effectLst>
            <a:outerShdw blurRad="88900" dist="38100" dir="18000000" sx="96000" sy="96000" algn="bl" rotWithShape="0">
              <a:schemeClr val="tx1">
                <a:lumMod val="65000"/>
                <a:lumOff val="35000"/>
                <a:alpha val="5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it-IT" b="1" dirty="0" smtClean="0">
                <a:solidFill>
                  <a:schemeClr val="tx1">
                    <a:alpha val="60000"/>
                  </a:schemeClr>
                </a:solidFill>
              </a:rPr>
              <a:t>CU</a:t>
            </a:r>
            <a:endParaRPr lang="it-IT" b="1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77" name="Rettangolo 18"/>
          <p:cNvSpPr/>
          <p:nvPr/>
        </p:nvSpPr>
        <p:spPr>
          <a:xfrm>
            <a:off x="402851" y="2513252"/>
            <a:ext cx="1224136" cy="720080"/>
          </a:xfrm>
          <a:prstGeom prst="rect">
            <a:avLst/>
          </a:prstGeom>
          <a:solidFill>
            <a:srgbClr val="83CAFE"/>
          </a:solidFill>
          <a:ln>
            <a:solidFill>
              <a:schemeClr val="bg1">
                <a:lumMod val="65000"/>
                <a:alpha val="30000"/>
              </a:schemeClr>
            </a:solidFill>
          </a:ln>
          <a:effectLst>
            <a:outerShdw blurRad="88900" dist="38100" dir="18000000" sx="96000" sy="96000" algn="bl" rotWithShape="0">
              <a:schemeClr val="tx1">
                <a:lumMod val="65000"/>
                <a:lumOff val="35000"/>
                <a:alpha val="5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it-IT" b="1" dirty="0" smtClean="0">
                <a:solidFill>
                  <a:schemeClr val="tx1">
                    <a:alpha val="30000"/>
                  </a:schemeClr>
                </a:solidFill>
              </a:rPr>
              <a:t>CU</a:t>
            </a:r>
            <a:endParaRPr lang="it-IT" b="1" dirty="0">
              <a:solidFill>
                <a:schemeClr val="tx1">
                  <a:alpha val="30000"/>
                </a:schemeClr>
              </a:solidFill>
            </a:endParaRPr>
          </a:p>
        </p:txBody>
      </p:sp>
      <p:sp>
        <p:nvSpPr>
          <p:cNvPr id="78" name="Rettangolo 18"/>
          <p:cNvSpPr/>
          <p:nvPr/>
        </p:nvSpPr>
        <p:spPr>
          <a:xfrm>
            <a:off x="402851" y="3313135"/>
            <a:ext cx="1224136" cy="720080"/>
          </a:xfrm>
          <a:prstGeom prst="rect">
            <a:avLst/>
          </a:prstGeom>
          <a:solidFill>
            <a:srgbClr val="83CAFE"/>
          </a:solidFill>
          <a:ln>
            <a:solidFill>
              <a:schemeClr val="bg1">
                <a:lumMod val="65000"/>
                <a:alpha val="60000"/>
              </a:schemeClr>
            </a:solidFill>
          </a:ln>
          <a:effectLst>
            <a:outerShdw blurRad="88900" dist="38100" dir="18000000" sx="96000" sy="96000" algn="bl" rotWithShape="0">
              <a:schemeClr val="tx1">
                <a:lumMod val="65000"/>
                <a:lumOff val="35000"/>
                <a:alpha val="5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it-IT" b="1" dirty="0" smtClean="0">
                <a:solidFill>
                  <a:schemeClr val="tx1">
                    <a:alpha val="60000"/>
                  </a:schemeClr>
                </a:solidFill>
              </a:rPr>
              <a:t>CU</a:t>
            </a:r>
            <a:endParaRPr lang="it-IT" b="1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79" name="Rettangolo 18"/>
          <p:cNvSpPr/>
          <p:nvPr/>
        </p:nvSpPr>
        <p:spPr>
          <a:xfrm>
            <a:off x="402851" y="5717515"/>
            <a:ext cx="1224136" cy="720080"/>
          </a:xfrm>
          <a:prstGeom prst="rect">
            <a:avLst/>
          </a:prstGeom>
          <a:solidFill>
            <a:srgbClr val="83CAFE"/>
          </a:solidFill>
          <a:ln>
            <a:solidFill>
              <a:schemeClr val="bg1">
                <a:lumMod val="65000"/>
                <a:alpha val="30000"/>
              </a:schemeClr>
            </a:solidFill>
          </a:ln>
          <a:effectLst>
            <a:outerShdw blurRad="88900" dist="38100" dir="18000000" sx="96000" sy="96000" algn="bl" rotWithShape="0">
              <a:schemeClr val="tx1">
                <a:lumMod val="65000"/>
                <a:lumOff val="35000"/>
                <a:alpha val="5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it-IT" b="1" dirty="0" smtClean="0">
                <a:solidFill>
                  <a:schemeClr val="tx1">
                    <a:alpha val="30000"/>
                  </a:schemeClr>
                </a:solidFill>
              </a:rPr>
              <a:t>CU</a:t>
            </a:r>
            <a:endParaRPr lang="it-IT" b="1" dirty="0">
              <a:solidFill>
                <a:schemeClr val="tx1">
                  <a:alpha val="30000"/>
                </a:schemeClr>
              </a:solidFill>
            </a:endParaRPr>
          </a:p>
        </p:txBody>
      </p:sp>
      <p:cxnSp>
        <p:nvCxnSpPr>
          <p:cNvPr id="80" name="Straight Connector 79"/>
          <p:cNvCxnSpPr>
            <a:stCxn id="75" idx="3"/>
            <a:endCxn id="28" idx="1"/>
          </p:cNvCxnSpPr>
          <p:nvPr/>
        </p:nvCxnSpPr>
        <p:spPr>
          <a:xfrm flipV="1">
            <a:off x="1626987" y="4472213"/>
            <a:ext cx="2008909" cy="620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28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!CHAOS </a:t>
            </a:r>
            <a:r>
              <a:rPr lang="it-IT" dirty="0" err="1" smtClean="0"/>
              <a:t>deployment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9095D9-4ECF-4EA8-895D-AF2721EDDA3E}" type="slidenum">
              <a:rPr lang="it-IT" smtClean="0"/>
              <a:t>11</a:t>
            </a:fld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101° Congresso Nazionale della Societa' Italiana di Fisica</a:t>
            </a:r>
          </a:p>
        </p:txBody>
      </p:sp>
      <p:sp>
        <p:nvSpPr>
          <p:cNvPr id="7" name="AutoShape 1"/>
          <p:cNvSpPr>
            <a:spLocks noChangeArrowheads="1"/>
          </p:cNvSpPr>
          <p:nvPr/>
        </p:nvSpPr>
        <p:spPr bwMode="auto">
          <a:xfrm>
            <a:off x="76200" y="1999172"/>
            <a:ext cx="8991600" cy="409412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 cap="sq">
            <a:solidFill>
              <a:srgbClr val="4A7EB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7D"/>
                </a:solidFill>
                <a:latin typeface="Arial" pitchFamily="34" charset="0"/>
                <a:ea typeface="MS PGothic" pitchFamily="34" charset="-128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it-IT" altLang="it-IT" sz="2000" dirty="0">
              <a:solidFill>
                <a:srgbClr val="000000"/>
              </a:solidFill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228600" y="2492846"/>
            <a:ext cx="8686800" cy="12350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 cap="sq">
            <a:solidFill>
              <a:srgbClr val="4A7EB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7D"/>
                </a:solidFill>
                <a:latin typeface="Arial" pitchFamily="34" charset="0"/>
                <a:ea typeface="MS PGothic" pitchFamily="34" charset="-128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2000" dirty="0" smtClean="0">
                <a:solidFill>
                  <a:srgbClr val="000000"/>
                </a:solidFill>
              </a:rPr>
              <a:t>!CHAOS Services</a:t>
            </a:r>
            <a:endParaRPr lang="it-IT" altLang="it-IT" sz="2000" dirty="0">
              <a:solidFill>
                <a:srgbClr val="000000"/>
              </a:solidFill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304800" y="3045296"/>
            <a:ext cx="1219200" cy="473075"/>
          </a:xfrm>
          <a:prstGeom prst="roundRect">
            <a:avLst>
              <a:gd name="adj" fmla="val 16667"/>
            </a:avLst>
          </a:prstGeom>
          <a:solidFill>
            <a:srgbClr val="FF950E"/>
          </a:solidFill>
          <a:ln w="25560" cap="sq">
            <a:solidFill>
              <a:srgbClr val="646487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7D"/>
                </a:solidFill>
                <a:latin typeface="Arial" pitchFamily="34" charset="0"/>
                <a:ea typeface="MS PGothic" pitchFamily="34" charset="-128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2000">
                <a:solidFill>
                  <a:srgbClr val="000000"/>
                </a:solidFill>
              </a:rPr>
              <a:t>CDS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1676400" y="3045296"/>
            <a:ext cx="1219200" cy="473075"/>
          </a:xfrm>
          <a:prstGeom prst="roundRect">
            <a:avLst>
              <a:gd name="adj" fmla="val 16667"/>
            </a:avLst>
          </a:prstGeom>
          <a:solidFill>
            <a:srgbClr val="FF950E"/>
          </a:solidFill>
          <a:ln w="25560" cap="sq">
            <a:solidFill>
              <a:srgbClr val="646487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7D"/>
                </a:solidFill>
                <a:latin typeface="Arial" pitchFamily="34" charset="0"/>
                <a:ea typeface="MS PGothic" pitchFamily="34" charset="-128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2000">
                <a:solidFill>
                  <a:srgbClr val="000000"/>
                </a:solidFill>
              </a:rPr>
              <a:t>CDS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3048000" y="3045296"/>
            <a:ext cx="1219200" cy="473075"/>
          </a:xfrm>
          <a:prstGeom prst="roundRect">
            <a:avLst>
              <a:gd name="adj" fmla="val 16667"/>
            </a:avLst>
          </a:prstGeom>
          <a:solidFill>
            <a:srgbClr val="FF950E"/>
          </a:solidFill>
          <a:ln w="25560" cap="sq">
            <a:solidFill>
              <a:srgbClr val="646487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7D"/>
                </a:solidFill>
                <a:latin typeface="Arial" pitchFamily="34" charset="0"/>
                <a:ea typeface="MS PGothic" pitchFamily="34" charset="-128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2000">
                <a:solidFill>
                  <a:srgbClr val="000000"/>
                </a:solidFill>
              </a:rPr>
              <a:t>CDS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4876800" y="3045296"/>
            <a:ext cx="1219200" cy="473075"/>
          </a:xfrm>
          <a:prstGeom prst="roundRect">
            <a:avLst>
              <a:gd name="adj" fmla="val 16667"/>
            </a:avLst>
          </a:prstGeom>
          <a:solidFill>
            <a:srgbClr val="AEA79F"/>
          </a:solidFill>
          <a:ln w="25560" cap="sq">
            <a:solidFill>
              <a:srgbClr val="646487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7D"/>
                </a:solidFill>
                <a:latin typeface="Arial" pitchFamily="34" charset="0"/>
                <a:ea typeface="MS PGothic" pitchFamily="34" charset="-128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2000">
                <a:solidFill>
                  <a:srgbClr val="000000"/>
                </a:solidFill>
              </a:rPr>
              <a:t>MDS</a:t>
            </a: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6248400" y="3045296"/>
            <a:ext cx="1219200" cy="473075"/>
          </a:xfrm>
          <a:prstGeom prst="roundRect">
            <a:avLst>
              <a:gd name="adj" fmla="val 16667"/>
            </a:avLst>
          </a:prstGeom>
          <a:solidFill>
            <a:srgbClr val="AEA79F"/>
          </a:solidFill>
          <a:ln w="25560" cap="sq">
            <a:solidFill>
              <a:srgbClr val="646487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7D"/>
                </a:solidFill>
                <a:latin typeface="Arial" pitchFamily="34" charset="0"/>
                <a:ea typeface="MS PGothic" pitchFamily="34" charset="-128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2000">
                <a:solidFill>
                  <a:srgbClr val="000000"/>
                </a:solidFill>
              </a:rPr>
              <a:t>MDS</a:t>
            </a: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7588250" y="3045296"/>
            <a:ext cx="1219200" cy="473075"/>
          </a:xfrm>
          <a:prstGeom prst="roundRect">
            <a:avLst>
              <a:gd name="adj" fmla="val 16667"/>
            </a:avLst>
          </a:prstGeom>
          <a:solidFill>
            <a:srgbClr val="AEA79F"/>
          </a:solidFill>
          <a:ln w="25560" cap="sq">
            <a:solidFill>
              <a:srgbClr val="646487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7D"/>
                </a:solidFill>
                <a:latin typeface="Arial" pitchFamily="34" charset="0"/>
                <a:ea typeface="MS PGothic" pitchFamily="34" charset="-128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2000">
                <a:solidFill>
                  <a:srgbClr val="000000"/>
                </a:solidFill>
              </a:rPr>
              <a:t>MDS</a:t>
            </a:r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228600" y="3864446"/>
            <a:ext cx="8686800" cy="11620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 cap="sq">
            <a:solidFill>
              <a:srgbClr val="4A7EB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7D"/>
                </a:solidFill>
                <a:latin typeface="Arial" pitchFamily="34" charset="0"/>
                <a:ea typeface="MS PGothic" pitchFamily="34" charset="-128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2000" dirty="0" smtClean="0">
                <a:solidFill>
                  <a:srgbClr val="000000"/>
                </a:solidFill>
              </a:rPr>
              <a:t>Back-end </a:t>
            </a:r>
            <a:r>
              <a:rPr lang="it-IT" altLang="it-IT" sz="2000" dirty="0" err="1" smtClean="0">
                <a:solidFill>
                  <a:srgbClr val="000000"/>
                </a:solidFill>
              </a:rPr>
              <a:t>services</a:t>
            </a:r>
            <a:endParaRPr lang="it-IT" altLang="it-IT" sz="2000" dirty="0">
              <a:solidFill>
                <a:srgbClr val="000000"/>
              </a:solidFill>
            </a:endParaRPr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>
            <a:off x="447675" y="4416896"/>
            <a:ext cx="2143125" cy="473075"/>
          </a:xfrm>
          <a:prstGeom prst="roundRect">
            <a:avLst>
              <a:gd name="adj" fmla="val 16667"/>
            </a:avLst>
          </a:prstGeom>
          <a:solidFill>
            <a:srgbClr val="F1AAAE"/>
          </a:solidFill>
          <a:ln w="25560" cap="sq">
            <a:solidFill>
              <a:srgbClr val="646487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7D"/>
                </a:solidFill>
                <a:latin typeface="Arial" pitchFamily="34" charset="0"/>
                <a:ea typeface="MS PGothic" pitchFamily="34" charset="-128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2000" dirty="0" err="1" smtClean="0">
                <a:solidFill>
                  <a:srgbClr val="000000"/>
                </a:solidFill>
              </a:rPr>
              <a:t>Ceph</a:t>
            </a:r>
            <a:r>
              <a:rPr lang="it-IT" altLang="it-IT" sz="2000" dirty="0" smtClean="0">
                <a:solidFill>
                  <a:srgbClr val="000000"/>
                </a:solidFill>
              </a:rPr>
              <a:t> / FS</a:t>
            </a:r>
            <a:endParaRPr lang="it-IT" altLang="it-IT" sz="2000" dirty="0">
              <a:solidFill>
                <a:srgbClr val="000000"/>
              </a:solidFill>
            </a:endParaRP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>
            <a:off x="3092450" y="4416896"/>
            <a:ext cx="2470150" cy="473075"/>
          </a:xfrm>
          <a:prstGeom prst="roundRect">
            <a:avLst>
              <a:gd name="adj" fmla="val 16667"/>
            </a:avLst>
          </a:prstGeom>
          <a:solidFill>
            <a:srgbClr val="A34E78"/>
          </a:solidFill>
          <a:ln w="25560" cap="sq">
            <a:solidFill>
              <a:srgbClr val="646487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7D"/>
                </a:solidFill>
                <a:latin typeface="Arial" pitchFamily="34" charset="0"/>
                <a:ea typeface="MS PGothic" pitchFamily="34" charset="-128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2000" dirty="0">
                <a:solidFill>
                  <a:srgbClr val="000000"/>
                </a:solidFill>
              </a:rPr>
              <a:t>Cluster </a:t>
            </a:r>
            <a:r>
              <a:rPr lang="it-IT" altLang="it-IT" sz="2000" dirty="0" err="1" smtClean="0">
                <a:solidFill>
                  <a:srgbClr val="000000"/>
                </a:solidFill>
              </a:rPr>
              <a:t>MongoDB</a:t>
            </a:r>
            <a:endParaRPr lang="it-IT" altLang="it-IT" sz="2000" dirty="0">
              <a:solidFill>
                <a:srgbClr val="000000"/>
              </a:solidFill>
            </a:endParaRPr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>
            <a:off x="5975350" y="4416896"/>
            <a:ext cx="2651125" cy="473075"/>
          </a:xfrm>
          <a:prstGeom prst="roundRect">
            <a:avLst>
              <a:gd name="adj" fmla="val 16667"/>
            </a:avLst>
          </a:prstGeom>
          <a:solidFill>
            <a:srgbClr val="AD7DA7"/>
          </a:solidFill>
          <a:ln w="25560" cap="sq">
            <a:solidFill>
              <a:srgbClr val="646487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7D"/>
                </a:solidFill>
                <a:latin typeface="Arial" pitchFamily="34" charset="0"/>
                <a:ea typeface="MS PGothic" pitchFamily="34" charset="-128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2000">
                <a:solidFill>
                  <a:srgbClr val="000000"/>
                </a:solidFill>
              </a:rPr>
              <a:t>Cluster Couchbase</a:t>
            </a:r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auto">
          <a:xfrm>
            <a:off x="447675" y="5342409"/>
            <a:ext cx="8178800" cy="473075"/>
          </a:xfrm>
          <a:prstGeom prst="roundRect">
            <a:avLst>
              <a:gd name="adj" fmla="val 16667"/>
            </a:avLst>
          </a:prstGeom>
          <a:solidFill>
            <a:srgbClr val="EF8768"/>
          </a:solidFill>
          <a:ln w="25560" cap="sq">
            <a:solidFill>
              <a:srgbClr val="9A75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7D"/>
                </a:solidFill>
                <a:latin typeface="Arial" pitchFamily="34" charset="0"/>
                <a:ea typeface="MS PGothic" pitchFamily="34" charset="-128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</a:pPr>
            <a:r>
              <a:rPr lang="it-IT" altLang="it-IT" sz="2000" dirty="0" smtClean="0">
                <a:solidFill>
                  <a:srgbClr val="000000"/>
                </a:solidFill>
              </a:rPr>
              <a:t>Private and/or </a:t>
            </a:r>
            <a:r>
              <a:rPr lang="it-IT" altLang="it-IT" sz="2000" dirty="0" err="1" smtClean="0">
                <a:solidFill>
                  <a:srgbClr val="000000"/>
                </a:solidFill>
              </a:rPr>
              <a:t>Pubblic</a:t>
            </a:r>
            <a:r>
              <a:rPr lang="it-IT" altLang="it-IT" sz="2000" dirty="0">
                <a:solidFill>
                  <a:srgbClr val="000000"/>
                </a:solidFill>
              </a:rPr>
              <a:t> </a:t>
            </a:r>
            <a:r>
              <a:rPr lang="it-IT" altLang="it-IT" sz="2000" dirty="0" smtClean="0">
                <a:solidFill>
                  <a:srgbClr val="000000"/>
                </a:solidFill>
              </a:rPr>
              <a:t>Cloud</a:t>
            </a:r>
            <a:endParaRPr lang="it-IT" altLang="it-IT" sz="2000" dirty="0">
              <a:solidFill>
                <a:srgbClr val="000000"/>
              </a:solidFill>
            </a:endParaRPr>
          </a:p>
        </p:txBody>
      </p:sp>
      <p:sp>
        <p:nvSpPr>
          <p:cNvPr id="20" name="AutoShape 9"/>
          <p:cNvSpPr>
            <a:spLocks noChangeArrowheads="1"/>
          </p:cNvSpPr>
          <p:nvPr/>
        </p:nvSpPr>
        <p:spPr bwMode="auto">
          <a:xfrm>
            <a:off x="3312000" y="1068859"/>
            <a:ext cx="2520000" cy="457200"/>
          </a:xfrm>
          <a:prstGeom prst="roundRect">
            <a:avLst>
              <a:gd name="adj" fmla="val 16667"/>
            </a:avLst>
          </a:prstGeom>
          <a:solidFill>
            <a:srgbClr val="3399FE"/>
          </a:solidFill>
          <a:ln w="25560" cap="sq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7D"/>
                </a:solidFill>
                <a:latin typeface="Arial" pitchFamily="34" charset="0"/>
                <a:ea typeface="MS PGothic" pitchFamily="34" charset="-128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2000" dirty="0" err="1" smtClean="0">
                <a:solidFill>
                  <a:srgbClr val="000000"/>
                </a:solidFill>
              </a:rPr>
              <a:t>Execution</a:t>
            </a:r>
            <a:r>
              <a:rPr lang="it-IT" altLang="it-IT" sz="2000" dirty="0" smtClean="0">
                <a:solidFill>
                  <a:srgbClr val="000000"/>
                </a:solidFill>
              </a:rPr>
              <a:t> Unit</a:t>
            </a:r>
            <a:endParaRPr lang="it-IT" altLang="it-IT" sz="2000" dirty="0">
              <a:solidFill>
                <a:srgbClr val="000000"/>
              </a:solidFill>
            </a:endParaRPr>
          </a:p>
        </p:txBody>
      </p:sp>
      <p:sp>
        <p:nvSpPr>
          <p:cNvPr id="21" name="AutoShape 9"/>
          <p:cNvSpPr>
            <a:spLocks noChangeArrowheads="1"/>
          </p:cNvSpPr>
          <p:nvPr/>
        </p:nvSpPr>
        <p:spPr bwMode="auto">
          <a:xfrm>
            <a:off x="611560" y="1068859"/>
            <a:ext cx="2520000" cy="457200"/>
          </a:xfrm>
          <a:prstGeom prst="roundRect">
            <a:avLst>
              <a:gd name="adj" fmla="val 16667"/>
            </a:avLst>
          </a:prstGeom>
          <a:solidFill>
            <a:srgbClr val="83CAFE"/>
          </a:solidFill>
          <a:ln w="25560" cap="sq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7D"/>
                </a:solidFill>
                <a:latin typeface="Arial" pitchFamily="34" charset="0"/>
                <a:ea typeface="MS PGothic" pitchFamily="34" charset="-128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2000" dirty="0" smtClean="0">
                <a:solidFill>
                  <a:srgbClr val="000000"/>
                </a:solidFill>
              </a:rPr>
              <a:t>Control </a:t>
            </a:r>
            <a:r>
              <a:rPr lang="it-IT" altLang="it-IT" sz="2000" dirty="0">
                <a:solidFill>
                  <a:srgbClr val="000000"/>
                </a:solidFill>
              </a:rPr>
              <a:t>Unit</a:t>
            </a:r>
          </a:p>
        </p:txBody>
      </p:sp>
      <p:sp>
        <p:nvSpPr>
          <p:cNvPr id="22" name="AutoShape 9"/>
          <p:cNvSpPr>
            <a:spLocks noChangeArrowheads="1"/>
          </p:cNvSpPr>
          <p:nvPr/>
        </p:nvSpPr>
        <p:spPr bwMode="auto">
          <a:xfrm>
            <a:off x="6012440" y="1068859"/>
            <a:ext cx="2520000" cy="457200"/>
          </a:xfrm>
          <a:prstGeom prst="roundRect">
            <a:avLst>
              <a:gd name="adj" fmla="val 16667"/>
            </a:avLst>
          </a:prstGeom>
          <a:solidFill>
            <a:srgbClr val="9A99FF"/>
          </a:solidFill>
          <a:ln w="25560" cap="sq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7D"/>
                </a:solidFill>
                <a:latin typeface="Arial" pitchFamily="34" charset="0"/>
                <a:ea typeface="MS PGothic" pitchFamily="34" charset="-128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2000" dirty="0" smtClean="0">
                <a:solidFill>
                  <a:srgbClr val="000000"/>
                </a:solidFill>
              </a:rPr>
              <a:t>User </a:t>
            </a:r>
            <a:r>
              <a:rPr lang="it-IT" altLang="it-IT" sz="2000" dirty="0">
                <a:solidFill>
                  <a:srgbClr val="000000"/>
                </a:solidFill>
              </a:rPr>
              <a:t>Interface</a:t>
            </a:r>
          </a:p>
        </p:txBody>
      </p:sp>
      <p:sp>
        <p:nvSpPr>
          <p:cNvPr id="23" name="AutoShape 9"/>
          <p:cNvSpPr>
            <a:spLocks noChangeArrowheads="1"/>
          </p:cNvSpPr>
          <p:nvPr/>
        </p:nvSpPr>
        <p:spPr bwMode="auto">
          <a:xfrm>
            <a:off x="3312000" y="1770572"/>
            <a:ext cx="2520000" cy="457200"/>
          </a:xfrm>
          <a:prstGeom prst="roundRect">
            <a:avLst>
              <a:gd name="adj" fmla="val 16667"/>
            </a:avLst>
          </a:prstGeom>
          <a:solidFill>
            <a:srgbClr val="FFDC80"/>
          </a:solidFill>
          <a:ln w="25560" cap="sq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7D"/>
                </a:solidFill>
                <a:latin typeface="Arial" pitchFamily="34" charset="0"/>
                <a:ea typeface="MS PGothic" pitchFamily="34" charset="-128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7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2000" dirty="0" err="1" smtClean="0">
                <a:solidFill>
                  <a:srgbClr val="000000"/>
                </a:solidFill>
              </a:rPr>
              <a:t>OpenVPN</a:t>
            </a:r>
            <a:endParaRPr lang="it-IT" altLang="it-IT" sz="2000" dirty="0">
              <a:solidFill>
                <a:srgbClr val="000000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7740352" y="1999172"/>
            <a:ext cx="90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Cloud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10902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Infrastruttura di test @ LNF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9095D9-4ECF-4EA8-895D-AF2721EDDA3E}" type="slidenum">
              <a:rPr lang="it-IT" smtClean="0"/>
              <a:t>12</a:t>
            </a:fld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101° Congresso Nazionale della Societa' Italiana di Fisica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" t="5541" r="5417" b="13675"/>
          <a:stretch/>
        </p:blipFill>
        <p:spPr>
          <a:xfrm>
            <a:off x="501579" y="980728"/>
            <a:ext cx="8140842" cy="507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18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!CHAOS@BTF test-bed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9095D9-4ECF-4EA8-895D-AF2721EDDA3E}" type="slidenum">
              <a:rPr lang="it-IT" smtClean="0"/>
              <a:t>13</a:t>
            </a:fld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101° Congresso Nazionale della Societa' Italiana di Fisica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2736"/>
            <a:ext cx="3699312" cy="12241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597" y="2775932"/>
            <a:ext cx="4575082" cy="3465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816" y="980415"/>
            <a:ext cx="3517443" cy="23475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56" y="3588499"/>
            <a:ext cx="4180420" cy="276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66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!CHAOS@BTF test-bed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9095D9-4ECF-4EA8-895D-AF2721EDDA3E}" type="slidenum">
              <a:rPr lang="it-IT" smtClean="0"/>
              <a:t>14</a:t>
            </a:fld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101° Congresso Nazionale della Societa' Italiana di Fisica</a:t>
            </a:r>
          </a:p>
        </p:txBody>
      </p:sp>
      <p:pic>
        <p:nvPicPr>
          <p:cNvPr id="19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99681" y="2924944"/>
            <a:ext cx="1841848" cy="20132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image.jpg"/>
          <p:cNvPicPr/>
          <p:nvPr/>
        </p:nvPicPr>
        <p:blipFill>
          <a:blip r:embed="rId4">
            <a:extLst/>
          </a:blip>
          <a:srcRect l="21208" r="11865"/>
          <a:stretch>
            <a:fillRect/>
          </a:stretch>
        </p:blipFill>
        <p:spPr>
          <a:xfrm>
            <a:off x="7380312" y="1340768"/>
            <a:ext cx="1656888" cy="17098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983460" y="4597483"/>
            <a:ext cx="2396852" cy="15944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8" y="976645"/>
            <a:ext cx="6628703" cy="357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2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Monitoring Aula Touschek 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9095D9-4ECF-4EA8-895D-AF2721EDDA3E}" type="slidenum">
              <a:rPr lang="it-IT" smtClean="0"/>
              <a:t>15</a:t>
            </a:fld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101° Congresso Nazionale della Societa' Italiana di Fisica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" t="12075" r="36951" b="12787"/>
          <a:stretch/>
        </p:blipFill>
        <p:spPr bwMode="auto">
          <a:xfrm>
            <a:off x="1115616" y="980728"/>
            <a:ext cx="6932776" cy="479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67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Applicazione mobile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9095D9-4ECF-4EA8-895D-AF2721EDDA3E}" type="slidenum">
              <a:rPr lang="it-IT" smtClean="0"/>
              <a:t>16</a:t>
            </a:fld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101° Congresso Nazionale della Societa' Italiana di Fisica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07027"/>
            <a:ext cx="5161549" cy="360239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042931"/>
            <a:ext cx="2222550" cy="4258276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600" y="1412450"/>
            <a:ext cx="1979572" cy="3519237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946" y="1907027"/>
            <a:ext cx="2222550" cy="4258276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435" y="2276546"/>
            <a:ext cx="1979571" cy="3519236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736" y="3565255"/>
            <a:ext cx="1495117" cy="28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3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team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9095D9-4ECF-4EA8-895D-AF2721EDDA3E}" type="slidenum">
              <a:rPr lang="it-IT" smtClean="0"/>
              <a:t>17</a:t>
            </a:fld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101° Congresso Nazionale della Societa' Italiana di Fisica</a:t>
            </a:r>
          </a:p>
        </p:txBody>
      </p:sp>
      <p:pic>
        <p:nvPicPr>
          <p:cNvPr id="5" name="droppedImage.tif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676" y="1165590"/>
            <a:ext cx="3998517" cy="4783690"/>
          </a:xfrm>
          <a:prstGeom prst="rect">
            <a:avLst/>
          </a:prstGeom>
          <a:ln w="3175">
            <a:miter lim="400000"/>
          </a:ln>
        </p:spPr>
      </p:pic>
      <p:pic>
        <p:nvPicPr>
          <p:cNvPr id="6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28052" y="3230244"/>
            <a:ext cx="614051" cy="316654"/>
          </a:xfrm>
          <a:prstGeom prst="rect">
            <a:avLst/>
          </a:prstGeom>
          <a:ln w="3175">
            <a:miter lim="400000"/>
          </a:ln>
          <a:effectLst>
            <a:outerShdw blurRad="25400" dist="38100" dir="2700000" rotWithShape="0">
              <a:srgbClr val="000000">
                <a:alpha val="50000"/>
              </a:srgbClr>
            </a:outerShdw>
          </a:effectLst>
        </p:spPr>
      </p:pic>
      <p:pic>
        <p:nvPicPr>
          <p:cNvPr id="7" name="NIOfficialLogo.jpg"/>
          <p:cNvPicPr/>
          <p:nvPr/>
        </p:nvPicPr>
        <p:blipFill>
          <a:blip r:embed="rId5">
            <a:extLst/>
          </a:blip>
          <a:srcRect l="1494"/>
          <a:stretch>
            <a:fillRect/>
          </a:stretch>
        </p:blipFill>
        <p:spPr>
          <a:xfrm>
            <a:off x="3852472" y="3672979"/>
            <a:ext cx="837315" cy="215358"/>
          </a:xfrm>
          <a:prstGeom prst="rect">
            <a:avLst/>
          </a:prstGeom>
          <a:ln w="3175">
            <a:miter lim="400000"/>
          </a:ln>
        </p:spPr>
      </p:pic>
      <p:sp>
        <p:nvSpPr>
          <p:cNvPr id="8" name="Shape 849"/>
          <p:cNvSpPr/>
          <p:nvPr/>
        </p:nvSpPr>
        <p:spPr>
          <a:xfrm>
            <a:off x="3385694" y="3210575"/>
            <a:ext cx="301445" cy="677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457200">
              <a:defRPr sz="440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53585F"/>
                </a:solidFill>
              </a:rPr>
              <a:t>+</a:t>
            </a:r>
          </a:p>
        </p:txBody>
      </p:sp>
      <p:graphicFrame>
        <p:nvGraphicFramePr>
          <p:cNvPr id="9" name="Table 851"/>
          <p:cNvGraphicFramePr/>
          <p:nvPr>
            <p:extLst>
              <p:ext uri="{D42A27DB-BD31-4B8C-83A1-F6EECF244321}">
                <p14:modId xmlns:p14="http://schemas.microsoft.com/office/powerpoint/2010/main" val="845146721"/>
              </p:ext>
            </p:extLst>
          </p:nvPr>
        </p:nvGraphicFramePr>
        <p:xfrm>
          <a:off x="4847522" y="980728"/>
          <a:ext cx="3929322" cy="4481797"/>
        </p:xfrm>
        <a:graphic>
          <a:graphicData uri="http://schemas.openxmlformats.org/drawingml/2006/table">
            <a:tbl>
              <a:tblPr/>
              <a:tblGrid>
                <a:gridCol w="511783"/>
                <a:gridCol w="2158752"/>
                <a:gridCol w="1258787"/>
              </a:tblGrid>
              <a:tr h="547527">
                <a:tc>
                  <a:txBody>
                    <a:bodyPr/>
                    <a:lstStyle/>
                    <a:p>
                      <a:pPr lvl="0" algn="ctr" defTabSz="457200">
                        <a:spcBef>
                          <a:spcPts val="600"/>
                        </a:spcBef>
                        <a:defRPr sz="1800" b="0" i="0"/>
                      </a:pPr>
                      <a:r>
                        <a:rPr sz="1400" b="1" dirty="0">
                          <a:uFill>
                            <a:solidFill/>
                          </a:uFill>
                          <a:latin typeface="Helvetica" panose="020B0604020202020204" pitchFamily="34" charset="0"/>
                          <a:ea typeface="+mj-ea"/>
                          <a:cs typeface="Helvetica" panose="020B0604020202020204" pitchFamily="34" charset="0"/>
                          <a:sym typeface="Helvetica"/>
                        </a:rPr>
                        <a:t>WP</a:t>
                      </a:r>
                    </a:p>
                  </a:txBody>
                  <a:tcPr marL="50800" marR="50800" marT="50800" marB="50800" anchor="ctr" horzOverflow="overflow">
                    <a:lnL w="28575"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28575">
                      <a:solidFill>
                        <a:srgbClr val="000000"/>
                      </a:solidFill>
                      <a:miter lim="400000"/>
                    </a:lnT>
                    <a:lnB w="28575">
                      <a:solidFill>
                        <a:srgbClr val="000000"/>
                      </a:solidFill>
                      <a:miter lim="400000"/>
                    </a:lnB>
                    <a:solidFill>
                      <a:srgbClr val="FFDC8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spcBef>
                          <a:spcPts val="600"/>
                        </a:spcBef>
                        <a:defRPr sz="1800" b="0" i="0"/>
                      </a:pPr>
                      <a:r>
                        <a:rPr sz="1400" b="1" dirty="0" err="1">
                          <a:uFill>
                            <a:solidFill/>
                          </a:uFill>
                          <a:latin typeface="Helvetica" panose="020B0604020202020204" pitchFamily="34" charset="0"/>
                          <a:ea typeface="+mj-ea"/>
                          <a:cs typeface="Helvetica" panose="020B0604020202020204" pitchFamily="34" charset="0"/>
                          <a:sym typeface="Helvetica"/>
                        </a:rPr>
                        <a:t>Workpackage</a:t>
                      </a:r>
                      <a:r>
                        <a:rPr sz="1400" b="1" dirty="0">
                          <a:uFill>
                            <a:solidFill/>
                          </a:uFill>
                          <a:latin typeface="Helvetica" panose="020B0604020202020204" pitchFamily="34" charset="0"/>
                          <a:ea typeface="+mj-ea"/>
                          <a:cs typeface="Helvetica" panose="020B0604020202020204" pitchFamily="34" charset="0"/>
                          <a:sym typeface="Helvetica"/>
                        </a:rPr>
                        <a:t> title</a:t>
                      </a:r>
                    </a:p>
                  </a:txBody>
                  <a:tcPr marL="50800" marR="50800" marT="50800" marB="5080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28575">
                      <a:solidFill>
                        <a:srgbClr val="000000"/>
                      </a:solidFill>
                      <a:miter lim="400000"/>
                    </a:lnT>
                    <a:lnB w="28575">
                      <a:solidFill>
                        <a:srgbClr val="000000"/>
                      </a:solidFill>
                      <a:miter lim="400000"/>
                    </a:lnB>
                    <a:solidFill>
                      <a:srgbClr val="FFDC8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spcBef>
                          <a:spcPts val="600"/>
                        </a:spcBef>
                        <a:defRPr sz="1800" b="0" i="0"/>
                      </a:pPr>
                      <a:r>
                        <a:rPr sz="1400" b="1" dirty="0">
                          <a:uFill>
                            <a:solidFill/>
                          </a:uFill>
                          <a:latin typeface="Helvetica" panose="020B0604020202020204" pitchFamily="34" charset="0"/>
                          <a:ea typeface="+mj-ea"/>
                          <a:cs typeface="Helvetica" panose="020B0604020202020204" pitchFamily="34" charset="0"/>
                          <a:sym typeface="Helvetica"/>
                        </a:rPr>
                        <a:t>Lead</a:t>
                      </a:r>
                    </a:p>
                  </a:txBody>
                  <a:tcPr marL="50800" marR="50800" marT="50800" marB="5080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28575">
                      <a:solidFill>
                        <a:srgbClr val="000000"/>
                      </a:solidFill>
                      <a:miter lim="400000"/>
                    </a:lnT>
                    <a:lnB w="28575">
                      <a:solidFill>
                        <a:srgbClr val="000000"/>
                      </a:solidFill>
                      <a:miter lim="400000"/>
                    </a:lnB>
                    <a:solidFill>
                      <a:srgbClr val="FFDC80"/>
                    </a:solidFill>
                  </a:tcPr>
                </a:tc>
              </a:tr>
              <a:tr h="540830">
                <a:tc>
                  <a:txBody>
                    <a:bodyPr/>
                    <a:lstStyle/>
                    <a:p>
                      <a:pPr lvl="0" algn="ctr" defTabSz="457200">
                        <a:spcBef>
                          <a:spcPts val="600"/>
                        </a:spcBef>
                        <a:defRPr sz="1800" b="0" i="0"/>
                      </a:pPr>
                      <a:r>
                        <a:rPr sz="1400">
                          <a:uFill>
                            <a:solidFill/>
                          </a:uFill>
                          <a:latin typeface="Helvetica" panose="020B0604020202020204" pitchFamily="34" charset="0"/>
                          <a:ea typeface="+mj-ea"/>
                          <a:cs typeface="Helvetica" panose="020B0604020202020204" pitchFamily="34" charset="0"/>
                          <a:sym typeface="Helvetica"/>
                        </a:rPr>
                        <a:t>WP1</a:t>
                      </a:r>
                    </a:p>
                  </a:txBody>
                  <a:tcPr marL="50800" marR="50800" marT="50800" marB="50800" horzOverflow="overflow">
                    <a:lnL w="28575"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28575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sz="1400" dirty="0">
                          <a:uFill>
                            <a:solidFill/>
                          </a:uFill>
                          <a:latin typeface="Helvetica" panose="020B0604020202020204" pitchFamily="34" charset="0"/>
                          <a:ea typeface="+mj-ea"/>
                          <a:cs typeface="Helvetica" panose="020B0604020202020204" pitchFamily="34" charset="0"/>
                          <a:sym typeface="Helvetica"/>
                        </a:rPr>
                        <a:t>MANAGEMENT &amp; DISSEMINATION</a:t>
                      </a:r>
                    </a:p>
                  </a:txBody>
                  <a:tcPr marL="50800" marR="50800" marT="50800" marB="5080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28575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sz="1400" dirty="0">
                          <a:uFill>
                            <a:solidFill/>
                          </a:uFill>
                          <a:latin typeface="Helvetica" panose="020B0604020202020204" pitchFamily="34" charset="0"/>
                          <a:ea typeface="+mj-ea"/>
                          <a:cs typeface="Helvetica" panose="020B0604020202020204" pitchFamily="34" charset="0"/>
                          <a:sym typeface="Helvetica"/>
                        </a:rPr>
                        <a:t>INFN-LNF </a:t>
                      </a:r>
                    </a:p>
                  </a:txBody>
                  <a:tcPr marL="50800" marR="50800" marT="50800" marB="5080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28575"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546908">
                <a:tc>
                  <a:txBody>
                    <a:bodyPr/>
                    <a:lstStyle/>
                    <a:p>
                      <a:pPr lvl="0" algn="ctr" defTabSz="457200">
                        <a:spcBef>
                          <a:spcPts val="600"/>
                        </a:spcBef>
                        <a:defRPr sz="1800" b="0" i="0"/>
                      </a:pPr>
                      <a:r>
                        <a:rPr sz="1400">
                          <a:uFill>
                            <a:solidFill/>
                          </a:uFill>
                          <a:latin typeface="Helvetica" panose="020B0604020202020204" pitchFamily="34" charset="0"/>
                          <a:ea typeface="+mj-ea"/>
                          <a:cs typeface="Helvetica" panose="020B0604020202020204" pitchFamily="34" charset="0"/>
                          <a:sym typeface="Helvetica"/>
                        </a:rPr>
                        <a:t>WP2</a:t>
                      </a:r>
                    </a:p>
                  </a:txBody>
                  <a:tcPr marL="50800" marR="50800" marT="50800" marB="50800" horzOverflow="overflow">
                    <a:lnL w="28575"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sz="1400">
                          <a:uFill>
                            <a:solidFill/>
                          </a:uFill>
                          <a:latin typeface="Helvetica" panose="020B0604020202020204" pitchFamily="34" charset="0"/>
                          <a:ea typeface="+mj-ea"/>
                          <a:cs typeface="Helvetica" panose="020B0604020202020204" pitchFamily="34" charset="0"/>
                          <a:sym typeface="Helvetica"/>
                        </a:rPr>
                        <a:t>ARCHITECTURE SOFTWARE DEVELOPMENT</a:t>
                      </a:r>
                    </a:p>
                  </a:txBody>
                  <a:tcPr marL="50800" marR="50800" marT="50800" marB="5080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sz="1400">
                          <a:uFill>
                            <a:solidFill/>
                          </a:uFill>
                          <a:latin typeface="Helvetica" panose="020B0604020202020204" pitchFamily="34" charset="0"/>
                          <a:ea typeface="+mj-ea"/>
                          <a:cs typeface="Helvetica" panose="020B0604020202020204" pitchFamily="34" charset="0"/>
                          <a:sym typeface="Helvetica"/>
                        </a:rPr>
                        <a:t>INFN-LNF</a:t>
                      </a:r>
                    </a:p>
                    <a:p>
                      <a:pPr lvl="0" algn="ctr" defTabSz="457200">
                        <a:defRPr sz="1800" b="0" i="0"/>
                      </a:pPr>
                      <a:r>
                        <a:rPr sz="1400">
                          <a:uFill>
                            <a:solidFill/>
                          </a:uFill>
                          <a:latin typeface="Helvetica" panose="020B0604020202020204" pitchFamily="34" charset="0"/>
                          <a:ea typeface="+mj-ea"/>
                          <a:cs typeface="Helvetica" panose="020B0604020202020204" pitchFamily="34" charset="0"/>
                          <a:sym typeface="Helvetica"/>
                        </a:rPr>
                        <a:t>Uni. TV</a:t>
                      </a:r>
                    </a:p>
                  </a:txBody>
                  <a:tcPr marL="50800" marR="50800" marT="50800" marB="5080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301961">
                <a:tc>
                  <a:txBody>
                    <a:bodyPr/>
                    <a:lstStyle/>
                    <a:p>
                      <a:pPr lvl="0" algn="ctr" defTabSz="457200">
                        <a:spcBef>
                          <a:spcPts val="600"/>
                        </a:spcBef>
                        <a:defRPr sz="1800" b="0" i="0"/>
                      </a:pPr>
                      <a:r>
                        <a:rPr sz="1400">
                          <a:uFill>
                            <a:solidFill/>
                          </a:uFill>
                          <a:latin typeface="Helvetica" panose="020B0604020202020204" pitchFamily="34" charset="0"/>
                          <a:ea typeface="+mj-ea"/>
                          <a:cs typeface="Helvetica" panose="020B0604020202020204" pitchFamily="34" charset="0"/>
                          <a:sym typeface="Helvetica"/>
                        </a:rPr>
                        <a:t>WP3</a:t>
                      </a:r>
                    </a:p>
                  </a:txBody>
                  <a:tcPr marL="50800" marR="50800" marT="50800" marB="50800" horzOverflow="overflow">
                    <a:lnL w="28575"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sz="1400">
                          <a:uFill>
                            <a:solidFill/>
                          </a:uFill>
                          <a:latin typeface="Helvetica" panose="020B0604020202020204" pitchFamily="34" charset="0"/>
                          <a:ea typeface="+mj-ea"/>
                          <a:cs typeface="Helvetica" panose="020B0604020202020204" pitchFamily="34" charset="0"/>
                          <a:sym typeface="Helvetica"/>
                        </a:rPr>
                        <a:t>FRONTEND DRIVERS &amp; INTEGRATION</a:t>
                      </a:r>
                    </a:p>
                  </a:txBody>
                  <a:tcPr marL="50800" marR="50800" marT="50800" marB="5080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sz="1400" dirty="0">
                          <a:uFill>
                            <a:solidFill/>
                          </a:uFill>
                          <a:latin typeface="Helvetica" panose="020B0604020202020204" pitchFamily="34" charset="0"/>
                          <a:ea typeface="+mj-ea"/>
                          <a:cs typeface="Helvetica" panose="020B0604020202020204" pitchFamily="34" charset="0"/>
                          <a:sym typeface="Helvetica"/>
                        </a:rPr>
                        <a:t>INFN-LNF</a:t>
                      </a:r>
                    </a:p>
                    <a:p>
                      <a:pPr lvl="0" algn="ctr" defTabSz="457200">
                        <a:defRPr sz="1800" b="0" i="0"/>
                      </a:pPr>
                      <a:r>
                        <a:rPr sz="1400" dirty="0" smtClean="0">
                          <a:uFill>
                            <a:solidFill/>
                          </a:uFill>
                          <a:latin typeface="Helvetica" panose="020B0604020202020204" pitchFamily="34" charset="0"/>
                          <a:ea typeface="+mj-ea"/>
                          <a:cs typeface="Helvetica" panose="020B0604020202020204" pitchFamily="34" charset="0"/>
                          <a:sym typeface="Helvetica"/>
                        </a:rPr>
                        <a:t>INF</a:t>
                      </a:r>
                      <a:r>
                        <a:rPr lang="it-IT" sz="1400" dirty="0" smtClean="0">
                          <a:uFill>
                            <a:solidFill/>
                          </a:uFill>
                          <a:latin typeface="Helvetica" panose="020B0604020202020204" pitchFamily="34" charset="0"/>
                          <a:ea typeface="+mj-ea"/>
                          <a:cs typeface="Helvetica" panose="020B0604020202020204" pitchFamily="34" charset="0"/>
                          <a:sym typeface="Helvetica"/>
                        </a:rPr>
                        <a:t>N</a:t>
                      </a:r>
                      <a:r>
                        <a:rPr sz="1400" dirty="0" smtClean="0">
                          <a:uFill>
                            <a:solidFill/>
                          </a:uFill>
                          <a:latin typeface="Helvetica" panose="020B0604020202020204" pitchFamily="34" charset="0"/>
                          <a:ea typeface="+mj-ea"/>
                          <a:cs typeface="Helvetica" panose="020B0604020202020204" pitchFamily="34" charset="0"/>
                          <a:sym typeface="Helvetica"/>
                        </a:rPr>
                        <a:t>-LNS</a:t>
                      </a:r>
                      <a:endParaRPr sz="1400" dirty="0">
                        <a:uFill>
                          <a:solidFill/>
                        </a:uFill>
                        <a:latin typeface="Helvetica" panose="020B0604020202020204" pitchFamily="34" charset="0"/>
                        <a:ea typeface="+mj-ea"/>
                        <a:cs typeface="Helvetica" panose="020B0604020202020204" pitchFamily="34" charset="0"/>
                        <a:sym typeface="Helvetica"/>
                      </a:endParaRPr>
                    </a:p>
                    <a:p>
                      <a:pPr lvl="0" algn="ctr" defTabSz="457200">
                        <a:defRPr sz="1800" b="0" i="0"/>
                      </a:pPr>
                      <a:r>
                        <a:rPr sz="1400" dirty="0">
                          <a:uFill>
                            <a:solidFill/>
                          </a:uFill>
                          <a:latin typeface="Helvetica" panose="020B0604020202020204" pitchFamily="34" charset="0"/>
                          <a:ea typeface="+mj-ea"/>
                          <a:cs typeface="Helvetica" panose="020B0604020202020204" pitchFamily="34" charset="0"/>
                          <a:sym typeface="Helvetica"/>
                        </a:rPr>
                        <a:t>ADF &amp;NI</a:t>
                      </a:r>
                    </a:p>
                  </a:txBody>
                  <a:tcPr marL="50800" marR="50800" marT="50800" marB="5080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546908">
                <a:tc>
                  <a:txBody>
                    <a:bodyPr/>
                    <a:lstStyle/>
                    <a:p>
                      <a:pPr lvl="0" algn="ctr" defTabSz="457200">
                        <a:spcBef>
                          <a:spcPts val="600"/>
                        </a:spcBef>
                        <a:defRPr sz="1800" b="0" i="0"/>
                      </a:pPr>
                      <a:r>
                        <a:rPr sz="1400">
                          <a:uFill>
                            <a:solidFill/>
                          </a:uFill>
                          <a:latin typeface="Helvetica" panose="020B0604020202020204" pitchFamily="34" charset="0"/>
                          <a:ea typeface="+mj-ea"/>
                          <a:cs typeface="Helvetica" panose="020B0604020202020204" pitchFamily="34" charset="0"/>
                          <a:sym typeface="Helvetica"/>
                        </a:rPr>
                        <a:t>WP4</a:t>
                      </a:r>
                    </a:p>
                  </a:txBody>
                  <a:tcPr marL="50800" marR="50800" marT="50800" marB="50800" horzOverflow="overflow">
                    <a:lnL w="28575"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sz="1400">
                          <a:uFill>
                            <a:solidFill/>
                          </a:uFill>
                          <a:latin typeface="Helvetica" panose="020B0604020202020204" pitchFamily="34" charset="0"/>
                          <a:ea typeface="+mj-ea"/>
                          <a:cs typeface="Helvetica" panose="020B0604020202020204" pitchFamily="34" charset="0"/>
                          <a:sym typeface="Helvetica"/>
                        </a:rPr>
                        <a:t>HARDWARE DEVELOPMENT</a:t>
                      </a:r>
                    </a:p>
                  </a:txBody>
                  <a:tcPr marL="50800" marR="50800" marT="50800" marB="5080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sz="1400">
                          <a:uFill>
                            <a:solidFill/>
                          </a:uFill>
                          <a:latin typeface="Helvetica" panose="020B0604020202020204" pitchFamily="34" charset="0"/>
                          <a:ea typeface="+mj-ea"/>
                          <a:cs typeface="Helvetica" panose="020B0604020202020204" pitchFamily="34" charset="0"/>
                          <a:sym typeface="Helvetica"/>
                        </a:rPr>
                        <a:t>INFN-TV</a:t>
                      </a:r>
                    </a:p>
                    <a:p>
                      <a:pPr lvl="0" algn="ctr" defTabSz="457200">
                        <a:defRPr sz="1800" b="0" i="0"/>
                      </a:pPr>
                      <a:r>
                        <a:rPr sz="1400">
                          <a:uFill>
                            <a:solidFill/>
                          </a:uFill>
                          <a:latin typeface="Helvetica" panose="020B0604020202020204" pitchFamily="34" charset="0"/>
                          <a:ea typeface="+mj-ea"/>
                          <a:cs typeface="Helvetica" panose="020B0604020202020204" pitchFamily="34" charset="0"/>
                          <a:sym typeface="Helvetica"/>
                        </a:rPr>
                        <a:t>INFN-PG</a:t>
                      </a:r>
                    </a:p>
                    <a:p>
                      <a:pPr lvl="0" algn="ctr" defTabSz="457200">
                        <a:defRPr sz="1800" b="0" i="0"/>
                      </a:pPr>
                      <a:r>
                        <a:rPr sz="1400">
                          <a:uFill>
                            <a:solidFill/>
                          </a:uFill>
                          <a:latin typeface="Helvetica" panose="020B0604020202020204" pitchFamily="34" charset="0"/>
                          <a:ea typeface="+mj-ea"/>
                          <a:cs typeface="Helvetica" panose="020B0604020202020204" pitchFamily="34" charset="0"/>
                          <a:sym typeface="Helvetica"/>
                        </a:rPr>
                        <a:t>INFN-LNS</a:t>
                      </a:r>
                    </a:p>
                  </a:txBody>
                  <a:tcPr marL="50800" marR="50800" marT="50800" marB="5080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791490">
                <a:tc>
                  <a:txBody>
                    <a:bodyPr/>
                    <a:lstStyle/>
                    <a:p>
                      <a:pPr lvl="0" algn="ctr" defTabSz="457200">
                        <a:spcBef>
                          <a:spcPts val="600"/>
                        </a:spcBef>
                        <a:defRPr sz="1800" b="0" i="0"/>
                      </a:pPr>
                      <a:r>
                        <a:rPr sz="1400">
                          <a:uFill>
                            <a:solidFill/>
                          </a:uFill>
                          <a:latin typeface="Helvetica" panose="020B0604020202020204" pitchFamily="34" charset="0"/>
                          <a:ea typeface="+mj-ea"/>
                          <a:cs typeface="Helvetica" panose="020B0604020202020204" pitchFamily="34" charset="0"/>
                          <a:sym typeface="Helvetica"/>
                        </a:rPr>
                        <a:t>WP5</a:t>
                      </a:r>
                    </a:p>
                  </a:txBody>
                  <a:tcPr marL="50800" marR="50800" marT="50800" marB="50800" horzOverflow="overflow">
                    <a:lnL w="28575"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2857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sz="1400">
                          <a:uFill>
                            <a:solidFill/>
                          </a:uFill>
                          <a:latin typeface="Helvetica" panose="020B0604020202020204" pitchFamily="34" charset="0"/>
                          <a:ea typeface="+mj-ea"/>
                          <a:cs typeface="Helvetica" panose="020B0604020202020204" pitchFamily="34" charset="0"/>
                          <a:sym typeface="Helvetica"/>
                        </a:rPr>
                        <a:t>IT INFRASTRUCTURE &amp; SERVICES, </a:t>
                      </a:r>
                      <a:br>
                        <a:rPr sz="1400">
                          <a:uFill>
                            <a:solidFill/>
                          </a:uFill>
                          <a:latin typeface="Helvetica" panose="020B0604020202020204" pitchFamily="34" charset="0"/>
                          <a:ea typeface="+mj-ea"/>
                          <a:cs typeface="Helvetica" panose="020B0604020202020204" pitchFamily="34" charset="0"/>
                          <a:sym typeface="Helvetica"/>
                        </a:rPr>
                      </a:br>
                      <a:r>
                        <a:rPr sz="1400">
                          <a:uFill>
                            <a:solidFill/>
                          </a:uFill>
                          <a:latin typeface="Helvetica" panose="020B0604020202020204" pitchFamily="34" charset="0"/>
                          <a:ea typeface="+mj-ea"/>
                          <a:cs typeface="Helvetica" panose="020B0604020202020204" pitchFamily="34" charset="0"/>
                          <a:sym typeface="Helvetica"/>
                        </a:rPr>
                        <a:t>ACCESS POLICY COLLABORATIVE TOOLS</a:t>
                      </a:r>
                    </a:p>
                  </a:txBody>
                  <a:tcPr marL="50800" marR="50800" marT="50800" marB="5080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2857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sz="1400" dirty="0">
                          <a:uFill>
                            <a:solidFill/>
                          </a:uFill>
                          <a:latin typeface="Helvetica" panose="020B0604020202020204" pitchFamily="34" charset="0"/>
                          <a:ea typeface="+mj-ea"/>
                          <a:cs typeface="Helvetica" panose="020B0604020202020204" pitchFamily="34" charset="0"/>
                          <a:sym typeface="Helvetica"/>
                        </a:rPr>
                        <a:t>INFN-CNAF</a:t>
                      </a:r>
                      <a:br>
                        <a:rPr sz="1400" dirty="0">
                          <a:uFill>
                            <a:solidFill/>
                          </a:uFill>
                          <a:latin typeface="Helvetica" panose="020B0604020202020204" pitchFamily="34" charset="0"/>
                          <a:ea typeface="+mj-ea"/>
                          <a:cs typeface="Helvetica" panose="020B0604020202020204" pitchFamily="34" charset="0"/>
                          <a:sym typeface="Helvetica"/>
                        </a:rPr>
                      </a:br>
                      <a:r>
                        <a:rPr sz="1400" dirty="0">
                          <a:uFill>
                            <a:solidFill/>
                          </a:uFill>
                          <a:latin typeface="Helvetica" panose="020B0604020202020204" pitchFamily="34" charset="0"/>
                          <a:ea typeface="+mj-ea"/>
                          <a:cs typeface="Helvetica" panose="020B0604020202020204" pitchFamily="34" charset="0"/>
                          <a:sym typeface="Helvetica"/>
                        </a:rPr>
                        <a:t>INFN-LNF</a:t>
                      </a:r>
                    </a:p>
                    <a:p>
                      <a:pPr lvl="0" algn="ctr" defTabSz="457200">
                        <a:defRPr sz="1800" b="0" i="0"/>
                      </a:pPr>
                      <a:r>
                        <a:rPr sz="1400" dirty="0">
                          <a:uFill>
                            <a:solidFill/>
                          </a:uFill>
                          <a:latin typeface="Helvetica" panose="020B0604020202020204" pitchFamily="34" charset="0"/>
                          <a:ea typeface="+mj-ea"/>
                          <a:cs typeface="Helvetica" panose="020B0604020202020204" pitchFamily="34" charset="0"/>
                          <a:sym typeface="Helvetica"/>
                        </a:rPr>
                        <a:t>INFN-LNS</a:t>
                      </a:r>
                    </a:p>
                  </a:txBody>
                  <a:tcPr marL="50800" marR="50800" marT="50800" marB="5080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28575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" name="Shape 852"/>
          <p:cNvSpPr/>
          <p:nvPr/>
        </p:nvSpPr>
        <p:spPr>
          <a:xfrm>
            <a:off x="4860033" y="5528185"/>
            <a:ext cx="3960440" cy="579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8" tIns="35718" rIns="35718" bIns="35718" anchor="ctr">
            <a:spAutoFit/>
          </a:bodyPr>
          <a:lstStyle>
            <a:lvl1pPr algn="just" defTabSz="457200">
              <a:defRPr sz="11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1100" dirty="0">
                <a:latin typeface="Helvetica" panose="020B0604020202020204" pitchFamily="34" charset="0"/>
                <a:cs typeface="Helvetica" panose="020B0604020202020204" pitchFamily="34" charset="0"/>
              </a:rPr>
              <a:t>Contact: WP2; C. </a:t>
            </a:r>
            <a:r>
              <a:rPr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Bisegni</a:t>
            </a:r>
            <a:r>
              <a:rPr sz="1100" dirty="0">
                <a:latin typeface="Helvetica" panose="020B0604020202020204" pitchFamily="34" charset="0"/>
                <a:cs typeface="Helvetica" panose="020B0604020202020204" pitchFamily="34" charset="0"/>
              </a:rPr>
              <a:t> (LNF); WP3: A. </a:t>
            </a:r>
            <a:r>
              <a:rPr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Michelotti</a:t>
            </a:r>
            <a:r>
              <a:rPr sz="1100" dirty="0">
                <a:latin typeface="Helvetica" panose="020B0604020202020204" pitchFamily="34" charset="0"/>
                <a:cs typeface="Helvetica" panose="020B0604020202020204" pitchFamily="34" charset="0"/>
              </a:rPr>
              <a:t>; WP4: G. Salina (TV); WP5 E. </a:t>
            </a:r>
            <a:r>
              <a:rPr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Fattibene</a:t>
            </a:r>
            <a:r>
              <a:rPr sz="1100" dirty="0">
                <a:latin typeface="Helvetica" panose="020B0604020202020204" pitchFamily="34" charset="0"/>
                <a:cs typeface="Helvetica" panose="020B0604020202020204" pitchFamily="34" charset="0"/>
              </a:rPr>
              <a:t> (CNAF); Technical Manager: A. </a:t>
            </a:r>
            <a:r>
              <a:rPr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Stecchi</a:t>
            </a:r>
            <a:r>
              <a:rPr sz="1100" dirty="0">
                <a:latin typeface="Helvetica" panose="020B0604020202020204" pitchFamily="34" charset="0"/>
                <a:cs typeface="Helvetica" panose="020B0604020202020204" pitchFamily="34" charset="0"/>
              </a:rPr>
              <a:t> (LNF); Project leader: G. </a:t>
            </a:r>
            <a:r>
              <a:rPr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Mazzitelli</a:t>
            </a:r>
            <a:r>
              <a:rPr sz="11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517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Riferimenti</a:t>
            </a:r>
            <a:endParaRPr lang="it-IT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9095D9-4ECF-4EA8-895D-AF2721EDDA3E}" type="slidenum">
              <a:rPr lang="it-IT" smtClean="0"/>
              <a:t>18</a:t>
            </a:fld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101° Congresso Nazionale della Societa' Italiana di </a:t>
            </a:r>
            <a:r>
              <a:rPr lang="it-IT" dirty="0" smtClean="0"/>
              <a:t>Fisica</a:t>
            </a:r>
            <a:endParaRPr lang="it-IT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124744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>
              <a:hlinkClick r:id="rId2"/>
            </a:endParaRPr>
          </a:p>
          <a:p>
            <a:endParaRPr lang="it-IT" dirty="0">
              <a:hlinkClick r:id="rId2"/>
            </a:endParaRPr>
          </a:p>
          <a:p>
            <a:endParaRPr lang="it-IT" dirty="0" smtClean="0">
              <a:hlinkClick r:id="rId2"/>
            </a:endParaRPr>
          </a:p>
        </p:txBody>
      </p:sp>
      <p:sp>
        <p:nvSpPr>
          <p:cNvPr id="6" name="Segnaposto contenuto 6"/>
          <p:cNvSpPr txBox="1">
            <a:spLocks/>
          </p:cNvSpPr>
          <p:nvPr/>
        </p:nvSpPr>
        <p:spPr>
          <a:xfrm>
            <a:off x="35674" y="1586409"/>
            <a:ext cx="8939336" cy="16847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F8768"/>
              </a:buClr>
            </a:pPr>
            <a:r>
              <a:rPr lang="it-IT" sz="2800" dirty="0" smtClean="0"/>
              <a:t>Homepage del progetto: </a:t>
            </a:r>
            <a:r>
              <a:rPr lang="it-IT" sz="2800" dirty="0" smtClean="0">
                <a:hlinkClick r:id="rId2"/>
              </a:rPr>
              <a:t>http</a:t>
            </a:r>
            <a:r>
              <a:rPr lang="it-IT" sz="2800" dirty="0">
                <a:hlinkClick r:id="rId2"/>
              </a:rPr>
              <a:t>://</a:t>
            </a:r>
            <a:r>
              <a:rPr lang="it-IT" sz="2800" dirty="0" smtClean="0">
                <a:hlinkClick r:id="rId2"/>
              </a:rPr>
              <a:t>chaos.infn.it</a:t>
            </a:r>
            <a:endParaRPr lang="it-IT" sz="2800" dirty="0" smtClean="0"/>
          </a:p>
          <a:p>
            <a:pPr>
              <a:buClr>
                <a:srgbClr val="EF8768"/>
              </a:buClr>
            </a:pPr>
            <a:r>
              <a:rPr lang="it-IT" sz="2800" dirty="0" smtClean="0"/>
              <a:t>Documentazione: </a:t>
            </a:r>
            <a:r>
              <a:rPr lang="it-IT" sz="2800" dirty="0" smtClean="0">
                <a:hlinkClick r:id="rId3"/>
              </a:rPr>
              <a:t>http://opensource-confluence.infn.it</a:t>
            </a:r>
            <a:r>
              <a:rPr lang="it-IT" sz="2800" dirty="0" smtClean="0"/>
              <a:t>	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67457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683568" y="6021288"/>
            <a:ext cx="4968552" cy="431800"/>
          </a:xfrm>
        </p:spPr>
        <p:txBody>
          <a:bodyPr/>
          <a:lstStyle/>
          <a:p>
            <a:r>
              <a:rPr lang="it-IT" sz="2000" b="1" dirty="0" smtClean="0"/>
              <a:t>Ramon Orrù</a:t>
            </a:r>
            <a:r>
              <a:rPr lang="it-IT" sz="2000" dirty="0" smtClean="0"/>
              <a:t> per il progetto !CHAOS</a:t>
            </a:r>
            <a:endParaRPr lang="it-IT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2924944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48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Courier New" panose="02070309020205020404" pitchFamily="49" charset="0"/>
              </a:rPr>
              <a:t>Grazie per l’attenzione</a:t>
            </a:r>
            <a:endParaRPr lang="it-IT" altLang="it-IT" sz="48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79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149063"/>
            <a:ext cx="8568000" cy="749242"/>
          </a:xfrm>
          <a:ln w="12700">
            <a:miter lim="400000"/>
          </a:ln>
        </p:spPr>
        <p:txBody>
          <a:bodyPr wrap="square" lIns="35718" tIns="35718" rIns="35718" bIns="35718" anchor="ctr">
            <a:spAutoFit/>
          </a:bodyPr>
          <a:lstStyle/>
          <a:p>
            <a:pPr defTabSz="410765"/>
            <a:r>
              <a:rPr lang="it-IT" dirty="0" smtClean="0">
                <a:latin typeface="+mn-lt"/>
                <a:ea typeface="+mn-ea"/>
                <a:cs typeface="+mn-cs"/>
              </a:rPr>
              <a:t>Approccio precedente</a:t>
            </a:r>
            <a:endParaRPr lang="it-IT" dirty="0">
              <a:latin typeface="+mn-lt"/>
              <a:ea typeface="+mn-ea"/>
              <a:cs typeface="+mn-cs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7B0EA1-E5EC-4BFC-9C9E-C03E69C73133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101° Congresso Nazionale della Societa' Italiana di Fisica</a:t>
            </a:r>
          </a:p>
        </p:txBody>
      </p:sp>
      <p:sp>
        <p:nvSpPr>
          <p:cNvPr id="7" name="Shape 300"/>
          <p:cNvSpPr/>
          <p:nvPr/>
        </p:nvSpPr>
        <p:spPr>
          <a:xfrm>
            <a:off x="5847575" y="3712105"/>
            <a:ext cx="2173727" cy="349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8" tIns="35718" rIns="35718" bIns="35718" anchor="ctr">
            <a:spAutoFit/>
          </a:bodyPr>
          <a:lstStyle>
            <a:lvl1pPr algn="ctr" defTabSz="410765">
              <a:defRPr sz="24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lang="it-IT" sz="1800" dirty="0">
                <a:cs typeface="Helvetica" panose="020B0604020202020204" pitchFamily="34" charset="0"/>
              </a:rPr>
              <a:t>F</a:t>
            </a:r>
            <a:r>
              <a:rPr sz="1800" dirty="0" err="1" smtClean="0">
                <a:cs typeface="Helvetica" panose="020B0604020202020204" pitchFamily="34" charset="0"/>
              </a:rPr>
              <a:t>ront</a:t>
            </a:r>
            <a:r>
              <a:rPr sz="1800" dirty="0" smtClean="0">
                <a:cs typeface="Helvetica" panose="020B0604020202020204" pitchFamily="34" charset="0"/>
              </a:rPr>
              <a:t>-end controller</a:t>
            </a:r>
            <a:endParaRPr sz="1800" dirty="0">
              <a:cs typeface="Helvetica" panose="020B0604020202020204" pitchFamily="34" charset="0"/>
            </a:endParaRPr>
          </a:p>
        </p:txBody>
      </p:sp>
      <p:pic>
        <p:nvPicPr>
          <p:cNvPr id="9" name="droppedImage.pd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081" y="1700808"/>
            <a:ext cx="812603" cy="618974"/>
          </a:xfrm>
          <a:prstGeom prst="rect">
            <a:avLst/>
          </a:prstGeom>
          <a:ln w="3175">
            <a:miter lim="400000"/>
          </a:ln>
        </p:spPr>
      </p:pic>
      <p:pic>
        <p:nvPicPr>
          <p:cNvPr id="10" name="droppedImage.pd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292" y="1700808"/>
            <a:ext cx="812603" cy="618974"/>
          </a:xfrm>
          <a:prstGeom prst="rect">
            <a:avLst/>
          </a:prstGeom>
          <a:ln w="3175">
            <a:miter lim="400000"/>
          </a:ln>
        </p:spPr>
      </p:pic>
      <p:pic>
        <p:nvPicPr>
          <p:cNvPr id="11" name="droppedImage.pd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03" y="1700808"/>
            <a:ext cx="812603" cy="618974"/>
          </a:xfrm>
          <a:prstGeom prst="rect">
            <a:avLst/>
          </a:prstGeom>
          <a:ln w="3175">
            <a:miter lim="400000"/>
          </a:ln>
        </p:spPr>
      </p:pic>
      <p:pic>
        <p:nvPicPr>
          <p:cNvPr id="12" name="droppedImage.pd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714" y="1700808"/>
            <a:ext cx="812603" cy="618974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13" name="Group 312"/>
          <p:cNvGrpSpPr/>
          <p:nvPr/>
        </p:nvGrpSpPr>
        <p:grpSpPr>
          <a:xfrm>
            <a:off x="4722890" y="3673565"/>
            <a:ext cx="825902" cy="482204"/>
            <a:chOff x="0" y="0"/>
            <a:chExt cx="825900" cy="482203"/>
          </a:xfrm>
        </p:grpSpPr>
        <p:sp>
          <p:nvSpPr>
            <p:cNvPr id="14" name="Shape 305"/>
            <p:cNvSpPr/>
            <p:nvPr/>
          </p:nvSpPr>
          <p:spPr>
            <a:xfrm>
              <a:off x="0" y="0"/>
              <a:ext cx="825901" cy="482204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lvl="0" algn="ctr" defTabSz="584200">
                <a:defRPr sz="2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5" name="Shape 306"/>
            <p:cNvSpPr/>
            <p:nvPr/>
          </p:nvSpPr>
          <p:spPr>
            <a:xfrm>
              <a:off x="42416" y="53260"/>
              <a:ext cx="741069" cy="375684"/>
            </a:xfrm>
            <a:prstGeom prst="rect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lvl="0" algn="ctr" defTabSz="584200">
                <a:defRPr sz="2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6" name="Shape 307"/>
            <p:cNvSpPr/>
            <p:nvPr/>
          </p:nvSpPr>
          <p:spPr>
            <a:xfrm>
              <a:off x="63671" y="73369"/>
              <a:ext cx="64393" cy="335465"/>
            </a:xfrm>
            <a:prstGeom prst="rect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lvl="0" algn="ctr" defTabSz="584200">
                <a:defRPr sz="2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7" name="Shape 308"/>
            <p:cNvSpPr/>
            <p:nvPr/>
          </p:nvSpPr>
          <p:spPr>
            <a:xfrm>
              <a:off x="240033" y="73369"/>
              <a:ext cx="64392" cy="335465"/>
            </a:xfrm>
            <a:prstGeom prst="rect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lvl="0" algn="ctr" defTabSz="584200">
                <a:defRPr sz="2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8" name="Shape 309"/>
            <p:cNvSpPr/>
            <p:nvPr/>
          </p:nvSpPr>
          <p:spPr>
            <a:xfrm>
              <a:off x="322632" y="73369"/>
              <a:ext cx="64393" cy="335465"/>
            </a:xfrm>
            <a:prstGeom prst="rect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lvl="0" algn="ctr" defTabSz="584200">
                <a:defRPr sz="2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9" name="Shape 310"/>
            <p:cNvSpPr/>
            <p:nvPr/>
          </p:nvSpPr>
          <p:spPr>
            <a:xfrm>
              <a:off x="405232" y="73369"/>
              <a:ext cx="64392" cy="335465"/>
            </a:xfrm>
            <a:prstGeom prst="rect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lvl="0" algn="ctr" defTabSz="584200">
                <a:defRPr sz="2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0" name="Shape 311"/>
            <p:cNvSpPr/>
            <p:nvPr/>
          </p:nvSpPr>
          <p:spPr>
            <a:xfrm>
              <a:off x="487832" y="73369"/>
              <a:ext cx="64392" cy="335465"/>
            </a:xfrm>
            <a:prstGeom prst="rect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lvl="0" algn="ctr" defTabSz="584200">
                <a:defRPr sz="2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grpSp>
        <p:nvGrpSpPr>
          <p:cNvPr id="21" name="Group 320"/>
          <p:cNvGrpSpPr/>
          <p:nvPr/>
        </p:nvGrpSpPr>
        <p:grpSpPr>
          <a:xfrm>
            <a:off x="3426747" y="3673565"/>
            <a:ext cx="825901" cy="482204"/>
            <a:chOff x="0" y="0"/>
            <a:chExt cx="825900" cy="482203"/>
          </a:xfrm>
        </p:grpSpPr>
        <p:sp>
          <p:nvSpPr>
            <p:cNvPr id="22" name="Shape 313"/>
            <p:cNvSpPr/>
            <p:nvPr/>
          </p:nvSpPr>
          <p:spPr>
            <a:xfrm>
              <a:off x="0" y="0"/>
              <a:ext cx="825901" cy="482204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lvl="0" algn="ctr" defTabSz="584200">
                <a:defRPr sz="2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3" name="Shape 314"/>
            <p:cNvSpPr/>
            <p:nvPr/>
          </p:nvSpPr>
          <p:spPr>
            <a:xfrm>
              <a:off x="42416" y="53260"/>
              <a:ext cx="741069" cy="375684"/>
            </a:xfrm>
            <a:prstGeom prst="rect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lvl="0" algn="ctr" defTabSz="584200">
                <a:defRPr sz="2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4" name="Shape 315"/>
            <p:cNvSpPr/>
            <p:nvPr/>
          </p:nvSpPr>
          <p:spPr>
            <a:xfrm>
              <a:off x="63671" y="73369"/>
              <a:ext cx="64393" cy="335465"/>
            </a:xfrm>
            <a:prstGeom prst="rect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lvl="0" algn="ctr" defTabSz="584200">
                <a:defRPr sz="2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5" name="Shape 316"/>
            <p:cNvSpPr/>
            <p:nvPr/>
          </p:nvSpPr>
          <p:spPr>
            <a:xfrm>
              <a:off x="240033" y="73369"/>
              <a:ext cx="64392" cy="335465"/>
            </a:xfrm>
            <a:prstGeom prst="rect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lvl="0" algn="ctr" defTabSz="584200">
                <a:defRPr sz="2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6" name="Shape 317"/>
            <p:cNvSpPr/>
            <p:nvPr/>
          </p:nvSpPr>
          <p:spPr>
            <a:xfrm>
              <a:off x="322632" y="73369"/>
              <a:ext cx="64393" cy="335465"/>
            </a:xfrm>
            <a:prstGeom prst="rect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lvl="0" algn="ctr" defTabSz="584200">
                <a:defRPr sz="2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7" name="Shape 318"/>
            <p:cNvSpPr/>
            <p:nvPr/>
          </p:nvSpPr>
          <p:spPr>
            <a:xfrm>
              <a:off x="405232" y="73369"/>
              <a:ext cx="64392" cy="335465"/>
            </a:xfrm>
            <a:prstGeom prst="rect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lvl="0" algn="ctr" defTabSz="584200">
                <a:defRPr sz="2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8" name="Shape 319"/>
            <p:cNvSpPr/>
            <p:nvPr/>
          </p:nvSpPr>
          <p:spPr>
            <a:xfrm>
              <a:off x="487832" y="73369"/>
              <a:ext cx="64392" cy="335465"/>
            </a:xfrm>
            <a:prstGeom prst="rect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lvl="0" algn="ctr" defTabSz="584200">
                <a:defRPr sz="2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sp>
        <p:nvSpPr>
          <p:cNvPr id="38" name="Shape 330"/>
          <p:cNvSpPr/>
          <p:nvPr/>
        </p:nvSpPr>
        <p:spPr>
          <a:xfrm>
            <a:off x="6802163" y="5400318"/>
            <a:ext cx="866181" cy="349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>
            <a:lvl1pPr algn="ctr" defTabSz="410765">
              <a:defRPr sz="16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D</a:t>
            </a:r>
            <a:r>
              <a:rPr sz="16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evice</a:t>
            </a:r>
            <a:endParaRPr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9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23125" y="5392910"/>
            <a:ext cx="1051229" cy="363950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40" name="Group 372"/>
          <p:cNvGrpSpPr/>
          <p:nvPr/>
        </p:nvGrpSpPr>
        <p:grpSpPr>
          <a:xfrm>
            <a:off x="2123728" y="3677646"/>
            <a:ext cx="825901" cy="482204"/>
            <a:chOff x="0" y="0"/>
            <a:chExt cx="825900" cy="482203"/>
          </a:xfrm>
        </p:grpSpPr>
        <p:sp>
          <p:nvSpPr>
            <p:cNvPr id="41" name="Shape 365"/>
            <p:cNvSpPr/>
            <p:nvPr/>
          </p:nvSpPr>
          <p:spPr>
            <a:xfrm>
              <a:off x="0" y="0"/>
              <a:ext cx="825901" cy="482204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lvl="0" algn="ctr" defTabSz="584200">
                <a:defRPr sz="2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42" name="Shape 366"/>
            <p:cNvSpPr/>
            <p:nvPr/>
          </p:nvSpPr>
          <p:spPr>
            <a:xfrm>
              <a:off x="42416" y="53260"/>
              <a:ext cx="741069" cy="375684"/>
            </a:xfrm>
            <a:prstGeom prst="rect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lvl="0" algn="ctr" defTabSz="584200">
                <a:defRPr sz="2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43" name="Shape 367"/>
            <p:cNvSpPr/>
            <p:nvPr/>
          </p:nvSpPr>
          <p:spPr>
            <a:xfrm>
              <a:off x="63671" y="73369"/>
              <a:ext cx="64393" cy="335465"/>
            </a:xfrm>
            <a:prstGeom prst="rect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lvl="0" algn="ctr" defTabSz="584200">
                <a:defRPr sz="2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44" name="Shape 368"/>
            <p:cNvSpPr/>
            <p:nvPr/>
          </p:nvSpPr>
          <p:spPr>
            <a:xfrm>
              <a:off x="240033" y="73369"/>
              <a:ext cx="64392" cy="335465"/>
            </a:xfrm>
            <a:prstGeom prst="rect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lvl="0" algn="ctr" defTabSz="584200">
                <a:defRPr sz="2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45" name="Shape 369"/>
            <p:cNvSpPr/>
            <p:nvPr/>
          </p:nvSpPr>
          <p:spPr>
            <a:xfrm>
              <a:off x="322632" y="73369"/>
              <a:ext cx="64393" cy="335465"/>
            </a:xfrm>
            <a:prstGeom prst="rect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lvl="0" algn="ctr" defTabSz="584200">
                <a:defRPr sz="2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46" name="Shape 370"/>
            <p:cNvSpPr/>
            <p:nvPr/>
          </p:nvSpPr>
          <p:spPr>
            <a:xfrm>
              <a:off x="405232" y="73369"/>
              <a:ext cx="64392" cy="335465"/>
            </a:xfrm>
            <a:prstGeom prst="rect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lvl="0" algn="ctr" defTabSz="584200">
                <a:defRPr sz="2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47" name="Shape 371"/>
            <p:cNvSpPr/>
            <p:nvPr/>
          </p:nvSpPr>
          <p:spPr>
            <a:xfrm>
              <a:off x="487832" y="73369"/>
              <a:ext cx="64392" cy="335465"/>
            </a:xfrm>
            <a:prstGeom prst="rect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lvl="0" algn="ctr" defTabSz="584200">
                <a:defRPr sz="2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1619672" y="2665143"/>
            <a:ext cx="5904656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619672" y="4869160"/>
            <a:ext cx="5904656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Shape 300"/>
          <p:cNvSpPr/>
          <p:nvPr/>
        </p:nvSpPr>
        <p:spPr>
          <a:xfrm>
            <a:off x="5796136" y="1855421"/>
            <a:ext cx="2173727" cy="349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8" tIns="35718" rIns="35718" bIns="35718" anchor="ctr">
            <a:spAutoFit/>
          </a:bodyPr>
          <a:lstStyle>
            <a:lvl1pPr algn="ctr" defTabSz="410765">
              <a:defRPr sz="24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lang="it-IT" sz="1800" dirty="0" smtClean="0">
                <a:cs typeface="Helvetica" panose="020B0604020202020204" pitchFamily="34" charset="0"/>
              </a:rPr>
              <a:t>Control room</a:t>
            </a:r>
            <a:endParaRPr sz="1800" dirty="0">
              <a:cs typeface="Helvetica" panose="020B0604020202020204" pitchFamily="34" charset="0"/>
            </a:endParaRPr>
          </a:p>
        </p:txBody>
      </p:sp>
      <p:pic>
        <p:nvPicPr>
          <p:cNvPr id="1026" name="Picture 2" descr="https://d30y9cdsu7xlg0.cloudfront.net/png/4817-2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914" y="5144640"/>
            <a:ext cx="832483" cy="83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" name="Straight Arrow Connector 50"/>
          <p:cNvCxnSpPr>
            <a:endCxn id="9" idx="2"/>
          </p:cNvCxnSpPr>
          <p:nvPr/>
        </p:nvCxnSpPr>
        <p:spPr>
          <a:xfrm flipH="1" flipV="1">
            <a:off x="1953383" y="2319782"/>
            <a:ext cx="520676" cy="1225507"/>
          </a:xfrm>
          <a:prstGeom prst="straightConnector1">
            <a:avLst/>
          </a:prstGeom>
          <a:ln w="12700"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11" idx="2"/>
          </p:cNvCxnSpPr>
          <p:nvPr/>
        </p:nvCxnSpPr>
        <p:spPr>
          <a:xfrm flipV="1">
            <a:off x="2548917" y="2319782"/>
            <a:ext cx="1636888" cy="1231637"/>
          </a:xfrm>
          <a:prstGeom prst="straightConnector1">
            <a:avLst/>
          </a:prstGeom>
          <a:ln w="12700"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12" idx="2"/>
          </p:cNvCxnSpPr>
          <p:nvPr/>
        </p:nvCxnSpPr>
        <p:spPr>
          <a:xfrm flipV="1">
            <a:off x="5135841" y="2319782"/>
            <a:ext cx="166175" cy="1225507"/>
          </a:xfrm>
          <a:prstGeom prst="straightConnector1">
            <a:avLst/>
          </a:prstGeom>
          <a:ln w="12700"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10" idx="2"/>
          </p:cNvCxnSpPr>
          <p:nvPr/>
        </p:nvCxnSpPr>
        <p:spPr>
          <a:xfrm flipH="1" flipV="1">
            <a:off x="3069594" y="2319782"/>
            <a:ext cx="789788" cy="1225507"/>
          </a:xfrm>
          <a:prstGeom prst="straightConnector1">
            <a:avLst/>
          </a:prstGeom>
          <a:ln w="12700"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026" idx="0"/>
          </p:cNvCxnSpPr>
          <p:nvPr/>
        </p:nvCxnSpPr>
        <p:spPr>
          <a:xfrm flipH="1" flipV="1">
            <a:off x="2548918" y="4270394"/>
            <a:ext cx="12238" cy="874246"/>
          </a:xfrm>
          <a:prstGeom prst="straightConnector1">
            <a:avLst/>
          </a:prstGeom>
          <a:ln w="12700"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5135841" y="4273055"/>
            <a:ext cx="302389" cy="956145"/>
          </a:xfrm>
          <a:prstGeom prst="straightConnector1">
            <a:avLst/>
          </a:prstGeom>
          <a:ln w="12700"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5" name="Picture 2" descr="https://d30y9cdsu7xlg0.cloudfront.net/png/136408-20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277" y="5044567"/>
            <a:ext cx="1075967" cy="107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7" name="Straight Arrow Connector 66"/>
          <p:cNvCxnSpPr/>
          <p:nvPr/>
        </p:nvCxnSpPr>
        <p:spPr>
          <a:xfrm flipH="1" flipV="1">
            <a:off x="3878875" y="4270395"/>
            <a:ext cx="67901" cy="925069"/>
          </a:xfrm>
          <a:prstGeom prst="straightConnector1">
            <a:avLst/>
          </a:prstGeom>
          <a:ln w="12700"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23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971600" y="1783413"/>
            <a:ext cx="7344816" cy="2653699"/>
          </a:xfrm>
          <a:prstGeom prst="roundRect">
            <a:avLst/>
          </a:prstGeom>
          <a:noFill/>
          <a:ln>
            <a:solidFill>
              <a:schemeClr val="accent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Approccio !CHAOS (Live Data)</a:t>
            </a:r>
            <a:endParaRPr lang="it-IT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9095D9-4ECF-4EA8-895D-AF2721EDDA3E}" type="slidenum">
              <a:rPr lang="it-IT" smtClean="0"/>
              <a:t>3</a:t>
            </a:fld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101° Congresso Nazionale della Societa' Italiana di </a:t>
            </a:r>
            <a:r>
              <a:rPr lang="it-IT" dirty="0" smtClean="0"/>
              <a:t>Fisica</a:t>
            </a:r>
            <a:endParaRPr lang="it-IT" dirty="0"/>
          </a:p>
        </p:txBody>
      </p:sp>
      <p:pic>
        <p:nvPicPr>
          <p:cNvPr id="5" name="droppedImage.pd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290" y="980728"/>
            <a:ext cx="812603" cy="618974"/>
          </a:xfrm>
          <a:prstGeom prst="rect">
            <a:avLst/>
          </a:prstGeom>
          <a:ln w="3175">
            <a:miter lim="400000"/>
          </a:ln>
        </p:spPr>
      </p:pic>
      <p:pic>
        <p:nvPicPr>
          <p:cNvPr id="6" name="droppedImage.pd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501" y="980728"/>
            <a:ext cx="812603" cy="618974"/>
          </a:xfrm>
          <a:prstGeom prst="rect">
            <a:avLst/>
          </a:prstGeom>
          <a:ln w="3175">
            <a:miter lim="400000"/>
          </a:ln>
        </p:spPr>
      </p:pic>
      <p:pic>
        <p:nvPicPr>
          <p:cNvPr id="7" name="droppedImage.pd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712" y="980728"/>
            <a:ext cx="812603" cy="618974"/>
          </a:xfrm>
          <a:prstGeom prst="rect">
            <a:avLst/>
          </a:prstGeom>
          <a:ln w="3175">
            <a:miter lim="400000"/>
          </a:ln>
        </p:spPr>
      </p:pic>
      <p:pic>
        <p:nvPicPr>
          <p:cNvPr id="8" name="droppedImage.pd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923" y="980728"/>
            <a:ext cx="812603" cy="618974"/>
          </a:xfrm>
          <a:prstGeom prst="rect">
            <a:avLst/>
          </a:prstGeom>
          <a:ln w="3175">
            <a:miter lim="400000"/>
          </a:ln>
        </p:spPr>
      </p:pic>
      <p:sp>
        <p:nvSpPr>
          <p:cNvPr id="10" name="Rectangle 9"/>
          <p:cNvSpPr/>
          <p:nvPr/>
        </p:nvSpPr>
        <p:spPr>
          <a:xfrm>
            <a:off x="2679535" y="4159543"/>
            <a:ext cx="936104" cy="504056"/>
          </a:xfrm>
          <a:prstGeom prst="rect">
            <a:avLst/>
          </a:prstGeom>
          <a:solidFill>
            <a:srgbClr val="83CAFE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CU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60190" y="4159543"/>
            <a:ext cx="936104" cy="504056"/>
          </a:xfrm>
          <a:prstGeom prst="rect">
            <a:avLst/>
          </a:prstGeom>
          <a:solidFill>
            <a:srgbClr val="83CAFE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CU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40845" y="4159651"/>
            <a:ext cx="936104" cy="504056"/>
          </a:xfrm>
          <a:prstGeom prst="rect">
            <a:avLst/>
          </a:prstGeom>
          <a:solidFill>
            <a:srgbClr val="83CAFE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CU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16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27181" y="5585330"/>
            <a:ext cx="1051229" cy="363950"/>
          </a:xfrm>
          <a:prstGeom prst="rect">
            <a:avLst/>
          </a:prstGeom>
          <a:ln w="3175">
            <a:miter lim="400000"/>
          </a:ln>
        </p:spPr>
      </p:pic>
      <p:pic>
        <p:nvPicPr>
          <p:cNvPr id="17" name="Picture 2" descr="https://d30y9cdsu7xlg0.cloudfront.net/png/4817-2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333426"/>
            <a:ext cx="832483" cy="83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d30y9cdsu7xlg0.cloudfront.net/png/136408-2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333" y="5233353"/>
            <a:ext cx="1075967" cy="107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 flipH="1" flipV="1">
            <a:off x="4427985" y="4756212"/>
            <a:ext cx="61676" cy="703628"/>
          </a:xfrm>
          <a:prstGeom prst="straightConnector1">
            <a:avLst/>
          </a:prstGeom>
          <a:ln w="12700"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5769498" y="4758482"/>
            <a:ext cx="98646" cy="701358"/>
          </a:xfrm>
          <a:prstGeom prst="straightConnector1">
            <a:avLst/>
          </a:prstGeom>
          <a:ln w="12700"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987824" y="4731970"/>
            <a:ext cx="98087" cy="727870"/>
          </a:xfrm>
          <a:prstGeom prst="straightConnector1">
            <a:avLst/>
          </a:prstGeom>
          <a:ln w="12700"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198042" y="2769347"/>
            <a:ext cx="4356484" cy="504056"/>
          </a:xfrm>
          <a:prstGeom prst="rect">
            <a:avLst/>
          </a:prstGeom>
          <a:solidFill>
            <a:srgbClr val="AD7DA7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In-memory cache</a:t>
            </a:r>
            <a:endParaRPr lang="it-IT" dirty="0"/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3205893" y="3349202"/>
            <a:ext cx="98087" cy="727870"/>
          </a:xfrm>
          <a:prstGeom prst="straightConnector1">
            <a:avLst/>
          </a:prstGeom>
          <a:ln w="12700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4376284" y="3347792"/>
            <a:ext cx="61676" cy="703628"/>
          </a:xfrm>
          <a:prstGeom prst="straightConnector1">
            <a:avLst/>
          </a:prstGeom>
          <a:ln w="12700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5634504" y="3363302"/>
            <a:ext cx="98646" cy="701358"/>
          </a:xfrm>
          <a:prstGeom prst="straightConnector1">
            <a:avLst/>
          </a:prstGeom>
          <a:ln w="12700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7" idx="2"/>
          </p:cNvCxnSpPr>
          <p:nvPr/>
        </p:nvCxnSpPr>
        <p:spPr>
          <a:xfrm flipV="1">
            <a:off x="4946782" y="1599702"/>
            <a:ext cx="85232" cy="1094685"/>
          </a:xfrm>
          <a:prstGeom prst="straightConnector1">
            <a:avLst/>
          </a:prstGeom>
          <a:ln w="12700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2843808" y="1606127"/>
            <a:ext cx="100976" cy="1077032"/>
          </a:xfrm>
          <a:prstGeom prst="straightConnector1">
            <a:avLst/>
          </a:prstGeom>
          <a:ln w="12700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4535520" y="4756212"/>
            <a:ext cx="1233976" cy="761020"/>
          </a:xfrm>
          <a:prstGeom prst="straightConnector1">
            <a:avLst/>
          </a:prstGeom>
          <a:ln w="12700"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2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971600" y="1783413"/>
            <a:ext cx="7344816" cy="2653699"/>
          </a:xfrm>
          <a:prstGeom prst="roundRect">
            <a:avLst/>
          </a:prstGeom>
          <a:noFill/>
          <a:ln>
            <a:solidFill>
              <a:schemeClr val="accent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Approccio !CHAOS (Storico)</a:t>
            </a:r>
            <a:endParaRPr lang="it-IT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9095D9-4ECF-4EA8-895D-AF2721EDDA3E}" type="slidenum">
              <a:rPr lang="it-IT" smtClean="0"/>
              <a:t>4</a:t>
            </a:fld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101° Congresso Nazionale della Societa' Italiana di </a:t>
            </a:r>
            <a:r>
              <a:rPr lang="it-IT" dirty="0" smtClean="0"/>
              <a:t>Fisica</a:t>
            </a:r>
            <a:endParaRPr lang="it-IT" dirty="0"/>
          </a:p>
        </p:txBody>
      </p:sp>
      <p:pic>
        <p:nvPicPr>
          <p:cNvPr id="5" name="droppedImage.pd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290" y="980728"/>
            <a:ext cx="812603" cy="618974"/>
          </a:xfrm>
          <a:prstGeom prst="rect">
            <a:avLst/>
          </a:prstGeom>
          <a:ln w="3175">
            <a:miter lim="400000"/>
          </a:ln>
        </p:spPr>
      </p:pic>
      <p:pic>
        <p:nvPicPr>
          <p:cNvPr id="6" name="droppedImage.pd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501" y="980728"/>
            <a:ext cx="812603" cy="618974"/>
          </a:xfrm>
          <a:prstGeom prst="rect">
            <a:avLst/>
          </a:prstGeom>
          <a:ln w="3175">
            <a:miter lim="400000"/>
          </a:ln>
        </p:spPr>
      </p:pic>
      <p:pic>
        <p:nvPicPr>
          <p:cNvPr id="7" name="droppedImage.pd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712" y="980728"/>
            <a:ext cx="812603" cy="618974"/>
          </a:xfrm>
          <a:prstGeom prst="rect">
            <a:avLst/>
          </a:prstGeom>
          <a:ln w="3175">
            <a:miter lim="400000"/>
          </a:ln>
        </p:spPr>
      </p:pic>
      <p:pic>
        <p:nvPicPr>
          <p:cNvPr id="8" name="droppedImage.pd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923" y="980728"/>
            <a:ext cx="812603" cy="618974"/>
          </a:xfrm>
          <a:prstGeom prst="rect">
            <a:avLst/>
          </a:prstGeom>
          <a:ln w="3175">
            <a:miter lim="400000"/>
          </a:ln>
        </p:spPr>
      </p:pic>
      <p:sp>
        <p:nvSpPr>
          <p:cNvPr id="10" name="Rectangle 9"/>
          <p:cNvSpPr/>
          <p:nvPr/>
        </p:nvSpPr>
        <p:spPr>
          <a:xfrm>
            <a:off x="2679535" y="4159543"/>
            <a:ext cx="936104" cy="504056"/>
          </a:xfrm>
          <a:prstGeom prst="rect">
            <a:avLst/>
          </a:prstGeom>
          <a:solidFill>
            <a:srgbClr val="83CAFE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CU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60190" y="4159543"/>
            <a:ext cx="936104" cy="504056"/>
          </a:xfrm>
          <a:prstGeom prst="rect">
            <a:avLst/>
          </a:prstGeom>
          <a:solidFill>
            <a:srgbClr val="83CAFE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CU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40845" y="4159651"/>
            <a:ext cx="936104" cy="504056"/>
          </a:xfrm>
          <a:prstGeom prst="rect">
            <a:avLst/>
          </a:prstGeom>
          <a:solidFill>
            <a:srgbClr val="83CAFE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CU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16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27181" y="5585330"/>
            <a:ext cx="1051229" cy="363950"/>
          </a:xfrm>
          <a:prstGeom prst="rect">
            <a:avLst/>
          </a:prstGeom>
          <a:ln w="3175">
            <a:miter lim="400000"/>
          </a:ln>
        </p:spPr>
      </p:pic>
      <p:pic>
        <p:nvPicPr>
          <p:cNvPr id="17" name="Picture 2" descr="https://d30y9cdsu7xlg0.cloudfront.net/png/4817-2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333426"/>
            <a:ext cx="832483" cy="83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d30y9cdsu7xlg0.cloudfront.net/png/136408-2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333" y="5233353"/>
            <a:ext cx="1075967" cy="107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 flipH="1" flipV="1">
            <a:off x="4427985" y="4756212"/>
            <a:ext cx="61676" cy="703628"/>
          </a:xfrm>
          <a:prstGeom prst="straightConnector1">
            <a:avLst/>
          </a:prstGeom>
          <a:ln w="12700"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5769498" y="4758482"/>
            <a:ext cx="98646" cy="701358"/>
          </a:xfrm>
          <a:prstGeom prst="straightConnector1">
            <a:avLst/>
          </a:prstGeom>
          <a:ln w="12700"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987824" y="4731970"/>
            <a:ext cx="98087" cy="727870"/>
          </a:xfrm>
          <a:prstGeom prst="straightConnector1">
            <a:avLst/>
          </a:prstGeom>
          <a:ln w="12700"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2945054" y="3562838"/>
            <a:ext cx="202533" cy="520390"/>
          </a:xfrm>
          <a:prstGeom prst="straightConnector1">
            <a:avLst/>
          </a:prstGeom>
          <a:ln w="12700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4427985" y="3575482"/>
            <a:ext cx="0" cy="541040"/>
          </a:xfrm>
          <a:prstGeom prst="straightConnector1">
            <a:avLst/>
          </a:prstGeom>
          <a:ln w="12700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5513257" y="3544077"/>
            <a:ext cx="210871" cy="547095"/>
          </a:xfrm>
          <a:prstGeom prst="straightConnector1">
            <a:avLst/>
          </a:prstGeom>
          <a:ln w="12700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3960190" y="1606129"/>
            <a:ext cx="8835" cy="677449"/>
          </a:xfrm>
          <a:prstGeom prst="straightConnector1">
            <a:avLst/>
          </a:prstGeom>
          <a:ln w="12700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2843809" y="1606128"/>
            <a:ext cx="101245" cy="704227"/>
          </a:xfrm>
          <a:prstGeom prst="straightConnector1">
            <a:avLst/>
          </a:prstGeom>
          <a:ln w="12700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240294" y="2971611"/>
            <a:ext cx="4314232" cy="504056"/>
          </a:xfrm>
          <a:prstGeom prst="rect">
            <a:avLst/>
          </a:prstGeom>
          <a:solidFill>
            <a:srgbClr val="A34E78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NO-SQL DB</a:t>
            </a:r>
            <a:endParaRPr lang="it-IT" dirty="0"/>
          </a:p>
        </p:txBody>
      </p:sp>
      <p:sp>
        <p:nvSpPr>
          <p:cNvPr id="37" name="Rectangle 36"/>
          <p:cNvSpPr/>
          <p:nvPr/>
        </p:nvSpPr>
        <p:spPr>
          <a:xfrm>
            <a:off x="2240295" y="2388955"/>
            <a:ext cx="4314231" cy="504056"/>
          </a:xfrm>
          <a:prstGeom prst="rect">
            <a:avLst/>
          </a:prstGeom>
          <a:solidFill>
            <a:srgbClr val="F1AAAE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Persistent Storage</a:t>
            </a:r>
            <a:endParaRPr lang="it-IT" dirty="0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5997033" y="1622430"/>
            <a:ext cx="135720" cy="687925"/>
          </a:xfrm>
          <a:prstGeom prst="straightConnector1">
            <a:avLst/>
          </a:prstGeom>
          <a:ln w="12700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 flipV="1">
            <a:off x="4535520" y="4756212"/>
            <a:ext cx="1138544" cy="703628"/>
          </a:xfrm>
          <a:prstGeom prst="straightConnector1">
            <a:avLst/>
          </a:prstGeom>
          <a:ln w="12700"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78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971600" y="1783413"/>
            <a:ext cx="7344816" cy="2653699"/>
          </a:xfrm>
          <a:prstGeom prst="roundRect">
            <a:avLst/>
          </a:prstGeom>
          <a:noFill/>
          <a:ln>
            <a:solidFill>
              <a:schemeClr val="accent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Approccio !CHAOS</a:t>
            </a:r>
            <a:endParaRPr lang="it-IT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9095D9-4ECF-4EA8-895D-AF2721EDDA3E}" type="slidenum">
              <a:rPr lang="it-IT" smtClean="0"/>
              <a:t>5</a:t>
            </a:fld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101° Congresso Nazionale della Societa' Italiana di </a:t>
            </a:r>
            <a:r>
              <a:rPr lang="it-IT" dirty="0" smtClean="0"/>
              <a:t>Fisica</a:t>
            </a:r>
            <a:endParaRPr lang="it-IT" dirty="0"/>
          </a:p>
        </p:txBody>
      </p:sp>
      <p:pic>
        <p:nvPicPr>
          <p:cNvPr id="5" name="droppedImage.pd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210" y="980728"/>
            <a:ext cx="812603" cy="618974"/>
          </a:xfrm>
          <a:prstGeom prst="rect">
            <a:avLst/>
          </a:prstGeom>
          <a:ln w="3175">
            <a:miter lim="400000"/>
          </a:ln>
        </p:spPr>
      </p:pic>
      <p:pic>
        <p:nvPicPr>
          <p:cNvPr id="6" name="droppedImage.pd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421" y="980728"/>
            <a:ext cx="812603" cy="618974"/>
          </a:xfrm>
          <a:prstGeom prst="rect">
            <a:avLst/>
          </a:prstGeom>
          <a:ln w="3175">
            <a:miter lim="400000"/>
          </a:ln>
        </p:spPr>
      </p:pic>
      <p:pic>
        <p:nvPicPr>
          <p:cNvPr id="7" name="droppedImage.pd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632" y="980728"/>
            <a:ext cx="812603" cy="618974"/>
          </a:xfrm>
          <a:prstGeom prst="rect">
            <a:avLst/>
          </a:prstGeom>
          <a:ln w="3175">
            <a:miter lim="400000"/>
          </a:ln>
        </p:spPr>
      </p:pic>
      <p:pic>
        <p:nvPicPr>
          <p:cNvPr id="8" name="droppedImage.pd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843" y="980728"/>
            <a:ext cx="812603" cy="618974"/>
          </a:xfrm>
          <a:prstGeom prst="rect">
            <a:avLst/>
          </a:prstGeom>
          <a:ln w="3175">
            <a:miter lim="400000"/>
          </a:ln>
        </p:spPr>
      </p:pic>
      <p:sp>
        <p:nvSpPr>
          <p:cNvPr id="10" name="Rectangle 9"/>
          <p:cNvSpPr/>
          <p:nvPr/>
        </p:nvSpPr>
        <p:spPr>
          <a:xfrm>
            <a:off x="1959455" y="4159543"/>
            <a:ext cx="936104" cy="504056"/>
          </a:xfrm>
          <a:prstGeom prst="rect">
            <a:avLst/>
          </a:prstGeom>
          <a:solidFill>
            <a:srgbClr val="83CAFE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CU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40110" y="4159543"/>
            <a:ext cx="936104" cy="504056"/>
          </a:xfrm>
          <a:prstGeom prst="rect">
            <a:avLst/>
          </a:prstGeom>
          <a:solidFill>
            <a:srgbClr val="83CAFE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CU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20765" y="4159651"/>
            <a:ext cx="936104" cy="504056"/>
          </a:xfrm>
          <a:prstGeom prst="rect">
            <a:avLst/>
          </a:prstGeom>
          <a:solidFill>
            <a:srgbClr val="83CAFE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CU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16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07101" y="5585330"/>
            <a:ext cx="1051229" cy="363950"/>
          </a:xfrm>
          <a:prstGeom prst="rect">
            <a:avLst/>
          </a:prstGeom>
          <a:ln w="3175">
            <a:miter lim="400000"/>
          </a:ln>
        </p:spPr>
      </p:pic>
      <p:pic>
        <p:nvPicPr>
          <p:cNvPr id="17" name="Picture 2" descr="https://d30y9cdsu7xlg0.cloudfront.net/png/4817-2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333426"/>
            <a:ext cx="832483" cy="83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d30y9cdsu7xlg0.cloudfront.net/png/136408-2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253" y="5233353"/>
            <a:ext cx="1075967" cy="107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 flipH="1" flipV="1">
            <a:off x="3707905" y="4756212"/>
            <a:ext cx="61676" cy="703628"/>
          </a:xfrm>
          <a:prstGeom prst="straightConnector1">
            <a:avLst/>
          </a:prstGeom>
          <a:ln w="12700"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5049418" y="4758482"/>
            <a:ext cx="98646" cy="701358"/>
          </a:xfrm>
          <a:prstGeom prst="straightConnector1">
            <a:avLst/>
          </a:prstGeom>
          <a:ln w="12700"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267744" y="4731970"/>
            <a:ext cx="98087" cy="727870"/>
          </a:xfrm>
          <a:prstGeom prst="straightConnector1">
            <a:avLst/>
          </a:prstGeom>
          <a:ln w="12700"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1977513" y="3615973"/>
            <a:ext cx="247462" cy="467256"/>
          </a:xfrm>
          <a:prstGeom prst="straightConnector1">
            <a:avLst/>
          </a:prstGeom>
          <a:ln w="12700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3344975" y="3599975"/>
            <a:ext cx="362930" cy="516548"/>
          </a:xfrm>
          <a:prstGeom prst="straightConnector1">
            <a:avLst/>
          </a:prstGeom>
          <a:ln w="12700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5004049" y="3646143"/>
            <a:ext cx="452820" cy="445032"/>
          </a:xfrm>
          <a:prstGeom prst="straightConnector1">
            <a:avLst/>
          </a:prstGeom>
          <a:ln w="12700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3240111" y="2199830"/>
            <a:ext cx="12447" cy="755079"/>
          </a:xfrm>
          <a:prstGeom prst="straightConnector1">
            <a:avLst/>
          </a:prstGeom>
          <a:ln w="12700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1945872" y="2187533"/>
            <a:ext cx="177858" cy="809419"/>
          </a:xfrm>
          <a:prstGeom prst="straightConnector1">
            <a:avLst/>
          </a:prstGeom>
          <a:ln w="12700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5434951" y="2179077"/>
            <a:ext cx="399495" cy="826532"/>
          </a:xfrm>
          <a:prstGeom prst="straightConnector1">
            <a:avLst/>
          </a:prstGeom>
          <a:ln w="12700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 flipV="1">
            <a:off x="3815440" y="4756212"/>
            <a:ext cx="1138544" cy="703628"/>
          </a:xfrm>
          <a:prstGeom prst="straightConnector1">
            <a:avLst/>
          </a:prstGeom>
          <a:ln w="12700"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403648" y="3055631"/>
            <a:ext cx="936104" cy="504056"/>
          </a:xfrm>
          <a:prstGeom prst="rect">
            <a:avLst/>
          </a:prstGeom>
          <a:solidFill>
            <a:srgbClr val="FF950E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</a:t>
            </a:r>
            <a:r>
              <a:rPr lang="it-IT" dirty="0" smtClean="0"/>
              <a:t>DS</a:t>
            </a:r>
            <a:endParaRPr lang="it-IT" dirty="0"/>
          </a:p>
        </p:txBody>
      </p:sp>
      <p:sp>
        <p:nvSpPr>
          <p:cNvPr id="31" name="Rectangle 30"/>
          <p:cNvSpPr/>
          <p:nvPr/>
        </p:nvSpPr>
        <p:spPr>
          <a:xfrm>
            <a:off x="2693589" y="3055631"/>
            <a:ext cx="936104" cy="504056"/>
          </a:xfrm>
          <a:prstGeom prst="rect">
            <a:avLst/>
          </a:prstGeom>
          <a:solidFill>
            <a:srgbClr val="FF950E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</a:t>
            </a:r>
            <a:r>
              <a:rPr lang="it-IT" dirty="0" smtClean="0"/>
              <a:t>DS</a:t>
            </a:r>
            <a:endParaRPr lang="it-IT" dirty="0"/>
          </a:p>
        </p:txBody>
      </p:sp>
      <p:sp>
        <p:nvSpPr>
          <p:cNvPr id="32" name="Rectangle 31"/>
          <p:cNvSpPr/>
          <p:nvPr/>
        </p:nvSpPr>
        <p:spPr>
          <a:xfrm>
            <a:off x="3983530" y="3068564"/>
            <a:ext cx="936104" cy="504056"/>
          </a:xfrm>
          <a:prstGeom prst="rect">
            <a:avLst/>
          </a:prstGeom>
          <a:solidFill>
            <a:srgbClr val="FF950E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</a:t>
            </a:r>
            <a:r>
              <a:rPr lang="it-IT" dirty="0" smtClean="0"/>
              <a:t>DS</a:t>
            </a:r>
            <a:endParaRPr lang="it-IT" dirty="0"/>
          </a:p>
        </p:txBody>
      </p:sp>
      <p:sp>
        <p:nvSpPr>
          <p:cNvPr id="33" name="Rectangle 32"/>
          <p:cNvSpPr/>
          <p:nvPr/>
        </p:nvSpPr>
        <p:spPr>
          <a:xfrm>
            <a:off x="5273471" y="3068564"/>
            <a:ext cx="936104" cy="504056"/>
          </a:xfrm>
          <a:prstGeom prst="rect">
            <a:avLst/>
          </a:prstGeom>
          <a:solidFill>
            <a:srgbClr val="FF950E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</a:t>
            </a:r>
            <a:r>
              <a:rPr lang="it-IT" dirty="0" smtClean="0"/>
              <a:t>DS</a:t>
            </a:r>
            <a:endParaRPr lang="it-IT" dirty="0"/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3972884" y="3609596"/>
            <a:ext cx="328089" cy="490100"/>
          </a:xfrm>
          <a:prstGeom prst="straightConnector1">
            <a:avLst/>
          </a:prstGeom>
          <a:ln w="12700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4565952" y="3629712"/>
            <a:ext cx="388033" cy="453517"/>
          </a:xfrm>
          <a:prstGeom prst="straightConnector1">
            <a:avLst/>
          </a:prstGeom>
          <a:ln w="12700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4188662" y="2194786"/>
            <a:ext cx="123271" cy="813064"/>
          </a:xfrm>
          <a:prstGeom prst="straightConnector1">
            <a:avLst/>
          </a:prstGeom>
          <a:ln w="12700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4752710" y="2179077"/>
            <a:ext cx="547017" cy="826532"/>
          </a:xfrm>
          <a:prstGeom prst="straightConnector1">
            <a:avLst/>
          </a:prstGeom>
          <a:ln w="12700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6948264" y="3068960"/>
            <a:ext cx="936104" cy="504056"/>
          </a:xfrm>
          <a:prstGeom prst="rect">
            <a:avLst/>
          </a:prstGeom>
          <a:solidFill>
            <a:srgbClr val="AEA79F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MDS</a:t>
            </a:r>
            <a:endParaRPr lang="it-IT" dirty="0"/>
          </a:p>
        </p:txBody>
      </p:sp>
      <p:cxnSp>
        <p:nvCxnSpPr>
          <p:cNvPr id="56" name="Curved Connector 55"/>
          <p:cNvCxnSpPr>
            <a:stCxn id="33" idx="3"/>
            <a:endCxn id="54" idx="1"/>
          </p:cNvCxnSpPr>
          <p:nvPr/>
        </p:nvCxnSpPr>
        <p:spPr>
          <a:xfrm>
            <a:off x="6209575" y="3320592"/>
            <a:ext cx="738689" cy="396"/>
          </a:xfrm>
          <a:prstGeom prst="curvedConnector3">
            <a:avLst/>
          </a:prstGeom>
          <a:ln w="12700">
            <a:solidFill>
              <a:srgbClr val="75AA68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/>
          <p:cNvCxnSpPr>
            <a:stCxn id="54" idx="2"/>
            <a:endCxn id="12" idx="3"/>
          </p:cNvCxnSpPr>
          <p:nvPr/>
        </p:nvCxnSpPr>
        <p:spPr>
          <a:xfrm rot="5400000">
            <a:off x="6017262" y="3012624"/>
            <a:ext cx="838663" cy="1959447"/>
          </a:xfrm>
          <a:prstGeom prst="curvedConnector2">
            <a:avLst/>
          </a:prstGeom>
          <a:ln w="12700">
            <a:solidFill>
              <a:srgbClr val="75AA68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1621749" y="1598172"/>
            <a:ext cx="936104" cy="504056"/>
          </a:xfrm>
          <a:prstGeom prst="rect">
            <a:avLst/>
          </a:prstGeom>
          <a:solidFill>
            <a:srgbClr val="9A99FF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UI</a:t>
            </a:r>
            <a:endParaRPr lang="it-IT" dirty="0"/>
          </a:p>
        </p:txBody>
      </p:sp>
      <p:sp>
        <p:nvSpPr>
          <p:cNvPr id="61" name="Rectangle 60"/>
          <p:cNvSpPr/>
          <p:nvPr/>
        </p:nvSpPr>
        <p:spPr>
          <a:xfrm>
            <a:off x="2727670" y="1598172"/>
            <a:ext cx="936104" cy="504056"/>
          </a:xfrm>
          <a:prstGeom prst="rect">
            <a:avLst/>
          </a:prstGeom>
          <a:solidFill>
            <a:srgbClr val="9A99FF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UI</a:t>
            </a:r>
            <a:endParaRPr lang="it-IT" dirty="0"/>
          </a:p>
        </p:txBody>
      </p:sp>
      <p:sp>
        <p:nvSpPr>
          <p:cNvPr id="62" name="Rectangle 61"/>
          <p:cNvSpPr/>
          <p:nvPr/>
        </p:nvSpPr>
        <p:spPr>
          <a:xfrm>
            <a:off x="3838398" y="1596300"/>
            <a:ext cx="936104" cy="504056"/>
          </a:xfrm>
          <a:prstGeom prst="rect">
            <a:avLst/>
          </a:prstGeom>
          <a:solidFill>
            <a:srgbClr val="9A99FF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UI</a:t>
            </a:r>
            <a:endParaRPr lang="it-IT" dirty="0"/>
          </a:p>
        </p:txBody>
      </p:sp>
      <p:sp>
        <p:nvSpPr>
          <p:cNvPr id="63" name="Rectangle 62"/>
          <p:cNvSpPr/>
          <p:nvPr/>
        </p:nvSpPr>
        <p:spPr>
          <a:xfrm>
            <a:off x="4949126" y="1591219"/>
            <a:ext cx="936104" cy="504056"/>
          </a:xfrm>
          <a:prstGeom prst="rect">
            <a:avLst/>
          </a:prstGeom>
          <a:solidFill>
            <a:srgbClr val="9A99FF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UI</a:t>
            </a:r>
            <a:endParaRPr lang="it-IT" dirty="0"/>
          </a:p>
        </p:txBody>
      </p:sp>
      <p:cxnSp>
        <p:nvCxnSpPr>
          <p:cNvPr id="86" name="Curved Connector 85"/>
          <p:cNvCxnSpPr>
            <a:stCxn id="54" idx="0"/>
            <a:endCxn id="63" idx="3"/>
          </p:cNvCxnSpPr>
          <p:nvPr/>
        </p:nvCxnSpPr>
        <p:spPr>
          <a:xfrm rot="16200000" flipV="1">
            <a:off x="6037917" y="1690561"/>
            <a:ext cx="1225713" cy="1531086"/>
          </a:xfrm>
          <a:prstGeom prst="curvedConnector2">
            <a:avLst/>
          </a:prstGeom>
          <a:ln w="12700">
            <a:solidFill>
              <a:srgbClr val="75AA68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7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971600" y="1783413"/>
            <a:ext cx="7344816" cy="2653699"/>
          </a:xfrm>
          <a:prstGeom prst="roundRect">
            <a:avLst/>
          </a:prstGeom>
          <a:noFill/>
          <a:ln>
            <a:solidFill>
              <a:schemeClr val="accent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Approccio !CHAOS</a:t>
            </a:r>
            <a:endParaRPr lang="it-IT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9095D9-4ECF-4EA8-895D-AF2721EDDA3E}" type="slidenum">
              <a:rPr lang="it-IT" smtClean="0"/>
              <a:t>6</a:t>
            </a:fld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101° Congresso Nazionale della Societa' Italiana di </a:t>
            </a:r>
            <a:r>
              <a:rPr lang="it-IT" dirty="0" smtClean="0"/>
              <a:t>Fisica</a:t>
            </a:r>
            <a:endParaRPr lang="it-IT" dirty="0"/>
          </a:p>
        </p:txBody>
      </p:sp>
      <p:pic>
        <p:nvPicPr>
          <p:cNvPr id="5" name="droppedImage.pd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210" y="980728"/>
            <a:ext cx="812603" cy="618974"/>
          </a:xfrm>
          <a:prstGeom prst="rect">
            <a:avLst/>
          </a:prstGeom>
          <a:ln w="3175">
            <a:miter lim="400000"/>
          </a:ln>
        </p:spPr>
      </p:pic>
      <p:pic>
        <p:nvPicPr>
          <p:cNvPr id="6" name="droppedImage.pd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421" y="980728"/>
            <a:ext cx="812603" cy="618974"/>
          </a:xfrm>
          <a:prstGeom prst="rect">
            <a:avLst/>
          </a:prstGeom>
          <a:ln w="3175">
            <a:miter lim="400000"/>
          </a:ln>
        </p:spPr>
      </p:pic>
      <p:pic>
        <p:nvPicPr>
          <p:cNvPr id="7" name="droppedImage.pd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632" y="980728"/>
            <a:ext cx="812603" cy="618974"/>
          </a:xfrm>
          <a:prstGeom prst="rect">
            <a:avLst/>
          </a:prstGeom>
          <a:ln w="3175">
            <a:miter lim="400000"/>
          </a:ln>
        </p:spPr>
      </p:pic>
      <p:pic>
        <p:nvPicPr>
          <p:cNvPr id="8" name="droppedImage.pd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843" y="980728"/>
            <a:ext cx="812603" cy="618974"/>
          </a:xfrm>
          <a:prstGeom prst="rect">
            <a:avLst/>
          </a:prstGeom>
          <a:ln w="3175">
            <a:miter lim="400000"/>
          </a:ln>
        </p:spPr>
      </p:pic>
      <p:sp>
        <p:nvSpPr>
          <p:cNvPr id="10" name="Rectangle 9"/>
          <p:cNvSpPr/>
          <p:nvPr/>
        </p:nvSpPr>
        <p:spPr>
          <a:xfrm>
            <a:off x="1959455" y="4159543"/>
            <a:ext cx="936104" cy="504056"/>
          </a:xfrm>
          <a:prstGeom prst="rect">
            <a:avLst/>
          </a:prstGeom>
          <a:solidFill>
            <a:srgbClr val="83CAFE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CU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40110" y="4159543"/>
            <a:ext cx="936104" cy="504056"/>
          </a:xfrm>
          <a:prstGeom prst="rect">
            <a:avLst/>
          </a:prstGeom>
          <a:solidFill>
            <a:srgbClr val="83CAFE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CU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20765" y="4159651"/>
            <a:ext cx="936104" cy="504056"/>
          </a:xfrm>
          <a:prstGeom prst="rect">
            <a:avLst/>
          </a:prstGeom>
          <a:solidFill>
            <a:srgbClr val="83CAFE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CU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16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07101" y="5585330"/>
            <a:ext cx="1051229" cy="363950"/>
          </a:xfrm>
          <a:prstGeom prst="rect">
            <a:avLst/>
          </a:prstGeom>
          <a:ln w="3175">
            <a:miter lim="400000"/>
          </a:ln>
        </p:spPr>
      </p:pic>
      <p:pic>
        <p:nvPicPr>
          <p:cNvPr id="17" name="Picture 2" descr="https://d30y9cdsu7xlg0.cloudfront.net/png/4817-2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333426"/>
            <a:ext cx="832483" cy="83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d30y9cdsu7xlg0.cloudfront.net/png/136408-2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253" y="5233353"/>
            <a:ext cx="1075967" cy="107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 flipH="1" flipV="1">
            <a:off x="3707905" y="4756212"/>
            <a:ext cx="61676" cy="703628"/>
          </a:xfrm>
          <a:prstGeom prst="straightConnector1">
            <a:avLst/>
          </a:prstGeom>
          <a:ln w="12700"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5049418" y="4758482"/>
            <a:ext cx="98646" cy="701358"/>
          </a:xfrm>
          <a:prstGeom prst="straightConnector1">
            <a:avLst/>
          </a:prstGeom>
          <a:ln w="12700"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267744" y="4731970"/>
            <a:ext cx="98087" cy="727870"/>
          </a:xfrm>
          <a:prstGeom prst="straightConnector1">
            <a:avLst/>
          </a:prstGeom>
          <a:ln w="12700"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1977513" y="3615973"/>
            <a:ext cx="247462" cy="467256"/>
          </a:xfrm>
          <a:prstGeom prst="straightConnector1">
            <a:avLst/>
          </a:prstGeom>
          <a:ln w="12700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3344975" y="3599975"/>
            <a:ext cx="362930" cy="516548"/>
          </a:xfrm>
          <a:prstGeom prst="straightConnector1">
            <a:avLst/>
          </a:prstGeom>
          <a:ln w="12700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5004049" y="3646143"/>
            <a:ext cx="452820" cy="445032"/>
          </a:xfrm>
          <a:prstGeom prst="straightConnector1">
            <a:avLst/>
          </a:prstGeom>
          <a:ln w="12700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3240111" y="2199830"/>
            <a:ext cx="12447" cy="755079"/>
          </a:xfrm>
          <a:prstGeom prst="straightConnector1">
            <a:avLst/>
          </a:prstGeom>
          <a:ln w="12700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1945872" y="2187533"/>
            <a:ext cx="177858" cy="809419"/>
          </a:xfrm>
          <a:prstGeom prst="straightConnector1">
            <a:avLst/>
          </a:prstGeom>
          <a:ln w="12700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5434951" y="2179077"/>
            <a:ext cx="399495" cy="826532"/>
          </a:xfrm>
          <a:prstGeom prst="straightConnector1">
            <a:avLst/>
          </a:prstGeom>
          <a:ln w="12700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 flipV="1">
            <a:off x="3815440" y="4756212"/>
            <a:ext cx="1138544" cy="703628"/>
          </a:xfrm>
          <a:prstGeom prst="straightConnector1">
            <a:avLst/>
          </a:prstGeom>
          <a:ln w="12700"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403648" y="3055631"/>
            <a:ext cx="936104" cy="504056"/>
          </a:xfrm>
          <a:prstGeom prst="rect">
            <a:avLst/>
          </a:prstGeom>
          <a:solidFill>
            <a:srgbClr val="FF950E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</a:t>
            </a:r>
            <a:r>
              <a:rPr lang="it-IT" dirty="0" smtClean="0"/>
              <a:t>DS</a:t>
            </a:r>
            <a:endParaRPr lang="it-IT" dirty="0"/>
          </a:p>
        </p:txBody>
      </p:sp>
      <p:sp>
        <p:nvSpPr>
          <p:cNvPr id="31" name="Rectangle 30"/>
          <p:cNvSpPr/>
          <p:nvPr/>
        </p:nvSpPr>
        <p:spPr>
          <a:xfrm>
            <a:off x="2693589" y="3055631"/>
            <a:ext cx="936104" cy="504056"/>
          </a:xfrm>
          <a:prstGeom prst="rect">
            <a:avLst/>
          </a:prstGeom>
          <a:solidFill>
            <a:srgbClr val="FF950E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</a:t>
            </a:r>
            <a:r>
              <a:rPr lang="it-IT" dirty="0" smtClean="0"/>
              <a:t>DS</a:t>
            </a:r>
            <a:endParaRPr lang="it-IT" dirty="0"/>
          </a:p>
        </p:txBody>
      </p:sp>
      <p:sp>
        <p:nvSpPr>
          <p:cNvPr id="32" name="Rectangle 31"/>
          <p:cNvSpPr/>
          <p:nvPr/>
        </p:nvSpPr>
        <p:spPr>
          <a:xfrm>
            <a:off x="3983530" y="3068564"/>
            <a:ext cx="936104" cy="504056"/>
          </a:xfrm>
          <a:prstGeom prst="rect">
            <a:avLst/>
          </a:prstGeom>
          <a:solidFill>
            <a:srgbClr val="FF950E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</a:t>
            </a:r>
            <a:r>
              <a:rPr lang="it-IT" dirty="0" smtClean="0"/>
              <a:t>DS</a:t>
            </a:r>
            <a:endParaRPr lang="it-IT" dirty="0"/>
          </a:p>
        </p:txBody>
      </p:sp>
      <p:sp>
        <p:nvSpPr>
          <p:cNvPr id="33" name="Rectangle 32"/>
          <p:cNvSpPr/>
          <p:nvPr/>
        </p:nvSpPr>
        <p:spPr>
          <a:xfrm>
            <a:off x="5273471" y="3068564"/>
            <a:ext cx="936104" cy="504056"/>
          </a:xfrm>
          <a:prstGeom prst="rect">
            <a:avLst/>
          </a:prstGeom>
          <a:solidFill>
            <a:srgbClr val="FF950E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</a:t>
            </a:r>
            <a:r>
              <a:rPr lang="it-IT" dirty="0" smtClean="0"/>
              <a:t>DS</a:t>
            </a:r>
            <a:endParaRPr lang="it-IT" dirty="0"/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3972884" y="3609596"/>
            <a:ext cx="328089" cy="490100"/>
          </a:xfrm>
          <a:prstGeom prst="straightConnector1">
            <a:avLst/>
          </a:prstGeom>
          <a:ln w="12700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4565952" y="3629712"/>
            <a:ext cx="388033" cy="453517"/>
          </a:xfrm>
          <a:prstGeom prst="straightConnector1">
            <a:avLst/>
          </a:prstGeom>
          <a:ln w="12700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4188662" y="2194786"/>
            <a:ext cx="123271" cy="813064"/>
          </a:xfrm>
          <a:prstGeom prst="straightConnector1">
            <a:avLst/>
          </a:prstGeom>
          <a:ln w="12700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4752710" y="2179077"/>
            <a:ext cx="547017" cy="826532"/>
          </a:xfrm>
          <a:prstGeom prst="straightConnector1">
            <a:avLst/>
          </a:prstGeom>
          <a:ln w="12700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6948264" y="3068960"/>
            <a:ext cx="936104" cy="504056"/>
          </a:xfrm>
          <a:prstGeom prst="rect">
            <a:avLst/>
          </a:prstGeom>
          <a:solidFill>
            <a:srgbClr val="AEA79F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MDS</a:t>
            </a:r>
            <a:endParaRPr lang="it-IT" dirty="0"/>
          </a:p>
        </p:txBody>
      </p:sp>
      <p:cxnSp>
        <p:nvCxnSpPr>
          <p:cNvPr id="56" name="Curved Connector 55"/>
          <p:cNvCxnSpPr>
            <a:stCxn id="33" idx="3"/>
            <a:endCxn id="54" idx="1"/>
          </p:cNvCxnSpPr>
          <p:nvPr/>
        </p:nvCxnSpPr>
        <p:spPr>
          <a:xfrm>
            <a:off x="6209575" y="3320592"/>
            <a:ext cx="738689" cy="396"/>
          </a:xfrm>
          <a:prstGeom prst="curvedConnector3">
            <a:avLst/>
          </a:prstGeom>
          <a:ln w="12700">
            <a:solidFill>
              <a:srgbClr val="75AA68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/>
          <p:cNvCxnSpPr>
            <a:stCxn id="54" idx="2"/>
            <a:endCxn id="12" idx="3"/>
          </p:cNvCxnSpPr>
          <p:nvPr/>
        </p:nvCxnSpPr>
        <p:spPr>
          <a:xfrm rot="5400000">
            <a:off x="6017262" y="3012624"/>
            <a:ext cx="838663" cy="1959447"/>
          </a:xfrm>
          <a:prstGeom prst="curvedConnector2">
            <a:avLst/>
          </a:prstGeom>
          <a:ln w="12700">
            <a:solidFill>
              <a:srgbClr val="75AA68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1621749" y="1598172"/>
            <a:ext cx="936104" cy="504056"/>
          </a:xfrm>
          <a:prstGeom prst="rect">
            <a:avLst/>
          </a:prstGeom>
          <a:solidFill>
            <a:srgbClr val="9A99FF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UI</a:t>
            </a:r>
            <a:endParaRPr lang="it-IT" dirty="0"/>
          </a:p>
        </p:txBody>
      </p:sp>
      <p:sp>
        <p:nvSpPr>
          <p:cNvPr id="61" name="Rectangle 60"/>
          <p:cNvSpPr/>
          <p:nvPr/>
        </p:nvSpPr>
        <p:spPr>
          <a:xfrm>
            <a:off x="2727670" y="1598172"/>
            <a:ext cx="936104" cy="504056"/>
          </a:xfrm>
          <a:prstGeom prst="rect">
            <a:avLst/>
          </a:prstGeom>
          <a:solidFill>
            <a:srgbClr val="9A99FF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UI</a:t>
            </a:r>
            <a:endParaRPr lang="it-IT" dirty="0"/>
          </a:p>
        </p:txBody>
      </p:sp>
      <p:sp>
        <p:nvSpPr>
          <p:cNvPr id="62" name="Rectangle 61"/>
          <p:cNvSpPr/>
          <p:nvPr/>
        </p:nvSpPr>
        <p:spPr>
          <a:xfrm>
            <a:off x="3838398" y="1596300"/>
            <a:ext cx="936104" cy="504056"/>
          </a:xfrm>
          <a:prstGeom prst="rect">
            <a:avLst/>
          </a:prstGeom>
          <a:solidFill>
            <a:srgbClr val="9A99FF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UI</a:t>
            </a:r>
            <a:endParaRPr lang="it-IT" dirty="0"/>
          </a:p>
        </p:txBody>
      </p:sp>
      <p:sp>
        <p:nvSpPr>
          <p:cNvPr id="63" name="Rectangle 62"/>
          <p:cNvSpPr/>
          <p:nvPr/>
        </p:nvSpPr>
        <p:spPr>
          <a:xfrm>
            <a:off x="4949126" y="1591219"/>
            <a:ext cx="936104" cy="504056"/>
          </a:xfrm>
          <a:prstGeom prst="rect">
            <a:avLst/>
          </a:prstGeom>
          <a:solidFill>
            <a:srgbClr val="9A99FF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UI</a:t>
            </a:r>
            <a:endParaRPr lang="it-IT" dirty="0"/>
          </a:p>
        </p:txBody>
      </p:sp>
      <p:cxnSp>
        <p:nvCxnSpPr>
          <p:cNvPr id="86" name="Curved Connector 85"/>
          <p:cNvCxnSpPr>
            <a:stCxn id="54" idx="0"/>
            <a:endCxn id="63" idx="3"/>
          </p:cNvCxnSpPr>
          <p:nvPr/>
        </p:nvCxnSpPr>
        <p:spPr>
          <a:xfrm rot="16200000" flipV="1">
            <a:off x="6037917" y="1690561"/>
            <a:ext cx="1225713" cy="1531086"/>
          </a:xfrm>
          <a:prstGeom prst="curvedConnector2">
            <a:avLst/>
          </a:prstGeom>
          <a:ln w="12700">
            <a:solidFill>
              <a:srgbClr val="75AA68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loud 88"/>
          <p:cNvSpPr/>
          <p:nvPr/>
        </p:nvSpPr>
        <p:spPr>
          <a:xfrm>
            <a:off x="552837" y="1628800"/>
            <a:ext cx="7168182" cy="3658460"/>
          </a:xfrm>
          <a:prstGeom prst="cloud">
            <a:avLst/>
          </a:prstGeom>
          <a:noFill/>
          <a:ln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0" name="Immagin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990" y="3011488"/>
            <a:ext cx="4246885" cy="81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4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11" grpId="0" animBg="1"/>
      <p:bldP spid="12" grpId="0" animBg="1"/>
      <p:bldP spid="30" grpId="0" animBg="1"/>
      <p:bldP spid="31" grpId="0" animBg="1"/>
      <p:bldP spid="32" grpId="0" animBg="1"/>
      <p:bldP spid="33" grpId="0" animBg="1"/>
      <p:bldP spid="54" grpId="0" animBg="1"/>
      <p:bldP spid="60" grpId="0" animBg="1"/>
      <p:bldP spid="61" grpId="0" animBg="1"/>
      <p:bldP spid="62" grpId="0" animBg="1"/>
      <p:bldP spid="63" grpId="0" animBg="1"/>
      <p:bldP spid="8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537643" y="710178"/>
            <a:ext cx="720080" cy="5760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Rettangolo 49"/>
          <p:cNvSpPr/>
          <p:nvPr/>
        </p:nvSpPr>
        <p:spPr>
          <a:xfrm>
            <a:off x="3643359" y="710178"/>
            <a:ext cx="720080" cy="5760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Rettangolo 50"/>
          <p:cNvSpPr/>
          <p:nvPr/>
        </p:nvSpPr>
        <p:spPr>
          <a:xfrm>
            <a:off x="4770065" y="710178"/>
            <a:ext cx="720080" cy="5760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Rettangolo 51"/>
          <p:cNvSpPr/>
          <p:nvPr/>
        </p:nvSpPr>
        <p:spPr>
          <a:xfrm>
            <a:off x="5886276" y="710178"/>
            <a:ext cx="720080" cy="5760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9095D9-4ECF-4EA8-895D-AF2721EDDA3E}" type="slidenum">
              <a:rPr lang="it-IT" smtClean="0"/>
              <a:t>7</a:t>
            </a:fld>
            <a:endParaRPr lang="it-IT" dirty="0"/>
          </a:p>
        </p:txBody>
      </p:sp>
      <p:sp>
        <p:nvSpPr>
          <p:cNvPr id="2" name="Segnaposto testo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101° Congresso Nazionale della Societa' Italiana di Fisica</a:t>
            </a:r>
          </a:p>
        </p:txBody>
      </p:sp>
      <p:sp>
        <p:nvSpPr>
          <p:cNvPr id="53" name="Rettangolo 52"/>
          <p:cNvSpPr/>
          <p:nvPr/>
        </p:nvSpPr>
        <p:spPr>
          <a:xfrm>
            <a:off x="3129750" y="4822230"/>
            <a:ext cx="720080" cy="5760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Rettangolo 53"/>
          <p:cNvSpPr/>
          <p:nvPr/>
        </p:nvSpPr>
        <p:spPr>
          <a:xfrm>
            <a:off x="4235466" y="4822230"/>
            <a:ext cx="720080" cy="5760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Rettangolo 54"/>
          <p:cNvSpPr/>
          <p:nvPr/>
        </p:nvSpPr>
        <p:spPr>
          <a:xfrm>
            <a:off x="5362172" y="4822230"/>
            <a:ext cx="720080" cy="5760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56" name="Group 651"/>
          <p:cNvGrpSpPr/>
          <p:nvPr/>
        </p:nvGrpSpPr>
        <p:grpSpPr>
          <a:xfrm>
            <a:off x="2393156" y="764704"/>
            <a:ext cx="4509493" cy="5161360"/>
            <a:chOff x="0" y="0"/>
            <a:chExt cx="4509492" cy="5161359"/>
          </a:xfrm>
        </p:grpSpPr>
        <p:sp>
          <p:nvSpPr>
            <p:cNvPr id="57" name="Shape 632"/>
            <p:cNvSpPr/>
            <p:nvPr/>
          </p:nvSpPr>
          <p:spPr>
            <a:xfrm>
              <a:off x="3768328" y="3089671"/>
              <a:ext cx="89297" cy="89298"/>
            </a:xfrm>
            <a:prstGeom prst="rect">
              <a:avLst/>
            </a:prstGeom>
            <a:solidFill>
              <a:srgbClr val="FF2600"/>
            </a:solidFill>
            <a:ln w="25400" cap="flat">
              <a:noFill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lvl="0" algn="ctr" defTabSz="584200">
                <a:defRPr sz="2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8" name="Shape 633"/>
            <p:cNvSpPr/>
            <p:nvPr/>
          </p:nvSpPr>
          <p:spPr>
            <a:xfrm>
              <a:off x="1848445" y="517921"/>
              <a:ext cx="89298" cy="89298"/>
            </a:xfrm>
            <a:prstGeom prst="rect">
              <a:avLst/>
            </a:prstGeom>
            <a:solidFill>
              <a:srgbClr val="FF2600"/>
            </a:solidFill>
            <a:ln w="25400" cap="flat">
              <a:noFill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lvl="0" algn="ctr" defTabSz="584200">
                <a:defRPr sz="2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9" name="Shape 634"/>
            <p:cNvSpPr/>
            <p:nvPr/>
          </p:nvSpPr>
          <p:spPr>
            <a:xfrm>
              <a:off x="3116460" y="5072062"/>
              <a:ext cx="89298" cy="89298"/>
            </a:xfrm>
            <a:prstGeom prst="rect">
              <a:avLst/>
            </a:prstGeom>
            <a:solidFill>
              <a:srgbClr val="FF2600"/>
            </a:solidFill>
            <a:ln w="25400" cap="flat">
              <a:noFill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lvl="0" algn="ctr" defTabSz="584200">
                <a:defRPr sz="2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61" name="Shape 635"/>
            <p:cNvSpPr/>
            <p:nvPr/>
          </p:nvSpPr>
          <p:spPr>
            <a:xfrm>
              <a:off x="2214562" y="0"/>
              <a:ext cx="89298" cy="89297"/>
            </a:xfrm>
            <a:prstGeom prst="rect">
              <a:avLst/>
            </a:prstGeom>
            <a:solidFill>
              <a:srgbClr val="FF2600"/>
            </a:solidFill>
            <a:ln w="25400" cap="flat">
              <a:noFill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lvl="0" algn="ctr" defTabSz="584200">
                <a:defRPr sz="2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64" name="Shape 636"/>
            <p:cNvSpPr/>
            <p:nvPr/>
          </p:nvSpPr>
          <p:spPr>
            <a:xfrm>
              <a:off x="1071562" y="437554"/>
              <a:ext cx="89298" cy="89298"/>
            </a:xfrm>
            <a:prstGeom prst="rect">
              <a:avLst/>
            </a:prstGeom>
            <a:solidFill>
              <a:srgbClr val="FF2600"/>
            </a:solidFill>
            <a:ln w="25400" cap="flat">
              <a:noFill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lvl="0" algn="ctr" defTabSz="584200">
                <a:defRPr sz="2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65" name="Shape 637"/>
            <p:cNvSpPr/>
            <p:nvPr/>
          </p:nvSpPr>
          <p:spPr>
            <a:xfrm>
              <a:off x="634007" y="517921"/>
              <a:ext cx="89298" cy="89298"/>
            </a:xfrm>
            <a:prstGeom prst="rect">
              <a:avLst/>
            </a:prstGeom>
            <a:solidFill>
              <a:srgbClr val="FF2600"/>
            </a:solidFill>
            <a:ln w="25400" cap="flat">
              <a:noFill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lvl="0" algn="ctr" defTabSz="584200">
                <a:defRPr sz="2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66" name="Shape 638"/>
            <p:cNvSpPr/>
            <p:nvPr/>
          </p:nvSpPr>
          <p:spPr>
            <a:xfrm>
              <a:off x="0" y="759023"/>
              <a:ext cx="89297" cy="89298"/>
            </a:xfrm>
            <a:prstGeom prst="rect">
              <a:avLst/>
            </a:prstGeom>
            <a:solidFill>
              <a:srgbClr val="FF2600"/>
            </a:solidFill>
            <a:ln w="25400" cap="flat">
              <a:noFill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lvl="0" algn="ctr" defTabSz="584200">
                <a:defRPr sz="2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67" name="Shape 639"/>
            <p:cNvSpPr/>
            <p:nvPr/>
          </p:nvSpPr>
          <p:spPr>
            <a:xfrm>
              <a:off x="562570" y="714375"/>
              <a:ext cx="89298" cy="89297"/>
            </a:xfrm>
            <a:prstGeom prst="rect">
              <a:avLst/>
            </a:prstGeom>
            <a:solidFill>
              <a:srgbClr val="FF2600"/>
            </a:solidFill>
            <a:ln w="25400" cap="flat">
              <a:noFill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lvl="0" algn="ctr" defTabSz="584200">
                <a:defRPr sz="2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68" name="Shape 640"/>
            <p:cNvSpPr/>
            <p:nvPr/>
          </p:nvSpPr>
          <p:spPr>
            <a:xfrm>
              <a:off x="482203" y="1089421"/>
              <a:ext cx="89297" cy="89298"/>
            </a:xfrm>
            <a:prstGeom prst="rect">
              <a:avLst/>
            </a:prstGeom>
            <a:solidFill>
              <a:srgbClr val="FF2600"/>
            </a:solidFill>
            <a:ln w="25400" cap="flat">
              <a:noFill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lvl="0" algn="ctr" defTabSz="584200">
                <a:defRPr sz="2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69" name="Shape 641"/>
            <p:cNvSpPr/>
            <p:nvPr/>
          </p:nvSpPr>
          <p:spPr>
            <a:xfrm>
              <a:off x="1116210" y="892968"/>
              <a:ext cx="89298" cy="89298"/>
            </a:xfrm>
            <a:prstGeom prst="rect">
              <a:avLst/>
            </a:prstGeom>
            <a:solidFill>
              <a:srgbClr val="FF2600"/>
            </a:solidFill>
            <a:ln w="25400" cap="flat">
              <a:noFill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lvl="0" algn="ctr" defTabSz="584200">
                <a:defRPr sz="2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70" name="Shape 642"/>
            <p:cNvSpPr/>
            <p:nvPr/>
          </p:nvSpPr>
          <p:spPr>
            <a:xfrm>
              <a:off x="1187648" y="1446609"/>
              <a:ext cx="89298" cy="89298"/>
            </a:xfrm>
            <a:prstGeom prst="rect">
              <a:avLst/>
            </a:prstGeom>
            <a:solidFill>
              <a:srgbClr val="FF2600"/>
            </a:solidFill>
            <a:ln w="25400" cap="flat">
              <a:noFill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lvl="0" algn="ctr" defTabSz="584200">
                <a:defRPr sz="2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71" name="Shape 643"/>
            <p:cNvSpPr/>
            <p:nvPr/>
          </p:nvSpPr>
          <p:spPr>
            <a:xfrm>
              <a:off x="1500187" y="1750218"/>
              <a:ext cx="89298" cy="89298"/>
            </a:xfrm>
            <a:prstGeom prst="rect">
              <a:avLst/>
            </a:prstGeom>
            <a:solidFill>
              <a:srgbClr val="FF2600"/>
            </a:solidFill>
            <a:ln w="25400" cap="flat">
              <a:noFill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lvl="0" algn="ctr" defTabSz="584200">
                <a:defRPr sz="2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72" name="Shape 644"/>
            <p:cNvSpPr/>
            <p:nvPr/>
          </p:nvSpPr>
          <p:spPr>
            <a:xfrm>
              <a:off x="1509117" y="1482328"/>
              <a:ext cx="89298" cy="89297"/>
            </a:xfrm>
            <a:prstGeom prst="rect">
              <a:avLst/>
            </a:prstGeom>
            <a:solidFill>
              <a:srgbClr val="FF2600"/>
            </a:solidFill>
            <a:ln w="25400" cap="flat">
              <a:noFill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lvl="0" algn="ctr" defTabSz="584200">
                <a:defRPr sz="2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73" name="Shape 645"/>
            <p:cNvSpPr/>
            <p:nvPr/>
          </p:nvSpPr>
          <p:spPr>
            <a:xfrm>
              <a:off x="1982390" y="1875234"/>
              <a:ext cx="89298" cy="89298"/>
            </a:xfrm>
            <a:prstGeom prst="rect">
              <a:avLst/>
            </a:prstGeom>
            <a:solidFill>
              <a:srgbClr val="FF2600"/>
            </a:solidFill>
            <a:ln w="25400" cap="flat">
              <a:noFill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lvl="0" algn="ctr" defTabSz="584200">
                <a:defRPr sz="2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74" name="Shape 646"/>
            <p:cNvSpPr/>
            <p:nvPr/>
          </p:nvSpPr>
          <p:spPr>
            <a:xfrm>
              <a:off x="2500312" y="2232421"/>
              <a:ext cx="89298" cy="89298"/>
            </a:xfrm>
            <a:prstGeom prst="rect">
              <a:avLst/>
            </a:prstGeom>
            <a:solidFill>
              <a:srgbClr val="FF2600"/>
            </a:solidFill>
            <a:ln w="25400" cap="flat">
              <a:noFill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lvl="0" algn="ctr" defTabSz="584200">
                <a:defRPr sz="2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75" name="Shape 647"/>
            <p:cNvSpPr/>
            <p:nvPr/>
          </p:nvSpPr>
          <p:spPr>
            <a:xfrm>
              <a:off x="2777132" y="3161109"/>
              <a:ext cx="89298" cy="89298"/>
            </a:xfrm>
            <a:prstGeom prst="rect">
              <a:avLst/>
            </a:prstGeom>
            <a:solidFill>
              <a:srgbClr val="FF2600"/>
            </a:solidFill>
            <a:ln w="25400" cap="flat">
              <a:noFill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lvl="0" algn="ctr" defTabSz="584200">
                <a:defRPr sz="2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76" name="Shape 648"/>
            <p:cNvSpPr/>
            <p:nvPr/>
          </p:nvSpPr>
          <p:spPr>
            <a:xfrm>
              <a:off x="3045023" y="3268265"/>
              <a:ext cx="89298" cy="89298"/>
            </a:xfrm>
            <a:prstGeom prst="rect">
              <a:avLst/>
            </a:prstGeom>
            <a:solidFill>
              <a:srgbClr val="FF2600"/>
            </a:solidFill>
            <a:ln w="25400" cap="flat">
              <a:noFill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lvl="0" algn="ctr" defTabSz="584200">
                <a:defRPr sz="2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77" name="Shape 649"/>
            <p:cNvSpPr/>
            <p:nvPr/>
          </p:nvSpPr>
          <p:spPr>
            <a:xfrm>
              <a:off x="4420195" y="3473648"/>
              <a:ext cx="89298" cy="89298"/>
            </a:xfrm>
            <a:prstGeom prst="rect">
              <a:avLst/>
            </a:prstGeom>
            <a:solidFill>
              <a:srgbClr val="FF2600"/>
            </a:solidFill>
            <a:ln w="25400" cap="flat">
              <a:noFill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lvl="0" algn="ctr" defTabSz="584200">
                <a:defRPr sz="2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78" name="Shape 650"/>
            <p:cNvSpPr/>
            <p:nvPr/>
          </p:nvSpPr>
          <p:spPr>
            <a:xfrm>
              <a:off x="634007" y="4036218"/>
              <a:ext cx="89298" cy="89298"/>
            </a:xfrm>
            <a:prstGeom prst="rect">
              <a:avLst/>
            </a:prstGeom>
            <a:solidFill>
              <a:srgbClr val="FF2600"/>
            </a:solidFill>
            <a:ln w="25400" cap="flat">
              <a:noFill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lvl="0" algn="ctr" defTabSz="584200">
                <a:defRPr sz="2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pic>
        <p:nvPicPr>
          <p:cNvPr id="140" name="dropped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51720" y="404664"/>
            <a:ext cx="4974035" cy="5950489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141" name="Group 683"/>
          <p:cNvGrpSpPr/>
          <p:nvPr/>
        </p:nvGrpSpPr>
        <p:grpSpPr>
          <a:xfrm>
            <a:off x="2432096" y="814382"/>
            <a:ext cx="4444160" cy="5062890"/>
            <a:chOff x="0" y="0"/>
            <a:chExt cx="4444158" cy="5062888"/>
          </a:xfrm>
        </p:grpSpPr>
        <p:sp>
          <p:nvSpPr>
            <p:cNvPr id="142" name="Shape 664"/>
            <p:cNvSpPr/>
            <p:nvPr/>
          </p:nvSpPr>
          <p:spPr>
            <a:xfrm>
              <a:off x="1125140" y="883794"/>
              <a:ext cx="315156" cy="130633"/>
            </a:xfrm>
            <a:prstGeom prst="line">
              <a:avLst/>
            </a:prstGeom>
            <a:noFill/>
            <a:ln w="3175" cap="flat">
              <a:solidFill>
                <a:srgbClr val="92929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8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43" name="Shape 665"/>
            <p:cNvSpPr/>
            <p:nvPr/>
          </p:nvSpPr>
          <p:spPr>
            <a:xfrm>
              <a:off x="505922" y="1071213"/>
              <a:ext cx="893354" cy="51347"/>
            </a:xfrm>
            <a:prstGeom prst="line">
              <a:avLst/>
            </a:prstGeom>
            <a:noFill/>
            <a:ln w="3175" cap="flat">
              <a:solidFill>
                <a:srgbClr val="92929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8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44" name="Shape 666"/>
            <p:cNvSpPr/>
            <p:nvPr/>
          </p:nvSpPr>
          <p:spPr>
            <a:xfrm flipV="1">
              <a:off x="678656" y="2684382"/>
              <a:ext cx="1140175" cy="1333733"/>
            </a:xfrm>
            <a:prstGeom prst="line">
              <a:avLst/>
            </a:prstGeom>
            <a:noFill/>
            <a:ln w="3175" cap="flat">
              <a:solidFill>
                <a:srgbClr val="92929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8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45" name="Shape 667"/>
            <p:cNvSpPr/>
            <p:nvPr/>
          </p:nvSpPr>
          <p:spPr>
            <a:xfrm>
              <a:off x="0" y="749849"/>
              <a:ext cx="1480061" cy="352549"/>
            </a:xfrm>
            <a:prstGeom prst="line">
              <a:avLst/>
            </a:prstGeom>
            <a:noFill/>
            <a:ln w="3175" cap="flat">
              <a:solidFill>
                <a:srgbClr val="92929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8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46" name="Shape 668"/>
            <p:cNvSpPr/>
            <p:nvPr/>
          </p:nvSpPr>
          <p:spPr>
            <a:xfrm>
              <a:off x="2291720" y="2677929"/>
              <a:ext cx="2152439" cy="729758"/>
            </a:xfrm>
            <a:prstGeom prst="line">
              <a:avLst/>
            </a:prstGeom>
            <a:noFill/>
            <a:ln w="3175" cap="flat">
              <a:solidFill>
                <a:srgbClr val="92929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8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47" name="Shape 669"/>
            <p:cNvSpPr/>
            <p:nvPr/>
          </p:nvSpPr>
          <p:spPr>
            <a:xfrm>
              <a:off x="2243688" y="2642280"/>
              <a:ext cx="1479888" cy="421266"/>
            </a:xfrm>
            <a:prstGeom prst="line">
              <a:avLst/>
            </a:prstGeom>
            <a:noFill/>
            <a:ln w="3175" cap="flat">
              <a:solidFill>
                <a:srgbClr val="92929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8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48" name="Shape 670"/>
            <p:cNvSpPr/>
            <p:nvPr/>
          </p:nvSpPr>
          <p:spPr>
            <a:xfrm>
              <a:off x="2225515" y="2686859"/>
              <a:ext cx="834542" cy="524375"/>
            </a:xfrm>
            <a:prstGeom prst="line">
              <a:avLst/>
            </a:prstGeom>
            <a:noFill/>
            <a:ln w="3175" cap="flat">
              <a:solidFill>
                <a:srgbClr val="92929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8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49" name="Shape 671"/>
            <p:cNvSpPr/>
            <p:nvPr/>
          </p:nvSpPr>
          <p:spPr>
            <a:xfrm>
              <a:off x="2224852" y="2727531"/>
              <a:ext cx="549455" cy="430125"/>
            </a:xfrm>
            <a:prstGeom prst="line">
              <a:avLst/>
            </a:prstGeom>
            <a:noFill/>
            <a:ln w="3175" cap="flat">
              <a:solidFill>
                <a:srgbClr val="92929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8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50" name="Shape 672"/>
            <p:cNvSpPr/>
            <p:nvPr/>
          </p:nvSpPr>
          <p:spPr>
            <a:xfrm flipH="1" flipV="1">
              <a:off x="2126137" y="2704962"/>
              <a:ext cx="963535" cy="2357927"/>
            </a:xfrm>
            <a:prstGeom prst="line">
              <a:avLst/>
            </a:prstGeom>
            <a:noFill/>
            <a:ln w="3175" cap="flat">
              <a:solidFill>
                <a:srgbClr val="92929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8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51" name="Shape 673"/>
            <p:cNvSpPr/>
            <p:nvPr/>
          </p:nvSpPr>
          <p:spPr>
            <a:xfrm flipH="1">
              <a:off x="2174239" y="2205388"/>
              <a:ext cx="290355" cy="260287"/>
            </a:xfrm>
            <a:prstGeom prst="line">
              <a:avLst/>
            </a:prstGeom>
            <a:noFill/>
            <a:ln w="3175" cap="flat">
              <a:solidFill>
                <a:srgbClr val="92929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8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52" name="Shape 674"/>
            <p:cNvSpPr/>
            <p:nvPr/>
          </p:nvSpPr>
          <p:spPr>
            <a:xfrm flipH="1" flipV="1">
              <a:off x="1791030" y="1148057"/>
              <a:ext cx="182432" cy="709074"/>
            </a:xfrm>
            <a:prstGeom prst="line">
              <a:avLst/>
            </a:prstGeom>
            <a:noFill/>
            <a:ln w="3175" cap="flat">
              <a:solidFill>
                <a:srgbClr val="92929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8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53" name="Shape 675"/>
            <p:cNvSpPr/>
            <p:nvPr/>
          </p:nvSpPr>
          <p:spPr>
            <a:xfrm flipV="1">
              <a:off x="1491257" y="1137976"/>
              <a:ext cx="274799" cy="594140"/>
            </a:xfrm>
            <a:prstGeom prst="line">
              <a:avLst/>
            </a:prstGeom>
            <a:noFill/>
            <a:ln w="3175" cap="flat">
              <a:solidFill>
                <a:srgbClr val="92929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8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54" name="Shape 676"/>
            <p:cNvSpPr/>
            <p:nvPr/>
          </p:nvSpPr>
          <p:spPr>
            <a:xfrm flipV="1">
              <a:off x="1518046" y="1138744"/>
              <a:ext cx="186339" cy="316551"/>
            </a:xfrm>
            <a:prstGeom prst="line">
              <a:avLst/>
            </a:prstGeom>
            <a:noFill/>
            <a:ln w="3175" cap="flat">
              <a:solidFill>
                <a:srgbClr val="92929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8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55" name="Shape 677"/>
            <p:cNvSpPr/>
            <p:nvPr/>
          </p:nvSpPr>
          <p:spPr>
            <a:xfrm flipV="1">
              <a:off x="1696640" y="503759"/>
              <a:ext cx="158852" cy="424685"/>
            </a:xfrm>
            <a:prstGeom prst="line">
              <a:avLst/>
            </a:prstGeom>
            <a:noFill/>
            <a:ln w="3175" cap="flat">
              <a:solidFill>
                <a:srgbClr val="92929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8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56" name="Shape 678"/>
            <p:cNvSpPr/>
            <p:nvPr/>
          </p:nvSpPr>
          <p:spPr>
            <a:xfrm flipV="1">
              <a:off x="1768078" y="0"/>
              <a:ext cx="433928" cy="964162"/>
            </a:xfrm>
            <a:prstGeom prst="line">
              <a:avLst/>
            </a:prstGeom>
            <a:noFill/>
            <a:ln w="3175" cap="flat">
              <a:solidFill>
                <a:srgbClr val="92929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8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57" name="Shape 679"/>
            <p:cNvSpPr/>
            <p:nvPr/>
          </p:nvSpPr>
          <p:spPr>
            <a:xfrm>
              <a:off x="1080492" y="419451"/>
              <a:ext cx="387849" cy="509167"/>
            </a:xfrm>
            <a:prstGeom prst="line">
              <a:avLst/>
            </a:prstGeom>
            <a:noFill/>
            <a:ln w="3175" cap="flat">
              <a:solidFill>
                <a:srgbClr val="92929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8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58" name="Shape 680"/>
            <p:cNvSpPr/>
            <p:nvPr/>
          </p:nvSpPr>
          <p:spPr>
            <a:xfrm>
              <a:off x="607218" y="508747"/>
              <a:ext cx="856798" cy="457404"/>
            </a:xfrm>
            <a:prstGeom prst="line">
              <a:avLst/>
            </a:prstGeom>
            <a:noFill/>
            <a:ln w="3175" cap="flat">
              <a:solidFill>
                <a:srgbClr val="92929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8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59" name="Shape 681"/>
            <p:cNvSpPr/>
            <p:nvPr/>
          </p:nvSpPr>
          <p:spPr>
            <a:xfrm flipV="1">
              <a:off x="1187648" y="1165219"/>
              <a:ext cx="277868" cy="263287"/>
            </a:xfrm>
            <a:prstGeom prst="line">
              <a:avLst/>
            </a:prstGeom>
            <a:noFill/>
            <a:ln w="3175" cap="flat">
              <a:solidFill>
                <a:srgbClr val="92929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8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60" name="Shape 682"/>
            <p:cNvSpPr/>
            <p:nvPr/>
          </p:nvSpPr>
          <p:spPr>
            <a:xfrm>
              <a:off x="563791" y="736245"/>
              <a:ext cx="899248" cy="326144"/>
            </a:xfrm>
            <a:prstGeom prst="line">
              <a:avLst/>
            </a:prstGeom>
            <a:noFill/>
            <a:ln w="3175" cap="flat">
              <a:solidFill>
                <a:srgbClr val="92929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8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grpSp>
        <p:nvGrpSpPr>
          <p:cNvPr id="161" name="Group 651"/>
          <p:cNvGrpSpPr/>
          <p:nvPr/>
        </p:nvGrpSpPr>
        <p:grpSpPr>
          <a:xfrm>
            <a:off x="2393156" y="764704"/>
            <a:ext cx="4509493" cy="5161360"/>
            <a:chOff x="0" y="0"/>
            <a:chExt cx="4509492" cy="5161359"/>
          </a:xfrm>
        </p:grpSpPr>
        <p:sp>
          <p:nvSpPr>
            <p:cNvPr id="162" name="Shape 632"/>
            <p:cNvSpPr/>
            <p:nvPr/>
          </p:nvSpPr>
          <p:spPr>
            <a:xfrm>
              <a:off x="3768328" y="3089671"/>
              <a:ext cx="89297" cy="89298"/>
            </a:xfrm>
            <a:prstGeom prst="rect">
              <a:avLst/>
            </a:prstGeom>
            <a:solidFill>
              <a:srgbClr val="FF2600"/>
            </a:solidFill>
            <a:ln w="25400" cap="flat">
              <a:noFill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lvl="0" algn="ctr" defTabSz="584200">
                <a:defRPr sz="2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63" name="Shape 633"/>
            <p:cNvSpPr/>
            <p:nvPr/>
          </p:nvSpPr>
          <p:spPr>
            <a:xfrm>
              <a:off x="1848445" y="517921"/>
              <a:ext cx="89298" cy="89298"/>
            </a:xfrm>
            <a:prstGeom prst="rect">
              <a:avLst/>
            </a:prstGeom>
            <a:solidFill>
              <a:srgbClr val="FF2600"/>
            </a:solidFill>
            <a:ln w="25400" cap="flat">
              <a:noFill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lvl="0" algn="ctr" defTabSz="584200">
                <a:defRPr sz="2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64" name="Shape 634"/>
            <p:cNvSpPr/>
            <p:nvPr/>
          </p:nvSpPr>
          <p:spPr>
            <a:xfrm>
              <a:off x="3116460" y="5072062"/>
              <a:ext cx="89298" cy="89298"/>
            </a:xfrm>
            <a:prstGeom prst="rect">
              <a:avLst/>
            </a:prstGeom>
            <a:solidFill>
              <a:srgbClr val="FF2600"/>
            </a:solidFill>
            <a:ln w="25400" cap="flat">
              <a:noFill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lvl="0" algn="ctr" defTabSz="584200">
                <a:defRPr sz="2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65" name="Shape 635"/>
            <p:cNvSpPr/>
            <p:nvPr/>
          </p:nvSpPr>
          <p:spPr>
            <a:xfrm>
              <a:off x="2214562" y="0"/>
              <a:ext cx="89298" cy="89297"/>
            </a:xfrm>
            <a:prstGeom prst="rect">
              <a:avLst/>
            </a:prstGeom>
            <a:solidFill>
              <a:srgbClr val="FF2600"/>
            </a:solidFill>
            <a:ln w="25400" cap="flat">
              <a:noFill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lvl="0" algn="ctr" defTabSz="584200">
                <a:defRPr sz="2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66" name="Shape 636"/>
            <p:cNvSpPr/>
            <p:nvPr/>
          </p:nvSpPr>
          <p:spPr>
            <a:xfrm>
              <a:off x="1071562" y="437554"/>
              <a:ext cx="89298" cy="89298"/>
            </a:xfrm>
            <a:prstGeom prst="rect">
              <a:avLst/>
            </a:prstGeom>
            <a:solidFill>
              <a:srgbClr val="FF2600"/>
            </a:solidFill>
            <a:ln w="25400" cap="flat">
              <a:noFill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lvl="0" algn="ctr" defTabSz="584200">
                <a:defRPr sz="2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67" name="Shape 637"/>
            <p:cNvSpPr/>
            <p:nvPr/>
          </p:nvSpPr>
          <p:spPr>
            <a:xfrm>
              <a:off x="634007" y="517921"/>
              <a:ext cx="89298" cy="89298"/>
            </a:xfrm>
            <a:prstGeom prst="rect">
              <a:avLst/>
            </a:prstGeom>
            <a:solidFill>
              <a:srgbClr val="FF2600"/>
            </a:solidFill>
            <a:ln w="25400" cap="flat">
              <a:noFill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lvl="0" algn="ctr" defTabSz="584200">
                <a:defRPr sz="2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68" name="Shape 638"/>
            <p:cNvSpPr/>
            <p:nvPr/>
          </p:nvSpPr>
          <p:spPr>
            <a:xfrm>
              <a:off x="0" y="759023"/>
              <a:ext cx="89297" cy="89298"/>
            </a:xfrm>
            <a:prstGeom prst="rect">
              <a:avLst/>
            </a:prstGeom>
            <a:solidFill>
              <a:srgbClr val="FF2600"/>
            </a:solidFill>
            <a:ln w="25400" cap="flat">
              <a:noFill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lvl="0" algn="ctr" defTabSz="584200">
                <a:defRPr sz="2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69" name="Shape 639"/>
            <p:cNvSpPr/>
            <p:nvPr/>
          </p:nvSpPr>
          <p:spPr>
            <a:xfrm>
              <a:off x="562570" y="714375"/>
              <a:ext cx="89298" cy="89297"/>
            </a:xfrm>
            <a:prstGeom prst="rect">
              <a:avLst/>
            </a:prstGeom>
            <a:solidFill>
              <a:srgbClr val="FF2600"/>
            </a:solidFill>
            <a:ln w="25400" cap="flat">
              <a:noFill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lvl="0" algn="ctr" defTabSz="584200">
                <a:defRPr sz="2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70" name="Shape 640"/>
            <p:cNvSpPr/>
            <p:nvPr/>
          </p:nvSpPr>
          <p:spPr>
            <a:xfrm>
              <a:off x="482203" y="1089421"/>
              <a:ext cx="89297" cy="89298"/>
            </a:xfrm>
            <a:prstGeom prst="rect">
              <a:avLst/>
            </a:prstGeom>
            <a:solidFill>
              <a:srgbClr val="FF2600"/>
            </a:solidFill>
            <a:ln w="25400" cap="flat">
              <a:noFill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lvl="0" algn="ctr" defTabSz="584200">
                <a:defRPr sz="2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71" name="Shape 641"/>
            <p:cNvSpPr/>
            <p:nvPr/>
          </p:nvSpPr>
          <p:spPr>
            <a:xfrm>
              <a:off x="1116210" y="892968"/>
              <a:ext cx="89298" cy="89298"/>
            </a:xfrm>
            <a:prstGeom prst="rect">
              <a:avLst/>
            </a:prstGeom>
            <a:solidFill>
              <a:srgbClr val="FF2600"/>
            </a:solidFill>
            <a:ln w="25400" cap="flat">
              <a:noFill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lvl="0" algn="ctr" defTabSz="584200">
                <a:defRPr sz="2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72" name="Shape 642"/>
            <p:cNvSpPr/>
            <p:nvPr/>
          </p:nvSpPr>
          <p:spPr>
            <a:xfrm>
              <a:off x="1187648" y="1446609"/>
              <a:ext cx="89298" cy="89298"/>
            </a:xfrm>
            <a:prstGeom prst="rect">
              <a:avLst/>
            </a:prstGeom>
            <a:solidFill>
              <a:srgbClr val="FF2600"/>
            </a:solidFill>
            <a:ln w="25400" cap="flat">
              <a:noFill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lvl="0" algn="ctr" defTabSz="584200">
                <a:defRPr sz="2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73" name="Shape 643"/>
            <p:cNvSpPr/>
            <p:nvPr/>
          </p:nvSpPr>
          <p:spPr>
            <a:xfrm>
              <a:off x="1500187" y="1750218"/>
              <a:ext cx="89298" cy="89298"/>
            </a:xfrm>
            <a:prstGeom prst="rect">
              <a:avLst/>
            </a:prstGeom>
            <a:solidFill>
              <a:srgbClr val="FF2600"/>
            </a:solidFill>
            <a:ln w="25400" cap="flat">
              <a:noFill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lvl="0" algn="ctr" defTabSz="584200">
                <a:defRPr sz="2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74" name="Shape 644"/>
            <p:cNvSpPr/>
            <p:nvPr/>
          </p:nvSpPr>
          <p:spPr>
            <a:xfrm>
              <a:off x="1509117" y="1482328"/>
              <a:ext cx="89298" cy="89297"/>
            </a:xfrm>
            <a:prstGeom prst="rect">
              <a:avLst/>
            </a:prstGeom>
            <a:solidFill>
              <a:srgbClr val="FF2600"/>
            </a:solidFill>
            <a:ln w="25400" cap="flat">
              <a:noFill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lvl="0" algn="ctr" defTabSz="584200">
                <a:defRPr sz="2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75" name="Shape 645"/>
            <p:cNvSpPr/>
            <p:nvPr/>
          </p:nvSpPr>
          <p:spPr>
            <a:xfrm>
              <a:off x="1982390" y="1875234"/>
              <a:ext cx="89298" cy="89298"/>
            </a:xfrm>
            <a:prstGeom prst="rect">
              <a:avLst/>
            </a:prstGeom>
            <a:solidFill>
              <a:srgbClr val="FF2600"/>
            </a:solidFill>
            <a:ln w="25400" cap="flat">
              <a:noFill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lvl="0" algn="ctr" defTabSz="584200">
                <a:defRPr sz="2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76" name="Shape 646"/>
            <p:cNvSpPr/>
            <p:nvPr/>
          </p:nvSpPr>
          <p:spPr>
            <a:xfrm>
              <a:off x="2500312" y="2232421"/>
              <a:ext cx="89298" cy="89298"/>
            </a:xfrm>
            <a:prstGeom prst="rect">
              <a:avLst/>
            </a:prstGeom>
            <a:solidFill>
              <a:srgbClr val="FF2600"/>
            </a:solidFill>
            <a:ln w="25400" cap="flat">
              <a:noFill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lvl="0" algn="ctr" defTabSz="584200">
                <a:defRPr sz="2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77" name="Shape 647"/>
            <p:cNvSpPr/>
            <p:nvPr/>
          </p:nvSpPr>
          <p:spPr>
            <a:xfrm>
              <a:off x="2777132" y="3161109"/>
              <a:ext cx="89298" cy="89298"/>
            </a:xfrm>
            <a:prstGeom prst="rect">
              <a:avLst/>
            </a:prstGeom>
            <a:solidFill>
              <a:srgbClr val="FF2600"/>
            </a:solidFill>
            <a:ln w="25400" cap="flat">
              <a:noFill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lvl="0" algn="ctr" defTabSz="584200">
                <a:defRPr sz="2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78" name="Shape 648"/>
            <p:cNvSpPr/>
            <p:nvPr/>
          </p:nvSpPr>
          <p:spPr>
            <a:xfrm>
              <a:off x="3045023" y="3268265"/>
              <a:ext cx="89298" cy="89298"/>
            </a:xfrm>
            <a:prstGeom prst="rect">
              <a:avLst/>
            </a:prstGeom>
            <a:solidFill>
              <a:srgbClr val="FF2600"/>
            </a:solidFill>
            <a:ln w="25400" cap="flat">
              <a:noFill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lvl="0" algn="ctr" defTabSz="584200">
                <a:defRPr sz="2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79" name="Shape 649"/>
            <p:cNvSpPr/>
            <p:nvPr/>
          </p:nvSpPr>
          <p:spPr>
            <a:xfrm>
              <a:off x="4420195" y="3473648"/>
              <a:ext cx="89298" cy="89298"/>
            </a:xfrm>
            <a:prstGeom prst="rect">
              <a:avLst/>
            </a:prstGeom>
            <a:solidFill>
              <a:srgbClr val="FF2600"/>
            </a:solidFill>
            <a:ln w="25400" cap="flat">
              <a:noFill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lvl="0" algn="ctr" defTabSz="584200">
                <a:defRPr sz="2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80" name="Shape 650"/>
            <p:cNvSpPr/>
            <p:nvPr/>
          </p:nvSpPr>
          <p:spPr>
            <a:xfrm>
              <a:off x="634007" y="4036218"/>
              <a:ext cx="89298" cy="89298"/>
            </a:xfrm>
            <a:prstGeom prst="rect">
              <a:avLst/>
            </a:prstGeom>
            <a:solidFill>
              <a:srgbClr val="FF2600"/>
            </a:solidFill>
            <a:ln w="25400" cap="flat">
              <a:noFill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lvl="0" algn="ctr" defTabSz="584200">
                <a:defRPr sz="2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grpSp>
        <p:nvGrpSpPr>
          <p:cNvPr id="181" name="Group 746"/>
          <p:cNvGrpSpPr/>
          <p:nvPr/>
        </p:nvGrpSpPr>
        <p:grpSpPr>
          <a:xfrm>
            <a:off x="593725" y="3933056"/>
            <a:ext cx="3402212" cy="2187775"/>
            <a:chOff x="0" y="0"/>
            <a:chExt cx="3402211" cy="2187774"/>
          </a:xfrm>
        </p:grpSpPr>
        <p:sp>
          <p:nvSpPr>
            <p:cNvPr id="182" name="Shape 711"/>
            <p:cNvSpPr/>
            <p:nvPr/>
          </p:nvSpPr>
          <p:spPr>
            <a:xfrm>
              <a:off x="0" y="0"/>
              <a:ext cx="3402211" cy="2187774"/>
            </a:xfrm>
            <a:prstGeom prst="rect">
              <a:avLst/>
            </a:prstGeom>
            <a:solidFill>
              <a:srgbClr val="FFFFFF"/>
            </a:solidFill>
            <a:ln w="508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lvl="0" algn="ctr" defTabSz="584200">
                <a:defRPr sz="2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83" name="Shape 712"/>
            <p:cNvSpPr/>
            <p:nvPr/>
          </p:nvSpPr>
          <p:spPr>
            <a:xfrm>
              <a:off x="2152054" y="651867"/>
              <a:ext cx="57573" cy="242218"/>
            </a:xfrm>
            <a:prstGeom prst="line">
              <a:avLst/>
            </a:prstGeom>
            <a:noFill/>
            <a:ln w="25400" cap="flat">
              <a:solidFill>
                <a:srgbClr val="5CB3ED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8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grpSp>
          <p:nvGrpSpPr>
            <p:cNvPr id="184" name="Group 716"/>
            <p:cNvGrpSpPr/>
            <p:nvPr/>
          </p:nvGrpSpPr>
          <p:grpSpPr>
            <a:xfrm rot="20911013">
              <a:off x="2071687" y="532560"/>
              <a:ext cx="160735" cy="208604"/>
              <a:chOff x="0" y="0"/>
              <a:chExt cx="160734" cy="208603"/>
            </a:xfrm>
          </p:grpSpPr>
          <p:sp>
            <p:nvSpPr>
              <p:cNvPr id="214" name="Shape 713"/>
              <p:cNvSpPr/>
              <p:nvPr/>
            </p:nvSpPr>
            <p:spPr>
              <a:xfrm flipH="1">
                <a:off x="53578" y="289"/>
                <a:ext cx="1" cy="83417"/>
              </a:xfrm>
              <a:prstGeom prst="line">
                <a:avLst/>
              </a:prstGeom>
              <a:noFill/>
              <a:ln w="25400" cap="flat">
                <a:solidFill>
                  <a:srgbClr val="5CB3ED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8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215" name="Shape 714"/>
              <p:cNvSpPr/>
              <p:nvPr/>
            </p:nvSpPr>
            <p:spPr>
              <a:xfrm flipH="1">
                <a:off x="107156" y="0"/>
                <a:ext cx="1" cy="83706"/>
              </a:xfrm>
              <a:prstGeom prst="line">
                <a:avLst/>
              </a:prstGeom>
              <a:noFill/>
              <a:ln w="25400" cap="flat">
                <a:solidFill>
                  <a:srgbClr val="5CB3ED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8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216" name="Shape 715"/>
              <p:cNvSpPr/>
              <p:nvPr/>
            </p:nvSpPr>
            <p:spPr>
              <a:xfrm>
                <a:off x="0" y="65728"/>
                <a:ext cx="160735" cy="142876"/>
              </a:xfrm>
              <a:prstGeom prst="roundRect">
                <a:avLst>
                  <a:gd name="adj" fmla="val 33359"/>
                </a:avLst>
              </a:prstGeom>
              <a:solidFill>
                <a:srgbClr val="5CB3ED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5718" tIns="35718" rIns="35718" bIns="35718" numCol="1" anchor="ctr">
                <a:noAutofit/>
              </a:bodyPr>
              <a:lstStyle/>
              <a:p>
                <a:pPr lvl="0" algn="ctr" defTabSz="584200">
                  <a:defRPr sz="28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</p:grpSp>
        <p:sp>
          <p:nvSpPr>
            <p:cNvPr id="185" name="Shape 717"/>
            <p:cNvSpPr/>
            <p:nvPr/>
          </p:nvSpPr>
          <p:spPr>
            <a:xfrm flipH="1">
              <a:off x="1132134" y="642937"/>
              <a:ext cx="100163" cy="317903"/>
            </a:xfrm>
            <a:prstGeom prst="line">
              <a:avLst/>
            </a:prstGeom>
            <a:noFill/>
            <a:ln w="25400" cap="flat">
              <a:solidFill>
                <a:srgbClr val="5CB3ED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8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grpSp>
          <p:nvGrpSpPr>
            <p:cNvPr id="186" name="Group 721"/>
            <p:cNvGrpSpPr/>
            <p:nvPr/>
          </p:nvGrpSpPr>
          <p:grpSpPr>
            <a:xfrm rot="1012764">
              <a:off x="1160859" y="505771"/>
              <a:ext cx="160736" cy="208605"/>
              <a:chOff x="0" y="0"/>
              <a:chExt cx="160734" cy="208603"/>
            </a:xfrm>
          </p:grpSpPr>
          <p:sp>
            <p:nvSpPr>
              <p:cNvPr id="211" name="Shape 718"/>
              <p:cNvSpPr/>
              <p:nvPr/>
            </p:nvSpPr>
            <p:spPr>
              <a:xfrm flipH="1">
                <a:off x="53578" y="289"/>
                <a:ext cx="1" cy="83417"/>
              </a:xfrm>
              <a:prstGeom prst="line">
                <a:avLst/>
              </a:prstGeom>
              <a:noFill/>
              <a:ln w="25400" cap="flat">
                <a:solidFill>
                  <a:srgbClr val="5CB3ED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8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212" name="Shape 719"/>
              <p:cNvSpPr/>
              <p:nvPr/>
            </p:nvSpPr>
            <p:spPr>
              <a:xfrm flipH="1">
                <a:off x="107156" y="0"/>
                <a:ext cx="1" cy="83706"/>
              </a:xfrm>
              <a:prstGeom prst="line">
                <a:avLst/>
              </a:prstGeom>
              <a:noFill/>
              <a:ln w="25400" cap="flat">
                <a:solidFill>
                  <a:srgbClr val="5CB3ED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8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213" name="Shape 720"/>
              <p:cNvSpPr/>
              <p:nvPr/>
            </p:nvSpPr>
            <p:spPr>
              <a:xfrm>
                <a:off x="0" y="65728"/>
                <a:ext cx="160735" cy="142876"/>
              </a:xfrm>
              <a:prstGeom prst="roundRect">
                <a:avLst>
                  <a:gd name="adj" fmla="val 33359"/>
                </a:avLst>
              </a:prstGeom>
              <a:solidFill>
                <a:srgbClr val="5CB3ED"/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35718" tIns="35718" rIns="35718" bIns="35718" numCol="1" anchor="ctr">
                <a:noAutofit/>
              </a:bodyPr>
              <a:lstStyle/>
              <a:p>
                <a:pPr lvl="0" algn="ctr" defTabSz="584200">
                  <a:defRPr sz="28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</p:grpSp>
        <p:sp>
          <p:nvSpPr>
            <p:cNvPr id="187" name="Shape 722"/>
            <p:cNvSpPr/>
            <p:nvPr/>
          </p:nvSpPr>
          <p:spPr>
            <a:xfrm>
              <a:off x="607218" y="794742"/>
              <a:ext cx="1000126" cy="723305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959595"/>
              </a:solidFill>
              <a:prstDash val="solid"/>
              <a:miter lim="400000"/>
            </a:ln>
            <a:effectLst>
              <a:outerShdw blurRad="12700" dist="25400" dir="2700000" rotWithShape="0">
                <a:srgbClr val="CDCDCD">
                  <a:alpha val="75000"/>
                </a:srgbClr>
              </a:outerShdw>
            </a:effectLst>
          </p:spPr>
          <p:txBody>
            <a:bodyPr wrap="square" lIns="35718" tIns="35718" rIns="35718" bIns="35718" numCol="1" anchor="ctr">
              <a:noAutofit/>
            </a:bodyPr>
            <a:lstStyle/>
            <a:p>
              <a:pPr lvl="0" algn="ctr" defTabSz="584200">
                <a:defRPr sz="2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grpSp>
          <p:nvGrpSpPr>
            <p:cNvPr id="188" name="Group 726"/>
            <p:cNvGrpSpPr/>
            <p:nvPr/>
          </p:nvGrpSpPr>
          <p:grpSpPr>
            <a:xfrm>
              <a:off x="723304" y="901898"/>
              <a:ext cx="776884" cy="544712"/>
              <a:chOff x="0" y="0"/>
              <a:chExt cx="776882" cy="544710"/>
            </a:xfrm>
          </p:grpSpPr>
          <p:sp>
            <p:nvSpPr>
              <p:cNvPr id="208" name="Shape 723"/>
              <p:cNvSpPr/>
              <p:nvPr/>
            </p:nvSpPr>
            <p:spPr>
              <a:xfrm>
                <a:off x="0" y="0"/>
                <a:ext cx="776883" cy="464344"/>
              </a:xfrm>
              <a:prstGeom prst="rect">
                <a:avLst/>
              </a:prstGeom>
              <a:gradFill flip="none" rotWithShape="1">
                <a:gsLst>
                  <a:gs pos="0">
                    <a:srgbClr val="5193ED"/>
                  </a:gs>
                  <a:gs pos="38299">
                    <a:srgbClr val="67B1F6"/>
                  </a:gs>
                  <a:gs pos="100000">
                    <a:srgbClr val="7DCFFF"/>
                  </a:gs>
                </a:gsLst>
                <a:lin ang="4619999" scaled="0"/>
              </a:gra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8" tIns="35718" rIns="35718" bIns="35718" numCol="1" anchor="ctr">
                <a:noAutofit/>
              </a:bodyPr>
              <a:lstStyle/>
              <a:p>
                <a:pPr lvl="0" algn="ctr" defTabSz="584200">
                  <a:defRPr sz="28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09" name="Shape 724"/>
              <p:cNvSpPr/>
              <p:nvPr/>
            </p:nvSpPr>
            <p:spPr>
              <a:xfrm>
                <a:off x="330398" y="500062"/>
                <a:ext cx="122370" cy="1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8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210" name="Shape 725"/>
              <p:cNvSpPr/>
              <p:nvPr/>
            </p:nvSpPr>
            <p:spPr>
              <a:xfrm>
                <a:off x="232528" y="544710"/>
                <a:ext cx="318110" cy="1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8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</p:grpSp>
        <p:grpSp>
          <p:nvGrpSpPr>
            <p:cNvPr id="189" name="Group 737"/>
            <p:cNvGrpSpPr/>
            <p:nvPr/>
          </p:nvGrpSpPr>
          <p:grpSpPr>
            <a:xfrm>
              <a:off x="1687710" y="794742"/>
              <a:ext cx="1000126" cy="723305"/>
              <a:chOff x="0" y="0"/>
              <a:chExt cx="1000125" cy="723304"/>
            </a:xfrm>
          </p:grpSpPr>
          <p:sp>
            <p:nvSpPr>
              <p:cNvPr id="198" name="Shape 727"/>
              <p:cNvSpPr/>
              <p:nvPr/>
            </p:nvSpPr>
            <p:spPr>
              <a:xfrm>
                <a:off x="0" y="0"/>
                <a:ext cx="1000125" cy="723305"/>
              </a:xfrm>
              <a:prstGeom prst="rect">
                <a:avLst/>
              </a:prstGeom>
              <a:solidFill>
                <a:srgbClr val="FFFFFF"/>
              </a:solidFill>
              <a:ln w="3175" cap="flat">
                <a:solidFill>
                  <a:srgbClr val="959595"/>
                </a:solidFill>
                <a:prstDash val="solid"/>
                <a:miter lim="400000"/>
              </a:ln>
              <a:effectLst>
                <a:outerShdw blurRad="12700" dist="25400" dir="2700000" rotWithShape="0">
                  <a:srgbClr val="CDCDCD">
                    <a:alpha val="75000"/>
                  </a:srgbClr>
                </a:outerShdw>
              </a:effectLst>
            </p:spPr>
            <p:txBody>
              <a:bodyPr wrap="square" lIns="35718" tIns="35718" rIns="35718" bIns="35718" numCol="1" anchor="ctr">
                <a:noAutofit/>
              </a:bodyPr>
              <a:lstStyle/>
              <a:p>
                <a:pPr lvl="0" algn="ctr" defTabSz="584200">
                  <a:defRPr sz="28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grpSp>
            <p:nvGrpSpPr>
              <p:cNvPr id="199" name="Group 735"/>
              <p:cNvGrpSpPr/>
              <p:nvPr/>
            </p:nvGrpSpPr>
            <p:grpSpPr>
              <a:xfrm>
                <a:off x="71437" y="71437"/>
                <a:ext cx="857251" cy="508993"/>
                <a:chOff x="0" y="0"/>
                <a:chExt cx="857250" cy="508992"/>
              </a:xfrm>
            </p:grpSpPr>
            <p:sp>
              <p:nvSpPr>
                <p:cNvPr id="201" name="Shape 728"/>
                <p:cNvSpPr/>
                <p:nvPr/>
              </p:nvSpPr>
              <p:spPr>
                <a:xfrm>
                  <a:off x="0" y="0"/>
                  <a:ext cx="857250" cy="508993"/>
                </a:xfrm>
                <a:prstGeom prst="rect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35718" tIns="35718" rIns="35718" bIns="35718" numCol="1" anchor="ctr">
                  <a:noAutofit/>
                </a:bodyPr>
                <a:lstStyle/>
                <a:p>
                  <a:pPr lvl="0" algn="ctr" defTabSz="584200">
                    <a:defRPr sz="28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202" name="Shape 729"/>
                <p:cNvSpPr/>
                <p:nvPr/>
              </p:nvSpPr>
              <p:spPr>
                <a:xfrm>
                  <a:off x="26789" y="26789"/>
                  <a:ext cx="80368" cy="446485"/>
                </a:xfrm>
                <a:prstGeom prst="rect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35718" tIns="35718" rIns="35718" bIns="35718" numCol="1" anchor="ctr">
                  <a:noAutofit/>
                </a:bodyPr>
                <a:lstStyle/>
                <a:p>
                  <a:pPr lvl="0" algn="ctr" defTabSz="584200">
                    <a:defRPr sz="28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203" name="Shape 730"/>
                <p:cNvSpPr/>
                <p:nvPr/>
              </p:nvSpPr>
              <p:spPr>
                <a:xfrm>
                  <a:off x="178593" y="26789"/>
                  <a:ext cx="80368" cy="446485"/>
                </a:xfrm>
                <a:prstGeom prst="rect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35718" tIns="35718" rIns="35718" bIns="35718" numCol="1" anchor="ctr">
                  <a:noAutofit/>
                </a:bodyPr>
                <a:lstStyle/>
                <a:p>
                  <a:pPr lvl="0" algn="ctr" defTabSz="584200">
                    <a:defRPr sz="28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204" name="Shape 731"/>
                <p:cNvSpPr/>
                <p:nvPr/>
              </p:nvSpPr>
              <p:spPr>
                <a:xfrm>
                  <a:off x="285750" y="26789"/>
                  <a:ext cx="80368" cy="446485"/>
                </a:xfrm>
                <a:prstGeom prst="rect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35718" tIns="35718" rIns="35718" bIns="35718" numCol="1" anchor="ctr">
                  <a:noAutofit/>
                </a:bodyPr>
                <a:lstStyle/>
                <a:p>
                  <a:pPr lvl="0" algn="ctr" defTabSz="584200">
                    <a:defRPr sz="28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205" name="Shape 732"/>
                <p:cNvSpPr/>
                <p:nvPr/>
              </p:nvSpPr>
              <p:spPr>
                <a:xfrm>
                  <a:off x="392906" y="26789"/>
                  <a:ext cx="80368" cy="446485"/>
                </a:xfrm>
                <a:prstGeom prst="rect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35718" tIns="35718" rIns="35718" bIns="35718" numCol="1" anchor="ctr">
                  <a:noAutofit/>
                </a:bodyPr>
                <a:lstStyle/>
                <a:p>
                  <a:pPr lvl="0" algn="ctr" defTabSz="584200">
                    <a:defRPr sz="28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206" name="Shape 733"/>
                <p:cNvSpPr/>
                <p:nvPr/>
              </p:nvSpPr>
              <p:spPr>
                <a:xfrm>
                  <a:off x="500062" y="26789"/>
                  <a:ext cx="80368" cy="446485"/>
                </a:xfrm>
                <a:prstGeom prst="rect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35718" tIns="35718" rIns="35718" bIns="35718" numCol="1" anchor="ctr">
                  <a:noAutofit/>
                </a:bodyPr>
                <a:lstStyle/>
                <a:p>
                  <a:pPr lvl="0" algn="ctr" defTabSz="584200">
                    <a:defRPr sz="28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207" name="Shape 734"/>
                <p:cNvSpPr/>
                <p:nvPr/>
              </p:nvSpPr>
              <p:spPr>
                <a:xfrm>
                  <a:off x="607218" y="26789"/>
                  <a:ext cx="80368" cy="446485"/>
                </a:xfrm>
                <a:prstGeom prst="rect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35718" tIns="35718" rIns="35718" bIns="35718" numCol="1" anchor="ctr">
                  <a:noAutofit/>
                </a:bodyPr>
                <a:lstStyle/>
                <a:p>
                  <a:pPr lvl="0" algn="ctr" defTabSz="584200">
                    <a:defRPr sz="28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</p:grpSp>
          <p:sp>
            <p:nvSpPr>
              <p:cNvPr id="200" name="Shape 736"/>
              <p:cNvSpPr/>
              <p:nvPr/>
            </p:nvSpPr>
            <p:spPr>
              <a:xfrm>
                <a:off x="0" y="0"/>
                <a:ext cx="1000125" cy="160735"/>
              </a:xfrm>
              <a:prstGeom prst="rect">
                <a:avLst/>
              </a:prstGeom>
              <a:solidFill>
                <a:srgbClr val="5CB3ED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5718" tIns="35718" rIns="35718" bIns="35718" numCol="1" anchor="ctr">
                <a:noAutofit/>
              </a:bodyPr>
              <a:lstStyle/>
              <a:p>
                <a:pPr lvl="0" algn="ctr" defTabSz="584200">
                  <a:defRPr sz="28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</p:grpSp>
        <p:sp>
          <p:nvSpPr>
            <p:cNvPr id="190" name="Shape 738"/>
            <p:cNvSpPr/>
            <p:nvPr/>
          </p:nvSpPr>
          <p:spPr>
            <a:xfrm>
              <a:off x="607218" y="794742"/>
              <a:ext cx="1000126" cy="160735"/>
            </a:xfrm>
            <a:prstGeom prst="rect">
              <a:avLst/>
            </a:prstGeom>
            <a:solidFill>
              <a:srgbClr val="5CB3ED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lvl="0" algn="ctr" defTabSz="584200">
                <a:defRPr sz="2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91" name="Shape 739"/>
            <p:cNvSpPr/>
            <p:nvPr/>
          </p:nvSpPr>
          <p:spPr>
            <a:xfrm>
              <a:off x="2178843" y="1547301"/>
              <a:ext cx="1" cy="11910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8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pic>
          <p:nvPicPr>
            <p:cNvPr id="192" name="droppedImage.pdf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0218" y="1691059"/>
              <a:ext cx="892970" cy="279053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193" name="Shape 741"/>
            <p:cNvSpPr/>
            <p:nvPr/>
          </p:nvSpPr>
          <p:spPr>
            <a:xfrm>
              <a:off x="1894801" y="1912034"/>
              <a:ext cx="591507" cy="256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8" tIns="35718" rIns="35718" bIns="35718" numCol="1" anchor="ctr">
              <a:spAutoFit/>
            </a:bodyPr>
            <a:lstStyle>
              <a:lvl1pPr algn="ctr" defTabSz="410765">
                <a:defRPr sz="1200">
                  <a:solidFill>
                    <a:srgbClr val="959595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959595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devices</a:t>
              </a:r>
            </a:p>
          </p:txBody>
        </p:sp>
        <p:sp>
          <p:nvSpPr>
            <p:cNvPr id="194" name="Shape 742"/>
            <p:cNvSpPr/>
            <p:nvPr/>
          </p:nvSpPr>
          <p:spPr>
            <a:xfrm>
              <a:off x="2738086" y="998695"/>
              <a:ext cx="565859" cy="4414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8" tIns="35718" rIns="35718" bIns="35718" numCol="1" anchor="ctr">
              <a:spAutoFit/>
            </a:bodyPr>
            <a:lstStyle/>
            <a:p>
              <a:pPr lvl="0" algn="ctr" defTabSz="410765"/>
              <a:r>
                <a:rPr sz="1200" dirty="0">
                  <a:solidFill>
                    <a:srgbClr val="959595"/>
                  </a:solidFill>
                  <a:latin typeface="Helvetica" panose="020B0604020202020204" pitchFamily="34" charset="0"/>
                  <a:ea typeface="+mj-ea"/>
                  <a:cs typeface="Helvetica" panose="020B0604020202020204" pitchFamily="34" charset="0"/>
                  <a:sym typeface="Helvetica"/>
                </a:rPr>
                <a:t>Control</a:t>
              </a:r>
            </a:p>
            <a:p>
              <a:pPr lvl="0" algn="ctr" defTabSz="410765"/>
              <a:r>
                <a:rPr sz="1200" dirty="0">
                  <a:solidFill>
                    <a:srgbClr val="959595"/>
                  </a:solidFill>
                  <a:latin typeface="Helvetica" panose="020B0604020202020204" pitchFamily="34" charset="0"/>
                  <a:ea typeface="+mj-ea"/>
                  <a:cs typeface="Helvetica" panose="020B0604020202020204" pitchFamily="34" charset="0"/>
                  <a:sym typeface="Helvetica"/>
                </a:rPr>
                <a:t>Units</a:t>
              </a:r>
            </a:p>
          </p:txBody>
        </p:sp>
        <p:sp>
          <p:nvSpPr>
            <p:cNvPr id="195" name="Shape 743"/>
            <p:cNvSpPr/>
            <p:nvPr/>
          </p:nvSpPr>
          <p:spPr>
            <a:xfrm>
              <a:off x="130514" y="1090504"/>
              <a:ext cx="423191" cy="256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8" tIns="35718" rIns="35718" bIns="35718" numCol="1" anchor="ctr">
              <a:spAutoFit/>
            </a:bodyPr>
            <a:lstStyle>
              <a:lvl1pPr algn="ctr" defTabSz="410765">
                <a:defRPr sz="1200">
                  <a:solidFill>
                    <a:srgbClr val="959595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 dirty="0">
                  <a:solidFill>
                    <a:srgbClr val="959595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GUIs</a:t>
              </a:r>
            </a:p>
          </p:txBody>
        </p:sp>
        <p:pic>
          <p:nvPicPr>
            <p:cNvPr id="196" name="droppedImage.pdf"/>
            <p:cNvPicPr/>
            <p:nvPr/>
          </p:nvPicPr>
          <p:blipFill>
            <a:blip r:embed="rId5">
              <a:alphaModFix amt="60000"/>
              <a:extLst/>
            </a:blip>
            <a:srcRect l="17445" t="85507" r="31443"/>
            <a:stretch>
              <a:fillRect/>
            </a:stretch>
          </p:blipFill>
          <p:spPr>
            <a:xfrm>
              <a:off x="26789" y="26789"/>
              <a:ext cx="3348633" cy="535782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197" name="Shape 745"/>
            <p:cNvSpPr/>
            <p:nvPr/>
          </p:nvSpPr>
          <p:spPr>
            <a:xfrm>
              <a:off x="87493" y="955476"/>
              <a:ext cx="3226004" cy="1"/>
            </a:xfrm>
            <a:prstGeom prst="line">
              <a:avLst/>
            </a:prstGeom>
            <a:noFill/>
            <a:ln w="25400" cap="rnd">
              <a:solidFill>
                <a:srgbClr val="FF26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8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pic>
        <p:nvPicPr>
          <p:cNvPr id="217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714815" y="1650761"/>
            <a:ext cx="715835" cy="403086"/>
          </a:xfrm>
          <a:prstGeom prst="rect">
            <a:avLst/>
          </a:prstGeom>
          <a:ln w="3175">
            <a:miter lim="400000"/>
          </a:ln>
        </p:spPr>
      </p:pic>
      <p:pic>
        <p:nvPicPr>
          <p:cNvPr id="218" name="Immagine 2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392" y="1807697"/>
            <a:ext cx="469661" cy="89820"/>
          </a:xfrm>
          <a:prstGeom prst="rect">
            <a:avLst/>
          </a:prstGeom>
        </p:spPr>
      </p:pic>
      <p:pic>
        <p:nvPicPr>
          <p:cNvPr id="219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139952" y="3212976"/>
            <a:ext cx="715835" cy="403086"/>
          </a:xfrm>
          <a:prstGeom prst="rect">
            <a:avLst/>
          </a:prstGeom>
          <a:ln w="3175">
            <a:miter lim="400000"/>
          </a:ln>
        </p:spPr>
      </p:pic>
      <p:pic>
        <p:nvPicPr>
          <p:cNvPr id="220" name="Immagine 2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529" y="3369912"/>
            <a:ext cx="469661" cy="8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09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L 0.11233 0.22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8" y="114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L 0.12639 -0.1192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9" y="-597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0.09184 -0.15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-75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-0.06268 -0.4657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" y="-2328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7 L 0.04635 0.2495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9" y="1247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-0.179 0.0395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58" y="196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-0.14358 0.2916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7" y="1458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0" grpId="0" animBg="1"/>
      <p:bldP spid="50" grpId="2" animBg="1"/>
      <p:bldP spid="51" grpId="0" animBg="1"/>
      <p:bldP spid="51" grpId="2" animBg="1"/>
      <p:bldP spid="52" grpId="0" animBg="1"/>
      <p:bldP spid="52" grpId="2" animBg="1"/>
      <p:bldP spid="53" grpId="0" animBg="1"/>
      <p:bldP spid="53" grpId="2" animBg="1"/>
      <p:bldP spid="54" grpId="0" animBg="1"/>
      <p:bldP spid="54" grpId="2" animBg="1"/>
      <p:bldP spid="55" grpId="0" animBg="1"/>
      <p:bldP spid="55" grpId="2" animBg="1"/>
      <p:bldP spid="181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5933326" y="5301208"/>
            <a:ext cx="1872208" cy="504056"/>
          </a:xfrm>
          <a:prstGeom prst="rect">
            <a:avLst/>
          </a:prstGeom>
          <a:solidFill>
            <a:srgbClr val="8C96C6"/>
          </a:solidFill>
          <a:ln>
            <a:solidFill>
              <a:srgbClr val="8C96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Protocollo custom</a:t>
            </a:r>
            <a:endParaRPr lang="it-IT" dirty="0"/>
          </a:p>
        </p:txBody>
      </p:sp>
      <p:sp>
        <p:nvSpPr>
          <p:cNvPr id="16" name="Rettangolo 15"/>
          <p:cNvSpPr/>
          <p:nvPr/>
        </p:nvSpPr>
        <p:spPr>
          <a:xfrm>
            <a:off x="1338466" y="5301208"/>
            <a:ext cx="1872208" cy="504056"/>
          </a:xfrm>
          <a:prstGeom prst="rect">
            <a:avLst/>
          </a:prstGeom>
          <a:solidFill>
            <a:srgbClr val="8C96C6"/>
          </a:solidFill>
          <a:ln>
            <a:solidFill>
              <a:srgbClr val="8C96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HTTP / </a:t>
            </a:r>
            <a:r>
              <a:rPr lang="it-IT" dirty="0" err="1" smtClean="0"/>
              <a:t>RESTful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Punti di forza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1684784"/>
          </a:xfrm>
        </p:spPr>
        <p:txBody>
          <a:bodyPr/>
          <a:lstStyle/>
          <a:p>
            <a:r>
              <a:rPr lang="it-IT" dirty="0" smtClean="0"/>
              <a:t>Protocollo di trasferimento custom</a:t>
            </a:r>
            <a:endParaRPr lang="it-IT" dirty="0"/>
          </a:p>
          <a:p>
            <a:r>
              <a:rPr lang="it-IT" dirty="0" smtClean="0"/>
              <a:t>Supporto a protocolli standard (RESTful)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9095D9-4ECF-4EA8-895D-AF2721EDDA3E}" type="slidenum">
              <a:rPr lang="it-IT" smtClean="0"/>
              <a:t>8</a:t>
            </a:fld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r>
              <a:rPr lang="it-IT" dirty="0"/>
              <a:t>101° Congresso Nazionale della Societa' Italiana di Fisica</a:t>
            </a:r>
          </a:p>
        </p:txBody>
      </p:sp>
      <p:sp>
        <p:nvSpPr>
          <p:cNvPr id="8" name="Rettangolo 7"/>
          <p:cNvSpPr/>
          <p:nvPr/>
        </p:nvSpPr>
        <p:spPr>
          <a:xfrm>
            <a:off x="4549141" y="3284984"/>
            <a:ext cx="45719" cy="2520280"/>
          </a:xfrm>
          <a:prstGeom prst="rect">
            <a:avLst/>
          </a:prstGeom>
          <a:solidFill>
            <a:srgbClr val="8C96C6"/>
          </a:solidFill>
          <a:ln>
            <a:solidFill>
              <a:srgbClr val="8C96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4247964" y="4221088"/>
            <a:ext cx="648072" cy="648072"/>
          </a:xfrm>
          <a:prstGeom prst="ellipse">
            <a:avLst/>
          </a:prstGeom>
          <a:solidFill>
            <a:srgbClr val="8C96C6"/>
          </a:solidFill>
          <a:ln>
            <a:solidFill>
              <a:srgbClr val="8C96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VS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785796" y="3606115"/>
            <a:ext cx="2977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Semplice da utilizzare o implementare</a:t>
            </a:r>
            <a:endParaRPr lang="it-IT" sz="24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5863289" y="3645024"/>
            <a:ext cx="1936556" cy="507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Alta efficienza</a:t>
            </a:r>
            <a:endParaRPr lang="it-IT" sz="24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1220114" y="4519791"/>
            <a:ext cx="1947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Alto overhead</a:t>
            </a:r>
            <a:endParaRPr lang="it-IT" sz="2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480822" y="1124744"/>
            <a:ext cx="1858934" cy="637849"/>
          </a:xfrm>
          <a:prstGeom prst="rect">
            <a:avLst/>
          </a:prstGeom>
          <a:noFill/>
        </p:spPr>
        <p:txBody>
          <a:bodyPr wrap="none" lIns="144000" tIns="72000" rIns="144000" bIns="72000" rtlCol="0">
            <a:spAutoFit/>
          </a:bodyPr>
          <a:lstStyle/>
          <a:p>
            <a:r>
              <a:rPr lang="it-IT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Efficienza</a:t>
            </a:r>
            <a:endParaRPr lang="it-IT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CasellaDiTesto 13"/>
          <p:cNvSpPr txBox="1"/>
          <p:nvPr/>
        </p:nvSpPr>
        <p:spPr>
          <a:xfrm>
            <a:off x="5663298" y="4508353"/>
            <a:ext cx="2336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Scarsa portabilità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41210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Punti di forza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57200" y="2071389"/>
            <a:ext cx="8229600" cy="3877891"/>
          </a:xfrm>
        </p:spPr>
        <p:txBody>
          <a:bodyPr>
            <a:normAutofit/>
          </a:bodyPr>
          <a:lstStyle/>
          <a:p>
            <a:r>
              <a:rPr lang="it-IT" dirty="0" smtClean="0"/>
              <a:t>Astrazione dei dati attraverso serializzazione (binary JSON)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smtClean="0"/>
              <a:t>Supporto per HW eterogeneo </a:t>
            </a:r>
          </a:p>
          <a:p>
            <a:pPr lvl="1"/>
            <a:r>
              <a:rPr lang="it-IT" dirty="0" smtClean="0"/>
              <a:t>Linux </a:t>
            </a:r>
            <a:r>
              <a:rPr lang="it-IT" dirty="0" err="1" smtClean="0"/>
              <a:t>kernel</a:t>
            </a:r>
            <a:r>
              <a:rPr lang="it-IT" dirty="0" smtClean="0"/>
              <a:t> 2.6+</a:t>
            </a:r>
          </a:p>
          <a:p>
            <a:pPr lvl="1"/>
            <a:r>
              <a:rPr lang="it-IT" dirty="0" smtClean="0"/>
              <a:t>Sviluppato !CHAOS Lite per SO differenti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9095D9-4ECF-4EA8-895D-AF2721EDDA3E}" type="slidenum">
              <a:rPr lang="it-IT" smtClean="0"/>
              <a:t>9</a:t>
            </a:fld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r>
              <a:rPr lang="it-IT" dirty="0"/>
              <a:t>101° Congresso Nazionale della Societa' Italiana di Fisica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037207" y="1124744"/>
            <a:ext cx="2414599" cy="637849"/>
          </a:xfrm>
          <a:prstGeom prst="rect">
            <a:avLst/>
          </a:prstGeom>
          <a:noFill/>
        </p:spPr>
        <p:txBody>
          <a:bodyPr wrap="none" lIns="144000" tIns="72000" rIns="144000" bIns="72000" rtlCol="0">
            <a:spAutoFit/>
          </a:bodyPr>
          <a:lstStyle/>
          <a:p>
            <a:r>
              <a:rPr lang="it-IT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Eterogeneità</a:t>
            </a:r>
            <a:endParaRPr lang="it-IT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Shape 374"/>
          <p:cNvSpPr/>
          <p:nvPr/>
        </p:nvSpPr>
        <p:spPr>
          <a:xfrm>
            <a:off x="2267744" y="3429000"/>
            <a:ext cx="4517359" cy="50006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wrap="none" lIns="35718" tIns="35718" rIns="35718" bIns="35718" anchor="ctr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410765"/>
            <a:r>
              <a:rPr sz="1200" dirty="0">
                <a:latin typeface="Helvetica Neue"/>
                <a:ea typeface="Helvetica Neue"/>
                <a:cs typeface="Helvetica Neue"/>
                <a:sym typeface="Helvetica Neue"/>
              </a:rPr>
              <a:t>BSON (Binary JSON) </a:t>
            </a:r>
          </a:p>
          <a:p>
            <a:pPr lvl="0" algn="ctr" defTabSz="410765"/>
            <a:r>
              <a:rPr sz="1200" b="1" dirty="0">
                <a:solidFill>
                  <a:srgbClr val="00882B"/>
                </a:solidFill>
                <a:latin typeface="Courier New"/>
                <a:ea typeface="Courier New"/>
                <a:cs typeface="Courier New"/>
                <a:sym typeface="Courier New"/>
              </a:rPr>
              <a:t>\16\00\00\00\02</a:t>
            </a:r>
            <a:r>
              <a:rPr sz="1200" b="1" dirty="0">
                <a:solidFill>
                  <a:srgbClr val="B36AE2"/>
                </a:solidFill>
                <a:latin typeface="Courier New"/>
                <a:ea typeface="Courier New"/>
                <a:cs typeface="Courier New"/>
                <a:sym typeface="Courier New"/>
              </a:rPr>
              <a:t>hello</a:t>
            </a:r>
            <a:r>
              <a:rPr sz="1200" b="1" dirty="0">
                <a:solidFill>
                  <a:srgbClr val="00882B"/>
                </a:solidFill>
                <a:latin typeface="Courier New"/>
                <a:ea typeface="Courier New"/>
                <a:cs typeface="Courier New"/>
                <a:sym typeface="Courier New"/>
              </a:rPr>
              <a:t>\00\06\00\00\00</a:t>
            </a:r>
            <a:r>
              <a:rPr sz="1200" b="1" dirty="0">
                <a:solidFill>
                  <a:srgbClr val="B36AE2"/>
                </a:solidFill>
                <a:latin typeface="Courier New"/>
                <a:ea typeface="Courier New"/>
                <a:cs typeface="Courier New"/>
                <a:sym typeface="Courier New"/>
              </a:rPr>
              <a:t>world</a:t>
            </a:r>
            <a:r>
              <a:rPr sz="1200" b="1" dirty="0">
                <a:solidFill>
                  <a:srgbClr val="00882B"/>
                </a:solidFill>
                <a:latin typeface="Courier New"/>
                <a:ea typeface="Courier New"/>
                <a:cs typeface="Courier New"/>
                <a:sym typeface="Courier New"/>
              </a:rPr>
              <a:t>\00\00</a:t>
            </a:r>
          </a:p>
        </p:txBody>
      </p:sp>
    </p:spTree>
    <p:extLst>
      <p:ext uri="{BB962C8B-B14F-4D97-AF65-F5344CB8AC3E}">
        <p14:creationId xmlns:p14="http://schemas.microsoft.com/office/powerpoint/2010/main" val="92059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19671</TotalTime>
  <Words>820</Words>
  <Application>Microsoft Office PowerPoint</Application>
  <PresentationFormat>Presentazione su schermo (4:3)</PresentationFormat>
  <Paragraphs>201</Paragraphs>
  <Slides>19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8" baseType="lpstr">
      <vt:lpstr>Arial</vt:lpstr>
      <vt:lpstr>Calibri</vt:lpstr>
      <vt:lpstr>Courier New</vt:lpstr>
      <vt:lpstr>Gill Sans</vt:lpstr>
      <vt:lpstr>Helvetica</vt:lpstr>
      <vt:lpstr>Helvetica Neue</vt:lpstr>
      <vt:lpstr>MS PGothic</vt:lpstr>
      <vt:lpstr>Times New Roman</vt:lpstr>
      <vt:lpstr>Personalizza struttura</vt:lpstr>
      <vt:lpstr>Presentazione standard di PowerPoint</vt:lpstr>
      <vt:lpstr>Approccio precedente</vt:lpstr>
      <vt:lpstr>Approccio !CHAOS (Live Data)</vt:lpstr>
      <vt:lpstr>Approccio !CHAOS (Storico)</vt:lpstr>
      <vt:lpstr>Approccio !CHAOS</vt:lpstr>
      <vt:lpstr>Approccio !CHAOS</vt:lpstr>
      <vt:lpstr>Presentazione standard di PowerPoint</vt:lpstr>
      <vt:lpstr>Punti di forza</vt:lpstr>
      <vt:lpstr>Punti di forza</vt:lpstr>
      <vt:lpstr>Punti di forza</vt:lpstr>
      <vt:lpstr>!CHAOS deployment</vt:lpstr>
      <vt:lpstr>Infrastruttura di test @ LNF</vt:lpstr>
      <vt:lpstr>!CHAOS@BTF test-bed</vt:lpstr>
      <vt:lpstr>!CHAOS@BTF test-bed</vt:lpstr>
      <vt:lpstr>Monitoring Aula Touschek </vt:lpstr>
      <vt:lpstr>Applicazione mobile</vt:lpstr>
      <vt:lpstr>Il team</vt:lpstr>
      <vt:lpstr>Riferimenti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Ramon Orru</dc:creator>
  <cp:lastModifiedBy>Ramon Orru</cp:lastModifiedBy>
  <cp:revision>302</cp:revision>
  <dcterms:created xsi:type="dcterms:W3CDTF">2015-01-27T13:44:17Z</dcterms:created>
  <dcterms:modified xsi:type="dcterms:W3CDTF">2015-09-23T19:48:18Z</dcterms:modified>
</cp:coreProperties>
</file>