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8" r:id="rId2"/>
    <p:sldId id="282" r:id="rId3"/>
    <p:sldId id="283" r:id="rId4"/>
    <p:sldId id="260" r:id="rId5"/>
    <p:sldId id="277" r:id="rId6"/>
    <p:sldId id="278" r:id="rId7"/>
    <p:sldId id="279" r:id="rId8"/>
    <p:sldId id="280" r:id="rId9"/>
    <p:sldId id="275" r:id="rId10"/>
    <p:sldId id="276" r:id="rId11"/>
    <p:sldId id="288" r:id="rId12"/>
    <p:sldId id="284" r:id="rId13"/>
    <p:sldId id="285" r:id="rId14"/>
    <p:sldId id="290" r:id="rId15"/>
    <p:sldId id="287" r:id="rId16"/>
    <p:sldId id="289" r:id="rId17"/>
  </p:sldIdLst>
  <p:sldSz cx="10080625" cy="7559675"/>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368" y="-84"/>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it-IT" sz="1400" b="0" i="0" u="none" strike="noStrike" kern="1200" cap="none">
              <a:ln>
                <a:noFill/>
              </a:ln>
              <a:latin typeface="Liberation Sans" pitchFamily="18"/>
              <a:ea typeface="Droid Sans" pitchFamily="2"/>
              <a:cs typeface="DejaVu Sans" pitchFamily="2"/>
            </a:endParaRPr>
          </a:p>
        </p:txBody>
      </p:sp>
      <p:sp>
        <p:nvSpPr>
          <p:cNvPr id="3" name="Segnaposto data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it-IT" sz="1400" b="0" i="0" u="none" strike="noStrike" kern="1200" cap="none">
              <a:ln>
                <a:noFill/>
              </a:ln>
              <a:latin typeface="Liberation Sans" pitchFamily="18"/>
              <a:ea typeface="Droid Sans" pitchFamily="2"/>
              <a:cs typeface="DejaVu Sans" pitchFamily="2"/>
            </a:endParaRPr>
          </a:p>
        </p:txBody>
      </p:sp>
      <p:sp>
        <p:nvSpPr>
          <p:cNvPr id="4" name="Segnaposto piè di pagina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it-IT" sz="1400" b="0" i="0" u="none" strike="noStrike" kern="1200" cap="none">
              <a:ln>
                <a:noFill/>
              </a:ln>
              <a:latin typeface="Liberation Sans" pitchFamily="18"/>
              <a:ea typeface="Droid Sans" pitchFamily="2"/>
              <a:cs typeface="DejaVu Sans" pitchFamily="2"/>
            </a:endParaRPr>
          </a:p>
        </p:txBody>
      </p:sp>
      <p:sp>
        <p:nvSpPr>
          <p:cNvPr id="5" name="Segnaposto numero diapositiva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859E3828-3DEB-46BA-8544-3CBB7C733AC4}" type="slidenum">
              <a:t>‹N›</a:t>
            </a:fld>
            <a:endParaRPr lang="it-IT" sz="1400" b="0" i="0" u="none" strike="noStrike" kern="1200" cap="none">
              <a:ln>
                <a:noFill/>
              </a:ln>
              <a:latin typeface="Liberation Sans" pitchFamily="18"/>
              <a:ea typeface="Droid Sans" pitchFamily="2"/>
              <a:cs typeface="DejaVu Sans" pitchFamily="2"/>
            </a:endParaRPr>
          </a:p>
        </p:txBody>
      </p:sp>
    </p:spTree>
    <p:extLst>
      <p:ext uri="{BB962C8B-B14F-4D97-AF65-F5344CB8AC3E}">
        <p14:creationId xmlns:p14="http://schemas.microsoft.com/office/powerpoint/2010/main" val="546527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egnaposto note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it-IT"/>
          </a:p>
        </p:txBody>
      </p:sp>
      <p:sp>
        <p:nvSpPr>
          <p:cNvPr id="4" name="Segnaposto intestazion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it-IT" sz="1400" kern="1200">
                <a:latin typeface="Liberation Serif" pitchFamily="18"/>
                <a:ea typeface="DejaVu Sans" pitchFamily="2"/>
                <a:cs typeface="DejaVu Sans" pitchFamily="2"/>
              </a:defRPr>
            </a:lvl1pPr>
          </a:lstStyle>
          <a:p>
            <a:pPr lvl="0"/>
            <a:endParaRPr lang="it-IT"/>
          </a:p>
        </p:txBody>
      </p:sp>
      <p:sp>
        <p:nvSpPr>
          <p:cNvPr id="5" name="Segnaposto data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it-IT" sz="1400" kern="1200">
                <a:latin typeface="Liberation Serif" pitchFamily="18"/>
                <a:ea typeface="DejaVu Sans" pitchFamily="2"/>
                <a:cs typeface="DejaVu Sans" pitchFamily="2"/>
              </a:defRPr>
            </a:lvl1pPr>
          </a:lstStyle>
          <a:p>
            <a:pPr lvl="0"/>
            <a:endParaRPr lang="it-IT"/>
          </a:p>
        </p:txBody>
      </p:sp>
      <p:sp>
        <p:nvSpPr>
          <p:cNvPr id="6" name="Segnaposto piè di pagina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it-IT" sz="1400" kern="1200">
                <a:latin typeface="Liberation Serif" pitchFamily="18"/>
                <a:ea typeface="DejaVu Sans" pitchFamily="2"/>
                <a:cs typeface="DejaVu Sans" pitchFamily="2"/>
              </a:defRPr>
            </a:lvl1pPr>
          </a:lstStyle>
          <a:p>
            <a:pPr lvl="0"/>
            <a:endParaRPr lang="it-IT"/>
          </a:p>
        </p:txBody>
      </p:sp>
      <p:sp>
        <p:nvSpPr>
          <p:cNvPr id="7" name="Segnaposto numero diapositiva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it-IT" sz="1400" kern="1200">
                <a:latin typeface="Liberation Serif" pitchFamily="18"/>
                <a:ea typeface="DejaVu Sans" pitchFamily="2"/>
                <a:cs typeface="DejaVu Sans" pitchFamily="2"/>
              </a:defRPr>
            </a:lvl1pPr>
          </a:lstStyle>
          <a:p>
            <a:pPr lvl="0"/>
            <a:fld id="{7645ECD2-DDF1-4F30-92E7-F02E8820DEA0}" type="slidenum">
              <a:t>‹N›</a:t>
            </a:fld>
            <a:endParaRPr lang="it-IT"/>
          </a:p>
        </p:txBody>
      </p:sp>
    </p:spTree>
    <p:extLst>
      <p:ext uri="{BB962C8B-B14F-4D97-AF65-F5344CB8AC3E}">
        <p14:creationId xmlns:p14="http://schemas.microsoft.com/office/powerpoint/2010/main" val="2092192279"/>
      </p:ext>
    </p:extLst>
  </p:cSld>
  <p:clrMap bg1="lt1" tx1="dk1" bg2="lt2" tx2="dk2" accent1="accent1" accent2="accent2" accent3="accent3" accent4="accent4" accent5="accent5" accent6="accent6" hlink="hlink" folHlink="folHlink"/>
  <p:notesStyle>
    <a:lvl1pPr marL="216000" marR="0" indent="0" rtl="0" hangingPunct="0">
      <a:tabLst/>
      <a:defRPr lang="it-IT" sz="2000" b="0" i="0" u="none" strike="noStrike" kern="1200" cap="none">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9F941AD0-B303-4064-82CC-8B4E94A0D02B}" type="slidenum">
              <a:t>‹N›</a:t>
            </a:fld>
            <a:endParaRPr lang="it-IT"/>
          </a:p>
        </p:txBody>
      </p:sp>
    </p:spTree>
    <p:extLst>
      <p:ext uri="{BB962C8B-B14F-4D97-AF65-F5344CB8AC3E}">
        <p14:creationId xmlns:p14="http://schemas.microsoft.com/office/powerpoint/2010/main" val="1224210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F180CCB5-7D38-44F2-8644-AB23848650A6}" type="slidenum">
              <a:t>‹N›</a:t>
            </a:fld>
            <a:endParaRPr lang="it-IT"/>
          </a:p>
        </p:txBody>
      </p:sp>
    </p:spTree>
    <p:extLst>
      <p:ext uri="{BB962C8B-B14F-4D97-AF65-F5344CB8AC3E}">
        <p14:creationId xmlns:p14="http://schemas.microsoft.com/office/powerpoint/2010/main" val="3667935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8850" y="301625"/>
            <a:ext cx="22669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3238" y="301625"/>
            <a:ext cx="6653212"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AFECA68C-D304-4607-9E1E-2B27D20E850B}" type="slidenum">
              <a:t>‹N›</a:t>
            </a:fld>
            <a:endParaRPr lang="it-IT"/>
          </a:p>
        </p:txBody>
      </p:sp>
    </p:spTree>
    <p:extLst>
      <p:ext uri="{BB962C8B-B14F-4D97-AF65-F5344CB8AC3E}">
        <p14:creationId xmlns:p14="http://schemas.microsoft.com/office/powerpoint/2010/main" val="832860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C3962367-49B6-48B3-8C30-94EC75091846}" type="slidenum">
              <a:t>‹N›</a:t>
            </a:fld>
            <a:endParaRPr lang="it-IT"/>
          </a:p>
        </p:txBody>
      </p:sp>
    </p:spTree>
    <p:extLst>
      <p:ext uri="{BB962C8B-B14F-4D97-AF65-F5344CB8AC3E}">
        <p14:creationId xmlns:p14="http://schemas.microsoft.com/office/powerpoint/2010/main" val="909544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A04C848B-EFA4-4B88-9AD4-0ADC7AD7FE1D}" type="slidenum">
              <a:t>‹N›</a:t>
            </a:fld>
            <a:endParaRPr lang="it-IT"/>
          </a:p>
        </p:txBody>
      </p:sp>
    </p:spTree>
    <p:extLst>
      <p:ext uri="{BB962C8B-B14F-4D97-AF65-F5344CB8AC3E}">
        <p14:creationId xmlns:p14="http://schemas.microsoft.com/office/powerpoint/2010/main" val="268509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3238" y="176847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4925" y="176847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6D41096E-F4EA-4624-9916-A9EA8BB637B6}" type="slidenum">
              <a:t>‹N›</a:t>
            </a:fld>
            <a:endParaRPr lang="it-IT"/>
          </a:p>
        </p:txBody>
      </p:sp>
    </p:spTree>
    <p:extLst>
      <p:ext uri="{BB962C8B-B14F-4D97-AF65-F5344CB8AC3E}">
        <p14:creationId xmlns:p14="http://schemas.microsoft.com/office/powerpoint/2010/main" val="198305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lvl="0"/>
            <a:endParaRPr lang="it-IT"/>
          </a:p>
        </p:txBody>
      </p:sp>
      <p:sp>
        <p:nvSpPr>
          <p:cNvPr id="8" name="Segnaposto piè di pagina 7"/>
          <p:cNvSpPr>
            <a:spLocks noGrp="1"/>
          </p:cNvSpPr>
          <p:nvPr>
            <p:ph type="ftr" sz="quarter" idx="11"/>
          </p:nvPr>
        </p:nvSpPr>
        <p:spPr/>
        <p:txBody>
          <a:bodyPr/>
          <a:lstStyle/>
          <a:p>
            <a:pPr lvl="0"/>
            <a:endParaRPr lang="it-IT"/>
          </a:p>
        </p:txBody>
      </p:sp>
      <p:sp>
        <p:nvSpPr>
          <p:cNvPr id="9" name="Segnaposto numero diapositiva 8"/>
          <p:cNvSpPr>
            <a:spLocks noGrp="1"/>
          </p:cNvSpPr>
          <p:nvPr>
            <p:ph type="sldNum" sz="quarter" idx="12"/>
          </p:nvPr>
        </p:nvSpPr>
        <p:spPr/>
        <p:txBody>
          <a:bodyPr/>
          <a:lstStyle/>
          <a:p>
            <a:pPr lvl="0"/>
            <a:fld id="{48A09684-A43C-4C99-887C-030FB140FD5D}" type="slidenum">
              <a:t>‹N›</a:t>
            </a:fld>
            <a:endParaRPr lang="it-IT"/>
          </a:p>
        </p:txBody>
      </p:sp>
    </p:spTree>
    <p:extLst>
      <p:ext uri="{BB962C8B-B14F-4D97-AF65-F5344CB8AC3E}">
        <p14:creationId xmlns:p14="http://schemas.microsoft.com/office/powerpoint/2010/main" val="3054456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lvl="0"/>
            <a:endParaRPr lang="it-IT"/>
          </a:p>
        </p:txBody>
      </p:sp>
      <p:sp>
        <p:nvSpPr>
          <p:cNvPr id="4" name="Segnaposto piè di pagina 3"/>
          <p:cNvSpPr>
            <a:spLocks noGrp="1"/>
          </p:cNvSpPr>
          <p:nvPr>
            <p:ph type="ftr" sz="quarter" idx="11"/>
          </p:nvPr>
        </p:nvSpPr>
        <p:spPr/>
        <p:txBody>
          <a:bodyPr/>
          <a:lstStyle/>
          <a:p>
            <a:pPr lvl="0"/>
            <a:endParaRPr lang="it-IT"/>
          </a:p>
        </p:txBody>
      </p:sp>
      <p:sp>
        <p:nvSpPr>
          <p:cNvPr id="5" name="Segnaposto numero diapositiva 4"/>
          <p:cNvSpPr>
            <a:spLocks noGrp="1"/>
          </p:cNvSpPr>
          <p:nvPr>
            <p:ph type="sldNum" sz="quarter" idx="12"/>
          </p:nvPr>
        </p:nvSpPr>
        <p:spPr/>
        <p:txBody>
          <a:bodyPr/>
          <a:lstStyle/>
          <a:p>
            <a:pPr lvl="0"/>
            <a:fld id="{C6E4ECF2-9768-4BC1-90DF-97D0F0C9448F}" type="slidenum">
              <a:t>‹N›</a:t>
            </a:fld>
            <a:endParaRPr lang="it-IT"/>
          </a:p>
        </p:txBody>
      </p:sp>
    </p:spTree>
    <p:extLst>
      <p:ext uri="{BB962C8B-B14F-4D97-AF65-F5344CB8AC3E}">
        <p14:creationId xmlns:p14="http://schemas.microsoft.com/office/powerpoint/2010/main" val="414880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lvl="0"/>
            <a:endParaRPr lang="it-IT"/>
          </a:p>
        </p:txBody>
      </p:sp>
      <p:sp>
        <p:nvSpPr>
          <p:cNvPr id="3" name="Segnaposto piè di pagina 2"/>
          <p:cNvSpPr>
            <a:spLocks noGrp="1"/>
          </p:cNvSpPr>
          <p:nvPr>
            <p:ph type="ftr" sz="quarter" idx="11"/>
          </p:nvPr>
        </p:nvSpPr>
        <p:spPr/>
        <p:txBody>
          <a:bodyPr/>
          <a:lstStyle/>
          <a:p>
            <a:pPr lvl="0"/>
            <a:endParaRPr lang="it-IT"/>
          </a:p>
        </p:txBody>
      </p:sp>
      <p:sp>
        <p:nvSpPr>
          <p:cNvPr id="4" name="Segnaposto numero diapositiva 3"/>
          <p:cNvSpPr>
            <a:spLocks noGrp="1"/>
          </p:cNvSpPr>
          <p:nvPr>
            <p:ph type="sldNum" sz="quarter" idx="12"/>
          </p:nvPr>
        </p:nvSpPr>
        <p:spPr/>
        <p:txBody>
          <a:bodyPr/>
          <a:lstStyle/>
          <a:p>
            <a:pPr lvl="0"/>
            <a:fld id="{A90F43A8-564E-4215-AD52-361D7EE17576}" type="slidenum">
              <a:t>‹N›</a:t>
            </a:fld>
            <a:endParaRPr lang="it-IT"/>
          </a:p>
        </p:txBody>
      </p:sp>
    </p:spTree>
    <p:extLst>
      <p:ext uri="{BB962C8B-B14F-4D97-AF65-F5344CB8AC3E}">
        <p14:creationId xmlns:p14="http://schemas.microsoft.com/office/powerpoint/2010/main" val="1030931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1EF31AD5-6359-49E7-A1C3-70549C7693FB}" type="slidenum">
              <a:t>‹N›</a:t>
            </a:fld>
            <a:endParaRPr lang="it-IT"/>
          </a:p>
        </p:txBody>
      </p:sp>
    </p:spTree>
    <p:extLst>
      <p:ext uri="{BB962C8B-B14F-4D97-AF65-F5344CB8AC3E}">
        <p14:creationId xmlns:p14="http://schemas.microsoft.com/office/powerpoint/2010/main" val="2817070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5ECBEA45-C8DF-48FC-A752-B7284B3779D5}" type="slidenum">
              <a:t>‹N›</a:t>
            </a:fld>
            <a:endParaRPr lang="it-IT"/>
          </a:p>
        </p:txBody>
      </p:sp>
    </p:spTree>
    <p:extLst>
      <p:ext uri="{BB962C8B-B14F-4D97-AF65-F5344CB8AC3E}">
        <p14:creationId xmlns:p14="http://schemas.microsoft.com/office/powerpoint/2010/main" val="119214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it-IT"/>
          </a:p>
        </p:txBody>
      </p:sp>
      <p:sp>
        <p:nvSpPr>
          <p:cNvPr id="3" name="Segnaposto testo 2"/>
          <p:cNvSpPr txBox="1">
            <a:spLocks noGrp="1"/>
          </p:cNvSpPr>
          <p:nvPr>
            <p:ph type="body" idx="1"/>
          </p:nvPr>
        </p:nvSpPr>
        <p:spPr>
          <a:xfrm>
            <a:off x="503999" y="1769040"/>
            <a:ext cx="9071640" cy="4384440"/>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it-IT" sz="3200" b="0" i="0" u="none" strike="noStrike" kern="1200" cap="none">
                <a:ln>
                  <a:noFill/>
                </a:ln>
                <a:latin typeface="Liberation Sans" pitchFamily="18"/>
                <a:ea typeface="Droid Sans" pitchFamily="2"/>
                <a:cs typeface="DejaVu Sans" pitchFamily="2"/>
              </a:defRPr>
            </a:defPPr>
            <a:lvl1pPr marL="432000" lvl="0" indent="-324000">
              <a:spcBef>
                <a:spcPts val="0"/>
              </a:spcBef>
              <a:spcAft>
                <a:spcPts val="1417"/>
              </a:spcAft>
              <a:buSzPct val="45000"/>
              <a:buFont typeface="StarSymbol"/>
              <a:buChar char="●"/>
              <a:defRPr lang="it-IT" sz="3200" b="0" i="0" u="none" strike="noStrike" kern="1200" cap="none">
                <a:ln>
                  <a:noFill/>
                </a:ln>
                <a:latin typeface="Liberation Sans" pitchFamily="18"/>
                <a:ea typeface="Droid Sans" pitchFamily="2"/>
                <a:cs typeface="DejaVu Sans" pitchFamily="2"/>
              </a:defRPr>
            </a:lvl1pPr>
            <a:lvl2pPr marL="864000" lvl="1" indent="-324000">
              <a:spcBef>
                <a:spcPts val="0"/>
              </a:spcBef>
              <a:spcAft>
                <a:spcPts val="1134"/>
              </a:spcAft>
              <a:buSzPct val="75000"/>
              <a:buFont typeface="StarSymbol"/>
              <a:buChar char="–"/>
              <a:defRPr lang="it-IT" sz="2800" b="0" i="0" u="none" strike="noStrike" kern="1200" cap="none">
                <a:ln>
                  <a:noFill/>
                </a:ln>
                <a:latin typeface="Liberation Sans" pitchFamily="18"/>
                <a:ea typeface="Droid Sans" pitchFamily="2"/>
                <a:cs typeface="DejaVu Sans" pitchFamily="2"/>
              </a:defRPr>
            </a:lvl2pPr>
            <a:lvl3pPr marL="1295999" lvl="2" indent="-288000">
              <a:spcBef>
                <a:spcPts val="0"/>
              </a:spcBef>
              <a:spcAft>
                <a:spcPts val="850"/>
              </a:spcAft>
              <a:buSzPct val="45000"/>
              <a:buFont typeface="StarSymbol"/>
              <a:buChar char="●"/>
              <a:defRPr lang="it-IT" sz="2400" b="0" i="0" u="none" strike="noStrike" kern="1200" cap="none">
                <a:ln>
                  <a:noFill/>
                </a:ln>
                <a:latin typeface="Liberation Sans" pitchFamily="18"/>
                <a:ea typeface="Droid Sans" pitchFamily="2"/>
                <a:cs typeface="DejaVu Sans" pitchFamily="2"/>
              </a:defRPr>
            </a:lvl3pPr>
            <a:lvl4pPr marL="1728000" lvl="3" indent="-216000">
              <a:spcBef>
                <a:spcPts val="0"/>
              </a:spcBef>
              <a:spcAft>
                <a:spcPts val="567"/>
              </a:spcAft>
              <a:buSzPct val="75000"/>
              <a:buFont typeface="StarSymbol"/>
              <a:buChar char="–"/>
              <a:defRPr lang="it-IT" sz="2000" b="0" i="0" u="none" strike="noStrike" kern="1200" cap="none">
                <a:ln>
                  <a:noFill/>
                </a:ln>
                <a:latin typeface="Liberation Sans" pitchFamily="18"/>
                <a:ea typeface="Droid Sans" pitchFamily="2"/>
                <a:cs typeface="DejaVu Sans" pitchFamily="2"/>
              </a:defRPr>
            </a:lvl4pPr>
            <a:lvl5pPr marL="2160000" lvl="4" indent="-216000">
              <a:spcBef>
                <a:spcPts val="0"/>
              </a:spcBef>
              <a:spcAft>
                <a:spcPts val="283"/>
              </a:spcAft>
              <a:buSzPct val="45000"/>
              <a:buFont typeface="StarSymbol"/>
              <a:buChar char="●"/>
              <a:defRPr lang="it-IT" sz="2000" b="0" i="0" u="none" strike="noStrike" kern="1200" cap="none">
                <a:ln>
                  <a:noFill/>
                </a:ln>
                <a:latin typeface="Liberation Sans" pitchFamily="18"/>
                <a:ea typeface="Droid Sans" pitchFamily="2"/>
                <a:cs typeface="DejaVu Sans" pitchFamily="2"/>
              </a:defRPr>
            </a:lvl5pPr>
            <a:lvl6pPr marL="2592000" lvl="5" indent="-216000">
              <a:spcBef>
                <a:spcPts val="0"/>
              </a:spcBef>
              <a:spcAft>
                <a:spcPts val="283"/>
              </a:spcAft>
              <a:buSzPct val="45000"/>
              <a:buFont typeface="StarSymbol"/>
              <a:buChar char="●"/>
              <a:defRPr lang="it-IT" sz="2000" b="0" i="0" u="none" strike="noStrike" kern="1200" cap="none">
                <a:ln>
                  <a:noFill/>
                </a:ln>
                <a:latin typeface="Liberation Sans" pitchFamily="18"/>
                <a:ea typeface="Droid Sans" pitchFamily="2"/>
                <a:cs typeface="DejaVu Sans" pitchFamily="2"/>
              </a:defRPr>
            </a:lvl6pPr>
            <a:lvl7pPr marL="3024000" lvl="6" indent="-216000">
              <a:spcBef>
                <a:spcPts val="0"/>
              </a:spcBef>
              <a:spcAft>
                <a:spcPts val="283"/>
              </a:spcAft>
              <a:buSzPct val="45000"/>
              <a:buFont typeface="StarSymbol"/>
              <a:buChar char="●"/>
              <a:defRPr lang="it-IT" sz="2000" b="0" i="0" u="none" strike="noStrike" kern="1200" cap="none">
                <a:ln>
                  <a:noFill/>
                </a:ln>
                <a:latin typeface="Liberation Sans" pitchFamily="18"/>
                <a:ea typeface="Droid Sans" pitchFamily="2"/>
                <a:cs typeface="DejaVu Sans" pitchFamily="2"/>
              </a:defRPr>
            </a:lvl7pPr>
            <a:lvl8pPr marL="3456000" lvl="7" indent="-216000">
              <a:spcBef>
                <a:spcPts val="0"/>
              </a:spcBef>
              <a:spcAft>
                <a:spcPts val="283"/>
              </a:spcAft>
              <a:buSzPct val="45000"/>
              <a:buFont typeface="StarSymbol"/>
              <a:buChar char="●"/>
              <a:defRPr lang="it-IT" sz="2000" b="0" i="0" u="none" strike="noStrike" kern="1200" cap="none">
                <a:ln>
                  <a:noFill/>
                </a:ln>
                <a:latin typeface="Liberation Sans" pitchFamily="18"/>
                <a:ea typeface="Droid Sans" pitchFamily="2"/>
                <a:cs typeface="DejaVu Sans" pitchFamily="2"/>
              </a:defRPr>
            </a:lvl8pPr>
            <a:lvl9pPr marL="3887999" lvl="8" indent="-216000">
              <a:spcBef>
                <a:spcPts val="0"/>
              </a:spcBef>
              <a:spcAft>
                <a:spcPts val="283"/>
              </a:spcAft>
              <a:buSzPct val="45000"/>
              <a:buFont typeface="StarSymbol"/>
              <a:buChar char="●"/>
              <a:defRPr lang="it-IT" sz="2000" b="0" i="0" u="none" strike="noStrike" kern="1200" cap="none">
                <a:ln>
                  <a:noFill/>
                </a:ln>
                <a:latin typeface="Liberation Sans" pitchFamily="18"/>
                <a:ea typeface="Droid Sans" pitchFamily="2"/>
                <a:cs typeface="DejaVu Sans" pitchFamily="2"/>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rtl="0" hangingPunct="0">
              <a:buNone/>
              <a:tabLst/>
              <a:defRPr lang="it-IT" sz="1400" kern="1200">
                <a:latin typeface="Liberation Serif" pitchFamily="18"/>
                <a:ea typeface="DejaVu Sans" pitchFamily="2"/>
                <a:cs typeface="DejaVu Sans" pitchFamily="2"/>
              </a:defRPr>
            </a:lvl1pPr>
          </a:lstStyle>
          <a:p>
            <a:pPr lvl="0"/>
            <a:endParaRPr lang="it-IT"/>
          </a:p>
        </p:txBody>
      </p:sp>
      <p:sp>
        <p:nvSpPr>
          <p:cNvPr id="5" name="Segnaposto piè di pagina 4"/>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rtl="0" hangingPunct="0">
              <a:buNone/>
              <a:tabLst/>
              <a:defRPr lang="it-IT" sz="1400" kern="1200">
                <a:latin typeface="Liberation Serif" pitchFamily="18"/>
                <a:ea typeface="DejaVu Sans" pitchFamily="2"/>
                <a:cs typeface="DejaVu Sans" pitchFamily="2"/>
              </a:defRPr>
            </a:lvl1pPr>
          </a:lstStyle>
          <a:p>
            <a:pPr lvl="0"/>
            <a:endParaRPr lang="it-IT"/>
          </a:p>
        </p:txBody>
      </p:sp>
      <p:sp>
        <p:nvSpPr>
          <p:cNvPr id="6" name="Segnaposto numero diapositiva 5"/>
          <p:cNvSpPr txBox="1">
            <a:spLocks noGrp="1"/>
          </p:cNvSpPr>
          <p:nvPr>
            <p:ph type="sldNum" sz="quarter" idx="4"/>
          </p:nvPr>
        </p:nvSpPr>
        <p:spPr>
          <a:xfrm>
            <a:off x="7227360" y="6887160"/>
            <a:ext cx="2348280" cy="521280"/>
          </a:xfrm>
          <a:prstGeom prst="rect">
            <a:avLst/>
          </a:prstGeom>
          <a:noFill/>
          <a:ln>
            <a:noFill/>
          </a:ln>
        </p:spPr>
        <p:txBody>
          <a:bodyPr lIns="0" tIns="0" rIns="0" bIns="0" anchorCtr="0"/>
          <a:lstStyle>
            <a:lvl1pPr lvl="0" algn="r" rtl="0" hangingPunct="0">
              <a:buNone/>
              <a:tabLst/>
              <a:defRPr lang="it-IT" sz="1400" kern="1200">
                <a:latin typeface="Liberation Serif" pitchFamily="18"/>
                <a:ea typeface="DejaVu Sans" pitchFamily="2"/>
                <a:cs typeface="DejaVu Sans" pitchFamily="2"/>
              </a:defRPr>
            </a:lvl1pPr>
          </a:lstStyle>
          <a:p>
            <a:pPr lvl="0"/>
            <a:fld id="{D75E4B3B-8E16-4ECA-979F-713438780F4A}"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it-IT" sz="4400" b="0" i="0" u="none" strike="noStrike" kern="1200" cap="none">
          <a:ln>
            <a:noFill/>
          </a:ln>
          <a:latin typeface="Liberation Sans" pitchFamily="18"/>
        </a:defRPr>
      </a:lvl1pPr>
    </p:titleStyle>
    <p:bodyStyle>
      <a:lvl1pPr rtl="0" hangingPunct="0">
        <a:spcBef>
          <a:spcPts val="0"/>
        </a:spcBef>
        <a:spcAft>
          <a:spcPts val="1417"/>
        </a:spcAft>
        <a:tabLst/>
        <a:defRPr lang="it-IT" sz="3200" b="0" i="0" u="none" strike="noStrike" kern="1200" cap="none">
          <a:ln>
            <a:noFill/>
          </a:ln>
          <a:latin typeface="Liberation Sans" pitchFamily="18"/>
        </a:defRPr>
      </a:lvl1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583928" y="1403573"/>
            <a:ext cx="7721153" cy="4524315"/>
          </a:xfrm>
          <a:prstGeom prst="rect">
            <a:avLst/>
          </a:prstGeom>
          <a:noFill/>
        </p:spPr>
        <p:txBody>
          <a:bodyPr wrap="none" rtlCol="0">
            <a:spAutoFit/>
          </a:bodyPr>
          <a:lstStyle/>
          <a:p>
            <a:r>
              <a:rPr lang="it-IT" sz="3600" dirty="0" smtClean="0"/>
              <a:t>SC of KM3  </a:t>
            </a:r>
          </a:p>
          <a:p>
            <a:r>
              <a:rPr lang="it-IT" sz="3600" dirty="0" err="1" smtClean="0"/>
              <a:t>Vidyo</a:t>
            </a:r>
            <a:r>
              <a:rPr lang="it-IT" sz="3600" dirty="0" smtClean="0"/>
              <a:t> meeting of  </a:t>
            </a:r>
            <a:r>
              <a:rPr lang="it-IT" sz="3600" dirty="0" err="1" smtClean="0"/>
              <a:t>Thursday</a:t>
            </a:r>
            <a:r>
              <a:rPr lang="it-IT" sz="3600" dirty="0" smtClean="0"/>
              <a:t>, </a:t>
            </a:r>
            <a:r>
              <a:rPr lang="it-IT" sz="3600" dirty="0" err="1" smtClean="0"/>
              <a:t>February</a:t>
            </a:r>
            <a:r>
              <a:rPr lang="it-IT" sz="3600" dirty="0" smtClean="0"/>
              <a:t> 18</a:t>
            </a:r>
          </a:p>
          <a:p>
            <a:endParaRPr lang="it-IT" sz="3600" dirty="0"/>
          </a:p>
          <a:p>
            <a:r>
              <a:rPr lang="it-IT" sz="3600" dirty="0" smtClean="0"/>
              <a:t>The km3-IT </a:t>
            </a:r>
            <a:r>
              <a:rPr lang="it-IT" sz="3600" dirty="0" err="1" smtClean="0"/>
              <a:t>sea</a:t>
            </a:r>
            <a:r>
              <a:rPr lang="it-IT" sz="3600" dirty="0" smtClean="0"/>
              <a:t> bed </a:t>
            </a:r>
            <a:r>
              <a:rPr lang="it-IT" sz="3600" dirty="0" err="1" smtClean="0"/>
              <a:t>infrastructure</a:t>
            </a:r>
            <a:endParaRPr lang="it-IT" sz="3600" dirty="0" smtClean="0"/>
          </a:p>
          <a:p>
            <a:endParaRPr lang="it-IT" sz="3600" dirty="0"/>
          </a:p>
          <a:p>
            <a:pPr marL="571500" indent="-571500">
              <a:buFont typeface="Arial" panose="020B0604020202020204" pitchFamily="34" charset="0"/>
              <a:buChar char="•"/>
            </a:pPr>
            <a:r>
              <a:rPr lang="it-IT" sz="3600" dirty="0"/>
              <a:t>The  new </a:t>
            </a:r>
            <a:r>
              <a:rPr lang="it-IT" sz="3600" dirty="0" smtClean="0"/>
              <a:t>CTD &amp; IL </a:t>
            </a:r>
            <a:r>
              <a:rPr lang="it-IT" sz="3600" dirty="0" err="1" smtClean="0"/>
              <a:t>cables</a:t>
            </a:r>
            <a:endParaRPr lang="it-IT" sz="3600" dirty="0"/>
          </a:p>
          <a:p>
            <a:pPr marL="571500" indent="-571500">
              <a:buFont typeface="Arial" panose="020B0604020202020204" pitchFamily="34" charset="0"/>
              <a:buChar char="•"/>
            </a:pPr>
            <a:r>
              <a:rPr lang="it-IT" sz="3600" dirty="0" smtClean="0"/>
              <a:t>The </a:t>
            </a:r>
            <a:r>
              <a:rPr lang="it-IT" sz="3600" dirty="0" err="1" smtClean="0"/>
              <a:t>optical</a:t>
            </a:r>
            <a:r>
              <a:rPr lang="it-IT" sz="3600" dirty="0" smtClean="0"/>
              <a:t> </a:t>
            </a:r>
            <a:r>
              <a:rPr lang="it-IT" sz="3600" dirty="0" err="1" smtClean="0"/>
              <a:t>pod</a:t>
            </a:r>
            <a:r>
              <a:rPr lang="it-IT" sz="3600" dirty="0" smtClean="0"/>
              <a:t> in the JB</a:t>
            </a:r>
          </a:p>
          <a:p>
            <a:pPr marL="571500" indent="-571500">
              <a:buFont typeface="Arial" panose="020B0604020202020204" pitchFamily="34" charset="0"/>
              <a:buChar char="•"/>
            </a:pPr>
            <a:r>
              <a:rPr lang="it-IT" sz="3600" dirty="0" err="1" smtClean="0"/>
              <a:t>Deployed</a:t>
            </a:r>
            <a:r>
              <a:rPr lang="it-IT" sz="3600" dirty="0" smtClean="0"/>
              <a:t> </a:t>
            </a:r>
            <a:r>
              <a:rPr lang="it-IT" sz="3600" dirty="0" err="1" smtClean="0"/>
              <a:t>tower</a:t>
            </a:r>
            <a:r>
              <a:rPr lang="it-IT" sz="3600" dirty="0" smtClean="0"/>
              <a:t> &amp; JB status</a:t>
            </a:r>
            <a:endParaRPr lang="it-IT" sz="3600" dirty="0"/>
          </a:p>
        </p:txBody>
      </p:sp>
    </p:spTree>
    <p:extLst>
      <p:ext uri="{BB962C8B-B14F-4D97-AF65-F5344CB8AC3E}">
        <p14:creationId xmlns:p14="http://schemas.microsoft.com/office/powerpoint/2010/main" val="1222989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DCIM\101CANON\IMG_30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0550" y="1368822"/>
            <a:ext cx="6999288" cy="5249466"/>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485900" y="590550"/>
            <a:ext cx="3486147" cy="369332"/>
          </a:xfrm>
          <a:prstGeom prst="rect">
            <a:avLst/>
          </a:prstGeom>
          <a:noFill/>
        </p:spPr>
        <p:txBody>
          <a:bodyPr wrap="none" rtlCol="0">
            <a:spAutoFit/>
          </a:bodyPr>
          <a:lstStyle/>
          <a:p>
            <a:r>
              <a:rPr lang="it-IT" dirty="0" err="1" smtClean="0"/>
              <a:t>Insulating</a:t>
            </a:r>
            <a:r>
              <a:rPr lang="it-IT" dirty="0" smtClean="0"/>
              <a:t> EDFA </a:t>
            </a:r>
            <a:r>
              <a:rPr lang="it-IT" dirty="0" err="1" smtClean="0"/>
              <a:t>fom</a:t>
            </a:r>
            <a:r>
              <a:rPr lang="it-IT" dirty="0" smtClean="0"/>
              <a:t> the </a:t>
            </a:r>
            <a:r>
              <a:rPr lang="it-IT" dirty="0" err="1" smtClean="0"/>
              <a:t>backplane</a:t>
            </a:r>
            <a:r>
              <a:rPr lang="it-IT" dirty="0" smtClean="0"/>
              <a:t> </a:t>
            </a:r>
            <a:endParaRPr lang="it-IT" dirty="0"/>
          </a:p>
        </p:txBody>
      </p:sp>
      <p:cxnSp>
        <p:nvCxnSpPr>
          <p:cNvPr id="4" name="Connettore 2 3"/>
          <p:cNvCxnSpPr/>
          <p:nvPr/>
        </p:nvCxnSpPr>
        <p:spPr>
          <a:xfrm flipH="1">
            <a:off x="3867151" y="2971800"/>
            <a:ext cx="4686299" cy="1219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7534275" y="2238375"/>
            <a:ext cx="2228367" cy="646331"/>
          </a:xfrm>
          <a:prstGeom prst="rect">
            <a:avLst/>
          </a:prstGeom>
          <a:noFill/>
        </p:spPr>
        <p:txBody>
          <a:bodyPr wrap="none" rtlCol="0">
            <a:spAutoFit/>
          </a:bodyPr>
          <a:lstStyle/>
          <a:p>
            <a:r>
              <a:rPr lang="it-IT" dirty="0" err="1" smtClean="0"/>
              <a:t>Thin</a:t>
            </a:r>
            <a:r>
              <a:rPr lang="it-IT" dirty="0" smtClean="0"/>
              <a:t>  (0.2 mm)</a:t>
            </a:r>
          </a:p>
          <a:p>
            <a:r>
              <a:rPr lang="it-IT" dirty="0" err="1" smtClean="0"/>
              <a:t>insulating</a:t>
            </a:r>
            <a:r>
              <a:rPr lang="it-IT" dirty="0" smtClean="0"/>
              <a:t> MICA </a:t>
            </a:r>
            <a:r>
              <a:rPr lang="it-IT" dirty="0" err="1" smtClean="0"/>
              <a:t>sheet</a:t>
            </a:r>
            <a:endParaRPr lang="it-IT" dirty="0"/>
          </a:p>
        </p:txBody>
      </p:sp>
    </p:spTree>
    <p:extLst>
      <p:ext uri="{BB962C8B-B14F-4D97-AF65-F5344CB8AC3E}">
        <p14:creationId xmlns:p14="http://schemas.microsoft.com/office/powerpoint/2010/main" val="294441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295"/>
            <a:ext cx="2828925"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4367048" y="1907628"/>
            <a:ext cx="759632" cy="369332"/>
          </a:xfrm>
          <a:prstGeom prst="rect">
            <a:avLst/>
          </a:prstGeom>
          <a:noFill/>
        </p:spPr>
        <p:txBody>
          <a:bodyPr wrap="none" rtlCol="0">
            <a:spAutoFit/>
          </a:bodyPr>
          <a:lstStyle/>
          <a:p>
            <a:r>
              <a:rPr lang="it-IT" dirty="0" err="1" smtClean="0"/>
              <a:t>Gannt</a:t>
            </a:r>
            <a:endParaRPr lang="it-IT" dirty="0"/>
          </a:p>
        </p:txBody>
      </p:sp>
    </p:spTree>
    <p:extLst>
      <p:ext uri="{BB962C8B-B14F-4D97-AF65-F5344CB8AC3E}">
        <p14:creationId xmlns:p14="http://schemas.microsoft.com/office/powerpoint/2010/main" val="2167046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34" y="429369"/>
            <a:ext cx="9866291" cy="646331"/>
          </a:xfrm>
          <a:prstGeom prst="rect">
            <a:avLst/>
          </a:prstGeom>
          <a:noFill/>
        </p:spPr>
        <p:txBody>
          <a:bodyPr wrap="none" rtlCol="0">
            <a:spAutoFit/>
          </a:bodyPr>
          <a:lstStyle/>
          <a:p>
            <a:r>
              <a:rPr lang="it-IT" sz="3600" dirty="0" smtClean="0"/>
              <a:t>Status of the JB and of the </a:t>
            </a:r>
            <a:r>
              <a:rPr lang="it-IT" sz="3600" dirty="0" err="1" smtClean="0"/>
              <a:t>Tower</a:t>
            </a:r>
            <a:r>
              <a:rPr lang="it-IT" sz="3600" dirty="0" smtClean="0"/>
              <a:t>  </a:t>
            </a:r>
            <a:r>
              <a:rPr lang="it-IT" sz="3600" dirty="0" err="1" smtClean="0"/>
              <a:t>already</a:t>
            </a:r>
            <a:r>
              <a:rPr lang="it-IT" sz="3600" dirty="0" smtClean="0"/>
              <a:t> </a:t>
            </a:r>
            <a:r>
              <a:rPr lang="it-IT" sz="3600" dirty="0" err="1" smtClean="0"/>
              <a:t>deployed</a:t>
            </a:r>
            <a:r>
              <a:rPr lang="it-IT" sz="3600" dirty="0" smtClean="0"/>
              <a:t> </a:t>
            </a:r>
            <a:endParaRPr lang="it-IT" sz="3600" dirty="0"/>
          </a:p>
        </p:txBody>
      </p:sp>
      <p:sp>
        <p:nvSpPr>
          <p:cNvPr id="3" name="CasellaDiTesto 2"/>
          <p:cNvSpPr txBox="1"/>
          <p:nvPr/>
        </p:nvSpPr>
        <p:spPr>
          <a:xfrm>
            <a:off x="143768" y="1979637"/>
            <a:ext cx="9936857" cy="3970318"/>
          </a:xfrm>
          <a:prstGeom prst="rect">
            <a:avLst/>
          </a:prstGeom>
          <a:noFill/>
        </p:spPr>
        <p:txBody>
          <a:bodyPr wrap="square" rtlCol="0">
            <a:spAutoFit/>
          </a:bodyPr>
          <a:lstStyle/>
          <a:p>
            <a:r>
              <a:rPr lang="en-US" dirty="0" smtClean="0"/>
              <a:t>Deployed and immediately operational on November, 17th</a:t>
            </a:r>
          </a:p>
          <a:p>
            <a:endParaRPr lang="en-US" dirty="0" smtClean="0"/>
          </a:p>
          <a:p>
            <a:pPr marL="285750" indent="-285750">
              <a:buFont typeface="Arial" panose="020B0604020202020204" pitchFamily="34" charset="0"/>
              <a:buChar char="•"/>
            </a:pPr>
            <a:r>
              <a:rPr lang="en-US" dirty="0" smtClean="0"/>
              <a:t>Initial status: nominal conditions; 2 out of  84 OMs with zero signal (but PMTs base active</a:t>
            </a:r>
            <a:r>
              <a:rPr lang="en-US" dirty="0" smtClean="0">
                <a:sym typeface="Wingdings" panose="05000000000000000000" pitchFamily="2" charset="2"/>
              </a:rPr>
              <a:t> no water inlet on the spheres)</a:t>
            </a:r>
            <a:endParaRPr lang="en-US" dirty="0" smtClean="0"/>
          </a:p>
          <a:p>
            <a:endParaRPr lang="en-US" dirty="0" smtClean="0"/>
          </a:p>
          <a:p>
            <a:pPr marL="285750" indent="-285750">
              <a:buFont typeface="Arial" panose="020B0604020202020204" pitchFamily="34" charset="0"/>
              <a:buChar char="•"/>
            </a:pPr>
            <a:r>
              <a:rPr lang="en-US" dirty="0" smtClean="0"/>
              <a:t>On November 25 we observe an increase of the  current on  the 375V line to floor  #6 : from 20mA nominal </a:t>
            </a:r>
            <a:r>
              <a:rPr lang="en-US" dirty="0" smtClean="0">
                <a:sym typeface="Wingdings" panose="05000000000000000000" pitchFamily="2" charset="2"/>
              </a:rPr>
              <a:t> to the upper acceptable limit of 80 mA. In these condition the PCS electrically disconnect the floor.  No evidence of anomalous behavior  on the current, (low) voltage, temperature, humidity on the floor control module before this increase.</a:t>
            </a:r>
          </a:p>
          <a:p>
            <a:endParaRPr lang="en-US" dirty="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Similar </a:t>
            </a:r>
            <a:r>
              <a:rPr lang="en-US" dirty="0" err="1" smtClean="0">
                <a:sym typeface="Wingdings" panose="05000000000000000000" pitchFamily="2" charset="2"/>
              </a:rPr>
              <a:t>behavihour</a:t>
            </a:r>
            <a:r>
              <a:rPr lang="en-US" dirty="0" smtClean="0">
                <a:sym typeface="Wingdings" panose="05000000000000000000" pitchFamily="2" charset="2"/>
              </a:rPr>
              <a:t> observed in the other floors during the following weeks. (more than one half of the floors) </a:t>
            </a:r>
          </a:p>
          <a:p>
            <a:endParaRPr lang="en-US" dirty="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No evidence of recovery when switch OFF/ON sequence is applied</a:t>
            </a:r>
            <a:endParaRPr lang="en-US" dirty="0"/>
          </a:p>
        </p:txBody>
      </p:sp>
    </p:spTree>
    <p:extLst>
      <p:ext uri="{BB962C8B-B14F-4D97-AF65-F5344CB8AC3E}">
        <p14:creationId xmlns:p14="http://schemas.microsoft.com/office/powerpoint/2010/main" val="83077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816176" y="6516141"/>
            <a:ext cx="1889172" cy="369332"/>
          </a:xfrm>
          <a:prstGeom prst="rect">
            <a:avLst/>
          </a:prstGeom>
          <a:noFill/>
        </p:spPr>
        <p:txBody>
          <a:bodyPr wrap="none" rtlCol="0">
            <a:spAutoFit/>
          </a:bodyPr>
          <a:lstStyle/>
          <a:p>
            <a:r>
              <a:rPr lang="it-IT" dirty="0" smtClean="0"/>
              <a:t>~ 40’ time </a:t>
            </a:r>
            <a:r>
              <a:rPr lang="it-IT" dirty="0" err="1" smtClean="0"/>
              <a:t>interval</a:t>
            </a:r>
            <a:endParaRPr lang="it-IT" dirty="0"/>
          </a:p>
        </p:txBody>
      </p:sp>
      <p:grpSp>
        <p:nvGrpSpPr>
          <p:cNvPr id="3" name="Gruppo 2"/>
          <p:cNvGrpSpPr/>
          <p:nvPr/>
        </p:nvGrpSpPr>
        <p:grpSpPr>
          <a:xfrm>
            <a:off x="816136" y="860586"/>
            <a:ext cx="9002945" cy="5331312"/>
            <a:chOff x="-74201" y="668081"/>
            <a:chExt cx="9002945" cy="5331312"/>
          </a:xfrm>
        </p:grpSpPr>
        <p:pic>
          <p:nvPicPr>
            <p:cNvPr id="819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503" y="668081"/>
              <a:ext cx="9001247" cy="3255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201" y="3923853"/>
              <a:ext cx="9001000" cy="2075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Connettore 2 4"/>
          <p:cNvCxnSpPr/>
          <p:nvPr/>
        </p:nvCxnSpPr>
        <p:spPr>
          <a:xfrm>
            <a:off x="1257300" y="981075"/>
            <a:ext cx="990600" cy="13049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581025" y="555735"/>
            <a:ext cx="6995505" cy="369332"/>
          </a:xfrm>
          <a:prstGeom prst="rect">
            <a:avLst/>
          </a:prstGeom>
          <a:noFill/>
        </p:spPr>
        <p:txBody>
          <a:bodyPr wrap="none" rtlCol="0">
            <a:spAutoFit/>
          </a:bodyPr>
          <a:lstStyle/>
          <a:p>
            <a:r>
              <a:rPr lang="it-IT" dirty="0" err="1" smtClean="0"/>
              <a:t>Current</a:t>
            </a:r>
            <a:r>
              <a:rPr lang="it-IT" dirty="0" smtClean="0"/>
              <a:t> intensity@375V on </a:t>
            </a:r>
            <a:r>
              <a:rPr lang="it-IT" dirty="0" err="1" smtClean="0"/>
              <a:t>floor</a:t>
            </a:r>
            <a:r>
              <a:rPr lang="it-IT" dirty="0" smtClean="0"/>
              <a:t> #12 </a:t>
            </a:r>
            <a:r>
              <a:rPr lang="it-IT" dirty="0" err="1" smtClean="0"/>
              <a:t>measured</a:t>
            </a:r>
            <a:r>
              <a:rPr lang="it-IT" dirty="0" smtClean="0"/>
              <a:t> in the base of the </a:t>
            </a:r>
            <a:r>
              <a:rPr lang="it-IT" dirty="0" err="1" smtClean="0"/>
              <a:t>tower</a:t>
            </a:r>
            <a:r>
              <a:rPr lang="it-IT" dirty="0" smtClean="0"/>
              <a:t> </a:t>
            </a:r>
            <a:endParaRPr lang="it-IT" dirty="0"/>
          </a:p>
        </p:txBody>
      </p:sp>
      <p:sp>
        <p:nvSpPr>
          <p:cNvPr id="10" name="CasellaDiTesto 9"/>
          <p:cNvSpPr txBox="1"/>
          <p:nvPr/>
        </p:nvSpPr>
        <p:spPr>
          <a:xfrm>
            <a:off x="723900" y="5886450"/>
            <a:ext cx="4338111" cy="369332"/>
          </a:xfrm>
          <a:prstGeom prst="rect">
            <a:avLst/>
          </a:prstGeom>
          <a:noFill/>
        </p:spPr>
        <p:txBody>
          <a:bodyPr wrap="none" rtlCol="0">
            <a:spAutoFit/>
          </a:bodyPr>
          <a:lstStyle/>
          <a:p>
            <a:r>
              <a:rPr lang="it-IT" dirty="0" err="1" smtClean="0"/>
              <a:t>Current</a:t>
            </a:r>
            <a:r>
              <a:rPr lang="it-IT" dirty="0" smtClean="0"/>
              <a:t> intensity@375V  </a:t>
            </a:r>
            <a:r>
              <a:rPr lang="it-IT" dirty="0" err="1" smtClean="0"/>
              <a:t>measured</a:t>
            </a:r>
            <a:r>
              <a:rPr lang="it-IT" dirty="0" smtClean="0"/>
              <a:t> in the JB</a:t>
            </a:r>
            <a:endParaRPr lang="it-IT" dirty="0"/>
          </a:p>
        </p:txBody>
      </p:sp>
      <p:sp>
        <p:nvSpPr>
          <p:cNvPr id="4" name="CasellaDiTesto 3"/>
          <p:cNvSpPr txBox="1"/>
          <p:nvPr/>
        </p:nvSpPr>
        <p:spPr>
          <a:xfrm>
            <a:off x="4556235" y="2443655"/>
            <a:ext cx="1874686" cy="3170099"/>
          </a:xfrm>
          <a:prstGeom prst="rect">
            <a:avLst/>
          </a:prstGeom>
          <a:noFill/>
        </p:spPr>
        <p:txBody>
          <a:bodyPr wrap="square" rtlCol="0">
            <a:spAutoFit/>
          </a:bodyPr>
          <a:lstStyle/>
          <a:p>
            <a:r>
              <a:rPr lang="it-IT" sz="20000" dirty="0" smtClean="0"/>
              <a:t>?</a:t>
            </a:r>
            <a:endParaRPr lang="it-IT" sz="20000" dirty="0"/>
          </a:p>
        </p:txBody>
      </p:sp>
    </p:spTree>
    <p:extLst>
      <p:ext uri="{BB962C8B-B14F-4D97-AF65-F5344CB8AC3E}">
        <p14:creationId xmlns:p14="http://schemas.microsoft.com/office/powerpoint/2010/main" val="385063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0717" y="788276"/>
            <a:ext cx="9616966" cy="4462760"/>
          </a:xfrm>
          <a:prstGeom prst="rect">
            <a:avLst/>
          </a:prstGeom>
          <a:noFill/>
        </p:spPr>
        <p:txBody>
          <a:bodyPr wrap="square" rtlCol="0">
            <a:spAutoFit/>
          </a:bodyPr>
          <a:lstStyle/>
          <a:p>
            <a:r>
              <a:rPr lang="it-IT" sz="4000" dirty="0" err="1" smtClean="0"/>
              <a:t>Detailed</a:t>
            </a:r>
            <a:r>
              <a:rPr lang="it-IT" sz="4000" dirty="0" smtClean="0"/>
              <a:t> </a:t>
            </a:r>
            <a:r>
              <a:rPr lang="it-IT" sz="4000" dirty="0" err="1" smtClean="0"/>
              <a:t>investigation</a:t>
            </a:r>
            <a:r>
              <a:rPr lang="it-IT" sz="4000" dirty="0" smtClean="0"/>
              <a:t> of </a:t>
            </a:r>
            <a:r>
              <a:rPr lang="it-IT" sz="4000" dirty="0" err="1" smtClean="0"/>
              <a:t>possible</a:t>
            </a:r>
            <a:r>
              <a:rPr lang="it-IT" sz="4000" dirty="0" smtClean="0"/>
              <a:t>  </a:t>
            </a:r>
            <a:r>
              <a:rPr lang="it-IT" sz="4000" dirty="0" err="1" smtClean="0"/>
              <a:t>reasons</a:t>
            </a:r>
            <a:r>
              <a:rPr lang="it-IT" sz="4000" dirty="0" smtClean="0"/>
              <a:t> of the fault are </a:t>
            </a:r>
            <a:r>
              <a:rPr lang="it-IT" sz="4000" dirty="0" err="1" smtClean="0"/>
              <a:t>underway</a:t>
            </a:r>
            <a:endParaRPr lang="it-IT" sz="4000" dirty="0" smtClean="0"/>
          </a:p>
          <a:p>
            <a:endParaRPr lang="it-IT" dirty="0"/>
          </a:p>
          <a:p>
            <a:pPr marL="285750" indent="-285750">
              <a:buFont typeface="Arial" panose="020B0604020202020204" pitchFamily="34" charset="0"/>
              <a:buChar char="•"/>
            </a:pPr>
            <a:r>
              <a:rPr lang="it-IT" sz="2400" dirty="0" smtClean="0"/>
              <a:t>Test in pressure water tank  of the </a:t>
            </a:r>
            <a:r>
              <a:rPr lang="it-IT" sz="2400" dirty="0" err="1" smtClean="0"/>
              <a:t>backbone</a:t>
            </a:r>
            <a:endParaRPr lang="it-IT" sz="2400" dirty="0" smtClean="0"/>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smtClean="0"/>
              <a:t>Test of the full </a:t>
            </a:r>
            <a:r>
              <a:rPr lang="it-IT" sz="2400" dirty="0" err="1" smtClean="0"/>
              <a:t>power</a:t>
            </a:r>
            <a:r>
              <a:rPr lang="it-IT" sz="2400" dirty="0" smtClean="0"/>
              <a:t> </a:t>
            </a:r>
            <a:r>
              <a:rPr lang="it-IT" sz="2400" dirty="0"/>
              <a:t> </a:t>
            </a:r>
            <a:r>
              <a:rPr lang="it-IT" sz="2400" dirty="0" err="1" smtClean="0"/>
              <a:t>configuration</a:t>
            </a:r>
            <a:r>
              <a:rPr lang="it-IT" sz="2400" dirty="0" smtClean="0"/>
              <a:t> from </a:t>
            </a:r>
            <a:r>
              <a:rPr lang="it-IT" sz="2400" dirty="0" err="1" smtClean="0"/>
              <a:t>tower</a:t>
            </a:r>
            <a:r>
              <a:rPr lang="it-IT" sz="2400" dirty="0" smtClean="0"/>
              <a:t> base to </a:t>
            </a:r>
            <a:r>
              <a:rPr lang="it-IT" sz="2400" dirty="0" err="1" smtClean="0"/>
              <a:t>one</a:t>
            </a:r>
            <a:r>
              <a:rPr lang="it-IT" sz="2400" dirty="0" smtClean="0"/>
              <a:t> </a:t>
            </a:r>
            <a:r>
              <a:rPr lang="it-IT" sz="2400" dirty="0" err="1" smtClean="0"/>
              <a:t>floor</a:t>
            </a:r>
            <a:endParaRPr lang="it-IT" sz="2400" dirty="0" smtClean="0"/>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T</a:t>
            </a:r>
            <a:r>
              <a:rPr lang="it-IT" sz="2400" dirty="0" smtClean="0"/>
              <a:t>he </a:t>
            </a:r>
            <a:r>
              <a:rPr lang="it-IT" sz="2400" dirty="0" err="1" smtClean="0"/>
              <a:t>second</a:t>
            </a:r>
            <a:r>
              <a:rPr lang="it-IT" sz="2400" dirty="0" smtClean="0"/>
              <a:t>  full </a:t>
            </a:r>
            <a:r>
              <a:rPr lang="it-IT" sz="2400" dirty="0" err="1" smtClean="0"/>
              <a:t>integrated</a:t>
            </a:r>
            <a:r>
              <a:rPr lang="it-IT" sz="2400" dirty="0" smtClean="0"/>
              <a:t>  </a:t>
            </a:r>
            <a:r>
              <a:rPr lang="it-IT" sz="2400" dirty="0" err="1" smtClean="0"/>
              <a:t>tower</a:t>
            </a:r>
            <a:r>
              <a:rPr lang="it-IT" sz="2400" dirty="0" smtClean="0"/>
              <a:t>  </a:t>
            </a:r>
            <a:r>
              <a:rPr lang="it-IT" sz="2400" dirty="0" err="1" smtClean="0"/>
              <a:t>will</a:t>
            </a:r>
            <a:r>
              <a:rPr lang="it-IT" sz="2400" dirty="0" smtClean="0"/>
              <a:t> be </a:t>
            </a:r>
            <a:r>
              <a:rPr lang="it-IT" sz="2400" dirty="0" err="1" smtClean="0"/>
              <a:t>switched</a:t>
            </a:r>
            <a:r>
              <a:rPr lang="it-IT" sz="2400" dirty="0" smtClean="0"/>
              <a:t> on </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err="1" smtClean="0"/>
              <a:t>Recovery</a:t>
            </a:r>
            <a:r>
              <a:rPr lang="it-IT" sz="2400" dirty="0" smtClean="0"/>
              <a:t> of the full </a:t>
            </a:r>
            <a:r>
              <a:rPr lang="it-IT" sz="2400" dirty="0" err="1" smtClean="0"/>
              <a:t>tower</a:t>
            </a:r>
            <a:r>
              <a:rPr lang="it-IT" sz="2400" dirty="0" smtClean="0"/>
              <a:t>  </a:t>
            </a:r>
            <a:r>
              <a:rPr lang="it-IT" sz="2400" dirty="0" err="1" smtClean="0"/>
              <a:t>planned</a:t>
            </a:r>
            <a:r>
              <a:rPr lang="it-IT" sz="2400" dirty="0" smtClean="0"/>
              <a:t> </a:t>
            </a:r>
            <a:r>
              <a:rPr lang="it-IT" sz="2400" dirty="0" err="1" smtClean="0"/>
              <a:t>during</a:t>
            </a:r>
            <a:r>
              <a:rPr lang="it-IT" sz="2400" dirty="0" smtClean="0"/>
              <a:t> </a:t>
            </a:r>
            <a:r>
              <a:rPr lang="it-IT" sz="2400" dirty="0" err="1" smtClean="0"/>
              <a:t>next</a:t>
            </a:r>
            <a:r>
              <a:rPr lang="it-IT" sz="2400" dirty="0" smtClean="0"/>
              <a:t> </a:t>
            </a:r>
            <a:r>
              <a:rPr lang="it-IT" sz="2400" dirty="0" err="1" smtClean="0"/>
              <a:t>sea</a:t>
            </a:r>
            <a:r>
              <a:rPr lang="it-IT" sz="2400" dirty="0" smtClean="0"/>
              <a:t> </a:t>
            </a:r>
            <a:r>
              <a:rPr lang="it-IT" sz="2400" dirty="0" err="1" smtClean="0"/>
              <a:t>operation</a:t>
            </a:r>
            <a:r>
              <a:rPr lang="it-IT" sz="2400" dirty="0" smtClean="0"/>
              <a:t>, March 16</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309407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8169" y="1149071"/>
            <a:ext cx="9805638" cy="5632311"/>
          </a:xfrm>
          <a:prstGeom prst="rect">
            <a:avLst/>
          </a:prstGeom>
          <a:noFill/>
        </p:spPr>
        <p:txBody>
          <a:bodyPr wrap="square" rtlCol="0">
            <a:spAutoFit/>
          </a:bodyPr>
          <a:lstStyle/>
          <a:p>
            <a:pPr marL="342900" indent="-342900">
              <a:buFont typeface="Wingdings" panose="05000000000000000000" pitchFamily="2" charset="2"/>
              <a:buChar char="§"/>
            </a:pPr>
            <a:r>
              <a:rPr lang="it-IT" sz="2400" dirty="0" err="1" smtClean="0"/>
              <a:t>till</a:t>
            </a:r>
            <a:r>
              <a:rPr lang="it-IT" sz="2400" dirty="0" smtClean="0"/>
              <a:t> </a:t>
            </a:r>
            <a:r>
              <a:rPr lang="it-IT" sz="2400" dirty="0" err="1" smtClean="0"/>
              <a:t>early</a:t>
            </a:r>
            <a:r>
              <a:rPr lang="it-IT" sz="2400" dirty="0" smtClean="0"/>
              <a:t> </a:t>
            </a:r>
            <a:r>
              <a:rPr lang="it-IT" sz="2400" dirty="0" err="1" smtClean="0"/>
              <a:t>February</a:t>
            </a:r>
            <a:r>
              <a:rPr lang="it-IT" sz="2400" dirty="0" smtClean="0"/>
              <a:t>:  1 output on (</a:t>
            </a:r>
            <a:r>
              <a:rPr lang="it-IT" sz="2400" dirty="0" err="1" smtClean="0"/>
              <a:t>tower</a:t>
            </a:r>
            <a:r>
              <a:rPr lang="it-IT" sz="2400" dirty="0" smtClean="0"/>
              <a:t>) , 7 </a:t>
            </a:r>
            <a:r>
              <a:rPr lang="it-IT" sz="2400" dirty="0" err="1" smtClean="0"/>
              <a:t>outputs</a:t>
            </a:r>
            <a:r>
              <a:rPr lang="it-IT" sz="2400" dirty="0" smtClean="0"/>
              <a:t> off. </a:t>
            </a:r>
          </a:p>
          <a:p>
            <a:pPr marL="342900" indent="-342900">
              <a:buFont typeface="Wingdings" panose="05000000000000000000" pitchFamily="2" charset="2"/>
              <a:buChar char="§"/>
            </a:pPr>
            <a:endParaRPr lang="it-IT" sz="2400" dirty="0"/>
          </a:p>
          <a:p>
            <a:pPr marL="342900" indent="-342900">
              <a:buFont typeface="Wingdings" panose="05000000000000000000" pitchFamily="2" charset="2"/>
              <a:buChar char="§"/>
            </a:pPr>
            <a:r>
              <a:rPr lang="it-IT" sz="2400" dirty="0" err="1" smtClean="0"/>
              <a:t>February</a:t>
            </a:r>
            <a:r>
              <a:rPr lang="it-IT" sz="2400" dirty="0" smtClean="0"/>
              <a:t> 5th: 7 output from OFF</a:t>
            </a:r>
            <a:r>
              <a:rPr lang="it-IT" sz="2400" dirty="0" smtClean="0">
                <a:sym typeface="Wingdings" panose="05000000000000000000" pitchFamily="2" charset="2"/>
              </a:rPr>
              <a:t> ON to </a:t>
            </a:r>
            <a:r>
              <a:rPr lang="it-IT" sz="2400" dirty="0" err="1" smtClean="0">
                <a:sym typeface="Wingdings" panose="05000000000000000000" pitchFamily="2" charset="2"/>
              </a:rPr>
              <a:t>check</a:t>
            </a:r>
            <a:r>
              <a:rPr lang="it-IT" sz="2400" dirty="0" smtClean="0">
                <a:sym typeface="Wingdings" panose="05000000000000000000" pitchFamily="2" charset="2"/>
              </a:rPr>
              <a:t> </a:t>
            </a:r>
            <a:r>
              <a:rPr lang="it-IT" sz="2400" dirty="0" err="1" smtClean="0">
                <a:sym typeface="Wingdings" panose="05000000000000000000" pitchFamily="2" charset="2"/>
              </a:rPr>
              <a:t>possible</a:t>
            </a:r>
            <a:r>
              <a:rPr lang="it-IT" sz="2400" dirty="0" smtClean="0">
                <a:sym typeface="Wingdings" panose="05000000000000000000" pitchFamily="2" charset="2"/>
              </a:rPr>
              <a:t> </a:t>
            </a:r>
            <a:r>
              <a:rPr lang="it-IT" sz="2400" dirty="0" err="1" smtClean="0">
                <a:sym typeface="Wingdings" panose="05000000000000000000" pitchFamily="2" charset="2"/>
              </a:rPr>
              <a:t>curren</a:t>
            </a:r>
            <a:r>
              <a:rPr lang="it-IT" sz="2400" dirty="0" smtClean="0">
                <a:sym typeface="Wingdings" panose="05000000000000000000" pitchFamily="2" charset="2"/>
              </a:rPr>
              <a:t> </a:t>
            </a:r>
            <a:r>
              <a:rPr lang="it-IT" sz="2400" dirty="0" err="1" smtClean="0">
                <a:sym typeface="Wingdings" panose="05000000000000000000" pitchFamily="2" charset="2"/>
              </a:rPr>
              <a:t>leaks</a:t>
            </a:r>
            <a:r>
              <a:rPr lang="it-IT" sz="2400" dirty="0" smtClean="0">
                <a:sym typeface="Wingdings" panose="05000000000000000000" pitchFamily="2" charset="2"/>
              </a:rPr>
              <a:t>. </a:t>
            </a:r>
            <a:r>
              <a:rPr lang="it-IT" sz="2400" dirty="0" err="1" smtClean="0">
                <a:sym typeface="Wingdings" panose="05000000000000000000" pitchFamily="2" charset="2"/>
              </a:rPr>
              <a:t>Vout</a:t>
            </a:r>
            <a:r>
              <a:rPr lang="it-IT" sz="2400" dirty="0" smtClean="0">
                <a:sym typeface="Wingdings" panose="05000000000000000000" pitchFamily="2" charset="2"/>
              </a:rPr>
              <a:t>=375V, </a:t>
            </a:r>
            <a:r>
              <a:rPr lang="it-IT" sz="2400" dirty="0" err="1" smtClean="0">
                <a:sym typeface="Wingdings" panose="05000000000000000000" pitchFamily="2" charset="2"/>
              </a:rPr>
              <a:t>Iout</a:t>
            </a:r>
            <a:r>
              <a:rPr lang="it-IT" sz="2400" dirty="0" smtClean="0">
                <a:sym typeface="Wingdings" panose="05000000000000000000" pitchFamily="2" charset="2"/>
              </a:rPr>
              <a:t>=0 </a:t>
            </a:r>
            <a:r>
              <a:rPr lang="it-IT" sz="2400" dirty="0" err="1" smtClean="0">
                <a:sym typeface="Wingdings" panose="05000000000000000000" pitchFamily="2" charset="2"/>
              </a:rPr>
              <a:t>mA</a:t>
            </a:r>
            <a:endParaRPr lang="it-IT" sz="2400" dirty="0" smtClean="0">
              <a:sym typeface="Wingdings" panose="05000000000000000000" pitchFamily="2" charset="2"/>
            </a:endParaRPr>
          </a:p>
          <a:p>
            <a:pPr marL="342900" indent="-342900">
              <a:buFont typeface="Wingdings" panose="05000000000000000000" pitchFamily="2" charset="2"/>
              <a:buChar char="§"/>
            </a:pPr>
            <a:endParaRPr lang="it-IT" sz="2400" dirty="0">
              <a:sym typeface="Wingdings" panose="05000000000000000000" pitchFamily="2" charset="2"/>
            </a:endParaRPr>
          </a:p>
          <a:p>
            <a:pPr marL="342900" indent="-342900">
              <a:buFont typeface="Wingdings" panose="05000000000000000000" pitchFamily="2" charset="2"/>
              <a:buChar char="§"/>
            </a:pPr>
            <a:r>
              <a:rPr lang="it-IT" sz="2400" dirty="0" err="1" smtClean="0">
                <a:sym typeface="Wingdings" panose="05000000000000000000" pitchFamily="2" charset="2"/>
              </a:rPr>
              <a:t>February</a:t>
            </a:r>
            <a:r>
              <a:rPr lang="it-IT" sz="2400" dirty="0" smtClean="0">
                <a:sym typeface="Wingdings" panose="05000000000000000000" pitchFamily="2" charset="2"/>
              </a:rPr>
              <a:t> 9th: </a:t>
            </a:r>
            <a:r>
              <a:rPr lang="it-IT" sz="2400" dirty="0" smtClean="0"/>
              <a:t> set </a:t>
            </a:r>
            <a:r>
              <a:rPr lang="it-IT" sz="2400" dirty="0" err="1" smtClean="0"/>
              <a:t>current</a:t>
            </a:r>
            <a:r>
              <a:rPr lang="it-IT" sz="2400" dirty="0" smtClean="0"/>
              <a:t> </a:t>
            </a:r>
            <a:r>
              <a:rPr lang="it-IT" sz="2400" dirty="0" err="1" smtClean="0"/>
              <a:t>upper</a:t>
            </a:r>
            <a:r>
              <a:rPr lang="it-IT" sz="2400" dirty="0" smtClean="0"/>
              <a:t> </a:t>
            </a:r>
            <a:r>
              <a:rPr lang="it-IT" sz="2400" dirty="0" err="1" smtClean="0"/>
              <a:t>limit</a:t>
            </a:r>
            <a:r>
              <a:rPr lang="it-IT" sz="2400" dirty="0" smtClean="0"/>
              <a:t> on </a:t>
            </a:r>
            <a:r>
              <a:rPr lang="it-IT" sz="2400" dirty="0" err="1" smtClean="0"/>
              <a:t>Power</a:t>
            </a:r>
            <a:r>
              <a:rPr lang="it-IT" sz="2400" dirty="0" smtClean="0"/>
              <a:t> Control Board to 50mA  on </a:t>
            </a:r>
            <a:r>
              <a:rPr lang="it-IT" sz="2400" dirty="0" err="1" smtClean="0"/>
              <a:t>all</a:t>
            </a:r>
            <a:r>
              <a:rPr lang="it-IT" sz="2400" dirty="0" smtClean="0"/>
              <a:t> 375V </a:t>
            </a:r>
            <a:r>
              <a:rPr lang="it-IT" sz="2400" dirty="0" err="1" smtClean="0"/>
              <a:t>lines</a:t>
            </a:r>
            <a:r>
              <a:rPr lang="it-IT" sz="2400" dirty="0" smtClean="0"/>
              <a:t> </a:t>
            </a:r>
          </a:p>
          <a:p>
            <a:pPr algn="ctr"/>
            <a:endParaRPr lang="it-IT" sz="2400" dirty="0">
              <a:sym typeface="Wingdings" panose="05000000000000000000" pitchFamily="2" charset="2"/>
            </a:endParaRPr>
          </a:p>
          <a:p>
            <a:pPr algn="ctr"/>
            <a:r>
              <a:rPr lang="it-IT" sz="2400" dirty="0" err="1" smtClean="0">
                <a:sym typeface="Wingdings" panose="05000000000000000000" pitchFamily="2" charset="2"/>
              </a:rPr>
              <a:t>This</a:t>
            </a:r>
            <a:r>
              <a:rPr lang="it-IT" sz="2400" dirty="0" smtClean="0">
                <a:sym typeface="Wingdings" panose="05000000000000000000" pitchFamily="2" charset="2"/>
              </a:rPr>
              <a:t> </a:t>
            </a:r>
            <a:r>
              <a:rPr lang="it-IT" sz="2400" dirty="0" err="1" smtClean="0">
                <a:sym typeface="Wingdings" panose="05000000000000000000" pitchFamily="2" charset="2"/>
              </a:rPr>
              <a:t>limit</a:t>
            </a:r>
            <a:r>
              <a:rPr lang="it-IT" sz="2400" dirty="0" smtClean="0">
                <a:sym typeface="Wingdings" panose="05000000000000000000" pitchFamily="2" charset="2"/>
              </a:rPr>
              <a:t> </a:t>
            </a:r>
            <a:r>
              <a:rPr lang="it-IT" sz="2400" dirty="0" err="1" smtClean="0">
                <a:sym typeface="Wingdings" panose="05000000000000000000" pitchFamily="2" charset="2"/>
              </a:rPr>
              <a:t>is</a:t>
            </a:r>
            <a:r>
              <a:rPr lang="it-IT" sz="2400" dirty="0" smtClean="0">
                <a:sym typeface="Wingdings" panose="05000000000000000000" pitchFamily="2" charset="2"/>
              </a:rPr>
              <a:t> </a:t>
            </a:r>
            <a:r>
              <a:rPr lang="it-IT" sz="2400" dirty="0" err="1" smtClean="0">
                <a:sym typeface="Wingdings" panose="05000000000000000000" pitchFamily="2" charset="2"/>
              </a:rPr>
              <a:t>too</a:t>
            </a:r>
            <a:r>
              <a:rPr lang="it-IT" sz="2400" dirty="0" smtClean="0">
                <a:sym typeface="Wingdings" panose="05000000000000000000" pitchFamily="2" charset="2"/>
              </a:rPr>
              <a:t> </a:t>
            </a:r>
            <a:r>
              <a:rPr lang="it-IT" sz="2400" dirty="0" err="1" smtClean="0">
                <a:sym typeface="Wingdings" panose="05000000000000000000" pitchFamily="2" charset="2"/>
              </a:rPr>
              <a:t>low</a:t>
            </a:r>
            <a:r>
              <a:rPr lang="it-IT" sz="2400" dirty="0" smtClean="0">
                <a:sym typeface="Wingdings" panose="05000000000000000000" pitchFamily="2" charset="2"/>
              </a:rPr>
              <a:t> for the </a:t>
            </a:r>
            <a:r>
              <a:rPr lang="it-IT" sz="2400" dirty="0" err="1" smtClean="0">
                <a:sym typeface="Wingdings" panose="05000000000000000000" pitchFamily="2" charset="2"/>
              </a:rPr>
              <a:t>power</a:t>
            </a:r>
            <a:r>
              <a:rPr lang="it-IT" sz="2400" dirty="0" smtClean="0">
                <a:sym typeface="Wingdings" panose="05000000000000000000" pitchFamily="2" charset="2"/>
              </a:rPr>
              <a:t> </a:t>
            </a:r>
            <a:r>
              <a:rPr lang="it-IT" sz="2400" dirty="0" err="1" smtClean="0">
                <a:sym typeface="Wingdings" panose="05000000000000000000" pitchFamily="2" charset="2"/>
              </a:rPr>
              <a:t>supply</a:t>
            </a:r>
            <a:r>
              <a:rPr lang="it-IT" sz="2400" dirty="0" smtClean="0">
                <a:sym typeface="Wingdings" panose="05000000000000000000" pitchFamily="2" charset="2"/>
              </a:rPr>
              <a:t> of the 4 </a:t>
            </a:r>
            <a:r>
              <a:rPr lang="it-IT" sz="2400" dirty="0" err="1" smtClean="0">
                <a:sym typeface="Wingdings" panose="05000000000000000000" pitchFamily="2" charset="2"/>
              </a:rPr>
              <a:t>EDFAs</a:t>
            </a:r>
            <a:r>
              <a:rPr lang="it-IT" sz="2400" dirty="0" smtClean="0">
                <a:sym typeface="Wingdings" panose="05000000000000000000" pitchFamily="2" charset="2"/>
              </a:rPr>
              <a:t> in the OPTIC </a:t>
            </a:r>
            <a:r>
              <a:rPr lang="it-IT" sz="2400" dirty="0" err="1" smtClean="0">
                <a:sym typeface="Wingdings" panose="05000000000000000000" pitchFamily="2" charset="2"/>
              </a:rPr>
              <a:t>pod</a:t>
            </a:r>
            <a:endParaRPr lang="it-IT" sz="2400" dirty="0">
              <a:sym typeface="Wingdings" panose="05000000000000000000" pitchFamily="2" charset="2"/>
            </a:endParaRPr>
          </a:p>
          <a:p>
            <a:pPr algn="ctr"/>
            <a:r>
              <a:rPr lang="it-IT" sz="2400" dirty="0" smtClean="0">
                <a:sym typeface="Wingdings" panose="05000000000000000000" pitchFamily="2" charset="2"/>
              </a:rPr>
              <a:t>↓</a:t>
            </a:r>
          </a:p>
          <a:p>
            <a:pPr algn="ctr"/>
            <a:r>
              <a:rPr lang="it-IT" sz="2400" dirty="0" smtClean="0">
                <a:sym typeface="Wingdings" panose="05000000000000000000" pitchFamily="2" charset="2"/>
              </a:rPr>
              <a:t>no more </a:t>
            </a:r>
            <a:r>
              <a:rPr lang="it-IT" sz="2400" dirty="0" err="1" smtClean="0">
                <a:sym typeface="Wingdings" panose="05000000000000000000" pitchFamily="2" charset="2"/>
              </a:rPr>
              <a:t>communication</a:t>
            </a:r>
            <a:r>
              <a:rPr lang="it-IT" sz="2400" dirty="0" smtClean="0">
                <a:sym typeface="Wingdings" panose="05000000000000000000" pitchFamily="2" charset="2"/>
              </a:rPr>
              <a:t> with JB </a:t>
            </a:r>
            <a:r>
              <a:rPr lang="it-IT" sz="2400" dirty="0" err="1" smtClean="0">
                <a:sym typeface="Wingdings" panose="05000000000000000000" pitchFamily="2" charset="2"/>
              </a:rPr>
              <a:t>was</a:t>
            </a:r>
            <a:r>
              <a:rPr lang="it-IT" sz="2400" dirty="0" smtClean="0">
                <a:sym typeface="Wingdings" panose="05000000000000000000" pitchFamily="2" charset="2"/>
              </a:rPr>
              <a:t> </a:t>
            </a:r>
            <a:r>
              <a:rPr lang="it-IT" sz="2400" dirty="0" err="1" smtClean="0">
                <a:sym typeface="Wingdings" panose="05000000000000000000" pitchFamily="2" charset="2"/>
              </a:rPr>
              <a:t>possible</a:t>
            </a:r>
            <a:endParaRPr lang="it-IT" sz="2400" dirty="0" smtClean="0">
              <a:sym typeface="Wingdings" panose="05000000000000000000" pitchFamily="2" charset="2"/>
            </a:endParaRPr>
          </a:p>
          <a:p>
            <a:pPr algn="ctr"/>
            <a:r>
              <a:rPr lang="it-IT" sz="2400" dirty="0" smtClean="0">
                <a:sym typeface="Wingdings" panose="05000000000000000000" pitchFamily="2" charset="2"/>
              </a:rPr>
              <a:t>↓ </a:t>
            </a:r>
          </a:p>
          <a:p>
            <a:pPr algn="ctr"/>
            <a:r>
              <a:rPr lang="it-IT" sz="2400" dirty="0" err="1" smtClean="0">
                <a:sym typeface="Wingdings" panose="05000000000000000000" pitchFamily="2" charset="2"/>
              </a:rPr>
              <a:t>system</a:t>
            </a:r>
            <a:r>
              <a:rPr lang="it-IT" sz="2400" dirty="0" smtClean="0">
                <a:sym typeface="Wingdings" panose="05000000000000000000" pitchFamily="2" charset="2"/>
              </a:rPr>
              <a:t> </a:t>
            </a:r>
            <a:r>
              <a:rPr lang="it-IT" sz="2400" dirty="0" err="1" smtClean="0">
                <a:sym typeface="Wingdings" panose="05000000000000000000" pitchFamily="2" charset="2"/>
              </a:rPr>
              <a:t>is</a:t>
            </a:r>
            <a:r>
              <a:rPr lang="it-IT" sz="2400" dirty="0" smtClean="0">
                <a:sym typeface="Wingdings" panose="05000000000000000000" pitchFamily="2" charset="2"/>
              </a:rPr>
              <a:t> no more under control</a:t>
            </a:r>
          </a:p>
          <a:p>
            <a:pPr algn="ctr"/>
            <a:r>
              <a:rPr lang="it-IT" sz="2400" dirty="0" smtClean="0">
                <a:sym typeface="Wingdings" panose="05000000000000000000" pitchFamily="2" charset="2"/>
              </a:rPr>
              <a:t>↓ </a:t>
            </a:r>
          </a:p>
          <a:p>
            <a:pPr algn="ctr"/>
            <a:r>
              <a:rPr lang="it-IT" sz="2400" dirty="0" smtClean="0">
                <a:sym typeface="Wingdings" panose="05000000000000000000" pitchFamily="2" charset="2"/>
              </a:rPr>
              <a:t>decide to </a:t>
            </a:r>
            <a:r>
              <a:rPr lang="it-IT" sz="2400" dirty="0" err="1" smtClean="0">
                <a:sym typeface="Wingdings" panose="05000000000000000000" pitchFamily="2" charset="2"/>
              </a:rPr>
              <a:t>switch</a:t>
            </a:r>
            <a:r>
              <a:rPr lang="it-IT" sz="2400" dirty="0" smtClean="0">
                <a:sym typeface="Wingdings" panose="05000000000000000000" pitchFamily="2" charset="2"/>
              </a:rPr>
              <a:t> off the MVC </a:t>
            </a:r>
            <a:endParaRPr lang="it-IT" sz="2400" dirty="0"/>
          </a:p>
        </p:txBody>
      </p:sp>
      <p:sp>
        <p:nvSpPr>
          <p:cNvPr id="5" name="CasellaDiTesto 4"/>
          <p:cNvSpPr txBox="1"/>
          <p:nvPr/>
        </p:nvSpPr>
        <p:spPr>
          <a:xfrm>
            <a:off x="3786250" y="112940"/>
            <a:ext cx="1806200" cy="646331"/>
          </a:xfrm>
          <a:prstGeom prst="rect">
            <a:avLst/>
          </a:prstGeom>
          <a:noFill/>
        </p:spPr>
        <p:txBody>
          <a:bodyPr wrap="none" rtlCol="0">
            <a:spAutoFit/>
          </a:bodyPr>
          <a:lstStyle/>
          <a:p>
            <a:r>
              <a:rPr lang="it-IT" sz="3600" dirty="0"/>
              <a:t>JB </a:t>
            </a:r>
            <a:r>
              <a:rPr lang="it-IT" sz="3600" dirty="0" smtClean="0"/>
              <a:t>status</a:t>
            </a:r>
            <a:endParaRPr lang="it-IT" sz="3600" dirty="0"/>
          </a:p>
        </p:txBody>
      </p:sp>
    </p:spTree>
    <p:extLst>
      <p:ext uri="{BB962C8B-B14F-4D97-AF65-F5344CB8AC3E}">
        <p14:creationId xmlns:p14="http://schemas.microsoft.com/office/powerpoint/2010/main" val="3210303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98980" y="751720"/>
            <a:ext cx="9082685" cy="2677656"/>
          </a:xfrm>
          <a:prstGeom prst="rect">
            <a:avLst/>
          </a:prstGeom>
          <a:noFill/>
        </p:spPr>
        <p:txBody>
          <a:bodyPr wrap="square" rtlCol="0">
            <a:spAutoFit/>
          </a:bodyPr>
          <a:lstStyle/>
          <a:p>
            <a:pPr marL="285750" indent="-285750">
              <a:buFont typeface="Wingdings" panose="05000000000000000000" pitchFamily="2" charset="2"/>
              <a:buChar char="§"/>
            </a:pPr>
            <a:r>
              <a:rPr lang="it-IT" sz="2800" dirty="0" err="1" smtClean="0"/>
              <a:t>This</a:t>
            </a:r>
            <a:r>
              <a:rPr lang="it-IT" sz="2800" dirty="0" smtClean="0"/>
              <a:t> </a:t>
            </a:r>
            <a:r>
              <a:rPr lang="it-IT" sz="2800" dirty="0" err="1" smtClean="0"/>
              <a:t>is</a:t>
            </a:r>
            <a:r>
              <a:rPr lang="it-IT" sz="2800" dirty="0" smtClean="0"/>
              <a:t>  a severe </a:t>
            </a:r>
            <a:r>
              <a:rPr lang="it-IT" sz="2800" dirty="0" err="1" smtClean="0"/>
              <a:t>error</a:t>
            </a:r>
            <a:r>
              <a:rPr lang="it-IT" sz="2800" dirty="0" smtClean="0"/>
              <a:t> PARTIALLY due to </a:t>
            </a:r>
            <a:r>
              <a:rPr lang="it-IT" sz="2800" dirty="0" err="1" smtClean="0"/>
              <a:t>lack</a:t>
            </a:r>
            <a:r>
              <a:rPr lang="it-IT" sz="2800" dirty="0" smtClean="0"/>
              <a:t> of man </a:t>
            </a:r>
            <a:r>
              <a:rPr lang="it-IT" sz="2800" dirty="0" err="1" smtClean="0"/>
              <a:t>power</a:t>
            </a:r>
            <a:r>
              <a:rPr lang="it-IT" sz="2800" dirty="0" smtClean="0"/>
              <a:t> and </a:t>
            </a:r>
            <a:r>
              <a:rPr lang="it-IT" sz="2800" dirty="0" smtClean="0"/>
              <a:t>pressure on </a:t>
            </a:r>
            <a:r>
              <a:rPr lang="it-IT" sz="2800" dirty="0" err="1" smtClean="0"/>
              <a:t>deployment</a:t>
            </a:r>
            <a:r>
              <a:rPr lang="it-IT" sz="2800" dirty="0" smtClean="0"/>
              <a:t> </a:t>
            </a:r>
            <a:r>
              <a:rPr lang="it-IT" sz="2800" dirty="0" smtClean="0"/>
              <a:t>date </a:t>
            </a:r>
            <a:endParaRPr lang="it-IT" sz="2800" dirty="0" smtClean="0"/>
          </a:p>
          <a:p>
            <a:pPr marL="285750" indent="-285750">
              <a:buFont typeface="Wingdings" panose="05000000000000000000" pitchFamily="2" charset="2"/>
              <a:buChar char="§"/>
            </a:pPr>
            <a:endParaRPr lang="it-IT" sz="2800" dirty="0" smtClean="0"/>
          </a:p>
          <a:p>
            <a:pPr marL="285750" indent="-285750">
              <a:buFont typeface="Wingdings" panose="05000000000000000000" pitchFamily="2" charset="2"/>
              <a:buChar char="§"/>
            </a:pPr>
            <a:r>
              <a:rPr lang="it-IT" sz="2800" dirty="0" err="1" smtClean="0"/>
              <a:t>However</a:t>
            </a:r>
            <a:r>
              <a:rPr lang="it-IT" sz="2800" dirty="0" smtClean="0"/>
              <a:t>, the JB </a:t>
            </a:r>
            <a:r>
              <a:rPr lang="it-IT" sz="2800" dirty="0" err="1" smtClean="0"/>
              <a:t>did</a:t>
            </a:r>
            <a:r>
              <a:rPr lang="it-IT" sz="2800" dirty="0" smtClean="0"/>
              <a:t> </a:t>
            </a:r>
            <a:r>
              <a:rPr lang="it-IT" sz="2800" dirty="0" err="1" smtClean="0"/>
              <a:t>not</a:t>
            </a:r>
            <a:r>
              <a:rPr lang="it-IT" sz="2800" dirty="0" smtClean="0"/>
              <a:t> </a:t>
            </a:r>
            <a:r>
              <a:rPr lang="it-IT" sz="2800" dirty="0" err="1" smtClean="0"/>
              <a:t>suffer</a:t>
            </a:r>
            <a:r>
              <a:rPr lang="it-IT" sz="2800" dirty="0" smtClean="0"/>
              <a:t> </a:t>
            </a:r>
            <a:r>
              <a:rPr lang="it-IT" sz="2800" dirty="0" err="1" smtClean="0"/>
              <a:t>any</a:t>
            </a:r>
            <a:r>
              <a:rPr lang="it-IT" sz="2800" dirty="0" smtClean="0"/>
              <a:t> </a:t>
            </a:r>
            <a:r>
              <a:rPr lang="it-IT" sz="2800" dirty="0" err="1" smtClean="0"/>
              <a:t>damage</a:t>
            </a:r>
            <a:r>
              <a:rPr lang="it-IT" sz="2800" dirty="0" smtClean="0"/>
              <a:t>. Can be </a:t>
            </a:r>
            <a:r>
              <a:rPr lang="it-IT" sz="2800" dirty="0" err="1" smtClean="0"/>
              <a:t>cured</a:t>
            </a:r>
            <a:r>
              <a:rPr lang="it-IT" sz="2800" dirty="0" smtClean="0"/>
              <a:t> </a:t>
            </a:r>
            <a:r>
              <a:rPr lang="it-IT" sz="2800" dirty="0" err="1" smtClean="0"/>
              <a:t>during</a:t>
            </a:r>
            <a:r>
              <a:rPr lang="it-IT" sz="2800" dirty="0" smtClean="0"/>
              <a:t> </a:t>
            </a:r>
            <a:r>
              <a:rPr lang="it-IT" sz="2800" dirty="0" err="1" smtClean="0"/>
              <a:t>next</a:t>
            </a:r>
            <a:r>
              <a:rPr lang="it-IT" sz="2800" dirty="0" smtClean="0"/>
              <a:t> </a:t>
            </a:r>
            <a:r>
              <a:rPr lang="it-IT" sz="2800" dirty="0" err="1" smtClean="0"/>
              <a:t>sea</a:t>
            </a:r>
            <a:r>
              <a:rPr lang="it-IT" sz="2800" dirty="0" smtClean="0"/>
              <a:t> </a:t>
            </a:r>
            <a:r>
              <a:rPr lang="it-IT" sz="2800" dirty="0" err="1" smtClean="0"/>
              <a:t>operation</a:t>
            </a:r>
            <a:r>
              <a:rPr lang="it-IT" sz="2800" dirty="0" smtClean="0"/>
              <a:t> with JB on </a:t>
            </a:r>
            <a:r>
              <a:rPr lang="it-IT" sz="2800" dirty="0" err="1" smtClean="0"/>
              <a:t>board</a:t>
            </a:r>
            <a:r>
              <a:rPr lang="it-IT" sz="2800" dirty="0" smtClean="0"/>
              <a:t> to </a:t>
            </a:r>
            <a:r>
              <a:rPr lang="it-IT" sz="2800" dirty="0" err="1" smtClean="0"/>
              <a:t>allow</a:t>
            </a:r>
            <a:r>
              <a:rPr lang="it-IT" sz="2800" dirty="0" smtClean="0"/>
              <a:t> </a:t>
            </a:r>
            <a:r>
              <a:rPr lang="it-IT" sz="2800" dirty="0" err="1" smtClean="0"/>
              <a:t>reconfiguration</a:t>
            </a:r>
            <a:r>
              <a:rPr lang="it-IT" sz="2800" dirty="0" smtClean="0"/>
              <a:t>   </a:t>
            </a:r>
            <a:endParaRPr lang="it-IT" sz="2800" dirty="0"/>
          </a:p>
        </p:txBody>
      </p:sp>
      <p:sp>
        <p:nvSpPr>
          <p:cNvPr id="3" name="CasellaDiTesto 2"/>
          <p:cNvSpPr txBox="1"/>
          <p:nvPr/>
        </p:nvSpPr>
        <p:spPr>
          <a:xfrm>
            <a:off x="384503" y="3724185"/>
            <a:ext cx="9460345" cy="3970318"/>
          </a:xfrm>
          <a:prstGeom prst="rect">
            <a:avLst/>
          </a:prstGeom>
          <a:noFill/>
        </p:spPr>
        <p:txBody>
          <a:bodyPr wrap="square" rtlCol="0">
            <a:spAutoFit/>
          </a:bodyPr>
          <a:lstStyle/>
          <a:p>
            <a:r>
              <a:rPr lang="it-IT" sz="2800" dirty="0" err="1" smtClean="0"/>
              <a:t>Unconfortable</a:t>
            </a:r>
            <a:r>
              <a:rPr lang="it-IT" sz="2800" dirty="0" smtClean="0"/>
              <a:t> situation </a:t>
            </a:r>
            <a:r>
              <a:rPr lang="it-IT" sz="2800" dirty="0" err="1" smtClean="0"/>
              <a:t>but</a:t>
            </a:r>
            <a:r>
              <a:rPr lang="it-IT" sz="2800" dirty="0" smtClean="0"/>
              <a:t>:</a:t>
            </a:r>
          </a:p>
          <a:p>
            <a:pPr marL="285750" indent="-285750">
              <a:buFont typeface="Arial" panose="020B0604020202020204" pitchFamily="34" charset="0"/>
              <a:buChar char="•"/>
            </a:pPr>
            <a:r>
              <a:rPr lang="it-IT" sz="2800" dirty="0" err="1" smtClean="0"/>
              <a:t>Recovery</a:t>
            </a:r>
            <a:r>
              <a:rPr lang="it-IT" sz="2800" dirty="0" smtClean="0"/>
              <a:t> </a:t>
            </a:r>
            <a:r>
              <a:rPr lang="it-IT" sz="2800" dirty="0" smtClean="0"/>
              <a:t>and </a:t>
            </a:r>
            <a:r>
              <a:rPr lang="it-IT" sz="2800" dirty="0" err="1" smtClean="0"/>
              <a:t>redeploy</a:t>
            </a:r>
            <a:r>
              <a:rPr lang="it-IT" sz="2800" dirty="0" smtClean="0"/>
              <a:t> of JB </a:t>
            </a:r>
            <a:r>
              <a:rPr lang="it-IT" sz="2800" dirty="0" err="1" smtClean="0"/>
              <a:t>scheduled</a:t>
            </a:r>
            <a:r>
              <a:rPr lang="it-IT" sz="2800" dirty="0"/>
              <a:t> </a:t>
            </a:r>
            <a:r>
              <a:rPr lang="it-IT" sz="2800" dirty="0" smtClean="0"/>
              <a:t>on March, 16 (</a:t>
            </a:r>
            <a:r>
              <a:rPr lang="it-IT" sz="2800" dirty="0" err="1" smtClean="0"/>
              <a:t>should</a:t>
            </a:r>
            <a:r>
              <a:rPr lang="it-IT" sz="2800" dirty="0" smtClean="0"/>
              <a:t> be easy)</a:t>
            </a:r>
          </a:p>
          <a:p>
            <a:pPr marL="285750" indent="-285750">
              <a:buFont typeface="Arial" panose="020B0604020202020204" pitchFamily="34" charset="0"/>
              <a:buChar char="•"/>
            </a:pPr>
            <a:r>
              <a:rPr lang="it-IT" sz="2800" dirty="0" err="1" smtClean="0"/>
              <a:t>Recovery</a:t>
            </a:r>
            <a:r>
              <a:rPr lang="it-IT" sz="2800" dirty="0" smtClean="0"/>
              <a:t> of the </a:t>
            </a:r>
            <a:r>
              <a:rPr lang="it-IT" sz="2800" dirty="0" err="1" smtClean="0"/>
              <a:t>tower</a:t>
            </a:r>
            <a:r>
              <a:rPr lang="it-IT" sz="2800" dirty="0" smtClean="0"/>
              <a:t> </a:t>
            </a:r>
            <a:r>
              <a:rPr lang="it-IT" sz="2800" dirty="0" err="1" smtClean="0"/>
              <a:t>scheduled</a:t>
            </a:r>
            <a:r>
              <a:rPr lang="it-IT" sz="2800" dirty="0" smtClean="0"/>
              <a:t>  in the </a:t>
            </a:r>
            <a:r>
              <a:rPr lang="it-IT" sz="2800" dirty="0" err="1" smtClean="0"/>
              <a:t>same</a:t>
            </a:r>
            <a:r>
              <a:rPr lang="it-IT" sz="2800" dirty="0" smtClean="0"/>
              <a:t> </a:t>
            </a:r>
            <a:r>
              <a:rPr lang="it-IT" sz="2800" dirty="0" err="1" smtClean="0"/>
              <a:t>sea</a:t>
            </a:r>
            <a:r>
              <a:rPr lang="it-IT" sz="2800" dirty="0" smtClean="0"/>
              <a:t> </a:t>
            </a:r>
            <a:r>
              <a:rPr lang="it-IT" sz="2800" dirty="0" err="1" smtClean="0"/>
              <a:t>operation</a:t>
            </a:r>
            <a:r>
              <a:rPr lang="it-IT" sz="2800" dirty="0" smtClean="0"/>
              <a:t> (more </a:t>
            </a:r>
            <a:r>
              <a:rPr lang="it-IT" sz="2800" dirty="0" err="1" smtClean="0"/>
              <a:t>difficult</a:t>
            </a:r>
            <a:r>
              <a:rPr lang="it-IT" sz="2800" dirty="0" smtClean="0"/>
              <a:t>)</a:t>
            </a:r>
          </a:p>
          <a:p>
            <a:pPr marL="285750" indent="-285750">
              <a:buFont typeface="Arial" panose="020B0604020202020204" pitchFamily="34" charset="0"/>
              <a:buChar char="•"/>
            </a:pPr>
            <a:r>
              <a:rPr lang="it-IT" sz="2800" dirty="0" err="1" smtClean="0"/>
              <a:t>Power</a:t>
            </a:r>
            <a:r>
              <a:rPr lang="it-IT" sz="2800" dirty="0" smtClean="0"/>
              <a:t> shorts @375: </a:t>
            </a:r>
            <a:r>
              <a:rPr lang="it-IT" sz="2800" dirty="0" err="1" smtClean="0"/>
              <a:t>should</a:t>
            </a:r>
            <a:r>
              <a:rPr lang="it-IT" sz="2800" dirty="0" smtClean="0"/>
              <a:t> be easy to </a:t>
            </a:r>
            <a:r>
              <a:rPr lang="it-IT" sz="2800" dirty="0" err="1" smtClean="0"/>
              <a:t>identify</a:t>
            </a:r>
            <a:endParaRPr lang="it-IT" sz="2800" dirty="0" smtClean="0"/>
          </a:p>
          <a:p>
            <a:pPr marL="285750" indent="-285750">
              <a:buFont typeface="Arial" panose="020B0604020202020204" pitchFamily="34" charset="0"/>
              <a:buChar char="•"/>
            </a:pPr>
            <a:r>
              <a:rPr lang="it-IT" sz="2800" dirty="0" err="1"/>
              <a:t>Power</a:t>
            </a:r>
            <a:r>
              <a:rPr lang="it-IT" sz="2800" dirty="0"/>
              <a:t> </a:t>
            </a:r>
            <a:r>
              <a:rPr lang="it-IT" sz="2800" dirty="0" err="1"/>
              <a:t>cut</a:t>
            </a:r>
            <a:r>
              <a:rPr lang="it-IT" sz="2800" dirty="0"/>
              <a:t> </a:t>
            </a:r>
            <a:r>
              <a:rPr lang="it-IT" sz="2800" dirty="0" err="1"/>
              <a:t>will</a:t>
            </a:r>
            <a:r>
              <a:rPr lang="it-IT" sz="2800" dirty="0"/>
              <a:t> </a:t>
            </a:r>
            <a:r>
              <a:rPr lang="it-IT" sz="2800" dirty="0" err="1"/>
              <a:t>allow</a:t>
            </a:r>
            <a:r>
              <a:rPr lang="it-IT" sz="2800" dirty="0"/>
              <a:t> to complete </a:t>
            </a:r>
            <a:r>
              <a:rPr lang="it-IT" sz="2800" dirty="0" err="1"/>
              <a:t>power</a:t>
            </a:r>
            <a:r>
              <a:rPr lang="it-IT" sz="2800" dirty="0"/>
              <a:t> cabinet </a:t>
            </a:r>
            <a:r>
              <a:rPr lang="it-IT" sz="2800" dirty="0" err="1"/>
              <a:t>installation</a:t>
            </a:r>
            <a:r>
              <a:rPr lang="it-IT" sz="2800" dirty="0"/>
              <a:t>   </a:t>
            </a:r>
            <a:r>
              <a:rPr lang="it-IT" sz="2800" dirty="0" err="1" smtClean="0"/>
              <a:t>at</a:t>
            </a:r>
            <a:r>
              <a:rPr lang="it-IT" sz="2800" dirty="0" smtClean="0"/>
              <a:t> </a:t>
            </a:r>
            <a:r>
              <a:rPr lang="it-IT" sz="2800" dirty="0"/>
              <a:t>the </a:t>
            </a:r>
            <a:r>
              <a:rPr lang="it-IT" sz="2800" dirty="0" err="1"/>
              <a:t>shore</a:t>
            </a:r>
            <a:r>
              <a:rPr lang="it-IT" sz="2800" dirty="0"/>
              <a:t> station</a:t>
            </a:r>
          </a:p>
          <a:p>
            <a:pPr marL="285750" indent="-285750">
              <a:buFont typeface="Arial" panose="020B0604020202020204" pitchFamily="34" charset="0"/>
              <a:buChar char="•"/>
            </a:pPr>
            <a:endParaRPr lang="it-IT" sz="2800" dirty="0"/>
          </a:p>
        </p:txBody>
      </p:sp>
    </p:spTree>
    <p:extLst>
      <p:ext uri="{BB962C8B-B14F-4D97-AF65-F5344CB8AC3E}">
        <p14:creationId xmlns:p14="http://schemas.microsoft.com/office/powerpoint/2010/main" val="2521578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1589088"/>
            <a:ext cx="6753225"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575816" y="6216639"/>
            <a:ext cx="3658374" cy="1200329"/>
          </a:xfrm>
          <a:prstGeom prst="rect">
            <a:avLst/>
          </a:prstGeom>
          <a:noFill/>
        </p:spPr>
        <p:txBody>
          <a:bodyPr wrap="none" rtlCol="0">
            <a:spAutoFit/>
          </a:bodyPr>
          <a:lstStyle/>
          <a:p>
            <a:r>
              <a:rPr lang="it-IT" sz="2800" dirty="0" err="1" smtClean="0"/>
              <a:t>As</a:t>
            </a:r>
            <a:r>
              <a:rPr lang="it-IT" sz="2800" dirty="0" smtClean="0"/>
              <a:t> in </a:t>
            </a:r>
            <a:r>
              <a:rPr lang="it-IT" sz="2800" dirty="0" err="1" smtClean="0"/>
              <a:t>December</a:t>
            </a:r>
            <a:endParaRPr lang="it-IT" sz="2800" dirty="0" smtClean="0"/>
          </a:p>
          <a:p>
            <a:r>
              <a:rPr lang="it-IT" sz="1100" dirty="0" err="1" smtClean="0"/>
              <a:t>Dec</a:t>
            </a:r>
            <a:r>
              <a:rPr lang="it-IT" sz="1100" dirty="0"/>
              <a:t>.</a:t>
            </a:r>
            <a:r>
              <a:rPr lang="it-IT" sz="1100" dirty="0" smtClean="0"/>
              <a:t> 17: meeting in </a:t>
            </a:r>
            <a:r>
              <a:rPr lang="it-IT" sz="1100" dirty="0" err="1" smtClean="0"/>
              <a:t>Billund</a:t>
            </a:r>
            <a:r>
              <a:rPr lang="it-IT" sz="1100" dirty="0" smtClean="0"/>
              <a:t> to </a:t>
            </a:r>
            <a:r>
              <a:rPr lang="it-IT" sz="1100" dirty="0" err="1" smtClean="0"/>
              <a:t>try</a:t>
            </a:r>
            <a:r>
              <a:rPr lang="it-IT" sz="1100" dirty="0" smtClean="0"/>
              <a:t> to anticipate time schedule</a:t>
            </a:r>
          </a:p>
          <a:p>
            <a:r>
              <a:rPr lang="it-IT" sz="1100" dirty="0" err="1" smtClean="0"/>
              <a:t>Present</a:t>
            </a:r>
            <a:r>
              <a:rPr lang="it-IT" sz="1100" dirty="0" smtClean="0"/>
              <a:t> delivery time: end JUNE</a:t>
            </a:r>
          </a:p>
          <a:p>
            <a:r>
              <a:rPr lang="it-IT" sz="1100" dirty="0" smtClean="0"/>
              <a:t>ODI </a:t>
            </a:r>
            <a:r>
              <a:rPr lang="it-IT" sz="1100" dirty="0" err="1" smtClean="0"/>
              <a:t>items</a:t>
            </a:r>
            <a:r>
              <a:rPr lang="it-IT" sz="1100" dirty="0" smtClean="0"/>
              <a:t> delivery time: 1st week of April</a:t>
            </a:r>
          </a:p>
          <a:p>
            <a:r>
              <a:rPr lang="it-IT" sz="1100" dirty="0" smtClean="0"/>
              <a:t>New CTF  delivery time : </a:t>
            </a:r>
            <a:r>
              <a:rPr lang="it-IT" sz="1100" dirty="0" err="1" smtClean="0"/>
              <a:t>try</a:t>
            </a:r>
            <a:r>
              <a:rPr lang="it-IT" sz="1100" dirty="0" smtClean="0"/>
              <a:t> to anticipate to the  end of April </a:t>
            </a:r>
            <a:endParaRPr lang="it-IT" sz="1100" dirty="0"/>
          </a:p>
        </p:txBody>
      </p:sp>
      <p:sp>
        <p:nvSpPr>
          <p:cNvPr id="3" name="CasellaDiTesto 2"/>
          <p:cNvSpPr txBox="1"/>
          <p:nvPr/>
        </p:nvSpPr>
        <p:spPr>
          <a:xfrm>
            <a:off x="1151880" y="395461"/>
            <a:ext cx="7339510" cy="707886"/>
          </a:xfrm>
          <a:prstGeom prst="rect">
            <a:avLst/>
          </a:prstGeom>
          <a:noFill/>
        </p:spPr>
        <p:txBody>
          <a:bodyPr wrap="none" rtlCol="0">
            <a:spAutoFit/>
          </a:bodyPr>
          <a:lstStyle/>
          <a:p>
            <a:r>
              <a:rPr lang="it-IT" sz="4000" dirty="0" smtClean="0"/>
              <a:t>The NEW </a:t>
            </a:r>
            <a:r>
              <a:rPr lang="it-IT" sz="4000" dirty="0" err="1" smtClean="0"/>
              <a:t>cable</a:t>
            </a:r>
            <a:r>
              <a:rPr lang="it-IT" sz="4000" dirty="0" smtClean="0"/>
              <a:t> </a:t>
            </a:r>
            <a:r>
              <a:rPr lang="it-IT" sz="4000" dirty="0" err="1" smtClean="0"/>
              <a:t>termination</a:t>
            </a:r>
            <a:r>
              <a:rPr lang="it-IT" sz="4000" dirty="0" smtClean="0"/>
              <a:t> Frame</a:t>
            </a:r>
            <a:endParaRPr lang="it-IT" sz="4000" dirty="0"/>
          </a:p>
        </p:txBody>
      </p:sp>
      <p:sp>
        <p:nvSpPr>
          <p:cNvPr id="4" name="CasellaDiTesto 3"/>
          <p:cNvSpPr txBox="1"/>
          <p:nvPr/>
        </p:nvSpPr>
        <p:spPr>
          <a:xfrm>
            <a:off x="4533900" y="6600825"/>
            <a:ext cx="410690" cy="369332"/>
          </a:xfrm>
          <a:prstGeom prst="rect">
            <a:avLst/>
          </a:prstGeom>
          <a:noFill/>
        </p:spPr>
        <p:txBody>
          <a:bodyPr wrap="none" rtlCol="0">
            <a:spAutoFit/>
          </a:bodyPr>
          <a:lstStyle/>
          <a:p>
            <a:r>
              <a:rPr lang="it-IT" dirty="0" smtClean="0">
                <a:sym typeface="Wingdings" panose="05000000000000000000" pitchFamily="2" charset="2"/>
              </a:rPr>
              <a:t></a:t>
            </a:r>
            <a:endParaRPr lang="it-IT" dirty="0"/>
          </a:p>
        </p:txBody>
      </p:sp>
      <p:sp>
        <p:nvSpPr>
          <p:cNvPr id="6" name="CasellaDiTesto 5"/>
          <p:cNvSpPr txBox="1"/>
          <p:nvPr/>
        </p:nvSpPr>
        <p:spPr>
          <a:xfrm>
            <a:off x="5328791" y="6102339"/>
            <a:ext cx="3042821" cy="1369606"/>
          </a:xfrm>
          <a:prstGeom prst="rect">
            <a:avLst/>
          </a:prstGeom>
          <a:noFill/>
        </p:spPr>
        <p:txBody>
          <a:bodyPr wrap="none" rtlCol="0">
            <a:spAutoFit/>
          </a:bodyPr>
          <a:lstStyle/>
          <a:p>
            <a:r>
              <a:rPr lang="it-IT" sz="2800" dirty="0" err="1" smtClean="0"/>
              <a:t>As</a:t>
            </a:r>
            <a:r>
              <a:rPr lang="it-IT" sz="2800" dirty="0" smtClean="0"/>
              <a:t> in </a:t>
            </a:r>
            <a:r>
              <a:rPr lang="it-IT" sz="2800" dirty="0" err="1" smtClean="0"/>
              <a:t>February</a:t>
            </a:r>
            <a:endParaRPr lang="it-IT" sz="2800" dirty="0" smtClean="0"/>
          </a:p>
          <a:p>
            <a:r>
              <a:rPr lang="it-IT" sz="1100" dirty="0" smtClean="0"/>
              <a:t>ODI </a:t>
            </a:r>
            <a:r>
              <a:rPr lang="it-IT" sz="1100" dirty="0" err="1" smtClean="0"/>
              <a:t>items</a:t>
            </a:r>
            <a:r>
              <a:rPr lang="it-IT" sz="1100" dirty="0" smtClean="0"/>
              <a:t>: test on  Mach 3.</a:t>
            </a:r>
          </a:p>
          <a:p>
            <a:r>
              <a:rPr lang="it-IT" sz="1100" dirty="0" smtClean="0"/>
              <a:t>DC/DC </a:t>
            </a:r>
            <a:r>
              <a:rPr lang="it-IT" sz="1100" dirty="0" err="1" smtClean="0"/>
              <a:t>converter</a:t>
            </a:r>
            <a:r>
              <a:rPr lang="it-IT" sz="1100" dirty="0" smtClean="0"/>
              <a:t> (MVC): test on  March 6</a:t>
            </a:r>
          </a:p>
          <a:p>
            <a:r>
              <a:rPr lang="it-IT" sz="1100" dirty="0" smtClean="0"/>
              <a:t>Assembly: </a:t>
            </a:r>
            <a:r>
              <a:rPr lang="it-IT" sz="1100" dirty="0" err="1" smtClean="0"/>
              <a:t>Mid</a:t>
            </a:r>
            <a:r>
              <a:rPr lang="it-IT" sz="1100" dirty="0" smtClean="0"/>
              <a:t> March</a:t>
            </a:r>
          </a:p>
          <a:p>
            <a:r>
              <a:rPr lang="it-IT" sz="1100" dirty="0" err="1" smtClean="0"/>
              <a:t>Acceptance</a:t>
            </a:r>
            <a:r>
              <a:rPr lang="it-IT" sz="1100" dirty="0" smtClean="0"/>
              <a:t> Test  of the CTF: last week of March</a:t>
            </a:r>
          </a:p>
          <a:p>
            <a:r>
              <a:rPr lang="it-IT" sz="1100" dirty="0" smtClean="0"/>
              <a:t>New  CTF </a:t>
            </a:r>
            <a:r>
              <a:rPr lang="it-IT" sz="1100" dirty="0" err="1" smtClean="0"/>
              <a:t>present</a:t>
            </a:r>
            <a:r>
              <a:rPr lang="it-IT" sz="1100" dirty="0" smtClean="0"/>
              <a:t> delivery time: first week of April</a:t>
            </a:r>
          </a:p>
        </p:txBody>
      </p:sp>
    </p:spTree>
    <p:extLst>
      <p:ext uri="{BB962C8B-B14F-4D97-AF65-F5344CB8AC3E}">
        <p14:creationId xmlns:p14="http://schemas.microsoft.com/office/powerpoint/2010/main" val="2657665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9075" y="2103487"/>
            <a:ext cx="9216775" cy="2585323"/>
          </a:xfrm>
          <a:prstGeom prst="rect">
            <a:avLst/>
          </a:prstGeom>
          <a:noFill/>
        </p:spPr>
        <p:txBody>
          <a:bodyPr wrap="square" rtlCol="0">
            <a:spAutoFit/>
          </a:bodyPr>
          <a:lstStyle/>
          <a:p>
            <a:r>
              <a:rPr lang="en-US" dirty="0" smtClean="0"/>
              <a:t>Mail </a:t>
            </a:r>
            <a:r>
              <a:rPr lang="en-US" dirty="0"/>
              <a:t> </a:t>
            </a:r>
            <a:r>
              <a:rPr lang="en-US" dirty="0" smtClean="0"/>
              <a:t>from </a:t>
            </a:r>
            <a:r>
              <a:rPr lang="en-US" dirty="0" err="1" smtClean="0"/>
              <a:t>Euroceanique</a:t>
            </a:r>
            <a:r>
              <a:rPr lang="en-US" dirty="0" smtClean="0"/>
              <a:t> to Riccardo on January</a:t>
            </a:r>
            <a:endParaRPr lang="en-US" dirty="0"/>
          </a:p>
          <a:p>
            <a:endParaRPr lang="en-US" dirty="0" smtClean="0"/>
          </a:p>
          <a:p>
            <a:endParaRPr lang="en-US" dirty="0"/>
          </a:p>
          <a:p>
            <a:r>
              <a:rPr lang="en-US" dirty="0"/>
              <a:t>Delivery date : </a:t>
            </a:r>
            <a:endParaRPr lang="en-US" dirty="0" smtClean="0"/>
          </a:p>
          <a:p>
            <a:r>
              <a:rPr lang="en-US" dirty="0" smtClean="0"/>
              <a:t>20th </a:t>
            </a:r>
            <a:r>
              <a:rPr lang="en-US" dirty="0"/>
              <a:t>of March2015 </a:t>
            </a:r>
            <a:endParaRPr lang="en-US" dirty="0" smtClean="0"/>
          </a:p>
          <a:p>
            <a:pPr marL="285750" indent="-285750">
              <a:buFontTx/>
              <a:buChar char="-"/>
            </a:pPr>
            <a:r>
              <a:rPr lang="en-US" dirty="0" smtClean="0"/>
              <a:t>P/N </a:t>
            </a:r>
            <a:r>
              <a:rPr lang="en-US" dirty="0"/>
              <a:t>1090516 (interlink type 1 – 390m) </a:t>
            </a:r>
            <a:r>
              <a:rPr lang="en-US" dirty="0" err="1"/>
              <a:t>qty</a:t>
            </a:r>
            <a:r>
              <a:rPr lang="en-US" dirty="0"/>
              <a:t> : 1 </a:t>
            </a:r>
            <a:endParaRPr lang="en-US" dirty="0" smtClean="0"/>
          </a:p>
          <a:p>
            <a:pPr marL="285750" indent="-285750">
              <a:buFontTx/>
              <a:buChar char="-"/>
            </a:pPr>
            <a:r>
              <a:rPr lang="en-US" dirty="0" smtClean="0"/>
              <a:t>P/N </a:t>
            </a:r>
            <a:r>
              <a:rPr lang="en-US" dirty="0"/>
              <a:t>1090517 (interlink type 1 – 310m) </a:t>
            </a:r>
            <a:r>
              <a:rPr lang="en-US" dirty="0" err="1"/>
              <a:t>qty</a:t>
            </a:r>
            <a:r>
              <a:rPr lang="en-US" dirty="0"/>
              <a:t> : 1 </a:t>
            </a:r>
            <a:r>
              <a:rPr lang="en-US" dirty="0" smtClean="0"/>
              <a:t> </a:t>
            </a:r>
          </a:p>
          <a:p>
            <a:pPr marL="285750" indent="-285750">
              <a:buFontTx/>
              <a:buChar char="-"/>
            </a:pPr>
            <a:r>
              <a:rPr lang="en-US" dirty="0" smtClean="0"/>
              <a:t>P/N </a:t>
            </a:r>
            <a:r>
              <a:rPr lang="en-US" dirty="0"/>
              <a:t>1090515 (interlink type 1 – 590m) </a:t>
            </a:r>
            <a:r>
              <a:rPr lang="en-US" dirty="0" err="1"/>
              <a:t>qty</a:t>
            </a:r>
            <a:r>
              <a:rPr lang="en-US" dirty="0"/>
              <a:t> : 1 </a:t>
            </a:r>
            <a:r>
              <a:rPr lang="en-US" dirty="0" smtClean="0"/>
              <a:t>–</a:t>
            </a:r>
          </a:p>
          <a:p>
            <a:pPr marL="285750" indent="-285750">
              <a:buFontTx/>
              <a:buChar char="-"/>
            </a:pPr>
            <a:r>
              <a:rPr lang="en-US" dirty="0" smtClean="0"/>
              <a:t>P/N </a:t>
            </a:r>
            <a:r>
              <a:rPr lang="en-US" dirty="0"/>
              <a:t>1090518 (interlink type 1 – 130m) </a:t>
            </a:r>
            <a:r>
              <a:rPr lang="en-US" dirty="0" err="1"/>
              <a:t>qty</a:t>
            </a:r>
            <a:r>
              <a:rPr lang="en-US" dirty="0"/>
              <a:t> : 1 </a:t>
            </a:r>
            <a:endParaRPr lang="en-US" dirty="0"/>
          </a:p>
        </p:txBody>
      </p:sp>
      <p:sp>
        <p:nvSpPr>
          <p:cNvPr id="2" name="CasellaDiTesto 1"/>
          <p:cNvSpPr txBox="1"/>
          <p:nvPr/>
        </p:nvSpPr>
        <p:spPr>
          <a:xfrm>
            <a:off x="200025" y="742950"/>
            <a:ext cx="8966685" cy="646331"/>
          </a:xfrm>
          <a:prstGeom prst="rect">
            <a:avLst/>
          </a:prstGeom>
          <a:noFill/>
        </p:spPr>
        <p:txBody>
          <a:bodyPr wrap="none" rtlCol="0">
            <a:spAutoFit/>
          </a:bodyPr>
          <a:lstStyle/>
          <a:p>
            <a:r>
              <a:rPr lang="it-IT" sz="3600" dirty="0" smtClean="0"/>
              <a:t>Special </a:t>
            </a:r>
            <a:r>
              <a:rPr lang="it-IT" sz="3600" dirty="0" err="1" smtClean="0"/>
              <a:t>interlink</a:t>
            </a:r>
            <a:r>
              <a:rPr lang="it-IT" sz="3600" dirty="0" smtClean="0"/>
              <a:t> </a:t>
            </a:r>
            <a:r>
              <a:rPr lang="it-IT" sz="3600" dirty="0" err="1" smtClean="0"/>
              <a:t>cables</a:t>
            </a:r>
            <a:r>
              <a:rPr lang="it-IT" sz="3600" dirty="0" smtClean="0"/>
              <a:t> (9AWG) from CTF to </a:t>
            </a:r>
            <a:r>
              <a:rPr lang="it-IT" sz="3600" dirty="0" err="1" smtClean="0"/>
              <a:t>JBs</a:t>
            </a:r>
            <a:endParaRPr lang="it-IT" sz="3600" dirty="0"/>
          </a:p>
        </p:txBody>
      </p:sp>
    </p:spTree>
    <p:extLst>
      <p:ext uri="{BB962C8B-B14F-4D97-AF65-F5344CB8AC3E}">
        <p14:creationId xmlns:p14="http://schemas.microsoft.com/office/powerpoint/2010/main" val="2833775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315594"/>
            <a:ext cx="9073008" cy="682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393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3113" y="655638"/>
            <a:ext cx="85344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4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0263" y="688975"/>
            <a:ext cx="8420100" cy="61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503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8838" y="693738"/>
            <a:ext cx="836295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54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9788" y="746125"/>
            <a:ext cx="8401050" cy="606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86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DCIM\101CANON\IMG_304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6313" y="731838"/>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409700" y="76200"/>
            <a:ext cx="5571141" cy="584775"/>
          </a:xfrm>
          <a:prstGeom prst="rect">
            <a:avLst/>
          </a:prstGeom>
          <a:noFill/>
        </p:spPr>
        <p:txBody>
          <a:bodyPr wrap="none" rtlCol="0">
            <a:spAutoFit/>
          </a:bodyPr>
          <a:lstStyle/>
          <a:p>
            <a:r>
              <a:rPr lang="it-IT" sz="3200" dirty="0" err="1" smtClean="0"/>
              <a:t>Assembling</a:t>
            </a:r>
            <a:r>
              <a:rPr lang="it-IT" sz="3200" dirty="0" smtClean="0"/>
              <a:t> test of the </a:t>
            </a:r>
            <a:r>
              <a:rPr lang="it-IT" sz="3200" dirty="0" err="1" smtClean="0"/>
              <a:t>optic</a:t>
            </a:r>
            <a:r>
              <a:rPr lang="it-IT" sz="3200" dirty="0" smtClean="0"/>
              <a:t> </a:t>
            </a:r>
            <a:r>
              <a:rPr lang="it-IT" sz="3200" dirty="0" err="1" smtClean="0"/>
              <a:t>pod</a:t>
            </a:r>
            <a:endParaRPr lang="it-IT" sz="3200" dirty="0"/>
          </a:p>
        </p:txBody>
      </p:sp>
    </p:spTree>
    <p:extLst>
      <p:ext uri="{BB962C8B-B14F-4D97-AF65-F5344CB8AC3E}">
        <p14:creationId xmlns:p14="http://schemas.microsoft.com/office/powerpoint/2010/main" val="405974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2880</TotalTime>
  <Words>627</Words>
  <Application>Microsoft Office PowerPoint</Application>
  <PresentationFormat>Personalizzato</PresentationFormat>
  <Paragraphs>81</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Default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Antonio Orzelli</dc:creator>
  <cp:lastModifiedBy>anghi</cp:lastModifiedBy>
  <cp:revision>50</cp:revision>
  <dcterms:created xsi:type="dcterms:W3CDTF">2014-12-05T09:33:33Z</dcterms:created>
  <dcterms:modified xsi:type="dcterms:W3CDTF">2015-02-17T17:31:15Z</dcterms:modified>
</cp:coreProperties>
</file>