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94660"/>
  </p:normalViewPr>
  <p:slideViewPr>
    <p:cSldViewPr>
      <p:cViewPr varScale="1">
        <p:scale>
          <a:sx n="69" d="100"/>
          <a:sy n="69" d="100"/>
        </p:scale>
        <p:origin x="-468" y="-96"/>
      </p:cViewPr>
      <p:guideLst>
        <p:guide orient="horz" pos="2160"/>
        <p:guide pos="2880"/>
      </p:guideLst>
    </p:cSldViewPr>
  </p:slideViewPr>
  <p:notesTextViewPr>
    <p:cViewPr>
      <p:scale>
        <a:sx n="1" d="1"/>
        <a:sy n="1" d="1"/>
      </p:scale>
      <p:origin x="0" y="0"/>
    </p:cViewPr>
  </p:notesTextViewPr>
  <p:notesViewPr>
    <p:cSldViewPr>
      <p:cViewPr varScale="1">
        <p:scale>
          <a:sx n="71" d="100"/>
          <a:sy n="71" d="100"/>
        </p:scale>
        <p:origin x="-313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86C7BF-E1C9-4CEB-BE46-B3BA7F4D092C}" type="datetimeFigureOut">
              <a:rPr lang="it-IT" smtClean="0"/>
              <a:t>08/03/2015</a:t>
            </a:fld>
            <a:endParaRPr lang="it-I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087973-7D93-42FF-8EC3-9873FE3059B5}" type="slidenum">
              <a:rPr lang="it-IT" smtClean="0"/>
              <a:t>‹#›</a:t>
            </a:fld>
            <a:endParaRPr lang="it-IT"/>
          </a:p>
        </p:txBody>
      </p:sp>
    </p:spTree>
    <p:extLst>
      <p:ext uri="{BB962C8B-B14F-4D97-AF65-F5344CB8AC3E}">
        <p14:creationId xmlns:p14="http://schemas.microsoft.com/office/powerpoint/2010/main" val="1387316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48680" y="685800"/>
            <a:ext cx="6048672" cy="933872"/>
          </a:xfrm>
        </p:spPr>
      </p:sp>
      <p:sp>
        <p:nvSpPr>
          <p:cNvPr id="4" name="Slide Number Placeholder 3"/>
          <p:cNvSpPr>
            <a:spLocks noGrp="1"/>
          </p:cNvSpPr>
          <p:nvPr>
            <p:ph type="sldNum" sz="quarter" idx="10"/>
          </p:nvPr>
        </p:nvSpPr>
        <p:spPr/>
        <p:txBody>
          <a:bodyPr/>
          <a:lstStyle/>
          <a:p>
            <a:fld id="{7B087973-7D93-42FF-8EC3-9873FE3059B5}" type="slidenum">
              <a:rPr lang="it-IT" smtClean="0"/>
              <a:t>1</a:t>
            </a:fld>
            <a:endParaRPr lang="it-IT"/>
          </a:p>
        </p:txBody>
      </p:sp>
      <p:sp>
        <p:nvSpPr>
          <p:cNvPr id="6" name="TextBox 5"/>
          <p:cNvSpPr txBox="1"/>
          <p:nvPr/>
        </p:nvSpPr>
        <p:spPr>
          <a:xfrm>
            <a:off x="1780101" y="838617"/>
            <a:ext cx="3700115" cy="646331"/>
          </a:xfrm>
          <a:prstGeom prst="rect">
            <a:avLst/>
          </a:prstGeom>
          <a:noFill/>
        </p:spPr>
        <p:txBody>
          <a:bodyPr wrap="none" rtlCol="0">
            <a:spAutoFit/>
          </a:bodyPr>
          <a:lstStyle/>
          <a:p>
            <a:r>
              <a:rPr lang="en-GB" sz="3600" dirty="0" smtClean="0">
                <a:solidFill>
                  <a:srgbClr val="FF0000"/>
                </a:solidFill>
              </a:rPr>
              <a:t>Welcome to Paris !</a:t>
            </a:r>
            <a:endParaRPr lang="it-IT" sz="3600" dirty="0">
              <a:solidFill>
                <a:srgbClr val="FF0000"/>
              </a:solidFill>
            </a:endParaRPr>
          </a:p>
        </p:txBody>
      </p:sp>
      <p:sp>
        <p:nvSpPr>
          <p:cNvPr id="7" name="TextBox 6"/>
          <p:cNvSpPr txBox="1"/>
          <p:nvPr/>
        </p:nvSpPr>
        <p:spPr>
          <a:xfrm>
            <a:off x="836712" y="3275856"/>
            <a:ext cx="5328592" cy="2677656"/>
          </a:xfrm>
          <a:prstGeom prst="rect">
            <a:avLst/>
          </a:prstGeom>
          <a:noFill/>
        </p:spPr>
        <p:txBody>
          <a:bodyPr wrap="square" rtlCol="0">
            <a:spAutoFit/>
          </a:bodyPr>
          <a:lstStyle/>
          <a:p>
            <a:r>
              <a:rPr lang="en-GB" sz="2400" dirty="0" smtClean="0"/>
              <a:t>What   we discuss here:</a:t>
            </a:r>
          </a:p>
          <a:p>
            <a:endParaRPr lang="en-GB" sz="2400" dirty="0"/>
          </a:p>
          <a:p>
            <a:endParaRPr lang="en-GB" sz="2400" dirty="0" smtClean="0"/>
          </a:p>
          <a:p>
            <a:pPr marL="457200" indent="-457200">
              <a:buFont typeface="+mj-lt"/>
              <a:buAutoNum type="arabicPeriod"/>
            </a:pPr>
            <a:r>
              <a:rPr lang="en-GB" sz="2400" dirty="0" smtClean="0"/>
              <a:t>Report on Mid Term Review from Octavian </a:t>
            </a:r>
            <a:r>
              <a:rPr lang="en-GB" sz="2400" dirty="0" err="1" smtClean="0"/>
              <a:t>Buiu</a:t>
            </a:r>
            <a:r>
              <a:rPr lang="en-GB" sz="2400" dirty="0" smtClean="0"/>
              <a:t> </a:t>
            </a:r>
          </a:p>
          <a:p>
            <a:pPr marL="457200" indent="-457200">
              <a:buFont typeface="+mj-lt"/>
              <a:buAutoNum type="arabicPeriod"/>
            </a:pPr>
            <a:endParaRPr lang="en-GB" sz="2400" dirty="0"/>
          </a:p>
          <a:p>
            <a:pPr marL="457200" indent="-457200">
              <a:buFont typeface="+mj-lt"/>
              <a:buAutoNum type="arabicPeriod"/>
            </a:pPr>
            <a:r>
              <a:rPr lang="en-GB" sz="2400" dirty="0" smtClean="0"/>
              <a:t>Our  Periodic Report</a:t>
            </a:r>
            <a:endParaRPr lang="it-IT" sz="2400" dirty="0"/>
          </a:p>
        </p:txBody>
      </p:sp>
    </p:spTree>
    <p:extLst>
      <p:ext uri="{BB962C8B-B14F-4D97-AF65-F5344CB8AC3E}">
        <p14:creationId xmlns:p14="http://schemas.microsoft.com/office/powerpoint/2010/main" val="2065938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B087973-7D93-42FF-8EC3-9873FE3059B5}" type="slidenum">
              <a:rPr lang="it-IT" smtClean="0"/>
              <a:t>10</a:t>
            </a:fld>
            <a:endParaRPr lang="it-IT"/>
          </a:p>
        </p:txBody>
      </p:sp>
      <p:sp>
        <p:nvSpPr>
          <p:cNvPr id="5" name="TextBox 4"/>
          <p:cNvSpPr txBox="1"/>
          <p:nvPr/>
        </p:nvSpPr>
        <p:spPr>
          <a:xfrm>
            <a:off x="2213990" y="196642"/>
            <a:ext cx="2212144" cy="523220"/>
          </a:xfrm>
          <a:prstGeom prst="rect">
            <a:avLst/>
          </a:prstGeom>
          <a:noFill/>
        </p:spPr>
        <p:txBody>
          <a:bodyPr wrap="none" rtlCol="0">
            <a:spAutoFit/>
          </a:bodyPr>
          <a:lstStyle/>
          <a:p>
            <a:r>
              <a:rPr lang="en-GB" sz="2800" b="1" dirty="0" smtClean="0">
                <a:solidFill>
                  <a:srgbClr val="FF0000"/>
                </a:solidFill>
              </a:rPr>
              <a:t>OUR  REPORT</a:t>
            </a:r>
            <a:endParaRPr lang="it-IT" sz="2800" b="1" dirty="0">
              <a:solidFill>
                <a:srgbClr val="FF0000"/>
              </a:solidFill>
            </a:endParaRPr>
          </a:p>
        </p:txBody>
      </p:sp>
      <p:sp>
        <p:nvSpPr>
          <p:cNvPr id="6" name="Rectangle 5"/>
          <p:cNvSpPr/>
          <p:nvPr/>
        </p:nvSpPr>
        <p:spPr>
          <a:xfrm>
            <a:off x="-61826" y="899592"/>
            <a:ext cx="6919826" cy="8309967"/>
          </a:xfrm>
          <a:prstGeom prst="rect">
            <a:avLst/>
          </a:prstGeom>
        </p:spPr>
        <p:txBody>
          <a:bodyPr wrap="square">
            <a:spAutoFit/>
          </a:bodyPr>
          <a:lstStyle/>
          <a:p>
            <a:r>
              <a:rPr lang="it-IT" b="1" dirty="0" smtClean="0">
                <a:solidFill>
                  <a:srgbClr val="00B050"/>
                </a:solidFill>
              </a:rPr>
              <a:t>PUBLISHABLE SUMMARY</a:t>
            </a:r>
          </a:p>
          <a:p>
            <a:pPr marL="800100" lvl="1" indent="-342900">
              <a:buFont typeface="+mj-lt"/>
              <a:buAutoNum type="alphaLcParenR"/>
            </a:pPr>
            <a:r>
              <a:rPr lang="it-IT" dirty="0" smtClean="0"/>
              <a:t>PROJET OBJECTIVES.</a:t>
            </a:r>
          </a:p>
          <a:p>
            <a:pPr marL="800100" lvl="1" indent="-342900">
              <a:buFont typeface="+mj-lt"/>
              <a:buAutoNum type="alphaLcParenR"/>
            </a:pPr>
            <a:r>
              <a:rPr lang="en-US" dirty="0" smtClean="0"/>
              <a:t>WORK PERFORMED SINCE THE BEGINNING OF THE PROJECT –</a:t>
            </a:r>
          </a:p>
          <a:p>
            <a:pPr marL="800100" lvl="1" indent="-342900">
              <a:buFont typeface="+mj-lt"/>
              <a:buAutoNum type="alphaLcParenR"/>
            </a:pPr>
            <a:r>
              <a:rPr lang="en-US" dirty="0" smtClean="0"/>
              <a:t>A DESCRIPTION OF THE MAIN RESULTS ACHIEVED SO FAR </a:t>
            </a:r>
          </a:p>
          <a:p>
            <a:pPr marL="800100" lvl="1" indent="-342900">
              <a:buFont typeface="+mj-lt"/>
              <a:buAutoNum type="alphaLcParenR"/>
            </a:pPr>
            <a:r>
              <a:rPr lang="en-US" dirty="0" smtClean="0"/>
              <a:t>THE EXPECTED FINAL RESULTS AND THEIR IMPACT –</a:t>
            </a:r>
          </a:p>
          <a:p>
            <a:pPr marL="800100" lvl="1" indent="-342900">
              <a:buFont typeface="+mj-lt"/>
              <a:buAutoNum type="alphaLcParenR"/>
            </a:pPr>
            <a:r>
              <a:rPr lang="en-US" dirty="0" smtClean="0"/>
              <a:t>References</a:t>
            </a:r>
            <a:endParaRPr lang="en-GB" dirty="0" smtClean="0"/>
          </a:p>
          <a:p>
            <a:r>
              <a:rPr lang="en-US" b="1" dirty="0" smtClean="0">
                <a:solidFill>
                  <a:srgbClr val="00B050"/>
                </a:solidFill>
              </a:rPr>
              <a:t>PROJECT OBJECTIVES FOR THE PERIOD</a:t>
            </a:r>
          </a:p>
          <a:p>
            <a:pPr marL="800100" lvl="1" indent="-342900">
              <a:buFont typeface="+mj-lt"/>
              <a:buAutoNum type="alphaLcParenR"/>
            </a:pPr>
            <a:r>
              <a:rPr lang="en-US" dirty="0" smtClean="0"/>
              <a:t>DESCRIPTION  of   WPs and their OBJECTIVES</a:t>
            </a:r>
          </a:p>
          <a:p>
            <a:pPr marL="800100" lvl="1" indent="-342900">
              <a:buFont typeface="+mj-lt"/>
              <a:buAutoNum type="alphaLcParenR"/>
            </a:pPr>
            <a:r>
              <a:rPr lang="en-US" b="1" dirty="0" smtClean="0"/>
              <a:t>FEEDBACK </a:t>
            </a:r>
            <a:r>
              <a:rPr lang="en-US" b="1" dirty="0"/>
              <a:t>AND RECOMMENDATIONS FROM THE MID TERM REVIEW</a:t>
            </a:r>
            <a:r>
              <a:rPr lang="en-US" b="1" dirty="0" smtClean="0"/>
              <a:t>.</a:t>
            </a:r>
          </a:p>
          <a:p>
            <a:pPr marL="1257300" lvl="2" indent="-342900">
              <a:buFont typeface="+mj-lt"/>
              <a:buAutoNum type="arabicPeriod"/>
            </a:pPr>
            <a:r>
              <a:rPr lang="en-US" sz="1600" b="1" dirty="0" smtClean="0">
                <a:solidFill>
                  <a:srgbClr val="0070C0"/>
                </a:solidFill>
              </a:rPr>
              <a:t>LIST OF THE TRAININGS </a:t>
            </a:r>
            <a:r>
              <a:rPr lang="en-US" sz="1600" dirty="0" smtClean="0"/>
              <a:t>that each fellow attended (see </a:t>
            </a:r>
            <a:r>
              <a:rPr lang="en-US" sz="1600" dirty="0" smtClean="0">
                <a:solidFill>
                  <a:srgbClr val="FF0000"/>
                </a:solidFill>
              </a:rPr>
              <a:t>FTK-Additional_info_v2.pdf</a:t>
            </a:r>
            <a:r>
              <a:rPr lang="en-US" sz="1600" dirty="0" smtClean="0"/>
              <a:t>)</a:t>
            </a:r>
          </a:p>
          <a:p>
            <a:pPr marL="1257300" lvl="2" indent="-342900">
              <a:buFont typeface="+mj-lt"/>
              <a:buAutoNum type="arabicPeriod"/>
            </a:pPr>
            <a:r>
              <a:rPr lang="en-US" sz="1600" b="1" dirty="0" smtClean="0">
                <a:solidFill>
                  <a:srgbClr val="0070C0"/>
                </a:solidFill>
              </a:rPr>
              <a:t>ROADMAP </a:t>
            </a:r>
            <a:r>
              <a:rPr lang="en-US" sz="1600" b="1" dirty="0">
                <a:solidFill>
                  <a:srgbClr val="0070C0"/>
                </a:solidFill>
              </a:rPr>
              <a:t>TO BE FOLLOWED </a:t>
            </a:r>
            <a:r>
              <a:rPr lang="en-US" sz="1600" dirty="0"/>
              <a:t>in order to EXPAND THE TECHNOLOGY of the </a:t>
            </a:r>
            <a:r>
              <a:rPr lang="en-US" sz="1600" dirty="0" smtClean="0"/>
              <a:t>PROJECT TOWARDS </a:t>
            </a:r>
            <a:r>
              <a:rPr lang="en-US" sz="1600" dirty="0"/>
              <a:t>OTHER </a:t>
            </a:r>
            <a:r>
              <a:rPr lang="en-US" sz="1600" dirty="0" smtClean="0"/>
              <a:t> FIELDS (</a:t>
            </a:r>
            <a:r>
              <a:rPr lang="en-US" sz="1600" dirty="0" smtClean="0">
                <a:solidFill>
                  <a:srgbClr val="FF0000"/>
                </a:solidFill>
              </a:rPr>
              <a:t>see Calliope talk</a:t>
            </a:r>
            <a:r>
              <a:rPr lang="en-US" sz="1600" dirty="0" smtClean="0"/>
              <a:t>)</a:t>
            </a:r>
          </a:p>
          <a:p>
            <a:pPr marL="1257300" lvl="2" indent="-342900">
              <a:buFont typeface="+mj-lt"/>
              <a:buAutoNum type="arabicPeriod"/>
            </a:pPr>
            <a:r>
              <a:rPr lang="en-US" sz="1600" b="1" dirty="0" smtClean="0">
                <a:solidFill>
                  <a:srgbClr val="0070C0"/>
                </a:solidFill>
              </a:rPr>
              <a:t>RISKS ASSOCIATED WITH THE WORKING PLAN  </a:t>
            </a:r>
            <a:r>
              <a:rPr lang="en-US" sz="1600" b="1" dirty="0" smtClean="0">
                <a:solidFill>
                  <a:srgbClr val="FF0000"/>
                </a:solidFill>
              </a:rPr>
              <a:t>(</a:t>
            </a:r>
            <a:r>
              <a:rPr lang="en-US" sz="1600" dirty="0" smtClean="0">
                <a:solidFill>
                  <a:srgbClr val="FF0000"/>
                </a:solidFill>
              </a:rPr>
              <a:t>see Francesco talk)</a:t>
            </a:r>
          </a:p>
          <a:p>
            <a:pPr marL="1257300" lvl="2" indent="-342900">
              <a:buFont typeface="+mj-lt"/>
              <a:buAutoNum type="arabicPeriod"/>
            </a:pPr>
            <a:r>
              <a:rPr lang="en-US" sz="1600" dirty="0" smtClean="0"/>
              <a:t>ETHICAL ISSUES IDENTIFIED AT THE REVIEW </a:t>
            </a:r>
          </a:p>
          <a:p>
            <a:pPr marL="1257300" lvl="2" indent="-342900">
              <a:buFont typeface="+mj-lt"/>
              <a:buAutoNum type="arabicPeriod"/>
            </a:pPr>
            <a:r>
              <a:rPr lang="en-US" sz="1600" b="1" dirty="0" smtClean="0">
                <a:solidFill>
                  <a:srgbClr val="0070C0"/>
                </a:solidFill>
              </a:rPr>
              <a:t>BETTER FUTURE ACHIEVEMENTS of OBJECTIVE “O.7.1.” MOST APPROPRIATE ACTIONS. </a:t>
            </a:r>
            <a:r>
              <a:rPr lang="en-US" sz="1600" b="1" dirty="0" smtClean="0">
                <a:solidFill>
                  <a:srgbClr val="FF0000"/>
                </a:solidFill>
              </a:rPr>
              <a:t>(</a:t>
            </a:r>
            <a:r>
              <a:rPr lang="en-US" sz="1600" dirty="0" smtClean="0">
                <a:solidFill>
                  <a:srgbClr val="FF0000"/>
                </a:solidFill>
              </a:rPr>
              <a:t>see Kostas talk)</a:t>
            </a:r>
            <a:endParaRPr lang="en-US" sz="1600" b="1" dirty="0" smtClean="0">
              <a:solidFill>
                <a:srgbClr val="0070C0"/>
              </a:solidFill>
            </a:endParaRPr>
          </a:p>
          <a:p>
            <a:pPr marL="1257300" lvl="2" indent="-342900">
              <a:buFont typeface="+mj-lt"/>
              <a:buAutoNum type="arabicPeriod"/>
            </a:pPr>
            <a:r>
              <a:rPr lang="en-US" sz="1600" b="1" dirty="0" smtClean="0">
                <a:solidFill>
                  <a:srgbClr val="0070C0"/>
                </a:solidFill>
              </a:rPr>
              <a:t>MORE AMBITIOUS DISSEMINATION PLAN THROUGH JOURNALS AND CONFERENCES</a:t>
            </a:r>
            <a:r>
              <a:rPr lang="en-US" sz="1600" dirty="0" smtClean="0"/>
              <a:t>. (</a:t>
            </a:r>
            <a:r>
              <a:rPr lang="en-US" sz="1600" dirty="0" smtClean="0">
                <a:solidFill>
                  <a:srgbClr val="FF0000"/>
                </a:solidFill>
              </a:rPr>
              <a:t>see Calliope talk</a:t>
            </a:r>
            <a:r>
              <a:rPr lang="en-US" sz="1600" dirty="0" smtClean="0"/>
              <a:t>)</a:t>
            </a:r>
          </a:p>
          <a:p>
            <a:pPr marL="1257300" lvl="2" indent="-342900">
              <a:buFont typeface="+mj-lt"/>
              <a:buAutoNum type="arabicPeriod"/>
            </a:pPr>
            <a:r>
              <a:rPr lang="en-US" sz="1600" b="1" dirty="0" smtClean="0">
                <a:solidFill>
                  <a:srgbClr val="0070C0"/>
                </a:solidFill>
              </a:rPr>
              <a:t>DEFINITION &amp;IMPLEMENTATION OF A DETAILED PLAN, </a:t>
            </a:r>
            <a:r>
              <a:rPr lang="en-US" sz="1600" dirty="0" smtClean="0"/>
              <a:t>WITH SPECIFIC TASKS AND OBJECTIVES, REGARDING THE </a:t>
            </a:r>
            <a:r>
              <a:rPr lang="en-US" sz="1600" b="1" dirty="0" smtClean="0">
                <a:solidFill>
                  <a:srgbClr val="0070C0"/>
                </a:solidFill>
              </a:rPr>
              <a:t>OUTREACH OF POTENTIAL STAKEHOLDERS </a:t>
            </a:r>
            <a:r>
              <a:rPr lang="en-US" sz="1600" dirty="0" smtClean="0"/>
              <a:t>OUTSIDE CERN. </a:t>
            </a:r>
            <a:r>
              <a:rPr lang="en-US" sz="1600" dirty="0" smtClean="0">
                <a:solidFill>
                  <a:srgbClr val="FF0000"/>
                </a:solidFill>
              </a:rPr>
              <a:t>(see Paola talk)</a:t>
            </a:r>
          </a:p>
          <a:p>
            <a:pPr marL="1257300" lvl="2" indent="-342900">
              <a:buFont typeface="+mj-lt"/>
              <a:buAutoNum type="arabicPeriod"/>
            </a:pPr>
            <a:r>
              <a:rPr lang="en-US" sz="1600" dirty="0" smtClean="0"/>
              <a:t>BETTER </a:t>
            </a:r>
            <a:r>
              <a:rPr lang="en-US" sz="1600" dirty="0"/>
              <a:t>DESCRIPTION OF THE </a:t>
            </a:r>
            <a:r>
              <a:rPr lang="en-US" sz="1600" dirty="0" smtClean="0"/>
              <a:t>TRAINING, MORE DETAILS </a:t>
            </a:r>
            <a:r>
              <a:rPr lang="en-US" sz="1600" dirty="0"/>
              <a:t>ABOUT HOW </a:t>
            </a:r>
            <a:r>
              <a:rPr lang="en-US" sz="1600" dirty="0" smtClean="0"/>
              <a:t>EVENTS </a:t>
            </a:r>
            <a:r>
              <a:rPr lang="en-US" sz="1600" dirty="0"/>
              <a:t>WERE ORGANIZED </a:t>
            </a:r>
            <a:r>
              <a:rPr lang="en-US" sz="1600" dirty="0" smtClean="0"/>
              <a:t>and ATTENDED </a:t>
            </a:r>
            <a:r>
              <a:rPr lang="en-US" sz="1600" dirty="0" smtClean="0">
                <a:solidFill>
                  <a:srgbClr val="FF0000"/>
                </a:solidFill>
              </a:rPr>
              <a:t>(see the report)</a:t>
            </a:r>
          </a:p>
          <a:p>
            <a:pPr marL="1257300" lvl="2" indent="-342900">
              <a:buFont typeface="+mj-lt"/>
              <a:buAutoNum type="arabicPeriod"/>
            </a:pPr>
            <a:r>
              <a:rPr lang="en-US" sz="1600" dirty="0" smtClean="0"/>
              <a:t>AS THE PROJECT DID NOT REACH ITS GOALS FOR GENDER BALANCE  </a:t>
            </a:r>
            <a:r>
              <a:rPr lang="en-US" sz="1600" dirty="0" smtClean="0">
                <a:solidFill>
                  <a:srgbClr val="FF0000"/>
                </a:solidFill>
              </a:rPr>
              <a:t>(see  the report)</a:t>
            </a:r>
          </a:p>
          <a:p>
            <a:pPr marL="1257300" lvl="2" indent="-342900">
              <a:buFont typeface="+mj-lt"/>
              <a:buAutoNum type="arabicPeriod"/>
            </a:pPr>
            <a:r>
              <a:rPr lang="en-US" sz="1600" dirty="0" smtClean="0"/>
              <a:t>CLEAR DESCRIPTION OF HOW TRANSFER OF KNOWLWDGE IS IMPLEMENTED </a:t>
            </a:r>
            <a:r>
              <a:rPr lang="en-US" sz="1600" dirty="0" smtClean="0">
                <a:solidFill>
                  <a:srgbClr val="FF0000"/>
                </a:solidFill>
              </a:rPr>
              <a:t>(see  the report)</a:t>
            </a:r>
          </a:p>
        </p:txBody>
      </p:sp>
    </p:spTree>
    <p:extLst>
      <p:ext uri="{BB962C8B-B14F-4D97-AF65-F5344CB8AC3E}">
        <p14:creationId xmlns:p14="http://schemas.microsoft.com/office/powerpoint/2010/main" val="16206780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B087973-7D93-42FF-8EC3-9873FE3059B5}" type="slidenum">
              <a:rPr lang="it-IT" smtClean="0"/>
              <a:t>11</a:t>
            </a:fld>
            <a:endParaRPr lang="it-IT"/>
          </a:p>
        </p:txBody>
      </p:sp>
      <p:sp>
        <p:nvSpPr>
          <p:cNvPr id="5" name="Rectangle 4"/>
          <p:cNvSpPr/>
          <p:nvPr/>
        </p:nvSpPr>
        <p:spPr>
          <a:xfrm>
            <a:off x="-13403" y="86792"/>
            <a:ext cx="6919826" cy="8894743"/>
          </a:xfrm>
          <a:prstGeom prst="rect">
            <a:avLst/>
          </a:prstGeom>
        </p:spPr>
        <p:txBody>
          <a:bodyPr wrap="square">
            <a:spAutoFit/>
          </a:bodyPr>
          <a:lstStyle/>
          <a:p>
            <a:r>
              <a:rPr lang="en-US" b="1" dirty="0" smtClean="0">
                <a:solidFill>
                  <a:srgbClr val="00B050"/>
                </a:solidFill>
              </a:rPr>
              <a:t>WORK PROGRESS AND ACHIEVEMENTS DURING THE PERIOD</a:t>
            </a:r>
            <a:endParaRPr lang="it-IT" dirty="0" smtClean="0"/>
          </a:p>
          <a:p>
            <a:pPr marL="800100" lvl="1" indent="-342900">
              <a:buFont typeface="+mj-lt"/>
              <a:buAutoNum type="alphaLcParenR"/>
            </a:pPr>
            <a:r>
              <a:rPr lang="en-US" sz="1600" dirty="0" smtClean="0"/>
              <a:t>validate and integrate the already developed prototypes (WP2-“Infrastructure &amp; Integration” and WP4-“Architecture simulation”); </a:t>
            </a:r>
          </a:p>
          <a:p>
            <a:pPr marL="800100" lvl="1" indent="-342900">
              <a:buFont typeface="+mj-lt"/>
              <a:buAutoNum type="alphaLcParenR"/>
            </a:pPr>
            <a:r>
              <a:rPr lang="en-US" sz="1600" dirty="0" smtClean="0"/>
              <a:t>develop a new version of a more modern processor (WP1); </a:t>
            </a:r>
          </a:p>
          <a:p>
            <a:pPr marL="800100" lvl="1" indent="-342900">
              <a:buFont typeface="+mj-lt"/>
              <a:buAutoNum type="alphaLcParenR"/>
            </a:pPr>
            <a:r>
              <a:rPr lang="en-US" sz="1600" dirty="0" smtClean="0"/>
              <a:t>validate and integrate the new developed prototypes (WP2 &amp; WP4); </a:t>
            </a:r>
          </a:p>
          <a:p>
            <a:pPr marL="800100" lvl="1" indent="-342900">
              <a:buFont typeface="+mj-lt"/>
              <a:buAutoNum type="alphaLcParenR"/>
            </a:pPr>
            <a:r>
              <a:rPr lang="en-US" sz="1600" dirty="0" smtClean="0"/>
              <a:t>study of the FTK impact on the ATLAS trigger selections; </a:t>
            </a:r>
          </a:p>
          <a:p>
            <a:pPr marL="800100" lvl="1" indent="-342900">
              <a:buFont typeface="+mj-lt"/>
              <a:buAutoNum type="alphaLcParenR"/>
            </a:pPr>
            <a:r>
              <a:rPr lang="en-US" sz="1600" dirty="0" smtClean="0"/>
              <a:t>study and optimize the infrastructures to be installed at CERN; </a:t>
            </a:r>
          </a:p>
          <a:p>
            <a:pPr marL="800100" lvl="1" indent="-342900">
              <a:buFont typeface="+mj-lt"/>
              <a:buAutoNum type="alphaLcParenR"/>
            </a:pPr>
            <a:r>
              <a:rPr lang="en-US" sz="1600" dirty="0" smtClean="0"/>
              <a:t>install the demonstrator at CERN as a first step of the commissioning (WP3); </a:t>
            </a:r>
          </a:p>
          <a:p>
            <a:pPr marL="800100" lvl="1" indent="-342900">
              <a:buFont typeface="+mj-lt"/>
              <a:buAutoNum type="alphaLcParenR"/>
            </a:pPr>
            <a:r>
              <a:rPr lang="en-US" sz="1600" dirty="0" smtClean="0"/>
              <a:t>expand and anticipate the original project program; </a:t>
            </a:r>
          </a:p>
          <a:p>
            <a:pPr marL="800100" lvl="1" indent="-342900">
              <a:buFont typeface="+mj-lt"/>
              <a:buAutoNum type="alphaLcParenR"/>
            </a:pPr>
            <a:r>
              <a:rPr lang="en-US" sz="1600" dirty="0" smtClean="0"/>
              <a:t>WP6 activities</a:t>
            </a:r>
            <a:endParaRPr lang="en-GB" sz="1600" dirty="0" smtClean="0"/>
          </a:p>
          <a:p>
            <a:r>
              <a:rPr lang="en-US" b="1" dirty="0" smtClean="0">
                <a:solidFill>
                  <a:srgbClr val="00B050"/>
                </a:solidFill>
              </a:rPr>
              <a:t>DELIVERABLES AND MILESTONES TABLE</a:t>
            </a:r>
          </a:p>
          <a:p>
            <a:pPr marL="1200150" lvl="2" indent="-285750">
              <a:buFont typeface="Arial" panose="020B0604020202020204" pitchFamily="34" charset="0"/>
              <a:buChar char="•"/>
            </a:pPr>
            <a:r>
              <a:rPr lang="it-IT" sz="1600" dirty="0" smtClean="0"/>
              <a:t>SECONDMENT / RECRUITMENT  </a:t>
            </a:r>
          </a:p>
          <a:p>
            <a:pPr marL="1200150" lvl="2" indent="-285750">
              <a:buFont typeface="Arial" panose="020B0604020202020204" pitchFamily="34" charset="0"/>
              <a:buChar char="•"/>
            </a:pPr>
            <a:r>
              <a:rPr lang="en-US" sz="1600" dirty="0" smtClean="0"/>
              <a:t>INTERNATIONAL CONFERENCES / EVENTS OPEN TO EXTERNAL RESEARCHERS</a:t>
            </a:r>
          </a:p>
          <a:p>
            <a:pPr marL="1200150" lvl="2" indent="-285750">
              <a:buFont typeface="Arial" panose="020B0604020202020204" pitchFamily="34" charset="0"/>
              <a:buChar char="•"/>
            </a:pPr>
            <a:r>
              <a:rPr lang="it-IT" sz="1600" dirty="0" smtClean="0"/>
              <a:t>MILESTONES</a:t>
            </a:r>
          </a:p>
          <a:p>
            <a:pPr marL="1200150" lvl="2" indent="-285750">
              <a:buFont typeface="Arial" panose="020B0604020202020204" pitchFamily="34" charset="0"/>
              <a:buChar char="•"/>
            </a:pPr>
            <a:r>
              <a:rPr lang="it-IT" sz="1600" dirty="0" smtClean="0"/>
              <a:t>ADDITIONAL INFORMATION  </a:t>
            </a:r>
            <a:r>
              <a:rPr lang="it-IT" sz="1600" dirty="0" smtClean="0">
                <a:solidFill>
                  <a:srgbClr val="FF0000"/>
                </a:solidFill>
              </a:rPr>
              <a:t>(Beccherle is missing)</a:t>
            </a:r>
            <a:endParaRPr lang="en-US" sz="1600" dirty="0" smtClean="0">
              <a:solidFill>
                <a:srgbClr val="FF0000"/>
              </a:solidFill>
            </a:endParaRPr>
          </a:p>
          <a:p>
            <a:r>
              <a:rPr lang="en-US" b="1" dirty="0" smtClean="0">
                <a:solidFill>
                  <a:srgbClr val="00B050"/>
                </a:solidFill>
              </a:rPr>
              <a:t>DISSEMINATION ACTIVITIEs</a:t>
            </a:r>
          </a:p>
          <a:p>
            <a:r>
              <a:rPr lang="en-US" b="1" dirty="0" smtClean="0">
                <a:solidFill>
                  <a:srgbClr val="00B050"/>
                </a:solidFill>
              </a:rPr>
              <a:t>PROJECT MANAGEMENT</a:t>
            </a:r>
          </a:p>
          <a:p>
            <a:r>
              <a:rPr lang="en-US" sz="1600" dirty="0"/>
              <a:t>PROJECT MANAGEMENT</a:t>
            </a:r>
          </a:p>
          <a:p>
            <a:pPr marL="285750" indent="-285750">
              <a:buFont typeface="Arial" panose="020B0604020202020204" pitchFamily="34" charset="0"/>
              <a:buChar char="•"/>
            </a:pPr>
            <a:r>
              <a:rPr lang="en-US" sz="1600" dirty="0" smtClean="0"/>
              <a:t>CONSORTIUM </a:t>
            </a:r>
            <a:r>
              <a:rPr lang="en-US" sz="1600" dirty="0"/>
              <a:t>MANAGEMENT TASKS AND ACHIEVEMENTS;</a:t>
            </a:r>
          </a:p>
          <a:p>
            <a:pPr marL="800100" lvl="1" indent="-342900">
              <a:buFont typeface="+mj-lt"/>
              <a:buAutoNum type="arabicPeriod"/>
            </a:pPr>
            <a:r>
              <a:rPr lang="en-US" sz="1600" dirty="0" smtClean="0"/>
              <a:t>Organization </a:t>
            </a:r>
            <a:r>
              <a:rPr lang="en-US" sz="1600" dirty="0"/>
              <a:t>of the network (task delegation, reporting</a:t>
            </a:r>
            <a:r>
              <a:rPr lang="en-US" sz="1600" dirty="0" smtClean="0"/>
              <a:t>)</a:t>
            </a:r>
          </a:p>
          <a:p>
            <a:pPr marL="342900" indent="-342900">
              <a:buFont typeface="Arial" panose="020B0604020202020204" pitchFamily="34" charset="0"/>
              <a:buChar char="•"/>
            </a:pPr>
            <a:r>
              <a:rPr lang="en-US" sz="1600" dirty="0" smtClean="0"/>
              <a:t>PROJETC PLANNING AND STATUS - from management point of view</a:t>
            </a:r>
          </a:p>
          <a:p>
            <a:pPr marL="800100" lvl="1" indent="-342900">
              <a:buFont typeface="+mj-lt"/>
              <a:buAutoNum type="arabicPeriod"/>
            </a:pPr>
            <a:r>
              <a:rPr lang="en-US" sz="1400" dirty="0" smtClean="0"/>
              <a:t>Rules for effective decision making</a:t>
            </a:r>
          </a:p>
          <a:p>
            <a:pPr marL="800100" lvl="1" indent="-342900">
              <a:buFont typeface="+mj-lt"/>
              <a:buAutoNum type="arabicPeriod"/>
            </a:pPr>
            <a:r>
              <a:rPr lang="en-US" sz="1400" dirty="0" smtClean="0"/>
              <a:t>Methods and tools for effective network communication</a:t>
            </a:r>
          </a:p>
          <a:p>
            <a:pPr marL="800100" lvl="1" indent="-342900">
              <a:buFont typeface="+mj-lt"/>
              <a:buAutoNum type="arabicPeriod"/>
            </a:pPr>
            <a:r>
              <a:rPr lang="it-IT" sz="1400" dirty="0" smtClean="0"/>
              <a:t>Financial management</a:t>
            </a:r>
          </a:p>
          <a:p>
            <a:pPr marL="800100" lvl="1" indent="-342900">
              <a:buFont typeface="+mj-lt"/>
              <a:buAutoNum type="arabicPeriod"/>
            </a:pPr>
            <a:r>
              <a:rPr lang="it-IT" sz="1400" dirty="0" smtClean="0"/>
              <a:t>Recruitment strategy</a:t>
            </a:r>
          </a:p>
          <a:p>
            <a:pPr marL="800100" lvl="1" indent="-342900">
              <a:buFont typeface="+mj-lt"/>
              <a:buAutoNum type="arabicPeriod"/>
            </a:pPr>
            <a:r>
              <a:rPr lang="it-IT" sz="1400" dirty="0" smtClean="0"/>
              <a:t>GENDER ASPECT</a:t>
            </a:r>
          </a:p>
          <a:p>
            <a:pPr marL="800100" lvl="1" indent="-342900">
              <a:buFont typeface="+mj-lt"/>
              <a:buAutoNum type="arabicPeriod"/>
            </a:pPr>
            <a:r>
              <a:rPr lang="it-IT" sz="1400" dirty="0" smtClean="0"/>
              <a:t>INTELLECTUAL PROPERTY</a:t>
            </a:r>
          </a:p>
          <a:p>
            <a:pPr marL="800100" lvl="1" indent="-342900">
              <a:buFont typeface="+mj-lt"/>
              <a:buAutoNum type="arabicPeriod"/>
            </a:pPr>
            <a:r>
              <a:rPr lang="en-US" sz="1400" dirty="0" smtClean="0"/>
              <a:t>LIST OF PROJECT MEETINGS, DATES AND VENUE</a:t>
            </a:r>
          </a:p>
          <a:p>
            <a:pPr marL="800100" lvl="1" indent="-342900">
              <a:buFont typeface="+mj-lt"/>
              <a:buAutoNum type="arabicPeriod"/>
            </a:pPr>
            <a:r>
              <a:rPr lang="en-US" sz="1400" dirty="0" smtClean="0"/>
              <a:t>CO-ORDINATION ACTIVITIES, COMMUNICATION BETWEEN BENEFICIARIEs</a:t>
            </a:r>
          </a:p>
          <a:p>
            <a:pPr marL="800100" lvl="1" indent="-342900">
              <a:buFont typeface="+mj-lt"/>
              <a:buAutoNum type="arabicPeriod"/>
            </a:pPr>
            <a:r>
              <a:rPr lang="en-US" sz="1400" dirty="0" smtClean="0"/>
              <a:t>POSSIBLE CO-OPERATION WITH OTHER PROJECT</a:t>
            </a:r>
          </a:p>
          <a:p>
            <a:pPr marL="800100" lvl="1" indent="-342900">
              <a:buFont typeface="+mj-lt"/>
              <a:buAutoNum type="arabicPeriod"/>
            </a:pPr>
            <a:r>
              <a:rPr lang="en-US" sz="1400" dirty="0" smtClean="0"/>
              <a:t>- DEVELOPMENT OF THE PROJECT </a:t>
            </a:r>
            <a:r>
              <a:rPr lang="en-US" sz="1400" dirty="0" err="1" smtClean="0"/>
              <a:t>WEBSITe</a:t>
            </a:r>
            <a:endParaRPr lang="en-US" sz="1400" dirty="0" smtClean="0"/>
          </a:p>
          <a:p>
            <a:pPr marL="800100" lvl="1" indent="-342900">
              <a:buFont typeface="+mj-lt"/>
              <a:buAutoNum type="arabicPeriod"/>
            </a:pPr>
            <a:r>
              <a:rPr lang="en-US" sz="1400" dirty="0" smtClean="0"/>
              <a:t>JUSTIFICATION OF REAL COSTS (MANAGEMENT COSTS)</a:t>
            </a:r>
            <a:endParaRPr lang="en-US" dirty="0" smtClean="0"/>
          </a:p>
          <a:p>
            <a:pPr marL="800100" lvl="1" indent="-342900">
              <a:buFont typeface="+mj-lt"/>
              <a:buAutoNum type="arabicPeriod"/>
            </a:pPr>
            <a:r>
              <a:rPr lang="it-IT" sz="1400" dirty="0" smtClean="0"/>
              <a:t>ETHICAL ISSUES; 13. CHANGES IN THE CONSORTIUM;</a:t>
            </a:r>
          </a:p>
          <a:p>
            <a:pPr marL="800100" lvl="1" indent="-342900">
              <a:buFont typeface="+mj-lt"/>
              <a:buAutoNum type="arabicPeriod"/>
            </a:pPr>
            <a:r>
              <a:rPr lang="en-US" sz="1400" dirty="0" smtClean="0"/>
              <a:t>CHANGES TO THE LEGAL STATUS of any of the beneficiaries</a:t>
            </a:r>
          </a:p>
          <a:p>
            <a:pPr marL="800100" lvl="1" indent="-342900">
              <a:buFont typeface="+mj-lt"/>
              <a:buAutoNum type="arabicPeriod"/>
            </a:pPr>
            <a:r>
              <a:rPr lang="en-US" sz="1400" dirty="0" smtClean="0"/>
              <a:t>IMPACT OF POSSIBLE DEVIATIONS from the planned milestones &amp; deliverables</a:t>
            </a:r>
          </a:p>
        </p:txBody>
      </p:sp>
    </p:spTree>
    <p:extLst>
      <p:ext uri="{BB962C8B-B14F-4D97-AF65-F5344CB8AC3E}">
        <p14:creationId xmlns:p14="http://schemas.microsoft.com/office/powerpoint/2010/main" val="29589842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332656" y="395536"/>
            <a:ext cx="6408712" cy="4114800"/>
          </a:xfrm>
        </p:spPr>
        <p:txBody>
          <a:bodyPr/>
          <a:lstStyle/>
          <a:p>
            <a:r>
              <a:rPr lang="en-US" sz="1800" b="1" dirty="0">
                <a:solidFill>
                  <a:srgbClr val="00B050"/>
                </a:solidFill>
                <a:latin typeface="Arial" panose="020B0604020202020204" pitchFamily="34" charset="0"/>
                <a:cs typeface="Arial" panose="020B0604020202020204" pitchFamily="34" charset="0"/>
              </a:rPr>
              <a:t>FINANCIAL STATEMENTS – FORM C AND SUMMARY </a:t>
            </a:r>
            <a:r>
              <a:rPr lang="en-US" sz="1800" b="1" dirty="0" smtClean="0">
                <a:solidFill>
                  <a:srgbClr val="00B050"/>
                </a:solidFill>
                <a:latin typeface="Arial" panose="020B0604020202020204" pitchFamily="34" charset="0"/>
                <a:cs typeface="Arial" panose="020B0604020202020204" pitchFamily="34" charset="0"/>
              </a:rPr>
              <a:t>FINANCIAL REPORT</a:t>
            </a:r>
          </a:p>
          <a:p>
            <a:endParaRPr lang="en-US" sz="1800" b="1" dirty="0">
              <a:solidFill>
                <a:srgbClr val="00B050"/>
              </a:solidFill>
              <a:latin typeface="Arial" panose="020B0604020202020204" pitchFamily="34" charset="0"/>
              <a:cs typeface="Arial" panose="020B0604020202020204" pitchFamily="34" charset="0"/>
            </a:endParaRPr>
          </a:p>
          <a:p>
            <a:r>
              <a:rPr lang="en-US" sz="1800" b="1" dirty="0" smtClean="0">
                <a:solidFill>
                  <a:srgbClr val="00B050"/>
                </a:solidFill>
                <a:latin typeface="Arial" panose="020B0604020202020204" pitchFamily="34" charset="0"/>
                <a:cs typeface="Arial" panose="020B0604020202020204" pitchFamily="34" charset="0"/>
              </a:rPr>
              <a:t>CERTIFICATES</a:t>
            </a:r>
          </a:p>
          <a:p>
            <a:endParaRPr lang="en-US" sz="1800" b="1" dirty="0">
              <a:solidFill>
                <a:srgbClr val="00B050"/>
              </a:solidFill>
              <a:latin typeface="Arial" panose="020B0604020202020204" pitchFamily="34" charset="0"/>
              <a:cs typeface="Arial" panose="020B0604020202020204" pitchFamily="34" charset="0"/>
            </a:endParaRPr>
          </a:p>
          <a:p>
            <a:endParaRPr lang="en-US" sz="1800" b="1" dirty="0" smtClean="0">
              <a:solidFill>
                <a:srgbClr val="00B050"/>
              </a:solidFill>
              <a:latin typeface="Arial" panose="020B0604020202020204" pitchFamily="34" charset="0"/>
              <a:cs typeface="Arial" panose="020B0604020202020204" pitchFamily="34" charset="0"/>
            </a:endParaRPr>
          </a:p>
          <a:p>
            <a:endParaRPr lang="en-US" sz="1800" b="1" dirty="0">
              <a:solidFill>
                <a:srgbClr val="00B050"/>
              </a:solidFill>
              <a:latin typeface="Arial" panose="020B0604020202020204" pitchFamily="34" charset="0"/>
              <a:cs typeface="Arial" panose="020B0604020202020204" pitchFamily="34" charset="0"/>
            </a:endParaRPr>
          </a:p>
          <a:p>
            <a:endParaRPr lang="en-US" sz="1800" b="1" dirty="0" smtClean="0">
              <a:solidFill>
                <a:srgbClr val="00B050"/>
              </a:solidFill>
              <a:latin typeface="Arial" panose="020B0604020202020204" pitchFamily="34" charset="0"/>
              <a:cs typeface="Arial" panose="020B0604020202020204" pitchFamily="34" charset="0"/>
            </a:endParaRPr>
          </a:p>
          <a:p>
            <a:endParaRPr lang="en-US" sz="1800" b="1" dirty="0" smtClean="0">
              <a:solidFill>
                <a:srgbClr val="00B050"/>
              </a:solidFill>
              <a:latin typeface="Arial" panose="020B0604020202020204" pitchFamily="34" charset="0"/>
              <a:cs typeface="Arial" panose="020B0604020202020204" pitchFamily="34" charset="0"/>
            </a:endParaRPr>
          </a:p>
          <a:p>
            <a:endParaRPr lang="en-US" sz="1800" b="1" dirty="0">
              <a:solidFill>
                <a:srgbClr val="00B050"/>
              </a:solidFill>
              <a:latin typeface="Arial" panose="020B0604020202020204" pitchFamily="34" charset="0"/>
              <a:cs typeface="Arial" panose="020B0604020202020204" pitchFamily="34" charset="0"/>
            </a:endParaRPr>
          </a:p>
          <a:p>
            <a:endParaRPr lang="en-US" sz="1800" b="1" dirty="0" smtClean="0">
              <a:solidFill>
                <a:srgbClr val="00B050"/>
              </a:solidFill>
              <a:latin typeface="Arial" panose="020B0604020202020204" pitchFamily="34" charset="0"/>
              <a:cs typeface="Arial" panose="020B0604020202020204" pitchFamily="34" charset="0"/>
            </a:endParaRPr>
          </a:p>
          <a:p>
            <a:endParaRPr lang="en-US" sz="1800" b="1" dirty="0">
              <a:solidFill>
                <a:srgbClr val="00B050"/>
              </a:solidFill>
              <a:latin typeface="Arial" panose="020B0604020202020204" pitchFamily="34" charset="0"/>
              <a:cs typeface="Arial" panose="020B0604020202020204" pitchFamily="34" charset="0"/>
            </a:endParaRPr>
          </a:p>
          <a:p>
            <a:pPr algn="ctr"/>
            <a:r>
              <a:rPr lang="en-US" sz="4000" b="1" dirty="0" smtClean="0">
                <a:solidFill>
                  <a:srgbClr val="FF0000"/>
                </a:solidFill>
                <a:latin typeface="Arial" panose="020B0604020202020204" pitchFamily="34" charset="0"/>
                <a:cs typeface="Arial" panose="020B0604020202020204" pitchFamily="34" charset="0"/>
              </a:rPr>
              <a:t>THANKS</a:t>
            </a:r>
            <a:endParaRPr lang="en-US" sz="4000" b="1" dirty="0">
              <a:solidFill>
                <a:srgbClr val="FF0000"/>
              </a:solidFill>
              <a:latin typeface="Arial" panose="020B0604020202020204" pitchFamily="34" charset="0"/>
              <a:cs typeface="Arial" panose="020B0604020202020204" pitchFamily="34" charset="0"/>
            </a:endParaRPr>
          </a:p>
          <a:p>
            <a:endParaRPr lang="it-IT" sz="1800" b="1" dirty="0">
              <a:solidFill>
                <a:srgbClr val="00B05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7B087973-7D93-42FF-8EC3-9873FE3059B5}" type="slidenum">
              <a:rPr lang="it-IT" smtClean="0"/>
              <a:t>12</a:t>
            </a:fld>
            <a:endParaRPr lang="it-IT"/>
          </a:p>
        </p:txBody>
      </p:sp>
    </p:spTree>
    <p:extLst>
      <p:ext uri="{BB962C8B-B14F-4D97-AF65-F5344CB8AC3E}">
        <p14:creationId xmlns:p14="http://schemas.microsoft.com/office/powerpoint/2010/main" val="2647384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476672" y="2411760"/>
            <a:ext cx="5805264" cy="5845569"/>
          </a:xfrm>
        </p:spPr>
        <p:txBody>
          <a:bodyPr/>
          <a:lstStyle/>
          <a:p>
            <a:r>
              <a:rPr lang="it-IT" sz="1800" dirty="0" smtClean="0">
                <a:latin typeface="Arial" panose="020B0604020202020204" pitchFamily="34" charset="0"/>
                <a:cs typeface="Arial" panose="020B0604020202020204" pitchFamily="34" charset="0"/>
              </a:rPr>
              <a:t>A  Executive </a:t>
            </a:r>
            <a:r>
              <a:rPr lang="it-IT" sz="1800" dirty="0">
                <a:latin typeface="Arial" panose="020B0604020202020204" pitchFamily="34" charset="0"/>
                <a:cs typeface="Arial" panose="020B0604020202020204" pitchFamily="34" charset="0"/>
              </a:rPr>
              <a:t>summary: Comments, </a:t>
            </a:r>
            <a:r>
              <a:rPr lang="it-IT" sz="1800" dirty="0" smtClean="0">
                <a:latin typeface="Arial" panose="020B0604020202020204" pitchFamily="34" charset="0"/>
                <a:cs typeface="Arial" panose="020B0604020202020204" pitchFamily="34" charset="0"/>
              </a:rPr>
              <a:t>in </a:t>
            </a:r>
            <a:r>
              <a:rPr lang="en-US" sz="1800" dirty="0" smtClean="0">
                <a:latin typeface="Arial" panose="020B0604020202020204" pitchFamily="34" charset="0"/>
                <a:cs typeface="Arial" panose="020B0604020202020204" pitchFamily="34" charset="0"/>
              </a:rPr>
              <a:t>particular </a:t>
            </a:r>
            <a:r>
              <a:rPr lang="en-US" sz="1800" dirty="0">
                <a:latin typeface="Arial" panose="020B0604020202020204" pitchFamily="34" charset="0"/>
                <a:cs typeface="Arial" panose="020B0604020202020204" pitchFamily="34" charset="0"/>
              </a:rPr>
              <a:t>highlighting the research </a:t>
            </a:r>
            <a:r>
              <a:rPr lang="en-US" sz="1800" dirty="0" smtClean="0">
                <a:latin typeface="Arial" panose="020B0604020202020204" pitchFamily="34" charset="0"/>
                <a:cs typeface="Arial" panose="020B0604020202020204" pitchFamily="34" charset="0"/>
              </a:rPr>
              <a:t>training and </a:t>
            </a:r>
            <a:r>
              <a:rPr lang="en-US" sz="1800" dirty="0">
                <a:latin typeface="Arial" panose="020B0604020202020204" pitchFamily="34" charset="0"/>
                <a:cs typeface="Arial" panose="020B0604020202020204" pitchFamily="34" charset="0"/>
              </a:rPr>
              <a:t>career development achievements, the</a:t>
            </a:r>
          </a:p>
          <a:p>
            <a:r>
              <a:rPr lang="it-IT" sz="1800" dirty="0">
                <a:latin typeface="Arial" panose="020B0604020202020204" pitchFamily="34" charset="0"/>
                <a:cs typeface="Arial" panose="020B0604020202020204" pitchFamily="34" charset="0"/>
              </a:rPr>
              <a:t>scientific/technical achievements of </a:t>
            </a:r>
            <a:r>
              <a:rPr lang="it-IT" sz="1800" dirty="0" smtClean="0">
                <a:latin typeface="Arial" panose="020B0604020202020204" pitchFamily="34" charset="0"/>
                <a:cs typeface="Arial" panose="020B0604020202020204" pitchFamily="34" charset="0"/>
              </a:rPr>
              <a:t>the </a:t>
            </a:r>
            <a:r>
              <a:rPr lang="en-US" sz="1800" dirty="0" smtClean="0">
                <a:latin typeface="Arial" panose="020B0604020202020204" pitchFamily="34" charset="0"/>
                <a:cs typeface="Arial" panose="020B0604020202020204" pitchFamily="34" charset="0"/>
              </a:rPr>
              <a:t>project</a:t>
            </a:r>
            <a:r>
              <a:rPr lang="en-US" sz="1800" dirty="0">
                <a:latin typeface="Arial" panose="020B0604020202020204" pitchFamily="34" charset="0"/>
                <a:cs typeface="Arial" panose="020B0604020202020204" pitchFamily="34" charset="0"/>
              </a:rPr>
              <a:t>, its contribution to the State of the </a:t>
            </a:r>
            <a:r>
              <a:rPr lang="en-US" sz="1800" dirty="0" smtClean="0">
                <a:latin typeface="Arial" panose="020B0604020202020204" pitchFamily="34" charset="0"/>
                <a:cs typeface="Arial" panose="020B0604020202020204" pitchFamily="34" charset="0"/>
              </a:rPr>
              <a:t>Art </a:t>
            </a:r>
            <a:r>
              <a:rPr lang="it-IT" sz="1800" dirty="0" smtClean="0">
                <a:latin typeface="Arial" panose="020B0604020202020204" pitchFamily="34" charset="0"/>
                <a:cs typeface="Arial" panose="020B0604020202020204" pitchFamily="34" charset="0"/>
              </a:rPr>
              <a:t>and </a:t>
            </a:r>
            <a:r>
              <a:rPr lang="it-IT" sz="1800" dirty="0">
                <a:latin typeface="Arial" panose="020B0604020202020204" pitchFamily="34" charset="0"/>
                <a:cs typeface="Arial" panose="020B0604020202020204" pitchFamily="34" charset="0"/>
              </a:rPr>
              <a:t>its impact</a:t>
            </a:r>
            <a:r>
              <a:rPr lang="it-IT" dirty="0" smtClean="0">
                <a:latin typeface="Arial" panose="020B0604020202020204" pitchFamily="34" charset="0"/>
                <a:cs typeface="Arial" panose="020B0604020202020204" pitchFamily="34" charset="0"/>
              </a:rPr>
              <a:t>:</a:t>
            </a:r>
            <a:endParaRPr lang="en-GB" dirty="0" smtClean="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US" sz="1800" dirty="0" smtClean="0">
                <a:solidFill>
                  <a:srgbClr val="FF0000"/>
                </a:solidFill>
                <a:latin typeface="Arial" panose="020B0604020202020204" pitchFamily="34" charset="0"/>
                <a:cs typeface="Arial" panose="020B0604020202020204" pitchFamily="34" charset="0"/>
              </a:rPr>
              <a:t>…… The training activities were executed according to the initial schedule, with all the participants well engaged in the specific training and research activities. The research achievements of the first two years were the following: the design and manufacturing of a new Associative Memory chip, suitable to validate the  functionality of the new I/O board;</a:t>
            </a:r>
          </a:p>
          <a:p>
            <a:endParaRPr lang="en-US" sz="1800" dirty="0">
              <a:solidFill>
                <a:srgbClr val="FF0000"/>
              </a:solidFill>
              <a:latin typeface="Arial" panose="020B0604020202020204" pitchFamily="34" charset="0"/>
              <a:cs typeface="Arial" panose="020B0604020202020204" pitchFamily="34" charset="0"/>
            </a:endParaRPr>
          </a:p>
          <a:p>
            <a:endParaRPr lang="en-US" sz="1800" dirty="0" smtClean="0">
              <a:solidFill>
                <a:srgbClr val="FF0000"/>
              </a:solidFill>
              <a:latin typeface="Arial" panose="020B0604020202020204" pitchFamily="34" charset="0"/>
              <a:cs typeface="Arial" panose="020B0604020202020204" pitchFamily="34" charset="0"/>
            </a:endParaRPr>
          </a:p>
          <a:p>
            <a:endParaRPr lang="en-US" sz="1800" dirty="0">
              <a:solidFill>
                <a:srgbClr val="FF0000"/>
              </a:solidFill>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B</a:t>
            </a:r>
            <a:r>
              <a:rPr lang="en-US" sz="1800" dirty="0" smtClean="0">
                <a:latin typeface="Arial" panose="020B0604020202020204" pitchFamily="34" charset="0"/>
                <a:cs typeface="Arial" panose="020B0604020202020204" pitchFamily="34" charset="0"/>
              </a:rPr>
              <a:t>. Overall assessment/Progress </a:t>
            </a:r>
          </a:p>
          <a:p>
            <a:r>
              <a:rPr lang="en-US" sz="1800" dirty="0" smtClean="0">
                <a:solidFill>
                  <a:srgbClr val="FF0000"/>
                </a:solidFill>
                <a:latin typeface="Arial" panose="020B0604020202020204" pitchFamily="34" charset="0"/>
                <a:cs typeface="Arial" panose="020B0604020202020204" pitchFamily="34" charset="0"/>
              </a:rPr>
              <a:t>Good progress (the project has achieved most of its objectives and technical goals for the period with relatively minor deviations</a:t>
            </a:r>
          </a:p>
          <a:p>
            <a:endParaRPr lang="en-US" sz="1800" dirty="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7B087973-7D93-42FF-8EC3-9873FE3059B5}" type="slidenum">
              <a:rPr lang="it-IT" smtClean="0"/>
              <a:t>2</a:t>
            </a:fld>
            <a:endParaRPr lang="it-IT"/>
          </a:p>
        </p:txBody>
      </p:sp>
      <p:sp>
        <p:nvSpPr>
          <p:cNvPr id="5" name="Slide Image Placeholder 1"/>
          <p:cNvSpPr>
            <a:spLocks noGrp="1" noRot="1" noChangeAspect="1"/>
          </p:cNvSpPr>
          <p:nvPr>
            <p:ph type="sldImg" idx="2"/>
          </p:nvPr>
        </p:nvSpPr>
        <p:spPr>
          <a:xfrm>
            <a:off x="332656" y="46382"/>
            <a:ext cx="6048672" cy="1259023"/>
          </a:xfrm>
        </p:spPr>
      </p:sp>
      <p:sp>
        <p:nvSpPr>
          <p:cNvPr id="6" name="Rectangle 5"/>
          <p:cNvSpPr/>
          <p:nvPr/>
        </p:nvSpPr>
        <p:spPr>
          <a:xfrm>
            <a:off x="1004380" y="190398"/>
            <a:ext cx="4555158" cy="1200329"/>
          </a:xfrm>
          <a:prstGeom prst="rect">
            <a:avLst/>
          </a:prstGeom>
        </p:spPr>
        <p:txBody>
          <a:bodyPr wrap="none">
            <a:spAutoFit/>
          </a:bodyPr>
          <a:lstStyle/>
          <a:p>
            <a:pPr algn="ctr"/>
            <a:r>
              <a:rPr lang="it-IT" sz="3200" b="1" dirty="0">
                <a:solidFill>
                  <a:srgbClr val="FF0000"/>
                </a:solidFill>
              </a:rPr>
              <a:t>Project Review </a:t>
            </a:r>
            <a:r>
              <a:rPr lang="it-IT" sz="3200" b="1" dirty="0" smtClean="0">
                <a:solidFill>
                  <a:srgbClr val="FF0000"/>
                </a:solidFill>
              </a:rPr>
              <a:t>Report</a:t>
            </a:r>
          </a:p>
          <a:p>
            <a:r>
              <a:rPr lang="en-US" sz="2000" b="1" dirty="0"/>
              <a:t>Name of PO: </a:t>
            </a:r>
            <a:r>
              <a:rPr lang="en-US" sz="2000" dirty="0" err="1"/>
              <a:t>Ms</a:t>
            </a:r>
            <a:r>
              <a:rPr lang="en-US" sz="2000" dirty="0"/>
              <a:t> </a:t>
            </a:r>
            <a:r>
              <a:rPr lang="en-US" sz="2000" dirty="0" err="1"/>
              <a:t>Athina</a:t>
            </a:r>
            <a:r>
              <a:rPr lang="en-US" sz="2000" dirty="0"/>
              <a:t> ZAMPARA</a:t>
            </a:r>
          </a:p>
          <a:p>
            <a:r>
              <a:rPr lang="it-IT" sz="2000" b="1" dirty="0"/>
              <a:t>Expert Reviewer: </a:t>
            </a:r>
            <a:r>
              <a:rPr lang="it-IT" sz="2000" dirty="0"/>
              <a:t>Octavian </a:t>
            </a:r>
            <a:r>
              <a:rPr lang="it-IT" sz="2000" dirty="0" smtClean="0"/>
              <a:t>BUIU</a:t>
            </a:r>
            <a:endParaRPr lang="it-IT" sz="2000" dirty="0"/>
          </a:p>
        </p:txBody>
      </p:sp>
      <p:sp>
        <p:nvSpPr>
          <p:cNvPr id="7" name="Rectangle 6"/>
          <p:cNvSpPr/>
          <p:nvPr/>
        </p:nvSpPr>
        <p:spPr>
          <a:xfrm>
            <a:off x="1531608" y="1619671"/>
            <a:ext cx="3500702" cy="584775"/>
          </a:xfrm>
          <a:prstGeom prst="rect">
            <a:avLst/>
          </a:prstGeom>
        </p:spPr>
        <p:txBody>
          <a:bodyPr wrap="none">
            <a:spAutoFit/>
          </a:bodyPr>
          <a:lstStyle/>
          <a:p>
            <a:r>
              <a:rPr lang="it-IT" sz="3200" b="1" dirty="0"/>
              <a:t>Overall Assessment</a:t>
            </a:r>
            <a:endParaRPr lang="it-IT" sz="3200" dirty="0"/>
          </a:p>
        </p:txBody>
      </p:sp>
    </p:spTree>
    <p:extLst>
      <p:ext uri="{BB962C8B-B14F-4D97-AF65-F5344CB8AC3E}">
        <p14:creationId xmlns:p14="http://schemas.microsoft.com/office/powerpoint/2010/main" val="2502801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80728" y="258107"/>
            <a:ext cx="4572000" cy="717848"/>
          </a:xfrm>
        </p:spPr>
      </p:sp>
      <p:sp>
        <p:nvSpPr>
          <p:cNvPr id="3" name="Notes Placeholder 2"/>
          <p:cNvSpPr>
            <a:spLocks noGrp="1"/>
          </p:cNvSpPr>
          <p:nvPr>
            <p:ph type="body" idx="1"/>
          </p:nvPr>
        </p:nvSpPr>
        <p:spPr>
          <a:xfrm>
            <a:off x="11584" y="1115616"/>
            <a:ext cx="6669360" cy="7812360"/>
          </a:xfrm>
        </p:spPr>
        <p:txBody>
          <a:bodyPr/>
          <a:lstStyle/>
          <a:p>
            <a:r>
              <a:rPr lang="en-US" sz="2400" dirty="0" smtClean="0">
                <a:solidFill>
                  <a:srgbClr val="FF0000"/>
                </a:solidFill>
                <a:latin typeface="Arial" panose="020B0604020202020204" pitchFamily="34" charset="0"/>
                <a:cs typeface="Arial" panose="020B0604020202020204" pitchFamily="34" charset="0"/>
              </a:rPr>
              <a:t>The project made a good progress in achieving its objectives, …… </a:t>
            </a:r>
          </a:p>
          <a:p>
            <a:endParaRPr lang="en-US" sz="2400" dirty="0">
              <a:solidFill>
                <a:srgbClr val="FF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smtClean="0">
                <a:solidFill>
                  <a:srgbClr val="FF0000"/>
                </a:solidFill>
                <a:latin typeface="Arial" panose="020B0604020202020204" pitchFamily="34" charset="0"/>
                <a:cs typeface="Arial" panose="020B0604020202020204" pitchFamily="34" charset="0"/>
              </a:rPr>
              <a:t>There are </a:t>
            </a:r>
            <a:r>
              <a:rPr lang="en-US" sz="2400" b="1" dirty="0" smtClean="0">
                <a:solidFill>
                  <a:srgbClr val="0070C0"/>
                </a:solidFill>
                <a:latin typeface="Arial" panose="020B0604020202020204" pitchFamily="34" charset="0"/>
                <a:cs typeface="Arial" panose="020B0604020202020204" pitchFamily="34" charset="0"/>
              </a:rPr>
              <a:t>some minor deviations related to: a. delay in the production of the Associative Memory chip</a:t>
            </a:r>
            <a:r>
              <a:rPr lang="en-US" sz="2400" dirty="0" smtClean="0">
                <a:solidFill>
                  <a:srgbClr val="FF0000"/>
                </a:solidFill>
                <a:latin typeface="Arial" panose="020B0604020202020204" pitchFamily="34" charset="0"/>
                <a:cs typeface="Arial" panose="020B0604020202020204" pitchFamily="34" charset="0"/>
              </a:rPr>
              <a:t>, …… </a:t>
            </a:r>
          </a:p>
          <a:p>
            <a:pPr marL="342900" indent="-342900">
              <a:buFont typeface="Arial" panose="020B0604020202020204" pitchFamily="34" charset="0"/>
              <a:buChar char="•"/>
            </a:pPr>
            <a:endParaRPr lang="en-US" sz="2400" dirty="0" smtClean="0">
              <a:solidFill>
                <a:srgbClr val="FF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smtClean="0">
                <a:solidFill>
                  <a:srgbClr val="FF0000"/>
                </a:solidFill>
                <a:latin typeface="Arial" panose="020B0604020202020204" pitchFamily="34" charset="0"/>
                <a:cs typeface="Arial" panose="020B0604020202020204" pitchFamily="34" charset="0"/>
              </a:rPr>
              <a:t>... there are </a:t>
            </a:r>
            <a:r>
              <a:rPr lang="en-US" sz="2400" b="1" dirty="0" smtClean="0">
                <a:solidFill>
                  <a:srgbClr val="00B050"/>
                </a:solidFill>
                <a:latin typeface="Arial" panose="020B0604020202020204" pitchFamily="34" charset="0"/>
                <a:cs typeface="Arial" panose="020B0604020202020204" pitchFamily="34" charset="0"/>
              </a:rPr>
              <a:t>some issues related to the activities related to transferable skills</a:t>
            </a:r>
            <a:r>
              <a:rPr lang="en-US" sz="2400" dirty="0" smtClean="0">
                <a:solidFill>
                  <a:srgbClr val="00B050"/>
                </a:solidFill>
                <a:latin typeface="Arial" panose="020B0604020202020204" pitchFamily="34" charset="0"/>
                <a:cs typeface="Arial" panose="020B0604020202020204" pitchFamily="34" charset="0"/>
              </a:rPr>
              <a:t>, </a:t>
            </a:r>
            <a:r>
              <a:rPr lang="en-US" sz="2400" dirty="0" smtClean="0">
                <a:solidFill>
                  <a:srgbClr val="FF0000"/>
                </a:solidFill>
                <a:latin typeface="Arial" panose="020B0604020202020204" pitchFamily="34" charset="0"/>
                <a:cs typeface="Arial" panose="020B0604020202020204" pitchFamily="34" charset="0"/>
              </a:rPr>
              <a:t>as the </a:t>
            </a:r>
            <a:r>
              <a:rPr lang="en-US" sz="2400" b="1" dirty="0" smtClean="0">
                <a:solidFill>
                  <a:srgbClr val="00B050"/>
                </a:solidFill>
                <a:latin typeface="Arial" panose="020B0604020202020204" pitchFamily="34" charset="0"/>
                <a:cs typeface="Arial" panose="020B0604020202020204" pitchFamily="34" charset="0"/>
              </a:rPr>
              <a:t>Task 8.3  does not list any concrete actions/activities to be performed</a:t>
            </a:r>
            <a:r>
              <a:rPr lang="en-US" sz="2400" dirty="0" smtClean="0">
                <a:solidFill>
                  <a:srgbClr val="FF0000"/>
                </a:solidFill>
                <a:latin typeface="Arial" panose="020B0604020202020204" pitchFamily="34" charset="0"/>
                <a:cs typeface="Arial" panose="020B0604020202020204" pitchFamily="34" charset="0"/>
              </a:rPr>
              <a:t>.</a:t>
            </a:r>
          </a:p>
          <a:p>
            <a:pPr marL="342900" indent="-342900">
              <a:buFont typeface="Arial" panose="020B0604020202020204" pitchFamily="34" charset="0"/>
              <a:buChar char="•"/>
            </a:pPr>
            <a:endParaRPr lang="en-US" sz="2400" dirty="0" smtClean="0">
              <a:solidFill>
                <a:srgbClr val="FF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smtClean="0">
                <a:solidFill>
                  <a:srgbClr val="FF0000"/>
                </a:solidFill>
                <a:latin typeface="Arial" panose="020B0604020202020204" pitchFamily="34" charset="0"/>
                <a:cs typeface="Arial" panose="020B0604020202020204" pitchFamily="34" charset="0"/>
              </a:rPr>
              <a:t>Little progress was made towards expansion of the original project program; </a:t>
            </a:r>
          </a:p>
          <a:p>
            <a:pPr marL="342900" indent="-342900">
              <a:buFont typeface="Arial" panose="020B0604020202020204" pitchFamily="34" charset="0"/>
              <a:buChar char="•"/>
            </a:pPr>
            <a:endParaRPr lang="en-US" sz="2400" b="1" dirty="0">
              <a:solidFill>
                <a:srgbClr val="FF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b="1" dirty="0" smtClean="0">
                <a:latin typeface="Arial" panose="020B0604020202020204" pitchFamily="34" charset="0"/>
                <a:cs typeface="Arial" panose="020B0604020202020204" pitchFamily="34" charset="0"/>
              </a:rPr>
              <a:t>it is expected that consortium should take some decisive steps towards deploying the technology under development towards other fields, in accordance to the original proposal.</a:t>
            </a:r>
            <a:endParaRPr lang="it-IT" sz="2400" b="1" dirty="0" smtClean="0">
              <a:latin typeface="Arial" panose="020B0604020202020204" pitchFamily="34" charset="0"/>
              <a:cs typeface="Arial" panose="020B0604020202020204" pitchFamily="34" charset="0"/>
            </a:endParaRPr>
          </a:p>
          <a:p>
            <a:endParaRPr lang="it-IT" sz="2400" dirty="0"/>
          </a:p>
        </p:txBody>
      </p:sp>
      <p:sp>
        <p:nvSpPr>
          <p:cNvPr id="4" name="Slide Number Placeholder 3"/>
          <p:cNvSpPr>
            <a:spLocks noGrp="1"/>
          </p:cNvSpPr>
          <p:nvPr>
            <p:ph type="sldNum" sz="quarter" idx="10"/>
          </p:nvPr>
        </p:nvSpPr>
        <p:spPr/>
        <p:txBody>
          <a:bodyPr/>
          <a:lstStyle/>
          <a:p>
            <a:fld id="{7B087973-7D93-42FF-8EC3-9873FE3059B5}" type="slidenum">
              <a:rPr lang="it-IT" smtClean="0"/>
              <a:t>3</a:t>
            </a:fld>
            <a:endParaRPr lang="it-IT"/>
          </a:p>
        </p:txBody>
      </p:sp>
      <p:sp>
        <p:nvSpPr>
          <p:cNvPr id="5" name="Rectangle 4"/>
          <p:cNvSpPr/>
          <p:nvPr/>
        </p:nvSpPr>
        <p:spPr>
          <a:xfrm>
            <a:off x="2330624" y="255875"/>
            <a:ext cx="2165978" cy="584775"/>
          </a:xfrm>
          <a:prstGeom prst="rect">
            <a:avLst/>
          </a:prstGeom>
        </p:spPr>
        <p:txBody>
          <a:bodyPr wrap="none">
            <a:spAutoFit/>
          </a:bodyPr>
          <a:lstStyle/>
          <a:p>
            <a:r>
              <a:rPr lang="en-US" sz="3200" dirty="0" smtClean="0">
                <a:latin typeface="Arial" panose="020B0604020202020204" pitchFamily="34" charset="0"/>
                <a:cs typeface="Arial" panose="020B0604020202020204" pitchFamily="34" charset="0"/>
              </a:rPr>
              <a:t>Comments</a:t>
            </a:r>
          </a:p>
        </p:txBody>
      </p:sp>
    </p:spTree>
    <p:extLst>
      <p:ext uri="{BB962C8B-B14F-4D97-AF65-F5344CB8AC3E}">
        <p14:creationId xmlns:p14="http://schemas.microsoft.com/office/powerpoint/2010/main" val="35967811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692696" y="2123728"/>
            <a:ext cx="5486400" cy="6696744"/>
          </a:xfrm>
        </p:spPr>
        <p:txBody>
          <a:bodyPr/>
          <a:lstStyle/>
          <a:p>
            <a:r>
              <a:rPr lang="en-US" sz="2800" dirty="0" smtClean="0"/>
              <a:t>Does the project provide evidence that it will produce significant scientific, </a:t>
            </a:r>
            <a:r>
              <a:rPr lang="en-US" sz="2800" dirty="0" err="1" smtClean="0"/>
              <a:t>technical,commercial</a:t>
            </a:r>
            <a:r>
              <a:rPr lang="en-US" sz="2800" dirty="0" smtClean="0"/>
              <a:t>, social impacts?		</a:t>
            </a:r>
            <a:r>
              <a:rPr lang="en-US" sz="2800" b="1" dirty="0" smtClean="0">
                <a:solidFill>
                  <a:srgbClr val="FF0000"/>
                </a:solidFill>
              </a:rPr>
              <a:t>Yes</a:t>
            </a:r>
          </a:p>
          <a:p>
            <a:endParaRPr lang="en-US" sz="2800" dirty="0" smtClean="0"/>
          </a:p>
          <a:p>
            <a:r>
              <a:rPr lang="en-US" sz="2800" dirty="0" smtClean="0"/>
              <a:t>Scientific impact 		</a:t>
            </a:r>
            <a:r>
              <a:rPr lang="en-US" sz="2800" b="1" dirty="0" smtClean="0">
                <a:solidFill>
                  <a:srgbClr val="FF0000"/>
                </a:solidFill>
              </a:rPr>
              <a:t>No</a:t>
            </a:r>
          </a:p>
          <a:p>
            <a:endParaRPr lang="en-US" sz="2800" dirty="0" smtClean="0"/>
          </a:p>
          <a:p>
            <a:r>
              <a:rPr lang="en-US" sz="2800" dirty="0" smtClean="0"/>
              <a:t>Technical impact 		</a:t>
            </a:r>
            <a:r>
              <a:rPr lang="en-US" sz="2800" b="1" dirty="0" smtClean="0">
                <a:solidFill>
                  <a:srgbClr val="FF0000"/>
                </a:solidFill>
              </a:rPr>
              <a:t>Yes</a:t>
            </a:r>
          </a:p>
          <a:p>
            <a:endParaRPr lang="en-US" sz="2800" dirty="0" smtClean="0"/>
          </a:p>
          <a:p>
            <a:r>
              <a:rPr lang="en-US" sz="2800" dirty="0" smtClean="0"/>
              <a:t>Commercial impact 	</a:t>
            </a:r>
            <a:r>
              <a:rPr lang="en-US" sz="2800" b="1" dirty="0" smtClean="0">
                <a:solidFill>
                  <a:srgbClr val="FF0000"/>
                </a:solidFill>
              </a:rPr>
              <a:t>No</a:t>
            </a:r>
          </a:p>
          <a:p>
            <a:endParaRPr lang="en-US" sz="2800" dirty="0" smtClean="0"/>
          </a:p>
          <a:p>
            <a:r>
              <a:rPr lang="en-US" sz="2800" dirty="0" smtClean="0"/>
              <a:t>Social impact 		</a:t>
            </a:r>
            <a:r>
              <a:rPr lang="en-US" sz="2800" b="1" dirty="0" smtClean="0">
                <a:solidFill>
                  <a:srgbClr val="FF0000"/>
                </a:solidFill>
              </a:rPr>
              <a:t>Yes</a:t>
            </a:r>
            <a:endParaRPr lang="it-IT" sz="2800" b="1" dirty="0">
              <a:solidFill>
                <a:srgbClr val="FF0000"/>
              </a:solidFill>
            </a:endParaRPr>
          </a:p>
        </p:txBody>
      </p:sp>
      <p:sp>
        <p:nvSpPr>
          <p:cNvPr id="4" name="Slide Number Placeholder 3"/>
          <p:cNvSpPr>
            <a:spLocks noGrp="1"/>
          </p:cNvSpPr>
          <p:nvPr>
            <p:ph type="sldNum" sz="quarter" idx="10"/>
          </p:nvPr>
        </p:nvSpPr>
        <p:spPr/>
        <p:txBody>
          <a:bodyPr/>
          <a:lstStyle/>
          <a:p>
            <a:fld id="{7B087973-7D93-42FF-8EC3-9873FE3059B5}" type="slidenum">
              <a:rPr lang="it-IT" smtClean="0"/>
              <a:t>4</a:t>
            </a:fld>
            <a:endParaRPr lang="it-IT"/>
          </a:p>
        </p:txBody>
      </p:sp>
      <p:sp>
        <p:nvSpPr>
          <p:cNvPr id="5" name="Rectangle 4"/>
          <p:cNvSpPr/>
          <p:nvPr/>
        </p:nvSpPr>
        <p:spPr>
          <a:xfrm>
            <a:off x="1052736" y="539552"/>
            <a:ext cx="3500702" cy="584775"/>
          </a:xfrm>
          <a:prstGeom prst="rect">
            <a:avLst/>
          </a:prstGeom>
        </p:spPr>
        <p:txBody>
          <a:bodyPr wrap="none">
            <a:spAutoFit/>
          </a:bodyPr>
          <a:lstStyle/>
          <a:p>
            <a:r>
              <a:rPr lang="it-IT" sz="3200" b="1" dirty="0"/>
              <a:t>Overall Assessment</a:t>
            </a:r>
            <a:endParaRPr lang="it-IT" sz="3200" dirty="0"/>
          </a:p>
        </p:txBody>
      </p:sp>
      <p:sp>
        <p:nvSpPr>
          <p:cNvPr id="6" name="TextBox 5"/>
          <p:cNvSpPr txBox="1"/>
          <p:nvPr/>
        </p:nvSpPr>
        <p:spPr>
          <a:xfrm>
            <a:off x="404664" y="7830535"/>
            <a:ext cx="2318135" cy="523220"/>
          </a:xfrm>
          <a:prstGeom prst="rect">
            <a:avLst/>
          </a:prstGeom>
          <a:noFill/>
        </p:spPr>
        <p:txBody>
          <a:bodyPr wrap="none" rtlCol="0">
            <a:spAutoFit/>
          </a:bodyPr>
          <a:lstStyle/>
          <a:p>
            <a:r>
              <a:rPr lang="en-GB" sz="2800" b="1" dirty="0" smtClean="0">
                <a:solidFill>
                  <a:srgbClr val="FF0000"/>
                </a:solidFill>
              </a:rPr>
              <a:t>Comments …..</a:t>
            </a:r>
            <a:endParaRPr lang="it-IT" sz="2800" b="1" dirty="0">
              <a:solidFill>
                <a:srgbClr val="FF0000"/>
              </a:solidFill>
            </a:endParaRPr>
          </a:p>
        </p:txBody>
      </p:sp>
    </p:spTree>
    <p:extLst>
      <p:ext uri="{BB962C8B-B14F-4D97-AF65-F5344CB8AC3E}">
        <p14:creationId xmlns:p14="http://schemas.microsoft.com/office/powerpoint/2010/main" val="7935669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260648" y="1124326"/>
            <a:ext cx="6351592" cy="7912170"/>
          </a:xfrm>
        </p:spPr>
        <p:txBody>
          <a:bodyPr/>
          <a:lstStyle/>
          <a:p>
            <a:pPr marL="457200" indent="-457200">
              <a:buAutoNum type="alphaLcPeriod"/>
            </a:pPr>
            <a:r>
              <a:rPr lang="en-US" sz="2000" dirty="0" smtClean="0">
                <a:latin typeface="Arial" panose="020B0604020202020204" pitchFamily="34" charset="0"/>
                <a:cs typeface="Arial" panose="020B0604020202020204" pitchFamily="34" charset="0"/>
              </a:rPr>
              <a:t>Have the </a:t>
            </a:r>
            <a:r>
              <a:rPr lang="en-US" sz="2000" dirty="0" smtClean="0">
                <a:solidFill>
                  <a:srgbClr val="FF0000"/>
                </a:solidFill>
                <a:latin typeface="Arial" panose="020B0604020202020204" pitchFamily="34" charset="0"/>
                <a:cs typeface="Arial" panose="020B0604020202020204" pitchFamily="34" charset="0"/>
              </a:rPr>
              <a:t>research/training/transfer of knowledge objectives </a:t>
            </a:r>
            <a:r>
              <a:rPr lang="en-US" sz="2000" dirty="0" smtClean="0">
                <a:latin typeface="Arial" panose="020B0604020202020204" pitchFamily="34" charset="0"/>
                <a:cs typeface="Arial" panose="020B0604020202020204" pitchFamily="34" charset="0"/>
              </a:rPr>
              <a:t>for the period been </a:t>
            </a:r>
            <a:r>
              <a:rPr lang="it-IT" sz="2000" dirty="0" smtClean="0">
                <a:latin typeface="Arial" panose="020B0604020202020204" pitchFamily="34" charset="0"/>
                <a:cs typeface="Arial" panose="020B0604020202020204" pitchFamily="34" charset="0"/>
              </a:rPr>
              <a:t>achieved?	</a:t>
            </a:r>
            <a:r>
              <a:rPr lang="it-IT" sz="2000" b="1" dirty="0" smtClean="0">
                <a:solidFill>
                  <a:srgbClr val="FF0000"/>
                </a:solidFill>
                <a:latin typeface="Arial" panose="020B0604020202020204" pitchFamily="34" charset="0"/>
                <a:cs typeface="Arial" panose="020B0604020202020204" pitchFamily="34" charset="0"/>
              </a:rPr>
              <a:t>YES</a:t>
            </a:r>
            <a:endParaRPr lang="en-GB" sz="2000" b="1" dirty="0" smtClean="0">
              <a:solidFill>
                <a:srgbClr val="FF0000"/>
              </a:solidFill>
              <a:latin typeface="Arial" panose="020B0604020202020204" pitchFamily="34" charset="0"/>
              <a:cs typeface="Arial" panose="020B0604020202020204" pitchFamily="34" charset="0"/>
            </a:endParaRPr>
          </a:p>
          <a:p>
            <a:pPr marL="457200" indent="-457200">
              <a:buFontTx/>
              <a:buAutoNum type="alphaLcPeriod"/>
            </a:pPr>
            <a:r>
              <a:rPr lang="en-US" sz="2000" dirty="0" smtClean="0">
                <a:latin typeface="Arial" panose="020B0604020202020204" pitchFamily="34" charset="0"/>
                <a:cs typeface="Arial" panose="020B0604020202020204" pitchFamily="34" charset="0"/>
              </a:rPr>
              <a:t>Has the </a:t>
            </a:r>
            <a:r>
              <a:rPr lang="en-US" sz="2000" dirty="0" smtClean="0">
                <a:solidFill>
                  <a:srgbClr val="FF0000"/>
                </a:solidFill>
                <a:latin typeface="Arial" panose="020B0604020202020204" pitchFamily="34" charset="0"/>
                <a:cs typeface="Arial" panose="020B0604020202020204" pitchFamily="34" charset="0"/>
              </a:rPr>
              <a:t>project as a whole </a:t>
            </a:r>
            <a:r>
              <a:rPr lang="en-US" sz="2000" dirty="0" smtClean="0">
                <a:latin typeface="Arial" panose="020B0604020202020204" pitchFamily="34" charset="0"/>
                <a:cs typeface="Arial" panose="020B0604020202020204" pitchFamily="34" charset="0"/>
              </a:rPr>
              <a:t>been making satisfactory progress </a:t>
            </a:r>
            <a:r>
              <a:rPr lang="en-US" sz="2000" dirty="0" smtClean="0">
                <a:solidFill>
                  <a:srgbClr val="FF0000"/>
                </a:solidFill>
                <a:latin typeface="Arial" panose="020B0604020202020204" pitchFamily="34" charset="0"/>
                <a:cs typeface="Arial" panose="020B0604020202020204" pitchFamily="34" charset="0"/>
              </a:rPr>
              <a:t>in relation to the Description of Work (Annex I</a:t>
            </a:r>
            <a:r>
              <a:rPr lang="en-US" sz="2000" dirty="0" smtClean="0">
                <a:latin typeface="Arial" panose="020B0604020202020204" pitchFamily="34" charset="0"/>
                <a:cs typeface="Arial" panose="020B0604020202020204" pitchFamily="34" charset="0"/>
              </a:rPr>
              <a:t> to the grant agreement)?	</a:t>
            </a:r>
            <a:r>
              <a:rPr lang="it-IT" sz="2000" b="1" dirty="0" smtClean="0">
                <a:solidFill>
                  <a:srgbClr val="FF0000"/>
                </a:solidFill>
                <a:latin typeface="Arial" panose="020B0604020202020204" pitchFamily="34" charset="0"/>
                <a:cs typeface="Arial" panose="020B0604020202020204" pitchFamily="34" charset="0"/>
              </a:rPr>
              <a:t>YES</a:t>
            </a:r>
            <a:endParaRPr lang="en-GB" sz="2000" dirty="0" smtClean="0">
              <a:latin typeface="Arial" panose="020B0604020202020204" pitchFamily="34" charset="0"/>
              <a:cs typeface="Arial" panose="020B0604020202020204" pitchFamily="34" charset="0"/>
            </a:endParaRPr>
          </a:p>
          <a:p>
            <a:pPr marL="457200" indent="-457200">
              <a:buAutoNum type="alphaLcPeriod"/>
            </a:pPr>
            <a:r>
              <a:rPr lang="en-US" sz="2000" dirty="0" smtClean="0">
                <a:latin typeface="Arial" panose="020B0604020202020204" pitchFamily="34" charset="0"/>
                <a:cs typeface="Arial" panose="020B0604020202020204" pitchFamily="34" charset="0"/>
              </a:rPr>
              <a:t>Has each </a:t>
            </a:r>
            <a:r>
              <a:rPr lang="en-US" sz="2000" dirty="0" smtClean="0">
                <a:solidFill>
                  <a:srgbClr val="FF0000"/>
                </a:solidFill>
                <a:latin typeface="Arial" panose="020B0604020202020204" pitchFamily="34" charset="0"/>
                <a:cs typeface="Arial" panose="020B0604020202020204" pitchFamily="34" charset="0"/>
              </a:rPr>
              <a:t>WP</a:t>
            </a:r>
            <a:r>
              <a:rPr lang="en-US" sz="2000" dirty="0" smtClean="0">
                <a:latin typeface="Arial" panose="020B0604020202020204" pitchFamily="34" charset="0"/>
                <a:cs typeface="Arial" panose="020B0604020202020204" pitchFamily="34" charset="0"/>
              </a:rPr>
              <a:t> been making satisfactory progress in relation to the Description of Work (Annex I of the grant agreement)?		</a:t>
            </a:r>
            <a:r>
              <a:rPr lang="it-IT" sz="2000" b="1" dirty="0" smtClean="0">
                <a:solidFill>
                  <a:srgbClr val="FF0000"/>
                </a:solidFill>
                <a:latin typeface="Arial" panose="020B0604020202020204" pitchFamily="34" charset="0"/>
                <a:cs typeface="Arial" panose="020B0604020202020204" pitchFamily="34" charset="0"/>
              </a:rPr>
              <a:t> 	YES</a:t>
            </a:r>
          </a:p>
          <a:p>
            <a:pPr marL="457200" indent="-457200">
              <a:buAutoNum type="alphaLcPeriod"/>
            </a:pPr>
            <a:r>
              <a:rPr lang="en-US" sz="2000" dirty="0" smtClean="0">
                <a:latin typeface="Arial" panose="020B0604020202020204" pitchFamily="34" charset="0"/>
                <a:cs typeface="Arial" panose="020B0604020202020204" pitchFamily="34" charset="0"/>
              </a:rPr>
              <a:t>Have planned deliverables (and milestones) been achieved for the reporting period?		</a:t>
            </a:r>
            <a:r>
              <a:rPr lang="it-IT" sz="2000" b="1" dirty="0" smtClean="0">
                <a:solidFill>
                  <a:srgbClr val="FF0000"/>
                </a:solidFill>
                <a:latin typeface="Arial" panose="020B0604020202020204" pitchFamily="34" charset="0"/>
                <a:cs typeface="Arial" panose="020B0604020202020204" pitchFamily="34" charset="0"/>
              </a:rPr>
              <a:t> YES</a:t>
            </a:r>
          </a:p>
          <a:p>
            <a:pPr marL="457200" indent="-457200">
              <a:buAutoNum type="alphaLcPeriod"/>
            </a:pPr>
            <a:r>
              <a:rPr lang="en-US" sz="2000" dirty="0" smtClean="0">
                <a:latin typeface="Arial" panose="020B0604020202020204" pitchFamily="34" charset="0"/>
                <a:cs typeface="Arial" panose="020B0604020202020204" pitchFamily="34" charset="0"/>
              </a:rPr>
              <a:t>Are the objectives for the coming period(s) (</a:t>
            </a:r>
            <a:r>
              <a:rPr lang="en-US" sz="2000" dirty="0" err="1" smtClean="0">
                <a:latin typeface="Arial" panose="020B0604020202020204" pitchFamily="34" charset="0"/>
                <a:cs typeface="Arial" panose="020B0604020202020204" pitchFamily="34" charset="0"/>
              </a:rPr>
              <a:t>i</a:t>
            </a:r>
            <a:r>
              <a:rPr lang="en-US" sz="2000" dirty="0" smtClean="0">
                <a:latin typeface="Arial" panose="020B0604020202020204" pitchFamily="34" charset="0"/>
                <a:cs typeface="Arial" panose="020B0604020202020204" pitchFamily="34" charset="0"/>
              </a:rPr>
              <a:t>) still relevant and (ii) still achievable within the time and resources available to the project		</a:t>
            </a:r>
            <a:r>
              <a:rPr lang="it-IT" sz="2000" b="1" dirty="0" smtClean="0">
                <a:solidFill>
                  <a:srgbClr val="FF0000"/>
                </a:solidFill>
                <a:latin typeface="Arial" panose="020B0604020202020204" pitchFamily="34" charset="0"/>
                <a:cs typeface="Arial" panose="020B0604020202020204" pitchFamily="34" charset="0"/>
              </a:rPr>
              <a:t> YES</a:t>
            </a:r>
          </a:p>
          <a:p>
            <a:pPr marL="457200" indent="-457200">
              <a:buAutoNum type="alphaLcPeriod"/>
            </a:pPr>
            <a:endParaRPr lang="it-IT" sz="2000" b="1" dirty="0" smtClean="0">
              <a:solidFill>
                <a:srgbClr val="FF0000"/>
              </a:solidFill>
              <a:latin typeface="Arial" panose="020B0604020202020204" pitchFamily="34" charset="0"/>
              <a:cs typeface="Arial" panose="020B0604020202020204" pitchFamily="34" charset="0"/>
            </a:endParaRPr>
          </a:p>
          <a:p>
            <a:r>
              <a:rPr lang="en-GB" sz="2400" b="1" dirty="0" smtClean="0">
                <a:solidFill>
                  <a:srgbClr val="FF0000"/>
                </a:solidFill>
                <a:latin typeface="Arial" panose="020B0604020202020204" pitchFamily="34" charset="0"/>
                <a:cs typeface="Arial" panose="020B0604020202020204" pitchFamily="34" charset="0"/>
              </a:rPr>
              <a:t>Comments</a:t>
            </a:r>
            <a:r>
              <a:rPr lang="en-GB" sz="2000" b="1" dirty="0" smtClean="0">
                <a:solidFill>
                  <a:srgbClr val="FF0000"/>
                </a:solidFill>
                <a:latin typeface="Arial" panose="020B0604020202020204" pitchFamily="34" charset="0"/>
                <a:cs typeface="Arial" panose="020B0604020202020204" pitchFamily="34" charset="0"/>
              </a:rPr>
              <a:t>:</a:t>
            </a:r>
          </a:p>
          <a:p>
            <a:r>
              <a:rPr lang="en-US" sz="2000" dirty="0" smtClean="0">
                <a:latin typeface="Arial" panose="020B0604020202020204" pitchFamily="34" charset="0"/>
                <a:cs typeface="Arial" panose="020B0604020202020204" pitchFamily="34" charset="0"/>
              </a:rPr>
              <a:t>The consortium should pay attention at the </a:t>
            </a:r>
            <a:r>
              <a:rPr lang="en-US" sz="2000" b="1" dirty="0" smtClean="0">
                <a:solidFill>
                  <a:srgbClr val="0070C0"/>
                </a:solidFill>
                <a:latin typeface="Arial" panose="020B0604020202020204" pitchFamily="34" charset="0"/>
                <a:cs typeface="Arial" panose="020B0604020202020204" pitchFamily="34" charset="0"/>
              </a:rPr>
              <a:t>risks </a:t>
            </a:r>
            <a:r>
              <a:rPr lang="en-US" sz="2000" dirty="0" smtClean="0">
                <a:latin typeface="Arial" panose="020B0604020202020204" pitchFamily="34" charset="0"/>
                <a:cs typeface="Arial" panose="020B0604020202020204" pitchFamily="34" charset="0"/>
              </a:rPr>
              <a:t>(</a:t>
            </a:r>
            <a:r>
              <a:rPr lang="en-US" sz="2000" b="1" dirty="0" smtClean="0">
                <a:solidFill>
                  <a:srgbClr val="0070C0"/>
                </a:solidFill>
                <a:latin typeface="Arial" panose="020B0604020202020204" pitchFamily="34" charset="0"/>
                <a:cs typeface="Arial" panose="020B0604020202020204" pitchFamily="34" charset="0"/>
              </a:rPr>
              <a:t>recruitment, delays in the execution of the chips</a:t>
            </a:r>
            <a:r>
              <a:rPr lang="en-US" sz="2000" dirty="0" smtClean="0">
                <a:latin typeface="Arial" panose="020B0604020202020204" pitchFamily="34" charset="0"/>
                <a:cs typeface="Arial" panose="020B0604020202020204" pitchFamily="34" charset="0"/>
              </a:rPr>
              <a:t>) and developing a </a:t>
            </a:r>
            <a:r>
              <a:rPr lang="en-US" sz="2000" b="1" dirty="0" smtClean="0">
                <a:solidFill>
                  <a:srgbClr val="0070C0"/>
                </a:solidFill>
                <a:latin typeface="Arial" panose="020B0604020202020204" pitchFamily="34" charset="0"/>
                <a:cs typeface="Arial" panose="020B0604020202020204" pitchFamily="34" charset="0"/>
              </a:rPr>
              <a:t>mitigation strategy.</a:t>
            </a:r>
          </a:p>
          <a:p>
            <a:r>
              <a:rPr lang="en-US" sz="2000" dirty="0" smtClean="0">
                <a:latin typeface="Arial" panose="020B0604020202020204" pitchFamily="34" charset="0"/>
                <a:cs typeface="Arial" panose="020B0604020202020204" pitchFamily="34" charset="0"/>
              </a:rPr>
              <a:t>The project management team must ensure that ….</a:t>
            </a:r>
            <a:r>
              <a:rPr lang="en-US" sz="2000" b="1" dirty="0" smtClean="0">
                <a:solidFill>
                  <a:srgbClr val="0070C0"/>
                </a:solidFill>
                <a:latin typeface="Arial" panose="020B0604020202020204" pitchFamily="34" charset="0"/>
                <a:cs typeface="Arial" panose="020B0604020202020204" pitchFamily="34" charset="0"/>
              </a:rPr>
              <a:t>no deviations from the content of the plan do occur</a:t>
            </a:r>
            <a:r>
              <a:rPr lang="en-US" sz="2000" dirty="0" smtClean="0">
                <a:latin typeface="Arial" panose="020B0604020202020204" pitchFamily="34" charset="0"/>
                <a:cs typeface="Arial" panose="020B0604020202020204" pitchFamily="34" charset="0"/>
              </a:rPr>
              <a:t>. Also, management team should ensure that</a:t>
            </a:r>
          </a:p>
          <a:p>
            <a:r>
              <a:rPr lang="en-US" sz="2000" dirty="0" smtClean="0">
                <a:latin typeface="Arial" panose="020B0604020202020204" pitchFamily="34" charset="0"/>
                <a:cs typeface="Arial" panose="020B0604020202020204" pitchFamily="34" charset="0"/>
              </a:rPr>
              <a:t>continuing their </a:t>
            </a:r>
            <a:r>
              <a:rPr lang="en-US" sz="2000" b="1" dirty="0" smtClean="0">
                <a:solidFill>
                  <a:srgbClr val="0070C0"/>
                </a:solidFill>
                <a:latin typeface="Arial" panose="020B0604020202020204" pitchFamily="34" charset="0"/>
                <a:cs typeface="Arial" panose="020B0604020202020204" pitchFamily="34" charset="0"/>
              </a:rPr>
              <a:t>work in the medical field </a:t>
            </a:r>
            <a:r>
              <a:rPr lang="en-US" sz="2000" dirty="0" smtClean="0">
                <a:latin typeface="Arial" panose="020B0604020202020204" pitchFamily="34" charset="0"/>
                <a:cs typeface="Arial" panose="020B0604020202020204" pitchFamily="34" charset="0"/>
              </a:rPr>
              <a:t>(with </a:t>
            </a:r>
            <a:r>
              <a:rPr lang="en-US" sz="2000" b="1" dirty="0" smtClean="0">
                <a:solidFill>
                  <a:srgbClr val="0070C0"/>
                </a:solidFill>
                <a:latin typeface="Arial" panose="020B0604020202020204" pitchFamily="34" charset="0"/>
                <a:cs typeface="Arial" panose="020B0604020202020204" pitchFamily="34" charset="0"/>
              </a:rPr>
              <a:t>possible access to patient data of confidential nature</a:t>
            </a:r>
            <a:r>
              <a:rPr lang="en-US" sz="2000" dirty="0" smtClean="0">
                <a:latin typeface="Arial" panose="020B0604020202020204" pitchFamily="34" charset="0"/>
                <a:cs typeface="Arial" panose="020B0604020202020204" pitchFamily="34" charset="0"/>
              </a:rPr>
              <a:t>) is made in accordance to the specific procedures and regulations in the field.</a:t>
            </a:r>
            <a:endParaRPr lang="it-IT"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7B087973-7D93-42FF-8EC3-9873FE3059B5}" type="slidenum">
              <a:rPr lang="it-IT" smtClean="0"/>
              <a:t>5</a:t>
            </a:fld>
            <a:endParaRPr lang="it-IT"/>
          </a:p>
        </p:txBody>
      </p:sp>
      <p:sp>
        <p:nvSpPr>
          <p:cNvPr id="5" name="Rectangle 4"/>
          <p:cNvSpPr/>
          <p:nvPr/>
        </p:nvSpPr>
        <p:spPr>
          <a:xfrm>
            <a:off x="1124744" y="539551"/>
            <a:ext cx="4868064" cy="584775"/>
          </a:xfrm>
          <a:prstGeom prst="rect">
            <a:avLst/>
          </a:prstGeom>
        </p:spPr>
        <p:txBody>
          <a:bodyPr wrap="none">
            <a:spAutoFit/>
          </a:bodyPr>
          <a:lstStyle/>
          <a:p>
            <a:r>
              <a:rPr lang="it-IT" sz="3200" b="1" dirty="0"/>
              <a:t>2. Objectives and Workplan</a:t>
            </a:r>
            <a:endParaRPr lang="it-IT" sz="3200" dirty="0"/>
          </a:p>
        </p:txBody>
      </p:sp>
    </p:spTree>
    <p:extLst>
      <p:ext uri="{BB962C8B-B14F-4D97-AF65-F5344CB8AC3E}">
        <p14:creationId xmlns:p14="http://schemas.microsoft.com/office/powerpoint/2010/main" val="7405858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202331" y="1403648"/>
            <a:ext cx="6472603" cy="5976664"/>
          </a:xfrm>
        </p:spPr>
        <p:txBody>
          <a:bodyPr/>
          <a:lstStyle/>
          <a:p>
            <a:pPr marL="342900" indent="-342900">
              <a:buFont typeface="+mj-lt"/>
              <a:buAutoNum type="alphaLcParenR" startAt="6"/>
            </a:pPr>
            <a:r>
              <a:rPr lang="en-US" sz="1800" dirty="0" smtClean="0">
                <a:latin typeface="Arial" panose="020B0604020202020204" pitchFamily="34" charset="0"/>
                <a:cs typeface="Arial" panose="020B0604020202020204" pitchFamily="34" charset="0"/>
              </a:rPr>
              <a:t>Does </a:t>
            </a:r>
            <a:r>
              <a:rPr lang="en-US" sz="1800" dirty="0">
                <a:latin typeface="Arial" panose="020B0604020202020204" pitchFamily="34" charset="0"/>
                <a:cs typeface="Arial" panose="020B0604020202020204" pitchFamily="34" charset="0"/>
              </a:rPr>
              <a:t>the report show the progress of </a:t>
            </a:r>
            <a:r>
              <a:rPr lang="en-US" sz="1800" dirty="0" smtClean="0">
                <a:latin typeface="Arial" panose="020B0604020202020204" pitchFamily="34" charset="0"/>
                <a:cs typeface="Arial" panose="020B0604020202020204" pitchFamily="34" charset="0"/>
              </a:rPr>
              <a:t>the </a:t>
            </a:r>
            <a:r>
              <a:rPr lang="it-IT" sz="1800" dirty="0" smtClean="0">
                <a:latin typeface="Arial" panose="020B0604020202020204" pitchFamily="34" charset="0"/>
                <a:cs typeface="Arial" panose="020B0604020202020204" pitchFamily="34" charset="0"/>
              </a:rPr>
              <a:t>researcher </a:t>
            </a:r>
            <a:r>
              <a:rPr lang="it-IT" sz="1800" dirty="0">
                <a:latin typeface="Arial" panose="020B0604020202020204" pitchFamily="34" charset="0"/>
                <a:cs typeface="Arial" panose="020B0604020202020204" pitchFamily="34" charset="0"/>
              </a:rPr>
              <a:t>training activities/transfer </a:t>
            </a:r>
            <a:r>
              <a:rPr lang="it-IT" sz="1800" dirty="0" smtClean="0">
                <a:latin typeface="Arial" panose="020B0604020202020204" pitchFamily="34" charset="0"/>
                <a:cs typeface="Arial" panose="020B0604020202020204" pitchFamily="34" charset="0"/>
              </a:rPr>
              <a:t>of knowledge activities? 	</a:t>
            </a:r>
            <a:r>
              <a:rPr lang="it-IT" sz="1800" b="1" dirty="0" smtClean="0">
                <a:solidFill>
                  <a:srgbClr val="FF0000"/>
                </a:solidFill>
                <a:latin typeface="Arial" panose="020B0604020202020204" pitchFamily="34" charset="0"/>
                <a:cs typeface="Arial" panose="020B0604020202020204" pitchFamily="34" charset="0"/>
              </a:rPr>
              <a:t>YES</a:t>
            </a:r>
          </a:p>
          <a:p>
            <a:r>
              <a:rPr lang="en-GB" sz="1800" dirty="0" smtClean="0">
                <a:solidFill>
                  <a:srgbClr val="FF0000"/>
                </a:solidFill>
                <a:latin typeface="Arial" panose="020B0604020202020204" pitchFamily="34" charset="0"/>
                <a:cs typeface="Arial" panose="020B0604020202020204" pitchFamily="34" charset="0"/>
              </a:rPr>
              <a:t>Comment: …. </a:t>
            </a:r>
            <a:r>
              <a:rPr lang="en-US" sz="1800" dirty="0" smtClean="0">
                <a:solidFill>
                  <a:srgbClr val="FF0000"/>
                </a:solidFill>
                <a:latin typeface="Arial" panose="020B0604020202020204" pitchFamily="34" charset="0"/>
                <a:cs typeface="Arial" panose="020B0604020202020204" pitchFamily="34" charset="0"/>
              </a:rPr>
              <a:t>The aspects related to non-technical training activities must be better highlighted in future reports and should clearly indicate how the associated events were organized and attended.</a:t>
            </a:r>
          </a:p>
          <a:p>
            <a:endParaRPr lang="en-US" sz="1800" dirty="0">
              <a:solidFill>
                <a:srgbClr val="FF0000"/>
              </a:solidFill>
              <a:latin typeface="Arial" panose="020B0604020202020204" pitchFamily="34" charset="0"/>
              <a:cs typeface="Arial" panose="020B0604020202020204" pitchFamily="34" charset="0"/>
            </a:endParaRPr>
          </a:p>
          <a:p>
            <a:pPr marL="342900" indent="-342900">
              <a:buFont typeface="+mj-lt"/>
              <a:buAutoNum type="alphaLcParenR" startAt="7"/>
            </a:pPr>
            <a:r>
              <a:rPr lang="en-US" sz="1800" dirty="0" smtClean="0">
                <a:latin typeface="Arial" panose="020B0604020202020204" pitchFamily="34" charset="0"/>
                <a:cs typeface="Arial" panose="020B0604020202020204" pitchFamily="34" charset="0"/>
              </a:rPr>
              <a:t>Does the report show the progress of the research activities? 					</a:t>
            </a:r>
            <a:r>
              <a:rPr lang="it-IT" sz="1800" b="1" dirty="0" smtClean="0">
                <a:solidFill>
                  <a:srgbClr val="FF0000"/>
                </a:solidFill>
                <a:latin typeface="Arial" panose="020B0604020202020204" pitchFamily="34" charset="0"/>
                <a:cs typeface="Arial" panose="020B0604020202020204" pitchFamily="34" charset="0"/>
              </a:rPr>
              <a:t>YES</a:t>
            </a:r>
          </a:p>
          <a:p>
            <a:pPr marL="342900" indent="-342900">
              <a:buFont typeface="+mj-lt"/>
              <a:buAutoNum type="alphaLcParenR" startAt="7"/>
            </a:pPr>
            <a:endParaRPr lang="en-GB" sz="1800" b="1" dirty="0">
              <a:solidFill>
                <a:srgbClr val="FF0000"/>
              </a:solidFill>
              <a:latin typeface="Arial" panose="020B0604020202020204" pitchFamily="34" charset="0"/>
              <a:cs typeface="Arial" panose="020B0604020202020204" pitchFamily="34" charset="0"/>
            </a:endParaRPr>
          </a:p>
          <a:p>
            <a:pPr marL="342900" indent="-342900">
              <a:buFont typeface="+mj-lt"/>
              <a:buAutoNum type="alphaLcParenR" startAt="7"/>
            </a:pPr>
            <a:r>
              <a:rPr lang="en-US" sz="1800" dirty="0" smtClean="0">
                <a:latin typeface="Arial" panose="020B0604020202020204" pitchFamily="34" charset="0"/>
                <a:cs typeface="Arial" panose="020B0604020202020204" pitchFamily="34" charset="0"/>
              </a:rPr>
              <a:t>h. In a case of a Mid-term review meeting: </a:t>
            </a:r>
          </a:p>
          <a:p>
            <a:pPr lvl="1"/>
            <a:r>
              <a:rPr lang="en-US" sz="1800" dirty="0" smtClean="0">
                <a:latin typeface="Arial" panose="020B0604020202020204" pitchFamily="34" charset="0"/>
                <a:cs typeface="Arial" panose="020B0604020202020204" pitchFamily="34" charset="0"/>
              </a:rPr>
              <a:t>(</a:t>
            </a:r>
            <a:r>
              <a:rPr lang="en-US" sz="1800" dirty="0" err="1" smtClean="0">
                <a:latin typeface="Arial" panose="020B0604020202020204" pitchFamily="34" charset="0"/>
                <a:cs typeface="Arial" panose="020B0604020202020204" pitchFamily="34" charset="0"/>
              </a:rPr>
              <a:t>i</a:t>
            </a:r>
            <a:r>
              <a:rPr lang="en-US" sz="1800" dirty="0" smtClean="0">
                <a:latin typeface="Arial" panose="020B0604020202020204" pitchFamily="34" charset="0"/>
                <a:cs typeface="Arial" panose="020B0604020202020204" pitchFamily="34" charset="0"/>
              </a:rPr>
              <a:t>) did the fellows demonstrate sufficient knowledge of the research project? 				</a:t>
            </a:r>
            <a:r>
              <a:rPr lang="it-IT" sz="1800" b="1" dirty="0" smtClean="0">
                <a:solidFill>
                  <a:srgbClr val="FF0000"/>
                </a:solidFill>
                <a:latin typeface="Arial" panose="020B0604020202020204" pitchFamily="34" charset="0"/>
                <a:cs typeface="Arial" panose="020B0604020202020204" pitchFamily="34" charset="0"/>
              </a:rPr>
              <a:t>YES</a:t>
            </a:r>
          </a:p>
          <a:p>
            <a:pPr lvl="1"/>
            <a:r>
              <a:rPr lang="en-US" sz="1800" dirty="0" smtClean="0">
                <a:latin typeface="Arial" panose="020B0604020202020204" pitchFamily="34" charset="0"/>
                <a:cs typeface="Arial" panose="020B0604020202020204" pitchFamily="34" charset="0"/>
              </a:rPr>
              <a:t>(ii) were the fellows aware of their rights and obligations as a Marie Curie fellow?			</a:t>
            </a:r>
            <a:r>
              <a:rPr lang="it-IT" sz="1800" b="1" dirty="0" smtClean="0">
                <a:solidFill>
                  <a:srgbClr val="FF0000"/>
                </a:solidFill>
                <a:latin typeface="Arial" panose="020B0604020202020204" pitchFamily="34" charset="0"/>
                <a:cs typeface="Arial" panose="020B0604020202020204" pitchFamily="34" charset="0"/>
              </a:rPr>
              <a:t>YES</a:t>
            </a:r>
          </a:p>
          <a:p>
            <a:pPr lvl="1"/>
            <a:r>
              <a:rPr lang="en-US" sz="1800" dirty="0" smtClean="0">
                <a:latin typeface="Arial" panose="020B0604020202020204" pitchFamily="34" charset="0"/>
                <a:cs typeface="Arial" panose="020B0604020202020204" pitchFamily="34" charset="0"/>
              </a:rPr>
              <a:t>(iii) did any issues requiring REA follow-up arise during the meeting?					</a:t>
            </a:r>
            <a:r>
              <a:rPr lang="en-US" sz="1800" b="1" dirty="0" smtClean="0">
                <a:solidFill>
                  <a:srgbClr val="FF0000"/>
                </a:solidFill>
                <a:latin typeface="Arial" panose="020B0604020202020204" pitchFamily="34" charset="0"/>
                <a:cs typeface="Arial" panose="020B0604020202020204" pitchFamily="34" charset="0"/>
              </a:rPr>
              <a:t>NO</a:t>
            </a:r>
          </a:p>
          <a:p>
            <a:pPr lvl="1"/>
            <a:endParaRPr lang="en-US" sz="1800" b="1" dirty="0">
              <a:solidFill>
                <a:srgbClr val="FF0000"/>
              </a:solidFill>
              <a:latin typeface="Arial" panose="020B0604020202020204" pitchFamily="34" charset="0"/>
              <a:cs typeface="Arial" panose="020B0604020202020204" pitchFamily="34" charset="0"/>
            </a:endParaRPr>
          </a:p>
          <a:p>
            <a:pPr marL="342900" indent="-342900">
              <a:buFont typeface="+mj-lt"/>
              <a:buAutoNum type="alphaLcParenR" startAt="9"/>
            </a:pPr>
            <a:r>
              <a:rPr lang="en-US" sz="1800" dirty="0" smtClean="0">
                <a:latin typeface="Arial" panose="020B0604020202020204" pitchFamily="34" charset="0"/>
                <a:cs typeface="Arial" panose="020B0604020202020204" pitchFamily="34" charset="0"/>
              </a:rPr>
              <a:t>Have any corrective actions been implemented?	</a:t>
            </a:r>
            <a:r>
              <a:rPr lang="en-US" sz="1800" b="1" dirty="0" smtClean="0">
                <a:solidFill>
                  <a:srgbClr val="FF0000"/>
                </a:solidFill>
                <a:latin typeface="Arial" panose="020B0604020202020204" pitchFamily="34" charset="0"/>
                <a:cs typeface="Arial" panose="020B0604020202020204" pitchFamily="34" charset="0"/>
              </a:rPr>
              <a:t> NO</a:t>
            </a:r>
            <a:endParaRPr lang="it-IT" sz="18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7B087973-7D93-42FF-8EC3-9873FE3059B5}" type="slidenum">
              <a:rPr lang="it-IT" smtClean="0"/>
              <a:t>6</a:t>
            </a:fld>
            <a:endParaRPr lang="it-IT"/>
          </a:p>
        </p:txBody>
      </p:sp>
      <p:sp>
        <p:nvSpPr>
          <p:cNvPr id="5" name="Rectangle 4"/>
          <p:cNvSpPr/>
          <p:nvPr/>
        </p:nvSpPr>
        <p:spPr>
          <a:xfrm>
            <a:off x="0" y="247163"/>
            <a:ext cx="6877267" cy="584775"/>
          </a:xfrm>
          <a:prstGeom prst="rect">
            <a:avLst/>
          </a:prstGeom>
        </p:spPr>
        <p:txBody>
          <a:bodyPr wrap="none">
            <a:spAutoFit/>
          </a:bodyPr>
          <a:lstStyle/>
          <a:p>
            <a:r>
              <a:rPr lang="it-IT" sz="3200" b="1" dirty="0"/>
              <a:t>2. Objectives and </a:t>
            </a:r>
            <a:r>
              <a:rPr lang="it-IT" sz="3200" b="1" dirty="0" smtClean="0"/>
              <a:t>Workplan (continues)</a:t>
            </a:r>
            <a:endParaRPr lang="it-IT" sz="3200" dirty="0"/>
          </a:p>
        </p:txBody>
      </p:sp>
    </p:spTree>
    <p:extLst>
      <p:ext uri="{BB962C8B-B14F-4D97-AF65-F5344CB8AC3E}">
        <p14:creationId xmlns:p14="http://schemas.microsoft.com/office/powerpoint/2010/main" val="33624163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B087973-7D93-42FF-8EC3-9873FE3059B5}" type="slidenum">
              <a:rPr lang="it-IT" smtClean="0"/>
              <a:t>7</a:t>
            </a:fld>
            <a:endParaRPr lang="it-IT"/>
          </a:p>
        </p:txBody>
      </p:sp>
      <p:sp>
        <p:nvSpPr>
          <p:cNvPr id="5" name="Rectangle 4"/>
          <p:cNvSpPr/>
          <p:nvPr/>
        </p:nvSpPr>
        <p:spPr>
          <a:xfrm>
            <a:off x="1196752" y="323527"/>
            <a:ext cx="3903184" cy="584775"/>
          </a:xfrm>
          <a:prstGeom prst="rect">
            <a:avLst/>
          </a:prstGeom>
        </p:spPr>
        <p:txBody>
          <a:bodyPr wrap="none">
            <a:spAutoFit/>
          </a:bodyPr>
          <a:lstStyle/>
          <a:p>
            <a:r>
              <a:rPr lang="it-IT" sz="3200" dirty="0"/>
              <a:t>3. </a:t>
            </a:r>
            <a:r>
              <a:rPr lang="it-IT" sz="3200" dirty="0" smtClean="0"/>
              <a:t>Resources     </a:t>
            </a:r>
            <a:r>
              <a:rPr lang="it-IT" sz="3200" dirty="0" smtClean="0">
                <a:solidFill>
                  <a:srgbClr val="FF0000"/>
                </a:solidFill>
              </a:rPr>
              <a:t>ALL OK</a:t>
            </a:r>
            <a:endParaRPr lang="it-IT" sz="3200" dirty="0">
              <a:solidFill>
                <a:srgbClr val="FF0000"/>
              </a:solidFill>
            </a:endParaRPr>
          </a:p>
        </p:txBody>
      </p:sp>
      <p:sp>
        <p:nvSpPr>
          <p:cNvPr id="6" name="Rectangle 5"/>
          <p:cNvSpPr/>
          <p:nvPr/>
        </p:nvSpPr>
        <p:spPr>
          <a:xfrm>
            <a:off x="334079" y="1043608"/>
            <a:ext cx="5628529" cy="584775"/>
          </a:xfrm>
          <a:prstGeom prst="rect">
            <a:avLst/>
          </a:prstGeom>
        </p:spPr>
        <p:txBody>
          <a:bodyPr wrap="none">
            <a:spAutoFit/>
          </a:bodyPr>
          <a:lstStyle/>
          <a:p>
            <a:r>
              <a:rPr lang="en-US" sz="3200" dirty="0">
                <a:cs typeface="Arial" panose="020B0604020202020204" pitchFamily="34" charset="0"/>
              </a:rPr>
              <a:t>4. Implementation of the Project</a:t>
            </a:r>
            <a:endParaRPr lang="it-IT" sz="3200" dirty="0">
              <a:cs typeface="Arial" panose="020B0604020202020204" pitchFamily="34" charset="0"/>
            </a:endParaRPr>
          </a:p>
        </p:txBody>
      </p:sp>
      <p:sp>
        <p:nvSpPr>
          <p:cNvPr id="7" name="Rectangle 6"/>
          <p:cNvSpPr/>
          <p:nvPr/>
        </p:nvSpPr>
        <p:spPr>
          <a:xfrm>
            <a:off x="377201" y="2339752"/>
            <a:ext cx="6191266" cy="5355312"/>
          </a:xfrm>
          <a:prstGeom prst="rect">
            <a:avLst/>
          </a:prstGeom>
        </p:spPr>
        <p:txBody>
          <a:bodyPr wrap="square">
            <a:spAutoFit/>
          </a:bodyPr>
          <a:lstStyle/>
          <a:p>
            <a:pPr marL="342900" indent="-342900">
              <a:buFont typeface="+mj-lt"/>
              <a:buAutoNum type="alphaLcParenR"/>
            </a:pPr>
            <a:r>
              <a:rPr lang="en-US" dirty="0" smtClean="0">
                <a:latin typeface="Arial" panose="020B0604020202020204" pitchFamily="34" charset="0"/>
                <a:cs typeface="Arial" panose="020B0604020202020204" pitchFamily="34" charset="0"/>
              </a:rPr>
              <a:t>Has </a:t>
            </a:r>
            <a:r>
              <a:rPr lang="en-US" dirty="0">
                <a:latin typeface="Arial" panose="020B0604020202020204" pitchFamily="34" charset="0"/>
                <a:cs typeface="Arial" panose="020B0604020202020204" pitchFamily="34" charset="0"/>
              </a:rPr>
              <a:t>the project </a:t>
            </a:r>
            <a:r>
              <a:rPr lang="en-US" dirty="0" smtClean="0">
                <a:latin typeface="Arial" panose="020B0604020202020204" pitchFamily="34" charset="0"/>
                <a:cs typeface="Arial" panose="020B0604020202020204" pitchFamily="34" charset="0"/>
              </a:rPr>
              <a:t>management </a:t>
            </a:r>
            <a:r>
              <a:rPr lang="en-US" dirty="0" smtClean="0">
                <a:latin typeface="Arial" panose="020B0604020202020204" pitchFamily="34" charset="0"/>
                <a:cs typeface="Arial" panose="020B0604020202020204" pitchFamily="34" charset="0"/>
              </a:rPr>
              <a:t>been  </a:t>
            </a:r>
            <a:r>
              <a:rPr lang="it-IT" dirty="0" smtClean="0">
                <a:latin typeface="Arial" panose="020B0604020202020204" pitchFamily="34" charset="0"/>
                <a:cs typeface="Arial" panose="020B0604020202020204" pitchFamily="34" charset="0"/>
              </a:rPr>
              <a:t>performed </a:t>
            </a:r>
            <a:r>
              <a:rPr lang="it-IT" dirty="0">
                <a:latin typeface="Arial" panose="020B0604020202020204" pitchFamily="34" charset="0"/>
                <a:cs typeface="Arial" panose="020B0604020202020204" pitchFamily="34" charset="0"/>
              </a:rPr>
              <a:t>as required</a:t>
            </a:r>
            <a:r>
              <a:rPr lang="it-IT" dirty="0" smtClean="0">
                <a:latin typeface="Arial" panose="020B0604020202020204" pitchFamily="34" charset="0"/>
                <a:cs typeface="Arial" panose="020B0604020202020204" pitchFamily="34" charset="0"/>
              </a:rPr>
              <a:t>?					</a:t>
            </a:r>
            <a:r>
              <a:rPr lang="it-IT" b="1" dirty="0" smtClean="0">
                <a:solidFill>
                  <a:srgbClr val="FF0000"/>
                </a:solidFill>
                <a:latin typeface="Arial" panose="020B0604020202020204" pitchFamily="34" charset="0"/>
                <a:cs typeface="Arial" panose="020B0604020202020204" pitchFamily="34" charset="0"/>
              </a:rPr>
              <a:t>YES</a:t>
            </a:r>
          </a:p>
          <a:p>
            <a:pPr marL="342900" indent="-342900">
              <a:buFont typeface="+mj-lt"/>
              <a:buAutoNum type="alphaLcParenR"/>
            </a:pPr>
            <a:endParaRPr lang="en-GB" b="1" dirty="0">
              <a:solidFill>
                <a:srgbClr val="FF0000"/>
              </a:solidFill>
              <a:latin typeface="Arial" panose="020B0604020202020204" pitchFamily="34" charset="0"/>
              <a:cs typeface="Arial" panose="020B0604020202020204" pitchFamily="34" charset="0"/>
            </a:endParaRPr>
          </a:p>
          <a:p>
            <a:pPr marL="342900" indent="-342900">
              <a:buFont typeface="+mj-lt"/>
              <a:buAutoNum type="alphaLcParenR"/>
            </a:pPr>
            <a:endParaRPr lang="en-GB" b="1" dirty="0" smtClean="0">
              <a:solidFill>
                <a:srgbClr val="FF0000"/>
              </a:solidFill>
              <a:latin typeface="Arial" panose="020B0604020202020204" pitchFamily="34" charset="0"/>
              <a:cs typeface="Arial" panose="020B0604020202020204" pitchFamily="34" charset="0"/>
            </a:endParaRPr>
          </a:p>
          <a:p>
            <a:pPr marL="342900" indent="-342900">
              <a:buFont typeface="+mj-lt"/>
              <a:buAutoNum type="alphaLcParenR"/>
            </a:pPr>
            <a:endParaRPr lang="en-GB" b="1" dirty="0">
              <a:solidFill>
                <a:srgbClr val="FF0000"/>
              </a:solidFill>
              <a:latin typeface="Arial" panose="020B0604020202020204" pitchFamily="34" charset="0"/>
              <a:cs typeface="Arial" panose="020B0604020202020204" pitchFamily="34" charset="0"/>
            </a:endParaRPr>
          </a:p>
          <a:p>
            <a:pPr marL="342900" indent="-342900">
              <a:buFont typeface="+mj-lt"/>
              <a:buAutoNum type="alphaLcParenR"/>
            </a:pPr>
            <a:endParaRPr lang="en-GB" b="1" dirty="0" smtClean="0">
              <a:solidFill>
                <a:srgbClr val="FF0000"/>
              </a:solidFill>
              <a:latin typeface="Arial" panose="020B0604020202020204" pitchFamily="34" charset="0"/>
              <a:cs typeface="Arial" panose="020B0604020202020204" pitchFamily="34" charset="0"/>
            </a:endParaRPr>
          </a:p>
          <a:p>
            <a:pPr marL="342900" indent="-342900">
              <a:buFont typeface="+mj-lt"/>
              <a:buAutoNum type="alphaLcParenR"/>
            </a:pPr>
            <a:endParaRPr lang="en-GB" b="1" dirty="0">
              <a:solidFill>
                <a:srgbClr val="FF0000"/>
              </a:solidFill>
              <a:latin typeface="Arial" panose="020B0604020202020204" pitchFamily="34" charset="0"/>
              <a:cs typeface="Arial" panose="020B0604020202020204" pitchFamily="34" charset="0"/>
            </a:endParaRPr>
          </a:p>
          <a:p>
            <a:pPr marL="342900" indent="-342900">
              <a:buFont typeface="+mj-lt"/>
              <a:buAutoNum type="alphaLcParenR"/>
            </a:pPr>
            <a:endParaRPr lang="en-GB" b="1" dirty="0" smtClean="0">
              <a:solidFill>
                <a:srgbClr val="FF0000"/>
              </a:solidFill>
              <a:latin typeface="Arial" panose="020B0604020202020204" pitchFamily="34" charset="0"/>
              <a:cs typeface="Arial" panose="020B0604020202020204" pitchFamily="34" charset="0"/>
            </a:endParaRPr>
          </a:p>
          <a:p>
            <a:pPr marL="342900" indent="-342900">
              <a:buFont typeface="+mj-lt"/>
              <a:buAutoNum type="alphaLcParenR"/>
            </a:pPr>
            <a:endParaRPr lang="en-GB" b="1" dirty="0">
              <a:solidFill>
                <a:srgbClr val="FF0000"/>
              </a:solidFill>
              <a:latin typeface="Arial" panose="020B0604020202020204" pitchFamily="34" charset="0"/>
              <a:cs typeface="Arial" panose="020B0604020202020204" pitchFamily="34" charset="0"/>
            </a:endParaRPr>
          </a:p>
          <a:p>
            <a:pPr marL="342900" indent="-342900">
              <a:buFont typeface="+mj-lt"/>
              <a:buAutoNum type="alphaLcParenR"/>
            </a:pPr>
            <a:endParaRPr lang="en-GB" b="1" dirty="0" smtClean="0">
              <a:solidFill>
                <a:srgbClr val="FF0000"/>
              </a:solidFill>
              <a:latin typeface="Arial" panose="020B0604020202020204" pitchFamily="34" charset="0"/>
              <a:cs typeface="Arial" panose="020B0604020202020204" pitchFamily="34" charset="0"/>
            </a:endParaRPr>
          </a:p>
          <a:p>
            <a:pPr marL="342900" indent="-342900">
              <a:buFont typeface="+mj-lt"/>
              <a:buAutoNum type="alphaLcParenR"/>
            </a:pPr>
            <a:endParaRPr lang="en-GB" b="1" dirty="0" smtClean="0">
              <a:solidFill>
                <a:srgbClr val="FF0000"/>
              </a:solidFill>
              <a:latin typeface="Arial" panose="020B0604020202020204" pitchFamily="34" charset="0"/>
              <a:cs typeface="Arial" panose="020B0604020202020204" pitchFamily="34" charset="0"/>
            </a:endParaRPr>
          </a:p>
          <a:p>
            <a:pPr marL="342900" indent="-342900">
              <a:buFont typeface="+mj-lt"/>
              <a:buAutoNum type="alphaLcParenR"/>
            </a:pPr>
            <a:endParaRPr lang="en-GB" b="1" dirty="0">
              <a:solidFill>
                <a:srgbClr val="FF0000"/>
              </a:solidFill>
              <a:latin typeface="Arial" panose="020B0604020202020204" pitchFamily="34" charset="0"/>
              <a:cs typeface="Arial" panose="020B0604020202020204" pitchFamily="34" charset="0"/>
            </a:endParaRPr>
          </a:p>
          <a:p>
            <a:pPr marL="342900" indent="-342900">
              <a:buFont typeface="+mj-lt"/>
              <a:buAutoNum type="alphaLcParenR"/>
            </a:pPr>
            <a:endParaRPr lang="en-GB" b="1" dirty="0">
              <a:solidFill>
                <a:srgbClr val="FF0000"/>
              </a:solidFill>
              <a:latin typeface="Arial" panose="020B0604020202020204" pitchFamily="34" charset="0"/>
              <a:cs typeface="Arial" panose="020B0604020202020204" pitchFamily="34" charset="0"/>
            </a:endParaRPr>
          </a:p>
          <a:p>
            <a:pPr marL="342900" indent="-342900">
              <a:buFont typeface="+mj-lt"/>
              <a:buAutoNum type="alphaLcParenR"/>
            </a:pPr>
            <a:r>
              <a:rPr lang="en-US" dirty="0" smtClean="0">
                <a:latin typeface="Arial" panose="020B0604020202020204" pitchFamily="34" charset="0"/>
                <a:cs typeface="Arial" panose="020B0604020202020204" pitchFamily="34" charset="0"/>
              </a:rPr>
              <a:t>Has the collaboration between the beneficiaries been effective?					</a:t>
            </a:r>
            <a:r>
              <a:rPr lang="it-IT" b="1" dirty="0" smtClean="0">
                <a:solidFill>
                  <a:srgbClr val="FF0000"/>
                </a:solidFill>
                <a:latin typeface="Arial" panose="020B0604020202020204" pitchFamily="34" charset="0"/>
                <a:cs typeface="Arial" panose="020B0604020202020204" pitchFamily="34" charset="0"/>
              </a:rPr>
              <a:t> YES</a:t>
            </a:r>
          </a:p>
          <a:p>
            <a:pPr marL="342900" indent="-342900">
              <a:buFont typeface="+mj-lt"/>
              <a:buAutoNum type="alphaLcParenR"/>
            </a:pPr>
            <a:endParaRPr lang="en-GB" b="1" dirty="0">
              <a:solidFill>
                <a:srgbClr val="FF0000"/>
              </a:solidFill>
              <a:latin typeface="Arial" panose="020B0604020202020204" pitchFamily="34" charset="0"/>
              <a:cs typeface="Arial" panose="020B0604020202020204" pitchFamily="34" charset="0"/>
            </a:endParaRPr>
          </a:p>
          <a:p>
            <a:pPr marL="342900" indent="-342900">
              <a:buFont typeface="+mj-lt"/>
              <a:buAutoNum type="alphaLcParenR"/>
            </a:pPr>
            <a:endParaRPr lang="en-GB" b="1" dirty="0" smtClean="0">
              <a:solidFill>
                <a:srgbClr val="FF0000"/>
              </a:solidFill>
              <a:latin typeface="Arial" panose="020B0604020202020204" pitchFamily="34" charset="0"/>
              <a:cs typeface="Arial" panose="020B0604020202020204" pitchFamily="34" charset="0"/>
            </a:endParaRPr>
          </a:p>
          <a:p>
            <a:pPr marL="342900" indent="-342900">
              <a:buFont typeface="+mj-lt"/>
              <a:buAutoNum type="alphaLcParenR"/>
            </a:pPr>
            <a:endParaRPr lang="it-IT" b="1" dirty="0" smtClean="0">
              <a:solidFill>
                <a:srgbClr val="FF0000"/>
              </a:solidFill>
              <a:latin typeface="Arial" panose="020B0604020202020204" pitchFamily="34" charset="0"/>
              <a:cs typeface="Arial" panose="020B0604020202020204" pitchFamily="34" charset="0"/>
            </a:endParaRPr>
          </a:p>
          <a:p>
            <a:pPr marL="342900" indent="-342900">
              <a:buFont typeface="+mj-lt"/>
              <a:buAutoNum type="alphaLcParenR"/>
            </a:pPr>
            <a:endParaRPr lang="en-GB" b="1" dirty="0">
              <a:solidFill>
                <a:srgbClr val="FF0000"/>
              </a:solidFill>
              <a:latin typeface="Arial" panose="020B0604020202020204" pitchFamily="34" charset="0"/>
              <a:cs typeface="Arial" panose="020B0604020202020204" pitchFamily="34" charset="0"/>
            </a:endParaRPr>
          </a:p>
        </p:txBody>
      </p:sp>
      <p:sp>
        <p:nvSpPr>
          <p:cNvPr id="8" name="TextBox 7"/>
          <p:cNvSpPr txBox="1"/>
          <p:nvPr/>
        </p:nvSpPr>
        <p:spPr>
          <a:xfrm>
            <a:off x="377201" y="3419872"/>
            <a:ext cx="6248802" cy="2031325"/>
          </a:xfrm>
          <a:prstGeom prst="rect">
            <a:avLst/>
          </a:prstGeom>
          <a:noFill/>
        </p:spPr>
        <p:txBody>
          <a:bodyPr wrap="square" rtlCol="0">
            <a:spAutoFit/>
          </a:bodyPr>
          <a:lstStyle/>
          <a:p>
            <a:r>
              <a:rPr lang="en-GB" dirty="0" smtClean="0">
                <a:solidFill>
                  <a:srgbClr val="FF0000"/>
                </a:solidFill>
              </a:rPr>
              <a:t>Comments</a:t>
            </a:r>
            <a:r>
              <a:rPr lang="en-GB" dirty="0" smtClean="0"/>
              <a:t>:  </a:t>
            </a:r>
            <a:r>
              <a:rPr lang="en-US" dirty="0" smtClean="0"/>
              <a:t>pay </a:t>
            </a:r>
            <a:r>
              <a:rPr lang="en-US" dirty="0" smtClean="0">
                <a:solidFill>
                  <a:srgbClr val="0070C0"/>
                </a:solidFill>
              </a:rPr>
              <a:t>more attention </a:t>
            </a:r>
            <a:r>
              <a:rPr lang="en-US" dirty="0" smtClean="0"/>
              <a:t>to the implementation of the program from the perspective of "</a:t>
            </a:r>
            <a:r>
              <a:rPr lang="en-US" dirty="0" smtClean="0">
                <a:solidFill>
                  <a:srgbClr val="0070C0"/>
                </a:solidFill>
              </a:rPr>
              <a:t>communication promotion between the scientific community and the general public</a:t>
            </a:r>
            <a:r>
              <a:rPr lang="en-US" dirty="0" smtClean="0"/>
              <a:t>";</a:t>
            </a:r>
          </a:p>
          <a:p>
            <a:r>
              <a:rPr lang="en-US" dirty="0" smtClean="0"/>
              <a:t>……  responsibility of the project management team </a:t>
            </a:r>
            <a:r>
              <a:rPr lang="en-US" dirty="0" smtClean="0">
                <a:solidFill>
                  <a:srgbClr val="0070C0"/>
                </a:solidFill>
              </a:rPr>
              <a:t>to ensure that all resources are properly used</a:t>
            </a:r>
            <a:r>
              <a:rPr lang="en-US" dirty="0" smtClean="0"/>
              <a:t> for the benefit of the project and the </a:t>
            </a:r>
            <a:r>
              <a:rPr lang="en-US" dirty="0" smtClean="0">
                <a:solidFill>
                  <a:srgbClr val="0070C0"/>
                </a:solidFill>
              </a:rPr>
              <a:t>possible interactions with other projects in the field </a:t>
            </a:r>
            <a:r>
              <a:rPr lang="en-US" dirty="0" smtClean="0"/>
              <a:t>are</a:t>
            </a:r>
          </a:p>
          <a:p>
            <a:r>
              <a:rPr lang="en-US" dirty="0" smtClean="0"/>
              <a:t>monitored and handled accordingly</a:t>
            </a:r>
            <a:endParaRPr lang="it-IT" dirty="0"/>
          </a:p>
        </p:txBody>
      </p:sp>
    </p:spTree>
    <p:extLst>
      <p:ext uri="{BB962C8B-B14F-4D97-AF65-F5344CB8AC3E}">
        <p14:creationId xmlns:p14="http://schemas.microsoft.com/office/powerpoint/2010/main" val="2151275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B087973-7D93-42FF-8EC3-9873FE3059B5}" type="slidenum">
              <a:rPr lang="it-IT" smtClean="0"/>
              <a:t>8</a:t>
            </a:fld>
            <a:endParaRPr lang="it-IT"/>
          </a:p>
        </p:txBody>
      </p:sp>
      <p:sp>
        <p:nvSpPr>
          <p:cNvPr id="5" name="Rectangle 4"/>
          <p:cNvSpPr/>
          <p:nvPr/>
        </p:nvSpPr>
        <p:spPr>
          <a:xfrm>
            <a:off x="79367" y="13429"/>
            <a:ext cx="6770332" cy="954107"/>
          </a:xfrm>
          <a:prstGeom prst="rect">
            <a:avLst/>
          </a:prstGeom>
        </p:spPr>
        <p:txBody>
          <a:bodyPr wrap="square">
            <a:spAutoFit/>
          </a:bodyPr>
          <a:lstStyle/>
          <a:p>
            <a:pPr algn="ctr"/>
            <a:r>
              <a:rPr lang="it-IT" sz="2800" b="1" dirty="0"/>
              <a:t>5. Dissemination and Communication Activities</a:t>
            </a:r>
            <a:endParaRPr lang="it-IT" sz="2800" dirty="0"/>
          </a:p>
        </p:txBody>
      </p:sp>
      <p:sp>
        <p:nvSpPr>
          <p:cNvPr id="6" name="Rectangle 5"/>
          <p:cNvSpPr/>
          <p:nvPr/>
        </p:nvSpPr>
        <p:spPr>
          <a:xfrm>
            <a:off x="262946" y="969992"/>
            <a:ext cx="6336704" cy="7294305"/>
          </a:xfrm>
          <a:prstGeom prst="rect">
            <a:avLst/>
          </a:prstGeom>
        </p:spPr>
        <p:txBody>
          <a:bodyPr wrap="square">
            <a:spAutoFit/>
          </a:bodyPr>
          <a:lstStyle/>
          <a:p>
            <a:pPr marL="342900" indent="-342900">
              <a:buFont typeface="+mj-lt"/>
              <a:buAutoNum type="alphaLcParenR"/>
            </a:pPr>
            <a:r>
              <a:rPr lang="en-US" dirty="0" smtClean="0">
                <a:latin typeface="Arial" panose="020B0604020202020204" pitchFamily="34" charset="0"/>
                <a:cs typeface="Arial" panose="020B0604020202020204" pitchFamily="34" charset="0"/>
              </a:rPr>
              <a:t>Has/Have the beneficiaries disseminated project results and information adequately (e.g. publications, conferences, etc.)?				</a:t>
            </a:r>
            <a:r>
              <a:rPr lang="en-US" b="1" dirty="0" smtClean="0">
                <a:solidFill>
                  <a:srgbClr val="FF0000"/>
                </a:solidFill>
                <a:latin typeface="Arial" panose="020B0604020202020204" pitchFamily="34" charset="0"/>
                <a:cs typeface="Arial" panose="020B0604020202020204" pitchFamily="34" charset="0"/>
              </a:rPr>
              <a:t>YES</a:t>
            </a:r>
          </a:p>
          <a:p>
            <a:pPr marL="342900" indent="-342900">
              <a:buFont typeface="+mj-lt"/>
              <a:buAutoNum type="alphaLcParenR"/>
            </a:pPr>
            <a:endParaRPr lang="en-US" b="1" dirty="0" smtClean="0">
              <a:solidFill>
                <a:srgbClr val="FF0000"/>
              </a:solidFill>
              <a:latin typeface="Arial" panose="020B0604020202020204" pitchFamily="34" charset="0"/>
              <a:cs typeface="Arial" panose="020B0604020202020204" pitchFamily="34" charset="0"/>
            </a:endParaRPr>
          </a:p>
          <a:p>
            <a:pPr marL="342900" indent="-342900">
              <a:buFont typeface="+mj-lt"/>
              <a:buAutoNum type="alphaLcParenR"/>
            </a:pPr>
            <a:endParaRPr lang="en-US" b="1" dirty="0">
              <a:solidFill>
                <a:srgbClr val="FF0000"/>
              </a:solidFill>
              <a:latin typeface="Arial" panose="020B0604020202020204" pitchFamily="34" charset="0"/>
              <a:cs typeface="Arial" panose="020B0604020202020204" pitchFamily="34" charset="0"/>
            </a:endParaRPr>
          </a:p>
          <a:p>
            <a:pPr marL="342900" indent="-342900">
              <a:buFont typeface="+mj-lt"/>
              <a:buAutoNum type="alphaLcParenR"/>
            </a:pPr>
            <a:endParaRPr lang="en-US" b="1" dirty="0" smtClean="0">
              <a:solidFill>
                <a:srgbClr val="FF0000"/>
              </a:solidFill>
              <a:latin typeface="Arial" panose="020B0604020202020204" pitchFamily="34" charset="0"/>
              <a:cs typeface="Arial" panose="020B0604020202020204" pitchFamily="34" charset="0"/>
            </a:endParaRPr>
          </a:p>
          <a:p>
            <a:pPr marL="342900" indent="-342900">
              <a:buFont typeface="+mj-lt"/>
              <a:buAutoNum type="alphaLcParenR"/>
            </a:pPr>
            <a:endParaRPr lang="en-US" b="1" dirty="0">
              <a:solidFill>
                <a:srgbClr val="FF0000"/>
              </a:solidFill>
              <a:latin typeface="Arial" panose="020B0604020202020204" pitchFamily="34" charset="0"/>
              <a:cs typeface="Arial" panose="020B0604020202020204" pitchFamily="34" charset="0"/>
            </a:endParaRPr>
          </a:p>
          <a:p>
            <a:pPr marL="342900" indent="-342900">
              <a:buFont typeface="+mj-lt"/>
              <a:buAutoNum type="alphaLcParenR"/>
            </a:pPr>
            <a:endParaRPr lang="en-US" b="1" dirty="0">
              <a:solidFill>
                <a:srgbClr val="FF0000"/>
              </a:solidFill>
              <a:latin typeface="Arial" panose="020B0604020202020204" pitchFamily="34" charset="0"/>
              <a:cs typeface="Arial" panose="020B0604020202020204" pitchFamily="34" charset="0"/>
            </a:endParaRPr>
          </a:p>
          <a:p>
            <a:pPr marL="342900" indent="-342900">
              <a:buFont typeface="+mj-lt"/>
              <a:buAutoNum type="alphaLcParenR"/>
            </a:pPr>
            <a:endParaRPr lang="en-US" b="1" dirty="0" smtClean="0">
              <a:solidFill>
                <a:srgbClr val="FF0000"/>
              </a:solidFill>
              <a:latin typeface="Arial" panose="020B0604020202020204" pitchFamily="34" charset="0"/>
              <a:cs typeface="Arial" panose="020B0604020202020204" pitchFamily="34" charset="0"/>
            </a:endParaRPr>
          </a:p>
          <a:p>
            <a:pPr marL="342900" indent="-342900">
              <a:buFont typeface="+mj-lt"/>
              <a:buAutoNum type="alphaLcParenR"/>
            </a:pPr>
            <a:endParaRPr lang="en-US" dirty="0" smtClean="0">
              <a:latin typeface="Arial" panose="020B0604020202020204" pitchFamily="34" charset="0"/>
              <a:cs typeface="Arial" panose="020B0604020202020204" pitchFamily="34" charset="0"/>
            </a:endParaRPr>
          </a:p>
          <a:p>
            <a:pPr marL="342900" indent="-342900">
              <a:buFont typeface="+mj-lt"/>
              <a:buAutoNum type="alphaLcParenR"/>
            </a:pPr>
            <a:endParaRPr lang="en-US" dirty="0" smtClean="0">
              <a:latin typeface="Arial" panose="020B0604020202020204" pitchFamily="34" charset="0"/>
              <a:cs typeface="Arial" panose="020B0604020202020204" pitchFamily="34" charset="0"/>
            </a:endParaRPr>
          </a:p>
          <a:p>
            <a:pPr marL="342900" indent="-342900">
              <a:buFont typeface="+mj-lt"/>
              <a:buAutoNum type="alphaLcParenR"/>
            </a:pPr>
            <a:r>
              <a:rPr lang="en-US" dirty="0" smtClean="0">
                <a:latin typeface="Arial" panose="020B0604020202020204" pitchFamily="34" charset="0"/>
                <a:cs typeface="Arial" panose="020B0604020202020204" pitchFamily="34" charset="0"/>
              </a:rPr>
              <a:t>Has there been suitable communication with potential users of the project/research results and other stakeholders?		</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a:t>
            </a:r>
            <a:r>
              <a:rPr lang="en-US" b="1" dirty="0" smtClean="0">
                <a:solidFill>
                  <a:srgbClr val="FF0000"/>
                </a:solidFill>
                <a:latin typeface="Arial" panose="020B0604020202020204" pitchFamily="34" charset="0"/>
                <a:cs typeface="Arial" panose="020B0604020202020204" pitchFamily="34" charset="0"/>
              </a:rPr>
              <a:t>PARTIALLY</a:t>
            </a:r>
            <a:endParaRPr lang="en-US" b="1" dirty="0">
              <a:solidFill>
                <a:srgbClr val="FF0000"/>
              </a:solidFill>
              <a:latin typeface="Arial" panose="020B0604020202020204" pitchFamily="34" charset="0"/>
              <a:cs typeface="Arial" panose="020B0604020202020204" pitchFamily="34" charset="0"/>
            </a:endParaRPr>
          </a:p>
          <a:p>
            <a:pPr marL="342900" indent="-342900">
              <a:buFont typeface="+mj-lt"/>
              <a:buAutoNum type="alphaLcParenR"/>
            </a:pPr>
            <a:endParaRPr lang="en-US" b="1" dirty="0" smtClean="0">
              <a:solidFill>
                <a:srgbClr val="FF0000"/>
              </a:solidFill>
              <a:latin typeface="Arial" panose="020B0604020202020204" pitchFamily="34" charset="0"/>
              <a:cs typeface="Arial" panose="020B0604020202020204" pitchFamily="34" charset="0"/>
            </a:endParaRPr>
          </a:p>
          <a:p>
            <a:pPr marL="342900" indent="-342900">
              <a:buFont typeface="+mj-lt"/>
              <a:buAutoNum type="alphaLcParenR"/>
            </a:pPr>
            <a:endParaRPr lang="en-US" b="1" dirty="0">
              <a:solidFill>
                <a:srgbClr val="FF0000"/>
              </a:solidFill>
              <a:latin typeface="Arial" panose="020B0604020202020204" pitchFamily="34" charset="0"/>
              <a:cs typeface="Arial" panose="020B0604020202020204" pitchFamily="34" charset="0"/>
            </a:endParaRPr>
          </a:p>
          <a:p>
            <a:pPr marL="342900" indent="-342900">
              <a:buFont typeface="+mj-lt"/>
              <a:buAutoNum type="alphaLcParenR"/>
            </a:pPr>
            <a:endParaRPr lang="en-US" b="1" dirty="0" smtClean="0">
              <a:solidFill>
                <a:srgbClr val="FF0000"/>
              </a:solidFill>
              <a:latin typeface="Arial" panose="020B0604020202020204" pitchFamily="34" charset="0"/>
              <a:cs typeface="Arial" panose="020B0604020202020204" pitchFamily="34" charset="0"/>
            </a:endParaRPr>
          </a:p>
          <a:p>
            <a:pPr marL="342900" indent="-342900">
              <a:buFont typeface="+mj-lt"/>
              <a:buAutoNum type="alphaLcParenR"/>
            </a:pPr>
            <a:endParaRPr lang="en-US" b="1" dirty="0">
              <a:solidFill>
                <a:srgbClr val="FF0000"/>
              </a:solidFill>
              <a:latin typeface="Arial" panose="020B0604020202020204" pitchFamily="34" charset="0"/>
              <a:cs typeface="Arial" panose="020B0604020202020204" pitchFamily="34" charset="0"/>
            </a:endParaRPr>
          </a:p>
          <a:p>
            <a:pPr marL="342900" indent="-342900">
              <a:buFont typeface="+mj-lt"/>
              <a:buAutoNum type="alphaLcParenR"/>
            </a:pPr>
            <a:endParaRPr lang="en-US" b="1" dirty="0" smtClean="0">
              <a:solidFill>
                <a:srgbClr val="FF0000"/>
              </a:solidFill>
              <a:latin typeface="Arial" panose="020B0604020202020204" pitchFamily="34" charset="0"/>
              <a:cs typeface="Arial" panose="020B0604020202020204" pitchFamily="34" charset="0"/>
            </a:endParaRPr>
          </a:p>
          <a:p>
            <a:pPr marL="342900" indent="-342900">
              <a:buFont typeface="+mj-lt"/>
              <a:buAutoNum type="alphaLcParenR"/>
            </a:pPr>
            <a:endParaRPr lang="en-US" b="1" dirty="0">
              <a:solidFill>
                <a:srgbClr val="FF0000"/>
              </a:solidFill>
              <a:latin typeface="Arial" panose="020B0604020202020204" pitchFamily="34" charset="0"/>
              <a:cs typeface="Arial" panose="020B0604020202020204" pitchFamily="34" charset="0"/>
            </a:endParaRPr>
          </a:p>
          <a:p>
            <a:pPr marL="342900" indent="-342900">
              <a:buFont typeface="+mj-lt"/>
              <a:buAutoNum type="alphaLcParenR"/>
            </a:pPr>
            <a:endParaRPr lang="en-US" b="1" dirty="0" smtClean="0">
              <a:solidFill>
                <a:srgbClr val="FF0000"/>
              </a:solidFill>
              <a:latin typeface="Arial" panose="020B0604020202020204" pitchFamily="34" charset="0"/>
              <a:cs typeface="Arial" panose="020B0604020202020204" pitchFamily="34" charset="0"/>
            </a:endParaRPr>
          </a:p>
          <a:p>
            <a:pPr marL="342900" indent="-342900">
              <a:buFont typeface="+mj-lt"/>
              <a:buAutoNum type="alphaLcParenR"/>
            </a:pPr>
            <a:endParaRPr lang="en-US" b="1" dirty="0">
              <a:solidFill>
                <a:srgbClr val="FF0000"/>
              </a:solidFill>
              <a:latin typeface="Arial" panose="020B0604020202020204" pitchFamily="34" charset="0"/>
              <a:cs typeface="Arial" panose="020B0604020202020204" pitchFamily="34" charset="0"/>
            </a:endParaRPr>
          </a:p>
          <a:p>
            <a:pPr marL="342900" indent="-342900">
              <a:buFont typeface="+mj-lt"/>
              <a:buAutoNum type="alphaLcParenR"/>
            </a:pPr>
            <a:endParaRPr lang="en-US" b="1" dirty="0" smtClean="0">
              <a:solidFill>
                <a:srgbClr val="FF0000"/>
              </a:solidFill>
              <a:latin typeface="Arial" panose="020B0604020202020204" pitchFamily="34" charset="0"/>
              <a:cs typeface="Arial" panose="020B0604020202020204" pitchFamily="34" charset="0"/>
            </a:endParaRPr>
          </a:p>
          <a:p>
            <a:pPr marL="342900" indent="-342900">
              <a:buFont typeface="+mj-lt"/>
              <a:buAutoNum type="alphaLcParenR"/>
            </a:pPr>
            <a:r>
              <a:rPr lang="en-US" dirty="0" smtClean="0">
                <a:latin typeface="Arial" panose="020B0604020202020204" pitchFamily="34" charset="0"/>
                <a:cs typeface="Arial" panose="020B0604020202020204" pitchFamily="34" charset="0"/>
              </a:rPr>
              <a:t>Where applicable, is the project website useful, up to date, accessible to the public and does it acknowledge the EU funding?			</a:t>
            </a:r>
            <a:r>
              <a:rPr lang="en-US" b="1" dirty="0" smtClean="0">
                <a:solidFill>
                  <a:srgbClr val="FF0000"/>
                </a:solidFill>
                <a:latin typeface="Arial" panose="020B0604020202020204" pitchFamily="34" charset="0"/>
                <a:cs typeface="Arial" panose="020B0604020202020204" pitchFamily="34" charset="0"/>
              </a:rPr>
              <a:t> PARTIALLY</a:t>
            </a:r>
            <a:endParaRPr lang="en-US" dirty="0" smtClean="0">
              <a:latin typeface="Arial" panose="020B0604020202020204" pitchFamily="34" charset="0"/>
              <a:cs typeface="Arial" panose="020B0604020202020204" pitchFamily="34" charset="0"/>
            </a:endParaRPr>
          </a:p>
        </p:txBody>
      </p:sp>
      <p:sp>
        <p:nvSpPr>
          <p:cNvPr id="7" name="Rectangle 6"/>
          <p:cNvSpPr/>
          <p:nvPr/>
        </p:nvSpPr>
        <p:spPr>
          <a:xfrm>
            <a:off x="173687" y="2051720"/>
            <a:ext cx="6581692" cy="1754326"/>
          </a:xfrm>
          <a:prstGeom prst="rect">
            <a:avLst/>
          </a:prstGeom>
        </p:spPr>
        <p:txBody>
          <a:bodyPr wrap="square">
            <a:spAutoFit/>
          </a:bodyPr>
          <a:lstStyle/>
          <a:p>
            <a:r>
              <a:rPr lang="en-US" dirty="0" smtClean="0">
                <a:solidFill>
                  <a:srgbClr val="FF0000"/>
                </a:solidFill>
              </a:rPr>
              <a:t>Comments: </a:t>
            </a:r>
            <a:r>
              <a:rPr lang="en-US" dirty="0" smtClean="0"/>
              <a:t>dissemination </a:t>
            </a:r>
            <a:r>
              <a:rPr lang="en-US" dirty="0"/>
              <a:t>level through journal papers and </a:t>
            </a:r>
            <a:r>
              <a:rPr lang="en-US" dirty="0" smtClean="0"/>
              <a:t>conference presentations </a:t>
            </a:r>
            <a:r>
              <a:rPr lang="en-US" b="1" dirty="0">
                <a:solidFill>
                  <a:srgbClr val="0070C0"/>
                </a:solidFill>
              </a:rPr>
              <a:t>can be qualified as "satisfactory". </a:t>
            </a:r>
            <a:r>
              <a:rPr lang="en-US" dirty="0" smtClean="0"/>
              <a:t>The management </a:t>
            </a:r>
            <a:r>
              <a:rPr lang="en-US" dirty="0"/>
              <a:t>team, together with the </a:t>
            </a:r>
            <a:r>
              <a:rPr lang="en-US" dirty="0" smtClean="0"/>
              <a:t>supervisors should </a:t>
            </a:r>
            <a:r>
              <a:rPr lang="en-US" dirty="0"/>
              <a:t>come up </a:t>
            </a:r>
            <a:r>
              <a:rPr lang="en-US" dirty="0" smtClean="0"/>
              <a:t>(and </a:t>
            </a:r>
            <a:r>
              <a:rPr lang="en-US" dirty="0"/>
              <a:t>proceed with execution) </a:t>
            </a:r>
            <a:r>
              <a:rPr lang="en-US" b="1" dirty="0">
                <a:solidFill>
                  <a:srgbClr val="0070C0"/>
                </a:solidFill>
              </a:rPr>
              <a:t>of a more ambitious plan in terms of </a:t>
            </a:r>
            <a:r>
              <a:rPr lang="en-US" b="1" dirty="0" smtClean="0">
                <a:solidFill>
                  <a:srgbClr val="0070C0"/>
                </a:solidFill>
              </a:rPr>
              <a:t>results dissemination </a:t>
            </a:r>
            <a:r>
              <a:rPr lang="en-US" b="1" dirty="0">
                <a:solidFill>
                  <a:srgbClr val="0070C0"/>
                </a:solidFill>
              </a:rPr>
              <a:t>through Journals and Conference participations</a:t>
            </a:r>
            <a:r>
              <a:rPr lang="en-US" dirty="0"/>
              <a:t>.</a:t>
            </a:r>
            <a:endParaRPr lang="it-IT" dirty="0"/>
          </a:p>
        </p:txBody>
      </p:sp>
      <p:sp>
        <p:nvSpPr>
          <p:cNvPr id="8" name="Rectangle 7"/>
          <p:cNvSpPr/>
          <p:nvPr/>
        </p:nvSpPr>
        <p:spPr>
          <a:xfrm>
            <a:off x="0" y="4860032"/>
            <a:ext cx="7056784" cy="2585323"/>
          </a:xfrm>
          <a:prstGeom prst="rect">
            <a:avLst/>
          </a:prstGeom>
        </p:spPr>
        <p:txBody>
          <a:bodyPr wrap="square">
            <a:spAutoFit/>
          </a:bodyPr>
          <a:lstStyle/>
          <a:p>
            <a:r>
              <a:rPr lang="en-US" dirty="0">
                <a:solidFill>
                  <a:srgbClr val="FF0000"/>
                </a:solidFill>
                <a:cs typeface="Arial" panose="020B0604020202020204" pitchFamily="34" charset="0"/>
              </a:rPr>
              <a:t>Comments </a:t>
            </a:r>
            <a:r>
              <a:rPr lang="en-US" dirty="0">
                <a:cs typeface="Arial" panose="020B0604020202020204" pitchFamily="34" charset="0"/>
              </a:rPr>
              <a:t>Communication with potential, direct users of the project results (CERN) was outstanding…. </a:t>
            </a:r>
            <a:r>
              <a:rPr lang="en-US" dirty="0">
                <a:solidFill>
                  <a:srgbClr val="0070C0"/>
                </a:solidFill>
                <a:cs typeface="Arial" panose="020B0604020202020204" pitchFamily="34" charset="0"/>
              </a:rPr>
              <a:t>Unfortunately, the team didn't managed to reach - in enough depth - to the stakeholders outside the primary application</a:t>
            </a:r>
            <a:r>
              <a:rPr lang="en-US" dirty="0">
                <a:cs typeface="Arial" panose="020B0604020202020204" pitchFamily="34" charset="0"/>
              </a:rPr>
              <a:t>, e.g. the medical instrumentation industry, the manufacturers of application oriented microcontrollers, etc. </a:t>
            </a:r>
            <a:r>
              <a:rPr lang="en-US" dirty="0">
                <a:solidFill>
                  <a:srgbClr val="0070C0"/>
                </a:solidFill>
                <a:cs typeface="Arial" panose="020B0604020202020204" pitchFamily="34" charset="0"/>
              </a:rPr>
              <a:t>A more detailed plan, with specific tasks and objectives must be set up </a:t>
            </a:r>
            <a:r>
              <a:rPr lang="en-US" dirty="0">
                <a:cs typeface="Arial" panose="020B0604020202020204" pitchFamily="34" charset="0"/>
              </a:rPr>
              <a:t>for the second part of the project, to ensure a better transfer of information to potential stakeholders</a:t>
            </a:r>
            <a:r>
              <a:rPr lang="en-US" dirty="0" smtClean="0">
                <a:latin typeface="Arial" panose="020B0604020202020204" pitchFamily="34" charset="0"/>
                <a:cs typeface="Arial" panose="020B0604020202020204" pitchFamily="34" charset="0"/>
              </a:rPr>
              <a:t>.</a:t>
            </a:r>
          </a:p>
          <a:p>
            <a:endParaRPr lang="en-US" dirty="0">
              <a:latin typeface="Arial" panose="020B0604020202020204" pitchFamily="34" charset="0"/>
              <a:cs typeface="Arial" panose="020B0604020202020204" pitchFamily="34" charset="0"/>
            </a:endParaRPr>
          </a:p>
        </p:txBody>
      </p:sp>
      <p:sp>
        <p:nvSpPr>
          <p:cNvPr id="9" name="Rectangle 8"/>
          <p:cNvSpPr/>
          <p:nvPr/>
        </p:nvSpPr>
        <p:spPr>
          <a:xfrm>
            <a:off x="93292" y="8497669"/>
            <a:ext cx="6676012" cy="646331"/>
          </a:xfrm>
          <a:prstGeom prst="rect">
            <a:avLst/>
          </a:prstGeom>
        </p:spPr>
        <p:txBody>
          <a:bodyPr wrap="square">
            <a:spAutoFit/>
          </a:bodyPr>
          <a:lstStyle/>
          <a:p>
            <a:r>
              <a:rPr lang="en-US" dirty="0" smtClean="0">
                <a:solidFill>
                  <a:srgbClr val="FF0000"/>
                </a:solidFill>
              </a:rPr>
              <a:t>Comments: </a:t>
            </a:r>
            <a:r>
              <a:rPr lang="en-US" dirty="0" smtClean="0"/>
              <a:t>It acknowledge EU </a:t>
            </a:r>
            <a:r>
              <a:rPr lang="en-US" dirty="0"/>
              <a:t>funding, through </a:t>
            </a:r>
            <a:r>
              <a:rPr lang="en-US" dirty="0" smtClean="0"/>
              <a:t>the FP7</a:t>
            </a:r>
            <a:r>
              <a:rPr lang="en-US" dirty="0"/>
              <a:t>, but without explicitly mentioning the Marie Curie action(s). This must </a:t>
            </a:r>
            <a:r>
              <a:rPr lang="en-US" dirty="0" smtClean="0"/>
              <a:t>be </a:t>
            </a:r>
            <a:r>
              <a:rPr lang="it-IT" dirty="0" smtClean="0"/>
              <a:t>updated.</a:t>
            </a:r>
            <a:endParaRPr lang="it-IT" dirty="0"/>
          </a:p>
        </p:txBody>
      </p:sp>
    </p:spTree>
    <p:extLst>
      <p:ext uri="{BB962C8B-B14F-4D97-AF65-F5344CB8AC3E}">
        <p14:creationId xmlns:p14="http://schemas.microsoft.com/office/powerpoint/2010/main" val="540111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B087973-7D93-42FF-8EC3-9873FE3059B5}" type="slidenum">
              <a:rPr lang="it-IT" smtClean="0"/>
              <a:t>9</a:t>
            </a:fld>
            <a:endParaRPr lang="it-IT"/>
          </a:p>
        </p:txBody>
      </p:sp>
      <p:sp>
        <p:nvSpPr>
          <p:cNvPr id="5" name="Rectangle 4"/>
          <p:cNvSpPr/>
          <p:nvPr/>
        </p:nvSpPr>
        <p:spPr>
          <a:xfrm>
            <a:off x="1916832" y="323528"/>
            <a:ext cx="3241400" cy="584775"/>
          </a:xfrm>
          <a:prstGeom prst="rect">
            <a:avLst/>
          </a:prstGeom>
        </p:spPr>
        <p:txBody>
          <a:bodyPr wrap="none">
            <a:spAutoFit/>
          </a:bodyPr>
          <a:lstStyle/>
          <a:p>
            <a:r>
              <a:rPr lang="it-IT" sz="3200" b="1" dirty="0"/>
              <a:t>6. Flag the Project</a:t>
            </a:r>
            <a:endParaRPr lang="it-IT" sz="3200" dirty="0"/>
          </a:p>
        </p:txBody>
      </p:sp>
      <p:sp>
        <p:nvSpPr>
          <p:cNvPr id="6" name="Rectangle 5"/>
          <p:cNvSpPr/>
          <p:nvPr/>
        </p:nvSpPr>
        <p:spPr>
          <a:xfrm>
            <a:off x="188640" y="1202739"/>
            <a:ext cx="6192688" cy="6463308"/>
          </a:xfrm>
          <a:prstGeom prst="rect">
            <a:avLst/>
          </a:prstGeom>
        </p:spPr>
        <p:txBody>
          <a:bodyPr wrap="square">
            <a:spAutoFit/>
          </a:bodyPr>
          <a:lstStyle/>
          <a:p>
            <a:pPr>
              <a:lnSpc>
                <a:spcPct val="150000"/>
              </a:lnSpc>
            </a:pPr>
            <a:r>
              <a:rPr lang="en-US" dirty="0">
                <a:latin typeface="Arial" panose="020B0604020202020204" pitchFamily="34" charset="0"/>
                <a:cs typeface="Arial" panose="020B0604020202020204" pitchFamily="34" charset="0"/>
              </a:rPr>
              <a:t>Flag(s) for the project </a:t>
            </a:r>
            <a:r>
              <a:rPr lang="en-US" dirty="0" smtClean="0">
                <a:latin typeface="Arial" panose="020B0604020202020204" pitchFamily="34" charset="0"/>
                <a:cs typeface="Arial" panose="020B0604020202020204" pitchFamily="34" charset="0"/>
              </a:rPr>
              <a:t>				</a:t>
            </a:r>
            <a:r>
              <a:rPr lang="en-US" dirty="0" smtClean="0">
                <a:solidFill>
                  <a:srgbClr val="FF0000"/>
                </a:solidFill>
                <a:latin typeface="Arial" panose="020B0604020202020204" pitchFamily="34" charset="0"/>
                <a:cs typeface="Arial" panose="020B0604020202020204" pitchFamily="34" charset="0"/>
              </a:rPr>
              <a:t>Yes</a:t>
            </a:r>
            <a:endParaRPr lang="en-US" dirty="0">
              <a:solidFill>
                <a:srgbClr val="FF0000"/>
              </a:solidFill>
              <a:latin typeface="Arial" panose="020B0604020202020204" pitchFamily="34" charset="0"/>
              <a:cs typeface="Arial" panose="020B0604020202020204" pitchFamily="34" charset="0"/>
            </a:endParaRPr>
          </a:p>
          <a:p>
            <a:pPr>
              <a:lnSpc>
                <a:spcPct val="150000"/>
              </a:lnSpc>
            </a:pPr>
            <a:r>
              <a:rPr lang="en-US" dirty="0">
                <a:latin typeface="Arial" panose="020B0604020202020204" pitchFamily="34" charset="0"/>
                <a:cs typeface="Arial" panose="020B0604020202020204" pitchFamily="34" charset="0"/>
              </a:rPr>
              <a:t>Highlight as a success/case story </a:t>
            </a:r>
            <a:r>
              <a:rPr lang="en-US" dirty="0" smtClean="0">
                <a:latin typeface="Arial" panose="020B0604020202020204" pitchFamily="34" charset="0"/>
                <a:cs typeface="Arial" panose="020B0604020202020204" pitchFamily="34" charset="0"/>
              </a:rPr>
              <a:t>			No</a:t>
            </a:r>
            <a:endParaRPr lang="en-US" dirty="0">
              <a:latin typeface="Arial" panose="020B0604020202020204" pitchFamily="34" charset="0"/>
              <a:cs typeface="Arial" panose="020B0604020202020204" pitchFamily="34" charset="0"/>
            </a:endParaRPr>
          </a:p>
          <a:p>
            <a:pPr>
              <a:lnSpc>
                <a:spcPct val="150000"/>
              </a:lnSpc>
            </a:pPr>
            <a:r>
              <a:rPr lang="en-US" dirty="0">
                <a:latin typeface="Arial" panose="020B0604020202020204" pitchFamily="34" charset="0"/>
                <a:cs typeface="Arial" panose="020B0604020202020204" pitchFamily="34" charset="0"/>
              </a:rPr>
              <a:t>High visibility/media attractive project </a:t>
            </a:r>
            <a:r>
              <a:rPr lang="en-US" dirty="0" smtClean="0">
                <a:latin typeface="Arial" panose="020B0604020202020204" pitchFamily="34" charset="0"/>
                <a:cs typeface="Arial" panose="020B0604020202020204" pitchFamily="34" charset="0"/>
              </a:rPr>
              <a:t>		</a:t>
            </a:r>
            <a:r>
              <a:rPr lang="en-US" dirty="0" smtClean="0">
                <a:solidFill>
                  <a:srgbClr val="FF0000"/>
                </a:solidFill>
                <a:latin typeface="Arial" panose="020B0604020202020204" pitchFamily="34" charset="0"/>
                <a:cs typeface="Arial" panose="020B0604020202020204" pitchFamily="34" charset="0"/>
              </a:rPr>
              <a:t>Yes</a:t>
            </a:r>
            <a:endParaRPr lang="en-US" dirty="0">
              <a:solidFill>
                <a:srgbClr val="FF0000"/>
              </a:solidFill>
              <a:latin typeface="Arial" panose="020B0604020202020204" pitchFamily="34" charset="0"/>
              <a:cs typeface="Arial" panose="020B0604020202020204" pitchFamily="34" charset="0"/>
            </a:endParaRPr>
          </a:p>
          <a:p>
            <a:pPr>
              <a:lnSpc>
                <a:spcPct val="150000"/>
              </a:lnSpc>
            </a:pPr>
            <a:r>
              <a:rPr lang="en-US" dirty="0">
                <a:latin typeface="Arial" panose="020B0604020202020204" pitchFamily="34" charset="0"/>
                <a:cs typeface="Arial" panose="020B0604020202020204" pitchFamily="34" charset="0"/>
              </a:rPr>
              <a:t>Substantial R&amp;D breakthrough character </a:t>
            </a:r>
            <a:r>
              <a:rPr lang="en-US" dirty="0" smtClean="0">
                <a:latin typeface="Arial" panose="020B0604020202020204" pitchFamily="34" charset="0"/>
                <a:cs typeface="Arial" panose="020B0604020202020204" pitchFamily="34" charset="0"/>
              </a:rPr>
              <a:t>		</a:t>
            </a:r>
            <a:r>
              <a:rPr lang="en-US" dirty="0" smtClean="0">
                <a:solidFill>
                  <a:srgbClr val="FF0000"/>
                </a:solidFill>
                <a:latin typeface="Arial" panose="020B0604020202020204" pitchFamily="34" charset="0"/>
                <a:cs typeface="Arial" panose="020B0604020202020204" pitchFamily="34" charset="0"/>
              </a:rPr>
              <a:t>Yes</a:t>
            </a:r>
            <a:endParaRPr lang="en-US" dirty="0">
              <a:solidFill>
                <a:srgbClr val="FF0000"/>
              </a:solidFill>
              <a:latin typeface="Arial" panose="020B0604020202020204" pitchFamily="34" charset="0"/>
              <a:cs typeface="Arial" panose="020B0604020202020204" pitchFamily="34" charset="0"/>
            </a:endParaRPr>
          </a:p>
          <a:p>
            <a:pPr>
              <a:lnSpc>
                <a:spcPct val="150000"/>
              </a:lnSpc>
            </a:pPr>
            <a:r>
              <a:rPr lang="en-US" dirty="0">
                <a:latin typeface="Arial" panose="020B0604020202020204" pitchFamily="34" charset="0"/>
                <a:cs typeface="Arial" panose="020B0604020202020204" pitchFamily="34" charset="0"/>
              </a:rPr>
              <a:t>Project with an impact on EU policies </a:t>
            </a:r>
            <a:r>
              <a:rPr lang="en-US" dirty="0" smtClean="0">
                <a:latin typeface="Arial" panose="020B0604020202020204" pitchFamily="34" charset="0"/>
                <a:cs typeface="Arial" panose="020B0604020202020204" pitchFamily="34" charset="0"/>
              </a:rPr>
              <a:t>		No</a:t>
            </a:r>
            <a:endParaRPr lang="en-US" dirty="0">
              <a:latin typeface="Arial" panose="020B0604020202020204" pitchFamily="34" charset="0"/>
              <a:cs typeface="Arial" panose="020B0604020202020204" pitchFamily="34" charset="0"/>
            </a:endParaRPr>
          </a:p>
          <a:p>
            <a:pPr>
              <a:lnSpc>
                <a:spcPct val="150000"/>
              </a:lnSpc>
            </a:pPr>
            <a:r>
              <a:rPr lang="en-US" dirty="0">
                <a:latin typeface="Arial" panose="020B0604020202020204" pitchFamily="34" charset="0"/>
                <a:cs typeface="Arial" panose="020B0604020202020204" pitchFamily="34" charset="0"/>
              </a:rPr>
              <a:t>Outstanding Use/Exploitation of results </a:t>
            </a:r>
            <a:r>
              <a:rPr lang="en-US" dirty="0" smtClean="0">
                <a:latin typeface="Arial" panose="020B0604020202020204" pitchFamily="34" charset="0"/>
                <a:cs typeface="Arial" panose="020B0604020202020204" pitchFamily="34" charset="0"/>
              </a:rPr>
              <a:t>		No</a:t>
            </a:r>
            <a:endParaRPr lang="en-US" dirty="0">
              <a:latin typeface="Arial" panose="020B0604020202020204" pitchFamily="34" charset="0"/>
              <a:cs typeface="Arial" panose="020B0604020202020204" pitchFamily="34" charset="0"/>
            </a:endParaRPr>
          </a:p>
          <a:p>
            <a:pPr>
              <a:lnSpc>
                <a:spcPct val="150000"/>
              </a:lnSpc>
            </a:pPr>
            <a:r>
              <a:rPr lang="en-US" dirty="0">
                <a:latin typeface="Arial" panose="020B0604020202020204" pitchFamily="34" charset="0"/>
                <a:cs typeface="Arial" panose="020B0604020202020204" pitchFamily="34" charset="0"/>
              </a:rPr>
              <a:t>Significant R&amp;D participation from </a:t>
            </a:r>
            <a:r>
              <a:rPr lang="en-US" dirty="0" smtClean="0">
                <a:latin typeface="Arial" panose="020B0604020202020204" pitchFamily="34" charset="0"/>
                <a:cs typeface="Arial" panose="020B0604020202020204" pitchFamily="34" charset="0"/>
              </a:rPr>
              <a:t>outside </a:t>
            </a:r>
            <a:r>
              <a:rPr lang="it-IT" dirty="0" smtClean="0">
                <a:latin typeface="Arial" panose="020B0604020202020204" pitchFamily="34" charset="0"/>
                <a:cs typeface="Arial" panose="020B0604020202020204" pitchFamily="34" charset="0"/>
              </a:rPr>
              <a:t>EU	No</a:t>
            </a:r>
            <a:endParaRPr lang="it-IT" dirty="0">
              <a:latin typeface="Arial" panose="020B0604020202020204" pitchFamily="34" charset="0"/>
              <a:cs typeface="Arial" panose="020B0604020202020204" pitchFamily="34" charset="0"/>
            </a:endParaRPr>
          </a:p>
          <a:p>
            <a:pPr>
              <a:lnSpc>
                <a:spcPct val="150000"/>
              </a:lnSpc>
            </a:pPr>
            <a:r>
              <a:rPr lang="it-IT" dirty="0">
                <a:latin typeface="Arial" panose="020B0604020202020204" pitchFamily="34" charset="0"/>
                <a:cs typeface="Arial" panose="020B0604020202020204" pitchFamily="34" charset="0"/>
              </a:rPr>
              <a:t>Good gender balance </a:t>
            </a:r>
            <a:r>
              <a:rPr lang="it-IT" dirty="0" smtClean="0">
                <a:latin typeface="Arial" panose="020B0604020202020204" pitchFamily="34" charset="0"/>
                <a:cs typeface="Arial" panose="020B0604020202020204" pitchFamily="34" charset="0"/>
              </a:rPr>
              <a:t>				No</a:t>
            </a:r>
            <a:endParaRPr lang="it-IT" dirty="0">
              <a:latin typeface="Arial" panose="020B0604020202020204" pitchFamily="34" charset="0"/>
              <a:cs typeface="Arial" panose="020B0604020202020204" pitchFamily="34" charset="0"/>
            </a:endParaRPr>
          </a:p>
          <a:p>
            <a:pPr>
              <a:lnSpc>
                <a:spcPct val="150000"/>
              </a:lnSpc>
            </a:pPr>
            <a:r>
              <a:rPr lang="it-IT" dirty="0">
                <a:latin typeface="Arial" panose="020B0604020202020204" pitchFamily="34" charset="0"/>
                <a:cs typeface="Arial" panose="020B0604020202020204" pitchFamily="34" charset="0"/>
              </a:rPr>
              <a:t>Substantial participation by </a:t>
            </a:r>
            <a:r>
              <a:rPr lang="it-IT" dirty="0" smtClean="0">
                <a:latin typeface="Arial" panose="020B0604020202020204" pitchFamily="34" charset="0"/>
                <a:cs typeface="Arial" panose="020B0604020202020204" pitchFamily="34" charset="0"/>
              </a:rPr>
              <a:t>commercial sector	No</a:t>
            </a:r>
            <a:endParaRPr lang="it-IT" dirty="0">
              <a:latin typeface="Arial" panose="020B0604020202020204" pitchFamily="34" charset="0"/>
              <a:cs typeface="Arial" panose="020B0604020202020204" pitchFamily="34" charset="0"/>
            </a:endParaRPr>
          </a:p>
          <a:p>
            <a:pPr>
              <a:lnSpc>
                <a:spcPct val="150000"/>
              </a:lnSpc>
            </a:pPr>
            <a:r>
              <a:rPr lang="it-IT" dirty="0">
                <a:latin typeface="Arial" panose="020B0604020202020204" pitchFamily="34" charset="0"/>
                <a:cs typeface="Arial" panose="020B0604020202020204" pitchFamily="34" charset="0"/>
              </a:rPr>
              <a:t>Promotion by family-friendly </a:t>
            </a:r>
            <a:r>
              <a:rPr lang="it-IT" dirty="0" smtClean="0">
                <a:latin typeface="Arial" panose="020B0604020202020204" pitchFamily="34" charset="0"/>
                <a:cs typeface="Arial" panose="020B0604020202020204" pitchFamily="34" charset="0"/>
              </a:rPr>
              <a:t>working environment	No</a:t>
            </a:r>
            <a:endParaRPr lang="it-IT" dirty="0">
              <a:latin typeface="Arial" panose="020B0604020202020204" pitchFamily="34" charset="0"/>
              <a:cs typeface="Arial" panose="020B0604020202020204" pitchFamily="34" charset="0"/>
            </a:endParaRPr>
          </a:p>
          <a:p>
            <a:pPr>
              <a:lnSpc>
                <a:spcPct val="150000"/>
              </a:lnSpc>
            </a:pPr>
            <a:r>
              <a:rPr lang="en-US" dirty="0">
                <a:latin typeface="Arial" panose="020B0604020202020204" pitchFamily="34" charset="0"/>
                <a:cs typeface="Arial" panose="020B0604020202020204" pitchFamily="34" charset="0"/>
              </a:rPr>
              <a:t>Contribution towards long term impact in</a:t>
            </a:r>
          </a:p>
          <a:p>
            <a:r>
              <a:rPr lang="it-IT" dirty="0">
                <a:latin typeface="Arial" panose="020B0604020202020204" pitchFamily="34" charset="0"/>
                <a:cs typeface="Arial" panose="020B0604020202020204" pitchFamily="34" charset="0"/>
              </a:rPr>
              <a:t>training/career development/networks </a:t>
            </a:r>
            <a:r>
              <a:rPr lang="it-IT" dirty="0" smtClean="0">
                <a:latin typeface="Arial" panose="020B0604020202020204" pitchFamily="34" charset="0"/>
                <a:cs typeface="Arial" panose="020B0604020202020204" pitchFamily="34" charset="0"/>
              </a:rPr>
              <a:t>after</a:t>
            </a:r>
          </a:p>
          <a:p>
            <a:r>
              <a:rPr lang="it-IT" dirty="0" smtClean="0">
                <a:latin typeface="Arial" panose="020B0604020202020204" pitchFamily="34" charset="0"/>
                <a:cs typeface="Arial" panose="020B0604020202020204" pitchFamily="34" charset="0"/>
              </a:rPr>
              <a:t>project end					No</a:t>
            </a:r>
            <a:endParaRPr lang="it-IT" dirty="0">
              <a:latin typeface="Arial" panose="020B0604020202020204" pitchFamily="34" charset="0"/>
              <a:cs typeface="Arial" panose="020B0604020202020204" pitchFamily="34" charset="0"/>
            </a:endParaRPr>
          </a:p>
          <a:p>
            <a:pPr>
              <a:lnSpc>
                <a:spcPct val="150000"/>
              </a:lnSpc>
            </a:pPr>
            <a:r>
              <a:rPr lang="it-IT" dirty="0">
                <a:latin typeface="Arial" panose="020B0604020202020204" pitchFamily="34" charset="0"/>
                <a:cs typeface="Arial" panose="020B0604020202020204" pitchFamily="34" charset="0"/>
              </a:rPr>
              <a:t>Researcher's soft/complementary skill </a:t>
            </a:r>
            <a:r>
              <a:rPr lang="it-IT" dirty="0" smtClean="0">
                <a:latin typeface="Arial" panose="020B0604020202020204" pitchFamily="34" charset="0"/>
                <a:cs typeface="Arial" panose="020B0604020202020204" pitchFamily="34" charset="0"/>
              </a:rPr>
              <a:t>		No</a:t>
            </a:r>
            <a:endParaRPr lang="it-IT" dirty="0">
              <a:latin typeface="Arial" panose="020B0604020202020204" pitchFamily="34" charset="0"/>
              <a:cs typeface="Arial" panose="020B0604020202020204" pitchFamily="34" charset="0"/>
            </a:endParaRPr>
          </a:p>
          <a:p>
            <a:pPr>
              <a:lnSpc>
                <a:spcPct val="150000"/>
              </a:lnSpc>
            </a:pPr>
            <a:r>
              <a:rPr lang="it-IT" dirty="0">
                <a:latin typeface="Arial" panose="020B0604020202020204" pitchFamily="34" charset="0"/>
                <a:cs typeface="Arial" panose="020B0604020202020204" pitchFamily="34" charset="0"/>
              </a:rPr>
              <a:t>Good innovation potential </a:t>
            </a:r>
            <a:r>
              <a:rPr lang="it-IT" dirty="0" smtClean="0">
                <a:latin typeface="Arial" panose="020B0604020202020204" pitchFamily="34" charset="0"/>
                <a:cs typeface="Arial" panose="020B0604020202020204" pitchFamily="34" charset="0"/>
              </a:rPr>
              <a:t>				No</a:t>
            </a:r>
            <a:endParaRPr lang="it-IT" dirty="0">
              <a:latin typeface="Arial" panose="020B0604020202020204" pitchFamily="34" charset="0"/>
              <a:cs typeface="Arial" panose="020B0604020202020204" pitchFamily="34" charset="0"/>
            </a:endParaRPr>
          </a:p>
          <a:p>
            <a:pPr>
              <a:lnSpc>
                <a:spcPct val="150000"/>
              </a:lnSpc>
            </a:pPr>
            <a:r>
              <a:rPr lang="it-IT" dirty="0">
                <a:latin typeface="Arial" panose="020B0604020202020204" pitchFamily="34" charset="0"/>
                <a:cs typeface="Arial" panose="020B0604020202020204" pitchFamily="34" charset="0"/>
              </a:rPr>
              <a:t>Other </a:t>
            </a:r>
            <a:r>
              <a:rPr lang="it-IT" dirty="0" smtClean="0">
                <a:latin typeface="Arial" panose="020B0604020202020204" pitchFamily="34" charset="0"/>
                <a:cs typeface="Arial" panose="020B0604020202020204" pitchFamily="34" charset="0"/>
              </a:rPr>
              <a:t>						No</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7220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t-IT"/>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t-IT"/>
          </a:p>
        </p:txBody>
      </p:sp>
      <p:sp>
        <p:nvSpPr>
          <p:cNvPr id="4" name="Date Placeholder 3"/>
          <p:cNvSpPr>
            <a:spLocks noGrp="1"/>
          </p:cNvSpPr>
          <p:nvPr>
            <p:ph type="dt" sz="half" idx="10"/>
          </p:nvPr>
        </p:nvSpPr>
        <p:spPr/>
        <p:txBody>
          <a:bodyPr/>
          <a:lstStyle/>
          <a:p>
            <a:fld id="{F47168F8-66AC-4FD8-B65E-1B1FC665CFEA}" type="datetimeFigureOut">
              <a:rPr lang="it-IT" smtClean="0"/>
              <a:t>08/03/2015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3C92004-D38A-46D9-9966-BD200BB5ECB1}" type="slidenum">
              <a:rPr lang="it-IT" smtClean="0"/>
              <a:t>‹#›</a:t>
            </a:fld>
            <a:endParaRPr lang="it-IT" dirty="0"/>
          </a:p>
        </p:txBody>
      </p:sp>
    </p:spTree>
    <p:extLst>
      <p:ext uri="{BB962C8B-B14F-4D97-AF65-F5344CB8AC3E}">
        <p14:creationId xmlns:p14="http://schemas.microsoft.com/office/powerpoint/2010/main" val="2002255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t-I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7168F8-66AC-4FD8-B65E-1B1FC665CFEA}" type="datetimeFigureOut">
              <a:rPr lang="it-IT" smtClean="0"/>
              <a:t>08/03/2015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3C92004-D38A-46D9-9966-BD200BB5ECB1}" type="slidenum">
              <a:rPr lang="it-IT" smtClean="0"/>
              <a:t>‹#›</a:t>
            </a:fld>
            <a:endParaRPr lang="it-IT"/>
          </a:p>
        </p:txBody>
      </p:sp>
    </p:spTree>
    <p:extLst>
      <p:ext uri="{BB962C8B-B14F-4D97-AF65-F5344CB8AC3E}">
        <p14:creationId xmlns:p14="http://schemas.microsoft.com/office/powerpoint/2010/main" val="4207650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p>
            <a:fld id="{F47168F8-66AC-4FD8-B65E-1B1FC665CFEA}" type="datetimeFigureOut">
              <a:rPr lang="it-IT" smtClean="0"/>
              <a:t>08/03/2015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3C92004-D38A-46D9-9966-BD200BB5ECB1}" type="slidenum">
              <a:rPr lang="it-IT" smtClean="0"/>
              <a:t>‹#›</a:t>
            </a:fld>
            <a:endParaRPr lang="it-IT"/>
          </a:p>
        </p:txBody>
      </p:sp>
    </p:spTree>
    <p:extLst>
      <p:ext uri="{BB962C8B-B14F-4D97-AF65-F5344CB8AC3E}">
        <p14:creationId xmlns:p14="http://schemas.microsoft.com/office/powerpoint/2010/main" val="2201893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t-I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p>
            <a:fld id="{F47168F8-66AC-4FD8-B65E-1B1FC665CFEA}" type="datetimeFigureOut">
              <a:rPr lang="it-IT" smtClean="0"/>
              <a:t>08/03/2015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3C92004-D38A-46D9-9966-BD200BB5ECB1}" type="slidenum">
              <a:rPr lang="it-IT" smtClean="0"/>
              <a:t>‹#›</a:t>
            </a:fld>
            <a:endParaRPr lang="it-IT"/>
          </a:p>
        </p:txBody>
      </p:sp>
    </p:spTree>
    <p:extLst>
      <p:ext uri="{BB962C8B-B14F-4D97-AF65-F5344CB8AC3E}">
        <p14:creationId xmlns:p14="http://schemas.microsoft.com/office/powerpoint/2010/main" val="3845702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9" name="Date Placeholder 8"/>
          <p:cNvSpPr>
            <a:spLocks noGrp="1"/>
          </p:cNvSpPr>
          <p:nvPr>
            <p:ph type="dt" sz="half" idx="10"/>
          </p:nvPr>
        </p:nvSpPr>
        <p:spPr/>
        <p:txBody>
          <a:bodyPr/>
          <a:lstStyle/>
          <a:p>
            <a:fld id="{F47168F8-66AC-4FD8-B65E-1B1FC665CFEA}" type="datetimeFigureOut">
              <a:rPr lang="it-IT" smtClean="0"/>
              <a:t>08/03/2015</a:t>
            </a:fld>
            <a:endParaRPr lang="it-IT"/>
          </a:p>
        </p:txBody>
      </p:sp>
      <p:sp>
        <p:nvSpPr>
          <p:cNvPr id="10" name="Footer Placeholder 9"/>
          <p:cNvSpPr>
            <a:spLocks noGrp="1"/>
          </p:cNvSpPr>
          <p:nvPr>
            <p:ph type="ftr" sz="quarter" idx="11"/>
          </p:nvPr>
        </p:nvSpPr>
        <p:spPr/>
        <p:txBody>
          <a:bodyPr/>
          <a:lstStyle/>
          <a:p>
            <a:endParaRPr lang="it-IT"/>
          </a:p>
        </p:txBody>
      </p:sp>
      <p:sp>
        <p:nvSpPr>
          <p:cNvPr id="11" name="Slide Number Placeholder 10"/>
          <p:cNvSpPr>
            <a:spLocks noGrp="1"/>
          </p:cNvSpPr>
          <p:nvPr>
            <p:ph type="sldNum" sz="quarter" idx="12"/>
          </p:nvPr>
        </p:nvSpPr>
        <p:spPr/>
        <p:txBody>
          <a:bodyPr/>
          <a:lstStyle/>
          <a:p>
            <a:fld id="{63C92004-D38A-46D9-9966-BD200BB5ECB1}" type="slidenum">
              <a:rPr lang="it-IT" smtClean="0"/>
              <a:t>‹#›</a:t>
            </a:fld>
            <a:endParaRPr lang="it-IT"/>
          </a:p>
        </p:txBody>
      </p:sp>
    </p:spTree>
    <p:extLst>
      <p:ext uri="{BB962C8B-B14F-4D97-AF65-F5344CB8AC3E}">
        <p14:creationId xmlns:p14="http://schemas.microsoft.com/office/powerpoint/2010/main" val="30691827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p>
            <a:fld id="{F47168F8-66AC-4FD8-B65E-1B1FC665CFEA}" type="datetimeFigureOut">
              <a:rPr lang="it-IT" smtClean="0"/>
              <a:t>08/03/2015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3C92004-D38A-46D9-9966-BD200BB5ECB1}" type="slidenum">
              <a:rPr lang="it-IT" smtClean="0"/>
              <a:t>‹#›</a:t>
            </a:fld>
            <a:endParaRPr lang="it-IT"/>
          </a:p>
        </p:txBody>
      </p:sp>
    </p:spTree>
    <p:extLst>
      <p:ext uri="{BB962C8B-B14F-4D97-AF65-F5344CB8AC3E}">
        <p14:creationId xmlns:p14="http://schemas.microsoft.com/office/powerpoint/2010/main" val="705142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t-I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7168F8-66AC-4FD8-B65E-1B1FC665CFEA}" type="datetimeFigureOut">
              <a:rPr lang="it-IT" smtClean="0"/>
              <a:t>08/03/2015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3C92004-D38A-46D9-9966-BD200BB5ECB1}" type="slidenum">
              <a:rPr lang="it-IT" smtClean="0"/>
              <a:t>‹#›</a:t>
            </a:fld>
            <a:endParaRPr lang="it-IT"/>
          </a:p>
        </p:txBody>
      </p:sp>
    </p:spTree>
    <p:extLst>
      <p:ext uri="{BB962C8B-B14F-4D97-AF65-F5344CB8AC3E}">
        <p14:creationId xmlns:p14="http://schemas.microsoft.com/office/powerpoint/2010/main" val="1130787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Date Placeholder 4"/>
          <p:cNvSpPr>
            <a:spLocks noGrp="1"/>
          </p:cNvSpPr>
          <p:nvPr>
            <p:ph type="dt" sz="half" idx="10"/>
          </p:nvPr>
        </p:nvSpPr>
        <p:spPr/>
        <p:txBody>
          <a:bodyPr/>
          <a:lstStyle/>
          <a:p>
            <a:fld id="{F47168F8-66AC-4FD8-B65E-1B1FC665CFEA}" type="datetimeFigureOut">
              <a:rPr lang="it-IT" smtClean="0"/>
              <a:t>08/03/2015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3C92004-D38A-46D9-9966-BD200BB5ECB1}" type="slidenum">
              <a:rPr lang="it-IT" smtClean="0"/>
              <a:t>‹#›</a:t>
            </a:fld>
            <a:endParaRPr lang="it-IT"/>
          </a:p>
        </p:txBody>
      </p:sp>
    </p:spTree>
    <p:extLst>
      <p:ext uri="{BB962C8B-B14F-4D97-AF65-F5344CB8AC3E}">
        <p14:creationId xmlns:p14="http://schemas.microsoft.com/office/powerpoint/2010/main" val="2447576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t-I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7" name="Date Placeholder 6"/>
          <p:cNvSpPr>
            <a:spLocks noGrp="1"/>
          </p:cNvSpPr>
          <p:nvPr>
            <p:ph type="dt" sz="half" idx="10"/>
          </p:nvPr>
        </p:nvSpPr>
        <p:spPr/>
        <p:txBody>
          <a:bodyPr/>
          <a:lstStyle/>
          <a:p>
            <a:fld id="{F47168F8-66AC-4FD8-B65E-1B1FC665CFEA}" type="datetimeFigureOut">
              <a:rPr lang="it-IT" smtClean="0"/>
              <a:t>08/03/2015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63C92004-D38A-46D9-9966-BD200BB5ECB1}" type="slidenum">
              <a:rPr lang="it-IT" smtClean="0"/>
              <a:t>‹#›</a:t>
            </a:fld>
            <a:endParaRPr lang="it-IT"/>
          </a:p>
        </p:txBody>
      </p:sp>
    </p:spTree>
    <p:extLst>
      <p:ext uri="{BB962C8B-B14F-4D97-AF65-F5344CB8AC3E}">
        <p14:creationId xmlns:p14="http://schemas.microsoft.com/office/powerpoint/2010/main" val="1871430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Date Placeholder 2"/>
          <p:cNvSpPr>
            <a:spLocks noGrp="1"/>
          </p:cNvSpPr>
          <p:nvPr>
            <p:ph type="dt" sz="half" idx="10"/>
          </p:nvPr>
        </p:nvSpPr>
        <p:spPr/>
        <p:txBody>
          <a:bodyPr/>
          <a:lstStyle/>
          <a:p>
            <a:fld id="{F47168F8-66AC-4FD8-B65E-1B1FC665CFEA}" type="datetimeFigureOut">
              <a:rPr lang="it-IT" smtClean="0"/>
              <a:t>08/03/2015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63C92004-D38A-46D9-9966-BD200BB5ECB1}" type="slidenum">
              <a:rPr lang="it-IT" smtClean="0"/>
              <a:t>‹#›</a:t>
            </a:fld>
            <a:endParaRPr lang="it-IT"/>
          </a:p>
        </p:txBody>
      </p:sp>
    </p:spTree>
    <p:extLst>
      <p:ext uri="{BB962C8B-B14F-4D97-AF65-F5344CB8AC3E}">
        <p14:creationId xmlns:p14="http://schemas.microsoft.com/office/powerpoint/2010/main" val="1569022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7168F8-66AC-4FD8-B65E-1B1FC665CFEA}" type="datetimeFigureOut">
              <a:rPr lang="it-IT" smtClean="0"/>
              <a:t>08/03/2015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63C92004-D38A-46D9-9966-BD200BB5ECB1}" type="slidenum">
              <a:rPr lang="it-IT" smtClean="0"/>
              <a:t>‹#›</a:t>
            </a:fld>
            <a:endParaRPr lang="it-IT"/>
          </a:p>
        </p:txBody>
      </p:sp>
    </p:spTree>
    <p:extLst>
      <p:ext uri="{BB962C8B-B14F-4D97-AF65-F5344CB8AC3E}">
        <p14:creationId xmlns:p14="http://schemas.microsoft.com/office/powerpoint/2010/main" val="735895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t-I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7168F8-66AC-4FD8-B65E-1B1FC665CFEA}" type="datetimeFigureOut">
              <a:rPr lang="it-IT" smtClean="0"/>
              <a:t>08/03/2015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3C92004-D38A-46D9-9966-BD200BB5ECB1}" type="slidenum">
              <a:rPr lang="it-IT" smtClean="0"/>
              <a:t>‹#›</a:t>
            </a:fld>
            <a:endParaRPr lang="it-IT"/>
          </a:p>
        </p:txBody>
      </p:sp>
    </p:spTree>
    <p:extLst>
      <p:ext uri="{BB962C8B-B14F-4D97-AF65-F5344CB8AC3E}">
        <p14:creationId xmlns:p14="http://schemas.microsoft.com/office/powerpoint/2010/main" val="3828567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t-I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7168F8-66AC-4FD8-B65E-1B1FC665CFEA}" type="datetimeFigureOut">
              <a:rPr lang="it-IT" smtClean="0"/>
              <a:t>08/03/2015</a:t>
            </a:fld>
            <a:endParaRPr lang="it-IT"/>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C92004-D38A-46D9-9966-BD200BB5ECB1}" type="slidenum">
              <a:rPr lang="it-IT" smtClean="0"/>
              <a:t>‹#›</a:t>
            </a:fld>
            <a:endParaRPr lang="it-IT"/>
          </a:p>
        </p:txBody>
      </p:sp>
    </p:spTree>
    <p:extLst>
      <p:ext uri="{BB962C8B-B14F-4D97-AF65-F5344CB8AC3E}">
        <p14:creationId xmlns:p14="http://schemas.microsoft.com/office/powerpoint/2010/main" val="290867981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404664"/>
            <a:ext cx="7772400" cy="1470025"/>
          </a:xfrm>
        </p:spPr>
        <p:txBody>
          <a:bodyPr/>
          <a:lstStyle/>
          <a:p>
            <a:endParaRPr lang="it-IT" dirty="0"/>
          </a:p>
        </p:txBody>
      </p:sp>
      <p:sp>
        <p:nvSpPr>
          <p:cNvPr id="3" name="Subtitle 2"/>
          <p:cNvSpPr>
            <a:spLocks noGrp="1"/>
          </p:cNvSpPr>
          <p:nvPr>
            <p:ph type="subTitle" idx="1"/>
          </p:nvPr>
        </p:nvSpPr>
        <p:spPr/>
        <p:txBody>
          <a:bodyPr/>
          <a:lstStyle/>
          <a:p>
            <a:endParaRPr lang="it-IT"/>
          </a:p>
        </p:txBody>
      </p:sp>
    </p:spTree>
    <p:extLst>
      <p:ext uri="{BB962C8B-B14F-4D97-AF65-F5344CB8AC3E}">
        <p14:creationId xmlns:p14="http://schemas.microsoft.com/office/powerpoint/2010/main" val="2615487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5126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1135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9559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t-IT"/>
          </a:p>
        </p:txBody>
      </p:sp>
    </p:spTree>
    <p:extLst>
      <p:ext uri="{BB962C8B-B14F-4D97-AF65-F5344CB8AC3E}">
        <p14:creationId xmlns:p14="http://schemas.microsoft.com/office/powerpoint/2010/main" val="1213354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t-IT"/>
          </a:p>
        </p:txBody>
      </p:sp>
    </p:spTree>
    <p:extLst>
      <p:ext uri="{BB962C8B-B14F-4D97-AF65-F5344CB8AC3E}">
        <p14:creationId xmlns:p14="http://schemas.microsoft.com/office/powerpoint/2010/main" val="3192718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t-IT"/>
          </a:p>
        </p:txBody>
      </p:sp>
    </p:spTree>
    <p:extLst>
      <p:ext uri="{BB962C8B-B14F-4D97-AF65-F5344CB8AC3E}">
        <p14:creationId xmlns:p14="http://schemas.microsoft.com/office/powerpoint/2010/main" val="2319116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t-IT"/>
          </a:p>
        </p:txBody>
      </p:sp>
    </p:spTree>
    <p:extLst>
      <p:ext uri="{BB962C8B-B14F-4D97-AF65-F5344CB8AC3E}">
        <p14:creationId xmlns:p14="http://schemas.microsoft.com/office/powerpoint/2010/main" val="1931627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t-IT"/>
          </a:p>
        </p:txBody>
      </p:sp>
    </p:spTree>
    <p:extLst>
      <p:ext uri="{BB962C8B-B14F-4D97-AF65-F5344CB8AC3E}">
        <p14:creationId xmlns:p14="http://schemas.microsoft.com/office/powerpoint/2010/main" val="3974790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t-IT"/>
          </a:p>
        </p:txBody>
      </p:sp>
    </p:spTree>
    <p:extLst>
      <p:ext uri="{BB962C8B-B14F-4D97-AF65-F5344CB8AC3E}">
        <p14:creationId xmlns:p14="http://schemas.microsoft.com/office/powerpoint/2010/main" val="613869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t-IT"/>
          </a:p>
        </p:txBody>
      </p:sp>
    </p:spTree>
    <p:extLst>
      <p:ext uri="{BB962C8B-B14F-4D97-AF65-F5344CB8AC3E}">
        <p14:creationId xmlns:p14="http://schemas.microsoft.com/office/powerpoint/2010/main" val="4068088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t-IT"/>
          </a:p>
        </p:txBody>
      </p:sp>
    </p:spTree>
    <p:extLst>
      <p:ext uri="{BB962C8B-B14F-4D97-AF65-F5344CB8AC3E}">
        <p14:creationId xmlns:p14="http://schemas.microsoft.com/office/powerpoint/2010/main" val="29328753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TotalTime>
  <Words>1071</Words>
  <Application>Microsoft Office PowerPoint</Application>
  <PresentationFormat>On-screen Show (4:3)</PresentationFormat>
  <Paragraphs>203</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Paola Giannetti</dc:creator>
  <cp:lastModifiedBy>Paola Giannetti</cp:lastModifiedBy>
  <cp:revision>20</cp:revision>
  <dcterms:created xsi:type="dcterms:W3CDTF">2015-03-08T06:34:41Z</dcterms:created>
  <dcterms:modified xsi:type="dcterms:W3CDTF">2015-03-08T15:04:19Z</dcterms:modified>
</cp:coreProperties>
</file>