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>
  <p:sldMasterIdLst>
    <p:sldMasterId id="2147483660" r:id="rId1"/>
  </p:sldMasterIdLst>
  <p:notesMasterIdLst>
    <p:notesMasterId r:id="rId9"/>
  </p:notesMasterIdLst>
  <p:handoutMasterIdLst>
    <p:handoutMasterId r:id="rId10"/>
  </p:handoutMasterIdLst>
  <p:sldIdLst>
    <p:sldId id="256" r:id="rId2"/>
    <p:sldId id="331" r:id="rId3"/>
    <p:sldId id="332" r:id="rId4"/>
    <p:sldId id="333" r:id="rId5"/>
    <p:sldId id="334" r:id="rId6"/>
    <p:sldId id="335" r:id="rId7"/>
    <p:sldId id="336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95437"/>
    <a:srgbClr val="33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3" autoAdjust="0"/>
    <p:restoredTop sz="94627" autoAdjust="0"/>
  </p:normalViewPr>
  <p:slideViewPr>
    <p:cSldViewPr>
      <p:cViewPr varScale="1">
        <p:scale>
          <a:sx n="72" d="100"/>
          <a:sy n="72" d="100"/>
        </p:scale>
        <p:origin x="768" y="5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062"/>
    </p:cViewPr>
  </p:sorterViewPr>
  <p:notesViewPr>
    <p:cSldViewPr>
      <p:cViewPr varScale="1">
        <p:scale>
          <a:sx n="57" d="100"/>
          <a:sy n="57" d="100"/>
        </p:scale>
        <p:origin x="-2796" y="-96"/>
      </p:cViewPr>
      <p:guideLst>
        <p:guide orient="horz" pos="2880"/>
        <p:guide pos="2160"/>
      </p:guideLst>
    </p:cSldViewPr>
  </p:notesViewPr>
  <p:gridSpacing cx="45005" cy="450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A7BF09B-35BB-4180-835D-27B4BCE5AEBB}" type="datetimeFigureOut">
              <a:rPr lang="el-GR" smtClean="0"/>
              <a:pPr/>
              <a:t>5/3/2015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12E90E-D4BC-400C-895C-4F37B4F72743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1339201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F8D5233-3661-4CBF-925F-61D81825B7A8}" type="datetimeFigureOut">
              <a:rPr lang="el-GR" smtClean="0"/>
              <a:pPr/>
              <a:t>5/3/2015</a:t>
            </a:fld>
            <a:endParaRPr lang="el-G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55B18A-C26E-4165-8B9F-2967DD8888FD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997207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55B18A-C26E-4165-8B9F-2967DD8888FD}" type="slidenum">
              <a:rPr lang="el-GR" smtClean="0"/>
              <a:pPr/>
              <a:t>1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1005496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gif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gif"/><Relationship Id="rId4" Type="http://schemas.openxmlformats.org/officeDocument/2006/relationships/image" Target="../media/image4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 userDrawn="1"/>
        </p:nvSpPr>
        <p:spPr>
          <a:xfrm>
            <a:off x="0" y="0"/>
            <a:ext cx="9144000" cy="3428999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50000"/>
                </a:schemeClr>
              </a:gs>
              <a:gs pos="100000">
                <a:schemeClr val="accent2">
                  <a:lumMod val="75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4" name="Rectangle 13"/>
          <p:cNvSpPr/>
          <p:nvPr userDrawn="1"/>
        </p:nvSpPr>
        <p:spPr>
          <a:xfrm>
            <a:off x="0" y="3429000"/>
            <a:ext cx="9144000" cy="609599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9" name="Subtitle 8"/>
          <p:cNvSpPr>
            <a:spLocks noGrp="1"/>
          </p:cNvSpPr>
          <p:nvPr>
            <p:ph type="subTitle" idx="1" hasCustomPrompt="1"/>
          </p:nvPr>
        </p:nvSpPr>
        <p:spPr>
          <a:xfrm>
            <a:off x="457200" y="3429000"/>
            <a:ext cx="6096000" cy="609600"/>
          </a:xfrm>
        </p:spPr>
        <p:txBody>
          <a:bodyPr anchor="ctr"/>
          <a:lstStyle>
            <a:lvl1pPr marL="0" indent="0" algn="l">
              <a:buNone/>
              <a:defRPr sz="2600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dirty="0" smtClean="0"/>
              <a:t>Subtitle</a:t>
            </a:r>
            <a:endParaRPr kumimoji="0"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838200"/>
            <a:ext cx="8229600" cy="1470025"/>
          </a:xfrm>
        </p:spPr>
        <p:txBody>
          <a:bodyPr anchor="ctr">
            <a:normAutofit/>
          </a:bodyPr>
          <a:lstStyle>
            <a:lvl1pPr algn="ctr">
              <a:defRPr lang="en-US" sz="3600" u="none" cap="small" baseline="0" dirty="0">
                <a:solidFill>
                  <a:srgbClr val="FFFFFF"/>
                </a:solidFill>
              </a:defRPr>
            </a:lvl1pPr>
          </a:lstStyle>
          <a:p>
            <a:endParaRPr kumimoji="0" lang="en-US" dirty="0"/>
          </a:p>
        </p:txBody>
      </p:sp>
      <p:sp>
        <p:nvSpPr>
          <p:cNvPr id="21" name="Rectangle 20"/>
          <p:cNvSpPr/>
          <p:nvPr userDrawn="1"/>
        </p:nvSpPr>
        <p:spPr>
          <a:xfrm>
            <a:off x="71500" y="3609020"/>
            <a:ext cx="270030" cy="270030"/>
          </a:xfrm>
          <a:prstGeom prst="rect">
            <a:avLst/>
          </a:prstGeom>
          <a:solidFill>
            <a:schemeClr val="accent1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cxnSp>
        <p:nvCxnSpPr>
          <p:cNvPr id="31" name="Straight Connector 30"/>
          <p:cNvCxnSpPr/>
          <p:nvPr userDrawn="1"/>
        </p:nvCxnSpPr>
        <p:spPr>
          <a:xfrm>
            <a:off x="0" y="3429000"/>
            <a:ext cx="9144000" cy="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 descr="PatternMatchingBlackboard.gif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6057165" y="4086835"/>
            <a:ext cx="2827165" cy="2744014"/>
          </a:xfrm>
          <a:prstGeom prst="rect">
            <a:avLst/>
          </a:prstGeom>
        </p:spPr>
      </p:pic>
      <p:pic>
        <p:nvPicPr>
          <p:cNvPr id="17" name="Picture 16" descr="ATLASexperiment.jp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2681790" y="5724255"/>
            <a:ext cx="2655295" cy="1102621"/>
          </a:xfrm>
          <a:prstGeom prst="rect">
            <a:avLst/>
          </a:prstGeom>
        </p:spPr>
      </p:pic>
      <p:pic>
        <p:nvPicPr>
          <p:cNvPr id="12" name="Picture 11" descr="Logo_unipi.jpg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90010" y="5649222"/>
            <a:ext cx="1331640" cy="1208777"/>
          </a:xfrm>
          <a:prstGeom prst="rect">
            <a:avLst/>
          </a:prstGeom>
        </p:spPr>
      </p:pic>
      <p:pic>
        <p:nvPicPr>
          <p:cNvPr id="13" name="Picture 12" descr="20140103114318!INFN.gif"/>
          <p:cNvPicPr>
            <a:picLocks noChangeAspect="1"/>
          </p:cNvPicPr>
          <p:nvPr userDrawn="1"/>
        </p:nvPicPr>
        <p:blipFill>
          <a:blip r:embed="rId5" cstate="print"/>
          <a:stretch>
            <a:fillRect/>
          </a:stretch>
        </p:blipFill>
        <p:spPr>
          <a:xfrm>
            <a:off x="1421650" y="5667168"/>
            <a:ext cx="1215135" cy="1190832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ent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 userDrawn="1"/>
        </p:nvSpPr>
        <p:spPr>
          <a:xfrm rot="5400000">
            <a:off x="-3276600" y="3276600"/>
            <a:ext cx="6858000" cy="30480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C.- L. </a:t>
            </a:r>
            <a:r>
              <a:rPr lang="en-US" dirty="0" err="1" smtClean="0"/>
              <a:t>Sotiropoulou</a:t>
            </a:r>
            <a:r>
              <a:rPr lang="en-US" dirty="0" smtClean="0"/>
              <a:t> – 14</a:t>
            </a:r>
            <a:r>
              <a:rPr lang="en-US" baseline="30000" dirty="0" smtClean="0"/>
              <a:t>th</a:t>
            </a:r>
            <a:r>
              <a:rPr lang="en-US" dirty="0" smtClean="0"/>
              <a:t> ICATPP Conference, Villa </a:t>
            </a:r>
            <a:r>
              <a:rPr lang="en-US" dirty="0" err="1" smtClean="0"/>
              <a:t>Olmo</a:t>
            </a:r>
            <a:r>
              <a:rPr lang="en-US" dirty="0" smtClean="0"/>
              <a:t>, 23-27 September 2013 </a:t>
            </a:r>
            <a:endParaRPr lang="en-US" dirty="0"/>
          </a:p>
        </p:txBody>
      </p:sp>
      <p:sp>
        <p:nvSpPr>
          <p:cNvPr id="6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548680"/>
            <a:ext cx="7772400" cy="5471120"/>
          </a:xfrm>
        </p:spPr>
        <p:txBody>
          <a:bodyPr vert="horz"/>
          <a:lstStyle/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 rot="5400000">
            <a:off x="-3276600" y="3276600"/>
            <a:ext cx="6858000" cy="30480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C.- L. </a:t>
            </a:r>
            <a:r>
              <a:rPr lang="en-US" dirty="0" err="1" smtClean="0"/>
              <a:t>Sotiropoulou</a:t>
            </a:r>
            <a:r>
              <a:rPr lang="en-US" dirty="0" smtClean="0"/>
              <a:t> – 14</a:t>
            </a:r>
            <a:r>
              <a:rPr lang="en-US" baseline="30000" dirty="0" smtClean="0"/>
              <a:t>th</a:t>
            </a:r>
            <a:r>
              <a:rPr lang="en-US" dirty="0" smtClean="0"/>
              <a:t> ICATPP Conference, Villa </a:t>
            </a:r>
            <a:r>
              <a:rPr lang="en-US" dirty="0" err="1" smtClean="0"/>
              <a:t>Olmo</a:t>
            </a:r>
            <a:r>
              <a:rPr lang="en-US" dirty="0" smtClean="0"/>
              <a:t>, 23-27 September 2013 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926595" y="1268760"/>
            <a:ext cx="774086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7002270" y="653434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5F9A61-EB25-4A3D-859B-444786636CDA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493785"/>
            <a:ext cx="7772400" cy="820790"/>
          </a:xfrm>
          <a:solidFill>
            <a:schemeClr val="accent1"/>
          </a:solidFill>
        </p:spPr>
        <p:txBody>
          <a:bodyPr anchor="b" anchorCtr="0"/>
          <a:lstStyle>
            <a:lvl1pPr algn="l">
              <a:buNone/>
              <a:defRPr sz="4000" b="0" cap="none">
                <a:solidFill>
                  <a:schemeClr val="bg1"/>
                </a:solidFill>
              </a:defRPr>
            </a:lvl1pPr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1570" y="2393885"/>
            <a:ext cx="7772400" cy="3536358"/>
          </a:xfrm>
          <a:solidFill>
            <a:schemeClr val="tx2">
              <a:lumMod val="75000"/>
            </a:schemeClr>
          </a:solidFill>
        </p:spPr>
        <p:txBody>
          <a:bodyPr anchor="t" anchorCtr="0"/>
          <a:lstStyle>
            <a:lvl1pPr marL="0" indent="0">
              <a:spcBef>
                <a:spcPts val="600"/>
              </a:spcBef>
              <a:buClr>
                <a:schemeClr val="bg1"/>
              </a:buClr>
              <a:buFont typeface="Wingdings" pitchFamily="2" charset="2"/>
              <a:buChar char="§"/>
              <a:defRPr sz="2400">
                <a:solidFill>
                  <a:schemeClr val="bg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dirty="0" smtClean="0"/>
              <a:t>Click to edit Master text styles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C.- L. </a:t>
            </a:r>
            <a:r>
              <a:rPr lang="en-US" dirty="0" err="1" smtClean="0"/>
              <a:t>Sotiropoulou</a:t>
            </a:r>
            <a:r>
              <a:rPr lang="en-US" dirty="0" smtClean="0"/>
              <a:t> – 14</a:t>
            </a:r>
            <a:r>
              <a:rPr lang="en-US" baseline="30000" dirty="0" smtClean="0"/>
              <a:t>th</a:t>
            </a:r>
            <a:r>
              <a:rPr lang="en-US" dirty="0" smtClean="0"/>
              <a:t> ICATPP Conference, Villa </a:t>
            </a:r>
            <a:r>
              <a:rPr lang="en-US" dirty="0" err="1" smtClean="0"/>
              <a:t>Olmo</a:t>
            </a:r>
            <a:r>
              <a:rPr lang="en-US" dirty="0" smtClean="0"/>
              <a:t>, 23-27 September 2013 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Rectangle 9"/>
          <p:cNvSpPr/>
          <p:nvPr userDrawn="1"/>
        </p:nvSpPr>
        <p:spPr>
          <a:xfrm rot="5400000">
            <a:off x="-3276600" y="3276600"/>
            <a:ext cx="6858000" cy="30480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Rectangle 5"/>
          <p:cNvSpPr/>
          <p:nvPr userDrawn="1"/>
        </p:nvSpPr>
        <p:spPr>
          <a:xfrm rot="5400000">
            <a:off x="-3276600" y="3276600"/>
            <a:ext cx="6858000" cy="30480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Rectangle 4"/>
          <p:cNvSpPr/>
          <p:nvPr userDrawn="1"/>
        </p:nvSpPr>
        <p:spPr>
          <a:xfrm rot="5400000">
            <a:off x="-3276600" y="3276600"/>
            <a:ext cx="6858000" cy="30480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lt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dirty="0" smtClean="0"/>
              <a:t>Click to edit Master text styles</a:t>
            </a:r>
          </a:p>
          <a:p>
            <a:pPr lvl="1" eaLnBrk="1" latinLnBrk="0" hangingPunct="1"/>
            <a:r>
              <a:rPr kumimoji="0" lang="en-US" dirty="0" smtClean="0"/>
              <a:t>Second level</a:t>
            </a:r>
          </a:p>
          <a:p>
            <a:pPr lvl="2" eaLnBrk="1" latinLnBrk="0" hangingPunct="1"/>
            <a:r>
              <a:rPr kumimoji="0" lang="en-US" dirty="0" smtClean="0"/>
              <a:t>Third level</a:t>
            </a:r>
          </a:p>
          <a:p>
            <a:pPr lvl="3" eaLnBrk="1" latinLnBrk="0" hangingPunct="1"/>
            <a:r>
              <a:rPr kumimoji="0" lang="en-US" dirty="0" smtClean="0"/>
              <a:t>Fourth level</a:t>
            </a:r>
          </a:p>
          <a:p>
            <a:pPr lvl="4" eaLnBrk="1" latinLnBrk="0" hangingPunct="1"/>
            <a:r>
              <a:rPr kumimoji="0" lang="en-US" dirty="0" smtClean="0"/>
              <a:t>Fifth level</a:t>
            </a:r>
            <a:endParaRPr kumimoji="0"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39325" y="6527195"/>
            <a:ext cx="554781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C.- L. Sotiropoulou – 14th ICATPP Conference, Villa Olmo, 23-27 September 2013 </a:t>
            </a:r>
            <a:endParaRPr lang="en-US" dirty="0"/>
          </a:p>
        </p:txBody>
      </p:sp>
      <p:sp>
        <p:nvSpPr>
          <p:cNvPr id="6" name="Rectangle 5"/>
          <p:cNvSpPr/>
          <p:nvPr userDrawn="1"/>
        </p:nvSpPr>
        <p:spPr>
          <a:xfrm rot="5400000">
            <a:off x="-3276600" y="3276600"/>
            <a:ext cx="6858000" cy="30480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7028910" y="657426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5F9A61-EB25-4A3D-859B-444786636CDA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72" r:id="rId2"/>
    <p:sldLayoutId id="2147483662" r:id="rId3"/>
    <p:sldLayoutId id="2147483663" r:id="rId4"/>
    <p:sldLayoutId id="2147483664" r:id="rId5"/>
    <p:sldLayoutId id="2147483666" r:id="rId6"/>
    <p:sldLayoutId id="2147483667" r:id="rId7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300"/>
        </a:spcBef>
        <a:spcAft>
          <a:spcPts val="300"/>
        </a:spcAft>
        <a:buClr>
          <a:schemeClr val="accent3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00"/>
        </a:spcBef>
        <a:spcAft>
          <a:spcPts val="300"/>
        </a:spcAft>
        <a:buClr>
          <a:schemeClr val="accent2">
            <a:lumMod val="75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00"/>
        </a:spcBef>
        <a:spcAft>
          <a:spcPts val="300"/>
        </a:spcAft>
        <a:buClr>
          <a:schemeClr val="accent3">
            <a:lumMod val="40000"/>
            <a:lumOff val="60000"/>
          </a:schemeClr>
        </a:buClr>
        <a:buSzPct val="85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00"/>
        </a:spcBef>
        <a:spcAft>
          <a:spcPts val="300"/>
        </a:spcAft>
        <a:buClr>
          <a:schemeClr val="accent2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spcAft>
          <a:spcPts val="300"/>
        </a:spcAft>
        <a:buClr>
          <a:schemeClr val="accent3">
            <a:lumMod val="60000"/>
            <a:lumOff val="40000"/>
          </a:schemeClr>
        </a:buClr>
        <a:buFontTx/>
        <a:buChar char="o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Calliope-Louisa Sotiropoulou</a:t>
            </a:r>
            <a:endParaRPr lang="el-GR" dirty="0"/>
          </a:p>
        </p:txBody>
      </p:sp>
      <p:sp>
        <p:nvSpPr>
          <p:cNvPr id="5" name="Title 2"/>
          <p:cNvSpPr txBox="1">
            <a:spLocks/>
          </p:cNvSpPr>
          <p:nvPr/>
        </p:nvSpPr>
        <p:spPr>
          <a:xfrm>
            <a:off x="386535" y="1558280"/>
            <a:ext cx="8229600" cy="520570"/>
          </a:xfrm>
          <a:prstGeom prst="rect">
            <a:avLst/>
          </a:prstGeom>
        </p:spPr>
        <p:txBody>
          <a:bodyPr bIns="9144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200" cap="small" dirty="0" smtClean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Dissemination Plan</a:t>
            </a:r>
            <a:endParaRPr kumimoji="0" lang="el-GR" sz="3200" b="0" i="0" u="none" strike="noStrike" kern="1200" cap="small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Title 2"/>
          <p:cNvSpPr>
            <a:spLocks noGrp="1"/>
          </p:cNvSpPr>
          <p:nvPr>
            <p:ph type="ctrTitle"/>
          </p:nvPr>
        </p:nvSpPr>
        <p:spPr>
          <a:xfrm>
            <a:off x="457200" y="188640"/>
            <a:ext cx="8229600" cy="520570"/>
          </a:xfrm>
        </p:spPr>
        <p:txBody>
          <a:bodyPr>
            <a:normAutofit/>
          </a:bodyPr>
          <a:lstStyle/>
          <a:p>
            <a:r>
              <a:rPr lang="en-US" sz="1600" dirty="0" smtClean="0"/>
              <a:t>FTK IAPP </a:t>
            </a:r>
            <a:r>
              <a:rPr lang="en-US" sz="1600" dirty="0" smtClean="0"/>
              <a:t>Workshop: </a:t>
            </a:r>
            <a:r>
              <a:rPr lang="en-US" sz="1600" dirty="0" smtClean="0"/>
              <a:t>11/03/2015</a:t>
            </a:r>
            <a:endParaRPr lang="el-GR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Dissemination Plan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1447799"/>
            <a:ext cx="7772400" cy="4906525"/>
          </a:xfrm>
        </p:spPr>
        <p:txBody>
          <a:bodyPr>
            <a:normAutofit lnSpcReduction="10000"/>
          </a:bodyPr>
          <a:lstStyle/>
          <a:p>
            <a:r>
              <a:rPr lang="en-US" b="1" dirty="0" smtClean="0"/>
              <a:t>PO Comment:</a:t>
            </a:r>
            <a:br>
              <a:rPr lang="en-US" b="1" dirty="0" smtClean="0"/>
            </a:br>
            <a:r>
              <a:rPr lang="en-US" i="1" dirty="0" smtClean="0"/>
              <a:t>“The dissemination plan through journals and conferences should be made more ambitious…”</a:t>
            </a:r>
            <a:endParaRPr lang="en-US" dirty="0" smtClean="0"/>
          </a:p>
          <a:p>
            <a:pPr lvl="1">
              <a:buNone/>
            </a:pPr>
            <a:endParaRPr lang="en-US" dirty="0" smtClean="0"/>
          </a:p>
          <a:p>
            <a:r>
              <a:rPr lang="en-US" b="1" dirty="0" smtClean="0"/>
              <a:t>So what have we done so far?...</a:t>
            </a:r>
          </a:p>
          <a:p>
            <a:pPr lvl="1"/>
            <a:r>
              <a:rPr lang="en-US" dirty="0" smtClean="0"/>
              <a:t>20 presentations in conferences and workshops (5 posters, 15 talks)</a:t>
            </a:r>
          </a:p>
          <a:p>
            <a:pPr lvl="1"/>
            <a:r>
              <a:rPr lang="en-US" dirty="0" smtClean="0"/>
              <a:t>Special session in MOCAST 2014 (Thessaloniki)</a:t>
            </a:r>
          </a:p>
          <a:p>
            <a:pPr lvl="1"/>
            <a:r>
              <a:rPr lang="en-US" dirty="0" smtClean="0"/>
              <a:t>Thematic session in </a:t>
            </a:r>
            <a:r>
              <a:rPr lang="en-US" dirty="0" err="1" smtClean="0"/>
              <a:t>HiPEAC</a:t>
            </a:r>
            <a:r>
              <a:rPr lang="en-US" dirty="0" smtClean="0"/>
              <a:t> Computing Systems Week (Athens)</a:t>
            </a:r>
            <a:endParaRPr lang="en-US" dirty="0" smtClean="0"/>
          </a:p>
          <a:p>
            <a:pPr lvl="1"/>
            <a:r>
              <a:rPr lang="en-US" dirty="0" smtClean="0"/>
              <a:t>1 Journal Paper IEEE TNS (2D Pixel Clustering)</a:t>
            </a:r>
          </a:p>
          <a:p>
            <a:pPr marL="320040" lvl="1" indent="0">
              <a:buNone/>
            </a:pPr>
            <a:endParaRPr lang="en-US" dirty="0"/>
          </a:p>
          <a:p>
            <a:pPr marL="320040" lvl="1" indent="0" algn="r">
              <a:buNone/>
            </a:pPr>
            <a:r>
              <a:rPr lang="en-US" sz="2400" b="1" i="1" dirty="0" smtClean="0">
                <a:solidFill>
                  <a:srgbClr val="C00000"/>
                </a:solidFill>
              </a:rPr>
              <a:t>Is it good enough?...</a:t>
            </a:r>
            <a:endParaRPr lang="en-US" sz="2400" b="1" i="1" dirty="0" smtClean="0">
              <a:solidFill>
                <a:srgbClr val="C00000"/>
              </a:solidFill>
            </a:endParaRPr>
          </a:p>
          <a:p>
            <a:pPr lvl="1"/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75F9A61-EB25-4A3D-859B-444786636CDA}" type="slidenum">
              <a:rPr lang="el-GR" smtClean="0"/>
              <a:pPr/>
              <a:t>2</a:t>
            </a:fld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Characteristics of Our Publications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All in HEP related conferences:</a:t>
            </a:r>
          </a:p>
          <a:p>
            <a:pPr lvl="1"/>
            <a:r>
              <a:rPr lang="en-US" dirty="0" smtClean="0"/>
              <a:t>HEP conferences accept abstracts and do not require proceedings (peer review process) for acceptance, proceedings are usually submitted after the conference</a:t>
            </a:r>
          </a:p>
          <a:p>
            <a:pPr lvl="1"/>
            <a:r>
              <a:rPr lang="en-US" dirty="0" smtClean="0"/>
              <a:t>HEP style author lists</a:t>
            </a:r>
          </a:p>
          <a:p>
            <a:endParaRPr lang="en-US" dirty="0"/>
          </a:p>
          <a:p>
            <a:r>
              <a:rPr lang="en-US" dirty="0" smtClean="0"/>
              <a:t>Journal Paper in IEEE TNS that is IEEE but still a HEP related publication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75F9A61-EB25-4A3D-859B-444786636CDA}" type="slidenum">
              <a:rPr lang="el-GR" smtClean="0"/>
              <a:pPr/>
              <a:t>3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67482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Change of Direction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Target non HEP conferences (engineering and electronics related)</a:t>
            </a:r>
          </a:p>
          <a:p>
            <a:pPr lvl="1"/>
            <a:r>
              <a:rPr lang="en-US" dirty="0" smtClean="0"/>
              <a:t>Publish engineering results, technical characteristics </a:t>
            </a:r>
            <a:r>
              <a:rPr lang="en-US" dirty="0" smtClean="0">
                <a:sym typeface="Wingdings" panose="05000000000000000000" pitchFamily="2" charset="2"/>
              </a:rPr>
              <a:t> High Performance Electronic Hardware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Demonstrate interdisciplinary approach  Wp5 Image Processing Research</a:t>
            </a:r>
          </a:p>
          <a:p>
            <a:pPr lvl="1"/>
            <a:endParaRPr lang="en-US" dirty="0">
              <a:sym typeface="Wingdings" panose="05000000000000000000" pitchFamily="2" charset="2"/>
            </a:endParaRPr>
          </a:p>
          <a:p>
            <a:r>
              <a:rPr lang="en-US" dirty="0" smtClean="0">
                <a:sym typeface="Wingdings" panose="05000000000000000000" pitchFamily="2" charset="2"/>
              </a:rPr>
              <a:t>Publish in IEEE, IET, ACM journals</a:t>
            </a:r>
            <a:endParaRPr lang="en-US" dirty="0" smtClean="0"/>
          </a:p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75F9A61-EB25-4A3D-859B-444786636CDA}" type="slidenum">
              <a:rPr lang="el-GR" smtClean="0"/>
              <a:pPr/>
              <a:t>4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83558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Future Publications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Lined up publications and events</a:t>
            </a:r>
          </a:p>
          <a:p>
            <a:pPr lvl="1"/>
            <a:r>
              <a:rPr lang="en-US" dirty="0" smtClean="0"/>
              <a:t>DEBS (ACM Conference, requires proceeding submission)</a:t>
            </a:r>
          </a:p>
          <a:p>
            <a:pPr lvl="1"/>
            <a:r>
              <a:rPr lang="en-US" dirty="0" smtClean="0"/>
              <a:t>MOCAST 2015 FTK IAPP Special Session</a:t>
            </a:r>
          </a:p>
          <a:p>
            <a:pPr lvl="1"/>
            <a:endParaRPr lang="en-US" dirty="0"/>
          </a:p>
          <a:p>
            <a:r>
              <a:rPr lang="en-US" dirty="0" smtClean="0"/>
              <a:t>Future Targets – Conferences</a:t>
            </a:r>
          </a:p>
          <a:p>
            <a:pPr lvl="1"/>
            <a:r>
              <a:rPr lang="en-US" dirty="0" smtClean="0"/>
              <a:t>Standard ATLAS: TIPP, TNS, TWEPP, WIT, RT, ICATPP</a:t>
            </a:r>
          </a:p>
          <a:p>
            <a:pPr lvl="1"/>
            <a:r>
              <a:rPr lang="en-US" dirty="0" smtClean="0"/>
              <a:t>Electronics: ISCAS (May), FPL (September), ICECS (December), DATE (April), HIPEAC (January), IEEE Instr. Meas. (May)</a:t>
            </a:r>
          </a:p>
          <a:p>
            <a:pPr lvl="1"/>
            <a:r>
              <a:rPr lang="en-US" dirty="0" smtClean="0"/>
              <a:t>Image Processing: ICIP - Image Processing (September), CVPR - Computer Vision and Pattern Recognition</a:t>
            </a:r>
            <a:r>
              <a:rPr lang="en-US" dirty="0"/>
              <a:t> </a:t>
            </a:r>
            <a:r>
              <a:rPr lang="en-US" dirty="0" smtClean="0"/>
              <a:t>(June)</a:t>
            </a:r>
          </a:p>
          <a:p>
            <a:pPr lvl="1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75F9A61-EB25-4A3D-859B-444786636CDA}" type="slidenum">
              <a:rPr lang="el-GR" smtClean="0"/>
              <a:pPr/>
              <a:t>5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659152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Future Publications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IEEE: TCAS</a:t>
            </a:r>
            <a:r>
              <a:rPr lang="en-US" dirty="0"/>
              <a:t>, </a:t>
            </a:r>
            <a:r>
              <a:rPr lang="en-US" dirty="0" err="1"/>
              <a:t>TBioCAS</a:t>
            </a:r>
            <a:r>
              <a:rPr lang="en-US" dirty="0"/>
              <a:t>, TVLSI, </a:t>
            </a:r>
            <a:r>
              <a:rPr lang="en-US" dirty="0" smtClean="0"/>
              <a:t>TIP</a:t>
            </a:r>
          </a:p>
          <a:p>
            <a:r>
              <a:rPr lang="en-US" dirty="0" smtClean="0"/>
              <a:t>ACM: TACO</a:t>
            </a:r>
          </a:p>
          <a:p>
            <a:r>
              <a:rPr lang="en-US" dirty="0" smtClean="0"/>
              <a:t>IET: Computer Vision</a:t>
            </a:r>
          </a:p>
          <a:p>
            <a:r>
              <a:rPr lang="en-US" dirty="0" smtClean="0"/>
              <a:t>Elsevier: </a:t>
            </a:r>
            <a:r>
              <a:rPr lang="en-US" dirty="0"/>
              <a:t>Computer Vision and Image </a:t>
            </a:r>
            <a:r>
              <a:rPr lang="en-US" dirty="0" smtClean="0"/>
              <a:t>Understanding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Target also </a:t>
            </a:r>
            <a:r>
              <a:rPr lang="en-US" b="1" dirty="0" smtClean="0"/>
              <a:t>Demonstration Sessions and Tutorials</a:t>
            </a:r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75F9A61-EB25-4A3D-859B-444786636CDA}" type="slidenum">
              <a:rPr lang="el-GR" smtClean="0"/>
              <a:pPr/>
              <a:t>6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804037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smtClean="0"/>
              <a:t>Thank you…</a:t>
            </a:r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75F9A61-EB25-4A3D-859B-444786636CDA}" type="slidenum">
              <a:rPr lang="el-GR" smtClean="0"/>
              <a:pPr/>
              <a:t>7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192081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lybe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0</TotalTime>
  <Words>237</Words>
  <Application>Microsoft Office PowerPoint</Application>
  <PresentationFormat>On-screen Show (4:3)</PresentationFormat>
  <Paragraphs>53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Calibri</vt:lpstr>
      <vt:lpstr>Tw Cen MT</vt:lpstr>
      <vt:lpstr>Wingdings</vt:lpstr>
      <vt:lpstr>Wingdings 2</vt:lpstr>
      <vt:lpstr>Equity</vt:lpstr>
      <vt:lpstr>FTK IAPP Workshop: 11/03/2015</vt:lpstr>
      <vt:lpstr>Dissemination Plan</vt:lpstr>
      <vt:lpstr>Characteristics of Our Publications</vt:lpstr>
      <vt:lpstr>Change of Direction</vt:lpstr>
      <vt:lpstr>Future Publications</vt:lpstr>
      <vt:lpstr>Future Publications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2014-01-30T11:46:10Z</dcterms:created>
  <dcterms:modified xsi:type="dcterms:W3CDTF">2015-03-05T20:53:00Z</dcterms:modified>
</cp:coreProperties>
</file>