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331" r:id="rId3"/>
    <p:sldId id="332" r:id="rId4"/>
    <p:sldId id="333" r:id="rId5"/>
    <p:sldId id="334" r:id="rId6"/>
    <p:sldId id="335" r:id="rId7"/>
    <p:sldId id="33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5437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7" autoAdjust="0"/>
  </p:normalViewPr>
  <p:slideViewPr>
    <p:cSldViewPr>
      <p:cViewPr varScale="1">
        <p:scale>
          <a:sx n="72" d="100"/>
          <a:sy n="72" d="100"/>
        </p:scale>
        <p:origin x="76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2"/>
    </p:cViewPr>
  </p:sorterViewPr>
  <p:notesViewPr>
    <p:cSldViewPr>
      <p:cViewPr varScale="1">
        <p:scale>
          <a:sx n="57" d="100"/>
          <a:sy n="57" d="100"/>
        </p:scale>
        <p:origin x="-2796" y="-96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BF09B-35BB-4180-835D-27B4BCE5AEBB}" type="datetimeFigureOut">
              <a:rPr lang="el-GR" smtClean="0"/>
              <a:pPr/>
              <a:t>5/3/2015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2E90E-D4BC-400C-895C-4F37B4F7274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3392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D5233-3661-4CBF-925F-61D81825B7A8}" type="datetimeFigureOut">
              <a:rPr lang="el-GR" smtClean="0"/>
              <a:pPr/>
              <a:t>5/3/2015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5B18A-C26E-4165-8B9F-2967DD8888F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720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5B18A-C26E-4165-8B9F-2967DD8888FD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054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342899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Rectangle 13"/>
          <p:cNvSpPr/>
          <p:nvPr userDrawn="1"/>
        </p:nvSpPr>
        <p:spPr>
          <a:xfrm>
            <a:off x="0" y="3429000"/>
            <a:ext cx="9144000" cy="6095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457200" y="3429000"/>
            <a:ext cx="6096000" cy="609600"/>
          </a:xfrm>
        </p:spPr>
        <p:txBody>
          <a:bodyPr anchor="ctr"/>
          <a:lstStyle>
            <a:lvl1pPr marL="0" indent="0" algn="l">
              <a:buNone/>
              <a:defRPr sz="26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Subtitle</a:t>
            </a:r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229600" cy="1470025"/>
          </a:xfrm>
        </p:spPr>
        <p:txBody>
          <a:bodyPr anchor="ctr">
            <a:normAutofit/>
          </a:bodyPr>
          <a:lstStyle>
            <a:lvl1pPr algn="ctr">
              <a:defRPr lang="en-US" sz="3600" u="none" cap="small" baseline="0" dirty="0">
                <a:solidFill>
                  <a:srgbClr val="FFFFFF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71500" y="3609020"/>
            <a:ext cx="270030" cy="27003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1" name="Straight Connector 30"/>
          <p:cNvCxnSpPr/>
          <p:nvPr userDrawn="1"/>
        </p:nvCxnSpPr>
        <p:spPr>
          <a:xfrm>
            <a:off x="0" y="3429000"/>
            <a:ext cx="9144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PatternMatchingBlackboard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57165" y="4086835"/>
            <a:ext cx="2827165" cy="2744014"/>
          </a:xfrm>
          <a:prstGeom prst="rect">
            <a:avLst/>
          </a:prstGeom>
        </p:spPr>
      </p:pic>
      <p:pic>
        <p:nvPicPr>
          <p:cNvPr id="17" name="Picture 16" descr="ATLASexperiment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681790" y="5724255"/>
            <a:ext cx="2655295" cy="1102621"/>
          </a:xfrm>
          <a:prstGeom prst="rect">
            <a:avLst/>
          </a:prstGeom>
        </p:spPr>
      </p:pic>
      <p:pic>
        <p:nvPicPr>
          <p:cNvPr id="12" name="Picture 11" descr="Logo_unipi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90010" y="5649222"/>
            <a:ext cx="1331640" cy="1208777"/>
          </a:xfrm>
          <a:prstGeom prst="rect">
            <a:avLst/>
          </a:prstGeom>
        </p:spPr>
      </p:pic>
      <p:pic>
        <p:nvPicPr>
          <p:cNvPr id="13" name="Picture 12" descr="20140103114318!INFN.gif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421650" y="5667168"/>
            <a:ext cx="1215135" cy="119083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 rot="5400000">
            <a:off x="-3276600" y="3276600"/>
            <a:ext cx="6858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C.- L. </a:t>
            </a:r>
            <a:r>
              <a:rPr lang="en-US" dirty="0" err="1" smtClean="0"/>
              <a:t>Sotiropoulou</a:t>
            </a:r>
            <a:r>
              <a:rPr lang="en-US" dirty="0" smtClean="0"/>
              <a:t> – 14</a:t>
            </a:r>
            <a:r>
              <a:rPr lang="en-US" baseline="30000" dirty="0" smtClean="0"/>
              <a:t>th</a:t>
            </a:r>
            <a:r>
              <a:rPr lang="en-US" dirty="0" smtClean="0"/>
              <a:t> ICATPP Conference, Villa </a:t>
            </a:r>
            <a:r>
              <a:rPr lang="en-US" dirty="0" err="1" smtClean="0"/>
              <a:t>Olmo</a:t>
            </a:r>
            <a:r>
              <a:rPr lang="en-US" dirty="0" smtClean="0"/>
              <a:t>, 23-27 September 2013 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5400000">
            <a:off x="-3276600" y="3276600"/>
            <a:ext cx="6858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C.- L. </a:t>
            </a:r>
            <a:r>
              <a:rPr lang="en-US" dirty="0" err="1" smtClean="0"/>
              <a:t>Sotiropoulou</a:t>
            </a:r>
            <a:r>
              <a:rPr lang="en-US" dirty="0" smtClean="0"/>
              <a:t> – 14</a:t>
            </a:r>
            <a:r>
              <a:rPr lang="en-US" baseline="30000" dirty="0" smtClean="0"/>
              <a:t>th</a:t>
            </a:r>
            <a:r>
              <a:rPr lang="en-US" dirty="0" smtClean="0"/>
              <a:t> ICATPP Conference, Villa </a:t>
            </a:r>
            <a:r>
              <a:rPr lang="en-US" dirty="0" err="1" smtClean="0"/>
              <a:t>Olmo</a:t>
            </a:r>
            <a:r>
              <a:rPr lang="en-US" dirty="0" smtClean="0"/>
              <a:t>, 23-27 September 2013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926595" y="1268760"/>
            <a:ext cx="77408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002270" y="65343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F9A61-EB25-4A3D-859B-444786636C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93785"/>
            <a:ext cx="7772400" cy="820790"/>
          </a:xfrm>
          <a:solidFill>
            <a:schemeClr val="accent1"/>
          </a:solidFill>
        </p:spPr>
        <p:txBody>
          <a:bodyPr anchor="b" anchorCtr="0"/>
          <a:lstStyle>
            <a:lvl1pPr algn="l">
              <a:buNone/>
              <a:defRPr sz="4000" b="0" cap="none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570" y="2393885"/>
            <a:ext cx="7772400" cy="3536358"/>
          </a:xfrm>
          <a:solidFill>
            <a:schemeClr val="tx2">
              <a:lumMod val="75000"/>
            </a:schemeClr>
          </a:solidFill>
        </p:spPr>
        <p:txBody>
          <a:bodyPr anchor="t" anchorCtr="0"/>
          <a:lstStyle>
            <a:lvl1pPr marL="0" indent="0"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C.- L. </a:t>
            </a:r>
            <a:r>
              <a:rPr lang="en-US" dirty="0" err="1" smtClean="0"/>
              <a:t>Sotiropoulou</a:t>
            </a:r>
            <a:r>
              <a:rPr lang="en-US" dirty="0" smtClean="0"/>
              <a:t> – 14</a:t>
            </a:r>
            <a:r>
              <a:rPr lang="en-US" baseline="30000" dirty="0" smtClean="0"/>
              <a:t>th</a:t>
            </a:r>
            <a:r>
              <a:rPr lang="en-US" dirty="0" smtClean="0"/>
              <a:t> ICATPP Conference, Villa </a:t>
            </a:r>
            <a:r>
              <a:rPr lang="en-US" dirty="0" err="1" smtClean="0"/>
              <a:t>Olmo</a:t>
            </a:r>
            <a:r>
              <a:rPr lang="en-US" dirty="0" smtClean="0"/>
              <a:t>, 23-27 September 2013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-3276600" y="3276600"/>
            <a:ext cx="6858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-3276600" y="3276600"/>
            <a:ext cx="6858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3276600" y="3276600"/>
            <a:ext cx="6858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9325" y="6527195"/>
            <a:ext cx="554781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C.- L. Sotiropoulou – 14th ICATPP Conference, Villa Olmo, 23-27 September 2013 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 rot="5400000">
            <a:off x="-3276600" y="3276600"/>
            <a:ext cx="6858000" cy="304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028910" y="657426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F9A61-EB25-4A3D-859B-444786636CD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300"/>
        </a:spcBef>
        <a:spcAft>
          <a:spcPts val="300"/>
        </a:spcAft>
        <a:buClr>
          <a:schemeClr val="accent3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00"/>
        </a:spcBef>
        <a:spcAft>
          <a:spcPts val="300"/>
        </a:spcAft>
        <a:buClr>
          <a:schemeClr val="accent2">
            <a:lumMod val="75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40000"/>
            <a:lumOff val="60000"/>
          </a:schemeClr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60000"/>
            <a:lumOff val="40000"/>
          </a:schemeClr>
        </a:buClr>
        <a:buFontTx/>
        <a:buChar char="o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Calliope-Louisa Sotiropoulou</a:t>
            </a:r>
            <a:endParaRPr lang="el-GR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86535" y="1558280"/>
            <a:ext cx="8229600" cy="520570"/>
          </a:xfrm>
          <a:prstGeom prst="rect">
            <a:avLst/>
          </a:prstGeom>
        </p:spPr>
        <p:txBody>
          <a:bodyPr bIns="9144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cap="small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Dissemination Plan</a:t>
            </a:r>
            <a:endParaRPr kumimoji="0" lang="el-GR" sz="3200" b="0" i="0" u="none" strike="noStrike" kern="1200" cap="sm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ctrTitle"/>
          </p:nvPr>
        </p:nvSpPr>
        <p:spPr>
          <a:xfrm>
            <a:off x="457200" y="188640"/>
            <a:ext cx="8229600" cy="52057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FTK IAPP </a:t>
            </a:r>
            <a:r>
              <a:rPr lang="en-US" sz="1600" dirty="0" smtClean="0"/>
              <a:t>Workshop: </a:t>
            </a:r>
            <a:r>
              <a:rPr lang="en-US" sz="1600" dirty="0" smtClean="0"/>
              <a:t>11/03/2015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Dissemination Plan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799"/>
            <a:ext cx="7772400" cy="490652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PO Comment:</a:t>
            </a:r>
            <a:br>
              <a:rPr lang="en-US" b="1" dirty="0" smtClean="0"/>
            </a:br>
            <a:r>
              <a:rPr lang="en-US" i="1" dirty="0" smtClean="0"/>
              <a:t>“The dissemination plan through journals and conferences should be made more ambitious…”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So what have we done so far?...</a:t>
            </a:r>
          </a:p>
          <a:p>
            <a:pPr lvl="1"/>
            <a:r>
              <a:rPr lang="en-US" dirty="0" smtClean="0"/>
              <a:t>20 presentations in conferences and workshops (5 posters, 15 talks)</a:t>
            </a:r>
          </a:p>
          <a:p>
            <a:pPr lvl="1"/>
            <a:r>
              <a:rPr lang="en-US" dirty="0" smtClean="0"/>
              <a:t>Special session in MOCAST 2014 (Thessaloniki)</a:t>
            </a:r>
          </a:p>
          <a:p>
            <a:pPr lvl="1"/>
            <a:r>
              <a:rPr lang="en-US" dirty="0" smtClean="0"/>
              <a:t>Thematic session in </a:t>
            </a:r>
            <a:r>
              <a:rPr lang="en-US" dirty="0" err="1" smtClean="0"/>
              <a:t>HiPEAC</a:t>
            </a:r>
            <a:r>
              <a:rPr lang="en-US" dirty="0" smtClean="0"/>
              <a:t> Computing Systems Week (Athens)</a:t>
            </a:r>
            <a:endParaRPr lang="en-US" dirty="0" smtClean="0"/>
          </a:p>
          <a:p>
            <a:pPr lvl="1"/>
            <a:r>
              <a:rPr lang="en-US" dirty="0" smtClean="0"/>
              <a:t>1 Journal Paper IEEE TNS (2D Pixel Clustering)</a:t>
            </a:r>
          </a:p>
          <a:p>
            <a:pPr marL="320040" lvl="1" indent="0">
              <a:buNone/>
            </a:pPr>
            <a:endParaRPr lang="en-US" dirty="0"/>
          </a:p>
          <a:p>
            <a:pPr marL="320040" lvl="1" indent="0" algn="r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Is it good enough?...</a:t>
            </a:r>
            <a:endParaRPr lang="en-US" sz="2400" b="1" i="1" dirty="0" smtClean="0">
              <a:solidFill>
                <a:srgbClr val="C00000"/>
              </a:solidFill>
            </a:endParaRPr>
          </a:p>
          <a:p>
            <a:pPr lvl="1"/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5F9A61-EB25-4A3D-859B-444786636CDA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Our Publications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in HEP related conferences:</a:t>
            </a:r>
          </a:p>
          <a:p>
            <a:pPr lvl="1"/>
            <a:r>
              <a:rPr lang="en-US" dirty="0" smtClean="0"/>
              <a:t>HEP conferences accept abstracts and do not require proceedings (peer review process) for acceptance, proceedings are usually submitted after the conference</a:t>
            </a:r>
          </a:p>
          <a:p>
            <a:pPr lvl="1"/>
            <a:r>
              <a:rPr lang="en-US" dirty="0" smtClean="0"/>
              <a:t>HEP style author lists</a:t>
            </a:r>
          </a:p>
          <a:p>
            <a:endParaRPr lang="en-US" dirty="0"/>
          </a:p>
          <a:p>
            <a:r>
              <a:rPr lang="en-US" dirty="0" smtClean="0"/>
              <a:t>Journal Paper in IEEE TNS that is IEEE but still a HEP related publication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5F9A61-EB25-4A3D-859B-444786636CDA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4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of Direction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Target non HEP conferences (engineering and electronics related)</a:t>
            </a:r>
          </a:p>
          <a:p>
            <a:pPr lvl="1"/>
            <a:r>
              <a:rPr lang="en-US" dirty="0" smtClean="0"/>
              <a:t>Publish engineering results, technical characteristics </a:t>
            </a:r>
            <a:r>
              <a:rPr lang="en-US" dirty="0" smtClean="0">
                <a:sym typeface="Wingdings" panose="05000000000000000000" pitchFamily="2" charset="2"/>
              </a:rPr>
              <a:t> High Performance Electronic Hardware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Demonstrate interdisciplinary approach  Wp5 Image Processing Research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Publish in IEEE, IET, ACM journals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5F9A61-EB25-4A3D-859B-444786636CDA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55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Publications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Lined up publications and events</a:t>
            </a:r>
          </a:p>
          <a:p>
            <a:pPr lvl="1"/>
            <a:r>
              <a:rPr lang="en-US" dirty="0" smtClean="0"/>
              <a:t>DEBS (ACM Conference, requires proceeding submission)</a:t>
            </a:r>
          </a:p>
          <a:p>
            <a:pPr lvl="1"/>
            <a:r>
              <a:rPr lang="en-US" dirty="0" smtClean="0"/>
              <a:t>MOCAST 2015 FTK IAPP Special Session</a:t>
            </a:r>
          </a:p>
          <a:p>
            <a:pPr lvl="1"/>
            <a:endParaRPr lang="en-US" dirty="0"/>
          </a:p>
          <a:p>
            <a:r>
              <a:rPr lang="en-US" dirty="0" smtClean="0"/>
              <a:t>Future Targets – Conferences</a:t>
            </a:r>
          </a:p>
          <a:p>
            <a:pPr lvl="1"/>
            <a:r>
              <a:rPr lang="en-US" dirty="0" smtClean="0"/>
              <a:t>Standard ATLAS: TIPP, TNS, TWEPP, WIT, RT, ICATPP</a:t>
            </a:r>
          </a:p>
          <a:p>
            <a:pPr lvl="1"/>
            <a:r>
              <a:rPr lang="en-US" dirty="0" smtClean="0"/>
              <a:t>Electronics: ISCAS (May), FPL (September), ICECS (December), DATE (April), HIPEAC (January), IEEE Instr. Meas. (May)</a:t>
            </a:r>
          </a:p>
          <a:p>
            <a:pPr lvl="1"/>
            <a:r>
              <a:rPr lang="en-US" dirty="0" smtClean="0"/>
              <a:t>Image Processing: ICIP - Image Processing (September), CVPR - Computer Vision and Pattern Recognition</a:t>
            </a:r>
            <a:r>
              <a:rPr lang="en-US" dirty="0"/>
              <a:t> </a:t>
            </a:r>
            <a:r>
              <a:rPr lang="en-US" dirty="0" smtClean="0"/>
              <a:t>(June)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5F9A61-EB25-4A3D-859B-444786636CDA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91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Publications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IEEE: TCAS</a:t>
            </a:r>
            <a:r>
              <a:rPr lang="en-US" dirty="0"/>
              <a:t>, </a:t>
            </a:r>
            <a:r>
              <a:rPr lang="en-US" dirty="0" err="1"/>
              <a:t>TBioCAS</a:t>
            </a:r>
            <a:r>
              <a:rPr lang="en-US" dirty="0"/>
              <a:t>, TVLSI, </a:t>
            </a:r>
            <a:r>
              <a:rPr lang="en-US" dirty="0" smtClean="0"/>
              <a:t>TIP</a:t>
            </a:r>
          </a:p>
          <a:p>
            <a:r>
              <a:rPr lang="en-US" dirty="0" smtClean="0"/>
              <a:t>ACM: TACO</a:t>
            </a:r>
          </a:p>
          <a:p>
            <a:r>
              <a:rPr lang="en-US" dirty="0" smtClean="0"/>
              <a:t>IET: Computer Vision</a:t>
            </a:r>
          </a:p>
          <a:p>
            <a:r>
              <a:rPr lang="en-US" dirty="0" smtClean="0"/>
              <a:t>Elsevier: </a:t>
            </a:r>
            <a:r>
              <a:rPr lang="en-US" dirty="0"/>
              <a:t>Computer Vision and Image </a:t>
            </a:r>
            <a:r>
              <a:rPr lang="en-US" dirty="0" smtClean="0"/>
              <a:t>Understanding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Target also </a:t>
            </a:r>
            <a:r>
              <a:rPr lang="en-US" b="1" dirty="0" smtClean="0"/>
              <a:t>Demonstration Sessions and Tutorials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5F9A61-EB25-4A3D-859B-444786636CDA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403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mtClean="0"/>
              <a:t>Thank you…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5F9A61-EB25-4A3D-859B-444786636CDA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208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lyb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237</Words>
  <Application>Microsoft Office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Wingdings</vt:lpstr>
      <vt:lpstr>Wingdings 2</vt:lpstr>
      <vt:lpstr>Equity</vt:lpstr>
      <vt:lpstr>FTK IAPP Workshop: 11/03/2015</vt:lpstr>
      <vt:lpstr>Dissemination Plan</vt:lpstr>
      <vt:lpstr>Characteristics of Our Publications</vt:lpstr>
      <vt:lpstr>Change of Direction</vt:lpstr>
      <vt:lpstr>Future Publications</vt:lpstr>
      <vt:lpstr>Future Publications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2014-01-30T11:46:10Z</dcterms:created>
  <dcterms:modified xsi:type="dcterms:W3CDTF">2015-03-05T20:53:00Z</dcterms:modified>
</cp:coreProperties>
</file>