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5" r:id="rId2"/>
    <p:sldId id="284" r:id="rId3"/>
    <p:sldId id="289" r:id="rId4"/>
    <p:sldId id="287" r:id="rId5"/>
    <p:sldId id="290" r:id="rId6"/>
    <p:sldId id="264" r:id="rId7"/>
    <p:sldId id="291" r:id="rId8"/>
  </p:sldIdLst>
  <p:sldSz cx="9144000" cy="6858000" type="screen4x3"/>
  <p:notesSz cx="9601200" cy="7315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380" y="-108"/>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1992" y="-96"/>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5438180" y="0"/>
            <a:ext cx="4160937" cy="365276"/>
          </a:xfrm>
          <a:prstGeom prst="rect">
            <a:avLst/>
          </a:prstGeom>
        </p:spPr>
        <p:txBody>
          <a:bodyPr vert="horz" lIns="91440" tIns="45720" rIns="91440" bIns="45720" rtlCol="0"/>
          <a:lstStyle>
            <a:lvl1pPr algn="r">
              <a:defRPr sz="1200"/>
            </a:lvl1pPr>
          </a:lstStyle>
          <a:p>
            <a:fld id="{3D6C1971-BC5D-4CD9-A40D-738C3945DCDD}" type="datetimeFigureOut">
              <a:rPr lang="it-IT" smtClean="0"/>
              <a:t>08/03/2015</a:t>
            </a:fld>
            <a:endParaRPr lang="it-IT"/>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960538" y="3474963"/>
            <a:ext cx="7680127" cy="32911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6948715"/>
            <a:ext cx="4160937" cy="365276"/>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5438180" y="6948715"/>
            <a:ext cx="4160937" cy="365276"/>
          </a:xfrm>
          <a:prstGeom prst="rect">
            <a:avLst/>
          </a:prstGeom>
        </p:spPr>
        <p:txBody>
          <a:bodyPr vert="horz" lIns="91440" tIns="45720" rIns="91440" bIns="45720" rtlCol="0" anchor="b"/>
          <a:lstStyle>
            <a:lvl1pPr algn="r">
              <a:defRPr sz="1200"/>
            </a:lvl1pPr>
          </a:lstStyle>
          <a:p>
            <a:fld id="{E0D10DF4-ABAC-4820-9023-EB6794F15DED}" type="slidenum">
              <a:rPr lang="it-IT" smtClean="0"/>
              <a:t>‹#›</a:t>
            </a:fld>
            <a:endParaRPr lang="it-IT"/>
          </a:p>
        </p:txBody>
      </p:sp>
    </p:spTree>
    <p:extLst>
      <p:ext uri="{BB962C8B-B14F-4D97-AF65-F5344CB8AC3E}">
        <p14:creationId xmlns:p14="http://schemas.microsoft.com/office/powerpoint/2010/main" val="394738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85788"/>
            <a:ext cx="8850312" cy="6637337"/>
          </a:xfrm>
        </p:spPr>
      </p:sp>
      <p:sp>
        <p:nvSpPr>
          <p:cNvPr id="4" name="Slide Number Placeholder 3"/>
          <p:cNvSpPr>
            <a:spLocks noGrp="1"/>
          </p:cNvSpPr>
          <p:nvPr>
            <p:ph type="sldNum" sz="quarter" idx="10"/>
          </p:nvPr>
        </p:nvSpPr>
        <p:spPr/>
        <p:txBody>
          <a:bodyPr/>
          <a:lstStyle/>
          <a:p>
            <a:fld id="{E0D10DF4-ABAC-4820-9023-EB6794F15DED}" type="slidenum">
              <a:rPr lang="it-IT" smtClean="0"/>
              <a:t>1</a:t>
            </a:fld>
            <a:endParaRPr lang="it-IT"/>
          </a:p>
        </p:txBody>
      </p:sp>
    </p:spTree>
    <p:extLst>
      <p:ext uri="{BB962C8B-B14F-4D97-AF65-F5344CB8AC3E}">
        <p14:creationId xmlns:p14="http://schemas.microsoft.com/office/powerpoint/2010/main" val="248063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273050"/>
            <a:ext cx="8747125" cy="6561138"/>
          </a:xfrm>
        </p:spPr>
      </p:sp>
      <p:sp>
        <p:nvSpPr>
          <p:cNvPr id="4" name="Slide Number Placeholder 3"/>
          <p:cNvSpPr>
            <a:spLocks noGrp="1"/>
          </p:cNvSpPr>
          <p:nvPr>
            <p:ph type="sldNum" sz="quarter" idx="10"/>
          </p:nvPr>
        </p:nvSpPr>
        <p:spPr/>
        <p:txBody>
          <a:bodyPr/>
          <a:lstStyle/>
          <a:p>
            <a:fld id="{E0D10DF4-ABAC-4820-9023-EB6794F15DED}" type="slidenum">
              <a:rPr lang="it-IT" smtClean="0"/>
              <a:t>2</a:t>
            </a:fld>
            <a:endParaRPr lang="it-IT"/>
          </a:p>
        </p:txBody>
      </p:sp>
    </p:spTree>
    <p:extLst>
      <p:ext uri="{BB962C8B-B14F-4D97-AF65-F5344CB8AC3E}">
        <p14:creationId xmlns:p14="http://schemas.microsoft.com/office/powerpoint/2010/main" val="43516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E0D10DF4-ABAC-4820-9023-EB6794F15DED}" type="slidenum">
              <a:rPr lang="it-IT" smtClean="0"/>
              <a:t>3</a:t>
            </a:fld>
            <a:endParaRPr lang="it-IT"/>
          </a:p>
        </p:txBody>
      </p:sp>
    </p:spTree>
    <p:extLst>
      <p:ext uri="{BB962C8B-B14F-4D97-AF65-F5344CB8AC3E}">
        <p14:creationId xmlns:p14="http://schemas.microsoft.com/office/powerpoint/2010/main" val="82241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E4317C5E-E16B-4717-BCC2-E1CB15E5AB2F}"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41403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4317C5E-E16B-4717-BCC2-E1CB15E5AB2F}"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370558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4317C5E-E16B-4717-BCC2-E1CB15E5AB2F}"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03587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4317C5E-E16B-4717-BCC2-E1CB15E5AB2F}"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95914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17C5E-E16B-4717-BCC2-E1CB15E5AB2F}" type="datetimeFigureOut">
              <a:rPr lang="it-IT" smtClean="0"/>
              <a:t>08/03/2015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3499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E4317C5E-E16B-4717-BCC2-E1CB15E5AB2F}" type="datetimeFigureOut">
              <a:rPr lang="it-IT" smtClean="0"/>
              <a:t>08/03/2015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332182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E4317C5E-E16B-4717-BCC2-E1CB15E5AB2F}" type="datetimeFigureOut">
              <a:rPr lang="it-IT" smtClean="0"/>
              <a:t>08/03/2015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18274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E4317C5E-E16B-4717-BCC2-E1CB15E5AB2F}" type="datetimeFigureOut">
              <a:rPr lang="it-IT" smtClean="0"/>
              <a:t>08/03/2015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196371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17C5E-E16B-4717-BCC2-E1CB15E5AB2F}" type="datetimeFigureOut">
              <a:rPr lang="it-IT" smtClean="0"/>
              <a:t>08/03/2015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164271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17C5E-E16B-4717-BCC2-E1CB15E5AB2F}" type="datetimeFigureOut">
              <a:rPr lang="it-IT" smtClean="0"/>
              <a:t>08/03/2015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308854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17C5E-E16B-4717-BCC2-E1CB15E5AB2F}" type="datetimeFigureOut">
              <a:rPr lang="it-IT" smtClean="0"/>
              <a:t>08/03/2015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4FA59-C4D0-4180-9B65-8C7178593AE9}" type="slidenum">
              <a:rPr lang="it-IT" smtClean="0"/>
              <a:t>‹#›</a:t>
            </a:fld>
            <a:endParaRPr lang="it-IT"/>
          </a:p>
        </p:txBody>
      </p:sp>
    </p:spTree>
    <p:extLst>
      <p:ext uri="{BB962C8B-B14F-4D97-AF65-F5344CB8AC3E}">
        <p14:creationId xmlns:p14="http://schemas.microsoft.com/office/powerpoint/2010/main" val="293777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7C5E-E16B-4717-BCC2-E1CB15E5AB2F}" type="datetimeFigureOut">
              <a:rPr lang="it-IT" smtClean="0"/>
              <a:t>08/03/2015</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4FA59-C4D0-4180-9B65-8C7178593AE9}" type="slidenum">
              <a:rPr lang="it-IT" smtClean="0"/>
              <a:t>‹#›</a:t>
            </a:fld>
            <a:endParaRPr lang="it-IT"/>
          </a:p>
        </p:txBody>
      </p:sp>
    </p:spTree>
    <p:extLst>
      <p:ext uri="{BB962C8B-B14F-4D97-AF65-F5344CB8AC3E}">
        <p14:creationId xmlns:p14="http://schemas.microsoft.com/office/powerpoint/2010/main" val="344850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ndor.com/scientific-camer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specim.f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hotonic-science.co.uk/news/index.php?post/2013/05/06/new-cooled-ingaas-camera-quantitative-SWI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rm.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oo.gl/maps/4I8h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Which kind of companies </a:t>
            </a:r>
            <a:endParaRPr lang="it-IT" dirty="0"/>
          </a:p>
        </p:txBody>
      </p:sp>
      <p:sp>
        <p:nvSpPr>
          <p:cNvPr id="10" name="Rectangle 9"/>
          <p:cNvSpPr/>
          <p:nvPr/>
        </p:nvSpPr>
        <p:spPr>
          <a:xfrm>
            <a:off x="539552" y="1988840"/>
            <a:ext cx="8280920" cy="2677656"/>
          </a:xfrm>
          <a:prstGeom prst="rect">
            <a:avLst/>
          </a:prstGeom>
        </p:spPr>
        <p:txBody>
          <a:bodyPr wrap="square">
            <a:spAutoFit/>
          </a:bodyPr>
          <a:lstStyle/>
          <a:p>
            <a:r>
              <a:rPr lang="en-US" sz="2800" dirty="0"/>
              <a:t>During the </a:t>
            </a:r>
            <a:r>
              <a:rPr lang="en-US" sz="2800" dirty="0">
                <a:solidFill>
                  <a:srgbClr val="FF0000"/>
                </a:solidFill>
              </a:rPr>
              <a:t>Mid Term Review </a:t>
            </a:r>
            <a:r>
              <a:rPr lang="en-US" sz="2800" dirty="0"/>
              <a:t>we got </a:t>
            </a:r>
            <a:r>
              <a:rPr lang="en-US" sz="2800" dirty="0">
                <a:solidFill>
                  <a:srgbClr val="FF0000"/>
                </a:solidFill>
              </a:rPr>
              <a:t>suggestions</a:t>
            </a:r>
            <a:r>
              <a:rPr lang="en-US" sz="2800" dirty="0"/>
              <a:t> from </a:t>
            </a:r>
            <a:r>
              <a:rPr lang="en-US" sz="2800" dirty="0">
                <a:solidFill>
                  <a:srgbClr val="FF0000"/>
                </a:solidFill>
              </a:rPr>
              <a:t>Octavian </a:t>
            </a:r>
            <a:r>
              <a:rPr lang="en-US" sz="2800" dirty="0" err="1">
                <a:solidFill>
                  <a:srgbClr val="FF0000"/>
                </a:solidFill>
              </a:rPr>
              <a:t>Buiu</a:t>
            </a:r>
            <a:r>
              <a:rPr lang="en-US" sz="2800" dirty="0"/>
              <a:t>, our reviewer, </a:t>
            </a:r>
            <a:r>
              <a:rPr lang="en-US" sz="2800" dirty="0" smtClean="0"/>
              <a:t>about </a:t>
            </a:r>
            <a:r>
              <a:rPr lang="en-US" sz="2800" dirty="0" smtClean="0">
                <a:solidFill>
                  <a:srgbClr val="FF0000"/>
                </a:solidFill>
              </a:rPr>
              <a:t>companies</a:t>
            </a:r>
            <a:r>
              <a:rPr lang="en-US" sz="2800" dirty="0" smtClean="0"/>
              <a:t> </a:t>
            </a:r>
            <a:r>
              <a:rPr lang="en-US" sz="2800" dirty="0"/>
              <a:t>that could be interested to our developments and </a:t>
            </a:r>
            <a:r>
              <a:rPr lang="en-US" sz="2800" dirty="0">
                <a:solidFill>
                  <a:srgbClr val="FF0000"/>
                </a:solidFill>
              </a:rPr>
              <a:t>we plan to contact them </a:t>
            </a:r>
            <a:r>
              <a:rPr lang="en-US" sz="2800" dirty="0"/>
              <a:t>as soon </a:t>
            </a:r>
            <a:r>
              <a:rPr lang="en-US" sz="2800" dirty="0" smtClean="0"/>
              <a:t>as WP5 will have some results</a:t>
            </a:r>
          </a:p>
          <a:p>
            <a:endParaRPr lang="en-US" sz="2800" dirty="0"/>
          </a:p>
          <a:p>
            <a:r>
              <a:rPr lang="en-US" sz="2800" dirty="0" smtClean="0"/>
              <a:t>We have to find stakeholders!</a:t>
            </a:r>
            <a:endParaRPr lang="en-US" sz="2800" dirty="0"/>
          </a:p>
        </p:txBody>
      </p:sp>
    </p:spTree>
    <p:extLst>
      <p:ext uri="{BB962C8B-B14F-4D97-AF65-F5344CB8AC3E}">
        <p14:creationId xmlns:p14="http://schemas.microsoft.com/office/powerpoint/2010/main" val="2085040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116632"/>
            <a:ext cx="4392488" cy="6264696"/>
          </a:xfrm>
        </p:spPr>
        <p:txBody>
          <a:bodyPr>
            <a:normAutofit/>
          </a:bodyPr>
          <a:lstStyle/>
          <a:p>
            <a:pPr marL="0" indent="0">
              <a:buNone/>
            </a:pPr>
            <a:r>
              <a:rPr lang="it-IT" dirty="0">
                <a:hlinkClick r:id="rId3"/>
              </a:rPr>
              <a:t>http://</a:t>
            </a:r>
            <a:r>
              <a:rPr lang="it-IT" dirty="0" smtClean="0">
                <a:hlinkClick r:id="rId3"/>
              </a:rPr>
              <a:t>www.andor.com/</a:t>
            </a:r>
            <a:endParaRPr lang="it-IT" dirty="0" smtClean="0"/>
          </a:p>
          <a:p>
            <a:pPr marL="0" indent="0">
              <a:buNone/>
            </a:pPr>
            <a:r>
              <a:rPr lang="en-US" dirty="0" err="1">
                <a:solidFill>
                  <a:srgbClr val="FF0000"/>
                </a:solidFill>
              </a:rPr>
              <a:t>Andor</a:t>
            </a:r>
            <a:r>
              <a:rPr lang="en-US" dirty="0">
                <a:solidFill>
                  <a:srgbClr val="FF0000"/>
                </a:solidFill>
              </a:rPr>
              <a:t> technology</a:t>
            </a:r>
            <a:r>
              <a:rPr lang="en-US" dirty="0"/>
              <a:t>, based in Belfast, part of </a:t>
            </a:r>
            <a:r>
              <a:rPr lang="en-US" dirty="0" smtClean="0"/>
              <a:t>Oxford Instruments </a:t>
            </a:r>
            <a:r>
              <a:rPr lang="en-US" dirty="0"/>
              <a:t>as 2014, “Global leaders in the development and manufacture of high </a:t>
            </a:r>
            <a:r>
              <a:rPr lang="en-US" dirty="0" smtClean="0"/>
              <a:t>performance scientific </a:t>
            </a:r>
            <a:r>
              <a:rPr lang="en-US" dirty="0"/>
              <a:t>digital cameras for academic, industrial and </a:t>
            </a:r>
            <a:r>
              <a:rPr lang="en-US" dirty="0" smtClean="0"/>
              <a:t>government  applications</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99" y="836712"/>
            <a:ext cx="48196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315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26" y="332656"/>
            <a:ext cx="8352928" cy="1477328"/>
          </a:xfrm>
          <a:prstGeom prst="rect">
            <a:avLst/>
          </a:prstGeom>
        </p:spPr>
        <p:txBody>
          <a:bodyPr wrap="square">
            <a:spAutoFit/>
          </a:bodyPr>
          <a:lstStyle/>
          <a:p>
            <a:r>
              <a:rPr lang="en-US" dirty="0">
                <a:hlinkClick r:id="rId3"/>
              </a:rPr>
              <a:t>http://www.specim.fi</a:t>
            </a:r>
            <a:r>
              <a:rPr lang="en-US" dirty="0" smtClean="0">
                <a:hlinkClick r:id="rId3"/>
              </a:rPr>
              <a:t>/</a:t>
            </a:r>
            <a:r>
              <a:rPr lang="en-US" dirty="0" smtClean="0"/>
              <a:t>  </a:t>
            </a:r>
          </a:p>
          <a:p>
            <a:r>
              <a:rPr lang="en-US" dirty="0" smtClean="0">
                <a:solidFill>
                  <a:srgbClr val="FF0000"/>
                </a:solidFill>
              </a:rPr>
              <a:t>Hyperspectral </a:t>
            </a:r>
            <a:r>
              <a:rPr lang="en-US" dirty="0">
                <a:solidFill>
                  <a:srgbClr val="FF0000"/>
                </a:solidFill>
              </a:rPr>
              <a:t>Imaging Cameras and Systems – SPECIM</a:t>
            </a:r>
          </a:p>
          <a:p>
            <a:r>
              <a:rPr lang="en-US" dirty="0"/>
              <a:t>To this day, in order to reach the high-ends of precision, durability and functionality, SPECIM </a:t>
            </a:r>
            <a:r>
              <a:rPr lang="en-US" dirty="0" smtClean="0"/>
              <a:t>has been </a:t>
            </a:r>
            <a:r>
              <a:rPr lang="en-US" dirty="0"/>
              <a:t>in the forefront with new technological solutions applied to hyperspectral imaging</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681034"/>
            <a:ext cx="6427507" cy="517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9512" y="1916832"/>
            <a:ext cx="2304256" cy="2031325"/>
          </a:xfrm>
          <a:prstGeom prst="rect">
            <a:avLst/>
          </a:prstGeom>
        </p:spPr>
        <p:txBody>
          <a:bodyPr wrap="square">
            <a:spAutoFit/>
          </a:bodyPr>
          <a:lstStyle/>
          <a:p>
            <a:r>
              <a:rPr lang="en-US" dirty="0"/>
              <a:t>World </a:t>
            </a:r>
            <a:r>
              <a:rPr lang="en-US" dirty="0" smtClean="0"/>
              <a:t>class research</a:t>
            </a:r>
            <a:r>
              <a:rPr lang="en-US" dirty="0"/>
              <a:t>, business, and defense organizations are relying on </a:t>
            </a:r>
            <a:r>
              <a:rPr lang="en-US" dirty="0" err="1"/>
              <a:t>Specim</a:t>
            </a:r>
            <a:r>
              <a:rPr lang="en-US" dirty="0"/>
              <a:t> quality when performance and</a:t>
            </a:r>
          </a:p>
          <a:p>
            <a:r>
              <a:rPr lang="en-US" dirty="0"/>
              <a:t>reliability matters</a:t>
            </a:r>
          </a:p>
        </p:txBody>
      </p:sp>
    </p:spTree>
    <p:extLst>
      <p:ext uri="{BB962C8B-B14F-4D97-AF65-F5344CB8AC3E}">
        <p14:creationId xmlns:p14="http://schemas.microsoft.com/office/powerpoint/2010/main" val="238666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10" y="0"/>
            <a:ext cx="9128990" cy="2308324"/>
          </a:xfrm>
          <a:prstGeom prst="rect">
            <a:avLst/>
          </a:prstGeom>
        </p:spPr>
        <p:txBody>
          <a:bodyPr wrap="square">
            <a:spAutoFit/>
          </a:bodyPr>
          <a:lstStyle/>
          <a:p>
            <a:r>
              <a:rPr lang="en-US" dirty="0">
                <a:hlinkClick r:id="rId2"/>
              </a:rPr>
              <a:t>http://</a:t>
            </a:r>
            <a:r>
              <a:rPr lang="en-US" dirty="0" smtClean="0">
                <a:hlinkClick r:id="rId2"/>
              </a:rPr>
              <a:t>www.photonic-science.co.uk/news/index.php?post/2013/05/06/new-cooled-ingaas-camera-quantitative-SWIR</a:t>
            </a:r>
            <a:endParaRPr lang="en-US" dirty="0" smtClean="0"/>
          </a:p>
          <a:p>
            <a:r>
              <a:rPr lang="en-US" b="1" dirty="0" smtClean="0">
                <a:solidFill>
                  <a:srgbClr val="FF0000"/>
                </a:solidFill>
              </a:rPr>
              <a:t>Photonic </a:t>
            </a:r>
            <a:r>
              <a:rPr lang="en-US" b="1" dirty="0">
                <a:solidFill>
                  <a:srgbClr val="FF0000"/>
                </a:solidFill>
              </a:rPr>
              <a:t>Science – Scientific Detector Systems - SWIR imaging</a:t>
            </a:r>
            <a:r>
              <a:rPr lang="en-US" dirty="0"/>
              <a:t> - In the last few years a whole </a:t>
            </a:r>
            <a:r>
              <a:rPr lang="en-US" dirty="0" smtClean="0"/>
              <a:t>new waveband </a:t>
            </a:r>
            <a:r>
              <a:rPr lang="en-US" dirty="0"/>
              <a:t>of the electromagnetic spectrum has been opened up for exploitation: the Short Wave </a:t>
            </a:r>
            <a:r>
              <a:rPr lang="en-US" dirty="0" smtClean="0"/>
              <a:t>Infra Red </a:t>
            </a:r>
            <a:r>
              <a:rPr lang="en-US" dirty="0"/>
              <a:t>(SWIR</a:t>
            </a:r>
            <a:r>
              <a:rPr lang="en-US" dirty="0" smtClean="0"/>
              <a:t>). </a:t>
            </a:r>
            <a:r>
              <a:rPr lang="en-US" dirty="0"/>
              <a:t>The band runs from the edge of the near IR region at 900 nm up to 1700 nm, and has traditionally been invisible to all detectors. Now, Indium Gallium Arsenide sensors can image </a:t>
            </a:r>
            <a:r>
              <a:rPr lang="en-US" dirty="0" smtClean="0"/>
              <a:t>within </a:t>
            </a:r>
            <a:r>
              <a:rPr lang="en-US" dirty="0"/>
              <a:t>this waveband, for a wide range of applications. </a:t>
            </a:r>
          </a:p>
          <a:p>
            <a:r>
              <a:rPr lang="en-US" dirty="0" smtClean="0"/>
              <a:t> </a:t>
            </a:r>
            <a:endParaRPr lang="en-US" dirty="0"/>
          </a:p>
        </p:txBody>
      </p:sp>
      <p:sp>
        <p:nvSpPr>
          <p:cNvPr id="7" name="Rectangle 6"/>
          <p:cNvSpPr/>
          <p:nvPr/>
        </p:nvSpPr>
        <p:spPr>
          <a:xfrm>
            <a:off x="28600" y="1901994"/>
            <a:ext cx="3247256" cy="5078313"/>
          </a:xfrm>
          <a:prstGeom prst="rect">
            <a:avLst/>
          </a:prstGeom>
        </p:spPr>
        <p:txBody>
          <a:bodyPr wrap="square">
            <a:spAutoFit/>
          </a:bodyPr>
          <a:lstStyle/>
          <a:p>
            <a:r>
              <a:rPr lang="en-US" dirty="0" smtClean="0"/>
              <a:t>For </a:t>
            </a:r>
            <a:r>
              <a:rPr lang="en-US" dirty="0"/>
              <a:t>example, solar cells can be made to emit in this waveband, allowing in-line inspection of their internal structure during manufacture. Bruising of fruit can be detected by imaging the sub-surface accumulation of water. Surveillance applications can benefit from reduced atmospheric scattering due to mist in the SWIR band, and can take advantage</a:t>
            </a:r>
          </a:p>
          <a:p>
            <a:r>
              <a:rPr lang="en-US" dirty="0"/>
              <a:t>of the SWIR band “night glow” of a clear night sky. SWIR band laser illuminators, invisible to most detectors, can provide high quality night vision when coupled with a SWIR camera</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675" y="2084753"/>
            <a:ext cx="5956325" cy="471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80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188640"/>
            <a:ext cx="7128792" cy="369332"/>
          </a:xfrm>
          <a:prstGeom prst="rect">
            <a:avLst/>
          </a:prstGeom>
        </p:spPr>
        <p:txBody>
          <a:bodyPr wrap="square">
            <a:spAutoFit/>
          </a:bodyPr>
          <a:lstStyle/>
          <a:p>
            <a:r>
              <a:rPr lang="en-US" dirty="0">
                <a:hlinkClick r:id="rId2"/>
              </a:rPr>
              <a:t>http://www.arm.com</a:t>
            </a:r>
            <a:r>
              <a:rPr lang="en-US" dirty="0" smtClean="0">
                <a:hlinkClick r:id="rId2"/>
              </a:rPr>
              <a:t>/</a:t>
            </a:r>
            <a:r>
              <a:rPr lang="en-US" dirty="0" smtClean="0"/>
              <a:t>  </a:t>
            </a:r>
            <a:r>
              <a:rPr lang="en-US" b="1" dirty="0">
                <a:solidFill>
                  <a:srgbClr val="FF0000"/>
                </a:solidFill>
              </a:rPr>
              <a:t>The Architecture for the digital world</a:t>
            </a:r>
            <a:endParaRPr lang="it-IT" b="1" dirty="0">
              <a:solidFill>
                <a:srgbClr val="FF000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905300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06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831" y="0"/>
            <a:ext cx="67411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313" y="908720"/>
            <a:ext cx="2808974" cy="954107"/>
          </a:xfrm>
          <a:prstGeom prst="rect">
            <a:avLst/>
          </a:prstGeom>
          <a:noFill/>
        </p:spPr>
        <p:txBody>
          <a:bodyPr wrap="none" rtlCol="0">
            <a:spAutoFit/>
          </a:bodyPr>
          <a:lstStyle/>
          <a:p>
            <a:r>
              <a:rPr lang="en-GB" sz="2800" dirty="0" smtClean="0">
                <a:solidFill>
                  <a:srgbClr val="FF0000"/>
                </a:solidFill>
              </a:rPr>
              <a:t>However ….</a:t>
            </a:r>
          </a:p>
          <a:p>
            <a:r>
              <a:rPr lang="en-GB" sz="2800" dirty="0" smtClean="0">
                <a:solidFill>
                  <a:srgbClr val="FF0000"/>
                </a:solidFill>
              </a:rPr>
              <a:t>Also in Tuscany ….</a:t>
            </a:r>
            <a:endParaRPr lang="it-IT" sz="2800" dirty="0">
              <a:solidFill>
                <a:srgbClr val="FF0000"/>
              </a:solidFill>
            </a:endParaRPr>
          </a:p>
        </p:txBody>
      </p:sp>
      <p:sp>
        <p:nvSpPr>
          <p:cNvPr id="6" name="Rectangle 5"/>
          <p:cNvSpPr/>
          <p:nvPr/>
        </p:nvSpPr>
        <p:spPr>
          <a:xfrm>
            <a:off x="62402" y="4653136"/>
            <a:ext cx="2862064" cy="2031325"/>
          </a:xfrm>
          <a:prstGeom prst="rect">
            <a:avLst/>
          </a:prstGeom>
        </p:spPr>
        <p:txBody>
          <a:bodyPr wrap="square">
            <a:spAutoFit/>
          </a:bodyPr>
          <a:lstStyle/>
          <a:p>
            <a:r>
              <a:rPr lang="it-IT" b="1" dirty="0"/>
              <a:t>Alkeria srl</a:t>
            </a:r>
            <a:r>
              <a:rPr lang="it-IT" dirty="0"/>
              <a:t/>
            </a:r>
            <a:br>
              <a:rPr lang="it-IT" dirty="0"/>
            </a:br>
            <a:r>
              <a:rPr lang="it-IT" dirty="0"/>
              <a:t>Polo scientifico e Tecnologico</a:t>
            </a:r>
            <a:br>
              <a:rPr lang="it-IT" dirty="0"/>
            </a:br>
            <a:r>
              <a:rPr lang="it-IT" dirty="0"/>
              <a:t>Via Giuntini 25 int. 36 - 56023 </a:t>
            </a:r>
            <a:r>
              <a:rPr lang="it-IT" b="1" dirty="0">
                <a:solidFill>
                  <a:srgbClr val="FF0000"/>
                </a:solidFill>
              </a:rPr>
              <a:t>Navacchio</a:t>
            </a:r>
            <a:r>
              <a:rPr lang="it-IT" dirty="0"/>
              <a:t> (PI) - Italy</a:t>
            </a:r>
            <a:br>
              <a:rPr lang="it-IT" dirty="0"/>
            </a:br>
            <a:r>
              <a:rPr lang="it-IT" dirty="0"/>
              <a:t>Tel. +39 050 77 80 60</a:t>
            </a:r>
            <a:br>
              <a:rPr lang="it-IT" dirty="0"/>
            </a:br>
            <a:r>
              <a:rPr lang="it-IT" dirty="0"/>
              <a:t>Fax +39 050 76 91 12</a:t>
            </a:r>
          </a:p>
        </p:txBody>
      </p:sp>
    </p:spTree>
    <p:extLst>
      <p:ext uri="{BB962C8B-B14F-4D97-AF65-F5344CB8AC3E}">
        <p14:creationId xmlns:p14="http://schemas.microsoft.com/office/powerpoint/2010/main" val="1888107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00654"/>
            <a:ext cx="7502252" cy="451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5885" y="135777"/>
            <a:ext cx="2138727" cy="369332"/>
          </a:xfrm>
          <a:prstGeom prst="rect">
            <a:avLst/>
          </a:prstGeom>
          <a:noFill/>
        </p:spPr>
        <p:txBody>
          <a:bodyPr wrap="none" rtlCol="0">
            <a:spAutoFit/>
          </a:bodyPr>
          <a:lstStyle/>
          <a:p>
            <a:r>
              <a:rPr lang="en-GB" dirty="0" smtClean="0"/>
              <a:t>http://www.n-zero.it</a:t>
            </a:r>
            <a:endParaRPr lang="it-IT" dirty="0"/>
          </a:p>
        </p:txBody>
      </p:sp>
      <p:sp>
        <p:nvSpPr>
          <p:cNvPr id="5" name="TextBox 4"/>
          <p:cNvSpPr txBox="1"/>
          <p:nvPr/>
        </p:nvSpPr>
        <p:spPr>
          <a:xfrm>
            <a:off x="1403648" y="1772816"/>
            <a:ext cx="1926168" cy="369332"/>
          </a:xfrm>
          <a:prstGeom prst="rect">
            <a:avLst/>
          </a:prstGeom>
          <a:noFill/>
        </p:spPr>
        <p:txBody>
          <a:bodyPr wrap="none" rtlCol="0">
            <a:spAutoFit/>
          </a:bodyPr>
          <a:lstStyle/>
          <a:p>
            <a:r>
              <a:rPr lang="en-GB" dirty="0" err="1" smtClean="0"/>
              <a:t>WEBKan</a:t>
            </a:r>
            <a:r>
              <a:rPr lang="en-GB" dirty="0" smtClean="0"/>
              <a:t> by N Zero</a:t>
            </a:r>
            <a:endParaRPr lang="it-IT" dirty="0"/>
          </a:p>
        </p:txBody>
      </p:sp>
      <p:pic>
        <p:nvPicPr>
          <p:cNvPr id="6149" name="Picture 5" descr="http://www.n-zero.it/images/googlemap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48" y="506055"/>
            <a:ext cx="609600" cy="609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43808" y="149765"/>
            <a:ext cx="2267744" cy="1200329"/>
          </a:xfrm>
          <a:prstGeom prst="rect">
            <a:avLst/>
          </a:prstGeom>
        </p:spPr>
        <p:txBody>
          <a:bodyPr wrap="square">
            <a:spAutoFit/>
          </a:bodyPr>
          <a:lstStyle/>
          <a:p>
            <a:pPr lvl="0" fontAlgn="base">
              <a:spcBef>
                <a:spcPct val="0"/>
              </a:spcBef>
              <a:spcAft>
                <a:spcPct val="0"/>
              </a:spcAft>
            </a:pPr>
            <a:r>
              <a:rPr lang="it-IT" altLang="it-IT" dirty="0">
                <a:latin typeface="Arial" charset="0"/>
                <a:cs typeface="Arial" charset="0"/>
              </a:rPr>
              <a:t>N Zero Srls </a:t>
            </a:r>
          </a:p>
          <a:p>
            <a:pPr lvl="0" eaLnBrk="0" fontAlgn="base" hangingPunct="0">
              <a:spcBef>
                <a:spcPct val="0"/>
              </a:spcBef>
              <a:spcAft>
                <a:spcPct val="0"/>
              </a:spcAft>
            </a:pPr>
            <a:r>
              <a:rPr lang="it-IT" altLang="it-IT" dirty="0" smtClean="0">
                <a:latin typeface="Arial" charset="0"/>
                <a:cs typeface="Arial" charset="0"/>
              </a:rPr>
              <a:t>Via </a:t>
            </a:r>
            <a:r>
              <a:rPr lang="it-IT" altLang="it-IT" dirty="0">
                <a:latin typeface="Arial" charset="0"/>
                <a:cs typeface="Arial" charset="0"/>
              </a:rPr>
              <a:t>S.Martino, 302/A </a:t>
            </a:r>
            <a:br>
              <a:rPr lang="it-IT" altLang="it-IT" dirty="0">
                <a:latin typeface="Arial" charset="0"/>
                <a:cs typeface="Arial" charset="0"/>
              </a:rPr>
            </a:br>
            <a:r>
              <a:rPr lang="it-IT" altLang="it-IT" dirty="0">
                <a:latin typeface="Arial" charset="0"/>
                <a:cs typeface="Arial" charset="0"/>
              </a:rPr>
              <a:t>55049 Viareggio (LU) </a:t>
            </a:r>
          </a:p>
        </p:txBody>
      </p:sp>
    </p:spTree>
    <p:extLst>
      <p:ext uri="{BB962C8B-B14F-4D97-AF65-F5344CB8AC3E}">
        <p14:creationId xmlns:p14="http://schemas.microsoft.com/office/powerpoint/2010/main" val="1862084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11943</TotalTime>
  <Words>366</Words>
  <Application>Microsoft Office PowerPoint</Application>
  <PresentationFormat>On-screen Show (4:3)</PresentationFormat>
  <Paragraphs>27</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Which kind of companies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Giannetti</dc:creator>
  <cp:lastModifiedBy>Paola Giannetti</cp:lastModifiedBy>
  <cp:revision>92</cp:revision>
  <cp:lastPrinted>2015-03-08T23:04:48Z</cp:lastPrinted>
  <dcterms:created xsi:type="dcterms:W3CDTF">2013-06-26T13:42:48Z</dcterms:created>
  <dcterms:modified xsi:type="dcterms:W3CDTF">2015-03-08T23:14:21Z</dcterms:modified>
</cp:coreProperties>
</file>