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4" r:id="rId3"/>
    <p:sldId id="346" r:id="rId4"/>
    <p:sldId id="345" r:id="rId5"/>
    <p:sldId id="347" r:id="rId6"/>
    <p:sldId id="348" r:id="rId7"/>
    <p:sldId id="349" r:id="rId8"/>
    <p:sldId id="34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5437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7" autoAdjust="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57" d="100"/>
          <a:sy n="57" d="100"/>
        </p:scale>
        <p:origin x="-2796" y="-9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BF09B-35BB-4180-835D-27B4BCE5AEBB}" type="datetimeFigureOut">
              <a:rPr lang="el-GR" smtClean="0"/>
              <a:pPr/>
              <a:t>6/3/2015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E90E-D4BC-400C-895C-4F37B4F7274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392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D5233-3661-4CBF-925F-61D81825B7A8}" type="datetimeFigureOut">
              <a:rPr lang="el-GR" smtClean="0"/>
              <a:pPr/>
              <a:t>6/3/2015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5B18A-C26E-4165-8B9F-2967DD8888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72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5B18A-C26E-4165-8B9F-2967DD8888FD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054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342899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 userDrawn="1"/>
        </p:nvSpPr>
        <p:spPr>
          <a:xfrm>
            <a:off x="0" y="3429000"/>
            <a:ext cx="9144000" cy="6095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457200" y="3429000"/>
            <a:ext cx="6096000" cy="609600"/>
          </a:xfrm>
        </p:spPr>
        <p:txBody>
          <a:bodyPr anchor="ctr"/>
          <a:lstStyle>
            <a:lvl1pPr marL="0" indent="0" algn="l">
              <a:buNone/>
              <a:defRPr sz="26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Subtitle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1470025"/>
          </a:xfrm>
        </p:spPr>
        <p:txBody>
          <a:bodyPr anchor="ctr">
            <a:normAutofit/>
          </a:bodyPr>
          <a:lstStyle>
            <a:lvl1pPr algn="ctr">
              <a:defRPr lang="en-US" sz="3600" u="none" cap="small" baseline="0" dirty="0">
                <a:solidFill>
                  <a:srgbClr val="FFFFFF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71500" y="3609020"/>
            <a:ext cx="270030" cy="27003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0" y="3429000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PatternMatchingBlackboar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57165" y="4086835"/>
            <a:ext cx="2827165" cy="2744014"/>
          </a:xfrm>
          <a:prstGeom prst="rect">
            <a:avLst/>
          </a:prstGeom>
        </p:spPr>
      </p:pic>
      <p:pic>
        <p:nvPicPr>
          <p:cNvPr id="17" name="Picture 16" descr="ATLASexperimen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681790" y="5724255"/>
            <a:ext cx="2655295" cy="1102621"/>
          </a:xfrm>
          <a:prstGeom prst="rect">
            <a:avLst/>
          </a:prstGeom>
        </p:spPr>
      </p:pic>
      <p:pic>
        <p:nvPicPr>
          <p:cNvPr id="12" name="Picture 11" descr="Logo_unipi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0010" y="5649222"/>
            <a:ext cx="1331640" cy="1208777"/>
          </a:xfrm>
          <a:prstGeom prst="rect">
            <a:avLst/>
          </a:prstGeom>
        </p:spPr>
      </p:pic>
      <p:pic>
        <p:nvPicPr>
          <p:cNvPr id="13" name="Picture 12" descr="20140103114318!INFN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421650" y="5667168"/>
            <a:ext cx="1215135" cy="119083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26595" y="1268760"/>
            <a:ext cx="77408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02270" y="65343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9A61-EB25-4A3D-859B-444786636C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93785"/>
            <a:ext cx="7772400" cy="820790"/>
          </a:xfrm>
          <a:solidFill>
            <a:schemeClr val="accent1"/>
          </a:solidFill>
        </p:spPr>
        <p:txBody>
          <a:bodyPr anchor="b" anchorCtr="0"/>
          <a:lstStyle>
            <a:lvl1pPr algn="l">
              <a:buNone/>
              <a:defRPr sz="4000" b="0" cap="none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570" y="2393885"/>
            <a:ext cx="7772400" cy="3536358"/>
          </a:xfrm>
          <a:solidFill>
            <a:schemeClr val="tx2">
              <a:lumMod val="75000"/>
            </a:schemeClr>
          </a:solidFill>
        </p:spPr>
        <p:txBody>
          <a:bodyPr anchor="t" anchorCtr="0"/>
          <a:lstStyle>
            <a:lvl1pPr marL="0" indent="0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9325" y="6527195"/>
            <a:ext cx="554781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C.- L. Sotiropoulou – 14th ICATPP Conference, Villa Olmo, 23-27 September 2013 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28910" y="65742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9A61-EB25-4A3D-859B-444786636C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300"/>
        </a:spcBef>
        <a:spcAft>
          <a:spcPts val="300"/>
        </a:spcAft>
        <a:buClr>
          <a:schemeClr val="accent3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00"/>
        </a:spcBef>
        <a:spcAft>
          <a:spcPts val="300"/>
        </a:spcAft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00"/>
        </a:spcBef>
        <a:spcAft>
          <a:spcPts val="300"/>
        </a:spcAft>
        <a:buClr>
          <a:schemeClr val="accent3">
            <a:lumMod val="40000"/>
            <a:lumOff val="60000"/>
          </a:schemeClr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spcAft>
          <a:spcPts val="300"/>
        </a:spcAft>
        <a:buClr>
          <a:schemeClr val="accent3">
            <a:lumMod val="60000"/>
            <a:lumOff val="40000"/>
          </a:schemeClr>
        </a:buClr>
        <a:buFontTx/>
        <a:buChar char="o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Calliope-Louisa Sotiropoulou</a:t>
            </a:r>
            <a:endParaRPr lang="el-GR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86535" y="1558280"/>
            <a:ext cx="8229600" cy="520570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cap="small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Roadmap for Expansion Outside HEP Community</a:t>
            </a:r>
            <a:endParaRPr kumimoji="0" lang="el-GR" sz="3200" b="0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ctrTitle"/>
          </p:nvPr>
        </p:nvSpPr>
        <p:spPr>
          <a:xfrm>
            <a:off x="457200" y="188640"/>
            <a:ext cx="8229600" cy="52057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FTK IAPP Workshop: 11/03/2015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Project Status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Fast </a:t>
            </a:r>
            <a:r>
              <a:rPr lang="en-US" dirty="0" err="1" smtClean="0"/>
              <a:t>TracKer</a:t>
            </a:r>
            <a:r>
              <a:rPr lang="en-US" dirty="0" smtClean="0"/>
              <a:t> processor is in the process of integration in the ATLAS trigger system</a:t>
            </a:r>
          </a:p>
          <a:p>
            <a:endParaRPr lang="en-US" dirty="0"/>
          </a:p>
          <a:p>
            <a:r>
              <a:rPr lang="en-US" dirty="0" smtClean="0"/>
              <a:t>Firmware is being finalized/debugged</a:t>
            </a:r>
          </a:p>
          <a:p>
            <a:endParaRPr lang="en-US" dirty="0" smtClean="0"/>
          </a:p>
          <a:p>
            <a:r>
              <a:rPr lang="en-US" dirty="0" smtClean="0"/>
              <a:t>Simulation software is being finalized</a:t>
            </a:r>
          </a:p>
          <a:p>
            <a:endParaRPr lang="en-US" dirty="0" smtClean="0"/>
          </a:p>
          <a:p>
            <a:r>
              <a:rPr lang="en-US" b="1" dirty="0" smtClean="0"/>
              <a:t>Image processing task (WP5, presentation in the afternoon session) has just started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899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Roadmap to expand to other communities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Target conferences and publications outside HEP (see next presentation)</a:t>
            </a:r>
          </a:p>
          <a:p>
            <a:pPr lvl="1"/>
            <a:r>
              <a:rPr lang="en-US" dirty="0" smtClean="0"/>
              <a:t>MOCAST Special Sessions (Electronics Conference)</a:t>
            </a:r>
          </a:p>
          <a:p>
            <a:pPr lvl="1"/>
            <a:r>
              <a:rPr lang="en-US" dirty="0" err="1" smtClean="0"/>
              <a:t>HiPEAC</a:t>
            </a:r>
            <a:r>
              <a:rPr lang="en-US" dirty="0" smtClean="0"/>
              <a:t> Thematic Session (Embedded Systems Excellence Network) </a:t>
            </a:r>
          </a:p>
          <a:p>
            <a:pPr lvl="2"/>
            <a:r>
              <a:rPr lang="en-US" dirty="0" smtClean="0"/>
              <a:t>Started networking opportunities with new communities (Embedded systems research groups, vision companies etc.)</a:t>
            </a:r>
          </a:p>
          <a:p>
            <a:endParaRPr lang="en-US" dirty="0"/>
          </a:p>
          <a:p>
            <a:r>
              <a:rPr lang="en-US" b="1" dirty="0" smtClean="0"/>
              <a:t>The core of the effort will be the work of WP5 that will be the proof of concept </a:t>
            </a:r>
            <a:r>
              <a:rPr lang="en-US" b="1" dirty="0" smtClean="0">
                <a:sym typeface="Wingdings" panose="05000000000000000000" pitchFamily="2" charset="2"/>
              </a:rPr>
              <a:t> </a:t>
            </a:r>
            <a:br>
              <a:rPr lang="en-US" b="1" dirty="0" smtClean="0">
                <a:sym typeface="Wingdings" panose="05000000000000000000" pitchFamily="2" charset="2"/>
              </a:rPr>
            </a:br>
            <a:r>
              <a:rPr lang="en-US" b="1" dirty="0" smtClean="0">
                <a:sym typeface="Wingdings" panose="05000000000000000000" pitchFamily="2" charset="2"/>
              </a:rPr>
              <a:t>Our work can target interdisciplinary applications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876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Projects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653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IMPART (INFN Milano/Pisa/</a:t>
            </a:r>
            <a:r>
              <a:rPr lang="en-US" b="1" dirty="0" err="1" smtClean="0"/>
              <a:t>Frascati</a:t>
            </a:r>
            <a:r>
              <a:rPr lang="en-US" b="1" dirty="0" smtClean="0"/>
              <a:t>, Dr. A. Stabile):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“Innovative Multi-chip system for multi-purpose Pattern Recognition Tasks”</a:t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dirty="0" smtClean="0"/>
              <a:t>Develop a catting edge pattern recognition device for fast image analysis and future trigger processors for HEP. Develop a multi-chip package with the aim of enhancing performance and power saving targeting interdisciplinary applications.</a:t>
            </a:r>
            <a:endParaRPr lang="en-US" i="1" dirty="0" smtClean="0"/>
          </a:p>
          <a:p>
            <a:endParaRPr lang="en-US" dirty="0"/>
          </a:p>
          <a:p>
            <a:r>
              <a:rPr lang="en-US" b="1" dirty="0" err="1" smtClean="0"/>
              <a:t>Progetti</a:t>
            </a:r>
            <a:r>
              <a:rPr lang="en-US" b="1" dirty="0" smtClean="0"/>
              <a:t> di </a:t>
            </a:r>
            <a:r>
              <a:rPr lang="en-US" b="1" dirty="0" err="1" smtClean="0"/>
              <a:t>Ricerca</a:t>
            </a:r>
            <a:r>
              <a:rPr lang="en-US" b="1" dirty="0" smtClean="0"/>
              <a:t> di </a:t>
            </a:r>
            <a:r>
              <a:rPr lang="en-US" b="1" dirty="0" err="1" smtClean="0"/>
              <a:t>Ateneo</a:t>
            </a:r>
            <a:r>
              <a:rPr lang="en-US" b="1" dirty="0" smtClean="0"/>
              <a:t> (University of Pisa, Dr. S. </a:t>
            </a:r>
            <a:r>
              <a:rPr lang="en-US" b="1" dirty="0" err="1" smtClean="0"/>
              <a:t>Donati</a:t>
            </a:r>
            <a:r>
              <a:rPr lang="en-US" b="1" dirty="0" smtClean="0"/>
              <a:t>):</a:t>
            </a:r>
            <a:br>
              <a:rPr lang="en-US" b="1" dirty="0" smtClean="0"/>
            </a:br>
            <a:r>
              <a:rPr lang="en-US" i="1" dirty="0" smtClean="0">
                <a:solidFill>
                  <a:srgbClr val="C00000"/>
                </a:solidFill>
              </a:rPr>
              <a:t>“Development of a simulator for complex events based on combined heterogeneous processing” </a:t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dirty="0" smtClean="0"/>
              <a:t>Use ATCA technology to adjust the existing pattern matching hardware (</a:t>
            </a:r>
            <a:r>
              <a:rPr lang="en-US" dirty="0" err="1" smtClean="0"/>
              <a:t>AMchip</a:t>
            </a:r>
            <a:r>
              <a:rPr lang="en-US" dirty="0" smtClean="0"/>
              <a:t> etc.) for high performance applications (ATLAS, genome identification, cognitive image processing etc.)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18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Roadmap to expand to other communities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Collaboration with the University of Florence (M. Del Viva</a:t>
            </a:r>
            <a:r>
              <a:rPr lang="en-US" baseline="30000" dirty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Development of a high performance embedded system for real time image filtering. The system will execute image filtering using Del Viva’s algorithm for identifying meaningful patterns to identify contours (edge detection approach).</a:t>
            </a:r>
          </a:p>
          <a:p>
            <a:r>
              <a:rPr lang="en-US" dirty="0" smtClean="0"/>
              <a:t>Development of a system to execute real time training (real time identification of meaningful patterns) to adjust to new environments</a:t>
            </a:r>
          </a:p>
          <a:p>
            <a:r>
              <a:rPr lang="en-US" dirty="0" smtClean="0"/>
              <a:t>Development of a system to execute filtering for movies (3 dimensional space for the patterns)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241630" y="6174305"/>
            <a:ext cx="7380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i="1" dirty="0" smtClean="0"/>
              <a:t>M. Del Viva, G. </a:t>
            </a:r>
            <a:r>
              <a:rPr lang="en-US" sz="1400" i="1" dirty="0" err="1" smtClean="0"/>
              <a:t>Punzi</a:t>
            </a:r>
            <a:r>
              <a:rPr lang="en-US" sz="1400" i="1" dirty="0" smtClean="0"/>
              <a:t>, and D. Benedetti. Information and Perception of Meaningful Patterns. </a:t>
            </a:r>
            <a:r>
              <a:rPr lang="en-US" sz="1400" i="1" dirty="0" err="1" smtClean="0"/>
              <a:t>PloSone</a:t>
            </a:r>
            <a:r>
              <a:rPr lang="en-US" sz="1400" i="1" dirty="0" smtClean="0"/>
              <a:t> 8.7 (2013): e69154.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75389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Filtering Uses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conjunction with IMPART and PRA projects</a:t>
            </a:r>
          </a:p>
          <a:p>
            <a:r>
              <a:rPr lang="en-US" dirty="0" smtClean="0"/>
              <a:t>Biomedical Applications (MRI, </a:t>
            </a:r>
            <a:r>
              <a:rPr lang="en-US" dirty="0" err="1" smtClean="0"/>
              <a:t>LoCs</a:t>
            </a:r>
            <a:r>
              <a:rPr lang="en-US" dirty="0" smtClean="0"/>
              <a:t> etc.) </a:t>
            </a:r>
            <a:r>
              <a:rPr lang="en-US" dirty="0" smtClean="0">
                <a:sym typeface="Wingdings" panose="05000000000000000000" pitchFamily="2" charset="2"/>
              </a:rPr>
              <a:t> Automated medical diagnosis</a:t>
            </a:r>
            <a:endParaRPr lang="en-US" dirty="0" smtClean="0"/>
          </a:p>
          <a:p>
            <a:r>
              <a:rPr lang="en-US" dirty="0" smtClean="0"/>
              <a:t>Security Applications (Face recognition etc.)</a:t>
            </a:r>
          </a:p>
          <a:p>
            <a:r>
              <a:rPr lang="en-US" dirty="0" smtClean="0"/>
              <a:t>Smart Cameras (image compression etc.) </a:t>
            </a:r>
            <a:r>
              <a:rPr lang="en-US" dirty="0" smtClean="0">
                <a:sym typeface="Wingdings" panose="05000000000000000000" pitchFamily="2" charset="2"/>
              </a:rPr>
              <a:t> Smart cities, smart transportation systems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More generic uses:</a:t>
            </a:r>
          </a:p>
          <a:p>
            <a:pPr lvl="1"/>
            <a:r>
              <a:rPr lang="en-US" dirty="0" smtClean="0"/>
              <a:t>Genome sequence identification (DNA analysis)</a:t>
            </a:r>
          </a:p>
          <a:p>
            <a:pPr lvl="1"/>
            <a:r>
              <a:rPr lang="en-US" dirty="0" smtClean="0"/>
              <a:t>Data centers (pattern search)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4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Schedule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Summer 2015: a working first version of the training implementations for 2D images</a:t>
            </a:r>
          </a:p>
          <a:p>
            <a:pPr lvl="1"/>
            <a:r>
              <a:rPr lang="en-US" dirty="0" smtClean="0"/>
              <a:t>Start presenting the new implementation and approach to non HEP conferences </a:t>
            </a:r>
            <a:r>
              <a:rPr lang="en-US" dirty="0" smtClean="0">
                <a:sym typeface="Wingdings" panose="05000000000000000000" pitchFamily="2" charset="2"/>
              </a:rPr>
              <a:t> Possible demonstrator built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Winter 2016: Still image processing ready, movie filtering ready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Spring 2016: Medical Imaging Applications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Winter 2017 (end of project): Medical image processing running with real data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In parallel IMPART developments and </a:t>
            </a:r>
            <a:r>
              <a:rPr lang="en-US" smtClean="0">
                <a:sym typeface="Wingdings" panose="05000000000000000000" pitchFamily="2" charset="2"/>
              </a:rPr>
              <a:t>generic publications</a:t>
            </a: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412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Thank you…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lyb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395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Equity</vt:lpstr>
      <vt:lpstr>FTK IAPP Workshop: 11/03/2015</vt:lpstr>
      <vt:lpstr>Current Project Status</vt:lpstr>
      <vt:lpstr>Roadmap to expand to other communities</vt:lpstr>
      <vt:lpstr>Related Projects</vt:lpstr>
      <vt:lpstr>Roadmap to expand to other communities</vt:lpstr>
      <vt:lpstr>Image Filtering Uses</vt:lpstr>
      <vt:lpstr>Task Schedule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2014-01-30T11:46:10Z</dcterms:created>
  <dcterms:modified xsi:type="dcterms:W3CDTF">2015-03-06T10:52:10Z</dcterms:modified>
</cp:coreProperties>
</file>