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0" r:id="rId3"/>
    <p:sldId id="359" r:id="rId4"/>
    <p:sldId id="345" r:id="rId5"/>
    <p:sldId id="344" r:id="rId6"/>
    <p:sldId id="346" r:id="rId7"/>
    <p:sldId id="339" r:id="rId8"/>
    <p:sldId id="341" r:id="rId9"/>
    <p:sldId id="348" r:id="rId10"/>
    <p:sldId id="347" r:id="rId11"/>
    <p:sldId id="350" r:id="rId12"/>
    <p:sldId id="351" r:id="rId13"/>
    <p:sldId id="352" r:id="rId14"/>
    <p:sldId id="353" r:id="rId15"/>
    <p:sldId id="356" r:id="rId16"/>
    <p:sldId id="358" r:id="rId17"/>
    <p:sldId id="357" r:id="rId18"/>
    <p:sldId id="354" r:id="rId19"/>
    <p:sldId id="355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437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7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57" d="100"/>
          <a:sy n="57" d="100"/>
        </p:scale>
        <p:origin x="-2796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F09B-35BB-4180-835D-27B4BCE5AEBB}" type="datetimeFigureOut">
              <a:rPr lang="el-GR" smtClean="0"/>
              <a:pPr/>
              <a:t>11/3/2015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E90E-D4BC-400C-895C-4F37B4F72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D5233-3661-4CBF-925F-61D81825B7A8}" type="datetimeFigureOut">
              <a:rPr lang="el-GR" smtClean="0"/>
              <a:pPr/>
              <a:t>11/3/2015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B18A-C26E-4165-8B9F-2967DD8888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5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3428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 userDrawn="1"/>
        </p:nvSpPr>
        <p:spPr>
          <a:xfrm>
            <a:off x="0" y="3429000"/>
            <a:ext cx="9144000" cy="609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6096000" cy="6096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u="none" cap="small" baseline="0" dirty="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1500" y="3609020"/>
            <a:ext cx="270030" cy="27003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tternMatchingBlackbo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7165" y="4086835"/>
            <a:ext cx="2827165" cy="2744014"/>
          </a:xfrm>
          <a:prstGeom prst="rect">
            <a:avLst/>
          </a:prstGeom>
        </p:spPr>
      </p:pic>
      <p:pic>
        <p:nvPicPr>
          <p:cNvPr id="17" name="Picture 16" descr="ATLASexperime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81790" y="5724255"/>
            <a:ext cx="2655295" cy="1102621"/>
          </a:xfrm>
          <a:prstGeom prst="rect">
            <a:avLst/>
          </a:prstGeom>
        </p:spPr>
      </p:pic>
      <p:pic>
        <p:nvPicPr>
          <p:cNvPr id="12" name="Picture 11" descr="Logo_uni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010" y="5649222"/>
            <a:ext cx="1331640" cy="1208777"/>
          </a:xfrm>
          <a:prstGeom prst="rect">
            <a:avLst/>
          </a:prstGeom>
        </p:spPr>
      </p:pic>
      <p:pic>
        <p:nvPicPr>
          <p:cNvPr id="13" name="Picture 12" descr="20140103114318!INFN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1650" y="5667168"/>
            <a:ext cx="1215135" cy="1190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6595" y="1268760"/>
            <a:ext cx="774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2270" y="653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93785"/>
            <a:ext cx="7772400" cy="820790"/>
          </a:xfrm>
          <a:solidFill>
            <a:schemeClr val="accent1"/>
          </a:solidFill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70" y="2393885"/>
            <a:ext cx="7772400" cy="3536358"/>
          </a:xfrm>
          <a:solidFill>
            <a:schemeClr val="tx2">
              <a:lumMod val="75000"/>
            </a:schemeClr>
          </a:solidFill>
        </p:spPr>
        <p:txBody>
          <a:bodyPr anchor="t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325" y="6527195"/>
            <a:ext cx="554781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C.- L. Sotiropoulou – 14th ICATPP Conference, Villa Olmo, 23-27 September 2013 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28910" y="6574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00"/>
        </a:spcBef>
        <a:spcAft>
          <a:spcPts val="300"/>
        </a:spcAft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40000"/>
            <a:lumOff val="6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60000"/>
            <a:lumOff val="40000"/>
          </a:schemeClr>
        </a:buClr>
        <a:buFontTx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Calliope-Louisa Sotiropoulou</a:t>
            </a:r>
            <a:endParaRPr lang="el-GR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6535" y="1558280"/>
            <a:ext cx="8229600" cy="52057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WP5: A new approach to</a:t>
            </a:r>
            <a:b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 Processing</a:t>
            </a: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52057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FTK IAPP Workshop: 11/03/2015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9345" y="1448270"/>
            <a:ext cx="7258000" cy="315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Right Arrow 10"/>
          <p:cNvSpPr>
            <a:spLocks noChangeArrowheads="1"/>
          </p:cNvSpPr>
          <p:nvPr/>
        </p:nvSpPr>
        <p:spPr bwMode="auto">
          <a:xfrm>
            <a:off x="2590245" y="5618505"/>
            <a:ext cx="308808" cy="160565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2" y="5153358"/>
            <a:ext cx="1786399" cy="13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1" y="5007494"/>
            <a:ext cx="2156262" cy="16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87" y="5167748"/>
            <a:ext cx="1790379" cy="13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0"/>
          <p:cNvSpPr>
            <a:spLocks noChangeArrowheads="1"/>
          </p:cNvSpPr>
          <p:nvPr/>
        </p:nvSpPr>
        <p:spPr bwMode="auto">
          <a:xfrm>
            <a:off x="4852226" y="5641313"/>
            <a:ext cx="326880" cy="181421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 altLang="it-IT" sz="1600"/>
          </a:p>
        </p:txBody>
      </p:sp>
      <p:sp>
        <p:nvSpPr>
          <p:cNvPr id="12" name="TextBox 11"/>
          <p:cNvSpPr txBox="1"/>
          <p:nvPr/>
        </p:nvSpPr>
        <p:spPr>
          <a:xfrm>
            <a:off x="2883434" y="451644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50 patterns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2318" y="449285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only</a:t>
            </a:r>
          </a:p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16 patterns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1717" y="5316986"/>
            <a:ext cx="78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9.8%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0756" y="53262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5.5%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6" y="5019080"/>
            <a:ext cx="2045046" cy="15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17953" y="3533915"/>
            <a:ext cx="202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grey level: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patterns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 N=2000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1/64 of 1 chip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contour identification a variety of post-processing implementations can be used</a:t>
            </a:r>
          </a:p>
          <a:p>
            <a:pPr lvl="1"/>
            <a:r>
              <a:rPr lang="en-US" dirty="0" smtClean="0"/>
              <a:t>2D Pixel Clustering</a:t>
            </a:r>
          </a:p>
          <a:p>
            <a:pPr lvl="1"/>
            <a:r>
              <a:rPr lang="en-US" dirty="0" smtClean="0"/>
              <a:t>Image/video reproduction with contours visible</a:t>
            </a:r>
          </a:p>
          <a:p>
            <a:pPr lvl="1"/>
            <a:r>
              <a:rPr lang="en-US" dirty="0" smtClean="0"/>
              <a:t>Shape recognition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11" y="3729177"/>
            <a:ext cx="2341517" cy="2476603"/>
          </a:xfrm>
          <a:prstGeom prst="rect">
            <a:avLst/>
          </a:prstGeom>
        </p:spPr>
      </p:pic>
      <p:pic>
        <p:nvPicPr>
          <p:cNvPr id="6" name="Picture 5" descr="MichaelSchumacher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7065" y="3710649"/>
            <a:ext cx="3360000" cy="2520000"/>
          </a:xfrm>
          <a:prstGeom prst="rect">
            <a:avLst/>
          </a:prstGeom>
        </p:spPr>
      </p:pic>
      <p:pic>
        <p:nvPicPr>
          <p:cNvPr id="2050" name="Picture 2" descr="https://hatoffoil.files.wordpress.com/2014/10/winfreezmo-com-deepface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5" y="3519901"/>
            <a:ext cx="5114850" cy="280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Plans 1: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AMchip</a:t>
            </a:r>
            <a:r>
              <a:rPr lang="en-US" dirty="0" smtClean="0"/>
              <a:t> 05 Test system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Virtex-6 LX240T Development board with a system implemented to test the </a:t>
            </a:r>
            <a:r>
              <a:rPr lang="en-US" dirty="0" err="1" smtClean="0"/>
              <a:t>AMchip</a:t>
            </a:r>
            <a:endParaRPr lang="en-US" dirty="0" smtClean="0"/>
          </a:p>
          <a:p>
            <a:r>
              <a:rPr lang="en-US" dirty="0" smtClean="0"/>
              <a:t>Functions that exist:</a:t>
            </a:r>
          </a:p>
          <a:p>
            <a:pPr lvl="1"/>
            <a:r>
              <a:rPr lang="en-US" dirty="0" smtClean="0"/>
              <a:t>Pattern loading</a:t>
            </a:r>
          </a:p>
          <a:p>
            <a:pPr lvl="1"/>
            <a:r>
              <a:rPr lang="en-US" dirty="0" smtClean="0"/>
              <a:t>Pattern comparison</a:t>
            </a:r>
          </a:p>
          <a:p>
            <a:pPr lvl="1"/>
            <a:r>
              <a:rPr lang="en-US" dirty="0" smtClean="0"/>
              <a:t>Ethernet connection</a:t>
            </a:r>
          </a:p>
          <a:p>
            <a:pPr lvl="1"/>
            <a:r>
              <a:rPr lang="en-US" dirty="0" err="1" smtClean="0"/>
              <a:t>IPbus</a:t>
            </a:r>
            <a:r>
              <a:rPr lang="en-US" dirty="0" smtClean="0"/>
              <a:t> controls</a:t>
            </a:r>
          </a:p>
          <a:p>
            <a:pPr lvl="1"/>
            <a:r>
              <a:rPr lang="en-US" dirty="0" smtClean="0"/>
              <a:t>GTX transceivers etc.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50" y="3300855"/>
            <a:ext cx="4689077" cy="32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Plans 1: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AMchip</a:t>
            </a:r>
            <a:r>
              <a:rPr lang="en-US" dirty="0" smtClean="0"/>
              <a:t> 05 Test system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7190" y="1467904"/>
            <a:ext cx="8390275" cy="48920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1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Plans 1:</a:t>
            </a:r>
            <a:br>
              <a:rPr lang="en-US" dirty="0"/>
            </a:br>
            <a:r>
              <a:rPr lang="en-US" dirty="0"/>
              <a:t>Use of </a:t>
            </a:r>
            <a:r>
              <a:rPr lang="en-US" dirty="0" err="1"/>
              <a:t>AMchip</a:t>
            </a:r>
            <a:r>
              <a:rPr lang="en-US" dirty="0"/>
              <a:t> 05 Test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Adapt the existing system to load images and execute the training phase</a:t>
            </a:r>
          </a:p>
          <a:p>
            <a:pPr lvl="1"/>
            <a:r>
              <a:rPr lang="en-US" dirty="0" smtClean="0"/>
              <a:t>Identify all existing patterns, generate Probability Density Histograms</a:t>
            </a:r>
          </a:p>
          <a:p>
            <a:pPr lvl="1"/>
            <a:r>
              <a:rPr lang="en-US" dirty="0" smtClean="0"/>
              <a:t>Identify useful patterns</a:t>
            </a:r>
          </a:p>
          <a:p>
            <a:pPr lvl="1"/>
            <a:endParaRPr lang="en-US" dirty="0"/>
          </a:p>
          <a:p>
            <a:r>
              <a:rPr lang="en-US" dirty="0" smtClean="0"/>
              <a:t>Adapt the existing system to execute pattern matching</a:t>
            </a:r>
          </a:p>
          <a:p>
            <a:pPr lvl="1"/>
            <a:r>
              <a:rPr lang="en-US" dirty="0" smtClean="0"/>
              <a:t>Load the useful patterns to the </a:t>
            </a:r>
            <a:r>
              <a:rPr lang="en-US" dirty="0" err="1" smtClean="0"/>
              <a:t>AMchip</a:t>
            </a:r>
            <a:endParaRPr lang="en-US" dirty="0" smtClean="0"/>
          </a:p>
          <a:p>
            <a:pPr lvl="1"/>
            <a:r>
              <a:rPr lang="en-US" dirty="0" smtClean="0"/>
              <a:t>Execute pattern matching for various input images</a:t>
            </a:r>
          </a:p>
          <a:p>
            <a:pPr lvl="1"/>
            <a:r>
              <a:rPr lang="en-US" dirty="0" smtClean="0"/>
              <a:t>Extract contours or/and execute a post processing step (e.g. clustering)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5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Current Plans 1:</a:t>
            </a:r>
            <a:br>
              <a:rPr lang="en-US" sz="2800" dirty="0"/>
            </a:br>
            <a:r>
              <a:rPr lang="en-US" sz="2800" dirty="0" smtClean="0"/>
              <a:t>Training Phase – Calculate the frequency of each possible pattern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508221" y="1882626"/>
            <a:ext cx="448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e. pattern  = 11,11,11-11,11,11,  01,11,11    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pattern = its own address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40731" y="1528390"/>
            <a:ext cx="878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 </a:t>
            </a:r>
            <a:r>
              <a:rPr lang="en-GB" dirty="0" err="1" smtClean="0"/>
              <a:t>Gray</a:t>
            </a:r>
            <a:r>
              <a:rPr lang="en-GB" dirty="0" smtClean="0"/>
              <a:t> levels                     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(B/W movement:  2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 smtClean="0"/>
          </a:p>
          <a:p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2235652" y="1528390"/>
            <a:ext cx="393515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9" name="Rectangle 8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6535" y="2492896"/>
            <a:ext cx="7046149" cy="2881615"/>
            <a:chOff x="728422" y="2484707"/>
            <a:chExt cx="7046149" cy="2881615"/>
          </a:xfrm>
        </p:grpSpPr>
        <p:sp>
          <p:nvSpPr>
            <p:cNvPr id="19" name="Rectangle 18"/>
            <p:cNvSpPr/>
            <p:nvPr/>
          </p:nvSpPr>
          <p:spPr>
            <a:xfrm>
              <a:off x="2982656" y="2484707"/>
              <a:ext cx="1681739" cy="28816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043608" y="3429000"/>
              <a:ext cx="19442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8422" y="2869659"/>
              <a:ext cx="201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Pattern = ADDRESS </a:t>
              </a:r>
              <a:endParaRPr lang="it-IT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60036" y="2546493"/>
              <a:ext cx="14863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b × 256 k</a:t>
              </a:r>
            </a:p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500 kB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93838" y="3423622"/>
              <a:ext cx="1492716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(movement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 b ×128 M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500MB)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 Memory</a:t>
              </a:r>
            </a:p>
            <a:p>
              <a:r>
                <a:rPr lang="en-GB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 GB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669563" y="3429000"/>
              <a:ext cx="14866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844602" y="2856664"/>
              <a:ext cx="2929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FREQUENCY = FREQ(pattern)</a:t>
              </a:r>
              <a:endParaRPr lang="it-IT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87721" y="5405366"/>
            <a:ext cx="795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Location contains the updated frequency of a pattern. When a pattern is identified the specific pattern address is read, contents are increased by one (+1), and written back in the same location -</a:t>
            </a:r>
            <a:r>
              <a:rPr lang="en-GB" b="1" dirty="0" smtClean="0"/>
              <a:t> ACCUMULATION</a:t>
            </a:r>
            <a:endParaRPr lang="it-IT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" y="3615015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 (or27) bits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4665891" y="35643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 bits</a:t>
            </a:r>
            <a:endParaRPr lang="it-IT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635522" y="3278515"/>
            <a:ext cx="311866" cy="36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5675" y="3246815"/>
            <a:ext cx="311866" cy="36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Plans 1:</a:t>
            </a:r>
            <a:br>
              <a:rPr lang="en-US" dirty="0"/>
            </a:br>
            <a:r>
              <a:rPr lang="en-US" dirty="0"/>
              <a:t>Training Phase – </a:t>
            </a:r>
            <a:r>
              <a:rPr lang="en-US" dirty="0" smtClean="0"/>
              <a:t>Updating Frequencies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6687235" y="1821688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826881" y="4785637"/>
            <a:ext cx="3463184" cy="977014"/>
            <a:chOff x="4699215" y="3963533"/>
            <a:chExt cx="3463184" cy="977014"/>
          </a:xfrm>
        </p:grpSpPr>
        <p:sp>
          <p:nvSpPr>
            <p:cNvPr id="8" name="Rectangle 7"/>
            <p:cNvSpPr/>
            <p:nvPr/>
          </p:nvSpPr>
          <p:spPr>
            <a:xfrm>
              <a:off x="6249787" y="4111628"/>
              <a:ext cx="770485" cy="74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7753" y="457121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16 bits</a:t>
              </a:r>
              <a:endParaRPr lang="it-IT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5237384" y="4332865"/>
              <a:ext cx="251864" cy="320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99215" y="3976382"/>
              <a:ext cx="1516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FREQ(pattern)</a:t>
              </a:r>
              <a:endParaRPr lang="it-IT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45942" y="4469459"/>
              <a:ext cx="14866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020272" y="4463306"/>
              <a:ext cx="1059906" cy="90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36770" y="3963533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-</a:t>
              </a:r>
              <a:r>
                <a:rPr lang="en-GB" dirty="0" err="1" smtClean="0">
                  <a:solidFill>
                    <a:srgbClr val="FF0000"/>
                  </a:solidFill>
                </a:rPr>
                <a:t>pNlog</a:t>
              </a:r>
              <a:r>
                <a:rPr lang="en-GB" dirty="0" smtClean="0">
                  <a:solidFill>
                    <a:srgbClr val="FF0000"/>
                  </a:solidFill>
                </a:rPr>
                <a:t> (p)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6881" y="5762651"/>
            <a:ext cx="3384961" cy="977014"/>
            <a:chOff x="4695217" y="3963533"/>
            <a:chExt cx="3384961" cy="977014"/>
          </a:xfrm>
        </p:grpSpPr>
        <p:sp>
          <p:nvSpPr>
            <p:cNvPr id="16" name="Rectangle 15"/>
            <p:cNvSpPr/>
            <p:nvPr/>
          </p:nvSpPr>
          <p:spPr>
            <a:xfrm>
              <a:off x="6249787" y="4099811"/>
              <a:ext cx="770485" cy="782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7753" y="457121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16 bits</a:t>
              </a:r>
              <a:endParaRPr lang="it-IT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5237384" y="4332865"/>
              <a:ext cx="251864" cy="320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695217" y="3963533"/>
              <a:ext cx="1516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FREQ(pattern)</a:t>
              </a:r>
              <a:endParaRPr lang="it-IT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45942" y="4469459"/>
              <a:ext cx="14866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020272" y="4472364"/>
              <a:ext cx="10599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020272" y="3963533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-</a:t>
              </a:r>
              <a:r>
                <a:rPr lang="en-GB" dirty="0" err="1" smtClean="0">
                  <a:solidFill>
                    <a:srgbClr val="0070C0"/>
                  </a:solidFill>
                </a:rPr>
                <a:t>Wlog</a:t>
              </a:r>
              <a:r>
                <a:rPr lang="en-GB" dirty="0" smtClean="0">
                  <a:solidFill>
                    <a:srgbClr val="0070C0"/>
                  </a:solidFill>
                </a:rPr>
                <a:t> (p)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sp>
        <p:nvSpPr>
          <p:cNvPr id="23" name="Trapezoid 22"/>
          <p:cNvSpPr/>
          <p:nvPr/>
        </p:nvSpPr>
        <p:spPr>
          <a:xfrm rot="5400000">
            <a:off x="3805307" y="5533854"/>
            <a:ext cx="1434214" cy="608076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>
            <a:off x="4826452" y="5837892"/>
            <a:ext cx="4488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48641" y="512078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RAM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2448641" y="608681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RAM</a:t>
            </a:r>
            <a:endParaRPr lang="it-IT" dirty="0"/>
          </a:p>
        </p:txBody>
      </p:sp>
      <p:sp>
        <p:nvSpPr>
          <p:cNvPr id="27" name="Rectangle 26"/>
          <p:cNvSpPr/>
          <p:nvPr/>
        </p:nvSpPr>
        <p:spPr>
          <a:xfrm>
            <a:off x="5285585" y="5470047"/>
            <a:ext cx="1090909" cy="738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5311409" y="5440485"/>
            <a:ext cx="103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Compare</a:t>
            </a:r>
          </a:p>
          <a:p>
            <a:r>
              <a:rPr lang="en-GB" dirty="0" smtClean="0"/>
              <a:t>To THR</a:t>
            </a:r>
            <a:endParaRPr lang="it-IT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376494" y="5831642"/>
            <a:ext cx="643778" cy="9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98383" y="5308045"/>
            <a:ext cx="52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Y/N</a:t>
            </a:r>
            <a:endParaRPr lang="it-IT" dirty="0"/>
          </a:p>
        </p:txBody>
      </p:sp>
      <p:sp>
        <p:nvSpPr>
          <p:cNvPr id="31" name="TextBox 30"/>
          <p:cNvSpPr txBox="1"/>
          <p:nvPr/>
        </p:nvSpPr>
        <p:spPr>
          <a:xfrm>
            <a:off x="6373177" y="5858050"/>
            <a:ext cx="2548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Count</a:t>
            </a:r>
            <a:r>
              <a:rPr lang="en-GB" dirty="0" smtClean="0"/>
              <a:t> patterns that pass </a:t>
            </a:r>
          </a:p>
          <a:p>
            <a:r>
              <a:rPr lang="en-GB" dirty="0" smtClean="0"/>
              <a:t>THR</a:t>
            </a:r>
            <a:r>
              <a:rPr lang="en-GB" dirty="0"/>
              <a:t> </a:t>
            </a:r>
            <a:r>
              <a:rPr lang="en-GB" dirty="0" smtClean="0"/>
              <a:t> and compare to 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Write </a:t>
            </a:r>
            <a:r>
              <a:rPr lang="en-GB" dirty="0" smtClean="0"/>
              <a:t>them in the </a:t>
            </a:r>
            <a:r>
              <a:rPr lang="en-GB" b="1" dirty="0" smtClean="0">
                <a:solidFill>
                  <a:srgbClr val="FF0000"/>
                </a:solidFill>
              </a:rPr>
              <a:t>AM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TextBox 31"/>
          <p:cNvSpPr txBox="1"/>
          <p:nvPr/>
        </p:nvSpPr>
        <p:spPr>
          <a:xfrm>
            <a:off x="4436985" y="1749870"/>
            <a:ext cx="2655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that are efficient carriers of information</a:t>
            </a:r>
          </a:p>
          <a:p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iven the bandwidth (W) &amp; memory limits (N)</a:t>
            </a:r>
            <a:endParaRPr lang="it-I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02" y="1693349"/>
            <a:ext cx="3241207" cy="18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04919" y="333899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Log(p)</a:t>
            </a:r>
            <a:endParaRPr lang="it-IT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859665" y="1712401"/>
            <a:ext cx="0" cy="2480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38275" y="361113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W/N&lt;p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2091" y="359521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W/N&gt;p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1130" y="395976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f(p) = -</a:t>
            </a:r>
            <a:r>
              <a:rPr lang="en-GB" dirty="0" err="1" smtClean="0">
                <a:solidFill>
                  <a:srgbClr val="0070C0"/>
                </a:solidFill>
              </a:rPr>
              <a:t>Wlog</a:t>
            </a:r>
            <a:r>
              <a:rPr lang="en-GB" dirty="0" smtClean="0">
                <a:solidFill>
                  <a:srgbClr val="0070C0"/>
                </a:solidFill>
              </a:rPr>
              <a:t> (p)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9184" y="3959768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f(p) = -</a:t>
            </a:r>
            <a:r>
              <a:rPr lang="en-GB" dirty="0" err="1" smtClean="0">
                <a:solidFill>
                  <a:srgbClr val="FF0000"/>
                </a:solidFill>
              </a:rPr>
              <a:t>pNlog</a:t>
            </a:r>
            <a:r>
              <a:rPr lang="en-GB" dirty="0" smtClean="0">
                <a:solidFill>
                  <a:srgbClr val="FF0000"/>
                </a:solidFill>
              </a:rPr>
              <a:t> (p)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Plans 1:</a:t>
            </a:r>
            <a:br>
              <a:rPr lang="en-US" dirty="0"/>
            </a:br>
            <a:r>
              <a:rPr lang="en-US" dirty="0" smtClean="0"/>
              <a:t>Running Phase – Filtering Patterns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02270" y="6709280"/>
            <a:ext cx="2133600" cy="365125"/>
          </a:xfrm>
        </p:spPr>
        <p:txBody>
          <a:bodyPr/>
          <a:lstStyle/>
          <a:p>
            <a:fld id="{275F9A61-EB25-4A3D-859B-444786636CDA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1367024" y="2351707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   Running Phase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-307" r="2129" b="7979"/>
          <a:stretch/>
        </p:blipFill>
        <p:spPr bwMode="auto">
          <a:xfrm>
            <a:off x="1061610" y="2253785"/>
            <a:ext cx="6907400" cy="45455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2" name="TextBox 41"/>
          <p:cNvSpPr txBox="1"/>
          <p:nvPr/>
        </p:nvSpPr>
        <p:spPr>
          <a:xfrm>
            <a:off x="1187325" y="2921593"/>
            <a:ext cx="5331909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Bus_layer0     Bus_layer1    Bus_layer2              ……..                Bus_layer7</a:t>
            </a: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2447" y="4225179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29520" y="4203609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3088" y="4223602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1888" y="4213521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2912" y="353438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2506" y="4157158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5026" y="483030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5025" y="5476609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5024" y="616716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8043" y="3442848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pattern0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45744" y="4132846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pattern1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63918" y="4830305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pattern2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48041" y="5493540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pattern3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30333" y="3550285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43239" y="3562433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21261" y="3558970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2179" y="3565623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7471" y="2161638"/>
            <a:ext cx="6712140" cy="75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Rectangle 61"/>
          <p:cNvSpPr/>
          <p:nvPr/>
        </p:nvSpPr>
        <p:spPr>
          <a:xfrm>
            <a:off x="874875" y="2921593"/>
            <a:ext cx="177631" cy="389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 63"/>
          <p:cNvSpPr/>
          <p:nvPr/>
        </p:nvSpPr>
        <p:spPr>
          <a:xfrm>
            <a:off x="7470322" y="2161638"/>
            <a:ext cx="792088" cy="190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own Arrow 65"/>
          <p:cNvSpPr/>
          <p:nvPr/>
        </p:nvSpPr>
        <p:spPr>
          <a:xfrm>
            <a:off x="1725043" y="2556002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own Arrow 66"/>
          <p:cNvSpPr/>
          <p:nvPr/>
        </p:nvSpPr>
        <p:spPr>
          <a:xfrm>
            <a:off x="2562116" y="2558754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Down Arrow 67"/>
          <p:cNvSpPr/>
          <p:nvPr/>
        </p:nvSpPr>
        <p:spPr>
          <a:xfrm>
            <a:off x="3399189" y="2561506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Down Arrow 68"/>
          <p:cNvSpPr/>
          <p:nvPr/>
        </p:nvSpPr>
        <p:spPr>
          <a:xfrm>
            <a:off x="5806863" y="2573315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TextBox 69"/>
          <p:cNvSpPr txBox="1"/>
          <p:nvPr/>
        </p:nvSpPr>
        <p:spPr>
          <a:xfrm>
            <a:off x="1500958" y="2203983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Patt0    Patt1     Patt2                              Patt7 </a:t>
            </a:r>
            <a:endParaRPr lang="it-IT" dirty="0"/>
          </a:p>
        </p:txBody>
      </p:sp>
      <p:sp>
        <p:nvSpPr>
          <p:cNvPr id="71" name="TextBox 70"/>
          <p:cNvSpPr txBox="1"/>
          <p:nvPr/>
        </p:nvSpPr>
        <p:spPr>
          <a:xfrm>
            <a:off x="4428084" y="193024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………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1889" y="1313765"/>
                <a:ext cx="822359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 </a:t>
                </a:r>
                <a:r>
                  <a:rPr lang="en-GB" dirty="0" err="1" smtClean="0"/>
                  <a:t>gray</a:t>
                </a:r>
                <a:r>
                  <a:rPr lang="en-GB" dirty="0" smtClean="0"/>
                  <a:t> levels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256 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~1% </m:t>
                    </m:r>
                    <m:r>
                      <a:rPr lang="en-GB" b="0" i="1" smtClean="0">
                        <a:latin typeface="Cambria Math"/>
                      </a:rPr>
                      <m:t>𝑔𝑜𝑜𝑑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b="0" i="1" smtClean="0">
                        <a:latin typeface="Cambria Math"/>
                      </a:rPr>
                      <m:t>=2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/>
              </a:p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GOOD for  AM05  used with threshold  1 – same pattern written 8 times in the 8 columns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9" y="1313765"/>
                <a:ext cx="8223598" cy="615553"/>
              </a:xfrm>
              <a:prstGeom prst="rect">
                <a:avLst/>
              </a:prstGeom>
              <a:blipFill rotWithShape="0">
                <a:blip r:embed="rId3"/>
                <a:stretch>
                  <a:fillRect l="-593" t="-6000" b="-13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924" y="1920316"/>
            <a:ext cx="8680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Each comparison we</a:t>
            </a:r>
            <a:r>
              <a:rPr lang="en-GB" sz="1600" b="1" dirty="0" smtClean="0">
                <a:solidFill>
                  <a:srgbClr val="FF0000"/>
                </a:solidFill>
              </a:rPr>
              <a:t> (1) </a:t>
            </a:r>
            <a:r>
              <a:rPr lang="en-GB" sz="1600" dirty="0" smtClean="0"/>
              <a:t>compare 8 patterns  </a:t>
            </a:r>
            <a:r>
              <a:rPr lang="en-GB" sz="1600" b="1" dirty="0" smtClean="0">
                <a:solidFill>
                  <a:srgbClr val="FF0000"/>
                </a:solidFill>
              </a:rPr>
              <a:t>(2) </a:t>
            </a:r>
            <a:r>
              <a:rPr lang="en-GB" sz="1600" dirty="0" smtClean="0"/>
              <a:t>read for each match the bitmap </a:t>
            </a:r>
            <a:r>
              <a:rPr lang="en-GB" sz="1600" b="1" dirty="0" smtClean="0">
                <a:solidFill>
                  <a:srgbClr val="FF0000"/>
                </a:solidFill>
              </a:rPr>
              <a:t>(3) </a:t>
            </a:r>
            <a:r>
              <a:rPr lang="en-GB" sz="1600" dirty="0" smtClean="0"/>
              <a:t>give INIT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900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Plans 2: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 of </a:t>
            </a:r>
            <a:r>
              <a:rPr lang="en-US" dirty="0" smtClean="0"/>
              <a:t>ATCA </a:t>
            </a:r>
            <a:r>
              <a:rPr lang="en-US" dirty="0" err="1" smtClean="0"/>
              <a:t>AMchip</a:t>
            </a:r>
            <a:r>
              <a:rPr lang="en-US" dirty="0" smtClean="0"/>
              <a:t> Mezzanine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mezzanine with 8 Amchips-05</a:t>
            </a:r>
          </a:p>
          <a:p>
            <a:endParaRPr lang="en-US" dirty="0" smtClean="0"/>
          </a:p>
          <a:p>
            <a:r>
              <a:rPr lang="en-US" dirty="0" smtClean="0"/>
              <a:t>Parallel input and also parallel output</a:t>
            </a:r>
          </a:p>
          <a:p>
            <a:endParaRPr lang="en-US" dirty="0" smtClean="0"/>
          </a:p>
          <a:p>
            <a:r>
              <a:rPr lang="en-US" dirty="0" smtClean="0"/>
              <a:t>8x more patterns available for comparison</a:t>
            </a:r>
          </a:p>
          <a:p>
            <a:endParaRPr lang="en-US" dirty="0" smtClean="0"/>
          </a:p>
          <a:p>
            <a:r>
              <a:rPr lang="en-US" dirty="0" smtClean="0"/>
              <a:t>More suitable for video input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71" y="4419110"/>
            <a:ext cx="3164084" cy="22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Future Plans 3: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Use of </a:t>
            </a:r>
            <a:r>
              <a:rPr lang="en-US" sz="2800" dirty="0" smtClean="0"/>
              <a:t>an </a:t>
            </a:r>
            <a:r>
              <a:rPr lang="en-US" sz="2800" dirty="0" err="1" smtClean="0"/>
              <a:t>Ultrascale</a:t>
            </a:r>
            <a:r>
              <a:rPr lang="en-US" sz="2800" dirty="0" smtClean="0"/>
              <a:t> evaluation board and System on Chip (</a:t>
            </a:r>
            <a:r>
              <a:rPr lang="en-US" sz="2800" dirty="0" err="1" smtClean="0"/>
              <a:t>SiP</a:t>
            </a:r>
            <a:r>
              <a:rPr lang="en-US" sz="2800" dirty="0" smtClean="0"/>
              <a:t>) systems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resources available on the FPGA device </a:t>
            </a:r>
            <a:r>
              <a:rPr lang="en-US" dirty="0" smtClean="0">
                <a:sym typeface="Wingdings" panose="05000000000000000000" pitchFamily="2" charset="2"/>
              </a:rPr>
              <a:t> New technology, new design approaches, greater challenges (</a:t>
            </a:r>
            <a:r>
              <a:rPr lang="en-US" dirty="0" err="1" smtClean="0">
                <a:sym typeface="Wingdings" panose="05000000000000000000" pitchFamily="2" charset="2"/>
              </a:rPr>
              <a:t>Ultrascale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Merge the devices on a single chip (</a:t>
            </a:r>
            <a:r>
              <a:rPr lang="en-US" dirty="0" err="1" smtClean="0">
                <a:sym typeface="Wingdings" panose="05000000000000000000" pitchFamily="2" charset="2"/>
              </a:rPr>
              <a:t>SiP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Targeting the development of a portable and flexible hardware accelerator (possibly with a PCI type interface) to be easily interconnected with a PC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6" name="4 - Εικόνα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5798" y="4819833"/>
            <a:ext cx="2708230" cy="1714512"/>
          </a:xfrm>
          <a:prstGeom prst="rect">
            <a:avLst/>
          </a:prstGeom>
        </p:spPr>
      </p:pic>
      <p:pic>
        <p:nvPicPr>
          <p:cNvPr id="5" name="Picture 2" descr="http://images.tapeonline.com/products/sonnet-memory-accessories-allegro-fw800-pcie-card-3-ports-large-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070" y="4239091"/>
            <a:ext cx="3491880" cy="2618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7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WP5: Image Processing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mpact of IAPP outside HEP community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FTK Processor is a very fast, powerful and efficient pattern matching machine </a:t>
            </a:r>
            <a:r>
              <a:rPr lang="en-US" dirty="0" smtClean="0">
                <a:sym typeface="Wingdings" pitchFamily="2" charset="2"/>
              </a:rPr>
              <a:t>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So if we remove the physics analysis that comes after tracking and the geometry of the detector that comes before, then….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The particle tracking problem is in fact </a:t>
            </a:r>
            <a:r>
              <a:rPr lang="en-US" b="1" dirty="0" smtClean="0">
                <a:solidFill>
                  <a:srgbClr val="C00000"/>
                </a:solidFill>
              </a:rPr>
              <a:t>an image processing problem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concept (of WP5) is to…</a:t>
            </a:r>
            <a:endParaRPr lang="en-US" b="1" dirty="0"/>
          </a:p>
          <a:p>
            <a:r>
              <a:rPr lang="en-US" dirty="0" smtClean="0"/>
              <a:t>Use existing resources and ideas (e.g. the </a:t>
            </a:r>
            <a:r>
              <a:rPr lang="en-US" dirty="0" err="1" smtClean="0"/>
              <a:t>AMchip</a:t>
            </a:r>
            <a:r>
              <a:rPr lang="en-US" dirty="0" smtClean="0"/>
              <a:t>, </a:t>
            </a:r>
            <a:r>
              <a:rPr lang="en-US" dirty="0" err="1" smtClean="0"/>
              <a:t>AMboards</a:t>
            </a:r>
            <a:r>
              <a:rPr lang="en-US" dirty="0" smtClean="0"/>
              <a:t>) for image processing and pattern matching for different application fields</a:t>
            </a:r>
          </a:p>
          <a:p>
            <a:endParaRPr lang="en-US" dirty="0" smtClean="0"/>
          </a:p>
          <a:p>
            <a:r>
              <a:rPr lang="en-US" dirty="0" smtClean="0"/>
              <a:t>A great number of interdisciplinary applications – not limited to image processing - is available: biomedical imaging (e.g. MRI), cognitive imaging (Del Viva’s algorithm</a:t>
            </a:r>
            <a:r>
              <a:rPr lang="en-US" baseline="30000" dirty="0" smtClean="0"/>
              <a:t>1</a:t>
            </a:r>
            <a:r>
              <a:rPr lang="en-US" dirty="0" smtClean="0"/>
              <a:t>), security (real time face recognition, personnel tracking), DNA analysis, smart cameras, data mining (e.g. data servers, search engines) etc.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241630" y="6174305"/>
            <a:ext cx="738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i="1" dirty="0" smtClean="0"/>
              <a:t>M. Del Viva, G. </a:t>
            </a:r>
            <a:r>
              <a:rPr lang="en-US" sz="1400" i="1" dirty="0" err="1" smtClean="0"/>
              <a:t>Punzi</a:t>
            </a:r>
            <a:r>
              <a:rPr lang="en-US" sz="1400" i="1" dirty="0" smtClean="0"/>
              <a:t>, and D. Benedetti. Information and Perception of Meaningful Patterns. </a:t>
            </a:r>
            <a:r>
              <a:rPr lang="en-US" sz="1400" i="1" dirty="0" err="1" smtClean="0"/>
              <a:t>PloSone</a:t>
            </a:r>
            <a:r>
              <a:rPr lang="en-US" sz="1400" i="1" dirty="0" smtClean="0"/>
              <a:t> 8.7 (2013): e69154.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062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 Filtering </a:t>
            </a:r>
            <a:r>
              <a:rPr lang="en-US" dirty="0" smtClean="0">
                <a:sym typeface="Wingdings" pitchFamily="2" charset="2"/>
              </a:rPr>
              <a:t> Finding Contours is the way human brain operates: New approach for image processing hardware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Major difference between HEP and Human Brain: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 HEP we are aware a-priori of the relevant patterns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Human Brain is trained in real time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(we are not aware of the patterns beforehand and we always adjust to new environments)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Target: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Design and prototype a pattern matching machine that executes both training and filtering in real time using high performance embedded systems (FPGAs, ASICs and combination of the two -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SiP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/ System In Package)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8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" name="Picture 4" descr="C:\Users\Enrico\Google Drive\Tesi_Latex\Immagini\Bunch_crossing1_colo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2" y="1313765"/>
            <a:ext cx="3539169" cy="1513130"/>
          </a:xfrm>
          <a:prstGeom prst="rect">
            <a:avLst/>
          </a:prstGeom>
          <a:noFill/>
        </p:spPr>
      </p:pic>
      <p:pic>
        <p:nvPicPr>
          <p:cNvPr id="6" name="Picture 5" descr="C:\Users\Enrico\Google Drive\Tesi_Latex\Immagini\Bunch_crossing2_colo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71" y="1417609"/>
            <a:ext cx="3602369" cy="1333392"/>
          </a:xfrm>
          <a:prstGeom prst="rect">
            <a:avLst/>
          </a:prstGeom>
          <a:noFill/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4255771" y="1922539"/>
            <a:ext cx="725504" cy="314463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sz="1600"/>
          </a:p>
        </p:txBody>
      </p:sp>
      <p:sp>
        <p:nvSpPr>
          <p:cNvPr id="8" name="TextBox 8"/>
          <p:cNvSpPr txBox="1"/>
          <p:nvPr/>
        </p:nvSpPr>
        <p:spPr>
          <a:xfrm>
            <a:off x="4166955" y="1583795"/>
            <a:ext cx="90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49" y="3168311"/>
            <a:ext cx="7149771" cy="3591059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2666834" y="2843935"/>
            <a:ext cx="403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Filtering of Natural Images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small arrays of pixels (3x3 for static images or 3x3x3 for movies – 3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 for time) that are AM patterns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(M. Del. Viva, G.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2806767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                 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=512 patterns:  101-010-100, …….  , 111-011-001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gray level                 </a:t>
            </a:r>
            <a:r>
              <a:rPr lang="en-GB" dirty="0" smtClean="0"/>
              <a:t>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00,00,01-00,01,00-11,00,10 …..</a:t>
            </a:r>
            <a:endParaRPr lang="it-IT" dirty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+  time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111,000,000 - 000,111,000 - 000,000,000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051720" y="2746646"/>
            <a:ext cx="1262386" cy="423619"/>
            <a:chOff x="1917852" y="1574712"/>
            <a:chExt cx="1215678" cy="423619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852" y="1574712"/>
              <a:ext cx="409011" cy="42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26863" y="15747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480" y="1607806"/>
              <a:ext cx="4000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/>
          <p:nvPr/>
        </p:nvGrpSpPr>
        <p:grpSpPr>
          <a:xfrm>
            <a:off x="2059467" y="3360415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11" name="Rectangle 1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2880832" y="3357364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2"/>
          <p:cNvGrpSpPr/>
          <p:nvPr/>
        </p:nvGrpSpPr>
        <p:grpSpPr>
          <a:xfrm>
            <a:off x="2186735" y="3876048"/>
            <a:ext cx="864784" cy="588067"/>
            <a:chOff x="1994762" y="2891902"/>
            <a:chExt cx="832787" cy="588067"/>
          </a:xfrm>
        </p:grpSpPr>
        <p:grpSp>
          <p:nvGrpSpPr>
            <p:cNvPr id="31" name="Group 21"/>
            <p:cNvGrpSpPr/>
            <p:nvPr/>
          </p:nvGrpSpPr>
          <p:grpSpPr>
            <a:xfrm>
              <a:off x="2434034" y="2891902"/>
              <a:ext cx="393515" cy="428625"/>
              <a:chOff x="1877188" y="4592038"/>
              <a:chExt cx="393515" cy="4286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2" name="Group 94"/>
            <p:cNvGrpSpPr/>
            <p:nvPr/>
          </p:nvGrpSpPr>
          <p:grpSpPr>
            <a:xfrm>
              <a:off x="2214398" y="2971623"/>
              <a:ext cx="393515" cy="428625"/>
              <a:chOff x="1877188" y="4592038"/>
              <a:chExt cx="393515" cy="42862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3" name="Group 104"/>
            <p:cNvGrpSpPr/>
            <p:nvPr/>
          </p:nvGrpSpPr>
          <p:grpSpPr>
            <a:xfrm>
              <a:off x="1994762" y="3051344"/>
              <a:ext cx="393515" cy="428625"/>
              <a:chOff x="1877188" y="4592038"/>
              <a:chExt cx="393515" cy="42862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920899" y="4690377"/>
            <a:ext cx="8177445" cy="175281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the frequency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pattern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sample images/frames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Density Histograms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PDHs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for different training image sets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to be put in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bank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Choice of relative patterns: </a:t>
            </a:r>
            <a:r>
              <a:rPr lang="en-US" dirty="0" smtClean="0"/>
              <a:t>Choose the pattern set that </a:t>
            </a:r>
            <a:r>
              <a:rPr lang="en-US" b="1" dirty="0" smtClean="0">
                <a:solidFill>
                  <a:srgbClr val="C00000"/>
                </a:solidFill>
              </a:rPr>
              <a:t>maximizes entropy H under real constraints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03" y="4103710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28039"/>
              </p:ext>
            </p:extLst>
          </p:nvPr>
        </p:nvGraphicFramePr>
        <p:xfrm>
          <a:off x="3356865" y="2978950"/>
          <a:ext cx="2465491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Εξίσωση" r:id="rId4" imgW="1600200" imgH="291960" progId="Equation.3">
                  <p:embed/>
                </p:oleObj>
              </mc:Choice>
              <mc:Fallback>
                <p:oleObj name="Εξίσωση" r:id="rId4" imgW="160020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865" y="2978950"/>
                        <a:ext cx="2465491" cy="45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87028" y="2483895"/>
            <a:ext cx="23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Unbounded entropy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1016605" y="3703445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Entropy yield per unit cost and for each pattern:</a:t>
            </a:r>
            <a:endParaRPr lang="el-GR" dirty="0"/>
          </a:p>
        </p:txBody>
      </p:sp>
      <p:sp>
        <p:nvSpPr>
          <p:cNvPr id="25" name="TextBox 24"/>
          <p:cNvSpPr txBox="1"/>
          <p:nvPr/>
        </p:nvSpPr>
        <p:spPr>
          <a:xfrm>
            <a:off x="1016605" y="4971871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l-GR" i="1" dirty="0"/>
              <a:t> </a:t>
            </a:r>
            <a:r>
              <a:rPr lang="en-US" dirty="0" smtClean="0"/>
              <a:t>is the probability that a given portion of the input data matches a specific pattern, </a:t>
            </a:r>
            <a:r>
              <a:rPr lang="en-US" i="1" dirty="0" smtClean="0"/>
              <a:t>N</a:t>
            </a:r>
            <a:r>
              <a:rPr lang="en-US" dirty="0" smtClean="0"/>
              <a:t> is the maximum number of storable patterns and </a:t>
            </a:r>
            <a:r>
              <a:rPr lang="en-US" i="1" dirty="0" smtClean="0"/>
              <a:t>W</a:t>
            </a:r>
            <a:r>
              <a:rPr lang="en-US" dirty="0" smtClean="0"/>
              <a:t> is the maximum allowed total rate of pattern acceptance.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1417638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914400" y="2374900"/>
            <a:ext cx="7781925" cy="3763963"/>
            <a:chOff x="576" y="1496"/>
            <a:chExt cx="4902" cy="237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1496"/>
              <a:ext cx="4896" cy="2365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496"/>
              <a:ext cx="4902" cy="2371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799747" y="2149875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1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lyb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949</Words>
  <Application>Microsoft Office PowerPoint</Application>
  <PresentationFormat>On-screen Show (4:3)</PresentationFormat>
  <Paragraphs>175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Tw Cen MT</vt:lpstr>
      <vt:lpstr>Wingdings</vt:lpstr>
      <vt:lpstr>Wingdings 2</vt:lpstr>
      <vt:lpstr>Equity</vt:lpstr>
      <vt:lpstr>Εξίσωση</vt:lpstr>
      <vt:lpstr>FTK IAPP Workshop: 11/03/2015</vt:lpstr>
      <vt:lpstr>A New Approach to Image Processing</vt:lpstr>
      <vt:lpstr>A New Approach to Image Processing</vt:lpstr>
      <vt:lpstr>A New Approach to Image Processing</vt:lpstr>
      <vt:lpstr>FTK for Image Filtering</vt:lpstr>
      <vt:lpstr>FTK for Image Filtering</vt:lpstr>
      <vt:lpstr>FTK for Image Filtering</vt:lpstr>
      <vt:lpstr>FTK for Image Filtering</vt:lpstr>
      <vt:lpstr>FTK for Image Filtering</vt:lpstr>
      <vt:lpstr>FTK for Image Filtering</vt:lpstr>
      <vt:lpstr>FTK for Image Filtering</vt:lpstr>
      <vt:lpstr>Current Plans 1: Use of AMchip 05 Test system</vt:lpstr>
      <vt:lpstr>Current Plans 1: Use of AMchip 05 Test system</vt:lpstr>
      <vt:lpstr>Current Plans 1: Use of AMchip 05 Test system</vt:lpstr>
      <vt:lpstr>Current Plans 1: Training Phase – Calculate the frequency of each possible pattern</vt:lpstr>
      <vt:lpstr>Current Plans 1: Training Phase – Updating Frequencies</vt:lpstr>
      <vt:lpstr>Current Plans 1: Running Phase – Filtering Patterns</vt:lpstr>
      <vt:lpstr>Future Plans 2: Use of ATCA AMchip Mezzanine</vt:lpstr>
      <vt:lpstr>Future Plans 3: Use of an Ultrascale evaluation board and System on Chip (SiP) systems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2014-01-30T11:46:10Z</dcterms:created>
  <dcterms:modified xsi:type="dcterms:W3CDTF">2015-03-11T09:19:09Z</dcterms:modified>
</cp:coreProperties>
</file>