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6" r:id="rId2"/>
    <p:sldId id="297" r:id="rId3"/>
    <p:sldId id="307" r:id="rId4"/>
    <p:sldId id="298" r:id="rId5"/>
    <p:sldId id="299" r:id="rId6"/>
    <p:sldId id="300" r:id="rId7"/>
    <p:sldId id="305" r:id="rId8"/>
    <p:sldId id="301" r:id="rId9"/>
    <p:sldId id="30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4695" autoAdjust="0"/>
  </p:normalViewPr>
  <p:slideViewPr>
    <p:cSldViewPr snapToGrid="0" snapToObjects="1">
      <p:cViewPr varScale="1">
        <p:scale>
          <a:sx n="112" d="100"/>
          <a:sy n="112" d="100"/>
        </p:scale>
        <p:origin x="-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ale8:Users:galeotam:Desktop:Annual_report_2011:users_2011:Users_LNGS_2011-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25665230841765"/>
          <c:y val="0.00110999607684829"/>
          <c:w val="0.794329737760377"/>
          <c:h val="0.8387777960984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Italy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306.0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Germany</c:v>
                </c:pt>
              </c:strCache>
            </c:strRef>
          </c:tx>
          <c:invertIfNegative val="0"/>
          <c:val>
            <c:numRef>
              <c:f>Sheet1!$B$3</c:f>
              <c:numCache>
                <c:formatCode>General</c:formatCode>
                <c:ptCount val="1"/>
                <c:pt idx="0">
                  <c:v>157.0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USA</c:v>
                </c:pt>
              </c:strCache>
            </c:strRef>
          </c:tx>
          <c:invertIfNegative val="0"/>
          <c:val>
            <c:numRef>
              <c:f>Sheet1!$B$4</c:f>
              <c:numCache>
                <c:formatCode>General</c:formatCode>
                <c:ptCount val="1"/>
                <c:pt idx="0">
                  <c:v>131.0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Russia</c:v>
                </c:pt>
              </c:strCache>
            </c:strRef>
          </c:tx>
          <c:invertIfNegative val="0"/>
          <c:val>
            <c:numRef>
              <c:f>Sheet1!$B$5</c:f>
              <c:numCache>
                <c:formatCode>General</c:formatCode>
                <c:ptCount val="1"/>
                <c:pt idx="0">
                  <c:v>102.0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France</c:v>
                </c:pt>
              </c:strCache>
            </c:strRef>
          </c:tx>
          <c:invertIfNegative val="0"/>
          <c:val>
            <c:numRef>
              <c:f>Sheet1!$B$6</c:f>
              <c:numCache>
                <c:formatCode>General</c:formatCode>
                <c:ptCount val="1"/>
                <c:pt idx="0">
                  <c:v>33.0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Switzerland</c:v>
                </c:pt>
              </c:strCache>
            </c:strRef>
          </c:tx>
          <c:invertIfNegative val="0"/>
          <c:val>
            <c:numRef>
              <c:f>Sheet1!$B$7</c:f>
              <c:numCache>
                <c:formatCode>General</c:formatCode>
                <c:ptCount val="1"/>
                <c:pt idx="0">
                  <c:v>33.0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Japan</c:v>
                </c:pt>
              </c:strCache>
            </c:strRef>
          </c:tx>
          <c:invertIfNegative val="0"/>
          <c:val>
            <c:numRef>
              <c:f>Sheet1!$B$8</c:f>
              <c:numCache>
                <c:formatCode>General</c:formatCode>
                <c:ptCount val="1"/>
                <c:pt idx="0">
                  <c:v>31.0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China</c:v>
                </c:pt>
              </c:strCache>
            </c:strRef>
          </c:tx>
          <c:invertIfNegative val="0"/>
          <c:val>
            <c:numRef>
              <c:f>Sheet1!$B$9</c:f>
              <c:numCache>
                <c:formatCode>General</c:formatCode>
                <c:ptCount val="1"/>
                <c:pt idx="0">
                  <c:v>30.0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Poland</c:v>
                </c:pt>
              </c:strCache>
            </c:strRef>
          </c:tx>
          <c:invertIfNegative val="0"/>
          <c:val>
            <c:numRef>
              <c:f>Sheet1!$B$10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Ukraine</c:v>
                </c:pt>
              </c:strCache>
            </c:strRef>
          </c:tx>
          <c:invertIfNegative val="0"/>
          <c:val>
            <c:numRef>
              <c:f>Sheet1!$B$11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Israel</c:v>
                </c:pt>
              </c:strCache>
            </c:strRef>
          </c:tx>
          <c:invertIfNegative val="0"/>
          <c:val>
            <c:numRef>
              <c:f>Sheet1!$B$12</c:f>
              <c:numCache>
                <c:formatCode>General</c:formatCode>
                <c:ptCount val="1"/>
                <c:pt idx="0">
                  <c:v>10.0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United Kingdom</c:v>
                </c:pt>
              </c:strCache>
            </c:strRef>
          </c:tx>
          <c:invertIfNegative val="0"/>
          <c:val>
            <c:numRef>
              <c:f>Sheet1!$B$13</c:f>
              <c:numCache>
                <c:formatCode>General</c:formatCode>
                <c:ptCount val="1"/>
                <c:pt idx="0">
                  <c:v>8.0</c:v>
                </c:pt>
              </c:numCache>
            </c:numRef>
          </c:val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Portugal</c:v>
                </c:pt>
              </c:strCache>
            </c:strRef>
          </c:tx>
          <c:invertIfNegative val="0"/>
          <c:val>
            <c:numRef>
              <c:f>Sheet1!$B$14</c:f>
              <c:numCache>
                <c:formatCode>General</c:formatCode>
                <c:ptCount val="1"/>
                <c:pt idx="0">
                  <c:v>6.0</c:v>
                </c:pt>
              </c:numCache>
            </c:numRef>
          </c:val>
        </c:ser>
        <c:ser>
          <c:idx val="13"/>
          <c:order val="13"/>
          <c:tx>
            <c:strRef>
              <c:f>Sheet1!$A$15</c:f>
              <c:strCache>
                <c:ptCount val="1"/>
                <c:pt idx="0">
                  <c:v>Argentina</c:v>
                </c:pt>
              </c:strCache>
            </c:strRef>
          </c:tx>
          <c:invertIfNegative val="0"/>
          <c:val>
            <c:numRef>
              <c:f>Sheet1!$B$15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4"/>
          <c:order val="14"/>
          <c:tx>
            <c:strRef>
              <c:f>Sheet1!$A$16</c:f>
              <c:strCache>
                <c:ptCount val="1"/>
                <c:pt idx="0">
                  <c:v>Austria</c:v>
                </c:pt>
              </c:strCache>
            </c:strRef>
          </c:tx>
          <c:invertIfNegative val="0"/>
          <c:val>
            <c:numRef>
              <c:f>Sheet1!$B$16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5"/>
          <c:order val="15"/>
          <c:tx>
            <c:strRef>
              <c:f>Sheet1!$A$17</c:f>
              <c:strCache>
                <c:ptCount val="1"/>
                <c:pt idx="0">
                  <c:v>Belgium</c:v>
                </c:pt>
              </c:strCache>
            </c:strRef>
          </c:tx>
          <c:invertIfNegative val="0"/>
          <c:val>
            <c:numRef>
              <c:f>Sheet1!$B$17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6"/>
          <c:order val="16"/>
          <c:tx>
            <c:strRef>
              <c:f>Sheet1!$A$18</c:f>
              <c:strCache>
                <c:ptCount val="1"/>
                <c:pt idx="0">
                  <c:v>Korea</c:v>
                </c:pt>
              </c:strCache>
            </c:strRef>
          </c:tx>
          <c:invertIfNegative val="0"/>
          <c:val>
            <c:numRef>
              <c:f>Sheet1!$B$18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7"/>
          <c:order val="17"/>
          <c:tx>
            <c:strRef>
              <c:f>Sheet1!$A$19</c:f>
              <c:strCache>
                <c:ptCount val="1"/>
                <c:pt idx="0">
                  <c:v>Spain</c:v>
                </c:pt>
              </c:strCache>
            </c:strRef>
          </c:tx>
          <c:invertIfNegative val="0"/>
          <c:val>
            <c:numRef>
              <c:f>Sheet1!$B$19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8"/>
          <c:order val="18"/>
          <c:tx>
            <c:strRef>
              <c:f>Sheet1!$A$20</c:f>
              <c:strCache>
                <c:ptCount val="1"/>
                <c:pt idx="0">
                  <c:v>Turkey</c:v>
                </c:pt>
              </c:strCache>
            </c:strRef>
          </c:tx>
          <c:invertIfNegative val="0"/>
          <c:val>
            <c:numRef>
              <c:f>Sheet1!$B$20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19"/>
          <c:order val="19"/>
          <c:tx>
            <c:strRef>
              <c:f>Sheet1!$A$21</c:f>
              <c:strCache>
                <c:ptCount val="1"/>
                <c:pt idx="0">
                  <c:v>Croatia</c:v>
                </c:pt>
              </c:strCache>
            </c:strRef>
          </c:tx>
          <c:invertIfNegative val="0"/>
          <c:val>
            <c:numRef>
              <c:f>Sheet1!$B$21</c:f>
              <c:numCache>
                <c:formatCode>General</c:formatCode>
                <c:ptCount val="1"/>
                <c:pt idx="0">
                  <c:v>4.0</c:v>
                </c:pt>
              </c:numCache>
            </c:numRef>
          </c:val>
        </c:ser>
        <c:ser>
          <c:idx val="20"/>
          <c:order val="20"/>
          <c:tx>
            <c:strRef>
              <c:f>Sheet1!$A$22</c:f>
              <c:strCache>
                <c:ptCount val="1"/>
                <c:pt idx="0">
                  <c:v>Hungary</c:v>
                </c:pt>
              </c:strCache>
            </c:strRef>
          </c:tx>
          <c:invertIfNegative val="0"/>
          <c:val>
            <c:numRef>
              <c:f>Sheet1!$B$22</c:f>
              <c:numCache>
                <c:formatCode>General</c:formatCode>
                <c:ptCount val="1"/>
                <c:pt idx="0">
                  <c:v>4.0</c:v>
                </c:pt>
              </c:numCache>
            </c:numRef>
          </c:val>
        </c:ser>
        <c:ser>
          <c:idx val="21"/>
          <c:order val="21"/>
          <c:tx>
            <c:strRef>
              <c:f>Sheet1!$A$23</c:f>
              <c:strCache>
                <c:ptCount val="1"/>
                <c:pt idx="0">
                  <c:v>Netherlands</c:v>
                </c:pt>
              </c:strCache>
            </c:strRef>
          </c:tx>
          <c:invertIfNegative val="0"/>
          <c:val>
            <c:numRef>
              <c:f>Sheet1!$B$23</c:f>
              <c:numCache>
                <c:formatCode>General</c:formatCode>
                <c:ptCount val="1"/>
                <c:pt idx="0">
                  <c:v>4.0</c:v>
                </c:pt>
              </c:numCache>
            </c:numRef>
          </c:val>
        </c:ser>
        <c:ser>
          <c:idx val="22"/>
          <c:order val="22"/>
          <c:tx>
            <c:strRef>
              <c:f>Sheet1!$A$24</c:f>
              <c:strCache>
                <c:ptCount val="1"/>
                <c:pt idx="0">
                  <c:v>Tunisia</c:v>
                </c:pt>
              </c:strCache>
            </c:strRef>
          </c:tx>
          <c:invertIfNegative val="0"/>
          <c:val>
            <c:numRef>
              <c:f>Sheet1!$B$24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23"/>
          <c:order val="23"/>
          <c:tx>
            <c:strRef>
              <c:f>Sheet1!$A$25</c:f>
              <c:strCache>
                <c:ptCount val="1"/>
                <c:pt idx="0">
                  <c:v>Brazil</c:v>
                </c:pt>
              </c:strCache>
            </c:strRef>
          </c:tx>
          <c:invertIfNegative val="0"/>
          <c:val>
            <c:numRef>
              <c:f>Sheet1!$B$25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24"/>
          <c:order val="24"/>
          <c:tx>
            <c:strRef>
              <c:f>Sheet1!$A$26</c:f>
              <c:strCache>
                <c:ptCount val="1"/>
                <c:pt idx="0">
                  <c:v>Slovakia</c:v>
                </c:pt>
              </c:strCache>
            </c:strRef>
          </c:tx>
          <c:invertIfNegative val="0"/>
          <c:val>
            <c:numRef>
              <c:f>Sheet1!$B$26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25"/>
          <c:order val="25"/>
          <c:tx>
            <c:strRef>
              <c:f>Sheet1!$A$27</c:f>
              <c:strCache>
                <c:ptCount val="1"/>
                <c:pt idx="0">
                  <c:v>Finland</c:v>
                </c:pt>
              </c:strCache>
            </c:strRef>
          </c:tx>
          <c:invertIfNegative val="0"/>
          <c:val>
            <c:numRef>
              <c:f>Sheet1!$B$27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26"/>
          <c:order val="26"/>
          <c:tx>
            <c:strRef>
              <c:f>Sheet1!$A$28</c:f>
              <c:strCache>
                <c:ptCount val="1"/>
                <c:pt idx="0">
                  <c:v>Norway</c:v>
                </c:pt>
              </c:strCache>
            </c:strRef>
          </c:tx>
          <c:invertIfNegative val="0"/>
          <c:val>
            <c:numRef>
              <c:f>Sheet1!$B$28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7981016"/>
        <c:axId val="-2137978040"/>
      </c:barChart>
      <c:catAx>
        <c:axId val="-2137981016"/>
        <c:scaling>
          <c:orientation val="minMax"/>
        </c:scaling>
        <c:delete val="0"/>
        <c:axPos val="l"/>
        <c:majorTickMark val="out"/>
        <c:minorTickMark val="none"/>
        <c:tickLblPos val="nextTo"/>
        <c:crossAx val="-2137978040"/>
        <c:crosses val="autoZero"/>
        <c:auto val="1"/>
        <c:lblAlgn val="ctr"/>
        <c:lblOffset val="100"/>
        <c:noMultiLvlLbl val="0"/>
      </c:catAx>
      <c:valAx>
        <c:axId val="-21379780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37981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8445444419039"/>
          <c:y val="0.0334480878246383"/>
          <c:w val="0.126991447671543"/>
          <c:h val="0.79276124237907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8B90-15DC-3C44-AFDC-B10B5A3D239F}" type="datetimeFigureOut">
              <a:rPr lang="en-US" smtClean="0"/>
              <a:t>7/5/15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BF460-7BE3-914E-A034-BF42D17B5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7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3FF9E-B5FC-664B-BD32-DFCB70D05CEA}" type="datetimeFigureOut">
              <a:rPr lang="en-US" smtClean="0"/>
              <a:t>7/5/15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1C4B6-5C17-CB49-B52E-3EDAF0A85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8630-79E5-B84B-9FE8-21BB9ED81E1C}" type="datetime1">
              <a:rPr lang="en-US" smtClean="0"/>
              <a:t>7/5/15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1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B3CB-7646-E941-BDF4-C288BAABAD30}" type="datetime1">
              <a:rPr lang="en-US" smtClean="0"/>
              <a:t>7/5/15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7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B6D4-1557-1543-BD44-F57FE3EDF1AA}" type="datetime1">
              <a:rPr lang="en-US" smtClean="0"/>
              <a:t>7/5/15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82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B90E-3FA2-A24C-82BE-BA696AD178AD}" type="datetime1">
              <a:rPr lang="en-US" smtClean="0"/>
              <a:t>7/5/15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202"/>
            <a:ext cx="8229600" cy="52720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415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BE3F-D72A-4740-A426-E9EEEC8F3241}" type="datetime1">
              <a:rPr lang="en-US" smtClean="0"/>
              <a:t>7/5/15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Stefano Ragazzi – INFN LNGS &amp; UNIMIB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349790" y="6356350"/>
            <a:ext cx="1337010" cy="365125"/>
          </a:xfrm>
        </p:spPr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1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0135-6371-CB40-8061-2A108ED10782}" type="datetime1">
              <a:rPr lang="en-US" smtClean="0"/>
              <a:t>7/5/15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</a:t>
            </a:r>
            <a:r>
              <a:rPr lang="en-US" dirty="0" err="1" smtClean="0"/>
              <a:t>styleFour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4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2FA6-3988-564F-960E-71B555B21200}" type="datetime1">
              <a:rPr lang="en-US" smtClean="0"/>
              <a:t>7/5/15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4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13E-A9E4-A64E-8208-054CDA96CBDE}" type="datetime1">
              <a:rPr lang="en-US" smtClean="0"/>
              <a:t>7/5/15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C221-28FD-5C44-B0EC-AF4E29B85C0A}" type="datetime1">
              <a:rPr lang="en-US" smtClean="0"/>
              <a:t>7/5/15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6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C54A-54A3-F748-80BC-0B6ACC95E10F}" type="datetime1">
              <a:rPr lang="en-US" smtClean="0"/>
              <a:t>7/5/15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5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9480-C75D-1F4A-9D0E-5974B29D2330}" type="datetime1">
              <a:rPr lang="en-US" smtClean="0"/>
              <a:t>7/5/15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735A-DAE9-C942-AB25-EA2A0AD1ED76}" type="datetime1">
              <a:rPr lang="en-US" smtClean="0"/>
              <a:t>7/5/15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0135-6371-CB40-8061-2A108ED10782}" type="datetime1">
              <a:rPr lang="en-US" smtClean="0"/>
              <a:t>7/5/15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Stefano Ragazzi – INFN LNGS &amp; UNIMIB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2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20392"/>
            <a:ext cx="7772400" cy="1470025"/>
          </a:xfrm>
        </p:spPr>
        <p:txBody>
          <a:bodyPr/>
          <a:lstStyle/>
          <a:p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del </a:t>
            </a:r>
            <a:r>
              <a:rPr lang="en-US" dirty="0" smtClean="0"/>
              <a:t>Gran </a:t>
            </a:r>
            <a:r>
              <a:rPr lang="en-US" smtClean="0"/>
              <a:t>Sasso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5651500"/>
            <a:ext cx="6400800" cy="787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39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9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965"/>
            <a:ext cx="8229600" cy="668731"/>
          </a:xfrm>
        </p:spPr>
        <p:txBody>
          <a:bodyPr/>
          <a:lstStyle/>
          <a:p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del Gran </a:t>
            </a:r>
            <a:r>
              <a:rPr lang="en-US" dirty="0" err="1" smtClean="0"/>
              <a:t>Sasso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15691" y="692696"/>
            <a:ext cx="4328915" cy="5523998"/>
            <a:chOff x="1978694" y="728700"/>
            <a:chExt cx="5653646" cy="56919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78694" y="728700"/>
              <a:ext cx="5653646" cy="569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733238" y="3831382"/>
              <a:ext cx="317500" cy="21246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563888" y="1410703"/>
              <a:ext cx="38100" cy="242067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635896" y="1480994"/>
              <a:ext cx="1649983" cy="369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n-lt"/>
                </a:rPr>
                <a:t>3400 </a:t>
              </a:r>
              <a:r>
                <a:rPr lang="en-US" sz="1600" b="1" dirty="0" err="1" smtClean="0">
                  <a:latin typeface="+mn-lt"/>
                </a:rPr>
                <a:t>m.w.e</a:t>
              </a:r>
              <a:r>
                <a:rPr lang="en-US" sz="1600" b="1" dirty="0" smtClean="0">
                  <a:latin typeface="+mn-lt"/>
                </a:rPr>
                <a:t>.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1119" y="2159377"/>
              <a:ext cx="1729099" cy="369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n-lt"/>
                </a:rPr>
                <a:t>1.1 </a:t>
              </a:r>
              <a:r>
                <a:rPr lang="en-US" sz="1600" b="1" dirty="0">
                  <a:latin typeface="+mn-lt"/>
                </a:rPr>
                <a:t>μ / (m</a:t>
              </a:r>
              <a:r>
                <a:rPr lang="en-US" sz="1600" b="1" baseline="30000" dirty="0">
                  <a:latin typeface="+mn-lt"/>
                </a:rPr>
                <a:t>2 </a:t>
              </a:r>
              <a:r>
                <a:rPr lang="en-US" sz="1600" b="1" dirty="0">
                  <a:latin typeface="+mn-lt"/>
                </a:rPr>
                <a:t>h</a:t>
              </a:r>
              <a:r>
                <a:rPr lang="en-US" sz="1600" b="1" dirty="0" smtClean="0">
                  <a:latin typeface="+mn-lt"/>
                </a:rPr>
                <a:t>)</a:t>
              </a:r>
              <a:endParaRPr lang="en-US" sz="1600" b="1" dirty="0">
                <a:latin typeface="+mn-lt"/>
              </a:endParaRPr>
            </a:p>
          </p:txBody>
        </p:sp>
      </p:grpSp>
      <p:sp>
        <p:nvSpPr>
          <p:cNvPr id="11" name="Content Placeholder 6"/>
          <p:cNvSpPr txBox="1">
            <a:spLocks/>
          </p:cNvSpPr>
          <p:nvPr/>
        </p:nvSpPr>
        <p:spPr>
          <a:xfrm>
            <a:off x="14537" y="821356"/>
            <a:ext cx="4313094" cy="249090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000" b="0" dirty="0" err="1" smtClean="0"/>
              <a:t>Muon</a:t>
            </a:r>
            <a:r>
              <a:rPr lang="en-GB" sz="2000" b="0" dirty="0" smtClean="0"/>
              <a:t> flux: 3.0 10</a:t>
            </a:r>
            <a:r>
              <a:rPr lang="en-GB" sz="2000" b="0" baseline="30000" dirty="0" smtClean="0"/>
              <a:t>-4</a:t>
            </a:r>
            <a:r>
              <a:rPr lang="en-GB" sz="2000" b="0" dirty="0" smtClean="0"/>
              <a:t> m</a:t>
            </a:r>
            <a:r>
              <a:rPr lang="en-GB" sz="2000" b="0" baseline="30000" dirty="0" smtClean="0"/>
              <a:t>-2</a:t>
            </a:r>
            <a:r>
              <a:rPr lang="en-GB" sz="2000" b="0" dirty="0" smtClean="0"/>
              <a:t>s</a:t>
            </a:r>
            <a:r>
              <a:rPr lang="en-GB" sz="2000" b="0" baseline="30000" dirty="0" smtClean="0"/>
              <a:t>-1</a:t>
            </a:r>
            <a:endParaRPr lang="en-GB" sz="2000" b="0" dirty="0" smtClean="0"/>
          </a:p>
          <a:p>
            <a:pPr>
              <a:lnSpc>
                <a:spcPct val="80000"/>
              </a:lnSpc>
            </a:pPr>
            <a:r>
              <a:rPr lang="en-GB" sz="2000" b="0" dirty="0" smtClean="0"/>
              <a:t>Neutron flux: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000" b="0" dirty="0"/>
              <a:t>	</a:t>
            </a:r>
            <a:r>
              <a:rPr lang="en-GB" sz="1800" b="0" dirty="0" smtClean="0"/>
              <a:t>2.92 10</a:t>
            </a:r>
            <a:r>
              <a:rPr lang="en-GB" sz="1800" b="0" baseline="30000" dirty="0" smtClean="0"/>
              <a:t>-6</a:t>
            </a:r>
            <a:r>
              <a:rPr lang="en-GB" sz="1800" b="0" dirty="0" smtClean="0"/>
              <a:t> cm</a:t>
            </a:r>
            <a:r>
              <a:rPr lang="en-GB" sz="1800" b="0" baseline="30000" dirty="0" smtClean="0"/>
              <a:t>-2</a:t>
            </a:r>
            <a:r>
              <a:rPr lang="en-GB" sz="1800" b="0" dirty="0" smtClean="0"/>
              <a:t>s</a:t>
            </a:r>
            <a:r>
              <a:rPr lang="en-GB" sz="1800" b="0" baseline="30000" dirty="0" smtClean="0"/>
              <a:t>-1  </a:t>
            </a:r>
            <a:r>
              <a:rPr lang="en-GB" sz="1800" b="0" dirty="0" smtClean="0"/>
              <a:t>(0-1 </a:t>
            </a:r>
            <a:r>
              <a:rPr lang="en-GB" sz="1800" b="0" dirty="0" err="1" smtClean="0"/>
              <a:t>keV</a:t>
            </a:r>
            <a:r>
              <a:rPr lang="en-GB" sz="1800" b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1800" b="0" dirty="0"/>
              <a:t>	</a:t>
            </a:r>
            <a:r>
              <a:rPr lang="en-GB" sz="1800" b="0" dirty="0" smtClean="0"/>
              <a:t>0.86 </a:t>
            </a:r>
            <a:r>
              <a:rPr lang="en-GB" sz="1800" b="0" dirty="0"/>
              <a:t>10</a:t>
            </a:r>
            <a:r>
              <a:rPr lang="en-GB" sz="1800" b="0" baseline="30000" dirty="0"/>
              <a:t>-6</a:t>
            </a:r>
            <a:r>
              <a:rPr lang="en-GB" sz="1800" b="0" dirty="0"/>
              <a:t> cm</a:t>
            </a:r>
            <a:r>
              <a:rPr lang="en-GB" sz="1800" b="0" baseline="30000" dirty="0"/>
              <a:t>-2</a:t>
            </a:r>
            <a:r>
              <a:rPr lang="en-GB" sz="1800" b="0" dirty="0"/>
              <a:t>s</a:t>
            </a:r>
            <a:r>
              <a:rPr lang="en-GB" sz="1800" b="0" baseline="30000" dirty="0"/>
              <a:t>-1  </a:t>
            </a:r>
            <a:r>
              <a:rPr lang="en-GB" sz="1800" b="0" dirty="0" smtClean="0"/>
              <a:t>(&gt; 1 </a:t>
            </a:r>
            <a:r>
              <a:rPr lang="en-GB" sz="1800" b="0" dirty="0" err="1"/>
              <a:t>keV</a:t>
            </a:r>
            <a:r>
              <a:rPr lang="en-GB" sz="1800" b="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GB" sz="2000" b="0" dirty="0" err="1" smtClean="0"/>
              <a:t>Rn</a:t>
            </a:r>
            <a:r>
              <a:rPr lang="en-GB" sz="2000" b="0" dirty="0" smtClean="0"/>
              <a:t> in air: 20-80 </a:t>
            </a:r>
            <a:r>
              <a:rPr lang="en-GB" sz="2000" b="0" dirty="0" err="1" smtClean="0"/>
              <a:t>Bq</a:t>
            </a:r>
            <a:r>
              <a:rPr lang="en-GB" sz="2000" b="0" dirty="0" smtClean="0"/>
              <a:t> m</a:t>
            </a:r>
            <a:r>
              <a:rPr lang="en-GB" sz="2000" b="0" baseline="30000" dirty="0" smtClean="0"/>
              <a:t>-3</a:t>
            </a:r>
            <a:endParaRPr lang="en-GB" sz="1800" b="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Surface: 17 800 m</a:t>
            </a:r>
            <a:r>
              <a:rPr lang="en-GB" sz="2000" baseline="30000" dirty="0" smtClean="0"/>
              <a:t>2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Volume: 180 000 m</a:t>
            </a:r>
            <a:r>
              <a:rPr lang="en-GB" sz="2000" baseline="30000" dirty="0" smtClean="0"/>
              <a:t>3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b="0" dirty="0" smtClean="0"/>
              <a:t>Ventilation: 1 </a:t>
            </a:r>
            <a:r>
              <a:rPr lang="en-GB" sz="2000" b="0" dirty="0" err="1" smtClean="0"/>
              <a:t>vol</a:t>
            </a:r>
            <a:r>
              <a:rPr lang="en-GB" sz="2000" b="0" dirty="0" smtClean="0"/>
              <a:t> / 3.5 hours</a:t>
            </a:r>
          </a:p>
          <a:p>
            <a:pPr marL="0" indent="0">
              <a:buNone/>
            </a:pPr>
            <a:endParaRPr lang="en-GB" sz="2000" b="0" dirty="0" smtClean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14537" y="4571125"/>
            <a:ext cx="4430057" cy="10323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chemeClr val="tx1"/>
                </a:solidFill>
              </a:rPr>
              <a:t>&gt; 900 users from 29 countries</a:t>
            </a:r>
          </a:p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chemeClr val="tx1"/>
                </a:solidFill>
              </a:rPr>
              <a:t>~ 100 Staff</a:t>
            </a:r>
          </a:p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chemeClr val="tx1"/>
                </a:solidFill>
              </a:rPr>
              <a:t>225 avg. daily presence in 2014</a:t>
            </a: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14537" y="3287110"/>
            <a:ext cx="4430057" cy="16235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000" dirty="0" smtClean="0"/>
              <a:t>Mechanical Design and Workshop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Electronics Lab &amp; Service</a:t>
            </a:r>
          </a:p>
          <a:p>
            <a:pPr>
              <a:lnSpc>
                <a:spcPct val="8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Chemistry Lab &amp; Service</a:t>
            </a:r>
          </a:p>
          <a:p>
            <a:pPr>
              <a:lnSpc>
                <a:spcPct val="8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ULB Lab &amp; Service</a:t>
            </a:r>
          </a:p>
          <a:p>
            <a:pPr>
              <a:lnSpc>
                <a:spcPct val="80000"/>
              </a:lnSpc>
            </a:pPr>
            <a:endParaRPr lang="en-GB" sz="2000" b="0" dirty="0" smtClean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14537" y="5580273"/>
            <a:ext cx="4430057" cy="77607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rgbClr val="FF0000"/>
                </a:solidFill>
              </a:rPr>
              <a:t>~ 8000 visitors/y</a:t>
            </a:r>
          </a:p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rgbClr val="FF0000"/>
                </a:solidFill>
              </a:rPr>
              <a:t>Virtual tour via Street View</a:t>
            </a:r>
          </a:p>
        </p:txBody>
      </p:sp>
    </p:spTree>
    <p:extLst>
      <p:ext uri="{BB962C8B-B14F-4D97-AF65-F5344CB8AC3E}">
        <p14:creationId xmlns:p14="http://schemas.microsoft.com/office/powerpoint/2010/main" val="291890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LNGS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8449056"/>
              </p:ext>
            </p:extLst>
          </p:nvPr>
        </p:nvGraphicFramePr>
        <p:xfrm>
          <a:off x="384848" y="1397484"/>
          <a:ext cx="8420485" cy="546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480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676"/>
            <a:ext cx="8229600" cy="854154"/>
          </a:xfrm>
        </p:spPr>
        <p:txBody>
          <a:bodyPr/>
          <a:lstStyle/>
          <a:p>
            <a:r>
              <a:rPr lang="en-US" dirty="0" smtClean="0"/>
              <a:t>LNGS Activities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516" y="764704"/>
            <a:ext cx="8784976" cy="56526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87524" y="1232756"/>
            <a:ext cx="8656637" cy="5040313"/>
            <a:chOff x="80" y="981"/>
            <a:chExt cx="5453" cy="3175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/>
            <a:srcRect l="2449"/>
            <a:stretch>
              <a:fillRect/>
            </a:stretch>
          </p:blipFill>
          <p:spPr bwMode="auto">
            <a:xfrm>
              <a:off x="113" y="1048"/>
              <a:ext cx="5418" cy="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185" y="981"/>
              <a:ext cx="831" cy="6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 rot="1641537">
              <a:off x="129" y="1451"/>
              <a:ext cx="525" cy="1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80" y="1024"/>
              <a:ext cx="940" cy="2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745" y="3700"/>
              <a:ext cx="788" cy="2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 rot="1641537">
              <a:off x="4373" y="3957"/>
              <a:ext cx="525" cy="1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</p:grpSp>
      <p:sp>
        <p:nvSpPr>
          <p:cNvPr id="13" name="Line 5"/>
          <p:cNvSpPr>
            <a:spLocks noChangeShapeType="1"/>
          </p:cNvSpPr>
          <p:nvPr/>
        </p:nvSpPr>
        <p:spPr bwMode="auto">
          <a:xfrm flipH="1" flipV="1">
            <a:off x="6208852" y="3374286"/>
            <a:ext cx="919431" cy="7387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6712136" y="3085361"/>
            <a:ext cx="7921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rot="5400000" flipV="1">
            <a:off x="4156261" y="2113903"/>
            <a:ext cx="7905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V="1">
            <a:off x="3652184" y="1825680"/>
            <a:ext cx="1295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5488128" y="1326415"/>
            <a:ext cx="357882" cy="16145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5400000" flipV="1">
            <a:off x="2499698" y="1249463"/>
            <a:ext cx="1654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rot="5400000" flipV="1">
            <a:off x="2860022" y="1825725"/>
            <a:ext cx="64770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396349" y="3364769"/>
            <a:ext cx="137697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BOREXINO</a:t>
            </a: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4375289" y="1481989"/>
            <a:ext cx="637587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LVD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4029261" y="1062977"/>
            <a:ext cx="1312889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/>
              <a:t>GERDA </a:t>
            </a:r>
            <a:r>
              <a:rPr lang="it-IT" sz="1800" u="sng" dirty="0" smtClean="0">
                <a:solidFill>
                  <a:srgbClr val="FF0000"/>
                </a:solidFill>
              </a:rPr>
              <a:t>- II</a:t>
            </a:r>
            <a:endParaRPr lang="it-IT" sz="1800" u="sng" dirty="0"/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457649" y="924865"/>
            <a:ext cx="1030761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CRESST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317943" y="1999602"/>
            <a:ext cx="96670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>
                <a:solidFill>
                  <a:srgbClr val="FF0000"/>
                </a:solidFill>
              </a:rPr>
              <a:t>CUORE</a:t>
            </a:r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 flipV="1">
            <a:off x="3687909" y="3142603"/>
            <a:ext cx="1006475" cy="210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2193239" y="4950765"/>
            <a:ext cx="1633615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DAMA/LIBRA</a:t>
            </a:r>
          </a:p>
        </p:txBody>
      </p:sp>
      <p:sp>
        <p:nvSpPr>
          <p:cNvPr id="27" name="Line 48"/>
          <p:cNvSpPr>
            <a:spLocks noChangeShapeType="1"/>
          </p:cNvSpPr>
          <p:nvPr/>
        </p:nvSpPr>
        <p:spPr bwMode="auto">
          <a:xfrm flipV="1">
            <a:off x="2392504" y="3071079"/>
            <a:ext cx="2322512" cy="159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8" name="Line 49"/>
          <p:cNvSpPr>
            <a:spLocks noChangeShapeType="1"/>
          </p:cNvSpPr>
          <p:nvPr/>
        </p:nvSpPr>
        <p:spPr bwMode="auto">
          <a:xfrm flipV="1">
            <a:off x="2032146" y="3013923"/>
            <a:ext cx="26638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9" name="Text Box 50"/>
          <p:cNvSpPr txBox="1">
            <a:spLocks noChangeArrowheads="1"/>
          </p:cNvSpPr>
          <p:nvPr/>
        </p:nvSpPr>
        <p:spPr bwMode="auto">
          <a:xfrm>
            <a:off x="1513758" y="4372915"/>
            <a:ext cx="966929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COBRA</a:t>
            </a:r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1576998" y="3787126"/>
            <a:ext cx="55627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VIP</a:t>
            </a:r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3400565" y="1550250"/>
            <a:ext cx="81275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LUNA</a:t>
            </a:r>
          </a:p>
        </p:txBody>
      </p:sp>
      <p:sp>
        <p:nvSpPr>
          <p:cNvPr id="32" name="Line 53"/>
          <p:cNvSpPr>
            <a:spLocks noChangeShapeType="1"/>
          </p:cNvSpPr>
          <p:nvPr/>
        </p:nvSpPr>
        <p:spPr bwMode="auto">
          <a:xfrm rot="5400000" flipV="1">
            <a:off x="3491892" y="1841555"/>
            <a:ext cx="5746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 rot="5400000" flipV="1">
            <a:off x="5019815" y="1824886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5046803" y="1423252"/>
            <a:ext cx="100511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XENON</a:t>
            </a:r>
          </a:p>
        </p:txBody>
      </p:sp>
      <p:sp>
        <p:nvSpPr>
          <p:cNvPr id="35" name="Line 56"/>
          <p:cNvSpPr>
            <a:spLocks noChangeShapeType="1"/>
          </p:cNvSpPr>
          <p:nvPr/>
        </p:nvSpPr>
        <p:spPr bwMode="auto">
          <a:xfrm flipH="1" flipV="1">
            <a:off x="6702290" y="3119260"/>
            <a:ext cx="1127400" cy="37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6" name="Line 58"/>
          <p:cNvSpPr>
            <a:spLocks noChangeShapeType="1"/>
          </p:cNvSpPr>
          <p:nvPr/>
        </p:nvSpPr>
        <p:spPr bwMode="auto">
          <a:xfrm flipH="1" flipV="1">
            <a:off x="5488128" y="3752203"/>
            <a:ext cx="1266825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7" name="Text Box 59"/>
          <p:cNvSpPr txBox="1">
            <a:spLocks noChangeArrowheads="1"/>
          </p:cNvSpPr>
          <p:nvPr/>
        </p:nvSpPr>
        <p:spPr bwMode="auto">
          <a:xfrm>
            <a:off x="6662928" y="4299890"/>
            <a:ext cx="2351360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LOW ACTIVITY LAB</a:t>
            </a:r>
          </a:p>
        </p:txBody>
      </p:sp>
      <p:sp>
        <p:nvSpPr>
          <p:cNvPr id="38" name="Line 56"/>
          <p:cNvSpPr>
            <a:spLocks noChangeShapeType="1"/>
          </p:cNvSpPr>
          <p:nvPr/>
        </p:nvSpPr>
        <p:spPr bwMode="auto">
          <a:xfrm flipH="1">
            <a:off x="6583549" y="1326414"/>
            <a:ext cx="828675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7026657" y="996394"/>
            <a:ext cx="953991" cy="36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8" tIns="45655" rIns="91308" bIns="45655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800" u="sng" dirty="0"/>
              <a:t>ERMES</a:t>
            </a: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7188290" y="2798598"/>
            <a:ext cx="1697635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DARK SIDE 50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41" name="Line 56"/>
          <p:cNvSpPr>
            <a:spLocks noChangeShapeType="1"/>
          </p:cNvSpPr>
          <p:nvPr/>
        </p:nvSpPr>
        <p:spPr bwMode="auto">
          <a:xfrm flipH="1">
            <a:off x="5343663" y="1716935"/>
            <a:ext cx="86519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5240120" y="969928"/>
            <a:ext cx="1314956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/>
              <a:t>XENON 1T</a:t>
            </a:r>
            <a:endParaRPr lang="it-IT" sz="1800" u="sng" dirty="0"/>
          </a:p>
        </p:txBody>
      </p:sp>
      <p:sp>
        <p:nvSpPr>
          <p:cNvPr id="43" name="Text Box 52"/>
          <p:cNvSpPr txBox="1">
            <a:spLocks noChangeArrowheads="1"/>
          </p:cNvSpPr>
          <p:nvPr/>
        </p:nvSpPr>
        <p:spPr bwMode="auto">
          <a:xfrm>
            <a:off x="7056276" y="3897052"/>
            <a:ext cx="127012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LUNA-MV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5863000" y="1353935"/>
            <a:ext cx="106923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GINGER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487126" y="1365649"/>
            <a:ext cx="1248793" cy="36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8" tIns="45655" rIns="91308" bIns="45655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800" u="sng" dirty="0" smtClean="0">
                <a:solidFill>
                  <a:srgbClr val="FF0000"/>
                </a:solidFill>
              </a:rPr>
              <a:t>ERMES-W</a:t>
            </a:r>
            <a:endParaRPr lang="en-GB" sz="1800" u="sng" dirty="0">
              <a:solidFill>
                <a:srgbClr val="FF0000"/>
              </a:solidFill>
            </a:endParaRPr>
          </a:p>
        </p:txBody>
      </p:sp>
      <p:sp>
        <p:nvSpPr>
          <p:cNvPr id="46" name="Line 56"/>
          <p:cNvSpPr>
            <a:spLocks noChangeShapeType="1"/>
          </p:cNvSpPr>
          <p:nvPr/>
        </p:nvSpPr>
        <p:spPr bwMode="auto">
          <a:xfrm flipH="1">
            <a:off x="4860031" y="1664804"/>
            <a:ext cx="2988915" cy="14761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84363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3971" y="987202"/>
            <a:ext cx="4808432" cy="5272009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SN neutrino: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LVD 1 </a:t>
            </a:r>
            <a:r>
              <a:rPr lang="en-US" dirty="0" err="1" smtClean="0">
                <a:solidFill>
                  <a:schemeClr val="tx2"/>
                </a:solidFill>
              </a:rPr>
              <a:t>kton</a:t>
            </a:r>
            <a:r>
              <a:rPr lang="en-US" dirty="0" smtClean="0">
                <a:solidFill>
                  <a:schemeClr val="tx2"/>
                </a:solidFill>
              </a:rPr>
              <a:t> liquid </a:t>
            </a:r>
            <a:r>
              <a:rPr lang="en-US" dirty="0" err="1" smtClean="0">
                <a:solidFill>
                  <a:schemeClr val="tx2"/>
                </a:solidFill>
              </a:rPr>
              <a:t>scint</a:t>
            </a:r>
            <a:r>
              <a:rPr lang="en-US" dirty="0" smtClean="0">
                <a:solidFill>
                  <a:schemeClr val="tx2"/>
                </a:solidFill>
              </a:rPr>
              <a:t>. Waiting for SN since 1992</a:t>
            </a:r>
          </a:p>
          <a:p>
            <a:r>
              <a:rPr lang="en-US" dirty="0" smtClean="0"/>
              <a:t>Solar Neutrino: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Borexino</a:t>
            </a:r>
            <a:r>
              <a:rPr lang="en-US" dirty="0" smtClean="0">
                <a:solidFill>
                  <a:schemeClr val="tx2"/>
                </a:solidFill>
              </a:rPr>
              <a:t>: real-time measurement of </a:t>
            </a:r>
            <a:r>
              <a:rPr lang="en-US" dirty="0" err="1" smtClean="0">
                <a:solidFill>
                  <a:schemeClr val="tx2"/>
                </a:solidFill>
              </a:rPr>
              <a:t>pp</a:t>
            </a:r>
            <a:r>
              <a:rPr lang="en-US" dirty="0" smtClean="0">
                <a:solidFill>
                  <a:schemeClr val="tx2"/>
                </a:solidFill>
              </a:rPr>
              <a:t> neutrino, …, Geo-neutrinos</a:t>
            </a:r>
          </a:p>
          <a:p>
            <a:r>
              <a:rPr lang="en-US" dirty="0" smtClean="0"/>
              <a:t>Double Beta Decay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Gerda</a:t>
            </a:r>
            <a:r>
              <a:rPr lang="en-US" dirty="0" smtClean="0">
                <a:solidFill>
                  <a:schemeClr val="tx2"/>
                </a:solidFill>
              </a:rPr>
              <a:t> / </a:t>
            </a:r>
            <a:r>
              <a:rPr lang="en-US" dirty="0" err="1" smtClean="0">
                <a:solidFill>
                  <a:schemeClr val="tx2"/>
                </a:solidFill>
              </a:rPr>
              <a:t>Gerda</a:t>
            </a:r>
            <a:r>
              <a:rPr lang="en-US" dirty="0" smtClean="0">
                <a:solidFill>
                  <a:schemeClr val="tx2"/>
                </a:solidFill>
              </a:rPr>
              <a:t>-II: </a:t>
            </a:r>
            <a:r>
              <a:rPr lang="en-US" baseline="30000" dirty="0" smtClean="0">
                <a:solidFill>
                  <a:schemeClr val="tx2"/>
                </a:solidFill>
              </a:rPr>
              <a:t>76</a:t>
            </a:r>
            <a:r>
              <a:rPr lang="en-US" dirty="0" smtClean="0">
                <a:solidFill>
                  <a:schemeClr val="tx2"/>
                </a:solidFill>
              </a:rPr>
              <a:t>Ge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CUORE </a:t>
            </a:r>
            <a:r>
              <a:rPr lang="en-US" sz="1800" i="1" dirty="0" smtClean="0">
                <a:solidFill>
                  <a:schemeClr val="tx2"/>
                </a:solidFill>
              </a:rPr>
              <a:t>– the coldest m</a:t>
            </a:r>
            <a:r>
              <a:rPr lang="en-US" sz="1800" i="1" baseline="30000" dirty="0" smtClean="0">
                <a:solidFill>
                  <a:schemeClr val="tx2"/>
                </a:solidFill>
              </a:rPr>
              <a:t>3</a:t>
            </a:r>
            <a:r>
              <a:rPr lang="en-US" sz="1800" i="1" dirty="0">
                <a:solidFill>
                  <a:schemeClr val="tx2"/>
                </a:solidFill>
              </a:rPr>
              <a:t> </a:t>
            </a:r>
            <a:r>
              <a:rPr lang="en-US" sz="1800" i="1" dirty="0" smtClean="0">
                <a:solidFill>
                  <a:schemeClr val="tx2"/>
                </a:solidFill>
              </a:rPr>
              <a:t>in the world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baseline="30000" dirty="0" smtClean="0">
                <a:solidFill>
                  <a:schemeClr val="tx2"/>
                </a:solidFill>
              </a:rPr>
              <a:t>130</a:t>
            </a:r>
            <a:r>
              <a:rPr lang="en-US" dirty="0" smtClean="0">
                <a:solidFill>
                  <a:schemeClr val="tx2"/>
                </a:solidFill>
              </a:rPr>
              <a:t>Te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Cobra: </a:t>
            </a:r>
            <a:r>
              <a:rPr lang="en-US" baseline="30000" dirty="0" smtClean="0">
                <a:solidFill>
                  <a:schemeClr val="tx2"/>
                </a:solidFill>
              </a:rPr>
              <a:t>116</a:t>
            </a:r>
            <a:r>
              <a:rPr lang="en-US" dirty="0" smtClean="0">
                <a:solidFill>
                  <a:schemeClr val="tx2"/>
                </a:solidFill>
              </a:rPr>
              <a:t>Cd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LUCIFER: R&amp;D phase on crystals</a:t>
            </a:r>
          </a:p>
          <a:p>
            <a:r>
              <a:rPr lang="en-US" dirty="0" smtClean="0"/>
              <a:t>Sterile Neutrino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Borexino</a:t>
            </a:r>
            <a:r>
              <a:rPr lang="en-US" dirty="0" smtClean="0">
                <a:solidFill>
                  <a:schemeClr val="tx2"/>
                </a:solidFill>
              </a:rPr>
              <a:t>-SOX (</a:t>
            </a:r>
            <a:r>
              <a:rPr lang="en-US" dirty="0" err="1" smtClean="0">
                <a:solidFill>
                  <a:schemeClr val="tx2"/>
                </a:solidFill>
              </a:rPr>
              <a:t>CeSOX</a:t>
            </a:r>
            <a:r>
              <a:rPr lang="en-US" dirty="0" smtClean="0">
                <a:solidFill>
                  <a:schemeClr val="tx2"/>
                </a:solidFill>
              </a:rPr>
              <a:t> first)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912"/>
            <a:ext cx="8229600" cy="854154"/>
          </a:xfrm>
        </p:spPr>
        <p:txBody>
          <a:bodyPr/>
          <a:lstStyle/>
          <a:p>
            <a:r>
              <a:rPr lang="en-US" dirty="0" smtClean="0"/>
              <a:t>LNGS Neutrino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20" y="987202"/>
            <a:ext cx="3512679" cy="2386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947" y="3373679"/>
            <a:ext cx="2343053" cy="31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4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428" y="854154"/>
            <a:ext cx="1983424" cy="2643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987202"/>
            <a:ext cx="4058672" cy="5272009"/>
          </a:xfrm>
        </p:spPr>
        <p:txBody>
          <a:bodyPr/>
          <a:lstStyle/>
          <a:p>
            <a:r>
              <a:rPr lang="en-US" dirty="0" smtClean="0"/>
              <a:t>DAMA/Libra: </a:t>
            </a:r>
            <a:r>
              <a:rPr lang="en-US" dirty="0" err="1" smtClean="0"/>
              <a:t>NaI</a:t>
            </a:r>
            <a:endParaRPr lang="en-US" dirty="0" smtClean="0"/>
          </a:p>
          <a:p>
            <a:pPr lvl="1"/>
            <a:r>
              <a:rPr lang="en-US" dirty="0" smtClean="0"/>
              <a:t>Reports annual modulation</a:t>
            </a:r>
          </a:p>
          <a:p>
            <a:r>
              <a:rPr lang="en-US" dirty="0" err="1" smtClean="0"/>
              <a:t>NaI</a:t>
            </a:r>
            <a:endParaRPr lang="en-US" dirty="0" smtClean="0"/>
          </a:p>
          <a:p>
            <a:pPr lvl="1"/>
            <a:r>
              <a:rPr lang="en-US" dirty="0" smtClean="0"/>
              <a:t>INFN-LNGS is going to support independent test of DAMA result</a:t>
            </a:r>
          </a:p>
          <a:p>
            <a:r>
              <a:rPr lang="en-US" dirty="0" smtClean="0"/>
              <a:t>CRESST</a:t>
            </a:r>
          </a:p>
          <a:p>
            <a:pPr lvl="1"/>
            <a:r>
              <a:rPr lang="en-US" dirty="0" smtClean="0"/>
              <a:t>CaWO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scint</a:t>
            </a:r>
            <a:r>
              <a:rPr lang="en-US" dirty="0"/>
              <a:t> </a:t>
            </a:r>
            <a:r>
              <a:rPr lang="en-US" dirty="0" smtClean="0"/>
              <a:t>with bolometric r/o</a:t>
            </a:r>
          </a:p>
          <a:p>
            <a:r>
              <a:rPr lang="en-US" dirty="0" smtClean="0"/>
              <a:t>XENON family</a:t>
            </a:r>
          </a:p>
          <a:p>
            <a:pPr lvl="1"/>
            <a:r>
              <a:rPr lang="en-US" dirty="0" smtClean="0"/>
              <a:t>Double phase liquid </a:t>
            </a:r>
            <a:r>
              <a:rPr lang="en-US" dirty="0" err="1" smtClean="0"/>
              <a:t>Xe</a:t>
            </a:r>
            <a:r>
              <a:rPr lang="en-US" dirty="0" smtClean="0"/>
              <a:t> TPC</a:t>
            </a:r>
          </a:p>
          <a:p>
            <a:r>
              <a:rPr lang="en-US" dirty="0" err="1" smtClean="0"/>
              <a:t>DarkSide</a:t>
            </a:r>
            <a:endParaRPr lang="en-US" dirty="0" smtClean="0"/>
          </a:p>
          <a:p>
            <a:pPr lvl="1"/>
            <a:r>
              <a:rPr lang="en-US" dirty="0" smtClean="0"/>
              <a:t>Liquid </a:t>
            </a:r>
            <a:r>
              <a:rPr lang="en-US" dirty="0" err="1" smtClean="0"/>
              <a:t>Ar</a:t>
            </a:r>
            <a:r>
              <a:rPr lang="en-US" dirty="0" smtClean="0"/>
              <a:t> TPC double phase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LNGS Dark Matter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04" y="854154"/>
            <a:ext cx="1958296" cy="261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stedGraphic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28" y="3053192"/>
            <a:ext cx="3768573" cy="34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3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17253"/>
            <a:ext cx="4315256" cy="1911854"/>
          </a:xfrm>
        </p:spPr>
        <p:txBody>
          <a:bodyPr>
            <a:normAutofit/>
          </a:bodyPr>
          <a:lstStyle/>
          <a:p>
            <a:r>
              <a:rPr lang="en-US" dirty="0" smtClean="0"/>
              <a:t>LUNA-400 – LUNA-MV</a:t>
            </a:r>
          </a:p>
          <a:p>
            <a:pPr lvl="1"/>
            <a:r>
              <a:rPr lang="en-US" dirty="0" smtClean="0"/>
              <a:t>Measurement of small x-section relevant to </a:t>
            </a:r>
            <a:r>
              <a:rPr lang="en-US" dirty="0" err="1" smtClean="0"/>
              <a:t>Nucleosynthesis</a:t>
            </a:r>
            <a:endParaRPr lang="en-US" dirty="0" smtClean="0"/>
          </a:p>
          <a:p>
            <a:pPr lvl="1"/>
            <a:r>
              <a:rPr lang="en-US" dirty="0" smtClean="0"/>
              <a:t>LUNA-MV upgraded with intense C-beam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LNGS Nuclear Astrophysics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644841" y="987202"/>
            <a:ext cx="3370868" cy="2886758"/>
            <a:chOff x="6326288" y="987202"/>
            <a:chExt cx="2689420" cy="2113226"/>
          </a:xfrm>
        </p:grpSpPr>
        <p:pic>
          <p:nvPicPr>
            <p:cNvPr id="7" name="Picture 18" descr="imm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288" y="1228813"/>
              <a:ext cx="2689420" cy="187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6999404" y="987202"/>
              <a:ext cx="949959" cy="244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 dirty="0"/>
                <a:t>Gamow Peak</a:t>
              </a: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6341113" y="987202"/>
              <a:ext cx="805620" cy="41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 dirty="0">
                  <a:solidFill>
                    <a:srgbClr val="FF0000"/>
                  </a:solidFill>
                </a:rPr>
                <a:t>Maxwell</a:t>
              </a:r>
            </a:p>
            <a:p>
              <a:r>
                <a:rPr lang="en-US" sz="1400" b="0" dirty="0">
                  <a:solidFill>
                    <a:srgbClr val="FF0000"/>
                  </a:solidFill>
                </a:rPr>
                <a:t>Boltzmann</a:t>
              </a: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8183488" y="987202"/>
              <a:ext cx="468638" cy="366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latin typeface="Symbol" charset="0"/>
                </a:rPr>
                <a:t>s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301602" y="3528561"/>
            <a:ext cx="4192599" cy="3088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Solar neutrinos: </a:t>
            </a:r>
          </a:p>
          <a:p>
            <a:pPr lvl="1"/>
            <a:r>
              <a:rPr lang="en-US" sz="1600" baseline="30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He(</a:t>
            </a:r>
            <a:r>
              <a:rPr lang="en-US" sz="1600" baseline="30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He,2p)</a:t>
            </a:r>
            <a:r>
              <a:rPr lang="en-US" sz="1600" baseline="30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He, </a:t>
            </a:r>
            <a:r>
              <a:rPr lang="en-US" sz="1600" baseline="30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He(</a:t>
            </a:r>
            <a:r>
              <a:rPr lang="en-US" sz="1600" baseline="30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He,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7</a:t>
            </a:r>
            <a:r>
              <a:rPr lang="en-US" sz="1600" dirty="0" smtClean="0">
                <a:solidFill>
                  <a:srgbClr val="FF0000"/>
                </a:solidFill>
              </a:rPr>
              <a:t>Be, </a:t>
            </a:r>
            <a:r>
              <a:rPr lang="en-US" sz="1600" baseline="30000" dirty="0" smtClean="0">
                <a:solidFill>
                  <a:srgbClr val="FF0000"/>
                </a:solidFill>
              </a:rPr>
              <a:t>14</a:t>
            </a:r>
            <a:r>
              <a:rPr lang="en-US" sz="1600" dirty="0" smtClean="0">
                <a:solidFill>
                  <a:srgbClr val="FF0000"/>
                </a:solidFill>
              </a:rPr>
              <a:t>N(</a:t>
            </a:r>
            <a:r>
              <a:rPr lang="en-US" sz="1600" dirty="0" err="1" smtClean="0">
                <a:solidFill>
                  <a:srgbClr val="FF0000"/>
                </a:solidFill>
              </a:rPr>
              <a:t>p,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15</a:t>
            </a:r>
            <a:r>
              <a:rPr lang="en-US" sz="16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2000" dirty="0" smtClean="0"/>
              <a:t>Age of globular cluster:  </a:t>
            </a:r>
          </a:p>
          <a:p>
            <a:pPr lvl="1"/>
            <a:r>
              <a:rPr lang="en-US" sz="1600" baseline="30000" dirty="0" smtClean="0">
                <a:solidFill>
                  <a:srgbClr val="FF0000"/>
                </a:solidFill>
              </a:rPr>
              <a:t>14</a:t>
            </a:r>
            <a:r>
              <a:rPr lang="en-US" sz="1600" dirty="0" smtClean="0">
                <a:solidFill>
                  <a:srgbClr val="FF0000"/>
                </a:solidFill>
              </a:rPr>
              <a:t>N(</a:t>
            </a:r>
            <a:r>
              <a:rPr lang="en-US" sz="1600" dirty="0" err="1" smtClean="0">
                <a:solidFill>
                  <a:srgbClr val="FF0000"/>
                </a:solidFill>
              </a:rPr>
              <a:t>p,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15</a:t>
            </a:r>
            <a:r>
              <a:rPr lang="en-US" sz="16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2000" dirty="0" smtClean="0"/>
              <a:t>Light nuclei </a:t>
            </a:r>
            <a:r>
              <a:rPr lang="en-US" sz="2000" dirty="0" err="1" smtClean="0"/>
              <a:t>nucleosynthesis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baseline="30000" dirty="0" smtClean="0">
                <a:solidFill>
                  <a:srgbClr val="FF0000"/>
                </a:solidFill>
              </a:rPr>
              <a:t>15</a:t>
            </a:r>
            <a:r>
              <a:rPr lang="en-US" sz="1600" dirty="0" smtClean="0">
                <a:solidFill>
                  <a:srgbClr val="FF0000"/>
                </a:solidFill>
              </a:rPr>
              <a:t>N(</a:t>
            </a:r>
            <a:r>
              <a:rPr lang="en-US" sz="1600" dirty="0" err="1" smtClean="0">
                <a:solidFill>
                  <a:srgbClr val="FF0000"/>
                </a:solidFill>
              </a:rPr>
              <a:t>p,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16</a:t>
            </a:r>
            <a:r>
              <a:rPr lang="en-US" sz="1600" dirty="0" smtClean="0">
                <a:solidFill>
                  <a:srgbClr val="FF0000"/>
                </a:solidFill>
              </a:rPr>
              <a:t>O, </a:t>
            </a:r>
            <a:r>
              <a:rPr lang="en-US" sz="1600" baseline="300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rgbClr val="FF0000"/>
                </a:solidFill>
              </a:rPr>
              <a:t>N(</a:t>
            </a:r>
            <a:r>
              <a:rPr lang="en-US" sz="1600" dirty="0" err="1" smtClean="0">
                <a:solidFill>
                  <a:srgbClr val="FF0000"/>
                </a:solidFill>
              </a:rPr>
              <a:t>p,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18</a:t>
            </a:r>
            <a:r>
              <a:rPr lang="en-US" sz="1600" dirty="0" smtClean="0">
                <a:solidFill>
                  <a:srgbClr val="FF0000"/>
                </a:solidFill>
              </a:rPr>
              <a:t>O, </a:t>
            </a:r>
            <a:r>
              <a:rPr lang="en-US" sz="1600" baseline="30000" dirty="0" smtClean="0">
                <a:solidFill>
                  <a:srgbClr val="FF0000"/>
                </a:solidFill>
              </a:rPr>
              <a:t>25</a:t>
            </a:r>
            <a:r>
              <a:rPr lang="en-US" sz="1600" dirty="0" smtClean="0">
                <a:solidFill>
                  <a:srgbClr val="FF0000"/>
                </a:solidFill>
              </a:rPr>
              <a:t>Mg(</a:t>
            </a:r>
            <a:r>
              <a:rPr lang="en-US" sz="1600" dirty="0" err="1" smtClean="0">
                <a:solidFill>
                  <a:srgbClr val="FF0000"/>
                </a:solidFill>
              </a:rPr>
              <a:t>p,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baseline="30000" dirty="0" smtClean="0">
                <a:solidFill>
                  <a:srgbClr val="FF0000"/>
                </a:solidFill>
              </a:rPr>
              <a:t>26</a:t>
            </a:r>
            <a:r>
              <a:rPr lang="en-US" sz="1600" dirty="0" smtClean="0">
                <a:solidFill>
                  <a:srgbClr val="FF0000"/>
                </a:solidFill>
              </a:rPr>
              <a:t>Al</a:t>
            </a:r>
          </a:p>
          <a:p>
            <a:r>
              <a:rPr lang="en-US" sz="2000" dirty="0"/>
              <a:t>Big Bang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</a:p>
          <a:p>
            <a:pPr lvl="1"/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H(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600" dirty="0" err="1">
                <a:solidFill>
                  <a:srgbClr val="FF0000"/>
                </a:solidFill>
              </a:rPr>
              <a:t>,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6</a:t>
            </a:r>
            <a:r>
              <a:rPr lang="en-US" sz="1600" dirty="0">
                <a:solidFill>
                  <a:srgbClr val="FF0000"/>
                </a:solidFill>
              </a:rPr>
              <a:t>Li, </a:t>
            </a:r>
            <a:r>
              <a:rPr lang="en-US" sz="1600" baseline="30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He(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He,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7</a:t>
            </a:r>
            <a:r>
              <a:rPr lang="en-US" sz="1600" dirty="0">
                <a:solidFill>
                  <a:srgbClr val="FF0000"/>
                </a:solidFill>
              </a:rPr>
              <a:t>Be, 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H(</a:t>
            </a:r>
            <a:r>
              <a:rPr lang="en-US" sz="1600" dirty="0" err="1">
                <a:solidFill>
                  <a:srgbClr val="FF0000"/>
                </a:solidFill>
              </a:rPr>
              <a:t>p,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He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94201" y="3528561"/>
            <a:ext cx="4192599" cy="3088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C0066"/>
                </a:solidFill>
              </a:rPr>
              <a:t>Next</a:t>
            </a:r>
            <a:r>
              <a:rPr lang="en-US" sz="2000" dirty="0">
                <a:solidFill>
                  <a:srgbClr val="CC0066"/>
                </a:solidFill>
              </a:rPr>
              <a:t>:</a:t>
            </a:r>
          </a:p>
          <a:p>
            <a:r>
              <a:rPr lang="en-US" sz="2000" dirty="0"/>
              <a:t>Light nuclei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1800" baseline="30000" dirty="0">
                <a:solidFill>
                  <a:srgbClr val="FF0000"/>
                </a:solidFill>
              </a:rPr>
              <a:t>17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14</a:t>
            </a:r>
            <a:r>
              <a:rPr lang="en-US" sz="1800" dirty="0">
                <a:solidFill>
                  <a:srgbClr val="FF0000"/>
                </a:solidFill>
              </a:rPr>
              <a:t>N, </a:t>
            </a:r>
            <a:r>
              <a:rPr lang="en-US" sz="1800" baseline="30000" dirty="0">
                <a:solidFill>
                  <a:srgbClr val="FF0000"/>
                </a:solidFill>
              </a:rPr>
              <a:t>22</a:t>
            </a:r>
            <a:r>
              <a:rPr lang="en-US" sz="1800" dirty="0">
                <a:solidFill>
                  <a:srgbClr val="FF0000"/>
                </a:solidFill>
              </a:rPr>
              <a:t>Ne(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Na, 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24</a:t>
            </a:r>
            <a:r>
              <a:rPr lang="en-US" sz="1800" dirty="0">
                <a:solidFill>
                  <a:srgbClr val="FF0000"/>
                </a:solidFill>
              </a:rPr>
              <a:t>Mg,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19</a:t>
            </a:r>
            <a:r>
              <a:rPr lang="en-US" sz="1800" dirty="0">
                <a:solidFill>
                  <a:srgbClr val="FF0000"/>
                </a:solidFill>
              </a:rPr>
              <a:t>F,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15</a:t>
            </a:r>
            <a:r>
              <a:rPr lang="en-US" sz="1800" dirty="0">
                <a:solidFill>
                  <a:srgbClr val="FF0000"/>
                </a:solidFill>
              </a:rPr>
              <a:t>N</a:t>
            </a:r>
          </a:p>
          <a:p>
            <a:r>
              <a:rPr lang="en-US" sz="2000" dirty="0"/>
              <a:t>He burning and stellar evolution: </a:t>
            </a:r>
          </a:p>
          <a:p>
            <a:pPr lvl="1"/>
            <a:r>
              <a:rPr lang="en-US" sz="1800" baseline="30000" dirty="0">
                <a:solidFill>
                  <a:srgbClr val="FF0000"/>
                </a:solidFill>
              </a:rPr>
              <a:t>12</a:t>
            </a:r>
            <a:r>
              <a:rPr lang="en-US" sz="1800" dirty="0">
                <a:solidFill>
                  <a:srgbClr val="FF0000"/>
                </a:solidFill>
              </a:rPr>
              <a:t>C(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>
                <a:solidFill>
                  <a:srgbClr val="FF0000"/>
                </a:solidFill>
              </a:rPr>
              <a:t>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16</a:t>
            </a:r>
            <a:r>
              <a:rPr lang="en-US" sz="1800" dirty="0">
                <a:solidFill>
                  <a:srgbClr val="FF0000"/>
                </a:solidFill>
              </a:rPr>
              <a:t>O</a:t>
            </a:r>
          </a:p>
          <a:p>
            <a:r>
              <a:rPr lang="en-US" sz="2000" dirty="0"/>
              <a:t>s process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</a:p>
          <a:p>
            <a:pPr lvl="1"/>
            <a:r>
              <a:rPr lang="en-US" sz="1800" baseline="30000" dirty="0">
                <a:solidFill>
                  <a:srgbClr val="FF0000"/>
                </a:solidFill>
              </a:rPr>
              <a:t>13</a:t>
            </a:r>
            <a:r>
              <a:rPr lang="en-US" sz="1800" dirty="0">
                <a:solidFill>
                  <a:srgbClr val="FF0000"/>
                </a:solidFill>
              </a:rPr>
              <a:t>C(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>
                <a:solidFill>
                  <a:srgbClr val="FF0000"/>
                </a:solidFill>
              </a:rPr>
              <a:t>,n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16</a:t>
            </a:r>
            <a:r>
              <a:rPr lang="en-US" sz="1800" dirty="0">
                <a:solidFill>
                  <a:srgbClr val="FF0000"/>
                </a:solidFill>
              </a:rPr>
              <a:t>O, </a:t>
            </a:r>
            <a:r>
              <a:rPr lang="en-US" sz="1800" baseline="30000" dirty="0">
                <a:solidFill>
                  <a:srgbClr val="FF0000"/>
                </a:solidFill>
              </a:rPr>
              <a:t>22</a:t>
            </a:r>
            <a:r>
              <a:rPr lang="en-US" sz="1800" dirty="0">
                <a:solidFill>
                  <a:srgbClr val="FF0000"/>
                </a:solidFill>
              </a:rPr>
              <a:t>Ne(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>
                <a:solidFill>
                  <a:srgbClr val="FF0000"/>
                </a:solidFill>
              </a:rPr>
              <a:t>,n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25</a:t>
            </a:r>
            <a:r>
              <a:rPr lang="en-US" sz="1800" dirty="0">
                <a:solidFill>
                  <a:srgbClr val="FF0000"/>
                </a:solidFill>
              </a:rPr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68940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7202"/>
            <a:ext cx="4315256" cy="5272009"/>
          </a:xfrm>
        </p:spPr>
        <p:txBody>
          <a:bodyPr>
            <a:normAutofit/>
          </a:bodyPr>
          <a:lstStyle/>
          <a:p>
            <a:r>
              <a:rPr lang="en-US" dirty="0" smtClean="0"/>
              <a:t>GINGER</a:t>
            </a:r>
          </a:p>
          <a:p>
            <a:pPr lvl="1"/>
            <a:r>
              <a:rPr lang="en-US" dirty="0" smtClean="0"/>
              <a:t>Ring-laser to probe </a:t>
            </a:r>
            <a:r>
              <a:rPr lang="en-US" dirty="0" err="1" smtClean="0"/>
              <a:t>Lense-Thirring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Cosmic Silence</a:t>
            </a:r>
          </a:p>
          <a:p>
            <a:pPr lvl="1"/>
            <a:r>
              <a:rPr lang="en-US" dirty="0" smtClean="0"/>
              <a:t>Study effect of very low radiation doses on cells, fleas, …</a:t>
            </a:r>
          </a:p>
          <a:p>
            <a:pPr lvl="1"/>
            <a:r>
              <a:rPr lang="en-US" dirty="0" smtClean="0"/>
              <a:t>Test Linear </a:t>
            </a:r>
            <a:r>
              <a:rPr lang="en-US" dirty="0"/>
              <a:t>N</a:t>
            </a:r>
            <a:r>
              <a:rPr lang="en-US" dirty="0" smtClean="0"/>
              <a:t>o Threshold model</a:t>
            </a:r>
          </a:p>
          <a:p>
            <a:r>
              <a:rPr lang="en-US" dirty="0" smtClean="0"/>
              <a:t>ERMES-W</a:t>
            </a:r>
          </a:p>
          <a:p>
            <a:pPr lvl="1"/>
            <a:r>
              <a:rPr lang="en-US" dirty="0" smtClean="0"/>
              <a:t>Primary resources, global geodynamic…</a:t>
            </a:r>
          </a:p>
          <a:p>
            <a:r>
              <a:rPr lang="en-US" dirty="0" smtClean="0"/>
              <a:t>VIP</a:t>
            </a:r>
          </a:p>
          <a:p>
            <a:pPr lvl="1"/>
            <a:r>
              <a:rPr lang="en-US" dirty="0" smtClean="0"/>
              <a:t>Test Pauli Exclusion Principle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LNGS General, Multidisciplinary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070" y="987202"/>
            <a:ext cx="2858930" cy="2138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37" y="3125859"/>
            <a:ext cx="2871563" cy="32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4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 Years Old LRT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528</Words>
  <Application>Microsoft Macintosh PowerPoint</Application>
  <PresentationFormat>On-screen Show (4:3)</PresentationFormat>
  <Paragraphs>104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Laboratori Nazionali del Gran Sasso</vt:lpstr>
      <vt:lpstr>Laboratori Nazionali del Gran Sasso</vt:lpstr>
      <vt:lpstr>LNGS</vt:lpstr>
      <vt:lpstr>LNGS Activities</vt:lpstr>
      <vt:lpstr>LNGS Neutrino</vt:lpstr>
      <vt:lpstr>LNGS Dark Matter</vt:lpstr>
      <vt:lpstr>LNGS Nuclear Astrophysics</vt:lpstr>
      <vt:lpstr>LNGS General, Multidisciplinary</vt:lpstr>
      <vt:lpstr>2000 Years Old LRT</vt:lpstr>
    </vt:vector>
  </TitlesOfParts>
  <Company>LNGS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UG Laboratories</dc:title>
  <dc:creator>Stefano Ragazzi</dc:creator>
  <cp:lastModifiedBy>Stefano Ragazzi</cp:lastModifiedBy>
  <cp:revision>46</cp:revision>
  <dcterms:created xsi:type="dcterms:W3CDTF">2015-03-17T13:26:56Z</dcterms:created>
  <dcterms:modified xsi:type="dcterms:W3CDTF">2015-05-07T07:02:41Z</dcterms:modified>
</cp:coreProperties>
</file>