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</p:sldMasterIdLst>
  <p:notesMasterIdLst>
    <p:notesMasterId r:id="rId30"/>
  </p:notesMasterIdLst>
  <p:sldIdLst>
    <p:sldId id="285" r:id="rId2"/>
    <p:sldId id="286" r:id="rId3"/>
    <p:sldId id="259" r:id="rId4"/>
    <p:sldId id="291" r:id="rId5"/>
    <p:sldId id="302" r:id="rId6"/>
    <p:sldId id="283" r:id="rId7"/>
    <p:sldId id="284" r:id="rId8"/>
    <p:sldId id="303" r:id="rId9"/>
    <p:sldId id="289" r:id="rId10"/>
    <p:sldId id="301" r:id="rId11"/>
    <p:sldId id="295" r:id="rId12"/>
    <p:sldId id="270" r:id="rId13"/>
    <p:sldId id="297" r:id="rId14"/>
    <p:sldId id="282" r:id="rId15"/>
    <p:sldId id="264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9" r:id="rId27"/>
    <p:sldId id="280" r:id="rId28"/>
    <p:sldId id="281" r:id="rId29"/>
  </p:sldIdLst>
  <p:sldSz cx="13004800" cy="9753600"/>
  <p:notesSz cx="6858000" cy="9144000"/>
  <p:defaultTextStyle>
    <a:lvl1pPr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1pPr>
    <a:lvl2pPr indent="228553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2pPr>
    <a:lvl3pPr indent="457105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3pPr>
    <a:lvl4pPr indent="685658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4pPr>
    <a:lvl5pPr indent="914213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5pPr>
    <a:lvl6pPr indent="1142766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6pPr>
    <a:lvl7pPr indent="1371319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7pPr>
    <a:lvl8pPr indent="1599875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8pPr>
    <a:lvl9pPr indent="1828424" algn="ctr" defTabSz="457105">
      <a:defRPr sz="3000">
        <a:solidFill>
          <a:srgbClr val="363929"/>
        </a:solidFill>
        <a:latin typeface="+mn-lt"/>
        <a:ea typeface="+mn-ea"/>
        <a:cs typeface="+mn-cs"/>
        <a:sym typeface="Opti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7D39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254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252F36"/>
              </a:solidFill>
              <a:prstDash val="solid"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solidFill>
                <a:srgbClr val="252F36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38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8A8F">
              <a:alpha val="7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363D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363D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BF8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4C4C4"/>
              </a:solidFill>
              <a:prstDash val="solid"/>
              <a:miter lim="400000"/>
            </a:ln>
          </a:left>
          <a:right>
            <a:ln w="12700" cap="flat">
              <a:solidFill>
                <a:srgbClr val="C4C4C4"/>
              </a:solidFill>
              <a:prstDash val="solid"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solidFill>
                <a:srgbClr val="C4C4C4"/>
              </a:solidFill>
              <a:prstDash val="solid"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4C4C4"/>
              </a:solidFill>
              <a:prstDash val="solid"/>
              <a:miter lim="400000"/>
            </a:ln>
          </a:top>
          <a:bottom>
            <a:ln w="12700" cap="flat">
              <a:solidFill>
                <a:srgbClr val="C4C4C4"/>
              </a:solidFill>
              <a:prstDash val="solid"/>
              <a:miter lim="400000"/>
            </a:ln>
          </a:bottom>
          <a:insideH>
            <a:ln w="12700" cap="flat">
              <a:solidFill>
                <a:srgbClr val="C4C4C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8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1914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CBCBCB">
                  <a:alpha val="81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1914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3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52F36"/>
              </a:solidFill>
              <a:prstDash val="solid"/>
              <a:miter lim="400000"/>
            </a:ln>
          </a:right>
          <a:top>
            <a:ln w="12700" cap="flat">
              <a:solidFill>
                <a:srgbClr val="252F36"/>
              </a:solidFill>
              <a:prstDash val="solid"/>
              <a:miter lim="400000"/>
            </a:ln>
          </a:top>
          <a:bottom>
            <a:ln w="12700" cap="flat">
              <a:solidFill>
                <a:srgbClr val="252F36"/>
              </a:solidFill>
              <a:prstDash val="solid"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252F3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6F6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AAAAA">
              <a:alpha val="20000"/>
            </a:srgbClr>
          </a:solidFill>
        </a:fill>
      </a:tcStyle>
    </a:band2H>
    <a:firstCol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63929"/>
        </a:fontRef>
        <a:srgbClr val="36392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1376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image" Target="../media/image21.wmf"/><Relationship Id="rId3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96167038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53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05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658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213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766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319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875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424" defTabSz="457105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79AA0099-1B19-4072-8E59-B6765E697152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0412" cy="3427413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FCA2E2-2624-4474-A3B6-B1EACA4719D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29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FCA2E2-2624-4474-A3B6-B1EACA4719D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22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92442" y="585216"/>
            <a:ext cx="11619917" cy="8583168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480" y="1598506"/>
            <a:ext cx="10442223" cy="2736427"/>
          </a:xfrm>
        </p:spPr>
        <p:txBody>
          <a:bodyPr anchor="b" anchorCtr="0">
            <a:noAutofit/>
          </a:bodyPr>
          <a:lstStyle>
            <a:lvl1pPr>
              <a:defRPr sz="77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480" y="4876800"/>
            <a:ext cx="10442223" cy="2492587"/>
          </a:xfrm>
        </p:spPr>
        <p:txBody>
          <a:bodyPr vert="horz" lIns="130046" tIns="65023" rIns="130046" bIns="65023" rtlCol="0">
            <a:normAutofit/>
          </a:bodyPr>
          <a:lstStyle>
            <a:lvl1pPr marL="0" indent="0" algn="ctr" defTabSz="1300460" rtl="0" eaLnBrk="1" latinLnBrk="0" hangingPunct="1">
              <a:spcBef>
                <a:spcPts val="427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987" y="8708117"/>
            <a:ext cx="3034453" cy="368806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19627" y="8708116"/>
            <a:ext cx="4118187" cy="36666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60534" y="8708116"/>
            <a:ext cx="1083733" cy="386081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98" y="2409712"/>
            <a:ext cx="4278490" cy="1300480"/>
          </a:xfrm>
        </p:spPr>
        <p:txBody>
          <a:bodyPr anchor="b">
            <a:normAutofit/>
          </a:bodyPr>
          <a:lstStyle>
            <a:lvl1pPr algn="l">
              <a:defRPr sz="4000" b="0"/>
            </a:lvl1pPr>
          </a:lstStyle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5831" y="866987"/>
            <a:ext cx="5852160" cy="7773530"/>
          </a:xfrm>
        </p:spPr>
        <p:txBody>
          <a:bodyPr>
            <a:normAutofit/>
          </a:bodyPr>
          <a:lstStyle>
            <a:lvl1pPr>
              <a:defRPr sz="3400" baseline="0"/>
            </a:lvl1pPr>
            <a:lvl2pPr>
              <a:defRPr sz="3100" baseline="0"/>
            </a:lvl2pPr>
            <a:lvl3pPr>
              <a:defRPr sz="2800" baseline="0"/>
            </a:lvl3pPr>
            <a:lvl4pPr>
              <a:defRPr sz="2600" baseline="0"/>
            </a:lvl4pPr>
            <a:lvl5pPr>
              <a:defRPr sz="2600" baseline="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098" y="3800637"/>
            <a:ext cx="4278490" cy="483987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853"/>
              </a:spcBef>
              <a:buNone/>
              <a:defRPr sz="23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501891" y="441064"/>
            <a:ext cx="4833902" cy="1713653"/>
          </a:xfrm>
        </p:spPr>
        <p:txBody>
          <a:bodyPr>
            <a:normAutofit/>
          </a:bodyPr>
          <a:lstStyle>
            <a:lvl1pPr>
              <a:buNone/>
              <a:defRPr sz="26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279" y="2405888"/>
            <a:ext cx="4278579" cy="130048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0395" y="871502"/>
            <a:ext cx="5852160" cy="7776870"/>
          </a:xfrm>
        </p:spPr>
        <p:txBody>
          <a:bodyPr>
            <a:normAutofit/>
          </a:bodyPr>
          <a:lstStyle>
            <a:lvl1pPr marL="0" indent="0">
              <a:buNone/>
              <a:defRPr sz="34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279" y="3797401"/>
            <a:ext cx="4278579" cy="4837786"/>
          </a:xfrm>
        </p:spPr>
        <p:txBody>
          <a:bodyPr vert="horz" lIns="130046" tIns="65023" rIns="130046" bIns="65023" rtlCol="0">
            <a:normAutofit/>
          </a:bodyPr>
          <a:lstStyle>
            <a:lvl1pPr marL="0" indent="0">
              <a:lnSpc>
                <a:spcPct val="120000"/>
              </a:lnSpc>
              <a:spcBef>
                <a:spcPts val="853"/>
              </a:spcBef>
              <a:buNone/>
              <a:defRPr sz="2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l" defTabSz="1300460" rtl="0" eaLnBrk="1" latinLnBrk="0" hangingPunct="1">
              <a:lnSpc>
                <a:spcPct val="120000"/>
              </a:lnSpc>
              <a:spcBef>
                <a:spcPts val="2844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278" y="6098232"/>
            <a:ext cx="11409034" cy="1303030"/>
          </a:xfrm>
        </p:spPr>
        <p:txBody>
          <a:bodyPr anchor="b">
            <a:noAutofit/>
          </a:bodyPr>
          <a:lstStyle>
            <a:lvl1pPr algn="l">
              <a:defRPr sz="5100" b="0"/>
            </a:lvl1pPr>
          </a:lstStyle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6805" y="471743"/>
            <a:ext cx="11977421" cy="5380417"/>
          </a:xfrm>
        </p:spPr>
        <p:txBody>
          <a:bodyPr>
            <a:normAutofit/>
          </a:bodyPr>
          <a:lstStyle>
            <a:lvl1pPr marL="0" indent="0">
              <a:buNone/>
              <a:defRPr sz="34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278" y="7496885"/>
            <a:ext cx="11409034" cy="1440727"/>
          </a:xfrm>
        </p:spPr>
        <p:txBody>
          <a:bodyPr vert="horz" lIns="130046" tIns="65023" rIns="130046" bIns="65023" rtlCol="0">
            <a:normAutofit/>
          </a:bodyPr>
          <a:lstStyle>
            <a:lvl1pPr marL="0" indent="0">
              <a:spcBef>
                <a:spcPts val="0"/>
              </a:spcBef>
              <a:buNone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l" defTabSz="1300460" rtl="0" eaLnBrk="1" latinLnBrk="0" hangingPunct="1">
              <a:lnSpc>
                <a:spcPct val="120000"/>
              </a:lnSpc>
              <a:spcBef>
                <a:spcPts val="2844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512213" y="866988"/>
            <a:ext cx="2014468" cy="7845778"/>
          </a:xfrm>
        </p:spPr>
        <p:txBody>
          <a:bodyPr vert="eaVert">
            <a:normAutofit/>
          </a:bodyPr>
          <a:lstStyle>
            <a:lvl1pPr>
              <a:defRPr sz="51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361" y="866988"/>
            <a:ext cx="8931238" cy="784577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2442" y="585216"/>
            <a:ext cx="11619917" cy="8583168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61" y="4895925"/>
            <a:ext cx="10446737" cy="2180217"/>
          </a:xfrm>
        </p:spPr>
        <p:txBody>
          <a:bodyPr anchor="b" anchorCtr="0">
            <a:normAutofit/>
          </a:bodyPr>
          <a:lstStyle>
            <a:lvl1pPr>
              <a:defRPr sz="77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161" y="7152640"/>
            <a:ext cx="10446737" cy="1408853"/>
          </a:xfrm>
        </p:spPr>
        <p:txBody>
          <a:bodyPr>
            <a:normAutofit/>
          </a:bodyPr>
          <a:lstStyle>
            <a:lvl1pPr marL="0" indent="0" algn="ctr">
              <a:spcBef>
                <a:spcPts val="427"/>
              </a:spcBef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9613" y="8708117"/>
            <a:ext cx="3034453" cy="368806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19627" y="8710259"/>
            <a:ext cx="4118187" cy="36666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905234" y="758614"/>
            <a:ext cx="11145114" cy="4023360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1" y="1950720"/>
            <a:ext cx="10446737" cy="2384213"/>
          </a:xfrm>
        </p:spPr>
        <p:txBody>
          <a:bodyPr anchor="b" anchorCtr="0">
            <a:noAutofit/>
          </a:bodyPr>
          <a:lstStyle>
            <a:lvl1pPr algn="ctr">
              <a:defRPr sz="77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1" y="4458050"/>
            <a:ext cx="10446737" cy="2133599"/>
          </a:xfrm>
        </p:spPr>
        <p:txBody>
          <a:bodyPr anchor="t" anchorCtr="0"/>
          <a:lstStyle>
            <a:lvl1pPr marL="0" indent="0" algn="ctr">
              <a:spcBef>
                <a:spcPts val="427"/>
              </a:spcBef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58" y="3054775"/>
            <a:ext cx="5071872" cy="55857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2" y="3054775"/>
            <a:ext cx="5071872" cy="558574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273" y="2430564"/>
            <a:ext cx="5071872" cy="118400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427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273" y="3684695"/>
            <a:ext cx="5071872" cy="495582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33655" y="2430564"/>
            <a:ext cx="5071872" cy="1184004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427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33655" y="3684695"/>
            <a:ext cx="5071872" cy="495582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60096" y="247039"/>
            <a:ext cx="12484608" cy="9259523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098" y="1663846"/>
            <a:ext cx="4278490" cy="1300480"/>
          </a:xfrm>
        </p:spPr>
        <p:txBody>
          <a:bodyPr anchor="b">
            <a:normAutofit/>
          </a:bodyPr>
          <a:lstStyle>
            <a:lvl1pPr algn="l">
              <a:defRPr sz="4000" b="0"/>
            </a:lvl1pPr>
          </a:lstStyle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5831" y="866987"/>
            <a:ext cx="5852160" cy="7773530"/>
          </a:xfrm>
        </p:spPr>
        <p:txBody>
          <a:bodyPr>
            <a:normAutofit/>
          </a:bodyPr>
          <a:lstStyle>
            <a:lvl1pPr>
              <a:defRPr sz="3400" baseline="0"/>
            </a:lvl1pPr>
            <a:lvl2pPr>
              <a:defRPr sz="3100" baseline="0"/>
            </a:lvl2pPr>
            <a:lvl3pPr>
              <a:defRPr sz="2800" baseline="0"/>
            </a:lvl3pPr>
            <a:lvl4pPr>
              <a:defRPr sz="2600" baseline="0"/>
            </a:lvl4pPr>
            <a:lvl5pPr>
              <a:defRPr sz="2600" baseline="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098" y="3054775"/>
            <a:ext cx="4278490" cy="4639734"/>
          </a:xfrm>
        </p:spPr>
        <p:txBody>
          <a:bodyPr vert="horz" lIns="130046" tIns="65023" rIns="130046" bIns="65023" rtlCol="0">
            <a:normAutofit/>
          </a:bodyPr>
          <a:lstStyle>
            <a:lvl1pPr marL="0" indent="0">
              <a:lnSpc>
                <a:spcPct val="120000"/>
              </a:lnSpc>
              <a:spcBef>
                <a:spcPts val="853"/>
              </a:spcBef>
              <a:buNone/>
              <a:defRPr sz="2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marL="0" lvl="0" indent="0" algn="l" defTabSz="1300460" rtl="0" eaLnBrk="1" latinLnBrk="0" hangingPunct="1">
              <a:lnSpc>
                <a:spcPct val="110000"/>
              </a:lnSpc>
              <a:spcBef>
                <a:spcPts val="2844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0161" y="347247"/>
            <a:ext cx="10446737" cy="1905564"/>
          </a:xfrm>
          <a:prstGeom prst="rect">
            <a:avLst/>
          </a:prstGeom>
        </p:spPr>
        <p:txBody>
          <a:bodyPr vert="horz" lIns="130046" tIns="65023" rIns="130046" bIns="65023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034455"/>
            <a:ext cx="10446738" cy="5592064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795" y="9061819"/>
            <a:ext cx="3034453" cy="368806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D728701E-CAF4-4159-9B3E-41C86DFFA30D}" type="datetimeFigureOut">
              <a:rPr lang="en-US" smtClean="0"/>
              <a:t>26/02/15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74795" y="9061818"/>
            <a:ext cx="4118187" cy="366663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marL="0" algn="r" defTabSz="1300460" rtl="0" eaLnBrk="1" latinLnBrk="0" hangingPunct="1">
              <a:defRPr sz="17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60534" y="9040143"/>
            <a:ext cx="1083733" cy="386081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marL="0" algn="ctr" defTabSz="1300460" rtl="0" eaLnBrk="1" latinLnBrk="0" hangingPunct="1">
              <a:defRPr sz="17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defTabSz="1300460" rtl="0" eaLnBrk="1" latinLnBrk="0" hangingPunct="1">
        <a:spcBef>
          <a:spcPct val="0"/>
        </a:spcBef>
        <a:buNone/>
        <a:defRPr sz="6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ts val="2844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3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24077" indent="-325115" algn="l" defTabSz="1300460" rtl="0" eaLnBrk="1" latinLnBrk="0" hangingPunct="1">
        <a:spcBef>
          <a:spcPts val="853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3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9192" indent="-325115" algn="l" defTabSz="1300460" rtl="0" eaLnBrk="1" latinLnBrk="0" hangingPunct="1">
        <a:spcBef>
          <a:spcPts val="853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474307" indent="-325115" algn="l" defTabSz="1300460" rtl="0" eaLnBrk="1" latinLnBrk="0" hangingPunct="1">
        <a:spcBef>
          <a:spcPts val="853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99421" indent="-325115" algn="l" defTabSz="1300460" rtl="0" eaLnBrk="1" latinLnBrk="0" hangingPunct="1">
        <a:spcBef>
          <a:spcPts val="853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13247" indent="-325115" algn="l" defTabSz="130046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26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436105" indent="-325115" algn="l" defTabSz="130046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26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770251" indent="-325115" algn="l" defTabSz="130046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26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93107" indent="-325115" algn="l" defTabSz="130046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26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1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SPARC_LAB</a:t>
            </a:r>
            <a:br>
              <a:rPr lang="en-US" dirty="0" smtClean="0"/>
            </a:br>
            <a:r>
              <a:rPr lang="en-US" dirty="0" smtClean="0"/>
              <a:t>Thomson source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C. </a:t>
            </a:r>
            <a:r>
              <a:rPr lang="en-US" dirty="0" smtClean="0"/>
              <a:t>Vaccarezza</a:t>
            </a:r>
          </a:p>
          <a:p>
            <a:r>
              <a:rPr lang="en-US" dirty="0" smtClean="0"/>
              <a:t>on behalf of the SPARC_LAB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4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0" y="0"/>
            <a:ext cx="12835200" cy="2275840"/>
          </a:xfrm>
        </p:spPr>
        <p:txBody>
          <a:bodyPr/>
          <a:lstStyle/>
          <a:p>
            <a:r>
              <a:rPr lang="it-IT" dirty="0" smtClean="0"/>
              <a:t>The Thomson Interaction laser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6" y="4937852"/>
            <a:ext cx="4894155" cy="376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601" y="8703056"/>
            <a:ext cx="5242560" cy="74413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000" dirty="0"/>
              <a:t>Spectra of the collected radiation for pulses of duration 3, 6, </a:t>
            </a:r>
            <a:r>
              <a:rPr lang="en-US" sz="2000" dirty="0"/>
              <a:t>9, </a:t>
            </a:r>
            <a:r>
              <a:rPr lang="it-IT" sz="2000" dirty="0"/>
              <a:t>and </a:t>
            </a:r>
            <a:r>
              <a:rPr lang="it-IT" sz="2000" dirty="0"/>
              <a:t>12 ps.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3" y="4677518"/>
            <a:ext cx="4856479" cy="389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633354" y="3148218"/>
                <a:ext cx="1752799" cy="654536"/>
              </a:xfrm>
              <a:prstGeom prst="rect">
                <a:avLst/>
              </a:prstGeom>
              <a:noFill/>
            </p:spPr>
            <p:txBody>
              <a:bodyPr wrap="none" lIns="130046" tIns="65023" rIns="130046" bIns="65023" rtlCol="0">
                <a:spAutoFit/>
              </a:bodyPr>
              <a:lstStyle/>
              <a:p>
                <a:r>
                  <a:rPr lang="it-IT" sz="3400" dirty="0" smtClean="0">
                    <a:solidFill>
                      <a:srgbClr val="FF0000"/>
                    </a:solidFill>
                  </a:rPr>
                  <a:t>for </a:t>
                </a:r>
                <a14:m/>
                <a:r>
                  <a:rPr lang="it-IT" sz="3400" dirty="0">
                    <a:solidFill>
                      <a:srgbClr val="FF0000"/>
                    </a:solidFill>
                  </a:rPr>
                  <a:t> </a:t>
                </a:r>
                <a:endParaRPr lang="it-IT" sz="3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354" y="3148218"/>
                <a:ext cx="1752799" cy="6545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/>
          <p:cNvSpPr/>
          <p:nvPr/>
        </p:nvSpPr>
        <p:spPr>
          <a:xfrm>
            <a:off x="5636911" y="2576784"/>
            <a:ext cx="1807161" cy="47416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6337820" y="8396649"/>
            <a:ext cx="6666981" cy="135695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000" dirty="0"/>
              <a:t>Spectral–angular (integrated in the azimuthal angle </a:t>
            </a:r>
            <a:r>
              <a:rPr lang="en-US" sz="2000" i="1" dirty="0"/>
              <a:t>φ</a:t>
            </a:r>
            <a:r>
              <a:rPr lang="en-US" sz="2000" dirty="0"/>
              <a:t>) distribution </a:t>
            </a:r>
            <a:r>
              <a:rPr lang="en-US" sz="2000" dirty="0"/>
              <a:t>of the </a:t>
            </a:r>
            <a:r>
              <a:rPr lang="en-US" sz="2000" dirty="0"/>
              <a:t>collected radiation for the optimized parameters </a:t>
            </a:r>
            <a:r>
              <a:rPr lang="en-US" sz="2000" i="1" dirty="0"/>
              <a:t>w </a:t>
            </a:r>
            <a:r>
              <a:rPr lang="en-US" sz="2000" dirty="0"/>
              <a:t>= 15 </a:t>
            </a:r>
            <a:r>
              <a:rPr lang="en-US" sz="2000" i="1" dirty="0"/>
              <a:t>μ</a:t>
            </a:r>
            <a:r>
              <a:rPr lang="en-US" sz="2000" dirty="0"/>
              <a:t>m and </a:t>
            </a:r>
            <a:r>
              <a:rPr lang="en-US" sz="2000" dirty="0"/>
              <a:t>duration </a:t>
            </a:r>
            <a:r>
              <a:rPr lang="en-US" sz="2000" i="1" dirty="0"/>
              <a:t>T </a:t>
            </a:r>
            <a:r>
              <a:rPr lang="en-US" sz="2000" dirty="0"/>
              <a:t>= 6 ps, where </a:t>
            </a:r>
            <a:r>
              <a:rPr lang="en-US" sz="2000" dirty="0"/>
              <a:t>    </a:t>
            </a:r>
            <a:r>
              <a:rPr lang="en-US" sz="2000" i="1" dirty="0"/>
              <a:t>ϑ</a:t>
            </a:r>
            <a:r>
              <a:rPr lang="en-US" sz="2000" baseline="-25000" dirty="0"/>
              <a:t>M</a:t>
            </a:r>
            <a:r>
              <a:rPr lang="en-US" sz="2000" dirty="0"/>
              <a:t> </a:t>
            </a:r>
            <a:r>
              <a:rPr lang="en-US" sz="2000" dirty="0"/>
              <a:t>= 8 mrad</a:t>
            </a:r>
            <a:endParaRPr lang="it-IT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09" y="2415528"/>
            <a:ext cx="4365656" cy="23798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1235" y="2396782"/>
            <a:ext cx="4331131" cy="236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"/>
    </mc:Choice>
    <mc:Fallback xmlns="">
      <p:transition spd="slow" advTm="4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ttangolo 9"/>
          <p:cNvSpPr>
            <a:spLocks noChangeArrowheads="1"/>
          </p:cNvSpPr>
          <p:nvPr/>
        </p:nvSpPr>
        <p:spPr bwMode="auto">
          <a:xfrm>
            <a:off x="666045" y="1334676"/>
            <a:ext cx="8498276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r>
              <a:rPr lang="en-US" sz="23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2007 measured beams</a:t>
            </a:r>
          </a:p>
          <a:p>
            <a:r>
              <a:rPr lang="en-US" sz="2300" i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ε</a:t>
            </a:r>
            <a:r>
              <a:rPr lang="en-US" sz="2300" i="1" baseline="-25000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x,y</a:t>
            </a:r>
            <a:r>
              <a:rPr lang="en-US" sz="23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= 2.7 mm-</a:t>
            </a:r>
            <a:r>
              <a:rPr lang="en-US" sz="2300" i="1" dirty="0" err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mrad</a:t>
            </a:r>
            <a:r>
              <a:rPr lang="en-US" sz="23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(at  first TW Cavity entrance)</a:t>
            </a:r>
            <a:endParaRPr lang="it-IT" sz="2300" i="1" dirty="0">
              <a:latin typeface="Calibri" pitchFamily="34" charset="0"/>
            </a:endParaRPr>
          </a:p>
        </p:txBody>
      </p:sp>
      <p:sp>
        <p:nvSpPr>
          <p:cNvPr id="2052" name="CasellaDiTesto 12"/>
          <p:cNvSpPr txBox="1">
            <a:spLocks noChangeArrowheads="1"/>
          </p:cNvSpPr>
          <p:nvPr/>
        </p:nvSpPr>
        <p:spPr bwMode="auto">
          <a:xfrm>
            <a:off x="433927" y="3224107"/>
            <a:ext cx="2069517" cy="5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b="1" i="1">
                <a:latin typeface="Calibri" pitchFamily="34" charset="0"/>
              </a:rPr>
              <a:t>120 MV/m</a:t>
            </a:r>
          </a:p>
        </p:txBody>
      </p:sp>
      <p:sp>
        <p:nvSpPr>
          <p:cNvPr id="2053" name="Rettangolo 12"/>
          <p:cNvSpPr>
            <a:spLocks noChangeArrowheads="1"/>
          </p:cNvSpPr>
          <p:nvPr/>
        </p:nvSpPr>
        <p:spPr bwMode="auto">
          <a:xfrm>
            <a:off x="4531843" y="3203788"/>
            <a:ext cx="1924921" cy="5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(S2)=90°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sp>
        <p:nvSpPr>
          <p:cNvPr id="2054" name="Rettangolo 15"/>
          <p:cNvSpPr>
            <a:spLocks noChangeArrowheads="1"/>
          </p:cNvSpPr>
          <p:nvPr/>
        </p:nvSpPr>
        <p:spPr bwMode="auto">
          <a:xfrm>
            <a:off x="2383978" y="3212819"/>
            <a:ext cx="1729931" cy="5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it-IT" b="1" i="1">
                <a:latin typeface="Calibri" pitchFamily="34" charset="0"/>
                <a:sym typeface="Symbol" pitchFamily="18" charset="2"/>
              </a:rPr>
              <a:t>(S1)=0°</a:t>
            </a:r>
            <a:r>
              <a:rPr lang="it-IT" b="1" i="1">
                <a:latin typeface="Calibri" pitchFamily="34" charset="0"/>
              </a:rPr>
              <a:t> </a:t>
            </a:r>
            <a:endParaRPr lang="it-IT">
              <a:latin typeface="Calibri" pitchFamily="34" charset="0"/>
            </a:endParaRPr>
          </a:p>
        </p:txBody>
      </p:sp>
      <p:pic>
        <p:nvPicPr>
          <p:cNvPr id="2055" name="Picture 5" descr="C:\Doc_Lavoro\Plasmonx\01_BeamLine\06_BeamLine_2009\05_beam-line_2009_apr_rif\03_Rock_Solid_30MeV\DATA\E_spr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58" y="5696374"/>
            <a:ext cx="5560906" cy="389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laser-gene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" y="3851769"/>
            <a:ext cx="2661921" cy="20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10"/>
          <p:cNvSpPr>
            <a:spLocks noChangeArrowheads="1"/>
          </p:cNvSpPr>
          <p:nvPr/>
        </p:nvSpPr>
        <p:spPr bwMode="auto">
          <a:xfrm>
            <a:off x="2474330" y="5594773"/>
            <a:ext cx="874153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pPr marL="487672" indent="-487672">
              <a:spcBef>
                <a:spcPct val="50000"/>
              </a:spcBef>
            </a:pPr>
            <a:r>
              <a:rPr lang="it-IT" sz="2000" b="1" i="1">
                <a:latin typeface="Calibri" pitchFamily="34" charset="0"/>
                <a:cs typeface="Times New Roman" pitchFamily="18" charset="0"/>
              </a:rPr>
              <a:t>t [ps]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526596" y="3955627"/>
            <a:ext cx="685299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pPr marL="487672" indent="-487672">
              <a:spcBef>
                <a:spcPct val="50000"/>
              </a:spcBef>
            </a:pPr>
            <a:r>
              <a:rPr lang="it-IT" sz="2000" b="1" i="1">
                <a:latin typeface="Calibri" pitchFamily="34" charset="0"/>
                <a:cs typeface="Times New Roman" pitchFamily="18" charset="0"/>
              </a:rPr>
              <a:t>Int.</a:t>
            </a:r>
          </a:p>
        </p:txBody>
      </p:sp>
      <p:sp>
        <p:nvSpPr>
          <p:cNvPr id="2059" name="Rectangle 10"/>
          <p:cNvSpPr>
            <a:spLocks noChangeArrowheads="1"/>
          </p:cNvSpPr>
          <p:nvPr/>
        </p:nvSpPr>
        <p:spPr bwMode="auto">
          <a:xfrm>
            <a:off x="601005" y="3648570"/>
            <a:ext cx="2787487" cy="4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pPr marL="487672" indent="-487672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Measured Laser-profile</a:t>
            </a:r>
          </a:p>
        </p:txBody>
      </p:sp>
      <p:sp>
        <p:nvSpPr>
          <p:cNvPr id="2060" name="Rettangolo 52"/>
          <p:cNvSpPr>
            <a:spLocks noChangeArrowheads="1"/>
          </p:cNvSpPr>
          <p:nvPr/>
        </p:nvSpPr>
        <p:spPr bwMode="auto">
          <a:xfrm>
            <a:off x="3659859" y="4057228"/>
            <a:ext cx="5095804" cy="153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marL="487672" indent="-487672"/>
            <a:r>
              <a:rPr lang="el-GR" sz="2300" i="1">
                <a:latin typeface="Calibri" pitchFamily="34" charset="0"/>
                <a:cs typeface="Times New Roman" pitchFamily="18" charset="0"/>
              </a:rPr>
              <a:t>ε</a:t>
            </a:r>
            <a:r>
              <a:rPr lang="it-IT" sz="2300" i="1" baseline="-25000">
                <a:latin typeface="Calibri" pitchFamily="34" charset="0"/>
                <a:cs typeface="Times New Roman" pitchFamily="18" charset="0"/>
              </a:rPr>
              <a:t>th</a:t>
            </a:r>
            <a:r>
              <a:rPr lang="it-IT" sz="2300" i="1">
                <a:latin typeface="Calibri" pitchFamily="34" charset="0"/>
                <a:cs typeface="Times New Roman" pitchFamily="18" charset="0"/>
              </a:rPr>
              <a:t>=1.2 mm-mrad (norm. </a:t>
            </a:r>
            <a:r>
              <a:rPr lang="el-GR" sz="2300" i="1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2300" i="1" baseline="-25000">
                <a:latin typeface="Calibri" pitchFamily="34" charset="0"/>
                <a:cs typeface="Times New Roman" pitchFamily="18" charset="0"/>
              </a:rPr>
              <a:t>x</a:t>
            </a:r>
            <a:r>
              <a:rPr lang="it-IT" sz="2300" i="1">
                <a:latin typeface="Calibri" pitchFamily="34" charset="0"/>
                <a:cs typeface="Times New Roman" pitchFamily="18" charset="0"/>
              </a:rPr>
              <a:t>= 1 mm)</a:t>
            </a:r>
          </a:p>
          <a:p>
            <a:pPr marL="487672" indent="-487672"/>
            <a:r>
              <a:rPr lang="el-GR" sz="2300" i="1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2300" i="1" baseline="-25000">
                <a:latin typeface="Calibri" pitchFamily="34" charset="0"/>
                <a:cs typeface="Times New Roman" pitchFamily="18" charset="0"/>
              </a:rPr>
              <a:t>t</a:t>
            </a:r>
            <a:r>
              <a:rPr lang="it-IT" sz="2300" i="1">
                <a:latin typeface="Calibri" pitchFamily="34" charset="0"/>
                <a:cs typeface="Times New Roman" pitchFamily="18" charset="0"/>
              </a:rPr>
              <a:t> = 6.5 psec</a:t>
            </a:r>
          </a:p>
          <a:p>
            <a:pPr marL="487672" indent="-487672"/>
            <a:r>
              <a:rPr lang="it-IT" sz="2300" i="1">
                <a:latin typeface="Calibri" pitchFamily="34" charset="0"/>
                <a:cs typeface="Times New Roman" pitchFamily="18" charset="0"/>
              </a:rPr>
              <a:t>Q</a:t>
            </a:r>
            <a:r>
              <a:rPr lang="it-IT" sz="2300" i="1" baseline="-25000">
                <a:latin typeface="Calibri" pitchFamily="34" charset="0"/>
                <a:cs typeface="Times New Roman" pitchFamily="18" charset="0"/>
              </a:rPr>
              <a:t>bunch</a:t>
            </a:r>
            <a:r>
              <a:rPr lang="it-IT" sz="2300" i="1">
                <a:latin typeface="Calibri" pitchFamily="34" charset="0"/>
                <a:cs typeface="Times New Roman" pitchFamily="18" charset="0"/>
              </a:rPr>
              <a:t> = 840 pC</a:t>
            </a:r>
          </a:p>
          <a:p>
            <a:pPr marL="487672" indent="-487672"/>
            <a:r>
              <a:rPr lang="el-GR" sz="2300" i="1">
                <a:latin typeface="Calibri" pitchFamily="34" charset="0"/>
                <a:cs typeface="Times New Roman" pitchFamily="18" charset="0"/>
              </a:rPr>
              <a:t>σ</a:t>
            </a:r>
            <a:r>
              <a:rPr lang="it-IT" sz="2300" i="1" baseline="-25000">
                <a:latin typeface="Calibri" pitchFamily="34" charset="0"/>
                <a:cs typeface="Times New Roman" pitchFamily="18" charset="0"/>
              </a:rPr>
              <a:t>x,y</a:t>
            </a:r>
            <a:r>
              <a:rPr lang="it-IT" sz="2300" i="1">
                <a:latin typeface="Calibri" pitchFamily="34" charset="0"/>
                <a:cs typeface="Times New Roman" pitchFamily="18" charset="0"/>
              </a:rPr>
              <a:t> = 0.57 mm</a:t>
            </a:r>
          </a:p>
        </p:txBody>
      </p:sp>
      <p:sp>
        <p:nvSpPr>
          <p:cNvPr id="2061" name="Rettangolo 53"/>
          <p:cNvSpPr>
            <a:spLocks noChangeArrowheads="1"/>
          </p:cNvSpPr>
          <p:nvPr/>
        </p:nvSpPr>
        <p:spPr bwMode="auto">
          <a:xfrm>
            <a:off x="7494138" y="5183858"/>
            <a:ext cx="4394748" cy="5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pPr marL="487672" indent="-487672">
              <a:spcBef>
                <a:spcPct val="50000"/>
              </a:spcBef>
            </a:pPr>
            <a:r>
              <a:rPr lang="en-US" b="1" i="1">
                <a:latin typeface="Calibri" pitchFamily="34" charset="0"/>
                <a:cs typeface="Times New Roman" pitchFamily="18" charset="0"/>
              </a:rPr>
              <a:t>Energy Spread Correction</a:t>
            </a:r>
          </a:p>
        </p:txBody>
      </p:sp>
      <p:grpSp>
        <p:nvGrpSpPr>
          <p:cNvPr id="2062" name="Gruppo 58"/>
          <p:cNvGrpSpPr>
            <a:grpSpLocks/>
          </p:cNvGrpSpPr>
          <p:nvPr/>
        </p:nvGrpSpPr>
        <p:grpSpPr bwMode="auto">
          <a:xfrm>
            <a:off x="751840" y="1871699"/>
            <a:ext cx="8823396" cy="1451750"/>
            <a:chOff x="528535" y="1315449"/>
            <a:chExt cx="6203705" cy="1021022"/>
          </a:xfrm>
        </p:grpSpPr>
        <p:grpSp>
          <p:nvGrpSpPr>
            <p:cNvPr id="2073" name="Gruppo 7"/>
            <p:cNvGrpSpPr>
              <a:grpSpLocks/>
            </p:cNvGrpSpPr>
            <p:nvPr/>
          </p:nvGrpSpPr>
          <p:grpSpPr bwMode="auto">
            <a:xfrm>
              <a:off x="528535" y="1315449"/>
              <a:ext cx="6178809" cy="1021022"/>
              <a:chOff x="438150" y="723900"/>
              <a:chExt cx="6178809" cy="1021022"/>
            </a:xfrm>
          </p:grpSpPr>
          <p:pic>
            <p:nvPicPr>
              <p:cNvPr id="208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285"/>
              <a:stretch>
                <a:fillRect/>
              </a:stretch>
            </p:blipFill>
            <p:spPr bwMode="auto">
              <a:xfrm>
                <a:off x="438150" y="723900"/>
                <a:ext cx="821482" cy="1019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2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5" t="42392"/>
              <a:stretch>
                <a:fillRect/>
              </a:stretch>
            </p:blipFill>
            <p:spPr bwMode="auto">
              <a:xfrm>
                <a:off x="1187624" y="1152638"/>
                <a:ext cx="3672407" cy="587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70" t="42392"/>
              <a:stretch>
                <a:fillRect/>
              </a:stretch>
            </p:blipFill>
            <p:spPr bwMode="auto">
              <a:xfrm>
                <a:off x="4888768" y="1157795"/>
                <a:ext cx="1728191" cy="587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74" name="Rettangolo 13"/>
            <p:cNvSpPr>
              <a:spLocks noChangeArrowheads="1"/>
            </p:cNvSpPr>
            <p:nvPr/>
          </p:nvSpPr>
          <p:spPr bwMode="auto">
            <a:xfrm>
              <a:off x="1469510" y="1902530"/>
              <a:ext cx="1472501" cy="38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</a:rPr>
                <a:t>11.0 MV/m 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2075" name="Rettangolo 14"/>
            <p:cNvSpPr>
              <a:spLocks noChangeArrowheads="1"/>
            </p:cNvSpPr>
            <p:nvPr/>
          </p:nvSpPr>
          <p:spPr bwMode="auto">
            <a:xfrm>
              <a:off x="3279749" y="1902530"/>
              <a:ext cx="1335403" cy="38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</a:rPr>
                <a:t>2.0 MV/m </a:t>
              </a:r>
              <a:endParaRPr lang="it-IT">
                <a:latin typeface="Calibri" pitchFamily="34" charset="0"/>
              </a:endParaRPr>
            </a:p>
          </p:txBody>
        </p:sp>
        <p:cxnSp>
          <p:nvCxnSpPr>
            <p:cNvPr id="18" name="Connettore 1 17"/>
            <p:cNvCxnSpPr/>
            <p:nvPr/>
          </p:nvCxnSpPr>
          <p:spPr>
            <a:xfrm flipV="1">
              <a:off x="5076542" y="1758474"/>
              <a:ext cx="1655698" cy="57641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/>
          </p:nvCxnSpPr>
          <p:spPr>
            <a:xfrm>
              <a:off x="5076542" y="1758474"/>
              <a:ext cx="1619186" cy="57641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8" name="Rettangolo 34"/>
            <p:cNvSpPr>
              <a:spLocks noChangeArrowheads="1"/>
            </p:cNvSpPr>
            <p:nvPr/>
          </p:nvSpPr>
          <p:spPr bwMode="auto">
            <a:xfrm>
              <a:off x="5583341" y="1465149"/>
              <a:ext cx="513956" cy="38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  <a:sym typeface="Symbol" pitchFamily="18" charset="2"/>
                </a:rPr>
                <a:t>Off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2079" name="Rettangolo 54"/>
            <p:cNvSpPr>
              <a:spLocks noChangeArrowheads="1"/>
            </p:cNvSpPr>
            <p:nvPr/>
          </p:nvSpPr>
          <p:spPr bwMode="auto">
            <a:xfrm>
              <a:off x="1406122" y="1522108"/>
              <a:ext cx="1794305" cy="38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  <a:sym typeface="Symbol" pitchFamily="18" charset="2"/>
                </a:rPr>
                <a:t>sol. embedded</a:t>
              </a:r>
              <a:endParaRPr lang="it-IT">
                <a:latin typeface="Calibri" pitchFamily="34" charset="0"/>
              </a:endParaRPr>
            </a:p>
          </p:txBody>
        </p:sp>
        <p:sp>
          <p:nvSpPr>
            <p:cNvPr id="2080" name="Rettangolo 55"/>
            <p:cNvSpPr>
              <a:spLocks noChangeArrowheads="1"/>
            </p:cNvSpPr>
            <p:nvPr/>
          </p:nvSpPr>
          <p:spPr bwMode="auto">
            <a:xfrm>
              <a:off x="3171638" y="1522108"/>
              <a:ext cx="1794305" cy="389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 i="1">
                  <a:latin typeface="Calibri" pitchFamily="34" charset="0"/>
                  <a:sym typeface="Symbol" pitchFamily="18" charset="2"/>
                </a:rPr>
                <a:t>sol. embedded</a:t>
              </a:r>
              <a:endParaRPr lang="it-IT">
                <a:latin typeface="Calibri" pitchFamily="34" charset="0"/>
              </a:endParaRPr>
            </a:p>
          </p:txBody>
        </p:sp>
      </p:grpSp>
      <p:grpSp>
        <p:nvGrpSpPr>
          <p:cNvPr id="2063" name="Gruppo 57"/>
          <p:cNvGrpSpPr>
            <a:grpSpLocks/>
          </p:cNvGrpSpPr>
          <p:nvPr/>
        </p:nvGrpSpPr>
        <p:grpSpPr bwMode="auto">
          <a:xfrm>
            <a:off x="454611" y="5992143"/>
            <a:ext cx="6143719" cy="3455263"/>
            <a:chOff x="320215" y="4212953"/>
            <a:chExt cx="4318812" cy="2430020"/>
          </a:xfrm>
        </p:grpSpPr>
        <p:grpSp>
          <p:nvGrpSpPr>
            <p:cNvPr id="2064" name="Gruppo 48"/>
            <p:cNvGrpSpPr>
              <a:grpSpLocks/>
            </p:cNvGrpSpPr>
            <p:nvPr/>
          </p:nvGrpSpPr>
          <p:grpSpPr bwMode="auto">
            <a:xfrm>
              <a:off x="320215" y="4212953"/>
              <a:ext cx="4318812" cy="2430020"/>
              <a:chOff x="320215" y="4212953"/>
              <a:chExt cx="4318812" cy="2430020"/>
            </a:xfrm>
          </p:grpSpPr>
          <p:sp>
            <p:nvSpPr>
              <p:cNvPr id="2066" name="Rectangle 10"/>
              <p:cNvSpPr>
                <a:spLocks noChangeArrowheads="1"/>
              </p:cNvSpPr>
              <p:nvPr/>
            </p:nvSpPr>
            <p:spPr bwMode="auto">
              <a:xfrm>
                <a:off x="2419571" y="6361583"/>
                <a:ext cx="547541" cy="281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487672" indent="-487672">
                  <a:spcBef>
                    <a:spcPct val="50000"/>
                  </a:spcBef>
                </a:pPr>
                <a:r>
                  <a:rPr lang="it-IT" sz="2000" b="1" i="1">
                    <a:latin typeface="Calibri" pitchFamily="34" charset="0"/>
                    <a:cs typeface="Times New Roman" pitchFamily="18" charset="0"/>
                  </a:rPr>
                  <a:t>z [m]</a:t>
                </a:r>
              </a:p>
            </p:txBody>
          </p:sp>
          <p:sp>
            <p:nvSpPr>
              <p:cNvPr id="2067" name="Rectangle 11"/>
              <p:cNvSpPr>
                <a:spLocks noChangeArrowheads="1"/>
              </p:cNvSpPr>
              <p:nvPr/>
            </p:nvSpPr>
            <p:spPr bwMode="auto">
              <a:xfrm rot="16200000">
                <a:off x="-143527" y="5182802"/>
                <a:ext cx="1208748" cy="28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487672" indent="-487672">
                  <a:spcBef>
                    <a:spcPct val="50000"/>
                  </a:spcBef>
                </a:pPr>
                <a:r>
                  <a:rPr lang="el-GR" sz="2000" b="1" i="1">
                    <a:latin typeface="Calibri" pitchFamily="34" charset="0"/>
                    <a:cs typeface="Times New Roman" pitchFamily="18" charset="0"/>
                  </a:rPr>
                  <a:t>ε</a:t>
                </a:r>
                <a:r>
                  <a:rPr lang="it-IT" sz="2000" b="1" i="1" baseline="-25000">
                    <a:latin typeface="Calibri" pitchFamily="34" charset="0"/>
                    <a:cs typeface="Times New Roman" pitchFamily="18" charset="0"/>
                  </a:rPr>
                  <a:t>x</a:t>
                </a:r>
                <a:r>
                  <a:rPr lang="it-IT" sz="2000" b="1" i="1">
                    <a:latin typeface="Calibri" pitchFamily="34" charset="0"/>
                    <a:cs typeface="Times New Roman" pitchFamily="18" charset="0"/>
                  </a:rPr>
                  <a:t> [mm-mrad]</a:t>
                </a:r>
                <a:endParaRPr lang="el-GR" sz="2000" b="1" i="1" baseline="-25000">
                  <a:latin typeface="Calibri" pitchFamily="34" charset="0"/>
                  <a:cs typeface="Times New Roman" pitchFamily="18" charset="0"/>
                </a:endParaRPr>
              </a:p>
            </p:txBody>
          </p:sp>
          <p:pic>
            <p:nvPicPr>
              <p:cNvPr id="2068" name="Picture 3" descr="C:\Doc_Lavoro\Plasmonx\01_BeamLine\06_BeamLine_2009\05_beam-line_2009_apr_rif\03_Rock_Solid_30MeV\DATA\emit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4356969"/>
                <a:ext cx="3744416" cy="1919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9" name="Rettangolo 43"/>
              <p:cNvSpPr>
                <a:spLocks noChangeArrowheads="1"/>
              </p:cNvSpPr>
              <p:nvPr/>
            </p:nvSpPr>
            <p:spPr bwMode="auto">
              <a:xfrm>
                <a:off x="703589" y="6157169"/>
                <a:ext cx="248820" cy="313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300" b="1" i="1">
                    <a:latin typeface="Calibri" pitchFamily="34" charset="0"/>
                    <a:sym typeface="Symbol" pitchFamily="18" charset="2"/>
                  </a:rPr>
                  <a:t>0</a:t>
                </a:r>
                <a:endParaRPr lang="it-IT" sz="2300">
                  <a:latin typeface="Calibri" pitchFamily="34" charset="0"/>
                </a:endParaRPr>
              </a:p>
            </p:txBody>
          </p:sp>
          <p:sp>
            <p:nvSpPr>
              <p:cNvPr id="2070" name="Rettangolo 44"/>
              <p:cNvSpPr>
                <a:spLocks noChangeArrowheads="1"/>
              </p:cNvSpPr>
              <p:nvPr/>
            </p:nvSpPr>
            <p:spPr bwMode="auto">
              <a:xfrm>
                <a:off x="4161071" y="6194493"/>
                <a:ext cx="350818" cy="313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300" b="1" i="1">
                    <a:latin typeface="Calibri" pitchFamily="34" charset="0"/>
                    <a:sym typeface="Symbol" pitchFamily="18" charset="2"/>
                  </a:rPr>
                  <a:t>12</a:t>
                </a:r>
                <a:endParaRPr lang="it-IT" sz="2300">
                  <a:latin typeface="Calibri" pitchFamily="34" charset="0"/>
                </a:endParaRPr>
              </a:p>
            </p:txBody>
          </p:sp>
          <p:sp>
            <p:nvSpPr>
              <p:cNvPr id="2071" name="Rettangolo 45"/>
              <p:cNvSpPr>
                <a:spLocks noChangeArrowheads="1"/>
              </p:cNvSpPr>
              <p:nvPr/>
            </p:nvSpPr>
            <p:spPr bwMode="auto">
              <a:xfrm>
                <a:off x="558743" y="4212953"/>
                <a:ext cx="248820" cy="313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300" b="1" i="1">
                    <a:latin typeface="Calibri" pitchFamily="34" charset="0"/>
                    <a:sym typeface="Symbol" pitchFamily="18" charset="2"/>
                  </a:rPr>
                  <a:t>6</a:t>
                </a:r>
                <a:endParaRPr lang="it-IT" sz="2300">
                  <a:latin typeface="Calibri" pitchFamily="34" charset="0"/>
                </a:endParaRPr>
              </a:p>
            </p:txBody>
          </p:sp>
          <p:sp>
            <p:nvSpPr>
              <p:cNvPr id="2072" name="Rettangolo 46"/>
              <p:cNvSpPr>
                <a:spLocks noChangeArrowheads="1"/>
              </p:cNvSpPr>
              <p:nvPr/>
            </p:nvSpPr>
            <p:spPr bwMode="auto">
              <a:xfrm>
                <a:off x="3650992" y="4861025"/>
                <a:ext cx="988035" cy="313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300" b="1" i="1">
                    <a:latin typeface="Calibri" pitchFamily="34" charset="0"/>
                    <a:sym typeface="Symbol" pitchFamily="18" charset="2"/>
                  </a:rPr>
                  <a:t>3 mm-rad</a:t>
                </a:r>
                <a:endParaRPr lang="it-IT" sz="2300">
                  <a:latin typeface="Calibri" pitchFamily="34" charset="0"/>
                </a:endParaRPr>
              </a:p>
            </p:txBody>
          </p:sp>
        </p:grpSp>
        <p:sp>
          <p:nvSpPr>
            <p:cNvPr id="2065" name="Rettangolo 56"/>
            <p:cNvSpPr>
              <a:spLocks noChangeArrowheads="1"/>
            </p:cNvSpPr>
            <p:nvPr/>
          </p:nvSpPr>
          <p:spPr bwMode="auto">
            <a:xfrm>
              <a:off x="1893250" y="4365104"/>
              <a:ext cx="1320228" cy="38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487672" indent="-487672">
                <a:spcBef>
                  <a:spcPct val="50000"/>
                </a:spcBef>
              </a:pPr>
              <a:r>
                <a:rPr lang="it-IT" b="1" i="1">
                  <a:latin typeface="Calibri" pitchFamily="34" charset="0"/>
                  <a:cs typeface="Times New Roman" pitchFamily="18" charset="0"/>
                </a:rPr>
                <a:t>emittance</a:t>
              </a:r>
            </a:p>
          </p:txBody>
        </p:sp>
      </p:grpSp>
      <p:sp>
        <p:nvSpPr>
          <p:cNvPr id="36" name="CasellaDiTesto 11"/>
          <p:cNvSpPr txBox="1">
            <a:spLocks noChangeArrowheads="1"/>
          </p:cNvSpPr>
          <p:nvPr/>
        </p:nvSpPr>
        <p:spPr bwMode="auto">
          <a:xfrm>
            <a:off x="11375173" y="3627332"/>
            <a:ext cx="1262455" cy="50064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 smtClean="0"/>
              <a:t>A.Bacci</a:t>
            </a:r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927" y="24735"/>
            <a:ext cx="12203701" cy="1905564"/>
          </a:xfrm>
        </p:spPr>
        <p:txBody>
          <a:bodyPr>
            <a:normAutofit/>
          </a:bodyPr>
          <a:lstStyle/>
          <a:p>
            <a:pPr algn="r"/>
            <a:r>
              <a:rPr lang="it-IT" sz="4800" dirty="0" smtClean="0"/>
              <a:t>The nominal  case </a:t>
            </a:r>
            <a:r>
              <a:rPr lang="it-IT" sz="4800" dirty="0"/>
              <a:t>injector </a:t>
            </a:r>
            <a:r>
              <a:rPr lang="it-IT" sz="4800" dirty="0" smtClean="0"/>
              <a:t>:  30MeV</a:t>
            </a:r>
            <a:r>
              <a:rPr lang="it-IT" sz="4800" dirty="0"/>
              <a:t>,  </a:t>
            </a:r>
            <a:r>
              <a:rPr lang="it-IT" sz="4800" dirty="0" smtClean="0"/>
              <a:t>840pC</a:t>
            </a:r>
            <a:endParaRPr lang="it-IT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11"/>
    </mc:Choice>
    <mc:Fallback xmlns="">
      <p:transition spd="slow" advTm="868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beam envelope evolution down to IP </a:t>
            </a:r>
            <a:endParaRPr lang="en-US" dirty="0"/>
          </a:p>
        </p:txBody>
      </p:sp>
      <p:pic>
        <p:nvPicPr>
          <p:cNvPr id="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8" y="2252811"/>
            <a:ext cx="11421237" cy="6556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6414" y="8608574"/>
            <a:ext cx="9896334" cy="1510151"/>
          </a:xfrm>
          <a:prstGeom prst="rect">
            <a:avLst/>
          </a:prstGeom>
        </p:spPr>
        <p:txBody>
          <a:bodyPr wrap="square" lIns="130019" tIns="65010" rIns="130019" bIns="65010">
            <a:spAutoFit/>
          </a:bodyPr>
          <a:lstStyle/>
          <a:p>
            <a:r>
              <a:rPr lang="en-GB" dirty="0" err="1"/>
              <a:t>Twiss</a:t>
            </a:r>
            <a:r>
              <a:rPr lang="en-GB" dirty="0"/>
              <a:t> parameters and envelope evolution from the </a:t>
            </a:r>
            <a:r>
              <a:rPr lang="en-GB" dirty="0" err="1"/>
              <a:t>linac</a:t>
            </a:r>
            <a:r>
              <a:rPr lang="en-GB" dirty="0"/>
              <a:t> exit to the Thomson IP obtained with the TRACE3D code</a:t>
            </a:r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8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203659"/>
              </p:ext>
            </p:extLst>
          </p:nvPr>
        </p:nvGraphicFramePr>
        <p:xfrm>
          <a:off x="-253333" y="1"/>
          <a:ext cx="7272303" cy="5847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Graph" r:id="rId3" imgW="3860640" imgH="3104640" progId="Origin50.Graph">
                  <p:embed/>
                </p:oleObj>
              </mc:Choice>
              <mc:Fallback>
                <p:oleObj name="Graph" r:id="rId3" imgW="3860640" imgH="3104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53333" y="1"/>
                        <a:ext cx="7272303" cy="58476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3"/>
          <p:cNvGraphicFramePr>
            <a:graphicFrameLocks noChangeAspect="1"/>
          </p:cNvGraphicFramePr>
          <p:nvPr/>
        </p:nvGraphicFramePr>
        <p:xfrm>
          <a:off x="0" y="4483948"/>
          <a:ext cx="6944924" cy="5269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Graph" r:id="rId5" imgW="4091040" imgH="3104640" progId="Origin50.Graph">
                  <p:embed/>
                </p:oleObj>
              </mc:Choice>
              <mc:Fallback>
                <p:oleObj name="Graph" r:id="rId5" imgW="4091040" imgH="31046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83948"/>
                        <a:ext cx="6944924" cy="5269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Line 9"/>
          <p:cNvSpPr>
            <a:spLocks noChangeShapeType="1"/>
          </p:cNvSpPr>
          <p:nvPr/>
        </p:nvSpPr>
        <p:spPr bwMode="auto">
          <a:xfrm flipH="1">
            <a:off x="4761654" y="8051237"/>
            <a:ext cx="921173" cy="2054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it-IT"/>
          </a:p>
        </p:txBody>
      </p:sp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5155011" y="7437121"/>
            <a:ext cx="145977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>
                <a:latin typeface="Symbol" charset="2"/>
              </a:rPr>
              <a:t>q</a:t>
            </a:r>
            <a:r>
              <a:rPr lang="it-IT"/>
              <a:t>=1 mrad</a:t>
            </a:r>
          </a:p>
        </p:txBody>
      </p:sp>
      <p:sp>
        <p:nvSpPr>
          <p:cNvPr id="68615" name="Line 11"/>
          <p:cNvSpPr>
            <a:spLocks noChangeShapeType="1"/>
          </p:cNvSpPr>
          <p:nvPr/>
        </p:nvSpPr>
        <p:spPr bwMode="auto">
          <a:xfrm flipH="1">
            <a:off x="4454597" y="5696374"/>
            <a:ext cx="817316" cy="614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046" tIns="65023" rIns="130046" bIns="65023"/>
          <a:lstStyle/>
          <a:p>
            <a:endParaRPr lang="it-IT"/>
          </a:p>
        </p:txBody>
      </p: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4847953" y="5082258"/>
            <a:ext cx="145977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>
                <a:latin typeface="Symbol" charset="2"/>
              </a:rPr>
              <a:t>q</a:t>
            </a:r>
            <a:r>
              <a:rPr lang="it-IT"/>
              <a:t>=6 mrad</a:t>
            </a: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2354747" y="1625601"/>
            <a:ext cx="1151697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/>
              <a:t>Spettro</a:t>
            </a:r>
          </a:p>
        </p:txBody>
      </p:sp>
      <p:graphicFrame>
        <p:nvGraphicFramePr>
          <p:cNvPr id="820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505290"/>
              </p:ext>
            </p:extLst>
          </p:nvPr>
        </p:nvGraphicFramePr>
        <p:xfrm>
          <a:off x="6125001" y="802978"/>
          <a:ext cx="7301653" cy="5454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Graph" r:id="rId7" imgW="4343040" imgH="3244320" progId="Origin50.Graph">
                  <p:embed/>
                </p:oleObj>
              </mc:Choice>
              <mc:Fallback>
                <p:oleObj name="Graph" r:id="rId7" imgW="4343040" imgH="3244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5001" y="802978"/>
                        <a:ext cx="7301653" cy="5454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7" name="AutoShape 15"/>
          <p:cNvSpPr>
            <a:spLocks noChangeArrowheads="1"/>
          </p:cNvSpPr>
          <p:nvPr/>
        </p:nvSpPr>
        <p:spPr bwMode="auto">
          <a:xfrm>
            <a:off x="10189353" y="3237653"/>
            <a:ext cx="408657" cy="307058"/>
          </a:xfrm>
          <a:prstGeom prst="star5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30046" tIns="65023" rIns="130046" bIns="65023" anchor="ctr"/>
          <a:lstStyle/>
          <a:p>
            <a:pPr>
              <a:defRPr/>
            </a:pPr>
            <a:endParaRPr lang="it-IT">
              <a:latin typeface="Times" pitchFamily="-105" charset="0"/>
              <a:ea typeface="+mn-ea"/>
            </a:endParaRPr>
          </a:p>
        </p:txBody>
      </p:sp>
      <p:sp>
        <p:nvSpPr>
          <p:cNvPr id="68619" name="Text Box 16"/>
          <p:cNvSpPr txBox="1">
            <a:spLocks noChangeArrowheads="1"/>
          </p:cNvSpPr>
          <p:nvPr/>
        </p:nvSpPr>
        <p:spPr bwMode="auto">
          <a:xfrm>
            <a:off x="8055751" y="6470650"/>
            <a:ext cx="4949049" cy="23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 smtClean="0"/>
              <a:t>E</a:t>
            </a:r>
            <a:r>
              <a:rPr lang="it-IT" i="1" baseline="-25000" dirty="0" smtClean="0"/>
              <a:t>e</a:t>
            </a:r>
            <a:r>
              <a:rPr lang="it-IT" dirty="0" smtClean="0"/>
              <a:t>=30 MeV</a:t>
            </a:r>
          </a:p>
          <a:p>
            <a:r>
              <a:rPr lang="it-IT" dirty="0" smtClean="0"/>
              <a:t>N</a:t>
            </a:r>
            <a:r>
              <a:rPr lang="it-IT" baseline="-25000" dirty="0" smtClean="0"/>
              <a:t>tot</a:t>
            </a:r>
            <a:r>
              <a:rPr lang="it-IT" dirty="0" smtClean="0"/>
              <a:t>=1,69 </a:t>
            </a:r>
            <a:r>
              <a:rPr lang="it-IT" dirty="0"/>
              <a:t>10</a:t>
            </a:r>
            <a:r>
              <a:rPr lang="it-IT" baseline="30000" dirty="0"/>
              <a:t>9</a:t>
            </a:r>
            <a:endParaRPr lang="it-IT" dirty="0"/>
          </a:p>
          <a:p>
            <a:r>
              <a:rPr lang="it-IT" dirty="0">
                <a:latin typeface="Symbol" charset="2"/>
              </a:rPr>
              <a:t>Dw/w (</a:t>
            </a:r>
            <a:r>
              <a:rPr lang="it-IT" dirty="0">
                <a:latin typeface="Times New Roman" charset="0"/>
                <a:cs typeface="Times New Roman" charset="0"/>
              </a:rPr>
              <a:t>FWHM</a:t>
            </a:r>
            <a:r>
              <a:rPr lang="it-IT" dirty="0">
                <a:latin typeface="Symbol" charset="2"/>
                <a:cs typeface="Times New Roman" charset="0"/>
              </a:rPr>
              <a:t>)</a:t>
            </a:r>
            <a:r>
              <a:rPr lang="it-IT" dirty="0">
                <a:cs typeface="Times New Roman" charset="0"/>
              </a:rPr>
              <a:t>=10.5 %</a:t>
            </a:r>
          </a:p>
          <a:p>
            <a:r>
              <a:rPr lang="it-IT" dirty="0">
                <a:latin typeface="Symbol" charset="2"/>
                <a:cs typeface="Times New Roman" charset="0"/>
              </a:rPr>
              <a:t>Dw/w</a:t>
            </a:r>
            <a:r>
              <a:rPr lang="it-IT" dirty="0">
                <a:cs typeface="Times New Roman" charset="0"/>
              </a:rPr>
              <a:t> rms=5.2 %</a:t>
            </a:r>
          </a:p>
          <a:p>
            <a:r>
              <a:rPr lang="it-IT" dirty="0">
                <a:cs typeface="Times New Roman" charset="0"/>
              </a:rPr>
              <a:t>div (FWHM)= 22 mrad</a:t>
            </a:r>
          </a:p>
          <a:p>
            <a:r>
              <a:rPr lang="it-IT" dirty="0">
                <a:cs typeface="Times New Roman" charset="0"/>
              </a:rPr>
              <a:t>div rms= 5.3 mrad</a:t>
            </a:r>
            <a:endParaRPr lang="it-IT" baseline="30000" dirty="0">
              <a:cs typeface="Times New Roman" charset="0"/>
            </a:endParaRPr>
          </a:p>
        </p:txBody>
      </p:sp>
      <p:sp>
        <p:nvSpPr>
          <p:cNvPr id="68620" name="CasellaDiTesto 11"/>
          <p:cNvSpPr txBox="1">
            <a:spLocks noChangeArrowheads="1"/>
          </p:cNvSpPr>
          <p:nvPr/>
        </p:nvSpPr>
        <p:spPr bwMode="auto">
          <a:xfrm>
            <a:off x="11310096" y="5674925"/>
            <a:ext cx="1468040" cy="500648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it-IT" dirty="0"/>
              <a:t>V.Petrillo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3" y="0"/>
            <a:ext cx="12029440" cy="114425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Source spectra simulations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81"/>
    </mc:Choice>
    <mc:Fallback xmlns="">
      <p:transition spd="slow" advTm="557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BEATS 2 experiment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1282136" indent="-1282136" algn="just">
              <a:buNone/>
            </a:pPr>
            <a:r>
              <a:rPr lang="it-IT" dirty="0"/>
              <a:t>I </a:t>
            </a:r>
            <a:r>
              <a:rPr lang="it-IT" dirty="0" err="1"/>
              <a:t>phase</a:t>
            </a:r>
            <a:r>
              <a:rPr lang="it-IT" dirty="0"/>
              <a:t>:	</a:t>
            </a:r>
            <a:r>
              <a:rPr lang="en-US" dirty="0"/>
              <a:t>Experimental verification of possible applications to breast diagnostic of the X Thomson beam produced in the laboratories of Frascati LI2FE</a:t>
            </a:r>
            <a:r>
              <a:rPr lang="it-IT" sz="2300" b="1" dirty="0"/>
              <a:t>	</a:t>
            </a:r>
          </a:p>
          <a:p>
            <a:pPr marL="1282136" indent="-1282136" algn="just">
              <a:buNone/>
            </a:pPr>
            <a:r>
              <a:rPr lang="it-IT" sz="2300" b="1" dirty="0"/>
              <a:t>	</a:t>
            </a:r>
            <a:r>
              <a:rPr lang="it-IT" dirty="0" smtClean="0"/>
              <a:t>Scattering </a:t>
            </a:r>
            <a:r>
              <a:rPr lang="it-IT" dirty="0"/>
              <a:t>chamber setup – X-ray beam line setup (collimators, beam monitors, photon flux measurement) Electron beam and laser beam alignment. Collision parameter optimization for 20keV energy: stability ( flux, jitters) and spectral distribution. Imaging line installation. Topographic characterization of 20 keV X beam. </a:t>
            </a:r>
            <a:r>
              <a:rPr lang="en-US" dirty="0"/>
              <a:t>Characterization of focal spot (effective area of collision). Preliminary tests of absorption and phase contrast radiography</a:t>
            </a:r>
            <a:r>
              <a:rPr lang="it-IT" dirty="0"/>
              <a:t>.</a:t>
            </a:r>
          </a:p>
          <a:p>
            <a:pPr marL="1282136" indent="-1282136" algn="just">
              <a:buNone/>
            </a:pPr>
            <a:r>
              <a:rPr lang="it-IT" dirty="0"/>
              <a:t>II </a:t>
            </a:r>
            <a:r>
              <a:rPr lang="it-IT" dirty="0" err="1"/>
              <a:t>phase</a:t>
            </a:r>
            <a:r>
              <a:rPr lang="it-IT" b="1" dirty="0"/>
              <a:t>:</a:t>
            </a:r>
            <a:r>
              <a:rPr lang="it-IT" dirty="0"/>
              <a:t> Monochromatic absorption radiography experiments w human tissue equivalent samples and dosimetry at 20 keV.  Contrast phase radiography experiments w human tissue equivalent samples and dosimetry at 20 keV. Collision parameter optimization for 40 keV energy. Topographic characterization of 40 keV X beam. Contrast phase radiography experiments at 40 keV. Radiography experiments at the two energies and dosimetry. Collision parameter optimization at  the iodine k-edge (33 keV) Differential radiography experiments at k-edge and dosimetry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748B87F-7C03-F94D-BC34-9C76E6F06A6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3"/>
    </mc:Choice>
    <mc:Fallback xmlns="">
      <p:transition spd="slow" advTm="1762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commissioning phase configuration</a:t>
            </a:r>
            <a:endParaRPr lang="en-US" dirty="0"/>
          </a:p>
        </p:txBody>
      </p:sp>
      <p:pic>
        <p:nvPicPr>
          <p:cNvPr id="3" name="Picture 2" descr="20130430_1009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4518" y="3242691"/>
            <a:ext cx="7441041" cy="5580774"/>
          </a:xfrm>
          <a:prstGeom prst="rect">
            <a:avLst/>
          </a:prstGeom>
        </p:spPr>
      </p:pic>
      <p:pic>
        <p:nvPicPr>
          <p:cNvPr id="5" name="Picture 4" descr="20130430_1009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1637" y="3242692"/>
            <a:ext cx="7441041" cy="5580774"/>
          </a:xfrm>
          <a:prstGeom prst="rect">
            <a:avLst/>
          </a:prstGeom>
        </p:spPr>
      </p:pic>
      <p:pic>
        <p:nvPicPr>
          <p:cNvPr id="9" name="Picture 8" descr="20130610_12203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3" y="1408860"/>
            <a:ext cx="12492779" cy="9369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03" y="2252811"/>
            <a:ext cx="123317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83" y="5758382"/>
            <a:ext cx="4084304" cy="336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423" y="347247"/>
            <a:ext cx="11357476" cy="19055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50 </a:t>
            </a:r>
            <a:r>
              <a:rPr lang="it-IT" dirty="0" err="1" smtClean="0"/>
              <a:t>MeV</a:t>
            </a:r>
            <a:r>
              <a:rPr lang="it-IT" dirty="0" smtClean="0"/>
              <a:t> </a:t>
            </a:r>
            <a:r>
              <a:rPr lang="it-IT" dirty="0" err="1" smtClean="0"/>
              <a:t>Working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			1</a:t>
            </a:r>
            <a:endParaRPr lang="it-IT" dirty="0"/>
          </a:p>
        </p:txBody>
      </p:sp>
      <p:sp>
        <p:nvSpPr>
          <p:cNvPr id="10" name="Segnaposto contenuto 3"/>
          <p:cNvSpPr>
            <a:spLocks noGrp="1"/>
          </p:cNvSpPr>
          <p:nvPr>
            <p:ph idx="1"/>
          </p:nvPr>
        </p:nvSpPr>
        <p:spPr>
          <a:xfrm>
            <a:off x="0" y="2043220"/>
            <a:ext cx="10972729" cy="7022592"/>
          </a:xfrm>
        </p:spPr>
        <p:txBody>
          <a:bodyPr>
            <a:normAutofit/>
          </a:bodyPr>
          <a:lstStyle/>
          <a:p>
            <a:r>
              <a:rPr lang="it-IT" sz="3400" dirty="0" err="1"/>
              <a:t>Charge</a:t>
            </a:r>
            <a:r>
              <a:rPr lang="it-IT" sz="3400" dirty="0"/>
              <a:t> (</a:t>
            </a:r>
            <a:r>
              <a:rPr lang="it-IT" sz="3400" dirty="0" err="1"/>
              <a:t>daily</a:t>
            </a:r>
            <a:r>
              <a:rPr lang="it-IT" sz="3400" dirty="0"/>
              <a:t> </a:t>
            </a:r>
            <a:r>
              <a:rPr lang="it-IT" sz="3400" dirty="0" err="1"/>
              <a:t>avrg</a:t>
            </a:r>
            <a:r>
              <a:rPr lang="it-IT" sz="3400" dirty="0"/>
              <a:t>):</a:t>
            </a:r>
            <a:r>
              <a:rPr lang="it-IT" sz="3400" dirty="0" err="1"/>
              <a:t>Qav</a:t>
            </a:r>
            <a:r>
              <a:rPr lang="it-IT" sz="3400" dirty="0"/>
              <a:t>= 200 ± 20 </a:t>
            </a:r>
            <a:r>
              <a:rPr lang="it-IT" sz="3400" dirty="0" err="1"/>
              <a:t>pC</a:t>
            </a:r>
            <a:endParaRPr lang="it-IT" sz="3400" dirty="0"/>
          </a:p>
          <a:p>
            <a:r>
              <a:rPr lang="it-IT" sz="3400" dirty="0"/>
              <a:t>Energy (</a:t>
            </a:r>
            <a:r>
              <a:rPr lang="it-IT" sz="3400" dirty="0" err="1"/>
              <a:t>daily</a:t>
            </a:r>
            <a:r>
              <a:rPr lang="it-IT" sz="3400" dirty="0"/>
              <a:t> </a:t>
            </a:r>
            <a:r>
              <a:rPr lang="it-IT" sz="3400" dirty="0" err="1"/>
              <a:t>avrg</a:t>
            </a:r>
            <a:r>
              <a:rPr lang="it-IT" sz="3400" dirty="0"/>
              <a:t>):</a:t>
            </a:r>
            <a:r>
              <a:rPr lang="it-IT" sz="3400" dirty="0" err="1"/>
              <a:t>Eav</a:t>
            </a:r>
            <a:r>
              <a:rPr lang="it-IT" sz="3400" dirty="0"/>
              <a:t>= 50.6 ± 0.2 </a:t>
            </a:r>
            <a:r>
              <a:rPr lang="it-IT" sz="3400" dirty="0" err="1"/>
              <a:t>MeV</a:t>
            </a:r>
            <a:endParaRPr lang="it-IT" sz="3400" dirty="0"/>
          </a:p>
          <a:p>
            <a:pPr lvl="1"/>
            <a:r>
              <a:rPr lang="it-IT" sz="3400" dirty="0" err="1"/>
              <a:t>Launch</a:t>
            </a:r>
            <a:r>
              <a:rPr lang="it-IT" sz="3400" dirty="0"/>
              <a:t> </a:t>
            </a:r>
            <a:r>
              <a:rPr lang="it-IT" sz="3400" dirty="0" err="1"/>
              <a:t>phase</a:t>
            </a:r>
            <a:r>
              <a:rPr lang="it-IT" sz="3400" dirty="0"/>
              <a:t>: </a:t>
            </a:r>
            <a:r>
              <a:rPr lang="el-GR" sz="3400" dirty="0"/>
              <a:t>Φ</a:t>
            </a:r>
            <a:r>
              <a:rPr lang="it-IT" sz="3400" dirty="0"/>
              <a:t>= + 30°</a:t>
            </a:r>
          </a:p>
          <a:p>
            <a:pPr lvl="1"/>
            <a:r>
              <a:rPr lang="it-IT" sz="3400" dirty="0"/>
              <a:t>Laser </a:t>
            </a:r>
            <a:r>
              <a:rPr lang="it-IT" sz="3400" dirty="0" err="1"/>
              <a:t>pulse</a:t>
            </a:r>
            <a:r>
              <a:rPr lang="it-IT" sz="3400" dirty="0"/>
              <a:t> </a:t>
            </a:r>
            <a:r>
              <a:rPr lang="it-IT" sz="3400" dirty="0" err="1"/>
              <a:t>length</a:t>
            </a:r>
            <a:r>
              <a:rPr lang="it-IT" sz="3400" dirty="0"/>
              <a:t> = 8.3 </a:t>
            </a:r>
            <a:r>
              <a:rPr lang="it-IT" sz="3400" dirty="0" err="1"/>
              <a:t>ps</a:t>
            </a:r>
            <a:r>
              <a:rPr lang="it-IT" sz="3400" dirty="0"/>
              <a:t> </a:t>
            </a:r>
          </a:p>
          <a:p>
            <a:pPr lvl="1"/>
            <a:r>
              <a:rPr lang="it-IT" sz="3400" dirty="0"/>
              <a:t>S1 </a:t>
            </a:r>
            <a:r>
              <a:rPr lang="it-IT" sz="3400" dirty="0" err="1"/>
              <a:t>phase</a:t>
            </a:r>
            <a:r>
              <a:rPr lang="it-IT" sz="3400" dirty="0"/>
              <a:t>: </a:t>
            </a:r>
            <a:r>
              <a:rPr lang="el-GR" sz="3400" dirty="0"/>
              <a:t>Φ</a:t>
            </a:r>
            <a:r>
              <a:rPr lang="it-IT" sz="3400" dirty="0"/>
              <a:t>= - 20°</a:t>
            </a:r>
          </a:p>
          <a:p>
            <a:pPr lvl="1"/>
            <a:r>
              <a:rPr lang="it-IT" sz="3400" dirty="0"/>
              <a:t>S2 </a:t>
            </a:r>
            <a:r>
              <a:rPr lang="it-IT" sz="3400" dirty="0" err="1"/>
              <a:t>phase</a:t>
            </a:r>
            <a:r>
              <a:rPr lang="it-IT" sz="3400" dirty="0"/>
              <a:t>: </a:t>
            </a:r>
            <a:r>
              <a:rPr lang="el-GR" sz="3400" dirty="0"/>
              <a:t>Φ</a:t>
            </a:r>
            <a:r>
              <a:rPr lang="it-IT" sz="3400" dirty="0"/>
              <a:t>= + 65°</a:t>
            </a:r>
          </a:p>
          <a:p>
            <a:pPr lvl="1"/>
            <a:r>
              <a:rPr lang="it-IT" sz="3400" dirty="0"/>
              <a:t>S3 </a:t>
            </a:r>
            <a:r>
              <a:rPr lang="it-IT" sz="3400" dirty="0" err="1"/>
              <a:t>phase</a:t>
            </a:r>
            <a:r>
              <a:rPr lang="it-IT" sz="3400" dirty="0"/>
              <a:t>: </a:t>
            </a:r>
            <a:r>
              <a:rPr lang="el-GR" sz="3400" dirty="0"/>
              <a:t>Φ</a:t>
            </a:r>
            <a:r>
              <a:rPr lang="it-IT" sz="3400" dirty="0"/>
              <a:t>= - 90°</a:t>
            </a:r>
          </a:p>
          <a:p>
            <a:pPr lvl="1"/>
            <a:r>
              <a:rPr lang="it-IT" sz="3400" dirty="0" err="1"/>
              <a:t>Bunch</a:t>
            </a:r>
            <a:r>
              <a:rPr lang="it-IT" sz="3400" dirty="0"/>
              <a:t> </a:t>
            </a:r>
            <a:r>
              <a:rPr lang="it-IT" sz="3400" dirty="0" err="1"/>
              <a:t>length</a:t>
            </a:r>
            <a:r>
              <a:rPr lang="it-IT" sz="3400" dirty="0"/>
              <a:t> </a:t>
            </a:r>
            <a:r>
              <a:rPr lang="it-IT" sz="3400" dirty="0" err="1"/>
              <a:t>rms</a:t>
            </a:r>
            <a:r>
              <a:rPr lang="it-IT" sz="3400" dirty="0"/>
              <a:t> = 3.1 </a:t>
            </a:r>
            <a:r>
              <a:rPr lang="it-IT" sz="3400" dirty="0" err="1"/>
              <a:t>ps</a:t>
            </a:r>
            <a:endParaRPr lang="it-IT" sz="34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16</a:t>
            </a:fld>
            <a:endParaRPr kumimoji="0"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86" y="5836739"/>
            <a:ext cx="4053281" cy="325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480" y="1381580"/>
            <a:ext cx="3890490" cy="43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88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1776" y="347247"/>
            <a:ext cx="12543023" cy="1905564"/>
          </a:xfrm>
        </p:spPr>
        <p:txBody>
          <a:bodyPr>
            <a:normAutofit/>
          </a:bodyPr>
          <a:lstStyle/>
          <a:p>
            <a:r>
              <a:rPr lang="it-IT" dirty="0" smtClean="0"/>
              <a:t>50 </a:t>
            </a:r>
            <a:r>
              <a:rPr lang="it-IT" dirty="0" err="1" smtClean="0"/>
              <a:t>MeV</a:t>
            </a:r>
            <a:r>
              <a:rPr lang="it-IT" dirty="0" smtClean="0"/>
              <a:t> WP </a:t>
            </a:r>
            <a:r>
              <a:rPr lang="it-IT" dirty="0" err="1" smtClean="0"/>
              <a:t>Emittance</a:t>
            </a:r>
            <a:r>
              <a:rPr lang="it-IT" dirty="0" smtClean="0"/>
              <a:t> (best)</a:t>
            </a:r>
            <a:r>
              <a:rPr lang="it-IT" dirty="0"/>
              <a:t> </a:t>
            </a:r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61777" y="2480247"/>
            <a:ext cx="11936940" cy="5592064"/>
          </a:xfrm>
        </p:spPr>
        <p:txBody>
          <a:bodyPr>
            <a:noAutofit/>
          </a:bodyPr>
          <a:lstStyle/>
          <a:p>
            <a:pPr lvl="1"/>
            <a:r>
              <a:rPr lang="it-IT" sz="2400" dirty="0" err="1" smtClean="0"/>
              <a:t>Linac</a:t>
            </a:r>
            <a:r>
              <a:rPr lang="it-IT" sz="2400" dirty="0" smtClean="0"/>
              <a:t> </a:t>
            </a:r>
            <a:r>
              <a:rPr lang="it-IT" sz="2400" dirty="0" err="1" smtClean="0"/>
              <a:t>meas</a:t>
            </a:r>
            <a:r>
              <a:rPr lang="it-IT" sz="2400" dirty="0" smtClean="0"/>
              <a:t>:</a:t>
            </a:r>
          </a:p>
          <a:p>
            <a:pPr lvl="2"/>
            <a:r>
              <a:rPr lang="it-IT" sz="2400" dirty="0"/>
              <a:t>Emittance90% </a:t>
            </a:r>
            <a:r>
              <a:rPr lang="it-IT" sz="2400" dirty="0" err="1"/>
              <a:t>emitny</a:t>
            </a:r>
            <a:r>
              <a:rPr lang="it-IT" sz="2400" dirty="0"/>
              <a:t>=1.53736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std_emitny</a:t>
            </a:r>
            <a:r>
              <a:rPr lang="it-IT" sz="2400" dirty="0"/>
              <a:t>=0.0917644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betay_in</a:t>
            </a:r>
            <a:r>
              <a:rPr lang="it-IT" sz="2400" dirty="0"/>
              <a:t>=35.3509 m </a:t>
            </a:r>
            <a:r>
              <a:rPr lang="it-IT" sz="2400" dirty="0" err="1"/>
              <a:t>std_betay</a:t>
            </a:r>
            <a:r>
              <a:rPr lang="it-IT" sz="2400" dirty="0"/>
              <a:t>=2.16708 m </a:t>
            </a:r>
            <a:r>
              <a:rPr lang="it-IT" sz="2400" dirty="0" err="1"/>
              <a:t>alphay_in</a:t>
            </a:r>
            <a:r>
              <a:rPr lang="it-IT" sz="2400" dirty="0"/>
              <a:t>=-2.52296 </a:t>
            </a:r>
            <a:r>
              <a:rPr lang="it-IT" sz="2400" dirty="0" err="1"/>
              <a:t>std_alphay</a:t>
            </a:r>
            <a:r>
              <a:rPr lang="it-IT" sz="2400" dirty="0"/>
              <a:t>=0.184184 </a:t>
            </a:r>
            <a:r>
              <a:rPr lang="it-IT" sz="2400" dirty="0" err="1"/>
              <a:t>sigmaX</a:t>
            </a:r>
            <a:r>
              <a:rPr lang="it-IT" sz="2400" dirty="0"/>
              <a:t> @ PTL=0 mm </a:t>
            </a:r>
            <a:r>
              <a:rPr lang="it-IT" sz="2400" dirty="0" err="1"/>
              <a:t>sigmaY</a:t>
            </a:r>
            <a:r>
              <a:rPr lang="it-IT" sz="2400" dirty="0"/>
              <a:t> @ PTL=0.74157 </a:t>
            </a:r>
            <a:r>
              <a:rPr lang="it-IT" sz="2400" dirty="0" smtClean="0"/>
              <a:t>mm</a:t>
            </a:r>
          </a:p>
          <a:p>
            <a:pPr lvl="2"/>
            <a:r>
              <a:rPr lang="it-IT" sz="2400" dirty="0" smtClean="0"/>
              <a:t>Emittance90</a:t>
            </a:r>
            <a:r>
              <a:rPr lang="it-IT" sz="2400" dirty="0"/>
              <a:t>% </a:t>
            </a:r>
            <a:r>
              <a:rPr lang="it-IT" sz="2400" dirty="0" err="1"/>
              <a:t>emitnx</a:t>
            </a:r>
            <a:r>
              <a:rPr lang="it-IT" sz="2400" dirty="0"/>
              <a:t>=1.20039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std_emitnx</a:t>
            </a:r>
            <a:r>
              <a:rPr lang="it-IT" sz="2400" dirty="0"/>
              <a:t>=0.0527792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betax_in</a:t>
            </a:r>
            <a:r>
              <a:rPr lang="it-IT" sz="2400" dirty="0"/>
              <a:t>=21.4779 m </a:t>
            </a:r>
            <a:r>
              <a:rPr lang="it-IT" sz="2400" dirty="0" err="1"/>
              <a:t>std_betax</a:t>
            </a:r>
            <a:r>
              <a:rPr lang="it-IT" sz="2400" dirty="0"/>
              <a:t>=1.10179 m </a:t>
            </a:r>
            <a:r>
              <a:rPr lang="it-IT" sz="2400" dirty="0" err="1"/>
              <a:t>alphax_in</a:t>
            </a:r>
            <a:r>
              <a:rPr lang="it-IT" sz="2400" dirty="0"/>
              <a:t>=-2.53342 </a:t>
            </a:r>
            <a:r>
              <a:rPr lang="it-IT" sz="2400" dirty="0" err="1"/>
              <a:t>std_alphax</a:t>
            </a:r>
            <a:r>
              <a:rPr lang="it-IT" sz="2400" dirty="0"/>
              <a:t>=0.171565 </a:t>
            </a:r>
            <a:endParaRPr lang="it-IT" sz="2400" dirty="0" smtClean="0"/>
          </a:p>
          <a:p>
            <a:pPr lvl="2"/>
            <a:endParaRPr lang="it-IT" sz="2400" dirty="0" smtClean="0"/>
          </a:p>
          <a:p>
            <a:pPr lvl="1"/>
            <a:r>
              <a:rPr lang="it-IT" sz="2400" dirty="0" smtClean="0"/>
              <a:t>PLX </a:t>
            </a:r>
            <a:r>
              <a:rPr lang="it-IT" sz="2400" dirty="0" err="1" smtClean="0"/>
              <a:t>meas</a:t>
            </a:r>
            <a:r>
              <a:rPr lang="it-IT" sz="2400" dirty="0" smtClean="0"/>
              <a:t>:</a:t>
            </a:r>
          </a:p>
          <a:p>
            <a:pPr lvl="2"/>
            <a:r>
              <a:rPr lang="it-IT" sz="2400" dirty="0"/>
              <a:t>Emittance90% </a:t>
            </a:r>
            <a:r>
              <a:rPr lang="it-IT" sz="2400" dirty="0" err="1"/>
              <a:t>emitny</a:t>
            </a:r>
            <a:r>
              <a:rPr lang="it-IT" sz="2400" dirty="0"/>
              <a:t>=2.39145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std_emitny</a:t>
            </a:r>
            <a:r>
              <a:rPr lang="it-IT" sz="2400" dirty="0"/>
              <a:t>=0.118678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betay_in</a:t>
            </a:r>
            <a:r>
              <a:rPr lang="it-IT" sz="2400" dirty="0"/>
              <a:t>=59.046 m </a:t>
            </a:r>
            <a:r>
              <a:rPr lang="it-IT" sz="2400" dirty="0" err="1"/>
              <a:t>std_betay</a:t>
            </a:r>
            <a:r>
              <a:rPr lang="it-IT" sz="2400" dirty="0"/>
              <a:t>=3.60262 m </a:t>
            </a:r>
            <a:r>
              <a:rPr lang="it-IT" sz="2400" dirty="0" err="1"/>
              <a:t>alphay_in</a:t>
            </a:r>
            <a:r>
              <a:rPr lang="it-IT" sz="2400" dirty="0"/>
              <a:t>=40.1767 </a:t>
            </a:r>
            <a:r>
              <a:rPr lang="it-IT" sz="2400" dirty="0" err="1"/>
              <a:t>std_alphay</a:t>
            </a:r>
            <a:r>
              <a:rPr lang="it-IT" sz="2400" dirty="0"/>
              <a:t>=2.4532 </a:t>
            </a:r>
            <a:r>
              <a:rPr lang="it-IT" sz="2400" dirty="0" err="1"/>
              <a:t>sigmaX</a:t>
            </a:r>
            <a:r>
              <a:rPr lang="it-IT" sz="2400" dirty="0"/>
              <a:t> @ PTL=0.540578 mm </a:t>
            </a:r>
            <a:r>
              <a:rPr lang="it-IT" sz="2400" dirty="0" err="1"/>
              <a:t>sigmaY</a:t>
            </a:r>
            <a:r>
              <a:rPr lang="it-IT" sz="2400" dirty="0"/>
              <a:t> @ PTL=1.19534 mm </a:t>
            </a:r>
            <a:br>
              <a:rPr lang="it-IT" sz="2400" dirty="0"/>
            </a:br>
            <a:endParaRPr lang="it-IT" sz="2400" dirty="0" smtClean="0"/>
          </a:p>
          <a:p>
            <a:pPr lvl="2"/>
            <a:r>
              <a:rPr lang="it-IT" sz="2400" dirty="0"/>
              <a:t>Emittance90% </a:t>
            </a:r>
            <a:r>
              <a:rPr lang="it-IT" sz="2400" dirty="0" err="1"/>
              <a:t>emitnx</a:t>
            </a:r>
            <a:r>
              <a:rPr lang="it-IT" sz="2400" dirty="0"/>
              <a:t>=1.50711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std_emitnx</a:t>
            </a:r>
            <a:r>
              <a:rPr lang="it-IT" sz="2400" dirty="0"/>
              <a:t>=0.0688194 mm </a:t>
            </a:r>
            <a:r>
              <a:rPr lang="it-IT" sz="2400" dirty="0" err="1"/>
              <a:t>mrad</a:t>
            </a:r>
            <a:r>
              <a:rPr lang="it-IT" sz="2400" dirty="0"/>
              <a:t> </a:t>
            </a:r>
            <a:r>
              <a:rPr lang="it-IT" sz="2400" dirty="0" err="1"/>
              <a:t>betax_in</a:t>
            </a:r>
            <a:r>
              <a:rPr lang="it-IT" sz="2400" dirty="0"/>
              <a:t>=17.8999 m </a:t>
            </a:r>
            <a:r>
              <a:rPr lang="it-IT" sz="2400" dirty="0" err="1"/>
              <a:t>std_betax</a:t>
            </a:r>
            <a:r>
              <a:rPr lang="it-IT" sz="2400" dirty="0"/>
              <a:t>=0.883045 m </a:t>
            </a:r>
            <a:r>
              <a:rPr lang="it-IT" sz="2400" dirty="0" err="1"/>
              <a:t>alphax_in</a:t>
            </a:r>
            <a:r>
              <a:rPr lang="it-IT" sz="2400" dirty="0"/>
              <a:t>=-0.982182 </a:t>
            </a:r>
            <a:r>
              <a:rPr lang="it-IT" sz="2400" dirty="0" err="1"/>
              <a:t>std_alphax</a:t>
            </a:r>
            <a:r>
              <a:rPr lang="it-IT" sz="2400" dirty="0"/>
              <a:t>=0.11063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17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2091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beam envelope evolution </a:t>
            </a:r>
            <a:r>
              <a:rPr lang="en-US" dirty="0" smtClean="0"/>
              <a:t>in the </a:t>
            </a:r>
            <a:r>
              <a:rPr lang="en-US" dirty="0" err="1" smtClean="0"/>
              <a:t>linac</a:t>
            </a:r>
            <a:endParaRPr lang="en-US" dirty="0"/>
          </a:p>
        </p:txBody>
      </p:sp>
      <p:pic>
        <p:nvPicPr>
          <p:cNvPr id="4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 r="6643"/>
          <a:stretch/>
        </p:blipFill>
        <p:spPr bwMode="auto">
          <a:xfrm>
            <a:off x="4587575" y="2416905"/>
            <a:ext cx="8174669" cy="6411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835" y="2599799"/>
            <a:ext cx="4119740" cy="6594624"/>
          </a:xfrm>
          <a:prstGeom prst="rect">
            <a:avLst/>
          </a:prstGeom>
          <a:noFill/>
        </p:spPr>
        <p:txBody>
          <a:bodyPr wrap="square" lIns="130019" tIns="65010" rIns="130019" bIns="65010" rtlCol="0">
            <a:spAutoFit/>
          </a:bodyPr>
          <a:lstStyle/>
          <a:p>
            <a:pPr algn="just"/>
            <a:r>
              <a:rPr lang="en-GB" dirty="0"/>
              <a:t>Electron beam </a:t>
            </a:r>
            <a:r>
              <a:rPr lang="en-GB" dirty="0" err="1"/>
              <a:t>emittance</a:t>
            </a:r>
            <a:r>
              <a:rPr lang="en-GB" dirty="0"/>
              <a:t> (blue curves) and envelope evolution (black curves) from the photocathode to the </a:t>
            </a:r>
            <a:r>
              <a:rPr lang="en-GB" dirty="0" err="1"/>
              <a:t>linac</a:t>
            </a:r>
            <a:r>
              <a:rPr lang="en-GB" dirty="0"/>
              <a:t> exit calculated with the Astra </a:t>
            </a:r>
            <a:r>
              <a:rPr lang="en-GB" dirty="0" smtClean="0"/>
              <a:t>code.</a:t>
            </a:r>
          </a:p>
          <a:p>
            <a:pPr algn="just"/>
            <a:r>
              <a:rPr lang="en-GB" dirty="0" smtClean="0"/>
              <a:t>The </a:t>
            </a:r>
            <a:r>
              <a:rPr lang="en-GB" dirty="0"/>
              <a:t>dots represent the beam spot measurements taken in this configuration at screen locations along the </a:t>
            </a:r>
            <a:r>
              <a:rPr lang="en-GB" dirty="0" err="1"/>
              <a:t>linac</a:t>
            </a:r>
            <a:r>
              <a:rPr lang="en-GB" dirty="0"/>
              <a:t>.</a:t>
            </a:r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08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101" y="347247"/>
            <a:ext cx="11357476" cy="1905564"/>
          </a:xfrm>
        </p:spPr>
        <p:txBody>
          <a:bodyPr>
            <a:normAutofit fontScale="90000"/>
          </a:bodyPr>
          <a:lstStyle/>
          <a:p>
            <a:r>
              <a:rPr lang="it-IT" dirty="0"/>
              <a:t>50 </a:t>
            </a:r>
            <a:r>
              <a:rPr lang="it-IT" dirty="0" err="1"/>
              <a:t>MeV</a:t>
            </a:r>
            <a:r>
              <a:rPr lang="it-IT" dirty="0"/>
              <a:t> WP </a:t>
            </a:r>
            <a:r>
              <a:rPr lang="it-IT" dirty="0" err="1"/>
              <a:t>Emittance</a:t>
            </a:r>
            <a:r>
              <a:rPr lang="it-IT" dirty="0"/>
              <a:t>			</a:t>
            </a:r>
            <a:r>
              <a:rPr lang="it-IT" dirty="0" smtClean="0"/>
              <a:t>3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37165" y="2641887"/>
            <a:ext cx="10446738" cy="5592064"/>
          </a:xfrm>
        </p:spPr>
        <p:txBody>
          <a:bodyPr>
            <a:normAutofit/>
          </a:bodyPr>
          <a:lstStyle/>
          <a:p>
            <a:pPr lvl="1"/>
            <a:r>
              <a:rPr lang="it-IT" dirty="0" smtClean="0"/>
              <a:t>Thomson </a:t>
            </a:r>
            <a:r>
              <a:rPr lang="it-IT" dirty="0" err="1" smtClean="0"/>
              <a:t>meas</a:t>
            </a:r>
            <a:r>
              <a:rPr lang="it-IT" dirty="0" smtClean="0"/>
              <a:t>:</a:t>
            </a:r>
          </a:p>
          <a:p>
            <a:pPr lvl="2"/>
            <a:r>
              <a:rPr lang="it-IT" dirty="0" smtClean="0"/>
              <a:t>Emittance90</a:t>
            </a:r>
            <a:r>
              <a:rPr lang="it-IT" dirty="0"/>
              <a:t>% </a:t>
            </a:r>
            <a:r>
              <a:rPr lang="it-IT" dirty="0" err="1"/>
              <a:t>emitnx</a:t>
            </a:r>
            <a:r>
              <a:rPr lang="it-IT" dirty="0"/>
              <a:t>=4.82406 mm </a:t>
            </a:r>
            <a:r>
              <a:rPr lang="it-IT" dirty="0" err="1"/>
              <a:t>mrad</a:t>
            </a:r>
            <a:r>
              <a:rPr lang="it-IT" dirty="0"/>
              <a:t> </a:t>
            </a:r>
            <a:r>
              <a:rPr lang="it-IT" dirty="0" err="1"/>
              <a:t>std_emitnx</a:t>
            </a:r>
            <a:r>
              <a:rPr lang="it-IT" dirty="0"/>
              <a:t>=7.12887 mm </a:t>
            </a:r>
            <a:r>
              <a:rPr lang="it-IT" dirty="0" err="1"/>
              <a:t>mrad</a:t>
            </a:r>
            <a:r>
              <a:rPr lang="it-IT" dirty="0"/>
              <a:t> </a:t>
            </a:r>
            <a:r>
              <a:rPr lang="it-IT" dirty="0" err="1"/>
              <a:t>betax_in</a:t>
            </a:r>
            <a:r>
              <a:rPr lang="it-IT" dirty="0"/>
              <a:t>=3.41413 m </a:t>
            </a:r>
            <a:r>
              <a:rPr lang="it-IT" dirty="0" err="1"/>
              <a:t>std_betax</a:t>
            </a:r>
            <a:r>
              <a:rPr lang="it-IT" dirty="0"/>
              <a:t>=1.37934 m </a:t>
            </a:r>
            <a:r>
              <a:rPr lang="it-IT" dirty="0" err="1"/>
              <a:t>alphax_in</a:t>
            </a:r>
            <a:r>
              <a:rPr lang="it-IT" dirty="0"/>
              <a:t>=1.82552 </a:t>
            </a:r>
            <a:r>
              <a:rPr lang="it-IT" dirty="0" err="1"/>
              <a:t>std_alphax</a:t>
            </a:r>
            <a:r>
              <a:rPr lang="it-IT" dirty="0"/>
              <a:t>=2.21207 </a:t>
            </a:r>
            <a:endParaRPr lang="it-IT" dirty="0" smtClean="0"/>
          </a:p>
          <a:p>
            <a:pPr lvl="1"/>
            <a:r>
              <a:rPr lang="it-IT" dirty="0" smtClean="0"/>
              <a:t>IP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size</a:t>
            </a:r>
            <a:r>
              <a:rPr lang="it-IT" dirty="0" smtClean="0"/>
              <a:t> w </a:t>
            </a:r>
            <a:r>
              <a:rPr lang="it-IT" dirty="0" err="1" smtClean="0"/>
              <a:t>solenoid</a:t>
            </a:r>
            <a:r>
              <a:rPr lang="it-IT" dirty="0" smtClean="0"/>
              <a:t>:</a:t>
            </a:r>
          </a:p>
          <a:p>
            <a:pPr marL="390058" lvl="1" indent="0">
              <a:buNone/>
            </a:pPr>
            <a:r>
              <a:rPr lang="it-IT" sz="2300" dirty="0"/>
              <a:t>X Sigma (mm)	8.913322E-2    (2.688746E-3)</a:t>
            </a:r>
          </a:p>
          <a:p>
            <a:pPr marL="390058" lvl="1" indent="0">
              <a:buNone/>
            </a:pPr>
            <a:r>
              <a:rPr lang="it-IT" sz="2300" dirty="0"/>
              <a:t>Y Sigma (mm)	8.826175E-2    (3.250392E-3)</a:t>
            </a:r>
          </a:p>
          <a:p>
            <a:pPr marL="390058" lvl="1" indent="0">
              <a:buNone/>
            </a:pPr>
            <a:endParaRPr lang="it-IT" sz="2300" dirty="0"/>
          </a:p>
          <a:p>
            <a:pPr marL="390058" lvl="1" indent="0">
              <a:buNone/>
            </a:pPr>
            <a:r>
              <a:rPr lang="it-IT" sz="2300" dirty="0"/>
              <a:t>X </a:t>
            </a:r>
            <a:r>
              <a:rPr lang="it-IT" sz="2300" dirty="0" err="1"/>
              <a:t>centroid</a:t>
            </a:r>
            <a:r>
              <a:rPr lang="it-IT" sz="2300" dirty="0"/>
              <a:t> (mm)	1.634655E+1   (5.039738E-2)</a:t>
            </a:r>
          </a:p>
          <a:p>
            <a:pPr marL="390058" lvl="1" indent="0">
              <a:buNone/>
            </a:pPr>
            <a:r>
              <a:rPr lang="it-IT" sz="2300" dirty="0"/>
              <a:t>Y </a:t>
            </a:r>
            <a:r>
              <a:rPr lang="it-IT" sz="2300" dirty="0" err="1"/>
              <a:t>centroid</a:t>
            </a:r>
            <a:r>
              <a:rPr lang="it-IT" sz="2300" dirty="0"/>
              <a:t> (mm)	1.007501E+1   (2.500132E-2))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19</a:t>
            </a:fld>
            <a:endParaRPr kumimoji="0"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130" y="4561585"/>
            <a:ext cx="4454172" cy="450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76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47710" indent="-447710" defTabSz="374826">
              <a:spcBef>
                <a:spcPts val="4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363929"/>
                </a:solidFill>
              </a:rPr>
              <a:t>General layout</a:t>
            </a:r>
          </a:p>
          <a:p>
            <a:pPr marL="447710" indent="-447710" defTabSz="374826">
              <a:spcBef>
                <a:spcPts val="4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363929"/>
                </a:solidFill>
              </a:rPr>
              <a:t>Thomson Source design parameters</a:t>
            </a:r>
          </a:p>
          <a:p>
            <a:pPr marL="447710" indent="-447710" defTabSz="374826">
              <a:spcBef>
                <a:spcPts val="4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363929"/>
                </a:solidFill>
              </a:rPr>
              <a:t>Laser &amp; electron beam parameters</a:t>
            </a:r>
            <a:endParaRPr lang="en-US" sz="3600" dirty="0">
              <a:solidFill>
                <a:srgbClr val="363929"/>
              </a:solidFill>
            </a:endParaRPr>
          </a:p>
          <a:p>
            <a:pPr marL="447710" indent="-447710" defTabSz="374826">
              <a:spcBef>
                <a:spcPts val="4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363929"/>
                </a:solidFill>
              </a:rPr>
              <a:t>Source </a:t>
            </a:r>
            <a:r>
              <a:rPr lang="en-US" sz="3600" dirty="0">
                <a:solidFill>
                  <a:srgbClr val="363929"/>
                </a:solidFill>
              </a:rPr>
              <a:t>optimization &amp;  reference WP</a:t>
            </a:r>
          </a:p>
          <a:p>
            <a:pPr marL="447710" indent="-447710" defTabSz="374826">
              <a:spcBef>
                <a:spcPts val="4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363929"/>
                </a:solidFill>
              </a:rPr>
              <a:t>Experimental results</a:t>
            </a:r>
          </a:p>
          <a:p>
            <a:pPr marL="447710" indent="-447710" defTabSz="374826">
              <a:spcBef>
                <a:spcPts val="41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rgbClr val="363929"/>
                </a:solidFill>
              </a:rPr>
              <a:t>What’s next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2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size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IP  w </a:t>
            </a:r>
            <a:r>
              <a:rPr lang="it-IT" dirty="0" err="1" smtClean="0"/>
              <a:t>photon</a:t>
            </a:r>
            <a:r>
              <a:rPr lang="it-IT" dirty="0" smtClean="0"/>
              <a:t> </a:t>
            </a:r>
            <a:r>
              <a:rPr lang="it-IT" dirty="0" err="1" smtClean="0"/>
              <a:t>signature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300" dirty="0"/>
              <a:t>X Sigma (mm)	2.374734E-1	(8.227418E-3)</a:t>
            </a:r>
          </a:p>
          <a:p>
            <a:pPr marL="0" indent="0">
              <a:buNone/>
            </a:pPr>
            <a:r>
              <a:rPr lang="it-IT" sz="2300" dirty="0"/>
              <a:t>Y Sigma (mm)	1.597200E-1	(1.249213E-2)</a:t>
            </a:r>
          </a:p>
          <a:p>
            <a:pPr marL="0" indent="0">
              <a:buNone/>
            </a:pPr>
            <a:endParaRPr lang="it-IT" sz="2300" dirty="0"/>
          </a:p>
          <a:p>
            <a:pPr marL="0" indent="0">
              <a:buNone/>
            </a:pPr>
            <a:r>
              <a:rPr lang="it-IT" sz="2300" dirty="0"/>
              <a:t>X </a:t>
            </a:r>
            <a:r>
              <a:rPr lang="it-IT" sz="2300" dirty="0" err="1"/>
              <a:t>centroid</a:t>
            </a:r>
            <a:r>
              <a:rPr lang="it-IT" sz="2300" dirty="0"/>
              <a:t> (mm)	1.341996E+1	(6.399130E-3)</a:t>
            </a:r>
          </a:p>
          <a:p>
            <a:pPr marL="0" indent="0">
              <a:buNone/>
            </a:pPr>
            <a:r>
              <a:rPr lang="it-IT" sz="2300" dirty="0"/>
              <a:t>Y </a:t>
            </a:r>
            <a:r>
              <a:rPr lang="it-IT" sz="2300" dirty="0" err="1"/>
              <a:t>centroid</a:t>
            </a:r>
            <a:r>
              <a:rPr lang="it-IT" sz="2300" dirty="0"/>
              <a:t> (mm)	1.236400E+1	(8.072908E-2)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20</a:t>
            </a:fld>
            <a:endParaRPr kumimoji="0"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23" y="4223470"/>
            <a:ext cx="5933969" cy="481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3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synchronization</a:t>
            </a:r>
            <a:r>
              <a:rPr lang="it-IT" dirty="0" smtClean="0"/>
              <a:t> system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21</a:t>
            </a:fld>
            <a:endParaRPr kumimoji="0"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96" y="2157081"/>
            <a:ext cx="10237439" cy="72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00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synchronization</a:t>
            </a:r>
            <a:r>
              <a:rPr lang="it-IT" dirty="0" smtClean="0"/>
              <a:t> system</a:t>
            </a:r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22</a:t>
            </a:fld>
            <a:endParaRPr kumimoji="0"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49" y="2424528"/>
            <a:ext cx="10191643" cy="732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9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-03-11 09.52.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47" y="1625600"/>
            <a:ext cx="4389120" cy="5852160"/>
          </a:xfrm>
          <a:prstGeom prst="rect">
            <a:avLst/>
          </a:prstGeom>
        </p:spPr>
      </p:pic>
      <p:pic>
        <p:nvPicPr>
          <p:cNvPr id="5" name="Picture 4" descr="2014-03-11 20.22.52.jpg"/>
          <p:cNvPicPr>
            <a:picLocks noChangeAspect="1"/>
          </p:cNvPicPr>
          <p:nvPr/>
        </p:nvPicPr>
        <p:blipFill>
          <a:blip r:embed="rId3" cstate="print"/>
          <a:srcRect t="37427" r="15789"/>
          <a:stretch>
            <a:fillRect/>
          </a:stretch>
        </p:blipFill>
        <p:spPr>
          <a:xfrm>
            <a:off x="5852160" y="2492587"/>
            <a:ext cx="6611786" cy="3684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356" y="7802880"/>
            <a:ext cx="4149770" cy="590925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US" dirty="0" smtClean="0"/>
              <a:t>Front view (shielding)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71318" y="7044268"/>
            <a:ext cx="3163816" cy="590925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US" dirty="0" smtClean="0"/>
              <a:t>Rear view (PMT)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4750" y="650240"/>
            <a:ext cx="5565862" cy="590925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US" dirty="0" smtClean="0"/>
              <a:t>Detector: </a:t>
            </a:r>
            <a:r>
              <a:rPr lang="en-US" dirty="0" err="1" smtClean="0"/>
              <a:t>PMT+CsI</a:t>
            </a:r>
            <a:r>
              <a:rPr lang="en-US" dirty="0" smtClean="0"/>
              <a:t> </a:t>
            </a:r>
            <a:r>
              <a:rPr lang="en-US" dirty="0" err="1" smtClean="0"/>
              <a:t>scintillator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x-rays-ne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230" y="758613"/>
            <a:ext cx="9562352" cy="7389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85636" y="8128000"/>
            <a:ext cx="13494450" cy="590925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US" dirty="0" smtClean="0"/>
              <a:t>We also checked that the signal is absent if only FLAME is on (no e- beams)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b-ne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7227" y="541873"/>
            <a:ext cx="10187093" cy="7871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49936" y="8128001"/>
            <a:ext cx="14104686" cy="1050539"/>
          </a:xfrm>
          <a:prstGeom prst="rect">
            <a:avLst/>
          </a:prstGeom>
          <a:noFill/>
        </p:spPr>
        <p:txBody>
          <a:bodyPr wrap="none" lIns="130019" tIns="65010" rIns="130019" bIns="65010" rtlCol="0">
            <a:spAutoFit/>
          </a:bodyPr>
          <a:lstStyle/>
          <a:p>
            <a:r>
              <a:rPr lang="en-US" dirty="0" smtClean="0"/>
              <a:t>The signal is (almost) completely attenuated by 0.5 mm of </a:t>
            </a:r>
            <a:r>
              <a:rPr lang="en-US" dirty="0" err="1" smtClean="0"/>
              <a:t>Pb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is in agreement with the attenuation characteristics of the expected X-rays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Since</a:t>
            </a:r>
            <a:r>
              <a:rPr lang="it-IT" dirty="0" smtClean="0"/>
              <a:t> </a:t>
            </a:r>
            <a:r>
              <a:rPr lang="it-IT" dirty="0" err="1" smtClean="0"/>
              <a:t>July</a:t>
            </a:r>
            <a:r>
              <a:rPr lang="it-IT" dirty="0" smtClean="0"/>
              <a:t> 2014: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357233" y="2226972"/>
            <a:ext cx="11042038" cy="7022592"/>
          </a:xfrm>
        </p:spPr>
        <p:txBody>
          <a:bodyPr>
            <a:normAutofit/>
          </a:bodyPr>
          <a:lstStyle/>
          <a:p>
            <a:pPr marL="520076" lvl="1" indent="0">
              <a:buNone/>
            </a:pPr>
            <a:r>
              <a:rPr lang="it-IT" dirty="0" smtClean="0"/>
              <a:t>To </a:t>
            </a:r>
            <a:r>
              <a:rPr lang="it-IT" dirty="0" err="1" smtClean="0"/>
              <a:t>recover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critical</a:t>
            </a:r>
            <a:r>
              <a:rPr lang="it-IT" dirty="0" smtClean="0"/>
              <a:t> </a:t>
            </a:r>
            <a:r>
              <a:rPr lang="it-IT" dirty="0" err="1" smtClean="0"/>
              <a:t>issues</a:t>
            </a:r>
            <a:r>
              <a:rPr lang="it-IT" dirty="0" smtClean="0"/>
              <a:t>: background and </a:t>
            </a:r>
            <a:r>
              <a:rPr lang="it-IT" dirty="0" err="1" smtClean="0"/>
              <a:t>beam-beam</a:t>
            </a:r>
            <a:r>
              <a:rPr lang="it-IT" dirty="0" smtClean="0"/>
              <a:t> </a:t>
            </a:r>
            <a:r>
              <a:rPr lang="it-IT" dirty="0" err="1" smtClean="0"/>
              <a:t>overlap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Dumping </a:t>
            </a:r>
            <a:r>
              <a:rPr lang="it-IT" dirty="0" err="1" smtClean="0"/>
              <a:t>dipole</a:t>
            </a:r>
            <a:r>
              <a:rPr lang="it-IT" dirty="0" smtClean="0"/>
              <a:t> </a:t>
            </a:r>
            <a:r>
              <a:rPr lang="it-IT" dirty="0" err="1" smtClean="0"/>
              <a:t>installation</a:t>
            </a:r>
            <a:r>
              <a:rPr lang="it-IT" dirty="0" smtClean="0"/>
              <a:t> (</a:t>
            </a:r>
            <a:r>
              <a:rPr lang="it-IT" dirty="0" err="1" smtClean="0"/>
              <a:t>delivered</a:t>
            </a:r>
            <a:r>
              <a:rPr lang="it-IT" dirty="0" smtClean="0"/>
              <a:t> </a:t>
            </a:r>
            <a:r>
              <a:rPr lang="it-IT" dirty="0" err="1" smtClean="0"/>
              <a:t>Jan</a:t>
            </a:r>
            <a:r>
              <a:rPr lang="it-IT" dirty="0" smtClean="0"/>
              <a:t> 2014)</a:t>
            </a:r>
            <a:br>
              <a:rPr lang="it-IT" dirty="0" smtClean="0"/>
            </a:br>
            <a:r>
              <a:rPr lang="it-IT" dirty="0" err="1" smtClean="0"/>
              <a:t>w</a:t>
            </a:r>
            <a:r>
              <a:rPr lang="it-IT" dirty="0" smtClean="0"/>
              <a:t> </a:t>
            </a:r>
            <a:r>
              <a:rPr lang="it-IT" dirty="0" err="1" smtClean="0"/>
              <a:t>tapered</a:t>
            </a:r>
            <a:r>
              <a:rPr lang="it-IT" dirty="0" smtClean="0"/>
              <a:t> pipe to the </a:t>
            </a:r>
            <a:r>
              <a:rPr lang="it-IT" dirty="0" err="1" smtClean="0"/>
              <a:t>flag</a:t>
            </a:r>
            <a:r>
              <a:rPr lang="it-IT" dirty="0" smtClean="0"/>
              <a:t>.</a:t>
            </a:r>
          </a:p>
          <a:p>
            <a:pPr lvl="1"/>
            <a:r>
              <a:rPr lang="it-IT" dirty="0" err="1" smtClean="0"/>
              <a:t>Parabolic</a:t>
            </a:r>
            <a:r>
              <a:rPr lang="it-IT" dirty="0" smtClean="0"/>
              <a:t> </a:t>
            </a:r>
            <a:r>
              <a:rPr lang="it-IT" dirty="0" err="1" smtClean="0"/>
              <a:t>mirror</a:t>
            </a:r>
            <a:r>
              <a:rPr lang="it-IT" dirty="0" smtClean="0"/>
              <a:t> </a:t>
            </a:r>
            <a:r>
              <a:rPr lang="it-IT" dirty="0" err="1" smtClean="0"/>
              <a:t>Chamber</a:t>
            </a:r>
            <a:r>
              <a:rPr lang="it-IT" dirty="0"/>
              <a:t> </a:t>
            </a:r>
            <a:r>
              <a:rPr lang="it-IT" dirty="0" smtClean="0"/>
              <a:t>&amp;</a:t>
            </a:r>
            <a:br>
              <a:rPr lang="it-IT" dirty="0" smtClean="0"/>
            </a:br>
            <a:r>
              <a:rPr lang="it-IT" dirty="0" err="1" smtClean="0"/>
              <a:t>Interaction</a:t>
            </a:r>
            <a:r>
              <a:rPr lang="it-IT" dirty="0" smtClean="0"/>
              <a:t> cross </a:t>
            </a:r>
            <a:r>
              <a:rPr lang="it-IT" dirty="0" err="1" smtClean="0"/>
              <a:t>alignment</a:t>
            </a:r>
            <a:r>
              <a:rPr lang="it-IT" dirty="0" smtClean="0"/>
              <a:t> </a:t>
            </a:r>
          </a:p>
          <a:p>
            <a:pPr lvl="1"/>
            <a:r>
              <a:rPr lang="it-IT" dirty="0" err="1" smtClean="0"/>
              <a:t>Solenoid</a:t>
            </a:r>
            <a:r>
              <a:rPr lang="it-IT" dirty="0" smtClean="0"/>
              <a:t> </a:t>
            </a:r>
            <a:r>
              <a:rPr lang="it-IT" dirty="0" err="1" smtClean="0"/>
              <a:t>cooling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 </a:t>
            </a:r>
            <a:r>
              <a:rPr lang="it-IT" dirty="0" err="1" smtClean="0"/>
              <a:t>decoupling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from RF </a:t>
            </a:r>
            <a:r>
              <a:rPr lang="it-IT" dirty="0" err="1" smtClean="0"/>
              <a:t>system</a:t>
            </a:r>
            <a:endParaRPr lang="it-IT" dirty="0" smtClean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26</a:t>
            </a:fld>
            <a:endParaRPr kumimoji="0"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34" y="4129405"/>
            <a:ext cx="4230268" cy="562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06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IP configuration:</a:t>
            </a:r>
            <a:endParaRPr lang="en-US" dirty="0"/>
          </a:p>
        </p:txBody>
      </p:sp>
      <p:pic>
        <p:nvPicPr>
          <p:cNvPr id="4" name="Picture 3" descr="IMG201409221106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5" y="2076205"/>
            <a:ext cx="8669845" cy="6502379"/>
          </a:xfrm>
          <a:prstGeom prst="rect">
            <a:avLst/>
          </a:prstGeom>
        </p:spPr>
      </p:pic>
      <p:pic>
        <p:nvPicPr>
          <p:cNvPr id="5" name="Picture 4" descr="IMG201409221108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73" y="0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2015 Activity	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71321" y="2113763"/>
            <a:ext cx="11595947" cy="639402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Tx/>
              <a:buChar char="-"/>
            </a:pPr>
            <a:r>
              <a:rPr lang="it-IT" sz="4600" dirty="0"/>
              <a:t>Thomson Source </a:t>
            </a:r>
            <a:r>
              <a:rPr lang="it-IT" sz="4600" dirty="0" err="1" smtClean="0"/>
              <a:t>low</a:t>
            </a:r>
            <a:r>
              <a:rPr lang="it-IT" sz="4600" dirty="0" smtClean="0"/>
              <a:t>-high </a:t>
            </a:r>
            <a:r>
              <a:rPr lang="it-IT" sz="4600" dirty="0" err="1"/>
              <a:t>energy</a:t>
            </a:r>
            <a:r>
              <a:rPr lang="it-IT" sz="4600" dirty="0"/>
              <a:t> </a:t>
            </a:r>
            <a:r>
              <a:rPr lang="it-IT" sz="4600" dirty="0" err="1"/>
              <a:t>characterization</a:t>
            </a:r>
            <a:endParaRPr lang="it-IT" sz="4600" dirty="0"/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4600" dirty="0"/>
              <a:t>Beats2 </a:t>
            </a:r>
            <a:r>
              <a:rPr lang="it-IT" sz="4600" dirty="0" err="1"/>
              <a:t>experiment</a:t>
            </a:r>
            <a:r>
              <a:rPr lang="it-IT" sz="4600" dirty="0"/>
              <a:t> </a:t>
            </a:r>
            <a:r>
              <a:rPr lang="it-IT" sz="4600" dirty="0" err="1"/>
              <a:t>completion</a:t>
            </a:r>
            <a:endParaRPr lang="it-IT" sz="4600" dirty="0"/>
          </a:p>
          <a:p>
            <a:pPr>
              <a:lnSpc>
                <a:spcPct val="130000"/>
              </a:lnSpc>
              <a:buFontTx/>
              <a:buChar char="-"/>
            </a:pPr>
            <a:r>
              <a:rPr lang="it-IT" sz="4600" dirty="0"/>
              <a:t>Electron </a:t>
            </a:r>
            <a:r>
              <a:rPr lang="it-IT" sz="4600" dirty="0" err="1"/>
              <a:t>energy</a:t>
            </a:r>
            <a:r>
              <a:rPr lang="it-IT" sz="4600" dirty="0"/>
              <a:t> </a:t>
            </a:r>
            <a:r>
              <a:rPr lang="it-IT" sz="4600" dirty="0" err="1"/>
              <a:t>distribution</a:t>
            </a:r>
            <a:r>
              <a:rPr lang="it-IT" sz="4600" dirty="0"/>
              <a:t> </a:t>
            </a:r>
            <a:r>
              <a:rPr lang="it-IT" sz="4600" dirty="0" err="1"/>
              <a:t>after</a:t>
            </a:r>
            <a:r>
              <a:rPr lang="it-IT" sz="4600" dirty="0"/>
              <a:t> </a:t>
            </a:r>
            <a:r>
              <a:rPr lang="it-IT" sz="4600" dirty="0" err="1"/>
              <a:t>interaction</a:t>
            </a:r>
            <a:r>
              <a:rPr lang="it-IT" sz="4600" dirty="0"/>
              <a:t> </a:t>
            </a:r>
            <a:r>
              <a:rPr lang="it-IT" sz="4600" dirty="0" err="1" smtClean="0"/>
              <a:t>study</a:t>
            </a:r>
            <a:endParaRPr lang="it-IT" sz="4600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 eaLnBrk="1" latinLnBrk="0" hangingPunct="1"/>
            <a:fld id="{EA7C8D44-3667-46F6-9772-CC52308E2A7F}" type="slidenum">
              <a:rPr kumimoji="0" lang="en-US" smtClean="0"/>
              <a:pPr eaLnBrk="1" latinLnBrk="0" hangingPunct="1"/>
              <a:t>28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3030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RC_senza_POS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83" y="216646"/>
            <a:ext cx="11387823" cy="9352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316" y="0"/>
            <a:ext cx="862973" cy="9586213"/>
          </a:xfrm>
          <a:prstGeom prst="rect">
            <a:avLst/>
          </a:prstGeom>
          <a:noFill/>
        </p:spPr>
        <p:txBody>
          <a:bodyPr wrap="square" lIns="130019" tIns="65010" rIns="130019" bIns="65010">
            <a:spAutoFit/>
          </a:bodyPr>
          <a:lstStyle/>
          <a:p>
            <a:pPr algn="ctr"/>
            <a:r>
              <a:rPr lang="it-IT" sz="7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SPARCLAB</a:t>
            </a:r>
          </a:p>
        </p:txBody>
      </p:sp>
      <p:pic>
        <p:nvPicPr>
          <p:cNvPr id="9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79" y="1414727"/>
            <a:ext cx="11125258" cy="7266293"/>
          </a:xfrm>
          <a:prstGeom prst="rect">
            <a:avLst/>
          </a:prstGeom>
        </p:spPr>
      </p:pic>
      <p:pic>
        <p:nvPicPr>
          <p:cNvPr id="4" name="Picture 3" descr="20130610_12223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3" r="17931"/>
          <a:stretch/>
        </p:blipFill>
        <p:spPr>
          <a:xfrm rot="16200000">
            <a:off x="3767757" y="977609"/>
            <a:ext cx="9974908" cy="84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Thomson source design parameters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305119"/>
              </p:ext>
            </p:extLst>
          </p:nvPr>
        </p:nvGraphicFramePr>
        <p:xfrm>
          <a:off x="612362" y="7143539"/>
          <a:ext cx="5360909" cy="195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5833"/>
                <a:gridCol w="15050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Photon Energy (</a:t>
                      </a:r>
                      <a:r>
                        <a:rPr lang="en-US" dirty="0" err="1" smtClean="0"/>
                        <a:t>keV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20÷500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Photon number per shot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 </a:t>
                      </a:r>
                      <a:r>
                        <a:rPr lang="en-US" dirty="0" err="1" smtClean="0"/>
                        <a:t>rms</a:t>
                      </a:r>
                      <a:r>
                        <a:rPr lang="en-US" dirty="0" smtClean="0"/>
                        <a:t> radius (</a:t>
                      </a:r>
                      <a:r>
                        <a:rPr lang="en-US" dirty="0" err="1" smtClean="0"/>
                        <a:t>μm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10</a:t>
                      </a:r>
                      <a:endParaRPr lang="en-US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Bandwidth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10</a:t>
                      </a:r>
                      <a:endParaRPr lang="en-US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59396" y="6459829"/>
            <a:ext cx="477486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X-</a:t>
            </a:r>
            <a:r>
              <a:rPr lang="it-IT" sz="3200" dirty="0" err="1"/>
              <a:t>ray</a:t>
            </a:r>
            <a:r>
              <a:rPr lang="it-IT" sz="3200" dirty="0"/>
              <a:t> </a:t>
            </a:r>
            <a:r>
              <a:rPr lang="it-IT" sz="3200" dirty="0" err="1"/>
              <a:t>beam</a:t>
            </a:r>
            <a:r>
              <a:rPr lang="it-IT" sz="3200" dirty="0"/>
              <a:t> </a:t>
            </a:r>
            <a:r>
              <a:rPr lang="it-IT" sz="3200" dirty="0" err="1"/>
              <a:t>characteristics</a:t>
            </a:r>
            <a:endParaRPr lang="it-IT" dirty="0"/>
          </a:p>
        </p:txBody>
      </p:sp>
      <p:pic>
        <p:nvPicPr>
          <p:cNvPr id="6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305" y="2535013"/>
            <a:ext cx="6643025" cy="553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411" name="Text Box 3"/>
          <p:cNvSpPr txBox="1">
            <a:spLocks noChangeArrowheads="1"/>
          </p:cNvSpPr>
          <p:nvPr/>
        </p:nvSpPr>
        <p:spPr bwMode="auto">
          <a:xfrm>
            <a:off x="655242" y="2635077"/>
            <a:ext cx="11726898" cy="483768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spAutoFit/>
          </a:bodyPr>
          <a:lstStyle/>
          <a:p>
            <a:pPr marL="487672" indent="-487672" algn="l">
              <a:lnSpc>
                <a:spcPct val="102000"/>
              </a:lnSpc>
              <a:spcAft>
                <a:spcPct val="30000"/>
              </a:spcAft>
              <a:buClr>
                <a:srgbClr val="FFFFFF"/>
              </a:buClr>
              <a:buSzPct val="100000"/>
              <a:buFont typeface="Times New Roman" charset="0"/>
              <a:buAutoNum type="arabicPeriod"/>
              <a:defRPr/>
            </a:pPr>
            <a:r>
              <a:rPr lang="it-IT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Mammography</a:t>
            </a:r>
          </a:p>
          <a:p>
            <a:pPr marL="487672" indent="-487672" algn="l">
              <a:lnSpc>
                <a:spcPct val="102000"/>
              </a:lnSpc>
              <a:spcAft>
                <a:spcPct val="30000"/>
              </a:spcAft>
              <a:buClr>
                <a:srgbClr val="FFFFFF"/>
              </a:buClr>
              <a:buSzPct val="100000"/>
              <a:buFont typeface="Times New Roman" charset="0"/>
              <a:buAutoNum type="arabicPeriod"/>
              <a:defRPr/>
            </a:pPr>
            <a:r>
              <a:rPr lang="it-IT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Identification </a:t>
            </a:r>
            <a:r>
              <a:rPr lang="it-IT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of fissile materials</a:t>
            </a:r>
          </a:p>
          <a:p>
            <a:pPr marL="487672" indent="-487672" algn="l">
              <a:lnSpc>
                <a:spcPct val="102000"/>
              </a:lnSpc>
              <a:spcAft>
                <a:spcPct val="30000"/>
              </a:spcAft>
              <a:buClr>
                <a:srgbClr val="FFFFFF"/>
              </a:buClr>
              <a:buSzPct val="100000"/>
              <a:buFont typeface="Times New Roman" charset="0"/>
              <a:buAutoNum type="arabicPeriod"/>
              <a:defRPr/>
            </a:pPr>
            <a:r>
              <a:rPr lang="it-IT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Cristallography</a:t>
            </a:r>
          </a:p>
          <a:p>
            <a:pPr marL="487672" indent="-487672" algn="l">
              <a:lnSpc>
                <a:spcPct val="102000"/>
              </a:lnSpc>
              <a:spcAft>
                <a:spcPct val="30000"/>
              </a:spcAft>
              <a:buClr>
                <a:srgbClr val="FFFFFF"/>
              </a:buClr>
              <a:buSzPct val="100000"/>
              <a:buFont typeface="Times New Roman" charset="0"/>
              <a:buAutoNum type="arabicPeriod"/>
              <a:defRPr/>
            </a:pPr>
            <a:r>
              <a:rPr lang="it-IT" sz="5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Microdensitometry 3D for cultural her.</a:t>
            </a:r>
          </a:p>
        </p:txBody>
      </p:sp>
      <p:sp>
        <p:nvSpPr>
          <p:cNvPr id="29699" name="CasellaDiTesto 8"/>
          <p:cNvSpPr txBox="1">
            <a:spLocks noChangeArrowheads="1"/>
          </p:cNvSpPr>
          <p:nvPr/>
        </p:nvSpPr>
        <p:spPr bwMode="auto">
          <a:xfrm>
            <a:off x="433493" y="7694507"/>
            <a:ext cx="12354560" cy="123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it-IT" i="1">
                <a:solidFill>
                  <a:srgbClr val="FF0000"/>
                </a:solidFill>
              </a:rPr>
              <a:t>Single Shot Imaging at psec time scale</a:t>
            </a:r>
          </a:p>
          <a:p>
            <a:pPr algn="ctr"/>
            <a:r>
              <a:rPr lang="it-IT"/>
              <a:t>(not accessible to FELs for h</a:t>
            </a:r>
            <a:r>
              <a:rPr lang="it-IT">
                <a:latin typeface="Symbol" charset="2"/>
              </a:rPr>
              <a:t>n</a:t>
            </a:r>
            <a:r>
              <a:rPr lang="it-IT"/>
              <a:t> &gt; 20 keV</a:t>
            </a:r>
          </a:p>
          <a:p>
            <a:pPr algn="ctr"/>
            <a:r>
              <a:rPr lang="it-IT"/>
              <a:t>precluded to Sync.  Light Sources,  CW)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accent2"/>
                </a:solidFill>
                <a:cs typeface="Arial" charset="0"/>
              </a:rPr>
              <a:t>APPLICATIONS</a:t>
            </a:r>
            <a:br>
              <a:rPr lang="it-IT" b="1" dirty="0" smtClean="0">
                <a:solidFill>
                  <a:schemeClr val="accent2"/>
                </a:solidFill>
                <a:cs typeface="Arial" charset="0"/>
              </a:rPr>
            </a:br>
            <a:r>
              <a:rPr lang="it-IT" b="1" dirty="0" smtClean="0">
                <a:solidFill>
                  <a:schemeClr val="accent2"/>
                </a:solidFill>
                <a:cs typeface="Arial" charset="0"/>
              </a:rPr>
              <a:t>@ 20-500 keV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"/>
    </mc:Choice>
    <mc:Fallback xmlns="">
      <p:transition spd="slow" advTm="4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Thomson Source</a:t>
            </a:r>
            <a:br>
              <a:rPr lang="it-IT" dirty="0" smtClean="0"/>
            </a:br>
            <a:r>
              <a:rPr lang="it-IT" dirty="0" err="1" smtClean="0"/>
              <a:t>Parameter</a:t>
            </a:r>
            <a:r>
              <a:rPr lang="it-IT" dirty="0" smtClean="0"/>
              <a:t> List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FLAME Laser</a:t>
            </a:r>
            <a:endParaRPr lang="it-IT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5743" y="3799942"/>
            <a:ext cx="6434564" cy="484150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/>
              <a:t>Wavelength 	800 nm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/>
              <a:t>Compressed pulse energy	1-5 J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/>
              <a:t>Pulse duration/</a:t>
            </a:r>
            <a:r>
              <a:rPr lang="it-IT" dirty="0" err="1" smtClean="0"/>
              <a:t>bandwidth</a:t>
            </a:r>
            <a:r>
              <a:rPr lang="it-IT" dirty="0"/>
              <a:t>	</a:t>
            </a:r>
            <a:r>
              <a:rPr lang="it-IT" dirty="0" smtClean="0"/>
              <a:t>6 </a:t>
            </a:r>
            <a:r>
              <a:rPr lang="it-IT" dirty="0" err="1" smtClean="0"/>
              <a:t>ps</a:t>
            </a:r>
            <a:endParaRPr lang="it-IT" dirty="0" smtClean="0"/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 err="1" smtClean="0"/>
              <a:t>Rep.Rate</a:t>
            </a:r>
            <a:r>
              <a:rPr lang="it-IT" dirty="0" smtClean="0"/>
              <a:t> </a:t>
            </a:r>
            <a:r>
              <a:rPr lang="it-IT" dirty="0"/>
              <a:t>	10 Hz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/>
              <a:t>Beam quality M2  	&lt;1.5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/>
              <a:t>Energy stability 	10%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it-IT" dirty="0"/>
              <a:t>Pointing stability 	&lt; 2 µm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995335" algn="r"/>
              </a:tabLst>
            </a:pPr>
            <a:r>
              <a:rPr lang="en-US" dirty="0"/>
              <a:t>Synchronization with SPARC photoinjector  clock	&lt; 1 ps</a:t>
            </a:r>
            <a:endParaRPr lang="it-I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7033654" y="2430564"/>
            <a:ext cx="5494913" cy="1184004"/>
          </a:xfrm>
        </p:spPr>
        <p:txBody>
          <a:bodyPr/>
          <a:lstStyle/>
          <a:p>
            <a:r>
              <a:rPr lang="it-IT" dirty="0" smtClean="0"/>
              <a:t>SPARC Electron Beam</a:t>
            </a:r>
            <a:endParaRPr lang="it-IT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827520" y="3799942"/>
            <a:ext cx="6218755" cy="484150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Bunch charge	</a:t>
            </a:r>
            <a:r>
              <a:rPr lang="it-IT" sz="2800" dirty="0" smtClean="0"/>
              <a:t>100-800 </a:t>
            </a:r>
            <a:r>
              <a:rPr lang="it-IT" dirty="0" err="1"/>
              <a:t>p</a:t>
            </a:r>
            <a:r>
              <a:rPr lang="it-IT" sz="2800" dirty="0" err="1" smtClean="0"/>
              <a:t>C</a:t>
            </a:r>
            <a:endParaRPr lang="it-IT" sz="2800" dirty="0"/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Energy 	</a:t>
            </a:r>
            <a:r>
              <a:rPr lang="it-IT" dirty="0" smtClean="0"/>
              <a:t>30</a:t>
            </a:r>
            <a:r>
              <a:rPr lang="it-IT" sz="2800" dirty="0" smtClean="0"/>
              <a:t>-</a:t>
            </a:r>
            <a:r>
              <a:rPr lang="it-IT" sz="2800" dirty="0"/>
              <a:t>150 MeV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Length	15-20 ps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ε</a:t>
            </a:r>
            <a:r>
              <a:rPr lang="it-IT" sz="2800" baseline="-25000" dirty="0"/>
              <a:t>n x,y</a:t>
            </a:r>
            <a:r>
              <a:rPr lang="it-IT" sz="2800" dirty="0"/>
              <a:t>	1</a:t>
            </a:r>
            <a:r>
              <a:rPr lang="it-IT" sz="2800" dirty="0" smtClean="0"/>
              <a:t>-3 </a:t>
            </a:r>
            <a:r>
              <a:rPr lang="it-IT" sz="2800" dirty="0"/>
              <a:t>µ rad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Energy spread	</a:t>
            </a:r>
            <a:r>
              <a:rPr lang="it-IT" sz="2800" dirty="0" smtClean="0"/>
              <a:t>&lt;0.1 </a:t>
            </a:r>
            <a:r>
              <a:rPr lang="it-IT" sz="2800" dirty="0"/>
              <a:t>%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Spot size at IP	5-20 µm </a:t>
            </a:r>
          </a:p>
          <a:p>
            <a:pPr>
              <a:lnSpc>
                <a:spcPct val="70000"/>
              </a:lnSpc>
              <a:spcBef>
                <a:spcPts val="2000"/>
              </a:spcBef>
              <a:tabLst>
                <a:tab pos="5482934" algn="r"/>
              </a:tabLst>
            </a:pPr>
            <a:r>
              <a:rPr lang="it-IT" sz="2800" dirty="0"/>
              <a:t>Rep.Rate 	10 Hz</a:t>
            </a:r>
          </a:p>
          <a:p>
            <a:pPr marL="0" indent="0">
              <a:buNone/>
              <a:tabLst>
                <a:tab pos="5482934" algn="r"/>
              </a:tabLst>
            </a:pP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2150446" y="9040149"/>
            <a:ext cx="799253" cy="519289"/>
          </a:xfrm>
          <a:prstGeom prst="rect">
            <a:avLst/>
          </a:prstGeom>
        </p:spPr>
        <p:txBody>
          <a:bodyPr lIns="130019" tIns="65010" rIns="130019" bIns="65010"/>
          <a:lstStyle/>
          <a:p>
            <a:fld id="{5748B87F-7C03-F94D-BC34-9C76E6F06A6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"/>
    </mc:Choice>
    <mc:Fallback xmlns="">
      <p:transition spd="slow" advTm="8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78" y="0"/>
            <a:ext cx="12295447" cy="2275840"/>
          </a:xfrm>
        </p:spPr>
        <p:txBody>
          <a:bodyPr/>
          <a:lstStyle/>
          <a:p>
            <a:r>
              <a:rPr lang="en-US" sz="4000" b="1" dirty="0">
                <a:solidFill>
                  <a:srgbClr val="00B050"/>
                </a:solidFill>
              </a:rPr>
              <a:t>A TS source driven by high-quality electron beams can work in different operating modes, e.g</a:t>
            </a:r>
            <a:r>
              <a:rPr lang="en-US" sz="4000" dirty="0">
                <a:solidFill>
                  <a:srgbClr val="00B050"/>
                </a:solidFill>
              </a:rPr>
              <a:t>.: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168" y="2574606"/>
            <a:ext cx="12635745" cy="6436925"/>
          </a:xfrm>
        </p:spPr>
        <p:txBody>
          <a:bodyPr>
            <a:normAutofit/>
          </a:bodyPr>
          <a:lstStyle/>
          <a:p>
            <a:r>
              <a:rPr lang="en-US" b="1" u="sng" dirty="0"/>
              <a:t>H</a:t>
            </a:r>
            <a:r>
              <a:rPr lang="en-US" b="1" u="sng" dirty="0" smtClean="0"/>
              <a:t>igh-flux-moderate-monochromaticity mode(HFM2</a:t>
            </a:r>
            <a:r>
              <a:rPr lang="en-US" dirty="0"/>
              <a:t>) </a:t>
            </a:r>
            <a:r>
              <a:rPr lang="en-US" dirty="0" smtClean="0"/>
              <a:t>suitable </a:t>
            </a:r>
            <a:r>
              <a:rPr lang="en-US" dirty="0"/>
              <a:t>for medical imaging when </a:t>
            </a:r>
            <a:r>
              <a:rPr lang="en-US" dirty="0" smtClean="0"/>
              <a:t>high-flux </a:t>
            </a:r>
            <a:r>
              <a:rPr lang="en-US" dirty="0"/>
              <a:t>sources are </a:t>
            </a:r>
            <a:r>
              <a:rPr lang="en-US" dirty="0" smtClean="0"/>
              <a:t>needed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/>
              <a:t>M</a:t>
            </a:r>
            <a:r>
              <a:rPr lang="en-US" b="1" u="sng" dirty="0" smtClean="0"/>
              <a:t>oderate-flux- monochromatic-mode (</a:t>
            </a:r>
            <a:r>
              <a:rPr lang="en-US" b="1" u="sng" dirty="0"/>
              <a:t>MFM</a:t>
            </a:r>
            <a:r>
              <a:rPr lang="en-US" dirty="0"/>
              <a:t>) suitable to improve </a:t>
            </a:r>
            <a:r>
              <a:rPr lang="en-US" dirty="0" smtClean="0"/>
              <a:t>the detection/dose performance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 smtClean="0"/>
              <a:t>Short-and-monochromatic-mode </a:t>
            </a:r>
            <a:r>
              <a:rPr lang="en-US" b="1" u="sng" dirty="0"/>
              <a:t>(SM) </a:t>
            </a:r>
            <a:r>
              <a:rPr lang="en-US" b="1" dirty="0" smtClean="0"/>
              <a:t>   </a:t>
            </a:r>
            <a:r>
              <a:rPr lang="en-US" dirty="0" smtClean="0"/>
              <a:t>useful </a:t>
            </a:r>
            <a:r>
              <a:rPr lang="en-US" dirty="0"/>
              <a:t>for </a:t>
            </a:r>
            <a:r>
              <a:rPr lang="en-US" dirty="0" smtClean="0"/>
              <a:t>pump-and- probe </a:t>
            </a:r>
            <a:r>
              <a:rPr lang="en-US" dirty="0"/>
              <a:t>experiments e.g. in physical-chemistry when tens of femtosecond long monochromatic </a:t>
            </a:r>
            <a:r>
              <a:rPr lang="en-US" dirty="0" smtClean="0"/>
              <a:t>pulses </a:t>
            </a:r>
            <a:r>
              <a:rPr lang="it-IT" dirty="0" smtClean="0"/>
              <a:t>are needed.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5748B87F-7C03-F94D-BC34-9C76E6F06A6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85782"/>
            <a:ext cx="11704320" cy="1684713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From theory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331" y="8797558"/>
            <a:ext cx="6997874" cy="1670199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pPr algn="l"/>
            <a:r>
              <a:rPr lang="fr-FR" sz="2000" dirty="0" smtClean="0"/>
              <a:t>*-P</a:t>
            </a:r>
            <a:r>
              <a:rPr lang="fr-FR" sz="2000" dirty="0"/>
              <a:t>. </a:t>
            </a:r>
            <a:r>
              <a:rPr lang="fr-FR" sz="2000" dirty="0" err="1"/>
              <a:t>Tomassini</a:t>
            </a:r>
            <a:r>
              <a:rPr lang="fr-FR" sz="2000" dirty="0"/>
              <a:t> et al </a:t>
            </a:r>
            <a:r>
              <a:rPr lang="fr-FR" sz="2000" dirty="0" err="1"/>
              <a:t>Appl</a:t>
            </a:r>
            <a:r>
              <a:rPr lang="fr-FR" sz="2000" dirty="0"/>
              <a:t>. Phys. B 80, 419-36 </a:t>
            </a:r>
            <a:r>
              <a:rPr lang="fr-FR" sz="2000" dirty="0" smtClean="0"/>
              <a:t>, 2005</a:t>
            </a:r>
            <a:endParaRPr lang="fr-FR" sz="2000" dirty="0"/>
          </a:p>
          <a:p>
            <a:pPr algn="l"/>
            <a:r>
              <a:rPr lang="fr-FR" sz="2000" dirty="0" smtClean="0"/>
              <a:t> -P</a:t>
            </a:r>
            <a:r>
              <a:rPr lang="fr-FR" sz="2000" dirty="0"/>
              <a:t>. Tomassini et al. </a:t>
            </a:r>
            <a:r>
              <a:rPr lang="fr-FR" sz="2000" dirty="0" smtClean="0"/>
              <a:t>IEEE </a:t>
            </a:r>
            <a:r>
              <a:rPr lang="fr-FR" sz="2000" dirty="0"/>
              <a:t>Trans. on Plasma Sci. </a:t>
            </a:r>
            <a:r>
              <a:rPr lang="fr-FR" sz="2000" dirty="0" smtClean="0"/>
              <a:t>36,n.4,  2008</a:t>
            </a:r>
          </a:p>
          <a:p>
            <a:pPr algn="l"/>
            <a:endParaRPr lang="fr-FR" dirty="0" smtClean="0"/>
          </a:p>
          <a:p>
            <a:pPr algn="l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31" y="2411374"/>
            <a:ext cx="12196295" cy="64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"/>
    </mc:Choice>
    <mc:Fallback xmlns="">
      <p:transition spd="slow" advTm="42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HFM2 operating mode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2470570"/>
            <a:ext cx="10446738" cy="5592064"/>
          </a:xfrm>
        </p:spPr>
        <p:txBody>
          <a:bodyPr>
            <a:noAutofit/>
          </a:bodyPr>
          <a:lstStyle/>
          <a:p>
            <a:pPr algn="just"/>
            <a:r>
              <a:rPr lang="it-IT" sz="3200" dirty="0" smtClean="0"/>
              <a:t>For the first experiments the source has been optimized for applications in medical imaging, mammography in particular.</a:t>
            </a:r>
          </a:p>
          <a:p>
            <a:pPr marL="0" indent="0">
              <a:buNone/>
            </a:pPr>
            <a:endParaRPr lang="it-IT" sz="3200" dirty="0"/>
          </a:p>
          <a:p>
            <a:pPr algn="just"/>
            <a:endParaRPr lang="it-IT" sz="3200" b="1" i="1" dirty="0" smtClean="0">
              <a:solidFill>
                <a:srgbClr val="C00000"/>
              </a:solidFill>
              <a:latin typeface="Bodoni MT" pitchFamily="18" charset="0"/>
              <a:ea typeface="Batang" pitchFamily="18" charset="-127"/>
            </a:endParaRPr>
          </a:p>
          <a:p>
            <a:pPr algn="just"/>
            <a:endParaRPr lang="it-IT" sz="3200" b="1" i="1" dirty="0">
              <a:solidFill>
                <a:srgbClr val="C00000"/>
              </a:solidFill>
              <a:latin typeface="Bodoni MT" pitchFamily="18" charset="0"/>
              <a:ea typeface="Batang" pitchFamily="18" charset="-127"/>
            </a:endParaRPr>
          </a:p>
          <a:p>
            <a:pPr algn="just"/>
            <a:r>
              <a:rPr lang="it-IT" sz="3200" b="1" i="1" dirty="0" err="1" smtClean="0">
                <a:solidFill>
                  <a:srgbClr val="C00000"/>
                </a:solidFill>
                <a:latin typeface="Bodoni MT" pitchFamily="18" charset="0"/>
                <a:ea typeface="Batang" pitchFamily="18" charset="-127"/>
              </a:rPr>
              <a:t>Highest</a:t>
            </a:r>
            <a:r>
              <a:rPr lang="it-IT" sz="3200" b="1" i="1" dirty="0" smtClean="0">
                <a:solidFill>
                  <a:srgbClr val="C00000"/>
                </a:solidFill>
                <a:latin typeface="Bodoni MT" pitchFamily="18" charset="0"/>
                <a:ea typeface="Batang" pitchFamily="18" charset="-127"/>
              </a:rPr>
              <a:t> X-ray flux at about 20 keV, with a relative radiation energy spread &lt; 20% and keeping as low as possible the high harmonics </a:t>
            </a:r>
            <a:r>
              <a:rPr lang="it-IT" sz="3200" b="1" i="1" dirty="0" err="1" smtClean="0">
                <a:solidFill>
                  <a:srgbClr val="C00000"/>
                </a:solidFill>
                <a:latin typeface="Bodoni MT" pitchFamily="18" charset="0"/>
                <a:ea typeface="Batang" pitchFamily="18" charset="-127"/>
              </a:rPr>
              <a:t>contribution</a:t>
            </a:r>
            <a:r>
              <a:rPr lang="it-IT" sz="3200" b="1" i="1" dirty="0" smtClean="0">
                <a:latin typeface="Bodoni MT" pitchFamily="18" charset="0"/>
                <a:ea typeface="Batang" pitchFamily="18" charset="-127"/>
              </a:rPr>
              <a:t>.</a:t>
            </a:r>
          </a:p>
        </p:txBody>
      </p:sp>
      <p:sp>
        <p:nvSpPr>
          <p:cNvPr id="5" name="Down Arrow 4"/>
          <p:cNvSpPr/>
          <p:nvPr/>
        </p:nvSpPr>
        <p:spPr>
          <a:xfrm>
            <a:off x="4416213" y="3996649"/>
            <a:ext cx="4199467" cy="152275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8B87F-7C03-F94D-BC34-9C76E6F06A62}" type="slidenum">
              <a:rPr lang="en-US" smtClean="0"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6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"/>
    </mc:Choice>
    <mc:Fallback xmlns="">
      <p:transition spd="slow" advTm="22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inenBook">
  <a:themeElements>
    <a:clrScheme name="LinenBook">
      <a:dk1>
        <a:srgbClr val="000000"/>
      </a:dk1>
      <a:lt1>
        <a:srgbClr val="FFFFFF"/>
      </a:lt1>
      <a:dk2>
        <a:srgbClr val="5C5C5C"/>
      </a:dk2>
      <a:lt2>
        <a:srgbClr val="E0E0E0"/>
      </a:lt2>
      <a:accent1>
        <a:srgbClr val="768893"/>
      </a:accent1>
      <a:accent2>
        <a:srgbClr val="81914E"/>
      </a:accent2>
      <a:accent3>
        <a:srgbClr val="CCA156"/>
      </a:accent3>
      <a:accent4>
        <a:srgbClr val="AD6D3D"/>
      </a:accent4>
      <a:accent5>
        <a:srgbClr val="A5322E"/>
      </a:accent5>
      <a:accent6>
        <a:srgbClr val="705A64"/>
      </a:accent6>
      <a:hlink>
        <a:srgbClr val="0000FF"/>
      </a:hlink>
      <a:folHlink>
        <a:srgbClr val="FF00FF"/>
      </a:folHlink>
    </a:clrScheme>
    <a:fontScheme name="LinenBook">
      <a:majorFont>
        <a:latin typeface="Optima"/>
        <a:ea typeface="Optima"/>
        <a:cs typeface="Optima"/>
      </a:majorFont>
      <a:minorFont>
        <a:latin typeface="Optima"/>
        <a:ea typeface="Optima"/>
        <a:cs typeface="Optima"/>
      </a:minorFont>
    </a:fontScheme>
    <a:fmtScheme name="LinenBoo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363929"/>
            </a:solidFill>
            <a:effectLst/>
            <a:uFillTx/>
            <a:latin typeface="+mn-lt"/>
            <a:ea typeface="+mn-ea"/>
            <a:cs typeface="+mn-cs"/>
            <a:sym typeface="Opti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1458</TotalTime>
  <Words>1008</Words>
  <Application>Microsoft Macintosh PowerPoint</Application>
  <PresentationFormat>Custom</PresentationFormat>
  <Paragraphs>184</Paragraphs>
  <Slides>28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Capital</vt:lpstr>
      <vt:lpstr>Graph</vt:lpstr>
      <vt:lpstr>The SPARC_LAB Thomson source</vt:lpstr>
      <vt:lpstr>Outline</vt:lpstr>
      <vt:lpstr>PowerPoint Presentation</vt:lpstr>
      <vt:lpstr>Thomson source design parameters</vt:lpstr>
      <vt:lpstr>APPLICATIONS @ 20-500 keV</vt:lpstr>
      <vt:lpstr>Thomson Source Parameter List</vt:lpstr>
      <vt:lpstr>A TS source driven by high-quality electron beams can work in different operating modes, e.g.:</vt:lpstr>
      <vt:lpstr>From theory</vt:lpstr>
      <vt:lpstr>HFM2 operating mode</vt:lpstr>
      <vt:lpstr>The Thomson Interaction laser</vt:lpstr>
      <vt:lpstr>The nominal  case injector :  30MeV,  840pC</vt:lpstr>
      <vt:lpstr>e-beam envelope evolution down to IP </vt:lpstr>
      <vt:lpstr>Source spectra simulations</vt:lpstr>
      <vt:lpstr>BEATS 2 experiment</vt:lpstr>
      <vt:lpstr>1st commissioning phase configuration</vt:lpstr>
      <vt:lpstr>50 MeV Working point   1</vt:lpstr>
      <vt:lpstr>50 MeV WP Emittance (best) 2</vt:lpstr>
      <vt:lpstr>e-beam envelope evolution in the linac</vt:lpstr>
      <vt:lpstr>50 MeV WP Emittance   3</vt:lpstr>
      <vt:lpstr>Beam size at IP  w photon signature</vt:lpstr>
      <vt:lpstr>The synchronization system</vt:lpstr>
      <vt:lpstr>The synchronization system</vt:lpstr>
      <vt:lpstr>PowerPoint Presentation</vt:lpstr>
      <vt:lpstr>PowerPoint Presentation</vt:lpstr>
      <vt:lpstr>PowerPoint Presentation</vt:lpstr>
      <vt:lpstr>Since July 2014:</vt:lpstr>
      <vt:lpstr>New IP configuration:</vt:lpstr>
      <vt:lpstr>2015 Activity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SPARC-LAB Thomson Source</dc:title>
  <cp:lastModifiedBy>Cristina Vaccarezza</cp:lastModifiedBy>
  <cp:revision>27</cp:revision>
  <dcterms:modified xsi:type="dcterms:W3CDTF">2015-02-26T09:40:30Z</dcterms:modified>
</cp:coreProperties>
</file>