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70" r:id="rId13"/>
    <p:sldId id="271" r:id="rId14"/>
    <p:sldId id="265" r:id="rId15"/>
    <p:sldId id="266" r:id="rId16"/>
    <p:sldId id="277" r:id="rId17"/>
    <p:sldId id="269" r:id="rId18"/>
    <p:sldId id="272" r:id="rId19"/>
    <p:sldId id="275" r:id="rId20"/>
    <p:sldId id="259" r:id="rId21"/>
    <p:sldId id="278" r:id="rId22"/>
    <p:sldId id="276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Sessions per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564711883878336E-2"/>
          <c:y val="0.1350173873395123"/>
          <c:w val="0.94243528811612165"/>
          <c:h val="0.8649826126604877"/>
        </c:manualLayout>
      </c:layout>
      <c:pie3DChart>
        <c:varyColors val="1"/>
        <c:ser>
          <c:idx val="0"/>
          <c:order val="0"/>
          <c:tx>
            <c:strRef>
              <c:f>'[OpenStack Summit Vancouver 2015 analytics.xlsx]Foglio1'!$N$1</c:f>
              <c:strCache>
                <c:ptCount val="1"/>
                <c:pt idx="0">
                  <c:v>Sessions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4"/>
              <c:layout>
                <c:manualLayout>
                  <c:x val="0.1074223645200957"/>
                  <c:y val="0.136580427446569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'[OpenStack Summit Vancouver 2015 analytics.xlsx]Foglio1'!$M$2:$M$6</c:f>
              <c:strCache>
                <c:ptCount val="5"/>
                <c:pt idx="0">
                  <c:v>Community</c:v>
                </c:pt>
                <c:pt idx="1">
                  <c:v>Core</c:v>
                </c:pt>
                <c:pt idx="2">
                  <c:v>Enterprise</c:v>
                </c:pt>
                <c:pt idx="3">
                  <c:v>new &amp; dev</c:v>
                </c:pt>
                <c:pt idx="4">
                  <c:v>Operations</c:v>
                </c:pt>
              </c:strCache>
            </c:strRef>
          </c:cat>
          <c:val>
            <c:numRef>
              <c:f>'[OpenStack Summit Vancouver 2015 analytics.xlsx]Foglio1'!$N$2:$N$6</c:f>
              <c:numCache>
                <c:formatCode>General</c:formatCode>
                <c:ptCount val="5"/>
                <c:pt idx="0">
                  <c:v>83</c:v>
                </c:pt>
                <c:pt idx="1">
                  <c:v>77</c:v>
                </c:pt>
                <c:pt idx="2">
                  <c:v>57</c:v>
                </c:pt>
                <c:pt idx="3">
                  <c:v>70</c:v>
                </c:pt>
                <c:pt idx="4">
                  <c:v>45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82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1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24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73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89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3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35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8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7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280F-ABE2-4994-A6CD-25D62E3B0907}" type="datetimeFigureOut">
              <a:rPr lang="it-IT" smtClean="0"/>
              <a:t>26/05/2015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287A-1CE9-4890-9E30-50F201360B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7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package" Target="../embeddings/Foglio_di_lavoro_di_Microsoft_Excel1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Report da OpenStack Summit</a:t>
            </a:r>
            <a:br>
              <a:rPr lang="it-IT" dirty="0" smtClean="0"/>
            </a:br>
            <a:r>
              <a:rPr lang="it-IT" sz="4000" dirty="0" smtClean="0"/>
              <a:t>Vancouver 2015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Giuseppe Andronico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16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7226"/>
            <a:ext cx="7886700" cy="1325563"/>
          </a:xfrm>
        </p:spPr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tracks</a:t>
            </a: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82171"/>
              </p:ext>
            </p:extLst>
          </p:nvPr>
        </p:nvGraphicFramePr>
        <p:xfrm>
          <a:off x="-1" y="1250950"/>
          <a:ext cx="4943941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Foglio di lavoro" r:id="rId4" imgW="3740040" imgH="4241950" progId="Excel.Sheet.12">
                  <p:embed/>
                </p:oleObj>
              </mc:Choice>
              <mc:Fallback>
                <p:oleObj name="Foglio di lavoro" r:id="rId4" imgW="3740040" imgH="4241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250950"/>
                        <a:ext cx="4943941" cy="560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693122"/>
              </p:ext>
            </p:extLst>
          </p:nvPr>
        </p:nvGraphicFramePr>
        <p:xfrm>
          <a:off x="4943940" y="1857375"/>
          <a:ext cx="420006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199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Hot </a:t>
            </a:r>
            <a:r>
              <a:rPr lang="it-IT" dirty="0" err="1" smtClean="0"/>
              <a:t>topics</a:t>
            </a:r>
            <a:endParaRPr lang="it-IT" dirty="0" smtClean="0"/>
          </a:p>
          <a:p>
            <a:pPr lvl="1"/>
            <a:r>
              <a:rPr lang="it-IT" dirty="0" smtClean="0"/>
              <a:t>Container: 42 </a:t>
            </a:r>
            <a:r>
              <a:rPr lang="it-IT" dirty="0" err="1" smtClean="0"/>
              <a:t>constributions</a:t>
            </a:r>
            <a:endParaRPr lang="it-IT" dirty="0" smtClean="0"/>
          </a:p>
          <a:p>
            <a:pPr lvl="1"/>
            <a:r>
              <a:rPr lang="it-IT" dirty="0" smtClean="0"/>
              <a:t>Network: 105 </a:t>
            </a:r>
            <a:r>
              <a:rPr lang="it-IT" dirty="0" err="1" smtClean="0"/>
              <a:t>contributions</a:t>
            </a:r>
            <a:endParaRPr lang="it-IT" dirty="0" smtClean="0"/>
          </a:p>
          <a:p>
            <a:pPr lvl="1"/>
            <a:r>
              <a:rPr lang="it-IT" dirty="0" smtClean="0"/>
              <a:t>NFV: 41 </a:t>
            </a:r>
            <a:r>
              <a:rPr lang="it-IT" dirty="0" err="1" smtClean="0"/>
              <a:t>contributions</a:t>
            </a:r>
            <a:endParaRPr lang="it-IT" dirty="0" smtClean="0"/>
          </a:p>
          <a:p>
            <a:r>
              <a:rPr lang="it-IT" dirty="0"/>
              <a:t>Contributi </a:t>
            </a:r>
            <a:r>
              <a:rPr lang="it-IT" dirty="0" smtClean="0"/>
              <a:t>esterni</a:t>
            </a:r>
          </a:p>
          <a:p>
            <a:pPr lvl="1"/>
            <a:r>
              <a:rPr lang="it-IT" dirty="0"/>
              <a:t>Alle varie aziende che contribuiscono con </a:t>
            </a:r>
            <a:r>
              <a:rPr lang="it-IT" dirty="0" err="1"/>
              <a:t>tool</a:t>
            </a:r>
            <a:r>
              <a:rPr lang="it-IT" dirty="0"/>
              <a:t> di vario genere (free, open o </a:t>
            </a:r>
            <a:r>
              <a:rPr lang="it-IT" dirty="0" smtClean="0"/>
              <a:t>commerciali) </a:t>
            </a:r>
            <a:r>
              <a:rPr lang="it-IT" dirty="0"/>
              <a:t>si aggiunge </a:t>
            </a:r>
            <a:r>
              <a:rPr lang="it-IT" dirty="0" smtClean="0"/>
              <a:t>Google di cui si usa </a:t>
            </a:r>
            <a:r>
              <a:rPr lang="it-IT" dirty="0" err="1" smtClean="0"/>
              <a:t>Kubernetes</a:t>
            </a:r>
            <a:r>
              <a:rPr lang="it-IT" dirty="0" smtClean="0"/>
              <a:t> per gestire cluster di containers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91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172" y="-210868"/>
            <a:ext cx="8228763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1" dirty="0">
                <a:latin typeface="Arial"/>
              </a:rPr>
              <a:t>Keystone new features in Kilo</a:t>
            </a:r>
            <a:endParaRPr sz="1633" dirty="0"/>
          </a:p>
        </p:txBody>
      </p:sp>
      <p:sp>
        <p:nvSpPr>
          <p:cNvPr id="40" name="TextShape 2"/>
          <p:cNvSpPr txBox="1"/>
          <p:nvPr/>
        </p:nvSpPr>
        <p:spPr>
          <a:xfrm>
            <a:off x="457172" y="846941"/>
            <a:ext cx="8228763" cy="58742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/>
              </a:rPr>
              <a:t>Identity </a:t>
            </a:r>
            <a:r>
              <a:rPr lang="en-GB" sz="2800" dirty="0">
                <a:latin typeface="Arial"/>
              </a:rPr>
              <a:t>federation</a:t>
            </a:r>
            <a:endParaRPr sz="16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</a:rPr>
              <a:t>Support for ECP and </a:t>
            </a:r>
            <a:r>
              <a:rPr lang="en-GB" sz="2400" dirty="0" err="1">
                <a:latin typeface="Arial"/>
              </a:rPr>
              <a:t>WebSSO</a:t>
            </a:r>
            <a:endParaRPr sz="1600" dirty="0"/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</a:rPr>
              <a:t>Horizon modified to support the </a:t>
            </a:r>
            <a:r>
              <a:rPr lang="en-GB" sz="2000" dirty="0" err="1">
                <a:latin typeface="Arial"/>
              </a:rPr>
              <a:t>WebSSO</a:t>
            </a:r>
            <a:endParaRPr sz="16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</a:rPr>
              <a:t>Mapping to group with ephemeral users and/or existing users</a:t>
            </a:r>
            <a:endParaRPr sz="16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Arial"/>
              </a:rPr>
              <a:t>Keystone to Keystone federation</a:t>
            </a:r>
            <a:endParaRPr sz="16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</a:rPr>
              <a:t>A Keystone can be configured as </a:t>
            </a:r>
            <a:r>
              <a:rPr lang="en-GB" sz="2400" dirty="0" err="1">
                <a:latin typeface="Arial"/>
              </a:rPr>
              <a:t>IdP</a:t>
            </a:r>
            <a:r>
              <a:rPr lang="en-GB" sz="2400" dirty="0">
                <a:latin typeface="Arial"/>
              </a:rPr>
              <a:t> to allow users to access different cloud</a:t>
            </a:r>
            <a:endParaRPr sz="1600" dirty="0"/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</a:rPr>
              <a:t>Horizon shows all the accessed clouds like different region but this could change in the future</a:t>
            </a:r>
            <a:endParaRPr sz="16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/>
              </a:rPr>
              <a:t>Fernet</a:t>
            </a:r>
            <a:r>
              <a:rPr lang="en-GB" sz="2800" dirty="0">
                <a:latin typeface="Arial"/>
              </a:rPr>
              <a:t> token</a:t>
            </a:r>
            <a:endParaRPr sz="16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</a:rPr>
              <a:t>A new token model having the size benefit of UUID token and the validation of the PKI token</a:t>
            </a:r>
            <a:endParaRPr sz="1600" dirty="0"/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</a:rPr>
              <a:t>They are lightweight but do not require to be stored in a DB for the validation</a:t>
            </a:r>
            <a:endParaRPr sz="1600" dirty="0"/>
          </a:p>
          <a:p>
            <a:pPr marL="1257300" lvl="2" indent="-342900"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</a:rPr>
              <a:t>Only a subset of the information are included in the token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6049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172" y="273684"/>
            <a:ext cx="8228763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1">
                <a:latin typeface="Arial"/>
              </a:rPr>
              <a:t>New Ideas for Liberty</a:t>
            </a:r>
            <a:endParaRPr sz="1633"/>
          </a:p>
        </p:txBody>
      </p:sp>
      <p:sp>
        <p:nvSpPr>
          <p:cNvPr id="42" name="TextShape 2"/>
          <p:cNvSpPr txBox="1"/>
          <p:nvPr/>
        </p:nvSpPr>
        <p:spPr>
          <a:xfrm>
            <a:off x="457172" y="1605033"/>
            <a:ext cx="8228763" cy="39770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GB" sz="2903" dirty="0">
                <a:latin typeface="Arial"/>
              </a:rPr>
              <a:t>Dynamic policies</a:t>
            </a:r>
            <a:endParaRPr sz="1633" dirty="0"/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GB" sz="2540" dirty="0">
                <a:latin typeface="Arial"/>
              </a:rPr>
              <a:t>Problem: policy files are static and global to all project and services </a:t>
            </a:r>
            <a:endParaRPr sz="1633" dirty="0"/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GB" sz="2540" dirty="0">
                <a:latin typeface="Arial"/>
              </a:rPr>
              <a:t>Solution: making the policy with scope and allow continuously update</a:t>
            </a:r>
            <a:endParaRPr sz="1633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GB" sz="2903" dirty="0">
                <a:latin typeface="Arial"/>
              </a:rPr>
              <a:t>Project provisioning</a:t>
            </a:r>
            <a:endParaRPr sz="1633" dirty="0"/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GB" sz="2540" dirty="0">
                <a:latin typeface="Arial"/>
              </a:rPr>
              <a:t>Problem: using keystone to keystone the user arriving to the remote cloud should find the same environment (projects and resources) of his/her home cloud but there is not</a:t>
            </a:r>
            <a:endParaRPr sz="1633" dirty="0"/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GB" sz="2540" dirty="0">
                <a:latin typeface="Arial"/>
              </a:rPr>
              <a:t>Solution: implement a mechanism of auto provisioning of project and resources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12932500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Improvements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Migliore integrazione con i containers</a:t>
            </a:r>
          </a:p>
          <a:p>
            <a:r>
              <a:rPr lang="it-IT" dirty="0" smtClean="0"/>
              <a:t>Supporto di vari tipi di networking per supportare topologie anche dinamiche di complessità arbitraria</a:t>
            </a:r>
          </a:p>
          <a:p>
            <a:r>
              <a:rPr lang="it-IT" dirty="0" smtClean="0"/>
              <a:t>Tra questo si annovera SDN e NFV, con use case a livello di Data Centre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46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Manila, aggregatore ed orchestratore di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storage</a:t>
            </a:r>
            <a:endParaRPr lang="it-IT" dirty="0" smtClean="0"/>
          </a:p>
          <a:p>
            <a:r>
              <a:rPr lang="it-IT" dirty="0" smtClean="0"/>
              <a:t>Freezer, componente per il backup</a:t>
            </a:r>
          </a:p>
          <a:p>
            <a:r>
              <a:rPr lang="it-IT" dirty="0" err="1" smtClean="0"/>
              <a:t>CloudKitty</a:t>
            </a:r>
            <a:r>
              <a:rPr lang="it-IT" dirty="0" smtClean="0"/>
              <a:t>, componente per il billing</a:t>
            </a:r>
          </a:p>
          <a:p>
            <a:r>
              <a:rPr lang="it-IT" dirty="0" smtClean="0"/>
              <a:t>Murano: </a:t>
            </a:r>
            <a:r>
              <a:rPr lang="it-IT" dirty="0" err="1" smtClean="0"/>
              <a:t>app</a:t>
            </a:r>
            <a:r>
              <a:rPr lang="it-IT" dirty="0" smtClean="0"/>
              <a:t> </a:t>
            </a:r>
            <a:r>
              <a:rPr lang="it-IT" dirty="0" err="1" smtClean="0"/>
              <a:t>catalog</a:t>
            </a:r>
            <a:r>
              <a:rPr lang="it-IT" dirty="0" smtClean="0"/>
              <a:t>, ora può prendere applicazioni direttamente da catalog.openstack.org</a:t>
            </a:r>
          </a:p>
          <a:p>
            <a:r>
              <a:rPr lang="it-IT" dirty="0" smtClean="0"/>
              <a:t>Container: </a:t>
            </a:r>
          </a:p>
          <a:p>
            <a:pPr lvl="1"/>
            <a:r>
              <a:rPr lang="it-IT" dirty="0" err="1" smtClean="0"/>
              <a:t>Kolla</a:t>
            </a:r>
            <a:r>
              <a:rPr lang="it-IT" dirty="0" smtClean="0"/>
              <a:t>: esegue OpenStack in container (non ancora completamente maturo)</a:t>
            </a:r>
          </a:p>
          <a:p>
            <a:pPr lvl="1"/>
            <a:r>
              <a:rPr lang="it-IT" dirty="0" smtClean="0"/>
              <a:t>Magnum: esegue container in VM di OpenStack</a:t>
            </a:r>
          </a:p>
          <a:p>
            <a:pPr lvl="1"/>
            <a:r>
              <a:rPr lang="it-IT" dirty="0" smtClean="0"/>
              <a:t>DIEGO: sistema distribuito che orchestra </a:t>
            </a:r>
            <a:r>
              <a:rPr lang="it-IT" dirty="0" err="1" smtClean="0"/>
              <a:t>workload</a:t>
            </a:r>
            <a:r>
              <a:rPr lang="it-IT" dirty="0" smtClean="0"/>
              <a:t> su container</a:t>
            </a:r>
          </a:p>
          <a:p>
            <a:pPr lvl="1"/>
            <a:r>
              <a:rPr lang="it-IT" dirty="0" smtClean="0"/>
              <a:t>IBM </a:t>
            </a:r>
            <a:r>
              <a:rPr lang="it-IT" dirty="0" err="1" smtClean="0"/>
              <a:t>Bluemix</a:t>
            </a:r>
            <a:r>
              <a:rPr lang="it-IT" dirty="0" smtClean="0"/>
              <a:t>: soluzione IBM 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65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CI/CD: </a:t>
            </a:r>
            <a:r>
              <a:rPr lang="it-IT" dirty="0" err="1" smtClean="0"/>
              <a:t>Continuous</a:t>
            </a:r>
            <a:r>
              <a:rPr lang="it-IT" dirty="0" smtClean="0"/>
              <a:t> Integration and </a:t>
            </a:r>
            <a:r>
              <a:rPr lang="it-IT" dirty="0" err="1" smtClean="0"/>
              <a:t>Continuious</a:t>
            </a:r>
            <a:r>
              <a:rPr lang="it-IT" dirty="0" smtClean="0"/>
              <a:t> Delivery</a:t>
            </a:r>
          </a:p>
          <a:p>
            <a:r>
              <a:rPr lang="it-IT" dirty="0" smtClean="0"/>
              <a:t>RDO</a:t>
            </a:r>
          </a:p>
          <a:p>
            <a:pPr lvl="1"/>
            <a:r>
              <a:rPr lang="it-IT" dirty="0" smtClean="0"/>
              <a:t>riunione della community, </a:t>
            </a:r>
            <a:r>
              <a:rPr lang="it-IT" dirty="0" err="1" smtClean="0"/>
              <a:t>CentOS</a:t>
            </a:r>
            <a:r>
              <a:rPr lang="it-IT" dirty="0" smtClean="0"/>
              <a:t> ne fa parte</a:t>
            </a:r>
          </a:p>
          <a:p>
            <a:pPr lvl="1"/>
            <a:r>
              <a:rPr lang="it-IT" dirty="0" smtClean="0"/>
              <a:t>pieno supporto alle community che vogliono RPM dedicati</a:t>
            </a:r>
          </a:p>
          <a:p>
            <a:pPr lvl="1"/>
            <a:r>
              <a:rPr lang="it-IT" dirty="0" smtClean="0"/>
              <a:t>supporto in progress di CI/CD</a:t>
            </a:r>
          </a:p>
          <a:p>
            <a:r>
              <a:rPr lang="it-IT" dirty="0" smtClean="0"/>
              <a:t>IPv6: aumenta il supporto per IPv6, ma ancora dei problemi da affrontare</a:t>
            </a:r>
            <a:endParaRPr lang="it-IT" dirty="0"/>
          </a:p>
          <a:p>
            <a:r>
              <a:rPr lang="it-IT" dirty="0" smtClean="0"/>
              <a:t>Presentato un </a:t>
            </a:r>
            <a:r>
              <a:rPr lang="it-IT" dirty="0" err="1" smtClean="0"/>
              <a:t>pilot</a:t>
            </a:r>
            <a:r>
              <a:rPr lang="it-IT" dirty="0" smtClean="0"/>
              <a:t> di </a:t>
            </a:r>
            <a:r>
              <a:rPr lang="it-IT" dirty="0" err="1" smtClean="0"/>
              <a:t>Disaster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r>
              <a:rPr lang="it-IT" dirty="0" smtClean="0"/>
              <a:t> on </a:t>
            </a:r>
            <a:r>
              <a:rPr lang="it-IT" dirty="0" err="1" smtClean="0"/>
              <a:t>demand</a:t>
            </a:r>
            <a:r>
              <a:rPr lang="it-IT" dirty="0" smtClean="0"/>
              <a:t>, in vista magari di un </a:t>
            </a:r>
            <a:r>
              <a:rPr lang="it-IT" smtClean="0"/>
              <a:t>DRaaS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678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e attese su OpenStack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5" b="10662"/>
          <a:stretch/>
        </p:blipFill>
        <p:spPr>
          <a:xfrm>
            <a:off x="901" y="2524369"/>
            <a:ext cx="9121518" cy="3446585"/>
          </a:xfrm>
        </p:spPr>
      </p:pic>
    </p:spTree>
    <p:extLst>
      <p:ext uri="{BB962C8B-B14F-4D97-AF65-F5344CB8AC3E}">
        <p14:creationId xmlns:p14="http://schemas.microsoft.com/office/powerpoint/2010/main" val="579037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e attese su OpenStack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b="6710"/>
          <a:stretch/>
        </p:blipFill>
        <p:spPr>
          <a:xfrm>
            <a:off x="897" y="1946031"/>
            <a:ext cx="9125459" cy="4259384"/>
          </a:xfrm>
        </p:spPr>
      </p:pic>
    </p:spTree>
    <p:extLst>
      <p:ext uri="{BB962C8B-B14F-4D97-AF65-F5344CB8AC3E}">
        <p14:creationId xmlns:p14="http://schemas.microsoft.com/office/powerpoint/2010/main" val="293717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e attese su OpenStack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" y="1825625"/>
            <a:ext cx="7812945" cy="4351338"/>
          </a:xfrm>
        </p:spPr>
      </p:pic>
    </p:spTree>
    <p:extLst>
      <p:ext uri="{BB962C8B-B14F-4D97-AF65-F5344CB8AC3E}">
        <p14:creationId xmlns:p14="http://schemas.microsoft.com/office/powerpoint/2010/main" val="308001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OpenStack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08213"/>
            <a:ext cx="7886700" cy="2441575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/>
              <a:t>The OpenStack project is a global collaboration of developers and cloud computing technologists producing the open standard cloud computing platform for both public and private clouds. Backed by a vibrant community of developers and some of the biggest names in the industry.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38814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Prossimi summit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Ottobre 2015: Tokyo</a:t>
            </a:r>
          </a:p>
          <a:p>
            <a:r>
              <a:rPr lang="it-IT" dirty="0" smtClean="0"/>
              <a:t>Maggio 2016: Austin</a:t>
            </a:r>
          </a:p>
          <a:p>
            <a:r>
              <a:rPr lang="it-IT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Ottobre 2016: Barcellona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9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OpenStack sempre più piattaforma di riferimento open source per lo sviluppo di </a:t>
            </a:r>
            <a:r>
              <a:rPr lang="it-IT" dirty="0" err="1" smtClean="0"/>
              <a:t>cloud</a:t>
            </a:r>
            <a:endParaRPr lang="it-IT" dirty="0" smtClean="0"/>
          </a:p>
          <a:p>
            <a:r>
              <a:rPr lang="it-IT" dirty="0" smtClean="0"/>
              <a:t>Dagli utenti forte richiesta di semplificazione e consolidamento delle interfacce</a:t>
            </a:r>
          </a:p>
          <a:p>
            <a:r>
              <a:rPr lang="it-IT" dirty="0" smtClean="0"/>
              <a:t>Il momento attorno allo sviluppo e al potenziamento è molto grande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80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2725" y="973749"/>
            <a:ext cx="6178550" cy="16522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3800" b="1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</a:rPr>
              <a:t>Grazie</a:t>
            </a:r>
            <a:endParaRPr lang="it-IT" sz="138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127000">
                  <a:schemeClr val="bg1"/>
                </a:glow>
                <a:outerShdw dist="38100" dir="2700000" algn="tl" rotWithShape="0">
                  <a:schemeClr val="accent2"/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72672" y="3813908"/>
            <a:ext cx="6798656" cy="144655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it-I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oadway" panose="04040905080B02020502" pitchFamily="82" charset="0"/>
              </a:rPr>
              <a:t>Domande?</a:t>
            </a:r>
            <a:endParaRPr lang="it-IT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Visione generale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err="1" smtClean="0"/>
              <a:t>Openstack</a:t>
            </a:r>
            <a:r>
              <a:rPr lang="it-IT" dirty="0" smtClean="0"/>
              <a:t> è sempre più un </a:t>
            </a:r>
            <a:r>
              <a:rPr lang="it-IT" dirty="0" err="1" smtClean="0"/>
              <a:t>colaboratorio</a:t>
            </a:r>
            <a:r>
              <a:rPr lang="it-IT" dirty="0" smtClean="0"/>
              <a:t> dove aziende, privati ed enti di ricerca lavorano insieme e sviluppano sia i componenti core che una miriade di componenti aggiuntivi.</a:t>
            </a:r>
          </a:p>
          <a:p>
            <a:pPr marL="0" indent="0">
              <a:buNone/>
            </a:pPr>
            <a:r>
              <a:rPr lang="it-IT" dirty="0" smtClean="0"/>
              <a:t>Sviluppo guidato dalle esigenze </a:t>
            </a:r>
          </a:p>
          <a:p>
            <a:r>
              <a:rPr lang="it-IT" dirty="0" smtClean="0"/>
              <a:t>Degli enti di ricerca e dai privati</a:t>
            </a:r>
          </a:p>
          <a:p>
            <a:r>
              <a:rPr lang="it-IT" dirty="0" smtClean="0"/>
              <a:t>Dalle esigenze dei clienti delle aziende</a:t>
            </a:r>
          </a:p>
          <a:p>
            <a:pPr marL="0" indent="0">
              <a:buNone/>
            </a:pPr>
            <a:r>
              <a:rPr lang="it-IT" dirty="0" smtClean="0"/>
              <a:t>Il sistema è ormai così complesso da richiedere la figura del 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architect</a:t>
            </a:r>
            <a:r>
              <a:rPr lang="it-IT" dirty="0" smtClean="0"/>
              <a:t> ed una progettazione mirata in funzione degli scopi a cui deve servire la </a:t>
            </a:r>
            <a:r>
              <a:rPr lang="it-IT" dirty="0" err="1" smtClean="0"/>
              <a:t>clud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Openstack</a:t>
            </a:r>
            <a:r>
              <a:rPr lang="it-IT" dirty="0" smtClean="0"/>
              <a:t> in numeri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27398 utenti</a:t>
            </a:r>
          </a:p>
          <a:p>
            <a:r>
              <a:rPr lang="it-IT" dirty="0" smtClean="0"/>
              <a:t>502 </a:t>
            </a:r>
            <a:r>
              <a:rPr lang="it-IT" i="1" dirty="0" smtClean="0"/>
              <a:t>companies</a:t>
            </a:r>
            <a:r>
              <a:rPr lang="it-IT" dirty="0" smtClean="0"/>
              <a:t> a supporto</a:t>
            </a:r>
          </a:p>
          <a:p>
            <a:r>
              <a:rPr lang="it-IT" dirty="0" smtClean="0"/>
              <a:t>164 nazioni</a:t>
            </a:r>
          </a:p>
          <a:p>
            <a:r>
              <a:rPr lang="it-IT" dirty="0" smtClean="0"/>
              <a:t>&gt;20 </a:t>
            </a:r>
            <a:r>
              <a:rPr lang="it-IT" dirty="0" err="1" smtClean="0"/>
              <a:t>Mlinee</a:t>
            </a:r>
            <a:r>
              <a:rPr lang="it-IT" dirty="0" smtClean="0"/>
              <a:t> di codice</a:t>
            </a:r>
          </a:p>
          <a:p>
            <a:r>
              <a:rPr lang="it-IT" dirty="0" smtClean="0"/>
              <a:t>3654sviuppatori</a:t>
            </a:r>
          </a:p>
          <a:p>
            <a:r>
              <a:rPr lang="it-IT" dirty="0" smtClean="0"/>
              <a:t>&gt;125000 contributi in codice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5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OpenStack Summit: </a:t>
            </a:r>
            <a:r>
              <a:rPr lang="it-IT" dirty="0" err="1" smtClean="0"/>
              <a:t>past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0203"/>
            <a:ext cx="7886700" cy="4302181"/>
          </a:xfrm>
        </p:spPr>
      </p:pic>
    </p:spTree>
    <p:extLst>
      <p:ext uri="{BB962C8B-B14F-4D97-AF65-F5344CB8AC3E}">
        <p14:creationId xmlns:p14="http://schemas.microsoft.com/office/powerpoint/2010/main" val="173283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OpenStack Summit Vancouver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6000 partecipanti</a:t>
            </a:r>
          </a:p>
          <a:p>
            <a:r>
              <a:rPr lang="it-IT" dirty="0" smtClean="0"/>
              <a:t>1500 contributi presentati</a:t>
            </a:r>
          </a:p>
          <a:p>
            <a:r>
              <a:rPr lang="it-IT" dirty="0" smtClean="0"/>
              <a:t>332 presentati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3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1987"/>
            <a:ext cx="7886700" cy="1325563"/>
          </a:xfrm>
        </p:spPr>
        <p:txBody>
          <a:bodyPr/>
          <a:lstStyle/>
          <a:p>
            <a:r>
              <a:rPr lang="it-IT" dirty="0" smtClean="0"/>
              <a:t>User summit </a:t>
            </a:r>
            <a:r>
              <a:rPr lang="it-IT" dirty="0" err="1" smtClean="0"/>
              <a:t>arguments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469 talk/demo/</a:t>
            </a:r>
            <a:r>
              <a:rPr lang="it-IT" dirty="0" err="1" smtClean="0"/>
              <a:t>hands-on</a:t>
            </a:r>
            <a:r>
              <a:rPr lang="it-IT" dirty="0" smtClean="0"/>
              <a:t> di cui:</a:t>
            </a:r>
          </a:p>
          <a:p>
            <a:r>
              <a:rPr lang="it-IT" dirty="0" smtClean="0"/>
              <a:t>12 </a:t>
            </a:r>
            <a:r>
              <a:rPr lang="it-IT" dirty="0" err="1" smtClean="0"/>
              <a:t>keynote</a:t>
            </a:r>
            <a:endParaRPr lang="it-IT" dirty="0" smtClean="0"/>
          </a:p>
          <a:p>
            <a:r>
              <a:rPr lang="it-IT" dirty="0" smtClean="0"/>
              <a:t>75 </a:t>
            </a:r>
            <a:r>
              <a:rPr lang="it-IT" dirty="0" err="1" smtClean="0"/>
              <a:t>Sponsos</a:t>
            </a:r>
            <a:r>
              <a:rPr lang="it-IT" dirty="0" smtClean="0"/>
              <a:t> Sessions</a:t>
            </a:r>
          </a:p>
          <a:p>
            <a:r>
              <a:rPr lang="it-IT" dirty="0" smtClean="0"/>
              <a:t>50 </a:t>
            </a:r>
            <a:r>
              <a:rPr lang="it-IT" dirty="0" err="1" smtClean="0"/>
              <a:t>Sponsored</a:t>
            </a:r>
            <a:r>
              <a:rPr lang="it-IT" dirty="0" smtClean="0"/>
              <a:t> Demo</a:t>
            </a:r>
          </a:p>
          <a:p>
            <a:r>
              <a:rPr lang="it-IT" dirty="0" smtClean="0"/>
              <a:t>332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tracks</a:t>
            </a:r>
            <a:endParaRPr lang="it-IT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https</a:t>
            </a:r>
            <a:r>
              <a:rPr lang="it-IT" sz="2000" dirty="0"/>
              <a:t>://www.openstack.org/summit/vancouver-2015/summit-videos/</a:t>
            </a:r>
          </a:p>
        </p:txBody>
      </p:sp>
    </p:spTree>
    <p:extLst>
      <p:ext uri="{BB962C8B-B14F-4D97-AF65-F5344CB8AC3E}">
        <p14:creationId xmlns:p14="http://schemas.microsoft.com/office/powerpoint/2010/main" val="270874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7617" r="1404" b="7787"/>
          <a:stretch/>
        </p:blipFill>
        <p:spPr>
          <a:xfrm>
            <a:off x="0" y="1190526"/>
            <a:ext cx="9144000" cy="4476949"/>
          </a:xfrm>
        </p:spPr>
      </p:pic>
    </p:spTree>
    <p:extLst>
      <p:ext uri="{BB962C8B-B14F-4D97-AF65-F5344CB8AC3E}">
        <p14:creationId xmlns:p14="http://schemas.microsoft.com/office/powerpoint/2010/main" val="327282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 b="18693"/>
          <a:stretch/>
        </p:blipFill>
        <p:spPr>
          <a:xfrm>
            <a:off x="5535" y="1623646"/>
            <a:ext cx="9142263" cy="3610708"/>
          </a:xfrm>
        </p:spPr>
      </p:pic>
    </p:spTree>
    <p:extLst>
      <p:ext uri="{BB962C8B-B14F-4D97-AF65-F5344CB8AC3E}">
        <p14:creationId xmlns:p14="http://schemas.microsoft.com/office/powerpoint/2010/main" val="593904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651</Words>
  <Application>Microsoft Office PowerPoint</Application>
  <PresentationFormat>Presentazione su schermo (4:3)</PresentationFormat>
  <Paragraphs>93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Broadway</vt:lpstr>
      <vt:lpstr>Calibri</vt:lpstr>
      <vt:lpstr>Calibri Light</vt:lpstr>
      <vt:lpstr>Tema di Office</vt:lpstr>
      <vt:lpstr>Foglio di lavoro</vt:lpstr>
      <vt:lpstr>Report da OpenStack Summit Vancouver 2015</vt:lpstr>
      <vt:lpstr>OpenStack</vt:lpstr>
      <vt:lpstr>Visione generale</vt:lpstr>
      <vt:lpstr>Openstack in numeri</vt:lpstr>
      <vt:lpstr>OpenStack Summit: past</vt:lpstr>
      <vt:lpstr>OpenStack Summit Vancouver</vt:lpstr>
      <vt:lpstr>User summit arguments</vt:lpstr>
      <vt:lpstr>Presentazione standard di PowerPoint</vt:lpstr>
      <vt:lpstr>Presentazione standard di PowerPoint</vt:lpstr>
      <vt:lpstr>Main tracks</vt:lpstr>
      <vt:lpstr>Varie</vt:lpstr>
      <vt:lpstr>Presentazione standard di PowerPoint</vt:lpstr>
      <vt:lpstr>Presentazione standard di PowerPoint</vt:lpstr>
      <vt:lpstr>Improvements</vt:lpstr>
      <vt:lpstr>Novità</vt:lpstr>
      <vt:lpstr>Novità</vt:lpstr>
      <vt:lpstr>Analisi e attese su OpenStack</vt:lpstr>
      <vt:lpstr>Analisi e attese su OpenStack</vt:lpstr>
      <vt:lpstr>Analisi e attese su OpenStack</vt:lpstr>
      <vt:lpstr>Prossimi summit</vt:lpstr>
      <vt:lpstr>Conclusioni</vt:lpstr>
      <vt:lpstr>Presentazione standard di PowerPoint</vt:lpstr>
    </vt:vector>
  </TitlesOfParts>
  <Company>INFN Sez. 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OpenStack Summit Vancouver 2015</dc:title>
  <dc:creator>Giuseppe Andronico</dc:creator>
  <cp:lastModifiedBy>Giuseppe Andronico</cp:lastModifiedBy>
  <cp:revision>31</cp:revision>
  <dcterms:created xsi:type="dcterms:W3CDTF">2015-05-22T16:54:36Z</dcterms:created>
  <dcterms:modified xsi:type="dcterms:W3CDTF">2015-05-26T07:54:12Z</dcterms:modified>
</cp:coreProperties>
</file>