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4" r:id="rId4"/>
    <p:sldId id="262" r:id="rId5"/>
    <p:sldId id="265" r:id="rId6"/>
    <p:sldId id="270" r:id="rId7"/>
    <p:sldId id="259" r:id="rId8"/>
    <p:sldId id="261" r:id="rId9"/>
    <p:sldId id="275" r:id="rId10"/>
    <p:sldId id="272" r:id="rId11"/>
    <p:sldId id="274" r:id="rId12"/>
    <p:sldId id="276" r:id="rId13"/>
    <p:sldId id="277" r:id="rId14"/>
    <p:sldId id="278" r:id="rId15"/>
    <p:sldId id="279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5C1D8-8AE0-4CD1-97C7-D79C887D6111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D7406-CDB8-47DC-A542-637AA69D6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33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D7406-CDB8-47DC-A542-637AA69D641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06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EC43-EDB1-4688-88E4-D92C1883131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775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1D2D5-DA73-49A9-968E-DA057C1DC5F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3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EC43-EDB1-4688-88E4-D92C1883131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58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05BE-215C-4F81-B4F4-DEC0AEC92B91}" type="datetime1">
              <a:rPr lang="it-IT" smtClean="0"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della Commissione Calcolo e Reti dell'INFN, Frascati 25-29 Maggio 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82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4083-F48A-4B96-BAE9-341CE900CA8D}" type="datetime1">
              <a:rPr lang="it-IT" smtClean="0"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della Commissione Calcolo e Reti dell'INFN, Frascati 25-29 Maggio 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63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2529-35ED-49C1-B961-1A1C546A6345}" type="datetime1">
              <a:rPr lang="it-IT" smtClean="0"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della Commissione Calcolo e Reti dell'INFN, Frascati 25-29 Maggio 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620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 txBox="1">
            <a:spLocks noGrp="1"/>
          </p:cNvSpPr>
          <p:nvPr>
            <p:ph type="sldNum" sz="quarter" idx="8"/>
          </p:nvPr>
        </p:nvSpPr>
        <p:spPr>
          <a:xfrm>
            <a:off x="9264652" y="6383335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fld id="{5A35809C-2CD7-43DB-99A3-C97829BD836B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262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69493" y="37578"/>
            <a:ext cx="10412105" cy="1325563"/>
          </a:xfrm>
        </p:spPr>
        <p:txBody>
          <a:bodyPr>
            <a:noAutofit/>
          </a:bodyPr>
          <a:lstStyle>
            <a:lvl1pPr algn="ctr">
              <a:defRPr sz="5400" b="1" i="0">
                <a:solidFill>
                  <a:srgbClr val="6600FF"/>
                </a:solidFill>
                <a:latin typeface="Monotype Corsiva" panose="03010101010201010101" pitchFamily="66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1882-D4F5-4B68-BC94-1F3EFF44B08C}" type="datetime1">
              <a:rPr lang="it-IT" smtClean="0"/>
              <a:t>26/05/2015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della Commissione Calcolo e Reti dell'INFN, Frascati 25-29 Maggio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628" y="186726"/>
            <a:ext cx="1271143" cy="103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6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C37D-39A3-450A-88E3-630F7E996843}" type="datetime1">
              <a:rPr lang="it-IT" smtClean="0"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della Commissione Calcolo e Reti dell'INFN, Frascati 25-29 Maggio 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5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6F0B-BE39-4C12-890B-D5A052BE3C0D}" type="datetime1">
              <a:rPr lang="it-IT" smtClean="0"/>
              <a:t>26/05/2015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della Commissione Calcolo e Reti dell'INFN, Frascati 25-29 Maggio 2015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69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1969-6DC5-412F-B27D-C888C24B6E0A}" type="datetime1">
              <a:rPr lang="it-IT" smtClean="0"/>
              <a:t>26/05/2015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della Commissione Calcolo e Reti dell'INFN, Frascati 25-29 Maggio 2015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64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1F32-D72A-445D-95E9-AF9A20E8A44A}" type="datetime1">
              <a:rPr lang="it-IT" smtClean="0"/>
              <a:t>26/05/2015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della Commissione Calcolo e Reti dell'INFN, Frascati 25-29 Maggio 2015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74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256D-1478-4033-82C2-0D5C4653BC88}" type="datetime1">
              <a:rPr lang="it-IT" smtClean="0"/>
              <a:t>26/05/2015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della Commissione Calcolo e Reti dell'INFN, Frascati 25-29 Maggio 2015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09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D7DB-18F8-4E29-A966-F223DF76E448}" type="datetime1">
              <a:rPr lang="it-IT" smtClean="0"/>
              <a:t>26/05/2015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della Commissione Calcolo e Reti dell'INFN, Frascati 25-29 Maggio 2015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24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EC9-CD0F-4203-904A-F742D84E9DA9}" type="datetime1">
              <a:rPr lang="it-IT" smtClean="0"/>
              <a:t>26/05/2015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della Commissione Calcolo e Reti dell'INFN, Frascati 25-29 Maggio 2015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61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09DE3-6B30-4A06-AD01-CF8BA4F24F51}" type="datetime1">
              <a:rPr lang="it-IT" smtClean="0"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Workshop della Commissione Calcolo e Reti dell'INFN, Frascati 25-29 Maggio 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1CA08-4D66-4B61-962B-BD3142C76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94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QTqQSlzboIuFzLIqaZb4Ihn9BJ811oSj8IAO8Ez7E1R-CqKkLX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19" y="3863038"/>
            <a:ext cx="2273560" cy="29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8800" b="1" dirty="0" smtClean="0">
                <a:solidFill>
                  <a:srgbClr val="6600FF"/>
                </a:solidFill>
                <a:latin typeface="Brush Script MT" panose="03060802040406070304" pitchFamily="66" charset="0"/>
              </a:rPr>
              <a:t>Il calcolo di Belle2</a:t>
            </a:r>
            <a:endParaRPr lang="it-IT" sz="8800" b="1" dirty="0">
              <a:solidFill>
                <a:srgbClr val="6600FF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Vania Boccia – INFN Napoli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96" y="155781"/>
            <a:ext cx="1764043" cy="143328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908" y="151653"/>
            <a:ext cx="17621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modello per la produzione MC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5659" y="1825625"/>
            <a:ext cx="11491415" cy="4351338"/>
          </a:xfrm>
        </p:spPr>
        <p:txBody>
          <a:bodyPr>
            <a:noAutofit/>
          </a:bodyPr>
          <a:lstStyle/>
          <a:p>
            <a:pPr lvl="0" algn="just"/>
            <a:r>
              <a:rPr lang="en-US" sz="3200" dirty="0" smtClean="0"/>
              <a:t>I </a:t>
            </a:r>
            <a:r>
              <a:rPr lang="en-US" sz="3200" dirty="0" err="1" smtClean="0"/>
              <a:t>dati</a:t>
            </a:r>
            <a:r>
              <a:rPr lang="en-US" sz="3200" dirty="0" smtClean="0"/>
              <a:t> MC </a:t>
            </a:r>
            <a:r>
              <a:rPr lang="en-US" sz="3200" dirty="0" err="1" smtClean="0"/>
              <a:t>sono</a:t>
            </a:r>
            <a:r>
              <a:rPr lang="en-US" sz="3200" dirty="0" smtClean="0"/>
              <a:t> </a:t>
            </a:r>
            <a:r>
              <a:rPr lang="en-US" sz="3200" dirty="0" err="1" smtClean="0"/>
              <a:t>generati</a:t>
            </a:r>
            <a:r>
              <a:rPr lang="en-US" sz="3200" dirty="0" smtClean="0"/>
              <a:t> </a:t>
            </a:r>
            <a:r>
              <a:rPr lang="en-US" sz="3200" dirty="0" err="1" smtClean="0"/>
              <a:t>nei</a:t>
            </a:r>
            <a:r>
              <a:rPr lang="en-US" sz="3200" dirty="0" smtClean="0"/>
              <a:t> </a:t>
            </a:r>
            <a:r>
              <a:rPr lang="en-US" sz="3200" dirty="0"/>
              <a:t>MC Production </a:t>
            </a:r>
            <a:r>
              <a:rPr lang="en-US" sz="3200" dirty="0" smtClean="0"/>
              <a:t>Sites</a:t>
            </a:r>
            <a:endParaRPr lang="it-IT" sz="3200" dirty="0"/>
          </a:p>
          <a:p>
            <a:pPr lvl="0" algn="just"/>
            <a:r>
              <a:rPr lang="en-US" sz="3200" dirty="0" smtClean="0"/>
              <a:t>I </a:t>
            </a:r>
            <a:r>
              <a:rPr lang="en-US" sz="3200" dirty="0" err="1" smtClean="0"/>
              <a:t>dati</a:t>
            </a:r>
            <a:r>
              <a:rPr lang="en-US" sz="3200" dirty="0" smtClean="0"/>
              <a:t> MC </a:t>
            </a:r>
            <a:r>
              <a:rPr lang="en-US" sz="3200" dirty="0" err="1" smtClean="0"/>
              <a:t>relativi</a:t>
            </a:r>
            <a:r>
              <a:rPr lang="en-US" sz="3200" dirty="0" smtClean="0"/>
              <a:t> ad un anno:</a:t>
            </a:r>
          </a:p>
          <a:p>
            <a:pPr lvl="1" algn="just"/>
            <a:r>
              <a:rPr lang="en-US" sz="2800" dirty="0" err="1" smtClean="0"/>
              <a:t>devono</a:t>
            </a:r>
            <a:r>
              <a:rPr lang="en-US" sz="2800" dirty="0" smtClean="0"/>
              <a:t> </a:t>
            </a:r>
            <a:r>
              <a:rPr lang="en-US" sz="2800" dirty="0" err="1" smtClean="0"/>
              <a:t>essere</a:t>
            </a:r>
            <a:r>
              <a:rPr lang="en-US" sz="2800" dirty="0" smtClean="0"/>
              <a:t> </a:t>
            </a:r>
            <a:r>
              <a:rPr lang="en-US" sz="2800" dirty="0" err="1" smtClean="0"/>
              <a:t>prodotti</a:t>
            </a:r>
            <a:r>
              <a:rPr lang="en-US" sz="2800" dirty="0" smtClean="0"/>
              <a:t> in un </a:t>
            </a:r>
            <a:r>
              <a:rPr lang="en-US" sz="2800" dirty="0" err="1" smtClean="0"/>
              <a:t>periodo</a:t>
            </a:r>
            <a:r>
              <a:rPr lang="en-US" sz="2800" dirty="0" smtClean="0"/>
              <a:t> </a:t>
            </a:r>
            <a:r>
              <a:rPr lang="en-US" sz="2800" dirty="0" err="1" smtClean="0"/>
              <a:t>compreso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5 e </a:t>
            </a:r>
            <a:r>
              <a:rPr lang="en-US" sz="2800" dirty="0"/>
              <a:t>11 </a:t>
            </a:r>
            <a:r>
              <a:rPr lang="en-US" sz="2800" dirty="0" err="1" smtClean="0"/>
              <a:t>mesi</a:t>
            </a:r>
            <a:endParaRPr lang="it-IT" sz="2800" dirty="0"/>
          </a:p>
          <a:p>
            <a:pPr lvl="1" algn="just"/>
            <a:r>
              <a:rPr lang="en-US" sz="2800" dirty="0" err="1" smtClean="0"/>
              <a:t>vengono</a:t>
            </a:r>
            <a:r>
              <a:rPr lang="en-US" sz="2800" dirty="0" smtClean="0"/>
              <a:t> </a:t>
            </a:r>
            <a:r>
              <a:rPr lang="en-US" sz="2800" dirty="0" err="1" smtClean="0"/>
              <a:t>conservati</a:t>
            </a:r>
            <a:r>
              <a:rPr lang="en-US" sz="2800" dirty="0" smtClean="0"/>
              <a:t> </a:t>
            </a:r>
            <a:r>
              <a:rPr lang="en-US" sz="2800" dirty="0" err="1" smtClean="0"/>
              <a:t>nei</a:t>
            </a:r>
            <a:r>
              <a:rPr lang="en-US" sz="2800" dirty="0" smtClean="0"/>
              <a:t> </a:t>
            </a:r>
            <a:r>
              <a:rPr lang="en-US" sz="2800" dirty="0" err="1" smtClean="0"/>
              <a:t>siti</a:t>
            </a:r>
            <a:r>
              <a:rPr lang="en-US" sz="2800" dirty="0" smtClean="0"/>
              <a:t> GRID dove </a:t>
            </a:r>
            <a:r>
              <a:rPr lang="en-US" sz="2800" dirty="0" err="1" smtClean="0"/>
              <a:t>sono</a:t>
            </a:r>
            <a:r>
              <a:rPr lang="en-US" sz="2800" dirty="0" smtClean="0"/>
              <a:t> </a:t>
            </a:r>
            <a:r>
              <a:rPr lang="en-US" sz="2800" dirty="0" err="1" smtClean="0"/>
              <a:t>stati</a:t>
            </a:r>
            <a:r>
              <a:rPr lang="en-US" sz="2800" dirty="0" smtClean="0"/>
              <a:t> </a:t>
            </a:r>
            <a:r>
              <a:rPr lang="en-US" sz="2800" dirty="0" err="1" smtClean="0"/>
              <a:t>prodotti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oppure</a:t>
            </a:r>
            <a:r>
              <a:rPr lang="en-US" sz="2800" dirty="0" smtClean="0"/>
              <a:t> </a:t>
            </a:r>
            <a:r>
              <a:rPr lang="en-US" sz="2800" dirty="0" err="1" smtClean="0"/>
              <a:t>spostati</a:t>
            </a:r>
            <a:r>
              <a:rPr lang="en-US" sz="2800" dirty="0" smtClean="0"/>
              <a:t> </a:t>
            </a:r>
            <a:r>
              <a:rPr lang="en-US" sz="2800" dirty="0" err="1" smtClean="0"/>
              <a:t>nei</a:t>
            </a:r>
            <a:r>
              <a:rPr lang="en-US" sz="2800" dirty="0" smtClean="0"/>
              <a:t> </a:t>
            </a:r>
            <a:r>
              <a:rPr lang="en-US" sz="2800" dirty="0" err="1" smtClean="0"/>
              <a:t>siti</a:t>
            </a:r>
            <a:r>
              <a:rPr lang="en-US" sz="2800" dirty="0" smtClean="0"/>
              <a:t> GRID se </a:t>
            </a:r>
            <a:r>
              <a:rPr lang="en-US" sz="2800" dirty="0" err="1" smtClean="0"/>
              <a:t>prodotti</a:t>
            </a:r>
            <a:r>
              <a:rPr lang="en-US" sz="2800" dirty="0" smtClean="0"/>
              <a:t> in </a:t>
            </a:r>
            <a:r>
              <a:rPr lang="en-US" sz="2800" dirty="0" err="1" smtClean="0"/>
              <a:t>siti</a:t>
            </a:r>
            <a:r>
              <a:rPr lang="en-US" sz="2800" dirty="0" smtClean="0"/>
              <a:t> Cloud o Cluster)</a:t>
            </a:r>
            <a:endParaRPr lang="it-IT" sz="2800" dirty="0" smtClean="0"/>
          </a:p>
          <a:p>
            <a:pPr lvl="1" algn="just"/>
            <a:r>
              <a:rPr lang="it-IT" sz="2800" dirty="0" smtClean="0"/>
              <a:t>sono </a:t>
            </a:r>
            <a:r>
              <a:rPr lang="en-US" sz="2800" dirty="0" err="1" smtClean="0"/>
              <a:t>replicati</a:t>
            </a:r>
            <a:r>
              <a:rPr lang="en-US" sz="2800" dirty="0" smtClean="0"/>
              <a:t> in </a:t>
            </a:r>
            <a:r>
              <a:rPr lang="en-US" sz="2800" dirty="0" err="1" smtClean="0"/>
              <a:t>almeno</a:t>
            </a:r>
            <a:r>
              <a:rPr lang="en-US" sz="2800" dirty="0" smtClean="0"/>
              <a:t> un </a:t>
            </a:r>
            <a:r>
              <a:rPr lang="en-US" sz="2800" dirty="0" err="1" smtClean="0"/>
              <a:t>altro</a:t>
            </a:r>
            <a:r>
              <a:rPr lang="en-US" sz="2800" dirty="0" smtClean="0"/>
              <a:t> </a:t>
            </a:r>
            <a:r>
              <a:rPr lang="en-US" sz="2800" dirty="0" err="1" smtClean="0"/>
              <a:t>sito</a:t>
            </a:r>
            <a:r>
              <a:rPr lang="en-US" sz="2800" dirty="0" smtClean="0"/>
              <a:t> GRID (</a:t>
            </a:r>
            <a:r>
              <a:rPr lang="en-US" sz="2800" dirty="0" err="1" smtClean="0"/>
              <a:t>geograficamente</a:t>
            </a:r>
            <a:r>
              <a:rPr lang="en-US" sz="2800" dirty="0" smtClean="0"/>
              <a:t> “</a:t>
            </a:r>
            <a:r>
              <a:rPr lang="en-US" sz="2800" dirty="0" err="1" smtClean="0"/>
              <a:t>vicino</a:t>
            </a:r>
            <a:r>
              <a:rPr lang="en-US" sz="2800" dirty="0" smtClean="0"/>
              <a:t>”)</a:t>
            </a:r>
            <a:endParaRPr lang="it-IT" sz="2800" dirty="0"/>
          </a:p>
          <a:p>
            <a:pPr lvl="0" algn="just"/>
            <a:r>
              <a:rPr lang="en-US" sz="3200" dirty="0" err="1" smtClean="0"/>
              <a:t>Almeno</a:t>
            </a:r>
            <a:r>
              <a:rPr lang="en-US" sz="3200" dirty="0" smtClean="0"/>
              <a:t>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precedente</a:t>
            </a:r>
            <a:r>
              <a:rPr lang="en-US" sz="3200" dirty="0" smtClean="0"/>
              <a:t> </a:t>
            </a:r>
            <a:r>
              <a:rPr lang="en-US" sz="3200" dirty="0" err="1" smtClean="0"/>
              <a:t>versione</a:t>
            </a:r>
            <a:r>
              <a:rPr lang="en-US" sz="3200" dirty="0" smtClean="0"/>
              <a:t> </a:t>
            </a:r>
            <a:r>
              <a:rPr lang="en-US" sz="3200" dirty="0" err="1" smtClean="0"/>
              <a:t>dei</a:t>
            </a:r>
            <a:r>
              <a:rPr lang="en-US" sz="3200" dirty="0" smtClean="0"/>
              <a:t> </a:t>
            </a:r>
            <a:r>
              <a:rPr lang="en-US" sz="3200" dirty="0" err="1" smtClean="0"/>
              <a:t>dati</a:t>
            </a:r>
            <a:r>
              <a:rPr lang="en-US" sz="3200" dirty="0" smtClean="0"/>
              <a:t> MC </a:t>
            </a:r>
            <a:r>
              <a:rPr lang="en-US" sz="3200" dirty="0" err="1" smtClean="0"/>
              <a:t>deve</a:t>
            </a:r>
            <a:r>
              <a:rPr lang="en-US" sz="3200" dirty="0" smtClean="0"/>
              <a:t> </a:t>
            </a:r>
            <a:r>
              <a:rPr lang="en-US" sz="3200" dirty="0" err="1" smtClean="0"/>
              <a:t>essere</a:t>
            </a:r>
            <a:r>
              <a:rPr lang="en-US" sz="3200" dirty="0" smtClean="0"/>
              <a:t> </a:t>
            </a:r>
            <a:r>
              <a:rPr lang="en-US" sz="3200" dirty="0" err="1" smtClean="0"/>
              <a:t>conservata</a:t>
            </a:r>
            <a:r>
              <a:rPr lang="en-US" sz="3200" dirty="0" smtClean="0"/>
              <a:t> in </a:t>
            </a:r>
            <a:r>
              <a:rPr lang="en-US" sz="3200" dirty="0" err="1" smtClean="0"/>
              <a:t>caso</a:t>
            </a:r>
            <a:r>
              <a:rPr lang="en-US" sz="3200" dirty="0" smtClean="0"/>
              <a:t> di reprocessing</a:t>
            </a:r>
            <a:endParaRPr lang="it-IT" sz="3200" dirty="0"/>
          </a:p>
          <a:p>
            <a:pPr algn="just"/>
            <a:endParaRPr lang="it-IT" sz="3200" dirty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53114" y="6356350"/>
            <a:ext cx="4114800" cy="365125"/>
          </a:xfrm>
        </p:spPr>
        <p:txBody>
          <a:bodyPr/>
          <a:lstStyle/>
          <a:p>
            <a:r>
              <a:rPr lang="it-IT" dirty="0" smtClean="0"/>
              <a:t>Workshop della Commissione Calcolo e Reti dell'INFN, </a:t>
            </a:r>
          </a:p>
          <a:p>
            <a:r>
              <a:rPr lang="it-IT" dirty="0" smtClean="0"/>
              <a:t>Frascati 25-29 Maggio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30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L’infrastruttura italiana per Belle2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0375" y="1460310"/>
            <a:ext cx="11245755" cy="50633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smtClean="0"/>
              <a:t>Secondo </a:t>
            </a:r>
            <a:r>
              <a:rPr lang="en-US" sz="3200" dirty="0" err="1" smtClean="0"/>
              <a:t>il</a:t>
            </a:r>
            <a:r>
              <a:rPr lang="en-US" sz="3200" dirty="0" smtClean="0"/>
              <a:t> computing model di Belle2:</a:t>
            </a:r>
          </a:p>
          <a:p>
            <a:pPr lvl="1" algn="just"/>
            <a:r>
              <a:rPr lang="en-US" sz="2800" b="1" dirty="0" smtClean="0">
                <a:solidFill>
                  <a:srgbClr val="6600FF"/>
                </a:solidFill>
              </a:rPr>
              <a:t>Il Raw </a:t>
            </a:r>
            <a:r>
              <a:rPr lang="en-US" sz="2800" b="1" dirty="0">
                <a:solidFill>
                  <a:srgbClr val="6600FF"/>
                </a:solidFill>
              </a:rPr>
              <a:t>Data </a:t>
            </a:r>
            <a:r>
              <a:rPr lang="en-US" sz="2800" b="1" dirty="0" smtClean="0">
                <a:solidFill>
                  <a:srgbClr val="6600FF"/>
                </a:solidFill>
              </a:rPr>
              <a:t>Center </a:t>
            </a:r>
            <a:r>
              <a:rPr lang="en-US" sz="2800" dirty="0" smtClean="0"/>
              <a:t>è al </a:t>
            </a:r>
            <a:r>
              <a:rPr lang="en-US" sz="2800" dirty="0"/>
              <a:t>CNAF</a:t>
            </a:r>
          </a:p>
          <a:p>
            <a:pPr lvl="1" algn="just"/>
            <a:r>
              <a:rPr lang="en-US" sz="2800" b="1" dirty="0" smtClean="0">
                <a:solidFill>
                  <a:srgbClr val="6600FF"/>
                </a:solidFill>
              </a:rPr>
              <a:t>I Regional </a:t>
            </a:r>
            <a:r>
              <a:rPr lang="en-US" sz="2800" b="1" dirty="0">
                <a:solidFill>
                  <a:srgbClr val="6600FF"/>
                </a:solidFill>
              </a:rPr>
              <a:t>Data </a:t>
            </a:r>
            <a:r>
              <a:rPr lang="en-US" sz="2800" b="1" dirty="0" smtClean="0">
                <a:solidFill>
                  <a:srgbClr val="6600FF"/>
                </a:solidFill>
              </a:rPr>
              <a:t>Center </a:t>
            </a:r>
            <a:r>
              <a:rPr lang="en-US" sz="2800" dirty="0" err="1" smtClean="0"/>
              <a:t>sono</a:t>
            </a:r>
            <a:r>
              <a:rPr lang="en-US" sz="2800" dirty="0" smtClean="0"/>
              <a:t> </a:t>
            </a:r>
            <a:r>
              <a:rPr lang="en-US" sz="2800" dirty="0" err="1" smtClean="0"/>
              <a:t>il</a:t>
            </a:r>
            <a:r>
              <a:rPr lang="en-US" sz="2800" dirty="0" smtClean="0"/>
              <a:t> CNAF </a:t>
            </a:r>
            <a:r>
              <a:rPr lang="en-US" sz="2800" dirty="0"/>
              <a:t>+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federazione</a:t>
            </a:r>
            <a:r>
              <a:rPr lang="en-US" sz="2800" dirty="0" smtClean="0"/>
              <a:t> </a:t>
            </a:r>
            <a:r>
              <a:rPr lang="en-US" sz="2800" dirty="0"/>
              <a:t>di Tier2</a:t>
            </a:r>
          </a:p>
          <a:p>
            <a:pPr lvl="1" algn="just"/>
            <a:r>
              <a:rPr lang="en-US" sz="2800" b="1" dirty="0" smtClean="0">
                <a:solidFill>
                  <a:srgbClr val="6600FF"/>
                </a:solidFill>
              </a:rPr>
              <a:t>I MC </a:t>
            </a:r>
            <a:r>
              <a:rPr lang="en-US" sz="2800" b="1" dirty="0">
                <a:solidFill>
                  <a:srgbClr val="6600FF"/>
                </a:solidFill>
              </a:rPr>
              <a:t>Production </a:t>
            </a:r>
            <a:r>
              <a:rPr lang="en-US" sz="2800" b="1" dirty="0" smtClean="0">
                <a:solidFill>
                  <a:srgbClr val="6600FF"/>
                </a:solidFill>
              </a:rPr>
              <a:t>Sites </a:t>
            </a:r>
            <a:r>
              <a:rPr lang="en-US" sz="2800" dirty="0" err="1" smtClean="0"/>
              <a:t>sono</a:t>
            </a:r>
            <a:r>
              <a:rPr lang="en-US" sz="2800" dirty="0" smtClean="0"/>
              <a:t>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/>
              <a:t>CNAF +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federazione</a:t>
            </a:r>
            <a:r>
              <a:rPr lang="en-US" sz="2800" dirty="0" smtClean="0"/>
              <a:t> </a:t>
            </a:r>
            <a:r>
              <a:rPr lang="en-US" sz="2800" dirty="0"/>
              <a:t>Tier2 + </a:t>
            </a:r>
            <a:r>
              <a:rPr lang="en-US" sz="2800" dirty="0" err="1" smtClean="0"/>
              <a:t>altre</a:t>
            </a:r>
            <a:r>
              <a:rPr lang="en-US" sz="2800" dirty="0" smtClean="0"/>
              <a:t> </a:t>
            </a:r>
            <a:r>
              <a:rPr lang="en-US" sz="2800" dirty="0" err="1"/>
              <a:t>risorse</a:t>
            </a:r>
            <a:r>
              <a:rPr lang="en-US" sz="2800" dirty="0"/>
              <a:t> </a:t>
            </a:r>
            <a:r>
              <a:rPr lang="en-US" sz="2800" dirty="0" err="1"/>
              <a:t>disponibili</a:t>
            </a:r>
            <a:r>
              <a:rPr lang="en-US" sz="2800" dirty="0"/>
              <a:t> </a:t>
            </a:r>
            <a:r>
              <a:rPr lang="en-US" sz="2800" dirty="0" smtClean="0"/>
              <a:t>in </a:t>
            </a:r>
            <a:r>
              <a:rPr lang="en-US" sz="2800" dirty="0" err="1" smtClean="0"/>
              <a:t>modo</a:t>
            </a:r>
            <a:r>
              <a:rPr lang="en-US" sz="2800" dirty="0" smtClean="0"/>
              <a:t> “</a:t>
            </a:r>
            <a:r>
              <a:rPr lang="en-US" sz="2800" dirty="0" err="1" smtClean="0"/>
              <a:t>opportunistico</a:t>
            </a:r>
            <a:r>
              <a:rPr lang="en-US" sz="2800" dirty="0" smtClean="0"/>
              <a:t>” in </a:t>
            </a:r>
            <a:r>
              <a:rPr lang="en-US" sz="2800" dirty="0" err="1" smtClean="0"/>
              <a:t>altri</a:t>
            </a:r>
            <a:r>
              <a:rPr lang="en-US" sz="2800" dirty="0" smtClean="0"/>
              <a:t> </a:t>
            </a:r>
            <a:r>
              <a:rPr lang="en-US" sz="2800" dirty="0" err="1" smtClean="0"/>
              <a:t>siti</a:t>
            </a:r>
            <a:r>
              <a:rPr lang="en-US" sz="2800" dirty="0" smtClean="0"/>
              <a:t>.</a:t>
            </a:r>
          </a:p>
          <a:p>
            <a:pPr marL="457200" lvl="1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3200" dirty="0" smtClean="0"/>
              <a:t>La </a:t>
            </a:r>
            <a:r>
              <a:rPr lang="en-US" sz="3200" b="1" dirty="0" err="1"/>
              <a:t>federazione</a:t>
            </a:r>
            <a:r>
              <a:rPr lang="en-US" sz="3200" b="1" dirty="0"/>
              <a:t> di </a:t>
            </a:r>
            <a:r>
              <a:rPr lang="en-US" sz="3200" b="1" dirty="0" smtClean="0"/>
              <a:t>Tier2 </a:t>
            </a:r>
            <a:r>
              <a:rPr lang="en-US" sz="3200" dirty="0" smtClean="0"/>
              <a:t>è </a:t>
            </a:r>
            <a:r>
              <a:rPr lang="en-US" sz="3200" dirty="0" err="1" smtClean="0"/>
              <a:t>attualmente</a:t>
            </a:r>
            <a:r>
              <a:rPr lang="en-US" sz="3200" dirty="0" smtClean="0"/>
              <a:t> </a:t>
            </a:r>
            <a:r>
              <a:rPr lang="en-US" sz="3200" dirty="0" err="1" smtClean="0"/>
              <a:t>costituita</a:t>
            </a:r>
            <a:r>
              <a:rPr lang="en-US" sz="3200" dirty="0" smtClean="0"/>
              <a:t> </a:t>
            </a:r>
            <a:r>
              <a:rPr lang="en-US" sz="3200" dirty="0" err="1" smtClean="0"/>
              <a:t>dai</a:t>
            </a:r>
            <a:r>
              <a:rPr lang="en-US" sz="3200" dirty="0" smtClean="0"/>
              <a:t> </a:t>
            </a:r>
            <a:r>
              <a:rPr lang="en-US" sz="3200" dirty="0" err="1" smtClean="0"/>
              <a:t>siti</a:t>
            </a:r>
            <a:r>
              <a:rPr lang="en-US" sz="3200" dirty="0" smtClean="0"/>
              <a:t> di Napoli, Pisa e Torino.</a:t>
            </a:r>
          </a:p>
          <a:p>
            <a:pPr marL="0" indent="0" algn="just">
              <a:buNone/>
            </a:pPr>
            <a:r>
              <a:rPr lang="en-US" sz="3200" dirty="0" smtClean="0"/>
              <a:t>Hanno </a:t>
            </a:r>
            <a:r>
              <a:rPr lang="en-US" sz="3200" dirty="0" err="1" smtClean="0"/>
              <a:t>partecipato</a:t>
            </a:r>
            <a:r>
              <a:rPr lang="en-US" sz="3200" dirty="0" smtClean="0"/>
              <a:t> </a:t>
            </a:r>
            <a:r>
              <a:rPr lang="en-US" sz="3200" dirty="0" err="1" smtClean="0"/>
              <a:t>all’ultima</a:t>
            </a:r>
            <a:r>
              <a:rPr lang="en-US" sz="3200" dirty="0" smtClean="0"/>
              <a:t> </a:t>
            </a:r>
            <a:r>
              <a:rPr lang="en-US" sz="3200" dirty="0" err="1" smtClean="0"/>
              <a:t>campagna</a:t>
            </a:r>
            <a:r>
              <a:rPr lang="en-US" sz="3200" dirty="0" smtClean="0"/>
              <a:t> MC </a:t>
            </a:r>
            <a:r>
              <a:rPr lang="en-US" sz="3200" dirty="0" err="1" smtClean="0"/>
              <a:t>anche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siti</a:t>
            </a:r>
            <a:r>
              <a:rPr lang="en-US" sz="3200" dirty="0" smtClean="0"/>
              <a:t> di </a:t>
            </a:r>
            <a:r>
              <a:rPr lang="en-US" sz="3200" dirty="0" err="1"/>
              <a:t>Frascati</a:t>
            </a:r>
            <a:r>
              <a:rPr lang="en-US" sz="3200" dirty="0"/>
              <a:t>, </a:t>
            </a:r>
            <a:r>
              <a:rPr lang="en-US" sz="3200" dirty="0" err="1"/>
              <a:t>Legnaro-Padova</a:t>
            </a:r>
            <a:r>
              <a:rPr lang="en-US" sz="3200" dirty="0"/>
              <a:t>, Roma3 e </a:t>
            </a:r>
            <a:r>
              <a:rPr lang="en-US" sz="3200" dirty="0" smtClean="0"/>
              <a:t>Cosenza.</a:t>
            </a:r>
            <a:endParaRPr lang="en-US" sz="3200" dirty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 smtClean="0"/>
              <a:t>Workshop della Commissione Calcolo e Reti dell'INFN, </a:t>
            </a:r>
          </a:p>
          <a:p>
            <a:r>
              <a:rPr lang="it-IT" dirty="0" smtClean="0"/>
              <a:t>Frascati 25-29 Maggio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78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688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Belle2 </a:t>
            </a:r>
            <a:r>
              <a:rPr lang="en-US" dirty="0" err="1" smtClean="0"/>
              <a:t>quarta</a:t>
            </a:r>
            <a:r>
              <a:rPr lang="en-US" dirty="0" smtClean="0"/>
              <a:t> </a:t>
            </a:r>
            <a:r>
              <a:rPr lang="en-US" dirty="0" err="1" smtClean="0"/>
              <a:t>campagna</a:t>
            </a:r>
            <a:r>
              <a:rPr lang="en-US" dirty="0" smtClean="0"/>
              <a:t> MC</a:t>
            </a:r>
            <a:br>
              <a:rPr lang="en-US" dirty="0" smtClean="0"/>
            </a:br>
            <a:r>
              <a:rPr lang="en-US" sz="2800" dirty="0"/>
              <a:t>(</a:t>
            </a:r>
            <a:r>
              <a:rPr lang="en-US" sz="2800" dirty="0" err="1"/>
              <a:t>ottobre-novembre</a:t>
            </a:r>
            <a:r>
              <a:rPr lang="en-US" sz="2800" dirty="0"/>
              <a:t> 2014)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66" y="1239171"/>
            <a:ext cx="7056784" cy="513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50DF-C194-455C-AEB8-7221DA9C6071}" type="slidenum">
              <a:rPr lang="en-GB" smtClean="0"/>
              <a:t>12</a:t>
            </a:fld>
            <a:endParaRPr lang="en-GB"/>
          </a:p>
        </p:txBody>
      </p:sp>
      <p:sp>
        <p:nvSpPr>
          <p:cNvPr id="10" name="TextBox 7"/>
          <p:cNvSpPr txBox="1"/>
          <p:nvPr/>
        </p:nvSpPr>
        <p:spPr>
          <a:xfrm>
            <a:off x="9400109" y="2493388"/>
            <a:ext cx="167391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Pisa 7.0%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Napoli 4.7%</a:t>
            </a:r>
          </a:p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CNAF 3.1%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Frascati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2.6%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Legnaro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0.5%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Torino 0.5 %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/>
          <a:p>
            <a:r>
              <a:rPr lang="it-IT" dirty="0" smtClean="0"/>
              <a:t>Workshop della Commissione Calcolo e Reti dell'INFN, </a:t>
            </a:r>
          </a:p>
          <a:p>
            <a:r>
              <a:rPr lang="it-IT" dirty="0" smtClean="0"/>
              <a:t>Frascati 25-29 Maggio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98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987172"/>
            <a:ext cx="6984776" cy="541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531786" y="116632"/>
            <a:ext cx="971396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Belle2 </a:t>
            </a:r>
            <a:r>
              <a:rPr lang="en-US" dirty="0" err="1" smtClean="0"/>
              <a:t>quarta</a:t>
            </a:r>
            <a:r>
              <a:rPr lang="en-US" dirty="0" smtClean="0"/>
              <a:t> </a:t>
            </a:r>
            <a:r>
              <a:rPr lang="en-US" dirty="0" err="1" smtClean="0"/>
              <a:t>campagna</a:t>
            </a:r>
            <a:r>
              <a:rPr lang="en-US" dirty="0" smtClean="0"/>
              <a:t> MC</a:t>
            </a:r>
            <a:br>
              <a:rPr lang="en-US" dirty="0" smtClean="0"/>
            </a:br>
            <a:r>
              <a:rPr lang="en-US" sz="2800" dirty="0"/>
              <a:t>(</a:t>
            </a:r>
            <a:r>
              <a:rPr lang="en-US" sz="2800" dirty="0" err="1"/>
              <a:t>ottobre-novembre</a:t>
            </a:r>
            <a:r>
              <a:rPr lang="en-US" sz="2800" dirty="0"/>
              <a:t> 2014)</a:t>
            </a:r>
            <a:endParaRPr lang="en-GB" dirty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53114" y="6399892"/>
            <a:ext cx="4114800" cy="365125"/>
          </a:xfrm>
        </p:spPr>
        <p:txBody>
          <a:bodyPr/>
          <a:lstStyle/>
          <a:p>
            <a:r>
              <a:rPr lang="it-IT" dirty="0" smtClean="0"/>
              <a:t>Workshop della Commissione Calcolo e Reti dell'INFN, </a:t>
            </a:r>
          </a:p>
          <a:p>
            <a:r>
              <a:rPr lang="it-IT" dirty="0" smtClean="0"/>
              <a:t>Frascati 25-29 Maggio 2015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82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Belle2: </a:t>
            </a:r>
            <a:r>
              <a:rPr lang="en-US" dirty="0" err="1" smtClean="0"/>
              <a:t>campagna</a:t>
            </a:r>
            <a:r>
              <a:rPr lang="en-US" dirty="0" smtClean="0"/>
              <a:t> MC4’ </a:t>
            </a:r>
            <a:br>
              <a:rPr lang="en-US" dirty="0" smtClean="0"/>
            </a:br>
            <a:r>
              <a:rPr lang="en-US" sz="2800" dirty="0"/>
              <a:t>(</a:t>
            </a:r>
            <a:r>
              <a:rPr lang="en-US" sz="2800" dirty="0" err="1"/>
              <a:t>aprile-maggio</a:t>
            </a:r>
            <a:r>
              <a:rPr lang="en-US" sz="2800" dirty="0"/>
              <a:t> 2015)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schemeClr val="bg1"/>
                </a:solidFill>
                <a:latin typeface="Arial" pitchFamily="34" charset="0"/>
              </a:rPr>
              <a:t>Workshop della Commissione Calcolo e Reti dell'INFN, Frascati 25-29 Maggio 2015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Segnaposto piè di pagina 3"/>
          <p:cNvSpPr txBox="1">
            <a:spLocks/>
          </p:cNvSpPr>
          <p:nvPr/>
        </p:nvSpPr>
        <p:spPr>
          <a:xfrm>
            <a:off x="4800600" y="63579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Italian Belle II Collaboration Meeting, 21-22 may 2015</a:t>
            </a:r>
          </a:p>
        </p:txBody>
      </p:sp>
      <p:pic>
        <p:nvPicPr>
          <p:cNvPr id="8" name="Obrázek 6"/>
          <p:cNvPicPr/>
          <p:nvPr/>
        </p:nvPicPr>
        <p:blipFill>
          <a:blip r:embed="rId2"/>
          <a:stretch/>
        </p:blipFill>
        <p:spPr>
          <a:xfrm>
            <a:off x="1487488" y="1196752"/>
            <a:ext cx="6552728" cy="5184576"/>
          </a:xfrm>
          <a:prstGeom prst="rect">
            <a:avLst/>
          </a:prstGeom>
          <a:ln>
            <a:noFill/>
          </a:ln>
        </p:spPr>
      </p:pic>
      <p:cxnSp>
        <p:nvCxnSpPr>
          <p:cNvPr id="9" name="Connettore 2 8"/>
          <p:cNvCxnSpPr>
            <a:endCxn id="10" idx="1"/>
          </p:cNvCxnSpPr>
          <p:nvPr/>
        </p:nvCxnSpPr>
        <p:spPr>
          <a:xfrm flipV="1">
            <a:off x="6610400" y="2097723"/>
            <a:ext cx="2365920" cy="10449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8976320" y="1774558"/>
            <a:ext cx="145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Contributo italiano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536247" y="5445677"/>
            <a:ext cx="41044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L’Italia è riuscita, nell’ultima campagna, a fare molto più di quanto concordato (il 28.2% invece del 12%)</a:t>
            </a:r>
          </a:p>
        </p:txBody>
      </p:sp>
      <p:sp>
        <p:nvSpPr>
          <p:cNvPr id="12" name="Ovale 11"/>
          <p:cNvSpPr/>
          <p:nvPr/>
        </p:nvSpPr>
        <p:spPr>
          <a:xfrm>
            <a:off x="2855640" y="5589240"/>
            <a:ext cx="10081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/>
          <p:cNvCxnSpPr>
            <a:endCxn id="10" idx="1"/>
          </p:cNvCxnSpPr>
          <p:nvPr/>
        </p:nvCxnSpPr>
        <p:spPr>
          <a:xfrm flipV="1">
            <a:off x="3503712" y="2097723"/>
            <a:ext cx="5472608" cy="34791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piè di pagina 5"/>
          <p:cNvSpPr txBox="1">
            <a:spLocks/>
          </p:cNvSpPr>
          <p:nvPr/>
        </p:nvSpPr>
        <p:spPr>
          <a:xfrm>
            <a:off x="4191000" y="64506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Workshop della Commissione Calcolo e Reti dell'INFN </a:t>
            </a:r>
          </a:p>
          <a:p>
            <a:r>
              <a:rPr lang="it-IT" dirty="0" smtClean="0"/>
              <a:t>Frascati 25-29 Maggio 2015</a:t>
            </a:r>
            <a:endParaRPr lang="it-IT" dirty="0"/>
          </a:p>
        </p:txBody>
      </p:sp>
      <p:sp>
        <p:nvSpPr>
          <p:cNvPr id="15" name="Segnaposto numero diapositiva 1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54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224524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Belle2: </a:t>
            </a:r>
            <a:r>
              <a:rPr lang="en-US" dirty="0" err="1" smtClean="0"/>
              <a:t>campagna</a:t>
            </a:r>
            <a:r>
              <a:rPr lang="en-US" dirty="0" smtClean="0"/>
              <a:t> MC4’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(</a:t>
            </a:r>
            <a:r>
              <a:rPr lang="en-US" sz="2800" dirty="0" err="1"/>
              <a:t>aprile-maggio</a:t>
            </a:r>
            <a:r>
              <a:rPr lang="en-US" sz="2800" dirty="0"/>
              <a:t> 2015)</a:t>
            </a:r>
            <a:endParaRPr lang="en-US" dirty="0" smtClean="0"/>
          </a:p>
        </p:txBody>
      </p:sp>
      <p:pic>
        <p:nvPicPr>
          <p:cNvPr id="8" name="Obrázek 5"/>
          <p:cNvPicPr/>
          <p:nvPr/>
        </p:nvPicPr>
        <p:blipFill>
          <a:blip r:embed="rId2"/>
          <a:stretch/>
        </p:blipFill>
        <p:spPr>
          <a:xfrm>
            <a:off x="2207568" y="1173960"/>
            <a:ext cx="6624360" cy="4968360"/>
          </a:xfrm>
          <a:prstGeom prst="rect">
            <a:avLst/>
          </a:prstGeom>
          <a:ln>
            <a:noFill/>
          </a:ln>
        </p:spPr>
      </p:pic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 smtClean="0"/>
              <a:t>Workshop della Commissione Calcolo e Reti dell'INFN, </a:t>
            </a:r>
          </a:p>
          <a:p>
            <a:r>
              <a:rPr lang="it-IT" dirty="0" smtClean="0"/>
              <a:t>Frascati 25-29 Maggio 2015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2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060584" y="2369372"/>
            <a:ext cx="8029574" cy="3096344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hangingPunct="1">
              <a:spcBef>
                <a:spcPts val="900"/>
              </a:spcBef>
            </a:pPr>
            <a:r>
              <a:rPr lang="it-IT" sz="4000" b="1" dirty="0" smtClean="0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L’infrastruttura </a:t>
            </a:r>
            <a:r>
              <a:rPr lang="it-IT" sz="4000" b="1" kern="0" dirty="0" err="1" smtClean="0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Garamond"/>
                <a:cs typeface="Arial"/>
              </a:rPr>
              <a:t>ReCaS</a:t>
            </a:r>
            <a:endParaRPr lang="en-US" sz="2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</a:endParaRPr>
          </a:p>
          <a:p>
            <a:pPr hangingPunct="1">
              <a:spcBef>
                <a:spcPts val="900"/>
              </a:spcBef>
            </a:pPr>
            <a:r>
              <a:rPr sz="2800" i="1" dirty="0" smtClean="0">
                <a:solidFill>
                  <a:schemeClr val="bg2">
                    <a:lumMod val="50000"/>
                  </a:schemeClr>
                </a:solidFill>
              </a:rPr>
              <a:t>Vania Boccia </a:t>
            </a:r>
          </a:p>
          <a:p>
            <a:pPr hangingPunct="1">
              <a:spcBef>
                <a:spcPts val="900"/>
              </a:spcBef>
            </a:pPr>
            <a:r>
              <a:rPr lang="it-IT" sz="2800" i="1" dirty="0" smtClean="0">
                <a:solidFill>
                  <a:schemeClr val="bg2">
                    <a:lumMod val="50000"/>
                  </a:schemeClr>
                </a:solidFill>
              </a:rPr>
              <a:t>on </a:t>
            </a:r>
            <a:r>
              <a:rPr lang="it-IT" sz="2800" i="1" dirty="0" err="1" smtClean="0">
                <a:solidFill>
                  <a:schemeClr val="bg2">
                    <a:lumMod val="50000"/>
                  </a:schemeClr>
                </a:solidFill>
              </a:rPr>
              <a:t>behalf</a:t>
            </a:r>
            <a:r>
              <a:rPr lang="it-IT" sz="2800" i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it-IT" sz="2800" i="1" dirty="0" err="1" smtClean="0">
                <a:solidFill>
                  <a:schemeClr val="bg2">
                    <a:lumMod val="50000"/>
                  </a:schemeClr>
                </a:solidFill>
              </a:rPr>
              <a:t>ReCaS</a:t>
            </a:r>
            <a:r>
              <a:rPr lang="it-IT" sz="28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800" i="1" dirty="0" err="1" smtClean="0">
                <a:solidFill>
                  <a:schemeClr val="bg2">
                    <a:lumMod val="50000"/>
                  </a:schemeClr>
                </a:solidFill>
              </a:rPr>
              <a:t>collaboration</a:t>
            </a:r>
            <a:endParaRPr sz="2800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463" y="0"/>
            <a:ext cx="1413471" cy="141347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727" y="12735"/>
            <a:ext cx="1400736" cy="140073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49" y="-150515"/>
            <a:ext cx="1762125" cy="1714500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179512" y="274411"/>
            <a:ext cx="3084400" cy="1383555"/>
            <a:chOff x="271069" y="92590"/>
            <a:chExt cx="7740126" cy="3466880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69" y="305918"/>
              <a:ext cx="4583210" cy="1804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319" y="92590"/>
              <a:ext cx="2796876" cy="3466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02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8480049" y="633844"/>
            <a:ext cx="2635075" cy="3038475"/>
            <a:chOff x="3309938" y="1785938"/>
            <a:chExt cx="2524125" cy="3038475"/>
          </a:xfrm>
        </p:grpSpPr>
        <p:sp>
          <p:nvSpPr>
            <p:cNvPr id="5" name="Rettangolo arrotondato 4"/>
            <p:cNvSpPr/>
            <p:nvPr/>
          </p:nvSpPr>
          <p:spPr>
            <a:xfrm>
              <a:off x="3309938" y="2033588"/>
              <a:ext cx="2524125" cy="2790825"/>
            </a:xfrm>
            <a:prstGeom prst="roundRect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6" name="CustomShape 7"/>
            <p:cNvSpPr/>
            <p:nvPr/>
          </p:nvSpPr>
          <p:spPr>
            <a:xfrm>
              <a:off x="3466465" y="3829050"/>
              <a:ext cx="2266950" cy="8191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just"/>
              <a:r>
                <a:rPr lang="it-IT" sz="800" b="1" dirty="0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Velocità programmata della rete:</a:t>
              </a:r>
              <a:r>
                <a:rPr lang="it-IT" sz="8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fino a 40Gbps</a:t>
              </a:r>
              <a:endParaRPr lang="it-IT" sz="1200" dirty="0">
                <a:solidFill>
                  <a:srgbClr val="FFFF00"/>
                </a:solidFill>
                <a:latin typeface="Times New Roman"/>
                <a:ea typeface="Times New Roman"/>
              </a:endParaRPr>
            </a:p>
            <a:p>
              <a:pPr algn="just"/>
              <a:r>
                <a:rPr lang="it-IT" sz="800" b="1" dirty="0">
                  <a:solidFill>
                    <a:srgbClr val="FFFFFF"/>
                  </a:solidFill>
                  <a:latin typeface="Arial"/>
                  <a:ea typeface="MS PGothic"/>
                  <a:cs typeface="Times New Roman"/>
                </a:rPr>
                <a:t>Potenza di calcolo:</a:t>
              </a:r>
              <a:r>
                <a:rPr lang="it-IT" sz="8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128 server, 8192 </a:t>
              </a:r>
              <a:r>
                <a:rPr lang="it-IT" sz="800" b="1" dirty="0" err="1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core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, cluster HPC di 20 nodi con GPU per complessivi ulteriori  800 </a:t>
              </a:r>
              <a:r>
                <a:rPr lang="it-IT" sz="800" b="1" dirty="0" err="1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core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 </a:t>
              </a:r>
              <a:endParaRPr lang="it-IT" sz="1200" dirty="0">
                <a:solidFill>
                  <a:srgbClr val="FFFF00"/>
                </a:solidFill>
                <a:latin typeface="Times New Roman"/>
                <a:ea typeface="Times New Roman"/>
              </a:endParaRPr>
            </a:p>
            <a:p>
              <a:pPr algn="just"/>
              <a:r>
                <a:rPr lang="it-IT" sz="800" b="1" dirty="0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Capacità di memorizzazione:</a:t>
              </a:r>
              <a:r>
                <a:rPr lang="it-IT" sz="8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3552 TB su disco e  2500  TB  su nastro (</a:t>
              </a:r>
              <a:r>
                <a:rPr lang="it-IT" sz="800" b="1" dirty="0" err="1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Tape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 err="1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library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)</a:t>
              </a:r>
              <a:endParaRPr lang="it-IT" sz="1200" dirty="0">
                <a:solidFill>
                  <a:srgbClr val="FFFF00"/>
                </a:solidFill>
                <a:latin typeface="Times New Roman"/>
                <a:ea typeface="Times New Roman"/>
              </a:endParaRPr>
            </a:p>
          </p:txBody>
        </p:sp>
        <p:pic>
          <p:nvPicPr>
            <p:cNvPr id="7" name="Immagin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225" y="2209800"/>
              <a:ext cx="1029335" cy="1371600"/>
            </a:xfrm>
            <a:prstGeom prst="rect">
              <a:avLst/>
            </a:prstGeom>
          </p:spPr>
        </p:pic>
        <p:pic>
          <p:nvPicPr>
            <p:cNvPr id="8" name="Immagin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3440" y="2419350"/>
              <a:ext cx="1310640" cy="1062355"/>
            </a:xfrm>
            <a:prstGeom prst="rect">
              <a:avLst/>
            </a:prstGeom>
          </p:spPr>
        </p:pic>
        <p:sp>
          <p:nvSpPr>
            <p:cNvPr id="9" name="CustomShape 7"/>
            <p:cNvSpPr/>
            <p:nvPr/>
          </p:nvSpPr>
          <p:spPr>
            <a:xfrm>
              <a:off x="3843910" y="1785938"/>
              <a:ext cx="1483060" cy="2476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it-IT" sz="1200" b="1" dirty="0" err="1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Datacenter</a:t>
              </a:r>
              <a:r>
                <a:rPr lang="it-IT" sz="1200" b="1" dirty="0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 di Bari</a:t>
              </a:r>
              <a:endParaRPr lang="it-IT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28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28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28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28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/>
              <a:r>
                <a:rPr lang="it-IT" sz="800" dirty="0">
                  <a:solidFill>
                    <a:srgbClr val="FF0000"/>
                  </a:solidFill>
                  <a:latin typeface="Times New Roman"/>
                  <a:ea typeface="Times New Roman"/>
                </a:rPr>
                <a:t> </a:t>
              </a:r>
              <a:endParaRPr lang="it-IT" sz="2000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1194769" y="661105"/>
            <a:ext cx="2656616" cy="3011214"/>
            <a:chOff x="539552" y="1813198"/>
            <a:chExt cx="2524125" cy="3011214"/>
          </a:xfrm>
        </p:grpSpPr>
        <p:grpSp>
          <p:nvGrpSpPr>
            <p:cNvPr id="11" name="Gruppo 12"/>
            <p:cNvGrpSpPr/>
            <p:nvPr/>
          </p:nvGrpSpPr>
          <p:grpSpPr>
            <a:xfrm>
              <a:off x="539552" y="2033587"/>
              <a:ext cx="2524125" cy="2790825"/>
              <a:chOff x="3309937" y="2033588"/>
              <a:chExt cx="2524125" cy="2790825"/>
            </a:xfrm>
          </p:grpSpPr>
          <p:sp>
            <p:nvSpPr>
              <p:cNvPr id="13" name="Rettangolo arrotondato 12"/>
              <p:cNvSpPr/>
              <p:nvPr/>
            </p:nvSpPr>
            <p:spPr>
              <a:xfrm>
                <a:off x="3309937" y="2033588"/>
                <a:ext cx="2524125" cy="2790825"/>
              </a:xfrm>
              <a:prstGeom prst="roundRect">
                <a:avLst/>
              </a:prstGeom>
              <a:ln w="38100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it-IT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Immagine 1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221162" y="2236470"/>
                <a:ext cx="1495425" cy="97091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5" name="Immagine 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407727" y="2380615"/>
                <a:ext cx="1273175" cy="95440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" name="Immagine 9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964622" y="3267710"/>
                <a:ext cx="1743075" cy="85725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7" name="CustomShape 7"/>
              <p:cNvSpPr/>
              <p:nvPr/>
            </p:nvSpPr>
            <p:spPr>
              <a:xfrm>
                <a:off x="3507094" y="4157953"/>
                <a:ext cx="2266950" cy="650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noAutofit/>
              </a:bodyPr>
              <a:lstStyle/>
              <a:p>
                <a:pPr algn="just"/>
                <a:r>
                  <a:rPr lang="it-IT" sz="800" b="1" dirty="0">
                    <a:solidFill>
                      <a:srgbClr val="F2F2F2"/>
                    </a:solidFill>
                    <a:latin typeface="Arial"/>
                    <a:ea typeface="MS PGothic"/>
                    <a:cs typeface="Times New Roman"/>
                  </a:rPr>
                  <a:t>Velocità programmata della rete:</a:t>
                </a:r>
                <a:r>
                  <a:rPr lang="it-IT" sz="800" b="1" dirty="0">
                    <a:solidFill>
                      <a:srgbClr val="000000"/>
                    </a:solidFill>
                    <a:latin typeface="Arial"/>
                    <a:ea typeface="MS PGothic"/>
                    <a:cs typeface="Times New Roman"/>
                  </a:rPr>
                  <a:t> </a:t>
                </a:r>
                <a:r>
                  <a:rPr lang="it-IT" sz="800" b="1" dirty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fino a 40Gbps</a:t>
                </a:r>
                <a:endParaRPr lang="it-IT" sz="1200" dirty="0">
                  <a:solidFill>
                    <a:srgbClr val="FFFF00"/>
                  </a:solidFill>
                  <a:latin typeface="Times New Roman"/>
                  <a:ea typeface="Times New Roman"/>
                </a:endParaRPr>
              </a:p>
              <a:p>
                <a:pPr algn="just"/>
                <a:r>
                  <a:rPr lang="it-IT" sz="800" b="1" dirty="0">
                    <a:solidFill>
                      <a:srgbClr val="FFFFFF"/>
                    </a:solidFill>
                    <a:latin typeface="Arial"/>
                    <a:ea typeface="MS PGothic"/>
                    <a:cs typeface="Times New Roman"/>
                  </a:rPr>
                  <a:t>Potenza di calcolo:</a:t>
                </a:r>
                <a:r>
                  <a:rPr lang="it-IT" sz="800" b="1" dirty="0">
                    <a:solidFill>
                      <a:srgbClr val="000000"/>
                    </a:solidFill>
                    <a:latin typeface="Arial"/>
                    <a:ea typeface="MS PGothic"/>
                    <a:cs typeface="Times New Roman"/>
                  </a:rPr>
                  <a:t> </a:t>
                </a:r>
                <a:r>
                  <a:rPr lang="it-IT" sz="800" b="1" dirty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132 server, 4628 </a:t>
                </a:r>
                <a:r>
                  <a:rPr lang="it-IT" sz="800" b="1" dirty="0" err="1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core</a:t>
                </a:r>
                <a:endPara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endParaRPr>
              </a:p>
              <a:p>
                <a:pPr algn="just"/>
                <a:r>
                  <a:rPr lang="it-IT" sz="800" b="1" dirty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+ 3500 </a:t>
                </a:r>
                <a:r>
                  <a:rPr lang="it-IT" sz="800" b="1" dirty="0" err="1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core</a:t>
                </a:r>
                <a:r>
                  <a:rPr lang="it-IT" sz="800" b="1" dirty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 pre-esistenti (</a:t>
                </a:r>
                <a:r>
                  <a:rPr lang="it-IT" sz="800" b="1" dirty="0" err="1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Datacenter</a:t>
                </a:r>
                <a:r>
                  <a:rPr lang="it-IT" sz="800" b="1" dirty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 </a:t>
                </a:r>
                <a:r>
                  <a:rPr lang="it-IT" sz="800" b="1" dirty="0" err="1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SCoPE</a:t>
                </a:r>
                <a:r>
                  <a:rPr lang="it-IT" sz="800" b="1" dirty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)</a:t>
                </a:r>
                <a:endParaRPr lang="it-IT" sz="1200" dirty="0">
                  <a:solidFill>
                    <a:srgbClr val="FFFF00"/>
                  </a:solidFill>
                  <a:latin typeface="Times New Roman"/>
                  <a:ea typeface="Times New Roman"/>
                </a:endParaRPr>
              </a:p>
              <a:p>
                <a:pPr algn="just"/>
                <a:r>
                  <a:rPr lang="it-IT" sz="800" b="1" dirty="0">
                    <a:solidFill>
                      <a:srgbClr val="F2F2F2"/>
                    </a:solidFill>
                    <a:latin typeface="Arial"/>
                    <a:ea typeface="MS PGothic"/>
                    <a:cs typeface="Times New Roman"/>
                  </a:rPr>
                  <a:t>Capacità di memorizzazione:</a:t>
                </a:r>
                <a:r>
                  <a:rPr lang="it-IT" sz="800" b="1" dirty="0">
                    <a:solidFill>
                      <a:srgbClr val="000000"/>
                    </a:solidFill>
                    <a:latin typeface="Arial"/>
                    <a:ea typeface="MS PGothic"/>
                    <a:cs typeface="Times New Roman"/>
                  </a:rPr>
                  <a:t> </a:t>
                </a:r>
                <a:r>
                  <a:rPr lang="it-IT" sz="800" b="1" dirty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4957 TB</a:t>
                </a:r>
              </a:p>
              <a:p>
                <a:pPr algn="just"/>
                <a:r>
                  <a:rPr lang="it-IT" sz="800" b="1" dirty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+ 300 TB pre-esistenti (</a:t>
                </a:r>
                <a:r>
                  <a:rPr lang="it-IT" sz="800" b="1" dirty="0" err="1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Datacenter</a:t>
                </a:r>
                <a:r>
                  <a:rPr lang="it-IT" sz="800" b="1" dirty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 </a:t>
                </a:r>
                <a:r>
                  <a:rPr lang="it-IT" sz="800" b="1" dirty="0" err="1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SCoPE</a:t>
                </a:r>
                <a:r>
                  <a:rPr lang="it-IT" sz="800" b="1" dirty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)</a:t>
                </a:r>
                <a:endParaRPr lang="it-IT" sz="1200" dirty="0">
                  <a:solidFill>
                    <a:srgbClr val="FFFF00"/>
                  </a:solidFill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2" name="CustomShape 7"/>
            <p:cNvSpPr/>
            <p:nvPr/>
          </p:nvSpPr>
          <p:spPr>
            <a:xfrm>
              <a:off x="1182488" y="1813198"/>
              <a:ext cx="1414462" cy="274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it-IT" sz="1200" b="1" dirty="0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Datacenter di Napoli</a:t>
              </a:r>
              <a:endParaRPr lang="it-IT" b="1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2800" b="1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b="1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2800" b="1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b="1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2800" b="1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b="1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2800" b="1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b="1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/>
              <a:r>
                <a:rPr lang="it-IT" sz="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 </a:t>
              </a:r>
              <a:endParaRPr lang="it-IT" sz="2000" b="1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1194768" y="3838344"/>
            <a:ext cx="2656617" cy="2686999"/>
            <a:chOff x="3309937" y="2134762"/>
            <a:chExt cx="2524125" cy="2537251"/>
          </a:xfrm>
        </p:grpSpPr>
        <p:sp>
          <p:nvSpPr>
            <p:cNvPr id="19" name="Rettangolo arrotondato 18"/>
            <p:cNvSpPr/>
            <p:nvPr/>
          </p:nvSpPr>
          <p:spPr>
            <a:xfrm>
              <a:off x="3309937" y="2347913"/>
              <a:ext cx="2524125" cy="2324100"/>
            </a:xfrm>
            <a:prstGeom prst="roundRect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0" name="CustomShape 7"/>
            <p:cNvSpPr/>
            <p:nvPr/>
          </p:nvSpPr>
          <p:spPr>
            <a:xfrm>
              <a:off x="3782671" y="2134762"/>
              <a:ext cx="1598953" cy="2541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it-IT" sz="1200" b="1" dirty="0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Datacenter di Catania</a:t>
              </a:r>
              <a:endParaRPr lang="it-IT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28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28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28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28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/>
              <a:r>
                <a:rPr lang="it-IT" sz="800" dirty="0">
                  <a:solidFill>
                    <a:srgbClr val="FF0000"/>
                  </a:solidFill>
                  <a:latin typeface="Times New Roman"/>
                  <a:ea typeface="Times New Roman"/>
                </a:rPr>
                <a:t> </a:t>
              </a:r>
              <a:endParaRPr lang="it-IT" sz="2000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21" name="CustomShape 7"/>
            <p:cNvSpPr/>
            <p:nvPr/>
          </p:nvSpPr>
          <p:spPr>
            <a:xfrm>
              <a:off x="3515187" y="4023043"/>
              <a:ext cx="2266950" cy="4476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just"/>
              <a:r>
                <a:rPr lang="it-IT" sz="800" b="1" dirty="0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Velocità programmata della rete:</a:t>
              </a:r>
              <a:r>
                <a:rPr lang="it-IT" sz="8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fino a 40Gbps</a:t>
              </a:r>
              <a:endParaRPr lang="it-IT" sz="1200" dirty="0">
                <a:solidFill>
                  <a:srgbClr val="FFFF00"/>
                </a:solidFill>
                <a:latin typeface="Times New Roman"/>
                <a:ea typeface="Times New Roman"/>
              </a:endParaRPr>
            </a:p>
            <a:p>
              <a:pPr algn="just"/>
              <a:r>
                <a:rPr lang="it-IT" sz="800" b="1" dirty="0">
                  <a:solidFill>
                    <a:srgbClr val="FFFFFF"/>
                  </a:solidFill>
                  <a:latin typeface="Arial"/>
                  <a:ea typeface="MS PGothic"/>
                  <a:cs typeface="Times New Roman"/>
                </a:rPr>
                <a:t>Potenza di calcolo:</a:t>
              </a:r>
              <a:r>
                <a:rPr lang="it-IT" sz="8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54 server, 2562 </a:t>
              </a:r>
              <a:r>
                <a:rPr lang="it-IT" sz="800" b="1" dirty="0" err="1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core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 </a:t>
              </a:r>
            </a:p>
            <a:p>
              <a:pPr algn="just"/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+ 1300 </a:t>
              </a:r>
              <a:r>
                <a:rPr lang="it-IT" sz="800" b="1" dirty="0" err="1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core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 pre-esistenti</a:t>
              </a:r>
              <a:endParaRPr lang="it-IT" sz="1200" dirty="0">
                <a:solidFill>
                  <a:srgbClr val="FFFF00"/>
                </a:solidFill>
                <a:latin typeface="Times New Roman"/>
                <a:ea typeface="Times New Roman"/>
              </a:endParaRPr>
            </a:p>
            <a:p>
              <a:pPr algn="just"/>
              <a:r>
                <a:rPr lang="it-IT" sz="800" b="1" dirty="0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Capacità di memorizzazione:</a:t>
              </a:r>
              <a:r>
                <a:rPr lang="it-IT" sz="8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1000 TB </a:t>
              </a:r>
            </a:p>
            <a:p>
              <a:pPr algn="just"/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+ 400 TB  pre-esistenti</a:t>
              </a:r>
              <a:endParaRPr lang="it-IT" sz="1200" dirty="0">
                <a:solidFill>
                  <a:srgbClr val="FFFF00"/>
                </a:solidFill>
                <a:latin typeface="Times New Roman"/>
                <a:ea typeface="Times New Roman"/>
              </a:endParaRPr>
            </a:p>
          </p:txBody>
        </p:sp>
        <p:pic>
          <p:nvPicPr>
            <p:cNvPr id="22" name="Immagine 21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237" y="2479358"/>
              <a:ext cx="1219200" cy="812165"/>
            </a:xfrm>
            <a:prstGeom prst="rect">
              <a:avLst/>
            </a:prstGeom>
          </p:spPr>
        </p:pic>
        <p:pic>
          <p:nvPicPr>
            <p:cNvPr id="23" name="Immagine 22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402" y="2387283"/>
              <a:ext cx="1228725" cy="818515"/>
            </a:xfrm>
            <a:prstGeom prst="rect">
              <a:avLst/>
            </a:prstGeom>
          </p:spPr>
        </p:pic>
        <p:pic>
          <p:nvPicPr>
            <p:cNvPr id="24" name="Immagine 23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612" y="3165793"/>
              <a:ext cx="1228725" cy="818515"/>
            </a:xfrm>
            <a:prstGeom prst="rect">
              <a:avLst/>
            </a:prstGeom>
          </p:spPr>
        </p:pic>
      </p:grpSp>
      <p:grpSp>
        <p:nvGrpSpPr>
          <p:cNvPr id="25" name="Gruppo 24"/>
          <p:cNvGrpSpPr/>
          <p:nvPr/>
        </p:nvGrpSpPr>
        <p:grpSpPr>
          <a:xfrm>
            <a:off x="8469416" y="3888342"/>
            <a:ext cx="2664296" cy="2620268"/>
            <a:chOff x="3309938" y="2080320"/>
            <a:chExt cx="2524125" cy="2620268"/>
          </a:xfrm>
        </p:grpSpPr>
        <p:sp>
          <p:nvSpPr>
            <p:cNvPr id="26" name="Rettangolo arrotondato 25"/>
            <p:cNvSpPr/>
            <p:nvPr/>
          </p:nvSpPr>
          <p:spPr>
            <a:xfrm>
              <a:off x="3309938" y="2300288"/>
              <a:ext cx="2524125" cy="2400300"/>
            </a:xfrm>
            <a:prstGeom prst="roundRect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7" name="CustomShape 7"/>
            <p:cNvSpPr/>
            <p:nvPr/>
          </p:nvSpPr>
          <p:spPr>
            <a:xfrm>
              <a:off x="3787475" y="2080320"/>
              <a:ext cx="1589518" cy="293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it-IT" sz="1200" b="1" dirty="0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Datacenter di Cosenza</a:t>
              </a:r>
              <a:endParaRPr lang="it-IT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28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28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28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28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/>
              <a:r>
                <a:rPr lang="it-IT" sz="800" dirty="0">
                  <a:solidFill>
                    <a:srgbClr val="FF0000"/>
                  </a:solidFill>
                  <a:latin typeface="Times New Roman"/>
                  <a:ea typeface="Times New Roman"/>
                </a:rPr>
                <a:t> </a:t>
              </a:r>
              <a:endParaRPr lang="it-IT" sz="2000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28" name="CustomShape 7"/>
            <p:cNvSpPr/>
            <p:nvPr/>
          </p:nvSpPr>
          <p:spPr>
            <a:xfrm>
              <a:off x="3438525" y="4057650"/>
              <a:ext cx="2266950" cy="4476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just"/>
              <a:r>
                <a:rPr lang="it-IT" sz="800" b="1" dirty="0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Velocità </a:t>
              </a:r>
              <a:r>
                <a:rPr lang="it-IT" sz="800" b="1" dirty="0" err="1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programmatadella</a:t>
              </a:r>
              <a:r>
                <a:rPr lang="it-IT" sz="800" b="1" dirty="0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 rete:</a:t>
              </a:r>
              <a:r>
                <a:rPr lang="it-IT" sz="8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fino a 40Gbps</a:t>
              </a:r>
              <a:endParaRPr lang="it-IT" sz="1200" dirty="0">
                <a:solidFill>
                  <a:srgbClr val="FFFF00"/>
                </a:solidFill>
                <a:latin typeface="Times New Roman"/>
                <a:ea typeface="Times New Roman"/>
              </a:endParaRPr>
            </a:p>
            <a:p>
              <a:pPr algn="just"/>
              <a:r>
                <a:rPr lang="it-IT" sz="800" b="1" dirty="0">
                  <a:solidFill>
                    <a:srgbClr val="FFFFFF"/>
                  </a:solidFill>
                  <a:latin typeface="Arial"/>
                  <a:ea typeface="MS PGothic"/>
                  <a:cs typeface="Times New Roman"/>
                </a:rPr>
                <a:t>Potenza di calcolo:</a:t>
              </a:r>
              <a:r>
                <a:rPr lang="it-IT" sz="8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90 server, 3500 </a:t>
              </a:r>
              <a:r>
                <a:rPr lang="it-IT" sz="800" b="1" dirty="0" err="1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core</a:t>
              </a:r>
              <a:endParaRPr lang="it-IT" sz="1200" dirty="0">
                <a:solidFill>
                  <a:srgbClr val="FFFF00"/>
                </a:solidFill>
                <a:latin typeface="Times New Roman"/>
                <a:ea typeface="Times New Roman"/>
              </a:endParaRPr>
            </a:p>
            <a:p>
              <a:pPr algn="just"/>
              <a:r>
                <a:rPr lang="it-IT" sz="800" b="1" dirty="0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Capacità di memorizzazione:</a:t>
              </a:r>
              <a:r>
                <a:rPr lang="it-IT" sz="8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900 TB</a:t>
              </a:r>
              <a:endParaRPr lang="it-IT" sz="1200" dirty="0">
                <a:solidFill>
                  <a:srgbClr val="FFFF00"/>
                </a:solidFill>
                <a:latin typeface="Times New Roman"/>
                <a:ea typeface="Times New Roman"/>
              </a:endParaRPr>
            </a:p>
          </p:txBody>
        </p:sp>
        <p:pic>
          <p:nvPicPr>
            <p:cNvPr id="29" name="Immagine 28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775" y="2362200"/>
              <a:ext cx="1047750" cy="933450"/>
            </a:xfrm>
            <a:prstGeom prst="rect">
              <a:avLst/>
            </a:prstGeom>
          </p:spPr>
        </p:pic>
        <p:pic>
          <p:nvPicPr>
            <p:cNvPr id="30" name="Immagine 29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175" y="3048000"/>
              <a:ext cx="1066800" cy="952500"/>
            </a:xfrm>
            <a:prstGeom prst="rect">
              <a:avLst/>
            </a:prstGeom>
          </p:spPr>
        </p:pic>
        <p:pic>
          <p:nvPicPr>
            <p:cNvPr id="31" name="Immagine 30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2352675"/>
              <a:ext cx="952500" cy="952500"/>
            </a:xfrm>
            <a:prstGeom prst="rect">
              <a:avLst/>
            </a:prstGeom>
          </p:spPr>
        </p:pic>
      </p:grpSp>
      <p:pic>
        <p:nvPicPr>
          <p:cNvPr id="32" name="Immagine 31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366" y="1196342"/>
            <a:ext cx="4238405" cy="5320462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3796735" y="760470"/>
            <a:ext cx="4665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FF"/>
                </a:solidFill>
              </a:rPr>
              <a:t>22000 “core</a:t>
            </a:r>
            <a:r>
              <a:rPr lang="it-IT" b="1" dirty="0" smtClean="0">
                <a:solidFill>
                  <a:srgbClr val="0000FF"/>
                </a:solidFill>
              </a:rPr>
              <a:t>”;  </a:t>
            </a:r>
            <a:r>
              <a:rPr lang="it-IT" b="1" dirty="0">
                <a:solidFill>
                  <a:srgbClr val="0000FF"/>
                </a:solidFill>
              </a:rPr>
              <a:t>11 PB su disco, 2.5 PB su nastro</a:t>
            </a:r>
            <a:endParaRPr lang="it-IT" dirty="0"/>
          </a:p>
        </p:txBody>
      </p:sp>
      <p:sp>
        <p:nvSpPr>
          <p:cNvPr id="35" name="Titolo 1"/>
          <p:cNvSpPr txBox="1">
            <a:spLocks/>
          </p:cNvSpPr>
          <p:nvPr/>
        </p:nvSpPr>
        <p:spPr>
          <a:xfrm>
            <a:off x="3984809" y="4462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ea typeface="+mn-ea"/>
                <a:cs typeface="Arial"/>
              </a:rPr>
              <a:t>L’infrastruttura</a:t>
            </a:r>
            <a:r>
              <a:rPr lang="en-US" sz="4000" b="1" dirty="0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ea typeface="+mn-ea"/>
                <a:cs typeface="Arial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ea typeface="+mn-ea"/>
                <a:cs typeface="Arial"/>
              </a:rPr>
              <a:t>ReCaS</a:t>
            </a:r>
            <a:endParaRPr lang="en-GB" sz="4000" b="1" dirty="0">
              <a:solidFill>
                <a:srgbClr val="0070C0"/>
              </a:solidFill>
              <a:effectLst>
                <a:outerShdw dist="38096" dir="2700000">
                  <a:srgbClr val="000000"/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7" name="Segnaposto numero diapositiva 36"/>
          <p:cNvSpPr>
            <a:spLocks noGrp="1"/>
          </p:cNvSpPr>
          <p:nvPr>
            <p:ph type="sldNum" sz="quarter" idx="8"/>
          </p:nvPr>
        </p:nvSpPr>
        <p:spPr>
          <a:xfrm>
            <a:off x="8705683" y="6387957"/>
            <a:ext cx="2844795" cy="365129"/>
          </a:xfrm>
        </p:spPr>
        <p:txBody>
          <a:bodyPr/>
          <a:lstStyle/>
          <a:p>
            <a:fld id="{5A35809C-2CD7-43DB-99A3-C97829BD836B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42" name="Segnaposto data 4"/>
          <p:cNvSpPr txBox="1">
            <a:spLocks/>
          </p:cNvSpPr>
          <p:nvPr/>
        </p:nvSpPr>
        <p:spPr>
          <a:xfrm>
            <a:off x="839739" y="65334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26/05/2015</a:t>
            </a:r>
          </a:p>
        </p:txBody>
      </p:sp>
      <p:sp>
        <p:nvSpPr>
          <p:cNvPr id="43" name="Segnaposto piè di pagina 5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Workshop della Commissione Calcolo e Reti dell'INFN </a:t>
            </a:r>
          </a:p>
          <a:p>
            <a:pPr algn="ctr"/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Frascati 25-29 Maggio 2015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6641052" y="1209789"/>
            <a:ext cx="1743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Circa 110 </a:t>
            </a:r>
            <a:r>
              <a:rPr lang="it-IT" b="1" dirty="0" err="1" smtClean="0">
                <a:solidFill>
                  <a:srgbClr val="FF0000"/>
                </a:solidFill>
              </a:rPr>
              <a:t>kHS</a:t>
            </a:r>
            <a:r>
              <a:rPr lang="it-IT" b="1" dirty="0" smtClean="0">
                <a:solidFill>
                  <a:srgbClr val="FF0000"/>
                </a:solidFill>
              </a:rPr>
              <a:t> solo RECAS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48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8"/>
          </p:nvPr>
        </p:nvSpPr>
        <p:spPr>
          <a:xfrm>
            <a:off x="8814709" y="6383335"/>
            <a:ext cx="2844795" cy="365129"/>
          </a:xfrm>
        </p:spPr>
        <p:txBody>
          <a:bodyPr/>
          <a:lstStyle/>
          <a:p>
            <a:fld id="{5A35809C-2CD7-43DB-99A3-C97829BD836B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1781175" y="38100"/>
            <a:ext cx="10410825" cy="1325563"/>
          </a:xfrm>
        </p:spPr>
        <p:txBody>
          <a:bodyPr>
            <a:normAutofit/>
          </a:bodyPr>
          <a:lstStyle/>
          <a:p>
            <a:pPr algn="r"/>
            <a:r>
              <a:rPr lang="it-IT" sz="4000" b="1" dirty="0" smtClean="0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ea typeface="+mn-ea"/>
                <a:cs typeface="Arial"/>
              </a:rPr>
              <a:t>I paradigmi di calcolo distribuito</a:t>
            </a:r>
            <a:endParaRPr lang="it-IT" sz="4000" b="1" dirty="0">
              <a:solidFill>
                <a:srgbClr val="0070C0"/>
              </a:solidFill>
              <a:effectLst>
                <a:outerShdw dist="38096" dir="2700000">
                  <a:srgbClr val="000000"/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err="1" smtClean="0"/>
              <a:t>ReCaS</a:t>
            </a:r>
            <a:r>
              <a:rPr lang="it-IT" dirty="0" smtClean="0"/>
              <a:t> supporta i seguenti paradigmi di aggregazione ed accesso alle risorse:</a:t>
            </a:r>
          </a:p>
          <a:p>
            <a:pPr marL="0" indent="0" algn="just">
              <a:buNone/>
            </a:pPr>
            <a:endParaRPr lang="it-IT" dirty="0" smtClean="0"/>
          </a:p>
          <a:p>
            <a:pPr lvl="1" algn="just">
              <a:lnSpc>
                <a:spcPct val="150000"/>
              </a:lnSpc>
            </a:pPr>
            <a:r>
              <a:rPr lang="it-IT" sz="2800" dirty="0" smtClean="0"/>
              <a:t>GRID (UMD/EMI) </a:t>
            </a:r>
          </a:p>
          <a:p>
            <a:pPr lvl="1" algn="just">
              <a:lnSpc>
                <a:spcPct val="150000"/>
              </a:lnSpc>
            </a:pPr>
            <a:r>
              <a:rPr lang="it-IT" sz="2800" dirty="0" err="1" smtClean="0"/>
              <a:t>Cloud</a:t>
            </a:r>
            <a:r>
              <a:rPr lang="it-IT" sz="2800" dirty="0" smtClean="0"/>
              <a:t> (</a:t>
            </a:r>
            <a:r>
              <a:rPr lang="it-IT" sz="2800" dirty="0" err="1" smtClean="0"/>
              <a:t>OpenStack</a:t>
            </a:r>
            <a:r>
              <a:rPr lang="it-IT" sz="2800" dirty="0" smtClean="0"/>
              <a:t>/</a:t>
            </a:r>
            <a:r>
              <a:rPr lang="it-IT" sz="2800" dirty="0" err="1" smtClean="0"/>
              <a:t>OpenNebula</a:t>
            </a:r>
            <a:r>
              <a:rPr lang="it-IT" sz="2800" dirty="0" smtClean="0"/>
              <a:t>)</a:t>
            </a:r>
          </a:p>
          <a:p>
            <a:pPr lvl="1" algn="just">
              <a:lnSpc>
                <a:spcPct val="150000"/>
              </a:lnSpc>
            </a:pPr>
            <a:r>
              <a:rPr lang="it-IT" sz="2800" dirty="0" smtClean="0"/>
              <a:t>Accesso diretto (Cluster basati su LRMS LSF/PBS)</a:t>
            </a:r>
          </a:p>
          <a:p>
            <a:pPr lvl="1" algn="just">
              <a:lnSpc>
                <a:spcPct val="150000"/>
              </a:lnSpc>
            </a:pPr>
            <a:r>
              <a:rPr lang="it-IT" sz="2800" dirty="0" smtClean="0"/>
              <a:t>Ibridi (</a:t>
            </a:r>
            <a:r>
              <a:rPr lang="it-IT" sz="2800" dirty="0" err="1" smtClean="0"/>
              <a:t>Grid</a:t>
            </a:r>
            <a:r>
              <a:rPr lang="it-IT" sz="2800" dirty="0" smtClean="0"/>
              <a:t>/</a:t>
            </a:r>
            <a:r>
              <a:rPr lang="it-IT" sz="2800" dirty="0" err="1" smtClean="0"/>
              <a:t>Cloud</a:t>
            </a:r>
            <a:r>
              <a:rPr lang="it-IT" sz="2800" dirty="0" smtClean="0"/>
              <a:t>)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294967295"/>
          </p:nvPr>
        </p:nvSpPr>
        <p:spPr>
          <a:xfrm>
            <a:off x="4397829" y="6411456"/>
            <a:ext cx="4114800" cy="361950"/>
          </a:xfrm>
        </p:spPr>
        <p:txBody>
          <a:bodyPr/>
          <a:lstStyle/>
          <a:p>
            <a:r>
              <a:rPr lang="it-IT" dirty="0" smtClean="0"/>
              <a:t>Workshop della Commissione Calcolo e Reti dell'INFN, </a:t>
            </a:r>
          </a:p>
          <a:p>
            <a:r>
              <a:rPr lang="it-IT" dirty="0" smtClean="0"/>
              <a:t>Frascati 25-29 Maggio 2015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76" y="38099"/>
            <a:ext cx="2687612" cy="12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77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8"/>
          </p:nvPr>
        </p:nvSpPr>
        <p:spPr>
          <a:xfrm>
            <a:off x="8713109" y="6383335"/>
            <a:ext cx="2844795" cy="365129"/>
          </a:xfrm>
        </p:spPr>
        <p:txBody>
          <a:bodyPr/>
          <a:lstStyle/>
          <a:p>
            <a:fld id="{79802DC2-3ACA-47A6-B986-EEFFDDEFE2C5}" type="slidenum">
              <a:rPr lang="it-IT" smtClean="0"/>
              <a:t>19</a:t>
            </a:fld>
            <a:endParaRPr lang="it-IT" dirty="0"/>
          </a:p>
        </p:txBody>
      </p:sp>
      <p:sp>
        <p:nvSpPr>
          <p:cNvPr id="7" name="Titolo 6"/>
          <p:cNvSpPr>
            <a:spLocks noGrp="1"/>
          </p:cNvSpPr>
          <p:nvPr>
            <p:ph type="title" idx="4294967295"/>
          </p:nvPr>
        </p:nvSpPr>
        <p:spPr>
          <a:xfrm>
            <a:off x="3513138" y="0"/>
            <a:ext cx="8678862" cy="1027113"/>
          </a:xfrm>
        </p:spPr>
        <p:txBody>
          <a:bodyPr>
            <a:normAutofit/>
          </a:bodyPr>
          <a:lstStyle/>
          <a:p>
            <a:pPr algn="r"/>
            <a:r>
              <a:rPr lang="it-IT" sz="4000" b="1" dirty="0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ea typeface="+mn-ea"/>
                <a:cs typeface="Arial"/>
              </a:rPr>
              <a:t>Gli utenti di </a:t>
            </a:r>
            <a:r>
              <a:rPr lang="it-IT" sz="4000" b="1" dirty="0" err="1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ea typeface="+mn-ea"/>
                <a:cs typeface="Arial"/>
              </a:rPr>
              <a:t>ReCaS</a:t>
            </a:r>
            <a:endParaRPr lang="it-IT" sz="4000" b="1" dirty="0">
              <a:solidFill>
                <a:srgbClr val="0070C0"/>
              </a:solidFill>
              <a:effectLst>
                <a:outerShdw dist="38096" dir="2700000">
                  <a:srgbClr val="000000"/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4294967295"/>
          </p:nvPr>
        </p:nvSpPr>
        <p:spPr>
          <a:xfrm>
            <a:off x="4413647" y="6492875"/>
            <a:ext cx="4114800" cy="365125"/>
          </a:xfrm>
        </p:spPr>
        <p:txBody>
          <a:bodyPr/>
          <a:lstStyle/>
          <a:p>
            <a:r>
              <a:rPr lang="it-IT" dirty="0" smtClean="0"/>
              <a:t>Workshop della Commissione Calcolo e Reti dell'INFN, </a:t>
            </a:r>
          </a:p>
          <a:p>
            <a:r>
              <a:rPr lang="it-IT" dirty="0" smtClean="0"/>
              <a:t>Frascati 25-29 Maggio 2015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927" y="869674"/>
            <a:ext cx="7308241" cy="560854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76" y="38099"/>
            <a:ext cx="2687612" cy="12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69493" y="10282"/>
            <a:ext cx="10412105" cy="1325563"/>
          </a:xfrm>
        </p:spPr>
        <p:txBody>
          <a:bodyPr/>
          <a:lstStyle/>
          <a:p>
            <a:r>
              <a:rPr lang="it-IT" dirty="0" smtClean="0">
                <a:latin typeface="Monotype Corsiva" panose="03010101010201010101" pitchFamily="66" charset="0"/>
              </a:rPr>
              <a:t>Il Computing model e i flussi di dati</a:t>
            </a:r>
            <a:endParaRPr lang="it-IT" dirty="0">
              <a:latin typeface="Monotype Corsiva" panose="03010101010201010101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5660" y="1295302"/>
            <a:ext cx="11735937" cy="5494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Il Computing model di Belle II </a:t>
            </a:r>
            <a:r>
              <a:rPr lang="it-IT" dirty="0" smtClean="0"/>
              <a:t>è costituito dai seguenti task:</a:t>
            </a:r>
            <a:endParaRPr lang="it-IT" dirty="0"/>
          </a:p>
          <a:p>
            <a:pPr lvl="1"/>
            <a:r>
              <a:rPr lang="it-IT" dirty="0"/>
              <a:t>Processing dei dati </a:t>
            </a:r>
            <a:r>
              <a:rPr lang="it-IT" dirty="0" smtClean="0"/>
              <a:t>RAW </a:t>
            </a:r>
            <a:endParaRPr lang="it-IT" dirty="0"/>
          </a:p>
          <a:p>
            <a:pPr lvl="1"/>
            <a:r>
              <a:rPr lang="it-IT" dirty="0"/>
              <a:t>Produzione Montecarlo</a:t>
            </a:r>
          </a:p>
          <a:p>
            <a:pPr lvl="1"/>
            <a:r>
              <a:rPr lang="it-IT" dirty="0" err="1" smtClean="0"/>
              <a:t>Physics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endParaRPr lang="it-IT" dirty="0"/>
          </a:p>
          <a:p>
            <a:pPr lvl="1"/>
            <a:r>
              <a:rPr lang="it-IT" dirty="0" smtClean="0"/>
              <a:t>Archiviazione </a:t>
            </a:r>
            <a:r>
              <a:rPr lang="it-IT" dirty="0"/>
              <a:t>di tutti i dati provenienti da </a:t>
            </a:r>
            <a:r>
              <a:rPr lang="it-IT" dirty="0" smtClean="0"/>
              <a:t>ciascun processo</a:t>
            </a:r>
          </a:p>
          <a:p>
            <a:pPr marL="0" indent="0">
              <a:buNone/>
            </a:pPr>
            <a:r>
              <a:rPr lang="it-IT" sz="3200" dirty="0" smtClean="0"/>
              <a:t>In relazione ai task elencati si devono considerare i seguenti 5 flussi di dati:</a:t>
            </a:r>
          </a:p>
          <a:p>
            <a:pPr lvl="1"/>
            <a:r>
              <a:rPr lang="it-IT" dirty="0" smtClean="0"/>
              <a:t>RAW Data</a:t>
            </a:r>
          </a:p>
          <a:p>
            <a:pPr lvl="1"/>
            <a:r>
              <a:rPr lang="it-IT" dirty="0" err="1" smtClean="0"/>
              <a:t>mDST</a:t>
            </a:r>
            <a:r>
              <a:rPr lang="it-IT" dirty="0" smtClean="0"/>
              <a:t> prodotti appena dopo la presa dati</a:t>
            </a:r>
          </a:p>
          <a:p>
            <a:pPr lvl="1"/>
            <a:r>
              <a:rPr lang="it-IT" dirty="0" err="1" smtClean="0"/>
              <a:t>mDST</a:t>
            </a:r>
            <a:r>
              <a:rPr lang="it-IT" dirty="0" smtClean="0"/>
              <a:t> prodotti durante le attività di data </a:t>
            </a:r>
            <a:r>
              <a:rPr lang="it-IT" dirty="0" err="1" smtClean="0"/>
              <a:t>reprocessing</a:t>
            </a:r>
            <a:endParaRPr lang="it-IT" dirty="0" smtClean="0"/>
          </a:p>
          <a:p>
            <a:pPr lvl="1"/>
            <a:r>
              <a:rPr lang="it-IT" dirty="0" err="1" smtClean="0"/>
              <a:t>mDST</a:t>
            </a:r>
            <a:r>
              <a:rPr lang="it-IT" dirty="0" smtClean="0"/>
              <a:t> Monte Carlo relativi alla presa dati</a:t>
            </a:r>
          </a:p>
          <a:p>
            <a:pPr lvl="1"/>
            <a:r>
              <a:rPr lang="it-IT" dirty="0" err="1" smtClean="0"/>
              <a:t>mDST</a:t>
            </a:r>
            <a:r>
              <a:rPr lang="it-IT" dirty="0" smtClean="0"/>
              <a:t> Monte Carlo relativi alle attività di </a:t>
            </a:r>
            <a:r>
              <a:rPr lang="it-IT" dirty="0" err="1" smtClean="0"/>
              <a:t>reprocessing</a:t>
            </a:r>
            <a:endParaRPr lang="it-IT" dirty="0"/>
          </a:p>
          <a:p>
            <a:pPr lvl="1"/>
            <a:endParaRPr lang="it-IT" dirty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 smtClean="0"/>
              <a:t>Workshop della Commissione Calcolo e Reti dell'INFN,</a:t>
            </a:r>
          </a:p>
          <a:p>
            <a:r>
              <a:rPr lang="it-IT" dirty="0" smtClean="0"/>
              <a:t> Frascati 25-29 Maggio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6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8"/>
          </p:nvPr>
        </p:nvSpPr>
        <p:spPr>
          <a:xfrm>
            <a:off x="8611510" y="6383335"/>
            <a:ext cx="2844795" cy="365129"/>
          </a:xfrm>
        </p:spPr>
        <p:txBody>
          <a:bodyPr/>
          <a:lstStyle/>
          <a:p>
            <a:fld id="{79802DC2-3ACA-47A6-B986-EEFFDDEFE2C5}" type="slidenum">
              <a:rPr lang="it-IT" smtClean="0"/>
              <a:t>20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264025" y="65088"/>
            <a:ext cx="7927975" cy="1325562"/>
          </a:xfrm>
        </p:spPr>
        <p:txBody>
          <a:bodyPr>
            <a:normAutofit/>
          </a:bodyPr>
          <a:lstStyle/>
          <a:p>
            <a:pPr algn="r"/>
            <a:r>
              <a:rPr lang="it-IT" sz="4000" b="1" dirty="0" smtClean="0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ea typeface="+mn-ea"/>
                <a:cs typeface="Arial"/>
              </a:rPr>
              <a:t>Il software applicativo</a:t>
            </a:r>
            <a:endParaRPr lang="it-IT" sz="4000" b="1" dirty="0">
              <a:solidFill>
                <a:srgbClr val="0070C0"/>
              </a:solidFill>
              <a:effectLst>
                <a:outerShdw dist="38096" dir="2700000">
                  <a:srgbClr val="000000"/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4294967295"/>
          </p:nvPr>
        </p:nvSpPr>
        <p:spPr>
          <a:xfrm>
            <a:off x="4249511" y="6356350"/>
            <a:ext cx="4114800" cy="365125"/>
          </a:xfrm>
        </p:spPr>
        <p:txBody>
          <a:bodyPr/>
          <a:lstStyle/>
          <a:p>
            <a:r>
              <a:rPr lang="it-IT" dirty="0" smtClean="0"/>
              <a:t>Workshop della Commissione Calcolo e Reti dell'INFN, </a:t>
            </a:r>
          </a:p>
          <a:p>
            <a:r>
              <a:rPr lang="it-IT" dirty="0" smtClean="0"/>
              <a:t>Frascati 25-29 Maggio 2015</a:t>
            </a:r>
            <a:endParaRPr lang="it-IT" dirty="0"/>
          </a:p>
        </p:txBody>
      </p:sp>
      <p:pic>
        <p:nvPicPr>
          <p:cNvPr id="7" name="Immagin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163" y="1390435"/>
            <a:ext cx="6687403" cy="458564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76" y="38099"/>
            <a:ext cx="2687612" cy="12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68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8"/>
          </p:nvPr>
        </p:nvSpPr>
        <p:spPr>
          <a:xfrm>
            <a:off x="8669567" y="6383335"/>
            <a:ext cx="2844795" cy="365129"/>
          </a:xfrm>
        </p:spPr>
        <p:txBody>
          <a:bodyPr/>
          <a:lstStyle/>
          <a:p>
            <a:fld id="{79802DC2-3ACA-47A6-B986-EEFFDDEFE2C5}" type="slidenum">
              <a:rPr lang="it-IT" smtClean="0"/>
              <a:t>21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676400" y="15875"/>
            <a:ext cx="10515600" cy="1073150"/>
          </a:xfrm>
        </p:spPr>
        <p:txBody>
          <a:bodyPr>
            <a:normAutofit/>
          </a:bodyPr>
          <a:lstStyle/>
          <a:p>
            <a:pPr algn="r"/>
            <a:r>
              <a:rPr lang="it-IT" sz="4000" b="1" dirty="0" smtClean="0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ea typeface="+mn-ea"/>
                <a:cs typeface="Arial"/>
              </a:rPr>
              <a:t>Le Virtual Organization di </a:t>
            </a:r>
            <a:r>
              <a:rPr lang="it-IT" sz="4000" b="1" dirty="0" err="1" smtClean="0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ea typeface="+mn-ea"/>
                <a:cs typeface="Arial"/>
              </a:rPr>
              <a:t>ReCaS</a:t>
            </a:r>
            <a:endParaRPr lang="it-IT" sz="4000" b="1" dirty="0">
              <a:solidFill>
                <a:srgbClr val="0070C0"/>
              </a:solidFill>
              <a:effectLst>
                <a:outerShdw dist="38096" dir="2700000">
                  <a:srgbClr val="000000"/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4294967295"/>
          </p:nvPr>
        </p:nvSpPr>
        <p:spPr>
          <a:xfrm>
            <a:off x="4194629" y="6328170"/>
            <a:ext cx="4114800" cy="365125"/>
          </a:xfrm>
        </p:spPr>
        <p:txBody>
          <a:bodyPr/>
          <a:lstStyle/>
          <a:p>
            <a:r>
              <a:rPr lang="it-IT" dirty="0" smtClean="0"/>
              <a:t>Workshop della Commissione Calcolo e Reti dell'INFN, </a:t>
            </a:r>
          </a:p>
          <a:p>
            <a:r>
              <a:rPr lang="it-IT" dirty="0" smtClean="0"/>
              <a:t>Frascati 25-29 Maggio 2015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039" y="925915"/>
            <a:ext cx="6431342" cy="537413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5" y="38099"/>
            <a:ext cx="2687612" cy="12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3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8"/>
          </p:nvPr>
        </p:nvSpPr>
        <p:spPr>
          <a:xfrm>
            <a:off x="8626024" y="6383335"/>
            <a:ext cx="2844795" cy="365129"/>
          </a:xfrm>
        </p:spPr>
        <p:txBody>
          <a:bodyPr/>
          <a:lstStyle/>
          <a:p>
            <a:fld id="{79802DC2-3ACA-47A6-B986-EEFFDDEFE2C5}" type="slidenum">
              <a:rPr lang="it-IT" smtClean="0"/>
              <a:t>22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781175" y="38100"/>
            <a:ext cx="10410825" cy="1325563"/>
          </a:xfrm>
        </p:spPr>
        <p:txBody>
          <a:bodyPr>
            <a:normAutofit/>
          </a:bodyPr>
          <a:lstStyle/>
          <a:p>
            <a:pPr algn="r"/>
            <a:r>
              <a:rPr lang="it-IT" sz="4000" b="1" dirty="0" smtClean="0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ea typeface="+mn-ea"/>
                <a:cs typeface="Arial"/>
              </a:rPr>
              <a:t>I «Grandi Utenti» di Fisica su </a:t>
            </a:r>
            <a:r>
              <a:rPr lang="it-IT" sz="4000" b="1" dirty="0" err="1" smtClean="0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ea typeface="+mn-ea"/>
                <a:cs typeface="Arial"/>
              </a:rPr>
              <a:t>ReCaS</a:t>
            </a:r>
            <a:endParaRPr lang="it-IT" sz="4000" b="1" dirty="0">
              <a:solidFill>
                <a:srgbClr val="0070C0"/>
              </a:solidFill>
              <a:effectLst>
                <a:outerShdw dist="38096" dir="2700000">
                  <a:srgbClr val="000000"/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294967295"/>
          </p:nvPr>
        </p:nvSpPr>
        <p:spPr>
          <a:xfrm>
            <a:off x="4162157" y="6356349"/>
            <a:ext cx="4114800" cy="365125"/>
          </a:xfrm>
        </p:spPr>
        <p:txBody>
          <a:bodyPr/>
          <a:lstStyle/>
          <a:p>
            <a:r>
              <a:rPr lang="it-IT" dirty="0" smtClean="0"/>
              <a:t>Workshop della Commissione Calcolo e Reti dell'INFN,</a:t>
            </a:r>
          </a:p>
          <a:p>
            <a:r>
              <a:rPr lang="it-IT" dirty="0" smtClean="0"/>
              <a:t> Frascati 25-29 Maggio 2015</a:t>
            </a:r>
            <a:endParaRPr lang="it-IT" dirty="0"/>
          </a:p>
        </p:txBody>
      </p:sp>
      <p:pic>
        <p:nvPicPr>
          <p:cNvPr id="2050" name="Picture 2" descr="http://143.225.20.120:8080/documents/10181/20667/alice.png/a0983e56-0088-4cb1-a9da-ac6a16d876e6?t=1416323067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32" y="1758186"/>
            <a:ext cx="1284027" cy="123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610241"/>
            <a:ext cx="1272013" cy="152641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379" y="1648874"/>
            <a:ext cx="1449150" cy="14491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295" y="1758186"/>
            <a:ext cx="1723376" cy="114891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6682" y="3712191"/>
            <a:ext cx="1658028" cy="134714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0613" y="3712191"/>
            <a:ext cx="1440516" cy="148811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3257" y="3772694"/>
            <a:ext cx="2655414" cy="124468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876" y="38099"/>
            <a:ext cx="2687612" cy="12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67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273180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it-IT" sz="11500" b="1" dirty="0" smtClean="0">
                <a:solidFill>
                  <a:srgbClr val="6600FF"/>
                </a:solidFill>
                <a:latin typeface="Brush Script MT" panose="03060802040406070304" pitchFamily="66" charset="0"/>
              </a:rPr>
              <a:t>Grazie</a:t>
            </a:r>
            <a:endParaRPr lang="it-IT" sz="11500" b="1" dirty="0">
              <a:solidFill>
                <a:srgbClr val="6600FF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6413" y="2589709"/>
            <a:ext cx="10412105" cy="1325563"/>
          </a:xfrm>
        </p:spPr>
        <p:txBody>
          <a:bodyPr/>
          <a:lstStyle/>
          <a:p>
            <a:r>
              <a:rPr lang="it-IT" dirty="0" smtClean="0"/>
              <a:t>Backup </a:t>
            </a:r>
            <a:r>
              <a:rPr lang="it-IT" dirty="0" err="1" smtClean="0"/>
              <a:t>Slides</a:t>
            </a:r>
            <a:endParaRPr lang="en-GB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Workshop della Commissione Calcolo e Reti dell'INFN, </a:t>
            </a:r>
          </a:p>
          <a:p>
            <a:r>
              <a:rPr lang="it-IT" dirty="0" smtClean="0"/>
              <a:t>Frascati 25-29 Maggio 2015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87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77" y="586853"/>
            <a:ext cx="9855476" cy="56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68490" y="6251953"/>
            <a:ext cx="88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u="sng" dirty="0" smtClean="0">
                <a:solidFill>
                  <a:schemeClr val="bg1">
                    <a:lumMod val="50000"/>
                  </a:schemeClr>
                </a:solidFill>
              </a:rPr>
              <a:t>F. Bianchi</a:t>
            </a:r>
            <a:endParaRPr lang="en-GB" sz="14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Third Belle II Italian Collaboration Meeting (21-22 May 2015)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342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Esigenze storage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Anno 1 presa dati: 2018</a:t>
            </a:r>
          </a:p>
          <a:p>
            <a:pPr marL="0" indent="0">
              <a:buNone/>
            </a:pPr>
            <a:r>
              <a:rPr lang="it-IT" dirty="0" smtClean="0"/>
              <a:t>Alla fine del 2024:</a:t>
            </a:r>
          </a:p>
          <a:p>
            <a:r>
              <a:rPr lang="it-IT" dirty="0" smtClean="0"/>
              <a:t>saranno stati prodotti circa 100PB di dati </a:t>
            </a:r>
            <a:r>
              <a:rPr lang="it-IT" dirty="0" err="1" smtClean="0"/>
              <a:t>raw</a:t>
            </a:r>
            <a:r>
              <a:rPr lang="it-IT" dirty="0" smtClean="0"/>
              <a:t> di cui 25PB/anno negli ultimi 3 anni (75PB) cui il 20 % (circa 20PB) dovranno essere ospitati in Italia</a:t>
            </a:r>
          </a:p>
          <a:p>
            <a:r>
              <a:rPr lang="it-IT" dirty="0" smtClean="0"/>
              <a:t>gli </a:t>
            </a:r>
            <a:r>
              <a:rPr lang="it-IT" dirty="0" err="1" smtClean="0"/>
              <a:t>mDST</a:t>
            </a:r>
            <a:r>
              <a:rPr lang="it-IT" dirty="0" smtClean="0"/>
              <a:t> saranno 3PB di cui l’Italia deve mantenere il 40% (circa 1 PB)</a:t>
            </a:r>
          </a:p>
          <a:p>
            <a:pPr marL="0" indent="0">
              <a:buNone/>
            </a:pPr>
            <a:endParaRPr lang="it-IT" dirty="0" smtClean="0"/>
          </a:p>
          <a:p>
            <a:endParaRPr lang="en-GB" dirty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 smtClean="0"/>
              <a:t>Workshop della Commissione Calcolo e Reti dell'INFN, </a:t>
            </a:r>
          </a:p>
          <a:p>
            <a:r>
              <a:rPr lang="it-IT" dirty="0" smtClean="0"/>
              <a:t>Frascati 25-29 Maggio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87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modello per i dati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1068" y="1607258"/>
            <a:ext cx="11790529" cy="4351338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err="1" smtClean="0"/>
              <a:t>Tutti</a:t>
            </a:r>
            <a:r>
              <a:rPr lang="en-US" sz="2600" dirty="0" smtClean="0"/>
              <a:t> </a:t>
            </a:r>
            <a:r>
              <a:rPr lang="en-US" sz="2600" dirty="0" err="1" smtClean="0"/>
              <a:t>i</a:t>
            </a:r>
            <a:r>
              <a:rPr lang="en-US" sz="2600" dirty="0" smtClean="0"/>
              <a:t> raw </a:t>
            </a:r>
            <a:r>
              <a:rPr lang="en-US" sz="2600" dirty="0"/>
              <a:t>data </a:t>
            </a:r>
            <a:r>
              <a:rPr lang="en-US" sz="2600" dirty="0" err="1" smtClean="0"/>
              <a:t>sono</a:t>
            </a:r>
            <a:r>
              <a:rPr lang="en-US" sz="2600" dirty="0" smtClean="0"/>
              <a:t> </a:t>
            </a:r>
            <a:r>
              <a:rPr lang="en-US" sz="2600" dirty="0" err="1" smtClean="0"/>
              <a:t>memorizzati</a:t>
            </a:r>
            <a:r>
              <a:rPr lang="en-US" sz="2600" dirty="0" smtClean="0"/>
              <a:t> al KEK </a:t>
            </a:r>
            <a:r>
              <a:rPr lang="en-US" sz="2600" dirty="0" err="1" smtClean="0"/>
              <a:t>ed</a:t>
            </a:r>
            <a:r>
              <a:rPr lang="en-US" sz="2600" dirty="0" smtClean="0"/>
              <a:t> </a:t>
            </a:r>
            <a:r>
              <a:rPr lang="en-US" sz="2600" dirty="0" err="1" smtClean="0"/>
              <a:t>una</a:t>
            </a:r>
            <a:r>
              <a:rPr lang="en-US" sz="2600" dirty="0" smtClean="0"/>
              <a:t> </a:t>
            </a:r>
            <a:r>
              <a:rPr lang="en-US" sz="2600" dirty="0" err="1" smtClean="0"/>
              <a:t>copia</a:t>
            </a:r>
            <a:r>
              <a:rPr lang="en-US" sz="2600" dirty="0" smtClean="0"/>
              <a:t> </a:t>
            </a:r>
            <a:r>
              <a:rPr lang="en-US" sz="2600" dirty="0" err="1" smtClean="0"/>
              <a:t>completa</a:t>
            </a:r>
            <a:r>
              <a:rPr lang="en-US" sz="2600" dirty="0" smtClean="0"/>
              <a:t> </a:t>
            </a:r>
            <a:r>
              <a:rPr lang="en-US" sz="2600" dirty="0" err="1" smtClean="0"/>
              <a:t>viene</a:t>
            </a:r>
            <a:r>
              <a:rPr lang="en-US" sz="2600" dirty="0" smtClean="0"/>
              <a:t> </a:t>
            </a:r>
            <a:r>
              <a:rPr lang="en-US" sz="2600" dirty="0" err="1" smtClean="0"/>
              <a:t>trasferita</a:t>
            </a:r>
            <a:r>
              <a:rPr lang="en-US" sz="2600" dirty="0" smtClean="0"/>
              <a:t> al PNNL (</a:t>
            </a:r>
            <a:r>
              <a:rPr lang="en-US" sz="2600" dirty="0" err="1" smtClean="0"/>
              <a:t>fino</a:t>
            </a:r>
            <a:r>
              <a:rPr lang="en-US" sz="2600" dirty="0" smtClean="0"/>
              <a:t> al III anno)</a:t>
            </a:r>
            <a:endParaRPr lang="it-IT" sz="2600" dirty="0"/>
          </a:p>
          <a:p>
            <a:pPr lvl="0" algn="just"/>
            <a:r>
              <a:rPr lang="en-US" sz="2600" dirty="0" smtClean="0"/>
              <a:t>I raw </a:t>
            </a:r>
            <a:r>
              <a:rPr lang="en-US" sz="2600" dirty="0"/>
              <a:t>data </a:t>
            </a:r>
            <a:r>
              <a:rPr lang="en-US" sz="2600" dirty="0" err="1" smtClean="0"/>
              <a:t>vegono</a:t>
            </a:r>
            <a:r>
              <a:rPr lang="en-US" sz="2600" dirty="0" smtClean="0"/>
              <a:t> </a:t>
            </a:r>
            <a:r>
              <a:rPr lang="en-US" sz="2600" dirty="0" err="1" smtClean="0"/>
              <a:t>parzialmente</a:t>
            </a:r>
            <a:r>
              <a:rPr lang="en-US" sz="2600" dirty="0" smtClean="0"/>
              <a:t> </a:t>
            </a:r>
            <a:r>
              <a:rPr lang="en-US" sz="2600" dirty="0" err="1" smtClean="0"/>
              <a:t>processati</a:t>
            </a:r>
            <a:r>
              <a:rPr lang="en-US" sz="2600" dirty="0" smtClean="0"/>
              <a:t> al KEK per </a:t>
            </a:r>
            <a:r>
              <a:rPr lang="en-US" sz="2600" dirty="0" err="1" smtClean="0"/>
              <a:t>produrre</a:t>
            </a:r>
            <a:r>
              <a:rPr lang="en-US" sz="2600" dirty="0" smtClean="0"/>
              <a:t> </a:t>
            </a:r>
            <a:r>
              <a:rPr lang="en-US" sz="2600" dirty="0" err="1" smtClean="0"/>
              <a:t>gli</a:t>
            </a:r>
            <a:r>
              <a:rPr lang="en-US" sz="2600" dirty="0" smtClean="0"/>
              <a:t> </a:t>
            </a:r>
            <a:r>
              <a:rPr lang="en-US" sz="2600" dirty="0" err="1" smtClean="0"/>
              <a:t>mDST</a:t>
            </a:r>
            <a:r>
              <a:rPr lang="en-US" sz="2600" dirty="0" smtClean="0"/>
              <a:t>. Il PNNL </a:t>
            </a:r>
            <a:r>
              <a:rPr lang="en-US" sz="2600" dirty="0" err="1" smtClean="0"/>
              <a:t>può</a:t>
            </a:r>
            <a:r>
              <a:rPr lang="en-US" sz="2600" dirty="0" smtClean="0"/>
              <a:t> </a:t>
            </a:r>
            <a:r>
              <a:rPr lang="en-US" sz="2600" dirty="0" err="1" smtClean="0"/>
              <a:t>prendere</a:t>
            </a:r>
            <a:r>
              <a:rPr lang="en-US" sz="2600" dirty="0" smtClean="0"/>
              <a:t> parte al </a:t>
            </a:r>
            <a:r>
              <a:rPr lang="en-US" sz="2600" dirty="0" err="1" smtClean="0"/>
              <a:t>processamento</a:t>
            </a:r>
            <a:r>
              <a:rPr lang="en-US" sz="2600" dirty="0" smtClean="0"/>
              <a:t> </a:t>
            </a:r>
            <a:r>
              <a:rPr lang="en-US" sz="2600" dirty="0" err="1" smtClean="0"/>
              <a:t>dei</a:t>
            </a:r>
            <a:r>
              <a:rPr lang="en-US" sz="2600" dirty="0" smtClean="0"/>
              <a:t> </a:t>
            </a:r>
            <a:r>
              <a:rPr lang="en-US" sz="2600" dirty="0" err="1" smtClean="0"/>
              <a:t>dati</a:t>
            </a:r>
            <a:r>
              <a:rPr lang="en-US" sz="2600" dirty="0" smtClean="0"/>
              <a:t> raw per </a:t>
            </a:r>
            <a:r>
              <a:rPr lang="en-US" sz="2600" dirty="0" err="1" smtClean="0"/>
              <a:t>ridurre</a:t>
            </a:r>
            <a:r>
              <a:rPr lang="en-US" sz="2600" dirty="0" smtClean="0"/>
              <a:t> </a:t>
            </a:r>
            <a:r>
              <a:rPr lang="en-US" sz="2600" dirty="0" err="1" smtClean="0"/>
              <a:t>il</a:t>
            </a:r>
            <a:r>
              <a:rPr lang="en-US" sz="2600" dirty="0" smtClean="0"/>
              <a:t> </a:t>
            </a:r>
            <a:r>
              <a:rPr lang="en-US" sz="2600" dirty="0" err="1" smtClean="0"/>
              <a:t>carico</a:t>
            </a:r>
            <a:r>
              <a:rPr lang="en-US" sz="2600" dirty="0" smtClean="0"/>
              <a:t> del KEK</a:t>
            </a:r>
            <a:endParaRPr lang="it-IT" sz="2600" dirty="0"/>
          </a:p>
          <a:p>
            <a:pPr lvl="0" algn="just"/>
            <a:r>
              <a:rPr lang="en-US" sz="2600" dirty="0" err="1" smtClean="0"/>
              <a:t>Tutti</a:t>
            </a:r>
            <a:r>
              <a:rPr lang="en-US" sz="2600" dirty="0" smtClean="0"/>
              <a:t> </a:t>
            </a:r>
            <a:r>
              <a:rPr lang="en-US" sz="2600" dirty="0" err="1" smtClean="0"/>
              <a:t>gli</a:t>
            </a:r>
            <a:r>
              <a:rPr lang="en-US" sz="2600" dirty="0" smtClean="0"/>
              <a:t> </a:t>
            </a:r>
            <a:r>
              <a:rPr lang="en-US" sz="2600" dirty="0" err="1" smtClean="0"/>
              <a:t>m</a:t>
            </a:r>
            <a:r>
              <a:rPr lang="en-US" sz="2600" i="1" dirty="0" err="1" smtClean="0"/>
              <a:t>DST</a:t>
            </a:r>
            <a:r>
              <a:rPr lang="en-US" sz="2600" dirty="0" smtClean="0"/>
              <a:t> </a:t>
            </a:r>
            <a:r>
              <a:rPr lang="en-US" sz="2600" dirty="0" err="1" smtClean="0"/>
              <a:t>vengono</a:t>
            </a:r>
            <a:r>
              <a:rPr lang="en-US" sz="2600" dirty="0" smtClean="0"/>
              <a:t> </a:t>
            </a:r>
            <a:r>
              <a:rPr lang="en-US" sz="2600" dirty="0" err="1" smtClean="0"/>
              <a:t>conservati</a:t>
            </a:r>
            <a:r>
              <a:rPr lang="en-US" sz="2600" dirty="0" smtClean="0"/>
              <a:t> al </a:t>
            </a:r>
            <a:r>
              <a:rPr lang="en-US" sz="2600" dirty="0"/>
              <a:t>KEK. </a:t>
            </a:r>
            <a:endParaRPr lang="it-IT" sz="2600" dirty="0"/>
          </a:p>
          <a:p>
            <a:pPr lvl="0" algn="just"/>
            <a:r>
              <a:rPr lang="en-US" sz="2600" dirty="0" err="1" smtClean="0"/>
              <a:t>Una</a:t>
            </a:r>
            <a:r>
              <a:rPr lang="en-US" sz="2600" dirty="0" smtClean="0"/>
              <a:t> </a:t>
            </a:r>
            <a:r>
              <a:rPr lang="en-US" sz="2600" dirty="0" err="1" smtClean="0"/>
              <a:t>copia</a:t>
            </a:r>
            <a:r>
              <a:rPr lang="en-US" sz="2600" dirty="0" smtClean="0"/>
              <a:t> </a:t>
            </a:r>
            <a:r>
              <a:rPr lang="en-US" sz="2600" dirty="0" err="1" smtClean="0"/>
              <a:t>completa</a:t>
            </a:r>
            <a:r>
              <a:rPr lang="en-US" sz="2600" dirty="0" smtClean="0"/>
              <a:t> </a:t>
            </a:r>
            <a:r>
              <a:rPr lang="en-US" sz="2600" dirty="0" err="1" smtClean="0"/>
              <a:t>dei</a:t>
            </a:r>
            <a:r>
              <a:rPr lang="en-US" sz="2600" dirty="0" smtClean="0"/>
              <a:t> </a:t>
            </a:r>
            <a:r>
              <a:rPr lang="en-US" sz="2600" i="1" dirty="0" err="1" smtClean="0"/>
              <a:t>mDST</a:t>
            </a:r>
            <a:r>
              <a:rPr lang="en-US" sz="2600" dirty="0" smtClean="0"/>
              <a:t> è </a:t>
            </a:r>
            <a:r>
              <a:rPr lang="en-US" sz="2600" dirty="0" err="1" smtClean="0"/>
              <a:t>conservata</a:t>
            </a:r>
            <a:r>
              <a:rPr lang="en-US" sz="2600" dirty="0" smtClean="0"/>
              <a:t> al </a:t>
            </a:r>
            <a:r>
              <a:rPr lang="en-US" sz="2600" dirty="0"/>
              <a:t>PNNL </a:t>
            </a:r>
            <a:r>
              <a:rPr lang="en-US" sz="2600" dirty="0" err="1" smtClean="0"/>
              <a:t>ed</a:t>
            </a:r>
            <a:r>
              <a:rPr lang="en-US" sz="2600" dirty="0" smtClean="0"/>
              <a:t> in </a:t>
            </a:r>
            <a:r>
              <a:rPr lang="en-US" sz="2600" dirty="0" err="1" smtClean="0"/>
              <a:t>ogni</a:t>
            </a:r>
            <a:r>
              <a:rPr lang="en-US" sz="2600" dirty="0" smtClean="0"/>
              <a:t> Regional Data Center</a:t>
            </a:r>
            <a:endParaRPr lang="it-IT" sz="2600" dirty="0"/>
          </a:p>
          <a:p>
            <a:pPr lvl="0" algn="just"/>
            <a:r>
              <a:rPr lang="en-US" sz="2600" dirty="0" smtClean="0"/>
              <a:t>I raw data di un anno </a:t>
            </a:r>
            <a:r>
              <a:rPr lang="en-US" sz="2600" dirty="0" err="1" smtClean="0"/>
              <a:t>devono</a:t>
            </a:r>
            <a:r>
              <a:rPr lang="en-US" sz="2600" dirty="0" smtClean="0"/>
              <a:t> </a:t>
            </a:r>
            <a:r>
              <a:rPr lang="en-US" sz="2600" dirty="0" err="1" smtClean="0"/>
              <a:t>essere</a:t>
            </a:r>
            <a:r>
              <a:rPr lang="en-US" sz="2600" dirty="0" smtClean="0"/>
              <a:t> </a:t>
            </a:r>
            <a:r>
              <a:rPr lang="en-US" sz="2600" dirty="0" err="1" smtClean="0"/>
              <a:t>processati</a:t>
            </a:r>
            <a:r>
              <a:rPr lang="en-US" sz="2600" dirty="0" smtClean="0"/>
              <a:t> </a:t>
            </a:r>
            <a:r>
              <a:rPr lang="en-US" sz="2600" dirty="0" err="1" smtClean="0"/>
              <a:t>entro</a:t>
            </a:r>
            <a:r>
              <a:rPr lang="en-US" sz="2600" dirty="0" smtClean="0"/>
              <a:t> 11 </a:t>
            </a:r>
            <a:r>
              <a:rPr lang="en-US" sz="2600" dirty="0" err="1" smtClean="0"/>
              <a:t>mesi</a:t>
            </a:r>
            <a:r>
              <a:rPr lang="en-US" sz="2600" dirty="0"/>
              <a:t> </a:t>
            </a:r>
            <a:r>
              <a:rPr lang="en-US" sz="2600" dirty="0" err="1" smtClean="0"/>
              <a:t>dalla</a:t>
            </a:r>
            <a:r>
              <a:rPr lang="en-US" sz="2600" dirty="0" smtClean="0"/>
              <a:t> </a:t>
            </a:r>
            <a:r>
              <a:rPr lang="en-US" sz="2600" dirty="0" err="1" smtClean="0"/>
              <a:t>presa</a:t>
            </a:r>
            <a:r>
              <a:rPr lang="en-US" sz="2600" dirty="0" smtClean="0"/>
              <a:t> </a:t>
            </a:r>
            <a:r>
              <a:rPr lang="en-US" sz="2600" dirty="0" err="1" smtClean="0"/>
              <a:t>dati</a:t>
            </a:r>
            <a:r>
              <a:rPr lang="en-US" sz="2600" dirty="0" smtClean="0"/>
              <a:t>.</a:t>
            </a:r>
            <a:endParaRPr lang="it-IT" sz="2600" dirty="0"/>
          </a:p>
          <a:p>
            <a:pPr lvl="0" algn="just"/>
            <a:r>
              <a:rPr lang="en-US" sz="2600" dirty="0" err="1" smtClean="0"/>
              <a:t>Almeno</a:t>
            </a:r>
            <a:r>
              <a:rPr lang="en-US" sz="2600" dirty="0" smtClean="0"/>
              <a:t> </a:t>
            </a:r>
            <a:r>
              <a:rPr lang="en-US" sz="2600" dirty="0" err="1" smtClean="0"/>
              <a:t>una</a:t>
            </a:r>
            <a:r>
              <a:rPr lang="en-US" sz="2600" dirty="0" smtClean="0"/>
              <a:t> </a:t>
            </a:r>
            <a:r>
              <a:rPr lang="en-US" sz="2600" dirty="0" err="1" smtClean="0"/>
              <a:t>copia</a:t>
            </a:r>
            <a:r>
              <a:rPr lang="en-US" sz="2600" dirty="0" smtClean="0"/>
              <a:t> del </a:t>
            </a:r>
            <a:r>
              <a:rPr lang="en-US" sz="2600" dirty="0" err="1" smtClean="0"/>
              <a:t>precedente</a:t>
            </a:r>
            <a:r>
              <a:rPr lang="en-US" sz="2600" dirty="0" smtClean="0"/>
              <a:t> dataset </a:t>
            </a:r>
            <a:r>
              <a:rPr lang="en-US" sz="2600" dirty="0" err="1" smtClean="0"/>
              <a:t>mDST</a:t>
            </a:r>
            <a:r>
              <a:rPr lang="en-US" sz="2600" dirty="0" smtClean="0"/>
              <a:t> </a:t>
            </a:r>
            <a:r>
              <a:rPr lang="en-US" sz="2600" dirty="0" err="1" smtClean="0"/>
              <a:t>deve</a:t>
            </a:r>
            <a:r>
              <a:rPr lang="en-US" sz="2600" dirty="0" smtClean="0"/>
              <a:t> </a:t>
            </a:r>
            <a:r>
              <a:rPr lang="en-US" sz="2600" dirty="0" err="1" smtClean="0"/>
              <a:t>essere</a:t>
            </a:r>
            <a:r>
              <a:rPr lang="en-US" sz="2600" dirty="0" smtClean="0"/>
              <a:t> </a:t>
            </a:r>
            <a:r>
              <a:rPr lang="en-US" sz="2600" dirty="0" err="1" smtClean="0"/>
              <a:t>conservata</a:t>
            </a:r>
            <a:r>
              <a:rPr lang="en-US" sz="2600" dirty="0" smtClean="0"/>
              <a:t> per </a:t>
            </a:r>
            <a:r>
              <a:rPr lang="en-US" sz="2600" dirty="0" err="1" smtClean="0"/>
              <a:t>eventuali</a:t>
            </a:r>
            <a:r>
              <a:rPr lang="en-US" sz="2600" dirty="0" smtClean="0"/>
              <a:t> reprocessing.</a:t>
            </a:r>
            <a:endParaRPr lang="it-IT" sz="2600" dirty="0"/>
          </a:p>
          <a:p>
            <a:pPr algn="just"/>
            <a:endParaRPr lang="it-IT" sz="2600" dirty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29456"/>
            <a:ext cx="4114800" cy="365125"/>
          </a:xfrm>
        </p:spPr>
        <p:txBody>
          <a:bodyPr/>
          <a:lstStyle/>
          <a:p>
            <a:r>
              <a:rPr lang="it-IT" dirty="0" smtClean="0"/>
              <a:t>Workshop della Commissione Calcolo e Reti dell'INFN, </a:t>
            </a:r>
          </a:p>
          <a:p>
            <a:r>
              <a:rPr lang="it-IT" dirty="0" smtClean="0"/>
              <a:t>Frascati 25-29 Maggio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386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computing</a:t>
            </a:r>
            <a:r>
              <a:rPr lang="it-IT" dirty="0" smtClean="0"/>
              <a:t> model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5812" y="1340729"/>
            <a:ext cx="1088763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smtClean="0"/>
              <a:t>Si </a:t>
            </a:r>
            <a:r>
              <a:rPr lang="en-US" sz="3200" dirty="0" err="1" smtClean="0"/>
              <a:t>basa</a:t>
            </a:r>
            <a:r>
              <a:rPr lang="en-US" sz="3200" dirty="0" smtClean="0"/>
              <a:t> </a:t>
            </a:r>
            <a:r>
              <a:rPr lang="en-US" sz="3200" dirty="0" err="1" smtClean="0"/>
              <a:t>su</a:t>
            </a:r>
            <a:r>
              <a:rPr lang="en-US" sz="3200" dirty="0" smtClean="0"/>
              <a:t> </a:t>
            </a:r>
            <a:r>
              <a:rPr lang="en-US" sz="3200" dirty="0" err="1" smtClean="0"/>
              <a:t>un’infrastruttura</a:t>
            </a:r>
            <a:r>
              <a:rPr lang="en-US" sz="3200" dirty="0" smtClean="0"/>
              <a:t> </a:t>
            </a:r>
            <a:r>
              <a:rPr lang="en-US" sz="3200" dirty="0" err="1" smtClean="0"/>
              <a:t>distribuita</a:t>
            </a:r>
            <a:r>
              <a:rPr lang="en-US" sz="3200" dirty="0" smtClean="0"/>
              <a:t> </a:t>
            </a:r>
            <a:r>
              <a:rPr lang="en-US" sz="3200" dirty="0" err="1" smtClean="0"/>
              <a:t>costituita</a:t>
            </a:r>
            <a:r>
              <a:rPr lang="en-US" sz="3200" dirty="0" smtClean="0"/>
              <a:t> da:</a:t>
            </a:r>
          </a:p>
          <a:p>
            <a:pPr algn="just">
              <a:lnSpc>
                <a:spcPct val="100000"/>
              </a:lnSpc>
            </a:pPr>
            <a:r>
              <a:rPr lang="en-US" sz="3200" dirty="0" smtClean="0">
                <a:solidFill>
                  <a:srgbClr val="6600FF"/>
                </a:solidFill>
              </a:rPr>
              <a:t>Raw </a:t>
            </a:r>
            <a:r>
              <a:rPr lang="en-US" sz="3200" dirty="0">
                <a:solidFill>
                  <a:srgbClr val="6600FF"/>
                </a:solidFill>
              </a:rPr>
              <a:t>Data </a:t>
            </a:r>
            <a:r>
              <a:rPr lang="en-US" sz="3200" dirty="0" smtClean="0">
                <a:solidFill>
                  <a:srgbClr val="6600FF"/>
                </a:solidFill>
              </a:rPr>
              <a:t>Centers</a:t>
            </a:r>
            <a:r>
              <a:rPr lang="en-US" sz="3200" dirty="0"/>
              <a:t> </a:t>
            </a:r>
            <a:r>
              <a:rPr lang="en-US" sz="3200" dirty="0" smtClean="0"/>
              <a:t>in cui </a:t>
            </a:r>
            <a:r>
              <a:rPr lang="en-US" sz="3200" dirty="0" err="1" smtClean="0"/>
              <a:t>l’attività</a:t>
            </a:r>
            <a:r>
              <a:rPr lang="en-US" sz="3200" dirty="0" smtClean="0"/>
              <a:t> </a:t>
            </a:r>
            <a:r>
              <a:rPr lang="en-US" sz="3200" dirty="0" err="1" smtClean="0"/>
              <a:t>principale</a:t>
            </a:r>
            <a:r>
              <a:rPr lang="en-US" sz="3200" dirty="0" smtClean="0"/>
              <a:t> è la </a:t>
            </a:r>
            <a:r>
              <a:rPr lang="en-US" sz="3200" dirty="0" err="1" smtClean="0"/>
              <a:t>registrazione</a:t>
            </a:r>
            <a:r>
              <a:rPr lang="en-US" sz="3200" dirty="0"/>
              <a:t>,</a:t>
            </a:r>
            <a:r>
              <a:rPr lang="en-US" sz="3200" dirty="0" smtClean="0"/>
              <a:t> </a:t>
            </a:r>
            <a:r>
              <a:rPr lang="en-US" sz="3200" dirty="0" err="1" smtClean="0"/>
              <a:t>il</a:t>
            </a:r>
            <a:r>
              <a:rPr lang="en-US" sz="3200" dirty="0" smtClean="0"/>
              <a:t> primo </a:t>
            </a:r>
            <a:r>
              <a:rPr lang="en-US" sz="3200" dirty="0" err="1" smtClean="0"/>
              <a:t>processamento</a:t>
            </a:r>
            <a:r>
              <a:rPr lang="en-US" sz="3200" dirty="0" smtClean="0"/>
              <a:t> e </a:t>
            </a:r>
            <a:r>
              <a:rPr lang="en-US" sz="3200" dirty="0" err="1" smtClean="0"/>
              <a:t>il</a:t>
            </a:r>
            <a:r>
              <a:rPr lang="en-US" sz="3200" dirty="0" smtClean="0"/>
              <a:t> </a:t>
            </a:r>
            <a:r>
              <a:rPr lang="en-US" sz="3200" dirty="0" err="1" smtClean="0"/>
              <a:t>reporcessing</a:t>
            </a:r>
            <a:r>
              <a:rPr lang="en-US" sz="3200" dirty="0" smtClean="0"/>
              <a:t> </a:t>
            </a:r>
            <a:r>
              <a:rPr lang="en-US" sz="3200" dirty="0" err="1" smtClean="0"/>
              <a:t>dei</a:t>
            </a:r>
            <a:r>
              <a:rPr lang="en-US" sz="3200" dirty="0" smtClean="0"/>
              <a:t> </a:t>
            </a:r>
            <a:r>
              <a:rPr lang="en-US" sz="3200" dirty="0" err="1" smtClean="0"/>
              <a:t>dati</a:t>
            </a:r>
            <a:r>
              <a:rPr lang="en-US" sz="3200" dirty="0" smtClean="0"/>
              <a:t> raw </a:t>
            </a:r>
          </a:p>
          <a:p>
            <a:pPr algn="just">
              <a:lnSpc>
                <a:spcPct val="100000"/>
              </a:lnSpc>
            </a:pPr>
            <a:r>
              <a:rPr lang="en-US" sz="3200" dirty="0" smtClean="0">
                <a:solidFill>
                  <a:srgbClr val="6600FF"/>
                </a:solidFill>
              </a:rPr>
              <a:t>Regional </a:t>
            </a:r>
            <a:r>
              <a:rPr lang="en-US" sz="3200" dirty="0">
                <a:solidFill>
                  <a:srgbClr val="6600FF"/>
                </a:solidFill>
              </a:rPr>
              <a:t>Data </a:t>
            </a:r>
            <a:r>
              <a:rPr lang="en-US" sz="3200" dirty="0" smtClean="0">
                <a:solidFill>
                  <a:srgbClr val="6600FF"/>
                </a:solidFill>
              </a:rPr>
              <a:t>Centers</a:t>
            </a:r>
            <a:r>
              <a:rPr lang="en-US" sz="3200" dirty="0" smtClean="0"/>
              <a:t> in cui </a:t>
            </a:r>
            <a:r>
              <a:rPr lang="en-US" sz="3200" dirty="0" err="1" smtClean="0"/>
              <a:t>vengono</a:t>
            </a:r>
            <a:r>
              <a:rPr lang="en-US" sz="3200" dirty="0" smtClean="0"/>
              <a:t> </a:t>
            </a:r>
            <a:r>
              <a:rPr lang="en-US" sz="3200" dirty="0" err="1" smtClean="0"/>
              <a:t>conservate</a:t>
            </a:r>
            <a:r>
              <a:rPr lang="en-US" sz="3200" dirty="0" smtClean="0"/>
              <a:t> </a:t>
            </a:r>
            <a:r>
              <a:rPr lang="en-US" sz="3200" dirty="0" err="1" smtClean="0"/>
              <a:t>copie</a:t>
            </a:r>
            <a:r>
              <a:rPr lang="en-US" sz="3200" dirty="0" smtClean="0"/>
              <a:t> </a:t>
            </a:r>
            <a:r>
              <a:rPr lang="en-US" sz="3200" dirty="0" err="1" smtClean="0"/>
              <a:t>dei</a:t>
            </a:r>
            <a:r>
              <a:rPr lang="en-US" sz="3200" dirty="0" smtClean="0"/>
              <a:t> </a:t>
            </a:r>
            <a:r>
              <a:rPr lang="en-US" sz="3200" dirty="0" err="1" smtClean="0"/>
              <a:t>dati</a:t>
            </a:r>
            <a:r>
              <a:rPr lang="en-US" sz="3200" dirty="0" smtClean="0"/>
              <a:t> </a:t>
            </a:r>
            <a:r>
              <a:rPr lang="en-US" sz="3200" dirty="0" err="1" smtClean="0"/>
              <a:t>mDST</a:t>
            </a:r>
            <a:r>
              <a:rPr lang="en-US" sz="3200" dirty="0" smtClean="0"/>
              <a:t> </a:t>
            </a:r>
          </a:p>
          <a:p>
            <a:pPr algn="just">
              <a:lnSpc>
                <a:spcPct val="100000"/>
              </a:lnSpc>
            </a:pPr>
            <a:r>
              <a:rPr lang="en-US" sz="3200" dirty="0" err="1" smtClean="0">
                <a:solidFill>
                  <a:srgbClr val="6600FF"/>
                </a:solidFill>
              </a:rPr>
              <a:t>MonteCarlo</a:t>
            </a:r>
            <a:r>
              <a:rPr lang="en-US" sz="3200" dirty="0" smtClean="0">
                <a:solidFill>
                  <a:srgbClr val="6600FF"/>
                </a:solidFill>
              </a:rPr>
              <a:t> Production Sites</a:t>
            </a:r>
            <a:r>
              <a:rPr lang="en-US" sz="3200" dirty="0"/>
              <a:t> </a:t>
            </a:r>
            <a:r>
              <a:rPr lang="en-US" sz="3200" dirty="0" smtClean="0"/>
              <a:t>dove </a:t>
            </a:r>
            <a:r>
              <a:rPr lang="en-US" sz="3200" dirty="0" err="1" smtClean="0"/>
              <a:t>viene</a:t>
            </a:r>
            <a:r>
              <a:rPr lang="en-US" sz="3200" dirty="0" smtClean="0"/>
              <a:t> </a:t>
            </a:r>
            <a:r>
              <a:rPr lang="en-US" sz="3200" dirty="0" err="1" smtClean="0"/>
              <a:t>eseguita</a:t>
            </a:r>
            <a:r>
              <a:rPr lang="en-US" sz="3200" dirty="0" smtClean="0"/>
              <a:t>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percentuale</a:t>
            </a:r>
            <a:r>
              <a:rPr lang="en-US" sz="3200" dirty="0" smtClean="0"/>
              <a:t> </a:t>
            </a:r>
            <a:r>
              <a:rPr lang="en-US" sz="3200" dirty="0" err="1" smtClean="0"/>
              <a:t>della</a:t>
            </a:r>
            <a:r>
              <a:rPr lang="en-US" sz="3200" dirty="0" smtClean="0"/>
              <a:t> </a:t>
            </a:r>
            <a:r>
              <a:rPr lang="en-US" sz="3200" dirty="0" err="1" smtClean="0"/>
              <a:t>produzione</a:t>
            </a:r>
            <a:r>
              <a:rPr lang="en-US" sz="3200" dirty="0" smtClean="0"/>
              <a:t> Monte Carlo </a:t>
            </a:r>
          </a:p>
          <a:p>
            <a:pPr algn="just">
              <a:lnSpc>
                <a:spcPct val="100000"/>
              </a:lnSpc>
            </a:pPr>
            <a:r>
              <a:rPr lang="en-US" sz="3200" dirty="0" smtClean="0">
                <a:solidFill>
                  <a:srgbClr val="6600FF"/>
                </a:solidFill>
              </a:rPr>
              <a:t>Local resources </a:t>
            </a:r>
            <a:r>
              <a:rPr lang="en-US" sz="3200" dirty="0" err="1" smtClean="0"/>
              <a:t>che</a:t>
            </a:r>
            <a:r>
              <a:rPr lang="en-US" sz="3200" dirty="0" smtClean="0"/>
              <a:t> </a:t>
            </a:r>
            <a:r>
              <a:rPr lang="en-US" sz="3200" dirty="0" err="1" smtClean="0"/>
              <a:t>sono</a:t>
            </a:r>
            <a:r>
              <a:rPr lang="en-US" sz="3200" dirty="0" smtClean="0"/>
              <a:t> </a:t>
            </a:r>
            <a:r>
              <a:rPr lang="en-US" sz="3200" dirty="0" err="1" smtClean="0"/>
              <a:t>utilizzate</a:t>
            </a:r>
            <a:r>
              <a:rPr lang="en-US" sz="3200" dirty="0" smtClean="0"/>
              <a:t> per </a:t>
            </a:r>
            <a:r>
              <a:rPr lang="en-US" sz="3200" dirty="0" err="1" smtClean="0"/>
              <a:t>l’analisi</a:t>
            </a:r>
            <a:r>
              <a:rPr lang="en-US" sz="3200" dirty="0" smtClean="0"/>
              <a:t> da parte </a:t>
            </a:r>
            <a:r>
              <a:rPr lang="en-US" sz="3200" dirty="0" err="1" smtClean="0"/>
              <a:t>dei</a:t>
            </a:r>
            <a:r>
              <a:rPr lang="en-US" sz="3200" dirty="0" smtClean="0"/>
              <a:t> </a:t>
            </a:r>
            <a:r>
              <a:rPr lang="en-US" sz="3200" dirty="0" err="1" smtClean="0"/>
              <a:t>Fisici</a:t>
            </a:r>
            <a:r>
              <a:rPr lang="en-US" sz="3200" dirty="0" smtClean="0"/>
              <a:t>.</a:t>
            </a:r>
            <a:endParaRPr lang="it-IT" sz="3200" dirty="0"/>
          </a:p>
          <a:p>
            <a:pPr algn="just"/>
            <a:endParaRPr lang="it-IT" sz="3200" dirty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 smtClean="0"/>
              <a:t>Workshop della Commissione Calcolo e Reti dell'INFN, </a:t>
            </a:r>
          </a:p>
          <a:p>
            <a:r>
              <a:rPr lang="it-IT" dirty="0" smtClean="0"/>
              <a:t>Frascati 25-29 Maggio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85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</a:t>
            </a:r>
            <a:r>
              <a:rPr lang="it-IT" dirty="0" err="1" smtClean="0"/>
              <a:t>Raw</a:t>
            </a:r>
            <a:r>
              <a:rPr lang="it-IT" dirty="0" smtClean="0"/>
              <a:t> Data Centers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2012" y="1385048"/>
            <a:ext cx="10748682" cy="4562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smtClean="0">
                <a:solidFill>
                  <a:srgbClr val="6600FF"/>
                </a:solidFill>
              </a:rPr>
              <a:t>Raw </a:t>
            </a:r>
            <a:r>
              <a:rPr lang="en-US" sz="3200" dirty="0">
                <a:solidFill>
                  <a:srgbClr val="6600FF"/>
                </a:solidFill>
              </a:rPr>
              <a:t>Data </a:t>
            </a:r>
            <a:r>
              <a:rPr lang="en-US" sz="3200" dirty="0" smtClean="0">
                <a:solidFill>
                  <a:srgbClr val="6600FF"/>
                </a:solidFill>
              </a:rPr>
              <a:t>Centers</a:t>
            </a:r>
            <a:r>
              <a:rPr lang="en-US" sz="3200" dirty="0"/>
              <a:t> </a:t>
            </a:r>
            <a:r>
              <a:rPr lang="en-US" sz="3200" dirty="0" smtClean="0"/>
              <a:t>in cui </a:t>
            </a:r>
            <a:r>
              <a:rPr lang="en-US" sz="3200" dirty="0" err="1" smtClean="0"/>
              <a:t>l’attività</a:t>
            </a:r>
            <a:r>
              <a:rPr lang="en-US" sz="3200" dirty="0" smtClean="0"/>
              <a:t> </a:t>
            </a:r>
            <a:r>
              <a:rPr lang="en-US" sz="3200" dirty="0" err="1" smtClean="0"/>
              <a:t>principale</a:t>
            </a:r>
            <a:r>
              <a:rPr lang="en-US" sz="3200" dirty="0" smtClean="0"/>
              <a:t> è la </a:t>
            </a:r>
            <a:r>
              <a:rPr lang="en-US" sz="3200" dirty="0" err="1" smtClean="0"/>
              <a:t>registrazione</a:t>
            </a:r>
            <a:r>
              <a:rPr lang="en-US" sz="3200" dirty="0" smtClean="0"/>
              <a:t> </a:t>
            </a:r>
            <a:r>
              <a:rPr lang="en-US" sz="3200" dirty="0" err="1" smtClean="0"/>
              <a:t>ed</a:t>
            </a:r>
            <a:r>
              <a:rPr lang="en-US" sz="3200" dirty="0" smtClean="0"/>
              <a:t> </a:t>
            </a:r>
            <a:r>
              <a:rPr lang="en-US" sz="3200" dirty="0" err="1" smtClean="0"/>
              <a:t>il</a:t>
            </a:r>
            <a:r>
              <a:rPr lang="en-US" sz="3200" dirty="0" smtClean="0"/>
              <a:t> primo </a:t>
            </a:r>
            <a:r>
              <a:rPr lang="en-US" sz="3200" dirty="0" err="1" smtClean="0"/>
              <a:t>processamento</a:t>
            </a:r>
            <a:r>
              <a:rPr lang="en-US" sz="3200" dirty="0" smtClean="0"/>
              <a:t> </a:t>
            </a:r>
            <a:r>
              <a:rPr lang="en-US" sz="3200" dirty="0" err="1" smtClean="0"/>
              <a:t>dei</a:t>
            </a:r>
            <a:r>
              <a:rPr lang="en-US" sz="3200" dirty="0" smtClean="0"/>
              <a:t> </a:t>
            </a:r>
            <a:r>
              <a:rPr lang="en-US" sz="3200" dirty="0" err="1" smtClean="0"/>
              <a:t>dati</a:t>
            </a:r>
            <a:r>
              <a:rPr lang="en-US" sz="3200" dirty="0" smtClean="0"/>
              <a:t> raw:</a:t>
            </a:r>
          </a:p>
          <a:p>
            <a:pPr algn="just"/>
            <a:r>
              <a:rPr lang="en-US" sz="3200" dirty="0" smtClean="0"/>
              <a:t>KEK (100%)</a:t>
            </a:r>
          </a:p>
          <a:p>
            <a:pPr algn="just"/>
            <a:r>
              <a:rPr lang="en-US" sz="3200" dirty="0" smtClean="0"/>
              <a:t>PNNL </a:t>
            </a:r>
            <a:r>
              <a:rPr lang="en-US" sz="3200" dirty="0" smtClean="0"/>
              <a:t>(Pacific Northwest National Laboratory) (100</a:t>
            </a:r>
            <a:r>
              <a:rPr lang="en-US" sz="3200" dirty="0" smtClean="0"/>
              <a:t>% </a:t>
            </a:r>
            <a:r>
              <a:rPr lang="en-US" sz="3200" dirty="0" err="1" smtClean="0"/>
              <a:t>fino</a:t>
            </a:r>
            <a:r>
              <a:rPr lang="en-US" sz="3200" dirty="0" smtClean="0"/>
              <a:t> al III anno e 30% dal IV anno)</a:t>
            </a:r>
          </a:p>
          <a:p>
            <a:pPr algn="just"/>
            <a:r>
              <a:rPr lang="en-US" sz="3200" dirty="0" smtClean="0"/>
              <a:t>Raw Data Center a </a:t>
            </a:r>
            <a:r>
              <a:rPr lang="en-US" sz="3200" dirty="0" err="1" smtClean="0"/>
              <a:t>partire</a:t>
            </a:r>
            <a:r>
              <a:rPr lang="en-US" sz="3200" dirty="0" smtClean="0"/>
              <a:t> dal IV anno: </a:t>
            </a:r>
          </a:p>
          <a:p>
            <a:pPr lvl="1" algn="just"/>
            <a:r>
              <a:rPr lang="en-US" sz="2800" dirty="0" smtClean="0"/>
              <a:t>Germania (20%)</a:t>
            </a:r>
          </a:p>
          <a:p>
            <a:pPr lvl="1" algn="just"/>
            <a:r>
              <a:rPr lang="en-US" sz="2800" dirty="0" smtClean="0"/>
              <a:t>Italia (20%)</a:t>
            </a:r>
          </a:p>
          <a:p>
            <a:pPr lvl="1" algn="just"/>
            <a:r>
              <a:rPr lang="en-US" sz="2800" dirty="0" err="1" smtClean="0"/>
              <a:t>Corea</a:t>
            </a:r>
            <a:r>
              <a:rPr lang="en-US" sz="2800" dirty="0" smtClean="0"/>
              <a:t> del </a:t>
            </a:r>
            <a:r>
              <a:rPr lang="en-US" sz="2800" dirty="0" err="1" smtClean="0"/>
              <a:t>Sud</a:t>
            </a:r>
            <a:r>
              <a:rPr lang="en-US" sz="2800" dirty="0" smtClean="0"/>
              <a:t> (10%)</a:t>
            </a:r>
          </a:p>
          <a:p>
            <a:pPr lvl="1" algn="just"/>
            <a:r>
              <a:rPr lang="en-US" sz="2800" dirty="0" smtClean="0"/>
              <a:t>Canada (10%)</a:t>
            </a:r>
          </a:p>
          <a:p>
            <a:pPr lvl="1" algn="just"/>
            <a:r>
              <a:rPr lang="en-US" sz="2800" dirty="0" smtClean="0"/>
              <a:t>India (10%)</a:t>
            </a:r>
            <a:endParaRPr lang="it-IT" sz="2800" dirty="0"/>
          </a:p>
          <a:p>
            <a:pPr lvl="1" algn="just"/>
            <a:endParaRPr lang="en-US" sz="2800" dirty="0" smtClean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 smtClean="0"/>
              <a:t>Workshop della Commissione Calcolo e Reti dell'INFN, </a:t>
            </a:r>
          </a:p>
          <a:p>
            <a:r>
              <a:rPr lang="it-IT" dirty="0" smtClean="0"/>
              <a:t>Frascati 25-29 Maggio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18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</a:t>
            </a:r>
            <a:r>
              <a:rPr lang="it-IT" dirty="0" err="1" smtClean="0"/>
              <a:t>Regional</a:t>
            </a:r>
            <a:r>
              <a:rPr lang="it-IT" dirty="0" smtClean="0"/>
              <a:t> Data Centers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8565" y="1411942"/>
            <a:ext cx="10775576" cy="4562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smtClean="0">
                <a:solidFill>
                  <a:srgbClr val="6600FF"/>
                </a:solidFill>
              </a:rPr>
              <a:t>Regional </a:t>
            </a:r>
            <a:r>
              <a:rPr lang="en-US" sz="3200" dirty="0">
                <a:solidFill>
                  <a:srgbClr val="6600FF"/>
                </a:solidFill>
              </a:rPr>
              <a:t>Data </a:t>
            </a:r>
            <a:r>
              <a:rPr lang="en-US" sz="3200" dirty="0" smtClean="0">
                <a:solidFill>
                  <a:srgbClr val="6600FF"/>
                </a:solidFill>
              </a:rPr>
              <a:t>Centers</a:t>
            </a:r>
            <a:r>
              <a:rPr lang="en-US" sz="3200" dirty="0" smtClean="0"/>
              <a:t> in cui </a:t>
            </a:r>
            <a:r>
              <a:rPr lang="en-US" sz="3200" dirty="0" err="1" smtClean="0"/>
              <a:t>vengono</a:t>
            </a:r>
            <a:r>
              <a:rPr lang="en-US" sz="3200" dirty="0" smtClean="0"/>
              <a:t> </a:t>
            </a:r>
            <a:r>
              <a:rPr lang="en-US" sz="3200" dirty="0" err="1" smtClean="0"/>
              <a:t>conservate</a:t>
            </a:r>
            <a:r>
              <a:rPr lang="en-US" sz="3200" dirty="0" smtClean="0"/>
              <a:t> le </a:t>
            </a:r>
            <a:r>
              <a:rPr lang="en-US" sz="3200" dirty="0" err="1" smtClean="0"/>
              <a:t>copie</a:t>
            </a:r>
            <a:r>
              <a:rPr lang="en-US" sz="3200" dirty="0" smtClean="0"/>
              <a:t> </a:t>
            </a:r>
            <a:r>
              <a:rPr lang="en-US" sz="3200" dirty="0" err="1" smtClean="0"/>
              <a:t>dei</a:t>
            </a:r>
            <a:r>
              <a:rPr lang="en-US" sz="3200" dirty="0" smtClean="0"/>
              <a:t> </a:t>
            </a:r>
            <a:r>
              <a:rPr lang="en-US" sz="3200" dirty="0" err="1" smtClean="0"/>
              <a:t>dati</a:t>
            </a:r>
            <a:r>
              <a:rPr lang="en-US" sz="3200" dirty="0" smtClean="0"/>
              <a:t> </a:t>
            </a:r>
            <a:r>
              <a:rPr lang="en-US" sz="3200" dirty="0" err="1" smtClean="0"/>
              <a:t>mDST</a:t>
            </a:r>
            <a:r>
              <a:rPr lang="en-US" sz="3200" dirty="0" smtClean="0"/>
              <a:t>. Si </a:t>
            </a:r>
            <a:r>
              <a:rPr lang="en-US" sz="3200" dirty="0" err="1" smtClean="0"/>
              <a:t>prevede</a:t>
            </a:r>
            <a:r>
              <a:rPr lang="en-US" sz="3200" dirty="0" smtClean="0"/>
              <a:t> di </a:t>
            </a:r>
            <a:r>
              <a:rPr lang="en-US" sz="3200" dirty="0" err="1" smtClean="0"/>
              <a:t>conservare</a:t>
            </a:r>
            <a:r>
              <a:rPr lang="en-US" sz="3200" dirty="0" smtClean="0"/>
              <a:t> 4 </a:t>
            </a:r>
            <a:r>
              <a:rPr lang="en-US" sz="3200" dirty="0" err="1" smtClean="0"/>
              <a:t>copie</a:t>
            </a:r>
            <a:r>
              <a:rPr lang="en-US" sz="3200" dirty="0" smtClean="0"/>
              <a:t> complete, </a:t>
            </a:r>
            <a:r>
              <a:rPr lang="en-US" sz="3200" dirty="0" err="1" smtClean="0"/>
              <a:t>una</a:t>
            </a:r>
            <a:r>
              <a:rPr lang="en-US" sz="3200" dirty="0" smtClean="0"/>
              <a:t> per area </a:t>
            </a:r>
            <a:r>
              <a:rPr lang="en-US" sz="3200" dirty="0" err="1" smtClean="0"/>
              <a:t>geografica</a:t>
            </a:r>
            <a:r>
              <a:rPr lang="en-US" sz="3200" dirty="0" smtClean="0"/>
              <a:t>:</a:t>
            </a:r>
          </a:p>
          <a:p>
            <a:pPr algn="just"/>
            <a:r>
              <a:rPr lang="en-US" sz="3200" dirty="0" smtClean="0"/>
              <a:t>KEK (100%)</a:t>
            </a:r>
          </a:p>
          <a:p>
            <a:pPr algn="just"/>
            <a:r>
              <a:rPr lang="en-US" sz="3200" dirty="0" smtClean="0"/>
              <a:t>PNNL (100%)</a:t>
            </a:r>
          </a:p>
          <a:p>
            <a:pPr algn="just"/>
            <a:r>
              <a:rPr lang="en-US" sz="3200" dirty="0" smtClean="0"/>
              <a:t>EUROPA (100%)</a:t>
            </a:r>
          </a:p>
          <a:p>
            <a:pPr lvl="1" algn="just"/>
            <a:r>
              <a:rPr lang="en-US" sz="2800" dirty="0" smtClean="0"/>
              <a:t>Germania (40%)</a:t>
            </a:r>
          </a:p>
          <a:p>
            <a:pPr lvl="1" algn="just"/>
            <a:r>
              <a:rPr lang="en-US" sz="2800" dirty="0" smtClean="0"/>
              <a:t>Italia</a:t>
            </a:r>
            <a:r>
              <a:rPr lang="en-US" sz="2800" dirty="0"/>
              <a:t> </a:t>
            </a:r>
            <a:r>
              <a:rPr lang="en-US" sz="2800" dirty="0" smtClean="0"/>
              <a:t>(40%)</a:t>
            </a:r>
          </a:p>
          <a:p>
            <a:pPr lvl="1" algn="just"/>
            <a:r>
              <a:rPr lang="en-US" sz="2800" dirty="0" smtClean="0"/>
              <a:t>Slovenia (20%)</a:t>
            </a:r>
          </a:p>
          <a:p>
            <a:pPr algn="just"/>
            <a:r>
              <a:rPr lang="en-US" sz="3200" dirty="0" err="1" smtClean="0"/>
              <a:t>Corea</a:t>
            </a:r>
            <a:r>
              <a:rPr lang="en-US" sz="3200" dirty="0" smtClean="0"/>
              <a:t> del </a:t>
            </a:r>
            <a:r>
              <a:rPr lang="en-US" sz="3200" dirty="0" err="1" smtClean="0"/>
              <a:t>Sud</a:t>
            </a:r>
            <a:r>
              <a:rPr lang="en-US" sz="3200" dirty="0" smtClean="0"/>
              <a:t> (100%) </a:t>
            </a:r>
            <a:endParaRPr lang="it-IT" sz="3200" dirty="0"/>
          </a:p>
          <a:p>
            <a:pPr algn="just"/>
            <a:endParaRPr lang="it-IT" sz="3200" dirty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 smtClean="0"/>
              <a:t>Workshop della Commissione Calcolo e Reti dell'INFN,</a:t>
            </a:r>
          </a:p>
          <a:p>
            <a:r>
              <a:rPr lang="it-IT" dirty="0" smtClean="0"/>
              <a:t>Frascati 25-29 Maggio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70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Monte Carlo Production </a:t>
            </a:r>
            <a:r>
              <a:rPr lang="it-IT" dirty="0" err="1" smtClean="0"/>
              <a:t>Sites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771033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err="1" smtClean="0">
                <a:solidFill>
                  <a:srgbClr val="6600FF"/>
                </a:solidFill>
              </a:rPr>
              <a:t>MonteCarlo</a:t>
            </a:r>
            <a:r>
              <a:rPr lang="en-US" sz="3200" dirty="0" smtClean="0">
                <a:solidFill>
                  <a:srgbClr val="6600FF"/>
                </a:solidFill>
              </a:rPr>
              <a:t> Production Sites</a:t>
            </a:r>
            <a:r>
              <a:rPr lang="en-US" sz="3200" dirty="0"/>
              <a:t> </a:t>
            </a:r>
            <a:r>
              <a:rPr lang="en-US" sz="3200" dirty="0" smtClean="0"/>
              <a:t>dove </a:t>
            </a:r>
            <a:r>
              <a:rPr lang="en-US" sz="3200" dirty="0" err="1" smtClean="0"/>
              <a:t>viene</a:t>
            </a:r>
            <a:r>
              <a:rPr lang="en-US" sz="3200" dirty="0" smtClean="0"/>
              <a:t> </a:t>
            </a:r>
            <a:r>
              <a:rPr lang="en-US" sz="3200" dirty="0" err="1" smtClean="0"/>
              <a:t>eseguita</a:t>
            </a:r>
            <a:r>
              <a:rPr lang="en-US" sz="3200" dirty="0" smtClean="0"/>
              <a:t>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percentuale</a:t>
            </a:r>
            <a:r>
              <a:rPr lang="en-US" sz="3200" dirty="0" smtClean="0"/>
              <a:t> </a:t>
            </a:r>
            <a:r>
              <a:rPr lang="en-US" sz="3200" dirty="0" err="1" smtClean="0"/>
              <a:t>della</a:t>
            </a:r>
            <a:r>
              <a:rPr lang="en-US" sz="3200" dirty="0" smtClean="0"/>
              <a:t> </a:t>
            </a:r>
            <a:r>
              <a:rPr lang="en-US" sz="3200" dirty="0" err="1" smtClean="0"/>
              <a:t>produzione</a:t>
            </a:r>
            <a:r>
              <a:rPr lang="en-US" sz="3200" dirty="0" smtClean="0"/>
              <a:t> Monte Carlo. </a:t>
            </a:r>
            <a:r>
              <a:rPr lang="en-US" sz="3200" dirty="0" err="1" smtClean="0"/>
              <a:t>Sono</a:t>
            </a:r>
            <a:r>
              <a:rPr lang="en-US" sz="3200" dirty="0" smtClean="0"/>
              <a:t> di </a:t>
            </a:r>
            <a:r>
              <a:rPr lang="en-US" sz="3200" dirty="0" err="1" smtClean="0"/>
              <a:t>tre</a:t>
            </a:r>
            <a:r>
              <a:rPr lang="en-US" sz="3200" dirty="0" smtClean="0"/>
              <a:t> </a:t>
            </a:r>
            <a:r>
              <a:rPr lang="en-US" sz="3200" dirty="0" err="1" smtClean="0"/>
              <a:t>tipologie</a:t>
            </a:r>
            <a:r>
              <a:rPr lang="en-US" sz="3200" dirty="0" smtClean="0"/>
              <a:t>:</a:t>
            </a:r>
          </a:p>
          <a:p>
            <a:pPr algn="just"/>
            <a:r>
              <a:rPr lang="en-US" sz="3200" dirty="0" smtClean="0"/>
              <a:t>GRID: </a:t>
            </a:r>
            <a:r>
              <a:rPr lang="en-US" sz="3200" dirty="0" err="1" smtClean="0"/>
              <a:t>basati</a:t>
            </a:r>
            <a:r>
              <a:rPr lang="en-US" sz="3200" dirty="0" smtClean="0"/>
              <a:t> </a:t>
            </a:r>
            <a:r>
              <a:rPr lang="en-US" sz="3200" dirty="0" err="1" smtClean="0"/>
              <a:t>su</a:t>
            </a:r>
            <a:r>
              <a:rPr lang="en-US" sz="3200" dirty="0" smtClean="0"/>
              <a:t> UMD/OSG</a:t>
            </a:r>
          </a:p>
          <a:p>
            <a:pPr algn="just"/>
            <a:r>
              <a:rPr lang="en-US" sz="3200" dirty="0" smtClean="0"/>
              <a:t>Cloud: </a:t>
            </a:r>
            <a:r>
              <a:rPr lang="en-US" sz="3200" dirty="0" err="1" smtClean="0"/>
              <a:t>basati</a:t>
            </a:r>
            <a:r>
              <a:rPr lang="en-US" sz="3200" dirty="0" smtClean="0"/>
              <a:t> </a:t>
            </a:r>
            <a:r>
              <a:rPr lang="en-US" sz="3200" dirty="0" err="1" smtClean="0"/>
              <a:t>su</a:t>
            </a:r>
            <a:r>
              <a:rPr lang="en-US" sz="3200" dirty="0"/>
              <a:t> </a:t>
            </a:r>
            <a:r>
              <a:rPr lang="en-US" sz="3200" dirty="0" err="1" smtClean="0"/>
              <a:t>protocolli</a:t>
            </a:r>
            <a:r>
              <a:rPr lang="en-US" sz="3200" dirty="0" smtClean="0"/>
              <a:t> standard </a:t>
            </a:r>
          </a:p>
          <a:p>
            <a:pPr algn="just"/>
            <a:r>
              <a:rPr lang="en-US" sz="3200" dirty="0" smtClean="0"/>
              <a:t>Cluster </a:t>
            </a:r>
            <a:r>
              <a:rPr lang="en-US" sz="3200" dirty="0" err="1" smtClean="0"/>
              <a:t>che</a:t>
            </a:r>
            <a:r>
              <a:rPr lang="en-US" sz="3200" dirty="0" smtClean="0"/>
              <a:t> </a:t>
            </a:r>
            <a:r>
              <a:rPr lang="en-US" sz="3200" dirty="0" err="1" smtClean="0"/>
              <a:t>forniscono</a:t>
            </a:r>
            <a:r>
              <a:rPr lang="en-US" sz="3200" dirty="0" smtClean="0"/>
              <a:t> </a:t>
            </a:r>
            <a:r>
              <a:rPr lang="en-US" sz="3200" dirty="0" err="1" smtClean="0"/>
              <a:t>accesso</a:t>
            </a:r>
            <a:r>
              <a:rPr lang="en-US" sz="3200" dirty="0" smtClean="0"/>
              <a:t> </a:t>
            </a:r>
            <a:r>
              <a:rPr lang="en-US" sz="3200" dirty="0" err="1" smtClean="0"/>
              <a:t>diretto</a:t>
            </a:r>
            <a:r>
              <a:rPr lang="en-US" sz="3200" dirty="0" smtClean="0"/>
              <a:t> </a:t>
            </a:r>
            <a:r>
              <a:rPr lang="en-US" sz="3200" dirty="0" err="1" smtClean="0"/>
              <a:t>alle</a:t>
            </a:r>
            <a:r>
              <a:rPr lang="en-US" sz="3200" dirty="0" smtClean="0"/>
              <a:t> </a:t>
            </a:r>
            <a:r>
              <a:rPr lang="en-US" sz="3200" dirty="0" err="1" smtClean="0"/>
              <a:t>risorse</a:t>
            </a:r>
            <a:r>
              <a:rPr lang="en-US" sz="3200" dirty="0" smtClean="0"/>
              <a:t> via </a:t>
            </a:r>
            <a:r>
              <a:rPr lang="en-US" sz="3200" dirty="0" err="1" smtClean="0"/>
              <a:t>ssh</a:t>
            </a:r>
            <a:r>
              <a:rPr lang="en-US" sz="3200" dirty="0" smtClean="0"/>
              <a:t> </a:t>
            </a:r>
            <a:endParaRPr lang="it-IT" sz="3200" dirty="0"/>
          </a:p>
          <a:p>
            <a:pPr algn="just"/>
            <a:endParaRPr lang="it-IT" sz="3200" dirty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 smtClean="0"/>
              <a:t>Workshop della Commissione Calcolo e Reti dell'INFN, </a:t>
            </a:r>
          </a:p>
          <a:p>
            <a:r>
              <a:rPr lang="it-IT" dirty="0" smtClean="0"/>
              <a:t>Frascati 25-29 Maggio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27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-1" y="2019874"/>
            <a:ext cx="6086901" cy="3855491"/>
            <a:chOff x="1879666" y="1566863"/>
            <a:chExt cx="8426384" cy="5398103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9666" y="1690688"/>
              <a:ext cx="8244408" cy="5274278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1879666" y="1681162"/>
              <a:ext cx="1482659" cy="252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5070541" y="1600200"/>
              <a:ext cx="1930334" cy="333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3232216" y="1690686"/>
              <a:ext cx="1911284" cy="109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6670741" y="1681162"/>
              <a:ext cx="1911284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8591550" y="1566863"/>
              <a:ext cx="1517716" cy="133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0106929" y="1709738"/>
              <a:ext cx="199121" cy="525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Evoluzione del </a:t>
            </a:r>
            <a:r>
              <a:rPr lang="it-IT" sz="5300" dirty="0" err="1" smtClean="0"/>
              <a:t>computing</a:t>
            </a:r>
            <a:r>
              <a:rPr lang="it-IT" dirty="0" smtClean="0"/>
              <a:t> model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6539" y="2154944"/>
            <a:ext cx="6111731" cy="3720421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201316" y="1610932"/>
            <a:ext cx="211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Fino all’anno</a:t>
            </a:r>
            <a:r>
              <a:rPr lang="it-IT" dirty="0" smtClean="0"/>
              <a:t> </a:t>
            </a:r>
            <a:r>
              <a:rPr lang="it-IT" sz="2400" b="1" dirty="0">
                <a:solidFill>
                  <a:srgbClr val="FF0000"/>
                </a:solidFill>
              </a:rPr>
              <a:t>III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394156" y="1640002"/>
            <a:ext cx="1723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Dall’anno IV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 smtClean="0"/>
              <a:t>Workshop della Commissione Calcolo e Reti dell'INFN,</a:t>
            </a:r>
          </a:p>
          <a:p>
            <a:r>
              <a:rPr lang="it-IT" dirty="0" smtClean="0"/>
              <a:t>Frascati 25-29 Maggio 2015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70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2655153" y="916457"/>
            <a:ext cx="8530018" cy="5409694"/>
            <a:chOff x="838200" y="1429654"/>
            <a:chExt cx="8530018" cy="5409694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3694" y="1654772"/>
              <a:ext cx="8504524" cy="5184576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838200" y="1429654"/>
              <a:ext cx="8530018" cy="252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1003" y="119461"/>
            <a:ext cx="10868165" cy="1325563"/>
          </a:xfrm>
        </p:spPr>
        <p:txBody>
          <a:bodyPr>
            <a:noAutofit/>
          </a:bodyPr>
          <a:lstStyle/>
          <a:p>
            <a:r>
              <a:rPr lang="it-IT" sz="4800" dirty="0" smtClean="0"/>
              <a:t>La replica dei dati </a:t>
            </a:r>
            <a:r>
              <a:rPr lang="it-IT" sz="4800" dirty="0" err="1" smtClean="0"/>
              <a:t>raw</a:t>
            </a:r>
            <a:r>
              <a:rPr lang="it-IT" sz="4800" dirty="0" smtClean="0"/>
              <a:t> distribuita</a:t>
            </a:r>
            <a:endParaRPr lang="it-IT" sz="4800" dirty="0"/>
          </a:p>
        </p:txBody>
      </p:sp>
      <p:sp>
        <p:nvSpPr>
          <p:cNvPr id="5" name="Rettangolo 4"/>
          <p:cNvSpPr/>
          <p:nvPr/>
        </p:nvSpPr>
        <p:spPr>
          <a:xfrm>
            <a:off x="0" y="2299826"/>
            <a:ext cx="2566736" cy="34778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lvl="0" algn="just"/>
            <a:r>
              <a:rPr lang="it-IT" sz="2000" dirty="0" smtClean="0">
                <a:latin typeface="+mj-lt"/>
                <a:cs typeface="Arial" pitchFamily="34" charset="0"/>
              </a:rPr>
              <a:t>Trasferendo i dati non direttamente da KEK ma tramite PNNL si divide la latenza del collegamento diretto KEK/Europa in due parti almeno fino a quando avrà luogo il trasferimento dati da </a:t>
            </a:r>
            <a:r>
              <a:rPr lang="it-IT" sz="2000" dirty="0">
                <a:latin typeface="+mj-lt"/>
                <a:cs typeface="Arial" pitchFamily="34" charset="0"/>
              </a:rPr>
              <a:t>KEK </a:t>
            </a:r>
            <a:r>
              <a:rPr lang="it-IT" sz="2000" dirty="0" smtClean="0">
                <a:latin typeface="+mj-lt"/>
                <a:cs typeface="Arial" pitchFamily="34" charset="0"/>
              </a:rPr>
              <a:t>all’ Europa via USA.</a:t>
            </a:r>
            <a:endParaRPr lang="it-IT" sz="2000" dirty="0">
              <a:latin typeface="+mj-lt"/>
              <a:cs typeface="Arial" pitchFamily="34" charset="0"/>
            </a:endParaRPr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 smtClean="0"/>
              <a:t>Workshop della Commissione Calcolo e Reti dell'INFN, </a:t>
            </a:r>
          </a:p>
          <a:p>
            <a:r>
              <a:rPr lang="it-IT" dirty="0" smtClean="0"/>
              <a:t>Frascati 25-29 Maggio 2015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93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modello per i dati (scenario distribuito)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2137" y="1825625"/>
            <a:ext cx="10971663" cy="4351338"/>
          </a:xfrm>
        </p:spPr>
        <p:txBody>
          <a:bodyPr>
            <a:normAutofit/>
          </a:bodyPr>
          <a:lstStyle/>
          <a:p>
            <a:pPr algn="just"/>
            <a:r>
              <a:rPr lang="en-US" sz="3100" dirty="0" smtClean="0"/>
              <a:t>Due </a:t>
            </a:r>
            <a:r>
              <a:rPr lang="en-US" sz="3100" dirty="0" err="1" smtClean="0"/>
              <a:t>copie</a:t>
            </a:r>
            <a:r>
              <a:rPr lang="en-US" sz="3100" dirty="0" smtClean="0"/>
              <a:t> </a:t>
            </a:r>
            <a:r>
              <a:rPr lang="en-US" sz="3100" dirty="0" err="1" smtClean="0"/>
              <a:t>dei</a:t>
            </a:r>
            <a:r>
              <a:rPr lang="en-US" sz="3100" dirty="0" smtClean="0"/>
              <a:t> raw data: la prima al KEK, la </a:t>
            </a:r>
            <a:r>
              <a:rPr lang="en-US" sz="3100" dirty="0" err="1" smtClean="0"/>
              <a:t>seconda</a:t>
            </a:r>
            <a:r>
              <a:rPr lang="en-US" sz="3100" dirty="0" smtClean="0"/>
              <a:t> </a:t>
            </a:r>
            <a:r>
              <a:rPr lang="en-US" sz="3100" dirty="0" err="1" smtClean="0"/>
              <a:t>distribuita</a:t>
            </a:r>
            <a:r>
              <a:rPr lang="en-US" sz="3100" dirty="0" smtClean="0"/>
              <a:t> (30</a:t>
            </a:r>
            <a:r>
              <a:rPr lang="en-US" sz="3100" dirty="0"/>
              <a:t>% PNNL, 20% </a:t>
            </a:r>
            <a:r>
              <a:rPr lang="en-US" sz="3100" dirty="0" smtClean="0"/>
              <a:t>Italia e 20% Germania, 20</a:t>
            </a:r>
            <a:r>
              <a:rPr lang="en-US" sz="3100" dirty="0"/>
              <a:t>% </a:t>
            </a:r>
            <a:r>
              <a:rPr lang="en-US" sz="3100" dirty="0" smtClean="0"/>
              <a:t>Asia, 10% Canada)</a:t>
            </a:r>
            <a:endParaRPr lang="en-US" sz="3100" dirty="0"/>
          </a:p>
          <a:p>
            <a:pPr algn="just"/>
            <a:r>
              <a:rPr lang="en-US" sz="3100" dirty="0" smtClean="0"/>
              <a:t>4 </a:t>
            </a:r>
            <a:r>
              <a:rPr lang="en-US" sz="3100" dirty="0" err="1" smtClean="0"/>
              <a:t>copie</a:t>
            </a:r>
            <a:r>
              <a:rPr lang="en-US" sz="3100" dirty="0" smtClean="0"/>
              <a:t> </a:t>
            </a:r>
            <a:r>
              <a:rPr lang="en-US" sz="3100" dirty="0" err="1" smtClean="0"/>
              <a:t>dei</a:t>
            </a:r>
            <a:r>
              <a:rPr lang="en-US" sz="3100" dirty="0" smtClean="0"/>
              <a:t> </a:t>
            </a:r>
            <a:r>
              <a:rPr lang="en-US" sz="3100" dirty="0" err="1" smtClean="0"/>
              <a:t>mDST</a:t>
            </a:r>
            <a:r>
              <a:rPr lang="en-US" sz="3100" dirty="0" smtClean="0"/>
              <a:t> relative </a:t>
            </a:r>
            <a:r>
              <a:rPr lang="en-US" sz="3100" dirty="0" err="1" smtClean="0"/>
              <a:t>ai</a:t>
            </a:r>
            <a:r>
              <a:rPr lang="en-US" sz="3100" dirty="0" smtClean="0"/>
              <a:t> </a:t>
            </a:r>
            <a:r>
              <a:rPr lang="en-US" sz="3100" dirty="0" err="1" smtClean="0"/>
              <a:t>dati</a:t>
            </a:r>
            <a:r>
              <a:rPr lang="en-US" sz="3100" dirty="0" smtClean="0"/>
              <a:t> (KEK</a:t>
            </a:r>
            <a:r>
              <a:rPr lang="en-US" sz="3100" dirty="0"/>
              <a:t>, America, </a:t>
            </a:r>
            <a:r>
              <a:rPr lang="en-US" sz="3100" dirty="0" smtClean="0"/>
              <a:t>Europa </a:t>
            </a:r>
            <a:r>
              <a:rPr lang="en-US" sz="3100" dirty="0" err="1" smtClean="0"/>
              <a:t>ed</a:t>
            </a:r>
            <a:r>
              <a:rPr lang="en-US" sz="3100" dirty="0" smtClean="0"/>
              <a:t> Asia)</a:t>
            </a:r>
            <a:endParaRPr lang="en-US" sz="3100" dirty="0"/>
          </a:p>
          <a:p>
            <a:pPr algn="just"/>
            <a:r>
              <a:rPr lang="en-US" sz="3100" dirty="0" smtClean="0"/>
              <a:t>3 </a:t>
            </a:r>
            <a:r>
              <a:rPr lang="en-US" sz="3100" dirty="0" err="1" smtClean="0"/>
              <a:t>copie</a:t>
            </a:r>
            <a:r>
              <a:rPr lang="en-US" sz="3100" dirty="0" smtClean="0"/>
              <a:t> </a:t>
            </a:r>
            <a:r>
              <a:rPr lang="en-US" sz="3100" dirty="0" err="1" smtClean="0"/>
              <a:t>dei</a:t>
            </a:r>
            <a:r>
              <a:rPr lang="en-US" sz="3100" dirty="0" smtClean="0"/>
              <a:t> </a:t>
            </a:r>
            <a:r>
              <a:rPr lang="en-US" sz="3100" dirty="0" err="1" smtClean="0"/>
              <a:t>mDST</a:t>
            </a:r>
            <a:r>
              <a:rPr lang="en-US" sz="3100" dirty="0" smtClean="0"/>
              <a:t> MC (Asia, Europa, America) </a:t>
            </a:r>
          </a:p>
          <a:p>
            <a:pPr algn="just"/>
            <a:r>
              <a:rPr lang="en-US" sz="3100" dirty="0" smtClean="0"/>
              <a:t>Data Processing</a:t>
            </a:r>
            <a:r>
              <a:rPr lang="en-US" sz="3100" dirty="0"/>
              <a:t>: 60% </a:t>
            </a:r>
            <a:r>
              <a:rPr lang="en-US" sz="3100" dirty="0" smtClean="0"/>
              <a:t>al </a:t>
            </a:r>
            <a:r>
              <a:rPr lang="en-US" sz="3100" dirty="0"/>
              <a:t>KEK, 40% </a:t>
            </a:r>
            <a:r>
              <a:rPr lang="en-US" sz="3100" dirty="0" err="1" smtClean="0"/>
              <a:t>distribuito</a:t>
            </a:r>
            <a:r>
              <a:rPr lang="en-US" sz="3100" dirty="0" smtClean="0"/>
              <a:t> </a:t>
            </a:r>
            <a:endParaRPr lang="en-US" sz="3100" dirty="0"/>
          </a:p>
          <a:p>
            <a:pPr algn="just"/>
            <a:r>
              <a:rPr lang="en-US" sz="3100" dirty="0" smtClean="0"/>
              <a:t>Reprocessing</a:t>
            </a:r>
            <a:r>
              <a:rPr lang="en-US" sz="3100" dirty="0"/>
              <a:t>: </a:t>
            </a:r>
            <a:r>
              <a:rPr lang="en-US" sz="3100" dirty="0" smtClean="0"/>
              <a:t>100% </a:t>
            </a:r>
            <a:r>
              <a:rPr lang="en-US" sz="3100" dirty="0" err="1" smtClean="0"/>
              <a:t>presso</a:t>
            </a:r>
            <a:r>
              <a:rPr lang="en-US" sz="3100" dirty="0" smtClean="0"/>
              <a:t> </a:t>
            </a:r>
            <a:r>
              <a:rPr lang="en-US" sz="3100" dirty="0" err="1" smtClean="0"/>
              <a:t>i</a:t>
            </a:r>
            <a:r>
              <a:rPr lang="en-US" sz="3100" dirty="0" smtClean="0"/>
              <a:t> Raw Data Center (KEK </a:t>
            </a:r>
            <a:r>
              <a:rPr lang="en-US" sz="3100" dirty="0" err="1" smtClean="0"/>
              <a:t>escluso</a:t>
            </a:r>
            <a:r>
              <a:rPr lang="en-US" sz="3100" dirty="0" smtClean="0"/>
              <a:t>)</a:t>
            </a:r>
          </a:p>
          <a:p>
            <a:pPr lvl="0" algn="just"/>
            <a:r>
              <a:rPr lang="en-US" sz="3200" dirty="0"/>
              <a:t>I raw data di un anno </a:t>
            </a:r>
            <a:r>
              <a:rPr lang="en-US" sz="3200" dirty="0" err="1"/>
              <a:t>devono</a:t>
            </a:r>
            <a:r>
              <a:rPr lang="en-US" sz="3200" dirty="0"/>
              <a:t> </a:t>
            </a:r>
            <a:r>
              <a:rPr lang="en-US" sz="3200" dirty="0" err="1"/>
              <a:t>essere</a:t>
            </a:r>
            <a:r>
              <a:rPr lang="en-US" sz="3200" dirty="0"/>
              <a:t> </a:t>
            </a:r>
            <a:r>
              <a:rPr lang="en-US" sz="3200" dirty="0" err="1"/>
              <a:t>processati</a:t>
            </a:r>
            <a:r>
              <a:rPr lang="en-US" sz="3200" dirty="0"/>
              <a:t> </a:t>
            </a:r>
            <a:r>
              <a:rPr lang="en-US" sz="3200" dirty="0" err="1"/>
              <a:t>entro</a:t>
            </a:r>
            <a:r>
              <a:rPr lang="en-US" sz="3200" dirty="0"/>
              <a:t> 11 </a:t>
            </a:r>
            <a:r>
              <a:rPr lang="en-US" sz="3200" dirty="0" err="1"/>
              <a:t>mesi</a:t>
            </a:r>
            <a:r>
              <a:rPr lang="en-US" sz="3200" dirty="0"/>
              <a:t> </a:t>
            </a:r>
            <a:r>
              <a:rPr lang="en-US" sz="3200" dirty="0" err="1"/>
              <a:t>dalla</a:t>
            </a:r>
            <a:r>
              <a:rPr lang="en-US" sz="3200" dirty="0"/>
              <a:t> </a:t>
            </a:r>
            <a:r>
              <a:rPr lang="en-US" sz="3200" dirty="0" err="1"/>
              <a:t>presa</a:t>
            </a:r>
            <a:r>
              <a:rPr lang="en-US" sz="3200" dirty="0"/>
              <a:t> </a:t>
            </a:r>
            <a:r>
              <a:rPr lang="en-US" sz="3200" dirty="0" err="1"/>
              <a:t>dati</a:t>
            </a:r>
            <a:r>
              <a:rPr lang="en-US" sz="3200" dirty="0" smtClean="0"/>
              <a:t>.</a:t>
            </a:r>
            <a:endParaRPr lang="en-US" sz="3100" dirty="0"/>
          </a:p>
          <a:p>
            <a:pPr algn="just"/>
            <a:endParaRPr lang="it-IT" dirty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 smtClean="0"/>
              <a:t>Workshop della Commissione Calcolo e Reti dell'INFN,</a:t>
            </a:r>
          </a:p>
          <a:p>
            <a:r>
              <a:rPr lang="it-IT" dirty="0" smtClean="0"/>
              <a:t>Frascati 25-29 Maggio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CA08-4D66-4B61-962B-BD3142C76086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414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1491</Words>
  <Application>Microsoft Office PowerPoint</Application>
  <PresentationFormat>Widescreen</PresentationFormat>
  <Paragraphs>234</Paragraphs>
  <Slides>27</Slides>
  <Notes>4</Notes>
  <HiddenSlides>4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7" baseType="lpstr">
      <vt:lpstr>MS PGothic</vt:lpstr>
      <vt:lpstr>Arial</vt:lpstr>
      <vt:lpstr>Brush Script MT</vt:lpstr>
      <vt:lpstr>Calibri</vt:lpstr>
      <vt:lpstr>Calibri Light</vt:lpstr>
      <vt:lpstr>Comic Sans MS</vt:lpstr>
      <vt:lpstr>Garamond</vt:lpstr>
      <vt:lpstr>Monotype Corsiva</vt:lpstr>
      <vt:lpstr>Times New Roman</vt:lpstr>
      <vt:lpstr>Tema di Office</vt:lpstr>
      <vt:lpstr>Il calcolo di Belle2</vt:lpstr>
      <vt:lpstr>Il Computing model e i flussi di dati</vt:lpstr>
      <vt:lpstr>Il computing model</vt:lpstr>
      <vt:lpstr>I Raw Data Centers</vt:lpstr>
      <vt:lpstr>I Regional Data Centers</vt:lpstr>
      <vt:lpstr>I Monte Carlo Production Sites</vt:lpstr>
      <vt:lpstr>Evoluzione del computing model</vt:lpstr>
      <vt:lpstr>La replica dei dati raw distribuita</vt:lpstr>
      <vt:lpstr>Il modello per i dati (scenario distribuito)</vt:lpstr>
      <vt:lpstr>Il modello per la produzione MC</vt:lpstr>
      <vt:lpstr>L’infrastruttura italiana per Belle2</vt:lpstr>
      <vt:lpstr>Belle2 quarta campagna MC (ottobre-novembre 2014)</vt:lpstr>
      <vt:lpstr>Belle2 quarta campagna MC (ottobre-novembre 2014)</vt:lpstr>
      <vt:lpstr>Belle2: campagna MC4’  (aprile-maggio 2015)</vt:lpstr>
      <vt:lpstr>Belle2: campagna MC4’ (aprile-maggio 2015)</vt:lpstr>
      <vt:lpstr>Presentazione standard di PowerPoint</vt:lpstr>
      <vt:lpstr>Presentazione standard di PowerPoint</vt:lpstr>
      <vt:lpstr>I paradigmi di calcolo distribuito</vt:lpstr>
      <vt:lpstr>Gli utenti di ReCaS</vt:lpstr>
      <vt:lpstr>Il software applicativo</vt:lpstr>
      <vt:lpstr>Le Virtual Organization di ReCaS</vt:lpstr>
      <vt:lpstr>I «Grandi Utenti» di Fisica su ReCaS</vt:lpstr>
      <vt:lpstr>Grazie</vt:lpstr>
      <vt:lpstr>Backup Slides</vt:lpstr>
      <vt:lpstr>Presentazione standard di PowerPoint</vt:lpstr>
      <vt:lpstr>Esigenze storage</vt:lpstr>
      <vt:lpstr>Il modello per i dati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Vania</dc:creator>
  <cp:lastModifiedBy>Vania</cp:lastModifiedBy>
  <cp:revision>50</cp:revision>
  <dcterms:created xsi:type="dcterms:W3CDTF">2015-05-24T16:34:16Z</dcterms:created>
  <dcterms:modified xsi:type="dcterms:W3CDTF">2015-05-26T12:48:26Z</dcterms:modified>
</cp:coreProperties>
</file>