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0"/>
  </p:notesMasterIdLst>
  <p:sldIdLst>
    <p:sldId id="256" r:id="rId2"/>
    <p:sldId id="326" r:id="rId3"/>
    <p:sldId id="327" r:id="rId4"/>
    <p:sldId id="273" r:id="rId5"/>
    <p:sldId id="291" r:id="rId6"/>
    <p:sldId id="271" r:id="rId7"/>
    <p:sldId id="316" r:id="rId8"/>
    <p:sldId id="275" r:id="rId9"/>
    <p:sldId id="277" r:id="rId10"/>
    <p:sldId id="292" r:id="rId11"/>
    <p:sldId id="310" r:id="rId12"/>
    <p:sldId id="349" r:id="rId13"/>
    <p:sldId id="309" r:id="rId14"/>
    <p:sldId id="281" r:id="rId15"/>
    <p:sldId id="345" r:id="rId16"/>
    <p:sldId id="353" r:id="rId17"/>
    <p:sldId id="336" r:id="rId18"/>
    <p:sldId id="351" r:id="rId19"/>
    <p:sldId id="342" r:id="rId20"/>
    <p:sldId id="358" r:id="rId21"/>
    <p:sldId id="343" r:id="rId22"/>
    <p:sldId id="344" r:id="rId23"/>
    <p:sldId id="328" r:id="rId24"/>
    <p:sldId id="331" r:id="rId25"/>
    <p:sldId id="332" r:id="rId26"/>
    <p:sldId id="284" r:id="rId27"/>
    <p:sldId id="334" r:id="rId28"/>
    <p:sldId id="335" r:id="rId29"/>
    <p:sldId id="330" r:id="rId30"/>
    <p:sldId id="340" r:id="rId31"/>
    <p:sldId id="323" r:id="rId32"/>
    <p:sldId id="339" r:id="rId33"/>
    <p:sldId id="355" r:id="rId34"/>
    <p:sldId id="347" r:id="rId35"/>
    <p:sldId id="288" r:id="rId36"/>
    <p:sldId id="357" r:id="rId37"/>
    <p:sldId id="304" r:id="rId38"/>
    <p:sldId id="324" r:id="rId39"/>
    <p:sldId id="348" r:id="rId40"/>
    <p:sldId id="325" r:id="rId41"/>
    <p:sldId id="354" r:id="rId42"/>
    <p:sldId id="274" r:id="rId43"/>
    <p:sldId id="318" r:id="rId44"/>
    <p:sldId id="311" r:id="rId45"/>
    <p:sldId id="337" r:id="rId46"/>
    <p:sldId id="338" r:id="rId47"/>
    <p:sldId id="317" r:id="rId48"/>
    <p:sldId id="350" r:id="rId49"/>
  </p:sldIdLst>
  <p:sldSz cx="9144000" cy="6858000" type="screen4x3"/>
  <p:notesSz cx="7102475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>
        <p:scale>
          <a:sx n="70" d="100"/>
          <a:sy n="70" d="100"/>
        </p:scale>
        <p:origin x="8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1BA555-DF37-4695-9130-D6487B58FFF3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306AC7-55FB-491A-B094-C60D95C1FDAB}">
      <dgm:prSet phldrT="[Testo]"/>
      <dgm:spPr/>
      <dgm:t>
        <a:bodyPr/>
        <a:lstStyle/>
        <a:p>
          <a:r>
            <a:rPr lang="en-US" dirty="0" smtClean="0"/>
            <a:t>Benchmarking</a:t>
          </a:r>
          <a:endParaRPr lang="en-US" dirty="0"/>
        </a:p>
      </dgm:t>
    </dgm:pt>
    <dgm:pt modelId="{8F327A0F-0E20-4346-9A4C-5010846CA9F7}" type="parTrans" cxnId="{AF479EDA-9149-4FFB-9A2D-6415F07A7415}">
      <dgm:prSet/>
      <dgm:spPr/>
      <dgm:t>
        <a:bodyPr/>
        <a:lstStyle/>
        <a:p>
          <a:endParaRPr lang="en-US"/>
        </a:p>
      </dgm:t>
    </dgm:pt>
    <dgm:pt modelId="{54FD8F64-3C30-4D36-B7C5-D944602174FF}" type="sibTrans" cxnId="{AF479EDA-9149-4FFB-9A2D-6415F07A7415}">
      <dgm:prSet/>
      <dgm:spPr/>
      <dgm:t>
        <a:bodyPr/>
        <a:lstStyle/>
        <a:p>
          <a:endParaRPr lang="en-US"/>
        </a:p>
      </dgm:t>
    </dgm:pt>
    <dgm:pt modelId="{67749F5E-4DBC-4F3D-846E-FC68F6AF7647}">
      <dgm:prSet phldrT="[Testo]" custT="1"/>
      <dgm:spPr/>
      <dgm:t>
        <a:bodyPr/>
        <a:lstStyle/>
        <a:p>
          <a:r>
            <a:rPr lang="en-US" sz="1400" dirty="0" smtClean="0"/>
            <a:t>Tests of new boards</a:t>
          </a:r>
          <a:endParaRPr lang="en-US" sz="1400" dirty="0"/>
        </a:p>
      </dgm:t>
    </dgm:pt>
    <dgm:pt modelId="{04E10929-58BD-492C-AB70-8CCEE44EAD2B}" type="parTrans" cxnId="{10B1A46B-F608-4DCD-B327-A61E45FE6AA8}">
      <dgm:prSet/>
      <dgm:spPr/>
      <dgm:t>
        <a:bodyPr/>
        <a:lstStyle/>
        <a:p>
          <a:endParaRPr lang="en-US"/>
        </a:p>
      </dgm:t>
    </dgm:pt>
    <dgm:pt modelId="{92352AB8-1447-4201-821C-63E3467DF897}" type="sibTrans" cxnId="{10B1A46B-F608-4DCD-B327-A61E45FE6AA8}">
      <dgm:prSet/>
      <dgm:spPr/>
      <dgm:t>
        <a:bodyPr/>
        <a:lstStyle/>
        <a:p>
          <a:endParaRPr lang="en-US"/>
        </a:p>
      </dgm:t>
    </dgm:pt>
    <dgm:pt modelId="{CBC05CA9-37F0-4131-90B6-B8870EDC341E}">
      <dgm:prSet phldrT="[Testo]"/>
      <dgm:spPr/>
      <dgm:t>
        <a:bodyPr/>
        <a:lstStyle/>
        <a:p>
          <a:r>
            <a:rPr lang="en-US" dirty="0" smtClean="0"/>
            <a:t>Cluster implementation</a:t>
          </a:r>
          <a:endParaRPr lang="en-US" dirty="0"/>
        </a:p>
      </dgm:t>
    </dgm:pt>
    <dgm:pt modelId="{2A3F7C07-D2FC-4B66-8BC5-BEFC97D79E1B}" type="parTrans" cxnId="{9AD5407B-FAE1-4708-A3B9-E3C9847BB226}">
      <dgm:prSet/>
      <dgm:spPr/>
      <dgm:t>
        <a:bodyPr/>
        <a:lstStyle/>
        <a:p>
          <a:endParaRPr lang="en-US"/>
        </a:p>
      </dgm:t>
    </dgm:pt>
    <dgm:pt modelId="{F6EDF12E-5EF2-4C52-997F-1D15E6B6F1B0}" type="sibTrans" cxnId="{9AD5407B-FAE1-4708-A3B9-E3C9847BB226}">
      <dgm:prSet/>
      <dgm:spPr/>
      <dgm:t>
        <a:bodyPr/>
        <a:lstStyle/>
        <a:p>
          <a:endParaRPr lang="en-US"/>
        </a:p>
      </dgm:t>
    </dgm:pt>
    <dgm:pt modelId="{FF3E72FF-90D9-4D76-BA22-170FB233EE96}">
      <dgm:prSet phldrT="[Testo]" custT="1"/>
      <dgm:spPr/>
      <dgm:t>
        <a:bodyPr/>
        <a:lstStyle/>
        <a:p>
          <a:r>
            <a:rPr lang="en-US" sz="1600" dirty="0" smtClean="0"/>
            <a:t>Cluster setup at CNAF (25 boards)</a:t>
          </a:r>
          <a:endParaRPr lang="en-US" sz="1600" dirty="0"/>
        </a:p>
      </dgm:t>
    </dgm:pt>
    <dgm:pt modelId="{9157C24E-AE5B-4ED2-A36F-BF30B1395398}" type="parTrans" cxnId="{5B578CF7-A2AE-45BF-A4C9-8183A8AC8332}">
      <dgm:prSet/>
      <dgm:spPr/>
      <dgm:t>
        <a:bodyPr/>
        <a:lstStyle/>
        <a:p>
          <a:endParaRPr lang="en-US"/>
        </a:p>
      </dgm:t>
    </dgm:pt>
    <dgm:pt modelId="{3EC081F3-B5BE-4F83-AB0D-E906D880D049}" type="sibTrans" cxnId="{5B578CF7-A2AE-45BF-A4C9-8183A8AC8332}">
      <dgm:prSet/>
      <dgm:spPr/>
      <dgm:t>
        <a:bodyPr/>
        <a:lstStyle/>
        <a:p>
          <a:endParaRPr lang="en-US"/>
        </a:p>
      </dgm:t>
    </dgm:pt>
    <dgm:pt modelId="{B66B65CB-FA86-4E04-882E-DBED5EA7BD3F}">
      <dgm:prSet phldrT="[Testo]"/>
      <dgm:spPr/>
      <dgm:t>
        <a:bodyPr/>
        <a:lstStyle/>
        <a:p>
          <a:r>
            <a:rPr lang="en-US" dirty="0" smtClean="0"/>
            <a:t>Application Porting</a:t>
          </a:r>
          <a:endParaRPr lang="en-US" dirty="0"/>
        </a:p>
      </dgm:t>
    </dgm:pt>
    <dgm:pt modelId="{ACD63DC8-BF63-439E-B013-D8FF9C564351}" type="parTrans" cxnId="{B6557D84-2645-4846-BDC1-6C947C86D125}">
      <dgm:prSet/>
      <dgm:spPr/>
      <dgm:t>
        <a:bodyPr/>
        <a:lstStyle/>
        <a:p>
          <a:endParaRPr lang="en-US"/>
        </a:p>
      </dgm:t>
    </dgm:pt>
    <dgm:pt modelId="{88947AAE-02ED-4827-B0E9-E0B51793A8C2}" type="sibTrans" cxnId="{B6557D84-2645-4846-BDC1-6C947C86D125}">
      <dgm:prSet/>
      <dgm:spPr/>
      <dgm:t>
        <a:bodyPr/>
        <a:lstStyle/>
        <a:p>
          <a:endParaRPr lang="en-US"/>
        </a:p>
      </dgm:t>
    </dgm:pt>
    <dgm:pt modelId="{5275AD38-E03A-4741-B2F1-B4A510C2A28D}">
      <dgm:prSet phldrT="[Testo]" custT="1"/>
      <dgm:spPr/>
      <dgm:t>
        <a:bodyPr/>
        <a:lstStyle/>
        <a:p>
          <a:r>
            <a:rPr lang="en-US" sz="1600" dirty="0" smtClean="0"/>
            <a:t>Tests under real life condition</a:t>
          </a:r>
          <a:endParaRPr lang="en-US" sz="1600" dirty="0"/>
        </a:p>
      </dgm:t>
    </dgm:pt>
    <dgm:pt modelId="{0F235D92-ECA0-41D5-B10D-10C84721E52F}" type="parTrans" cxnId="{5227AF72-C49F-45D4-8506-C015F203EAD8}">
      <dgm:prSet/>
      <dgm:spPr/>
      <dgm:t>
        <a:bodyPr/>
        <a:lstStyle/>
        <a:p>
          <a:endParaRPr lang="en-US"/>
        </a:p>
      </dgm:t>
    </dgm:pt>
    <dgm:pt modelId="{E57E7981-4788-4587-AE47-2F1B9F5A20B8}" type="sibTrans" cxnId="{5227AF72-C49F-45D4-8506-C015F203EAD8}">
      <dgm:prSet/>
      <dgm:spPr/>
      <dgm:t>
        <a:bodyPr/>
        <a:lstStyle/>
        <a:p>
          <a:endParaRPr lang="en-US"/>
        </a:p>
      </dgm:t>
    </dgm:pt>
    <dgm:pt modelId="{CD1EF5B9-FB97-4B4C-8C06-5ADDA76C988B}">
      <dgm:prSet phldrT="[Testo]" custT="1"/>
      <dgm:spPr/>
      <dgm:t>
        <a:bodyPr/>
        <a:lstStyle/>
        <a:p>
          <a:r>
            <a:rPr lang="en-US" sz="1600" dirty="0" smtClean="0"/>
            <a:t>Clusters upgrade (+10boards @CNAF, +12 boards @ ROME)</a:t>
          </a:r>
          <a:endParaRPr lang="en-US" sz="1600" dirty="0"/>
        </a:p>
      </dgm:t>
    </dgm:pt>
    <dgm:pt modelId="{07230657-AAEC-4EB1-9E6F-D117520F8501}" type="parTrans" cxnId="{AB382F19-7841-40EE-BBAA-36C5CAABC38F}">
      <dgm:prSet/>
      <dgm:spPr/>
      <dgm:t>
        <a:bodyPr/>
        <a:lstStyle/>
        <a:p>
          <a:endParaRPr lang="en-US"/>
        </a:p>
      </dgm:t>
    </dgm:pt>
    <dgm:pt modelId="{7E4C5FC1-1E0A-4A4B-A04D-DB5DE8FE6723}" type="sibTrans" cxnId="{AB382F19-7841-40EE-BBAA-36C5CAABC38F}">
      <dgm:prSet/>
      <dgm:spPr/>
      <dgm:t>
        <a:bodyPr/>
        <a:lstStyle/>
        <a:p>
          <a:endParaRPr lang="en-US"/>
        </a:p>
      </dgm:t>
    </dgm:pt>
    <dgm:pt modelId="{7E0251C9-EF6B-48B7-BD1A-AE11B6D58F0B}">
      <dgm:prSet phldrT="[Testo]"/>
      <dgm:spPr/>
      <dgm:t>
        <a:bodyPr/>
        <a:lstStyle/>
        <a:p>
          <a:endParaRPr lang="en-US" sz="1100" dirty="0"/>
        </a:p>
      </dgm:t>
    </dgm:pt>
    <dgm:pt modelId="{9AADD157-D178-4B99-B7DE-70AD7B21E228}" type="parTrans" cxnId="{DC71CE98-47FC-402C-96C8-A789EB6C42D2}">
      <dgm:prSet/>
      <dgm:spPr/>
      <dgm:t>
        <a:bodyPr/>
        <a:lstStyle/>
        <a:p>
          <a:endParaRPr lang="en-US"/>
        </a:p>
      </dgm:t>
    </dgm:pt>
    <dgm:pt modelId="{98AC3D3D-8CB3-49C8-B48D-6C36550F8557}" type="sibTrans" cxnId="{DC71CE98-47FC-402C-96C8-A789EB6C42D2}">
      <dgm:prSet/>
      <dgm:spPr/>
      <dgm:t>
        <a:bodyPr/>
        <a:lstStyle/>
        <a:p>
          <a:endParaRPr lang="en-US"/>
        </a:p>
      </dgm:t>
    </dgm:pt>
    <dgm:pt modelId="{67E0F641-306F-4F10-AD95-54B0023DB498}">
      <dgm:prSet phldrT="[Testo]" custT="1"/>
      <dgm:spPr/>
      <dgm:t>
        <a:bodyPr/>
        <a:lstStyle/>
        <a:p>
          <a:r>
            <a:rPr lang="en-US" sz="1400" dirty="0" smtClean="0"/>
            <a:t>Benchmarks with  real life applications and synthetic tests</a:t>
          </a:r>
          <a:endParaRPr lang="en-US" sz="1400" dirty="0"/>
        </a:p>
      </dgm:t>
    </dgm:pt>
    <dgm:pt modelId="{0F626A72-A038-4D53-8593-B3660E4B64A6}" type="parTrans" cxnId="{74B89053-485C-4ECE-A587-E4249A6B8378}">
      <dgm:prSet/>
      <dgm:spPr/>
      <dgm:t>
        <a:bodyPr/>
        <a:lstStyle/>
        <a:p>
          <a:endParaRPr lang="en-US"/>
        </a:p>
      </dgm:t>
    </dgm:pt>
    <dgm:pt modelId="{0E1B0D17-E5AA-47E9-A8C0-0A5B6E343C33}" type="sibTrans" cxnId="{74B89053-485C-4ECE-A587-E4249A6B8378}">
      <dgm:prSet/>
      <dgm:spPr/>
      <dgm:t>
        <a:bodyPr/>
        <a:lstStyle/>
        <a:p>
          <a:endParaRPr lang="en-US"/>
        </a:p>
      </dgm:t>
    </dgm:pt>
    <dgm:pt modelId="{F2DCC7DF-E108-4B40-9329-1FFE0C14FC99}">
      <dgm:prSet phldrT="[Testo]" custT="1"/>
      <dgm:spPr/>
      <dgm:t>
        <a:bodyPr/>
        <a:lstStyle/>
        <a:p>
          <a:r>
            <a:rPr lang="en-US" sz="1400" dirty="0" smtClean="0"/>
            <a:t> Tests of first FPGAs for dedicated low latency network</a:t>
          </a:r>
          <a:endParaRPr lang="en-US" sz="1400" dirty="0"/>
        </a:p>
      </dgm:t>
    </dgm:pt>
    <dgm:pt modelId="{51619848-839D-439D-9315-8C8CFF9259B3}" type="parTrans" cxnId="{4EEC58E6-E74A-4D3E-8D28-E2269F2FAC85}">
      <dgm:prSet/>
      <dgm:spPr/>
      <dgm:t>
        <a:bodyPr/>
        <a:lstStyle/>
        <a:p>
          <a:endParaRPr lang="en-US"/>
        </a:p>
      </dgm:t>
    </dgm:pt>
    <dgm:pt modelId="{9812BD7F-FBE3-423B-B9D5-641005EC2386}" type="sibTrans" cxnId="{4EEC58E6-E74A-4D3E-8D28-E2269F2FAC85}">
      <dgm:prSet/>
      <dgm:spPr/>
      <dgm:t>
        <a:bodyPr/>
        <a:lstStyle/>
        <a:p>
          <a:endParaRPr lang="en-US"/>
        </a:p>
      </dgm:t>
    </dgm:pt>
    <dgm:pt modelId="{DAEBED13-8283-484E-822D-E62BA766F84B}">
      <dgm:prSet phldrT="[Testo]" custT="1"/>
      <dgm:spPr/>
      <dgm:t>
        <a:bodyPr/>
        <a:lstStyle/>
        <a:p>
          <a:r>
            <a:rPr lang="en-US" sz="1400" dirty="0" smtClean="0"/>
            <a:t>Selection of the final architecture for the clusters</a:t>
          </a:r>
          <a:endParaRPr lang="en-US" sz="1400" dirty="0"/>
        </a:p>
      </dgm:t>
    </dgm:pt>
    <dgm:pt modelId="{A5DCF958-1C48-4BCD-AF20-C119CDA42F8B}" type="parTrans" cxnId="{E66DC4B3-BCD1-4D4E-BD9D-F60B66E53F5B}">
      <dgm:prSet/>
      <dgm:spPr/>
      <dgm:t>
        <a:bodyPr/>
        <a:lstStyle/>
        <a:p>
          <a:endParaRPr lang="en-US"/>
        </a:p>
      </dgm:t>
    </dgm:pt>
    <dgm:pt modelId="{7DF3FB11-7C24-4262-A3CC-F2C1B0C34AEB}" type="sibTrans" cxnId="{E66DC4B3-BCD1-4D4E-BD9D-F60B66E53F5B}">
      <dgm:prSet/>
      <dgm:spPr/>
      <dgm:t>
        <a:bodyPr/>
        <a:lstStyle/>
        <a:p>
          <a:endParaRPr lang="en-US"/>
        </a:p>
      </dgm:t>
    </dgm:pt>
    <dgm:pt modelId="{21FE0E96-807E-4955-ADA8-C0096F4099F3}">
      <dgm:prSet phldrT="[Testo]" custT="1"/>
      <dgm:spPr/>
      <dgm:t>
        <a:bodyPr/>
        <a:lstStyle/>
        <a:p>
          <a:r>
            <a:rPr lang="en-US" sz="1600" dirty="0" smtClean="0"/>
            <a:t>Cluster Setup in ROME (4 FPGA </a:t>
          </a:r>
          <a:r>
            <a:rPr lang="en-US" sz="1600" dirty="0" err="1" smtClean="0"/>
            <a:t>bords</a:t>
          </a:r>
          <a:r>
            <a:rPr lang="en-US" sz="1600" dirty="0" smtClean="0"/>
            <a:t>)</a:t>
          </a:r>
          <a:endParaRPr lang="en-US" sz="1600" dirty="0"/>
        </a:p>
      </dgm:t>
    </dgm:pt>
    <dgm:pt modelId="{14C4869A-216A-413E-96FF-93E5845D5DC8}" type="parTrans" cxnId="{4F0DDB7A-DDAE-45E6-8F75-89E2CB5CD98F}">
      <dgm:prSet/>
      <dgm:spPr/>
      <dgm:t>
        <a:bodyPr/>
        <a:lstStyle/>
        <a:p>
          <a:endParaRPr lang="en-US"/>
        </a:p>
      </dgm:t>
    </dgm:pt>
    <dgm:pt modelId="{6489752E-6278-41F7-8AED-9B8EF5E02231}" type="sibTrans" cxnId="{4F0DDB7A-DDAE-45E6-8F75-89E2CB5CD98F}">
      <dgm:prSet/>
      <dgm:spPr/>
      <dgm:t>
        <a:bodyPr/>
        <a:lstStyle/>
        <a:p>
          <a:endParaRPr lang="en-US"/>
        </a:p>
      </dgm:t>
    </dgm:pt>
    <dgm:pt modelId="{715367B4-62CE-4F26-BE38-6220DB8B7035}">
      <dgm:prSet phldrT="[Testo]" custT="1"/>
      <dgm:spPr/>
      <dgm:t>
        <a:bodyPr/>
        <a:lstStyle/>
        <a:p>
          <a:r>
            <a:rPr lang="en-US" sz="1600" dirty="0" smtClean="0"/>
            <a:t>Application Porting</a:t>
          </a:r>
          <a:endParaRPr lang="en-US" sz="1600" dirty="0"/>
        </a:p>
      </dgm:t>
    </dgm:pt>
    <dgm:pt modelId="{A6657376-9C42-4A69-9C9E-C9D917FCFC06}" type="parTrans" cxnId="{6D89347C-ED5C-4ADE-BEB1-EC15AEF14F99}">
      <dgm:prSet/>
      <dgm:spPr/>
      <dgm:t>
        <a:bodyPr/>
        <a:lstStyle/>
        <a:p>
          <a:endParaRPr lang="en-US"/>
        </a:p>
      </dgm:t>
    </dgm:pt>
    <dgm:pt modelId="{A525B00F-DAA3-4C2C-9249-85CB9C4F1973}" type="sibTrans" cxnId="{6D89347C-ED5C-4ADE-BEB1-EC15AEF14F99}">
      <dgm:prSet/>
      <dgm:spPr/>
      <dgm:t>
        <a:bodyPr/>
        <a:lstStyle/>
        <a:p>
          <a:endParaRPr lang="en-US"/>
        </a:p>
      </dgm:t>
    </dgm:pt>
    <dgm:pt modelId="{A9F6FD3C-7197-45B8-ABC7-04BD779A9B30}" type="pres">
      <dgm:prSet presAssocID="{541BA555-DF37-4695-9130-D6487B58FFF3}" presName="linearFlow" presStyleCnt="0">
        <dgm:presLayoutVars>
          <dgm:dir/>
          <dgm:animLvl val="lvl"/>
          <dgm:resizeHandles val="exact"/>
        </dgm:presLayoutVars>
      </dgm:prSet>
      <dgm:spPr/>
    </dgm:pt>
    <dgm:pt modelId="{0CE54DAF-BEC5-405D-9AA2-28CC9DFB2B8F}" type="pres">
      <dgm:prSet presAssocID="{4C306AC7-55FB-491A-B094-C60D95C1FDAB}" presName="composite" presStyleCnt="0"/>
      <dgm:spPr/>
    </dgm:pt>
    <dgm:pt modelId="{33D8AC5E-5CE0-426C-A20D-5A2BF1FAAF71}" type="pres">
      <dgm:prSet presAssocID="{4C306AC7-55FB-491A-B094-C60D95C1FDA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BFE06-8B52-4715-9407-9D655A230914}" type="pres">
      <dgm:prSet presAssocID="{4C306AC7-55FB-491A-B094-C60D95C1FDAB}" presName="descendantText" presStyleLbl="alignAcc1" presStyleIdx="0" presStyleCnt="3" custScaleY="100000" custLinFactNeighborY="74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B1545-DB43-4796-A091-062463C04711}" type="pres">
      <dgm:prSet presAssocID="{54FD8F64-3C30-4D36-B7C5-D944602174FF}" presName="sp" presStyleCnt="0"/>
      <dgm:spPr/>
    </dgm:pt>
    <dgm:pt modelId="{3B80C098-1F05-48B4-A38D-404105934C29}" type="pres">
      <dgm:prSet presAssocID="{CBC05CA9-37F0-4131-90B6-B8870EDC341E}" presName="composite" presStyleCnt="0"/>
      <dgm:spPr/>
    </dgm:pt>
    <dgm:pt modelId="{01B3C586-1860-4937-955E-ADC3F97DF848}" type="pres">
      <dgm:prSet presAssocID="{CBC05CA9-37F0-4131-90B6-B8870EDC341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28495A-0AAA-4922-93D2-221A9E7D910D}" type="pres">
      <dgm:prSet presAssocID="{CBC05CA9-37F0-4131-90B6-B8870EDC341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3401A-F7FD-4FE6-8FE9-9AAE09ABEDA7}" type="pres">
      <dgm:prSet presAssocID="{F6EDF12E-5EF2-4C52-997F-1D15E6B6F1B0}" presName="sp" presStyleCnt="0"/>
      <dgm:spPr/>
    </dgm:pt>
    <dgm:pt modelId="{14CDD03F-C720-4A98-8258-2DDC771F027F}" type="pres">
      <dgm:prSet presAssocID="{B66B65CB-FA86-4E04-882E-DBED5EA7BD3F}" presName="composite" presStyleCnt="0"/>
      <dgm:spPr/>
    </dgm:pt>
    <dgm:pt modelId="{69B398FD-0B65-47EB-9128-FD8D4D2707B8}" type="pres">
      <dgm:prSet presAssocID="{B66B65CB-FA86-4E04-882E-DBED5EA7BD3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79AB196-F933-4DB8-81FF-4318A25466FE}" type="pres">
      <dgm:prSet presAssocID="{B66B65CB-FA86-4E04-882E-DBED5EA7BD3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382F19-7841-40EE-BBAA-36C5CAABC38F}" srcId="{B66B65CB-FA86-4E04-882E-DBED5EA7BD3F}" destId="{CD1EF5B9-FB97-4B4C-8C06-5ADDA76C988B}" srcOrd="1" destOrd="0" parTransId="{07230657-AAEC-4EB1-9E6F-D117520F8501}" sibTransId="{7E4C5FC1-1E0A-4A4B-A04D-DB5DE8FE6723}"/>
    <dgm:cxn modelId="{7C244C1B-1CE2-4DF5-86CB-58BAE740ED63}" type="presOf" srcId="{67E0F641-306F-4F10-AD95-54B0023DB498}" destId="{9E6BFE06-8B52-4715-9407-9D655A230914}" srcOrd="0" destOrd="1" presId="urn:microsoft.com/office/officeart/2005/8/layout/chevron2"/>
    <dgm:cxn modelId="{E66DC4B3-BCD1-4D4E-BD9D-F60B66E53F5B}" srcId="{4C306AC7-55FB-491A-B094-C60D95C1FDAB}" destId="{DAEBED13-8283-484E-822D-E62BA766F84B}" srcOrd="3" destOrd="0" parTransId="{A5DCF958-1C48-4BCD-AF20-C119CDA42F8B}" sibTransId="{7DF3FB11-7C24-4262-A3CC-F2C1B0C34AEB}"/>
    <dgm:cxn modelId="{68AEC0AF-1F41-4490-AF52-402673E37234}" type="presOf" srcId="{7E0251C9-EF6B-48B7-BD1A-AE11B6D58F0B}" destId="{9E6BFE06-8B52-4715-9407-9D655A230914}" srcOrd="0" destOrd="4" presId="urn:microsoft.com/office/officeart/2005/8/layout/chevron2"/>
    <dgm:cxn modelId="{6CBD4762-FE14-40BE-9A43-1AB919661CF6}" type="presOf" srcId="{715367B4-62CE-4F26-BE38-6220DB8B7035}" destId="{2028495A-0AAA-4922-93D2-221A9E7D910D}" srcOrd="0" destOrd="2" presId="urn:microsoft.com/office/officeart/2005/8/layout/chevron2"/>
    <dgm:cxn modelId="{5227AF72-C49F-45D4-8506-C015F203EAD8}" srcId="{B66B65CB-FA86-4E04-882E-DBED5EA7BD3F}" destId="{5275AD38-E03A-4741-B2F1-B4A510C2A28D}" srcOrd="0" destOrd="0" parTransId="{0F235D92-ECA0-41D5-B10D-10C84721E52F}" sibTransId="{E57E7981-4788-4587-AE47-2F1B9F5A20B8}"/>
    <dgm:cxn modelId="{5B578CF7-A2AE-45BF-A4C9-8183A8AC8332}" srcId="{CBC05CA9-37F0-4131-90B6-B8870EDC341E}" destId="{FF3E72FF-90D9-4D76-BA22-170FB233EE96}" srcOrd="0" destOrd="0" parTransId="{9157C24E-AE5B-4ED2-A36F-BF30B1395398}" sibTransId="{3EC081F3-B5BE-4F83-AB0D-E906D880D049}"/>
    <dgm:cxn modelId="{5E74D9FA-73E0-4CC5-98F0-B8DF118C1291}" type="presOf" srcId="{CBC05CA9-37F0-4131-90B6-B8870EDC341E}" destId="{01B3C586-1860-4937-955E-ADC3F97DF848}" srcOrd="0" destOrd="0" presId="urn:microsoft.com/office/officeart/2005/8/layout/chevron2"/>
    <dgm:cxn modelId="{BF35B505-F0AA-412F-90DE-16DA5968B6CD}" type="presOf" srcId="{21FE0E96-807E-4955-ADA8-C0096F4099F3}" destId="{2028495A-0AAA-4922-93D2-221A9E7D910D}" srcOrd="0" destOrd="1" presId="urn:microsoft.com/office/officeart/2005/8/layout/chevron2"/>
    <dgm:cxn modelId="{4EEC58E6-E74A-4D3E-8D28-E2269F2FAC85}" srcId="{4C306AC7-55FB-491A-B094-C60D95C1FDAB}" destId="{F2DCC7DF-E108-4B40-9329-1FFE0C14FC99}" srcOrd="2" destOrd="0" parTransId="{51619848-839D-439D-9315-8C8CFF9259B3}" sibTransId="{9812BD7F-FBE3-423B-B9D5-641005EC2386}"/>
    <dgm:cxn modelId="{78853A4D-2651-4493-B11E-F41ADCF5C2AC}" type="presOf" srcId="{5275AD38-E03A-4741-B2F1-B4A510C2A28D}" destId="{179AB196-F933-4DB8-81FF-4318A25466FE}" srcOrd="0" destOrd="0" presId="urn:microsoft.com/office/officeart/2005/8/layout/chevron2"/>
    <dgm:cxn modelId="{5DDF03AA-2E29-4695-A0FD-4447D05F9A17}" type="presOf" srcId="{4C306AC7-55FB-491A-B094-C60D95C1FDAB}" destId="{33D8AC5E-5CE0-426C-A20D-5A2BF1FAAF71}" srcOrd="0" destOrd="0" presId="urn:microsoft.com/office/officeart/2005/8/layout/chevron2"/>
    <dgm:cxn modelId="{4F0DDB7A-DDAE-45E6-8F75-89E2CB5CD98F}" srcId="{CBC05CA9-37F0-4131-90B6-B8870EDC341E}" destId="{21FE0E96-807E-4955-ADA8-C0096F4099F3}" srcOrd="1" destOrd="0" parTransId="{14C4869A-216A-413E-96FF-93E5845D5DC8}" sibTransId="{6489752E-6278-41F7-8AED-9B8EF5E02231}"/>
    <dgm:cxn modelId="{038FC3B1-1F47-4BA0-BC71-9A331E2F26D7}" type="presOf" srcId="{FF3E72FF-90D9-4D76-BA22-170FB233EE96}" destId="{2028495A-0AAA-4922-93D2-221A9E7D910D}" srcOrd="0" destOrd="0" presId="urn:microsoft.com/office/officeart/2005/8/layout/chevron2"/>
    <dgm:cxn modelId="{DC71CE98-47FC-402C-96C8-A789EB6C42D2}" srcId="{4C306AC7-55FB-491A-B094-C60D95C1FDAB}" destId="{7E0251C9-EF6B-48B7-BD1A-AE11B6D58F0B}" srcOrd="4" destOrd="0" parTransId="{9AADD157-D178-4B99-B7DE-70AD7B21E228}" sibTransId="{98AC3D3D-8CB3-49C8-B48D-6C36550F8557}"/>
    <dgm:cxn modelId="{10B1A46B-F608-4DCD-B327-A61E45FE6AA8}" srcId="{4C306AC7-55FB-491A-B094-C60D95C1FDAB}" destId="{67749F5E-4DBC-4F3D-846E-FC68F6AF7647}" srcOrd="0" destOrd="0" parTransId="{04E10929-58BD-492C-AB70-8CCEE44EAD2B}" sibTransId="{92352AB8-1447-4201-821C-63E3467DF897}"/>
    <dgm:cxn modelId="{6D89347C-ED5C-4ADE-BEB1-EC15AEF14F99}" srcId="{CBC05CA9-37F0-4131-90B6-B8870EDC341E}" destId="{715367B4-62CE-4F26-BE38-6220DB8B7035}" srcOrd="2" destOrd="0" parTransId="{A6657376-9C42-4A69-9C9E-C9D917FCFC06}" sibTransId="{A525B00F-DAA3-4C2C-9249-85CB9C4F1973}"/>
    <dgm:cxn modelId="{55967C54-E73C-4B81-86A9-010A41B4AC38}" type="presOf" srcId="{DAEBED13-8283-484E-822D-E62BA766F84B}" destId="{9E6BFE06-8B52-4715-9407-9D655A230914}" srcOrd="0" destOrd="3" presId="urn:microsoft.com/office/officeart/2005/8/layout/chevron2"/>
    <dgm:cxn modelId="{C35DBC8A-8293-41AF-A993-45DEE6731651}" type="presOf" srcId="{B66B65CB-FA86-4E04-882E-DBED5EA7BD3F}" destId="{69B398FD-0B65-47EB-9128-FD8D4D2707B8}" srcOrd="0" destOrd="0" presId="urn:microsoft.com/office/officeart/2005/8/layout/chevron2"/>
    <dgm:cxn modelId="{86CB77C8-4E3F-4A2F-8581-3D92EADEA60F}" type="presOf" srcId="{67749F5E-4DBC-4F3D-846E-FC68F6AF7647}" destId="{9E6BFE06-8B52-4715-9407-9D655A230914}" srcOrd="0" destOrd="0" presId="urn:microsoft.com/office/officeart/2005/8/layout/chevron2"/>
    <dgm:cxn modelId="{AF479EDA-9149-4FFB-9A2D-6415F07A7415}" srcId="{541BA555-DF37-4695-9130-D6487B58FFF3}" destId="{4C306AC7-55FB-491A-B094-C60D95C1FDAB}" srcOrd="0" destOrd="0" parTransId="{8F327A0F-0E20-4346-9A4C-5010846CA9F7}" sibTransId="{54FD8F64-3C30-4D36-B7C5-D944602174FF}"/>
    <dgm:cxn modelId="{9AD5407B-FAE1-4708-A3B9-E3C9847BB226}" srcId="{541BA555-DF37-4695-9130-D6487B58FFF3}" destId="{CBC05CA9-37F0-4131-90B6-B8870EDC341E}" srcOrd="1" destOrd="0" parTransId="{2A3F7C07-D2FC-4B66-8BC5-BEFC97D79E1B}" sibTransId="{F6EDF12E-5EF2-4C52-997F-1D15E6B6F1B0}"/>
    <dgm:cxn modelId="{74B89053-485C-4ECE-A587-E4249A6B8378}" srcId="{4C306AC7-55FB-491A-B094-C60D95C1FDAB}" destId="{67E0F641-306F-4F10-AD95-54B0023DB498}" srcOrd="1" destOrd="0" parTransId="{0F626A72-A038-4D53-8593-B3660E4B64A6}" sibTransId="{0E1B0D17-E5AA-47E9-A8C0-0A5B6E343C33}"/>
    <dgm:cxn modelId="{F0DB2D2E-9E25-413F-8E37-C54577827F40}" type="presOf" srcId="{F2DCC7DF-E108-4B40-9329-1FFE0C14FC99}" destId="{9E6BFE06-8B52-4715-9407-9D655A230914}" srcOrd="0" destOrd="2" presId="urn:microsoft.com/office/officeart/2005/8/layout/chevron2"/>
    <dgm:cxn modelId="{B6557D84-2645-4846-BDC1-6C947C86D125}" srcId="{541BA555-DF37-4695-9130-D6487B58FFF3}" destId="{B66B65CB-FA86-4E04-882E-DBED5EA7BD3F}" srcOrd="2" destOrd="0" parTransId="{ACD63DC8-BF63-439E-B013-D8FF9C564351}" sibTransId="{88947AAE-02ED-4827-B0E9-E0B51793A8C2}"/>
    <dgm:cxn modelId="{37CE44A1-158F-4BDD-BEF7-14C212570520}" type="presOf" srcId="{541BA555-DF37-4695-9130-D6487B58FFF3}" destId="{A9F6FD3C-7197-45B8-ABC7-04BD779A9B30}" srcOrd="0" destOrd="0" presId="urn:microsoft.com/office/officeart/2005/8/layout/chevron2"/>
    <dgm:cxn modelId="{8F576B9E-7B68-4A51-8679-E3270D3F4DB6}" type="presOf" srcId="{CD1EF5B9-FB97-4B4C-8C06-5ADDA76C988B}" destId="{179AB196-F933-4DB8-81FF-4318A25466FE}" srcOrd="0" destOrd="1" presId="urn:microsoft.com/office/officeart/2005/8/layout/chevron2"/>
    <dgm:cxn modelId="{F0C3FC86-C5B5-4969-9EB8-2A39E2F11B76}" type="presParOf" srcId="{A9F6FD3C-7197-45B8-ABC7-04BD779A9B30}" destId="{0CE54DAF-BEC5-405D-9AA2-28CC9DFB2B8F}" srcOrd="0" destOrd="0" presId="urn:microsoft.com/office/officeart/2005/8/layout/chevron2"/>
    <dgm:cxn modelId="{EE43924E-8F17-4801-967A-D410923B942A}" type="presParOf" srcId="{0CE54DAF-BEC5-405D-9AA2-28CC9DFB2B8F}" destId="{33D8AC5E-5CE0-426C-A20D-5A2BF1FAAF71}" srcOrd="0" destOrd="0" presId="urn:microsoft.com/office/officeart/2005/8/layout/chevron2"/>
    <dgm:cxn modelId="{201F1733-109E-4531-B786-05ABA4BB34CA}" type="presParOf" srcId="{0CE54DAF-BEC5-405D-9AA2-28CC9DFB2B8F}" destId="{9E6BFE06-8B52-4715-9407-9D655A230914}" srcOrd="1" destOrd="0" presId="urn:microsoft.com/office/officeart/2005/8/layout/chevron2"/>
    <dgm:cxn modelId="{58B7DB88-CC26-4A26-A17A-7EB48FF559BE}" type="presParOf" srcId="{A9F6FD3C-7197-45B8-ABC7-04BD779A9B30}" destId="{206B1545-DB43-4796-A091-062463C04711}" srcOrd="1" destOrd="0" presId="urn:microsoft.com/office/officeart/2005/8/layout/chevron2"/>
    <dgm:cxn modelId="{C720216D-E0D7-4CC0-B86F-F9E0C3ED07CE}" type="presParOf" srcId="{A9F6FD3C-7197-45B8-ABC7-04BD779A9B30}" destId="{3B80C098-1F05-48B4-A38D-404105934C29}" srcOrd="2" destOrd="0" presId="urn:microsoft.com/office/officeart/2005/8/layout/chevron2"/>
    <dgm:cxn modelId="{5BE4B758-E6AB-4968-A8AF-D728FAAEDC0C}" type="presParOf" srcId="{3B80C098-1F05-48B4-A38D-404105934C29}" destId="{01B3C586-1860-4937-955E-ADC3F97DF848}" srcOrd="0" destOrd="0" presId="urn:microsoft.com/office/officeart/2005/8/layout/chevron2"/>
    <dgm:cxn modelId="{759A767A-9A54-4C34-9A8B-BE4DFF4607AC}" type="presParOf" srcId="{3B80C098-1F05-48B4-A38D-404105934C29}" destId="{2028495A-0AAA-4922-93D2-221A9E7D910D}" srcOrd="1" destOrd="0" presId="urn:microsoft.com/office/officeart/2005/8/layout/chevron2"/>
    <dgm:cxn modelId="{03526538-84F3-4CE7-B491-46C279A07544}" type="presParOf" srcId="{A9F6FD3C-7197-45B8-ABC7-04BD779A9B30}" destId="{1E23401A-F7FD-4FE6-8FE9-9AAE09ABEDA7}" srcOrd="3" destOrd="0" presId="urn:microsoft.com/office/officeart/2005/8/layout/chevron2"/>
    <dgm:cxn modelId="{5CFDDA75-9883-457A-9F0B-9DA03EBE6D4D}" type="presParOf" srcId="{A9F6FD3C-7197-45B8-ABC7-04BD779A9B30}" destId="{14CDD03F-C720-4A98-8258-2DDC771F027F}" srcOrd="4" destOrd="0" presId="urn:microsoft.com/office/officeart/2005/8/layout/chevron2"/>
    <dgm:cxn modelId="{15B7A0B7-8D74-44E2-A14E-2CDEF7077ACF}" type="presParOf" srcId="{14CDD03F-C720-4A98-8258-2DDC771F027F}" destId="{69B398FD-0B65-47EB-9128-FD8D4D2707B8}" srcOrd="0" destOrd="0" presId="urn:microsoft.com/office/officeart/2005/8/layout/chevron2"/>
    <dgm:cxn modelId="{CED397EA-A544-4D28-B5E7-DDB90C01BF67}" type="presParOf" srcId="{14CDD03F-C720-4A98-8258-2DDC771F027F}" destId="{179AB196-F933-4DB8-81FF-4318A25466F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8AC5E-5CE0-426C-A20D-5A2BF1FAAF71}">
      <dsp:nvSpPr>
        <dsp:cNvPr id="0" name=""/>
        <dsp:cNvSpPr/>
      </dsp:nvSpPr>
      <dsp:spPr>
        <a:xfrm rot="5400000">
          <a:off x="-226825" y="231221"/>
          <a:ext cx="1512171" cy="105851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Benchmarking</a:t>
          </a:r>
          <a:endParaRPr lang="en-US" sz="1100" kern="1200" dirty="0"/>
        </a:p>
      </dsp:txBody>
      <dsp:txXfrm rot="-5400000">
        <a:off x="2" y="533655"/>
        <a:ext cx="1058519" cy="453652"/>
      </dsp:txXfrm>
    </dsp:sp>
    <dsp:sp modelId="{9E6BFE06-8B52-4715-9407-9D655A230914}">
      <dsp:nvSpPr>
        <dsp:cNvPr id="0" name=""/>
        <dsp:cNvSpPr/>
      </dsp:nvSpPr>
      <dsp:spPr>
        <a:xfrm rot="5400000">
          <a:off x="3085804" y="-1949544"/>
          <a:ext cx="982911" cy="50374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Tests of new boards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Benchmarks with  real life applications and synthetic tests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 Tests of first FPGAs for dedicated low latency network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Selection of the final architecture for the clusters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</dsp:txBody>
      <dsp:txXfrm rot="-5400000">
        <a:off x="1058520" y="125722"/>
        <a:ext cx="4989498" cy="886947"/>
      </dsp:txXfrm>
    </dsp:sp>
    <dsp:sp modelId="{01B3C586-1860-4937-955E-ADC3F97DF848}">
      <dsp:nvSpPr>
        <dsp:cNvPr id="0" name=""/>
        <dsp:cNvSpPr/>
      </dsp:nvSpPr>
      <dsp:spPr>
        <a:xfrm rot="5400000">
          <a:off x="-226825" y="1548457"/>
          <a:ext cx="1512171" cy="105851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Cluster implementation</a:t>
          </a:r>
          <a:endParaRPr lang="en-US" sz="1100" kern="1200" dirty="0"/>
        </a:p>
      </dsp:txBody>
      <dsp:txXfrm rot="-5400000">
        <a:off x="2" y="1850891"/>
        <a:ext cx="1058519" cy="453652"/>
      </dsp:txXfrm>
    </dsp:sp>
    <dsp:sp modelId="{2028495A-0AAA-4922-93D2-221A9E7D910D}">
      <dsp:nvSpPr>
        <dsp:cNvPr id="0" name=""/>
        <dsp:cNvSpPr/>
      </dsp:nvSpPr>
      <dsp:spPr>
        <a:xfrm rot="5400000">
          <a:off x="3085804" y="-705653"/>
          <a:ext cx="982911" cy="50374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Cluster setup at CNAF (25 boards)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Cluster Setup in ROME (4 FPGA </a:t>
          </a:r>
          <a:r>
            <a:rPr lang="en-US" sz="1600" kern="1200" dirty="0" err="1" smtClean="0"/>
            <a:t>bords</a:t>
          </a:r>
          <a:r>
            <a:rPr lang="en-US" sz="1600" kern="1200" dirty="0" smtClean="0"/>
            <a:t>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Application Porting</a:t>
          </a:r>
          <a:endParaRPr lang="en-US" sz="1600" kern="1200" dirty="0"/>
        </a:p>
      </dsp:txBody>
      <dsp:txXfrm rot="-5400000">
        <a:off x="1058520" y="1369613"/>
        <a:ext cx="4989498" cy="886947"/>
      </dsp:txXfrm>
    </dsp:sp>
    <dsp:sp modelId="{69B398FD-0B65-47EB-9128-FD8D4D2707B8}">
      <dsp:nvSpPr>
        <dsp:cNvPr id="0" name=""/>
        <dsp:cNvSpPr/>
      </dsp:nvSpPr>
      <dsp:spPr>
        <a:xfrm rot="5400000">
          <a:off x="-226825" y="2865693"/>
          <a:ext cx="1512171" cy="105851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Application Porting</a:t>
          </a:r>
          <a:endParaRPr lang="en-US" sz="1100" kern="1200" dirty="0"/>
        </a:p>
      </dsp:txBody>
      <dsp:txXfrm rot="-5400000">
        <a:off x="2" y="3168127"/>
        <a:ext cx="1058519" cy="453652"/>
      </dsp:txXfrm>
    </dsp:sp>
    <dsp:sp modelId="{179AB196-F933-4DB8-81FF-4318A25466FE}">
      <dsp:nvSpPr>
        <dsp:cNvPr id="0" name=""/>
        <dsp:cNvSpPr/>
      </dsp:nvSpPr>
      <dsp:spPr>
        <a:xfrm rot="5400000">
          <a:off x="3085804" y="611583"/>
          <a:ext cx="982911" cy="50374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Tests under real life condition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Clusters upgrade (+10boards @CNAF, +12 boards @ ROME)</a:t>
          </a:r>
          <a:endParaRPr lang="en-US" sz="1600" kern="1200" dirty="0"/>
        </a:p>
      </dsp:txBody>
      <dsp:txXfrm rot="-5400000">
        <a:off x="1058520" y="2686849"/>
        <a:ext cx="4989498" cy="886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5F0A471B-1F6A-4EF0-80EB-2BFF4F63A148}" type="datetimeFigureOut">
              <a:rPr lang="en-GB" smtClean="0"/>
              <a:pPr/>
              <a:t>19/05/2015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F81FD980-51A2-4AB6-A8D3-EB7AC126E5F5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5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FD980-51A2-4AB6-A8D3-EB7AC126E5F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3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 Ci sarebbe anche una versione a 64 che nessuno ha mai visto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FD980-51A2-4AB6-A8D3-EB7AC126E5F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8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FD980-51A2-4AB6-A8D3-EB7AC126E5F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199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FD980-51A2-4AB6-A8D3-EB7AC126E5F5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2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FD980-51A2-4AB6-A8D3-EB7AC126E5F5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558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FD980-51A2-4AB6-A8D3-EB7AC126E5F5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43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NB:</a:t>
            </a:r>
            <a:r>
              <a:rPr lang="it-IT" baseline="0" dirty="0" smtClean="0"/>
              <a:t> single </a:t>
            </a:r>
            <a:r>
              <a:rPr lang="it-IT" baseline="0" dirty="0" err="1" smtClean="0"/>
              <a:t>precision</a:t>
            </a:r>
            <a:r>
              <a:rPr lang="it-IT" baseline="0" dirty="0" smtClean="0"/>
              <a:t> 32 bit </a:t>
            </a:r>
            <a:r>
              <a:rPr lang="it-IT" baseline="0" dirty="0" err="1" smtClean="0"/>
              <a:t>architecture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FD980-51A2-4AB6-A8D3-EB7AC126E5F5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76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35557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4079" y="152654"/>
            <a:ext cx="7556313" cy="111610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0" name="TextBox 8"/>
          <p:cNvSpPr txBox="1"/>
          <p:nvPr userDrawn="1"/>
        </p:nvSpPr>
        <p:spPr>
          <a:xfrm>
            <a:off x="62619" y="-27384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79" y="152654"/>
            <a:ext cx="7556313" cy="111610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Daniele Cesini – INFN-CNAF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2619" y="-27384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7688" y="1556792"/>
            <a:ext cx="8686800" cy="4569371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GB" noProof="0" dirty="0" smtClean="0"/>
              <a:t>Fare </a:t>
            </a:r>
            <a:r>
              <a:rPr lang="en-GB" noProof="0" dirty="0" err="1" smtClean="0"/>
              <a:t>clic</a:t>
            </a:r>
            <a:r>
              <a:rPr lang="en-GB" noProof="0" dirty="0" smtClean="0"/>
              <a:t> per </a:t>
            </a:r>
            <a:r>
              <a:rPr lang="en-GB" noProof="0" dirty="0" err="1" smtClean="0"/>
              <a:t>modificare</a:t>
            </a:r>
            <a:r>
              <a:rPr lang="en-GB" noProof="0" dirty="0" smtClean="0"/>
              <a:t> </a:t>
            </a:r>
            <a:r>
              <a:rPr lang="en-GB" noProof="0" dirty="0" err="1" smtClean="0"/>
              <a:t>stili</a:t>
            </a:r>
            <a:r>
              <a:rPr lang="en-GB" noProof="0" dirty="0" smtClean="0"/>
              <a:t> del </a:t>
            </a:r>
            <a:r>
              <a:rPr lang="en-GB" noProof="0" dirty="0" err="1" smtClean="0"/>
              <a:t>testo</a:t>
            </a:r>
            <a:r>
              <a:rPr lang="en-GB" noProof="0" dirty="0" smtClean="0"/>
              <a:t> </a:t>
            </a:r>
            <a:r>
              <a:rPr lang="en-GB" noProof="0" dirty="0" err="1" smtClean="0"/>
              <a:t>dello</a:t>
            </a:r>
            <a:r>
              <a:rPr lang="en-GB" noProof="0" dirty="0" smtClean="0"/>
              <a:t> schema</a:t>
            </a:r>
          </a:p>
          <a:p>
            <a:pPr lvl="1"/>
            <a:r>
              <a:rPr lang="en-GB" noProof="0" dirty="0" err="1" smtClean="0"/>
              <a:t>Secondo</a:t>
            </a:r>
            <a:r>
              <a:rPr lang="en-GB" noProof="0" dirty="0" smtClean="0"/>
              <a:t> </a:t>
            </a:r>
            <a:r>
              <a:rPr lang="en-GB" noProof="0" dirty="0" err="1" smtClean="0"/>
              <a:t>livello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Terzo</a:t>
            </a:r>
            <a:r>
              <a:rPr lang="en-GB" noProof="0" dirty="0" smtClean="0"/>
              <a:t> </a:t>
            </a:r>
            <a:r>
              <a:rPr lang="en-GB" noProof="0" dirty="0" err="1" smtClean="0"/>
              <a:t>livello</a:t>
            </a:r>
            <a:endParaRPr lang="en-GB" noProof="0" dirty="0" smtClean="0"/>
          </a:p>
          <a:p>
            <a:pPr lvl="3"/>
            <a:r>
              <a:rPr lang="en-GB" noProof="0" dirty="0" smtClean="0"/>
              <a:t>Quarto </a:t>
            </a:r>
            <a:r>
              <a:rPr lang="en-GB" noProof="0" dirty="0" err="1" smtClean="0"/>
              <a:t>livello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Quinto</a:t>
            </a:r>
            <a:r>
              <a:rPr lang="en-GB" noProof="0" dirty="0" smtClean="0"/>
              <a:t> </a:t>
            </a:r>
            <a:r>
              <a:rPr lang="en-GB" noProof="0" dirty="0" err="1" smtClean="0"/>
              <a:t>livello</a:t>
            </a:r>
            <a:endParaRPr lang="en-GB" noProof="0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s-ES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022D34-3F50-4E0B-83E1-DA00595F644C}" type="slidenum">
              <a:rPr lang="es-ES" smtClean="0"/>
              <a:pPr/>
              <a:t>‹N›</a:t>
            </a:fld>
            <a:endParaRPr lang="es-ES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Daniele Cesini – INFN-CNAF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43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Daniele Cesini – INFN-CNAF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 smtClean="0"/>
              <a:t>Daniele Cesini – INFN-CNAF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6C9996B-47BD-4780-8646-22ACEDF6CD0C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2" r:id="rId2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20819/session/3/contribution/30/material/slides/0.pptx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05362/session/2/contribution/22/material/slides/0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19744/contribution/1/material/slides/0.pdf" TargetMode="External"/><Relationship Id="rId2" Type="http://schemas.openxmlformats.org/officeDocument/2006/relationships/hyperlink" Target="https://indico.cern.ch/event/346931/session/5/contribution/57/material/slides/0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agenda.infn.it/categoryDisplay.py?categId=779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98384" y="4629149"/>
            <a:ext cx="4038600" cy="600051"/>
          </a:xfrm>
        </p:spPr>
        <p:txBody>
          <a:bodyPr>
            <a:normAutofit/>
          </a:bodyPr>
          <a:lstStyle/>
          <a:p>
            <a:r>
              <a:rPr lang="en-US" dirty="0"/>
              <a:t>The INFN COSA project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800600" y="5157192"/>
            <a:ext cx="4038600" cy="748553"/>
          </a:xfrm>
        </p:spPr>
        <p:txBody>
          <a:bodyPr>
            <a:normAutofit/>
          </a:bodyPr>
          <a:lstStyle/>
          <a:p>
            <a:r>
              <a:rPr lang="en-GB" dirty="0" smtClean="0"/>
              <a:t>Daniele Cesini  – INFN-CNAF</a:t>
            </a:r>
          </a:p>
          <a:p>
            <a:r>
              <a:rPr lang="en-GB" dirty="0" smtClean="0"/>
              <a:t>(On behalf of the COSA collaboration)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/>
          <p:cNvGrpSpPr/>
          <p:nvPr/>
        </p:nvGrpSpPr>
        <p:grpSpPr>
          <a:xfrm>
            <a:off x="6444208" y="3769295"/>
            <a:ext cx="2736304" cy="2035969"/>
            <a:chOff x="4427984" y="3429000"/>
            <a:chExt cx="2736304" cy="2035969"/>
          </a:xfrm>
        </p:grpSpPr>
        <p:pic>
          <p:nvPicPr>
            <p:cNvPr id="18452" name="Picture 20" descr="http://www.ti.com/diagrams/med_evmk2h_33ak2h_evm_top_image_s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27984" y="3429000"/>
              <a:ext cx="2736304" cy="1759053"/>
            </a:xfrm>
            <a:prstGeom prst="rect">
              <a:avLst/>
            </a:prstGeom>
            <a:noFill/>
          </p:spPr>
        </p:pic>
        <p:sp>
          <p:nvSpPr>
            <p:cNvPr id="30" name="CasellaDiTesto 29"/>
            <p:cNvSpPr txBox="1"/>
            <p:nvPr/>
          </p:nvSpPr>
          <p:spPr>
            <a:xfrm>
              <a:off x="4572000" y="5157192"/>
              <a:ext cx="24481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Texas Instruments EVMK2H</a:t>
              </a:r>
              <a:endParaRPr lang="en-GB" sz="1400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300192" y="1628800"/>
            <a:ext cx="2843808" cy="2068333"/>
            <a:chOff x="5255568" y="2420888"/>
            <a:chExt cx="3888432" cy="2583044"/>
          </a:xfrm>
        </p:grpSpPr>
        <p:pic>
          <p:nvPicPr>
            <p:cNvPr id="18442" name="Picture 10" descr="http://www.df.lth.se/%7Etriad/krad/dragonboard/dragonboar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5568" y="2420888"/>
              <a:ext cx="3888432" cy="2184978"/>
            </a:xfrm>
            <a:prstGeom prst="rect">
              <a:avLst/>
            </a:prstGeom>
            <a:noFill/>
          </p:spPr>
        </p:pic>
        <p:sp>
          <p:nvSpPr>
            <p:cNvPr id="16" name="CasellaDiTesto 15"/>
            <p:cNvSpPr txBox="1"/>
            <p:nvPr/>
          </p:nvSpPr>
          <p:spPr>
            <a:xfrm>
              <a:off x="6444208" y="4581128"/>
              <a:ext cx="1958014" cy="422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DragonBoard</a:t>
              </a:r>
              <a:endParaRPr lang="en-GB" sz="1600" dirty="0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146720" y="3717032"/>
            <a:ext cx="1905000" cy="1994738"/>
            <a:chOff x="467544" y="3212976"/>
            <a:chExt cx="1905000" cy="1994738"/>
          </a:xfrm>
        </p:grpSpPr>
        <p:pic>
          <p:nvPicPr>
            <p:cNvPr id="18446" name="Picture 14" descr="http://www.digikey.com/web%20export/supplier%20content/Freescale_375/mkt/imx6/quad_eva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3212976"/>
              <a:ext cx="1905000" cy="1771651"/>
            </a:xfrm>
            <a:prstGeom prst="rect">
              <a:avLst/>
            </a:prstGeom>
            <a:noFill/>
          </p:spPr>
        </p:pic>
        <p:sp>
          <p:nvSpPr>
            <p:cNvPr id="20" name="CasellaDiTesto 19"/>
            <p:cNvSpPr txBox="1"/>
            <p:nvPr/>
          </p:nvSpPr>
          <p:spPr>
            <a:xfrm>
              <a:off x="467544" y="4869160"/>
              <a:ext cx="1278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SabreBoard</a:t>
              </a:r>
              <a:endParaRPr lang="en-GB" dirty="0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3707904" y="692696"/>
            <a:ext cx="2571514" cy="2123195"/>
            <a:chOff x="2843808" y="1268760"/>
            <a:chExt cx="4263788" cy="2484380"/>
          </a:xfrm>
        </p:grpSpPr>
        <p:pic>
          <p:nvPicPr>
            <p:cNvPr id="18436" name="Picture 4" descr="http://www.digikey.com/web%20export/supplier%20content/ti_296/mkt/boards/pandaboard-e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43808" y="1268760"/>
              <a:ext cx="3810000" cy="2476501"/>
            </a:xfrm>
            <a:prstGeom prst="rect">
              <a:avLst/>
            </a:prstGeom>
            <a:noFill/>
          </p:spPr>
        </p:pic>
        <p:sp>
          <p:nvSpPr>
            <p:cNvPr id="11" name="CasellaDiTesto 10"/>
            <p:cNvSpPr txBox="1"/>
            <p:nvPr/>
          </p:nvSpPr>
          <p:spPr>
            <a:xfrm>
              <a:off x="4932040" y="3356993"/>
              <a:ext cx="2175556" cy="396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PandaBoard</a:t>
              </a:r>
              <a:endParaRPr lang="en-GB" sz="120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nice boards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32711" y="5941640"/>
            <a:ext cx="2875793" cy="65571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 ...and counting...</a:t>
            </a:r>
            <a:endParaRPr lang="en-GB" sz="240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9" name="Gruppo 8"/>
          <p:cNvGrpSpPr/>
          <p:nvPr/>
        </p:nvGrpSpPr>
        <p:grpSpPr>
          <a:xfrm>
            <a:off x="395537" y="1124744"/>
            <a:ext cx="1512168" cy="1994738"/>
            <a:chOff x="395536" y="1124744"/>
            <a:chExt cx="2607547" cy="2964700"/>
          </a:xfrm>
        </p:grpSpPr>
        <p:pic>
          <p:nvPicPr>
            <p:cNvPr id="18434" name="Picture 2" descr="http://www.cnx-software.com/wp-content/uploads/2013/02/Wandboard_To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5536" y="1124744"/>
              <a:ext cx="2607547" cy="2524151"/>
            </a:xfrm>
            <a:prstGeom prst="rect">
              <a:avLst/>
            </a:prstGeom>
            <a:noFill/>
          </p:spPr>
        </p:pic>
        <p:sp>
          <p:nvSpPr>
            <p:cNvPr id="8" name="CasellaDiTesto 7"/>
            <p:cNvSpPr txBox="1"/>
            <p:nvPr/>
          </p:nvSpPr>
          <p:spPr>
            <a:xfrm>
              <a:off x="790406" y="3586265"/>
              <a:ext cx="2201836" cy="503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WandBoard</a:t>
              </a:r>
              <a:endParaRPr lang="en-GB" dirty="0"/>
            </a:p>
          </p:txBody>
        </p:sp>
      </p:grpSp>
      <p:sp>
        <p:nvSpPr>
          <p:cNvPr id="18438" name="AutoShape 6" descr="data:image/jpeg;base64,/9j/4AAQSkZJRgABAQAAAQABAAD/2wCEAAkGBxQTEhUUExQVFRQVGBcaGBgYGBcZFRwYHBcXHBgaGBccHCggGB0lHBcXITEhJSkrLi4uFx8zODMsNygtLisBCgoKDg0OGxAQGywkHyQsLDQsLCwsLCwsLCwsLCwsLCwsLCwsLCwsLCwsLCwsLCwsLCwsLCwsLCwsLCwsLCwsLP/AABEIAKgBLAMBIgACEQEDEQH/xAAcAAABBQEBAQAAAAAAAAAAAAAEAQIDBQYABwj/xABBEAABAwIEAggDBgUDAgcAAAABAAIRAyEEEjFBBVEGEyJhcYGRoTKxwSNCUtHw8RRicoLhU6LSQ8IHFRYzkrLi/8QAGQEAAgMBAAAAAAAAAAAAAAAAAQIAAwQF/8QAKxEAAgIBAwQBAwQDAQAAAAAAAAECEQMSITEEE0FRMiIzYRSBkbFxwfAF/9oADAMBAAIRAxEAPwCj4XispNN1gdDyP5Fe09GsK3D4Cm0w3MMxm13mfkR6Lw3FU4uF7T0Vx1PF4VtZzSSxoYQZy52tE5RuND59y5/RtNt+Tb1ielBeJ4mwAAAnv0HqVXv4y1tzlHK9vlfyWY4px1nWZKZBfftETp+FugWcqtqnFUyXOcHGDJ0Gp9hPkrsnUpOlyZsfTuStm6xfSEj4WF/o0epM8tkLT6R1v9Jo/un/ALUA90mUgVXfmzQsECydx6sdo/u//KkHGcRFi0eJJ+UKrlT0XWTRyyfknYh6CDxDE/6jR5P/AOSezH4gC9Ueh/5KGVVcTx/3W+ZTqUvZVmePFG2i3qY1+Qn+Jdn2aGiSZ/pPqhqnE8ZScJrVWnYODSD5ELuEBtCl/E1zP+m3cnY+J29VUVcaazzUce0dtgNgO4K+kzCskkrdfwjR4fpnim/F1T/EFp9QY9lZ4bp6P+pQcO9jgfYws/wPAtvWq2pU5N9yPmB+SqsdxPrnl9mtJ7LbCBtPfujVeSPK6tpHpdLpXhyA5xfTB3exwGk6iQvPenfHqja5q0MVUbTJaBlP2MZRpG5M+hUNfFudTGepLRAawkXi2mtgsfxPA4xwacrnRm0OxmBlGljvz70dRE7W5dUenOLGmKa7xIWh6F9OcXiatJrzScx78pEHOBe8xGsLzCqaxBBpSSD90Eic1/8Ad8ld9EsdUw/UZWAkPJIII0cIJMaGdifh2RUtxnVH0OWphCyGE6bOPxUQRGrX+9wjGdMKR1ZUHk0/JysRXZdYnEtZE78lCeIU+ceIKxHEun2H614IfDTEwNB3TP7puG6WYas5obUA7QJzdncRrb9lNW49G8e+FE6ogXcWpvcQx9N0cnA/IprK+YwPGyayB/WJwqIEkhcKylkoP6xdmQYqrjXRsFBL3ryz/wATKvW4nD0BoXZneDe0Z8hC9Eq4peWcYxYdjcQ8iepa1gPImS4Ac7BU5pfSWY42wDiVbNVPJsAfX9dyiUTDNzqbp4K5EpW7OrGNKix4fhQ8Ok30HjzUp4b/ADj0Vdh8XkdOxsUQ7iM9w91bjjGS4KMspRewdSwjBqZPfp6IwVmEZSBHIgQqmm8m4UvVnVXKCWyRnc2/ITX4ex3wHKeWo/wqqowtMEQVaNdI3EJ/8Q3c+0/RVzwJvbYshna53KktkQiuE9IquFIaS51Nraga0HKAakBz9LmJiVFVpwfl4IfE0cw71gxzcHaOk4qapnY9nw1aZ0gg9235FaXgtYVGdbvGXwJ19p9VleF17mk7Q/DPPceB+cLWcNwgpUWs3MvP92n+0BWxfsrmgqUoTEoKexR4KkpFQSpcLiKTXgVXFrddCZ5C2isx7uhMk1CNsuOH4b77tNp08T3D3RGM4gxtNz6jG5R8MgFzuXdf2F0G/iNF+tVmQXI0mNBlOwGyzvHuKZ3B7uyzRjTsPxEfiOq37RWxzMmTVuCYys6oS4wATZos0bDKNOfoVBGUqenXgiXWAMDuO3dMn9FNcxmu3Od45KuzO4hGJx7qlEU3OhjTppO/nzus3xPFBjZ8gOaOxlUAE2a0ewHNZA1nYmtDRrZo5DmfmfBS7Epy/YvOBhz3dY64Z/udsPDc93ir2rmNNzplxne/efUoOnRY1jaYEtadT978RIjc99rBJXd2iQSBvcCRsBcECIF9UyY8IxfkiwVSt10vzDsi9ogwRoY0jwVh/HAnWR3nwvdRYio+o2QAJbe4Ecx7AKur0HNF99IIMpluO0n5NIx9MiAbDeB7DVI6o0GM1j4/ms81hDALlxN4vE6wka5+aO0ADeZUT2sV/hhWN4DRqOLsz8ziScrvoQYQ1Do9TY6Q9+2sHTwhGBpiZEWtvqpWVRYZZ+Il2a8DKdI5SBfc9yGoRTk9jNcZ6PZHOqGoO06YymRN4sTojejGdjHdp3xczyCOfXJJnU39U5pTx9hc5NUWLOIVRlPXuaAT2cxvy70dS45UgjrSTMyS0iI+GDqZ3Wccczw39X/b3VmcEzl7qzTa5LIbchuH6UVy4tiwm5aIMeQRlbj+Ja0O6pjhvqPDSfVUTuHt2JTXYExAeY5bIqL9jNmho9I3vactGSYuHjfSARfdYIMc4OEOzOqOe8kak/CB3AAeisMe+rRpuc2pEAe2mqybq1Wqxpe4mCbg5TyGipyxvaXA8NS3i9/8F3khPhN4ZjHUKbcgaS8Ay7MXAtc64IMiZGvJPFYveXENBOzRA2FlgyY4pNo04+om5qMq/gFxLJC7APlwa7VGPpoZ+HvIsRoVXiy6Wa8mPWqNJTwvZEbKdtG2yD4XxCRlcYd7HvVph8rjBdH62K6sZRkrRypRlF0yB79o+XyULsMToDHgVfUMKxugE8zdTSq5JMdWZmpRLmxuLj8lXq9Vdj6MHMNDr4rhyXk6mKfhlc3h3WVWAfecJ7hufSVsaz5JP67lU8BpXe/kIHi7X2B9VZFWQb0jz5OXSklJKexSajh3vkMEm2ugmYn0VLjy4VHCr8YMHui1otC0PBKFJ1UtqucwPaRma8tvqJ2ixHmFkulWMZhq2SjFVsXJIN50mIK149Kiq8nJ6tylKnwgtzhZwEdxMydyNIHddOouJJzOIAaS0m83vtpqs63pV+KkfIgj3U1PpJQPxBw8W/8AFWqzNZa0jmLhlLSNyQR36C37JK7rxysg28YouENe0SecfNCcY4oKdOWkFxs2835nwQ3A99kVfSjiUnqm6CC+OezfqVZdFsAKbC91nv0mbMsdtC75eKoeA4A1qmZ92tMuncnbzW3w4cXtaGg5uYMAze4PKD5p/Az2+mJdYrGuq0i1lFuwBBaQ0DZvZBG17qgwGHNGu19ei6o0SYbBBO0zaB9AtSyiGtDRYBI6oGNc9xgNBJPcEO4zTHFW97me43jqdQ020aJpXJeS1rS7k3sk21J8kNjOsDoa05WgNg3mOfeRZWvB2mo59ZxJDj2QRAFht3C3qjzQH4QL+CmsCi3uZttBzn3AADblupdH69kmKqta7KA4XiSJBtOqseLP6tzBTaZdqZMAafX2KAxLu+55aEc9OcjyU1IoyqrtEQcn5oYTzt5C5/7fdRPsYBnwQXSTEZKZaNYy+Z+L6+iH4M8UAcNxZfUc4k5SbcgPDwV5iKrS005ymxkfEI01FpWbwRDWtG+6MfUsTyCbX4NC2YLh+JubiCGGWAwB4Wn6rUM4oeSzXD8KLui8qxykJ+41waNKLpnEm7hSDHMO6oA5c9OsrBoRP0lxM0i1pmSBZUeIGWmANBAVg5C8Qw5yj1SSnYYqhjDp/S35T9VYYHU+Cr2i/kPkEbhDBWXM9mDD95B6aQkDk6VgOwRkQZGoVnhsXmaRo4/qQgCmlsXFiFfizuDKcuJTRdYHiNWmcrwXt8LjwO60FHEMcJDh52KyWE4vltUEjmPqFafxNN121WAd5APodFujlhLdMwyxSjyiQpCAQQbgogNHJS0mSQBuuYkjUrG4WjkptbuZcfPT2A9UsqXEPBcSNPyUUovY08iSmvfAkpKtQNElBYxlQxLC0HTl68+5WY8TmZepz9tVHlhXDOLhlQksDpFuYIuI7uaquNsbXqPqOa0ZjMNsL9wNuabUYyo0Na+SNmm94mDsY5hFVsCSGhkG173nvPst9UqOXpbXsqqfRnrGlzKdQgGCWiRP1VZiuCBsy4ty6hwgjxWywfGqlIZOxLAW6XbuTZ0E3nxKxnH+JZqzWtMszdtxMkkzqNUfGwnbRVMoNM9oCOc389kjuES7sua49zh9YVu3ANOmU+BhOfwqLkED1HqhqYUpR4JuEO6mnkcxtidyHeZkg8tNAuf0lFN5DQ9hG4yPBmOYHtyUWIMNsql1M7+6ikvIE0nZqKHTX8Rb503j3aXBOx/HmVmhoNPtTnmoBp8IaDBN73WVGHbFxdOpYEOIAtPf3317kaiy3vp7Wb/B8YpBgaG1GgDdsj1bIRQ4jTcDke0kXg2MDUwY2lefDgZB7JjvgxrpI338krcPiB8NQuvEZs28fCZ+WiPbTLFlot8U41apcHTmIDYkW2/XeVLUN7aCw8Bv56+ap8NxauyJbTdHNrZuY+7Hgph0jbbPhx/a5zfYyl7bvkolBy3LXDi8nRon0094Hmszx+qXVWs/CJPif8fNWB6S0btyVGzF+y4eGoP7KqwoL6j6h3P69oQpp7ixhp5HUmqTFVIaBzPyv+SJFJBY6oA6+gj319oUW5ZjVyLPC2a3w+alc8nVADEuBGZsNO42RgTGgVcOSRIoEaUFxGqRAm10e/mq3H3e0eHzQISfePiiqCFB7R8T80TRVGXhiYPvIMYVKCh2lStKws7BKuTQnBCyDKjJUJoooBLkUshomd5ReE0c7kIHif8AEoJtE8ijwzLTA0MzHsPl7p0jPBbg2JrhjS5xgBVXD+kFOpmmGQbSbHwRnGcJ1lJze6R4/qVhsBTuKbGNqOaNASC6BJixWjDhjNOxM2WUJGrfxDM8FpByEECRrsSth0iwtZ9EOZUb1LmioGhgEkt3JNjcjYLyDheK7fWsZ2c2WpPJ926G8GwPJazGcaqvpdTneGAQASckcvhzLQvpjpic6V6m5eSrwfGKFN8zlG/ZI+Ss+HcRoPcAK0Oc4AEESGl3LU6mwWUfw9xJADTB2I+RhCDD30hMpFWujf8ATLBU8Phc1EnrM4FTcQ6YfmnWbR/NK86osJPeV6bx3pHSxOEykE1HsAdaBni5nxErHcN4eRffZBy3dBnXslwdDK2PVEwn9TCN4Vwx1eq2m3fU8huUtMX8IroSGmDqF6Q/obhzYZgRuHX85lVmI6HMBhtZzdfjZb/5CAn0Md4pGOw2CpzLj5XUz6B7QaA0vMaAADxhX9TohW1Y+k8dzoPuI90O7g2KpiOpdAv2QHz6SjTFUXHwUApVmy0nswA2wAJPO2mqkbwwOrUaeUnM5jX8zLgCB5FGYxzw67SzuIg+4U+Axwp1G1QXZ2mbgOE+osoJNRkwrpl0Sp4dodSzFpBLg46RA25yFiBSjQQvTMbjHY6kWPAYA6zmzJGsQdBp6LM8W4IKLc2ee6NdNEqxqLtF2WLmtuDLPogmTsrfCYBwpl2WwEnQECdcpvHfEJKdIEiBJOi0rqGJxMhxFNsQTkGZ3d/mE27KceNPmzNCFRVBnJPM/sttW6LVQLFjvMj5hUVXo1iGuJNF5Bv2HMt4NuikXYlobtA1FocyOViDe2yFdhy2YdA2kkIxtE05zMxDJ1Lqcj2UNSox1usb4Oa5pnxiE2hl3ciC08S+QJPt9VNXxZERcd4+oT6/CnAS17H32cJ+aGq4OoNWu+aGhjakSs4gd22UXWZqjTG4+agc4tsba6j1T8Ee23uk+gJQqg2E0kXQQlFF0d1lyfFlfT/eX/eAlqkaomqQLGzsokanhRgp4SMI4FOUbSnygQ2tOnJAQ+JqS4xpt4DRH5socd4geJt+aosXUcQQxridyATA8loUb2Rmc1CLkyDHVy6Wt/uMgD1Ngsr/AOaswuJGjnMkwWhwBgyCIO0rS06xYxwBYWu+K/aNrCDyN5AnvXnGLaWucxwBIcSTFyZFzzmAVuxwUdkcyUlllqlyX2GxGHzPILWl5JjlJnTXc+C0+HxdAgCG2tsT9D+68wqWiJjvPhGkDafFTARZhgbXIMbC0TYN31zHezPGmFRrh/yenvoUHf5/yChcTw+kG2gidLa+R5Lz1vEKzL5zHKQZPqSAPHZabhvEXVKbXTci/iLFK4afIs0q3SLBuDbOVswLn/CPpMay5ABjvsfC9tLobDYgAQIvrcgz5/rXmjmYgk8+8iRPl6XRTQkYJCy2SSLmNCDI5jTwW06M8LFFhebPqXvs3YfXz7ln+BcP6yrncBlbc97th3DuWvr1oBkNLbam8zyiFZEtjDyR42uGjthrSfvC/wAwOXshmVnatfYz+KdbC0jmoTXk9h9iNI9bNPfy5JXd+UjyF94BAPurCwmp4t09pgdHIsLvkCFMcZSkyKjCDGjgLeFiEMKY++Hsn8IMW5ySj+HNtIqF7dACI0sfFQg6kA7R+YA3BDT5aSosTwmg74qNPxygH1CODQNBCD4nWhhG7rfmoBqyhbSa2QwZWyYH7rGdJMXnxOQfDTEf3G5+g8lsMXXFNjnnRoJ9AvOcM4uLnu1cST5lIyjPKkkXvR/D5qoMWbfz29zPktrhAMwkSJFlnujNCGF34j7D/MrYcBrhlSXNcRBFgSRO9kUh8KqH+Q7jdWnFnOh2lPKABpYAtt6qu4fwxobmqvk27DSJEiRm7yLruPVmmWsLzP4iYF9QDeVbYAitSZBHWNAkby0QDG4hQtX5IqfA2PPZOUR8JnPPOSYiNo81QcS4NlqBj2MfnMNJaLmdCDoVpcNQaHZ4czKSDJcASDydtaxCruJPOJrtZRdLs2Ymew2AdLfqAoQoOK9DcNdr2Ui4G7W5m37jYE3VJR6B0aoJoiszLqWvsPHNK3/GMdUyx2XOAucsGw11IlLwNtMYVxLy3M43kCYGh5jtKcsEoVyjy/FdDXtkMxLsw2qNDvcm3jCy5r1j9lU7IBOZuRrTMRe0+nMr1PiJ+11mA0Ta+p2tus900gUmGBJeBO8ZXbpNToSeOt0ZGnTCma2FECpWFZsnxZOlvvL/ALwTNTgmNUgKxM7Q9qc0pgTgUjCPhdKQFKhwA2PHMUKbWt+8ZP0E+6D4jxqQwUKbi7Jlgu7LTHaMaG8mdbruKYRr3udJknnPggBg3NMtd9F0MbilVnLzd7VdbFbTY9rMrtdz37oPG4aSDGbmFpWVCDALxbTs1BttrCFr1WiJa10i8AsIV1VuYZp+TN4jC0iB9llM3uY8ha6Fr8IaDZxg6G0eY2WpHVEXztPdBHpqmDBh5DWHNytB7z5JtTFua4Zk63AHO+HtAGJAMTykSPdW/COEljSHywWiRDdOZ1WuwXDw1mYnsj4G6A/ic6BOuiusLiC4EBoAA1kFs8uakpGnHCUlcmYKthKgALGhw5mRPd5app+JoDHQbSDJnnH7K14zxDrXFoJy0yWgW7T9Cd7D6lWnDeBjqwXhzHnWDttIIslteiaN6QNwzjtSgzIaQLQSb5g653OnsrGj0wotjO2pTnk4PH+5D1sAKZJNZwAaTpoNiTMc9lgMdiM7rTlFhOvmni/QVGadXser4bj2EqaVac/zsyn1EBHU6dN4IpuB3mlVBPv5rw6rWyglW3AqrX0QTUAcC4XB8RfwIT6qDJtK+T2J4eNKjm2PxMzcokidAjmV2mwcJ9/ReS0OM1qZ7FZ/k4lvobKxodMcQIzFj/6mj5thTuIRZV5R6YSqTidaXxs23nuqCl08P36Xm130I+qdS4oSMzm631IN/GQjqT4LFJPgrOm+My0m0wb1Df8ApFz7ws9hWaAeCd0lxPWYv+VjWx53PufZGdHqGeq0bN7R8tPeEre5lyJymbDA0crWt5ABazgtQCi9jmPAfPaA5iLeHms3QpmwiStM4se2nna8VKIIBY4HKS0tktBsYJ1CeJre2wDxeswNc3M5+YQ1pEZYEakA/spOGcMBoMc0Bzy455cbNB0ABFyN+/fRV3F6wd9mHOcQ6ZeACBGmgKvP4Adg0msdT6sWntl/MuiR6oLkLKji9ItaS5rmEbOcHNOlgZlS4Ki6i2lUzhrqhltpgd97DnqhONtjKSC18xlc7NtqCrn+MdQ+xe8dloJLmdi8WDpn73seRUXIGV3HMY94maZabE07nlebhEcL4g1uGLDTeRJIcAYJ5E+SruOVpuOryOiTTi51AJ906viaFTDtY5r87GOY0tdFnEEnudIEOiRFiEE+Qsq3tzPLrCTYDYAQPks505PYpD+Yn0b/AJWiFMlxJgSSYHisx06d/wCyP6z/APVK/iLN7GaapqYUIUzCsuT4i9L95fv/AETMCfCa1KAsbO0iQFKmBOCUIsp0pqSUrIayoVSdKMc6lh3OZZxtPKZv7K5eUNiqIe0tcJBEFXRaUk2VzutjzXiPGqlVjTLc1mgizjsT3X+ahwfHK9O3WPtbK5xcNb2dMK14j0aqB0MDCNjoY9ELS6OVJl11v7uKK2MfbnLkv8PxXOAcrSPCD7ImlxJrSDBBHg4e6BwnDi0QpTgyszztPYt/S43yi1/9QVcxLMSANmVKbS0d2YQfdHv45VdQcAKec2zUzaDAJAJnMsz/AAid/DQm/Ue0R9N6ZfYF9GlFSoXZKZ7LQ1zjPMtaDvJJAiwVhQ4tRrO+zrMzO2zOY+e5rwCfRZZj3jRx+fzTxinSCQ0kXmLg8wdk8c0HzZUunnHimGdO+LBoFFpc7IA6o4G/8oPOxmPBYenxOmd48QtNXpsfmlpBfqQZ2ib7rP1OjAmW1BHIgj3urYZIexJQmrtAPEK8wAZGs7FWnAqTjmDYtB1A9J1UDuAVZEAOAGrS0+0yrHBYBzBdpBPNNJ3wZ8kq2YZToO5GJuYsOd1P1LbEPBbubEg3sRz09Ufwus2kAHPaHPvDjHZ7s1iSZ9pUfGMQ0wMom5LmBuUu2DiN9SqFk+vRT/0TtLRrK4Oh06wd9DBVw3pASe1T9HbeBH1VG1R4t8NMG+kb+KtV8IqhJp0gnEvz1Hv/ABHTkNh6LVdEMNDHP/EYHgNfc+y8/wAPiXZoMwRP5fVbvofxYO+wfYgE0zz1c4HvTR+QVGp7my4SHdY0saXFpBjw58ld43qzJIrUzqS2T3m4J/QHJVXCsXTaHsqgllQQY1ROLr0w3NTrPEfcidrCCNPNXeC7yVWGy1K7M5LqYMEugEidDG35lX1bh7w+o7LTcyRka2GkN7U9oAX+HfYqp4FhOsfVdlBflcabXaF20j380dUpuaIfSeD+KnEXI2abG99rFBKkF8lTUw5dXYxtnP1DjmymY191d0eKEjKag7Jy/aNAzQBcEOuJMeIKocBTPXOLXBopjOXuFw0AEkjciVfP4wHAEupPBAILg5gPK5BCkeCS5M7xskv7WUNNxkAynxOpN/dQUwIsm445qhzQ3ub8Owmd7ADyTqbQEqCx8LG9OnfaUh/K73I/JbOVh+m7vt2DlTHu535KT+JXPgogpmKEKeksmT4snSfeX7/0SsKkTApGrGztCFPaUi4JQjkoSApY71GQ06jITymlOIQVaYKHfRRhUFQJWRApb8khCmjVNIslsIPkTCxEOamOapYQcsSZVOWJC1Gwg5amFqIyphbdNYKBixPbUI0JUhakcxMpNEcU+Rpxj9DBHeLKNzmkyWwTExYWECycWpCxWrNL2Uy6fG/BwDfDxH5Kt42XANDGZ5MFwIgeXPv0VgGJr2KyPUVyij9FBO42VfC8MQS6ox2w5WGuvNXFNoBaWPc0zqW/DbWRM+ijaSNCUgeU3eTK8nRze6aLylxnE0wCX06g9/aOXJH4fpWP+pSI72kH2MLLCqNx6Jcw5x4q+OdezLPB1EfBusN0hoG4qFh/mBHuLe6tqfFHVGw2sHtPJ8rzfD4lzRAyubrBgjb8h6JK9af+m1pmZaCOff3+ytWRFPcnH5I9N4ZiDQfmDQZkEHcHWUZieJUXg5qJB2g90d2wC8pocTrM+Gq8d0yPQo+j0orjXI/xbHyhFSiFZ15Rpq1IudNgNABy7+ZJJMqVjIVDR6WN+/RI72uB9iB80dR6Q4d33nMP8zT8xI91FFeCzvxfksSsF0ydOK8Kbfm781adJOkBa5raBDwRJcDbU2kXm2iouG4epiq7BUJc5wgkC5DWk+pj3Vc34JKSapAARFFW+J4MzLULQ6m5l25iC14vYbg23VNhzIWbJ8WWdNBxzK/z/QQE5iRgUjQsbOwKkJTgkIgoBETgUgauDO+ECGmKaSlKbKIhyY5qdK5CkQiLEwsU8LoS0QGc1RlqKITSxSg2DFqaGogt0TciFDWD5f16KNzUUGfVRvaoQHDfqlcFIBZK4JrCDOZZNc1TliQtuEUyEAYkcyyJa1NeyylgBslk3KiMqYWokISzVMcxEOYm5U1goFLEskblTFqRzITJ+QNJ7MjFU7wUvWA6gjwKc5iYWJ1lkUT6XFLmJIAw6PA/qBHvcJf4Z20O8CCh3MXHWVYs/tGaf/nQfDaHvYRqCPFLhsS6m4OYSHDQhUPHON1mVA1lQtAaDsR5g22ROD4xLG9blLiLmAN+63JaUvp1GGfStS0plpisXVqTmquIdqLflKZQaBKrKXHKTn5MrheAQQQjnVR90+ypzL6TR0uPIsqcuFYYnNQnWlObUWOjrhgcuBUIcnhyVkHhdCYXLg7mgqCadyaUi5QrOK5cuUIIuK5coyCQmkJVyARqSEq5QI2FG5q5coQjLbJC35LlyFDDnMUYCRcgQXLCQhcuRQSMhMLVy5EhxamFq5ciQaGrnC1kq5QBG4WTSFy5GyDXNUbm2XLkbAUPSDAzDgLx6qhdUJ11AA8pXLl1cMrxpnNyqpsm4fRzPaRb/C1NNq5cs3UO5UaemX02TsCkaEq5ZLNI/KlaFy5Dkg+Eq5chRD//2Q=="/>
          <p:cNvSpPr>
            <a:spLocks noChangeAspect="1" noChangeArrowheads="1"/>
          </p:cNvSpPr>
          <p:nvPr/>
        </p:nvSpPr>
        <p:spPr bwMode="auto">
          <a:xfrm>
            <a:off x="155575" y="-1927225"/>
            <a:ext cx="7153275" cy="4019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0" name="AutoShape 8" descr="data:image/jpeg;base64,/9j/4AAQSkZJRgABAQAAAQABAAD/2wCEAAkGBxQTEhUUExQVFRQVGBcaGBgYGBcZFRwYHBcXHBgaGBccHCggGB0lHBcXITEhJSkrLi4uFx8zODMsNygtLisBCgoKDg0OGxAQGywkHyQsLDQsLCwsLCwsLCwsLCwsLCwsLCwsLCwsLCwsLCwsLCwsLCwsLCwsLCwsLCwsLCwsLP/AABEIAKgBLAMBIgACEQEDEQH/xAAcAAABBQEBAQAAAAAAAAAAAAAEAQIDBQYABwj/xABBEAABAwIEAggDBgUDAgcAAAABAAIRAyEEEjFBBVEGEyJhcYGRoTKxwSNCUtHw8RRicoLhU6LSQ8IHFRYzkrLi/8QAGQEAAgMBAAAAAAAAAAAAAAAAAQIAAwQF/8QAKxEAAgIBAwQBAwQDAQAAAAAAAAECEQMSITEEE0FRMiIzYRSBkbFxwfAF/9oADAMBAAIRAxEAPwCj4XispNN1gdDyP5Fe09GsK3D4Cm0w3MMxm13mfkR6Lw3FU4uF7T0Vx1PF4VtZzSSxoYQZy52tE5RuND59y5/RtNt+Tb1ielBeJ4mwAAAnv0HqVXv4y1tzlHK9vlfyWY4px1nWZKZBfftETp+FugWcqtqnFUyXOcHGDJ0Gp9hPkrsnUpOlyZsfTuStm6xfSEj4WF/o0epM8tkLT6R1v9Jo/un/ALUA90mUgVXfmzQsECydx6sdo/u//KkHGcRFi0eJJ+UKrlT0XWTRyyfknYh6CDxDE/6jR5P/AOSezH4gC9Ueh/5KGVVcTx/3W+ZTqUvZVmePFG2i3qY1+Qn+Jdn2aGiSZ/pPqhqnE8ZScJrVWnYODSD5ELuEBtCl/E1zP+m3cnY+J29VUVcaazzUce0dtgNgO4K+kzCskkrdfwjR4fpnim/F1T/EFp9QY9lZ4bp6P+pQcO9jgfYws/wPAtvWq2pU5N9yPmB+SqsdxPrnl9mtJ7LbCBtPfujVeSPK6tpHpdLpXhyA5xfTB3exwGk6iQvPenfHqja5q0MVUbTJaBlP2MZRpG5M+hUNfFudTGepLRAawkXi2mtgsfxPA4xwacrnRm0OxmBlGljvz70dRE7W5dUenOLGmKa7xIWh6F9OcXiatJrzScx78pEHOBe8xGsLzCqaxBBpSSD90Eic1/8Ad8ld9EsdUw/UZWAkPJIII0cIJMaGdifh2RUtxnVH0OWphCyGE6bOPxUQRGrX+9wjGdMKR1ZUHk0/JysRXZdYnEtZE78lCeIU+ceIKxHEun2H614IfDTEwNB3TP7puG6WYas5obUA7QJzdncRrb9lNW49G8e+FE6ogXcWpvcQx9N0cnA/IprK+YwPGyayB/WJwqIEkhcKylkoP6xdmQYqrjXRsFBL3ryz/wATKvW4nD0BoXZneDe0Z8hC9Eq4peWcYxYdjcQ8iepa1gPImS4Ac7BU5pfSWY42wDiVbNVPJsAfX9dyiUTDNzqbp4K5EpW7OrGNKix4fhQ8Ok30HjzUp4b/ADj0Vdh8XkdOxsUQ7iM9w91bjjGS4KMspRewdSwjBqZPfp6IwVmEZSBHIgQqmm8m4UvVnVXKCWyRnc2/ITX4ex3wHKeWo/wqqowtMEQVaNdI3EJ/8Q3c+0/RVzwJvbYshna53KktkQiuE9IquFIaS51Nraga0HKAakBz9LmJiVFVpwfl4IfE0cw71gxzcHaOk4qapnY9nw1aZ0gg9235FaXgtYVGdbvGXwJ19p9VleF17mk7Q/DPPceB+cLWcNwgpUWs3MvP92n+0BWxfsrmgqUoTEoKexR4KkpFQSpcLiKTXgVXFrddCZ5C2isx7uhMk1CNsuOH4b77tNp08T3D3RGM4gxtNz6jG5R8MgFzuXdf2F0G/iNF+tVmQXI0mNBlOwGyzvHuKZ3B7uyzRjTsPxEfiOq37RWxzMmTVuCYys6oS4wATZos0bDKNOfoVBGUqenXgiXWAMDuO3dMn9FNcxmu3Od45KuzO4hGJx7qlEU3OhjTppO/nzus3xPFBjZ8gOaOxlUAE2a0ewHNZA1nYmtDRrZo5DmfmfBS7Epy/YvOBhz3dY64Z/udsPDc93ir2rmNNzplxne/efUoOnRY1jaYEtadT978RIjc99rBJXd2iQSBvcCRsBcECIF9UyY8IxfkiwVSt10vzDsi9ogwRoY0jwVh/HAnWR3nwvdRYio+o2QAJbe4Ecx7AKur0HNF99IIMpluO0n5NIx9MiAbDeB7DVI6o0GM1j4/ms81hDALlxN4vE6wka5+aO0ADeZUT2sV/hhWN4DRqOLsz8ziScrvoQYQ1Do9TY6Q9+2sHTwhGBpiZEWtvqpWVRYZZ+Il2a8DKdI5SBfc9yGoRTk9jNcZ6PZHOqGoO06YymRN4sTojejGdjHdp3xczyCOfXJJnU39U5pTx9hc5NUWLOIVRlPXuaAT2cxvy70dS45UgjrSTMyS0iI+GDqZ3Wccczw39X/b3VmcEzl7qzTa5LIbchuH6UVy4tiwm5aIMeQRlbj+Ja0O6pjhvqPDSfVUTuHt2JTXYExAeY5bIqL9jNmho9I3vactGSYuHjfSARfdYIMc4OEOzOqOe8kak/CB3AAeisMe+rRpuc2pEAe2mqybq1Wqxpe4mCbg5TyGipyxvaXA8NS3i9/8F3khPhN4ZjHUKbcgaS8Ay7MXAtc64IMiZGvJPFYveXENBOzRA2FlgyY4pNo04+om5qMq/gFxLJC7APlwa7VGPpoZ+HvIsRoVXiy6Wa8mPWqNJTwvZEbKdtG2yD4XxCRlcYd7HvVph8rjBdH62K6sZRkrRypRlF0yB79o+XyULsMToDHgVfUMKxugE8zdTSq5JMdWZmpRLmxuLj8lXq9Vdj6MHMNDr4rhyXk6mKfhlc3h3WVWAfecJ7hufSVsaz5JP67lU8BpXe/kIHi7X2B9VZFWQb0jz5OXSklJKexSajh3vkMEm2ugmYn0VLjy4VHCr8YMHui1otC0PBKFJ1UtqucwPaRma8tvqJ2ixHmFkulWMZhq2SjFVsXJIN50mIK149Kiq8nJ6tylKnwgtzhZwEdxMydyNIHddOouJJzOIAaS0m83vtpqs63pV+KkfIgj3U1PpJQPxBw8W/8AFWqzNZa0jmLhlLSNyQR36C37JK7rxysg28YouENe0SecfNCcY4oKdOWkFxs2835nwQ3A99kVfSjiUnqm6CC+OezfqVZdFsAKbC91nv0mbMsdtC75eKoeA4A1qmZ92tMuncnbzW3w4cXtaGg5uYMAze4PKD5p/Az2+mJdYrGuq0i1lFuwBBaQ0DZvZBG17qgwGHNGu19ei6o0SYbBBO0zaB9AtSyiGtDRYBI6oGNc9xgNBJPcEO4zTHFW97me43jqdQ020aJpXJeS1rS7k3sk21J8kNjOsDoa05WgNg3mOfeRZWvB2mo59ZxJDj2QRAFht3C3qjzQH4QL+CmsCi3uZttBzn3AADblupdH69kmKqta7KA4XiSJBtOqseLP6tzBTaZdqZMAafX2KAxLu+55aEc9OcjyU1IoyqrtEQcn5oYTzt5C5/7fdRPsYBnwQXSTEZKZaNYy+Z+L6+iH4M8UAcNxZfUc4k5SbcgPDwV5iKrS005ymxkfEI01FpWbwRDWtG+6MfUsTyCbX4NC2YLh+JubiCGGWAwB4Wn6rUM4oeSzXD8KLui8qxykJ+41waNKLpnEm7hSDHMO6oA5c9OsrBoRP0lxM0i1pmSBZUeIGWmANBAVg5C8Qw5yj1SSnYYqhjDp/S35T9VYYHU+Cr2i/kPkEbhDBWXM9mDD95B6aQkDk6VgOwRkQZGoVnhsXmaRo4/qQgCmlsXFiFfizuDKcuJTRdYHiNWmcrwXt8LjwO60FHEMcJDh52KyWE4vltUEjmPqFafxNN121WAd5APodFujlhLdMwyxSjyiQpCAQQbgogNHJS0mSQBuuYkjUrG4WjkptbuZcfPT2A9UsqXEPBcSNPyUUovY08iSmvfAkpKtQNElBYxlQxLC0HTl68+5WY8TmZepz9tVHlhXDOLhlQksDpFuYIuI7uaquNsbXqPqOa0ZjMNsL9wNuabUYyo0Na+SNmm94mDsY5hFVsCSGhkG173nvPst9UqOXpbXsqqfRnrGlzKdQgGCWiRP1VZiuCBsy4ty6hwgjxWywfGqlIZOxLAW6XbuTZ0E3nxKxnH+JZqzWtMszdtxMkkzqNUfGwnbRVMoNM9oCOc389kjuES7sua49zh9YVu3ANOmU+BhOfwqLkED1HqhqYUpR4JuEO6mnkcxtidyHeZkg8tNAuf0lFN5DQ9hG4yPBmOYHtyUWIMNsql1M7+6ikvIE0nZqKHTX8Rb503j3aXBOx/HmVmhoNPtTnmoBp8IaDBN73WVGHbFxdOpYEOIAtPf3317kaiy3vp7Wb/B8YpBgaG1GgDdsj1bIRQ4jTcDke0kXg2MDUwY2lefDgZB7JjvgxrpI338krcPiB8NQuvEZs28fCZ+WiPbTLFlot8U41apcHTmIDYkW2/XeVLUN7aCw8Bv56+ap8NxauyJbTdHNrZuY+7Hgph0jbbPhx/a5zfYyl7bvkolBy3LXDi8nRon0094Hmszx+qXVWs/CJPif8fNWB6S0btyVGzF+y4eGoP7KqwoL6j6h3P69oQpp7ixhp5HUmqTFVIaBzPyv+SJFJBY6oA6+gj319oUW5ZjVyLPC2a3w+alc8nVADEuBGZsNO42RgTGgVcOSRIoEaUFxGqRAm10e/mq3H3e0eHzQISfePiiqCFB7R8T80TRVGXhiYPvIMYVKCh2lStKws7BKuTQnBCyDKjJUJoooBLkUshomd5ReE0c7kIHif8AEoJtE8ijwzLTA0MzHsPl7p0jPBbg2JrhjS5xgBVXD+kFOpmmGQbSbHwRnGcJ1lJze6R4/qVhsBTuKbGNqOaNASC6BJixWjDhjNOxM2WUJGrfxDM8FpByEECRrsSth0iwtZ9EOZUb1LmioGhgEkt3JNjcjYLyDheK7fWsZ2c2WpPJ926G8GwPJazGcaqvpdTneGAQASckcvhzLQvpjpic6V6m5eSrwfGKFN8zlG/ZI+Ss+HcRoPcAK0Oc4AEESGl3LU6mwWUfw9xJADTB2I+RhCDD30hMpFWujf8ATLBU8Phc1EnrM4FTcQ6YfmnWbR/NK86osJPeV6bx3pHSxOEykE1HsAdaBni5nxErHcN4eRffZBy3dBnXslwdDK2PVEwn9TCN4Vwx1eq2m3fU8huUtMX8IroSGmDqF6Q/obhzYZgRuHX85lVmI6HMBhtZzdfjZb/5CAn0Md4pGOw2CpzLj5XUz6B7QaA0vMaAADxhX9TohW1Y+k8dzoPuI90O7g2KpiOpdAv2QHz6SjTFUXHwUApVmy0nswA2wAJPO2mqkbwwOrUaeUnM5jX8zLgCB5FGYxzw67SzuIg+4U+Axwp1G1QXZ2mbgOE+osoJNRkwrpl0Sp4dodSzFpBLg46RA25yFiBSjQQvTMbjHY6kWPAYA6zmzJGsQdBp6LM8W4IKLc2ee6NdNEqxqLtF2WLmtuDLPogmTsrfCYBwpl2WwEnQECdcpvHfEJKdIEiBJOi0rqGJxMhxFNsQTkGZ3d/mE27KceNPmzNCFRVBnJPM/sttW6LVQLFjvMj5hUVXo1iGuJNF5Bv2HMt4NuikXYlobtA1FocyOViDe2yFdhy2YdA2kkIxtE05zMxDJ1Lqcj2UNSox1usb4Oa5pnxiE2hl3ciC08S+QJPt9VNXxZERcd4+oT6/CnAS17H32cJ+aGq4OoNWu+aGhjakSs4gd22UXWZqjTG4+agc4tsba6j1T8Ee23uk+gJQqg2E0kXQQlFF0d1lyfFlfT/eX/eAlqkaomqQLGzsokanhRgp4SMI4FOUbSnygQ2tOnJAQ+JqS4xpt4DRH5socd4geJt+aosXUcQQxridyATA8loUb2Rmc1CLkyDHVy6Wt/uMgD1Ngsr/AOaswuJGjnMkwWhwBgyCIO0rS06xYxwBYWu+K/aNrCDyN5AnvXnGLaWucxwBIcSTFyZFzzmAVuxwUdkcyUlllqlyX2GxGHzPILWl5JjlJnTXc+C0+HxdAgCG2tsT9D+68wqWiJjvPhGkDafFTARZhgbXIMbC0TYN31zHezPGmFRrh/yenvoUHf5/yChcTw+kG2gidLa+R5Lz1vEKzL5zHKQZPqSAPHZabhvEXVKbXTci/iLFK4afIs0q3SLBuDbOVswLn/CPpMay5ABjvsfC9tLobDYgAQIvrcgz5/rXmjmYgk8+8iRPl6XRTQkYJCy2SSLmNCDI5jTwW06M8LFFhebPqXvs3YfXz7ln+BcP6yrncBlbc97th3DuWvr1oBkNLbam8zyiFZEtjDyR42uGjthrSfvC/wAwOXshmVnatfYz+KdbC0jmoTXk9h9iNI9bNPfy5JXd+UjyF94BAPurCwmp4t09pgdHIsLvkCFMcZSkyKjCDGjgLeFiEMKY++Hsn8IMW5ySj+HNtIqF7dACI0sfFQg6kA7R+YA3BDT5aSosTwmg74qNPxygH1CODQNBCD4nWhhG7rfmoBqyhbSa2QwZWyYH7rGdJMXnxOQfDTEf3G5+g8lsMXXFNjnnRoJ9AvOcM4uLnu1cST5lIyjPKkkXvR/D5qoMWbfz29zPktrhAMwkSJFlnujNCGF34j7D/MrYcBrhlSXNcRBFgSRO9kUh8KqH+Q7jdWnFnOh2lPKABpYAtt6qu4fwxobmqvk27DSJEiRm7yLruPVmmWsLzP4iYF9QDeVbYAitSZBHWNAkby0QDG4hQtX5IqfA2PPZOUR8JnPPOSYiNo81QcS4NlqBj2MfnMNJaLmdCDoVpcNQaHZ4czKSDJcASDydtaxCruJPOJrtZRdLs2Ymew2AdLfqAoQoOK9DcNdr2Ui4G7W5m37jYE3VJR6B0aoJoiszLqWvsPHNK3/GMdUyx2XOAucsGw11IlLwNtMYVxLy3M43kCYGh5jtKcsEoVyjy/FdDXtkMxLsw2qNDvcm3jCy5r1j9lU7IBOZuRrTMRe0+nMr1PiJ+11mA0Ta+p2tus900gUmGBJeBO8ZXbpNToSeOt0ZGnTCma2FECpWFZsnxZOlvvL/ALwTNTgmNUgKxM7Q9qc0pgTgUjCPhdKQFKhwA2PHMUKbWt+8ZP0E+6D4jxqQwUKbi7Jlgu7LTHaMaG8mdbruKYRr3udJknnPggBg3NMtd9F0MbilVnLzd7VdbFbTY9rMrtdz37oPG4aSDGbmFpWVCDALxbTs1BttrCFr1WiJa10i8AsIV1VuYZp+TN4jC0iB9llM3uY8ha6Fr8IaDZxg6G0eY2WpHVEXztPdBHpqmDBh5DWHNytB7z5JtTFua4Zk63AHO+HtAGJAMTykSPdW/COEljSHywWiRDdOZ1WuwXDw1mYnsj4G6A/ic6BOuiusLiC4EBoAA1kFs8uakpGnHCUlcmYKthKgALGhw5mRPd5app+JoDHQbSDJnnH7K14zxDrXFoJy0yWgW7T9Cd7D6lWnDeBjqwXhzHnWDttIIslteiaN6QNwzjtSgzIaQLQSb5g653OnsrGj0wotjO2pTnk4PH+5D1sAKZJNZwAaTpoNiTMc9lgMdiM7rTlFhOvmni/QVGadXser4bj2EqaVac/zsyn1EBHU6dN4IpuB3mlVBPv5rw6rWyglW3AqrX0QTUAcC4XB8RfwIT6qDJtK+T2J4eNKjm2PxMzcokidAjmV2mwcJ9/ReS0OM1qZ7FZ/k4lvobKxodMcQIzFj/6mj5thTuIRZV5R6YSqTidaXxs23nuqCl08P36Xm130I+qdS4oSMzm631IN/GQjqT4LFJPgrOm+My0m0wb1Df8ApFz7ws9hWaAeCd0lxPWYv+VjWx53PufZGdHqGeq0bN7R8tPeEre5lyJymbDA0crWt5ABazgtQCi9jmPAfPaA5iLeHms3QpmwiStM4se2nna8VKIIBY4HKS0tktBsYJ1CeJre2wDxeswNc3M5+YQ1pEZYEakA/spOGcMBoMc0Bzy455cbNB0ABFyN+/fRV3F6wd9mHOcQ6ZeACBGmgKvP4Adg0msdT6sWntl/MuiR6oLkLKji9ItaS5rmEbOcHNOlgZlS4Ki6i2lUzhrqhltpgd97DnqhONtjKSC18xlc7NtqCrn+MdQ+xe8dloJLmdi8WDpn73seRUXIGV3HMY94maZabE07nlebhEcL4g1uGLDTeRJIcAYJ5E+SruOVpuOryOiTTi51AJ906viaFTDtY5r87GOY0tdFnEEnudIEOiRFiEE+Qsq3tzPLrCTYDYAQPks505PYpD+Yn0b/AJWiFMlxJgSSYHisx06d/wCyP6z/APVK/iLN7GaapqYUIUzCsuT4i9L95fv/AETMCfCa1KAsbO0iQFKmBOCUIsp0pqSUrIayoVSdKMc6lh3OZZxtPKZv7K5eUNiqIe0tcJBEFXRaUk2VzutjzXiPGqlVjTLc1mgizjsT3X+ahwfHK9O3WPtbK5xcNb2dMK14j0aqB0MDCNjoY9ELS6OVJl11v7uKK2MfbnLkv8PxXOAcrSPCD7ImlxJrSDBBHg4e6BwnDi0QpTgyszztPYt/S43yi1/9QVcxLMSANmVKbS0d2YQfdHv45VdQcAKec2zUzaDAJAJnMsz/AAid/DQm/Ue0R9N6ZfYF9GlFSoXZKZ7LQ1zjPMtaDvJJAiwVhQ4tRrO+zrMzO2zOY+e5rwCfRZZj3jRx+fzTxinSCQ0kXmLg8wdk8c0HzZUunnHimGdO+LBoFFpc7IA6o4G/8oPOxmPBYenxOmd48QtNXpsfmlpBfqQZ2ib7rP1OjAmW1BHIgj3urYZIexJQmrtAPEK8wAZGs7FWnAqTjmDYtB1A9J1UDuAVZEAOAGrS0+0yrHBYBzBdpBPNNJ3wZ8kq2YZToO5GJuYsOd1P1LbEPBbubEg3sRz09Ufwus2kAHPaHPvDjHZ7s1iSZ9pUfGMQ0wMom5LmBuUu2DiN9SqFk+vRT/0TtLRrK4Oh06wd9DBVw3pASe1T9HbeBH1VG1R4t8NMG+kb+KtV8IqhJp0gnEvz1Hv/ABHTkNh6LVdEMNDHP/EYHgNfc+y8/wAPiXZoMwRP5fVbvofxYO+wfYgE0zz1c4HvTR+QVGp7my4SHdY0saXFpBjw58ld43qzJIrUzqS2T3m4J/QHJVXCsXTaHsqgllQQY1ROLr0w3NTrPEfcidrCCNPNXeC7yVWGy1K7M5LqYMEugEidDG35lX1bh7w+o7LTcyRka2GkN7U9oAX+HfYqp4FhOsfVdlBflcabXaF20j380dUpuaIfSeD+KnEXI2abG99rFBKkF8lTUw5dXYxtnP1DjmymY191d0eKEjKag7Jy/aNAzQBcEOuJMeIKocBTPXOLXBopjOXuFw0AEkjciVfP4wHAEupPBAILg5gPK5BCkeCS5M7xskv7WUNNxkAynxOpN/dQUwIsm445qhzQ3ub8Owmd7ADyTqbQEqCx8LG9OnfaUh/K73I/JbOVh+m7vt2DlTHu535KT+JXPgogpmKEKeksmT4snSfeX7/0SsKkTApGrGztCFPaUi4JQjkoSApY71GQ06jITymlOIQVaYKHfRRhUFQJWRApb8khCmjVNIslsIPkTCxEOamOapYQcsSZVOWJC1Gwg5amFqIyphbdNYKBixPbUI0JUhakcxMpNEcU+Rpxj9DBHeLKNzmkyWwTExYWECycWpCxWrNL2Uy6fG/BwDfDxH5Kt42XANDGZ5MFwIgeXPv0VgGJr2KyPUVyij9FBO42VfC8MQS6ox2w5WGuvNXFNoBaWPc0zqW/DbWRM+ijaSNCUgeU3eTK8nRze6aLylxnE0wCX06g9/aOXJH4fpWP+pSI72kH2MLLCqNx6Jcw5x4q+OdezLPB1EfBusN0hoG4qFh/mBHuLe6tqfFHVGw2sHtPJ8rzfD4lzRAyubrBgjb8h6JK9af+m1pmZaCOff3+ytWRFPcnH5I9N4ZiDQfmDQZkEHcHWUZieJUXg5qJB2g90d2wC8pocTrM+Gq8d0yPQo+j0orjXI/xbHyhFSiFZ15Rpq1IudNgNABy7+ZJJMqVjIVDR6WN+/RI72uB9iB80dR6Q4d33nMP8zT8xI91FFeCzvxfksSsF0ydOK8Kbfm781adJOkBa5raBDwRJcDbU2kXm2iouG4epiq7BUJc5wgkC5DWk+pj3Vc34JKSapAARFFW+J4MzLULQ6m5l25iC14vYbg23VNhzIWbJ8WWdNBxzK/z/QQE5iRgUjQsbOwKkJTgkIgoBETgUgauDO+ECGmKaSlKbKIhyY5qdK5CkQiLEwsU8LoS0QGc1RlqKITSxSg2DFqaGogt0TciFDWD5f16KNzUUGfVRvaoQHDfqlcFIBZK4JrCDOZZNc1TliQtuEUyEAYkcyyJa1NeyylgBslk3KiMqYWokISzVMcxEOYm5U1goFLEskblTFqRzITJ+QNJ7MjFU7wUvWA6gjwKc5iYWJ1lkUT6XFLmJIAw6PA/qBHvcJf4Z20O8CCh3MXHWVYs/tGaf/nQfDaHvYRqCPFLhsS6m4OYSHDQhUPHON1mVA1lQtAaDsR5g22ROD4xLG9blLiLmAN+63JaUvp1GGfStS0plpisXVqTmquIdqLflKZQaBKrKXHKTn5MrheAQQQjnVR90+ypzL6TR0uPIsqcuFYYnNQnWlObUWOjrhgcuBUIcnhyVkHhdCYXLg7mgqCadyaUi5QrOK5cuUIIuK5coyCQmkJVyARqSEq5QI2FG5q5coQjLbJC35LlyFDDnMUYCRcgQXLCQhcuRQSMhMLVy5EhxamFq5ciQaGrnC1kq5QBG4WTSFy5GyDXNUbm2XLkbAUPSDAzDgLx6qhdUJ11AA8pXLl1cMrxpnNyqpsm4fRzPaRb/C1NNq5cs3UO5UaemX02TsCkaEq5ZLNI/KlaFy5Dkg+Eq5chRD//2Q=="/>
          <p:cNvSpPr>
            <a:spLocks noChangeAspect="1" noChangeArrowheads="1"/>
          </p:cNvSpPr>
          <p:nvPr/>
        </p:nvSpPr>
        <p:spPr bwMode="auto">
          <a:xfrm>
            <a:off x="155575" y="-1927225"/>
            <a:ext cx="7153275" cy="4019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4" name="Gruppo 23"/>
          <p:cNvGrpSpPr/>
          <p:nvPr/>
        </p:nvGrpSpPr>
        <p:grpSpPr>
          <a:xfrm>
            <a:off x="2195736" y="1916832"/>
            <a:ext cx="1656184" cy="1642549"/>
            <a:chOff x="2483768" y="2623662"/>
            <a:chExt cx="3096344" cy="2772103"/>
          </a:xfrm>
        </p:grpSpPr>
        <p:pic>
          <p:nvPicPr>
            <p:cNvPr id="18448" name="Picture 16" descr="Rock2 base top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83768" y="2623662"/>
              <a:ext cx="3096344" cy="2322258"/>
            </a:xfrm>
            <a:prstGeom prst="rect">
              <a:avLst/>
            </a:prstGeom>
            <a:noFill/>
          </p:spPr>
        </p:pic>
        <p:sp>
          <p:nvSpPr>
            <p:cNvPr id="23" name="CasellaDiTesto 22"/>
            <p:cNvSpPr txBox="1"/>
            <p:nvPr/>
          </p:nvSpPr>
          <p:spPr>
            <a:xfrm>
              <a:off x="2986333" y="4824393"/>
              <a:ext cx="2451720" cy="571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Rock2Board</a:t>
              </a:r>
              <a:endParaRPr lang="en-GB" sz="1400" dirty="0"/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1907704" y="3717032"/>
            <a:ext cx="2376264" cy="1994738"/>
            <a:chOff x="2195736" y="3717032"/>
            <a:chExt cx="2376264" cy="1994738"/>
          </a:xfrm>
        </p:grpSpPr>
        <p:pic>
          <p:nvPicPr>
            <p:cNvPr id="18450" name="Picture 18" descr="http://www.allwinnertech.com/uploads/allimg/141105/7-1411051421060-L.png"/>
            <p:cNvPicPr>
              <a:picLocks noChangeAspect="1" noChangeArrowheads="1"/>
            </p:cNvPicPr>
            <p:nvPr/>
          </p:nvPicPr>
          <p:blipFill>
            <a:blip r:embed="rId8" cstate="print"/>
            <a:srcRect l="13636" t="8038" r="11364"/>
            <a:stretch>
              <a:fillRect/>
            </a:stretch>
          </p:blipFill>
          <p:spPr bwMode="auto">
            <a:xfrm>
              <a:off x="2195736" y="3717032"/>
              <a:ext cx="2376264" cy="1944216"/>
            </a:xfrm>
            <a:prstGeom prst="rect">
              <a:avLst/>
            </a:prstGeom>
            <a:noFill/>
          </p:spPr>
        </p:pic>
        <p:sp>
          <p:nvSpPr>
            <p:cNvPr id="26" name="CasellaDiTesto 25"/>
            <p:cNvSpPr txBox="1"/>
            <p:nvPr/>
          </p:nvSpPr>
          <p:spPr>
            <a:xfrm>
              <a:off x="2699792" y="5373216"/>
              <a:ext cx="13161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CubieBoard</a:t>
              </a:r>
              <a:endParaRPr lang="en-GB" sz="1400" dirty="0"/>
            </a:p>
          </p:txBody>
        </p:sp>
      </p:grpSp>
      <p:sp>
        <p:nvSpPr>
          <p:cNvPr id="28" name="Rettangolo 27"/>
          <p:cNvSpPr/>
          <p:nvPr/>
        </p:nvSpPr>
        <p:spPr>
          <a:xfrm>
            <a:off x="827584" y="6021288"/>
            <a:ext cx="4598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http://elinux.org/Development_Platforms</a:t>
            </a:r>
            <a:endParaRPr lang="en-GB" dirty="0"/>
          </a:p>
        </p:txBody>
      </p:sp>
      <p:grpSp>
        <p:nvGrpSpPr>
          <p:cNvPr id="7" name="Gruppo 6"/>
          <p:cNvGrpSpPr/>
          <p:nvPr/>
        </p:nvGrpSpPr>
        <p:grpSpPr>
          <a:xfrm>
            <a:off x="4410255" y="3759573"/>
            <a:ext cx="2177969" cy="1947538"/>
            <a:chOff x="4410255" y="3759573"/>
            <a:chExt cx="2177969" cy="1947538"/>
          </a:xfrm>
        </p:grpSpPr>
        <p:pic>
          <p:nvPicPr>
            <p:cNvPr id="1026" name="Picture 2" descr="http://i.ytimg.com/vi/7RZJOpeSEUQ/hqdefaul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176" y="3759573"/>
              <a:ext cx="2069222" cy="155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sellaDiTesto 32"/>
            <p:cNvSpPr txBox="1"/>
            <p:nvPr/>
          </p:nvSpPr>
          <p:spPr>
            <a:xfrm>
              <a:off x="4410255" y="5368557"/>
              <a:ext cx="2177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Arndale</a:t>
              </a:r>
              <a:r>
                <a:rPr lang="en-GB" sz="1600" dirty="0" smtClean="0"/>
                <a:t> OCTA Board</a:t>
              </a:r>
              <a:endParaRPr lang="en-GB" sz="1400" dirty="0"/>
            </a:p>
          </p:txBody>
        </p:sp>
      </p:grpSp>
      <p:sp>
        <p:nvSpPr>
          <p:cNvPr id="34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specs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722850"/>
              </p:ext>
            </p:extLst>
          </p:nvPr>
        </p:nvGraphicFramePr>
        <p:xfrm>
          <a:off x="35496" y="1124744"/>
          <a:ext cx="8424937" cy="4869991"/>
        </p:xfrm>
        <a:graphic>
          <a:graphicData uri="http://schemas.openxmlformats.org/drawingml/2006/table">
            <a:tbl>
              <a:tblPr/>
              <a:tblGrid>
                <a:gridCol w="1839869"/>
                <a:gridCol w="1173001"/>
                <a:gridCol w="947570"/>
                <a:gridCol w="1944216"/>
                <a:gridCol w="936104"/>
                <a:gridCol w="936104"/>
                <a:gridCol w="648073"/>
              </a:tblGrid>
              <a:tr h="214079">
                <a:tc rowSpan="2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BOARD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</a:t>
                      </a:r>
                      <a:endParaRPr lang="it-IT" sz="8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GFLOPS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(CPU+GPU)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Eth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Model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ARM IP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GPU IP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DSP IP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19447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FREESCALE (Embedded SoC)</a:t>
                      </a:r>
                      <a:endParaRPr lang="en-US" sz="120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SABRE Board</a:t>
                      </a:r>
                      <a:endParaRPr lang="en-US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Freescale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i.MX6Q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ARM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A9(4)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Vivante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GC2100 (19.2GFlops)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200"/>
                        <a:t> </a:t>
                      </a:r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  <a:endParaRPr lang="it-IT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1Gb</a:t>
                      </a:r>
                      <a:endParaRPr lang="it-IT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05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ARNDALE </a:t>
                      </a:r>
                      <a:endParaRPr lang="it-IT" sz="120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(Mobile SoC)</a:t>
                      </a:r>
                      <a:endParaRPr lang="it-IT" sz="120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Octa Board</a:t>
                      </a:r>
                      <a:endParaRPr lang="it-IT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Samsung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Exynos 5420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ARM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A15(4)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A7(4)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ARM 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Mali-T628 MP6 (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110Gflops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200"/>
                        <a:t> </a:t>
                      </a:r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115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10/100</a:t>
                      </a:r>
                      <a:endParaRPr lang="it-IT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447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HARDKERNEL</a:t>
                      </a:r>
                      <a:endParaRPr lang="it-IT" sz="1200" dirty="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(Mobile SoC)</a:t>
                      </a:r>
                      <a:endParaRPr lang="it-IT" sz="1200" dirty="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Odroid-XU-E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Samsung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Exynos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5410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ARM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A15(4) 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A7(4)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Imagination Technologies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PowerVR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SGX544MP3  (51.1 </a:t>
                      </a:r>
                      <a:r>
                        <a:rPr lang="fr-FR" sz="12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Gflops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fr-FR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200" dirty="0"/>
                        <a:t> </a:t>
                      </a:r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10/100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447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HARDKERNEL</a:t>
                      </a:r>
                      <a:endParaRPr lang="it-IT" sz="1200" dirty="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(Mobile SoC)</a:t>
                      </a:r>
                      <a:endParaRPr lang="it-IT" sz="1200" dirty="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Odroid-XU3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Samsung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Exynos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5422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ARM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A15(4) 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A7(4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) </a:t>
                      </a:r>
                      <a:r>
                        <a:rPr lang="it-IT" sz="1200" b="1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(HMP)</a:t>
                      </a:r>
                      <a:endParaRPr lang="it-IT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ARM Mali-T628 MP6 </a:t>
                      </a: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(110</a:t>
                      </a:r>
                      <a:r>
                        <a:rPr lang="fr-FR" sz="12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fr-FR" sz="1200" b="1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Gflops</a:t>
                      </a:r>
                      <a:r>
                        <a:rPr lang="fr-FR" sz="12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fr-FR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200" dirty="0"/>
                        <a:t> </a:t>
                      </a:r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130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10/100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05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NTRINSIC</a:t>
                      </a:r>
                      <a:endParaRPr lang="it-IT" sz="120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(Mobile SoC)</a:t>
                      </a:r>
                      <a:endParaRPr lang="it-IT" sz="120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DragonBoard</a:t>
                      </a:r>
                      <a:endParaRPr lang="it-IT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Qualcomm 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Snapdragon 800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Qualcomm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Krait(4)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Qualcomm</a:t>
                      </a:r>
                      <a:endParaRPr lang="it-IT" sz="1200" dirty="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Adreno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330 (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130Gflops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it-IT" sz="1200" dirty="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200"/>
                        <a:t> </a:t>
                      </a:r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145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1Gb</a:t>
                      </a:r>
                      <a:endParaRPr lang="it-IT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447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TI</a:t>
                      </a:r>
                      <a:endParaRPr lang="it-IT" sz="120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(Embedded SoC)</a:t>
                      </a:r>
                      <a:endParaRPr lang="it-IT" sz="1200"/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EVMK2H</a:t>
                      </a:r>
                      <a:endParaRPr lang="it-IT" sz="120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525252"/>
                          </a:solidFill>
                          <a:latin typeface="Arial"/>
                        </a:rPr>
                        <a:t>TI Keystone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525252"/>
                          </a:solidFill>
                          <a:latin typeface="Arial"/>
                        </a:rPr>
                        <a:t>66AK2H14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ARM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A15(2)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it-IT" sz="1200"/>
                        <a:t/>
                      </a:r>
                      <a:br>
                        <a:rPr lang="it-IT" sz="1200"/>
                      </a:br>
                      <a:r>
                        <a:rPr lang="it-IT" sz="1200"/>
                        <a:t/>
                      </a:r>
                      <a:br>
                        <a:rPr lang="it-IT" sz="1200"/>
                      </a:b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TI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MS320C66x</a:t>
                      </a:r>
                      <a:endParaRPr lang="it-IT" sz="1200"/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(189Gflops)</a:t>
                      </a:r>
                      <a:endParaRPr lang="it-IT" sz="1200"/>
                    </a:p>
                  </a:txBody>
                  <a:tcPr marL="13161" marR="13161" marT="43869" marB="438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210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1Gb (10Gb)</a:t>
                      </a:r>
                      <a:endParaRPr lang="it-IT" sz="1200" dirty="0"/>
                    </a:p>
                  </a:txBody>
                  <a:tcPr marL="13161" marR="13161" marT="43869" marB="438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3347864" y="6095037"/>
            <a:ext cx="312040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accent1"/>
                </a:solidFill>
              </a:rPr>
              <a:t>TDP </a:t>
            </a:r>
            <a:r>
              <a:rPr lang="it-IT" b="1" dirty="0" err="1" smtClean="0">
                <a:solidFill>
                  <a:schemeClr val="accent1"/>
                </a:solidFill>
              </a:rPr>
              <a:t>between</a:t>
            </a:r>
            <a:r>
              <a:rPr lang="pl-PL" b="1" dirty="0" smtClean="0">
                <a:solidFill>
                  <a:schemeClr val="accent1"/>
                </a:solidFill>
              </a:rPr>
              <a:t> 5W </a:t>
            </a:r>
            <a:r>
              <a:rPr lang="it-IT" b="1" dirty="0" smtClean="0">
                <a:solidFill>
                  <a:schemeClr val="accent1"/>
                </a:solidFill>
              </a:rPr>
              <a:t>and</a:t>
            </a:r>
            <a:r>
              <a:rPr lang="pl-PL" b="1" dirty="0" smtClean="0">
                <a:solidFill>
                  <a:schemeClr val="accent1"/>
                </a:solidFill>
              </a:rPr>
              <a:t> 1</a:t>
            </a:r>
            <a:r>
              <a:rPr lang="it-IT" b="1" dirty="0" smtClean="0">
                <a:solidFill>
                  <a:schemeClr val="accent1"/>
                </a:solidFill>
              </a:rPr>
              <a:t>5</a:t>
            </a:r>
            <a:r>
              <a:rPr lang="pl-PL" b="1" dirty="0" smtClean="0">
                <a:solidFill>
                  <a:schemeClr val="accent1"/>
                </a:solidFill>
              </a:rPr>
              <a:t>W</a:t>
            </a:r>
            <a:endParaRPr lang="it-IT" b="1" dirty="0" smtClean="0">
              <a:solidFill>
                <a:schemeClr val="accent1"/>
              </a:solidFill>
            </a:endParaRPr>
          </a:p>
          <a:p>
            <a:r>
              <a:rPr lang="it-IT" sz="1600" b="1" dirty="0" smtClean="0">
                <a:solidFill>
                  <a:schemeClr val="accent1"/>
                </a:solidFill>
              </a:rPr>
              <a:t>   (EVMK2H &gt; 15W)</a:t>
            </a:r>
            <a:endParaRPr lang="pl-PL" sz="1600" dirty="0">
              <a:solidFill>
                <a:schemeClr val="accent1"/>
              </a:solidFill>
            </a:endParaRP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ages.bit-tech.net/news_images/2014/03/nvidia-jetson-k1/article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07" y="3753036"/>
            <a:ext cx="3672408" cy="3060340"/>
          </a:xfrm>
          <a:prstGeom prst="rect">
            <a:avLst/>
          </a:prstGeom>
          <a:noFill/>
        </p:spPr>
      </p:pic>
      <p:grpSp>
        <p:nvGrpSpPr>
          <p:cNvPr id="15" name="Gruppo 14"/>
          <p:cNvGrpSpPr/>
          <p:nvPr/>
        </p:nvGrpSpPr>
        <p:grpSpPr>
          <a:xfrm>
            <a:off x="251520" y="242235"/>
            <a:ext cx="7084516" cy="4122870"/>
            <a:chOff x="251520" y="242235"/>
            <a:chExt cx="7084516" cy="412287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374697"/>
              <a:ext cx="6944608" cy="3918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CasellaDiTesto 4"/>
            <p:cNvSpPr txBox="1"/>
            <p:nvPr/>
          </p:nvSpPr>
          <p:spPr>
            <a:xfrm>
              <a:off x="4719451" y="242235"/>
              <a:ext cx="2616585" cy="4122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251520" y="3858606"/>
              <a:ext cx="4467931" cy="434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51520" y="374697"/>
              <a:ext cx="4467931" cy="712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NVIDIA JETSON </a:t>
            </a:r>
            <a:r>
              <a:rPr lang="en-GB" dirty="0" smtClean="0"/>
              <a:t>TK1</a:t>
            </a:r>
            <a:endParaRPr lang="en-GB" dirty="0"/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4788024" y="1124744"/>
            <a:ext cx="4110983" cy="5480546"/>
          </a:xfrm>
        </p:spPr>
        <p:txBody>
          <a:bodyPr>
            <a:noAutofit/>
          </a:bodyPr>
          <a:lstStyle/>
          <a:p>
            <a:r>
              <a:rPr lang="en-US" sz="2400" dirty="0" smtClean="0"/>
              <a:t>First </a:t>
            </a:r>
            <a:r>
              <a:rPr lang="en-US" sz="2400" b="1" dirty="0" smtClean="0">
                <a:solidFill>
                  <a:schemeClr val="accent1"/>
                </a:solidFill>
              </a:rPr>
              <a:t>ARM+CUDA </a:t>
            </a:r>
            <a:r>
              <a:rPr lang="en-US" sz="2400" b="1" dirty="0" smtClean="0">
                <a:solidFill>
                  <a:schemeClr val="accent1"/>
                </a:solidFill>
              </a:rPr>
              <a:t>programmable </a:t>
            </a:r>
            <a:r>
              <a:rPr lang="en-US" sz="2400" b="1" dirty="0" err="1" smtClean="0">
                <a:solidFill>
                  <a:schemeClr val="accent1"/>
                </a:solidFill>
              </a:rPr>
              <a:t>SoC</a:t>
            </a:r>
            <a:r>
              <a:rPr lang="en-US" sz="2400" b="1" dirty="0" smtClean="0">
                <a:solidFill>
                  <a:schemeClr val="accent1"/>
                </a:solidFill>
              </a:rPr>
              <a:t> based </a:t>
            </a:r>
            <a:r>
              <a:rPr lang="en-US" sz="2400" dirty="0" smtClean="0"/>
              <a:t>Linux </a:t>
            </a:r>
            <a:r>
              <a:rPr lang="en-US" sz="2400" dirty="0" smtClean="0"/>
              <a:t>development board</a:t>
            </a:r>
            <a:endParaRPr lang="en-GB" sz="2400" dirty="0" smtClean="0"/>
          </a:p>
          <a:p>
            <a:r>
              <a:rPr lang="en-GB" sz="2400" dirty="0" smtClean="0"/>
              <a:t>4 cores ARM A15 CPU</a:t>
            </a:r>
          </a:p>
          <a:p>
            <a:r>
              <a:rPr lang="en-GB" sz="2400" dirty="0" smtClean="0"/>
              <a:t>192 cores NVIDIA GPU   </a:t>
            </a:r>
            <a:r>
              <a:rPr lang="en-GB" sz="2400" dirty="0" smtClean="0">
                <a:sym typeface="Wingdings" pitchFamily="2" charset="2"/>
              </a:rPr>
              <a:t> 300 GFLOPS (peak </a:t>
            </a:r>
            <a:r>
              <a:rPr lang="en-GB" sz="2400" dirty="0" err="1" smtClean="0">
                <a:sym typeface="Wingdings" pitchFamily="2" charset="2"/>
              </a:rPr>
              <a:t>sp</a:t>
            </a:r>
            <a:r>
              <a:rPr lang="en-GB" sz="2400" dirty="0" smtClean="0">
                <a:sym typeface="Wingdings" pitchFamily="2" charset="2"/>
              </a:rPr>
              <a:t>)</a:t>
            </a:r>
          </a:p>
          <a:p>
            <a:pPr marL="0" indent="0">
              <a:buNone/>
            </a:pPr>
            <a:r>
              <a:rPr lang="en-GB" sz="2400" dirty="0"/>
              <a:t>~ </a:t>
            </a:r>
            <a:r>
              <a:rPr lang="en-GB" sz="2400" b="1" dirty="0">
                <a:solidFill>
                  <a:schemeClr val="accent1"/>
                </a:solidFill>
              </a:rPr>
              <a:t>21 GFLOPS/W (</a:t>
            </a:r>
            <a:r>
              <a:rPr lang="en-GB" sz="2400" b="1" dirty="0" err="1">
                <a:solidFill>
                  <a:schemeClr val="accent1"/>
                </a:solidFill>
              </a:rPr>
              <a:t>sp</a:t>
            </a:r>
            <a:endParaRPr lang="en-GB" sz="2400" dirty="0" smtClean="0"/>
          </a:p>
          <a:p>
            <a:r>
              <a:rPr lang="en-GB" sz="2400" dirty="0" smtClean="0"/>
              <a:t>... for less than 200 Euros</a:t>
            </a:r>
          </a:p>
          <a:p>
            <a:r>
              <a:rPr lang="en-GB" sz="2400" dirty="0" smtClean="0"/>
              <a:t>32bit</a:t>
            </a:r>
          </a:p>
          <a:p>
            <a:pPr lvl="1"/>
            <a:r>
              <a:rPr lang="en-GB" sz="2200" dirty="0" smtClean="0"/>
              <a:t>64bit version announced </a:t>
            </a:r>
            <a:endParaRPr lang="en-GB" sz="2200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3" name="Segnaposto dat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1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you program them?</a:t>
            </a:r>
            <a:br>
              <a:rPr lang="en-GB" dirty="0" smtClean="0"/>
            </a:br>
            <a:r>
              <a:rPr lang="en-GB" dirty="0" smtClean="0"/>
              <a:t>(in a Linux environment)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981200"/>
            <a:ext cx="8105974" cy="4144963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GCC+OpenMP+MPI</a:t>
            </a:r>
            <a:r>
              <a:rPr lang="en-GB" sz="2400" dirty="0" smtClean="0"/>
              <a:t>  available for ARM architectures</a:t>
            </a:r>
          </a:p>
          <a:p>
            <a:r>
              <a:rPr lang="en-GB" sz="2400" dirty="0" err="1" smtClean="0"/>
              <a:t>OpenCL</a:t>
            </a:r>
            <a:r>
              <a:rPr lang="en-GB" sz="2400" dirty="0" smtClean="0"/>
              <a:t> for the GPU</a:t>
            </a:r>
          </a:p>
          <a:p>
            <a:pPr lvl="1"/>
            <a:r>
              <a:rPr lang="en-GB" sz="2000" dirty="0" smtClean="0"/>
              <a:t>If you are lucky enough to find working drivers</a:t>
            </a:r>
          </a:p>
          <a:p>
            <a:r>
              <a:rPr lang="en-GB" sz="2200" dirty="0" smtClean="0"/>
              <a:t>CUDA available only on the </a:t>
            </a:r>
            <a:r>
              <a:rPr lang="en-GB" sz="2200" dirty="0" err="1" smtClean="0"/>
              <a:t>Jetson</a:t>
            </a:r>
            <a:r>
              <a:rPr lang="en-GB" sz="2200" dirty="0" smtClean="0"/>
              <a:t> K1</a:t>
            </a:r>
          </a:p>
          <a:p>
            <a:pPr lvl="1"/>
            <a:r>
              <a:rPr lang="en-GB" dirty="0" smtClean="0"/>
              <a:t>Computing capability 3.2 (vs 3.5)</a:t>
            </a:r>
          </a:p>
          <a:p>
            <a:r>
              <a:rPr lang="en-GB" sz="2400" dirty="0" smtClean="0"/>
              <a:t>Cross compilation</a:t>
            </a:r>
          </a:p>
          <a:p>
            <a:r>
              <a:rPr lang="en-GB" sz="2400" dirty="0" smtClean="0"/>
              <a:t>GCC5+OpenMP4  tests ongoing…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the tested boards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484784"/>
            <a:ext cx="8033966" cy="3600400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/>
              <a:t>Commodity </a:t>
            </a:r>
            <a:r>
              <a:rPr lang="en-GB" sz="2400" dirty="0" err="1" smtClean="0"/>
              <a:t>SoCs</a:t>
            </a:r>
            <a:r>
              <a:rPr lang="en-GB" sz="2400" dirty="0" smtClean="0"/>
              <a:t> and development boards have a number of limitations:</a:t>
            </a:r>
          </a:p>
          <a:p>
            <a:pPr lvl="1"/>
            <a:r>
              <a:rPr lang="en-GB" sz="2200" dirty="0" smtClean="0"/>
              <a:t>32 bit </a:t>
            </a:r>
          </a:p>
          <a:p>
            <a:pPr lvl="1"/>
            <a:r>
              <a:rPr lang="en-GB" sz="2200" dirty="0" smtClean="0"/>
              <a:t>Small caches</a:t>
            </a:r>
          </a:p>
          <a:p>
            <a:pPr lvl="1"/>
            <a:r>
              <a:rPr lang="en-GB" sz="2200" dirty="0" smtClean="0"/>
              <a:t>Small RAM size in the boards (O(2GB))</a:t>
            </a:r>
          </a:p>
          <a:p>
            <a:pPr lvl="2"/>
            <a:r>
              <a:rPr lang="en-GB" sz="2200" dirty="0" smtClean="0"/>
              <a:t>However modern </a:t>
            </a:r>
            <a:r>
              <a:rPr lang="en-GB" sz="2200" dirty="0" err="1" smtClean="0"/>
              <a:t>SoCs</a:t>
            </a:r>
            <a:r>
              <a:rPr lang="en-GB" sz="2200" dirty="0" smtClean="0"/>
              <a:t> can address 40bit </a:t>
            </a:r>
          </a:p>
          <a:p>
            <a:pPr lvl="1"/>
            <a:r>
              <a:rPr lang="en-GB" sz="2200" dirty="0" smtClean="0"/>
              <a:t>No ECC memory</a:t>
            </a:r>
          </a:p>
          <a:p>
            <a:pPr lvl="1"/>
            <a:r>
              <a:rPr lang="en-GB" sz="2200" dirty="0" smtClean="0"/>
              <a:t>Frequent failures</a:t>
            </a:r>
            <a:r>
              <a:rPr lang="en-GB" sz="2200" dirty="0"/>
              <a:t> </a:t>
            </a:r>
            <a:r>
              <a:rPr lang="en-GB" sz="2200" dirty="0" smtClean="0"/>
              <a:t>and system crashes</a:t>
            </a:r>
          </a:p>
          <a:p>
            <a:pPr lvl="1"/>
            <a:r>
              <a:rPr lang="en-GB" sz="2200" dirty="0" smtClean="0"/>
              <a:t>Slow connections (10/100Mb eth) in many cases</a:t>
            </a:r>
          </a:p>
          <a:p>
            <a:pPr lvl="2"/>
            <a:r>
              <a:rPr lang="en-GB" sz="2200" dirty="0" smtClean="0"/>
              <a:t>Ethernet via USB in same boards</a:t>
            </a:r>
          </a:p>
          <a:p>
            <a:pPr lvl="1"/>
            <a:r>
              <a:rPr lang="en-GB" sz="2200" dirty="0" smtClean="0"/>
              <a:t>HW bugs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Xeon Phi Card"/>
          <p:cNvPicPr>
            <a:picLocks noChangeAspect="1" noChangeArrowheads="1"/>
          </p:cNvPicPr>
          <p:nvPr/>
        </p:nvPicPr>
        <p:blipFill>
          <a:blip r:embed="rId2" cstate="print"/>
          <a:srcRect l="17941" t="19894" r="12130" b="22390"/>
          <a:stretch>
            <a:fillRect/>
          </a:stretch>
        </p:blipFill>
        <p:spPr bwMode="auto">
          <a:xfrm>
            <a:off x="755576" y="2954561"/>
            <a:ext cx="504056" cy="276654"/>
          </a:xfrm>
          <a:prstGeom prst="rect">
            <a:avLst/>
          </a:prstGeom>
          <a:noFill/>
        </p:spPr>
      </p:pic>
      <p:sp>
        <p:nvSpPr>
          <p:cNvPr id="56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CCR - 27/05/2015</a:t>
            </a:r>
            <a:endParaRPr lang="es-ES" dirty="0"/>
          </a:p>
        </p:txBody>
      </p:sp>
      <p:sp>
        <p:nvSpPr>
          <p:cNvPr id="64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Daniele Cesini – INFN-CNAF</a:t>
            </a:r>
            <a:endParaRPr lang="es-E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D34-3F50-4E0B-83E1-DA00595F644C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COSA Clusters</a:t>
            </a:r>
            <a:endParaRPr lang="en-GB" sz="3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03648" y="105273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accent2"/>
                </a:solidFill>
              </a:rPr>
              <a:t>CNAF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1082353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ROMA1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851920" y="4178697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PD</a:t>
            </a:r>
            <a:endParaRPr lang="en-GB" sz="2400" b="1" dirty="0">
              <a:solidFill>
                <a:srgbClr val="00B050"/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323528" y="1658417"/>
            <a:ext cx="936104" cy="864096"/>
            <a:chOff x="323528" y="2348880"/>
            <a:chExt cx="1323164" cy="1209576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528" y="2348880"/>
              <a:ext cx="713564" cy="599976"/>
            </a:xfrm>
            <a:prstGeom prst="rect">
              <a:avLst/>
            </a:prstGeom>
          </p:spPr>
        </p:pic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928" y="2501280"/>
              <a:ext cx="713564" cy="599976"/>
            </a:xfrm>
            <a:prstGeom prst="rect">
              <a:avLst/>
            </a:prstGeom>
          </p:spPr>
        </p:pic>
        <p:pic>
          <p:nvPicPr>
            <p:cNvPr id="14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328" y="2653680"/>
              <a:ext cx="713564" cy="599976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728" y="2806080"/>
              <a:ext cx="713564" cy="599976"/>
            </a:xfrm>
            <a:prstGeom prst="rect">
              <a:avLst/>
            </a:prstGeom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28" y="2958480"/>
              <a:ext cx="713564" cy="599976"/>
            </a:xfrm>
            <a:prstGeom prst="rect">
              <a:avLst/>
            </a:prstGeom>
          </p:spPr>
        </p:pic>
      </p:grpSp>
      <p:sp>
        <p:nvSpPr>
          <p:cNvPr id="18" name="CasellaDiTesto 17"/>
          <p:cNvSpPr txBox="1"/>
          <p:nvPr/>
        </p:nvSpPr>
        <p:spPr>
          <a:xfrm>
            <a:off x="6117800" y="1944415"/>
            <a:ext cx="212660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4 </a:t>
            </a:r>
            <a:r>
              <a:rPr lang="en-GB" sz="1200" b="1" dirty="0" smtClean="0"/>
              <a:t>board ARM+FPGA</a:t>
            </a:r>
            <a:r>
              <a:rPr lang="en-GB" sz="1200" dirty="0" smtClean="0"/>
              <a:t> based</a:t>
            </a:r>
          </a:p>
          <a:p>
            <a:pPr algn="ctr"/>
            <a:r>
              <a:rPr lang="en-GB" sz="1200" dirty="0" smtClean="0"/>
              <a:t>+ 1 server</a:t>
            </a:r>
          </a:p>
          <a:p>
            <a:pPr algn="ctr"/>
            <a:endParaRPr lang="en-GB" sz="1200" dirty="0" smtClean="0"/>
          </a:p>
          <a:p>
            <a:pPr algn="ctr"/>
            <a:endParaRPr lang="en-GB" sz="1050" dirty="0" smtClean="0"/>
          </a:p>
          <a:p>
            <a:pPr algn="ctr"/>
            <a:r>
              <a:rPr lang="en-GB" sz="1200" dirty="0" smtClean="0"/>
              <a:t>16 board ARM+FPGA based</a:t>
            </a:r>
          </a:p>
          <a:p>
            <a:pPr algn="ctr"/>
            <a:r>
              <a:rPr lang="en-GB" sz="1200" dirty="0" smtClean="0"/>
              <a:t>+ 4 server</a:t>
            </a:r>
          </a:p>
          <a:p>
            <a:pPr algn="ctr"/>
            <a:endParaRPr lang="en-GB" sz="1050" dirty="0"/>
          </a:p>
        </p:txBody>
      </p:sp>
      <p:sp>
        <p:nvSpPr>
          <p:cNvPr id="58370" name="AutoShape 2" descr="data:image/jpeg;base64,/9j/4AAQSkZJRgABAQAAAQABAAD/2wCEAAkGBxAQEBQQEhQQFRIVEBISEBUQGBIQDxYQFRQWFhcUFBUYHCogGBslGxQUITEiJykuLi4uFyAzODMsNygvLi0BCgoKDg0OGRAQGzcmHyQuLC8sLCwsNCwsLCwwLCw3OCwsLCw3LywsLCwsLDYsLCwsLCwsLCwsLCwsKywsLiwsLP/AABEIALcBEwMBIgACEQEDEQH/xAAcAAEAAgMBAQEAAAAAAAAAAAAAAwcCBQYEAQj/xABIEAACAQMCAwMGCAsGBwEAAAAAAQIDBBESIQUGMRNBUQciYXGBoRQyQlJygpGxIzNDU1RiksHCw9EWY4OT0/AlRGRzo7LSJP/EABoBAQADAQEBAAAAAAAAAAAAAAABAgMEBQb/xAAmEQEAAgIBBAEEAwEAAAAAAAAAAQIDEVEEEhQxIRNBYaEyUvAi/9oADAMBAAIRAxEAPwC8QAAAAAAAAAAAAAAAAAAAAAAAAAAAAAAAAAAAAAAAAAAAAAAAAAAAAAAAAAAAAAAAAAAAAAAAAAAAAAAAAAAAAAAAAAAAAAAAAAAAAAAAAAAB8lJJZbSS3beywVX5QPK58CqRo2dKFZ6dc6k3+B0brzNLy9/ldNmlnuGlqgoXh3lL4nxOFWEFGFSnGFRQtVNVp09aU3DzsvSnl9dj0Q5gvu66uf2s/ejowdPOWJ1PpjmzRimNx7XkCk4cw8Q/S7j/AMb++BPDmHiH6XX/AGaD++ma+DfmGXmU4lcoKhjzDxH9MrfsWr/lE0OYeI/pdT207X/SI8K/MJ8un5WwCrocxcQ/SX7aVD90SWPMfEPz8fbSp/uK+JkW8mizAVwuZOIfnqPto/0mjNcy8R/O2vtoT/1iPFueTRYgK+jzNxH59m/8Gr/rki5m4h42X+VWX84jxrrfXo70HCrma/8A+jf1Ky/mEi5ove+Fq/8ANX9SPHycJ+vTl2wOJfNl4vyVs/r1V/AYf2zu1/y9u/8AGqL+Sx42Tj9wj69Of07kHG2fOdaVSEalvSjBySlKNec3FN4zpdFZ+07IzvjtT+S9Mlb+gAFFwAAAAAAAAAAAAAAAA81zdqGyjKc/mwxq9by0kvWekAUfzhf8TuKrq3kna2kK2ihSzpU5x1PU8ZdR+a2n02WEmVtzNZ3FO/qxblJuMZRdVyn+BqQU4pam29m8Ld7PqfofyoctSvbGp2KfwmGmpQcXieuDzpi+6Ti5pemRRU6rrQp6oVYVaUKlpcqo3Ko5R/DxnOMo7ZzcJRaaioLwys9TFttu6Jrp6fJbbSp8TtVDDn2s2m/DspqXTotLlnGrrvpex13MVi6F1VhjHn6kvCM1qSz34zj2HLcNm7Th1xe501LjFjaSe3x45uKyk5YemmtKlqlhyxq7l2F/U+EWVjdbuTt/g1Zyzq7Wg9OZJpbtZfT3Hd0V+3Jrlw9XTux74ayCJ4EMUeiCPXl5kQkgTQI4o9FvRlJ4isvq/BLxb6JellJlaIfYsliyWNk/nUm/BTj9/T3kcqbi8NNNdU8plO6JX7ZhIiSJFEkiRKYSIzRGjNEJSIyMEZ046njONsvHX2J9TO9orG5XrWbTqHxkU4HmvqVB5TTUsSxLo1hKWdTeUot9X3SwaqvfVbVptyrW7c8Z3rQpxlHE8veSxPv38148DCnV1mdT8Nr9LaI3Hy3E4lk8Eu+2t6c+/TiX0o7P3oralVjUipwkpRaymnlNHW8j3W1Si+5qpH1PaX8P2l+pr3U3wz6e2r65dUADzneAAAAAAAAAAAAAAAAAADCrHKZQfA+cLh8QqcP4jC2uOxqVacatamoXCdOTjJ9pDG3ZOq+m679y/wA/PXlX4ZOy43C/7Oo7ap2M601Funn8TVg2tk3COcfrET6Wr7R+U+VTtbPpGiret2EYpU+zqfCZxq0sLGXFdlDUnFvTnDzh7bkShUq8HuoteZQuYVab8JqmlWjj5OINPpH428V1eHPlpKtYdp8apbXcJNxUsuFzm3rKOM5zc0m+j6rZ9Hny5xJW/Fbfher8BTt6llcJPMJ3lda6zW6yozVOmtttL2ihjvqYtBkpvdZRRRPAVaDpylCXxoSlCX0oNxfvTMoH0G9xuHi618JIm4tbKMoYzJYUZy0rLlmMmtspbOOF6ZGpibKzrRaUZSdOUfiTWWtOdWmSW+NW6fpMsm9fDSmt/L3x4XBNSzslF4ljRJ5a3beyeI7f3iIuIUsRTfdUnCD8aSUXH7NXvM6NvKO/wqnFL5k5SljGNor0JL2HmvZU20qbnJKOMz734pdyxhewxrube9tbaivpAjNGMTNGzKGSM0YIzRVLNE1vXcWorrOoll4a2SfxfH0kKMHLTUpz83aay99Xq8MHP1Mbxy3wfzh2C4bSlDTOEZprD1pSz0659S+w43nHl7sITr0tboyf/wCinBdpXeZLCjKT2hnGV3elbLvabyk/QfZwUk4tZTTTXc09mjztO7ajeB8Q+C3Tt54VOtKU1FNS7GtUqPTTb7m+mPTHxZYfArnsriEu5vTL6Mtvvw/YU7zfbRsq1W0106caNXNvSo6qlxUa3pTq1Pk7NPGV46XsyyuA3fwi1pVn1nTi5pd08YmvZJM7umv3UmkuPPXttFoW4DycKue1own3uPnfSWz96Z6zjmNTp0xO42AAhIAAAAAAAAAAAAAAAAV55ZOK3ljaU7q1moqNeMa8ZRjUpzpVItYnGS6alFd3xiwzQc98Fd9w+4tkk5zpSVPOy7VYlTy+7z4x3EkOV5G5it7i3o3VSjSp1rl9hSjTyoVK8Nc5wUG2oedS1J/rx7yurSHDLmr8Jt7irZXDquu6d9FVKHaxm5tqvFZSU0m5TTx0TizZ2UqNKqrOj50+F04Qi04uEruWbivVjn5XbUY0vRqRynN1nGhf3UYfipVVdUXso9ncRVWDTzjZywpea9vjdzpE+4aWj1K0ebbdK6lOLThWhTrQcd4PUtL0tdVmGfrGojEk4JcfCOFW8+s7avVtqmeqp1MVIZWE18iKys79/V/dJ7HTX7scfj4eXnrq8vda2VOcE3NRe+pSw+jXTp+s/Z7ST4LSjJRcsp6tUouKSxHK8e/7TwRiZpGmp5U3HD3TpUU44bab33WYx8JJev3EsLSljLn4asOLw33ZXXpL7PSa9H1Mds8ndHDYq3oL5b692OmFn7pL7CO4hBY0S1ddXh3dNl6TyJmSZEVmPunu/CVGaI0zJMlCRCpDUse/CePVkxTM0ysxuNSmJ1O4dDy9f6oKnLKkltnZuPczcnDU9pJp6Xn4yy2sL7jay4rVjTzmMpadtK3+Lq3zsts9fmvoeXkxzjn59PQpeLxuFd+UKjKd9dTpyuUtEFNWdFRqScacE9ddtOaWH5i7l6Ge7yZL/h1PrhVKyWr42O0l1Xc85PDzHbPs5UlHtK9WTio5m5aurUZubcJdJZzpaz4M6zl/hitbalQTzohiT+dN5cpe1tmvSxO5lTqNaiHY8p1/NnTfc9S9T2f3e835x/Aa2ivHwlmD9vT3pHYFc8auYp/5AAYtQAAAAAAAAAAAAAAAA+SWx9AH5ip0pWPMFzb9ddaqqak8ZlJq5t0/FuapL2nU8zPgrrK3uJ3PwihGnQ7e1WY0acYpqjWbemUlOVReZ52Go5ymjbeUvgUbXiEuOzUXToWqcIvGZ8QUuzt8rvS1Qln+6Kx4soLdSzoW9ST/ABkar7WNVvuco1N0ms6c6Z9FT7tI+arN5G5f02t7Cjc291QnSpypdlqpVY3VLM4xqW8l+CecbZ7lsnlvGnhpNdGk16mV/wCTTmOVvxS2jTUnGpONCrjOHTllbRW+ItqXclp2jEsS/jChVqUnKK0VZKKbSxBvVBb/AKsonf0VvmauLqq+pY6T4eWfEqK/KUv2of1IJcXt1+VpftRPQ049ti5BSNTLjlqvytP2Zf3IjfMVr+cz6ozf8JG4NS3ikZKRzz5mtl31X6oS/fgjfNdDuhXf1Yr+Ir3V5W7bcOnUz6po5WfNcO6lW9rhH95G+bH8mhL2zj+5Ed9OU9luHYKojJVDi/7T1/k2/wBrnL7omL5jvX0t4r1xrP8AeVnLj5W+lk4dwqp9U193uODlx/iP5qmvqv8AfIgnx7iPe4R+pD+jKTnxcrRhycLJtadOLzGMU8JNpedhdFnwPYpFZ8NuOI3E9Ea0s/3aWfdE6e15Q4jUlFSrXWH13qQWPpPCj7zL6+L7T+mkYcn+l0qqOLTXVNNetHe0KqnGM10lFSXqaycNwnya0Us3VWvVk/kxq1oQXtTTb9p29tQjThGnBYhCKjBbvEYrCW/oMM2St9drXHS1d7SgAwagAAAAAAAAAAAAAAAAAArry72U6vCZOOfMr0Zzx8zU47+2afsKv5b5QuuI/B5W7oTpRoxpXkpuUI06kdUezccapT7GdLDW2YvuP0Txbh9K5ozoVY6qc46Zxy1mL9K3XsK14Jxu9he2tKjQtqXDp3FzbKlRSlUTouadSpLrGXmRl4NS78lLflatteiy5R4JwWSlVxVuZ5dPt3FtRe34OLeF9LeRrfKXw63qV6N5uo3FKPgt4PfO3XEor6p3PMfJVtxCpTq3EquqFN012MnSynLLy1ua3n/lehUsaVLzIU7ecey15ajDs3DRnq8vTu+/qRa1qxMwidaU1dRt4VHHDwnjZx/+SB3NFdPe1/Q33MvKlKlG3q29OWitbxnKMU56ascRqepas7Hi/s1WSjKNKo1JZwliSWprD8OnvRn9eeV6xuNxDXu8pruX2v8AqYyvYr5O2MraT2NxS5cumn+Bqe1xXf6z1w5Ru21iCit005bYz3+zYrOeP7ftpGO3Dm1eJ9F3/N/qSWV7pqKThlKWWmoYaW7R00OSLp/mop+ly70++P8AvJ6VyDLbXVgvndXn3+BWeorymMV+G1pWF7OOqnw2rjbGrsaeU1nKzvgmhwTjL+LYUo/9yvSj/wCqZZ3LWfglGLepwpqm346PNz9iRszorHdETtjM2idKkjynxuX5Ph8PpVKs/uiTVPJ7xWcMO5sqcn1dOnVk19Fye79haoLdqvdKoo+R+6ksVOJVO7OiEl0+uvAkXkQoy/GXt1LL30pR9m7ZbIJ7YQ5jlPkm34anGlKrJOSl+EcW8pJLdJZWx04AiNAACQAAAAAAAAAAAAAAAAAAAAAfJLY1llw6lSlOUKdKEpzcpypxjGUm38prqzaEFSOGQMIvOdtk8Z9P+9vYYytoVGlOMZJZemSUo6tsPD71v9pNRw44XTL6eOd39p9p0sPLeX3dy+waS8XEeDU6yiviKOcaEksPuweePLlLGNVTv3WlbPG3T/eTdAznDSZ3MLRktEaiWrjwGh36365Nfdgmjwigvkfa5S+9nuBMYqR9oJyWn7vLDh1BdKdP9mJPGjFdIxXqSRmC8ViPUK7kABKAAAAAAAAAAAAAAAAAAAAAAAAAAAAAAAAAxnBPqk/WZAAAAAAAAAAAAAAAAAAAAAAAAAAAAAAAAAAAAAAAAAAAAAAAAAAAAAAAAAAAAAAAAAAA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155575" y="-2857500"/>
            <a:ext cx="8924925" cy="595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8372" name="AutoShape 4" descr="data:image/jpeg;base64,/9j/4AAQSkZJRgABAQAAAQABAAD/2wCEAAkGBxAQEBQQEhQQFRIVEBISEBUQGBIQDxYQFRQWFhcUFBUYHCogGBslGxQUITEiJykuLi4uFyAzODMsNygvLi0BCgoKDg0OGRAQGzcmHyQuLC8sLCwsNCwsLCwwLCw3OCwsLCw3LywsLCwsLDYsLCwsLCwsLCwsLCwsKywsLiwsLP/AABEIALcBEwMBIgACEQEDEQH/xAAcAAEAAgMBAQEAAAAAAAAAAAAAAwcCBQYEAQj/xABIEAACAQMCAwMGCAsGBwEAAAAAAQIDBBESIQUGMRNBUQciYXGBoRQyQlJygpGxIzNDU1RiksHCw9EWY4OT0/AlRGRzo7LSJP/EABoBAQADAQEBAAAAAAAAAAAAAAABAgMEBQb/xAAmEQEAAgIBBAEEAwEAAAAAAAAAAQIDEVEEEhQxIRNBYaEyUvAi/9oADAMBAAIRAxEAPwC8QAAAAAAAAAAAAAAAAAAAAAAAAAAAAAAAAAAAAAAAAAAAAAAAAAAAAAAAAAAAAAAAAAAAAAAAAAAAAAAAAAAAAAAAAAAAAAAAAAAAAAAAAAAB8lJJZbSS3beywVX5QPK58CqRo2dKFZ6dc6k3+B0brzNLy9/ldNmlnuGlqgoXh3lL4nxOFWEFGFSnGFRQtVNVp09aU3DzsvSnl9dj0Q5gvu66uf2s/ejowdPOWJ1PpjmzRimNx7XkCk4cw8Q/S7j/AMb++BPDmHiH6XX/AGaD++ma+DfmGXmU4lcoKhjzDxH9MrfsWr/lE0OYeI/pdT207X/SI8K/MJ8un5WwCrocxcQ/SX7aVD90SWPMfEPz8fbSp/uK+JkW8mizAVwuZOIfnqPto/0mjNcy8R/O2vtoT/1iPFueTRYgK+jzNxH59m/8Gr/rki5m4h42X+VWX84jxrrfXo70HCrma/8A+jf1Ky/mEi5ove+Fq/8ANX9SPHycJ+vTl2wOJfNl4vyVs/r1V/AYf2zu1/y9u/8AGqL+Sx42Tj9wj69Of07kHG2fOdaVSEalvSjBySlKNec3FN4zpdFZ+07IzvjtT+S9Mlb+gAFFwAAAAAAAAAAAAAAAA81zdqGyjKc/mwxq9by0kvWekAUfzhf8TuKrq3kna2kK2ihSzpU5x1PU8ZdR+a2n02WEmVtzNZ3FO/qxblJuMZRdVyn+BqQU4pam29m8Ld7PqfofyoctSvbGp2KfwmGmpQcXieuDzpi+6Ti5pemRRU6rrQp6oVYVaUKlpcqo3Ko5R/DxnOMo7ZzcJRaaioLwys9TFttu6Jrp6fJbbSp8TtVDDn2s2m/DspqXTotLlnGrrvpex13MVi6F1VhjHn6kvCM1qSz34zj2HLcNm7Th1xe501LjFjaSe3x45uKyk5YemmtKlqlhyxq7l2F/U+EWVjdbuTt/g1Zyzq7Wg9OZJpbtZfT3Hd0V+3Jrlw9XTux74ayCJ4EMUeiCPXl5kQkgTQI4o9FvRlJ4isvq/BLxb6JellJlaIfYsliyWNk/nUm/BTj9/T3kcqbi8NNNdU8plO6JX7ZhIiSJFEkiRKYSIzRGjNEJSIyMEZ046njONsvHX2J9TO9orG5XrWbTqHxkU4HmvqVB5TTUsSxLo1hKWdTeUot9X3SwaqvfVbVptyrW7c8Z3rQpxlHE8veSxPv38148DCnV1mdT8Nr9LaI3Hy3E4lk8Eu+2t6c+/TiX0o7P3oralVjUipwkpRaymnlNHW8j3W1Si+5qpH1PaX8P2l+pr3U3wz6e2r65dUADzneAAAAAAAAAAAAAAAAAADCrHKZQfA+cLh8QqcP4jC2uOxqVacatamoXCdOTjJ9pDG3ZOq+m679y/wA/PXlX4ZOy43C/7Oo7ap2M601Funn8TVg2tk3COcfrET6Wr7R+U+VTtbPpGiret2EYpU+zqfCZxq0sLGXFdlDUnFvTnDzh7bkShUq8HuoteZQuYVab8JqmlWjj5OINPpH428V1eHPlpKtYdp8apbXcJNxUsuFzm3rKOM5zc0m+j6rZ9Hny5xJW/Fbfher8BTt6llcJPMJ3lda6zW6yozVOmtttL2ihjvqYtBkpvdZRRRPAVaDpylCXxoSlCX0oNxfvTMoH0G9xuHi618JIm4tbKMoYzJYUZy0rLlmMmtspbOOF6ZGpibKzrRaUZSdOUfiTWWtOdWmSW+NW6fpMsm9fDSmt/L3x4XBNSzslF4ljRJ5a3beyeI7f3iIuIUsRTfdUnCD8aSUXH7NXvM6NvKO/wqnFL5k5SljGNor0JL2HmvZU20qbnJKOMz734pdyxhewxrube9tbaivpAjNGMTNGzKGSM0YIzRVLNE1vXcWorrOoll4a2SfxfH0kKMHLTUpz83aay99Xq8MHP1Mbxy3wfzh2C4bSlDTOEZprD1pSz0659S+w43nHl7sITr0tboyf/wCinBdpXeZLCjKT2hnGV3elbLvabyk/QfZwUk4tZTTTXc09mjztO7ajeB8Q+C3Tt54VOtKU1FNS7GtUqPTTb7m+mPTHxZYfArnsriEu5vTL6Mtvvw/YU7zfbRsq1W0106caNXNvSo6qlxUa3pTq1Pk7NPGV46XsyyuA3fwi1pVn1nTi5pd08YmvZJM7umv3UmkuPPXttFoW4DycKue1own3uPnfSWz96Z6zjmNTp0xO42AAhIAAAAAAAAAAAAAAAAV55ZOK3ljaU7q1moqNeMa8ZRjUpzpVItYnGS6alFd3xiwzQc98Fd9w+4tkk5zpSVPOy7VYlTy+7z4x3EkOV5G5it7i3o3VSjSp1rl9hSjTyoVK8Nc5wUG2oedS1J/rx7yurSHDLmr8Jt7irZXDquu6d9FVKHaxm5tqvFZSU0m5TTx0TizZ2UqNKqrOj50+F04Qi04uEruWbivVjn5XbUY0vRqRynN1nGhf3UYfipVVdUXso9ncRVWDTzjZywpea9vjdzpE+4aWj1K0ebbdK6lOLThWhTrQcd4PUtL0tdVmGfrGojEk4JcfCOFW8+s7avVtqmeqp1MVIZWE18iKys79/V/dJ7HTX7scfj4eXnrq8vda2VOcE3NRe+pSw+jXTp+s/Z7ST4LSjJRcsp6tUouKSxHK8e/7TwRiZpGmp5U3HD3TpUU44bab33WYx8JJev3EsLSljLn4asOLw33ZXXpL7PSa9H1Mds8ndHDYq3oL5b692OmFn7pL7CO4hBY0S1ddXh3dNl6TyJmSZEVmPunu/CVGaI0zJMlCRCpDUse/CePVkxTM0ysxuNSmJ1O4dDy9f6oKnLKkltnZuPczcnDU9pJp6Xn4yy2sL7jay4rVjTzmMpadtK3+Lq3zsts9fmvoeXkxzjn59PQpeLxuFd+UKjKd9dTpyuUtEFNWdFRqScacE9ddtOaWH5i7l6Ge7yZL/h1PrhVKyWr42O0l1Xc85PDzHbPs5UlHtK9WTio5m5aurUZubcJdJZzpaz4M6zl/hitbalQTzohiT+dN5cpe1tmvSxO5lTqNaiHY8p1/NnTfc9S9T2f3e835x/Aa2ivHwlmD9vT3pHYFc8auYp/5AAYtQAAAAAAAAAAAAAAAA+SWx9AH5ip0pWPMFzb9ddaqqak8ZlJq5t0/FuapL2nU8zPgrrK3uJ3PwihGnQ7e1WY0acYpqjWbemUlOVReZ52Go5ymjbeUvgUbXiEuOzUXToWqcIvGZ8QUuzt8rvS1Qln+6Kx4soLdSzoW9ST/ABkar7WNVvuco1N0ms6c6Z9FT7tI+arN5G5f02t7Cjc291QnSpypdlqpVY3VLM4xqW8l+CecbZ7lsnlvGnhpNdGk16mV/wCTTmOVvxS2jTUnGpONCrjOHTllbRW+ItqXclp2jEsS/jChVqUnKK0VZKKbSxBvVBb/AKsonf0VvmauLqq+pY6T4eWfEqK/KUv2of1IJcXt1+VpftRPQ049ti5BSNTLjlqvytP2Zf3IjfMVr+cz6ozf8JG4NS3ikZKRzz5mtl31X6oS/fgjfNdDuhXf1Yr+Ir3V5W7bcOnUz6po5WfNcO6lW9rhH95G+bH8mhL2zj+5Ed9OU9luHYKojJVDi/7T1/k2/wBrnL7omL5jvX0t4r1xrP8AeVnLj5W+lk4dwqp9U193uODlx/iP5qmvqv8AfIgnx7iPe4R+pD+jKTnxcrRhycLJtadOLzGMU8JNpedhdFnwPYpFZ8NuOI3E9Ea0s/3aWfdE6e15Q4jUlFSrXWH13qQWPpPCj7zL6+L7T+mkYcn+l0qqOLTXVNNetHe0KqnGM10lFSXqaycNwnya0Us3VWvVk/kxq1oQXtTTb9p29tQjThGnBYhCKjBbvEYrCW/oMM2St9drXHS1d7SgAwagAAAAAAAAAAAAAAAAAArry72U6vCZOOfMr0Zzx8zU47+2afsKv5b5QuuI/B5W7oTpRoxpXkpuUI06kdUezccapT7GdLDW2YvuP0Txbh9K5ozoVY6qc46Zxy1mL9K3XsK14Jxu9he2tKjQtqXDp3FzbKlRSlUTouadSpLrGXmRl4NS78lLflatteiy5R4JwWSlVxVuZ5dPt3FtRe34OLeF9LeRrfKXw63qV6N5uo3FKPgt4PfO3XEor6p3PMfJVtxCpTq3EquqFN012MnSynLLy1ua3n/lehUsaVLzIU7ecey15ajDs3DRnq8vTu+/qRa1qxMwidaU1dRt4VHHDwnjZx/+SB3NFdPe1/Q33MvKlKlG3q29OWitbxnKMU56ascRqepas7Hi/s1WSjKNKo1JZwliSWprD8OnvRn9eeV6xuNxDXu8pruX2v8AqYyvYr5O2MraT2NxS5cumn+Bqe1xXf6z1w5Ru21iCit005bYz3+zYrOeP7ftpGO3Dm1eJ9F3/N/qSWV7pqKThlKWWmoYaW7R00OSLp/mop+ly70++P8AvJ6VyDLbXVgvndXn3+BWeorymMV+G1pWF7OOqnw2rjbGrsaeU1nKzvgmhwTjL+LYUo/9yvSj/wCqZZ3LWfglGLepwpqm346PNz9iRszorHdETtjM2idKkjynxuX5Ph8PpVKs/uiTVPJ7xWcMO5sqcn1dOnVk19Fye79haoLdqvdKoo+R+6ksVOJVO7OiEl0+uvAkXkQoy/GXt1LL30pR9m7ZbIJ7YQ5jlPkm34anGlKrJOSl+EcW8pJLdJZWx04AiNAACQAAAAAAAAAAAAAAAAAAAAAfJLY1llw6lSlOUKdKEpzcpypxjGUm38prqzaEFSOGQMIvOdtk8Z9P+9vYYytoVGlOMZJZemSUo6tsPD71v9pNRw44XTL6eOd39p9p0sPLeX3dy+waS8XEeDU6yiviKOcaEksPuweePLlLGNVTv3WlbPG3T/eTdAznDSZ3MLRktEaiWrjwGh36365Nfdgmjwigvkfa5S+9nuBMYqR9oJyWn7vLDh1BdKdP9mJPGjFdIxXqSRmC8ViPUK7kABKAAAAAAAAAAAAAAAAAAAAAAAAAAAAAAAAAxnBPqk/WZAAAAAAAAAAAAAAAAAAAAAAAAAAAAAAAAAAAAAAAAAAAAAAAAAAAAAAAAAAAAAAAAAAA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155575" y="-2857500"/>
            <a:ext cx="8924925" cy="595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8376" name="Picture 8" descr="http://www.tomshw.it/files/2013/10/immagini_contenuti/49722/nvidia-tesla_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287958"/>
            <a:ext cx="576064" cy="343719"/>
          </a:xfrm>
          <a:prstGeom prst="rect">
            <a:avLst/>
          </a:prstGeom>
          <a:noFill/>
        </p:spPr>
      </p:pic>
      <p:pic>
        <p:nvPicPr>
          <p:cNvPr id="25" name="Picture 8" descr="http://www.tomshw.it/files/2013/10/immagini_contenuti/49722/nvidia-tesla_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314601"/>
            <a:ext cx="603416" cy="360039"/>
          </a:xfrm>
          <a:prstGeom prst="rect">
            <a:avLst/>
          </a:prstGeom>
          <a:noFill/>
        </p:spPr>
      </p:pic>
      <p:pic>
        <p:nvPicPr>
          <p:cNvPr id="26" name="Picture 6" descr="Xeon Phi Card"/>
          <p:cNvPicPr>
            <a:picLocks noChangeAspect="1" noChangeArrowheads="1"/>
          </p:cNvPicPr>
          <p:nvPr/>
        </p:nvPicPr>
        <p:blipFill>
          <a:blip r:embed="rId6" cstate="print"/>
          <a:srcRect l="17941" t="19894" r="12130" b="22390"/>
          <a:stretch>
            <a:fillRect/>
          </a:stretch>
        </p:blipFill>
        <p:spPr bwMode="auto">
          <a:xfrm>
            <a:off x="251520" y="2954561"/>
            <a:ext cx="542516" cy="297763"/>
          </a:xfrm>
          <a:prstGeom prst="rect">
            <a:avLst/>
          </a:prstGeom>
          <a:noFill/>
        </p:spPr>
      </p:pic>
      <p:sp>
        <p:nvSpPr>
          <p:cNvPr id="27" name="CasellaDiTesto 26"/>
          <p:cNvSpPr txBox="1"/>
          <p:nvPr/>
        </p:nvSpPr>
        <p:spPr>
          <a:xfrm>
            <a:off x="1187624" y="2875002"/>
            <a:ext cx="2319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 </a:t>
            </a:r>
            <a:r>
              <a:rPr lang="en-GB" sz="1200" b="1" dirty="0" smtClean="0"/>
              <a:t>cluster COKA  </a:t>
            </a:r>
            <a:r>
              <a:rPr lang="en-GB" sz="1200" dirty="0" smtClean="0"/>
              <a:t>(2 server)</a:t>
            </a:r>
          </a:p>
          <a:p>
            <a:r>
              <a:rPr lang="en-GB" sz="1200" dirty="0" smtClean="0"/>
              <a:t>+ </a:t>
            </a:r>
            <a:r>
              <a:rPr lang="en-GB" sz="1200" dirty="0" err="1" smtClean="0"/>
              <a:t>nuove</a:t>
            </a:r>
            <a:r>
              <a:rPr lang="en-GB" sz="1200" dirty="0" smtClean="0"/>
              <a:t> </a:t>
            </a:r>
            <a:r>
              <a:rPr lang="en-GB" sz="1200" dirty="0" err="1" smtClean="0"/>
              <a:t>acquisizioni</a:t>
            </a:r>
            <a:r>
              <a:rPr lang="en-GB" sz="1200" dirty="0" smtClean="0"/>
              <a:t> (1 server)</a:t>
            </a:r>
          </a:p>
          <a:p>
            <a:endParaRPr lang="en-GB" sz="1200" dirty="0" smtClean="0"/>
          </a:p>
          <a:p>
            <a:r>
              <a:rPr lang="en-GB" sz="1200" dirty="0" smtClean="0"/>
              <a:t>+ </a:t>
            </a:r>
            <a:r>
              <a:rPr lang="en-GB" sz="1200" dirty="0" err="1" smtClean="0"/>
              <a:t>nuove</a:t>
            </a:r>
            <a:r>
              <a:rPr lang="en-GB" sz="1200" dirty="0" smtClean="0"/>
              <a:t> </a:t>
            </a:r>
            <a:r>
              <a:rPr lang="en-GB" sz="1200" dirty="0" err="1" smtClean="0"/>
              <a:t>acquisizioni</a:t>
            </a:r>
            <a:r>
              <a:rPr lang="en-GB" sz="1200" dirty="0" smtClean="0"/>
              <a:t> (1 server)</a:t>
            </a:r>
          </a:p>
          <a:p>
            <a:endParaRPr lang="en-GB" sz="1200" dirty="0" smtClean="0"/>
          </a:p>
          <a:p>
            <a:r>
              <a:rPr lang="en-GB" sz="1200" dirty="0" smtClean="0"/>
              <a:t>(</a:t>
            </a:r>
            <a:r>
              <a:rPr lang="en-GB" sz="1200" b="1" dirty="0" smtClean="0"/>
              <a:t>server = </a:t>
            </a:r>
            <a:r>
              <a:rPr lang="en-GB" sz="1200" b="1" dirty="0" err="1" smtClean="0"/>
              <a:t>cpu</a:t>
            </a:r>
            <a:r>
              <a:rPr lang="en-GB" sz="1200" b="1" dirty="0" smtClean="0"/>
              <a:t> + </a:t>
            </a:r>
            <a:r>
              <a:rPr lang="it-IT" sz="1200" b="1" dirty="0" smtClean="0"/>
              <a:t>acceleratori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sp>
        <p:nvSpPr>
          <p:cNvPr id="28" name="Parentesi graffa chiusa 27"/>
          <p:cNvSpPr/>
          <p:nvPr/>
        </p:nvSpPr>
        <p:spPr>
          <a:xfrm>
            <a:off x="2771800" y="1514401"/>
            <a:ext cx="216024" cy="648072"/>
          </a:xfrm>
          <a:prstGeom prst="rightBrac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/>
          <p:cNvSpPr txBox="1"/>
          <p:nvPr/>
        </p:nvSpPr>
        <p:spPr>
          <a:xfrm>
            <a:off x="2987824" y="166945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</a:t>
            </a:r>
            <a:endParaRPr lang="en-GB" sz="1200" dirty="0"/>
          </a:p>
        </p:txBody>
      </p:sp>
      <p:sp>
        <p:nvSpPr>
          <p:cNvPr id="30" name="Rettangolo 29"/>
          <p:cNvSpPr/>
          <p:nvPr/>
        </p:nvSpPr>
        <p:spPr>
          <a:xfrm>
            <a:off x="1331640" y="2234481"/>
            <a:ext cx="1471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/>
              <a:t>+ ~10 </a:t>
            </a:r>
            <a:r>
              <a:rPr lang="en-GB" sz="1200" dirty="0" err="1" smtClean="0"/>
              <a:t>nuove</a:t>
            </a:r>
            <a:r>
              <a:rPr lang="en-GB" sz="1200" dirty="0" smtClean="0"/>
              <a:t> board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179512" y="1082353"/>
            <a:ext cx="3888432" cy="30243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uppo 41"/>
          <p:cNvGrpSpPr/>
          <p:nvPr/>
        </p:nvGrpSpPr>
        <p:grpSpPr>
          <a:xfrm>
            <a:off x="4427984" y="1874441"/>
            <a:ext cx="1656184" cy="1440160"/>
            <a:chOff x="4788024" y="1988840"/>
            <a:chExt cx="1512168" cy="1224136"/>
          </a:xfrm>
        </p:grpSpPr>
        <p:pic>
          <p:nvPicPr>
            <p:cNvPr id="58378" name="Picture 10" descr="http://www.militaryaerospace.com/content/dam/mae/online-articles/2014/07/BittWare%203%20July%202014.jpg"/>
            <p:cNvPicPr>
              <a:picLocks noChangeAspect="1" noChangeArrowheads="1"/>
            </p:cNvPicPr>
            <p:nvPr/>
          </p:nvPicPr>
          <p:blipFill>
            <a:blip r:embed="rId7" cstate="print"/>
            <a:srcRect l="5865" t="8774" r="6166" b="3488"/>
            <a:stretch>
              <a:fillRect/>
            </a:stretch>
          </p:blipFill>
          <p:spPr bwMode="auto">
            <a:xfrm>
              <a:off x="4788024" y="1988840"/>
              <a:ext cx="1080120" cy="720080"/>
            </a:xfrm>
            <a:prstGeom prst="rect">
              <a:avLst/>
            </a:prstGeom>
            <a:noFill/>
          </p:spPr>
        </p:pic>
        <p:pic>
          <p:nvPicPr>
            <p:cNvPr id="38" name="Picture 10" descr="http://www.militaryaerospace.com/content/dam/mae/online-articles/2014/07/BittWare%203%20July%202014.jpg"/>
            <p:cNvPicPr>
              <a:picLocks noChangeAspect="1" noChangeArrowheads="1"/>
            </p:cNvPicPr>
            <p:nvPr/>
          </p:nvPicPr>
          <p:blipFill>
            <a:blip r:embed="rId7" cstate="print"/>
            <a:srcRect l="5865" t="8774" r="6166" b="3488"/>
            <a:stretch>
              <a:fillRect/>
            </a:stretch>
          </p:blipFill>
          <p:spPr bwMode="auto">
            <a:xfrm>
              <a:off x="4940424" y="2141240"/>
              <a:ext cx="1080120" cy="720080"/>
            </a:xfrm>
            <a:prstGeom prst="rect">
              <a:avLst/>
            </a:prstGeom>
            <a:noFill/>
          </p:spPr>
        </p:pic>
        <p:pic>
          <p:nvPicPr>
            <p:cNvPr id="39" name="Picture 10" descr="http://www.militaryaerospace.com/content/dam/mae/online-articles/2014/07/BittWare%203%20July%202014.jpg"/>
            <p:cNvPicPr>
              <a:picLocks noChangeAspect="1" noChangeArrowheads="1"/>
            </p:cNvPicPr>
            <p:nvPr/>
          </p:nvPicPr>
          <p:blipFill>
            <a:blip r:embed="rId7" cstate="print"/>
            <a:srcRect l="5865" t="8774" r="6166" b="3488"/>
            <a:stretch>
              <a:fillRect/>
            </a:stretch>
          </p:blipFill>
          <p:spPr bwMode="auto">
            <a:xfrm>
              <a:off x="5092824" y="2293640"/>
              <a:ext cx="1080120" cy="720080"/>
            </a:xfrm>
            <a:prstGeom prst="rect">
              <a:avLst/>
            </a:prstGeom>
            <a:noFill/>
          </p:spPr>
        </p:pic>
        <p:pic>
          <p:nvPicPr>
            <p:cNvPr id="40" name="Picture 10" descr="http://www.militaryaerospace.com/content/dam/mae/online-articles/2014/07/BittWare%203%20July%202014.jpg"/>
            <p:cNvPicPr>
              <a:picLocks noChangeAspect="1" noChangeArrowheads="1"/>
            </p:cNvPicPr>
            <p:nvPr/>
          </p:nvPicPr>
          <p:blipFill>
            <a:blip r:embed="rId7" cstate="print"/>
            <a:srcRect l="5865" t="8774" r="6166" b="3488"/>
            <a:stretch>
              <a:fillRect/>
            </a:stretch>
          </p:blipFill>
          <p:spPr bwMode="auto">
            <a:xfrm>
              <a:off x="5220072" y="2492896"/>
              <a:ext cx="1080120" cy="720080"/>
            </a:xfrm>
            <a:prstGeom prst="rect">
              <a:avLst/>
            </a:prstGeom>
            <a:noFill/>
          </p:spPr>
        </p:pic>
      </p:grpSp>
      <p:sp>
        <p:nvSpPr>
          <p:cNvPr id="41" name="CasellaDiTesto 40"/>
          <p:cNvSpPr txBox="1"/>
          <p:nvPr/>
        </p:nvSpPr>
        <p:spPr>
          <a:xfrm>
            <a:off x="883562" y="1514401"/>
            <a:ext cx="20521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/>
              <a:t>~25 board SoC Based</a:t>
            </a:r>
          </a:p>
          <a:p>
            <a:pPr algn="ctr"/>
            <a:r>
              <a:rPr lang="en-GB" sz="1050" dirty="0" smtClean="0"/>
              <a:t>(GFLOPS </a:t>
            </a:r>
            <a:r>
              <a:rPr lang="en-GB" sz="1050" dirty="0" err="1" smtClean="0"/>
              <a:t>nominali</a:t>
            </a:r>
            <a:r>
              <a:rPr lang="en-GB" sz="1050" dirty="0" smtClean="0"/>
              <a:t> </a:t>
            </a:r>
            <a:r>
              <a:rPr lang="en-GB" sz="1050" dirty="0" err="1" smtClean="0"/>
              <a:t>di</a:t>
            </a:r>
            <a:r>
              <a:rPr lang="en-GB" sz="1050" dirty="0" smtClean="0"/>
              <a:t> </a:t>
            </a:r>
            <a:r>
              <a:rPr lang="en-GB" sz="1050" b="1" dirty="0" smtClean="0"/>
              <a:t>2 server </a:t>
            </a:r>
          </a:p>
          <a:p>
            <a:pPr algn="ctr"/>
            <a:r>
              <a:rPr lang="en-GB" sz="1050" dirty="0" err="1" smtClean="0"/>
              <a:t>tradizionali</a:t>
            </a:r>
            <a:r>
              <a:rPr lang="en-GB" sz="1050" dirty="0" smtClean="0"/>
              <a:t> con </a:t>
            </a:r>
            <a:r>
              <a:rPr lang="en-GB" sz="1050" b="1" dirty="0" smtClean="0"/>
              <a:t>GPU</a:t>
            </a:r>
            <a:r>
              <a:rPr lang="en-GB" sz="1050" dirty="0" smtClean="0"/>
              <a:t>)</a:t>
            </a:r>
            <a:endParaRPr lang="en-GB" sz="1050" dirty="0"/>
          </a:p>
        </p:txBody>
      </p:sp>
      <p:sp>
        <p:nvSpPr>
          <p:cNvPr id="45" name="Parentesi graffa chiusa 44"/>
          <p:cNvSpPr/>
          <p:nvPr/>
        </p:nvSpPr>
        <p:spPr>
          <a:xfrm>
            <a:off x="8172400" y="2666529"/>
            <a:ext cx="144016" cy="43204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Parentesi graffa chiusa 45"/>
          <p:cNvSpPr/>
          <p:nvPr/>
        </p:nvSpPr>
        <p:spPr>
          <a:xfrm>
            <a:off x="8172400" y="1944415"/>
            <a:ext cx="144016" cy="43204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asellaDiTesto 46"/>
          <p:cNvSpPr txBox="1"/>
          <p:nvPr/>
        </p:nvSpPr>
        <p:spPr>
          <a:xfrm>
            <a:off x="8316416" y="2016423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</a:t>
            </a:r>
            <a:endParaRPr lang="en-GB" sz="1200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8316416" y="2738537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II</a:t>
            </a:r>
            <a:endParaRPr lang="en-GB" sz="1200" dirty="0"/>
          </a:p>
        </p:txBody>
      </p:sp>
      <p:sp>
        <p:nvSpPr>
          <p:cNvPr id="49" name="Rettangolo 48"/>
          <p:cNvSpPr/>
          <p:nvPr/>
        </p:nvSpPr>
        <p:spPr>
          <a:xfrm>
            <a:off x="4283968" y="1082353"/>
            <a:ext cx="4608512" cy="302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Parentesi graffa chiusa 49"/>
          <p:cNvSpPr/>
          <p:nvPr/>
        </p:nvSpPr>
        <p:spPr>
          <a:xfrm>
            <a:off x="2771800" y="2234481"/>
            <a:ext cx="144016" cy="288032"/>
          </a:xfrm>
          <a:prstGeom prst="rightBrac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asellaDiTesto 50"/>
          <p:cNvSpPr txBox="1"/>
          <p:nvPr/>
        </p:nvSpPr>
        <p:spPr>
          <a:xfrm>
            <a:off x="2987824" y="2234481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II</a:t>
            </a:r>
            <a:endParaRPr lang="en-GB" sz="1200" dirty="0"/>
          </a:p>
        </p:txBody>
      </p:sp>
      <p:sp>
        <p:nvSpPr>
          <p:cNvPr id="52" name="Parentesi graffa chiusa 51"/>
          <p:cNvSpPr/>
          <p:nvPr/>
        </p:nvSpPr>
        <p:spPr>
          <a:xfrm>
            <a:off x="3347864" y="2954561"/>
            <a:ext cx="144016" cy="360040"/>
          </a:xfrm>
          <a:prstGeom prst="rightBrac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asellaDiTesto 52"/>
          <p:cNvSpPr txBox="1"/>
          <p:nvPr/>
        </p:nvSpPr>
        <p:spPr>
          <a:xfrm>
            <a:off x="3439246" y="302656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</a:t>
            </a:r>
            <a:endParaRPr lang="en-GB" sz="1200" dirty="0"/>
          </a:p>
        </p:txBody>
      </p:sp>
      <p:sp>
        <p:nvSpPr>
          <p:cNvPr id="54" name="Parentesi graffa chiusa 53"/>
          <p:cNvSpPr/>
          <p:nvPr/>
        </p:nvSpPr>
        <p:spPr>
          <a:xfrm>
            <a:off x="3347864" y="3386609"/>
            <a:ext cx="144016" cy="360040"/>
          </a:xfrm>
          <a:prstGeom prst="rightBrac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CasellaDiTesto 54"/>
          <p:cNvSpPr txBox="1"/>
          <p:nvPr/>
        </p:nvSpPr>
        <p:spPr>
          <a:xfrm>
            <a:off x="3419872" y="346965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II</a:t>
            </a:r>
            <a:endParaRPr lang="en-GB" sz="1200" dirty="0"/>
          </a:p>
        </p:txBody>
      </p:sp>
      <p:pic>
        <p:nvPicPr>
          <p:cNvPr id="58380" name="Picture 12" descr="https://encrypted-tbn2.gstatic.com/images?q=tbn:ANd9GcRyJqukPbn2sVvmQuM1FdYlH4QDbAjadHKW7YGsbbOdJQdEHJv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2707" y="4466729"/>
            <a:ext cx="843109" cy="869505"/>
          </a:xfrm>
          <a:prstGeom prst="rect">
            <a:avLst/>
          </a:prstGeom>
          <a:noFill/>
        </p:spPr>
      </p:pic>
      <p:pic>
        <p:nvPicPr>
          <p:cNvPr id="57" name="Picture 12" descr="https://encrypted-tbn2.gstatic.com/images?q=tbn:ANd9GcRyJqukPbn2sVvmQuM1FdYlH4QDbAjadHKW7YGsbbOdJQdEHJv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4970785"/>
            <a:ext cx="864096" cy="891149"/>
          </a:xfrm>
          <a:prstGeom prst="rect">
            <a:avLst/>
          </a:prstGeom>
          <a:noFill/>
        </p:spPr>
      </p:pic>
      <p:sp>
        <p:nvSpPr>
          <p:cNvPr id="58" name="CasellaDiTesto 57"/>
          <p:cNvSpPr txBox="1"/>
          <p:nvPr/>
        </p:nvSpPr>
        <p:spPr>
          <a:xfrm>
            <a:off x="3419872" y="4610745"/>
            <a:ext cx="2452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Ex cluster HEPMARK</a:t>
            </a:r>
          </a:p>
          <a:p>
            <a:pPr algn="ctr"/>
            <a:r>
              <a:rPr lang="en-GB" sz="1200" dirty="0" smtClean="0"/>
              <a:t>+ </a:t>
            </a:r>
            <a:r>
              <a:rPr lang="en-GB" sz="1200" dirty="0" err="1" smtClean="0"/>
              <a:t>nuove</a:t>
            </a:r>
            <a:r>
              <a:rPr lang="en-GB" sz="1200" dirty="0" smtClean="0"/>
              <a:t> </a:t>
            </a:r>
            <a:r>
              <a:rPr lang="en-GB" sz="1200" dirty="0" err="1" smtClean="0"/>
              <a:t>acquisizioni</a:t>
            </a:r>
            <a:r>
              <a:rPr lang="en-GB" sz="1200" dirty="0" smtClean="0"/>
              <a:t> (~ 3 server)</a:t>
            </a:r>
          </a:p>
          <a:p>
            <a:pPr algn="ctr"/>
            <a:endParaRPr lang="en-GB" sz="1200" dirty="0" smtClean="0"/>
          </a:p>
          <a:p>
            <a:pPr algn="ctr"/>
            <a:r>
              <a:rPr lang="en-GB" sz="1200" dirty="0" smtClean="0"/>
              <a:t>+ </a:t>
            </a:r>
            <a:r>
              <a:rPr lang="en-GB" sz="1200" dirty="0" err="1" smtClean="0"/>
              <a:t>nuove</a:t>
            </a:r>
            <a:r>
              <a:rPr lang="en-GB" sz="1200" dirty="0" smtClean="0"/>
              <a:t> </a:t>
            </a:r>
            <a:r>
              <a:rPr lang="en-GB" sz="1200" dirty="0" err="1" smtClean="0"/>
              <a:t>acquisizione</a:t>
            </a:r>
            <a:r>
              <a:rPr lang="en-GB" sz="1200" dirty="0" smtClean="0"/>
              <a:t> (~ 3 server)</a:t>
            </a:r>
          </a:p>
        </p:txBody>
      </p:sp>
      <p:sp>
        <p:nvSpPr>
          <p:cNvPr id="59" name="Parentesi graffa chiusa 58"/>
          <p:cNvSpPr/>
          <p:nvPr/>
        </p:nvSpPr>
        <p:spPr>
          <a:xfrm>
            <a:off x="5796136" y="4610745"/>
            <a:ext cx="144016" cy="432048"/>
          </a:xfrm>
          <a:prstGeom prst="righ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asellaDiTesto 59"/>
          <p:cNvSpPr txBox="1"/>
          <p:nvPr/>
        </p:nvSpPr>
        <p:spPr>
          <a:xfrm>
            <a:off x="5940152" y="4693786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</a:t>
            </a:r>
            <a:endParaRPr lang="en-GB" sz="1200" dirty="0"/>
          </a:p>
        </p:txBody>
      </p:sp>
      <p:sp>
        <p:nvSpPr>
          <p:cNvPr id="61" name="CasellaDiTesto 60"/>
          <p:cNvSpPr txBox="1"/>
          <p:nvPr/>
        </p:nvSpPr>
        <p:spPr>
          <a:xfrm>
            <a:off x="5940152" y="5114801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Anno II</a:t>
            </a:r>
            <a:endParaRPr lang="en-GB" sz="1200" dirty="0"/>
          </a:p>
        </p:txBody>
      </p:sp>
      <p:sp>
        <p:nvSpPr>
          <p:cNvPr id="62" name="Parentesi graffa chiusa 61"/>
          <p:cNvSpPr/>
          <p:nvPr/>
        </p:nvSpPr>
        <p:spPr>
          <a:xfrm>
            <a:off x="5796136" y="5178425"/>
            <a:ext cx="135632" cy="224408"/>
          </a:xfrm>
          <a:prstGeom prst="righ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tangolo 62"/>
          <p:cNvSpPr/>
          <p:nvPr/>
        </p:nvSpPr>
        <p:spPr>
          <a:xfrm>
            <a:off x="1979712" y="4178697"/>
            <a:ext cx="4608512" cy="1800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Connettore 1 64"/>
          <p:cNvCxnSpPr/>
          <p:nvPr/>
        </p:nvCxnSpPr>
        <p:spPr>
          <a:xfrm>
            <a:off x="323528" y="2738537"/>
            <a:ext cx="3456384" cy="0"/>
          </a:xfrm>
          <a:prstGeom prst="line">
            <a:avLst/>
          </a:prstGeom>
          <a:ln w="254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0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&amp; WPs</a:t>
            </a:r>
            <a:endParaRPr lang="en-US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251520" y="1268760"/>
            <a:ext cx="7556313" cy="4144963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dirty="0" smtClean="0"/>
              <a:t>WP1: </a:t>
            </a:r>
            <a:r>
              <a:rPr lang="en-US" sz="2800" dirty="0" smtClean="0"/>
              <a:t>Management</a:t>
            </a:r>
            <a:endParaRPr lang="en-US" sz="2800" dirty="0" smtClean="0"/>
          </a:p>
          <a:p>
            <a:pPr lvl="0"/>
            <a:r>
              <a:rPr lang="en-US" sz="2800" dirty="0" smtClean="0"/>
              <a:t>WP2</a:t>
            </a:r>
            <a:r>
              <a:rPr lang="en-US" sz="2800" dirty="0" smtClean="0"/>
              <a:t>: Technology Tracking </a:t>
            </a:r>
            <a:r>
              <a:rPr lang="en-US" sz="2800" dirty="0" smtClean="0"/>
              <a:t>and </a:t>
            </a:r>
            <a:r>
              <a:rPr lang="en-US" sz="2800" dirty="0" smtClean="0"/>
              <a:t>Benchmarking</a:t>
            </a:r>
            <a:endParaRPr lang="it-IT" sz="2800" dirty="0" smtClean="0"/>
          </a:p>
          <a:p>
            <a:pPr lvl="0"/>
            <a:r>
              <a:rPr lang="en-US" sz="2800" dirty="0" smtClean="0"/>
              <a:t>WP3: Implementation of the CNAF prototype</a:t>
            </a:r>
          </a:p>
          <a:p>
            <a:pPr lvl="0"/>
            <a:r>
              <a:rPr lang="en-US" sz="2800" dirty="0" smtClean="0"/>
              <a:t>WP4: Development of dedicated network connections</a:t>
            </a:r>
          </a:p>
          <a:p>
            <a:pPr lvl="0"/>
            <a:r>
              <a:rPr lang="en-US" sz="2800" dirty="0" smtClean="0"/>
              <a:t>WP5</a:t>
            </a:r>
            <a:r>
              <a:rPr lang="en-US" sz="2800" dirty="0" smtClean="0"/>
              <a:t>: Application Porting</a:t>
            </a:r>
            <a:endParaRPr lang="it-IT" sz="2800" dirty="0" smtClean="0"/>
          </a:p>
          <a:p>
            <a:pPr lvl="0"/>
            <a:r>
              <a:rPr lang="en-US" sz="2800" dirty="0" smtClean="0"/>
              <a:t>WP6: Technology Transfer </a:t>
            </a:r>
            <a:r>
              <a:rPr lang="en-US" sz="2800" dirty="0" smtClean="0"/>
              <a:t>and </a:t>
            </a:r>
            <a:r>
              <a:rPr lang="en-US" sz="2800" dirty="0" smtClean="0"/>
              <a:t>Dissemination</a:t>
            </a:r>
            <a:endParaRPr lang="it-IT" sz="2800" dirty="0" smtClean="0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CCR - 27/05/2015</a:t>
            </a:r>
            <a:endParaRPr lang="es-ES" dirty="0"/>
          </a:p>
        </p:txBody>
      </p:sp>
      <p:sp>
        <p:nvSpPr>
          <p:cNvPr id="13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Daniele Cesini – INFN-CNAF</a:t>
            </a:r>
            <a:endParaRPr lang="es-E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D34-3F50-4E0B-83E1-DA00595F644C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13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59272"/>
            <a:ext cx="7556313" cy="1116106"/>
          </a:xfrm>
        </p:spPr>
        <p:txBody>
          <a:bodyPr/>
          <a:lstStyle/>
          <a:p>
            <a:r>
              <a:rPr lang="en-US" dirty="0" smtClean="0"/>
              <a:t>Project Timeline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8901" y="6492875"/>
            <a:ext cx="6122894" cy="365125"/>
          </a:xfrm>
        </p:spPr>
        <p:txBody>
          <a:bodyPr/>
          <a:lstStyle/>
          <a:p>
            <a:r>
              <a:rPr lang="en-GB" dirty="0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1057979767"/>
              </p:ext>
            </p:extLst>
          </p:nvPr>
        </p:nvGraphicFramePr>
        <p:xfrm>
          <a:off x="1259632" y="1384252"/>
          <a:ext cx="6096000" cy="415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reccia a destra con strisce 8"/>
          <p:cNvSpPr/>
          <p:nvPr/>
        </p:nvSpPr>
        <p:spPr>
          <a:xfrm rot="5400000">
            <a:off x="-36512" y="1916832"/>
            <a:ext cx="1152128" cy="432048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0869" y="1218494"/>
            <a:ext cx="106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2015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4235" y="270892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 2015</a:t>
            </a:r>
            <a:endParaRPr lang="en-US" dirty="0"/>
          </a:p>
        </p:txBody>
      </p:sp>
      <p:sp>
        <p:nvSpPr>
          <p:cNvPr id="12" name="Freccia a destra con strisce 11"/>
          <p:cNvSpPr/>
          <p:nvPr/>
        </p:nvSpPr>
        <p:spPr>
          <a:xfrm rot="5400000">
            <a:off x="71500" y="3320988"/>
            <a:ext cx="936104" cy="432048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5496" y="3995772"/>
            <a:ext cx="106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2016</a:t>
            </a:r>
            <a:endParaRPr lang="en-US" dirty="0"/>
          </a:p>
        </p:txBody>
      </p:sp>
      <p:sp>
        <p:nvSpPr>
          <p:cNvPr id="14" name="Freccia a destra con strisce 13"/>
          <p:cNvSpPr/>
          <p:nvPr/>
        </p:nvSpPr>
        <p:spPr>
          <a:xfrm rot="5400000">
            <a:off x="107504" y="4581128"/>
            <a:ext cx="864096" cy="432048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5496" y="529191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 2016</a:t>
            </a:r>
            <a:endParaRPr lang="en-US" dirty="0"/>
          </a:p>
        </p:txBody>
      </p:sp>
      <p:sp>
        <p:nvSpPr>
          <p:cNvPr id="17" name="Freccia in giù 16"/>
          <p:cNvSpPr/>
          <p:nvPr/>
        </p:nvSpPr>
        <p:spPr>
          <a:xfrm>
            <a:off x="7430212" y="1506202"/>
            <a:ext cx="1102228" cy="3888756"/>
          </a:xfrm>
          <a:prstGeom prst="downArrow">
            <a:avLst/>
          </a:prstGeom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Dissemination and H2020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073" y="-5849"/>
            <a:ext cx="6589199" cy="549191"/>
          </a:xfrm>
        </p:spPr>
        <p:txBody>
          <a:bodyPr/>
          <a:lstStyle/>
          <a:p>
            <a:r>
              <a:rPr lang="it-IT" dirty="0" smtClean="0"/>
              <a:t>CNAF COSA cluster </a:t>
            </a:r>
            <a:r>
              <a:rPr lang="it-IT" dirty="0" smtClean="0"/>
              <a:t>network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553666" y="1864168"/>
            <a:ext cx="2260974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MASTER</a:t>
            </a:r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lowpower</a:t>
            </a:r>
            <a:r>
              <a:rPr lang="it-IT" dirty="0" smtClean="0"/>
              <a:t> </a:t>
            </a:r>
            <a:r>
              <a:rPr lang="it-IT" dirty="0" smtClean="0"/>
              <a:t>x86-64)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553666" y="4271490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ARM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487116" y="4566765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ARM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611751" y="4862040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ARM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4736386" y="5117314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ARM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5805241" y="5372588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ARM</a:t>
            </a:r>
            <a:endParaRPr lang="it-IT" dirty="0"/>
          </a:p>
        </p:txBody>
      </p:sp>
      <p:cxnSp>
        <p:nvCxnSpPr>
          <p:cNvPr id="11" name="Connettore 1 10"/>
          <p:cNvCxnSpPr/>
          <p:nvPr/>
        </p:nvCxnSpPr>
        <p:spPr>
          <a:xfrm>
            <a:off x="98539" y="2740167"/>
            <a:ext cx="8217877" cy="26171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239466" y="3461865"/>
            <a:ext cx="0" cy="809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3182441" y="3757140"/>
            <a:ext cx="0" cy="809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297551" y="4052415"/>
            <a:ext cx="0" cy="809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5422186" y="4447702"/>
            <a:ext cx="0" cy="809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6501936" y="4771552"/>
            <a:ext cx="0" cy="809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 rot="1043210">
            <a:off x="1546131" y="2942357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10.0.0.0/24</a:t>
            </a:r>
            <a:endParaRPr lang="it-IT" dirty="0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3611751" y="2259902"/>
            <a:ext cx="2116119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504056" y="2029280"/>
            <a:ext cx="0" cy="9877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936104" y="195842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eth1</a:t>
            </a:r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709288" y="194536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eth0</a:t>
            </a:r>
            <a:endParaRPr lang="it-IT" dirty="0"/>
          </a:p>
        </p:txBody>
      </p:sp>
      <p:sp>
        <p:nvSpPr>
          <p:cNvPr id="30" name="Nuvola 29"/>
          <p:cNvSpPr/>
          <p:nvPr/>
        </p:nvSpPr>
        <p:spPr>
          <a:xfrm>
            <a:off x="5316434" y="1437818"/>
            <a:ext cx="2761856" cy="18751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CNAF</a:t>
            </a:r>
            <a:endParaRPr lang="it-IT" dirty="0"/>
          </a:p>
        </p:txBody>
      </p:sp>
      <p:cxnSp>
        <p:nvCxnSpPr>
          <p:cNvPr id="34" name="Connettore 2 33"/>
          <p:cNvCxnSpPr/>
          <p:nvPr/>
        </p:nvCxnSpPr>
        <p:spPr>
          <a:xfrm rot="5400000">
            <a:off x="6748874" y="1068095"/>
            <a:ext cx="875212" cy="640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 rot="18663093">
            <a:off x="6928893" y="103584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ssh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5646074" y="2456048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172.16.11.0/23</a:t>
            </a:r>
            <a:endParaRPr lang="it-IT" dirty="0"/>
          </a:p>
        </p:txBody>
      </p:sp>
      <p:cxnSp>
        <p:nvCxnSpPr>
          <p:cNvPr id="26" name="Connettore 1 25"/>
          <p:cNvCxnSpPr/>
          <p:nvPr/>
        </p:nvCxnSpPr>
        <p:spPr>
          <a:xfrm rot="10800000" flipV="1">
            <a:off x="504057" y="2309067"/>
            <a:ext cx="1058758" cy="10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Cubo 35"/>
          <p:cNvSpPr/>
          <p:nvPr/>
        </p:nvSpPr>
        <p:spPr>
          <a:xfrm>
            <a:off x="4356192" y="1055034"/>
            <a:ext cx="171995" cy="250371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910808" y="1544607"/>
            <a:ext cx="340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DHCP, TFT, NFS, LDAP, NAT,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200800" y="553295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137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5201" y="-5849"/>
            <a:ext cx="6589199" cy="1280890"/>
          </a:xfrm>
        </p:spPr>
        <p:txBody>
          <a:bodyPr/>
          <a:lstStyle/>
          <a:p>
            <a:r>
              <a:rPr lang="it-IT" dirty="0" smtClean="0"/>
              <a:t>COSA </a:t>
            </a:r>
            <a:r>
              <a:rPr lang="it-IT" dirty="0" err="1" smtClean="0"/>
              <a:t>power</a:t>
            </a:r>
            <a:r>
              <a:rPr lang="it-IT" dirty="0" smtClean="0"/>
              <a:t> network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172244" y="1466034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Card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105694" y="1761309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Card</a:t>
            </a:r>
            <a:endParaRPr lang="it-IT" dirty="0"/>
          </a:p>
        </p:txBody>
      </p:sp>
      <p:cxnSp>
        <p:nvCxnSpPr>
          <p:cNvPr id="11" name="Connettore 1 10"/>
          <p:cNvCxnSpPr/>
          <p:nvPr/>
        </p:nvCxnSpPr>
        <p:spPr>
          <a:xfrm>
            <a:off x="717117" y="457225"/>
            <a:ext cx="8426883" cy="16458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3791494" y="1124744"/>
            <a:ext cx="9525" cy="6365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916129" y="1325336"/>
            <a:ext cx="0" cy="809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rot="16200000" flipH="1">
            <a:off x="5517361" y="2006844"/>
            <a:ext cx="1028019" cy="187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rot="16200000" flipH="1">
            <a:off x="6561516" y="2295100"/>
            <a:ext cx="1116738" cy="12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822960" y="4297680"/>
            <a:ext cx="1058091" cy="391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Cubo 42"/>
          <p:cNvSpPr/>
          <p:nvPr/>
        </p:nvSpPr>
        <p:spPr>
          <a:xfrm>
            <a:off x="1763486" y="3788227"/>
            <a:ext cx="1031966" cy="96665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</a:rPr>
              <a:t>12V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44" name="Cubo 43"/>
          <p:cNvSpPr/>
          <p:nvPr/>
        </p:nvSpPr>
        <p:spPr>
          <a:xfrm>
            <a:off x="1706880" y="5068388"/>
            <a:ext cx="1031966" cy="96665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</a:rPr>
              <a:t>5V</a:t>
            </a:r>
            <a:endParaRPr lang="it-IT" sz="2000" b="1" dirty="0">
              <a:solidFill>
                <a:schemeClr val="tx1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>
            <a:off x="731520" y="5512526"/>
            <a:ext cx="1001485" cy="217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Forma 46"/>
          <p:cNvCxnSpPr>
            <a:stCxn id="43" idx="4"/>
            <a:endCxn id="5" idx="2"/>
          </p:cNvCxnSpPr>
          <p:nvPr/>
        </p:nvCxnSpPr>
        <p:spPr>
          <a:xfrm flipV="1">
            <a:off x="2553789" y="2256609"/>
            <a:ext cx="304255" cy="2135775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a 48"/>
          <p:cNvCxnSpPr>
            <a:stCxn id="43" idx="4"/>
            <a:endCxn id="6" idx="2"/>
          </p:cNvCxnSpPr>
          <p:nvPr/>
        </p:nvCxnSpPr>
        <p:spPr>
          <a:xfrm flipV="1">
            <a:off x="2553789" y="2551884"/>
            <a:ext cx="1237705" cy="184050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Forma 50"/>
          <p:cNvCxnSpPr>
            <a:stCxn id="43" idx="4"/>
            <a:endCxn id="7" idx="2"/>
          </p:cNvCxnSpPr>
          <p:nvPr/>
        </p:nvCxnSpPr>
        <p:spPr>
          <a:xfrm flipV="1">
            <a:off x="2553789" y="2847159"/>
            <a:ext cx="2362340" cy="1545225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52"/>
          <p:cNvCxnSpPr>
            <a:stCxn id="44" idx="4"/>
            <a:endCxn id="8" idx="2"/>
          </p:cNvCxnSpPr>
          <p:nvPr/>
        </p:nvCxnSpPr>
        <p:spPr>
          <a:xfrm flipV="1">
            <a:off x="2497183" y="3180810"/>
            <a:ext cx="3543581" cy="2491735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Forma 54"/>
          <p:cNvCxnSpPr>
            <a:stCxn id="44" idx="4"/>
            <a:endCxn id="9" idx="2"/>
          </p:cNvCxnSpPr>
          <p:nvPr/>
        </p:nvCxnSpPr>
        <p:spPr>
          <a:xfrm flipV="1">
            <a:off x="2497183" y="3436084"/>
            <a:ext cx="4612436" cy="2236461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 rot="16200000">
            <a:off x="-229623" y="4651649"/>
            <a:ext cx="158761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230V AC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72" name="Rettangolo 71"/>
          <p:cNvSpPr/>
          <p:nvPr/>
        </p:nvSpPr>
        <p:spPr>
          <a:xfrm rot="16200000">
            <a:off x="182881" y="4663441"/>
            <a:ext cx="2168434" cy="4702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Power</a:t>
            </a:r>
            <a:r>
              <a:rPr lang="it-IT" dirty="0" smtClean="0"/>
              <a:t> probe </a:t>
            </a:r>
            <a:endParaRPr lang="it-IT" dirty="0"/>
          </a:p>
        </p:txBody>
      </p:sp>
      <p:sp>
        <p:nvSpPr>
          <p:cNvPr id="73" name="Rettangolo 72"/>
          <p:cNvSpPr/>
          <p:nvPr/>
        </p:nvSpPr>
        <p:spPr>
          <a:xfrm>
            <a:off x="2503715" y="3265714"/>
            <a:ext cx="2734490" cy="3004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LabVIEW</a:t>
            </a:r>
            <a:r>
              <a:rPr lang="it-IT" dirty="0" smtClean="0"/>
              <a:t> DC probe </a:t>
            </a:r>
            <a:endParaRPr lang="it-IT" dirty="0"/>
          </a:p>
        </p:txBody>
      </p:sp>
      <p:sp>
        <p:nvSpPr>
          <p:cNvPr id="75" name="Rettangolo 74"/>
          <p:cNvSpPr/>
          <p:nvPr/>
        </p:nvSpPr>
        <p:spPr>
          <a:xfrm>
            <a:off x="4380412" y="4672148"/>
            <a:ext cx="2608216" cy="2917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LabVIEW</a:t>
            </a:r>
            <a:r>
              <a:rPr lang="it-IT" dirty="0" smtClean="0"/>
              <a:t> DC probe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230329" y="2056584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Card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5354964" y="2390235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Card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423819" y="2645509"/>
            <a:ext cx="1371600" cy="790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Card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26" name="Picture 2" descr="http://upload.wikimedia.org/wikipedia/en/3/38/Labview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20" y="4916542"/>
            <a:ext cx="1705049" cy="4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upload.wikimedia.org/wikipedia/en/3/38/Labview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41" y="3534275"/>
            <a:ext cx="1705049" cy="4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1 31"/>
          <p:cNvCxnSpPr/>
          <p:nvPr/>
        </p:nvCxnSpPr>
        <p:spPr>
          <a:xfrm>
            <a:off x="2627784" y="836712"/>
            <a:ext cx="9525" cy="6365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7905690" y="26883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531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INFN-CSN5 COSA project</a:t>
            </a:r>
            <a:endParaRPr lang="en-US" sz="4000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305734" y="1556792"/>
            <a:ext cx="8000066" cy="44644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800" dirty="0" smtClean="0"/>
              <a:t>COSA: </a:t>
            </a:r>
            <a:r>
              <a:rPr lang="it-IT" sz="2400" dirty="0" smtClean="0"/>
              <a:t>Computing On SOC </a:t>
            </a:r>
            <a:r>
              <a:rPr lang="en-US" sz="2400" dirty="0" smtClean="0"/>
              <a:t>Architecture</a:t>
            </a:r>
            <a:endParaRPr lang="en-US" sz="40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Duration</a:t>
            </a:r>
            <a:r>
              <a:rPr lang="it-IT" sz="2800" dirty="0" smtClean="0"/>
              <a:t>: </a:t>
            </a:r>
            <a:r>
              <a:rPr lang="it-IT" sz="2800" dirty="0" smtClean="0"/>
              <a:t>2 </a:t>
            </a:r>
            <a:r>
              <a:rPr lang="en-US" sz="2800" dirty="0" smtClean="0"/>
              <a:t>years</a:t>
            </a:r>
            <a:r>
              <a:rPr lang="it-IT" sz="2800" dirty="0" smtClean="0"/>
              <a:t> from </a:t>
            </a:r>
            <a:r>
              <a:rPr lang="en-US" sz="2800" dirty="0" smtClean="0"/>
              <a:t>January</a:t>
            </a:r>
            <a:r>
              <a:rPr lang="it-IT" sz="2800" dirty="0" smtClean="0"/>
              <a:t> 2015</a:t>
            </a:r>
            <a:endParaRPr lang="it-IT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Departments</a:t>
            </a:r>
            <a:r>
              <a:rPr lang="it-IT" sz="2800" dirty="0" smtClean="0"/>
              <a:t>: </a:t>
            </a:r>
            <a:r>
              <a:rPr lang="it-IT" sz="2800" dirty="0" smtClean="0"/>
              <a:t>7 INFN</a:t>
            </a:r>
          </a:p>
          <a:p>
            <a:pPr lvl="1"/>
            <a:r>
              <a:rPr lang="it-IT" sz="2400" dirty="0" smtClean="0"/>
              <a:t>CNAF, PI, PD, ROMA1, FE, PR, </a:t>
            </a:r>
            <a:r>
              <a:rPr lang="it-IT" sz="2400" dirty="0" smtClean="0"/>
              <a:t>LNL</a:t>
            </a:r>
            <a:endParaRPr lang="it-IT" sz="2400" dirty="0" smtClean="0"/>
          </a:p>
          <a:p>
            <a:pPr>
              <a:lnSpc>
                <a:spcPct val="150000"/>
              </a:lnSpc>
            </a:pPr>
            <a:r>
              <a:rPr lang="it-IT" sz="2800" dirty="0" smtClean="0"/>
              <a:t>BUDGET :51.5 </a:t>
            </a:r>
            <a:r>
              <a:rPr lang="it-IT" sz="2800" dirty="0" err="1" smtClean="0"/>
              <a:t>kEuro</a:t>
            </a:r>
            <a:r>
              <a:rPr lang="it-IT" sz="2800" dirty="0" smtClean="0"/>
              <a:t> </a:t>
            </a:r>
            <a:r>
              <a:rPr lang="it-IT" sz="2800" dirty="0" err="1" smtClean="0"/>
              <a:t>Year</a:t>
            </a:r>
            <a:r>
              <a:rPr lang="it-IT" sz="2800" dirty="0" smtClean="0"/>
              <a:t> </a:t>
            </a:r>
            <a:r>
              <a:rPr lang="it-IT" sz="2800" dirty="0" smtClean="0"/>
              <a:t>I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s-ES" dirty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Daniele Cesini – INFN-CNAF</a:t>
            </a:r>
            <a:endParaRPr lang="es-E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D34-3F50-4E0B-83E1-DA00595F644C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2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OPENMP </a:t>
            </a:r>
            <a:r>
              <a:rPr lang="el-GR" dirty="0" smtClean="0"/>
              <a:t>π</a:t>
            </a:r>
            <a:r>
              <a:rPr lang="it-IT" dirty="0" smtClean="0"/>
              <a:t> </a:t>
            </a:r>
            <a:r>
              <a:rPr lang="it-IT" dirty="0" err="1" smtClean="0"/>
              <a:t>computation</a:t>
            </a:r>
            <a:r>
              <a:rPr lang="it-IT" dirty="0" smtClean="0"/>
              <a:t> on </a:t>
            </a:r>
            <a:r>
              <a:rPr lang="it-IT" dirty="0" err="1" smtClean="0"/>
              <a:t>Jetson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23119"/>
            <a:ext cx="8153172" cy="586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70138"/>
              </p:ext>
            </p:extLst>
          </p:nvPr>
        </p:nvGraphicFramePr>
        <p:xfrm>
          <a:off x="6119428" y="2192592"/>
          <a:ext cx="2944297" cy="1956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64"/>
                <a:gridCol w="726363"/>
                <a:gridCol w="900022"/>
                <a:gridCol w="987448"/>
              </a:tblGrid>
              <a:tr h="588336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#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TIME </a:t>
                      </a:r>
                    </a:p>
                    <a:p>
                      <a:pPr algn="ctr"/>
                      <a:r>
                        <a:rPr lang="it-IT" sz="1400" dirty="0" smtClean="0"/>
                        <a:t>(s)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POWER</a:t>
                      </a:r>
                    </a:p>
                    <a:p>
                      <a:pPr algn="ctr"/>
                      <a:r>
                        <a:rPr lang="it-IT" sz="1400" dirty="0" smtClean="0"/>
                        <a:t>(W)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ENERGY </a:t>
                      </a:r>
                    </a:p>
                    <a:p>
                      <a:pPr algn="ctr"/>
                      <a:r>
                        <a:rPr lang="it-IT" sz="1400" dirty="0" smtClean="0"/>
                        <a:t>(J)</a:t>
                      </a:r>
                      <a:endParaRPr lang="it-IT" sz="1400" dirty="0"/>
                    </a:p>
                  </a:txBody>
                  <a:tcPr/>
                </a:tc>
              </a:tr>
              <a:tr h="343211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26,1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4,6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120,1</a:t>
                      </a:r>
                      <a:endParaRPr lang="it-IT" sz="1600" dirty="0"/>
                    </a:p>
                  </a:txBody>
                  <a:tcPr/>
                </a:tc>
              </a:tr>
              <a:tr h="343211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6,2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81,2</a:t>
                      </a:r>
                      <a:endParaRPr lang="it-IT" sz="1600" dirty="0"/>
                    </a:p>
                  </a:txBody>
                  <a:tcPr/>
                </a:tc>
              </a:tr>
              <a:tr h="343211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8,7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8,7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75,7</a:t>
                      </a:r>
                      <a:endParaRPr lang="it-IT" sz="1600" dirty="0"/>
                    </a:p>
                  </a:txBody>
                  <a:tcPr/>
                </a:tc>
              </a:tr>
              <a:tr h="33851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6,5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6,5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42,2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 rot="16200000">
            <a:off x="-462358" y="3350790"/>
            <a:ext cx="1478278" cy="338554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smtClean="0"/>
              <a:t>CURRENT (A)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661048" y="6423585"/>
            <a:ext cx="1080120" cy="338554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smtClean="0"/>
              <a:t>TIME</a:t>
            </a:r>
            <a:endParaRPr lang="it-IT" sz="1600" dirty="0"/>
          </a:p>
        </p:txBody>
      </p:sp>
      <p:sp>
        <p:nvSpPr>
          <p:cNvPr id="11" name="Ovale 10"/>
          <p:cNvSpPr/>
          <p:nvPr/>
        </p:nvSpPr>
        <p:spPr>
          <a:xfrm>
            <a:off x="2699792" y="4191913"/>
            <a:ext cx="410344" cy="41034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1</a:t>
            </a:r>
            <a:endParaRPr lang="it-IT" sz="2400" dirty="0"/>
          </a:p>
        </p:txBody>
      </p:sp>
      <p:sp>
        <p:nvSpPr>
          <p:cNvPr id="12" name="Ovale 11"/>
          <p:cNvSpPr/>
          <p:nvPr/>
        </p:nvSpPr>
        <p:spPr>
          <a:xfrm>
            <a:off x="3851920" y="2874640"/>
            <a:ext cx="410344" cy="41034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2</a:t>
            </a:r>
            <a:endParaRPr lang="it-IT" sz="2400" dirty="0"/>
          </a:p>
        </p:txBody>
      </p:sp>
      <p:sp>
        <p:nvSpPr>
          <p:cNvPr id="13" name="Ovale 12"/>
          <p:cNvSpPr/>
          <p:nvPr/>
        </p:nvSpPr>
        <p:spPr>
          <a:xfrm>
            <a:off x="4499992" y="1877380"/>
            <a:ext cx="410344" cy="41034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3</a:t>
            </a:r>
            <a:endParaRPr lang="it-IT" sz="2400" dirty="0"/>
          </a:p>
        </p:txBody>
      </p:sp>
      <p:sp>
        <p:nvSpPr>
          <p:cNvPr id="14" name="Ovale 13"/>
          <p:cNvSpPr/>
          <p:nvPr/>
        </p:nvSpPr>
        <p:spPr>
          <a:xfrm>
            <a:off x="5914256" y="1063588"/>
            <a:ext cx="410344" cy="41034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945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-7585"/>
            <a:ext cx="5686425" cy="27402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6854"/>
            <a:ext cx="8243887" cy="4391146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258255"/>
            <a:ext cx="4017818" cy="2261026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8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5976" y="142076"/>
            <a:ext cx="6589199" cy="704811"/>
          </a:xfrm>
        </p:spPr>
        <p:txBody>
          <a:bodyPr/>
          <a:lstStyle/>
          <a:p>
            <a:r>
              <a:rPr lang="it-IT" dirty="0" err="1" smtClean="0"/>
              <a:t>PSU&amp;Cables</a:t>
            </a:r>
            <a:endParaRPr lang="it-IT" dirty="0"/>
          </a:p>
        </p:txBody>
      </p:sp>
      <p:sp>
        <p:nvSpPr>
          <p:cNvPr id="10242" name="AutoShape 2" descr="http://content.hwigroup.net/images/products_xl/232732/2/corsair-hx1000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9940" y="764704"/>
            <a:ext cx="3452540" cy="260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6350" y="3789040"/>
            <a:ext cx="40576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5900" y="1340768"/>
            <a:ext cx="6591985" cy="377762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PSU HX1000i</a:t>
            </a:r>
          </a:p>
          <a:p>
            <a:pPr lvl="1"/>
            <a:r>
              <a:rPr lang="it-IT" sz="2800" dirty="0" smtClean="0"/>
              <a:t>12 linee 12V (</a:t>
            </a:r>
            <a:r>
              <a:rPr lang="it-IT" sz="2800" dirty="0" err="1" smtClean="0"/>
              <a:t>Jetson</a:t>
            </a:r>
            <a:r>
              <a:rPr lang="it-IT" sz="2800" dirty="0"/>
              <a:t>)</a:t>
            </a:r>
            <a:endParaRPr lang="it-IT" sz="2800" dirty="0" smtClean="0"/>
          </a:p>
          <a:p>
            <a:pPr lvl="1"/>
            <a:r>
              <a:rPr lang="it-IT" sz="2800" dirty="0" smtClean="0"/>
              <a:t>6 linee 5V</a:t>
            </a:r>
          </a:p>
          <a:p>
            <a:r>
              <a:rPr lang="it-IT" sz="3200" dirty="0" smtClean="0"/>
              <a:t>Cavi GRIDSEED</a:t>
            </a:r>
          </a:p>
          <a:p>
            <a:pPr lvl="1"/>
            <a:r>
              <a:rPr lang="it-IT" sz="2800" dirty="0" smtClean="0"/>
              <a:t>Da 1 MOLEX a </a:t>
            </a:r>
            <a:r>
              <a:rPr lang="it-IT" sz="2800" dirty="0" smtClean="0"/>
              <a:t>3 </a:t>
            </a:r>
            <a:r>
              <a:rPr lang="it-IT" sz="2800" dirty="0" smtClean="0"/>
              <a:t>BARREL</a:t>
            </a:r>
          </a:p>
          <a:p>
            <a:pPr lvl="1"/>
            <a:endParaRPr lang="it-IT" sz="2800" dirty="0" smtClean="0"/>
          </a:p>
          <a:p>
            <a:pPr marL="0" indent="0">
              <a:buNone/>
            </a:pPr>
            <a:endParaRPr lang="it-IT" sz="32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3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s-ES" dirty="0"/>
          </a:p>
        </p:txBody>
      </p:sp>
      <p:sp>
        <p:nvSpPr>
          <p:cNvPr id="13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Daniele Cesini – INFN-CNAF</a:t>
            </a:r>
            <a:endParaRPr lang="es-E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D34-3F50-4E0B-83E1-DA00595F644C}" type="slidenum">
              <a:rPr lang="es-ES" smtClean="0"/>
              <a:pPr/>
              <a:t>23</a:t>
            </a:fld>
            <a:endParaRPr lang="es-ES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Applications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4294967295"/>
          </p:nvPr>
        </p:nvSpPr>
        <p:spPr>
          <a:xfrm>
            <a:off x="258679" y="1193359"/>
            <a:ext cx="8686800" cy="456882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Theoretical Physics (PR</a:t>
            </a:r>
            <a:r>
              <a:rPr lang="en-GB" sz="2400" dirty="0" smtClean="0">
                <a:solidFill>
                  <a:schemeClr val="accent2"/>
                </a:solidFill>
              </a:rPr>
              <a:t>, FE)</a:t>
            </a:r>
          </a:p>
          <a:p>
            <a:pPr lvl="1"/>
            <a:r>
              <a:rPr lang="en-GB" sz="2000" dirty="0" smtClean="0"/>
              <a:t>Parallel applications usually run in HPC environments</a:t>
            </a:r>
            <a:endParaRPr lang="en-GB" sz="2000" dirty="0"/>
          </a:p>
          <a:p>
            <a:pPr lvl="2"/>
            <a:r>
              <a:rPr lang="en-US" sz="1800" dirty="0" smtClean="0"/>
              <a:t>Lattice Boltzmann fluid dynamics</a:t>
            </a:r>
          </a:p>
          <a:p>
            <a:pPr lvl="2"/>
            <a:r>
              <a:rPr lang="en-US" sz="1800" dirty="0" smtClean="0"/>
              <a:t>Monte Carlo simulations of Spin-Glass systems</a:t>
            </a:r>
          </a:p>
          <a:p>
            <a:pPr lvl="2"/>
            <a:r>
              <a:rPr lang="en-US" sz="1800" dirty="0" smtClean="0"/>
              <a:t>Lattice Quantum </a:t>
            </a:r>
            <a:r>
              <a:rPr lang="en-US" sz="1800" dirty="0" err="1" smtClean="0"/>
              <a:t>ChromoDynamics</a:t>
            </a:r>
            <a:r>
              <a:rPr lang="en-US" sz="1800" dirty="0" smtClean="0"/>
              <a:t> simulations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Experimental Physics (PI, PD, CNAF)</a:t>
            </a:r>
          </a:p>
          <a:p>
            <a:pPr lvl="1"/>
            <a:r>
              <a:rPr lang="en-US" sz="2000" dirty="0" smtClean="0"/>
              <a:t>HEP experiments </a:t>
            </a:r>
            <a:r>
              <a:rPr lang="en-US" sz="2000" dirty="0" smtClean="0"/>
              <a:t>High Level Trigger </a:t>
            </a:r>
            <a:r>
              <a:rPr lang="en-US" sz="2000" dirty="0" smtClean="0"/>
              <a:t>applications</a:t>
            </a:r>
            <a:endParaRPr lang="en-US" sz="2000" dirty="0" smtClean="0"/>
          </a:p>
          <a:p>
            <a:pPr lvl="1"/>
            <a:r>
              <a:rPr lang="en-US" sz="2000" dirty="0" err="1" smtClean="0"/>
              <a:t>Montecarlo</a:t>
            </a:r>
            <a:r>
              <a:rPr lang="en-US" sz="2000" dirty="0" smtClean="0"/>
              <a:t> and analysis of LHC experiments</a:t>
            </a:r>
          </a:p>
          <a:p>
            <a:pPr lvl="1"/>
            <a:r>
              <a:rPr lang="en-US" sz="2000" dirty="0" smtClean="0"/>
              <a:t>Applications needing portable systems</a:t>
            </a:r>
          </a:p>
          <a:p>
            <a:pPr lvl="2"/>
            <a:r>
              <a:rPr lang="en-US" sz="1800" dirty="0" smtClean="0"/>
              <a:t>Computer</a:t>
            </a:r>
            <a:r>
              <a:rPr lang="it-IT" sz="1800" dirty="0" smtClean="0"/>
              <a:t> </a:t>
            </a:r>
            <a:r>
              <a:rPr lang="en-US" sz="1800" dirty="0" smtClean="0"/>
              <a:t>tomography</a:t>
            </a:r>
          </a:p>
          <a:p>
            <a:r>
              <a:rPr lang="it-IT" sz="2400" dirty="0" err="1" smtClean="0">
                <a:solidFill>
                  <a:schemeClr val="accent2"/>
                </a:solidFill>
              </a:rPr>
              <a:t>Neural</a:t>
            </a:r>
            <a:r>
              <a:rPr lang="it-IT" sz="2400" dirty="0" smtClean="0">
                <a:solidFill>
                  <a:schemeClr val="accent2"/>
                </a:solidFill>
              </a:rPr>
              <a:t> Networks (RM1</a:t>
            </a:r>
            <a:r>
              <a:rPr lang="it-IT" sz="2400" dirty="0" smtClean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it-IT" sz="2000" dirty="0" smtClean="0"/>
              <a:t>DPSNN-STDP code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8855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xraytomography.altervista.org/images/CT/multi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" r="3196"/>
          <a:stretch/>
        </p:blipFill>
        <p:spPr bwMode="auto">
          <a:xfrm>
            <a:off x="-42598" y="1084094"/>
            <a:ext cx="4110542" cy="19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273725"/>
            <a:ext cx="6465875" cy="389157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52654"/>
            <a:ext cx="7556313" cy="1116106"/>
          </a:xfrm>
        </p:spPr>
        <p:txBody>
          <a:bodyPr/>
          <a:lstStyle/>
          <a:p>
            <a:r>
              <a:rPr lang="it-IT" dirty="0" err="1" smtClean="0"/>
              <a:t>Filtered</a:t>
            </a:r>
            <a:r>
              <a:rPr lang="it-IT" dirty="0" smtClean="0"/>
              <a:t> </a:t>
            </a:r>
            <a:r>
              <a:rPr lang="it-IT" dirty="0" err="1" smtClean="0"/>
              <a:t>Backprojection</a:t>
            </a:r>
            <a:r>
              <a:rPr lang="it-IT" dirty="0" smtClean="0"/>
              <a:t> (1/2)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674825" y="3068960"/>
            <a:ext cx="20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1024 x 1024 pixel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 rot="1117999">
            <a:off x="3796449" y="2445285"/>
            <a:ext cx="1523174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CPU &amp;GPU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046035" y="2013556"/>
            <a:ext cx="2333759" cy="45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+mj-lt"/>
              </a:rPr>
              <a:t>Lower </a:t>
            </a:r>
            <a:r>
              <a:rPr lang="it-IT" sz="2400" b="1" dirty="0" err="1" smtClean="0">
                <a:latin typeface="+mj-lt"/>
              </a:rPr>
              <a:t>is</a:t>
            </a:r>
            <a:r>
              <a:rPr lang="it-IT" sz="2400" b="1" dirty="0" smtClean="0">
                <a:latin typeface="+mj-lt"/>
              </a:rPr>
              <a:t> </a:t>
            </a:r>
            <a:r>
              <a:rPr lang="it-IT" sz="2400" b="1" dirty="0" err="1" smtClean="0">
                <a:latin typeface="+mj-lt"/>
              </a:rPr>
              <a:t>better</a:t>
            </a:r>
            <a:endParaRPr lang="it-IT" sz="2400" b="1" dirty="0"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4421" y="3068960"/>
            <a:ext cx="19274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(*) in collaboration with the physics department of the Bologna University and CHNET</a:t>
            </a:r>
            <a:endParaRPr lang="en-US" sz="1400" dirty="0"/>
          </a:p>
        </p:txBody>
      </p:sp>
      <p:sp>
        <p:nvSpPr>
          <p:cNvPr id="9" name="Rettangolo 8"/>
          <p:cNvSpPr/>
          <p:nvPr/>
        </p:nvSpPr>
        <p:spPr>
          <a:xfrm>
            <a:off x="26533" y="4407495"/>
            <a:ext cx="23132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Master thesis of Elena </a:t>
            </a:r>
            <a:r>
              <a:rPr lang="en-US" sz="1200" b="1" dirty="0" err="1" smtClean="0"/>
              <a:t>Corni</a:t>
            </a:r>
            <a:r>
              <a:rPr lang="en-US" sz="1200" dirty="0" smtClean="0"/>
              <a:t>: </a:t>
            </a:r>
          </a:p>
          <a:p>
            <a:r>
              <a:rPr lang="en-US" sz="1200" i="1" dirty="0" err="1" smtClean="0"/>
              <a:t>Implementazione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dell’algoritmo</a:t>
            </a:r>
            <a:r>
              <a:rPr lang="en-US" sz="1200" i="1" dirty="0" smtClean="0"/>
              <a:t> Filtered Back-Projection (FBP) </a:t>
            </a:r>
          </a:p>
          <a:p>
            <a:r>
              <a:rPr lang="en-US" sz="1200" i="1" dirty="0" smtClean="0"/>
              <a:t>per </a:t>
            </a:r>
            <a:r>
              <a:rPr lang="en-US" sz="1200" i="1" dirty="0" err="1" smtClean="0"/>
              <a:t>architetture</a:t>
            </a:r>
            <a:r>
              <a:rPr lang="en-US" sz="1200" i="1" dirty="0" smtClean="0"/>
              <a:t> Low-Power di </a:t>
            </a:r>
            <a:r>
              <a:rPr lang="en-US" sz="1200" i="1" dirty="0" err="1" smtClean="0"/>
              <a:t>tipo</a:t>
            </a:r>
            <a:r>
              <a:rPr lang="en-US" sz="1200" i="1" dirty="0" smtClean="0"/>
              <a:t> Systems-On-Chip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774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57" y="2251263"/>
            <a:ext cx="6474094" cy="3891344"/>
          </a:xfrm>
          <a:prstGeom prst="rect">
            <a:avLst/>
          </a:prstGeom>
        </p:spPr>
      </p:pic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01706" y="3827603"/>
            <a:ext cx="20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1024 x 1024 pixel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795247" y="2361205"/>
            <a:ext cx="2333759" cy="45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+mj-lt"/>
              </a:rPr>
              <a:t>Lower </a:t>
            </a:r>
            <a:r>
              <a:rPr lang="it-IT" sz="2400" b="1" dirty="0" err="1" smtClean="0">
                <a:latin typeface="+mj-lt"/>
              </a:rPr>
              <a:t>is</a:t>
            </a:r>
            <a:r>
              <a:rPr lang="it-IT" sz="2400" b="1" dirty="0" smtClean="0">
                <a:latin typeface="+mj-lt"/>
              </a:rPr>
              <a:t> </a:t>
            </a:r>
            <a:r>
              <a:rPr lang="it-IT" sz="2400" b="1" dirty="0" err="1" smtClean="0">
                <a:latin typeface="+mj-lt"/>
              </a:rPr>
              <a:t>better</a:t>
            </a:r>
            <a:endParaRPr lang="it-IT" sz="2400" b="1" dirty="0">
              <a:latin typeface="+mj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927" y="886290"/>
            <a:ext cx="7577715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 (2xE5-2620+K20): 3241 </a:t>
            </a:r>
            <a:r>
              <a:rPr lang="it-I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slices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 1 h:        </a:t>
            </a:r>
            <a:r>
              <a:rPr lang="it-IT" sz="2400" b="1" dirty="0" smtClean="0">
                <a:solidFill>
                  <a:srgbClr val="FF0000"/>
                </a:solidFill>
                <a:latin typeface="+mj-lt"/>
              </a:rPr>
              <a:t>350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Wh </a:t>
            </a:r>
          </a:p>
          <a:p>
            <a:endParaRPr lang="it-IT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x Jetson-K1: 3840 slices in 1 h:               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41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323528" y="152654"/>
            <a:ext cx="7556313" cy="1116106"/>
          </a:xfrm>
        </p:spPr>
        <p:txBody>
          <a:bodyPr/>
          <a:lstStyle/>
          <a:p>
            <a:r>
              <a:rPr lang="it-IT" dirty="0" err="1" smtClean="0"/>
              <a:t>Filtered</a:t>
            </a:r>
            <a:r>
              <a:rPr lang="it-IT" dirty="0" smtClean="0"/>
              <a:t> </a:t>
            </a:r>
            <a:r>
              <a:rPr lang="it-IT" dirty="0" err="1" smtClean="0"/>
              <a:t>Backprojection</a:t>
            </a:r>
            <a:r>
              <a:rPr lang="it-IT" dirty="0" smtClean="0"/>
              <a:t> (2/2)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56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Molecular Dynamics on Jetson-K1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01706" y="6520259"/>
            <a:ext cx="6122894" cy="365125"/>
          </a:xfrm>
        </p:spPr>
        <p:txBody>
          <a:bodyPr/>
          <a:lstStyle/>
          <a:p>
            <a:r>
              <a:rPr lang="en-GB" dirty="0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07" y="1556792"/>
            <a:ext cx="504266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 descr="http://www.wag.caltech.edu/gallery/4brppi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759793"/>
            <a:ext cx="2965351" cy="2965351"/>
          </a:xfrm>
          <a:prstGeom prst="rect">
            <a:avLst/>
          </a:prstGeom>
          <a:noFill/>
        </p:spPr>
      </p:pic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498474" y="5013176"/>
            <a:ext cx="8466014" cy="1584176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Jetson-K1 about </a:t>
            </a:r>
            <a:r>
              <a:rPr lang="en-GB" dirty="0" smtClean="0">
                <a:solidFill>
                  <a:srgbClr val="FF0000"/>
                </a:solidFill>
              </a:rPr>
              <a:t>10X slower </a:t>
            </a:r>
            <a:r>
              <a:rPr lang="en-GB" dirty="0" smtClean="0"/>
              <a:t>using the same number of CPU cores </a:t>
            </a:r>
          </a:p>
          <a:p>
            <a:r>
              <a:rPr lang="en-GB" dirty="0" smtClean="0"/>
              <a:t>Jetson-K1 about </a:t>
            </a:r>
            <a:r>
              <a:rPr lang="en-GB" dirty="0" smtClean="0">
                <a:solidFill>
                  <a:srgbClr val="FF0000"/>
                </a:solidFill>
              </a:rPr>
              <a:t>10X slower </a:t>
            </a:r>
            <a:r>
              <a:rPr lang="en-GB" dirty="0" smtClean="0"/>
              <a:t>using the GPU (vs. an NVIDIA Tesla K20)</a:t>
            </a:r>
          </a:p>
          <a:p>
            <a:pPr lvl="1"/>
            <a:r>
              <a:rPr lang="en-GB" dirty="0" smtClean="0"/>
              <a:t>Jetson-K1 </a:t>
            </a:r>
            <a:r>
              <a:rPr lang="en-GB" b="1" dirty="0" smtClean="0">
                <a:solidFill>
                  <a:srgbClr val="FF0000"/>
                </a:solidFill>
              </a:rPr>
              <a:t>13.5W</a:t>
            </a:r>
            <a:endParaRPr lang="en-GB" b="1" dirty="0" smtClean="0">
              <a:solidFill>
                <a:srgbClr val="FF0000"/>
              </a:solidFill>
            </a:endParaRPr>
          </a:p>
          <a:p>
            <a:pPr lvl="1"/>
            <a:r>
              <a:rPr lang="en-GB" dirty="0" smtClean="0"/>
              <a:t>Xeon+K20  </a:t>
            </a:r>
            <a:r>
              <a:rPr lang="en-GB" b="1" dirty="0" smtClean="0">
                <a:solidFill>
                  <a:srgbClr val="FF0000"/>
                </a:solidFill>
              </a:rPr>
              <a:t>~</a:t>
            </a:r>
            <a:r>
              <a:rPr lang="en-GB" b="1" dirty="0" smtClean="0">
                <a:solidFill>
                  <a:srgbClr val="FF0000"/>
                </a:solidFill>
              </a:rPr>
              <a:t>320W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3059832" y="83671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Parallel application for CPU and GPU: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real life use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case</a:t>
            </a:r>
            <a:r>
              <a:rPr lang="en-US" sz="2000" b="1" dirty="0" smtClean="0">
                <a:solidFill>
                  <a:schemeClr val="accent2"/>
                </a:solidFill>
              </a:rPr>
              <a:t> with GROMACS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491880" y="1988840"/>
            <a:ext cx="1588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Lower is better</a:t>
            </a:r>
            <a:endParaRPr lang="en-GB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19672" y="3079993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 </a:t>
            </a:r>
            <a:r>
              <a:rPr lang="it-IT" sz="1200" dirty="0" err="1" smtClean="0"/>
              <a:t>jetson</a:t>
            </a:r>
            <a:r>
              <a:rPr lang="it-IT" sz="1200" dirty="0" smtClean="0"/>
              <a:t> MPI</a:t>
            </a:r>
            <a:endParaRPr lang="it-IT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27584" y="2116393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</a:t>
            </a:r>
            <a:r>
              <a:rPr lang="it-IT" sz="1200" dirty="0" smtClean="0"/>
              <a:t> </a:t>
            </a:r>
            <a:r>
              <a:rPr lang="it-IT" sz="1200" dirty="0" err="1" smtClean="0"/>
              <a:t>jetson</a:t>
            </a:r>
            <a:r>
              <a:rPr lang="it-IT" sz="1200" dirty="0" smtClean="0"/>
              <a:t> MPI</a:t>
            </a:r>
            <a:endParaRPr lang="it-IT" sz="12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059832" y="2637343"/>
            <a:ext cx="1210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</a:t>
            </a:r>
            <a:r>
              <a:rPr lang="it-IT" sz="1200" dirty="0" smtClean="0"/>
              <a:t> </a:t>
            </a:r>
            <a:r>
              <a:rPr lang="it-IT" sz="1200" dirty="0" err="1" smtClean="0"/>
              <a:t>jetson</a:t>
            </a:r>
            <a:r>
              <a:rPr lang="it-IT" sz="1200" dirty="0" smtClean="0"/>
              <a:t> CUDA</a:t>
            </a:r>
            <a:endParaRPr lang="it-IT" sz="1200" dirty="0"/>
          </a:p>
        </p:txBody>
      </p:sp>
      <p:sp>
        <p:nvSpPr>
          <p:cNvPr id="16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 rot="19329459">
            <a:off x="131792" y="1261868"/>
            <a:ext cx="139974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CPU&amp;GPU</a:t>
            </a:r>
            <a:endParaRPr lang="en-GB" sz="2000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6209"/>
            <a:ext cx="8467286" cy="1032597"/>
          </a:xfrm>
        </p:spPr>
        <p:txBody>
          <a:bodyPr/>
          <a:lstStyle/>
          <a:p>
            <a:pPr algn="ctr"/>
            <a:r>
              <a:rPr lang="it-IT" dirty="0" err="1" smtClean="0"/>
              <a:t>Formation</a:t>
            </a:r>
            <a:r>
              <a:rPr lang="it-IT" dirty="0" smtClean="0"/>
              <a:t> of a </a:t>
            </a:r>
            <a:r>
              <a:rPr lang="it-IT" dirty="0" err="1" smtClean="0"/>
              <a:t>galaxy</a:t>
            </a:r>
            <a:r>
              <a:rPr lang="it-IT" dirty="0" smtClean="0"/>
              <a:t> </a:t>
            </a:r>
            <a:r>
              <a:rPr lang="it-IT" dirty="0" smtClean="0"/>
              <a:t>cluster with Gadget2</a:t>
            </a:r>
            <a:endParaRPr lang="it-IT" dirty="0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56" y="1085613"/>
            <a:ext cx="3330522" cy="277543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30" y="1114713"/>
            <a:ext cx="3295601" cy="274633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1" y="3768288"/>
            <a:ext cx="3308467" cy="275705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89352"/>
            <a:ext cx="3163190" cy="263599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 rot="971293">
            <a:off x="7286230" y="1026946"/>
            <a:ext cx="18684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MULTI BOARD</a:t>
            </a:r>
          </a:p>
          <a:p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CPU </a:t>
            </a:r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ONLY</a:t>
            </a:r>
          </a:p>
        </p:txBody>
      </p:sp>
      <p:sp>
        <p:nvSpPr>
          <p:cNvPr id="23" name="CasellaDiTesto 22"/>
          <p:cNvSpPr txBox="1"/>
          <p:nvPr/>
        </p:nvSpPr>
        <p:spPr>
          <a:xfrm rot="16200000">
            <a:off x="-2483914" y="3192562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276498 </a:t>
            </a:r>
            <a:r>
              <a:rPr lang="it-IT" dirty="0" err="1" smtClean="0"/>
              <a:t>particles</a:t>
            </a:r>
            <a:r>
              <a:rPr lang="it-IT" dirty="0" smtClean="0"/>
              <a:t>, </a:t>
            </a:r>
            <a:r>
              <a:rPr lang="it-IT" dirty="0" err="1" smtClean="0"/>
              <a:t>formation</a:t>
            </a:r>
            <a:r>
              <a:rPr lang="it-IT" dirty="0" smtClean="0"/>
              <a:t> of a cluster </a:t>
            </a:r>
          </a:p>
          <a:p>
            <a:pPr algn="ctr"/>
            <a:r>
              <a:rPr lang="it-IT" dirty="0" smtClean="0"/>
              <a:t>of </a:t>
            </a:r>
            <a:r>
              <a:rPr lang="it-IT" dirty="0" err="1" smtClean="0"/>
              <a:t>galaxies</a:t>
            </a:r>
            <a:r>
              <a:rPr lang="it-IT" dirty="0" smtClean="0"/>
              <a:t> in an </a:t>
            </a:r>
            <a:r>
              <a:rPr lang="it-IT" dirty="0" err="1" smtClean="0"/>
              <a:t>expanding</a:t>
            </a:r>
            <a:r>
              <a:rPr lang="it-IT" dirty="0" smtClean="0"/>
              <a:t> </a:t>
            </a:r>
            <a:r>
              <a:rPr lang="it-IT" dirty="0" err="1" smtClean="0"/>
              <a:t>Universe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09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3645024"/>
            <a:ext cx="5472609" cy="268281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88547"/>
            <a:ext cx="6984776" cy="810503"/>
          </a:xfrm>
        </p:spPr>
        <p:txBody>
          <a:bodyPr/>
          <a:lstStyle/>
          <a:p>
            <a:pPr algn="ctr"/>
            <a:r>
              <a:rPr lang="it-IT" dirty="0" err="1" smtClean="0"/>
              <a:t>Formation</a:t>
            </a:r>
            <a:r>
              <a:rPr lang="it-IT" dirty="0" smtClean="0"/>
              <a:t> of a </a:t>
            </a:r>
            <a:r>
              <a:rPr lang="it-IT" dirty="0" err="1" smtClean="0"/>
              <a:t>galaxy</a:t>
            </a:r>
            <a:r>
              <a:rPr lang="it-IT" dirty="0" smtClean="0"/>
              <a:t> cluster</a:t>
            </a:r>
            <a:endParaRPr lang="it-IT" dirty="0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21" y="899050"/>
            <a:ext cx="3820239" cy="25360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3" y="899051"/>
            <a:ext cx="3820036" cy="25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79" y="152654"/>
            <a:ext cx="7556313" cy="684058"/>
          </a:xfrm>
        </p:spPr>
        <p:txBody>
          <a:bodyPr/>
          <a:lstStyle/>
          <a:p>
            <a:r>
              <a:rPr lang="en-US" dirty="0"/>
              <a:t>Neural Networks: </a:t>
            </a:r>
            <a:r>
              <a:rPr lang="en-US" dirty="0" smtClean="0"/>
              <a:t>DPSNN-STDP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2736"/>
            <a:ext cx="4572638" cy="3429479"/>
          </a:xfrm>
          <a:prstGeom prst="rect">
            <a:avLst/>
          </a:prstGeom>
        </p:spPr>
      </p:pic>
      <p:pic>
        <p:nvPicPr>
          <p:cNvPr id="8" name="Coll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1628800"/>
            <a:ext cx="4307252" cy="3528392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6" y="3008533"/>
            <a:ext cx="4572638" cy="3429479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52586" y="4365104"/>
            <a:ext cx="46044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s-ES" dirty="0"/>
          </a:p>
        </p:txBody>
      </p:sp>
      <p:sp>
        <p:nvSpPr>
          <p:cNvPr id="10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Daniele Cesini – INFN-CNAF</a:t>
            </a:r>
            <a:endParaRPr lang="es-E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D34-3F50-4E0B-83E1-DA00595F644C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Segnaposto contenuto 8"/>
          <p:cNvSpPr>
            <a:spLocks noGrp="1"/>
          </p:cNvSpPr>
          <p:nvPr>
            <p:ph idx="4294967295"/>
          </p:nvPr>
        </p:nvSpPr>
        <p:spPr>
          <a:xfrm>
            <a:off x="143623" y="1067547"/>
            <a:ext cx="8162178" cy="489585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Acquire know-how</a:t>
            </a:r>
          </a:p>
          <a:p>
            <a:pPr lvl="1"/>
            <a:r>
              <a:rPr lang="en-US" sz="2400" dirty="0" smtClean="0"/>
              <a:t>Porting e benchmarking of low power </a:t>
            </a:r>
            <a:r>
              <a:rPr lang="en-US" sz="2400" dirty="0" smtClean="0">
                <a:solidFill>
                  <a:schemeClr val="accent2"/>
                </a:solidFill>
              </a:rPr>
              <a:t>System </a:t>
            </a:r>
            <a:r>
              <a:rPr lang="en-US" sz="2400" dirty="0" smtClean="0">
                <a:solidFill>
                  <a:schemeClr val="accent2"/>
                </a:solidFill>
              </a:rPr>
              <a:t>on Chip</a:t>
            </a:r>
          </a:p>
          <a:p>
            <a:pPr lvl="1"/>
            <a:r>
              <a:rPr lang="en-US" sz="2400" dirty="0" smtClean="0">
                <a:solidFill>
                  <a:schemeClr val="accent2"/>
                </a:solidFill>
              </a:rPr>
              <a:t>Operations of Linux system </a:t>
            </a:r>
            <a:r>
              <a:rPr lang="en-US" sz="2400" dirty="0"/>
              <a:t>on </a:t>
            </a:r>
            <a:r>
              <a:rPr lang="en-US" sz="2400" dirty="0" err="1" smtClean="0"/>
              <a:t>S</a:t>
            </a:r>
            <a:r>
              <a:rPr lang="en-US" sz="2400" dirty="0" err="1" smtClean="0"/>
              <a:t>oCs</a:t>
            </a:r>
            <a:endParaRPr lang="en-US" sz="2400" dirty="0" smtClean="0"/>
          </a:p>
          <a:p>
            <a:pPr lvl="1"/>
            <a:r>
              <a:rPr lang="en-US" sz="2400" dirty="0" smtClean="0"/>
              <a:t>Benchmarking hybrid architectures</a:t>
            </a:r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800" dirty="0" smtClean="0"/>
              <a:t>Unification of  INFN HW testing activities</a:t>
            </a:r>
          </a:p>
          <a:p>
            <a:pPr lvl="1"/>
            <a:r>
              <a:rPr lang="en-US" sz="2400" dirty="0" smtClean="0"/>
              <a:t>Continuation of the </a:t>
            </a:r>
            <a:r>
              <a:rPr lang="en-US" sz="2400" dirty="0" smtClean="0">
                <a:solidFill>
                  <a:schemeClr val="accent2"/>
                </a:solidFill>
              </a:rPr>
              <a:t>COKA project</a:t>
            </a:r>
          </a:p>
          <a:p>
            <a:pPr lvl="2"/>
            <a:r>
              <a:rPr lang="en-US" sz="2000" dirty="0" smtClean="0"/>
              <a:t>Porting on traditional accelerator (GPU/MIC)</a:t>
            </a:r>
          </a:p>
          <a:p>
            <a:pPr lvl="1"/>
            <a:r>
              <a:rPr lang="en-US" sz="2400" dirty="0" smtClean="0"/>
              <a:t>Continuation of the </a:t>
            </a:r>
            <a:r>
              <a:rPr lang="en-US" sz="2400" dirty="0" smtClean="0">
                <a:solidFill>
                  <a:schemeClr val="accent2"/>
                </a:solidFill>
              </a:rPr>
              <a:t>HEPMARK projects</a:t>
            </a:r>
          </a:p>
          <a:p>
            <a:pPr lvl="2"/>
            <a:r>
              <a:rPr lang="en-US" sz="2000" dirty="0" smtClean="0"/>
              <a:t>X86 b</a:t>
            </a:r>
            <a:r>
              <a:rPr lang="en-US" sz="2000" dirty="0" smtClean="0"/>
              <a:t>enchmarking</a:t>
            </a:r>
          </a:p>
          <a:p>
            <a:r>
              <a:rPr lang="en-US" sz="2800" dirty="0" smtClean="0"/>
              <a:t>Study of dedicated low latency interconnection with </a:t>
            </a:r>
            <a:r>
              <a:rPr lang="en-US" sz="2800" dirty="0" smtClean="0">
                <a:solidFill>
                  <a:schemeClr val="accent2"/>
                </a:solidFill>
              </a:rPr>
              <a:t>ARM+FPGA devices</a:t>
            </a:r>
          </a:p>
          <a:p>
            <a:r>
              <a:rPr lang="en-US" sz="2800" dirty="0"/>
              <a:t>Prepare </a:t>
            </a:r>
            <a:r>
              <a:rPr lang="en-US" sz="2800" dirty="0">
                <a:solidFill>
                  <a:schemeClr val="accent2"/>
                </a:solidFill>
              </a:rPr>
              <a:t>H2020</a:t>
            </a:r>
            <a:r>
              <a:rPr lang="en-US" sz="2800" dirty="0"/>
              <a:t> proposal on </a:t>
            </a:r>
            <a:r>
              <a:rPr lang="en-US" sz="2800" dirty="0" err="1"/>
              <a:t>LowPower</a:t>
            </a:r>
            <a:r>
              <a:rPr lang="en-US" sz="2800" dirty="0"/>
              <a:t> computing calls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927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57" y="152654"/>
            <a:ext cx="7991475" cy="591502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260893" y="5183172"/>
            <a:ext cx="2563988" cy="11580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See Enrico </a:t>
            </a:r>
            <a:r>
              <a:rPr lang="en-US" sz="3600" dirty="0" err="1" smtClean="0"/>
              <a:t>Calore</a:t>
            </a:r>
            <a:r>
              <a:rPr lang="en-US" sz="3600" dirty="0" smtClean="0"/>
              <a:t> talk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91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HS06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72816"/>
            <a:ext cx="6458525" cy="387511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071" y="908720"/>
            <a:ext cx="7913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HS06 on Exynos5, TegraK1 and Atom C2750 – </a:t>
            </a:r>
            <a:endParaRPr lang="en-US" sz="2400" dirty="0" smtClean="0"/>
          </a:p>
          <a:p>
            <a:r>
              <a:rPr lang="en-US" sz="2400" dirty="0" smtClean="0"/>
              <a:t>Per </a:t>
            </a:r>
            <a:r>
              <a:rPr lang="en-US" sz="2400" dirty="0"/>
              <a:t>core loaded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01706" y="5661248"/>
            <a:ext cx="85244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(data from M.Michelotto@HEPIX 2014</a:t>
            </a:r>
            <a:r>
              <a:rPr lang="it-IT" dirty="0"/>
              <a:t/>
            </a:r>
            <a:br>
              <a:rPr lang="it-IT" dirty="0"/>
            </a:br>
            <a:r>
              <a:rPr lang="it-IT" sz="1600" dirty="0">
                <a:hlinkClick r:id="rId3"/>
              </a:rPr>
              <a:t>https://</a:t>
            </a:r>
            <a:r>
              <a:rPr lang="it-IT" sz="1600" dirty="0" smtClean="0">
                <a:hlinkClick r:id="rId3"/>
              </a:rPr>
              <a:t>indico.cern.ch/event/320819/session/3/contribution/30/material/slides/0.pptx</a:t>
            </a:r>
            <a:r>
              <a:rPr lang="it-IT" sz="1600" dirty="0" smtClean="0"/>
              <a:t> ) </a:t>
            </a:r>
            <a:endParaRPr lang="it-IT" dirty="0"/>
          </a:p>
        </p:txBody>
      </p:sp>
      <p:sp>
        <p:nvSpPr>
          <p:cNvPr id="13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1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from CMS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4572638" cy="342947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28" y="1268760"/>
            <a:ext cx="4572638" cy="34294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992760"/>
            <a:ext cx="3820319" cy="286524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260893" y="4698240"/>
            <a:ext cx="2563988" cy="16429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More on Pantaleo talk…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64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79" y="152654"/>
            <a:ext cx="7556313" cy="540042"/>
          </a:xfrm>
        </p:spPr>
        <p:txBody>
          <a:bodyPr/>
          <a:lstStyle/>
          <a:p>
            <a:r>
              <a:rPr lang="en-US" sz="3200" dirty="0" smtClean="0"/>
              <a:t>Low </a:t>
            </a:r>
            <a:r>
              <a:rPr lang="en-US" sz="3200" dirty="0"/>
              <a:t>l</a:t>
            </a:r>
            <a:r>
              <a:rPr lang="en-US" sz="3200" dirty="0" smtClean="0"/>
              <a:t>atency </a:t>
            </a:r>
            <a:r>
              <a:rPr lang="en-US" sz="3200" dirty="0"/>
              <a:t>c</a:t>
            </a:r>
            <a:r>
              <a:rPr lang="en-US" sz="3200" dirty="0" smtClean="0"/>
              <a:t>onnection through FPGAs</a:t>
            </a:r>
            <a:endParaRPr lang="en-US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019869"/>
            <a:ext cx="7556313" cy="5217443"/>
          </a:xfrm>
        </p:spPr>
        <p:txBody>
          <a:bodyPr/>
          <a:lstStyle/>
          <a:p>
            <a:r>
              <a:rPr lang="en-US" sz="2400" dirty="0" smtClean="0"/>
              <a:t>FPGA </a:t>
            </a:r>
            <a:r>
              <a:rPr lang="en-US" sz="2400" dirty="0" err="1" smtClean="0"/>
              <a:t>SoCs</a:t>
            </a:r>
            <a:r>
              <a:rPr lang="en-US" sz="2400" dirty="0" smtClean="0"/>
              <a:t> are hybrid components that integrate a programmable </a:t>
            </a:r>
            <a:r>
              <a:rPr lang="en-US" sz="2400" dirty="0" err="1" smtClean="0"/>
              <a:t>hw</a:t>
            </a:r>
            <a:r>
              <a:rPr lang="en-US" sz="2400" dirty="0" smtClean="0"/>
              <a:t> component and a multicore low power ARM CPU</a:t>
            </a:r>
          </a:p>
          <a:p>
            <a:r>
              <a:rPr lang="en-US" sz="2400" dirty="0" smtClean="0"/>
              <a:t>Two main reasons to test them in COSA</a:t>
            </a:r>
          </a:p>
          <a:p>
            <a:pPr lvl="1"/>
            <a:r>
              <a:rPr lang="en-US" sz="2000" dirty="0" smtClean="0"/>
              <a:t>Acceleration of computational task executed by </a:t>
            </a:r>
            <a:r>
              <a:rPr lang="en-US" sz="2000" dirty="0" err="1" smtClean="0"/>
              <a:t>microP</a:t>
            </a:r>
            <a:r>
              <a:rPr lang="en-US" sz="2000" dirty="0" smtClean="0"/>
              <a:t> embedded in the FPGA taking advantage of the RDMA capabilities of the </a:t>
            </a:r>
            <a:r>
              <a:rPr lang="en-US" sz="2000" dirty="0" err="1" smtClean="0"/>
              <a:t>APEnet</a:t>
            </a:r>
            <a:r>
              <a:rPr lang="en-US" sz="2000" dirty="0" smtClean="0"/>
              <a:t> architecture</a:t>
            </a:r>
          </a:p>
          <a:p>
            <a:pPr lvl="2"/>
            <a:r>
              <a:rPr lang="en-US" sz="2000" dirty="0" err="1" smtClean="0"/>
              <a:t>APEnet</a:t>
            </a:r>
            <a:r>
              <a:rPr lang="en-US" sz="2000" dirty="0" smtClean="0"/>
              <a:t> v5, </a:t>
            </a:r>
            <a:r>
              <a:rPr lang="en-US" sz="2000" dirty="0" err="1" smtClean="0"/>
              <a:t>NaNet</a:t>
            </a:r>
            <a:r>
              <a:rPr lang="en-US" sz="2000" dirty="0" smtClean="0"/>
              <a:t>, PICOLO systems</a:t>
            </a:r>
          </a:p>
          <a:p>
            <a:pPr lvl="1"/>
            <a:r>
              <a:rPr lang="en-US" sz="2000" dirty="0" smtClean="0"/>
              <a:t>Computational tasks executed on the ARM CPU taking advantage of the integrated low </a:t>
            </a:r>
            <a:r>
              <a:rPr lang="en-US" sz="2000" dirty="0"/>
              <a:t>l</a:t>
            </a:r>
            <a:r>
              <a:rPr lang="en-US" sz="2000" dirty="0" smtClean="0"/>
              <a:t>atency connection capabilities in the </a:t>
            </a:r>
          </a:p>
          <a:p>
            <a:pPr lvl="2"/>
            <a:r>
              <a:rPr lang="en-US" sz="2000" dirty="0" smtClean="0"/>
              <a:t>Study of new architectures, </a:t>
            </a:r>
            <a:r>
              <a:rPr lang="en-US" sz="2000" dirty="0" err="1" smtClean="0"/>
              <a:t>i.e</a:t>
            </a:r>
            <a:r>
              <a:rPr lang="en-US" sz="2000" dirty="0" smtClean="0"/>
              <a:t> </a:t>
            </a:r>
            <a:r>
              <a:rPr lang="en-US" sz="2000" dirty="0" err="1" smtClean="0"/>
              <a:t>ExaNeSt</a:t>
            </a:r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6260893" y="4882388"/>
            <a:ext cx="2563988" cy="16429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More on </a:t>
            </a:r>
            <a:r>
              <a:rPr lang="en-US" sz="3600" dirty="0" err="1" smtClean="0"/>
              <a:t>Lonardo</a:t>
            </a:r>
            <a:endParaRPr lang="en-US" sz="3600" dirty="0" smtClean="0"/>
          </a:p>
          <a:p>
            <a:pPr algn="ctr"/>
            <a:r>
              <a:rPr lang="en-US" sz="3600" dirty="0" smtClean="0"/>
              <a:t>talk…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17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71" y="242234"/>
            <a:ext cx="79724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79" y="152654"/>
            <a:ext cx="7556313" cy="756066"/>
          </a:xfrm>
        </p:spPr>
        <p:txBody>
          <a:bodyPr/>
          <a:lstStyle/>
          <a:p>
            <a:r>
              <a:rPr lang="en-GB" dirty="0" smtClean="0"/>
              <a:t>Only ARM based </a:t>
            </a:r>
            <a:r>
              <a:rPr lang="en-GB" dirty="0" err="1" smtClean="0"/>
              <a:t>SoCs</a:t>
            </a:r>
            <a:r>
              <a:rPr lang="en-GB" dirty="0" smtClean="0"/>
              <a:t>? And </a:t>
            </a:r>
            <a:r>
              <a:rPr lang="en-GB" dirty="0" smtClean="0"/>
              <a:t>Intel?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24744"/>
            <a:ext cx="7731259" cy="4353347"/>
          </a:xfrm>
        </p:spPr>
        <p:txBody>
          <a:bodyPr/>
          <a:lstStyle/>
          <a:p>
            <a:r>
              <a:rPr lang="en-GB" dirty="0" smtClean="0"/>
              <a:t>INTEL produce </a:t>
            </a:r>
            <a:r>
              <a:rPr lang="en-GB" dirty="0" err="1" smtClean="0"/>
              <a:t>SoCs</a:t>
            </a:r>
            <a:endParaRPr lang="en-GB" dirty="0" smtClean="0"/>
          </a:p>
          <a:p>
            <a:r>
              <a:rPr lang="en-GB" dirty="0" smtClean="0"/>
              <a:t>Some </a:t>
            </a:r>
            <a:r>
              <a:rPr lang="en-GB" dirty="0" smtClean="0"/>
              <a:t>of them are low power</a:t>
            </a:r>
          </a:p>
          <a:p>
            <a:r>
              <a:rPr lang="en-GB" dirty="0" smtClean="0"/>
              <a:t>Already 64bit</a:t>
            </a:r>
          </a:p>
          <a:p>
            <a:r>
              <a:rPr lang="en-GB" dirty="0" smtClean="0"/>
              <a:t>Integrated GPU</a:t>
            </a:r>
          </a:p>
          <a:p>
            <a:pPr lvl="1"/>
            <a:r>
              <a:rPr lang="en-GB" dirty="0" smtClean="0"/>
              <a:t>CILK++ programmable</a:t>
            </a:r>
          </a:p>
          <a:p>
            <a:pPr lvl="1"/>
            <a:r>
              <a:rPr lang="en-GB" dirty="0" err="1" smtClean="0"/>
              <a:t>OpenCL</a:t>
            </a:r>
            <a:r>
              <a:rPr lang="en-GB" dirty="0" smtClean="0"/>
              <a:t> programmable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8195" name="Picture 3" descr="http://img1.wikia.nocookie.net/__cb20131210223445/logopedia/images/7/7a/Intel_Inside_logo_%282013%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844824"/>
            <a:ext cx="2004063" cy="2668167"/>
          </a:xfrm>
          <a:prstGeom prst="rect">
            <a:avLst/>
          </a:prstGeom>
          <a:noFill/>
        </p:spPr>
      </p:pic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6692217" cy="522470"/>
          </a:xfrm>
        </p:spPr>
        <p:txBody>
          <a:bodyPr/>
          <a:lstStyle/>
          <a:p>
            <a:r>
              <a:rPr lang="en-GB" dirty="0"/>
              <a:t>Some low power from Intel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8720"/>
            <a:ext cx="9164286" cy="25922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501007"/>
            <a:ext cx="9143999" cy="10240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09119"/>
            <a:ext cx="9180512" cy="1606772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6516216" y="4293096"/>
            <a:ext cx="720080" cy="2880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e 12"/>
          <p:cNvSpPr/>
          <p:nvPr/>
        </p:nvSpPr>
        <p:spPr>
          <a:xfrm>
            <a:off x="7956376" y="3717032"/>
            <a:ext cx="720080" cy="43204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e 13"/>
          <p:cNvSpPr/>
          <p:nvPr/>
        </p:nvSpPr>
        <p:spPr>
          <a:xfrm>
            <a:off x="7956376" y="4293096"/>
            <a:ext cx="720080" cy="2880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4739436" y="615601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XEON D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293155" y="6165304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M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762221" y="6146451"/>
            <a:ext cx="114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AVOTON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215161" y="6084004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 - </a:t>
            </a:r>
            <a:r>
              <a:rPr lang="en-US" dirty="0" err="1" smtClean="0"/>
              <a:t>BayTrail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254976" y="6115671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7 Mobile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5013176"/>
            <a:ext cx="3569470" cy="136815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2 cores + GPU</a:t>
            </a:r>
          </a:p>
          <a:p>
            <a:pPr lvl="1"/>
            <a:r>
              <a:rPr lang="en-GB" dirty="0" smtClean="0"/>
              <a:t>Intel HD Graphics</a:t>
            </a:r>
          </a:p>
          <a:p>
            <a:pPr lvl="1"/>
            <a:r>
              <a:rPr lang="en-GB" dirty="0" err="1" smtClean="0"/>
              <a:t>OpenCL</a:t>
            </a:r>
            <a:r>
              <a:rPr lang="en-GB" dirty="0" smtClean="0"/>
              <a:t> 2.0 Support</a:t>
            </a:r>
          </a:p>
          <a:p>
            <a:r>
              <a:rPr lang="en-GB" dirty="0" smtClean="0"/>
              <a:t>4.5 Watt (TDP)</a:t>
            </a:r>
          </a:p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4100" name="Picture 4" descr="Broadwell -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085534" cy="4226910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4427984" y="543767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smtClean="0"/>
              <a:t>(*) http://www.notebookcheck.net/Intel-Core-M-5Y70-Broadwell-Review.130930.0.html</a:t>
            </a:r>
          </a:p>
          <a:p>
            <a:r>
              <a:rPr lang="en-GB" sz="1200" dirty="0" smtClean="0"/>
              <a:t>(**) http://www.intel.com/content/www/us/en/processors/core/core-m-processor-family-spec-update.html</a:t>
            </a:r>
            <a:endParaRPr lang="en-GB" sz="1200" dirty="0"/>
          </a:p>
        </p:txBody>
      </p:sp>
      <p:sp>
        <p:nvSpPr>
          <p:cNvPr id="8" name="Ovale 7"/>
          <p:cNvSpPr/>
          <p:nvPr/>
        </p:nvSpPr>
        <p:spPr>
          <a:xfrm>
            <a:off x="72008" y="5805264"/>
            <a:ext cx="2123728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/>
          <p:cNvSpPr/>
          <p:nvPr/>
        </p:nvSpPr>
        <p:spPr>
          <a:xfrm>
            <a:off x="1043608" y="1340768"/>
            <a:ext cx="4032448" cy="26642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AVOTON on HP </a:t>
            </a:r>
            <a:r>
              <a:rPr lang="it-IT" dirty="0" err="1" smtClean="0"/>
              <a:t>Moonshot</a:t>
            </a:r>
            <a:r>
              <a:rPr lang="it-IT" dirty="0" smtClean="0"/>
              <a:t> - HS06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26" y="1412776"/>
            <a:ext cx="7143750" cy="389572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23528" y="5445224"/>
            <a:ext cx="83561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(data from A.Chierici@HEPIX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>
                <a:hlinkClick r:id="rId3"/>
              </a:rPr>
              <a:t>https://indico.cern.ch/event/305362/session/2/contribution/22/material/slides/0.pdf</a:t>
            </a:r>
            <a:r>
              <a:rPr lang="it-IT" sz="1600" dirty="0"/>
              <a:t> )</a:t>
            </a: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4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052736"/>
            <a:ext cx="7920880" cy="5184576"/>
          </a:xfrm>
        </p:spPr>
        <p:txBody>
          <a:bodyPr>
            <a:normAutofit fontScale="55000" lnSpcReduction="20000"/>
          </a:bodyPr>
          <a:lstStyle/>
          <a:p>
            <a:r>
              <a:rPr lang="en-GB" sz="3400" dirty="0" smtClean="0"/>
              <a:t>COSA is showing that mobile </a:t>
            </a:r>
            <a:r>
              <a:rPr lang="en-GB" sz="3400" dirty="0"/>
              <a:t>and embedded low power </a:t>
            </a:r>
            <a:r>
              <a:rPr lang="en-GB" sz="3400" dirty="0" smtClean="0"/>
              <a:t>System-on-Chip </a:t>
            </a:r>
            <a:r>
              <a:rPr lang="en-GB" sz="3400" dirty="0"/>
              <a:t>are becoming attractive for scientific computing</a:t>
            </a:r>
          </a:p>
          <a:p>
            <a:pPr lvl="1"/>
            <a:r>
              <a:rPr lang="en-GB" sz="2600" dirty="0"/>
              <a:t>In particular if you manage to extract power from the </a:t>
            </a:r>
            <a:r>
              <a:rPr lang="en-GB" sz="2600" dirty="0" smtClean="0"/>
              <a:t>GPU</a:t>
            </a:r>
          </a:p>
          <a:p>
            <a:r>
              <a:rPr lang="en-GB" sz="3400" dirty="0" smtClean="0"/>
              <a:t>But hey </a:t>
            </a:r>
            <a:r>
              <a:rPr lang="en-GB" sz="3400" dirty="0"/>
              <a:t>still have many limitations for a production </a:t>
            </a:r>
            <a:r>
              <a:rPr lang="en-GB" sz="3400" dirty="0" smtClean="0"/>
              <a:t>environment</a:t>
            </a:r>
            <a:endParaRPr lang="en-GB" sz="3400" dirty="0"/>
          </a:p>
          <a:p>
            <a:r>
              <a:rPr lang="en-US" sz="3400" dirty="0" smtClean="0"/>
              <a:t>We are continuing to acquire know-how on hybrid architectures (</a:t>
            </a:r>
            <a:r>
              <a:rPr lang="en-US" sz="3200" dirty="0" smtClean="0"/>
              <a:t>both low power and traditional systems)</a:t>
            </a:r>
          </a:p>
          <a:p>
            <a:pPr lvl="1"/>
            <a:r>
              <a:rPr lang="en-US" sz="2600" dirty="0" smtClean="0"/>
              <a:t>Operations</a:t>
            </a:r>
          </a:p>
          <a:p>
            <a:pPr lvl="1"/>
            <a:r>
              <a:rPr lang="en-US" sz="2600" dirty="0" smtClean="0"/>
              <a:t>Performance Measurement</a:t>
            </a:r>
          </a:p>
          <a:p>
            <a:pPr lvl="1"/>
            <a:r>
              <a:rPr lang="en-US" sz="2600" dirty="0" smtClean="0"/>
              <a:t>Application porting</a:t>
            </a:r>
          </a:p>
          <a:p>
            <a:pPr lvl="1"/>
            <a:r>
              <a:rPr lang="en-US" sz="2600" dirty="0" smtClean="0"/>
              <a:t>Programming models</a:t>
            </a:r>
          </a:p>
          <a:p>
            <a:r>
              <a:rPr lang="en-US" sz="3400" dirty="0" smtClean="0"/>
              <a:t>It was decided to wait for the next generation 64bit </a:t>
            </a:r>
            <a:r>
              <a:rPr lang="en-US" sz="3400" dirty="0" err="1" smtClean="0"/>
              <a:t>SoCs</a:t>
            </a:r>
            <a:r>
              <a:rPr lang="en-US" sz="3400" dirty="0" smtClean="0"/>
              <a:t> before expanding the low power clusters</a:t>
            </a:r>
          </a:p>
          <a:p>
            <a:r>
              <a:rPr lang="en-US" sz="3400" dirty="0" smtClean="0"/>
              <a:t>COSA participated in the creation of the H2020 proposal for PICOLO</a:t>
            </a:r>
          </a:p>
          <a:p>
            <a:pPr lvl="1"/>
            <a:r>
              <a:rPr lang="en-US" sz="3200" dirty="0" smtClean="0"/>
              <a:t>LEIT-ICT4 2014 call</a:t>
            </a:r>
          </a:p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7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neowin.net/images/uploaded/2013-04-26-imag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34" y="1046275"/>
            <a:ext cx="8201587" cy="4536504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Low-Power System on Chip (</a:t>
            </a:r>
            <a:r>
              <a:rPr lang="en-GB" dirty="0" err="1"/>
              <a:t>SoCs</a:t>
            </a:r>
            <a:r>
              <a:rPr lang="en-GB" dirty="0"/>
              <a:t>)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9" name="Picture 4" descr="http://gallery.techarena.in/data/519/qualcomm-snapdragon-ch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1504" y="4938861"/>
            <a:ext cx="2667000" cy="1514475"/>
          </a:xfrm>
          <a:prstGeom prst="rect">
            <a:avLst/>
          </a:prstGeom>
          <a:noFill/>
        </p:spPr>
      </p:pic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Links and contacts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124744"/>
            <a:ext cx="4779101" cy="4536504"/>
          </a:xfrm>
        </p:spPr>
        <p:txBody>
          <a:bodyPr>
            <a:normAutofit/>
          </a:bodyPr>
          <a:lstStyle/>
          <a:p>
            <a:r>
              <a:rPr lang="en-GB" sz="2400" dirty="0"/>
              <a:t>http://</a:t>
            </a:r>
            <a:r>
              <a:rPr lang="en-GB" sz="2400" dirty="0" smtClean="0"/>
              <a:t>www.cosa-project.it</a:t>
            </a:r>
            <a:endParaRPr lang="en-GB" dirty="0" smtClean="0"/>
          </a:p>
          <a:p>
            <a:r>
              <a:rPr lang="it-IT" sz="1800" dirty="0"/>
              <a:t>COSA@HEPIX Talk </a:t>
            </a:r>
            <a:r>
              <a:rPr lang="it-IT" sz="1400" dirty="0"/>
              <a:t>(</a:t>
            </a:r>
            <a:r>
              <a:rPr lang="it-IT" sz="1400" dirty="0">
                <a:hlinkClick r:id="rId2"/>
              </a:rPr>
              <a:t>https://</a:t>
            </a:r>
            <a:r>
              <a:rPr lang="it-IT" sz="1400" dirty="0" smtClean="0">
                <a:hlinkClick r:id="rId2"/>
              </a:rPr>
              <a:t>indico.cern.ch/event/346931/session/5/contribution/57/material/slides/0.pdf</a:t>
            </a:r>
            <a:r>
              <a:rPr lang="it-IT" sz="1400" dirty="0" smtClean="0"/>
              <a:t> )</a:t>
            </a:r>
            <a:endParaRPr lang="it-IT" sz="1400" dirty="0"/>
          </a:p>
          <a:p>
            <a:r>
              <a:rPr lang="it-IT" sz="1800" dirty="0" smtClean="0"/>
              <a:t>COSA@GDB talk </a:t>
            </a:r>
            <a:r>
              <a:rPr lang="it-IT" sz="1400" dirty="0"/>
              <a:t>(</a:t>
            </a:r>
            <a:r>
              <a:rPr lang="it-IT" sz="1400" dirty="0">
                <a:hlinkClick r:id="rId3"/>
              </a:rPr>
              <a:t>https://indico.cern.ch/event/319744/contribution/1/material/slides/0.pdf</a:t>
            </a:r>
            <a:r>
              <a:rPr lang="it-IT" sz="1400" dirty="0" smtClean="0"/>
              <a:t>)</a:t>
            </a:r>
          </a:p>
          <a:p>
            <a:r>
              <a:rPr lang="it-IT" sz="1800" dirty="0"/>
              <a:t>COSA </a:t>
            </a:r>
            <a:r>
              <a:rPr lang="it-IT" sz="1800" dirty="0" smtClean="0"/>
              <a:t>Indico </a:t>
            </a:r>
            <a:r>
              <a:rPr lang="it-IT" sz="1400" dirty="0"/>
              <a:t>(</a:t>
            </a:r>
            <a:r>
              <a:rPr lang="it-IT" sz="1400" dirty="0">
                <a:hlinkClick r:id="rId4"/>
              </a:rPr>
              <a:t>https://</a:t>
            </a:r>
            <a:r>
              <a:rPr lang="it-IT" sz="1400" dirty="0" smtClean="0">
                <a:hlinkClick r:id="rId4"/>
              </a:rPr>
              <a:t>agenda.infn.it/categoryDisplay.py?categId=779</a:t>
            </a:r>
            <a:r>
              <a:rPr lang="it-IT" sz="1400" dirty="0" smtClean="0"/>
              <a:t> )</a:t>
            </a:r>
          </a:p>
          <a:p>
            <a:r>
              <a:rPr lang="it-IT" sz="1800" dirty="0"/>
              <a:t>COSA mailing </a:t>
            </a:r>
            <a:r>
              <a:rPr lang="it-IT" sz="1800" dirty="0" smtClean="0"/>
              <a:t>list:                                  cosa-project__at__lists.infn.it</a:t>
            </a:r>
            <a:endParaRPr lang="it-IT" sz="1800" dirty="0"/>
          </a:p>
          <a:p>
            <a:endParaRPr lang="en-GB" sz="1800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605" y="1082776"/>
            <a:ext cx="4042242" cy="24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43808" y="2348880"/>
            <a:ext cx="2736303" cy="1008112"/>
          </a:xfrm>
        </p:spPr>
        <p:txBody>
          <a:bodyPr/>
          <a:lstStyle/>
          <a:p>
            <a:r>
              <a:rPr lang="en-US" sz="4400" dirty="0" smtClean="0"/>
              <a:t>Backup</a:t>
            </a:r>
            <a:endParaRPr lang="en-US" sz="4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ARM based processor shipment</a:t>
            </a:r>
            <a:endParaRPr lang="en-GB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755576" y="4365104"/>
            <a:ext cx="7128792" cy="201622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ARM based processors are shipped in billions of units</a:t>
            </a:r>
          </a:p>
          <a:p>
            <a:pPr lvl="1"/>
            <a:r>
              <a:rPr lang="en-US" dirty="0" smtClean="0"/>
              <a:t>ARM </a:t>
            </a:r>
            <a:r>
              <a:rPr lang="en-US" dirty="0" err="1" smtClean="0"/>
              <a:t>licences</a:t>
            </a:r>
            <a:r>
              <a:rPr lang="en-US" dirty="0" smtClean="0"/>
              <a:t> the Intellectual Properties to manufactures</a:t>
            </a:r>
          </a:p>
          <a:p>
            <a:pPr lvl="2"/>
            <a:r>
              <a:rPr lang="en-US" dirty="0" smtClean="0"/>
              <a:t>…many manufactures  ….</a:t>
            </a:r>
          </a:p>
          <a:p>
            <a:pPr lvl="3"/>
            <a:r>
              <a:rPr lang="en-US" sz="1400" dirty="0" smtClean="0"/>
              <a:t>Samsung (Korea), </a:t>
            </a:r>
            <a:r>
              <a:rPr lang="en-US" sz="1400" dirty="0" err="1" smtClean="0"/>
              <a:t>MediaTek</a:t>
            </a:r>
            <a:r>
              <a:rPr lang="en-US" sz="1400" dirty="0" smtClean="0"/>
              <a:t> (China), </a:t>
            </a:r>
            <a:r>
              <a:rPr lang="en-US" sz="1400" dirty="0" err="1" smtClean="0"/>
              <a:t>Allwinner</a:t>
            </a:r>
            <a:r>
              <a:rPr lang="en-US" sz="1400" dirty="0" smtClean="0"/>
              <a:t> (China), Qualcomm (USA), NVIDIA (USA), </a:t>
            </a:r>
            <a:r>
              <a:rPr lang="en-US" sz="1400" dirty="0" err="1" smtClean="0"/>
              <a:t>RockChip</a:t>
            </a:r>
            <a:r>
              <a:rPr lang="en-US" sz="1400" dirty="0" smtClean="0"/>
              <a:t> (China), Freescale (USA), Texas Instruments (USA), </a:t>
            </a:r>
            <a:r>
              <a:rPr lang="en-US" sz="1400" dirty="0" err="1" smtClean="0"/>
              <a:t>HiSilicon</a:t>
            </a:r>
            <a:r>
              <a:rPr lang="en-US" sz="1400" dirty="0" smtClean="0"/>
              <a:t>(China), Xilinx (USA), Broadcom(USA), Apple(USA), Altera(USA), ST(EU) , </a:t>
            </a:r>
            <a:r>
              <a:rPr lang="en-US" sz="1400" dirty="0" err="1" smtClean="0"/>
              <a:t>WanderMedia</a:t>
            </a:r>
            <a:r>
              <a:rPr lang="en-US" sz="1400" dirty="0" smtClean="0"/>
              <a:t>(Taiwan), Marvel(USA),  AMD(USA)etc..</a:t>
            </a:r>
            <a:endParaRPr lang="en-US" sz="1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68945"/>
            <a:ext cx="6624736" cy="325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CPU GFLOPS/Watt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743" y="3933056"/>
            <a:ext cx="4875761" cy="284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79" y="836712"/>
            <a:ext cx="489126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e 8"/>
          <p:cNvSpPr/>
          <p:nvPr/>
        </p:nvSpPr>
        <p:spPr>
          <a:xfrm>
            <a:off x="3131840" y="2204864"/>
            <a:ext cx="864096" cy="43204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Gbit</a:t>
            </a:r>
            <a:r>
              <a:rPr lang="en-GB" dirty="0" smtClean="0"/>
              <a:t> Ethernet 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4755" name="Picture 3" descr="C:\Users\cesini\Downloads\image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147" y="1246448"/>
            <a:ext cx="7581900" cy="353377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16628" y="5047906"/>
            <a:ext cx="828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While</a:t>
            </a:r>
            <a:r>
              <a:rPr lang="it-IT" dirty="0" smtClean="0"/>
              <a:t> </a:t>
            </a:r>
            <a:r>
              <a:rPr lang="it-IT" dirty="0" err="1" smtClean="0"/>
              <a:t>latency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comparable</a:t>
            </a:r>
            <a:r>
              <a:rPr lang="it-IT" dirty="0" smtClean="0"/>
              <a:t> to a server </a:t>
            </a:r>
            <a:r>
              <a:rPr lang="it-IT" dirty="0" err="1" smtClean="0"/>
              <a:t>class</a:t>
            </a:r>
            <a:r>
              <a:rPr lang="it-IT" dirty="0" smtClean="0"/>
              <a:t> 1Gb ethernet card (50/75 </a:t>
            </a:r>
            <a:r>
              <a:rPr lang="it-IT" dirty="0" err="1" smtClean="0"/>
              <a:t>us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1" y="123910"/>
            <a:ext cx="7560841" cy="7425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use-case: evolving the Universe</a:t>
            </a:r>
            <a:endParaRPr lang="en-US" dirty="0"/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107504" y="4437112"/>
            <a:ext cx="8466014" cy="1584176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Jetson-K1 about 2.6X slower than Xeon using 4 CPU cores, and about 4.4X slower using 8 CPU cores </a:t>
            </a:r>
          </a:p>
          <a:p>
            <a:pPr lvl="1"/>
            <a:r>
              <a:rPr lang="en-GB" dirty="0" smtClean="0">
                <a:latin typeface="+mj-lt"/>
              </a:rPr>
              <a:t>Jetson-K1       </a:t>
            </a:r>
            <a:r>
              <a:rPr lang="en-GB" b="1" dirty="0" smtClean="0">
                <a:latin typeface="+mj-lt"/>
              </a:rPr>
              <a:t>12.1 W</a:t>
            </a:r>
          </a:p>
          <a:p>
            <a:pPr lvl="1"/>
            <a:r>
              <a:rPr lang="en-GB" dirty="0" smtClean="0">
                <a:latin typeface="+mj-lt"/>
              </a:rPr>
              <a:t>Xeon             </a:t>
            </a:r>
            <a:r>
              <a:rPr lang="en-GB" b="1" dirty="0" smtClean="0">
                <a:latin typeface="+mj-lt"/>
              </a:rPr>
              <a:t>~220 W</a:t>
            </a:r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+mj-lt"/>
              </a:rPr>
              <a:t>CCR - 27/05/2015</a:t>
            </a:r>
            <a:endParaRPr lang="en-GB" dirty="0"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154" y="1268761"/>
            <a:ext cx="770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128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particles in a cube of 250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Mpc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side, 13.6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Gyr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07504" y="1988839"/>
            <a:ext cx="8919991" cy="2160241"/>
            <a:chOff x="35496" y="993236"/>
            <a:chExt cx="8919991" cy="2160241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993236"/>
              <a:ext cx="2147732" cy="2147732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993236"/>
              <a:ext cx="2160240" cy="2160240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993237"/>
              <a:ext cx="2160240" cy="216024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247" y="993236"/>
              <a:ext cx="2160240" cy="2160240"/>
            </a:xfrm>
            <a:prstGeom prst="rect">
              <a:avLst/>
            </a:prstGeom>
          </p:spPr>
        </p:pic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+mj-lt"/>
              </a:rPr>
              <a:t>Daniele Cesini – INFN-CNAF</a:t>
            </a:r>
            <a:endParaRPr lang="en-GB" dirty="0">
              <a:latin typeface="+mj-lt"/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971293">
            <a:off x="7286230" y="1026946"/>
            <a:ext cx="18684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MULTI BOARD</a:t>
            </a:r>
          </a:p>
          <a:p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CPU </a:t>
            </a:r>
            <a:r>
              <a:rPr lang="en-GB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6016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656" y="134644"/>
            <a:ext cx="9433048" cy="1116106"/>
          </a:xfrm>
        </p:spPr>
        <p:txBody>
          <a:bodyPr>
            <a:normAutofit/>
          </a:bodyPr>
          <a:lstStyle/>
          <a:p>
            <a:r>
              <a:rPr lang="en-US" dirty="0" smtClean="0"/>
              <a:t>Real use-case: evolving the Universe</a:t>
            </a:r>
            <a:endParaRPr lang="en-US" dirty="0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+mj-lt"/>
              </a:rPr>
              <a:t>CCR - 27/05/2015</a:t>
            </a:r>
            <a:endParaRPr lang="en-GB" dirty="0"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3877"/>
            <a:ext cx="2147732" cy="21477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55" y="1133877"/>
            <a:ext cx="2160240" cy="216024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+mj-lt"/>
              </a:rPr>
              <a:t>Daniele Cesini – INFN-CNAF</a:t>
            </a:r>
            <a:endParaRPr lang="en-GB" dirty="0">
              <a:latin typeface="+mj-lt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776115"/>
            <a:ext cx="4146387" cy="249667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652" y="3776115"/>
            <a:ext cx="4140836" cy="249531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391" y="1132225"/>
            <a:ext cx="4054862" cy="244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on Intel AVOTON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251520" y="544522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N.B. – Comparison with an old </a:t>
            </a:r>
            <a:r>
              <a:rPr lang="en-GB" dirty="0" err="1" smtClean="0"/>
              <a:t>Penryn</a:t>
            </a:r>
            <a:r>
              <a:rPr lang="en-GB" dirty="0" smtClean="0"/>
              <a:t> Xeon CPU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781004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020872"/>
            <a:ext cx="4176464" cy="178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http://www.ks.uiuc.edu/Publications/Brochures/Workshop_Brochure/images/page6-apoa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2048813" cy="18002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297624" y="2093813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Eth</a:t>
            </a:r>
            <a:r>
              <a:rPr lang="it-IT" dirty="0" smtClean="0"/>
              <a:t> </a:t>
            </a:r>
            <a:r>
              <a:rPr lang="it-IT" dirty="0" err="1" smtClean="0"/>
              <a:t>interconnect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machines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acceleration in K1</a:t>
            </a:r>
            <a:endParaRPr lang="en-GB" dirty="0"/>
          </a:p>
        </p:txBody>
      </p:sp>
      <p:pic>
        <p:nvPicPr>
          <p:cNvPr id="47112" name="Picture 8" descr="http://cdn-www.xda-developers.com/wp-content/uploads/2014/01/tegra-k1-chipsh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085" y="980728"/>
            <a:ext cx="2570094" cy="1683288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2924038" y="1097449"/>
            <a:ext cx="51043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4 core ARM A15 ~ 18 GFLOPS</a:t>
            </a:r>
          </a:p>
          <a:p>
            <a:r>
              <a:rPr lang="en-GB" sz="2000" dirty="0" smtClean="0"/>
              <a:t>Kepler SMX1 192 core ~ 300 GFLOPS (</a:t>
            </a:r>
            <a:r>
              <a:rPr lang="en-GB" sz="2000" dirty="0" err="1" smtClean="0"/>
              <a:t>sp</a:t>
            </a:r>
            <a:r>
              <a:rPr lang="en-GB" sz="2000" dirty="0" smtClean="0"/>
              <a:t>) </a:t>
            </a:r>
          </a:p>
          <a:p>
            <a:r>
              <a:rPr lang="en-GB" sz="2000" dirty="0" smtClean="0"/>
              <a:t>~  15 W</a:t>
            </a:r>
          </a:p>
          <a:p>
            <a:r>
              <a:rPr lang="en-GB" sz="2800" dirty="0" smtClean="0"/>
              <a:t>~ </a:t>
            </a:r>
            <a:r>
              <a:rPr lang="en-GB" sz="2800" b="1" dirty="0" smtClean="0">
                <a:solidFill>
                  <a:schemeClr val="accent1"/>
                </a:solidFill>
              </a:rPr>
              <a:t>21 </a:t>
            </a:r>
            <a:r>
              <a:rPr lang="en-GB" sz="2800" b="1" dirty="0" smtClean="0">
                <a:solidFill>
                  <a:schemeClr val="accent1"/>
                </a:solidFill>
              </a:rPr>
              <a:t>GFLOPS/W (</a:t>
            </a:r>
            <a:r>
              <a:rPr lang="en-GB" sz="2800" b="1" dirty="0" err="1" smtClean="0">
                <a:solidFill>
                  <a:schemeClr val="accent1"/>
                </a:solidFill>
              </a:rPr>
              <a:t>sp</a:t>
            </a:r>
            <a:r>
              <a:rPr lang="en-GB" sz="2800" b="1" dirty="0">
                <a:solidFill>
                  <a:schemeClr val="accent1"/>
                </a:solidFill>
              </a:rPr>
              <a:t>)</a:t>
            </a:r>
            <a:endParaRPr lang="en-GB" sz="2800" dirty="0" smtClean="0"/>
          </a:p>
        </p:txBody>
      </p:sp>
      <p:grpSp>
        <p:nvGrpSpPr>
          <p:cNvPr id="5" name="Gruppo 4"/>
          <p:cNvGrpSpPr/>
          <p:nvPr/>
        </p:nvGrpSpPr>
        <p:grpSpPr>
          <a:xfrm>
            <a:off x="179512" y="3356992"/>
            <a:ext cx="3384376" cy="3109963"/>
            <a:chOff x="201706" y="3510941"/>
            <a:chExt cx="3384376" cy="3109963"/>
          </a:xfrm>
        </p:grpSpPr>
        <p:pic>
          <p:nvPicPr>
            <p:cNvPr id="16" name="Picture 6" descr="http://www.techpowerup.com/img/13-11-18/NVIDIA_Tesla_K40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008" y="4764785"/>
              <a:ext cx="2232248" cy="1856119"/>
            </a:xfrm>
            <a:prstGeom prst="rect">
              <a:avLst/>
            </a:prstGeom>
            <a:noFill/>
          </p:spPr>
        </p:pic>
        <p:grpSp>
          <p:nvGrpSpPr>
            <p:cNvPr id="10" name="Gruppo 9"/>
            <p:cNvGrpSpPr/>
            <p:nvPr/>
          </p:nvGrpSpPr>
          <p:grpSpPr>
            <a:xfrm>
              <a:off x="201706" y="3510941"/>
              <a:ext cx="3384376" cy="1280283"/>
              <a:chOff x="107504" y="1860685"/>
              <a:chExt cx="4032448" cy="1712331"/>
            </a:xfrm>
          </p:grpSpPr>
          <p:pic>
            <p:nvPicPr>
              <p:cNvPr id="12" name="Picture 4" descr="http://www.hardwareluxx.de/images/stories/newsbilder/astegmueller/2013/intel_xeon_e5_2600_v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7504" y="1932693"/>
                <a:ext cx="2066662" cy="1640323"/>
              </a:xfrm>
              <a:prstGeom prst="rect">
                <a:avLst/>
              </a:prstGeom>
              <a:noFill/>
            </p:spPr>
          </p:pic>
          <p:pic>
            <p:nvPicPr>
              <p:cNvPr id="15" name="Picture 4" descr="http://www.hardwareluxx.de/images/stories/newsbilder/astegmueller/2013/intel_xeon_e5_2600_v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73290" y="1860685"/>
                <a:ext cx="2066662" cy="1640323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8" name="CasellaDiTesto 17"/>
          <p:cNvSpPr txBox="1"/>
          <p:nvPr/>
        </p:nvSpPr>
        <p:spPr>
          <a:xfrm>
            <a:off x="3774931" y="3269297"/>
            <a:ext cx="4282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2 x (E5-2673v2 </a:t>
            </a:r>
            <a:r>
              <a:rPr lang="en-GB" sz="2000" dirty="0"/>
              <a:t>(</a:t>
            </a:r>
            <a:r>
              <a:rPr lang="en-GB" sz="2000" dirty="0" err="1" smtClean="0"/>
              <a:t>IvyBridge</a:t>
            </a:r>
            <a:r>
              <a:rPr lang="en-GB" sz="2000" dirty="0" smtClean="0"/>
              <a:t>) 8 core)</a:t>
            </a:r>
          </a:p>
          <a:p>
            <a:r>
              <a:rPr lang="en-GB" sz="2000" dirty="0" smtClean="0"/>
              <a:t>~ 200 GFLOPS (</a:t>
            </a:r>
            <a:r>
              <a:rPr lang="en-GB" sz="2000" dirty="0" err="1" smtClean="0"/>
              <a:t>dp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220 W                                           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740284" y="4341878"/>
            <a:ext cx="493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NVIDIA TESLA K40 2880 core </a:t>
            </a:r>
          </a:p>
          <a:p>
            <a:r>
              <a:rPr lang="en-GB" sz="2000" dirty="0" smtClean="0"/>
              <a:t>~ 1400 GFLOPS (</a:t>
            </a:r>
            <a:r>
              <a:rPr lang="en-GB" sz="2000" dirty="0" err="1" smtClean="0"/>
              <a:t>dp</a:t>
            </a:r>
            <a:r>
              <a:rPr lang="en-GB" sz="2000" dirty="0" smtClean="0"/>
              <a:t>) ~ 4300 GFLOPS (</a:t>
            </a:r>
            <a:r>
              <a:rPr lang="en-GB" sz="2000" dirty="0" err="1" smtClean="0"/>
              <a:t>sp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235 W                                           </a:t>
            </a:r>
            <a:endParaRPr lang="en-GB" sz="2000" dirty="0" smtClean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549166" y="5502216"/>
            <a:ext cx="5569153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CPU+GPU ~  3 GFLOPS/W </a:t>
            </a:r>
            <a:r>
              <a:rPr lang="en-GB" sz="2800" b="1" dirty="0" smtClean="0">
                <a:solidFill>
                  <a:schemeClr val="accent1"/>
                </a:solidFill>
              </a:rPr>
              <a:t>(</a:t>
            </a:r>
            <a:r>
              <a:rPr lang="en-GB" sz="2800" b="1" dirty="0" err="1" smtClean="0">
                <a:solidFill>
                  <a:schemeClr val="accent1"/>
                </a:solidFill>
              </a:rPr>
              <a:t>dp</a:t>
            </a:r>
            <a:r>
              <a:rPr lang="en-GB" sz="2800" b="1" dirty="0" smtClean="0">
                <a:solidFill>
                  <a:schemeClr val="accent1"/>
                </a:solidFill>
              </a:rPr>
              <a:t>)</a:t>
            </a:r>
            <a:endParaRPr lang="en-GB" sz="2800" b="1" dirty="0" smtClean="0">
              <a:solidFill>
                <a:schemeClr val="accent1"/>
              </a:solidFill>
            </a:endParaRPr>
          </a:p>
          <a:p>
            <a:r>
              <a:rPr lang="en-GB" sz="2800" b="1" dirty="0" smtClean="0">
                <a:solidFill>
                  <a:schemeClr val="accent1"/>
                </a:solidFill>
              </a:rPr>
              <a:t>	           ~  9 GFLOPS/W </a:t>
            </a:r>
            <a:r>
              <a:rPr lang="en-GB" sz="2800" b="1" dirty="0" smtClean="0">
                <a:solidFill>
                  <a:schemeClr val="accent1"/>
                </a:solidFill>
              </a:rPr>
              <a:t>(</a:t>
            </a:r>
            <a:r>
              <a:rPr lang="en-GB" sz="2800" b="1" dirty="0" err="1" smtClean="0">
                <a:solidFill>
                  <a:schemeClr val="accent1"/>
                </a:solidFill>
              </a:rPr>
              <a:t>sp</a:t>
            </a:r>
            <a:r>
              <a:rPr lang="en-GB" sz="2800" b="1" dirty="0" smtClean="0">
                <a:solidFill>
                  <a:schemeClr val="accent1"/>
                </a:solidFill>
              </a:rPr>
              <a:t>)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234085" y="2924944"/>
            <a:ext cx="8637372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pic>
        <p:nvPicPr>
          <p:cNvPr id="17" name="Picture 2" descr="https://datblondechick.files.wordpress.com/2014/07/emoji-7.png?w=176&amp;h=1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871744"/>
            <a:ext cx="993992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4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do I find a SoC?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1960" y="1052736"/>
            <a:ext cx="2376264" cy="122413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Mobile </a:t>
            </a:r>
          </a:p>
          <a:p>
            <a:r>
              <a:rPr lang="en-GB" sz="2800" dirty="0" smtClean="0"/>
              <a:t>Embedded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1203" name="Picture 3" descr="https://d3nevzfk7ii3be.cloudfront.net/igi/dF6DITZNDVYNEGRh"/>
          <p:cNvPicPr>
            <a:picLocks noChangeAspect="1" noChangeArrowheads="1"/>
          </p:cNvPicPr>
          <p:nvPr/>
        </p:nvPicPr>
        <p:blipFill>
          <a:blip r:embed="rId2" cstate="print"/>
          <a:srcRect l="21243" t="6661" r="17528" b="5085"/>
          <a:stretch>
            <a:fillRect/>
          </a:stretch>
        </p:blipFill>
        <p:spPr bwMode="auto">
          <a:xfrm>
            <a:off x="179512" y="1227613"/>
            <a:ext cx="4032448" cy="4361627"/>
          </a:xfrm>
          <a:prstGeom prst="rect">
            <a:avLst/>
          </a:prstGeom>
          <a:noFill/>
        </p:spPr>
      </p:pic>
      <p:grpSp>
        <p:nvGrpSpPr>
          <p:cNvPr id="11" name="Gruppo 10"/>
          <p:cNvGrpSpPr/>
          <p:nvPr/>
        </p:nvGrpSpPr>
        <p:grpSpPr>
          <a:xfrm>
            <a:off x="2699792" y="2132856"/>
            <a:ext cx="6295628" cy="4396359"/>
            <a:chOff x="2740868" y="2348880"/>
            <a:chExt cx="6295628" cy="4396359"/>
          </a:xfrm>
        </p:grpSpPr>
        <p:pic>
          <p:nvPicPr>
            <p:cNvPr id="28678" name="Picture 6" descr="http://cdn.marketonline.ro/full/163528/elicopter-space-phoenix-8451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4274" y="3789040"/>
              <a:ext cx="2956198" cy="2956199"/>
            </a:xfrm>
            <a:prstGeom prst="rect">
              <a:avLst/>
            </a:prstGeom>
            <a:noFill/>
          </p:spPr>
        </p:pic>
        <p:pic>
          <p:nvPicPr>
            <p:cNvPr id="28674" name="Picture 2" descr="http://img.click.in/classifieds/images/72/10_9_2013_12_57_29_gmbkv82m59navtr2s8um1utam4_76mrwkiv5b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75682" y="2348880"/>
              <a:ext cx="3260814" cy="2477270"/>
            </a:xfrm>
            <a:prstGeom prst="rect">
              <a:avLst/>
            </a:prstGeom>
            <a:noFill/>
          </p:spPr>
        </p:pic>
        <p:pic>
          <p:nvPicPr>
            <p:cNvPr id="28676" name="Picture 4" descr="http://www.theinquirer.net/IMG/886/273886/arm-car-chip-540x334.jpg?13826090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0868" y="4491588"/>
              <a:ext cx="3055268" cy="1889740"/>
            </a:xfrm>
            <a:prstGeom prst="rect">
              <a:avLst/>
            </a:prstGeom>
            <a:noFill/>
          </p:spPr>
        </p:pic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 </a:t>
            </a:r>
            <a:r>
              <a:rPr lang="en-GB" dirty="0" err="1" smtClean="0"/>
              <a:t>vs</a:t>
            </a:r>
            <a:r>
              <a:rPr lang="en-GB" dirty="0" smtClean="0"/>
              <a:t> Micro computing power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39" name="Gruppo 38"/>
          <p:cNvGrpSpPr/>
          <p:nvPr/>
        </p:nvGrpSpPr>
        <p:grpSpPr>
          <a:xfrm>
            <a:off x="315524" y="908720"/>
            <a:ext cx="7856876" cy="4032448"/>
            <a:chOff x="99500" y="980728"/>
            <a:chExt cx="7856876" cy="4032448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500" y="1035102"/>
              <a:ext cx="7856876" cy="397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sellaDiTesto 7"/>
            <p:cNvSpPr txBox="1"/>
            <p:nvPr/>
          </p:nvSpPr>
          <p:spPr>
            <a:xfrm>
              <a:off x="4059940" y="1251126"/>
              <a:ext cx="811441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C00000"/>
                  </a:solidFill>
                </a:rPr>
                <a:t>NEC SX-5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4419980" y="1539158"/>
              <a:ext cx="72008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1683676" y="2331246"/>
              <a:ext cx="692818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C00000"/>
                  </a:solidFill>
                </a:rPr>
                <a:t>CRAY-1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Connettore 2 12"/>
            <p:cNvCxnSpPr/>
            <p:nvPr/>
          </p:nvCxnSpPr>
          <p:spPr>
            <a:xfrm>
              <a:off x="2115724" y="2619278"/>
              <a:ext cx="72008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2511260" y="1556792"/>
              <a:ext cx="1316386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C00000"/>
                  </a:solidFill>
                </a:rPr>
                <a:t>HITACHI S820/60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Connettore 2 15"/>
            <p:cNvCxnSpPr/>
            <p:nvPr/>
          </p:nvCxnSpPr>
          <p:spPr>
            <a:xfrm>
              <a:off x="3087324" y="1818402"/>
              <a:ext cx="349919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4959532" y="980728"/>
              <a:ext cx="1027845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C00000"/>
                  </a:solidFill>
                </a:rPr>
                <a:t>NEC SX-ACE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  <p:cxnSp>
          <p:nvCxnSpPr>
            <p:cNvPr id="20" name="Connettore 2 19"/>
            <p:cNvCxnSpPr/>
            <p:nvPr/>
          </p:nvCxnSpPr>
          <p:spPr>
            <a:xfrm>
              <a:off x="5607604" y="1179118"/>
              <a:ext cx="422181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/>
            <p:cNvSpPr txBox="1"/>
            <p:nvPr/>
          </p:nvSpPr>
          <p:spPr>
            <a:xfrm>
              <a:off x="2403756" y="4157868"/>
              <a:ext cx="880369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002060"/>
                  </a:solidFill>
                </a:rPr>
                <a:t>INTEL8086</a:t>
              </a:r>
              <a:endParaRPr lang="en-GB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24" name="Connettore 2 23"/>
            <p:cNvCxnSpPr>
              <a:stCxn id="22" idx="0"/>
            </p:cNvCxnSpPr>
            <p:nvPr/>
          </p:nvCxnSpPr>
          <p:spPr>
            <a:xfrm flipH="1" flipV="1">
              <a:off x="2619780" y="3699398"/>
              <a:ext cx="224161" cy="4584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3483876" y="4157868"/>
              <a:ext cx="840295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002060"/>
                  </a:solidFill>
                </a:rPr>
                <a:t>MOS 6510</a:t>
              </a:r>
              <a:endParaRPr lang="en-GB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27" name="Connettore 2 26"/>
            <p:cNvCxnSpPr/>
            <p:nvPr/>
          </p:nvCxnSpPr>
          <p:spPr>
            <a:xfrm flipH="1" flipV="1">
              <a:off x="3195844" y="3987430"/>
              <a:ext cx="720080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4203956" y="3653812"/>
              <a:ext cx="966931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002060"/>
                  </a:solidFill>
                </a:rPr>
                <a:t>Pentium Pro</a:t>
              </a:r>
              <a:endParaRPr lang="en-GB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30" name="Connettore 2 29"/>
            <p:cNvCxnSpPr>
              <a:stCxn id="28" idx="0"/>
            </p:cNvCxnSpPr>
            <p:nvPr/>
          </p:nvCxnSpPr>
          <p:spPr>
            <a:xfrm flipH="1" flipV="1">
              <a:off x="4275964" y="2979318"/>
              <a:ext cx="411458" cy="674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/>
            <p:cNvSpPr txBox="1"/>
            <p:nvPr/>
          </p:nvSpPr>
          <p:spPr>
            <a:xfrm>
              <a:off x="5699851" y="2979318"/>
              <a:ext cx="726481" cy="2616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002060"/>
                  </a:solidFill>
                </a:rPr>
                <a:t>INTEL i7</a:t>
              </a:r>
              <a:endParaRPr lang="en-GB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33" name="Connettore 2 32"/>
            <p:cNvCxnSpPr>
              <a:stCxn id="31" idx="0"/>
            </p:cNvCxnSpPr>
            <p:nvPr/>
          </p:nvCxnSpPr>
          <p:spPr>
            <a:xfrm flipV="1">
              <a:off x="6063092" y="1899198"/>
              <a:ext cx="13072" cy="10801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Segnaposto contenuto 2"/>
          <p:cNvSpPr txBox="1">
            <a:spLocks/>
          </p:cNvSpPr>
          <p:nvPr/>
        </p:nvSpPr>
        <p:spPr>
          <a:xfrm>
            <a:off x="107504" y="4941168"/>
            <a:ext cx="6912768" cy="158417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Why did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microprocessors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take over?</a:t>
            </a:r>
          </a:p>
          <a:p>
            <a:pPr marL="685800" lvl="1" indent="-2286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They have never been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 powerful…</a:t>
            </a:r>
          </a:p>
          <a:p>
            <a:pPr marL="685800" lvl="1" indent="-2286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….but they were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cheaper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highly available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2000" noProof="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less power</a:t>
            </a:r>
            <a:r>
              <a:rPr lang="en-US" sz="20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demanding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2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78488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 </a:t>
            </a:r>
            <a:r>
              <a:rPr lang="en-GB" dirty="0" err="1" smtClean="0"/>
              <a:t>vs</a:t>
            </a:r>
            <a:r>
              <a:rPr lang="en-GB" dirty="0" smtClean="0"/>
              <a:t> Micro </a:t>
            </a:r>
            <a:r>
              <a:rPr lang="en-GB" dirty="0" err="1" smtClean="0"/>
              <a:t>vs</a:t>
            </a:r>
            <a:r>
              <a:rPr lang="en-GB" dirty="0" smtClean="0"/>
              <a:t> ARM based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9" name="Segnaposto contenuto 8"/>
          <p:cNvSpPr txBox="1">
            <a:spLocks/>
          </p:cNvSpPr>
          <p:nvPr/>
        </p:nvSpPr>
        <p:spPr>
          <a:xfrm>
            <a:off x="4322235" y="5481210"/>
            <a:ext cx="4176463" cy="72008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history repeating?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Ok, but then....an </a:t>
            </a:r>
            <a:r>
              <a:rPr lang="en-GB" dirty="0" err="1" smtClean="0"/>
              <a:t>iPhone</a:t>
            </a:r>
            <a:r>
              <a:rPr lang="en-GB" dirty="0" smtClean="0"/>
              <a:t> cluster?</a:t>
            </a:r>
            <a:endParaRPr lang="en-GB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51520" y="1196752"/>
            <a:ext cx="5225654" cy="4536504"/>
          </a:xfrm>
        </p:spPr>
        <p:txBody>
          <a:bodyPr>
            <a:noAutofit/>
          </a:bodyPr>
          <a:lstStyle/>
          <a:p>
            <a:r>
              <a:rPr lang="en-GB" sz="2400" dirty="0" smtClean="0"/>
              <a:t>NO, we are not thinking to build an iPhone cluster</a:t>
            </a:r>
          </a:p>
          <a:p>
            <a:r>
              <a:rPr lang="en-GB" sz="2400" dirty="0" smtClean="0"/>
              <a:t>We want to use these processors in a standard computing </a:t>
            </a:r>
            <a:r>
              <a:rPr lang="en-GB" sz="2400" dirty="0" err="1" smtClean="0"/>
              <a:t>center</a:t>
            </a:r>
            <a:r>
              <a:rPr lang="en-GB" sz="2400" dirty="0" smtClean="0"/>
              <a:t> configuration</a:t>
            </a:r>
          </a:p>
          <a:p>
            <a:pPr lvl="1"/>
            <a:r>
              <a:rPr lang="en-GB" sz="2000" dirty="0" smtClean="0"/>
              <a:t>Rack mounted</a:t>
            </a:r>
          </a:p>
          <a:p>
            <a:pPr lvl="1"/>
            <a:r>
              <a:rPr lang="en-GB" sz="2000" dirty="0" smtClean="0"/>
              <a:t>Linux powered</a:t>
            </a:r>
          </a:p>
          <a:p>
            <a:pPr lvl="1"/>
            <a:r>
              <a:rPr lang="en-GB" sz="2000" dirty="0" smtClean="0"/>
              <a:t>Running scientific application mostly in a batch environment</a:t>
            </a:r>
          </a:p>
          <a:p>
            <a:r>
              <a:rPr lang="en-GB" sz="2400" dirty="0" smtClean="0"/>
              <a:t>..... Use development board...</a:t>
            </a:r>
            <a:endParaRPr lang="en-GB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916832"/>
            <a:ext cx="3059832" cy="1947165"/>
          </a:xfrm>
          <a:prstGeom prst="rect">
            <a:avLst/>
          </a:prstGeom>
        </p:spPr>
      </p:pic>
      <p:sp>
        <p:nvSpPr>
          <p:cNvPr id="10" name="Simbolo &quot;divieto&quot; 9"/>
          <p:cNvSpPr/>
          <p:nvPr/>
        </p:nvSpPr>
        <p:spPr>
          <a:xfrm>
            <a:off x="7164288" y="2132856"/>
            <a:ext cx="936104" cy="1008112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Picture 2" descr="http://images.bit-tech.net/news_images/2014/03/nvidia-jetson-k1/article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8956" y="4077072"/>
            <a:ext cx="2857500" cy="2381250"/>
          </a:xfrm>
          <a:prstGeom prst="rect">
            <a:avLst/>
          </a:prstGeom>
          <a:noFill/>
        </p:spPr>
      </p:pic>
      <p:sp>
        <p:nvSpPr>
          <p:cNvPr id="12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0399" y="2204864"/>
            <a:ext cx="519609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980728"/>
            <a:ext cx="6048672" cy="5328592"/>
          </a:xfrm>
        </p:spPr>
        <p:txBody>
          <a:bodyPr>
            <a:noAutofit/>
          </a:bodyPr>
          <a:lstStyle/>
          <a:p>
            <a:r>
              <a:rPr lang="en-US" sz="1800" dirty="0" smtClean="0"/>
              <a:t>Powered by ARM® </a:t>
            </a:r>
            <a:r>
              <a:rPr lang="en-US" sz="1800" dirty="0" err="1" smtClean="0"/>
              <a:t>big.LITTLE</a:t>
            </a:r>
            <a:r>
              <a:rPr lang="en-US" sz="1800" dirty="0" smtClean="0"/>
              <a:t>™ technology, with a </a:t>
            </a:r>
            <a:r>
              <a:rPr lang="en-US" sz="1800" b="1" dirty="0" smtClean="0"/>
              <a:t>Heterogeneous Multi-Processing </a:t>
            </a:r>
            <a:r>
              <a:rPr lang="en-US" sz="1800" b="1" dirty="0" smtClean="0">
                <a:solidFill>
                  <a:srgbClr val="FF0000"/>
                </a:solidFill>
              </a:rPr>
              <a:t>(HMP)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solution</a:t>
            </a:r>
          </a:p>
          <a:p>
            <a:pPr lvl="1"/>
            <a:r>
              <a:rPr lang="en-US" sz="1600" dirty="0" smtClean="0"/>
              <a:t>4 core ARM A15 + 4 cores ARM A7</a:t>
            </a:r>
          </a:p>
          <a:p>
            <a:r>
              <a:rPr lang="en-US" sz="1800" dirty="0" err="1" smtClean="0"/>
              <a:t>Exynos</a:t>
            </a:r>
            <a:r>
              <a:rPr lang="en-US" sz="1800" dirty="0" smtClean="0"/>
              <a:t> 5422 by Samsung</a:t>
            </a:r>
          </a:p>
          <a:p>
            <a:pPr lvl="1"/>
            <a:r>
              <a:rPr lang="en-US" sz="1600" dirty="0" smtClean="0"/>
              <a:t>~ 20 GFLOPS peak  (32bit) single precision</a:t>
            </a:r>
          </a:p>
          <a:p>
            <a:r>
              <a:rPr lang="en-US" sz="1800" b="1" dirty="0" smtClean="0">
                <a:solidFill>
                  <a:srgbClr val="0070C0"/>
                </a:solidFill>
              </a:rPr>
              <a:t>Mali-</a:t>
            </a:r>
            <a:r>
              <a:rPr lang="it-IT" sz="1800" b="1" dirty="0" smtClean="0">
                <a:solidFill>
                  <a:srgbClr val="0070C0"/>
                </a:solidFill>
              </a:rPr>
              <a:t> T628 MP6 GPU</a:t>
            </a:r>
          </a:p>
          <a:p>
            <a:pPr lvl="1"/>
            <a:r>
              <a:rPr lang="it-IT" sz="1600" b="1" dirty="0" smtClean="0">
                <a:solidFill>
                  <a:srgbClr val="0070C0"/>
                </a:solidFill>
              </a:rPr>
              <a:t>~ 110 GFLOPS </a:t>
            </a:r>
            <a:r>
              <a:rPr lang="it-IT" sz="1600" b="1" dirty="0" err="1" smtClean="0">
                <a:solidFill>
                  <a:srgbClr val="0070C0"/>
                </a:solidFill>
              </a:rPr>
              <a:t>peak</a:t>
            </a:r>
            <a:r>
              <a:rPr lang="it-IT" sz="1600" b="1" dirty="0" smtClean="0">
                <a:solidFill>
                  <a:srgbClr val="0070C0"/>
                </a:solidFill>
              </a:rPr>
              <a:t> single </a:t>
            </a:r>
            <a:r>
              <a:rPr lang="it-IT" sz="1600" b="1" dirty="0" err="1" smtClean="0">
                <a:solidFill>
                  <a:srgbClr val="0070C0"/>
                </a:solidFill>
              </a:rPr>
              <a:t>precision</a:t>
            </a:r>
            <a:endParaRPr lang="it-IT" sz="1600" b="1" dirty="0" smtClean="0">
              <a:solidFill>
                <a:srgbClr val="0070C0"/>
              </a:solidFill>
            </a:endParaRPr>
          </a:p>
          <a:p>
            <a:r>
              <a:rPr lang="it-IT" sz="1800" dirty="0" smtClean="0"/>
              <a:t>2 GB RAM</a:t>
            </a:r>
          </a:p>
          <a:p>
            <a:r>
              <a:rPr lang="it-IT" sz="1800" dirty="0" smtClean="0"/>
              <a:t>2xUSB3.0, 2xUSB2.0, 1x107100 </a:t>
            </a:r>
            <a:r>
              <a:rPr lang="it-IT" sz="1800" dirty="0" err="1" smtClean="0"/>
              <a:t>eth</a:t>
            </a:r>
            <a:endParaRPr lang="it-IT" sz="1800" dirty="0" smtClean="0"/>
          </a:p>
          <a:p>
            <a:r>
              <a:rPr lang="it-IT" sz="1800" dirty="0" err="1" smtClean="0"/>
              <a:t>Ubuntu</a:t>
            </a:r>
            <a:r>
              <a:rPr lang="it-IT" sz="1800" dirty="0" smtClean="0"/>
              <a:t> 14.4</a:t>
            </a:r>
          </a:p>
          <a:p>
            <a:r>
              <a:rPr lang="it-IT" sz="1800" dirty="0" smtClean="0"/>
              <a:t>HDMI 1.4 </a:t>
            </a:r>
            <a:r>
              <a:rPr lang="it-IT" sz="1800" dirty="0" err="1" smtClean="0"/>
              <a:t>port</a:t>
            </a:r>
            <a:endParaRPr lang="it-IT" sz="1800" dirty="0" smtClean="0"/>
          </a:p>
          <a:p>
            <a:r>
              <a:rPr lang="it-IT" sz="1800" dirty="0" smtClean="0"/>
              <a:t>64 GB flash </a:t>
            </a:r>
            <a:r>
              <a:rPr lang="it-IT" sz="1800" dirty="0" err="1" smtClean="0"/>
              <a:t>storage</a:t>
            </a:r>
            <a:endParaRPr lang="en-GB" sz="18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ODROID-XU3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Daniele Cesini – INFN-CNAF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996B-47BD-4780-8646-22ACEDF6CD0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4257530" y="5661248"/>
            <a:ext cx="363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Power consumption max ~ 15 W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148064" y="6021288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Costs 150 euro!</a:t>
            </a:r>
            <a:endParaRPr lang="en-GB" dirty="0"/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r>
              <a:rPr lang="en-US" smtClean="0"/>
              <a:t>CCR - 27/05/2015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_boccali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21653</TotalTime>
  <Words>2190</Words>
  <Application>Microsoft Office PowerPoint</Application>
  <PresentationFormat>Presentazione su schermo (4:3)</PresentationFormat>
  <Paragraphs>589</Paragraphs>
  <Slides>48</Slides>
  <Notes>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3" baseType="lpstr">
      <vt:lpstr>Arial</vt:lpstr>
      <vt:lpstr>Calibri</vt:lpstr>
      <vt:lpstr>Rockwell</vt:lpstr>
      <vt:lpstr>Wingdings</vt:lpstr>
      <vt:lpstr>Tema_boccali</vt:lpstr>
      <vt:lpstr>The INFN COSA project</vt:lpstr>
      <vt:lpstr>INFN-CSN5 COSA project</vt:lpstr>
      <vt:lpstr>Objectives</vt:lpstr>
      <vt:lpstr>Low-Power System on Chip (SoCs)</vt:lpstr>
      <vt:lpstr>Where do I find a SoC?</vt:lpstr>
      <vt:lpstr>Vector vs Micro computing power</vt:lpstr>
      <vt:lpstr>Vector vs Micro vs ARM based</vt:lpstr>
      <vt:lpstr>Ok, but then....an iPhone cluster?</vt:lpstr>
      <vt:lpstr>ODROID-XU3</vt:lpstr>
      <vt:lpstr>Other nice boards</vt:lpstr>
      <vt:lpstr>Some specs</vt:lpstr>
      <vt:lpstr>NVIDIA JETSON TK1</vt:lpstr>
      <vt:lpstr>How do you program them? (in a Linux environment)</vt:lpstr>
      <vt:lpstr>Limitations of the tested boards</vt:lpstr>
      <vt:lpstr>COSA Clusters</vt:lpstr>
      <vt:lpstr>Activities &amp; WPs</vt:lpstr>
      <vt:lpstr>Project Timeline</vt:lpstr>
      <vt:lpstr>CNAF COSA cluster network</vt:lpstr>
      <vt:lpstr>COSA power network</vt:lpstr>
      <vt:lpstr>OPENMP π computation on Jetson</vt:lpstr>
      <vt:lpstr>Presentazione standard di PowerPoint</vt:lpstr>
      <vt:lpstr>PSU&amp;Cables</vt:lpstr>
      <vt:lpstr>Applications</vt:lpstr>
      <vt:lpstr>Filtered Backprojection (1/2)</vt:lpstr>
      <vt:lpstr>Filtered Backprojection (2/2)</vt:lpstr>
      <vt:lpstr>Molecular Dynamics on Jetson-K1</vt:lpstr>
      <vt:lpstr>Formation of a galaxy cluster with Gadget2</vt:lpstr>
      <vt:lpstr>Formation of a galaxy cluster</vt:lpstr>
      <vt:lpstr>Neural Networks: DPSNN-STDP</vt:lpstr>
      <vt:lpstr>Presentazione standard di PowerPoint</vt:lpstr>
      <vt:lpstr>HS06</vt:lpstr>
      <vt:lpstr>Tests from CMS</vt:lpstr>
      <vt:lpstr>Low latency connection through FPGAs</vt:lpstr>
      <vt:lpstr>Presentazione standard di PowerPoint</vt:lpstr>
      <vt:lpstr>Only ARM based SoCs? And Intel?</vt:lpstr>
      <vt:lpstr>Some low power from Intel</vt:lpstr>
      <vt:lpstr>Presentazione standard di PowerPoint</vt:lpstr>
      <vt:lpstr>AVOTON on HP Moonshot - HS06</vt:lpstr>
      <vt:lpstr>Conclusion</vt:lpstr>
      <vt:lpstr>Links and contacts</vt:lpstr>
      <vt:lpstr>Backup</vt:lpstr>
      <vt:lpstr>ARM based processor shipment</vt:lpstr>
      <vt:lpstr>CPU GFLOPS/Watt</vt:lpstr>
      <vt:lpstr>Gbit Ethernet </vt:lpstr>
      <vt:lpstr>Real use-case: evolving the Universe</vt:lpstr>
      <vt:lpstr>Real use-case: evolving the Universe</vt:lpstr>
      <vt:lpstr>Test on Intel AVOTON</vt:lpstr>
      <vt:lpstr>GPU acceleration in K1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cesini</dc:creator>
  <cp:lastModifiedBy>daniele cesini</cp:lastModifiedBy>
  <cp:revision>547</cp:revision>
  <cp:lastPrinted>2015-05-27T08:39:02Z</cp:lastPrinted>
  <dcterms:created xsi:type="dcterms:W3CDTF">2014-11-16T14:35:39Z</dcterms:created>
  <dcterms:modified xsi:type="dcterms:W3CDTF">2015-05-27T10:16:49Z</dcterms:modified>
</cp:coreProperties>
</file>