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48" r:id="rId2"/>
    <p:sldMasterId id="2147484070" r:id="rId3"/>
    <p:sldMasterId id="2147484072" r:id="rId4"/>
    <p:sldMasterId id="2147484074" r:id="rId5"/>
  </p:sldMasterIdLst>
  <p:notesMasterIdLst>
    <p:notesMasterId r:id="rId80"/>
  </p:notesMasterIdLst>
  <p:handoutMasterIdLst>
    <p:handoutMasterId r:id="rId81"/>
  </p:handoutMasterIdLst>
  <p:sldIdLst>
    <p:sldId id="293" r:id="rId6"/>
    <p:sldId id="809" r:id="rId7"/>
    <p:sldId id="810" r:id="rId8"/>
    <p:sldId id="812" r:id="rId9"/>
    <p:sldId id="813" r:id="rId10"/>
    <p:sldId id="814" r:id="rId11"/>
    <p:sldId id="702" r:id="rId12"/>
    <p:sldId id="818" r:id="rId13"/>
    <p:sldId id="643" r:id="rId14"/>
    <p:sldId id="727" r:id="rId15"/>
    <p:sldId id="830" r:id="rId16"/>
    <p:sldId id="791" r:id="rId17"/>
    <p:sldId id="756" r:id="rId18"/>
    <p:sldId id="641" r:id="rId19"/>
    <p:sldId id="723" r:id="rId20"/>
    <p:sldId id="726" r:id="rId21"/>
    <p:sldId id="767" r:id="rId22"/>
    <p:sldId id="755" r:id="rId23"/>
    <p:sldId id="768" r:id="rId24"/>
    <p:sldId id="758" r:id="rId25"/>
    <p:sldId id="762" r:id="rId26"/>
    <p:sldId id="783" r:id="rId27"/>
    <p:sldId id="763" r:id="rId28"/>
    <p:sldId id="777" r:id="rId29"/>
    <p:sldId id="819" r:id="rId30"/>
    <p:sldId id="769" r:id="rId31"/>
    <p:sldId id="770" r:id="rId32"/>
    <p:sldId id="771" r:id="rId33"/>
    <p:sldId id="764" r:id="rId34"/>
    <p:sldId id="746" r:id="rId35"/>
    <p:sldId id="765" r:id="rId36"/>
    <p:sldId id="772" r:id="rId37"/>
    <p:sldId id="773" r:id="rId38"/>
    <p:sldId id="774" r:id="rId39"/>
    <p:sldId id="820" r:id="rId40"/>
    <p:sldId id="776" r:id="rId41"/>
    <p:sldId id="744" r:id="rId42"/>
    <p:sldId id="778" r:id="rId43"/>
    <p:sldId id="826" r:id="rId44"/>
    <p:sldId id="644" r:id="rId45"/>
    <p:sldId id="739" r:id="rId46"/>
    <p:sldId id="780" r:id="rId47"/>
    <p:sldId id="730" r:id="rId48"/>
    <p:sldId id="782" r:id="rId49"/>
    <p:sldId id="827" r:id="rId50"/>
    <p:sldId id="803" r:id="rId51"/>
    <p:sldId id="707" r:id="rId52"/>
    <p:sldId id="828" r:id="rId53"/>
    <p:sldId id="831" r:id="rId54"/>
    <p:sldId id="832" r:id="rId55"/>
    <p:sldId id="835" r:id="rId56"/>
    <p:sldId id="833" r:id="rId57"/>
    <p:sldId id="836" r:id="rId58"/>
    <p:sldId id="821" r:id="rId59"/>
    <p:sldId id="829" r:id="rId60"/>
    <p:sldId id="822" r:id="rId61"/>
    <p:sldId id="823" r:id="rId62"/>
    <p:sldId id="824" r:id="rId63"/>
    <p:sldId id="825" r:id="rId64"/>
    <p:sldId id="798" r:id="rId65"/>
    <p:sldId id="799" r:id="rId66"/>
    <p:sldId id="800" r:id="rId67"/>
    <p:sldId id="801" r:id="rId68"/>
    <p:sldId id="786" r:id="rId69"/>
    <p:sldId id="789" r:id="rId70"/>
    <p:sldId id="787" r:id="rId71"/>
    <p:sldId id="788" r:id="rId72"/>
    <p:sldId id="745" r:id="rId73"/>
    <p:sldId id="711" r:id="rId74"/>
    <p:sldId id="784" r:id="rId75"/>
    <p:sldId id="785" r:id="rId76"/>
    <p:sldId id="815" r:id="rId77"/>
    <p:sldId id="816" r:id="rId78"/>
    <p:sldId id="811" r:id="rId79"/>
  </p:sldIdLst>
  <p:sldSz cx="9144000" cy="5715000" type="screen16x1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8000"/>
    <a:srgbClr val="FF33CC"/>
    <a:srgbClr val="66FF33"/>
    <a:srgbClr val="FFFF99"/>
    <a:srgbClr val="FFFF66"/>
    <a:srgbClr val="CC9900"/>
    <a:srgbClr val="66FF99"/>
    <a:srgbClr val="FF33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51" autoAdjust="0"/>
    <p:restoredTop sz="97554" autoAdjust="0"/>
  </p:normalViewPr>
  <p:slideViewPr>
    <p:cSldViewPr>
      <p:cViewPr varScale="1">
        <p:scale>
          <a:sx n="124" d="100"/>
          <a:sy n="124" d="100"/>
        </p:scale>
        <p:origin x="108" y="234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image" Target="../media/image16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961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44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44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7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48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48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66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70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70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0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8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7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2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r>
              <a:rPr lang="en-US" b="1" dirty="0" smtClean="0">
                <a:solidFill>
                  <a:srgbClr val="000099"/>
                </a:solidFill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165831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1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71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29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29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8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81100"/>
            <a:ext cx="8380413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31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alphaModFix amt="1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05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80143" y="264207"/>
            <a:ext cx="8128000" cy="392907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9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6172200" cy="13335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905000"/>
            <a:ext cx="6172200" cy="8255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52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1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4114800" y="3594100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Andrea </a:t>
            </a:r>
            <a:r>
              <a:rPr lang="en-GB" sz="28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Bressan</a:t>
            </a:r>
            <a:br>
              <a:rPr lang="en-GB" sz="28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University of Trieste and </a:t>
            </a:r>
            <a:r>
              <a:rPr lang="en-GB" sz="1600" baseline="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INFN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76199" y="50673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baseline="0" dirty="0" smtClean="0">
                <a:latin typeface="High Tower Text" panose="02040502050506030303" pitchFamily="18" charset="0"/>
              </a:rPr>
              <a:t>First Italian Workshop </a:t>
            </a:r>
            <a:r>
              <a:rPr lang="en-US" sz="2000" cap="small" dirty="0" smtClean="0">
                <a:latin typeface="High Tower Text" panose="02040502050506030303" pitchFamily="18" charset="0"/>
              </a:rPr>
              <a:t>on Hadron Physics and Non Perturbative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 QCD. </a:t>
            </a:r>
            <a:r>
              <a:rPr lang="en-US" sz="2000" cap="small" baseline="0" dirty="0" err="1" smtClean="0">
                <a:latin typeface="High Tower Text" panose="02040502050506030303" pitchFamily="18" charset="0"/>
              </a:rPr>
              <a:t>Cortona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 20</a:t>
            </a:r>
            <a:r>
              <a:rPr lang="en-US" sz="2000" cap="small" baseline="30000" dirty="0" smtClean="0">
                <a:latin typeface="High Tower Text" panose="02040502050506030303" pitchFamily="18" charset="0"/>
              </a:rPr>
              <a:t>th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 </a:t>
            </a:r>
            <a:r>
              <a:rPr lang="en-US" sz="2000" cap="small" baseline="0" dirty="0" smtClean="0">
                <a:latin typeface="Calibri" panose="020F0502020204030204" pitchFamily="34" charset="0"/>
              </a:rPr>
              <a:t>─ 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22</a:t>
            </a:r>
            <a:r>
              <a:rPr lang="en-US" sz="2000" cap="small" baseline="30000" dirty="0" smtClean="0">
                <a:latin typeface="High Tower Text" panose="02040502050506030303" pitchFamily="18" charset="0"/>
              </a:rPr>
              <a:t>th</a:t>
            </a:r>
            <a:r>
              <a:rPr lang="en-US" sz="2000" cap="small" baseline="0" dirty="0" smtClean="0">
                <a:latin typeface="High Tower Text" panose="02040502050506030303" pitchFamily="18" charset="0"/>
              </a:rPr>
              <a:t> April 2015 </a:t>
            </a:r>
            <a:endParaRPr lang="en-GB" sz="2000" cap="small" dirty="0">
              <a:latin typeface="High Tower Text" panose="020405020505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1" y="-348589"/>
            <a:ext cx="2602178" cy="26021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2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95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536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33500"/>
            <a:ext cx="8380413" cy="37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5448300"/>
            <a:ext cx="2590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Arial" charset="0"/>
              </a:rPr>
              <a:t>Cortona</a:t>
            </a:r>
            <a:r>
              <a:rPr lang="en-US" sz="1400" baseline="0" dirty="0" smtClean="0">
                <a:solidFill>
                  <a:schemeClr val="tx1"/>
                </a:solidFill>
                <a:latin typeface="Arial" charset="0"/>
              </a:rPr>
              <a:t>, April 20</a:t>
            </a:r>
            <a:r>
              <a:rPr lang="en-US" sz="1400" baseline="30000" dirty="0" smtClean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en-US" sz="1400" baseline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─</a:t>
            </a:r>
            <a:r>
              <a:rPr lang="en-US" sz="1400" baseline="0" dirty="0" smtClean="0">
                <a:solidFill>
                  <a:schemeClr val="tx1"/>
                </a:solidFill>
                <a:latin typeface="Arial" charset="0"/>
              </a:rPr>
              <a:t>22</a:t>
            </a:r>
            <a:r>
              <a:rPr lang="en-US" sz="1400" baseline="30000" dirty="0" smtClean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en-US" sz="1400" baseline="0" dirty="0" smtClean="0">
                <a:solidFill>
                  <a:schemeClr val="tx1"/>
                </a:solidFill>
                <a:latin typeface="Arial" charset="0"/>
              </a:rPr>
              <a:t> 2015</a:t>
            </a:r>
            <a:r>
              <a:rPr lang="en-US" sz="1400" baseline="3000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2939143" y="5448300"/>
            <a:ext cx="3352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baseline="0" dirty="0" smtClean="0">
                <a:solidFill>
                  <a:schemeClr val="tx1"/>
                </a:solidFill>
                <a:latin typeface="Arial" charset="0"/>
              </a:rPr>
              <a:t>NPQCD2015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010400" y="5448300"/>
            <a:ext cx="2133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A127417E-38DD-477A-87BF-049998B17361}" type="slidenum">
              <a:rPr lang="en-US" sz="1400">
                <a:solidFill>
                  <a:schemeClr val="tx1"/>
                </a:solidFill>
                <a:latin typeface="Arial" charset="0"/>
              </a:rPr>
              <a:pPr algn="r">
                <a:defRPr/>
              </a:pPr>
              <a:t>‹#›</a:t>
            </a:fld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77" r:id="rId3"/>
    <p:sldLayoutId id="2147484065" r:id="rId4"/>
    <p:sldLayoutId id="2147484066" r:id="rId5"/>
    <p:sldLayoutId id="2147484069" r:id="rId6"/>
    <p:sldLayoutId id="2147484078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6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762000"/>
            <a:ext cx="7772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5432872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457200" fontAlgn="auto">
              <a:spcBef>
                <a:spcPct val="50000"/>
              </a:spcBef>
              <a:spcAft>
                <a:spcPts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762000"/>
            <a:ext cx="7772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5432872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457200" fontAlgn="auto">
              <a:spcBef>
                <a:spcPct val="50000"/>
              </a:spcBef>
              <a:spcAft>
                <a:spcPts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762000"/>
            <a:ext cx="7772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5432872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457200" fontAlgn="auto">
              <a:spcBef>
                <a:spcPct val="50000"/>
              </a:spcBef>
              <a:spcAft>
                <a:spcPts val="0"/>
              </a:spcAft>
              <a:defRPr/>
            </a:pPr>
            <a:fld id="{95C3ACB1-9D5B-4C50-8733-64C120A39E65}" type="slidenum">
              <a:rPr lang="en-US" sz="1600" smtClean="0">
                <a:solidFill>
                  <a:srgbClr val="FFFFFF"/>
                </a:solidFill>
                <a:latin typeface="Arial" charset="0"/>
              </a:rPr>
              <a:pPr algn="r" defTabSz="4572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27.w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5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3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jpg"/><Relationship Id="rId7" Type="http://schemas.openxmlformats.org/officeDocument/2006/relationships/image" Target="../media/image46.wmf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45.wmf"/><Relationship Id="rId10" Type="http://schemas.openxmlformats.org/officeDocument/2006/relationships/image" Target="../media/image300.png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1.wmf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52.wmf"/><Relationship Id="rId10" Type="http://schemas.openxmlformats.org/officeDocument/2006/relationships/image" Target="../media/image50.wmf"/><Relationship Id="rId4" Type="http://schemas.openxmlformats.org/officeDocument/2006/relationships/image" Target="../media/image3.jpg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20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11" Type="http://schemas.openxmlformats.org/officeDocument/2006/relationships/image" Target="../media/image63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61.wmf"/><Relationship Id="rId4" Type="http://schemas.openxmlformats.org/officeDocument/2006/relationships/image" Target="../media/image62.png"/><Relationship Id="rId9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581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67.pn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5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png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gif"/><Relationship Id="rId7" Type="http://schemas.openxmlformats.org/officeDocument/2006/relationships/image" Target="../media/image10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1150.png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17.png"/><Relationship Id="rId10" Type="http://schemas.openxmlformats.org/officeDocument/2006/relationships/image" Target="../media/image118.png"/><Relationship Id="rId4" Type="http://schemas.openxmlformats.org/officeDocument/2006/relationships/image" Target="../media/image41.png"/><Relationship Id="rId9" Type="http://schemas.openxmlformats.org/officeDocument/2006/relationships/image" Target="../media/image11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0.png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90.png"/><Relationship Id="rId5" Type="http://schemas.openxmlformats.org/officeDocument/2006/relationships/image" Target="../media/image790.png"/><Relationship Id="rId4" Type="http://schemas.openxmlformats.org/officeDocument/2006/relationships/image" Target="../media/image12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46.png"/><Relationship Id="rId9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oleObject" Target="../embeddings/oleObject34.bin"/><Relationship Id="rId7" Type="http://schemas.openxmlformats.org/officeDocument/2006/relationships/image" Target="../media/image14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6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4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53.png"/><Relationship Id="rId4" Type="http://schemas.openxmlformats.org/officeDocument/2006/relationships/image" Target="../media/image15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160.png"/><Relationship Id="rId7" Type="http://schemas.openxmlformats.org/officeDocument/2006/relationships/image" Target="../media/image15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5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6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63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62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0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3" Type="http://schemas.openxmlformats.org/officeDocument/2006/relationships/image" Target="../media/image168.wmf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71.wmf"/><Relationship Id="rId5" Type="http://schemas.openxmlformats.org/officeDocument/2006/relationships/image" Target="../media/image170.wmf"/><Relationship Id="rId4" Type="http://schemas.openxmlformats.org/officeDocument/2006/relationships/image" Target="../media/image169.png"/><Relationship Id="rId9" Type="http://schemas.openxmlformats.org/officeDocument/2006/relationships/image" Target="../media/image14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4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84.png"/><Relationship Id="rId4" Type="http://schemas.openxmlformats.org/officeDocument/2006/relationships/image" Target="../media/image183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9.png"/><Relationship Id="rId11" Type="http://schemas.openxmlformats.org/officeDocument/2006/relationships/image" Target="../media/image400.png"/><Relationship Id="rId5" Type="http://schemas.openxmlformats.org/officeDocument/2006/relationships/image" Target="../media/image188.jpeg"/><Relationship Id="rId10" Type="http://schemas.openxmlformats.org/officeDocument/2006/relationships/image" Target="../media/image193.png"/><Relationship Id="rId4" Type="http://schemas.openxmlformats.org/officeDocument/2006/relationships/image" Target="../media/image187.wmf"/><Relationship Id="rId9" Type="http://schemas.openxmlformats.org/officeDocument/2006/relationships/image" Target="../media/image1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png"/><Relationship Id="rId5" Type="http://schemas.openxmlformats.org/officeDocument/2006/relationships/image" Target="../media/image194.jpg"/><Relationship Id="rId4" Type="http://schemas.openxmlformats.org/officeDocument/2006/relationships/image" Target="../media/image96.gi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w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825500"/>
            <a:ext cx="5072743" cy="1840178"/>
          </a:xfrm>
        </p:spPr>
        <p:txBody>
          <a:bodyPr/>
          <a:lstStyle/>
          <a:p>
            <a:r>
              <a:rPr lang="en-US" dirty="0"/>
              <a:t>TMDs in </a:t>
            </a:r>
            <a:r>
              <a:rPr lang="en-US" dirty="0" smtClean="0"/>
              <a:t>experiments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TMD PDFs and FFs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723900"/>
                <a:ext cx="8686800" cy="4254500"/>
              </a:xfrm>
            </p:spPr>
            <p:txBody>
              <a:bodyPr/>
              <a:lstStyle/>
              <a:p>
                <a:r>
                  <a:rPr lang="en-US" sz="2000" dirty="0" smtClean="0"/>
                  <a:t>SIDIS off polarized p, d, n targets</a:t>
                </a:r>
              </a:p>
              <a:p>
                <a:endParaRPr lang="en-US" sz="2000" dirty="0"/>
              </a:p>
              <a:p>
                <a:endParaRPr lang="en-GB" sz="1600" dirty="0" smtClean="0"/>
              </a:p>
              <a:p>
                <a:r>
                  <a:rPr lang="en-GB" sz="2000" dirty="0" smtClean="0"/>
                  <a:t>hard </a:t>
                </a:r>
                <a:r>
                  <a:rPr lang="en-GB" sz="2000" dirty="0"/>
                  <a:t>polarised pp scattering </a:t>
                </a:r>
                <a:endParaRPr lang="en-GB" sz="2000" dirty="0" smtClean="0"/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pPr marL="0" indent="0">
                  <a:buNone/>
                </a:pPr>
                <a:endParaRPr lang="en-GB" sz="1600" dirty="0"/>
              </a:p>
              <a:p>
                <a:r>
                  <a:rPr lang="en-GB" sz="2000" dirty="0" smtClean="0"/>
                  <a:t>polarised </a:t>
                </a:r>
                <a:r>
                  <a:rPr lang="en-GB" sz="2000" dirty="0" err="1" smtClean="0"/>
                  <a:t>Drell</a:t>
                </a:r>
                <a:r>
                  <a:rPr lang="en-GB" sz="2000" dirty="0" smtClean="0"/>
                  <a:t>-Yan</a:t>
                </a:r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 smtClean="0"/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723900"/>
                <a:ext cx="8686800" cy="4254500"/>
              </a:xfrm>
              <a:blipFill rotWithShape="0">
                <a:blip r:embed="rId3"/>
                <a:stretch>
                  <a:fillRect l="-491" t="-11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0" y="1028237"/>
            <a:ext cx="1295400" cy="91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2952" y="966459"/>
            <a:ext cx="21146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C00000"/>
                </a:solidFill>
              </a:rPr>
              <a:t>HERMES </a:t>
            </a:r>
            <a:endParaRPr lang="en-GB" sz="1600" dirty="0">
              <a:solidFill>
                <a:srgbClr val="C00000"/>
              </a:solidFill>
            </a:endParaRPr>
          </a:p>
          <a:p>
            <a:r>
              <a:rPr lang="en-GB" sz="1600" dirty="0" smtClean="0">
                <a:solidFill>
                  <a:srgbClr val="C00000"/>
                </a:solidFill>
              </a:rPr>
              <a:t>COMPASS </a:t>
            </a:r>
            <a:endParaRPr lang="en-GB" sz="1600" dirty="0">
              <a:solidFill>
                <a:srgbClr val="C00000"/>
              </a:solidFill>
            </a:endParaRPr>
          </a:p>
          <a:p>
            <a:r>
              <a:rPr lang="en-GB" sz="1600" dirty="0" err="1">
                <a:solidFill>
                  <a:srgbClr val="C00000"/>
                </a:solidFill>
              </a:rPr>
              <a:t>JLab</a:t>
            </a:r>
            <a:r>
              <a:rPr lang="en-GB" sz="1600" b="1" dirty="0">
                <a:solidFill>
                  <a:srgbClr val="C00000"/>
                </a:solidFill>
              </a:rPr>
              <a:t> 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r>
              <a:rPr lang="en-GB" sz="1600" i="1" dirty="0" smtClean="0">
                <a:solidFill>
                  <a:srgbClr val="C00000"/>
                </a:solidFill>
              </a:rPr>
              <a:t>future</a:t>
            </a:r>
            <a:r>
              <a:rPr lang="en-GB" sz="1600" i="1" dirty="0">
                <a:solidFill>
                  <a:srgbClr val="C00000"/>
                </a:solidFill>
              </a:rPr>
              <a:t>: </a:t>
            </a:r>
            <a:r>
              <a:rPr lang="en-GB" sz="1600" b="1" i="1" dirty="0" err="1" smtClean="0">
                <a:solidFill>
                  <a:srgbClr val="C00000"/>
                </a:solidFill>
              </a:rPr>
              <a:t>eN</a:t>
            </a:r>
            <a:r>
              <a:rPr lang="en-GB" sz="1600" b="1" i="1" dirty="0" smtClean="0">
                <a:solidFill>
                  <a:srgbClr val="C00000"/>
                </a:solidFill>
              </a:rPr>
              <a:t> colliders?</a:t>
            </a:r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0" y="2180320"/>
            <a:ext cx="1295400" cy="90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4702" y="243742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3" y="3317838"/>
            <a:ext cx="2009775" cy="89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34702" y="3200501"/>
            <a:ext cx="2877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COMPASS 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RHIC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FNAL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future: </a:t>
            </a:r>
            <a:r>
              <a:rPr lang="en-GB" b="1" i="1" dirty="0" smtClean="0">
                <a:solidFill>
                  <a:srgbClr val="C00000"/>
                </a:solidFill>
              </a:rPr>
              <a:t>FAIR, </a:t>
            </a:r>
            <a:r>
              <a:rPr lang="en-GB" b="1" i="1" dirty="0" err="1" smtClean="0">
                <a:solidFill>
                  <a:srgbClr val="C00000"/>
                </a:solidFill>
              </a:rPr>
              <a:t>JPark</a:t>
            </a:r>
            <a:r>
              <a:rPr lang="en-GB" b="1" i="1" dirty="0" smtClean="0">
                <a:solidFill>
                  <a:srgbClr val="C00000"/>
                </a:solidFill>
              </a:rPr>
              <a:t>, NICA</a:t>
            </a:r>
            <a:endParaRPr lang="en-GB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97007" y="1268533"/>
                <a:ext cx="3699539" cy="434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h𝑋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007" y="1268533"/>
                <a:ext cx="3699539" cy="434734"/>
              </a:xfrm>
              <a:prstGeom prst="rect">
                <a:avLst/>
              </a:prstGeom>
              <a:blipFill rotWithShape="0">
                <a:blip r:embed="rId7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91954" y="3564623"/>
                <a:ext cx="4159472" cy="402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acc>
                            <m:accPr>
                              <m:chr m:val="̅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954" y="3564623"/>
                <a:ext cx="4159472" cy="402033"/>
              </a:xfrm>
              <a:prstGeom prst="rect">
                <a:avLst/>
              </a:prstGeom>
              <a:blipFill rotWithShape="0">
                <a:blip r:embed="rId8"/>
                <a:stretch>
                  <a:fillRect t="-3030" r="-2635" b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592142"/>
              </p:ext>
            </p:extLst>
          </p:nvPr>
        </p:nvGraphicFramePr>
        <p:xfrm>
          <a:off x="678013" y="4514038"/>
          <a:ext cx="1827212" cy="92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26" r:id="rId9" imgW="7771320" imgH="3949200" progId="">
                  <p:embed/>
                </p:oleObj>
              </mc:Choice>
              <mc:Fallback>
                <p:oleObj r:id="rId9" imgW="7771320" imgH="3949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013" y="4514038"/>
                        <a:ext cx="1827212" cy="92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32952" y="4541682"/>
            <a:ext cx="838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C00000"/>
                </a:solidFill>
              </a:rPr>
              <a:t>BaBar</a:t>
            </a:r>
            <a:endParaRPr lang="en-GB" dirty="0" smtClean="0">
              <a:solidFill>
                <a:srgbClr val="C00000"/>
              </a:solidFill>
            </a:endParaRPr>
          </a:p>
          <a:p>
            <a:r>
              <a:rPr lang="en-GB" i="1" dirty="0" smtClean="0">
                <a:solidFill>
                  <a:srgbClr val="C00000"/>
                </a:solidFill>
              </a:rPr>
              <a:t>Belle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Bes 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376104" y="4705685"/>
                <a:ext cx="4715265" cy="448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sSup>
                            <m:sSupPr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ℓℓ→</m:t>
                          </m:r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104" y="4705685"/>
                <a:ext cx="4715265" cy="448328"/>
              </a:xfrm>
              <a:prstGeom prst="rect">
                <a:avLst/>
              </a:prstGeom>
              <a:blipFill rotWithShape="0">
                <a:blip r:embed="rId11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04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/>
                  <a:t>SSA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02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00100"/>
            <a:ext cx="2998816" cy="445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87833" y="4310809"/>
                <a:ext cx="4458913" cy="946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origin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not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yet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clear</m:t>
                      </m:r>
                    </m:oMath>
                  </m:oMathPara>
                </a14:m>
                <a:endPara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to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understand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it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,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measurement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of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 </m:t>
                      </m:r>
                      <m:sSub>
                        <m:sSubPr>
                          <m:ctrlPr>
                            <a:rPr lang="it-IT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m:t>in</m:t>
                      </m:r>
                    </m:oMath>
                  </m:oMathPara>
                </a14:m>
                <a:endParaRPr lang="it-IT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sSup>
                        <m:sSup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p>
                      </m:sSup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it-IT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833" y="4310809"/>
                <a:ext cx="4458913" cy="946991"/>
              </a:xfrm>
              <a:prstGeom prst="rect">
                <a:avLst/>
              </a:prstGeom>
              <a:blipFill rotWithShape="0">
                <a:blip r:embed="rId5"/>
                <a:stretch>
                  <a:fillRect l="-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561355"/>
              </p:ext>
            </p:extLst>
          </p:nvPr>
        </p:nvGraphicFramePr>
        <p:xfrm>
          <a:off x="6954200" y="816429"/>
          <a:ext cx="1892546" cy="1840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6" r:id="rId6" imgW="10234800" imgH="9955440" progId="">
                  <p:embed/>
                </p:oleObj>
              </mc:Choice>
              <mc:Fallback>
                <p:oleObj r:id="rId6" imgW="10234800" imgH="9955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4200" y="816429"/>
                        <a:ext cx="1892546" cy="1840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59" y="3238500"/>
            <a:ext cx="1504950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16" y="2758405"/>
            <a:ext cx="1472293" cy="480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62" y="1597343"/>
            <a:ext cx="1506447" cy="11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inclusive SSAs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90800" y="723900"/>
                <a:ext cx="7543800" cy="188117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000" dirty="0" smtClean="0"/>
                  <a:t>Relevant kinematic: </a:t>
                </a:r>
                <a:endParaRPr lang="en-GB" sz="2000" dirty="0"/>
              </a:p>
              <a:p>
                <a:pPr lvl="1"/>
                <a:r>
                  <a:rPr lang="en-GB" sz="2000" dirty="0"/>
                  <a:t>Feynman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long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h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long</m:t>
                            </m:r>
                            <m:r>
                              <a:rPr lang="en-US" sz="2000" b="0" i="0" smtClean="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max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h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GB" sz="1200" dirty="0"/>
                  <a:t> </a:t>
                </a:r>
                <a:r>
                  <a:rPr lang="en-GB" sz="2000" dirty="0"/>
                  <a:t>(in </a:t>
                </a:r>
                <a:r>
                  <a:rPr lang="en-GB" sz="2000" dirty="0" err="1"/>
                  <a:t>ep</a:t>
                </a:r>
                <a:r>
                  <a:rPr lang="en-GB" sz="2000" dirty="0"/>
                  <a:t> CMS) </a:t>
                </a:r>
              </a:p>
              <a:p>
                <a:pPr lvl="1"/>
                <a:r>
                  <a:rPr lang="en-GB" sz="2000" dirty="0"/>
                  <a:t>Transverse hadron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000" b="0" i="1" dirty="0" smtClean="0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GB" sz="12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GB" sz="2000" dirty="0"/>
                  <a:t>(w.r.t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/>
                        <a:ea typeface="Cambria Math"/>
                      </a:rPr>
                      <m:t>ℓ</m:t>
                    </m:r>
                  </m:oMath>
                </a14:m>
                <a:r>
                  <a:rPr lang="en-GB" sz="2000" dirty="0" smtClean="0"/>
                  <a:t> </a:t>
                </a:r>
                <a:r>
                  <a:rPr lang="en-GB" sz="2000" dirty="0"/>
                  <a:t>direction) </a:t>
                </a:r>
                <a:r>
                  <a:rPr lang="en-GB" sz="2000" dirty="0" smtClean="0"/>
                  <a:t> </a:t>
                </a:r>
                <a:endParaRPr lang="en-GB" sz="2000" dirty="0"/>
              </a:p>
              <a:p>
                <a:pPr lvl="1"/>
                <a:r>
                  <a:rPr lang="en-GB" sz="2000" dirty="0"/>
                  <a:t>Azimuthal hadron </a:t>
                </a:r>
                <a:r>
                  <a:rPr lang="en-GB" sz="2000" dirty="0" smtClean="0"/>
                  <a:t>angle (vs target spin)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h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</m:oMath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0800" y="723900"/>
                <a:ext cx="7543800" cy="1881174"/>
              </a:xfrm>
              <a:blipFill rotWithShape="1">
                <a:blip r:embed="rId2"/>
                <a:stretch>
                  <a:fillRect l="-889" t="-133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6314"/>
            <a:ext cx="2446617" cy="172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1532160" y="1104900"/>
            <a:ext cx="457200" cy="4572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 flipV="1">
            <a:off x="1546156" y="1104900"/>
            <a:ext cx="457200" cy="4572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86000" y="2400300"/>
                <a:ext cx="1274131" cy="383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ℓ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↑</m:t>
                          </m:r>
                        </m:sup>
                      </m:sSup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h𝑋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400300"/>
                <a:ext cx="1274131" cy="383759"/>
              </a:xfrm>
              <a:prstGeom prst="rect">
                <a:avLst/>
              </a:prstGeom>
              <a:blipFill rotWithShape="1">
                <a:blip r:embed="rId4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81300"/>
            <a:ext cx="3827402" cy="21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038600" y="2400300"/>
                <a:ext cx="4643322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nearly linear rise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(up </a:t>
                </a: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to ~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10%) 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</a:rPr>
                  <a:t> similar trend, </a:t>
                </a:r>
                <a:r>
                  <a:rPr lang="en-GB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smaller magnitude </a:t>
                </a:r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</a:rPr>
                  <a:t>(up to ~ </a:t>
                </a:r>
                <a:r>
                  <a:rPr lang="en-GB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4%) </a:t>
                </a:r>
                <a:endParaRPr lang="en-GB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about constant at </a:t>
                </a: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(~ 7%) 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160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16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16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Different </a:t>
                </a:r>
                <a:r>
                  <a:rPr lang="en-US" sz="1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behaviour</a:t>
                </a:r>
                <a:r>
                  <a:rPr lang="en-US" sz="16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of </a:t>
                </a:r>
                <a:r>
                  <a:rPr lang="en-US" sz="1600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kaons</a:t>
                </a:r>
                <a:endParaRPr lang="en-US" sz="1600" dirty="0" smtClean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Asymmetries also separated</a:t>
                </a:r>
              </a:p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for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different regions</a:t>
                </a:r>
                <a:r>
                  <a:rPr lang="en-US" sz="1600" dirty="0" smtClean="0">
                    <a:solidFill>
                      <a:srgbClr val="FF0000"/>
                    </a:solidFill>
                    <a:sym typeface="Symbol"/>
                  </a:rPr>
                  <a:t></a:t>
                </a:r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400300"/>
                <a:ext cx="4643322" cy="1815882"/>
              </a:xfrm>
              <a:prstGeom prst="rect">
                <a:avLst/>
              </a:prstGeom>
              <a:blipFill rotWithShape="0">
                <a:blip r:embed="rId6"/>
                <a:stretch>
                  <a:fillRect l="-788" t="-1007" b="-33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57917"/>
            <a:ext cx="4038600" cy="482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9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19" y="36612"/>
            <a:ext cx="7151781" cy="760678"/>
          </a:xfrm>
        </p:spPr>
        <p:txBody>
          <a:bodyPr/>
          <a:lstStyle/>
          <a:p>
            <a:r>
              <a:rPr lang="en-US" dirty="0" smtClean="0"/>
              <a:t>SIDIS access to TMDs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 bwMode="auto">
          <a:xfrm>
            <a:off x="2286000" y="1371600"/>
            <a:ext cx="1143000" cy="571500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charset="0"/>
              </a:rPr>
              <a:t>TMDs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862569"/>
              </p:ext>
            </p:extLst>
          </p:nvPr>
        </p:nvGraphicFramePr>
        <p:xfrm>
          <a:off x="2595276" y="1651000"/>
          <a:ext cx="444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08" name="Equation" r:id="rId4" imgW="444240" imgH="304560" progId="Equation.DSMT4">
                  <p:embed/>
                </p:oleObj>
              </mc:Choice>
              <mc:Fallback>
                <p:oleObj name="Equation" r:id="rId4" imgW="4442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5276" y="1651000"/>
                        <a:ext cx="4445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6248400" y="1333500"/>
            <a:ext cx="1143000" cy="571500"/>
          </a:xfrm>
          <a:prstGeom prst="ellipse">
            <a:avLst/>
          </a:prstGeom>
          <a:solidFill>
            <a:srgbClr val="66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FFs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918006"/>
              </p:ext>
            </p:extLst>
          </p:nvPr>
        </p:nvGraphicFramePr>
        <p:xfrm>
          <a:off x="6623050" y="1633538"/>
          <a:ext cx="46990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09" name="Equation" r:id="rId6" imgW="469800" imgH="253800" progId="Equation.DSMT4">
                  <p:embed/>
                </p:oleObj>
              </mc:Choice>
              <mc:Fallback>
                <p:oleObj name="Equation" r:id="rId6" imgW="469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23050" y="1633538"/>
                        <a:ext cx="469900" cy="21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 bwMode="auto">
          <a:xfrm rot="9600000">
            <a:off x="3119203" y="1104330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612104"/>
                  </p:ext>
                </p:extLst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612104"/>
                  </p:ext>
                </p:extLst>
              </p:nvPr>
            </p:nvGraphicFramePr>
            <p:xfrm>
              <a:off x="1219199" y="2251529"/>
              <a:ext cx="28411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710293"/>
                    <a:gridCol w="710293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00855" t="-102410" r="-201709" b="-2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200855" t="-102410" r="-101709" b="-203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00855" t="-200000" r="-201709" b="-1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200855" t="-200000" r="-101709" b="-1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300855" t="-200000" r="-1709" b="-101190"/>
                          </a:stretch>
                        </a:blip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200855" t="-303614" r="-101709" b="-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300855" t="-303614" r="-1709" b="-24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1763618" y="19431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107467" y="319930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9832024"/>
                  </p:ext>
                </p:extLst>
              </p:nvPr>
            </p:nvGraphicFramePr>
            <p:xfrm>
              <a:off x="5236028" y="2251529"/>
              <a:ext cx="30697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887186"/>
                    <a:gridCol w="762000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/>
                              </m:sSubSup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9832024"/>
                  </p:ext>
                </p:extLst>
              </p:nvPr>
            </p:nvGraphicFramePr>
            <p:xfrm>
              <a:off x="5236028" y="2251529"/>
              <a:ext cx="3069772" cy="203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293"/>
                    <a:gridCol w="710293"/>
                    <a:gridCol w="887186"/>
                    <a:gridCol w="762000"/>
                  </a:tblGrid>
                  <a:tr h="508000"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T="38100" marB="3810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U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724" t="-101205" r="-233621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60274" t="-101205" r="-85616" b="-2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T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01724" t="-198810" r="-233621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60274" t="-198810" r="-85616" b="-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04000" t="-198810" b="-98810"/>
                          </a:stretch>
                        </a:blipFill>
                      </a:tcPr>
                    </a:tc>
                  </a:tr>
                  <a:tr h="50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/>
                            <a:t>L</a:t>
                          </a:r>
                          <a:endParaRPr lang="en-GB" sz="1600" b="1" dirty="0"/>
                        </a:p>
                      </a:txBody>
                      <a:tcPr marT="38100" marB="3810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160274" t="-302410" r="-856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38100" marB="3810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10"/>
                          <a:stretch>
                            <a:fillRect l="-304000" t="-3024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1" name="TextBox 40"/>
          <p:cNvSpPr txBox="1"/>
          <p:nvPr/>
        </p:nvSpPr>
        <p:spPr>
          <a:xfrm>
            <a:off x="5780447" y="19431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adron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909366" y="319930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200000">
            <a:off x="5521141" y="1104326"/>
            <a:ext cx="922923" cy="19904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482662"/>
              </p:ext>
            </p:extLst>
          </p:nvPr>
        </p:nvGraphicFramePr>
        <p:xfrm>
          <a:off x="1952595" y="744654"/>
          <a:ext cx="403383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10" name="Equation" r:id="rId11" imgW="4025880" imgH="380880" progId="Equation.DSMT4">
                  <p:embed/>
                </p:oleObj>
              </mc:Choice>
              <mc:Fallback>
                <p:oleObj name="Equation" r:id="rId11" imgW="4025880" imgH="380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595" y="744654"/>
                        <a:ext cx="4033837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219205" y="4533900"/>
            <a:ext cx="838201" cy="3048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T odd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09800" y="4533900"/>
            <a:ext cx="1219200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chiral odd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3500" y="4838700"/>
            <a:ext cx="367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</a:rPr>
              <a:t>Factorisation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Collins &amp;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Soper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Ji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, Ma, Yuan,</a:t>
            </a:r>
          </a:p>
          <a:p>
            <a:r>
              <a:rPr lang="en-GB" sz="1400" dirty="0" err="1">
                <a:solidFill>
                  <a:schemeClr val="bg2">
                    <a:lumMod val="75000"/>
                  </a:schemeClr>
                </a:solidFill>
              </a:rPr>
              <a:t>Qiu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 &amp; </a:t>
            </a:r>
            <a:r>
              <a:rPr lang="en-GB" sz="1400" dirty="0" err="1" smtClean="0">
                <a:solidFill>
                  <a:schemeClr val="bg2">
                    <a:lumMod val="75000"/>
                  </a:schemeClr>
                </a:solidFill>
              </a:rPr>
              <a:t>Vogelsang</a:t>
            </a:r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, Collins 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&amp; Metz...)</a:t>
            </a:r>
          </a:p>
        </p:txBody>
      </p:sp>
    </p:spTree>
    <p:extLst>
      <p:ext uri="{BB962C8B-B14F-4D97-AF65-F5344CB8AC3E}">
        <p14:creationId xmlns:p14="http://schemas.microsoft.com/office/powerpoint/2010/main" val="42457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SIDIS 1h x-section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461142"/>
              </p:ext>
            </p:extLst>
          </p:nvPr>
        </p:nvGraphicFramePr>
        <p:xfrm>
          <a:off x="152400" y="1143000"/>
          <a:ext cx="7085942" cy="4208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29" name="Equation" r:id="rId5" imgW="5219640" imgH="4025880" progId="Equation.DSMT4">
                  <p:embed/>
                </p:oleObj>
              </mc:Choice>
              <mc:Fallback>
                <p:oleObj name="Equation" r:id="rId5" imgW="5219640" imgH="4025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143000"/>
                        <a:ext cx="7085942" cy="4208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64069"/>
              </p:ext>
            </p:extLst>
          </p:nvPr>
        </p:nvGraphicFramePr>
        <p:xfrm>
          <a:off x="6396491" y="1016001"/>
          <a:ext cx="2725738" cy="510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30" name="Equation" r:id="rId7" imgW="2311200" imgH="507960" progId="Equation.DSMT4">
                  <p:embed/>
                </p:oleObj>
              </mc:Choice>
              <mc:Fallback>
                <p:oleObj name="Equation" r:id="rId7" imgW="2311200" imgH="5079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491" y="1016001"/>
                        <a:ext cx="2725738" cy="510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74411"/>
              </p:ext>
            </p:extLst>
          </p:nvPr>
        </p:nvGraphicFramePr>
        <p:xfrm>
          <a:off x="7019269" y="266703"/>
          <a:ext cx="1873250" cy="61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31" name="Equation" r:id="rId9" imgW="1587240" imgH="609480" progId="Equation.DSMT4">
                  <p:embed/>
                </p:oleObj>
              </mc:Choice>
              <mc:Fallback>
                <p:oleObj name="Equation" r:id="rId9" imgW="1587240" imgH="609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269" y="266703"/>
                        <a:ext cx="1873250" cy="612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EFD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755185"/>
              </p:ext>
            </p:extLst>
          </p:nvPr>
        </p:nvGraphicFramePr>
        <p:xfrm>
          <a:off x="5130800" y="3217335"/>
          <a:ext cx="914400" cy="16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32" name="Equation" r:id="rId11" imgW="914400" imgH="198720" progId="Equation.DSMT4">
                  <p:embed/>
                </p:oleObj>
              </mc:Choice>
              <mc:Fallback>
                <p:oleObj name="Equation" r:id="rId11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30800" y="3217335"/>
                        <a:ext cx="914400" cy="165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876808" y="2850443"/>
            <a:ext cx="4219345" cy="1766703"/>
            <a:chOff x="4273437" y="4160837"/>
            <a:chExt cx="5491275" cy="2520156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8404274"/>
                </p:ext>
              </p:extLst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33" name="Equation" r:id="rId14" imgW="114120" imgH="177480" progId="Equation.3">
                    <p:embed/>
                  </p:oleObj>
                </mc:Choice>
                <mc:Fallback>
                  <p:oleObj name="Equation" r:id="rId14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7932433"/>
                </p:ext>
              </p:extLst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34" name="Equation" r:id="rId16" imgW="139680" imgH="177480" progId="Equation.3">
                    <p:embed/>
                  </p:oleObj>
                </mc:Choice>
                <mc:Fallback>
                  <p:oleObj name="Equation" r:id="rId16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56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LO content</a:t>
            </a:r>
            <a:endParaRPr lang="en-GB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449716"/>
              </p:ext>
            </p:extLst>
          </p:nvPr>
        </p:nvGraphicFramePr>
        <p:xfrm>
          <a:off x="76200" y="1206500"/>
          <a:ext cx="8991600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24" name="Equation" r:id="rId4" imgW="6756120" imgH="2057400" progId="Equation.DSMT4">
                  <p:embed/>
                </p:oleObj>
              </mc:Choice>
              <mc:Fallback>
                <p:oleObj name="Equation" r:id="rId4" imgW="675612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06500"/>
                        <a:ext cx="8991600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61538" y="762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SIDIS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61538" y="4064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399046"/>
              </p:ext>
            </p:extLst>
          </p:nvPr>
        </p:nvGraphicFramePr>
        <p:xfrm>
          <a:off x="579613" y="4398126"/>
          <a:ext cx="7887186" cy="958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25" name="Equation" r:id="rId6" imgW="4457520" imgH="558720" progId="Equation.DSMT4">
                  <p:embed/>
                </p:oleObj>
              </mc:Choice>
              <mc:Fallback>
                <p:oleObj name="Equation" r:id="rId6" imgW="4457520" imgH="55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" y="4398126"/>
                        <a:ext cx="7887186" cy="958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1371600" y="1790700"/>
            <a:ext cx="1066800" cy="381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371600" y="2315326"/>
            <a:ext cx="1066800" cy="381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60714" y="2821279"/>
            <a:ext cx="1066800" cy="381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71600" y="3329940"/>
            <a:ext cx="1066800" cy="381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019800" y="1310704"/>
            <a:ext cx="1066800" cy="381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143000"/>
            <a:ext cx="52578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Phase space of different SIDIS -experiments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06500"/>
            <a:ext cx="502207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3873500"/>
            <a:ext cx="3826409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6930" y="2667004"/>
            <a:ext cx="3688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0.004 </a:t>
            </a:r>
            <a:r>
              <a:rPr lang="en-GB" b="1" dirty="0">
                <a:solidFill>
                  <a:srgbClr val="0070C0"/>
                </a:solidFill>
              </a:rPr>
              <a:t>&lt; x &lt; 0.3, 25&lt;W</a:t>
            </a:r>
            <a:r>
              <a:rPr lang="en-GB" b="1" baseline="30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&lt;200GeV</a:t>
            </a:r>
            <a:r>
              <a:rPr lang="en-GB" b="1" baseline="30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endParaRPr lang="en-GB" b="1" dirty="0" smtClean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008000"/>
                </a:solidFill>
              </a:rPr>
              <a:t>0.023 </a:t>
            </a:r>
            <a:r>
              <a:rPr lang="en-GB" b="1" dirty="0">
                <a:solidFill>
                  <a:srgbClr val="008000"/>
                </a:solidFill>
              </a:rPr>
              <a:t>&lt; x &lt; </a:t>
            </a:r>
            <a:r>
              <a:rPr lang="en-GB" b="1" dirty="0" smtClean="0">
                <a:solidFill>
                  <a:srgbClr val="008000"/>
                </a:solidFill>
              </a:rPr>
              <a:t>0.4, 10&lt;W</a:t>
            </a:r>
            <a:r>
              <a:rPr lang="en-GB" b="1" baseline="30000" dirty="0" smtClean="0">
                <a:solidFill>
                  <a:srgbClr val="008000"/>
                </a:solidFill>
              </a:rPr>
              <a:t>2</a:t>
            </a:r>
            <a:r>
              <a:rPr lang="en-GB" b="1" dirty="0" smtClean="0">
                <a:solidFill>
                  <a:srgbClr val="008000"/>
                </a:solidFill>
              </a:rPr>
              <a:t>&lt;  50GeV</a:t>
            </a:r>
            <a:r>
              <a:rPr lang="en-GB" b="1" baseline="30000" dirty="0" smtClean="0">
                <a:solidFill>
                  <a:srgbClr val="008000"/>
                </a:solidFill>
              </a:rPr>
              <a:t>2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b="1" dirty="0" smtClean="0">
                <a:solidFill>
                  <a:srgbClr val="FF33CC"/>
                </a:solidFill>
              </a:rPr>
              <a:t>0.14   &lt; </a:t>
            </a:r>
            <a:r>
              <a:rPr lang="en-GB" b="1" dirty="0">
                <a:solidFill>
                  <a:srgbClr val="FF33CC"/>
                </a:solidFill>
              </a:rPr>
              <a:t>x &lt; </a:t>
            </a:r>
            <a:r>
              <a:rPr lang="en-GB" b="1" dirty="0" smtClean="0">
                <a:solidFill>
                  <a:srgbClr val="FF33CC"/>
                </a:solidFill>
              </a:rPr>
              <a:t>0.5,   4&lt;W</a:t>
            </a:r>
            <a:r>
              <a:rPr lang="en-GB" b="1" baseline="30000" dirty="0" smtClean="0">
                <a:solidFill>
                  <a:srgbClr val="FF33CC"/>
                </a:solidFill>
              </a:rPr>
              <a:t>2</a:t>
            </a:r>
            <a:r>
              <a:rPr lang="en-GB" b="1" dirty="0" smtClean="0">
                <a:solidFill>
                  <a:srgbClr val="FF33CC"/>
                </a:solidFill>
              </a:rPr>
              <a:t>&lt;  10GeV</a:t>
            </a:r>
            <a:r>
              <a:rPr lang="en-GB" b="1" baseline="30000" dirty="0" smtClean="0">
                <a:solidFill>
                  <a:srgbClr val="FF33CC"/>
                </a:solidFill>
              </a:rPr>
              <a:t>2</a:t>
            </a:r>
            <a:r>
              <a:rPr lang="en-GB" b="1" dirty="0" smtClean="0">
                <a:solidFill>
                  <a:srgbClr val="FF33CC"/>
                </a:solidFill>
              </a:rPr>
              <a:t> </a:t>
            </a:r>
            <a:endParaRPr lang="en-GB" dirty="0">
              <a:solidFill>
                <a:srgbClr val="FF33CC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Transversity</a:t>
            </a:r>
            <a:r>
              <a:rPr lang="en-US" dirty="0" smtClean="0"/>
              <a:t> 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Text Box 7"/>
              <p:cNvSpPr txBox="1">
                <a:spLocks noChangeArrowheads="1"/>
              </p:cNvSpPr>
              <p:nvPr/>
            </p:nvSpPr>
            <p:spPr bwMode="auto">
              <a:xfrm>
                <a:off x="685800" y="951526"/>
                <a:ext cx="8074025" cy="16301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eaLnBrk="0" hangingPunct="0">
                  <a:lnSpc>
                    <a:spcPct val="11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2200" b="1" dirty="0" smtClean="0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(x) </a:t>
                </a:r>
                <a:r>
                  <a:rPr lang="en-US" sz="2200" b="1" dirty="0">
                    <a:solidFill>
                      <a:schemeClr val="tx1"/>
                    </a:solidFill>
                    <a:sym typeface="Symbol" pitchFamily="18" charset="2"/>
                  </a:rPr>
                  <a:t>= q</a:t>
                </a:r>
                <a:r>
                  <a:rPr lang="en-US" sz="2400" b="1" baseline="30000" dirty="0">
                    <a:solidFill>
                      <a:schemeClr val="tx1"/>
                    </a:solidFill>
                    <a:sym typeface="Symbol" pitchFamily="18" charset="2"/>
                  </a:rPr>
                  <a:t>↑↑</a:t>
                </a:r>
                <a:r>
                  <a:rPr lang="en-US" sz="2200" b="1" dirty="0">
                    <a:solidFill>
                      <a:schemeClr val="tx1"/>
                    </a:solidFill>
                    <a:sym typeface="Symbol" pitchFamily="18" charset="2"/>
                  </a:rPr>
                  <a:t>(x) - q</a:t>
                </a:r>
                <a:r>
                  <a:rPr lang="en-US" sz="2400" b="1" baseline="30000" dirty="0">
                    <a:solidFill>
                      <a:schemeClr val="tx1"/>
                    </a:solidFill>
                    <a:sym typeface="Symbol" pitchFamily="18" charset="2"/>
                  </a:rPr>
                  <a:t>↑↓</a:t>
                </a:r>
                <a:r>
                  <a:rPr lang="en-US" sz="2200" b="1" dirty="0">
                    <a:solidFill>
                      <a:schemeClr val="tx1"/>
                    </a:solidFill>
                    <a:sym typeface="Symbol" pitchFamily="18" charset="2"/>
                  </a:rPr>
                  <a:t>(x)</a:t>
                </a:r>
                <a:endParaRPr lang="en-US" sz="2200" b="1" dirty="0">
                  <a:solidFill>
                    <a:schemeClr val="tx1"/>
                  </a:solidFill>
                </a:endParaRP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200" dirty="0" err="1">
                    <a:solidFill>
                      <a:schemeClr val="tx1"/>
                    </a:solidFill>
                    <a:latin typeface="Symbol" pitchFamily="18" charset="2"/>
                  </a:rPr>
                  <a:t>D</a:t>
                </a:r>
                <a:r>
                  <a:rPr lang="en-US" sz="2200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200" dirty="0" err="1">
                    <a:solidFill>
                      <a:schemeClr val="tx1"/>
                    </a:solidFill>
                  </a:rPr>
                  <a:t>q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(x</a:t>
                </a:r>
                <a:r>
                  <a:rPr lang="en-US" sz="2200" dirty="0">
                    <a:solidFill>
                      <a:schemeClr val="tx1"/>
                    </a:solidFill>
                  </a:rPr>
                  <a:t>), 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200" dirty="0" err="1">
                    <a:solidFill>
                      <a:schemeClr val="tx1"/>
                    </a:solidFill>
                    <a:latin typeface="Symbol" pitchFamily="18" charset="2"/>
                    <a:cs typeface="Arial" pitchFamily="34" charset="0"/>
                  </a:rPr>
                  <a:t>d</a:t>
                </a:r>
                <a:r>
                  <a:rPr lang="en-US" sz="2200" dirty="0" err="1">
                    <a:solidFill>
                      <a:schemeClr val="tx1"/>
                    </a:solidFill>
                    <a:cs typeface="Arial" pitchFamily="34" charset="0"/>
                  </a:rPr>
                  <a:t>q</a:t>
                </a:r>
                <a:r>
                  <a:rPr lang="en-US" sz="2200" dirty="0">
                    <a:solidFill>
                      <a:schemeClr val="tx1"/>
                    </a:solidFill>
                    <a:cs typeface="Arial" pitchFamily="34" charset="0"/>
                  </a:rPr>
                  <a:t>(x), 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200" dirty="0" err="1">
                    <a:solidFill>
                      <a:schemeClr val="tx1"/>
                    </a:solidFill>
                    <a:latin typeface="Symbol" pitchFamily="18" charset="2"/>
                    <a:cs typeface="Arial" pitchFamily="34" charset="0"/>
                  </a:rPr>
                  <a:t>d</a:t>
                </a:r>
                <a:r>
                  <a:rPr lang="en-US" sz="2200" baseline="-25000" dirty="0" err="1">
                    <a:solidFill>
                      <a:schemeClr val="tx1"/>
                    </a:solidFill>
                    <a:cs typeface="Arial" pitchFamily="34" charset="0"/>
                  </a:rPr>
                  <a:t>T</a:t>
                </a:r>
                <a:r>
                  <a:rPr lang="en-US" sz="2200" dirty="0" err="1">
                    <a:solidFill>
                      <a:schemeClr val="tx1"/>
                    </a:solidFill>
                    <a:cs typeface="Arial" pitchFamily="34" charset="0"/>
                  </a:rPr>
                  <a:t>q</a:t>
                </a:r>
                <a:r>
                  <a:rPr lang="en-US" sz="2200" dirty="0">
                    <a:solidFill>
                      <a:schemeClr val="tx1"/>
                    </a:solidFill>
                    <a:cs typeface="Arial" pitchFamily="34" charset="0"/>
                  </a:rPr>
                  <a:t>(x)</a:t>
                </a:r>
                <a:r>
                  <a:rPr lang="en-US" sz="2200" dirty="0">
                    <a:solidFill>
                      <a:schemeClr val="tx1"/>
                    </a:solidFill>
                  </a:rPr>
                  <a:t>      </a:t>
                </a:r>
              </a:p>
            </p:txBody>
          </p:sp>
        </mc:Choice>
        <mc:Fallback xmlns="">
          <p:sp>
            <p:nvSpPr>
              <p:cNvPr id="615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951524"/>
                <a:ext cx="8074025" cy="1654685"/>
              </a:xfrm>
              <a:prstGeom prst="rect">
                <a:avLst/>
              </a:prstGeom>
              <a:blipFill rotWithShape="1">
                <a:blip r:embed="rId3"/>
                <a:stretch>
                  <a:fillRect l="-982" b="-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4343400" y="951527"/>
            <a:ext cx="4343400" cy="144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en-US" sz="2200" b="1" dirty="0">
                <a:solidFill>
                  <a:schemeClr val="tx1"/>
                </a:solidFill>
              </a:rPr>
              <a:t>q=</a:t>
            </a:r>
            <a:r>
              <a:rPr lang="en-US" sz="2200" b="1" dirty="0" err="1">
                <a:solidFill>
                  <a:schemeClr val="tx1"/>
                </a:solidFill>
              </a:rPr>
              <a:t>u</a:t>
            </a:r>
            <a:r>
              <a:rPr lang="en-US" sz="2200" b="1" baseline="-25000" dirty="0" err="1">
                <a:solidFill>
                  <a:schemeClr val="tx1"/>
                </a:solidFill>
              </a:rPr>
              <a:t>v</a:t>
            </a:r>
            <a:r>
              <a:rPr lang="en-US" sz="2200" b="1" dirty="0">
                <a:solidFill>
                  <a:schemeClr val="tx1"/>
                </a:solidFill>
              </a:rPr>
              <a:t>, d</a:t>
            </a:r>
            <a:r>
              <a:rPr lang="en-US" sz="2200" b="1" baseline="-25000" dirty="0">
                <a:solidFill>
                  <a:schemeClr val="tx1"/>
                </a:solidFill>
              </a:rPr>
              <a:t>v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q</a:t>
            </a:r>
            <a:r>
              <a:rPr lang="en-US" sz="2200" b="1" baseline="-25000" dirty="0" err="1">
                <a:solidFill>
                  <a:schemeClr val="tx1"/>
                </a:solidFill>
              </a:rPr>
              <a:t>sea</a:t>
            </a:r>
            <a:endParaRPr lang="en-US" sz="2200" b="1" baseline="-25000" dirty="0">
              <a:solidFill>
                <a:schemeClr val="tx1"/>
              </a:solidFill>
            </a:endParaRPr>
          </a:p>
          <a:p>
            <a:pPr eaLnBrk="0" hangingPunct="0"/>
            <a:r>
              <a:rPr lang="en-US" sz="2200" b="1" dirty="0">
                <a:solidFill>
                  <a:schemeClr val="tx1"/>
                </a:solidFill>
              </a:rPr>
              <a:t>quark</a:t>
            </a:r>
            <a:r>
              <a:rPr lang="en-US" sz="2200" dirty="0">
                <a:solidFill>
                  <a:schemeClr val="tx1"/>
                </a:solidFill>
              </a:rPr>
              <a:t> with </a:t>
            </a:r>
            <a:r>
              <a:rPr lang="en-US" sz="2200" b="1" dirty="0">
                <a:solidFill>
                  <a:schemeClr val="tx1"/>
                </a:solidFill>
              </a:rPr>
              <a:t>spin</a:t>
            </a:r>
            <a:r>
              <a:rPr lang="en-US" sz="2200" dirty="0">
                <a:solidFill>
                  <a:schemeClr val="tx1"/>
                </a:solidFill>
              </a:rPr>
              <a:t> parallel to the nucleon spin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in a transversely </a:t>
            </a:r>
            <a:r>
              <a:rPr lang="en-US" sz="2200" dirty="0" err="1">
                <a:solidFill>
                  <a:schemeClr val="tx1"/>
                </a:solidFill>
              </a:rPr>
              <a:t>polarised</a:t>
            </a:r>
            <a:r>
              <a:rPr lang="en-US" sz="2200" dirty="0">
                <a:solidFill>
                  <a:schemeClr val="tx1"/>
                </a:solidFill>
              </a:rPr>
              <a:t> nucleon</a:t>
            </a:r>
          </a:p>
        </p:txBody>
      </p:sp>
      <p:sp>
        <p:nvSpPr>
          <p:cNvPr id="6152" name="Text Box 4"/>
          <p:cNvSpPr txBox="1">
            <a:spLocks noChangeArrowheads="1"/>
          </p:cNvSpPr>
          <p:nvPr/>
        </p:nvSpPr>
        <p:spPr bwMode="auto">
          <a:xfrm>
            <a:off x="74612" y="2628900"/>
            <a:ext cx="9296400" cy="28931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probes </a:t>
            </a:r>
            <a:r>
              <a:rPr lang="en-US" sz="2000" dirty="0">
                <a:solidFill>
                  <a:schemeClr val="tx1"/>
                </a:solidFill>
              </a:rPr>
              <a:t>the relativistic nature of quark dynamics 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 contribution from the gluons  </a:t>
            </a:r>
            <a:r>
              <a:rPr lang="en-US" sz="2000" dirty="0">
                <a:solidFill>
                  <a:schemeClr val="tx1"/>
                </a:solidFill>
                <a:sym typeface="Wingdings 3" pitchFamily="18" charset="2"/>
              </a:rPr>
              <a:t> </a:t>
            </a:r>
            <a:r>
              <a:rPr lang="en-US" sz="2000" dirty="0">
                <a:solidFill>
                  <a:schemeClr val="tx1"/>
                </a:solidFill>
              </a:rPr>
              <a:t>simple Q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evolution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 err="1">
                <a:solidFill>
                  <a:schemeClr val="tx1"/>
                </a:solidFill>
              </a:rPr>
              <a:t>Positivity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dirty="0" err="1">
                <a:solidFill>
                  <a:schemeClr val="tx1"/>
                </a:solidFill>
              </a:rPr>
              <a:t>Soffer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bound</a:t>
            </a:r>
            <a:r>
              <a:rPr lang="it-IT" sz="2000" dirty="0">
                <a:solidFill>
                  <a:schemeClr val="tx1"/>
                </a:solidFill>
              </a:rPr>
              <a:t>……………..		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first </a:t>
            </a:r>
            <a:r>
              <a:rPr lang="it-IT" sz="2000" dirty="0" err="1">
                <a:solidFill>
                  <a:schemeClr val="tx1"/>
                </a:solidFill>
              </a:rPr>
              <a:t>moments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dirty="0" err="1">
                <a:solidFill>
                  <a:schemeClr val="tx1"/>
                </a:solidFill>
              </a:rPr>
              <a:t>tensor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charge</a:t>
            </a:r>
            <a:r>
              <a:rPr lang="it-IT" sz="2000" dirty="0">
                <a:solidFill>
                  <a:schemeClr val="tx1"/>
                </a:solidFill>
              </a:rPr>
              <a:t>……….</a:t>
            </a: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sum </a:t>
            </a:r>
            <a:r>
              <a:rPr lang="it-IT" sz="2000" dirty="0" err="1">
                <a:solidFill>
                  <a:schemeClr val="tx1"/>
                </a:solidFill>
              </a:rPr>
              <a:t>rule</a:t>
            </a:r>
            <a:r>
              <a:rPr lang="it-IT" sz="2000" dirty="0">
                <a:solidFill>
                  <a:schemeClr val="tx1"/>
                </a:solidFill>
              </a:rPr>
              <a:t> for </a:t>
            </a:r>
            <a:r>
              <a:rPr lang="it-IT" sz="2000" dirty="0" err="1">
                <a:solidFill>
                  <a:schemeClr val="tx1"/>
                </a:solidFill>
              </a:rPr>
              <a:t>transverse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smtClean="0">
                <a:solidFill>
                  <a:schemeClr val="tx1"/>
                </a:solidFill>
              </a:rPr>
              <a:t>spin in PM…</a:t>
            </a:r>
            <a:endParaRPr lang="it-IT" sz="2000" dirty="0">
              <a:solidFill>
                <a:schemeClr val="tx1"/>
              </a:solidFill>
            </a:endParaRP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 err="1">
                <a:solidFill>
                  <a:schemeClr val="tx1"/>
                </a:solidFill>
              </a:rPr>
              <a:t>it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is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related</a:t>
            </a:r>
            <a:r>
              <a:rPr lang="it-IT" sz="2000" dirty="0">
                <a:solidFill>
                  <a:schemeClr val="tx1"/>
                </a:solidFill>
              </a:rPr>
              <a:t> to </a:t>
            </a:r>
            <a:r>
              <a:rPr lang="it-IT" sz="2000" dirty="0" err="1">
                <a:solidFill>
                  <a:schemeClr val="tx1"/>
                </a:solidFill>
              </a:rPr>
              <a:t>GPD’s</a:t>
            </a:r>
            <a:endParaRPr lang="it-IT" sz="2000" dirty="0">
              <a:solidFill>
                <a:schemeClr val="tx1"/>
              </a:solidFill>
            </a:endParaRPr>
          </a:p>
          <a:p>
            <a:pPr marL="176213" indent="-176213" eaLnBrk="0" hangingPunct="0">
              <a:lnSpc>
                <a:spcPct val="130000"/>
              </a:lnSpc>
              <a:buClr>
                <a:srgbClr val="000099"/>
              </a:buClr>
              <a:buFontTx/>
              <a:buChar char="•"/>
            </a:pPr>
            <a:r>
              <a:rPr lang="it-IT" sz="2000" dirty="0" err="1">
                <a:solidFill>
                  <a:schemeClr val="tx1"/>
                </a:solidFill>
              </a:rPr>
              <a:t>is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chiral-odd</a:t>
            </a:r>
            <a:r>
              <a:rPr lang="it-IT" sz="2000" dirty="0">
                <a:solidFill>
                  <a:schemeClr val="tx1"/>
                </a:solidFill>
              </a:rPr>
              <a:t>:  </a:t>
            </a:r>
            <a:r>
              <a:rPr lang="it-IT" sz="2000" dirty="0" err="1">
                <a:solidFill>
                  <a:schemeClr val="tx1"/>
                </a:solidFill>
              </a:rPr>
              <a:t>decouples</a:t>
            </a:r>
            <a:r>
              <a:rPr lang="it-IT" sz="2000" dirty="0">
                <a:solidFill>
                  <a:schemeClr val="tx1"/>
                </a:solidFill>
              </a:rPr>
              <a:t> from inclusive DIS </a:t>
            </a:r>
          </a:p>
        </p:txBody>
      </p:sp>
      <p:pic>
        <p:nvPicPr>
          <p:cNvPr id="6153" name="Picture 9" descr="g_trans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485900"/>
            <a:ext cx="1524000" cy="7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32"/>
          <p:cNvSpPr>
            <a:spLocks noChangeArrowheads="1"/>
          </p:cNvSpPr>
          <p:nvPr/>
        </p:nvSpPr>
        <p:spPr bwMode="auto">
          <a:xfrm>
            <a:off x="6155618" y="4587941"/>
            <a:ext cx="2988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>
                <a:solidFill>
                  <a:schemeClr val="tx1"/>
                </a:solidFill>
                <a:latin typeface="Times New Roman" pitchFamily="18" charset="0"/>
              </a:rPr>
              <a:t>Bakker, Leader, Trueman, PRD 70 (04)</a:t>
            </a:r>
          </a:p>
        </p:txBody>
      </p:sp>
      <p:sp>
        <p:nvSpPr>
          <p:cNvPr id="6155" name="Rectangle 33"/>
          <p:cNvSpPr>
            <a:spLocks noChangeArrowheads="1"/>
          </p:cNvSpPr>
          <p:nvPr/>
        </p:nvSpPr>
        <p:spPr bwMode="auto">
          <a:xfrm>
            <a:off x="6259159" y="3476152"/>
            <a:ext cx="1745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 dirty="0" err="1">
                <a:solidFill>
                  <a:schemeClr val="tx1"/>
                </a:solidFill>
                <a:latin typeface="Times New Roman" pitchFamily="18" charset="0"/>
              </a:rPr>
              <a:t>Soffer</a:t>
            </a:r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, PRL 74 (1995)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791466"/>
              </p:ext>
            </p:extLst>
          </p:nvPr>
        </p:nvGraphicFramePr>
        <p:xfrm>
          <a:off x="4639774" y="3509292"/>
          <a:ext cx="1612900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15" name="Equation" r:id="rId5" imgW="1612800" imgH="330120" progId="Equation.DSMT4">
                  <p:embed/>
                </p:oleObj>
              </mc:Choice>
              <mc:Fallback>
                <p:oleObj name="Equation" r:id="rId5" imgW="16128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774" y="3509292"/>
                        <a:ext cx="1612900" cy="27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376723"/>
              </p:ext>
            </p:extLst>
          </p:nvPr>
        </p:nvGraphicFramePr>
        <p:xfrm>
          <a:off x="4639774" y="4233863"/>
          <a:ext cx="2214562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16" name="Equation" r:id="rId7" imgW="2222280" imgH="609480" progId="Equation.DSMT4">
                  <p:embed/>
                </p:oleObj>
              </mc:Choice>
              <mc:Fallback>
                <p:oleObj name="Equation" r:id="rId7" imgW="22222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774" y="4233863"/>
                        <a:ext cx="2214562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462622"/>
              </p:ext>
            </p:extLst>
          </p:nvPr>
        </p:nvGraphicFramePr>
        <p:xfrm>
          <a:off x="4639774" y="3864313"/>
          <a:ext cx="26543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17" name="Equation" r:id="rId9" imgW="2654280" imgH="507960" progId="Equation.DSMT4">
                  <p:embed/>
                </p:oleObj>
              </mc:Choice>
              <mc:Fallback>
                <p:oleObj name="Equation" r:id="rId9" imgW="26542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774" y="3864313"/>
                        <a:ext cx="265430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14" descr="logoSPIN2004-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2"/>
            <a:ext cx="1981200" cy="48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7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000" tIns="46800" rIns="90000" bIns="46800" numCol="1" anchor="t" anchorCtr="0" compatLnSpc="1">
                <a:prstTxWarp prst="textNoShape">
                  <a:avLst/>
                </a:prstTxWarp>
              </a:bodyPr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rgbClr val="000099"/>
                    </a:solidFill>
                  </a:rPr>
                  <a:t>is </a:t>
                </a:r>
                <a:r>
                  <a:rPr lang="en-US" sz="2000" b="1" kern="0" dirty="0" smtClean="0"/>
                  <a:t>chiral-odd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:</a:t>
                </a:r>
              </a:p>
              <a:p>
                <a:pPr eaLnBrk="1" hangingPunct="1">
                  <a:buFontTx/>
                  <a:buNone/>
                </a:pPr>
                <a:r>
                  <a:rPr lang="en-US" sz="2000" b="1" kern="0" dirty="0" smtClean="0">
                    <a:solidFill>
                      <a:schemeClr val="tx1"/>
                    </a:solidFill>
                  </a:rPr>
                  <a:t>                 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observable effects are given only by the </a:t>
                </a:r>
                <a:br>
                  <a:rPr lang="en-US" sz="2000" b="1" kern="0" dirty="0" smtClean="0">
                    <a:solidFill>
                      <a:srgbClr val="000099"/>
                    </a:solidFill>
                  </a:rPr>
                </a:br>
                <a:r>
                  <a:rPr lang="en-US" sz="2000" b="1" kern="0" dirty="0" smtClean="0">
                    <a:solidFill>
                      <a:srgbClr val="000099"/>
                    </a:solidFill>
                  </a:rPr>
                  <a:t>      product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(x) </a:t>
                </a:r>
                <a:r>
                  <a:rPr lang="en-US" sz="2000" b="1" kern="0" dirty="0" smtClean="0">
                    <a:solidFill>
                      <a:srgbClr val="000099"/>
                    </a:solidFill>
                  </a:rPr>
                  <a:t>and  an other chiral-odd function</a:t>
                </a:r>
                <a:endParaRPr lang="en-US" sz="1000" b="1" kern="0" dirty="0" smtClean="0">
                  <a:solidFill>
                    <a:srgbClr val="000099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blipFill rotWithShape="1">
                <a:blip r:embed="rId3"/>
                <a:stretch>
                  <a:fillRect l="-823" t="-3500" b="-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613813"/>
              </p:ext>
            </p:extLst>
          </p:nvPr>
        </p:nvGraphicFramePr>
        <p:xfrm>
          <a:off x="3733800" y="3009900"/>
          <a:ext cx="5257800" cy="2103120"/>
        </p:xfrm>
        <a:graphic>
          <a:graphicData uri="http://schemas.openxmlformats.org/drawingml/2006/table">
            <a:tbl>
              <a:tblPr/>
              <a:tblGrid>
                <a:gridCol w="5257800"/>
              </a:tblGrid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“Collins”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“Collins”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“two-hadron”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“Interference” Fragmentation Function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Λ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     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Fragmentation Function of q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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Λ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990600" y="2018029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can be measured in SIDIS on a transversely polarised target </a:t>
            </a:r>
          </a:p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via </a:t>
            </a:r>
            <a:r>
              <a:rPr lang="en-US" sz="2000" b="1">
                <a:solidFill>
                  <a:srgbClr val="008080"/>
                </a:solidFill>
              </a:rPr>
              <a:t>“quark polarimetry”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144028"/>
              </p:ext>
            </p:extLst>
          </p:nvPr>
        </p:nvGraphicFramePr>
        <p:xfrm>
          <a:off x="1500188" y="3086100"/>
          <a:ext cx="17256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97" name="Equation" r:id="rId4" imgW="888840" imgH="241200" progId="Equation.DSMT4">
                  <p:embed/>
                </p:oleObj>
              </mc:Choice>
              <mc:Fallback>
                <p:oleObj name="Equation" r:id="rId4" imgW="888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3086100"/>
                        <a:ext cx="17256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74490"/>
              </p:ext>
            </p:extLst>
          </p:nvPr>
        </p:nvGraphicFramePr>
        <p:xfrm>
          <a:off x="1470025" y="3759200"/>
          <a:ext cx="19954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98" name="Equation" r:id="rId6" imgW="1028520" imgH="241200" progId="Equation.DSMT4">
                  <p:embed/>
                </p:oleObj>
              </mc:Choice>
              <mc:Fallback>
                <p:oleObj name="Equation" r:id="rId6" imgW="10285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025" y="3759200"/>
                        <a:ext cx="19954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63683"/>
              </p:ext>
            </p:extLst>
          </p:nvPr>
        </p:nvGraphicFramePr>
        <p:xfrm>
          <a:off x="1487491" y="4473575"/>
          <a:ext cx="17986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99" name="Equation" r:id="rId8" imgW="927000" imgH="241200" progId="Equation.DSMT4">
                  <p:embed/>
                </p:oleObj>
              </mc:Choice>
              <mc:Fallback>
                <p:oleObj name="Equation" r:id="rId8" imgW="927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91" y="4473575"/>
                        <a:ext cx="1798637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7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from Collins SSA and Collins FF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994" y="1298409"/>
                <a:ext cx="4728602" cy="819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" y="1298409"/>
                <a:ext cx="4728602" cy="8195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67636" y="3160631"/>
                <a:ext cx="5327419" cy="897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sub>
                        <m:sup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b>
                              </m:sSub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636" y="3160631"/>
                <a:ext cx="5327420" cy="8976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52400" y="2406346"/>
            <a:ext cx="3340033" cy="1593872"/>
            <a:chOff x="4273437" y="4160837"/>
            <a:chExt cx="5491275" cy="2520156"/>
          </a:xfrm>
        </p:grpSpPr>
        <p:pic>
          <p:nvPicPr>
            <p:cNvPr id="8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>
                <a:latin typeface="Arial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6076902"/>
                </p:ext>
              </p:extLst>
            </p:nvPr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752" name="Equation" r:id="rId6" imgW="114120" imgH="177480" progId="Equation.3">
                    <p:embed/>
                  </p:oleObj>
                </mc:Choice>
                <mc:Fallback>
                  <p:oleObj name="Equation" r:id="rId6" imgW="1141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760964"/>
                </p:ext>
              </p:extLst>
            </p:nvPr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753" name="Equation" r:id="rId8" imgW="139680" imgH="177480" progId="Equation.3">
                    <p:embed/>
                  </p:oleObj>
                </mc:Choice>
                <mc:Fallback>
                  <p:oleObj name="Equation" r:id="rId8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6" y="876300"/>
            <a:ext cx="4170137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58313"/>
            <a:ext cx="2797020" cy="170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36" y="4104468"/>
            <a:ext cx="57171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  <a:latin typeface="ArialMT"/>
              </a:rPr>
              <a:t>Collins </a:t>
            </a:r>
            <a:r>
              <a:rPr lang="it-IT" sz="1600" dirty="0" err="1">
                <a:solidFill>
                  <a:srgbClr val="FF0000"/>
                </a:solidFill>
                <a:latin typeface="ArialMT"/>
              </a:rPr>
              <a:t>effect</a:t>
            </a:r>
            <a:r>
              <a:rPr lang="it-IT" sz="1600" dirty="0">
                <a:solidFill>
                  <a:srgbClr val="FF0000"/>
                </a:solidFill>
                <a:latin typeface="ArialMT"/>
              </a:rPr>
              <a:t>:</a:t>
            </a:r>
          </a:p>
          <a:p>
            <a:r>
              <a:rPr lang="en-US" sz="1600" dirty="0">
                <a:solidFill>
                  <a:srgbClr val="FF0000"/>
                </a:solidFill>
                <a:latin typeface="ArialMT"/>
              </a:rPr>
              <a:t>a quark with an upward (downward) polarization, perpendicular to </a:t>
            </a:r>
            <a:r>
              <a:rPr lang="en-US" sz="1600" dirty="0" smtClean="0">
                <a:solidFill>
                  <a:srgbClr val="FF0000"/>
                </a:solidFill>
                <a:latin typeface="ArialMT"/>
              </a:rPr>
              <a:t>the motion</a:t>
            </a:r>
            <a:r>
              <a:rPr lang="en-US" sz="1600" dirty="0">
                <a:solidFill>
                  <a:srgbClr val="FF0000"/>
                </a:solidFill>
                <a:latin typeface="ArialMT"/>
              </a:rPr>
              <a:t>, prefers to emit the leading meson to the left (right) side </a:t>
            </a:r>
            <a:r>
              <a:rPr lang="en-US" sz="1600" dirty="0" smtClean="0">
                <a:solidFill>
                  <a:srgbClr val="FF0000"/>
                </a:solidFill>
                <a:latin typeface="ArialMT"/>
              </a:rPr>
              <a:t>with respect </a:t>
            </a:r>
            <a:r>
              <a:rPr lang="en-US" sz="1600" dirty="0">
                <a:solidFill>
                  <a:srgbClr val="FF0000"/>
                </a:solidFill>
                <a:latin typeface="ArialMT"/>
              </a:rPr>
              <a:t>to the quark direction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Boosting</a:t>
            </a:r>
            <a:r>
              <a:rPr lang="it-IT" dirty="0" smtClean="0"/>
              <a:t> </a:t>
            </a:r>
            <a:r>
              <a:rPr lang="it-IT" dirty="0" err="1" smtClean="0"/>
              <a:t>transverse</a:t>
            </a:r>
            <a:r>
              <a:rPr lang="it-IT" dirty="0" smtClean="0"/>
              <a:t> Spin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6700" y="876300"/>
                <a:ext cx="8763000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/>
                  <a:t>Let’s take a Dirac free plane wave particle of mass m and spin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000" dirty="0" smtClean="0"/>
                  <a:t>, and boost it by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000" dirty="0" smtClean="0"/>
                  <a:t> 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US" sz="200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/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mr>
                        <m:mr>
                          <m:e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eqArr>
                                        <m:eqArr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eqArr>
                                    </m:e>
                                  </m:mr>
                                </m:m>
                              </m:e>
                            </m:d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𝑖𝑚𝑡</m:t>
                                </m:r>
                              </m:sup>
                            </m:sSup>
                          </m:e>
                          <m:e>
                            <m:groupChr>
                              <m:groupChrPr>
                                <m:chr m:val="⇒"/>
                                <m:vertJc m:val="bot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m:rPr>
                                    <m:sty m:val="p"/>
                                    <m:brk m:alnAt="2"/>
                                  </m:rP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oost</m:t>
                                </m:r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by</m:t>
                                </m:r>
                                <m:r>
                                  <m:rPr>
                                    <m:brk m:alnAt="2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groupChr>
                          </m:e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eqArr>
                                        <m:eqArr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f>
                                            <m:fPr>
                                              <m:ctrlPr>
                                                <a:rPr lang="en-US" sz="20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000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2000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en-US" sz="200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sz="2000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den>
                                          </m:f>
                                        </m:e>
                                      </m:eqArr>
                                    </m:e>
                                  </m:mr>
                                </m:m>
                              </m:e>
                            </m:d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𝑝𝑥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𝐸𝑡</m:t>
                                    </m:r>
                                  </m:e>
                                </m:d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sz="2000" dirty="0" smtClean="0"/>
              </a:p>
              <a:p>
                <a:pPr marL="0" indent="0">
                  <a:buNone/>
                </a:pPr>
                <a:r>
                  <a:rPr lang="en-US" sz="2000" dirty="0" smtClean="0"/>
                  <a:t>And for  Spin?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l-GR" sz="200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l-GR" sz="2000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el-GR" sz="200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den>
                            </m:f>
                            <m:r>
                              <m:rPr>
                                <m:brk m:alnAt="7"/>
                              </m:rPr>
                              <a:rPr lang="en-US" sz="200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e>
                            <m:r>
                              <m:rPr>
                                <m:sty m:val="p"/>
                              </m:rPr>
                              <a:rPr lang="el-GR" sz="200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e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l-GR" sz="20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l-GR" sz="200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el-GR" sz="200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den>
                            </m:f>
                            <m:r>
                              <m:rPr>
                                <m:brk m:alnAt="7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num>
                                          <m:den>
                                            <m:r>
                                              <a:rPr lang="en-US" sz="200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  <m:r>
                                              <a:rPr lang="en-US" sz="200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000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200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mr>
                                  <m:m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e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l-GR" sz="20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l-GR" sz="200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el-GR" sz="200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den>
                            </m:f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700" y="876300"/>
                <a:ext cx="8763000" cy="4267200"/>
              </a:xfrm>
              <a:blipFill rotWithShape="0">
                <a:blip r:embed="rId2"/>
                <a:stretch>
                  <a:fillRect l="-765" r="-1044" b="-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97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599840" y="127000"/>
            <a:ext cx="7464961" cy="506933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500" b="1" dirty="0"/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deuteron</a:t>
            </a:r>
            <a:endParaRPr lang="it-IT" sz="2500" b="1" dirty="0">
              <a:solidFill>
                <a:srgbClr val="000099"/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23930"/>
            <a:ext cx="6993939" cy="473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67520" y="1114920"/>
            <a:ext cx="392024" cy="2650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521096" y="2478947"/>
            <a:ext cx="392024" cy="3492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567520" y="3881157"/>
            <a:ext cx="392024" cy="2915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300">
              <a:latin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7" y="2606559"/>
            <a:ext cx="545334" cy="5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1398155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329648" y="292834"/>
            <a:ext cx="2280959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x &gt; 0.032 region</a:t>
            </a:r>
            <a:endParaRPr lang="el-GR" b="1" i="1" baseline="-25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349281" y="827518"/>
            <a:ext cx="5088959" cy="3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 smtClean="0">
                <a:solidFill>
                  <a:srgbClr val="FF0000"/>
                </a:solidFill>
              </a:rPr>
              <a:t>pions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257800" y="836116"/>
            <a:ext cx="3732480" cy="39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 smtClean="0">
                <a:solidFill>
                  <a:srgbClr val="000099"/>
                </a:solidFill>
              </a:rPr>
              <a:t>COMPASS and </a:t>
            </a:r>
            <a:r>
              <a:rPr lang="en-US" b="1" dirty="0">
                <a:solidFill>
                  <a:srgbClr val="000099"/>
                </a:solidFill>
              </a:rPr>
              <a:t>HERMES results</a:t>
            </a:r>
            <a:endParaRPr lang="el-GR" b="1" i="1" baseline="-25000" dirty="0">
              <a:solidFill>
                <a:srgbClr val="000099"/>
              </a:solidFill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 b="4499"/>
          <a:stretch/>
        </p:blipFill>
        <p:spPr bwMode="auto">
          <a:xfrm>
            <a:off x="1501715" y="1202824"/>
            <a:ext cx="7488565" cy="410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7" y="1943103"/>
            <a:ext cx="1158153" cy="105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7" y="3570044"/>
            <a:ext cx="1038165" cy="10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8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7" b="3720"/>
          <a:stretch/>
        </p:blipFill>
        <p:spPr bwMode="auto">
          <a:xfrm>
            <a:off x="1004457" y="1121788"/>
            <a:ext cx="7698126" cy="423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563040" y="610864"/>
            <a:ext cx="858096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32" y="1121788"/>
            <a:ext cx="413018" cy="4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19" y="1490688"/>
            <a:ext cx="564844" cy="4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6" y="3009900"/>
            <a:ext cx="564844" cy="46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1" y="2552700"/>
            <a:ext cx="413018" cy="41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323366" y="1297916"/>
            <a:ext cx="747575" cy="38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020" tIns="38510" rIns="77020" bIns="3851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it-IT" sz="2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54446" y="3361234"/>
            <a:ext cx="524950" cy="38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020" tIns="38510" rIns="77020" bIns="38510">
            <a:spAutoFit/>
          </a:bodyPr>
          <a:lstStyle/>
          <a:p>
            <a:r>
              <a:rPr lang="en-US" sz="2000" b="1" dirty="0">
                <a:cs typeface="Arial" pitchFamily="34" charset="0"/>
              </a:rPr>
              <a:t>K</a:t>
            </a:r>
            <a:r>
              <a:rPr lang="it-IT" sz="2000" b="1" dirty="0"/>
              <a:t>-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943606" y="274379"/>
            <a:ext cx="2280959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862" tIns="42433" rIns="84862" bIns="42433"/>
          <a:lstStyle/>
          <a:p>
            <a:pPr marL="148424" indent="-148424" defTabSz="768862">
              <a:spcBef>
                <a:spcPct val="20000"/>
              </a:spcBef>
              <a:buClr>
                <a:srgbClr val="003399"/>
              </a:buClr>
            </a:pPr>
            <a:r>
              <a:rPr lang="en-US" sz="1700" b="1" dirty="0">
                <a:solidFill>
                  <a:srgbClr val="FF0000"/>
                </a:solidFill>
              </a:rPr>
              <a:t>x &gt; 0.032 region</a:t>
            </a:r>
            <a:endParaRPr lang="el-GR" sz="1700" b="1" i="1" baseline="-25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itle 26"/>
          <p:cNvSpPr>
            <a:spLocks/>
          </p:cNvSpPr>
          <p:nvPr/>
        </p:nvSpPr>
        <p:spPr bwMode="auto">
          <a:xfrm>
            <a:off x="1242480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235284" y="726078"/>
            <a:ext cx="5088959" cy="3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 smtClean="0">
                <a:solidFill>
                  <a:srgbClr val="FF0000"/>
                </a:solidFill>
              </a:rPr>
              <a:t>kaons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061440" y="748643"/>
            <a:ext cx="6082560" cy="39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 smtClean="0">
                <a:solidFill>
                  <a:srgbClr val="000099"/>
                </a:solidFill>
              </a:rPr>
              <a:t>COMPASS and </a:t>
            </a:r>
            <a:r>
              <a:rPr lang="en-US" b="1" dirty="0">
                <a:solidFill>
                  <a:srgbClr val="000099"/>
                </a:solidFill>
              </a:rPr>
              <a:t>HERMES results</a:t>
            </a:r>
            <a:endParaRPr lang="el-GR" b="1" i="1" baseline="-25000" dirty="0">
              <a:solidFill>
                <a:srgbClr val="0000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1242480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324245" y="292834"/>
            <a:ext cx="2280959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x &gt; 0.032 region</a:t>
            </a:r>
            <a:endParaRPr lang="el-GR" b="1" i="1" baseline="-25000" dirty="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2438400" y="647039"/>
            <a:ext cx="5034723" cy="4801261"/>
            <a:chOff x="4430713" y="1265238"/>
            <a:chExt cx="5486400" cy="6248400"/>
          </a:xfrm>
        </p:grpSpPr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4430713" y="1265238"/>
              <a:ext cx="5486400" cy="62484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4964113" y="1341438"/>
              <a:ext cx="4267200" cy="76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50" tIns="50377" rIns="100750" bIns="5037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600" b="1">
                  <a:solidFill>
                    <a:srgbClr val="000099"/>
                  </a:solidFill>
                </a:rPr>
                <a:t>same strength: </a:t>
              </a:r>
              <a:br>
                <a:rPr lang="en-US" sz="1600" b="1">
                  <a:solidFill>
                    <a:srgbClr val="000099"/>
                  </a:solidFill>
                </a:rPr>
              </a:br>
              <a:r>
                <a:rPr lang="en-US" sz="1600" b="1">
                  <a:solidFill>
                    <a:srgbClr val="000099"/>
                  </a:solidFill>
                </a:rPr>
                <a:t>a very important, not obvious result!</a:t>
              </a:r>
            </a:p>
          </p:txBody>
        </p:sp>
        <p:grpSp>
          <p:nvGrpSpPr>
            <p:cNvPr id="24" name="Group 34"/>
            <p:cNvGrpSpPr>
              <a:grpSpLocks/>
            </p:cNvGrpSpPr>
            <p:nvPr/>
          </p:nvGrpSpPr>
          <p:grpSpPr bwMode="auto">
            <a:xfrm>
              <a:off x="5573713" y="2179638"/>
              <a:ext cx="3749675" cy="4368800"/>
              <a:chOff x="3511" y="1181"/>
              <a:chExt cx="2362" cy="2752"/>
            </a:xfrm>
          </p:grpSpPr>
          <p:grpSp>
            <p:nvGrpSpPr>
              <p:cNvPr id="26" name="Group 17"/>
              <p:cNvGrpSpPr>
                <a:grpSpLocks/>
              </p:cNvGrpSpPr>
              <p:nvPr/>
            </p:nvGrpSpPr>
            <p:grpSpPr bwMode="auto">
              <a:xfrm>
                <a:off x="3650" y="1181"/>
                <a:ext cx="1794" cy="1462"/>
                <a:chOff x="3722" y="1661"/>
                <a:chExt cx="1794" cy="1606"/>
              </a:xfrm>
            </p:grpSpPr>
            <p:grpSp>
              <p:nvGrpSpPr>
                <p:cNvPr id="33" name="Group 18"/>
                <p:cNvGrpSpPr>
                  <a:grpSpLocks/>
                </p:cNvGrpSpPr>
                <p:nvPr/>
              </p:nvGrpSpPr>
              <p:grpSpPr bwMode="auto">
                <a:xfrm>
                  <a:off x="3722" y="1661"/>
                  <a:ext cx="1794" cy="1606"/>
                  <a:chOff x="3722" y="1661"/>
                  <a:chExt cx="1794" cy="1606"/>
                </a:xfrm>
              </p:grpSpPr>
              <p:pic>
                <p:nvPicPr>
                  <p:cNvPr id="35" name="Picture 19" descr="q2vsx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8002"/>
                  <a:stretch>
                    <a:fillRect/>
                  </a:stretch>
                </p:blipFill>
                <p:spPr bwMode="auto">
                  <a:xfrm>
                    <a:off x="3722" y="1661"/>
                    <a:ext cx="1794" cy="1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6" name="Freeform 20"/>
                  <p:cNvSpPr>
                    <a:spLocks/>
                  </p:cNvSpPr>
                  <p:nvPr/>
                </p:nvSpPr>
                <p:spPr bwMode="auto">
                  <a:xfrm>
                    <a:off x="4248" y="2331"/>
                    <a:ext cx="870" cy="342"/>
                  </a:xfrm>
                  <a:custGeom>
                    <a:avLst/>
                    <a:gdLst>
                      <a:gd name="T0" fmla="*/ 0 w 870"/>
                      <a:gd name="T1" fmla="*/ 0 h 342"/>
                      <a:gd name="T2" fmla="*/ 870 w 870"/>
                      <a:gd name="T3" fmla="*/ 72 h 342"/>
                      <a:gd name="T4" fmla="*/ 837 w 870"/>
                      <a:gd name="T5" fmla="*/ 189 h 342"/>
                      <a:gd name="T6" fmla="*/ 735 w 870"/>
                      <a:gd name="T7" fmla="*/ 324 h 342"/>
                      <a:gd name="T8" fmla="*/ 0 w 870"/>
                      <a:gd name="T9" fmla="*/ 342 h 342"/>
                      <a:gd name="T10" fmla="*/ 0 w 870"/>
                      <a:gd name="T11" fmla="*/ 0 h 34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870" h="342">
                        <a:moveTo>
                          <a:pt x="0" y="0"/>
                        </a:moveTo>
                        <a:lnTo>
                          <a:pt x="870" y="72"/>
                        </a:lnTo>
                        <a:lnTo>
                          <a:pt x="837" y="189"/>
                        </a:lnTo>
                        <a:lnTo>
                          <a:pt x="735" y="324"/>
                        </a:lnTo>
                        <a:lnTo>
                          <a:pt x="0" y="3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21"/>
                  <p:cNvSpPr>
                    <a:spLocks/>
                  </p:cNvSpPr>
                  <p:nvPr/>
                </p:nvSpPr>
                <p:spPr bwMode="auto">
                  <a:xfrm>
                    <a:off x="5163" y="2382"/>
                    <a:ext cx="139" cy="275"/>
                  </a:xfrm>
                  <a:custGeom>
                    <a:avLst/>
                    <a:gdLst>
                      <a:gd name="T0" fmla="*/ 12 w 139"/>
                      <a:gd name="T1" fmla="*/ 0 h 275"/>
                      <a:gd name="T2" fmla="*/ 126 w 139"/>
                      <a:gd name="T3" fmla="*/ 15 h 275"/>
                      <a:gd name="T4" fmla="*/ 139 w 139"/>
                      <a:gd name="T5" fmla="*/ 275 h 275"/>
                      <a:gd name="T6" fmla="*/ 0 w 139"/>
                      <a:gd name="T7" fmla="*/ 264 h 275"/>
                      <a:gd name="T8" fmla="*/ 12 w 139"/>
                      <a:gd name="T9" fmla="*/ 0 h 27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9" h="275">
                        <a:moveTo>
                          <a:pt x="12" y="0"/>
                        </a:moveTo>
                        <a:lnTo>
                          <a:pt x="126" y="15"/>
                        </a:lnTo>
                        <a:lnTo>
                          <a:pt x="139" y="275"/>
                        </a:lnTo>
                        <a:lnTo>
                          <a:pt x="0" y="264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22"/>
                  <p:cNvSpPr>
                    <a:spLocks/>
                  </p:cNvSpPr>
                  <p:nvPr/>
                </p:nvSpPr>
                <p:spPr bwMode="auto">
                  <a:xfrm>
                    <a:off x="5052" y="2589"/>
                    <a:ext cx="72" cy="90"/>
                  </a:xfrm>
                  <a:custGeom>
                    <a:avLst/>
                    <a:gdLst>
                      <a:gd name="T0" fmla="*/ 21 w 72"/>
                      <a:gd name="T1" fmla="*/ 30 h 90"/>
                      <a:gd name="T2" fmla="*/ 24 w 72"/>
                      <a:gd name="T3" fmla="*/ 27 h 90"/>
                      <a:gd name="T4" fmla="*/ 72 w 72"/>
                      <a:gd name="T5" fmla="*/ 0 h 90"/>
                      <a:gd name="T6" fmla="*/ 60 w 72"/>
                      <a:gd name="T7" fmla="*/ 75 h 90"/>
                      <a:gd name="T8" fmla="*/ 0 w 72"/>
                      <a:gd name="T9" fmla="*/ 90 h 90"/>
                      <a:gd name="T10" fmla="*/ 21 w 72"/>
                      <a:gd name="T11" fmla="*/ 30 h 9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72" h="90">
                        <a:moveTo>
                          <a:pt x="21" y="30"/>
                        </a:moveTo>
                        <a:lnTo>
                          <a:pt x="24" y="27"/>
                        </a:lnTo>
                        <a:lnTo>
                          <a:pt x="72" y="0"/>
                        </a:lnTo>
                        <a:lnTo>
                          <a:pt x="60" y="75"/>
                        </a:lnTo>
                        <a:lnTo>
                          <a:pt x="0" y="90"/>
                        </a:lnTo>
                        <a:lnTo>
                          <a:pt x="21" y="3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Rectangle 23"/>
                <p:cNvSpPr>
                  <a:spLocks noChangeArrowheads="1"/>
                </p:cNvSpPr>
                <p:nvPr/>
              </p:nvSpPr>
              <p:spPr bwMode="auto">
                <a:xfrm>
                  <a:off x="4279" y="1676"/>
                  <a:ext cx="768" cy="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27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1" y="2891"/>
                <a:ext cx="1968" cy="10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5" descr="hermeslogocolou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3" y="2717"/>
                <a:ext cx="624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9" name="Object 3"/>
              <p:cNvGraphicFramePr>
                <a:graphicFrameLocks noChangeAspect="1"/>
              </p:cNvGraphicFramePr>
              <p:nvPr/>
            </p:nvGraphicFramePr>
            <p:xfrm>
              <a:off x="4356" y="1565"/>
              <a:ext cx="379" cy="3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9594" name="Clip" r:id="rId7" imgW="2438095" imgH="2438095" progId="">
                      <p:embed/>
                    </p:oleObj>
                  </mc:Choice>
                  <mc:Fallback>
                    <p:oleObj name="Clip" r:id="rId7" imgW="2438095" imgH="243809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6" y="1565"/>
                            <a:ext cx="379" cy="38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5F99A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7961" dir="2700000" algn="ctr" rotWithShape="0">
                                    <a:srgbClr val="000099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5063" y="1469"/>
                <a:ext cx="8" cy="22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Text Box 29"/>
              <p:cNvSpPr txBox="1">
                <a:spLocks noChangeArrowheads="1"/>
              </p:cNvSpPr>
              <p:nvPr/>
            </p:nvSpPr>
            <p:spPr bwMode="auto">
              <a:xfrm>
                <a:off x="5503" y="1661"/>
                <a:ext cx="360" cy="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>
                    <a:solidFill>
                      <a:srgbClr val="000099"/>
                    </a:solidFill>
                  </a:rPr>
                  <a:t>~12</a:t>
                </a:r>
              </a:p>
            </p:txBody>
          </p:sp>
          <p:sp>
            <p:nvSpPr>
              <p:cNvPr id="32" name="Text Box 30"/>
              <p:cNvSpPr txBox="1">
                <a:spLocks noChangeArrowheads="1"/>
              </p:cNvSpPr>
              <p:nvPr/>
            </p:nvSpPr>
            <p:spPr bwMode="auto">
              <a:xfrm>
                <a:off x="5551" y="3053"/>
                <a:ext cx="322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b="1">
                    <a:solidFill>
                      <a:srgbClr val="000099"/>
                    </a:solidFill>
                  </a:rPr>
                  <a:t>~ 4</a:t>
                </a:r>
              </a:p>
            </p:txBody>
          </p:sp>
        </p:grpSp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4964113" y="6599238"/>
              <a:ext cx="4876800" cy="58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50" tIns="50377" rIns="100750" bIns="50377">
              <a:spAutoFit/>
            </a:bodyPr>
            <a:lstStyle>
              <a:lvl1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defTabSz="1008063" eaLnBrk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080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700" b="1" i="1" dirty="0">
                  <a:solidFill>
                    <a:srgbClr val="FF0000"/>
                  </a:solidFill>
                </a:rPr>
                <a:t/>
              </a:r>
              <a:br>
                <a:rPr lang="en-US" sz="700" b="1" i="1" dirty="0">
                  <a:solidFill>
                    <a:srgbClr val="FF0000"/>
                  </a:solidFill>
                </a:rPr>
              </a:br>
              <a:r>
                <a:rPr lang="en-US" sz="1600" b="1" i="1" dirty="0">
                  <a:solidFill>
                    <a:srgbClr val="FF0000"/>
                  </a:solidFill>
                </a:rPr>
                <a:t>no strong Q</a:t>
              </a:r>
              <a:r>
                <a:rPr lang="en-US" sz="1600" b="1" i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600" b="1" i="1" dirty="0">
                  <a:solidFill>
                    <a:srgbClr val="FF0000"/>
                  </a:solidFill>
                </a:rPr>
                <a:t> dependence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3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Collins asymmetry on proton. Multidimensional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647700"/>
                <a:ext cx="8382000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First extraction 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of TSAs within </a:t>
                </a:r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a 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Multi-D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approach</a:t>
                </a:r>
                <a:r>
                  <a:rPr lang="it-IT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47700"/>
                <a:ext cx="8382000" cy="404983"/>
              </a:xfrm>
              <a:prstGeom prst="rect">
                <a:avLst/>
              </a:prstGeom>
              <a:blipFill rotWithShape="0">
                <a:blip r:embed="rId3"/>
                <a:stretch>
                  <a:fillRect l="-582" t="-2985" b="-179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29124"/>
            <a:ext cx="8372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" y="1043844"/>
            <a:ext cx="6313782" cy="4396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1043844"/>
            <a:ext cx="2719948" cy="1644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3795353"/>
            <a:ext cx="2719948" cy="1644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1" y="29337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One dense plot out of many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Collins asymmetry on proton. Multidimensional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647700"/>
                <a:ext cx="838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E</a:t>
                </a:r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xtraction 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of TSAs </a:t>
                </a:r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within 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a Multi-D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approach</a:t>
                </a:r>
                <a:r>
                  <a:rPr lang="it-IT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47700"/>
                <a:ext cx="8382000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582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09" y="0"/>
            <a:ext cx="840891" cy="69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4" y="1033186"/>
            <a:ext cx="8153400" cy="42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14"/>
            <a:r>
              <a:rPr lang="en-US" b="1" dirty="0"/>
              <a:t>Collins asymmetry </a:t>
            </a:r>
            <a:r>
              <a:rPr lang="en-US" b="1" dirty="0">
                <a:solidFill>
                  <a:srgbClr val="000099"/>
                </a:solidFill>
              </a:rPr>
              <a:t>on </a:t>
            </a:r>
            <a:r>
              <a:rPr lang="en-US" b="1" dirty="0" smtClean="0"/>
              <a:t>neutron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55" y="952500"/>
            <a:ext cx="524039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98757"/>
            <a:ext cx="304564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507645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JLab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Hall A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53255" y="2857500"/>
            <a:ext cx="5414545" cy="1828800"/>
          </a:xfrm>
          <a:prstGeom prst="rect">
            <a:avLst/>
          </a:prstGeom>
          <a:solidFill>
            <a:srgbClr val="FFC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104900"/>
            <a:ext cx="262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PRL 107 072003 (2011)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Collins asymmetry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456" b="-6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1" y="930613"/>
            <a:ext cx="388130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 descr="C:\Users\bressan\Desktop\Conferences\2014transversity\bab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17" y="4381500"/>
            <a:ext cx="1229666" cy="4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9" y="3951974"/>
            <a:ext cx="2566988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6" y="723900"/>
            <a:ext cx="3471862" cy="21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2" y="2971752"/>
            <a:ext cx="3538537" cy="9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13" y="3352309"/>
            <a:ext cx="2403617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1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Collins asymmetry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456" b="-6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5650" name="Picture 2" descr="C:\Users\bressan\Desktop\Conferences\2014transversity\bel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55" y="110940"/>
            <a:ext cx="775545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2103"/>
            <a:ext cx="4372756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072" y="876302"/>
            <a:ext cx="64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𝜋𝜋 =&gt; non-zero asymmetries</a:t>
            </a:r>
            <a:r>
              <a:rPr lang="en-GB" sz="1600" dirty="0" smtClean="0">
                <a:solidFill>
                  <a:schemeClr val="accent2"/>
                </a:solidFill>
              </a:rPr>
              <a:t>, increase </a:t>
            </a:r>
            <a:r>
              <a:rPr lang="en-GB" sz="1600" dirty="0">
                <a:solidFill>
                  <a:schemeClr val="accent2"/>
                </a:solidFill>
              </a:rPr>
              <a:t>with z</a:t>
            </a:r>
            <a:r>
              <a:rPr lang="en-GB" sz="1600" baseline="-25000" dirty="0">
                <a:solidFill>
                  <a:schemeClr val="accent2"/>
                </a:solidFill>
              </a:rPr>
              <a:t>1</a:t>
            </a:r>
            <a:r>
              <a:rPr lang="en-GB" sz="1600" dirty="0">
                <a:solidFill>
                  <a:schemeClr val="accent2"/>
                </a:solidFill>
              </a:rPr>
              <a:t>, z</a:t>
            </a:r>
            <a:r>
              <a:rPr lang="en-GB" sz="1600" baseline="-25000" dirty="0">
                <a:solidFill>
                  <a:schemeClr val="accent2"/>
                </a:solidFill>
              </a:rPr>
              <a:t>2</a:t>
            </a:r>
          </a:p>
          <a:p>
            <a:r>
              <a:rPr lang="en-GB" sz="1600" dirty="0">
                <a:solidFill>
                  <a:srgbClr val="008000"/>
                </a:solidFill>
              </a:rPr>
              <a:t>𝜋K =&gt; asymmetries </a:t>
            </a:r>
            <a:r>
              <a:rPr lang="en-GB" sz="1600" dirty="0" smtClean="0">
                <a:solidFill>
                  <a:srgbClr val="008000"/>
                </a:solidFill>
              </a:rPr>
              <a:t>compatible, with </a:t>
            </a:r>
            <a:r>
              <a:rPr lang="en-GB" sz="1600" dirty="0">
                <a:solidFill>
                  <a:srgbClr val="008000"/>
                </a:solidFill>
              </a:rPr>
              <a:t>zero</a:t>
            </a:r>
          </a:p>
          <a:p>
            <a:r>
              <a:rPr lang="en-GB" sz="1600" dirty="0">
                <a:solidFill>
                  <a:srgbClr val="FF0000"/>
                </a:solidFill>
              </a:rPr>
              <a:t>KK =&gt; non-zero asymmetries</a:t>
            </a:r>
            <a:r>
              <a:rPr lang="en-GB" sz="1600" dirty="0" smtClean="0">
                <a:solidFill>
                  <a:srgbClr val="FF0000"/>
                </a:solidFill>
              </a:rPr>
              <a:t>, increase </a:t>
            </a:r>
            <a:r>
              <a:rPr lang="en-GB" sz="1600" dirty="0">
                <a:solidFill>
                  <a:srgbClr val="FF0000"/>
                </a:solidFill>
              </a:rPr>
              <a:t>with </a:t>
            </a:r>
            <a:r>
              <a:rPr lang="en-GB" sz="1600" dirty="0" smtClean="0">
                <a:solidFill>
                  <a:srgbClr val="FF0000"/>
                </a:solidFill>
              </a:rPr>
              <a:t>z</a:t>
            </a:r>
            <a:r>
              <a:rPr lang="en-GB" sz="1600" baseline="-25000" dirty="0" smtClean="0">
                <a:solidFill>
                  <a:srgbClr val="FF0000"/>
                </a:solidFill>
              </a:rPr>
              <a:t>1</a:t>
            </a:r>
            <a:r>
              <a:rPr lang="en-GB" sz="1600" dirty="0" smtClean="0">
                <a:solidFill>
                  <a:srgbClr val="FF0000"/>
                </a:solidFill>
              </a:rPr>
              <a:t>,z</a:t>
            </a:r>
            <a:r>
              <a:rPr lang="en-GB" sz="1600" baseline="-25000" dirty="0" smtClean="0">
                <a:solidFill>
                  <a:srgbClr val="FF0000"/>
                </a:solidFill>
              </a:rPr>
              <a:t>2</a:t>
            </a:r>
            <a:endParaRPr lang="en-GB" sz="1600" baseline="-25000" dirty="0">
              <a:solidFill>
                <a:srgbClr val="FF0000"/>
              </a:solidFill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02680"/>
            <a:ext cx="3567723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230" y="116056"/>
            <a:ext cx="286169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36" y="1978197"/>
            <a:ext cx="2853589" cy="18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36" y="3861866"/>
            <a:ext cx="2853589" cy="185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6"/>
          <p:cNvSpPr>
            <a:spLocks/>
          </p:cNvSpPr>
          <p:nvPr/>
        </p:nvSpPr>
        <p:spPr bwMode="auto">
          <a:xfrm>
            <a:off x="1295400" y="167850"/>
            <a:ext cx="805392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 smtClean="0">
                <a:solidFill>
                  <a:srgbClr val="000099"/>
                </a:solidFill>
              </a:rPr>
              <a:t>fits</a:t>
            </a:r>
            <a:endParaRPr lang="en-US" sz="25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"/>
              <p:cNvSpPr txBox="1">
                <a:spLocks noChangeArrowheads="1"/>
              </p:cNvSpPr>
              <p:nvPr/>
            </p:nvSpPr>
            <p:spPr bwMode="auto">
              <a:xfrm>
                <a:off x="1844280" y="956503"/>
                <a:ext cx="5255634" cy="329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99"/>
                    </a:solidFill>
                  </a:rPr>
                  <a:t>fit to HERMES p, COMPASS p and d, Belle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0099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0099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b="1" dirty="0" smtClean="0">
                    <a:solidFill>
                      <a:srgbClr val="000099"/>
                    </a:solidFill>
                  </a:rPr>
                  <a:t> data</a:t>
                </a:r>
                <a:endParaRPr lang="en-US" sz="1600" b="1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7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4280" y="956503"/>
                <a:ext cx="5255634" cy="329977"/>
              </a:xfrm>
              <a:prstGeom prst="rect">
                <a:avLst/>
              </a:prstGeom>
              <a:blipFill rotWithShape="1">
                <a:blip r:embed="rId3"/>
                <a:stretch>
                  <a:fillRect l="-812" t="-7407" b="-240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844280" y="726080"/>
            <a:ext cx="3676869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sz="1600" b="1" dirty="0">
                <a:solidFill>
                  <a:srgbClr val="006666"/>
                </a:solidFill>
              </a:rPr>
              <a:t>M. </a:t>
            </a:r>
            <a:r>
              <a:rPr lang="en-US" sz="1600" b="1" dirty="0" err="1">
                <a:solidFill>
                  <a:srgbClr val="006666"/>
                </a:solidFill>
              </a:rPr>
              <a:t>Anselmino</a:t>
            </a:r>
            <a:r>
              <a:rPr lang="en-US" sz="1600" b="1" dirty="0">
                <a:solidFill>
                  <a:srgbClr val="006666"/>
                </a:solidFill>
              </a:rPr>
              <a:t> et al., arXiv:1303.3822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0400" y="1382135"/>
            <a:ext cx="5616000" cy="3009916"/>
            <a:chOff x="1944688" y="3194680"/>
            <a:chExt cx="6191250" cy="3981450"/>
          </a:xfrm>
        </p:grpSpPr>
        <p:pic>
          <p:nvPicPr>
            <p:cNvPr id="131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88" y="3194680"/>
              <a:ext cx="6191250" cy="3981450"/>
            </a:xfrm>
            <a:prstGeom prst="rect">
              <a:avLst/>
            </a:prstGeom>
            <a:noFill/>
            <a:ln w="9525">
              <a:solidFill>
                <a:srgbClr val="00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906395" y="6294436"/>
              <a:ext cx="1359330" cy="4274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 b="1" dirty="0">
                  <a:solidFill>
                    <a:srgbClr val="000099"/>
                  </a:solidFill>
                </a:rPr>
                <a:t>2010 p data</a:t>
              </a:r>
            </a:p>
          </p:txBody>
        </p:sp>
        <p:pic>
          <p:nvPicPr>
            <p:cNvPr id="20" name="Picture 6" descr="D:\talks\icons\compass_logo_125x125.pn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68" y="5828984"/>
              <a:ext cx="465453" cy="465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848320" y="2206145"/>
            <a:ext cx="5659200" cy="3038719"/>
            <a:chOff x="3140074" y="2918239"/>
            <a:chExt cx="6238875" cy="4019550"/>
          </a:xfrm>
        </p:grpSpPr>
        <p:pic>
          <p:nvPicPr>
            <p:cNvPr id="131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074" y="2918239"/>
              <a:ext cx="6238875" cy="4019550"/>
            </a:xfrm>
            <a:prstGeom prst="rect">
              <a:avLst/>
            </a:prstGeom>
            <a:noFill/>
            <a:ln w="9525">
              <a:solidFill>
                <a:srgbClr val="00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259512" y="6042432"/>
              <a:ext cx="827403" cy="4274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 b="1" dirty="0">
                  <a:solidFill>
                    <a:srgbClr val="000099"/>
                  </a:solidFill>
                </a:rPr>
                <a:t>d data</a:t>
              </a:r>
            </a:p>
          </p:txBody>
        </p:sp>
        <p:pic>
          <p:nvPicPr>
            <p:cNvPr id="13" name="Picture 6" descr="D:\talks\icons\compass_logo_125x125.pn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-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84" y="5576980"/>
              <a:ext cx="465453" cy="465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38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Boosting</a:t>
            </a:r>
            <a:r>
              <a:rPr lang="it-IT" dirty="0" smtClean="0"/>
              <a:t> </a:t>
            </a:r>
            <a:r>
              <a:rPr lang="it-IT" dirty="0" err="1" smtClean="0"/>
              <a:t>orbital</a:t>
            </a:r>
            <a:r>
              <a:rPr lang="it-IT" dirty="0" smtClean="0"/>
              <a:t> </a:t>
            </a:r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momenta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228600" y="800100"/>
                <a:ext cx="8458200" cy="4648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2000" dirty="0" smtClean="0"/>
                  <a:t>Simple </a:t>
                </a:r>
                <a:r>
                  <a:rPr lang="it-IT" sz="2000" dirty="0" err="1" smtClean="0"/>
                  <a:t>orbit</a:t>
                </a:r>
                <a:r>
                  <a:rPr lang="it-IT" sz="2000" dirty="0" smtClean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it-IT" sz="2000" dirty="0" smtClean="0"/>
                  <a:t> </a:t>
                </a:r>
                <a:r>
                  <a:rPr lang="it-IT" sz="2000" dirty="0" err="1" smtClean="0"/>
                  <a:t>only</a:t>
                </a:r>
                <a:r>
                  <a:rPr lang="it-IT" sz="20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=0⟹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000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it-IT" sz="2000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𝑥𝐸</m:t>
                              </m:r>
                            </m:e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000" dirty="0" smtClean="0"/>
              </a:p>
              <a:p>
                <a:pPr marL="0" indent="0">
                  <a:buNone/>
                </a:pPr>
                <a:r>
                  <a:rPr lang="it-IT" sz="2000" dirty="0" err="1" smtClean="0"/>
                  <a:t>Boosting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000" dirty="0"/>
                  <a:t> 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it-IT" sz="2000" dirty="0" smtClean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sup>
                      </m:sSup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it-IT" sz="200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𝑥𝐸</m:t>
                              </m:r>
                            </m:e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l-G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𝑦𝐸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lang="el-G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𝑦𝐸</m:t>
                                      </m:r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000" dirty="0" smtClean="0"/>
              </a:p>
              <a:p>
                <a:pPr marL="0" indent="0">
                  <a:buNone/>
                </a:pPr>
                <a:r>
                  <a:rPr lang="it-IT" sz="2000" dirty="0" smtClean="0"/>
                  <a:t>So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28600" y="800100"/>
                <a:ext cx="8458200" cy="4648200"/>
              </a:xfrm>
              <a:blipFill rotWithShape="0">
                <a:blip r:embed="rId2"/>
                <a:stretch>
                  <a:fillRect l="-793" t="-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540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7800" y="266702"/>
            <a:ext cx="6934200" cy="392907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Transversity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err="1" smtClean="0">
                <a:solidFill>
                  <a:srgbClr val="FF0000"/>
                </a:solidFill>
              </a:rPr>
              <a:t>from</a:t>
            </a:r>
            <a:r>
              <a:rPr lang="fr-FR" dirty="0" smtClean="0">
                <a:solidFill>
                  <a:srgbClr val="FF0000"/>
                </a:solidFill>
              </a:rPr>
              <a:t> Collins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9791" y="1093824"/>
            <a:ext cx="829660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Combined analyses of </a:t>
            </a:r>
            <a:r>
              <a:rPr lang="fr-FR" sz="1800" b="1" dirty="0" smtClean="0">
                <a:solidFill>
                  <a:srgbClr val="FF6600"/>
                </a:solidFill>
              </a:rPr>
              <a:t>HERMES, COMPASS </a:t>
            </a:r>
            <a:r>
              <a:rPr lang="fr-FR" sz="1800" dirty="0" smtClean="0">
                <a:solidFill>
                  <a:schemeClr val="tx1"/>
                </a:solidFill>
              </a:rPr>
              <a:t>and </a:t>
            </a:r>
            <a:r>
              <a:rPr lang="fr-FR" sz="1800" b="1" dirty="0" smtClean="0">
                <a:solidFill>
                  <a:srgbClr val="FF6600"/>
                </a:solidFill>
              </a:rPr>
              <a:t>BELLE fragm.fct. </a:t>
            </a:r>
            <a:r>
              <a:rPr lang="fr-FR" sz="1800" dirty="0" smtClean="0">
                <a:solidFill>
                  <a:schemeClr val="tx1"/>
                </a:solidFill>
              </a:rPr>
              <a:t>data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31979" y="4924871"/>
            <a:ext cx="3511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 smtClean="0">
                <a:solidFill>
                  <a:srgbClr val="008000"/>
                </a:solidFill>
              </a:rPr>
              <a:t>Anselmino</a:t>
            </a:r>
            <a:r>
              <a:rPr lang="fr-FR" sz="1600" b="1" i="1" dirty="0" smtClean="0">
                <a:solidFill>
                  <a:srgbClr val="008000"/>
                </a:solidFill>
              </a:rPr>
              <a:t> et al. </a:t>
            </a:r>
            <a:r>
              <a:rPr lang="fr-FR" sz="1600" b="1" i="1" dirty="0" err="1" smtClean="0">
                <a:solidFill>
                  <a:srgbClr val="008000"/>
                </a:solidFill>
              </a:rPr>
              <a:t>arXiv</a:t>
            </a:r>
            <a:r>
              <a:rPr lang="fr-FR" sz="1600" b="1" i="1" dirty="0" smtClean="0">
                <a:solidFill>
                  <a:srgbClr val="008000"/>
                </a:solidFill>
              </a:rPr>
              <a:t>: 1303.3822</a:t>
            </a:r>
            <a:endParaRPr lang="fr-FR" sz="1600" b="1" i="1" dirty="0">
              <a:solidFill>
                <a:srgbClr val="008000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4" y="1478558"/>
            <a:ext cx="4092901" cy="3327092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74" y="1503975"/>
            <a:ext cx="3276600" cy="3301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6"/>
          <p:cNvSpPr>
            <a:spLocks/>
          </p:cNvSpPr>
          <p:nvPr/>
        </p:nvSpPr>
        <p:spPr bwMode="auto">
          <a:xfrm>
            <a:off x="1295400" y="167850"/>
            <a:ext cx="6302880" cy="47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000099"/>
                </a:solidFill>
              </a:rPr>
              <a:t>statistical </a:t>
            </a:r>
            <a:r>
              <a:rPr lang="en-US" sz="2500" b="1" dirty="0" smtClean="0">
                <a:solidFill>
                  <a:srgbClr val="000099"/>
                </a:solidFill>
              </a:rPr>
              <a:t>correlations</a:t>
            </a:r>
            <a:endParaRPr lang="en-US" sz="2200" b="1" dirty="0">
              <a:solidFill>
                <a:srgbClr val="000099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31400" y="668474"/>
            <a:ext cx="7603200" cy="86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000099"/>
                </a:solidFill>
              </a:rPr>
              <a:t>Collins (</a:t>
            </a:r>
            <a:r>
              <a:rPr lang="en-US" b="1" dirty="0" err="1">
                <a:solidFill>
                  <a:srgbClr val="000099"/>
                </a:solidFill>
              </a:rPr>
              <a:t>Sivers</a:t>
            </a:r>
            <a:r>
              <a:rPr lang="en-US" b="1" dirty="0">
                <a:solidFill>
                  <a:srgbClr val="000099"/>
                </a:solidFill>
              </a:rPr>
              <a:t>, …) asymmetries measured </a:t>
            </a:r>
            <a:r>
              <a:rPr lang="en-US" b="1" dirty="0" err="1">
                <a:solidFill>
                  <a:srgbClr val="000099"/>
                </a:solidFill>
              </a:rPr>
              <a:t>vs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>
                <a:solidFill>
                  <a:srgbClr val="000099"/>
                </a:solidFill>
                <a:cs typeface="Arial" pitchFamily="34" charset="0"/>
              </a:rPr>
              <a:t>x, z, </a:t>
            </a:r>
            <a:r>
              <a:rPr lang="en-US" b="1" dirty="0" err="1">
                <a:solidFill>
                  <a:srgbClr val="000099"/>
                </a:solidFill>
                <a:cs typeface="Arial" pitchFamily="34" charset="0"/>
              </a:rPr>
              <a:t>p</a:t>
            </a:r>
            <a:r>
              <a:rPr lang="en-US" b="1" baseline="-25000" dirty="0" err="1">
                <a:solidFill>
                  <a:srgbClr val="000099"/>
                </a:solidFill>
                <a:cs typeface="Arial" pitchFamily="34" charset="0"/>
              </a:rPr>
              <a:t>T</a:t>
            </a:r>
            <a:r>
              <a:rPr lang="en-US" b="1" baseline="30000" dirty="0" err="1">
                <a:solidFill>
                  <a:srgbClr val="000099"/>
                </a:solidFill>
                <a:cs typeface="Arial" pitchFamily="34" charset="0"/>
              </a:rPr>
              <a:t>h</a:t>
            </a:r>
            <a:endParaRPr lang="el-GR" b="1" i="1" baseline="30000" dirty="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3" y="1067706"/>
            <a:ext cx="3934641" cy="2223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0" y="1067706"/>
            <a:ext cx="3934641" cy="2223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43" y="3350781"/>
            <a:ext cx="3934641" cy="2223834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777685" y="3224301"/>
            <a:ext cx="317223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2296214" y="3096022"/>
            <a:ext cx="258882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023134" y="3199126"/>
            <a:ext cx="317223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6428367" y="3096262"/>
            <a:ext cx="422388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5074022" y="5507378"/>
            <a:ext cx="317223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6438239" y="5379824"/>
            <a:ext cx="422388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94010" y="3541591"/>
            <a:ext cx="3901510" cy="2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000099"/>
                </a:solidFill>
              </a:rPr>
              <a:t>charged </a:t>
            </a:r>
            <a:r>
              <a:rPr lang="en-US" b="1" dirty="0" err="1">
                <a:solidFill>
                  <a:srgbClr val="000099"/>
                </a:solidFill>
              </a:rPr>
              <a:t>pions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13045" y="3836802"/>
            <a:ext cx="3901510" cy="142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0" tIns="50377" rIns="100750" bIns="5037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also available for</a:t>
            </a:r>
            <a:br>
              <a:rPr lang="en-US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charged hadrons </a:t>
            </a:r>
            <a:endParaRPr lang="en-US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charged </a:t>
            </a:r>
            <a:r>
              <a:rPr lang="en-US" b="1" dirty="0" err="1" smtClean="0">
                <a:solidFill>
                  <a:srgbClr val="FF0000"/>
                </a:solidFill>
                <a:cs typeface="Times New Roman" pitchFamily="18" charset="0"/>
              </a:rPr>
              <a:t>kaons</a:t>
            </a: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have </a:t>
            </a:r>
            <a:r>
              <a:rPr lang="en-US" b="1" dirty="0">
                <a:solidFill>
                  <a:srgbClr val="0033CC"/>
                </a:solidFill>
                <a:cs typeface="Times New Roman" pitchFamily="18" charset="0"/>
              </a:rPr>
              <a:t>to be taken into account</a:t>
            </a:r>
            <a:endParaRPr lang="el-GR" sz="22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007" y="1071716"/>
            <a:ext cx="2356251" cy="360755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correlation coefficients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532278" y="1269323"/>
            <a:ext cx="0" cy="18433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394010" y="2068980"/>
            <a:ext cx="321398" cy="329977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0251" y="1076286"/>
            <a:ext cx="2356251" cy="360755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correlation coefficients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81613" y="3348720"/>
            <a:ext cx="2356251" cy="360755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correlation coefficients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848480" y="3541594"/>
            <a:ext cx="0" cy="18433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710212" y="4415312"/>
            <a:ext cx="316590" cy="314588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z 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4848480" y="1250044"/>
            <a:ext cx="0" cy="18433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710212" y="2049696"/>
            <a:ext cx="316590" cy="314588"/>
          </a:xfrm>
          <a:prstGeom prst="rect">
            <a:avLst/>
          </a:prstGeom>
          <a:solidFill>
            <a:srgbClr val="EAEAEA"/>
          </a:solidFill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x </a:t>
            </a:r>
          </a:p>
        </p:txBody>
      </p:sp>
    </p:spTree>
    <p:extLst>
      <p:ext uri="{BB962C8B-B14F-4D97-AF65-F5344CB8AC3E}">
        <p14:creationId xmlns:p14="http://schemas.microsoft.com/office/powerpoint/2010/main" val="26070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" y="0"/>
            <a:ext cx="9141145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57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C000"/>
                </a:solidFill>
              </a:rPr>
              <a:t>other </a:t>
            </a:r>
            <a:r>
              <a:rPr lang="en-US" sz="2800" dirty="0" smtClean="0"/>
              <a:t>way </a:t>
            </a:r>
            <a:r>
              <a:rPr lang="en-US" sz="2800" dirty="0" smtClean="0">
                <a:solidFill>
                  <a:srgbClr val="FFC000"/>
                </a:solidFill>
              </a:rPr>
              <a:t>to</a:t>
            </a:r>
            <a:endParaRPr lang="en-GB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8200" y="0"/>
            <a:ext cx="45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YTISREVSNART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2h asymmetries </a:t>
            </a:r>
            <a:r>
              <a:rPr lang="en-US" dirty="0" smtClean="0">
                <a:solidFill>
                  <a:schemeClr val="accent2"/>
                </a:solidFill>
              </a:rPr>
              <a:t>on</a:t>
            </a:r>
            <a:r>
              <a:rPr lang="en-US" dirty="0" smtClean="0"/>
              <a:t> 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9" y="752274"/>
            <a:ext cx="7315200" cy="31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∡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6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2h asymmetries </a:t>
            </a:r>
            <a:r>
              <a:rPr lang="en-US" dirty="0" smtClean="0">
                <a:solidFill>
                  <a:schemeClr val="accent2"/>
                </a:solidFill>
              </a:rPr>
              <a:t>on</a:t>
            </a:r>
            <a:r>
              <a:rPr lang="en-US" dirty="0" smtClean="0"/>
              <a:t> 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𝑈𝑇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sup>
                      </m:sSubSup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∡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73" y="4305300"/>
                <a:ext cx="4847802" cy="8295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33" y="1104899"/>
            <a:ext cx="716328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85" y="1257303"/>
            <a:ext cx="5905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576245"/>
              </p:ext>
            </p:extLst>
          </p:nvPr>
        </p:nvGraphicFramePr>
        <p:xfrm>
          <a:off x="1147732" y="800100"/>
          <a:ext cx="6091268" cy="4610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2" r:id="rId6" imgW="11707920" imgH="8863200" progId="">
                  <p:embed/>
                </p:oleObj>
              </mc:Choice>
              <mc:Fallback>
                <p:oleObj r:id="rId6" imgW="11707920" imgH="8863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7732" y="800100"/>
                        <a:ext cx="6091268" cy="4610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31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2h </a:t>
                </a:r>
                <a:r>
                  <a:rPr lang="it-IT" dirty="0" err="1" smtClean="0"/>
                  <a:t>asymmetries</a:t>
                </a:r>
                <a:r>
                  <a:rPr lang="it-IT" dirty="0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02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85" y="108559"/>
            <a:ext cx="990600" cy="773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33500"/>
            <a:ext cx="3678369" cy="3162299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383668"/>
              </p:ext>
            </p:extLst>
          </p:nvPr>
        </p:nvGraphicFramePr>
        <p:xfrm>
          <a:off x="152400" y="1714500"/>
          <a:ext cx="2930128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8" r:id="rId6" imgW="9091800" imgH="8431560" progId="">
                  <p:embed/>
                </p:oleObj>
              </mc:Choice>
              <mc:Fallback>
                <p:oleObj r:id="rId6" imgW="9091800" imgH="8431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" y="1714500"/>
                        <a:ext cx="2930128" cy="271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224220"/>
              </p:ext>
            </p:extLst>
          </p:nvPr>
        </p:nvGraphicFramePr>
        <p:xfrm>
          <a:off x="3082528" y="1711147"/>
          <a:ext cx="2861072" cy="2703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9" r:id="rId8" imgW="8787240" imgH="8304480" progId="">
                  <p:embed/>
                </p:oleObj>
              </mc:Choice>
              <mc:Fallback>
                <p:oleObj r:id="rId8" imgW="8787240" imgH="8304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82528" y="1711147"/>
                        <a:ext cx="2861072" cy="2703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4686300"/>
                <a:ext cx="4722831" cy="323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𝑈𝑇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𝑅𝑆</m:t>
                              </m:r>
                            </m:sub>
                          </m:sSub>
                        </m:e>
                      </m:func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𝑞𝑞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𝑞𝑞</m:t>
                          </m:r>
                        </m:sup>
                      </m:sSup>
                      <m:r>
                        <a:rPr lang="en-US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∡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86300"/>
                <a:ext cx="4722831" cy="323230"/>
              </a:xfrm>
              <a:prstGeom prst="rect">
                <a:avLst/>
              </a:prstGeom>
              <a:blipFill rotWithShape="0">
                <a:blip r:embed="rId10"/>
                <a:stretch>
                  <a:fillRect l="-645" t="-16981" b="-207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IFF asymmetry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475" b="-6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5650" name="Picture 2" descr="C:\Users\bressan\Desktop\Conferences\2014transversity\bel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55" y="110940"/>
            <a:ext cx="775545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" y="1081514"/>
            <a:ext cx="7696200" cy="42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elle_iffang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81514"/>
            <a:ext cx="27559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7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Transversity</a:t>
            </a:r>
            <a:r>
              <a:rPr lang="en-US" sz="3200" dirty="0" smtClean="0">
                <a:solidFill>
                  <a:srgbClr val="C00000"/>
                </a:solidFill>
              </a:rPr>
              <a:t> from 2h p and d results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1" y="1160686"/>
            <a:ext cx="6743700" cy="230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3445209"/>
            <a:ext cx="5800725" cy="212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253375"/>
            <a:ext cx="1905000" cy="23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7719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use </a:t>
            </a:r>
            <a:r>
              <a:rPr lang="en-US" sz="1600" b="1" dirty="0">
                <a:solidFill>
                  <a:srgbClr val="C00000"/>
                </a:solidFill>
              </a:rPr>
              <a:t>the same coefficients evaluated by A. </a:t>
            </a:r>
            <a:r>
              <a:rPr lang="en-US" sz="1600" b="1" dirty="0" err="1">
                <a:solidFill>
                  <a:srgbClr val="C00000"/>
                </a:solidFill>
              </a:rPr>
              <a:t>Bacchetta</a:t>
            </a:r>
            <a:r>
              <a:rPr lang="en-US" sz="1600" b="1" dirty="0">
                <a:solidFill>
                  <a:srgbClr val="C00000"/>
                </a:solidFill>
              </a:rPr>
              <a:t> et al. from Belle data </a:t>
            </a:r>
            <a:r>
              <a:rPr lang="en-US" sz="1600" dirty="0">
                <a:solidFill>
                  <a:srgbClr val="C00000"/>
                </a:solidFill>
              </a:rPr>
              <a:t>[JHEP1303 (2013)119]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</a:t>
            </a:r>
            <a:r>
              <a:rPr lang="en-US" dirty="0" smtClean="0"/>
              <a:t>correlations</a:t>
            </a:r>
            <a:endParaRPr lang="en-GB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62300"/>
            <a:ext cx="2288760" cy="22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60" y="3273812"/>
            <a:ext cx="2762250" cy="212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09" y="3303872"/>
            <a:ext cx="2277142" cy="20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5219700" cy="173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5200" y="291700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common hadron sample for Collins and 2h analysis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310009" y="1133409"/>
            <a:ext cx="2707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Interplay between Collins and IFF asymmetries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sz="2800" dirty="0" smtClean="0"/>
                  <a:t>Asymmetries for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&gt;0.032</m:t>
                    </m:r>
                  </m:oMath>
                </a14:m>
                <a:r>
                  <a:rPr lang="it-IT" sz="2800" dirty="0" smtClean="0"/>
                  <a:t> vs </a:t>
                </a:r>
                <a14:m>
                  <m:oMath xmlns:m="http://schemas.openxmlformats.org/officeDocument/2006/math"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4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783195"/>
              </p:ext>
            </p:extLst>
          </p:nvPr>
        </p:nvGraphicFramePr>
        <p:xfrm>
          <a:off x="228600" y="1174089"/>
          <a:ext cx="609600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3" r:id="rId4" imgW="13587120" imgH="7669800" progId="">
                  <p:embed/>
                </p:oleObj>
              </mc:Choice>
              <mc:Fallback>
                <p:oleObj r:id="rId4" imgW="13587120" imgH="7669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174089"/>
                        <a:ext cx="6096000" cy="344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4838700"/>
                <a:ext cx="8408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ratio </a:t>
                </a:r>
                <a:r>
                  <a:rPr lang="en-US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of the integrals compatible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it-IT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838700"/>
                <a:ext cx="840808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53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3200" y="1257300"/>
                <a:ext cx="2209800" cy="12911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257300"/>
                <a:ext cx="2209800" cy="129112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5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TMD and Single Spin </a:t>
            </a:r>
            <a:r>
              <a:rPr lang="it-IT" dirty="0" err="1" smtClean="0"/>
              <a:t>Asymmetries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28700"/>
            <a:ext cx="5458239" cy="396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2" y="266702"/>
            <a:ext cx="8363857" cy="392907"/>
          </a:xfrm>
        </p:spPr>
        <p:txBody>
          <a:bodyPr/>
          <a:lstStyle/>
          <a:p>
            <a:r>
              <a:rPr lang="fr-FR" sz="4400" dirty="0" err="1" smtClean="0">
                <a:solidFill>
                  <a:srgbClr val="FF0000"/>
                </a:solidFill>
              </a:rPr>
              <a:t>Sivers</a:t>
            </a:r>
            <a:r>
              <a:rPr lang="fr-FR" sz="4400" dirty="0" smtClean="0">
                <a:solidFill>
                  <a:srgbClr val="FF0000"/>
                </a:solidFill>
              </a:rPr>
              <a:t> </a:t>
            </a:r>
            <a:r>
              <a:rPr lang="fr-FR" sz="4400" dirty="0" err="1" smtClean="0">
                <a:solidFill>
                  <a:srgbClr val="FF0000"/>
                </a:solidFill>
              </a:rPr>
              <a:t>Asymmetry</a:t>
            </a:r>
            <a:endParaRPr lang="fr-FR" sz="4400" dirty="0">
              <a:solidFill>
                <a:srgbClr val="FF0000"/>
              </a:solidFill>
            </a:endParaRPr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10986"/>
              </p:ext>
            </p:extLst>
          </p:nvPr>
        </p:nvGraphicFramePr>
        <p:xfrm>
          <a:off x="2971803" y="1285876"/>
          <a:ext cx="2608263" cy="981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76" name="Equation" r:id="rId3" imgW="1320480" imgH="507960" progId="Equation.DSMT4">
                  <p:embed/>
                </p:oleObj>
              </mc:Choice>
              <mc:Fallback>
                <p:oleObj name="Equation" r:id="rId3" imgW="13204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3" y="1285876"/>
                        <a:ext cx="2608263" cy="98160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2" y="129874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2" y="9525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sz="1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8" y="1452638"/>
                <a:ext cx="2201451" cy="480966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349500"/>
              <a:ext cx="6096000" cy="2985262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2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The</a:t>
                          </a:r>
                          <a:r>
                            <a:rPr lang="en-US" sz="1600" baseline="0" dirty="0" smtClean="0"/>
                            <a:t> </a:t>
                          </a:r>
                          <a:r>
                            <a:rPr lang="en-US" sz="1600" baseline="0" dirty="0" err="1" smtClean="0"/>
                            <a:t>Sivers</a:t>
                          </a:r>
                          <a:r>
                            <a:rPr lang="en-US" sz="1600" baseline="0" dirty="0" smtClean="0"/>
                            <a:t> PDF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Sivers</a:t>
                          </a:r>
                          <a:r>
                            <a:rPr lang="en-US" sz="1600" baseline="0" dirty="0" smtClean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1993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</a:t>
                          </a:r>
                          <a:r>
                            <a:rPr lang="en-US" sz="1600" baseline="0" dirty="0" smtClean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for T</a:t>
                          </a:r>
                          <a:r>
                            <a:rPr lang="en-GB" sz="1600" baseline="0" dirty="0" smtClean="0"/>
                            <a:t> invariance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5948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S. Brodsky, Hwang and Schmidt </a:t>
                          </a:r>
                          <a:r>
                            <a:rPr lang="en-US" sz="1600" baseline="0" dirty="0" smtClean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 smtClean="0"/>
                            <a:t> may</a:t>
                          </a:r>
                          <a:r>
                            <a:rPr lang="en-GB" sz="1600" baseline="0" dirty="0" smtClean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due</a:t>
                          </a:r>
                          <a:r>
                            <a:rPr lang="en-GB" sz="1600" baseline="0" dirty="0" smtClean="0"/>
                            <a:t> to FSI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J. Collins shows</a:t>
                          </a:r>
                          <a:r>
                            <a:rPr lang="en-US" sz="1600" baseline="0" dirty="0" smtClean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HERMES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2008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COMPASS </a:t>
                          </a:r>
                          <a:r>
                            <a:rPr lang="en-US" sz="1600" baseline="0" dirty="0" smtClean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 smtClean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 smtClean="0"/>
                            <a:t> 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08197" r="-941" b="-74262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211667" r="-941" b="-655000"/>
                          </a:stretch>
                        </a:blipFill>
                      </a:tcPr>
                    </a:tc>
                  </a:tr>
                  <a:tr h="674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68468" r="-941" b="-2540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488525" r="-941" b="-362295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520290" r="-941" b="-220290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29412" r="-941" b="-123529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8841" r="-941" b="-217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46825"/>
            <a:ext cx="7464960" cy="460849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500" b="1" dirty="0" err="1">
                <a:solidFill>
                  <a:srgbClr val="FF0000"/>
                </a:solidFill>
              </a:rPr>
              <a:t>Sivers</a:t>
            </a:r>
            <a:r>
              <a:rPr lang="en-US" sz="2500" b="1" dirty="0">
                <a:solidFill>
                  <a:srgbClr val="FF0000"/>
                </a:solidFill>
              </a:rPr>
              <a:t> asymmetry on deuteron</a:t>
            </a:r>
            <a:endParaRPr lang="it-IT" sz="2500" b="1" dirty="0">
              <a:solidFill>
                <a:srgbClr val="FF0000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88162" y="763110"/>
            <a:ext cx="3693189" cy="33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it-IT" i="1" dirty="0" smtClean="0">
                <a:solidFill>
                  <a:srgbClr val="003399"/>
                </a:solidFill>
              </a:rPr>
              <a:t>PLB 673 (2009) 127</a:t>
            </a:r>
            <a:endParaRPr lang="en-US" sz="1600" b="1" i="1" dirty="0">
              <a:solidFill>
                <a:srgbClr val="003399"/>
              </a:solidFill>
            </a:endParaRP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5173200" y="1460504"/>
            <a:ext cx="3532268" cy="576061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xtLst/>
        </p:spPr>
        <p:txBody>
          <a:bodyPr lIns="91420" tIns="45711" rIns="91420" bIns="45711"/>
          <a:lstStyle/>
          <a:p>
            <a:pPr marL="175683" indent="-175683" defTabSz="914414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00CC"/>
                </a:solidFill>
              </a:rPr>
              <a:t>understood  as  </a:t>
            </a:r>
          </a:p>
          <a:p>
            <a:pPr defTabSz="914414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00CC"/>
                </a:solidFill>
              </a:rPr>
              <a:t>                  u – d cancellation</a:t>
            </a:r>
          </a:p>
        </p:txBody>
      </p:sp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6" y="1968504"/>
            <a:ext cx="8156160" cy="282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1" y="4953000"/>
                <a:ext cx="1618968" cy="400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  <m:sup>
                          <m:r>
                            <a:rPr lang="en-GB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p>
                      </m:sSubSup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43600"/>
                <a:ext cx="1618969" cy="400944"/>
              </a:xfrm>
              <a:prstGeom prst="rect">
                <a:avLst/>
              </a:prstGeom>
              <a:blipFill rotWithShape="1"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409073"/>
            <a:ext cx="559428" cy="5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/>
              <a:t>Sivers</a:t>
            </a:r>
            <a:r>
              <a:rPr lang="en-US" sz="2400" b="1" dirty="0"/>
              <a:t> asymmetry on deuteron and proton for </a:t>
            </a:r>
            <a:r>
              <a:rPr lang="en-US" sz="2400" b="1" dirty="0" smtClean="0"/>
              <a:t>Gluons</a:t>
            </a:r>
            <a:endParaRPr lang="it-IT" sz="2400" dirty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2100"/>
            <a:ext cx="4346104" cy="368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4729"/>
            <a:ext cx="722383" cy="722383"/>
          </a:xfrm>
          <a:prstGeom prst="rect">
            <a:avLst/>
          </a:prstGeom>
        </p:spPr>
      </p:pic>
      <p:sp>
        <p:nvSpPr>
          <p:cNvPr id="4" name="AutoShape 2" descr="http://wwwcompass.cern.ch/compass/results/2015/february_sivers_gluon/gluon_sivers_final_proton.png"/>
          <p:cNvSpPr>
            <a:spLocks noChangeAspect="1" noChangeArrowheads="1"/>
          </p:cNvSpPr>
          <p:nvPr/>
        </p:nvSpPr>
        <p:spPr bwMode="auto">
          <a:xfrm>
            <a:off x="-566808" y="-216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66672"/>
            <a:ext cx="3886200" cy="371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-4053"/>
            <a:ext cx="9220200" cy="951178"/>
          </a:xfrm>
        </p:spPr>
        <p:txBody>
          <a:bodyPr/>
          <a:lstStyle/>
          <a:p>
            <a:r>
              <a:rPr lang="en-US" sz="4400" b="1" dirty="0" err="1">
                <a:solidFill>
                  <a:srgbClr val="FF0000"/>
                </a:solidFill>
              </a:rPr>
              <a:t>Sivers</a:t>
            </a:r>
            <a:r>
              <a:rPr lang="en-US" sz="4400" b="1" dirty="0">
                <a:solidFill>
                  <a:srgbClr val="FF0000"/>
                </a:solidFill>
              </a:rPr>
              <a:t> asymmetry on </a:t>
            </a:r>
            <a:r>
              <a:rPr lang="en-US" sz="4400" b="1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2363"/>
          <a:stretch/>
        </p:blipFill>
        <p:spPr bwMode="auto">
          <a:xfrm>
            <a:off x="528393" y="1437846"/>
            <a:ext cx="6981120" cy="387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54428" y="1083390"/>
            <a:ext cx="6379028" cy="460848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b="1" dirty="0">
                <a:solidFill>
                  <a:srgbClr val="FF0000"/>
                </a:solidFill>
              </a:rPr>
              <a:t> (and </a:t>
            </a:r>
            <a:r>
              <a:rPr lang="en-US" b="1" dirty="0" err="1">
                <a:solidFill>
                  <a:srgbClr val="FF0000"/>
                </a:solidFill>
              </a:rPr>
              <a:t>kaons</a:t>
            </a:r>
            <a:r>
              <a:rPr lang="en-US" b="1" dirty="0" smtClean="0">
                <a:solidFill>
                  <a:srgbClr val="FF0000"/>
                </a:solidFill>
              </a:rPr>
              <a:t>), </a:t>
            </a:r>
            <a:r>
              <a:rPr lang="en-US" b="1" dirty="0" smtClean="0">
                <a:solidFill>
                  <a:srgbClr val="00B050"/>
                </a:solidFill>
              </a:rPr>
              <a:t>HERMES and COMPASS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1500" i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92" y="1866903"/>
            <a:ext cx="1215210" cy="10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87" y="3377605"/>
            <a:ext cx="1089311" cy="123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5400" y="2801408"/>
            <a:ext cx="6160304" cy="5761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smaller </a:t>
            </a:r>
            <a:r>
              <a:rPr lang="en-US" sz="1600" dirty="0">
                <a:solidFill>
                  <a:srgbClr val="FF0000"/>
                </a:solidFill>
              </a:rPr>
              <a:t>values measured by </a:t>
            </a:r>
            <a:r>
              <a:rPr lang="en-US" sz="1600" dirty="0" smtClean="0">
                <a:solidFill>
                  <a:srgbClr val="FF0000"/>
                </a:solidFill>
              </a:rPr>
              <a:t>COMPASS with respect to HERMES;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same indication for K+</a:t>
            </a:r>
          </a:p>
        </p:txBody>
      </p:sp>
    </p:spTree>
    <p:extLst>
      <p:ext uri="{BB962C8B-B14F-4D97-AF65-F5344CB8AC3E}">
        <p14:creationId xmlns:p14="http://schemas.microsoft.com/office/powerpoint/2010/main" val="39305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57" y="3476663"/>
            <a:ext cx="5359300" cy="22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26"/>
          <p:cNvSpPr>
            <a:spLocks/>
          </p:cNvSpPr>
          <p:nvPr/>
        </p:nvSpPr>
        <p:spPr bwMode="auto">
          <a:xfrm>
            <a:off x="1446344" y="201965"/>
            <a:ext cx="7011857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89953" tIns="46776" rIns="89953" bIns="46776" anchor="ctr">
            <a:spAutoFit/>
          </a:bodyPr>
          <a:lstStyle/>
          <a:p>
            <a:pPr defTabSz="914414"/>
            <a:r>
              <a:rPr lang="en-US" sz="2500" b="1" dirty="0" err="1">
                <a:solidFill>
                  <a:srgbClr val="006600"/>
                </a:solidFill>
              </a:rPr>
              <a:t>Sivers</a:t>
            </a:r>
            <a:r>
              <a:rPr lang="en-US" sz="2500" b="1" dirty="0">
                <a:solidFill>
                  <a:srgbClr val="006600"/>
                </a:solidFill>
              </a:rPr>
              <a:t> asymmetry 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195785" y="726079"/>
            <a:ext cx="5849280" cy="3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hadrons, 2010 data   </a:t>
            </a:r>
            <a:r>
              <a:rPr lang="en-US" b="1" dirty="0">
                <a:solidFill>
                  <a:srgbClr val="006600"/>
                </a:solidFill>
              </a:rPr>
              <a:t>-  Q</a:t>
            </a:r>
            <a:r>
              <a:rPr lang="en-US" b="1" baseline="30000" dirty="0">
                <a:solidFill>
                  <a:srgbClr val="006600"/>
                </a:solidFill>
              </a:rPr>
              <a:t>2</a:t>
            </a:r>
            <a:r>
              <a:rPr lang="en-US" b="1" dirty="0">
                <a:solidFill>
                  <a:srgbClr val="006600"/>
                </a:solidFill>
              </a:rPr>
              <a:t> evolution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446343" y="985307"/>
            <a:ext cx="7810562" cy="86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6600"/>
                </a:solidFill>
              </a:rPr>
              <a:t>comparison with </a:t>
            </a:r>
          </a:p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006666"/>
                </a:solidFill>
              </a:rPr>
              <a:t>S. M. </a:t>
            </a:r>
            <a:r>
              <a:rPr lang="en-US" sz="1600" b="1" dirty="0" err="1">
                <a:solidFill>
                  <a:srgbClr val="006666"/>
                </a:solidFill>
              </a:rPr>
              <a:t>Aybat</a:t>
            </a:r>
            <a:r>
              <a:rPr lang="en-US" sz="1600" b="1" dirty="0">
                <a:solidFill>
                  <a:srgbClr val="006666"/>
                </a:solidFill>
              </a:rPr>
              <a:t>, A. </a:t>
            </a:r>
            <a:r>
              <a:rPr lang="en-US" sz="1600" b="1" dirty="0" err="1">
                <a:solidFill>
                  <a:srgbClr val="006666"/>
                </a:solidFill>
              </a:rPr>
              <a:t>Prokudin</a:t>
            </a:r>
            <a:r>
              <a:rPr lang="en-US" sz="1600" b="1" dirty="0">
                <a:solidFill>
                  <a:srgbClr val="006666"/>
                </a:solidFill>
              </a:rPr>
              <a:t> and T. C. Rogers calculations</a:t>
            </a:r>
            <a:r>
              <a:rPr lang="en-US" sz="1600" b="1" dirty="0">
                <a:solidFill>
                  <a:srgbClr val="000099"/>
                </a:solidFill>
              </a:rPr>
              <a:t>  </a:t>
            </a:r>
            <a:r>
              <a:rPr lang="en-US" sz="1500" dirty="0">
                <a:solidFill>
                  <a:srgbClr val="006666"/>
                </a:solidFill>
              </a:rPr>
              <a:t>PRL 108 (2012) 242003</a:t>
            </a:r>
            <a:endParaRPr lang="el-GR" sz="1600" b="1" i="1" baseline="-25000" dirty="0">
              <a:solidFill>
                <a:srgbClr val="006666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4060" y="270509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 TMD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evolution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096" y="2736620"/>
            <a:ext cx="1155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with TMD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evolution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239212"/>
              </p:ext>
            </p:extLst>
          </p:nvPr>
        </p:nvGraphicFramePr>
        <p:xfrm>
          <a:off x="631831" y="1743741"/>
          <a:ext cx="2573574" cy="173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2" r:id="rId5" imgW="8863200" imgH="5968080" progId="">
                  <p:embed/>
                </p:oleObj>
              </mc:Choice>
              <mc:Fallback>
                <p:oleObj r:id="rId5" imgW="8863200" imgH="5968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1831" y="1743741"/>
                        <a:ext cx="2573574" cy="1732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181653"/>
              </p:ext>
            </p:extLst>
          </p:nvPr>
        </p:nvGraphicFramePr>
        <p:xfrm>
          <a:off x="631831" y="3547414"/>
          <a:ext cx="2573574" cy="184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3" r:id="rId7" imgW="8558640" imgH="6120360" progId="">
                  <p:embed/>
                </p:oleObj>
              </mc:Choice>
              <mc:Fallback>
                <p:oleObj r:id="rId7" imgW="8558640" imgH="6120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1831" y="3547414"/>
                        <a:ext cx="2573574" cy="184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33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Chromodynamic</a:t>
            </a:r>
            <a:r>
              <a:rPr lang="it-IT" b="1" dirty="0"/>
              <a:t> </a:t>
            </a:r>
            <a:r>
              <a:rPr lang="it-IT" b="1" dirty="0" err="1"/>
              <a:t>lensing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028700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Use SIDIS 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Sivers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</a:rPr>
              <a:t>asymmetry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data 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to 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constrain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</a:rPr>
              <a:t>shape</a:t>
            </a:r>
            <a:endParaRPr lang="it-IT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Use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anomalous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magnetic</a:t>
            </a:r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moments</a:t>
            </a:r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constrain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integral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5410" y="1844633"/>
                <a:ext cx="3617722" cy="345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it-IT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d>
                            <m:dPr>
                              <m:ctrlPr>
                                <a:rPr lang="it-IT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,0,0,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10" y="1844633"/>
                <a:ext cx="3617722" cy="345479"/>
              </a:xfrm>
              <a:prstGeom prst="rect">
                <a:avLst/>
              </a:prstGeom>
              <a:blipFill rotWithShape="0">
                <a:blip r:embed="rId3"/>
                <a:stretch>
                  <a:fillRect l="-1684" b="-267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4122" y="2337883"/>
                <a:ext cx="40909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Lensing </a:t>
                </a:r>
                <a:r>
                  <a:rPr lang="it-IT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function</a:t>
                </a:r>
                <a:r>
                  <a:rPr lang="it-IT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(from </a:t>
                </a:r>
                <a:r>
                  <a:rPr lang="it-IT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Burkart</a:t>
                </a:r>
                <a:r>
                  <a:rPr lang="it-IT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GPD </a:t>
                </a:r>
                <a:r>
                  <a:rPr lang="it-IT" dirty="0" err="1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related</a:t>
                </a:r>
                <a:r>
                  <a:rPr lang="it-IT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to quark </a:t>
                </a:r>
                <a:r>
                  <a:rPr lang="it-IT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O</a:t>
                </a:r>
                <a:r>
                  <a:rPr lang="it-IT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AM</a:t>
                </a:r>
                <a:endParaRPr lang="it-IT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22" y="2337883"/>
                <a:ext cx="4090928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5660" r="-745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409286"/>
              </p:ext>
            </p:extLst>
          </p:nvPr>
        </p:nvGraphicFramePr>
        <p:xfrm>
          <a:off x="6553201" y="928074"/>
          <a:ext cx="2590190" cy="4342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4" r:id="rId5" imgW="5891760" imgH="9879120" progId="">
                  <p:embed/>
                </p:oleObj>
              </mc:Choice>
              <mc:Fallback>
                <p:oleObj r:id="rId5" imgW="5891760" imgH="9879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3201" y="928074"/>
                        <a:ext cx="2590190" cy="4342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88999" y="3238500"/>
                <a:ext cx="5739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CMR10"/>
                  </a:rPr>
                  <a:t>-</a:t>
                </a:r>
                <a:r>
                  <a:rPr lang="en-US" dirty="0" err="1">
                    <a:solidFill>
                      <a:srgbClr val="00B050"/>
                    </a:solidFill>
                    <a:latin typeface="CMR10"/>
                  </a:rPr>
                  <a:t>th</a:t>
                </a:r>
                <a:r>
                  <a:rPr lang="en-US" dirty="0">
                    <a:solidFill>
                      <a:srgbClr val="00B050"/>
                    </a:solidFill>
                    <a:latin typeface="CMR10"/>
                  </a:rPr>
                  <a:t> moment of a TMD with </a:t>
                </a:r>
                <a:r>
                  <a:rPr lang="en-US" dirty="0" smtClean="0">
                    <a:solidFill>
                      <a:srgbClr val="00B050"/>
                    </a:solidFill>
                    <a:latin typeface="CMR10"/>
                  </a:rPr>
                  <a:t>respect </a:t>
                </a:r>
                <a:r>
                  <a:rPr lang="it-IT" dirty="0" smtClean="0">
                    <a:solidFill>
                      <a:srgbClr val="00B050"/>
                    </a:solidFill>
                    <a:latin typeface="CMR10"/>
                  </a:rPr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it-IT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99" y="3238500"/>
                <a:ext cx="5739384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" y="3753581"/>
                <a:ext cx="4982518" cy="75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it-IT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d>
                            <m:dPr>
                              <m:ctrlPr>
                                <a:rPr lang="it-IT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dirty="0" smtClean="0">
                                          <a:solidFill>
                                            <a:schemeClr val="bg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i="1" dirty="0" smtClean="0">
                                              <a:solidFill>
                                                <a:schemeClr val="bg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bg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i="1" dirty="0" smtClean="0">
                                              <a:solidFill>
                                                <a:schemeClr val="bg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  <m:sup>
                                          <m:r>
                                            <a:rPr lang="en-US" b="0" i="1" dirty="0" smtClean="0">
                                              <a:solidFill>
                                                <a:schemeClr val="bg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b="0" i="1" dirty="0" smtClean="0">
                                          <a:solidFill>
                                            <a:schemeClr val="bg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bg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bg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p>
                                          <m:r>
                                            <a:rPr lang="en-US" b="0" i="1" dirty="0" smtClean="0">
                                              <a:solidFill>
                                                <a:schemeClr val="bg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it-IT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it-IT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 dirty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dirty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i="1" dirty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753581"/>
                <a:ext cx="4982518" cy="7579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7400" y="1358404"/>
            <a:ext cx="580802" cy="16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14"/>
            <a:r>
              <a:rPr lang="en-US" b="1" dirty="0" err="1" smtClean="0"/>
              <a:t>Sivers</a:t>
            </a:r>
            <a:r>
              <a:rPr lang="en-US" b="1" dirty="0" smtClean="0"/>
              <a:t> </a:t>
            </a:r>
            <a:r>
              <a:rPr lang="en-US" b="1" dirty="0"/>
              <a:t>asymmetry </a:t>
            </a:r>
            <a:r>
              <a:rPr lang="en-US" b="1" dirty="0">
                <a:solidFill>
                  <a:srgbClr val="000099"/>
                </a:solidFill>
              </a:rPr>
              <a:t>on </a:t>
            </a:r>
            <a:r>
              <a:rPr lang="en-US" b="1" dirty="0" smtClean="0"/>
              <a:t>neutron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55" y="952500"/>
            <a:ext cx="524039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98757"/>
            <a:ext cx="304564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507645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JLab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Hall A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666225" y="1018162"/>
            <a:ext cx="5414545" cy="1828800"/>
          </a:xfrm>
          <a:prstGeom prst="rect">
            <a:avLst/>
          </a:prstGeom>
          <a:solidFill>
            <a:srgbClr val="FFC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79512" y="2402637"/>
            <a:ext cx="4392488" cy="11826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80968" y="4"/>
            <a:ext cx="7173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of universality</a:t>
            </a:r>
            <a:endParaRPr lang="en-GB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0607" y="903894"/>
            <a:ext cx="6495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T-odd character of the Boer-Mulders and </a:t>
            </a:r>
            <a:r>
              <a:rPr lang="en-GB" sz="20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Sivers</a:t>
            </a:r>
            <a:r>
              <a:rPr lang="en-GB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functions </a:t>
            </a: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40395"/>
              </p:ext>
            </p:extLst>
          </p:nvPr>
        </p:nvGraphicFramePr>
        <p:xfrm>
          <a:off x="1825308" y="4876996"/>
          <a:ext cx="3106737" cy="44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47" name="Equation" r:id="rId3" imgW="1104840" imgH="190440" progId="Equation.3">
                  <p:embed/>
                </p:oleObj>
              </mc:Choice>
              <mc:Fallback>
                <p:oleObj name="Equation" r:id="rId3" imgW="11048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308" y="4876996"/>
                        <a:ext cx="3106737" cy="445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903218"/>
              </p:ext>
            </p:extLst>
          </p:nvPr>
        </p:nvGraphicFramePr>
        <p:xfrm>
          <a:off x="1887220" y="4220830"/>
          <a:ext cx="2963863" cy="44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48" name="Equation" r:id="rId5" imgW="1054080" imgH="190440" progId="Equation.3">
                  <p:embed/>
                </p:oleObj>
              </mc:Choice>
              <mc:Fallback>
                <p:oleObj name="Equation" r:id="rId5" imgW="10540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220" y="4220830"/>
                        <a:ext cx="2963863" cy="4471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819398" y="4117642"/>
            <a:ext cx="3096345" cy="59531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819396" y="4832022"/>
            <a:ext cx="3096344" cy="595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238114" y="4645166"/>
            <a:ext cx="14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Boer-Mulders</a:t>
            </a:r>
            <a:endParaRPr lang="en-GB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38586" y="4983084"/>
            <a:ext cx="7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Sivers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11560" y="1291035"/>
            <a:ext cx="748883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In order not vanish by time-reversal invariance T-odd SSA require an interaction phase generated by a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rescattering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of the struck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parton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in the field of the hadron remnant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891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4" y="2605562"/>
            <a:ext cx="4191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513" y="2954656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SIDIS</a:t>
            </a:r>
            <a:endParaRPr lang="en-GB" b="1" dirty="0"/>
          </a:p>
        </p:txBody>
      </p:sp>
      <p:pic>
        <p:nvPicPr>
          <p:cNvPr id="206892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02637"/>
            <a:ext cx="4305300" cy="1182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0392" y="2454902"/>
            <a:ext cx="864096" cy="66781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9512" y="2402637"/>
            <a:ext cx="4392488" cy="11826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884657" y="2137420"/>
            <a:ext cx="158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50"/>
                </a:solidFill>
              </a:rPr>
              <a:t>Time reversal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1" y="3697598"/>
            <a:ext cx="8580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these functions are process dependent, they change sign to provide  the gauge invariance</a:t>
            </a:r>
          </a:p>
          <a:p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3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Sivers</a:t>
            </a:r>
            <a:r>
              <a:rPr lang="en-US" sz="2400" dirty="0" smtClean="0"/>
              <a:t> asymmetry on proton. Multidimensional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647700"/>
                <a:ext cx="8382000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First ever extraction 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of TSAs within such a Multi-D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approach</a:t>
                </a:r>
                <a:r>
                  <a:rPr lang="it-IT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47700"/>
                <a:ext cx="8382000" cy="404983"/>
              </a:xfrm>
              <a:prstGeom prst="rect">
                <a:avLst/>
              </a:prstGeom>
              <a:blipFill rotWithShape="0">
                <a:blip r:embed="rId3"/>
                <a:stretch>
                  <a:fillRect l="-582" t="-2985" b="-179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29124"/>
            <a:ext cx="8372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1043844"/>
            <a:ext cx="2719948" cy="1644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3795353"/>
            <a:ext cx="2719948" cy="1644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1" y="29337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DY RUN STARTING!!!</a:t>
            </a:r>
            <a:endParaRPr lang="en-US" b="1" u="sng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" y="1055548"/>
            <a:ext cx="6323126" cy="44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774792"/>
              </p:ext>
            </p:extLst>
          </p:nvPr>
        </p:nvGraphicFramePr>
        <p:xfrm>
          <a:off x="6781800" y="800100"/>
          <a:ext cx="2232742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1" r:id="rId3" imgW="6374520" imgH="4241160" progId="">
                  <p:embed/>
                </p:oleObj>
              </mc:Choice>
              <mc:Fallback>
                <p:oleObj r:id="rId3" imgW="6374520" imgH="4241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1800" y="800100"/>
                        <a:ext cx="2232742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>
                <a:cs typeface="Calibri" pitchFamily="34" charset="0"/>
              </a:rPr>
              <a:t>Importance of </a:t>
            </a:r>
            <a:r>
              <a:rPr lang="en-US" b="1" dirty="0" err="1">
                <a:cs typeface="Calibri" pitchFamily="34" charset="0"/>
              </a:rPr>
              <a:t>unpolarized</a:t>
            </a:r>
            <a:r>
              <a:rPr lang="en-US" b="1" dirty="0">
                <a:cs typeface="Calibri" pitchFamily="34" charset="0"/>
              </a:rPr>
              <a:t> SIDIS </a:t>
            </a:r>
            <a:br>
              <a:rPr lang="en-US" b="1" dirty="0">
                <a:cs typeface="Calibri" pitchFamily="34" charset="0"/>
              </a:rPr>
            </a:br>
            <a:r>
              <a:rPr lang="en-US" b="1" dirty="0">
                <a:cs typeface="Calibri" pitchFamily="34" charset="0"/>
              </a:rPr>
              <a:t>for TMDs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38115" indent="-238115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cross-section dependence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 results from:</a:t>
                </a:r>
              </a:p>
              <a:p>
                <a:pPr marL="1571562" lvl="1" indent="-238115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 of the quarks</a:t>
                </a:r>
              </a:p>
              <a:p>
                <a:pPr marL="1571562" lvl="1" indent="-23811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 generated in the quark fragmentation </a:t>
                </a:r>
                <a:endParaRPr lang="en-US" sz="1800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571562" lvl="1" indent="-238115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A Gaussian </a:t>
                </a:r>
                <a:r>
                  <a:rPr lang="en-US" sz="1800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ansatz</a:t>
                </a:r>
                <a:r>
                  <a:rPr lang="en-US" sz="18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leads to</a:t>
                </a:r>
              </a:p>
              <a:p>
                <a:pPr marL="1571562" lvl="1" indent="-23811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8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8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8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38115" indent="-238115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38115" indent="-238115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The azimuthal modulations in the </a:t>
                </a:r>
                <a:r>
                  <a:rPr lang="en-US" sz="1800" dirty="0" err="1">
                    <a:solidFill>
                      <a:schemeClr val="accent2">
                        <a:lumMod val="75000"/>
                      </a:schemeClr>
                    </a:solidFill>
                  </a:rPr>
                  <a:t>unpolarized</a:t>
                </a:r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 cross-sections comes from:</a:t>
                </a:r>
              </a:p>
              <a:p>
                <a:pPr marL="1568916" lvl="1" indent="-23547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 of the quarks</a:t>
                </a:r>
              </a:p>
              <a:p>
                <a:pPr marL="1568916" lvl="1" indent="-23547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The Boer-Mulders PDF </a:t>
                </a:r>
                <a:endParaRPr lang="en-GB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38115" indent="-238115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rgbClr val="C00000"/>
                    </a:solidFill>
                  </a:rPr>
                  <a:t>These are difficult measurements were one has to correct for the apparatus </a:t>
                </a:r>
                <a:r>
                  <a:rPr lang="en-US" sz="1800" dirty="0" smtClean="0">
                    <a:solidFill>
                      <a:srgbClr val="C00000"/>
                    </a:solidFill>
                  </a:rPr>
                  <a:t>acceptance</a:t>
                </a:r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655" t="-1000"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1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 smtClean="0"/>
                  <a:t>The (re)start: SSA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102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1260" y="876300"/>
                <a:ext cx="8380413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2400" dirty="0" smtClean="0"/>
                  <a:t>Huge</a:t>
                </a:r>
                <a:r>
                  <a:rPr lang="it-IT" sz="2400" dirty="0"/>
                  <a:t> </a:t>
                </a:r>
                <a:r>
                  <a:rPr lang="it-IT" sz="2400" b="1" i="1" dirty="0" smtClean="0"/>
                  <a:t>SSA </a:t>
                </a:r>
                <a:r>
                  <a:rPr lang="it-IT" sz="2400" dirty="0" smtClean="0"/>
                  <a:t>for </a:t>
                </a:r>
                <a:r>
                  <a:rPr lang="it-IT" sz="2400" b="1" i="1" dirty="0" err="1"/>
                  <a:t>forward</a:t>
                </a:r>
                <a:r>
                  <a:rPr lang="it-IT" sz="2400" b="1" i="1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 </a:t>
                </a:r>
                <a:r>
                  <a:rPr lang="it-IT" sz="2400" dirty="0" smtClean="0"/>
                  <a:t>production </a:t>
                </a:r>
                <a:r>
                  <a:rPr lang="it-IT" sz="2400" dirty="0" err="1" smtClean="0"/>
                  <a:t>measured</a:t>
                </a:r>
                <a:r>
                  <a:rPr lang="it-IT" sz="2400" dirty="0" smtClean="0"/>
                  <a:t> by E704 in 1991</a:t>
                </a:r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:endParaRPr lang="it-IT" sz="2400" dirty="0" smtClean="0"/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Beam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left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right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left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right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</m:den>
                    </m:f>
                  </m:oMath>
                </a14:m>
                <a:r>
                  <a:rPr lang="it-IT" sz="2400" dirty="0" smtClean="0"/>
                  <a:t>  </a:t>
                </a:r>
              </a:p>
              <a:p>
                <a:pPr marL="0" indent="0">
                  <a:buNone/>
                </a:pPr>
                <a:endParaRPr lang="it-IT" sz="1200" dirty="0" smtClean="0"/>
              </a:p>
              <a:p>
                <a:pPr marL="0" indent="0">
                  <a:buNone/>
                </a:pPr>
                <a:r>
                  <a:rPr lang="it-IT" sz="2400" dirty="0" smtClean="0"/>
                  <a:t>The </a:t>
                </a:r>
                <a:r>
                  <a:rPr lang="it-IT" sz="2400" dirty="0" err="1" smtClean="0"/>
                  <a:t>observable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is</a:t>
                </a:r>
                <a:r>
                  <a:rPr lang="it-IT" sz="2400" dirty="0" smtClean="0"/>
                  <a:t> </a:t>
                </a:r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beam</m:t>
                        </m:r>
                      </m:sub>
                    </m:sSub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beam</m:t>
                            </m:r>
                          </m:sub>
                        </m:s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sz="2400" dirty="0" smtClean="0"/>
                  <a:t>, </a:t>
                </a:r>
                <a:r>
                  <a:rPr lang="it-IT" sz="2400" dirty="0" err="1" smtClean="0"/>
                  <a:t>odd</a:t>
                </a:r>
                <a:r>
                  <a:rPr lang="it-IT" sz="2400" dirty="0" smtClean="0"/>
                  <a:t> under na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ïve time </a:t>
                </a:r>
                <a:r>
                  <a:rPr lang="it-IT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reversal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(time </a:t>
                </a:r>
                <a:r>
                  <a:rPr lang="it-IT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reversal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without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interchange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initial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it-IT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final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it-IT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it-IT" sz="2400" dirty="0" smtClean="0"/>
                  <a:t>	</a:t>
                </a:r>
                <a:endParaRPr lang="it-IT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1260" y="876300"/>
                <a:ext cx="8380413" cy="4267200"/>
              </a:xfrm>
              <a:blipFill rotWithShape="0">
                <a:blip r:embed="rId4"/>
                <a:stretch>
                  <a:fillRect l="-1164" t="-1571" b="-9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0" y="1670304"/>
            <a:ext cx="3810000" cy="1178278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633337"/>
              </p:ext>
            </p:extLst>
          </p:nvPr>
        </p:nvGraphicFramePr>
        <p:xfrm>
          <a:off x="5257800" y="1409700"/>
          <a:ext cx="3055382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6" r:id="rId6" imgW="10234800" imgH="9955440" progId="">
                  <p:embed/>
                </p:oleObj>
              </mc:Choice>
              <mc:Fallback>
                <p:oleObj r:id="rId6" imgW="10234800" imgH="9955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7800" y="1409700"/>
                        <a:ext cx="3055382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81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76"/>
              <p:cNvSpPr>
                <a:spLocks noChangeArrowheads="1"/>
              </p:cNvSpPr>
              <p:nvPr/>
            </p:nvSpPr>
            <p:spPr bwMode="auto">
              <a:xfrm>
                <a:off x="1524000" y="127000"/>
                <a:ext cx="6667500" cy="69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vl="0"/>
                <a:r>
                  <a:rPr lang="en-US" sz="3000" b="1" dirty="0">
                    <a:solidFill>
                      <a:srgbClr val="FF0000"/>
                    </a:solidFill>
                    <a:latin typeface="+mj-lt"/>
                    <a:cs typeface="Calibri" pitchFamily="34" charset="0"/>
                  </a:rPr>
                  <a:t>X-section dep.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Calibri" pitchFamily="34" charset="0"/>
                          </a:rPr>
                          <m:t>𝒑</m:t>
                        </m:r>
                      </m:e>
                      <m:sub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Calibri" pitchFamily="34" charset="0"/>
                          </a:rPr>
                          <m:t>𝑻</m:t>
                        </m:r>
                      </m:sub>
                      <m:sup>
                        <m:r>
                          <a:rPr lang="en-US" sz="3000" b="1" i="1">
                            <a:solidFill>
                              <a:srgbClr val="FF0000"/>
                            </a:solidFill>
                            <a:latin typeface="Cambria Math"/>
                            <a:cs typeface="Calibri" pitchFamily="34" charset="0"/>
                          </a:rPr>
                          <m:t>𝒉</m:t>
                        </m:r>
                      </m:sup>
                    </m:sSubSup>
                  </m:oMath>
                </a14:m>
                <a:endParaRPr lang="fr-FR" sz="3000" b="1" dirty="0">
                  <a:solidFill>
                    <a:srgbClr val="FF0000"/>
                  </a:solidFill>
                  <a:latin typeface="+mj-lt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9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52400"/>
                <a:ext cx="8001000" cy="838200"/>
              </a:xfrm>
              <a:prstGeom prst="rect">
                <a:avLst/>
              </a:prstGeom>
              <a:blipFill rotWithShape="1">
                <a:blip r:embed="rId2"/>
                <a:stretch>
                  <a:fillRect l="-2285" b="-18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38" y="825500"/>
            <a:ext cx="3337662" cy="198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016000"/>
            <a:ext cx="6146255" cy="43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4" y="1015999"/>
            <a:ext cx="6372103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8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3" name="AutoShape 2" descr="http://wwwcompass.cern.ch/compass/results/2014/september_pT_dep_multiplicities/Mhpm_FR2_wsys_allpt_z1.png"/>
          <p:cNvSpPr>
            <a:spLocks noChangeAspect="1" noChangeArrowheads="1"/>
          </p:cNvSpPr>
          <p:nvPr/>
        </p:nvSpPr>
        <p:spPr bwMode="auto">
          <a:xfrm>
            <a:off x="155575" y="-3398838"/>
            <a:ext cx="7258050" cy="70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" y="723900"/>
            <a:ext cx="4680719" cy="456481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436249"/>
              </p:ext>
            </p:extLst>
          </p:nvPr>
        </p:nvGraphicFramePr>
        <p:xfrm>
          <a:off x="5867400" y="10783"/>
          <a:ext cx="2565206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8" r:id="rId4" imgW="6221880" imgH="6653880" progId="">
                  <p:embed/>
                </p:oleObj>
              </mc:Choice>
              <mc:Fallback>
                <p:oleObj r:id="rId4" imgW="6221880" imgH="6653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400" y="10783"/>
                        <a:ext cx="2565206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420009"/>
              </p:ext>
            </p:extLst>
          </p:nvPr>
        </p:nvGraphicFramePr>
        <p:xfrm>
          <a:off x="5867400" y="2764766"/>
          <a:ext cx="2962275" cy="2951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9" r:id="rId6" imgW="7288560" imgH="7263360" progId="">
                  <p:embed/>
                </p:oleObj>
              </mc:Choice>
              <mc:Fallback>
                <p:oleObj r:id="rId6" imgW="7288560" imgH="7263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7400" y="2764766"/>
                        <a:ext cx="2962275" cy="2951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537563"/>
              </p:ext>
            </p:extLst>
          </p:nvPr>
        </p:nvGraphicFramePr>
        <p:xfrm>
          <a:off x="5410200" y="5501351"/>
          <a:ext cx="2003425" cy="226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10" r:id="rId8" imgW="4037760" imgH="456840" progId="">
                  <p:embed/>
                </p:oleObj>
              </mc:Choice>
              <mc:Fallback>
                <p:oleObj r:id="rId8" imgW="4037760" imgH="456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10200" y="5501351"/>
                        <a:ext cx="2003425" cy="226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83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1651000" y="9331"/>
            <a:ext cx="7650427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2667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</a:rPr>
              <a:t>Boer-Mulders</a:t>
            </a:r>
            <a:r>
              <a:rPr lang="en-US" sz="2667" b="1" dirty="0">
                <a:solidFill>
                  <a:srgbClr val="FF0000"/>
                </a:solidFill>
                <a:cs typeface="Calibri" pitchFamily="34" charset="0"/>
              </a:rPr>
              <a:t> and Cahn </a:t>
            </a:r>
            <a:r>
              <a:rPr lang="en-US" sz="2667" b="1" dirty="0" smtClean="0">
                <a:solidFill>
                  <a:srgbClr val="FF0000"/>
                </a:solidFill>
                <a:cs typeface="Calibri" pitchFamily="34" charset="0"/>
              </a:rPr>
              <a:t>effects, a reminder</a:t>
            </a:r>
            <a:endParaRPr lang="fr-FR" sz="2667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388354"/>
              </p:ext>
            </p:extLst>
          </p:nvPr>
        </p:nvGraphicFramePr>
        <p:xfrm>
          <a:off x="1808163" y="825500"/>
          <a:ext cx="55260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6" r:id="rId3" imgW="14018760" imgH="10310760" progId="">
                  <p:embed/>
                </p:oleObj>
              </mc:Choice>
              <mc:Fallback>
                <p:oleObj r:id="rId3" imgW="14018760" imgH="10310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8163" y="825500"/>
                        <a:ext cx="55260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72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1651000" y="9331"/>
            <a:ext cx="7650427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2667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</a:rPr>
              <a:t>Boer-Mulders</a:t>
            </a:r>
            <a:r>
              <a:rPr lang="en-US" sz="2667" b="1" dirty="0">
                <a:solidFill>
                  <a:srgbClr val="FF0000"/>
                </a:solidFill>
                <a:cs typeface="Calibri" pitchFamily="34" charset="0"/>
              </a:rPr>
              <a:t> and Cahn effects</a:t>
            </a:r>
            <a:endParaRPr lang="fr-FR" sz="2667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704142"/>
              </p:ext>
            </p:extLst>
          </p:nvPr>
        </p:nvGraphicFramePr>
        <p:xfrm>
          <a:off x="381000" y="495300"/>
          <a:ext cx="3938976" cy="4979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6" r:id="rId3" imgW="9523800" imgH="12038040" progId="">
                  <p:embed/>
                </p:oleObj>
              </mc:Choice>
              <mc:Fallback>
                <p:oleObj r:id="rId3" imgW="9523800" imgH="12038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495300"/>
                        <a:ext cx="3938976" cy="4979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678879"/>
              </p:ext>
            </p:extLst>
          </p:nvPr>
        </p:nvGraphicFramePr>
        <p:xfrm>
          <a:off x="5029200" y="495300"/>
          <a:ext cx="3858932" cy="498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7" r:id="rId5" imgW="9421920" imgH="12164760" progId="">
                  <p:embed/>
                </p:oleObj>
              </mc:Choice>
              <mc:Fallback>
                <p:oleObj r:id="rId5" imgW="9421920" imgH="12164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9200" y="495300"/>
                        <a:ext cx="3858932" cy="4981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7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(?)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lot of data on the shelf being used;</a:t>
            </a:r>
          </a:p>
          <a:p>
            <a:r>
              <a:rPr lang="en-US" dirty="0" smtClean="0"/>
              <a:t>New PP results from RHIC </a:t>
            </a:r>
          </a:p>
          <a:p>
            <a:r>
              <a:rPr lang="en-US" dirty="0" smtClean="0"/>
              <a:t>SIDIS results will continue to come in the future both from COMPASS and from JLAB12;</a:t>
            </a:r>
          </a:p>
          <a:p>
            <a:r>
              <a:rPr lang="en-US" dirty="0" smtClean="0"/>
              <a:t>In the near future COMPASS will provide first polarized DY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 err="1" smtClean="0"/>
              <a:t>Whats</a:t>
            </a:r>
            <a:r>
              <a:rPr lang="en-US" dirty="0" smtClean="0"/>
              <a:t> NEXT?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0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Theory</a:t>
            </a:r>
            <a:r>
              <a:rPr lang="it-IT" dirty="0" smtClean="0"/>
              <a:t> side, a </a:t>
            </a:r>
            <a:r>
              <a:rPr lang="it-IT" dirty="0" err="1" smtClean="0"/>
              <a:t>suggestion</a:t>
            </a:r>
            <a:endParaRPr lang="it-IT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181100"/>
            <a:ext cx="8380413" cy="4267200"/>
          </a:xfrm>
          <a:prstGeom prst="rect">
            <a:avLst/>
          </a:prstGeom>
        </p:spPr>
        <p:txBody>
          <a:bodyPr/>
          <a:lstStyle>
            <a:lvl1pPr marL="341313" indent="-341313" algn="l" defTabSz="457200" rtl="0" eaLnBrk="0" fontAlgn="base" hangingPunct="0">
              <a:lnSpc>
                <a:spcPct val="101000"/>
              </a:lnSpc>
              <a:spcBef>
                <a:spcPts val="70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1000"/>
              </a:lnSpc>
              <a:spcBef>
                <a:spcPts val="650"/>
              </a:spcBef>
              <a:spcAft>
                <a:spcPct val="0"/>
              </a:spcAft>
              <a:buClr>
                <a:srgbClr val="CCCC99"/>
              </a:buClr>
              <a:buSzPct val="75000"/>
              <a:buFont typeface="Wingdings" pitchFamily="2" charset="2"/>
              <a:buChar char="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lnSpc>
                <a:spcPct val="101000"/>
              </a:lnSpc>
              <a:spcBef>
                <a:spcPts val="575"/>
              </a:spcBef>
              <a:spcAft>
                <a:spcPct val="0"/>
              </a:spcAft>
              <a:buClr>
                <a:srgbClr val="B2B2B2"/>
              </a:buClr>
              <a:buSzPct val="55000"/>
              <a:buFont typeface="Wingdings" pitchFamily="2" charset="2"/>
              <a:buChar char=""/>
              <a:defRPr sz="2300">
                <a:solidFill>
                  <a:srgbClr val="000000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fontAlgn="base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CCCC99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The amount of data is rapidly increasing;</a:t>
            </a:r>
          </a:p>
          <a:p>
            <a:r>
              <a:rPr lang="en-US" sz="2400" kern="0" dirty="0" smtClean="0"/>
              <a:t>The phenomenological analysis of </a:t>
            </a:r>
            <a:r>
              <a:rPr lang="en-US" sz="2400" kern="0" dirty="0" smtClean="0"/>
              <a:t>Collins/</a:t>
            </a:r>
            <a:r>
              <a:rPr lang="en-US" sz="2400" kern="0" dirty="0" err="1" smtClean="0"/>
              <a:t>Sivers</a:t>
            </a:r>
            <a:r>
              <a:rPr lang="en-US" sz="2400" kern="0" dirty="0" smtClean="0"/>
              <a:t>/</a:t>
            </a:r>
            <a:r>
              <a:rPr lang="en-US" sz="2400" kern="0" dirty="0" err="1" smtClean="0"/>
              <a:t>Unpolarised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Asyms</a:t>
            </a:r>
            <a:r>
              <a:rPr lang="en-US" sz="2400" kern="0" dirty="0" smtClean="0"/>
              <a:t>…is </a:t>
            </a:r>
            <a:r>
              <a:rPr lang="en-US" sz="2400" kern="0" dirty="0" smtClean="0"/>
              <a:t>helping to get insight on the </a:t>
            </a:r>
            <a:r>
              <a:rPr lang="en-US" sz="2400" kern="0" dirty="0" smtClean="0"/>
              <a:t>mechanisms</a:t>
            </a:r>
          </a:p>
          <a:p>
            <a:r>
              <a:rPr lang="en-US" sz="2400" kern="0" dirty="0" smtClean="0"/>
              <a:t>We have strong groups of IT theorists leading the field</a:t>
            </a:r>
            <a:r>
              <a:rPr lang="en-US" sz="2400" kern="0" dirty="0" smtClean="0"/>
              <a:t> </a:t>
            </a:r>
            <a:endParaRPr lang="en-US" sz="2400" kern="0" dirty="0" smtClean="0"/>
          </a:p>
          <a:p>
            <a:r>
              <a:rPr lang="en-US" sz="2400" kern="0" dirty="0"/>
              <a:t>M</a:t>
            </a:r>
            <a:r>
              <a:rPr lang="en-US" sz="2400" kern="0" dirty="0" smtClean="0"/>
              <a:t>aybe </a:t>
            </a:r>
            <a:r>
              <a:rPr lang="en-US" sz="2400" kern="0" dirty="0" smtClean="0"/>
              <a:t>(?) it is </a:t>
            </a:r>
            <a:r>
              <a:rPr lang="en-US" sz="2400" kern="0" dirty="0" smtClean="0"/>
              <a:t>the right time for them to setup a Collaborations</a:t>
            </a:r>
            <a:r>
              <a:rPr lang="en-US" sz="2400" kern="0" dirty="0" smtClean="0"/>
              <a:t>, </a:t>
            </a:r>
            <a:r>
              <a:rPr lang="en-US" sz="2400" kern="0" dirty="0" smtClean="0"/>
              <a:t>aiming </a:t>
            </a:r>
            <a:r>
              <a:rPr lang="en-US" sz="2400" kern="0" dirty="0" smtClean="0"/>
              <a:t>to a global </a:t>
            </a:r>
            <a:r>
              <a:rPr lang="en-US" sz="2400" kern="0" dirty="0" smtClean="0"/>
              <a:t>analysis </a:t>
            </a:r>
            <a:r>
              <a:rPr lang="en-US" sz="2400" kern="0" dirty="0" smtClean="0"/>
              <a:t>of all this </a:t>
            </a:r>
            <a:r>
              <a:rPr lang="en-US" sz="2400" kern="0" dirty="0" smtClean="0"/>
              <a:t>data sets.</a:t>
            </a:r>
            <a:endParaRPr lang="en-US" sz="2400" kern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485092" y="4595715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9933"/>
                </a:solidFill>
              </a:rPr>
              <a:t>And for </a:t>
            </a:r>
            <a:r>
              <a:rPr lang="it-IT" dirty="0" err="1" smtClean="0">
                <a:solidFill>
                  <a:srgbClr val="FF9933"/>
                </a:solidFill>
              </a:rPr>
              <a:t>experiments</a:t>
            </a:r>
            <a:r>
              <a:rPr lang="it-IT" dirty="0" smtClean="0">
                <a:solidFill>
                  <a:srgbClr val="FF9933"/>
                </a:solidFill>
              </a:rPr>
              <a:t> …  </a:t>
            </a:r>
            <a:endParaRPr lang="it-IT" dirty="0">
              <a:solidFill>
                <a:srgbClr val="FF9933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955533"/>
              </p:ext>
            </p:extLst>
          </p:nvPr>
        </p:nvGraphicFramePr>
        <p:xfrm>
          <a:off x="7868739" y="4499831"/>
          <a:ext cx="577758" cy="56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7" r:id="rId3" imgW="15872760" imgH="15415560" progId="">
                  <p:embed/>
                </p:oleObj>
              </mc:Choice>
              <mc:Fallback>
                <p:oleObj r:id="rId3" imgW="15872760" imgH="1541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68739" y="4499831"/>
                        <a:ext cx="577758" cy="56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48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0" y="21776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Nucleon Structure Outlook</a:t>
            </a:r>
            <a:endParaRPr lang="en-US" sz="3600" b="1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228600" y="4221893"/>
            <a:ext cx="8915400" cy="146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83160" rIns="90000" bIns="46800"/>
          <a:lstStyle/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752" name="Text Box 3"/>
          <p:cNvSpPr txBox="1">
            <a:spLocks noChangeArrowheads="1"/>
          </p:cNvSpPr>
          <p:nvPr/>
        </p:nvSpPr>
        <p:spPr bwMode="auto">
          <a:xfrm>
            <a:off x="82377" y="686702"/>
            <a:ext cx="9012195" cy="46764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83160" rIns="90000" bIns="46800"/>
          <a:lstStyle/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This is a defining period for the future, which can be bright</a:t>
            </a:r>
          </a:p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Next decade gets important input from HL-LHC, COMPASS, JLab-12 </a:t>
            </a: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GeV</a:t>
            </a:r>
            <a:endParaRPr lang="en-US" sz="20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LHeC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(and FCC-he) utilizes an envisioned 60-GeV ERL off the LHC (or its upgrade). They will be </a:t>
            </a: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ultimate 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tools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to study 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high-energy DIS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, and allow unprecedented measurements of</a:t>
            </a:r>
          </a:p>
          <a:p>
            <a:pPr marL="779463" lvl="1" indent="-322263" defTabSz="4572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parton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distributions of gluons in nucleons and nuclei, down to the region of the highest-density matter</a:t>
            </a:r>
          </a:p>
          <a:p>
            <a:pPr marL="779463" lvl="1" indent="-322263" defTabSz="4572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precision Higgs characterization</a:t>
            </a:r>
          </a:p>
          <a:p>
            <a:pPr marL="779463" lvl="1" indent="-322263" defTabSz="4572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esolving proton (and LQ) structure down to a few times 10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-5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fm</a:t>
            </a: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22263" indent="-322263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EIC science requires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polarization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 &amp;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luminosity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 &amp;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detection capability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. EIC allows a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unique opportunity</a:t>
            </a:r>
            <a:r>
              <a:rPr lang="en-US" sz="2000" dirty="0" smtClean="0">
                <a:solidFill>
                  <a:srgbClr val="000000"/>
                </a:solidFill>
                <a:ea typeface="ＭＳ Ｐゴシック" pitchFamily="1" charset="-128"/>
                <a:cs typeface="Arial" pitchFamily="34" charset="0"/>
              </a:rPr>
              <a:t> to make a (textbook) breakthrough in nucleon structure and QCD dynamics</a:t>
            </a:r>
          </a:p>
          <a:p>
            <a:pPr marL="800100" lvl="1" indent="-342900" defTabSz="4572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explore </a:t>
            </a:r>
            <a:r>
              <a:rPr lang="en-US" dirty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and image the </a:t>
            </a: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3D (spin) structure of the nucleon</a:t>
            </a:r>
            <a:endParaRPr lang="en-US" dirty="0">
              <a:solidFill>
                <a:srgbClr val="000000"/>
              </a:solidFill>
              <a:ea typeface="ＭＳ Ｐゴシック" pitchFamily="1" charset="-128"/>
              <a:cs typeface="Arial" panose="020B0604020202020204" pitchFamily="34" charset="0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discover </a:t>
            </a:r>
            <a:r>
              <a:rPr lang="en-US" dirty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the role of gluons in structure and </a:t>
            </a: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dynamics</a:t>
            </a:r>
            <a:endParaRPr lang="en-US" dirty="0">
              <a:solidFill>
                <a:srgbClr val="000000"/>
              </a:solidFill>
              <a:ea typeface="ＭＳ Ｐゴシック" pitchFamily="1" charset="-128"/>
              <a:cs typeface="Arial" panose="020B0604020202020204" pitchFamily="34" charset="0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understand </a:t>
            </a:r>
            <a:r>
              <a:rPr lang="en-US" dirty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the emergence of hadrons from color </a:t>
            </a:r>
            <a:r>
              <a:rPr lang="en-US" dirty="0" smtClean="0">
                <a:solidFill>
                  <a:srgbClr val="000000"/>
                </a:solidFill>
                <a:ea typeface="ＭＳ Ｐゴシック" pitchFamily="1" charset="-128"/>
                <a:cs typeface="Arial" panose="020B0604020202020204" pitchFamily="34" charset="0"/>
              </a:rPr>
              <a:t>charge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282" y="4667148"/>
            <a:ext cx="8847439" cy="707886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Lepton scattering has proven its science value over the last 5 decades!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These projects deserve the strongest support – they </a:t>
            </a:r>
            <a:r>
              <a:rPr lang="en-US" sz="2000" u="sng" dirty="0" smtClean="0">
                <a:solidFill>
                  <a:srgbClr val="FFFFFF"/>
                </a:solidFill>
                <a:cs typeface="Arial" panose="020B0604020202020204" pitchFamily="34" charset="0"/>
              </a:rPr>
              <a:t>can be</a:t>
            </a:r>
            <a:r>
              <a:rPr lang="en-US" sz="2000" dirty="0" smtClean="0">
                <a:solidFill>
                  <a:srgbClr val="FFFFFF"/>
                </a:solidFill>
                <a:cs typeface="Arial" panose="020B0604020202020204" pitchFamily="34" charset="0"/>
              </a:rPr>
              <a:t> on your horizon!</a:t>
            </a:r>
            <a:endParaRPr lang="en-US" sz="2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800000">
            <a:off x="1752600" y="2200989"/>
            <a:ext cx="551359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cs typeface="Arial" pitchFamily="34" charset="0"/>
              </a:rPr>
              <a:t>Rolf Ent: Workshop on the Long Term Strategy of INFN CSN1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cs typeface="Arial" pitchFamily="34" charset="0"/>
              </a:rPr>
              <a:t>Elba, May 22 – May 24, 2014</a:t>
            </a:r>
          </a:p>
        </p:txBody>
      </p:sp>
    </p:spTree>
    <p:extLst>
      <p:ext uri="{BB962C8B-B14F-4D97-AF65-F5344CB8AC3E}">
        <p14:creationId xmlns:p14="http://schemas.microsoft.com/office/powerpoint/2010/main" val="19510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/>
          </p:cNvSpPr>
          <p:nvPr/>
        </p:nvSpPr>
        <p:spPr bwMode="auto">
          <a:xfrm>
            <a:off x="-6697" y="-930"/>
            <a:ext cx="2712827" cy="2857500"/>
          </a:xfrm>
          <a:prstGeom prst="rect">
            <a:avLst/>
          </a:prstGeom>
          <a:gradFill rotWithShape="0">
            <a:gsLst>
              <a:gs pos="0">
                <a:srgbClr val="FF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11268" name="Rectangle 4"/>
          <p:cNvSpPr>
            <a:spLocks/>
          </p:cNvSpPr>
          <p:nvPr/>
        </p:nvSpPr>
        <p:spPr bwMode="auto">
          <a:xfrm>
            <a:off x="2706130" y="-11553"/>
            <a:ext cx="6562886" cy="2857500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3499659" y="2856570"/>
            <a:ext cx="5778287" cy="2872383"/>
          </a:xfrm>
          <a:prstGeom prst="rect">
            <a:avLst/>
          </a:prstGeom>
          <a:gradFill rotWithShape="0">
            <a:gsLst>
              <a:gs pos="0">
                <a:srgbClr val="FFFFFF">
                  <a:alpha val="25000"/>
                </a:srgbClr>
              </a:gs>
              <a:gs pos="100000">
                <a:srgbClr val="008000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4911328" y="667125"/>
            <a:ext cx="2224968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4080"/>
                </a:solidFill>
                <a:cs typeface="Arial" pitchFamily="34" charset="0"/>
                <a:sym typeface="Helvetica" charset="0"/>
              </a:rPr>
              <a:t>Possible Future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1062640" y="667125"/>
            <a:ext cx="641201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804000"/>
                </a:solidFill>
                <a:cs typeface="Arial" pitchFamily="34" charset="0"/>
                <a:sym typeface="Helvetica" charset="0"/>
              </a:rPr>
              <a:t>Past</a:t>
            </a:r>
          </a:p>
        </p:txBody>
      </p:sp>
      <p:sp>
        <p:nvSpPr>
          <p:cNvPr id="11272" name="Rectangle 8"/>
          <p:cNvSpPr>
            <a:spLocks/>
          </p:cNvSpPr>
          <p:nvPr/>
        </p:nvSpPr>
        <p:spPr bwMode="auto">
          <a:xfrm>
            <a:off x="412143" y="4454801"/>
            <a:ext cx="297196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804000"/>
                </a:solidFill>
                <a:cs typeface="Arial" pitchFamily="34" charset="0"/>
                <a:sym typeface="Helvetica" charset="0"/>
              </a:rPr>
              <a:t>High-Energy Physics</a:t>
            </a:r>
          </a:p>
        </p:txBody>
      </p:sp>
      <p:sp>
        <p:nvSpPr>
          <p:cNvPr id="11273" name="Rectangle 9"/>
          <p:cNvSpPr>
            <a:spLocks/>
          </p:cNvSpPr>
          <p:nvPr/>
        </p:nvSpPr>
        <p:spPr bwMode="auto">
          <a:xfrm>
            <a:off x="5312894" y="4454801"/>
            <a:ext cx="2242602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008040"/>
                </a:solidFill>
                <a:cs typeface="Arial" pitchFamily="34" charset="0"/>
                <a:sym typeface="Helvetica" charset="0"/>
              </a:rPr>
              <a:t>Hadron Physics</a:t>
            </a:r>
            <a:endParaRPr lang="en-US" sz="2500" dirty="0">
              <a:solidFill>
                <a:srgbClr val="008040"/>
              </a:solidFill>
              <a:cs typeface="Arial" pitchFamily="34" charset="0"/>
              <a:sym typeface="Helvetic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4323"/>
            <a:ext cx="9144000" cy="9525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3200" b="1" kern="0" dirty="0" smtClean="0">
                <a:solidFill>
                  <a:srgbClr val="000000"/>
                </a:solidFill>
                <a:ea typeface="+mj-ea"/>
                <a:cs typeface="Arial" pitchFamily="34" charset="0"/>
              </a:rPr>
              <a:t>Electron Ion Colliders</a:t>
            </a:r>
            <a:endParaRPr lang="en-US" sz="3200" b="1" kern="0" dirty="0">
              <a:solidFill>
                <a:srgbClr val="000000"/>
              </a:solidFill>
              <a:ea typeface="+mj-ea"/>
              <a:cs typeface="Arial" pitchFamily="34" charset="0"/>
            </a:endParaRPr>
          </a:p>
        </p:txBody>
      </p:sp>
      <p:sp>
        <p:nvSpPr>
          <p:cNvPr id="11267" name="Rectangle 3"/>
          <p:cNvSpPr>
            <a:spLocks/>
          </p:cNvSpPr>
          <p:nvPr/>
        </p:nvSpPr>
        <p:spPr bwMode="auto">
          <a:xfrm>
            <a:off x="-6696" y="2857500"/>
            <a:ext cx="3506355" cy="2872383"/>
          </a:xfrm>
          <a:prstGeom prst="rect">
            <a:avLst/>
          </a:prstGeom>
          <a:gradFill rotWithShape="0">
            <a:gsLst>
              <a:gs pos="0">
                <a:srgbClr val="FFFFFF">
                  <a:alpha val="25000"/>
                </a:srgbClr>
              </a:gs>
              <a:gs pos="100000">
                <a:srgbClr val="804000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22420" y="1807633"/>
          <a:ext cx="877329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328"/>
                <a:gridCol w="1253328"/>
                <a:gridCol w="1253328"/>
                <a:gridCol w="1253328"/>
                <a:gridCol w="1253328"/>
                <a:gridCol w="1253328"/>
                <a:gridCol w="1253328"/>
              </a:tblGrid>
              <a:tr h="228600"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HERA@DESY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LHeC@CERN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eRHIC@BNL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MEIC@JLab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HIAF@CAS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ENC@GSI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n-US" sz="1000" baseline="-25000" dirty="0" smtClean="0">
                          <a:latin typeface="Arial" pitchFamily="34" charset="0"/>
                          <a:cs typeface="Arial" pitchFamily="34" charset="0"/>
                        </a:rPr>
                        <a:t>CM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000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800-1300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70-150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12-70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65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proton </a:t>
                      </a:r>
                      <a:r>
                        <a:rPr lang="en-US" sz="1000" dirty="0" err="1" smtClean="0"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lang="en-US" sz="1000" baseline="-25000" dirty="0" err="1" smtClean="0"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  <a:endParaRPr lang="en-US" sz="10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x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-7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x10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-3 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3x10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-4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ion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U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</a:t>
                      </a:r>
                      <a:r>
                        <a:rPr lang="en-US" sz="1000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 to U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to ~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Ca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polarization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 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d, 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 (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Li)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d, 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He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p,d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L [cm</a:t>
                      </a:r>
                      <a:r>
                        <a:rPr lang="en-US" sz="1000" baseline="30000" dirty="0" smtClean="0"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sz="10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x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33-34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34-35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32-33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35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1000" baseline="30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IP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2+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2+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itchFamily="34" charset="0"/>
                          <a:cs typeface="Arial" pitchFamily="34" charset="0"/>
                        </a:rPr>
                        <a:t>Year</a:t>
                      </a:r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1992-2007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Post-12 </a:t>
                      </a:r>
                      <a:r>
                        <a:rPr lang="en-US" sz="10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en-US" sz="10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 2030</a:t>
                      </a:r>
                      <a:endParaRPr lang="en-US" sz="10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upgrade to FAIR</a:t>
                      </a:r>
                      <a:endParaRPr lang="en-US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74408" y="3712029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Figure-8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0231" y="3719284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Figure-8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3199" y="3714664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Dormant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2959" y="3719288"/>
            <a:ext cx="108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Followed by FCC-he?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62400" y="1778000"/>
            <a:ext cx="2514600" cy="18415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493626" y="1780305"/>
            <a:ext cx="1258029" cy="18415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89044" y="1782613"/>
            <a:ext cx="1258029" cy="2436099"/>
          </a:xfrm>
          <a:prstGeom prst="rect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1033" y="146222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EIC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1033" y="146565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00"/>
                </a:solidFill>
                <a:cs typeface="Arial" panose="020B0604020202020204" pitchFamily="34" charset="0"/>
              </a:rPr>
              <a:t>CEIC</a:t>
            </a:r>
            <a:endParaRPr lang="en-US" b="1" dirty="0">
              <a:solidFill>
                <a:srgbClr val="33660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6697" y="5146964"/>
            <a:ext cx="2180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Note: </a:t>
            </a:r>
            <a:r>
              <a:rPr lang="en-US" sz="1200" dirty="0" err="1" smtClean="0">
                <a:solidFill>
                  <a:srgbClr val="000000"/>
                </a:solidFill>
                <a:cs typeface="Arial" pitchFamily="34" charset="0"/>
              </a:rPr>
              <a:t>x</a:t>
            </a:r>
            <a:r>
              <a:rPr lang="en-US" sz="1200" baseline="-25000" dirty="0" err="1" smtClean="0">
                <a:solidFill>
                  <a:srgbClr val="000000"/>
                </a:solidFill>
                <a:cs typeface="Arial" pitchFamily="34" charset="0"/>
              </a:rPr>
              <a:t>min</a:t>
            </a: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 ~ x @ Q</a:t>
            </a:r>
            <a:r>
              <a:rPr lang="en-US" sz="1200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 = 1 GeV</a:t>
            </a:r>
            <a:r>
              <a:rPr lang="en-US" sz="1200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n-US" sz="1200" baseline="30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2959" y="10890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33CC"/>
                </a:solidFill>
                <a:cs typeface="Arial" pitchFamily="34" charset="0"/>
              </a:rPr>
              <a:t>Europe</a:t>
            </a:r>
            <a:endParaRPr lang="en-US" dirty="0">
              <a:solidFill>
                <a:srgbClr val="0033CC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83403" y="109136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33CC"/>
                </a:solidFill>
                <a:cs typeface="Arial" pitchFamily="34" charset="0"/>
              </a:rPr>
              <a:t>Europe</a:t>
            </a:r>
            <a:endParaRPr lang="en-US" dirty="0">
              <a:solidFill>
                <a:srgbClr val="0033CC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11270" y="109136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336600"/>
                </a:solidFill>
                <a:cs typeface="Arial" pitchFamily="34" charset="0"/>
              </a:rPr>
              <a:t>China</a:t>
            </a:r>
            <a:endParaRPr lang="en-US" dirty="0">
              <a:solidFill>
                <a:srgbClr val="336600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8792" y="10913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US</a:t>
            </a:r>
            <a:endParaRPr lang="en-US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65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01700" y="266351"/>
            <a:ext cx="8242300" cy="78316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cap="none" dirty="0" smtClean="0"/>
              <a:t>EIC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the </a:t>
            </a:r>
            <a:r>
              <a:rPr lang="en-US" sz="2400" dirty="0" smtClean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MACHINE </a:t>
            </a:r>
            <a:r>
              <a:rPr lang="en-US" sz="2400" dirty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to </a:t>
            </a:r>
            <a:r>
              <a:rPr lang="en-US" sz="2400" dirty="0" smtClean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image </a:t>
            </a:r>
            <a:r>
              <a:rPr lang="en-US" sz="2400" dirty="0">
                <a:effectLst>
                  <a:reflection stA="50000" endPos="50000" dist="5080" dir="5400000" sy="-100000" algn="bl" rotWithShape="0"/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quarks and gluons</a:t>
            </a:r>
            <a:endParaRPr lang="en-US" sz="2400" dirty="0">
              <a:ln w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1091875"/>
            <a:ext cx="4274820" cy="46101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76200" y="0"/>
            <a:ext cx="6172200" cy="825500"/>
          </a:xfrm>
        </p:spPr>
        <p:txBody>
          <a:bodyPr/>
          <a:lstStyle/>
          <a:p>
            <a:pPr algn="l"/>
            <a:r>
              <a:rPr lang="en-US" dirty="0" smtClean="0"/>
              <a:t>All of us dream 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3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723900" y="190500"/>
            <a:ext cx="7696200" cy="951178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4275" name="Picture 4" descr="C:\Andrea\Spin2004-Pres\new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3968751"/>
            <a:ext cx="31623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1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(Re)start: </a:t>
            </a:r>
            <a:r>
              <a:rPr lang="it-IT" dirty="0" err="1" smtClean="0"/>
              <a:t>another</a:t>
            </a:r>
            <a:r>
              <a:rPr lang="it-IT" dirty="0" smtClean="0"/>
              <a:t> TM </a:t>
            </a:r>
            <a:r>
              <a:rPr lang="it-IT" dirty="0" err="1" smtClean="0"/>
              <a:t>effect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0" y="876300"/>
                <a:ext cx="91440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it-IT" sz="2000" kern="0" dirty="0" smtClean="0"/>
                  <a:t>Huge </a:t>
                </a:r>
                <a:r>
                  <a:rPr lang="it-IT" sz="2000" kern="0" dirty="0" err="1" smtClean="0"/>
                  <a:t>azimuthal</a:t>
                </a:r>
                <a:r>
                  <a:rPr lang="it-IT" sz="2000" kern="0" dirty="0" smtClean="0"/>
                  <a:t> </a:t>
                </a:r>
                <a14:m>
                  <m:oMath xmlns:m="http://schemas.openxmlformats.org/officeDocument/2006/math">
                    <m:r>
                      <a:rPr lang="it-IT" sz="20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it-IT" sz="2000" b="1" i="1" kern="0" dirty="0" smtClean="0"/>
                  <a:t> </a:t>
                </a:r>
                <a:r>
                  <a:rPr lang="it-IT" sz="2000" kern="0" dirty="0" err="1" smtClean="0"/>
                  <a:t>modulation</a:t>
                </a:r>
                <a:r>
                  <a:rPr lang="it-IT" sz="2000" kern="0" dirty="0" smtClean="0"/>
                  <a:t> on </a:t>
                </a:r>
                <a:r>
                  <a:rPr lang="it-IT" sz="2000" kern="0" dirty="0" err="1" smtClean="0"/>
                  <a:t>unpolrised</a:t>
                </a:r>
                <a:r>
                  <a:rPr lang="it-IT" sz="2000" kern="0" dirty="0" smtClean="0"/>
                  <a:t> target </a:t>
                </a:r>
                <a:r>
                  <a:rPr lang="it-IT" sz="2000" kern="0" dirty="0" err="1" smtClean="0"/>
                  <a:t>measured</a:t>
                </a:r>
                <a:r>
                  <a:rPr lang="it-IT" sz="2000" kern="0" dirty="0" smtClean="0"/>
                  <a:t> by EMC in 1987</a:t>
                </a: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 smtClean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16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h𝑋</m:t>
                        </m:r>
                      </m:sup>
                    </m:sSup>
                    <m:r>
                      <a:rPr lang="en-US" sz="16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60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160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6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16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16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r>
                      <a:rPr lang="en-US" sz="16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16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6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16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16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sz="16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p>
                    </m:sSubSup>
                    <m:d>
                      <m:dPr>
                        <m:ctrlPr>
                          <a:rPr lang="en-US" sz="16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6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6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6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where</a:t>
                </a:r>
                <a:r>
                  <a:rPr lang="it-IT" sz="2000" kern="0" dirty="0" smtClean="0"/>
                  <a:t>, in </a:t>
                </a:r>
                <a:r>
                  <a:rPr lang="it-IT" sz="2000" kern="0" dirty="0" err="1" smtClean="0"/>
                  <a:t>collinear</a:t>
                </a:r>
                <a:r>
                  <a:rPr lang="it-IT" sz="2000" kern="0" dirty="0" smtClean="0"/>
                  <a:t> PM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2000" kern="0" dirty="0" smtClean="0"/>
                  <a:t>, i.e.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sz="2000" kern="0" dirty="0" smtClean="0"/>
                  <a:t> </a:t>
                </a:r>
                <a:r>
                  <a:rPr lang="it-IT" sz="2000" kern="0" dirty="0" err="1" smtClean="0"/>
                  <a:t>dependence</a:t>
                </a:r>
                <a:r>
                  <a:rPr lang="it-IT" sz="2000" kern="0" dirty="0" smtClean="0"/>
                  <a:t>.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Taking into account the </a:t>
                </a:r>
                <a:r>
                  <a:rPr lang="en-US" altLang="en-US" sz="2000" dirty="0" err="1">
                    <a:solidFill>
                      <a:schemeClr val="tx1"/>
                    </a:solidFill>
                  </a:rPr>
                  <a:t>parton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 transverse momentum in the kinematics leads to:</a:t>
                </a:r>
                <a:endParaRPr lang="it-IT" sz="2000" kern="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begChr m:val="["/>
                        <m:endChr m:val="]"/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  <m:func>
                          <m:func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b="0" i="0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rad>
                              <m:radPr>
                                <m:degHide m:val="on"/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rad>
                          </m:den>
                        </m:f>
                        <m:func>
                          <m:func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</a:rPr>
                  <a:t> Resulting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in </a:t>
                </a:r>
                <a:r>
                  <a:rPr lang="en-US" altLang="en-US" sz="2000" dirty="0" smtClean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en-US" sz="2000" dirty="0" smtClean="0">
                    <a:solidFill>
                      <a:schemeClr val="tx1"/>
                    </a:solidFill>
                  </a:rPr>
                  <a:t> modulations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observed in the azimuthal distributions </a:t>
                </a:r>
              </a:p>
              <a:p>
                <a:pPr marL="0" indent="0">
                  <a:buNone/>
                </a:pPr>
                <a:r>
                  <a:rPr lang="it-IT" sz="2000" kern="0" dirty="0" smtClean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6300"/>
                <a:ext cx="9144000" cy="4572000"/>
              </a:xfrm>
              <a:prstGeom prst="rect">
                <a:avLst/>
              </a:prstGeom>
              <a:blipFill rotWithShape="0">
                <a:blip r:embed="rId2"/>
                <a:stretch>
                  <a:fillRect l="-667" t="-1067" b="-16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74811"/>
            <a:ext cx="3610903" cy="1987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25" y="1225489"/>
            <a:ext cx="2586836" cy="19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25"/>
          <p:cNvSpPr>
            <a:spLocks noChangeArrowheads="1"/>
          </p:cNvSpPr>
          <p:nvPr/>
        </p:nvSpPr>
        <p:spPr bwMode="auto">
          <a:xfrm>
            <a:off x="609600" y="1131668"/>
            <a:ext cx="8458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Deuteron data </a:t>
            </a:r>
          </a:p>
        </p:txBody>
      </p:sp>
      <p:sp>
        <p:nvSpPr>
          <p:cNvPr id="23560" name="Rectangle 4"/>
          <p:cNvSpPr>
            <a:spLocks noChangeArrowheads="1"/>
          </p:cNvSpPr>
          <p:nvPr/>
        </p:nvSpPr>
        <p:spPr bwMode="auto">
          <a:xfrm>
            <a:off x="4191000" y="1155481"/>
            <a:ext cx="4800600" cy="646331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it-IT" dirty="0">
                <a:solidFill>
                  <a:srgbClr val="000066"/>
                </a:solidFill>
              </a:rPr>
              <a:t>     </a:t>
            </a:r>
            <a:r>
              <a:rPr lang="it-IT" dirty="0" err="1">
                <a:solidFill>
                  <a:srgbClr val="000066"/>
                </a:solidFill>
              </a:rPr>
              <a:t>two</a:t>
            </a:r>
            <a:r>
              <a:rPr lang="it-IT" dirty="0">
                <a:solidFill>
                  <a:srgbClr val="000066"/>
                </a:solidFill>
              </a:rPr>
              <a:t> twist-2 </a:t>
            </a:r>
            <a:r>
              <a:rPr lang="it-IT" dirty="0" err="1">
                <a:solidFill>
                  <a:srgbClr val="000066"/>
                </a:solidFill>
              </a:rPr>
              <a:t>asymmetries</a:t>
            </a:r>
            <a:r>
              <a:rPr lang="it-IT" dirty="0">
                <a:solidFill>
                  <a:srgbClr val="000066"/>
                </a:solidFill>
              </a:rPr>
              <a:t> can be </a:t>
            </a:r>
            <a:r>
              <a:rPr lang="it-IT" dirty="0" err="1">
                <a:solidFill>
                  <a:srgbClr val="000066"/>
                </a:solidFill>
              </a:rPr>
              <a:t>interpreted</a:t>
            </a:r>
            <a:r>
              <a:rPr lang="it-IT" dirty="0">
                <a:solidFill>
                  <a:srgbClr val="000066"/>
                </a:solidFill>
              </a:rPr>
              <a:t> in QCD </a:t>
            </a:r>
            <a:r>
              <a:rPr lang="it-IT" dirty="0" err="1" smtClean="0">
                <a:solidFill>
                  <a:srgbClr val="000066"/>
                </a:solidFill>
              </a:rPr>
              <a:t>parton</a:t>
            </a:r>
            <a:endParaRPr lang="it-IT" dirty="0">
              <a:solidFill>
                <a:srgbClr val="000066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1271567"/>
            <a:ext cx="3087565" cy="701477"/>
            <a:chOff x="240" y="637"/>
            <a:chExt cx="2352" cy="707"/>
          </a:xfrm>
        </p:grpSpPr>
        <p:pic>
          <p:nvPicPr>
            <p:cNvPr id="2357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637"/>
              <a:ext cx="2236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1046"/>
              <a:ext cx="225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4" name="Rectangle 8"/>
            <p:cNvSpPr>
              <a:spLocks noChangeArrowheads="1"/>
            </p:cNvSpPr>
            <p:nvPr/>
          </p:nvSpPr>
          <p:spPr bwMode="auto">
            <a:xfrm>
              <a:off x="240" y="822"/>
              <a:ext cx="141" cy="372"/>
            </a:xfrm>
            <a:prstGeom prst="rect">
              <a:avLst/>
            </a:prstGeom>
            <a:noFill/>
            <a:ln w="28575" cmpd="thinThick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76843" name="Text Box 11"/>
          <p:cNvSpPr txBox="1">
            <a:spLocks noChangeArrowheads="1"/>
          </p:cNvSpPr>
          <p:nvPr/>
        </p:nvSpPr>
        <p:spPr bwMode="auto">
          <a:xfrm>
            <a:off x="762000" y="4878169"/>
            <a:ext cx="8077200" cy="646331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it-IT" dirty="0">
                <a:solidFill>
                  <a:srgbClr val="000066"/>
                </a:solidFill>
              </a:rPr>
              <a:t> on deuteron asymmetries compatible with </a:t>
            </a:r>
            <a:r>
              <a:rPr lang="it-IT" dirty="0" smtClean="0">
                <a:solidFill>
                  <a:srgbClr val="000066"/>
                </a:solidFill>
              </a:rPr>
              <a:t>zero: again </a:t>
            </a:r>
            <a:r>
              <a:rPr lang="it-IT" dirty="0">
                <a:solidFill>
                  <a:srgbClr val="000066"/>
                </a:solidFill>
              </a:rPr>
              <a:t>cancellation </a:t>
            </a:r>
            <a:r>
              <a:rPr lang="it-IT" dirty="0" smtClean="0">
                <a:solidFill>
                  <a:srgbClr val="000066"/>
                </a:solidFill>
              </a:rPr>
              <a:t>between proton </a:t>
            </a:r>
            <a:r>
              <a:rPr lang="it-IT" dirty="0">
                <a:solidFill>
                  <a:srgbClr val="000066"/>
                </a:solidFill>
              </a:rPr>
              <a:t>and neutron?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90600" y="1639668"/>
            <a:ext cx="4362451" cy="1001448"/>
            <a:chOff x="432" y="864"/>
            <a:chExt cx="2748" cy="757"/>
          </a:xfrm>
        </p:grpSpPr>
        <p:sp>
          <p:nvSpPr>
            <p:cNvPr id="23569" name="Oval 12"/>
            <p:cNvSpPr>
              <a:spLocks noChangeArrowheads="1"/>
            </p:cNvSpPr>
            <p:nvPr/>
          </p:nvSpPr>
          <p:spPr bwMode="auto">
            <a:xfrm>
              <a:off x="1392" y="864"/>
              <a:ext cx="912" cy="336"/>
            </a:xfrm>
            <a:prstGeom prst="ellipse">
              <a:avLst/>
            </a:prstGeom>
            <a:noFill/>
            <a:ln w="1587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570" name="Text Box 13"/>
            <p:cNvSpPr txBox="1">
              <a:spLocks noChangeArrowheads="1"/>
            </p:cNvSpPr>
            <p:nvPr/>
          </p:nvSpPr>
          <p:spPr bwMode="auto">
            <a:xfrm>
              <a:off x="1344" y="1342"/>
              <a:ext cx="183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>
                  <a:solidFill>
                    <a:srgbClr val="800080"/>
                  </a:solidFill>
                </a:rPr>
                <a:t>“pretzelosity” </a:t>
              </a:r>
              <a:r>
                <a:rPr lang="it-IT">
                  <a:solidFill>
                    <a:srgbClr val="800080"/>
                  </a:solidFill>
                  <a:sym typeface="Symbol" pitchFamily="18" charset="2"/>
                </a:rPr>
                <a:t></a:t>
              </a:r>
              <a:r>
                <a:rPr lang="it-IT">
                  <a:solidFill>
                    <a:srgbClr val="800080"/>
                  </a:solidFill>
                </a:rPr>
                <a:t> Collins FF </a:t>
              </a:r>
            </a:p>
          </p:txBody>
        </p:sp>
        <p:pic>
          <p:nvPicPr>
            <p:cNvPr id="23571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" y="1200"/>
              <a:ext cx="864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9600" y="2719168"/>
            <a:ext cx="8458200" cy="2222500"/>
            <a:chOff x="192" y="1680"/>
            <a:chExt cx="5184" cy="1536"/>
          </a:xfrm>
        </p:grpSpPr>
        <p:sp>
          <p:nvSpPr>
            <p:cNvPr id="23566" name="Rectangle 17"/>
            <p:cNvSpPr>
              <a:spLocks noChangeArrowheads="1"/>
            </p:cNvSpPr>
            <p:nvPr/>
          </p:nvSpPr>
          <p:spPr bwMode="auto">
            <a:xfrm>
              <a:off x="192" y="1680"/>
              <a:ext cx="5184" cy="1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3567" name="Picture 2" descr="A2_ah_02_0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4" y="1712"/>
              <a:ext cx="4536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8" name="Rectangle 15"/>
            <p:cNvSpPr>
              <a:spLocks noChangeArrowheads="1"/>
            </p:cNvSpPr>
            <p:nvPr/>
          </p:nvSpPr>
          <p:spPr bwMode="auto">
            <a:xfrm>
              <a:off x="240" y="1776"/>
              <a:ext cx="672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aphicFrame>
          <p:nvGraphicFramePr>
            <p:cNvPr id="23555" name="Object 16"/>
            <p:cNvGraphicFramePr>
              <a:graphicFrameLocks noChangeAspect="1"/>
            </p:cNvGraphicFramePr>
            <p:nvPr/>
          </p:nvGraphicFramePr>
          <p:xfrm>
            <a:off x="288" y="1872"/>
            <a:ext cx="55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705" name="Equation" r:id="rId7" imgW="736560" imgH="253800" progId="Equation.3">
                    <p:embed/>
                  </p:oleObj>
                </mc:Choice>
                <mc:Fallback>
                  <p:oleObj name="Equation" r:id="rId7" imgW="7365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872"/>
                          <a:ext cx="551" cy="2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51685" y="2163772"/>
                <a:ext cx="3259482" cy="372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In some models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p>
                    </m:sSub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685" y="2163772"/>
                <a:ext cx="3259482" cy="372603"/>
              </a:xfrm>
              <a:prstGeom prst="rect">
                <a:avLst/>
              </a:prstGeom>
              <a:blipFill rotWithShape="1">
                <a:blip r:embed="rId9"/>
                <a:stretch>
                  <a:fillRect l="-1495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8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4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</a:t>
            </a:r>
            <a:r>
              <a:rPr lang="it-IT" sz="2800" dirty="0" err="1" smtClean="0"/>
              <a:t>proton</a:t>
            </a:r>
            <a:r>
              <a:rPr lang="it-IT" sz="2800" dirty="0" smtClean="0"/>
              <a:t> data 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3570" name="Text Box 13"/>
          <p:cNvSpPr txBox="1">
            <a:spLocks noChangeArrowheads="1"/>
          </p:cNvSpPr>
          <p:nvPr/>
        </p:nvSpPr>
        <p:spPr bwMode="auto">
          <a:xfrm>
            <a:off x="1828800" y="1181100"/>
            <a:ext cx="2914651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800080"/>
                </a:solidFill>
              </a:rPr>
              <a:t>“pretzelosity” </a:t>
            </a:r>
            <a:r>
              <a:rPr lang="it-IT">
                <a:solidFill>
                  <a:srgbClr val="800080"/>
                </a:solidFill>
                <a:sym typeface="Symbol" pitchFamily="18" charset="2"/>
              </a:rPr>
              <a:t></a:t>
            </a:r>
            <a:r>
              <a:rPr lang="it-IT">
                <a:solidFill>
                  <a:srgbClr val="800080"/>
                </a:solidFill>
              </a:rPr>
              <a:t> Collins FF </a:t>
            </a:r>
          </a:p>
        </p:txBody>
      </p:sp>
      <p:pic>
        <p:nvPicPr>
          <p:cNvPr id="2357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3246"/>
            <a:ext cx="13716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" y="2095500"/>
            <a:ext cx="8362950" cy="23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</a:t>
            </a:r>
            <a:r>
              <a:rPr lang="it-IT" sz="2800" dirty="0" err="1" smtClean="0"/>
              <a:t>proton</a:t>
            </a:r>
            <a:r>
              <a:rPr lang="it-IT" sz="2800" dirty="0" smtClean="0"/>
              <a:t> data 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3570" name="Text Box 13"/>
          <p:cNvSpPr txBox="1">
            <a:spLocks noChangeArrowheads="1"/>
          </p:cNvSpPr>
          <p:nvPr/>
        </p:nvSpPr>
        <p:spPr bwMode="auto">
          <a:xfrm>
            <a:off x="1828800" y="1181100"/>
            <a:ext cx="2914651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800080"/>
                </a:solidFill>
              </a:rPr>
              <a:t>“pretzelosity” </a:t>
            </a:r>
            <a:r>
              <a:rPr lang="it-IT">
                <a:solidFill>
                  <a:srgbClr val="800080"/>
                </a:solidFill>
                <a:sym typeface="Symbol" pitchFamily="18" charset="2"/>
              </a:rPr>
              <a:t></a:t>
            </a:r>
            <a:r>
              <a:rPr lang="it-IT">
                <a:solidFill>
                  <a:srgbClr val="800080"/>
                </a:solidFill>
              </a:rPr>
              <a:t> Collins FF </a:t>
            </a:r>
          </a:p>
        </p:txBody>
      </p:sp>
      <p:pic>
        <p:nvPicPr>
          <p:cNvPr id="2357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3246"/>
            <a:ext cx="13716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1500"/>
            <a:ext cx="36576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2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10242" y="188430"/>
            <a:ext cx="7400925" cy="432594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Other SSAs  -   </a:t>
            </a:r>
            <a:r>
              <a:rPr lang="it-IT" sz="2800" dirty="0" err="1" smtClean="0"/>
              <a:t>neutron</a:t>
            </a:r>
            <a:r>
              <a:rPr lang="it-IT" sz="2800" dirty="0" smtClean="0"/>
              <a:t> data 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533400" y="4630002"/>
            <a:ext cx="184731" cy="369332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3570" name="Text Box 13"/>
          <p:cNvSpPr txBox="1">
            <a:spLocks noChangeArrowheads="1"/>
          </p:cNvSpPr>
          <p:nvPr/>
        </p:nvSpPr>
        <p:spPr bwMode="auto">
          <a:xfrm>
            <a:off x="1828800" y="1181100"/>
            <a:ext cx="2914651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800080"/>
                </a:solidFill>
              </a:rPr>
              <a:t>“pretzelosity” </a:t>
            </a:r>
            <a:r>
              <a:rPr lang="it-IT">
                <a:solidFill>
                  <a:srgbClr val="800080"/>
                </a:solidFill>
                <a:sym typeface="Symbol" pitchFamily="18" charset="2"/>
              </a:rPr>
              <a:t></a:t>
            </a:r>
            <a:r>
              <a:rPr lang="it-IT">
                <a:solidFill>
                  <a:srgbClr val="800080"/>
                </a:solidFill>
              </a:rPr>
              <a:t> Collins FF </a:t>
            </a:r>
          </a:p>
        </p:txBody>
      </p:sp>
      <p:pic>
        <p:nvPicPr>
          <p:cNvPr id="2357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3246"/>
            <a:ext cx="13716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095500"/>
            <a:ext cx="53244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2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d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07283" y="2207161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4" y="2660339"/>
            <a:ext cx="7292885" cy="20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4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p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07283" y="2207161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4" y="2984619"/>
            <a:ext cx="7263526" cy="173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5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p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62000" y="1451539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77" y="1204713"/>
            <a:ext cx="52863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1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Other</a:t>
            </a:r>
            <a:r>
              <a:rPr lang="fr-FR" dirty="0" smtClean="0">
                <a:solidFill>
                  <a:srgbClr val="FF0000"/>
                </a:solidFill>
              </a:rPr>
              <a:t> Transverse Target spin </a:t>
            </a:r>
            <a:r>
              <a:rPr lang="fr-FR" dirty="0" err="1" smtClean="0">
                <a:solidFill>
                  <a:srgbClr val="FF0000"/>
                </a:solidFill>
              </a:rPr>
              <a:t>asymmetries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fr-FR" dirty="0" smtClean="0">
                <a:solidFill>
                  <a:srgbClr val="FF0000"/>
                </a:solidFill>
              </a:rPr>
              <a:t> n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 r="35389"/>
          <a:stretch/>
        </p:blipFill>
        <p:spPr bwMode="auto">
          <a:xfrm>
            <a:off x="762000" y="1451539"/>
            <a:ext cx="1260000" cy="4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6" y="4701934"/>
            <a:ext cx="5528058" cy="31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38300"/>
            <a:ext cx="5048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4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219200" y="127002"/>
            <a:ext cx="8128000" cy="39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Collins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Asymmetry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p</a:t>
            </a:r>
            <a:r>
              <a:rPr kumimoji="0" lang="fr-FR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p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K id.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066655" y="2204377"/>
            <a:ext cx="747575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081255" y="1137401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39" name="TextBox 3"/>
          <p:cNvSpPr txBox="1"/>
          <p:nvPr/>
        </p:nvSpPr>
        <p:spPr>
          <a:xfrm>
            <a:off x="6287303" y="2367134"/>
            <a:ext cx="1403426" cy="391533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000" b="1" i="1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preliminary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5478799" y="1162614"/>
            <a:ext cx="3034893" cy="250421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dirty="0">
                <a:solidFill>
                  <a:srgbClr val="FF6600"/>
                </a:solidFill>
              </a:rPr>
              <a:t>combined 2007 – 2010 </a:t>
            </a:r>
            <a:r>
              <a:rPr lang="en-US" sz="1600" dirty="0" smtClean="0">
                <a:solidFill>
                  <a:srgbClr val="FF6600"/>
                </a:solidFill>
              </a:rPr>
              <a:t>results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643" y="4959007"/>
            <a:ext cx="7645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rgbClr val="3333FF"/>
                </a:solidFill>
              </a:rPr>
              <a:t>    Agreement HERMES/COMPASS  </a:t>
            </a:r>
            <a:r>
              <a:rPr lang="en-US" sz="1600" b="1" kern="0" dirty="0" smtClean="0">
                <a:solidFill>
                  <a:srgbClr val="FF6600"/>
                </a:solidFill>
                <a:sym typeface="Wingdings" pitchFamily="2" charset="2"/>
              </a:rPr>
              <a:t> </a:t>
            </a:r>
            <a:r>
              <a:rPr lang="en-US" sz="1600" b="1" kern="0" dirty="0" smtClean="0">
                <a:solidFill>
                  <a:srgbClr val="FF6600"/>
                </a:solidFill>
              </a:rPr>
              <a:t>no Q</a:t>
            </a:r>
            <a:r>
              <a:rPr lang="en-US" sz="1600" b="1" kern="0" baseline="30000" dirty="0" smtClean="0">
                <a:solidFill>
                  <a:srgbClr val="FF6600"/>
                </a:solidFill>
              </a:rPr>
              <a:t>2 </a:t>
            </a:r>
            <a:r>
              <a:rPr lang="en-US" sz="1600" b="1" kern="0" dirty="0" smtClean="0">
                <a:solidFill>
                  <a:srgbClr val="FF6600"/>
                </a:solidFill>
              </a:rPr>
              <a:t>dependence seen                                                                            </a:t>
            </a:r>
            <a:r>
              <a:rPr lang="en-US" sz="1600" kern="0" dirty="0">
                <a:solidFill>
                  <a:schemeClr val="bg2"/>
                </a:solidFill>
              </a:rPr>
              <a:t> </a:t>
            </a:r>
            <a:r>
              <a:rPr lang="en-US" sz="1600" kern="0" dirty="0" smtClean="0">
                <a:solidFill>
                  <a:schemeClr val="bg2"/>
                </a:solidFill>
              </a:rPr>
              <a:t> </a:t>
            </a:r>
            <a:r>
              <a:rPr lang="en-US" sz="1600" b="1" kern="0" dirty="0" smtClean="0">
                <a:solidFill>
                  <a:srgbClr val="3333FF"/>
                </a:solidFill>
              </a:rPr>
              <a:t>Now also produced in bins of z and y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687" y="625732"/>
            <a:ext cx="749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Correlation between outgoing hadron &amp; </a:t>
            </a:r>
            <a:r>
              <a:rPr lang="en-US" sz="1800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quark transverse spin </a:t>
            </a:r>
            <a:endParaRPr lang="fr-FR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56581" y="637528"/>
                <a:ext cx="1232453" cy="359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kern="0" dirty="0" smtClean="0">
                    <a:solidFill>
                      <a:srgbClr val="3333FF"/>
                    </a:solidFill>
                    <a:cs typeface="Arial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𝒉</m:t>
                        </m:r>
                      </m:e>
                      <m:sub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  <m:sup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𝒖</m:t>
                        </m:r>
                      </m:sup>
                    </m:sSubSup>
                    <m:r>
                      <a:rPr lang="en-US" sz="1600" b="1" i="1" kern="0" dirty="0" smtClean="0">
                        <a:solidFill>
                          <a:srgbClr val="3333FF"/>
                        </a:solidFill>
                        <a:latin typeface="Cambria Math"/>
                      </a:rPr>
                      <m:t>  &amp;  </m:t>
                    </m:r>
                    <m:sSubSup>
                      <m:sSubSupPr>
                        <m:ctrlP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𝒉</m:t>
                        </m:r>
                      </m:e>
                      <m:sub>
                        <m:r>
                          <a:rPr lang="en-US" sz="1600" b="1" i="1" kern="0" dirty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𝟏</m:t>
                        </m:r>
                      </m:sub>
                      <m:sup>
                        <m:r>
                          <a:rPr lang="en-US" sz="1600" b="1" i="1" kern="0" dirty="0" smtClean="0">
                            <a:solidFill>
                              <a:srgbClr val="3333FF"/>
                            </a:solidFill>
                            <a:latin typeface="Cambria Math"/>
                            <a:cs typeface="Arial" charset="0"/>
                          </a:rPr>
                          <m:t>𝒅</m:t>
                        </m:r>
                      </m:sup>
                    </m:sSubSup>
                  </m:oMath>
                </a14:m>
                <a:endParaRPr lang="fr-FR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573" y="765034"/>
                <a:ext cx="1232453" cy="359394"/>
              </a:xfrm>
              <a:prstGeom prst="rect">
                <a:avLst/>
              </a:prstGeom>
              <a:blipFill rotWithShape="1">
                <a:blip r:embed="rId4"/>
                <a:stretch>
                  <a:fillRect l="-2970" b="-20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 b="4499"/>
          <a:stretch/>
        </p:blipFill>
        <p:spPr bwMode="auto">
          <a:xfrm>
            <a:off x="1219201" y="932641"/>
            <a:ext cx="7391400" cy="405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" y="1470503"/>
            <a:ext cx="1158153" cy="88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2" y="3046895"/>
            <a:ext cx="1038165" cy="95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6"/>
          <p:cNvSpPr>
            <a:spLocks noChangeArrowheads="1"/>
          </p:cNvSpPr>
          <p:nvPr/>
        </p:nvSpPr>
        <p:spPr bwMode="auto">
          <a:xfrm>
            <a:off x="1524000" y="127000"/>
            <a:ext cx="7010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Importance of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unpolarized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SIDIS for TMDs </a:t>
            </a:r>
            <a:endParaRPr lang="fr-FR" sz="32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199" y="952504"/>
                <a:ext cx="8305801" cy="4797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cross-section dependence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results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generated in the quark fragmentation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5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azimuthal modulations in the </a:t>
                </a:r>
                <a:r>
                  <a:rPr lang="en-US" dirty="0" err="1" smtClean="0">
                    <a:solidFill>
                      <a:schemeClr val="accent2">
                        <a:lumMod val="75000"/>
                      </a:schemeClr>
                    </a:solidFill>
                  </a:rPr>
                  <a:t>unpolarized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cross-sections comes from: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Intrinsic </a:t>
                </a:r>
                <a:r>
                  <a:rPr lang="en-US" dirty="0" err="1">
                    <a:solidFill>
                      <a:schemeClr val="accent2">
                        <a:lumMod val="75000"/>
                      </a:schemeClr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of the quarks</a:t>
                </a:r>
              </a:p>
              <a:p>
                <a:pPr marL="1882775" lvl="1" indent="-282575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 Boer-Mulders PDF </a:t>
                </a:r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50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These are difficult measurements requiring to take into account apparatus acceptance</a:t>
                </a:r>
              </a:p>
              <a:p>
                <a:endParaRPr lang="en-US" sz="1200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COMPASS and HERMES have</a:t>
                </a:r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results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𝐿𝑖𝐷</m:t>
                        </m:r>
                      </m:e>
                    </m:sPre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from </a:t>
                </a:r>
              </a:p>
              <a:p>
                <a:pPr marL="1885950" lvl="1" indent="-285750">
                  <a:buFont typeface="Arial" panose="020B0604020202020204" pitchFamily="34" charset="0"/>
                  <a:buChar char="•"/>
                </a:pPr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No measurements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b="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since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nuclear effects may be important</a:t>
                </a:r>
              </a:p>
              <a:p>
                <a:pPr marL="1600200" lvl="1"/>
                <a:endParaRPr lang="en-US" dirty="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COMPASS-II, measurements on LH</a:t>
                </a:r>
                <a:r>
                  <a:rPr lang="en-US" sz="2000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 in parallel with DVCS</a:t>
                </a:r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GB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952501"/>
                <a:ext cx="8305801" cy="4797019"/>
              </a:xfrm>
              <a:prstGeom prst="rect">
                <a:avLst/>
              </a:prstGeom>
              <a:blipFill rotWithShape="1">
                <a:blip r:embed="rId2"/>
                <a:stretch>
                  <a:fillRect l="-587" t="-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1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Few facts: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1" y="952500"/>
            <a:ext cx="9129409" cy="449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/>
              <a:t>Transverse Spin and Momentum effects were put under scrutiny by the COMPASS Proposal in 1996, starting with </a:t>
            </a:r>
            <a:r>
              <a:rPr lang="en-US" sz="2000" dirty="0" err="1" smtClean="0"/>
              <a:t>transversity</a:t>
            </a:r>
            <a:r>
              <a:rPr lang="en-US" sz="2000" dirty="0" smtClean="0"/>
              <a:t> via the Collins mechanism</a:t>
            </a:r>
          </a:p>
          <a:p>
            <a:pPr>
              <a:lnSpc>
                <a:spcPct val="100000"/>
              </a:lnSpc>
            </a:pP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1050" dirty="0" smtClean="0"/>
          </a:p>
          <a:p>
            <a:endParaRPr lang="en-US" sz="2000" dirty="0" smtClean="0"/>
          </a:p>
          <a:p>
            <a:r>
              <a:rPr lang="en-US" sz="2000" dirty="0" smtClean="0"/>
              <a:t>The measurement of the </a:t>
            </a:r>
            <a:r>
              <a:rPr lang="en-US" sz="2000" dirty="0" err="1" smtClean="0"/>
              <a:t>Sivers</a:t>
            </a:r>
            <a:r>
              <a:rPr lang="en-US" sz="2000" dirty="0" smtClean="0"/>
              <a:t> PDF was added to the program soon after … the other TMD with the developments over the years</a:t>
            </a:r>
          </a:p>
          <a:p>
            <a:r>
              <a:rPr lang="en-US" sz="2000" dirty="0" smtClean="0"/>
              <a:t>Measurements started in 2002 by HERMES (p) and COMPASS (d)</a:t>
            </a:r>
            <a:endParaRPr lang="en-US" sz="2000" dirty="0"/>
          </a:p>
          <a:p>
            <a:r>
              <a:rPr lang="en-US" sz="2000" dirty="0" smtClean="0"/>
              <a:t>This field has grown considerably in the last years and comes one of high priority measurements for the JLab12 program</a:t>
            </a:r>
          </a:p>
          <a:p>
            <a:endParaRPr lang="en-GB" sz="2000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38300"/>
            <a:ext cx="6553200" cy="7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331945"/>
              </p:ext>
            </p:extLst>
          </p:nvPr>
        </p:nvGraphicFramePr>
        <p:xfrm>
          <a:off x="2476500" y="2340306"/>
          <a:ext cx="5410200" cy="108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9" r:id="rId4" imgW="17523720" imgH="3504600" progId="">
                  <p:embed/>
                </p:oleObj>
              </mc:Choice>
              <mc:Fallback>
                <p:oleObj r:id="rId4" imgW="17523720" imgH="3504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6500" y="2340306"/>
                        <a:ext cx="5410200" cy="108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74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80" y="1291694"/>
            <a:ext cx="6566400" cy="255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Title 26"/>
          <p:cNvSpPr>
            <a:spLocks/>
          </p:cNvSpPr>
          <p:nvPr/>
        </p:nvSpPr>
        <p:spPr bwMode="auto">
          <a:xfrm>
            <a:off x="1371600" y="167850"/>
            <a:ext cx="7924800" cy="4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669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89953" tIns="46776" rIns="89953" bIns="46776" anchor="ctr">
            <a:spAutoFit/>
          </a:bodyPr>
          <a:lstStyle/>
          <a:p>
            <a:pPr defTabSz="914414"/>
            <a:r>
              <a:rPr lang="en-US" sz="2500" b="1" dirty="0">
                <a:solidFill>
                  <a:srgbClr val="FF0000"/>
                </a:solidFill>
              </a:rPr>
              <a:t>Collins asymmetry </a:t>
            </a:r>
            <a:r>
              <a:rPr lang="en-US" sz="2500" b="1" dirty="0">
                <a:solidFill>
                  <a:srgbClr val="000099"/>
                </a:solidFill>
              </a:rPr>
              <a:t>on </a:t>
            </a:r>
            <a:r>
              <a:rPr lang="en-US" sz="25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617066" y="2811018"/>
            <a:ext cx="747575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3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990600" y="952503"/>
            <a:ext cx="691200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r>
              <a:rPr lang="en-US" b="1" dirty="0" err="1">
                <a:solidFill>
                  <a:srgbClr val="FF0000"/>
                </a:solidFill>
              </a:rPr>
              <a:t>kaons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9863" y="2811022"/>
            <a:ext cx="1283200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b="1" i="1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preliminary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6480" y="3295080"/>
            <a:ext cx="7923599" cy="2327510"/>
            <a:chOff x="648494" y="4130059"/>
            <a:chExt cx="8735218" cy="3078778"/>
          </a:xfrm>
        </p:grpSpPr>
        <p:grpSp>
          <p:nvGrpSpPr>
            <p:cNvPr id="2" name="Group 1"/>
            <p:cNvGrpSpPr/>
            <p:nvPr/>
          </p:nvGrpSpPr>
          <p:grpSpPr>
            <a:xfrm>
              <a:off x="2144712" y="4130059"/>
              <a:ext cx="7239000" cy="3078778"/>
              <a:chOff x="2144712" y="4130059"/>
              <a:chExt cx="7239000" cy="3078778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14" b="1109"/>
              <a:stretch/>
            </p:blipFill>
            <p:spPr bwMode="auto">
              <a:xfrm>
                <a:off x="2144712" y="4130059"/>
                <a:ext cx="7239000" cy="30787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 Box 8"/>
              <p:cNvSpPr txBox="1">
                <a:spLocks noChangeArrowheads="1"/>
              </p:cNvSpPr>
              <p:nvPr/>
            </p:nvSpPr>
            <p:spPr bwMode="auto">
              <a:xfrm>
                <a:off x="3887724" y="4618037"/>
                <a:ext cx="1152588" cy="529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K-</a:t>
                </a:r>
              </a:p>
            </p:txBody>
          </p:sp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3829862" y="5913437"/>
                <a:ext cx="1096151" cy="529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rgbClr val="FF0000"/>
                    </a:solidFill>
                  </a:rPr>
                  <a:t>K+</a:t>
                </a:r>
              </a:p>
            </p:txBody>
          </p:sp>
        </p:grp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648494" y="5226575"/>
              <a:ext cx="2410618" cy="75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5F5F5F"/>
                  </a:solidFill>
                </a:rPr>
                <a:t>compatible </a:t>
              </a:r>
            </a:p>
            <a:p>
              <a:r>
                <a:rPr lang="en-US" sz="1500" dirty="0">
                  <a:solidFill>
                    <a:srgbClr val="5F5F5F"/>
                  </a:solidFill>
                </a:rPr>
                <a:t>with </a:t>
              </a:r>
              <a:r>
                <a:rPr lang="el-GR" sz="1600" dirty="0">
                  <a:solidFill>
                    <a:srgbClr val="5F5F5F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dirty="0">
                  <a:solidFill>
                    <a:srgbClr val="5F5F5F"/>
                  </a:solidFill>
                </a:rPr>
                <a:t>+</a:t>
              </a:r>
              <a:r>
                <a:rPr lang="en-US" sz="1600" dirty="0">
                  <a:solidFill>
                    <a:srgbClr val="5F5F5F"/>
                  </a:solidFill>
                </a:rPr>
                <a:t> / </a:t>
              </a:r>
              <a:r>
                <a:rPr lang="el-GR" sz="1600" dirty="0">
                  <a:solidFill>
                    <a:srgbClr val="5F5F5F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it-IT" sz="1600" dirty="0">
                  <a:solidFill>
                    <a:srgbClr val="5F5F5F"/>
                  </a:solidFill>
                </a:rPr>
                <a:t>-</a:t>
              </a:r>
              <a:endParaRPr lang="en-US" sz="1600" dirty="0">
                <a:solidFill>
                  <a:srgbClr val="5F5F5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54221" y="5979631"/>
              <a:ext cx="1433552" cy="48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C0C0"/>
                  </a:solidFill>
                  <a:latin typeface="Times New Roman" pitchFamily="18" charset="0"/>
                  <a:cs typeface="Times New Roman" pitchFamily="18" charset="0"/>
                </a:rPr>
                <a:t>preliminary</a:t>
              </a:r>
            </a:p>
          </p:txBody>
        </p:sp>
      </p:grp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26479" y="2568115"/>
            <a:ext cx="1910159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sz="1500" dirty="0">
                <a:solidFill>
                  <a:srgbClr val="5F5F5F"/>
                </a:solidFill>
              </a:rPr>
              <a:t>~ h+ / h-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942956" y="1258787"/>
            <a:ext cx="4274078" cy="388989"/>
          </a:xfrm>
          <a:prstGeom prst="rect">
            <a:avLst/>
          </a:prstGeom>
          <a:noFill/>
          <a:ln>
            <a:noFill/>
          </a:ln>
          <a:extLst/>
        </p:spPr>
        <p:txBody>
          <a:bodyPr lIns="91390" tIns="45697" rIns="91390" bIns="45697"/>
          <a:lstStyle/>
          <a:p>
            <a:pPr marL="159843" indent="-159843" defTabSz="828013">
              <a:spcBef>
                <a:spcPct val="20000"/>
              </a:spcBef>
              <a:buClr>
                <a:srgbClr val="003399"/>
              </a:buClr>
            </a:pPr>
            <a:r>
              <a:rPr lang="en-US" sz="1600" b="1" dirty="0">
                <a:solidFill>
                  <a:srgbClr val="FF0000"/>
                </a:solidFill>
              </a:rPr>
              <a:t>combined 2007 – 2010 results</a:t>
            </a:r>
          </a:p>
        </p:txBody>
      </p:sp>
    </p:spTree>
    <p:extLst>
      <p:ext uri="{BB962C8B-B14F-4D97-AF65-F5344CB8AC3E}">
        <p14:creationId xmlns:p14="http://schemas.microsoft.com/office/powerpoint/2010/main" val="42765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30796"/>
            <a:ext cx="7696200" cy="951178"/>
          </a:xfrm>
        </p:spPr>
        <p:txBody>
          <a:bodyPr/>
          <a:lstStyle/>
          <a:p>
            <a:r>
              <a:rPr lang="en-US" dirty="0" smtClean="0"/>
              <a:t>SIDIS 1h x-section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568720"/>
              </p:ext>
            </p:extLst>
          </p:nvPr>
        </p:nvGraphicFramePr>
        <p:xfrm>
          <a:off x="158750" y="723903"/>
          <a:ext cx="8909050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5" name="Equation" r:id="rId3" imgW="6883200" imgH="4330440" progId="Equation.DSMT4">
                  <p:embed/>
                </p:oleObj>
              </mc:Choice>
              <mc:Fallback>
                <p:oleObj name="Equation" r:id="rId3" imgW="6883200" imgH="433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723903"/>
                        <a:ext cx="8909050" cy="517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52400"/>
            <a:ext cx="1738598" cy="15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Players on SIDIS playground</a:t>
            </a:r>
            <a:endParaRPr lang="en-GB" dirty="0"/>
          </a:p>
        </p:txBody>
      </p:sp>
      <p:pic>
        <p:nvPicPr>
          <p:cNvPr id="3" name="Picture 2" descr="polit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885" y="778815"/>
            <a:ext cx="92630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ermeslogo-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852" y="715963"/>
            <a:ext cx="9175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ompass-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5244" y="958850"/>
            <a:ext cx="795337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j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090" y="4654550"/>
            <a:ext cx="1698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4686300" y="1381125"/>
            <a:ext cx="255588" cy="15001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20098539" flipH="1">
            <a:off x="4270375" y="1687513"/>
            <a:ext cx="255588" cy="15001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12442287" flipH="1">
            <a:off x="1843094" y="3275013"/>
            <a:ext cx="255587" cy="15001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988404" y="1909424"/>
            <a:ext cx="5906968" cy="2873289"/>
            <a:chOff x="-6026031" y="2929663"/>
            <a:chExt cx="5906968" cy="2873289"/>
          </a:xfrm>
        </p:grpSpPr>
        <p:pic>
          <p:nvPicPr>
            <p:cNvPr id="4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6026031" y="2929663"/>
              <a:ext cx="5906968" cy="2190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-4318001" y="4879622"/>
              <a:ext cx="3857146" cy="92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Beam: 160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GeV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; 75% polarization</a:t>
              </a:r>
            </a:p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Target: 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	</a:t>
              </a:r>
              <a:r>
                <a:rPr lang="en-US" baseline="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LiD;	50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% 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polarization</a:t>
              </a:r>
            </a:p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	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NH</a:t>
              </a:r>
              <a:r>
                <a:rPr lang="en-US" baseline="-25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3;	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90%</a:t>
              </a:r>
              <a:endParaRPr lang="en-GB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596956" y="7143"/>
            <a:ext cx="3427412" cy="3130550"/>
            <a:chOff x="3601" y="61"/>
            <a:chExt cx="2159" cy="1972"/>
          </a:xfrm>
        </p:grpSpPr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3601" y="61"/>
              <a:ext cx="2159" cy="1952"/>
              <a:chOff x="1107" y="440"/>
              <a:chExt cx="2477" cy="2152"/>
            </a:xfrm>
          </p:grpSpPr>
          <p:pic>
            <p:nvPicPr>
              <p:cNvPr id="29" name="Picture 26" descr="clas6_colo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07" y="440"/>
                <a:ext cx="2477" cy="215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1107" y="1388"/>
                <a:ext cx="134" cy="256"/>
              </a:xfrm>
              <a:prstGeom prst="rect">
                <a:avLst/>
              </a:prstGeom>
              <a:noFill/>
              <a:ln w="285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3630" y="1665"/>
              <a:ext cx="1888" cy="3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Large acceptance spect. electron/photon beams</a:t>
              </a: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3659" y="444"/>
              <a:ext cx="549" cy="2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Hall B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219075" y="2878932"/>
            <a:ext cx="3911600" cy="2820988"/>
            <a:chOff x="1808" y="2191"/>
            <a:chExt cx="2464" cy="1777"/>
          </a:xfrm>
        </p:grpSpPr>
        <p:pic>
          <p:nvPicPr>
            <p:cNvPr id="32" name="Picture 31" descr="hallc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08" y="2191"/>
              <a:ext cx="2464" cy="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1865" y="3445"/>
              <a:ext cx="2098" cy="52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7 GeV spectrometer, </a:t>
              </a:r>
            </a:p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1.8 GeV spectrometer, </a:t>
              </a:r>
            </a:p>
            <a:p>
              <a:pPr algn="ctr">
                <a:defRPr/>
              </a:pPr>
              <a:r>
                <a:rPr lang="en-US" sz="1600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large installation experiments</a:t>
              </a: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3579" y="2319"/>
              <a:ext cx="558" cy="2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Hall C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6200" y="1205716"/>
            <a:ext cx="5388920" cy="708026"/>
            <a:chOff x="306" y="2490"/>
            <a:chExt cx="4443" cy="446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40" y="2502"/>
              <a:ext cx="4409" cy="425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306" y="2490"/>
              <a:ext cx="3878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Beam: ≤6 </a:t>
              </a:r>
              <a:r>
                <a:rPr lang="en-US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GeV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e</a:t>
              </a:r>
              <a:r>
                <a:rPr lang="en-US" sz="2000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-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; 85% polarization</a:t>
              </a:r>
            </a:p>
            <a:p>
              <a:pPr>
                <a:defRPr/>
              </a:pP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Target: polarized targets </a:t>
              </a:r>
              <a:r>
                <a:rPr lang="en-US" sz="2000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He, </a:t>
              </a:r>
              <a:r>
                <a:rPr lang="en-US" sz="2000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  <a:r>
                <a:rPr 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LiD, NH</a:t>
              </a:r>
              <a:r>
                <a:rPr lang="en-US" sz="2000" baseline="-25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 </a:t>
              </a:r>
              <a:endParaRPr lang="en-GB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787330" y="2794000"/>
            <a:ext cx="4237038" cy="2959100"/>
            <a:chOff x="0" y="0"/>
            <a:chExt cx="3010" cy="2203"/>
          </a:xfrm>
        </p:grpSpPr>
        <p:pic>
          <p:nvPicPr>
            <p:cNvPr id="22" name="Picture 21" descr="hallacomb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3010" cy="2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37" y="1626"/>
              <a:ext cx="1680" cy="48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Two high-resolution </a:t>
              </a:r>
            </a:p>
            <a:p>
              <a:pPr algn="ctr">
                <a:defRPr/>
              </a:pPr>
              <a:r>
                <a:rPr lang="en-US">
                  <a:effectLst>
                    <a:outerShdw blurRad="38100" dist="38100" dir="2700000" algn="tl">
                      <a:srgbClr val="808080"/>
                    </a:outerShdw>
                  </a:effectLst>
                  <a:latin typeface="Arial" charset="0"/>
                </a:rPr>
                <a:t>4 GeV spectrometers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863" y="446"/>
              <a:ext cx="609" cy="29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Hall A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70744" y="1353344"/>
            <a:ext cx="7054850" cy="3584575"/>
            <a:chOff x="270" y="417"/>
            <a:chExt cx="4444" cy="2258"/>
          </a:xfrm>
        </p:grpSpPr>
        <p:pic>
          <p:nvPicPr>
            <p:cNvPr id="12" name="Picture 11" descr="spectrom0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34" y="417"/>
              <a:ext cx="3763" cy="1809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70" y="2225"/>
              <a:ext cx="4444" cy="450"/>
              <a:chOff x="306" y="2477"/>
              <a:chExt cx="4444" cy="45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40" y="2502"/>
                <a:ext cx="4410" cy="425"/>
              </a:xfrm>
              <a:prstGeom prst="rect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6" y="2477"/>
                    <a:ext cx="3686" cy="446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Beam: 27.5 </a:t>
                    </a:r>
                    <a:r>
                      <a:rPr lang="en-US" sz="2000" dirty="0" err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GeV</a:t>
                    </a: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 e</a:t>
                    </a:r>
                    <a:r>
                      <a:rPr lang="en-US" sz="2000" baseline="30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±</a:t>
                    </a: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; &lt;50&gt;% polarization</a:t>
                    </a:r>
                  </a:p>
                  <a:p>
                    <a:pPr>
                      <a:defRPr/>
                    </a:pP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Target: </a:t>
                    </a:r>
                    <a:r>
                      <a:rPr lang="en-US" sz="2000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polarized p gas </a:t>
                    </a:r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targets; </a:t>
                    </a:r>
                    <a14:m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000" i="1" dirty="0" smtClean="0"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/>
                              </a:rPr>
                              <m:t>85%</m:t>
                            </m:r>
                          </m:e>
                        </m:d>
                      </m:oMath>
                    </a14:m>
                    <a:r>
                      <a:rPr lang="en-US" sz="20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 polarization</a:t>
                    </a:r>
                    <a:endParaRPr lang="en-GB" sz="2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 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06" y="2477"/>
                    <a:ext cx="3686" cy="446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1146" t="-4310" r="-833" b="-18966"/>
                    </a:stretch>
                  </a:blip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897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Players on FF playground</a:t>
            </a:r>
            <a:endParaRPr lang="en-GB" dirty="0"/>
          </a:p>
        </p:txBody>
      </p:sp>
      <p:pic>
        <p:nvPicPr>
          <p:cNvPr id="3" name="Picture 2" descr="polit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60" y="782638"/>
            <a:ext cx="92630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0" y="3403718"/>
            <a:ext cx="1978072" cy="1434985"/>
            <a:chOff x="76200" y="3368790"/>
            <a:chExt cx="1978072" cy="1434985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2442287" flipH="1">
              <a:off x="800538" y="3368790"/>
              <a:ext cx="382419" cy="92372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4076700"/>
              <a:ext cx="1978072" cy="72707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400800" y="1285875"/>
            <a:ext cx="1600200" cy="2233613"/>
            <a:chOff x="6400800" y="1285875"/>
            <a:chExt cx="1600200" cy="2233613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7086600" y="2324100"/>
              <a:ext cx="914400" cy="119538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285875"/>
              <a:ext cx="1352550" cy="103822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69" y="1131094"/>
            <a:ext cx="5781675" cy="35814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8" y="688865"/>
            <a:ext cx="6909670" cy="50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Spin, L and the free </a:t>
            </a:r>
            <a:r>
              <a:rPr lang="it-IT" dirty="0" err="1" smtClean="0"/>
              <a:t>Dirac</a:t>
            </a:r>
            <a:r>
              <a:rPr lang="it-IT" dirty="0" smtClean="0"/>
              <a:t> H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876300"/>
                <a:ext cx="8380413" cy="42672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400" dirty="0" smtClean="0"/>
                  <a:t> </a:t>
                </a:r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acc>
                            <m:accPr>
                              <m:chr m:val="⃗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mr>
                      <m:m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</m:acc>
                        </m:e>
                      </m:mr>
                    </m:m>
                  </m:oMath>
                </a14:m>
                <a:r>
                  <a:rPr lang="en-US" sz="2400" dirty="0" smtClean="0"/>
                  <a:t>   </a:t>
                </a:r>
                <a:r>
                  <a:rPr lang="en-US" sz="2400" dirty="0" smtClean="0">
                    <a:sym typeface="Symbol" panose="05050102010706020507" pitchFamily="18" charset="2"/>
                  </a:rPr>
                  <a:t>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0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mPr>
                      <m:m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position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dependent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,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doesn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’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t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commute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with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in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mr>
                      <m:m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𝑯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</m:d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=−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𝛻</m:t>
                              </m:r>
                            </m:e>
                          </m:acc>
                        </m:e>
                      </m:mr>
                    </m:m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it-IT" sz="2400" dirty="0" smtClean="0"/>
                  <a:t>        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rgbClr val="FF0000"/>
                    </a:solidFill>
                  </a:rPr>
                  <a:t> not </a:t>
                </a:r>
                <a:r>
                  <a:rPr lang="it-IT" sz="2400" dirty="0" err="1" smtClean="0">
                    <a:solidFill>
                      <a:srgbClr val="FF0000"/>
                    </a:solidFill>
                  </a:rPr>
                  <a:t>conserved</a:t>
                </a:r>
                <a:endParaRPr lang="it-IT" sz="240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acc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it-IT" sz="2400" dirty="0" smtClean="0"/>
                  <a:t>   </a:t>
                </a:r>
                <a:r>
                  <a:rPr lang="en-US" sz="2400" dirty="0" smtClean="0">
                    <a:sym typeface="Symbol" panose="05050102010706020507" pitchFamily="18" charset="2"/>
                  </a:rPr>
                  <a:t>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mPr>
                      <m:mr>
                        <m:e>
                          <m:r>
                            <m:rPr>
                              <m:nor/>
                            </m:rPr>
                            <a:rPr lang="en-US" sz="2000" b="0" i="0" dirty="0" smtClean="0"/>
                            <m:t>Pauli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matrices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in</m:t>
                          </m:r>
                          <m:acc>
                            <m:accPr>
                              <m:chr m:val="⃗"/>
                              <m:ctrlPr>
                                <a:rPr lang="el-G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0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a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nd</m:t>
                          </m:r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d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o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not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commute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 </m:t>
                          </m:r>
                        </m:e>
                      </m:mr>
                      <m:m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𝑯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l-G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</m:acc>
                            </m:e>
                          </m:d>
                          <m:r>
                            <a:rPr lang="en-US" sz="2000" i="1" dirty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=</m:t>
                          </m:r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𝟐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𝛻</m:t>
                              </m:r>
                            </m:e>
                          </m:acc>
                        </m:e>
                      </m:mr>
                    </m:m>
                  </m:oMath>
                </a14:m>
                <a:endParaRPr lang="it-IT" sz="2400" dirty="0" smtClean="0"/>
              </a:p>
              <a:p>
                <a:pPr marL="0" indent="0">
                  <a:buNone/>
                </a:pPr>
                <a:r>
                  <a:rPr lang="it-IT" sz="2400" dirty="0" smtClean="0">
                    <a:solidFill>
                      <a:srgbClr val="FF0000"/>
                    </a:solidFill>
                  </a:rPr>
                  <a:t>									spin </a:t>
                </a:r>
                <a:r>
                  <a:rPr lang="it-IT" sz="2400" dirty="0" err="1" smtClean="0">
                    <a:solidFill>
                      <a:srgbClr val="FF0000"/>
                    </a:solidFill>
                  </a:rPr>
                  <a:t>not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rgbClr val="FF0000"/>
                    </a:solidFill>
                  </a:rPr>
                  <a:t>conserved</a:t>
                </a:r>
                <a:endParaRPr lang="it-IT" sz="240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ym typeface="Symbol" panose="05050102010706020507" pitchFamily="18" charset="2"/>
                  </a:rPr>
                  <a:t>		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𝑯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el-G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</m:acc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𝑯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  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J</a:t>
                </a:r>
                <a:r>
                  <a:rPr lang="it-IT" sz="2400" dirty="0" smtClean="0"/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conserved</a:t>
                </a:r>
                <a:endParaRPr lang="it-IT" sz="24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24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876300"/>
                <a:ext cx="8380413" cy="4267200"/>
              </a:xfrm>
              <a:blipFill rotWithShape="0">
                <a:blip r:embed="rId2"/>
                <a:stretch>
                  <a:fillRect l="-218" t="-2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8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spin of the </a:t>
            </a:r>
            <a:r>
              <a:rPr lang="it-IT" dirty="0" err="1" smtClean="0"/>
              <a:t>proton</a:t>
            </a:r>
            <a:endParaRPr lang="it-IT" dirty="0"/>
          </a:p>
        </p:txBody>
      </p:sp>
      <p:pic>
        <p:nvPicPr>
          <p:cNvPr id="4" name="Image 3" descr="Capture d’écran 2012-03-18 à 15.00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46564" r="16103" b="36890"/>
          <a:stretch>
            <a:fillRect/>
          </a:stretch>
        </p:blipFill>
        <p:spPr bwMode="auto">
          <a:xfrm>
            <a:off x="2555875" y="1884363"/>
            <a:ext cx="31543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423863" y="690563"/>
                <a:ext cx="6554787" cy="449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 dirty="0" smtClean="0">
                    <a:solidFill>
                      <a:srgbClr val="000099"/>
                    </a:solidFill>
                  </a:rPr>
                  <a:t>Three twist-2 quark DF’s in collinear approximation (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en-US" sz="20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en-US" sz="20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altLang="en-US" sz="2000" b="1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1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altLang="en-US" sz="2000" b="1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en-US" sz="2000" b="1" dirty="0" smtClean="0">
                    <a:solidFill>
                      <a:srgbClr val="000099"/>
                    </a:solidFill>
                  </a:rPr>
                  <a:t>)</a:t>
                </a:r>
                <a:endParaRPr lang="en-US" altLang="en-US" sz="2000" dirty="0">
                  <a:solidFill>
                    <a:srgbClr val="800080"/>
                  </a:solidFill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863" y="690563"/>
                <a:ext cx="6554787" cy="449868"/>
              </a:xfrm>
              <a:prstGeom prst="rect">
                <a:avLst/>
              </a:prstGeom>
              <a:blipFill rotWithShape="0">
                <a:blip r:embed="rId4"/>
                <a:stretch>
                  <a:fillRect l="-1023" t="-139189" r="-2233" b="-19729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12"/>
          <p:cNvSpPr txBox="1">
            <a:spLocks noChangeArrowheads="1"/>
          </p:cNvSpPr>
          <p:nvPr/>
        </p:nvSpPr>
        <p:spPr bwMode="auto">
          <a:xfrm>
            <a:off x="2289175" y="2778125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b="1"/>
              <a:t>helicity</a:t>
            </a:r>
          </a:p>
        </p:txBody>
      </p:sp>
      <p:sp>
        <p:nvSpPr>
          <p:cNvPr id="9" name="ZoneTexte 280575"/>
          <p:cNvSpPr txBox="1">
            <a:spLocks noChangeArrowheads="1"/>
          </p:cNvSpPr>
          <p:nvPr/>
        </p:nvSpPr>
        <p:spPr bwMode="auto">
          <a:xfrm>
            <a:off x="4514850" y="2787650"/>
            <a:ext cx="1195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1"/>
              <a:t>transversity</a:t>
            </a:r>
          </a:p>
        </p:txBody>
      </p:sp>
      <p:pic>
        <p:nvPicPr>
          <p:cNvPr id="10" name="Image 280576" descr="Capture d’écran 2012-03-22 à 10.46.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368550"/>
            <a:ext cx="20939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280577"/>
          <p:cNvSpPr txBox="1">
            <a:spLocks noChangeArrowheads="1"/>
          </p:cNvSpPr>
          <p:nvPr/>
        </p:nvSpPr>
        <p:spPr bwMode="auto">
          <a:xfrm>
            <a:off x="4587875" y="3514725"/>
            <a:ext cx="15541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/>
              <a:t>NR</a:t>
            </a:r>
            <a:r>
              <a:rPr lang="fr-FR" altLang="en-US" sz="1600" dirty="0"/>
              <a:t> </a:t>
            </a:r>
            <a:r>
              <a:rPr lang="fr-FR" altLang="en-US" sz="1600" dirty="0" err="1"/>
              <a:t>limit</a:t>
            </a:r>
            <a:endParaRPr lang="fr-FR" altLang="en-US" sz="1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600" dirty="0"/>
              <a:t>[</a:t>
            </a:r>
            <a:r>
              <a:rPr lang="fr-FR" altLang="en-US" sz="1600" dirty="0" err="1"/>
              <a:t>boost</a:t>
            </a:r>
            <a:r>
              <a:rPr lang="fr-FR" altLang="en-US" sz="1600" dirty="0"/>
              <a:t>, </a:t>
            </a:r>
            <a:r>
              <a:rPr lang="fr-FR" altLang="en-US" sz="1600" dirty="0" err="1"/>
              <a:t>rotat</a:t>
            </a:r>
            <a:r>
              <a:rPr lang="fr-FR" altLang="en-US" sz="1600" dirty="0"/>
              <a:t>.]=0</a:t>
            </a:r>
          </a:p>
        </p:txBody>
      </p:sp>
      <p:sp>
        <p:nvSpPr>
          <p:cNvPr id="12" name="ZoneTexte 280578"/>
          <p:cNvSpPr txBox="1">
            <a:spLocks noChangeArrowheads="1"/>
          </p:cNvSpPr>
          <p:nvPr/>
        </p:nvSpPr>
        <p:spPr bwMode="auto">
          <a:xfrm>
            <a:off x="3988562" y="4232405"/>
            <a:ext cx="41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 dirty="0"/>
              <a:t>➡ </a:t>
            </a:r>
          </a:p>
        </p:txBody>
      </p:sp>
      <p:cxnSp>
        <p:nvCxnSpPr>
          <p:cNvPr id="14" name="Connecteur droit 280582"/>
          <p:cNvCxnSpPr>
            <a:cxnSpLocks noChangeShapeType="1"/>
          </p:cNvCxnSpPr>
          <p:nvPr/>
        </p:nvCxnSpPr>
        <p:spPr bwMode="auto">
          <a:xfrm flipH="1">
            <a:off x="2965450" y="2368550"/>
            <a:ext cx="819150" cy="5191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48"/>
          <p:cNvCxnSpPr>
            <a:cxnSpLocks noChangeShapeType="1"/>
          </p:cNvCxnSpPr>
          <p:nvPr/>
        </p:nvCxnSpPr>
        <p:spPr bwMode="auto">
          <a:xfrm flipH="1">
            <a:off x="1962150" y="3157538"/>
            <a:ext cx="647700" cy="41116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cteur droit 58"/>
          <p:cNvCxnSpPr>
            <a:cxnSpLocks noChangeShapeType="1"/>
          </p:cNvCxnSpPr>
          <p:nvPr/>
        </p:nvCxnSpPr>
        <p:spPr bwMode="auto">
          <a:xfrm>
            <a:off x="5114925" y="2338388"/>
            <a:ext cx="0" cy="5191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ZoneTexte 30"/>
          <p:cNvSpPr txBox="1">
            <a:spLocks noChangeArrowheads="1"/>
          </p:cNvSpPr>
          <p:nvPr/>
        </p:nvSpPr>
        <p:spPr bwMode="auto">
          <a:xfrm>
            <a:off x="1760538" y="4616450"/>
            <a:ext cx="191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/>
              <a:t>≈30%  </a:t>
            </a:r>
            <a:r>
              <a:rPr lang="fr-FR" altLang="en-US" sz="1800"/>
              <a:t>: </a:t>
            </a:r>
            <a:r>
              <a:rPr lang="fr-FR" altLang="en-US" sz="1800" b="1">
                <a:solidFill>
                  <a:srgbClr val="FF0000"/>
                </a:solidFill>
              </a:rPr>
              <a:t>Spin puzzle</a:t>
            </a:r>
          </a:p>
        </p:txBody>
      </p:sp>
      <p:grpSp>
        <p:nvGrpSpPr>
          <p:cNvPr id="18" name="Grouper 1"/>
          <p:cNvGrpSpPr>
            <a:grpSpLocks/>
          </p:cNvGrpSpPr>
          <p:nvPr/>
        </p:nvGrpSpPr>
        <p:grpSpPr bwMode="auto">
          <a:xfrm>
            <a:off x="388938" y="4191794"/>
            <a:ext cx="1371600" cy="1219200"/>
            <a:chOff x="390525" y="4484688"/>
            <a:chExt cx="1809750" cy="1738312"/>
          </a:xfrm>
        </p:grpSpPr>
        <p:sp>
          <p:nvSpPr>
            <p:cNvPr id="19" name="ZoneTexte 1"/>
            <p:cNvSpPr txBox="1">
              <a:spLocks noChangeArrowheads="1"/>
            </p:cNvSpPr>
            <p:nvPr/>
          </p:nvSpPr>
          <p:spPr bwMode="auto">
            <a:xfrm>
              <a:off x="1838325" y="4484688"/>
              <a:ext cx="3619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000" b="1">
                  <a:solidFill>
                    <a:srgbClr val="FF0000"/>
                  </a:solidFill>
                </a:rPr>
                <a:t>J</a:t>
              </a:r>
              <a:r>
                <a:rPr lang="fr-FR" altLang="en-US" sz="2000" b="1" baseline="-25000">
                  <a:solidFill>
                    <a:srgbClr val="FF0000"/>
                  </a:solidFill>
                </a:rPr>
                <a:t>q</a:t>
              </a:r>
            </a:p>
          </p:txBody>
        </p:sp>
        <p:grpSp>
          <p:nvGrpSpPr>
            <p:cNvPr id="20" name="Grouper 5"/>
            <p:cNvGrpSpPr>
              <a:grpSpLocks/>
            </p:cNvGrpSpPr>
            <p:nvPr/>
          </p:nvGrpSpPr>
          <p:grpSpPr bwMode="auto">
            <a:xfrm>
              <a:off x="390525" y="4484688"/>
              <a:ext cx="1755775" cy="1738312"/>
              <a:chOff x="390525" y="4484688"/>
              <a:chExt cx="1755775" cy="1738795"/>
            </a:xfrm>
          </p:grpSpPr>
          <p:pic>
            <p:nvPicPr>
              <p:cNvPr id="22" name="Image 11" descr="Capture d’écran 2012-03-22 à 11.12.04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525" y="4484688"/>
                <a:ext cx="1755775" cy="1597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"/>
              <p:cNvSpPr>
                <a:spLocks noChangeArrowheads="1"/>
              </p:cNvSpPr>
              <p:nvPr/>
            </p:nvSpPr>
            <p:spPr bwMode="auto">
              <a:xfrm>
                <a:off x="535214" y="5823373"/>
                <a:ext cx="35137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n-US" sz="2000" b="1">
                    <a:solidFill>
                      <a:srgbClr val="008000"/>
                    </a:solidFill>
                    <a:latin typeface="Arial" charset="0"/>
                  </a:rPr>
                  <a:t>J</a:t>
                </a:r>
                <a:r>
                  <a:rPr lang="fr-FR" altLang="en-US" sz="2000" b="1" baseline="-25000">
                    <a:solidFill>
                      <a:srgbClr val="008000"/>
                    </a:solidFill>
                    <a:latin typeface="Arial" charset="0"/>
                  </a:rPr>
                  <a:t>g</a:t>
                </a:r>
                <a:endParaRPr lang="fr-FR" altLang="en-US" sz="2000" b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4" name="Arc plein 3"/>
              <p:cNvSpPr/>
              <p:nvPr/>
            </p:nvSpPr>
            <p:spPr>
              <a:xfrm>
                <a:off x="534988" y="4491040"/>
                <a:ext cx="1470025" cy="1514896"/>
              </a:xfrm>
              <a:prstGeom prst="blockArc">
                <a:avLst>
                  <a:gd name="adj1" fmla="val 11939814"/>
                  <a:gd name="adj2" fmla="val 3179053"/>
                  <a:gd name="adj3" fmla="val 210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Arc plein 27"/>
            <p:cNvSpPr/>
            <p:nvPr/>
          </p:nvSpPr>
          <p:spPr>
            <a:xfrm>
              <a:off x="538163" y="4500563"/>
              <a:ext cx="1468437" cy="1514475"/>
            </a:xfrm>
            <a:prstGeom prst="blockArc">
              <a:avLst>
                <a:gd name="adj1" fmla="val 3278175"/>
                <a:gd name="adj2" fmla="val 11878220"/>
                <a:gd name="adj3" fmla="val 2696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er 29"/>
          <p:cNvGrpSpPr>
            <a:grpSpLocks/>
          </p:cNvGrpSpPr>
          <p:nvPr/>
        </p:nvGrpSpPr>
        <p:grpSpPr bwMode="auto">
          <a:xfrm>
            <a:off x="6934201" y="266701"/>
            <a:ext cx="1919288" cy="1905000"/>
            <a:chOff x="5553913" y="2563315"/>
            <a:chExt cx="1476573" cy="1508400"/>
          </a:xfrm>
        </p:grpSpPr>
        <p:pic>
          <p:nvPicPr>
            <p:cNvPr id="26" name="Image 18" descr="Capture d’écran 2012-03-21 à 14.01.2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81" t="39693" r="-914" b="2863"/>
            <a:stretch>
              <a:fillRect/>
            </a:stretch>
          </p:blipFill>
          <p:spPr bwMode="auto">
            <a:xfrm>
              <a:off x="5626486" y="2563315"/>
              <a:ext cx="1404000" cy="150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5553913" y="3727165"/>
              <a:ext cx="180999" cy="344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64905" y="1140618"/>
                <a:ext cx="5805051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Coll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Tw</m:t>
                          </m:r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bSup>
                      <m:d>
                        <m:dPr>
                          <m:ctrlPr>
                            <a:rPr lang="it-IT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05" y="1140618"/>
                <a:ext cx="5805051" cy="57618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57404" y="3482780"/>
                <a:ext cx="3465756" cy="6177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</m:num>
                        <m:den>
                          <m:r>
                            <a:rPr lang="en-US" sz="200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sz="20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ΔΣ</m:t>
                      </m:r>
                      <m:r>
                        <a:rPr lang="en-US" sz="20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20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04" y="3482780"/>
                <a:ext cx="3465756" cy="61773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343718" y="4202928"/>
                <a:ext cx="2366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718" y="4202928"/>
                <a:ext cx="236693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551861" y="4960166"/>
                <a:ext cx="37112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9933"/>
                    </a:solidFill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1" i="1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en-US" b="1" i="1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it-IT" dirty="0" smtClean="0">
                    <a:solidFill>
                      <a:srgbClr val="FF9933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9933"/>
                    </a:solidFill>
                  </a:rPr>
                  <a:t>is</a:t>
                </a:r>
                <a:r>
                  <a:rPr lang="it-IT" dirty="0" smtClean="0">
                    <a:solidFill>
                      <a:srgbClr val="FF9933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9933"/>
                    </a:solidFill>
                  </a:rPr>
                  <a:t>taken</a:t>
                </a:r>
                <a:r>
                  <a:rPr lang="it-IT" dirty="0" smtClean="0">
                    <a:solidFill>
                      <a:srgbClr val="FF9933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9933"/>
                    </a:solidFill>
                  </a:rPr>
                  <a:t>into</a:t>
                </a:r>
                <a:r>
                  <a:rPr lang="it-IT" dirty="0" smtClean="0">
                    <a:solidFill>
                      <a:srgbClr val="FF9933"/>
                    </a:solidFill>
                  </a:rPr>
                  <a:t> account …  </a:t>
                </a:r>
                <a:endParaRPr lang="it-IT" dirty="0">
                  <a:solidFill>
                    <a:srgbClr val="FF9933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861" y="4960166"/>
                <a:ext cx="3711209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480" t="-10000" r="-658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615065"/>
              </p:ext>
            </p:extLst>
          </p:nvPr>
        </p:nvGraphicFramePr>
        <p:xfrm>
          <a:off x="8077200" y="4849897"/>
          <a:ext cx="577758" cy="56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96" r:id="rId12" imgW="15872760" imgH="15415560" progId="">
                  <p:embed/>
                </p:oleObj>
              </mc:Choice>
              <mc:Fallback>
                <p:oleObj r:id="rId12" imgW="15872760" imgH="1541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077200" y="4849897"/>
                        <a:ext cx="577758" cy="56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85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TMD Distribution Functions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1178"/>
            <a:ext cx="9144001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169579</TotalTime>
  <Words>1868</Words>
  <Application>Microsoft Office PowerPoint</Application>
  <PresentationFormat>On-screen Show (16:10)</PresentationFormat>
  <Paragraphs>522</Paragraphs>
  <Slides>74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96" baseType="lpstr">
      <vt:lpstr>ＭＳ Ｐゴシック</vt:lpstr>
      <vt:lpstr>Arial</vt:lpstr>
      <vt:lpstr>Arial Black</vt:lpstr>
      <vt:lpstr>ArialMT</vt:lpstr>
      <vt:lpstr>Calibri</vt:lpstr>
      <vt:lpstr>Cambria Math</vt:lpstr>
      <vt:lpstr>CMR10</vt:lpstr>
      <vt:lpstr>Comic Sans MS</vt:lpstr>
      <vt:lpstr>Helvetica</vt:lpstr>
      <vt:lpstr>High Tower Text</vt:lpstr>
      <vt:lpstr>Symbol</vt:lpstr>
      <vt:lpstr>Times</vt:lpstr>
      <vt:lpstr>Times New Roman</vt:lpstr>
      <vt:lpstr>Wingdings</vt:lpstr>
      <vt:lpstr>Wingdings 3</vt:lpstr>
      <vt:lpstr>Default Design</vt:lpstr>
      <vt:lpstr>1_Default Design</vt:lpstr>
      <vt:lpstr>4_JLab_PowerPoint1</vt:lpstr>
      <vt:lpstr>5_JLab_PowerPoint1</vt:lpstr>
      <vt:lpstr>6_JLab_PowerPoint1</vt:lpstr>
      <vt:lpstr>Equation</vt:lpstr>
      <vt:lpstr>Clip</vt:lpstr>
      <vt:lpstr>TMDs in experiments</vt:lpstr>
      <vt:lpstr>Boosting transverse Spin</vt:lpstr>
      <vt:lpstr>Boosting orbital angular momenta</vt:lpstr>
      <vt:lpstr>TMD and Single Spin Asymmetries</vt:lpstr>
      <vt:lpstr>The (re)start: SSA in p^↑ p⟶πX</vt:lpstr>
      <vt:lpstr>(Re)start: another TM effect</vt:lpstr>
      <vt:lpstr>Few facts:</vt:lpstr>
      <vt:lpstr>The spin of the proton</vt:lpstr>
      <vt:lpstr>TMD Distribution Functions</vt:lpstr>
      <vt:lpstr>Accessing TMD PDFs and FFs</vt:lpstr>
      <vt:lpstr>SSA in p^↑ p⟶πX</vt:lpstr>
      <vt:lpstr>HERMES inclusive SSAs</vt:lpstr>
      <vt:lpstr>SIDIS access to TMDs</vt:lpstr>
      <vt:lpstr>SIDIS 1h x-section</vt:lpstr>
      <vt:lpstr>LO content</vt:lpstr>
      <vt:lpstr>Phase space of different SIDIS -experiments</vt:lpstr>
      <vt:lpstr>Transversity PDF</vt:lpstr>
      <vt:lpstr>Transversity</vt:lpstr>
      <vt:lpstr>Transversity from Collins SSA and Collins FF</vt:lpstr>
      <vt:lpstr>PowerPoint Presentation</vt:lpstr>
      <vt:lpstr>PowerPoint Presentation</vt:lpstr>
      <vt:lpstr>PowerPoint Presentation</vt:lpstr>
      <vt:lpstr>PowerPoint Presentation</vt:lpstr>
      <vt:lpstr>Collins asymmetry on proton. Multidimensional</vt:lpstr>
      <vt:lpstr>Collins asymmetry on proton. Multidimensional</vt:lpstr>
      <vt:lpstr>Collins asymmetry on neutron</vt:lpstr>
      <vt:lpstr>Collins asymmetry on e^+ e^-</vt:lpstr>
      <vt:lpstr>Collins asymmetry on e^+ e^-</vt:lpstr>
      <vt:lpstr>PowerPoint Presentation</vt:lpstr>
      <vt:lpstr>Transversity  from Collins</vt:lpstr>
      <vt:lpstr>PowerPoint Presentation</vt:lpstr>
      <vt:lpstr>PowerPoint Presentation</vt:lpstr>
      <vt:lpstr>2h asymmetries on d</vt:lpstr>
      <vt:lpstr>2h asymmetries on p</vt:lpstr>
      <vt:lpstr>2h asymmetries in p^↑ p⟶ππX </vt:lpstr>
      <vt:lpstr> IFF asymmetry on e^+ e^-</vt:lpstr>
      <vt:lpstr>Transversity from 2h p and d results</vt:lpstr>
      <vt:lpstr>Hadron correlations</vt:lpstr>
      <vt:lpstr>Asymmetries for x&gt;0.032 vs ∆ϕ=ϕ_(h^+ )-ϕ_(h^- )</vt:lpstr>
      <vt:lpstr>Sivers Asymmetry</vt:lpstr>
      <vt:lpstr>PowerPoint Presentation</vt:lpstr>
      <vt:lpstr>Sivers asymmetry on deuteron and proton for Gluons</vt:lpstr>
      <vt:lpstr>Sivers asymmetry on p</vt:lpstr>
      <vt:lpstr>PowerPoint Presentation</vt:lpstr>
      <vt:lpstr>Chromodynamic lensing</vt:lpstr>
      <vt:lpstr>Sivers asymmetry on neutron</vt:lpstr>
      <vt:lpstr>PowerPoint Presentation</vt:lpstr>
      <vt:lpstr>Sivers asymmetry on proton. Multidimensional</vt:lpstr>
      <vt:lpstr>Importance of unpolarized SIDIS  for TMDs </vt:lpstr>
      <vt:lpstr>PowerPoint Presentation</vt:lpstr>
      <vt:lpstr>New results</vt:lpstr>
      <vt:lpstr>PowerPoint Presentation</vt:lpstr>
      <vt:lpstr>PowerPoint Presentation</vt:lpstr>
      <vt:lpstr>Conclusions (?)</vt:lpstr>
      <vt:lpstr>Theory side, a suggestion</vt:lpstr>
      <vt:lpstr>PowerPoint Presentation</vt:lpstr>
      <vt:lpstr>PowerPoint Presentation</vt:lpstr>
      <vt:lpstr>EIC: the MACHINE to image quarks and gluons</vt:lpstr>
      <vt:lpstr>Thank You</vt:lpstr>
      <vt:lpstr>Other SSAs  -   Deuteron data </vt:lpstr>
      <vt:lpstr>Other SSAs  -   proton data </vt:lpstr>
      <vt:lpstr>Other SSAs  -   proton data </vt:lpstr>
      <vt:lpstr>Other SSAs  -   neutron data </vt:lpstr>
      <vt:lpstr>Other Transverse Target spin asymmetries on d</vt:lpstr>
      <vt:lpstr>Other Transverse Target spin asymmetries on p</vt:lpstr>
      <vt:lpstr>Other Transverse Target spin asymmetries on p</vt:lpstr>
      <vt:lpstr>Other Transverse Target spin asymmetries on n</vt:lpstr>
      <vt:lpstr>PowerPoint Presentation</vt:lpstr>
      <vt:lpstr>PowerPoint Presentation</vt:lpstr>
      <vt:lpstr>PowerPoint Presentation</vt:lpstr>
      <vt:lpstr>SIDIS 1h x-section</vt:lpstr>
      <vt:lpstr>Players on SIDIS playground</vt:lpstr>
      <vt:lpstr>Players on FF playground</vt:lpstr>
      <vt:lpstr>Spin, L and the free Dirac 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 studies of a new Trigger</dc:title>
  <dc:creator>bressan</dc:creator>
  <cp:lastModifiedBy>Andrea Bressan</cp:lastModifiedBy>
  <cp:revision>856</cp:revision>
  <dcterms:modified xsi:type="dcterms:W3CDTF">2015-04-20T11:22:05Z</dcterms:modified>
</cp:coreProperties>
</file>