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962" r:id="rId3"/>
    <p:sldId id="947" r:id="rId4"/>
    <p:sldId id="949" r:id="rId5"/>
    <p:sldId id="96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FEDB3"/>
    <a:srgbClr val="C8EFF2"/>
    <a:srgbClr val="E3C3BE"/>
    <a:srgbClr val="F4D2CD"/>
    <a:srgbClr val="E606FF"/>
    <a:srgbClr val="E45B00"/>
    <a:srgbClr val="CCCC00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20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6BC72-07BC-8D44-BFBC-CB0EF20805EE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F89B2-4F55-D441-8FAC-62A6C9D5C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765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1E5DE3-3E06-9447-8113-0732F227B3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51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4E9C2-2D83-D84D-B23C-A41538127671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CE9E028-BBC3-D549-ADB3-BE1E5697A3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0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40FFE5-1563-4141-9470-4A6E8E0442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7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2207EFD-1C9A-2D49-B657-88B3C70667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34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D8D2CD-1E65-C847-8D38-2F517144BC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59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328D466-D91E-234F-A3CF-FD3586F45E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6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D286B6-6202-C940-91F7-D224888311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9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947D54-ABB0-7B4B-A34C-B138098182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6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F50D652-3F96-824C-B146-D7335EA4B6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F7A1257-FD0D-D048-B69A-8CE4A2DA8A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E4F8C4-C286-5F42-B8EE-DA129E9FB8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4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6689DB7-F862-684E-8625-FD564E916F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9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EBB204E-6051-CE4B-A85A-15256EB6A6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5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9C15FF1-2A9F-294B-BD9A-79A2D94471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8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hyperlink" Target="http://www.presid.infn.it/" TargetMode="External"/><Relationship Id="rId16" Type="http://schemas.openxmlformats.org/officeDocument/2006/relationships/image" Target="../media/image1.png"/><Relationship Id="rId1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2" name="Picture 8" descr="INFNLogo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87438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6525985" y="390525"/>
            <a:ext cx="1341310" cy="361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17513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35025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252538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670050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baseline="0" dirty="0" smtClean="0">
                <a:solidFill>
                  <a:srgbClr val="003399"/>
                </a:solidFill>
                <a:latin typeface="Garamond" charset="0"/>
              </a:rPr>
              <a:t>Jan. </a:t>
            </a:r>
            <a:r>
              <a:rPr lang="en-US" baseline="0" dirty="0" smtClean="0">
                <a:solidFill>
                  <a:srgbClr val="003399"/>
                </a:solidFill>
                <a:latin typeface="Garamond" charset="0"/>
              </a:rPr>
              <a:t>27, </a:t>
            </a:r>
            <a:r>
              <a:rPr lang="en-US" baseline="0" dirty="0" smtClean="0">
                <a:solidFill>
                  <a:srgbClr val="003399"/>
                </a:solidFill>
                <a:latin typeface="Garamond" charset="0"/>
              </a:rPr>
              <a:t>2015</a:t>
            </a:r>
            <a:endParaRPr lang="it-IT" dirty="0">
              <a:solidFill>
                <a:srgbClr val="003399"/>
              </a:solidFill>
              <a:latin typeface="Garamond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1331913" y="398463"/>
            <a:ext cx="1692275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17513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35025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252538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670050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003399"/>
                </a:solidFill>
                <a:latin typeface="Garamond" charset="0"/>
              </a:rPr>
              <a:t>G.-F. Dalla Betta</a:t>
            </a:r>
            <a:endParaRPr lang="it-IT">
              <a:solidFill>
                <a:srgbClr val="003399"/>
              </a:solidFill>
              <a:latin typeface="Garamond" charset="0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1116013" y="765175"/>
            <a:ext cx="6840537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7" name="Picture 13"/>
          <p:cNvPicPr preferRelativeResize="0"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455218" y="27972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accent2"/>
                </a:solidFill>
                <a:latin typeface="Times New Roman"/>
                <a:ea typeface="헤드라인A"/>
              </a:defRPr>
            </a:lvl1pPr>
          </a:lstStyle>
          <a:p>
            <a:fld id="{7548FB0F-8FF2-8E46-9CAA-3DD333066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6214" y="1090931"/>
            <a:ext cx="8421004" cy="147002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New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3D Layout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0567" y="2768164"/>
            <a:ext cx="8509000" cy="1381802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Gian-Franco Dalla Betta</a:t>
            </a:r>
          </a:p>
          <a:p>
            <a:pPr marL="609600" indent="-609600">
              <a:lnSpc>
                <a:spcPct val="90000"/>
              </a:lnSpc>
            </a:pPr>
            <a:endParaRPr lang="en-US" sz="2400" dirty="0" smtClean="0"/>
          </a:p>
          <a:p>
            <a:pPr marL="609600" indent="-609600">
              <a:lnSpc>
                <a:spcPct val="90000"/>
              </a:lnSpc>
            </a:pPr>
            <a:r>
              <a:rPr lang="en-US" sz="2000" dirty="0" smtClean="0"/>
              <a:t>University of Trento and TIFPA INFN, Trento, Italy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269185" y="4417645"/>
            <a:ext cx="6477815" cy="1602375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Description of a problem with CMS sensors</a:t>
            </a:r>
          </a:p>
          <a:p>
            <a:pPr lvl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The problem</a:t>
            </a:r>
          </a:p>
          <a:p>
            <a:pPr lvl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Possible solution ?</a:t>
            </a:r>
            <a:endParaRPr lang="en-US" sz="24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958186" y="1039049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New (small)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pixels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to be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compatible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with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existing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ROCs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4795" y="1860734"/>
            <a:ext cx="8032968" cy="4883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/>
              <a:t>The sizes of interest of new pixels (50x50, 25x100) do not match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those of existing ROCs:</a:t>
            </a:r>
          </a:p>
          <a:p>
            <a:pPr marL="800100" lvl="1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/>
              <a:t>ATLAS FEI3: 50x400</a:t>
            </a:r>
          </a:p>
          <a:p>
            <a:pPr marL="800100" lvl="1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/>
              <a:t>ATLAS FEI4: 50x250</a:t>
            </a:r>
          </a:p>
          <a:p>
            <a:pPr marL="800100" lvl="1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/>
              <a:t>CMS PSI46: 150x100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/>
              <a:t>Bump bonding new small pixels to these ROCs does not allow to 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connect all pixels … what to do with other regions ?</a:t>
            </a:r>
          </a:p>
          <a:p>
            <a:pPr marL="800100" lvl="1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/>
              <a:t>Alternate small pixels to very big pixels ?</a:t>
            </a:r>
          </a:p>
          <a:p>
            <a:pPr marL="800100" lvl="1" indent="-342900">
              <a:lnSpc>
                <a:spcPct val="120000"/>
              </a:lnSpc>
              <a:buFont typeface="Wingdings" charset="0"/>
              <a:buChar char="à"/>
            </a:pPr>
            <a:r>
              <a:rPr lang="en-US" sz="2000" dirty="0" smtClean="0">
                <a:sym typeface="Wingdings"/>
              </a:rPr>
              <a:t>Big pixels have too large capacitances, they may prevent from 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sym typeface="Wingdings"/>
              </a:rPr>
              <a:t>p</a:t>
            </a:r>
            <a:r>
              <a:rPr lang="en-US" sz="2000" dirty="0" smtClean="0">
                <a:sym typeface="Wingdings"/>
              </a:rPr>
              <a:t>roper threshold tuning (also in small pixels)</a:t>
            </a:r>
          </a:p>
          <a:p>
            <a:pPr marL="800100" lvl="1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>
                <a:sym typeface="Wingdings"/>
              </a:rPr>
              <a:t>Leave big pixels floating ? </a:t>
            </a:r>
          </a:p>
          <a:p>
            <a:pPr lvl="1">
              <a:lnSpc>
                <a:spcPct val="120000"/>
              </a:lnSpc>
            </a:pPr>
            <a:r>
              <a:rPr lang="en-US" sz="2000" dirty="0" smtClean="0">
                <a:sym typeface="Wingdings"/>
              </a:rPr>
              <a:t> Boundary conditions not properly defined </a:t>
            </a:r>
          </a:p>
          <a:p>
            <a:pPr marL="800100" lvl="1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Ground large pixels with metal grid  Best solution</a:t>
            </a:r>
          </a:p>
        </p:txBody>
      </p:sp>
    </p:spTree>
    <p:extLst>
      <p:ext uri="{BB962C8B-B14F-4D97-AF65-F5344CB8AC3E}">
        <p14:creationId xmlns:p14="http://schemas.microsoft.com/office/powerpoint/2010/main" val="1816338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035428" y="758196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Example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: FEI4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compatible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it-IT" sz="2800" b="1" dirty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est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pixels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50 x 50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240441" y="4490380"/>
            <a:ext cx="0" cy="226602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742" y="4027986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242069" y="4117431"/>
            <a:ext cx="0" cy="37842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07" y="5257938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242067" y="1866900"/>
            <a:ext cx="0" cy="2244443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157" y="2524109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58220" y="1239304"/>
            <a:ext cx="1460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4x50 + grid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144" y="1648460"/>
            <a:ext cx="1706880" cy="5209540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1411174" y="1708150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428518" y="4244975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428518" y="3990975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434868" y="6533618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157" y="4008339"/>
            <a:ext cx="3590925" cy="277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Rectangle 42"/>
          <p:cNvSpPr/>
          <p:nvPr/>
        </p:nvSpPr>
        <p:spPr>
          <a:xfrm>
            <a:off x="3253809" y="1320015"/>
            <a:ext cx="5572714" cy="2667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/>
              <a:t>The grid common to all large pixels can be grounded at the sensor periphery exploiting the extra-pads present on the FEI4 ROC.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/>
              <a:t>Similar extra pads are present on the FEI3 ROCs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/>
              <a:t>They were initially intended for the guard ring to be grounded in planar sensors</a:t>
            </a:r>
          </a:p>
        </p:txBody>
      </p:sp>
      <p:sp>
        <p:nvSpPr>
          <p:cNvPr id="2" name="Rectangle 1"/>
          <p:cNvSpPr/>
          <p:nvPr/>
        </p:nvSpPr>
        <p:spPr>
          <a:xfrm>
            <a:off x="6739338" y="4791016"/>
            <a:ext cx="590950" cy="12952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44622" y="4954485"/>
            <a:ext cx="13308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Extra pads</a:t>
            </a:r>
          </a:p>
          <a:p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FEI4 IBL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design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216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45895"/>
            <a:ext cx="9144000" cy="4512105"/>
          </a:xfrm>
          <a:prstGeom prst="rect">
            <a:avLst/>
          </a:prstGeom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909337" y="860366"/>
            <a:ext cx="814001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Example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: PSI46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compatible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it-IT" sz="2800" b="1" dirty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est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pixels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50 x 50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91492" y="3322108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29792" y="3322108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96839" y="4985139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25514" y="4985139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66146" y="1628043"/>
            <a:ext cx="2972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Single cells 50x50 + grid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6"/>
          <p:cNvSpPr/>
          <p:nvPr/>
        </p:nvSpPr>
        <p:spPr>
          <a:xfrm>
            <a:off x="-277852" y="3321736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6"/>
          <p:cNvSpPr/>
          <p:nvPr/>
        </p:nvSpPr>
        <p:spPr>
          <a:xfrm>
            <a:off x="-277853" y="4985138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6"/>
          <p:cNvSpPr/>
          <p:nvPr/>
        </p:nvSpPr>
        <p:spPr>
          <a:xfrm>
            <a:off x="8875656" y="3322107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6"/>
          <p:cNvSpPr/>
          <p:nvPr/>
        </p:nvSpPr>
        <p:spPr>
          <a:xfrm>
            <a:off x="8878078" y="4985139"/>
            <a:ext cx="829733" cy="827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36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757168" y="782618"/>
            <a:ext cx="8157852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Problem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with 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PSI46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3994" y="1344437"/>
            <a:ext cx="8494475" cy="1928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/>
              <a:t>The problem to use the grid with the PSI46 ROC is that no extra-pads are available.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/>
              <a:t>How can be grid be grounded ? At this time I see only one solution: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/>
              <a:t>t</a:t>
            </a:r>
            <a:r>
              <a:rPr lang="en-US" sz="2000" dirty="0" smtClean="0"/>
              <a:t>he grid could be extended on one side of the sensor, beyond the edge</a:t>
            </a:r>
            <a:r>
              <a:rPr lang="en-US" sz="2000" dirty="0"/>
              <a:t> </a:t>
            </a:r>
            <a:r>
              <a:rPr lang="en-US" sz="2000" dirty="0" smtClean="0"/>
              <a:t>of the ROC after flip-chip, and a wire bonding could be made there.</a:t>
            </a:r>
          </a:p>
        </p:txBody>
      </p:sp>
      <p:sp>
        <p:nvSpPr>
          <p:cNvPr id="2" name="Rectangle 1"/>
          <p:cNvSpPr/>
          <p:nvPr/>
        </p:nvSpPr>
        <p:spPr>
          <a:xfrm>
            <a:off x="1219620" y="5067563"/>
            <a:ext cx="5863546" cy="854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ROC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173799" y="4786710"/>
            <a:ext cx="268672" cy="268642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46015" y="4792578"/>
            <a:ext cx="268672" cy="268642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18231" y="4798446"/>
            <a:ext cx="268672" cy="268642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90447" y="4797964"/>
            <a:ext cx="268672" cy="268642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662663" y="4800657"/>
            <a:ext cx="268672" cy="268642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034879" y="4803350"/>
            <a:ext cx="268672" cy="268642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07095" y="4799693"/>
            <a:ext cx="268672" cy="268642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779311" y="4799211"/>
            <a:ext cx="268672" cy="268642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151527" y="4798729"/>
            <a:ext cx="268672" cy="268642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523743" y="4798247"/>
            <a:ext cx="268672" cy="268642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895959" y="4797765"/>
            <a:ext cx="268672" cy="268642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268175" y="4800458"/>
            <a:ext cx="268672" cy="268642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46583" y="3924738"/>
            <a:ext cx="6075242" cy="854770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SENSOR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320206" y="5055083"/>
            <a:ext cx="352055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154261" y="4803587"/>
            <a:ext cx="793642" cy="1502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093885" y="4489216"/>
            <a:ext cx="402349" cy="5029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50881" y="3873049"/>
            <a:ext cx="1583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Wire bonding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pads on ROC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85960" y="5383523"/>
            <a:ext cx="15447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Wire bonding </a:t>
            </a:r>
          </a:p>
          <a:p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ad for grid</a:t>
            </a:r>
          </a:p>
          <a:p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n sensor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7532979" y="4880538"/>
            <a:ext cx="400829" cy="4763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697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16548</TotalTime>
  <Words>315</Words>
  <Application>Microsoft Macintosh PowerPoint</Application>
  <PresentationFormat>On-screen Show (4:3)</PresentationFormat>
  <Paragraphs>46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New 3D Layout</vt:lpstr>
      <vt:lpstr>PowerPoint Presentation</vt:lpstr>
      <vt:lpstr>PowerPoint Presentation</vt:lpstr>
      <vt:lpstr>PowerPoint Presentation</vt:lpstr>
      <vt:lpstr>PowerPoint Presentation</vt:lpstr>
    </vt:vector>
  </TitlesOfParts>
  <Company>DIT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Gian Franco Dalla Betta</dc:creator>
  <cp:lastModifiedBy>Gian-Franco Dalla Betta</cp:lastModifiedBy>
  <cp:revision>1913</cp:revision>
  <cp:lastPrinted>2014-04-08T07:21:43Z</cp:lastPrinted>
  <dcterms:created xsi:type="dcterms:W3CDTF">2007-06-27T12:38:44Z</dcterms:created>
  <dcterms:modified xsi:type="dcterms:W3CDTF">2015-01-27T17:23:17Z</dcterms:modified>
</cp:coreProperties>
</file>