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289" r:id="rId3"/>
    <p:sldId id="275" r:id="rId4"/>
    <p:sldId id="290" r:id="rId5"/>
    <p:sldId id="291" r:id="rId6"/>
    <p:sldId id="274" r:id="rId7"/>
    <p:sldId id="276" r:id="rId8"/>
    <p:sldId id="286" r:id="rId9"/>
    <p:sldId id="285" r:id="rId10"/>
    <p:sldId id="271" r:id="rId11"/>
    <p:sldId id="272" r:id="rId12"/>
    <p:sldId id="273" r:id="rId13"/>
    <p:sldId id="280" r:id="rId14"/>
    <p:sldId id="268" r:id="rId15"/>
    <p:sldId id="277" r:id="rId16"/>
    <p:sldId id="278" r:id="rId17"/>
    <p:sldId id="281" r:id="rId18"/>
    <p:sldId id="270" r:id="rId19"/>
    <p:sldId id="279" r:id="rId20"/>
    <p:sldId id="283" r:id="rId21"/>
    <p:sldId id="282" r:id="rId22"/>
    <p:sldId id="284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58" autoAdjust="0"/>
  </p:normalViewPr>
  <p:slideViewPr>
    <p:cSldViewPr>
      <p:cViewPr>
        <p:scale>
          <a:sx n="81" d="100"/>
          <a:sy n="81" d="100"/>
        </p:scale>
        <p:origin x="-96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18BF3-46A2-4980-9358-D87A816FC9C8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zzzz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FB08B-88F4-4A70-A841-06C4364E08E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3267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12585-8C6B-4AFE-8043-23A772AF9A96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zzzz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1FEE6-ECA1-442B-A3AA-DA7221D65B5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978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1FEE6-ECA1-442B-A3AA-DA7221D65B5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zzzz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A7D2-CC58-4150-B53D-98C365AB84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01C7-01B2-4B03-89B2-0C65EE193E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5E23-8E9D-437A-8E10-31FEEB0619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67FA-1E73-42AF-9560-7DE4E08F1C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854A-B54A-4D8B-8B57-697133F056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0F12-1AEB-4990-B4B6-3EC34A3F53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BE3B-DA84-41A1-A7F3-FEFE6A5A7F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61FA-84F2-4E8E-99DA-625C2CE601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C016-F3A9-4EEA-A35E-66DE3F91D0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D6AC-6002-44B8-AF52-5590EDEC25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p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logoip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800" y="-71438"/>
            <a:ext cx="16875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 userDrawn="1"/>
        </p:nvSpPr>
        <p:spPr>
          <a:xfrm>
            <a:off x="0" y="6611938"/>
            <a:ext cx="3275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err="1" smtClean="0">
                <a:solidFill>
                  <a:srgbClr val="7030A0"/>
                </a:solidFill>
                <a:latin typeface="+mn-lt"/>
              </a:rPr>
              <a:t>Rindel</a:t>
            </a:r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 Emmanuel. </a:t>
            </a:r>
            <a:r>
              <a:rPr lang="fr-FR" sz="1000" dirty="0">
                <a:solidFill>
                  <a:srgbClr val="7030A0"/>
                </a:solidFill>
                <a:latin typeface="+mn-lt"/>
              </a:rPr>
              <a:t>– IPNO – Detector </a:t>
            </a:r>
            <a:r>
              <a:rPr lang="fr-FR" sz="1000" dirty="0" err="1">
                <a:solidFill>
                  <a:srgbClr val="7030A0"/>
                </a:solidFill>
                <a:latin typeface="+mn-lt"/>
              </a:rPr>
              <a:t>Dpt</a:t>
            </a:r>
            <a:r>
              <a:rPr lang="fr-FR" sz="1000" dirty="0">
                <a:solidFill>
                  <a:srgbClr val="7030A0"/>
                </a:solidFill>
                <a:latin typeface="+mn-lt"/>
              </a:rPr>
              <a:t> – </a:t>
            </a:r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26/03/2015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6065913" y="6611779"/>
            <a:ext cx="307808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GHT workshop 2015 ; </a:t>
            </a:r>
            <a:r>
              <a:rPr lang="fr-FR" sz="1000" baseline="0" dirty="0" err="1" smtClean="0">
                <a:solidFill>
                  <a:srgbClr val="7030A0"/>
                </a:solidFill>
                <a:latin typeface="+mn-lt"/>
              </a:rPr>
              <a:t>Mechanics</a:t>
            </a:r>
            <a:r>
              <a:rPr lang="fr-FR" sz="1000" baseline="0" dirty="0" smtClean="0">
                <a:solidFill>
                  <a:srgbClr val="7030A0"/>
                </a:solidFill>
                <a:latin typeface="+mn-lt"/>
              </a:rPr>
              <a:t> for Orsay Tandem test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647700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5A203C-7543-4B6F-BC57-278DED0552B7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/22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6194-013E-4E44-8F6B-2285D14929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9B979C-8031-42F4-8A52-0E181ABE4A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9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1340768"/>
            <a:ext cx="6733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Gaspard-Hyde-Trace  workshop 2015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1027592" y="3838253"/>
            <a:ext cx="7648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Mechanics for test of Gaspard trapezoidal telescope</a:t>
            </a:r>
          </a:p>
          <a:p>
            <a:pPr algn="ctr"/>
            <a:r>
              <a:rPr lang="en-US" sz="4000" dirty="0" err="1" smtClean="0"/>
              <a:t>Orsay</a:t>
            </a:r>
            <a:r>
              <a:rPr lang="en-US" sz="4000" dirty="0" smtClean="0"/>
              <a:t> Tandem June 2015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3275856" y="260648"/>
            <a:ext cx="44566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Empereur Vacuum </a:t>
            </a:r>
            <a:r>
              <a:rPr lang="fr-FR" sz="1600" dirty="0" err="1" smtClean="0"/>
              <a:t>chamber</a:t>
            </a:r>
            <a:r>
              <a:rPr lang="fr-FR" sz="1600" dirty="0" smtClean="0"/>
              <a:t> in Orsay Tandem </a:t>
            </a:r>
            <a:endParaRPr lang="fr-FR" sz="1600" dirty="0"/>
          </a:p>
        </p:txBody>
      </p:sp>
      <p:pic>
        <p:nvPicPr>
          <p:cNvPr id="5" name="Image 4" descr="20150129_141015.jpg"/>
          <p:cNvPicPr>
            <a:picLocks noChangeAspect="1"/>
          </p:cNvPicPr>
          <p:nvPr/>
        </p:nvPicPr>
        <p:blipFill>
          <a:blip r:embed="rId2" cstate="print"/>
          <a:srcRect l="14114" r="25371"/>
          <a:stretch>
            <a:fillRect/>
          </a:stretch>
        </p:blipFill>
        <p:spPr>
          <a:xfrm>
            <a:off x="107504" y="908720"/>
            <a:ext cx="5732563" cy="5328592"/>
          </a:xfrm>
          <a:prstGeom prst="rect">
            <a:avLst/>
          </a:prstGeom>
        </p:spPr>
      </p:pic>
      <p:pic>
        <p:nvPicPr>
          <p:cNvPr id="6" name="Image 5" descr="20150129_142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908720"/>
            <a:ext cx="3008933" cy="5349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3275856" y="260648"/>
            <a:ext cx="458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 General view in Empereur Vacuum </a:t>
            </a:r>
            <a:r>
              <a:rPr lang="fr-FR" sz="1600" dirty="0" err="1" smtClean="0"/>
              <a:t>chamber</a:t>
            </a:r>
            <a:r>
              <a:rPr lang="fr-FR" sz="1600" dirty="0" smtClean="0"/>
              <a:t>  </a:t>
            </a:r>
            <a:endParaRPr lang="fr-FR" sz="1600" dirty="0"/>
          </a:p>
        </p:txBody>
      </p:sp>
      <p:pic>
        <p:nvPicPr>
          <p:cNvPr id="4" name="Image 3" descr="vue axo generale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4148893" cy="2736304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6898981">
            <a:off x="893693" y="4476940"/>
            <a:ext cx="1898316" cy="643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331640" y="5445224"/>
            <a:ext cx="7200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1196752"/>
            <a:ext cx="14401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BB13 mounting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699792" y="1196752"/>
            <a:ext cx="13681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IPACI mounting</a:t>
            </a:r>
            <a:endParaRPr lang="en-US" dirty="0"/>
          </a:p>
        </p:txBody>
      </p:sp>
      <p:pic>
        <p:nvPicPr>
          <p:cNvPr id="12" name="Image 11" descr="vue face generale 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2937" y="2132856"/>
            <a:ext cx="4801063" cy="2639504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stCxn id="8" idx="2"/>
          </p:cNvCxnSpPr>
          <p:nvPr/>
        </p:nvCxnSpPr>
        <p:spPr>
          <a:xfrm flipH="1">
            <a:off x="2771800" y="1843083"/>
            <a:ext cx="612068" cy="6515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2"/>
          </p:cNvCxnSpPr>
          <p:nvPr/>
        </p:nvCxnSpPr>
        <p:spPr>
          <a:xfrm>
            <a:off x="1259632" y="1843083"/>
            <a:ext cx="216024" cy="7973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vue dessus generale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116452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6200000" flipV="1">
            <a:off x="4211960" y="6021287"/>
            <a:ext cx="576063" cy="144016"/>
          </a:xfrm>
          <a:prstGeom prst="rightArrow">
            <a:avLst>
              <a:gd name="adj1" fmla="val 50000"/>
              <a:gd name="adj2" fmla="val 428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3635896" y="6309320"/>
            <a:ext cx="7200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907704" y="1916832"/>
            <a:ext cx="8640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BB13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796136" y="2276872"/>
            <a:ext cx="8640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IPACI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876256" y="11247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of the chamber</a:t>
            </a:r>
            <a:endParaRPr lang="en-US" dirty="0"/>
          </a:p>
        </p:txBody>
      </p:sp>
      <p:cxnSp>
        <p:nvCxnSpPr>
          <p:cNvPr id="14" name="Connecteur droit avec flèche 13"/>
          <p:cNvCxnSpPr>
            <a:stCxn id="12" idx="2"/>
          </p:cNvCxnSpPr>
          <p:nvPr/>
        </p:nvCxnSpPr>
        <p:spPr>
          <a:xfrm flipH="1">
            <a:off x="6876256" y="1771075"/>
            <a:ext cx="684076" cy="793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"/>
          <p:cNvSpPr txBox="1">
            <a:spLocks noChangeArrowheads="1"/>
          </p:cNvSpPr>
          <p:nvPr/>
        </p:nvSpPr>
        <p:spPr bwMode="auto">
          <a:xfrm>
            <a:off x="3275856" y="260648"/>
            <a:ext cx="458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 General view in Empereur Vacuum </a:t>
            </a:r>
            <a:r>
              <a:rPr lang="fr-FR" sz="1600" dirty="0" err="1" smtClean="0"/>
              <a:t>chamber</a:t>
            </a:r>
            <a:r>
              <a:rPr lang="fr-FR" sz="1600" dirty="0" smtClean="0"/>
              <a:t> 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1403648" y="2996952"/>
            <a:ext cx="56589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6000" dirty="0" smtClean="0"/>
              <a:t>BB13  mounting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2843808" y="188640"/>
            <a:ext cx="4062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Strips</a:t>
            </a:r>
            <a:r>
              <a:rPr lang="fr-FR" sz="1600" dirty="0" smtClean="0"/>
              <a:t> </a:t>
            </a:r>
            <a:r>
              <a:rPr lang="fr-FR" sz="1600" dirty="0" err="1" smtClean="0"/>
              <a:t>read</a:t>
            </a:r>
            <a:r>
              <a:rPr lang="fr-FR" sz="1600" dirty="0" smtClean="0"/>
              <a:t> on silicium for  BB13 mounting</a:t>
            </a:r>
          </a:p>
          <a:p>
            <a:endParaRPr lang="fr-FR" sz="1600" dirty="0"/>
          </a:p>
        </p:txBody>
      </p:sp>
      <p:pic>
        <p:nvPicPr>
          <p:cNvPr id="8" name="Image 7" descr="Masque silicium montage BB1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905764"/>
            <a:ext cx="5265805" cy="59522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39552" y="386104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Strips 63,64,65,66</a:t>
            </a:r>
            <a:endParaRPr lang="en-US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07704" y="4221088"/>
            <a:ext cx="2304256" cy="35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076056" y="76470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Strips 63,64,65,66</a:t>
            </a:r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4860032" y="1375902"/>
            <a:ext cx="792088" cy="11890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971600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 1</a:t>
            </a:r>
            <a:endParaRPr lang="en-US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1835696" y="2020198"/>
            <a:ext cx="1080120" cy="40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907704" y="9087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 1</a:t>
            </a:r>
            <a:endParaRPr lang="en-US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771800" y="1196752"/>
            <a:ext cx="8384" cy="615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516216" y="8367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 128</a:t>
            </a:r>
            <a:endParaRPr lang="en-US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6732240" y="1196752"/>
            <a:ext cx="8384" cy="615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907704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 128</a:t>
            </a:r>
            <a:endParaRPr lang="en-US" dirty="0"/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2915816" y="6453336"/>
            <a:ext cx="1080120" cy="40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127776" y="3212976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Mask: aluminum </a:t>
            </a:r>
            <a:r>
              <a:rPr lang="en-US" dirty="0"/>
              <a:t>plate </a:t>
            </a:r>
            <a:r>
              <a:rPr lang="en-US" dirty="0" smtClean="0"/>
              <a:t>thickness 3mm with 1 hole </a:t>
            </a:r>
          </a:p>
          <a:p>
            <a:r>
              <a:rPr lang="en-US" dirty="0" smtClean="0"/>
              <a:t>d = 4,2mm at the intersection of the strips 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4932040" y="3789040"/>
            <a:ext cx="223224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2843808" y="170919"/>
            <a:ext cx="3959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Strips</a:t>
            </a:r>
            <a:r>
              <a:rPr lang="fr-FR" sz="1600" dirty="0" smtClean="0"/>
              <a:t> </a:t>
            </a:r>
            <a:r>
              <a:rPr lang="fr-FR" sz="1600" dirty="0" err="1" smtClean="0"/>
              <a:t>read</a:t>
            </a:r>
            <a:r>
              <a:rPr lang="fr-FR" sz="1600" dirty="0" smtClean="0"/>
              <a:t> on </a:t>
            </a:r>
            <a:r>
              <a:rPr lang="fr-FR" sz="1600" dirty="0" err="1" smtClean="0"/>
              <a:t>silicon</a:t>
            </a:r>
            <a:r>
              <a:rPr lang="fr-FR" sz="1600" dirty="0" smtClean="0"/>
              <a:t> for  BB13 mounting</a:t>
            </a:r>
          </a:p>
          <a:p>
            <a:endParaRPr lang="fr-FR" sz="1600" dirty="0"/>
          </a:p>
        </p:txBody>
      </p:sp>
      <p:pic>
        <p:nvPicPr>
          <p:cNvPr id="19" name="Image 18" descr="BB13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1850"/>
            <a:ext cx="9144000" cy="539255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092280" y="764704"/>
            <a:ext cx="205172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BB13 </a:t>
            </a:r>
            <a:r>
              <a:rPr lang="en-US" dirty="0" err="1" smtClean="0"/>
              <a:t>pcb</a:t>
            </a:r>
            <a:r>
              <a:rPr lang="en-US" dirty="0" smtClean="0"/>
              <a:t> cards  and its cooling system (existing)</a:t>
            </a:r>
            <a:endParaRPr lang="en-US" dirty="0"/>
          </a:p>
        </p:txBody>
      </p:sp>
      <p:cxnSp>
        <p:nvCxnSpPr>
          <p:cNvPr id="24" name="Connecteur droit avec flèche 23"/>
          <p:cNvCxnSpPr>
            <a:stCxn id="32" idx="0"/>
          </p:cNvCxnSpPr>
          <p:nvPr/>
        </p:nvCxnSpPr>
        <p:spPr>
          <a:xfrm flipH="1" flipV="1">
            <a:off x="2483768" y="2996954"/>
            <a:ext cx="2772308" cy="28803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0" idx="1"/>
          </p:cNvCxnSpPr>
          <p:nvPr/>
        </p:nvCxnSpPr>
        <p:spPr>
          <a:xfrm flipH="1">
            <a:off x="6516216" y="1226369"/>
            <a:ext cx="576064" cy="4616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283968" y="5877272"/>
            <a:ext cx="194421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Part supporting silicon frame 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1529662" y="5890906"/>
            <a:ext cx="253828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silicon 1 pad </a:t>
            </a:r>
          </a:p>
          <a:p>
            <a:r>
              <a:rPr lang="en-US" dirty="0" smtClean="0"/>
              <a:t>(50 x 50 mm x 500</a:t>
            </a:r>
            <a:r>
              <a:rPr lang="fr-FR" dirty="0" smtClean="0"/>
              <a:t>µ</a:t>
            </a:r>
            <a:r>
              <a:rPr lang="en-US" dirty="0"/>
              <a:t>)</a:t>
            </a:r>
            <a:endParaRPr lang="fr-FR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H="1" flipV="1">
            <a:off x="1691680" y="3789040"/>
            <a:ext cx="1096738" cy="20882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07504" y="794670"/>
            <a:ext cx="45365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silicon 1 pad  d= 30 mm ,thickness =40</a:t>
            </a:r>
            <a:r>
              <a:rPr lang="fr-FR" dirty="0" smtClean="0"/>
              <a:t>µ</a:t>
            </a:r>
            <a:r>
              <a:rPr lang="en-US" dirty="0" smtClean="0"/>
              <a:t>) </a:t>
            </a:r>
            <a:endParaRPr lang="en-US" dirty="0"/>
          </a:p>
        </p:txBody>
      </p:sp>
      <p:cxnSp>
        <p:nvCxnSpPr>
          <p:cNvPr id="41" name="Connecteur droit avec flèche 40"/>
          <p:cNvCxnSpPr>
            <a:stCxn id="39" idx="2"/>
          </p:cNvCxnSpPr>
          <p:nvPr/>
        </p:nvCxnSpPr>
        <p:spPr>
          <a:xfrm flipH="1">
            <a:off x="683568" y="1164002"/>
            <a:ext cx="1692188" cy="20789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755576" y="4437114"/>
            <a:ext cx="72008" cy="16229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73898" y="6060020"/>
            <a:ext cx="81933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B13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0776" y="1124744"/>
            <a:ext cx="4353224" cy="5301208"/>
          </a:xfrm>
          <a:prstGeom prst="rect">
            <a:avLst/>
          </a:prstGeom>
        </p:spPr>
      </p:pic>
      <p:pic>
        <p:nvPicPr>
          <p:cNvPr id="6" name="Image 5" descr="BB13 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3888432" cy="4735200"/>
          </a:xfrm>
          <a:prstGeom prst="rect">
            <a:avLst/>
          </a:prstGeom>
        </p:spPr>
      </p:pic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611560" y="5949280"/>
            <a:ext cx="329449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Saver</a:t>
            </a:r>
            <a:r>
              <a:rPr lang="fr-FR" sz="1600" dirty="0" smtClean="0"/>
              <a:t> BB13 for large </a:t>
            </a:r>
            <a:r>
              <a:rPr lang="fr-FR" sz="1600" dirty="0" err="1" smtClean="0"/>
              <a:t>flex</a:t>
            </a:r>
            <a:r>
              <a:rPr lang="fr-FR" sz="1600" dirty="0" smtClean="0"/>
              <a:t> + </a:t>
            </a:r>
            <a:r>
              <a:rPr lang="fr-FR" sz="1600" dirty="0" err="1" smtClean="0"/>
              <a:t>wires</a:t>
            </a:r>
            <a:r>
              <a:rPr lang="fr-FR" sz="1600" dirty="0" smtClean="0"/>
              <a:t> </a:t>
            </a:r>
          </a:p>
          <a:p>
            <a:endParaRPr lang="fr-FR" sz="1600" dirty="0"/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5076056" y="836712"/>
            <a:ext cx="2963247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Saver</a:t>
            </a:r>
            <a:r>
              <a:rPr lang="fr-FR" sz="1600" dirty="0" smtClean="0"/>
              <a:t> BB13 for </a:t>
            </a:r>
            <a:r>
              <a:rPr lang="fr-FR" sz="1600" dirty="0" err="1" smtClean="0"/>
              <a:t>small</a:t>
            </a:r>
            <a:r>
              <a:rPr lang="fr-FR" sz="1600" dirty="0" smtClean="0"/>
              <a:t> </a:t>
            </a:r>
            <a:r>
              <a:rPr lang="fr-FR" sz="1600" dirty="0" err="1" smtClean="0"/>
              <a:t>flex</a:t>
            </a:r>
            <a:r>
              <a:rPr lang="fr-FR" sz="1600" dirty="0" smtClean="0"/>
              <a:t> + </a:t>
            </a:r>
            <a:r>
              <a:rPr lang="fr-FR" sz="1600" dirty="0" err="1" smtClean="0"/>
              <a:t>wires</a:t>
            </a:r>
            <a:r>
              <a:rPr lang="fr-FR" sz="1600" dirty="0" smtClean="0"/>
              <a:t> </a:t>
            </a:r>
          </a:p>
          <a:p>
            <a:endParaRPr lang="fr-FR" sz="16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580112" y="1412776"/>
            <a:ext cx="36004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3074" idx="0"/>
          </p:cNvCxnSpPr>
          <p:nvPr/>
        </p:nvCxnSpPr>
        <p:spPr>
          <a:xfrm flipH="1" flipV="1">
            <a:off x="1547664" y="4869160"/>
            <a:ext cx="711142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2411760" y="188640"/>
            <a:ext cx="5213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Wire</a:t>
            </a:r>
            <a:r>
              <a:rPr lang="fr-FR" sz="1600" dirty="0" smtClean="0"/>
              <a:t> and </a:t>
            </a:r>
            <a:r>
              <a:rPr lang="fr-FR" sz="1600" dirty="0" err="1" smtClean="0"/>
              <a:t>flex</a:t>
            </a:r>
            <a:r>
              <a:rPr lang="fr-FR" sz="1600" dirty="0" smtClean="0"/>
              <a:t> connection on </a:t>
            </a:r>
            <a:r>
              <a:rPr lang="fr-FR" sz="1600" dirty="0" err="1" smtClean="0"/>
              <a:t>silicon</a:t>
            </a:r>
            <a:r>
              <a:rPr lang="fr-FR" sz="1600" dirty="0" smtClean="0"/>
              <a:t> for  BB13 mounting</a:t>
            </a:r>
          </a:p>
          <a:p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1403648" y="2996952"/>
            <a:ext cx="57284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6000" dirty="0" smtClean="0"/>
              <a:t>IPACI  mounting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3203848" y="188640"/>
            <a:ext cx="36944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Strips</a:t>
            </a:r>
            <a:r>
              <a:rPr lang="fr-FR" sz="1600" dirty="0" smtClean="0"/>
              <a:t> </a:t>
            </a:r>
            <a:r>
              <a:rPr lang="fr-FR" sz="1600" dirty="0" err="1" smtClean="0"/>
              <a:t>read</a:t>
            </a:r>
            <a:r>
              <a:rPr lang="fr-FR" sz="1600" dirty="0" smtClean="0"/>
              <a:t> for  </a:t>
            </a:r>
            <a:r>
              <a:rPr lang="fr-FR" sz="1600" dirty="0" err="1" smtClean="0"/>
              <a:t>silicon</a:t>
            </a:r>
            <a:r>
              <a:rPr lang="fr-FR" sz="1600" dirty="0" smtClean="0"/>
              <a:t> IPACI mounting</a:t>
            </a:r>
            <a:endParaRPr lang="fr-FR" sz="1600" dirty="0"/>
          </a:p>
        </p:txBody>
      </p:sp>
      <p:pic>
        <p:nvPicPr>
          <p:cNvPr id="11" name="Image 10" descr="Masque silicium montage IPAC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836712"/>
            <a:ext cx="4968552" cy="5818453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>
            <a:off x="2483768" y="249289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619672" y="22768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 1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1619672" y="278092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Strips 7,8,9</a:t>
            </a:r>
            <a:endParaRPr lang="en-US" dirty="0"/>
          </a:p>
        </p:txBody>
      </p:sp>
      <p:cxnSp>
        <p:nvCxnSpPr>
          <p:cNvPr id="23" name="Connecteur droit avec flèche 22"/>
          <p:cNvCxnSpPr>
            <a:stCxn id="22" idx="3"/>
          </p:cNvCxnSpPr>
          <p:nvPr/>
        </p:nvCxnSpPr>
        <p:spPr>
          <a:xfrm flipV="1">
            <a:off x="2483768" y="2708920"/>
            <a:ext cx="1368152" cy="395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043608" y="400506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Strips 64,65,66</a:t>
            </a:r>
            <a:endParaRPr lang="en-US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2123728" y="4293096"/>
            <a:ext cx="2304256" cy="35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043608" y="53732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Strips 110,111,112</a:t>
            </a:r>
            <a:endParaRPr lang="en-US" dirty="0"/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2555776" y="5661248"/>
            <a:ext cx="2304256" cy="35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987824" y="83671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Strips 7,8,9</a:t>
            </a:r>
            <a:endParaRPr lang="en-US" dirty="0"/>
          </a:p>
        </p:txBody>
      </p:sp>
      <p:cxnSp>
        <p:nvCxnSpPr>
          <p:cNvPr id="31" name="Connecteur droit avec flèche 30"/>
          <p:cNvCxnSpPr>
            <a:stCxn id="30" idx="2"/>
          </p:cNvCxnSpPr>
          <p:nvPr/>
        </p:nvCxnSpPr>
        <p:spPr>
          <a:xfrm>
            <a:off x="3419872" y="1483043"/>
            <a:ext cx="648072" cy="937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508104" y="83671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Strips 48,49,50</a:t>
            </a:r>
            <a:endParaRPr lang="en-US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5076056" y="1484784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660232" y="8367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Strips 120,121,122</a:t>
            </a:r>
            <a:endParaRPr lang="en-US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6876256" y="1412776"/>
            <a:ext cx="28803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43" idx="1"/>
          </p:cNvCxnSpPr>
          <p:nvPr/>
        </p:nvCxnSpPr>
        <p:spPr>
          <a:xfrm flipH="1">
            <a:off x="5148064" y="3813141"/>
            <a:ext cx="1979712" cy="479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127776" y="321297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Mask: 5 holes </a:t>
            </a:r>
          </a:p>
          <a:p>
            <a:r>
              <a:rPr lang="en-US" dirty="0" smtClean="0"/>
              <a:t>d = 4,2mm in Aluminum plate  3mm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72" y="1291616"/>
            <a:ext cx="5724636" cy="4945696"/>
          </a:xfrm>
          <a:prstGeom prst="rect">
            <a:avLst/>
          </a:prstGeom>
        </p:spPr>
      </p:pic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3779912" y="188640"/>
            <a:ext cx="1663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IPACI mounting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241630" y="2636912"/>
            <a:ext cx="162018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IPACI </a:t>
            </a:r>
            <a:r>
              <a:rPr lang="en-US" dirty="0" err="1" smtClean="0"/>
              <a:t>pcb</a:t>
            </a:r>
            <a:r>
              <a:rPr lang="en-US" dirty="0" smtClean="0"/>
              <a:t> cards</a:t>
            </a:r>
          </a:p>
          <a:p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1151620" y="1094525"/>
            <a:ext cx="1800200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Aluminum box  with tube for cooling system</a:t>
            </a:r>
            <a:endParaRPr lang="en-US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2986880" y="1615824"/>
            <a:ext cx="1225080" cy="805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2861810" y="2636912"/>
            <a:ext cx="2358262" cy="3231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 descr="cooling IPAC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120"/>
            <a:ext cx="3227767" cy="1728192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2986880" y="1615824"/>
            <a:ext cx="1225080" cy="445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24" idx="3"/>
          </p:cNvCxnSpPr>
          <p:nvPr/>
        </p:nvCxnSpPr>
        <p:spPr>
          <a:xfrm>
            <a:off x="2861810" y="2960078"/>
            <a:ext cx="2358262" cy="143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7236296" y="4449634"/>
            <a:ext cx="648072" cy="12116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668344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Mask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690788" y="2204864"/>
            <a:ext cx="79271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6000" dirty="0" err="1" smtClean="0"/>
              <a:t>Trapezoidal</a:t>
            </a:r>
            <a:r>
              <a:rPr lang="fr-FR" sz="6000" dirty="0" smtClean="0"/>
              <a:t> </a:t>
            </a:r>
            <a:r>
              <a:rPr lang="fr-FR" sz="6000" dirty="0" err="1" smtClean="0"/>
              <a:t>Telescope</a:t>
            </a:r>
            <a:endParaRPr lang="fr-FR" sz="6000" dirty="0" smtClean="0"/>
          </a:p>
          <a:p>
            <a:pPr algn="ctr"/>
            <a:r>
              <a:rPr lang="fr-FR" sz="6000" dirty="0" smtClean="0"/>
              <a:t>design (</a:t>
            </a:r>
            <a:r>
              <a:rPr lang="fr-FR" sz="6000" dirty="0" err="1" smtClean="0"/>
              <a:t>brief</a:t>
            </a:r>
            <a:r>
              <a:rPr lang="fr-FR" sz="6000" dirty="0" smtClean="0"/>
              <a:t> </a:t>
            </a:r>
            <a:r>
              <a:rPr lang="fr-FR" sz="6000" dirty="0" err="1" smtClean="0"/>
              <a:t>reminder</a:t>
            </a:r>
            <a:r>
              <a:rPr lang="fr-FR" sz="6000" dirty="0" smtClean="0"/>
              <a:t>)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1632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ipaci pc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2470" y="1124744"/>
            <a:ext cx="7200867" cy="4366274"/>
          </a:xfrm>
          <a:prstGeom prst="rect">
            <a:avLst/>
          </a:prstGeom>
        </p:spPr>
      </p:pic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3779912" y="188640"/>
            <a:ext cx="21988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IPACI PCB  (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pic>
        <p:nvPicPr>
          <p:cNvPr id="42" name="Image 41" descr="cooling IPAC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3227767" cy="172819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803895" y="497804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 Hot area have to be cool on each side </a:t>
            </a:r>
            <a:endParaRPr lang="en-US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4860032" y="2564904"/>
            <a:ext cx="936104" cy="27363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3851920" y="2924944"/>
            <a:ext cx="1944216" cy="23762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4716016" y="3356992"/>
            <a:ext cx="1080120" cy="1944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067944" y="57332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 pad between aluminum box and hot components for heat conduction</a:t>
            </a:r>
            <a:endParaRPr lang="en-US" dirty="0"/>
          </a:p>
        </p:txBody>
      </p:sp>
      <p:cxnSp>
        <p:nvCxnSpPr>
          <p:cNvPr id="26" name="Connecteur droit avec flèche 25"/>
          <p:cNvCxnSpPr>
            <a:stCxn id="25" idx="1"/>
          </p:cNvCxnSpPr>
          <p:nvPr/>
        </p:nvCxnSpPr>
        <p:spPr>
          <a:xfrm flipH="1" flipV="1">
            <a:off x="2411760" y="5733257"/>
            <a:ext cx="1656184" cy="4616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3203848" y="188640"/>
            <a:ext cx="1903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1) IPACI mounting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77" y="867462"/>
            <a:ext cx="6696744" cy="56279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5884795"/>
            <a:ext cx="187220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1 </a:t>
            </a:r>
            <a:r>
              <a:rPr lang="fr-FR" dirty="0" err="1" smtClean="0"/>
              <a:t>silicon</a:t>
            </a:r>
            <a:r>
              <a:rPr lang="fr-FR" dirty="0" smtClean="0"/>
              <a:t> 1 pad 50 x 50 x 500µ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403648" y="4071535"/>
            <a:ext cx="728464" cy="17337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59904" y="836712"/>
            <a:ext cx="187220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3 </a:t>
            </a:r>
            <a:r>
              <a:rPr lang="fr-FR" dirty="0" err="1" smtClean="0"/>
              <a:t>silicons</a:t>
            </a:r>
            <a:r>
              <a:rPr lang="fr-FR" dirty="0" smtClean="0"/>
              <a:t> 1 pad </a:t>
            </a:r>
          </a:p>
          <a:p>
            <a:r>
              <a:rPr lang="fr-FR" dirty="0" smtClean="0"/>
              <a:t> ø 12 x 3mm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695872" y="1483043"/>
            <a:ext cx="364232" cy="9822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4283968" y="332656"/>
            <a:ext cx="934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err="1" smtClean="0"/>
              <a:t>Shedule</a:t>
            </a: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467544" y="1996093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 End of April : BB13 </a:t>
            </a:r>
            <a:r>
              <a:rPr lang="fr-FR" dirty="0" err="1" smtClean="0"/>
              <a:t>mecanics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r>
              <a:rPr lang="fr-FR" dirty="0" smtClean="0"/>
              <a:t> for a test </a:t>
            </a:r>
            <a:r>
              <a:rPr lang="fr-FR" dirty="0" err="1" smtClean="0"/>
              <a:t>with</a:t>
            </a:r>
            <a:r>
              <a:rPr lang="fr-FR" dirty="0" smtClean="0"/>
              <a:t> a source in Davy </a:t>
            </a:r>
            <a:r>
              <a:rPr lang="fr-FR" dirty="0" err="1" smtClean="0"/>
              <a:t>chamber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8935" y="296559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 </a:t>
            </a:r>
            <a:r>
              <a:rPr lang="fr-FR" dirty="0" err="1" smtClean="0"/>
              <a:t>Beginning</a:t>
            </a:r>
            <a:r>
              <a:rPr lang="fr-FR" dirty="0" smtClean="0"/>
              <a:t> of </a:t>
            </a:r>
            <a:r>
              <a:rPr lang="fr-FR" dirty="0" err="1" smtClean="0"/>
              <a:t>June</a:t>
            </a:r>
            <a:r>
              <a:rPr lang="fr-FR" dirty="0" smtClean="0"/>
              <a:t> : IPACI </a:t>
            </a:r>
            <a:r>
              <a:rPr lang="fr-FR" dirty="0" err="1" smtClean="0"/>
              <a:t>mecanics</a:t>
            </a:r>
            <a:r>
              <a:rPr lang="fr-FR" dirty="0" smtClean="0"/>
              <a:t>  and Empereur </a:t>
            </a:r>
            <a:r>
              <a:rPr lang="fr-FR" dirty="0" err="1" smtClean="0"/>
              <a:t>device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8445" y="37890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 </a:t>
            </a:r>
            <a:r>
              <a:rPr lang="fr-FR" dirty="0" err="1" smtClean="0"/>
              <a:t>Mid</a:t>
            </a:r>
            <a:r>
              <a:rPr lang="fr-FR" dirty="0" smtClean="0"/>
              <a:t> </a:t>
            </a:r>
            <a:r>
              <a:rPr lang="fr-FR" dirty="0" err="1" smtClean="0"/>
              <a:t>June</a:t>
            </a:r>
            <a:r>
              <a:rPr lang="fr-FR" dirty="0" smtClean="0"/>
              <a:t> : Tandem </a:t>
            </a:r>
            <a:r>
              <a:rPr lang="fr-FR" dirty="0" err="1" smtClean="0"/>
              <a:t>experiment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2419529" y="260648"/>
            <a:ext cx="5315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Trapezoidal</a:t>
            </a:r>
            <a:r>
              <a:rPr lang="fr-FR" sz="1600" dirty="0" smtClean="0"/>
              <a:t> </a:t>
            </a:r>
            <a:r>
              <a:rPr lang="fr-FR" sz="1600" dirty="0" err="1" smtClean="0"/>
              <a:t>silicon</a:t>
            </a:r>
            <a:r>
              <a:rPr lang="fr-FR" sz="1600" dirty="0" smtClean="0"/>
              <a:t> in the </a:t>
            </a:r>
            <a:r>
              <a:rPr lang="fr-FR" sz="1600" dirty="0" err="1" smtClean="0"/>
              <a:t>spherical</a:t>
            </a:r>
            <a:r>
              <a:rPr lang="fr-FR" sz="1600" dirty="0" smtClean="0"/>
              <a:t> </a:t>
            </a:r>
            <a:r>
              <a:rPr lang="fr-FR" sz="1600" dirty="0" err="1" smtClean="0"/>
              <a:t>chamber</a:t>
            </a:r>
            <a:r>
              <a:rPr lang="fr-FR" sz="1600" dirty="0" smtClean="0"/>
              <a:t> ( Gaspard )</a:t>
            </a:r>
            <a:endParaRPr lang="fr-FR" sz="1600" dirty="0"/>
          </a:p>
        </p:txBody>
      </p:sp>
      <p:pic>
        <p:nvPicPr>
          <p:cNvPr id="10" name="Image 9" descr="silicium trapezoidal dans chambre spheriqu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830" y="908719"/>
            <a:ext cx="8289634" cy="545919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1520" y="1124744"/>
            <a:ext cx="165618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8 trapezoidal silicon with 2 layers for backward side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092280" y="980728"/>
            <a:ext cx="165618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8 trapezoidal silicon with 3 layers for forward side</a:t>
            </a:r>
            <a:endParaRPr lang="en-US" dirty="0"/>
          </a:p>
        </p:txBody>
      </p:sp>
      <p:cxnSp>
        <p:nvCxnSpPr>
          <p:cNvPr id="14" name="Connecteur droit avec flèche 13"/>
          <p:cNvCxnSpPr>
            <a:stCxn id="12" idx="1"/>
          </p:cNvCxnSpPr>
          <p:nvPr/>
        </p:nvCxnSpPr>
        <p:spPr>
          <a:xfrm flipH="1">
            <a:off x="5580112" y="1580893"/>
            <a:ext cx="1512168" cy="14880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1" idx="3"/>
          </p:cNvCxnSpPr>
          <p:nvPr/>
        </p:nvCxnSpPr>
        <p:spPr>
          <a:xfrm>
            <a:off x="1907704" y="1724909"/>
            <a:ext cx="1728192" cy="13199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995936" y="4437112"/>
            <a:ext cx="165618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rectangular central  silicon with </a:t>
            </a:r>
            <a:r>
              <a:rPr lang="en-US" dirty="0"/>
              <a:t>2</a:t>
            </a:r>
            <a:r>
              <a:rPr lang="en-US" dirty="0" smtClean="0"/>
              <a:t> layers</a:t>
            </a:r>
            <a:endParaRPr lang="en-US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220072" y="2996952"/>
            <a:ext cx="0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6" idx="3"/>
          </p:cNvCxnSpPr>
          <p:nvPr/>
        </p:nvCxnSpPr>
        <p:spPr>
          <a:xfrm>
            <a:off x="1980859" y="5080612"/>
            <a:ext cx="764802" cy="2644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3709" y="4757446"/>
            <a:ext cx="196715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Radius spherical chamber : 225 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2419529" y="260648"/>
            <a:ext cx="4539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Trapezoidal</a:t>
            </a:r>
            <a:r>
              <a:rPr lang="fr-FR" sz="1600" dirty="0" smtClean="0"/>
              <a:t> </a:t>
            </a:r>
            <a:r>
              <a:rPr lang="fr-FR" sz="1600" dirty="0" err="1" smtClean="0"/>
              <a:t>silicon</a:t>
            </a:r>
            <a:r>
              <a:rPr lang="fr-FR" sz="1600" dirty="0" smtClean="0"/>
              <a:t> 1st layer : </a:t>
            </a:r>
            <a:r>
              <a:rPr lang="fr-FR" sz="1600" dirty="0" err="1" smtClean="0"/>
              <a:t>thickness</a:t>
            </a:r>
            <a:r>
              <a:rPr lang="fr-FR" sz="1600" dirty="0" smtClean="0"/>
              <a:t> = 500 </a:t>
            </a:r>
            <a:r>
              <a:rPr lang="fr-FR" sz="1600" dirty="0"/>
              <a:t>µ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5580112" y="1580893"/>
            <a:ext cx="1512168" cy="14880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220072" y="2996952"/>
            <a:ext cx="0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691680" y="5345016"/>
            <a:ext cx="1053981" cy="172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4289266" cy="52517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96" y="1061782"/>
            <a:ext cx="4252604" cy="520688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55104" y="6119847"/>
            <a:ext cx="432005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Front face = 128 </a:t>
            </a:r>
            <a:r>
              <a:rPr lang="fr-FR" dirty="0" err="1" smtClean="0"/>
              <a:t>strips</a:t>
            </a:r>
            <a:r>
              <a:rPr lang="fr-FR" dirty="0" smtClean="0"/>
              <a:t> X , pitch = 0,816mm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749446" y="6116203"/>
            <a:ext cx="439455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Backward</a:t>
            </a:r>
            <a:r>
              <a:rPr lang="fr-FR" dirty="0" smtClean="0"/>
              <a:t> face = 128 </a:t>
            </a:r>
            <a:r>
              <a:rPr lang="fr-FR" dirty="0" err="1" smtClean="0"/>
              <a:t>strips</a:t>
            </a:r>
            <a:r>
              <a:rPr lang="fr-FR" dirty="0" smtClean="0"/>
              <a:t> Y ,pitch=0,71mm</a:t>
            </a:r>
            <a:endParaRPr lang="fr-FR" dirty="0"/>
          </a:p>
        </p:txBody>
      </p:sp>
      <p:cxnSp>
        <p:nvCxnSpPr>
          <p:cNvPr id="22" name="Connecteur droit avec flèche 21"/>
          <p:cNvCxnSpPr>
            <a:stCxn id="23" idx="0"/>
          </p:cNvCxnSpPr>
          <p:nvPr/>
        </p:nvCxnSpPr>
        <p:spPr>
          <a:xfrm flipV="1">
            <a:off x="828092" y="4437112"/>
            <a:ext cx="503548" cy="10995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0" y="5536681"/>
            <a:ext cx="165618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Large </a:t>
            </a:r>
            <a:r>
              <a:rPr lang="fr-FR" dirty="0" err="1" smtClean="0"/>
              <a:t>flex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515133" y="1206852"/>
            <a:ext cx="165618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flex</a:t>
            </a:r>
            <a:endParaRPr lang="fr-FR" dirty="0"/>
          </a:p>
        </p:txBody>
      </p:sp>
      <p:cxnSp>
        <p:nvCxnSpPr>
          <p:cNvPr id="27" name="Connecteur droit avec flèche 26"/>
          <p:cNvCxnSpPr>
            <a:stCxn id="26" idx="1"/>
          </p:cNvCxnSpPr>
          <p:nvPr/>
        </p:nvCxnSpPr>
        <p:spPr>
          <a:xfrm flipH="1">
            <a:off x="1911774" y="1391518"/>
            <a:ext cx="603359" cy="4533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 flipV="1">
            <a:off x="5220072" y="1966364"/>
            <a:ext cx="3312368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>
            <a:off x="5149059" y="1966364"/>
            <a:ext cx="3312368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052044" y="207826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91,5 mm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6344713" y="5730460"/>
            <a:ext cx="840802" cy="28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6412396" y="5721347"/>
            <a:ext cx="895908" cy="40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344713" y="5375210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25,3 mm</a:t>
            </a:r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H="1" flipV="1">
            <a:off x="5301459" y="2139242"/>
            <a:ext cx="134637" cy="3643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308508" y="2168835"/>
            <a:ext cx="127588" cy="3592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963200" y="4725144"/>
            <a:ext cx="140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104,4 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9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6" r="24433"/>
          <a:stretch/>
        </p:blipFill>
        <p:spPr>
          <a:xfrm>
            <a:off x="5022819" y="958649"/>
            <a:ext cx="3178218" cy="533847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r="35441"/>
          <a:stretch/>
        </p:blipFill>
        <p:spPr>
          <a:xfrm>
            <a:off x="520223" y="1071050"/>
            <a:ext cx="3672408" cy="5291963"/>
          </a:xfrm>
          <a:prstGeom prst="rect">
            <a:avLst/>
          </a:prstGeom>
        </p:spPr>
      </p:pic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2419529" y="260648"/>
            <a:ext cx="5528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Trapezoidal</a:t>
            </a:r>
            <a:r>
              <a:rPr lang="fr-FR" sz="1600" dirty="0" smtClean="0"/>
              <a:t> </a:t>
            </a:r>
            <a:r>
              <a:rPr lang="fr-FR" sz="1600" dirty="0" err="1" smtClean="0"/>
              <a:t>silicon</a:t>
            </a:r>
            <a:r>
              <a:rPr lang="fr-FR" sz="1600" dirty="0" smtClean="0"/>
              <a:t> </a:t>
            </a:r>
            <a:r>
              <a:rPr lang="fr-FR" sz="1600" dirty="0" err="1" smtClean="0"/>
              <a:t>mechanical</a:t>
            </a:r>
            <a:r>
              <a:rPr lang="fr-FR" sz="1600" dirty="0" smtClean="0"/>
              <a:t> </a:t>
            </a:r>
            <a:r>
              <a:rPr lang="fr-FR" sz="1600" dirty="0" err="1" smtClean="0"/>
              <a:t>Kapton</a:t>
            </a:r>
            <a:r>
              <a:rPr lang="fr-FR" sz="1600" dirty="0" smtClean="0"/>
              <a:t> design for Gaspard</a:t>
            </a:r>
            <a:endParaRPr lang="fr-FR" sz="16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660232" y="2037259"/>
            <a:ext cx="432048" cy="7436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23" idx="3"/>
          </p:cNvCxnSpPr>
          <p:nvPr/>
        </p:nvCxnSpPr>
        <p:spPr>
          <a:xfrm>
            <a:off x="1763688" y="2085928"/>
            <a:ext cx="504056" cy="5509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07504" y="1762762"/>
            <a:ext cx="165618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Large </a:t>
            </a:r>
            <a:r>
              <a:rPr lang="fr-FR" dirty="0" err="1" smtClean="0"/>
              <a:t>flex</a:t>
            </a:r>
            <a:r>
              <a:rPr lang="fr-FR" dirty="0" smtClean="0"/>
              <a:t> </a:t>
            </a:r>
            <a:r>
              <a:rPr lang="fr-FR" dirty="0" err="1" smtClean="0"/>
              <a:t>bended</a:t>
            </a:r>
            <a:r>
              <a:rPr lang="fr-FR" dirty="0" smtClean="0"/>
              <a:t> at 90°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336196" y="1388708"/>
            <a:ext cx="165618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flex</a:t>
            </a:r>
            <a:r>
              <a:rPr lang="fr-FR" dirty="0" smtClean="0"/>
              <a:t> </a:t>
            </a:r>
            <a:r>
              <a:rPr lang="fr-FR" dirty="0" err="1" smtClean="0"/>
              <a:t>bended</a:t>
            </a:r>
            <a:r>
              <a:rPr lang="fr-FR" dirty="0" smtClean="0"/>
              <a:t> at 90°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3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r="5794"/>
          <a:stretch/>
        </p:blipFill>
        <p:spPr>
          <a:xfrm>
            <a:off x="4921661" y="1855381"/>
            <a:ext cx="4004369" cy="4429913"/>
          </a:xfrm>
          <a:prstGeom prst="rect">
            <a:avLst/>
          </a:prstGeom>
        </p:spPr>
      </p:pic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3275856" y="260648"/>
            <a:ext cx="31357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Design of the </a:t>
            </a:r>
            <a:r>
              <a:rPr lang="fr-FR" sz="1600" dirty="0" err="1" smtClean="0"/>
              <a:t>trapezoidal</a:t>
            </a:r>
            <a:r>
              <a:rPr lang="fr-FR" sz="1600" dirty="0" smtClean="0"/>
              <a:t> </a:t>
            </a:r>
            <a:r>
              <a:rPr lang="fr-FR" sz="1600" dirty="0" err="1" smtClean="0"/>
              <a:t>silicon</a:t>
            </a:r>
            <a:endParaRPr lang="fr-FR" sz="1600" dirty="0"/>
          </a:p>
        </p:txBody>
      </p:sp>
      <p:pic>
        <p:nvPicPr>
          <p:cNvPr id="10" name="Image 9" descr="silicium trapezoidal.bmp"/>
          <p:cNvPicPr>
            <a:picLocks noChangeAspect="1"/>
          </p:cNvPicPr>
          <p:nvPr/>
        </p:nvPicPr>
        <p:blipFill rotWithShape="1">
          <a:blip r:embed="rId3" cstate="print"/>
          <a:srcRect r="6672"/>
          <a:stretch/>
        </p:blipFill>
        <p:spPr>
          <a:xfrm>
            <a:off x="0" y="1988840"/>
            <a:ext cx="4921661" cy="468314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724128" y="836712"/>
            <a:ext cx="324036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Angle between 2 external yellow plans  = 45° (360° / 8 trapezoidal </a:t>
            </a:r>
            <a:r>
              <a:rPr lang="en-US" dirty="0" err="1" smtClean="0"/>
              <a:t>silicium</a:t>
            </a:r>
            <a:r>
              <a:rPr lang="en-US" dirty="0" smtClean="0"/>
              <a:t>) Keeping volume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5148064" y="5661248"/>
            <a:ext cx="324036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Angle between 2 internal purple plans  = 42,33° (acceptance in each direction)</a:t>
            </a:r>
            <a:endParaRPr lang="en-US" dirty="0"/>
          </a:p>
        </p:txBody>
      </p:sp>
      <p:pic>
        <p:nvPicPr>
          <p:cNvPr id="14" name="Image 13" descr="silicium trapezoidal 3.bmp"/>
          <p:cNvPicPr>
            <a:picLocks noChangeAspect="1"/>
          </p:cNvPicPr>
          <p:nvPr/>
        </p:nvPicPr>
        <p:blipFill>
          <a:blip r:embed="rId4" cstate="print"/>
          <a:srcRect l="22290" t="32727" r="33130" b="9091"/>
          <a:stretch>
            <a:fillRect/>
          </a:stretch>
        </p:blipFill>
        <p:spPr>
          <a:xfrm>
            <a:off x="755576" y="1484785"/>
            <a:ext cx="1080120" cy="172819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411760" y="119675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Detail: purple plan tangent to the edge of the strips</a:t>
            </a:r>
            <a:endParaRPr lang="en-US" dirty="0"/>
          </a:p>
        </p:txBody>
      </p:sp>
      <p:cxnSp>
        <p:nvCxnSpPr>
          <p:cNvPr id="19" name="Connecteur droit avec flèche 18"/>
          <p:cNvCxnSpPr>
            <a:stCxn id="29" idx="6"/>
          </p:cNvCxnSpPr>
          <p:nvPr/>
        </p:nvCxnSpPr>
        <p:spPr>
          <a:xfrm>
            <a:off x="2267744" y="2348880"/>
            <a:ext cx="936104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395536" y="1196752"/>
            <a:ext cx="1872208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3275856" y="260648"/>
            <a:ext cx="35044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Design of the frame support silicium</a:t>
            </a:r>
            <a:endParaRPr lang="fr-FR" sz="1600" dirty="0"/>
          </a:p>
        </p:txBody>
      </p:sp>
      <p:pic>
        <p:nvPicPr>
          <p:cNvPr id="15" name="Image 14" descr="cadre support sili trapezoidal.bmp"/>
          <p:cNvPicPr>
            <a:picLocks noChangeAspect="1"/>
          </p:cNvPicPr>
          <p:nvPr/>
        </p:nvPicPr>
        <p:blipFill>
          <a:blip r:embed="rId2" cstate="print"/>
          <a:srcRect l="10941" t="5350" r="17941" b="1833"/>
          <a:stretch>
            <a:fillRect/>
          </a:stretch>
        </p:blipFill>
        <p:spPr>
          <a:xfrm>
            <a:off x="1835696" y="908720"/>
            <a:ext cx="3653089" cy="5760640"/>
          </a:xfrm>
          <a:prstGeom prst="rect">
            <a:avLst/>
          </a:prstGeom>
        </p:spPr>
      </p:pic>
      <p:pic>
        <p:nvPicPr>
          <p:cNvPr id="17" name="Image 16" descr="cadre support sili trapezoidal 2.bmp"/>
          <p:cNvPicPr>
            <a:picLocks noChangeAspect="1"/>
          </p:cNvPicPr>
          <p:nvPr/>
        </p:nvPicPr>
        <p:blipFill>
          <a:blip r:embed="rId3" cstate="print"/>
          <a:srcRect l="25000"/>
          <a:stretch>
            <a:fillRect/>
          </a:stretch>
        </p:blipFill>
        <p:spPr>
          <a:xfrm>
            <a:off x="0" y="1124744"/>
            <a:ext cx="1944216" cy="2651047"/>
          </a:xfrm>
          <a:prstGeom prst="rect">
            <a:avLst/>
          </a:prstGeom>
        </p:spPr>
      </p:pic>
      <p:pic>
        <p:nvPicPr>
          <p:cNvPr id="22" name="Image 21" descr="cadre support sili trapezoidal 4.bmp"/>
          <p:cNvPicPr>
            <a:picLocks noChangeAspect="1"/>
          </p:cNvPicPr>
          <p:nvPr/>
        </p:nvPicPr>
        <p:blipFill>
          <a:blip r:embed="rId4" cstate="print"/>
          <a:srcRect l="6093" r="8781"/>
          <a:stretch>
            <a:fillRect/>
          </a:stretch>
        </p:blipFill>
        <p:spPr>
          <a:xfrm>
            <a:off x="5471592" y="1268760"/>
            <a:ext cx="3672408" cy="5000900"/>
          </a:xfrm>
          <a:prstGeom prst="rect">
            <a:avLst/>
          </a:prstGeom>
        </p:spPr>
      </p:pic>
      <p:pic>
        <p:nvPicPr>
          <p:cNvPr id="20" name="Image 19" descr="cadre support sili trapezoidal 3.bmp"/>
          <p:cNvPicPr>
            <a:picLocks noChangeAspect="1"/>
          </p:cNvPicPr>
          <p:nvPr/>
        </p:nvPicPr>
        <p:blipFill>
          <a:blip r:embed="rId5" cstate="print"/>
          <a:srcRect l="13166" t="12310"/>
          <a:stretch>
            <a:fillRect/>
          </a:stretch>
        </p:blipFill>
        <p:spPr>
          <a:xfrm>
            <a:off x="0" y="4293096"/>
            <a:ext cx="2448271" cy="2051772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 flipH="1">
            <a:off x="2771800" y="1124744"/>
            <a:ext cx="7200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195736" y="8367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Aluminum frame 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251520" y="36450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 in the dead zone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5580112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spacers instead the layer 2</a:t>
            </a:r>
            <a:endParaRPr lang="en-US" dirty="0"/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5724128" y="5949280"/>
            <a:ext cx="122413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2483768" y="1700808"/>
            <a:ext cx="3240360" cy="44644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1162067" y="2204864"/>
            <a:ext cx="69846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6000" dirty="0" smtClean="0"/>
              <a:t>General   </a:t>
            </a:r>
            <a:r>
              <a:rPr lang="fr-FR" sz="6000" dirty="0" err="1" smtClean="0"/>
              <a:t>mounting</a:t>
            </a:r>
            <a:endParaRPr lang="fr-FR" sz="6000" dirty="0" smtClean="0"/>
          </a:p>
          <a:p>
            <a:pPr algn="ctr"/>
            <a:r>
              <a:rPr lang="fr-FR" sz="6000" dirty="0" smtClean="0"/>
              <a:t> in Orsay Tandem </a:t>
            </a:r>
          </a:p>
          <a:p>
            <a:pPr algn="ctr"/>
            <a:r>
              <a:rPr lang="fr-FR" sz="6000" dirty="0"/>
              <a:t> </a:t>
            </a:r>
            <a:r>
              <a:rPr lang="fr-FR" sz="6000" dirty="0" smtClean="0"/>
              <a:t>for </a:t>
            </a:r>
            <a:r>
              <a:rPr lang="fr-FR" sz="6000" dirty="0" err="1" smtClean="0"/>
              <a:t>june</a:t>
            </a:r>
            <a:r>
              <a:rPr lang="fr-FR" sz="6000" dirty="0" smtClean="0"/>
              <a:t> </a:t>
            </a:r>
            <a:r>
              <a:rPr lang="fr-FR" sz="6000" dirty="0" err="1" smtClean="0"/>
              <a:t>experiment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3275856" y="260648"/>
            <a:ext cx="33401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 Empereur Vacuum </a:t>
            </a:r>
            <a:r>
              <a:rPr lang="fr-FR" sz="1600" dirty="0" err="1" smtClean="0"/>
              <a:t>chamber</a:t>
            </a:r>
            <a:r>
              <a:rPr lang="fr-FR" sz="1600" dirty="0" smtClean="0"/>
              <a:t> CAD </a:t>
            </a:r>
            <a:endParaRPr lang="fr-FR" sz="1600" dirty="0"/>
          </a:p>
        </p:txBody>
      </p:sp>
      <p:pic>
        <p:nvPicPr>
          <p:cNvPr id="24" name="Image 23" descr="vue axo generale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6060565" cy="5373216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323528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Ø 890 mm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7668344" y="27089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= 366 mm</a:t>
            </a:r>
            <a:endParaRPr lang="en-US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7596336" y="2060848"/>
            <a:ext cx="0" cy="223224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39552" y="3933056"/>
            <a:ext cx="14401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6792</TotalTime>
  <Words>497</Words>
  <Application>Microsoft Office PowerPoint</Application>
  <PresentationFormat>On-screen Show (4:3)</PresentationFormat>
  <Paragraphs>93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RINDEL Emmanuel</dc:creator>
  <cp:lastModifiedBy>Annarosa Spalla</cp:lastModifiedBy>
  <cp:revision>478</cp:revision>
  <dcterms:created xsi:type="dcterms:W3CDTF">2011-04-20T05:28:29Z</dcterms:created>
  <dcterms:modified xsi:type="dcterms:W3CDTF">2015-03-30T13:03:03Z</dcterms:modified>
</cp:coreProperties>
</file>