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sldIdLst>
    <p:sldId id="256" r:id="rId2"/>
    <p:sldId id="261" r:id="rId3"/>
    <p:sldId id="257" r:id="rId4"/>
    <p:sldId id="259" r:id="rId5"/>
    <p:sldId id="260" r:id="rId6"/>
    <p:sldId id="265" r:id="rId7"/>
    <p:sldId id="263" r:id="rId8"/>
    <p:sldId id="262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7CE"/>
    <a:srgbClr val="9C0006"/>
    <a:srgbClr val="006100"/>
    <a:srgbClr val="308332"/>
    <a:srgbClr val="5DA361"/>
    <a:srgbClr val="C6E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2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1/22/2015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1/22/2015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1/22/2015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1/22/2015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TEST DELLE SCHEDE DI ELETTRONICA PER L’UPGRADE DEL TELESCOPIO MURAY</a:t>
            </a:r>
            <a:endParaRPr lang="it-IT" dirty="0"/>
          </a:p>
        </p:txBody>
      </p:sp>
      <p:sp>
        <p:nvSpPr>
          <p:cNvPr id="4" name="Segnaposto immagine 3"/>
          <p:cNvSpPr>
            <a:spLocks noGrp="1"/>
          </p:cNvSpPr>
          <p:nvPr>
            <p:ph type="pic" idx="1"/>
          </p:nvPr>
        </p:nvSpPr>
        <p:spPr/>
      </p:sp>
      <p:sp>
        <p:nvSpPr>
          <p:cNvPr id="3" name="Sottotitol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/>
              <a:t>Dati sul </a:t>
            </a:r>
            <a:r>
              <a:rPr lang="it-IT" dirty="0" err="1" smtClean="0"/>
              <a:t>check</a:t>
            </a:r>
            <a:r>
              <a:rPr lang="it-IT" dirty="0" smtClean="0"/>
              <a:t> di funzionamento dei sistemi di base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8553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/>
          <p:cNvSpPr>
            <a:spLocks noGrp="1"/>
          </p:cNvSpPr>
          <p:nvPr>
            <p:ph type="title"/>
          </p:nvPr>
        </p:nvSpPr>
        <p:spPr>
          <a:xfrm>
            <a:off x="0" y="-1"/>
            <a:ext cx="9373391" cy="889879"/>
          </a:xfrm>
        </p:spPr>
        <p:txBody>
          <a:bodyPr>
            <a:normAutofit/>
          </a:bodyPr>
          <a:lstStyle/>
          <a:p>
            <a:r>
              <a:rPr lang="it-IT" sz="4400" dirty="0" smtClean="0"/>
              <a:t>Upgrade della meccanica del detector</a:t>
            </a:r>
            <a:endParaRPr lang="it-IT" sz="4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9" y="889878"/>
            <a:ext cx="4096084" cy="30720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9240" r="2807" b="38246"/>
          <a:stretch/>
        </p:blipFill>
        <p:spPr>
          <a:xfrm>
            <a:off x="4720907" y="888661"/>
            <a:ext cx="7066548" cy="30744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66" y="4218615"/>
            <a:ext cx="3227138" cy="242035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45" y="4218615"/>
            <a:ext cx="3227137" cy="242035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 t="15429" b="30042"/>
          <a:stretch/>
        </p:blipFill>
        <p:spPr>
          <a:xfrm>
            <a:off x="8099923" y="4218615"/>
            <a:ext cx="2953086" cy="241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63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/>
          <p:cNvSpPr>
            <a:spLocks noGrp="1"/>
          </p:cNvSpPr>
          <p:nvPr>
            <p:ph type="title"/>
          </p:nvPr>
        </p:nvSpPr>
        <p:spPr>
          <a:xfrm>
            <a:off x="0" y="0"/>
            <a:ext cx="5395233" cy="702250"/>
          </a:xfrm>
        </p:spPr>
        <p:txBody>
          <a:bodyPr>
            <a:normAutofit fontScale="90000"/>
          </a:bodyPr>
          <a:lstStyle/>
          <a:p>
            <a:r>
              <a:rPr lang="it-IT" sz="4400" dirty="0" smtClean="0"/>
              <a:t>Setup usato per le misure</a:t>
            </a:r>
            <a:endParaRPr lang="it-IT" sz="4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2" y="702251"/>
            <a:ext cx="2771116" cy="369482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82" y="702250"/>
            <a:ext cx="2771117" cy="369482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943" y="702249"/>
            <a:ext cx="2771116" cy="369482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862" y="702249"/>
            <a:ext cx="2771118" cy="3694823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1924216" y="2162755"/>
            <a:ext cx="469127" cy="524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4261776" y="2287268"/>
            <a:ext cx="469127" cy="5247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6069669" y="1523304"/>
            <a:ext cx="821325" cy="842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7239786" y="2742787"/>
            <a:ext cx="216816" cy="213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1074655" y="2388343"/>
            <a:ext cx="268232" cy="4237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1422370" y="2366128"/>
            <a:ext cx="274456" cy="4459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9768889" y="1523304"/>
            <a:ext cx="308366" cy="3146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10901676" y="2203257"/>
            <a:ext cx="308366" cy="3146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931918" y="2742787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a.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554452" y="2711538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b.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225957" y="256098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c.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084848" y="268754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d.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606608" y="2246274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e.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7038438" y="2878666"/>
            <a:ext cx="29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f.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9582730" y="1712915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g.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1111054" y="2446084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h.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820132" y="4713401"/>
            <a:ext cx="622465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it-IT" sz="1600" dirty="0" smtClean="0"/>
              <a:t>Time Expansion</a:t>
            </a:r>
          </a:p>
          <a:p>
            <a:pPr marL="342900" indent="-342900">
              <a:buFont typeface="+mj-lt"/>
              <a:buAutoNum type="alphaLcPeriod"/>
            </a:pPr>
            <a:r>
              <a:rPr lang="it-IT" sz="1600" dirty="0" smtClean="0"/>
              <a:t>FastOR32</a:t>
            </a:r>
          </a:p>
          <a:p>
            <a:pPr marL="342900" indent="-342900">
              <a:buFont typeface="+mj-lt"/>
              <a:buAutoNum type="alphaLcPeriod"/>
            </a:pPr>
            <a:r>
              <a:rPr lang="it-IT" sz="1600" dirty="0" smtClean="0"/>
              <a:t>Input da formatore (Segnale </a:t>
            </a:r>
            <a:r>
              <a:rPr lang="it-IT" sz="1600" dirty="0" err="1" smtClean="0"/>
              <a:t>pW</a:t>
            </a:r>
            <a:r>
              <a:rPr lang="it-IT" sz="1600" dirty="0" smtClean="0"/>
              <a:t>: 20 </a:t>
            </a:r>
            <a:r>
              <a:rPr lang="it-IT" sz="1600" dirty="0" err="1" smtClean="0"/>
              <a:t>mV</a:t>
            </a:r>
            <a:r>
              <a:rPr lang="it-IT" sz="1600" dirty="0" smtClean="0"/>
              <a:t>, </a:t>
            </a:r>
            <a:r>
              <a:rPr lang="it-IT" sz="1600" dirty="0" err="1" smtClean="0"/>
              <a:t>pw</a:t>
            </a:r>
            <a:r>
              <a:rPr lang="it-IT" sz="1600" dirty="0" smtClean="0"/>
              <a:t>: 100 ns, f: 50 Hz)</a:t>
            </a:r>
          </a:p>
          <a:p>
            <a:pPr marL="342900" indent="-342900">
              <a:buFont typeface="+mj-lt"/>
              <a:buAutoNum type="alphaLcPeriod"/>
            </a:pPr>
            <a:r>
              <a:rPr lang="it-IT" sz="1600" dirty="0" smtClean="0"/>
              <a:t>Trigger</a:t>
            </a:r>
          </a:p>
          <a:p>
            <a:pPr marL="342900" indent="-342900">
              <a:buFont typeface="+mj-lt"/>
              <a:buAutoNum type="alphaLcPeriod"/>
            </a:pPr>
            <a:r>
              <a:rPr lang="it-IT" sz="1600" dirty="0" smtClean="0"/>
              <a:t>High Gain Output</a:t>
            </a:r>
          </a:p>
          <a:p>
            <a:pPr marL="342900" indent="-342900">
              <a:buFont typeface="+mj-lt"/>
              <a:buAutoNum type="alphaLcPeriod"/>
            </a:pPr>
            <a:r>
              <a:rPr lang="it-IT" sz="1600" dirty="0" err="1" smtClean="0"/>
              <a:t>Jumper</a:t>
            </a:r>
            <a:r>
              <a:rPr lang="it-IT" sz="1600" dirty="0" smtClean="0"/>
              <a:t> di commutazione alimentazione (Aperto: </a:t>
            </a:r>
            <a:r>
              <a:rPr lang="it-IT" sz="1600" dirty="0" err="1" smtClean="0"/>
              <a:t>Ext</a:t>
            </a:r>
            <a:r>
              <a:rPr lang="it-IT" sz="1600" dirty="0" smtClean="0"/>
              <a:t> – </a:t>
            </a:r>
            <a:r>
              <a:rPr lang="it-IT" sz="1600" smtClean="0"/>
              <a:t>Chiuso: Int</a:t>
            </a:r>
            <a:r>
              <a:rPr lang="it-IT" sz="1600" dirty="0" smtClean="0"/>
              <a:t>) HV</a:t>
            </a:r>
          </a:p>
          <a:p>
            <a:pPr marL="342900" indent="-342900">
              <a:buFont typeface="+mj-lt"/>
              <a:buAutoNum type="alphaLcPeriod"/>
            </a:pPr>
            <a:r>
              <a:rPr lang="it-IT" sz="1600" dirty="0" smtClean="0"/>
              <a:t>Test </a:t>
            </a:r>
            <a:r>
              <a:rPr lang="it-IT" sz="1600" dirty="0" err="1" smtClean="0"/>
              <a:t>point</a:t>
            </a:r>
            <a:r>
              <a:rPr lang="it-IT" sz="1600" dirty="0" smtClean="0"/>
              <a:t> HV</a:t>
            </a:r>
          </a:p>
          <a:p>
            <a:pPr marL="342900" indent="-342900">
              <a:buFont typeface="+mj-lt"/>
              <a:buAutoNum type="alphaLcPeriod"/>
            </a:pPr>
            <a:r>
              <a:rPr lang="it-IT" sz="1600" dirty="0" smtClean="0"/>
              <a:t>Ground</a:t>
            </a:r>
            <a:endParaRPr lang="it-IT" sz="16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624910" y="4454040"/>
            <a:ext cx="106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 smtClean="0"/>
              <a:t>LEGENDA</a:t>
            </a:r>
            <a:endParaRPr lang="it-IT" u="sng" dirty="0"/>
          </a:p>
        </p:txBody>
      </p:sp>
    </p:spTree>
    <p:extLst>
      <p:ext uri="{BB962C8B-B14F-4D97-AF65-F5344CB8AC3E}">
        <p14:creationId xmlns:p14="http://schemas.microsoft.com/office/powerpoint/2010/main" val="4110503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0" y="0"/>
            <a:ext cx="11321237" cy="553702"/>
          </a:xfrm>
        </p:spPr>
        <p:txBody>
          <a:bodyPr>
            <a:normAutofit fontScale="90000"/>
          </a:bodyPr>
          <a:lstStyle/>
          <a:p>
            <a:r>
              <a:rPr lang="it-IT" sz="4400" dirty="0" smtClean="0"/>
              <a:t>Prospetto generale dei dati di funzionamento di 18 Schede</a:t>
            </a:r>
            <a:endParaRPr lang="it-IT" sz="4400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973592"/>
              </p:ext>
            </p:extLst>
          </p:nvPr>
        </p:nvGraphicFramePr>
        <p:xfrm>
          <a:off x="1420281" y="773626"/>
          <a:ext cx="9420544" cy="5631300"/>
        </p:xfrm>
        <a:graphic>
          <a:graphicData uri="http://schemas.openxmlformats.org/drawingml/2006/table">
            <a:tbl>
              <a:tblPr/>
              <a:tblGrid>
                <a:gridCol w="18338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99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21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191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10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3944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99674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Numero Scheda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Stato Scheda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</a:t>
                      </a:r>
                      <a:r>
                        <a:rPr lang="it-IT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it-IT" sz="1100" b="1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</a:t>
                      </a:r>
                      <a:r>
                        <a:rPr lang="it-IT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(µs)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Dead </a:t>
                      </a:r>
                      <a:r>
                        <a:rPr lang="it-IT" sz="1100" b="1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Channels</a:t>
                      </a:r>
                      <a:endParaRPr lang="it-IT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EASIROC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EASIROC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EASIROC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9C6500"/>
                          </a:solidFill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Comportamento</a:t>
                      </a:r>
                      <a:r>
                        <a:rPr lang="it-IT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non identificato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KO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HV non funzionante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KO</a:t>
                      </a:r>
                      <a:endParaRPr lang="it-IT" sz="1100" b="0" i="0" u="none" strike="noStrike" dirty="0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it-IT" sz="1100" b="0" i="0" u="none" strike="noStrike" dirty="0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KO</a:t>
                      </a:r>
                      <a:endParaRPr lang="it-IT" sz="1100" b="0" i="0" u="none" strike="noStrike" dirty="0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smtClean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it-IT" sz="1100" b="0" i="0" u="none" strike="noStrike" dirty="0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KO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Patch HV non funzionante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KO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KO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 sottoposta a test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017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KO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Canale  morto durante il test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90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/>
          <p:cNvSpPr>
            <a:spLocks noGrp="1"/>
          </p:cNvSpPr>
          <p:nvPr>
            <p:ph type="title"/>
          </p:nvPr>
        </p:nvSpPr>
        <p:spPr>
          <a:xfrm>
            <a:off x="0" y="0"/>
            <a:ext cx="11558337" cy="702250"/>
          </a:xfrm>
        </p:spPr>
        <p:txBody>
          <a:bodyPr>
            <a:noAutofit/>
          </a:bodyPr>
          <a:lstStyle/>
          <a:p>
            <a:r>
              <a:rPr lang="it-IT" sz="4400" dirty="0" smtClean="0"/>
              <a:t>Stato dei canali del EASIROC delle schede funzionanti</a:t>
            </a:r>
            <a:endParaRPr lang="it-IT" sz="4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62" y="886736"/>
            <a:ext cx="2025760" cy="2701013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098962" y="3218417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Scheda 03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947" y="886736"/>
            <a:ext cx="2025760" cy="2701013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3436947" y="3218417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Scheda 04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32" y="886735"/>
            <a:ext cx="2025760" cy="2701013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5774932" y="3218417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Scheda 06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18" y="886735"/>
            <a:ext cx="2025760" cy="2701013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8112917" y="3218416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Scheda 07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49" y="3899302"/>
            <a:ext cx="2025760" cy="2701013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1097249" y="6230983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Scheda 11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36" y="3899302"/>
            <a:ext cx="2025760" cy="2701013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3435235" y="6230983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Scheda 14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209" y="3899302"/>
            <a:ext cx="2027469" cy="2703292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8111209" y="6233262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Scheda 05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23" y="3899303"/>
            <a:ext cx="2027470" cy="2703294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5779168" y="6230983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Scheda 01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59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3"/>
          <p:cNvSpPr>
            <a:spLocks noGrp="1"/>
          </p:cNvSpPr>
          <p:nvPr>
            <p:ph type="title"/>
          </p:nvPr>
        </p:nvSpPr>
        <p:spPr>
          <a:xfrm>
            <a:off x="0" y="0"/>
            <a:ext cx="5395233" cy="702250"/>
          </a:xfrm>
        </p:spPr>
        <p:txBody>
          <a:bodyPr>
            <a:normAutofit/>
          </a:bodyPr>
          <a:lstStyle/>
          <a:p>
            <a:r>
              <a:rPr lang="it-IT" sz="4400" dirty="0" smtClean="0"/>
              <a:t>Anomalie riscontrate</a:t>
            </a:r>
            <a:endParaRPr lang="it-IT" sz="4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363" y="3430815"/>
            <a:ext cx="2216512" cy="29553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261363" y="6016833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Scheda 03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21" y="3430814"/>
            <a:ext cx="2216513" cy="295535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9750121" y="6016833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Scheda 04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921580" y="6386165"/>
            <a:ext cx="338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Confronto con fondo scala 100 </a:t>
            </a:r>
            <a:r>
              <a:rPr lang="it-IT" dirty="0" err="1" smtClean="0"/>
              <a:t>mV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327694"/>
            <a:ext cx="3154680" cy="420624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90188" y="5164602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Scheda 10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46343" y="5533934"/>
            <a:ext cx="537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Presenza di canali morti </a:t>
            </a:r>
            <a:r>
              <a:rPr lang="it-IT" dirty="0" smtClean="0"/>
              <a:t>e loro incremento in fase di test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8525618" y="2506611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Scheda 08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619" y="174930"/>
            <a:ext cx="2025759" cy="2701013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34057" y="2506611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Scheda 09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515027" y="2881465"/>
            <a:ext cx="404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Malfunzionamento Generale della scheda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790" y="1327694"/>
            <a:ext cx="315468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1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73" y="972595"/>
            <a:ext cx="3154680" cy="420624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81273" y="4809503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Scheda 10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Titolo 3"/>
          <p:cNvSpPr>
            <a:spLocks noGrp="1"/>
          </p:cNvSpPr>
          <p:nvPr>
            <p:ph type="title"/>
          </p:nvPr>
        </p:nvSpPr>
        <p:spPr>
          <a:xfrm>
            <a:off x="0" y="0"/>
            <a:ext cx="5395233" cy="702250"/>
          </a:xfrm>
        </p:spPr>
        <p:txBody>
          <a:bodyPr>
            <a:normAutofit/>
          </a:bodyPr>
          <a:lstStyle/>
          <a:p>
            <a:r>
              <a:rPr lang="it-IT" sz="4400" smtClean="0"/>
              <a:t>Scheda</a:t>
            </a:r>
            <a:r>
              <a:rPr lang="it-IT" sz="4400"/>
              <a:t> </a:t>
            </a:r>
            <a:r>
              <a:rPr lang="it-IT" sz="4400" smtClean="0"/>
              <a:t>1</a:t>
            </a:r>
            <a:r>
              <a:rPr lang="it-IT" sz="4400"/>
              <a:t>0</a:t>
            </a:r>
            <a:endParaRPr lang="it-IT" sz="4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17" y="972595"/>
            <a:ext cx="3154680" cy="420624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81273" y="5178835"/>
            <a:ext cx="3154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Presenza di canali morti </a:t>
            </a:r>
            <a:r>
              <a:rPr lang="it-IT" dirty="0" smtClean="0"/>
              <a:t>in </a:t>
            </a:r>
            <a:r>
              <a:rPr lang="it-IT" dirty="0" smtClean="0"/>
              <a:t>fase di test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350018" y="5178835"/>
            <a:ext cx="3154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La scheda non presenta più canali morti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920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19" y="1630869"/>
            <a:ext cx="3253673" cy="248360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029" y="1630869"/>
            <a:ext cx="3253673" cy="248360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4" y="4114472"/>
            <a:ext cx="3253673" cy="24836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19" y="4114471"/>
            <a:ext cx="3253673" cy="248360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028" y="4114471"/>
            <a:ext cx="3253673" cy="248360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" y="1630870"/>
            <a:ext cx="3253673" cy="2483603"/>
          </a:xfrm>
          <a:prstGeom prst="rect">
            <a:avLst/>
          </a:prstGeom>
        </p:spPr>
      </p:pic>
      <p:sp>
        <p:nvSpPr>
          <p:cNvPr id="2" name="Titolo 3"/>
          <p:cNvSpPr>
            <a:spLocks noGrp="1"/>
          </p:cNvSpPr>
          <p:nvPr>
            <p:ph type="title"/>
          </p:nvPr>
        </p:nvSpPr>
        <p:spPr>
          <a:xfrm>
            <a:off x="0" y="-1"/>
            <a:ext cx="9373391" cy="889879"/>
          </a:xfrm>
        </p:spPr>
        <p:txBody>
          <a:bodyPr>
            <a:normAutofit/>
          </a:bodyPr>
          <a:lstStyle/>
          <a:p>
            <a:r>
              <a:rPr lang="it-IT" sz="4400" smtClean="0"/>
              <a:t>Spettro</a:t>
            </a:r>
            <a:r>
              <a:rPr lang="it-IT" sz="4400"/>
              <a:t> </a:t>
            </a:r>
            <a:r>
              <a:rPr lang="it-IT" sz="4400" smtClean="0"/>
              <a:t>della</a:t>
            </a:r>
            <a:r>
              <a:rPr lang="it-IT" sz="4400"/>
              <a:t> </a:t>
            </a:r>
            <a:r>
              <a:rPr lang="it-IT" sz="4400" smtClean="0"/>
              <a:t>scheda</a:t>
            </a:r>
            <a:r>
              <a:rPr lang="it-IT" sz="4400"/>
              <a:t> </a:t>
            </a:r>
            <a:r>
              <a:rPr lang="it-IT" sz="4400" smtClean="0"/>
              <a:t>10</a:t>
            </a:r>
            <a:r>
              <a:rPr lang="it-IT" sz="4400"/>
              <a:t> </a:t>
            </a:r>
            <a:r>
              <a:rPr lang="it-IT" sz="4400" smtClean="0"/>
              <a:t>– 10M eventi (1)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389369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3" y="1616470"/>
            <a:ext cx="3253673" cy="248360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752" y="1616469"/>
            <a:ext cx="3253674" cy="248360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618" y="1616470"/>
            <a:ext cx="3253673" cy="248360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78" y="4163683"/>
            <a:ext cx="3253673" cy="248360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28" y="4163682"/>
            <a:ext cx="3253673" cy="2483603"/>
          </a:xfrm>
          <a:prstGeom prst="rect">
            <a:avLst/>
          </a:prstGeom>
        </p:spPr>
      </p:pic>
      <p:sp>
        <p:nvSpPr>
          <p:cNvPr id="5" name="Titolo 3"/>
          <p:cNvSpPr>
            <a:spLocks noGrp="1"/>
          </p:cNvSpPr>
          <p:nvPr>
            <p:ph type="title"/>
          </p:nvPr>
        </p:nvSpPr>
        <p:spPr>
          <a:xfrm>
            <a:off x="0" y="-1"/>
            <a:ext cx="9373391" cy="889879"/>
          </a:xfrm>
        </p:spPr>
        <p:txBody>
          <a:bodyPr>
            <a:normAutofit/>
          </a:bodyPr>
          <a:lstStyle/>
          <a:p>
            <a:r>
              <a:rPr lang="it-IT" sz="4400" smtClean="0"/>
              <a:t>Spettro</a:t>
            </a:r>
            <a:r>
              <a:rPr lang="it-IT" sz="4400"/>
              <a:t> </a:t>
            </a:r>
            <a:r>
              <a:rPr lang="it-IT" sz="4400" smtClean="0"/>
              <a:t>della</a:t>
            </a:r>
            <a:r>
              <a:rPr lang="it-IT" sz="4400"/>
              <a:t> </a:t>
            </a:r>
            <a:r>
              <a:rPr lang="it-IT" sz="4400" smtClean="0"/>
              <a:t>scheda</a:t>
            </a:r>
            <a:r>
              <a:rPr lang="it-IT" sz="4400"/>
              <a:t> </a:t>
            </a:r>
            <a:r>
              <a:rPr lang="it-IT" sz="4400" smtClean="0"/>
              <a:t>10</a:t>
            </a:r>
            <a:r>
              <a:rPr lang="it-IT" sz="4400"/>
              <a:t> </a:t>
            </a:r>
            <a:r>
              <a:rPr lang="it-IT" sz="4400" smtClean="0"/>
              <a:t>– 10M eventi (2)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178943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21220" b="8877"/>
          <a:stretch/>
        </p:blipFill>
        <p:spPr>
          <a:xfrm>
            <a:off x="882582" y="848436"/>
            <a:ext cx="2910178" cy="28648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t="28938" r="21012" b="24799"/>
          <a:stretch/>
        </p:blipFill>
        <p:spPr>
          <a:xfrm>
            <a:off x="882582" y="3927944"/>
            <a:ext cx="2910178" cy="272050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737" y="3932276"/>
            <a:ext cx="3558350" cy="271617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737" y="850188"/>
            <a:ext cx="3750800" cy="2863072"/>
          </a:xfrm>
          <a:prstGeom prst="rect">
            <a:avLst/>
          </a:prstGeom>
        </p:spPr>
      </p:pic>
      <p:sp>
        <p:nvSpPr>
          <p:cNvPr id="2" name="Titolo 3"/>
          <p:cNvSpPr>
            <a:spLocks noGrp="1"/>
          </p:cNvSpPr>
          <p:nvPr>
            <p:ph type="title"/>
          </p:nvPr>
        </p:nvSpPr>
        <p:spPr>
          <a:xfrm>
            <a:off x="0" y="-1"/>
            <a:ext cx="9373391" cy="889879"/>
          </a:xfrm>
        </p:spPr>
        <p:txBody>
          <a:bodyPr>
            <a:normAutofit/>
          </a:bodyPr>
          <a:lstStyle/>
          <a:p>
            <a:r>
              <a:rPr lang="it-IT" sz="4400" dirty="0" smtClean="0"/>
              <a:t>Confronto</a:t>
            </a:r>
            <a:r>
              <a:rPr lang="it-IT" sz="4400" dirty="0"/>
              <a:t> </a:t>
            </a:r>
            <a:r>
              <a:rPr lang="it-IT" sz="4400" dirty="0" smtClean="0"/>
              <a:t>SPIROC0</a:t>
            </a:r>
            <a:r>
              <a:rPr lang="it-IT" sz="4400" dirty="0"/>
              <a:t> </a:t>
            </a:r>
            <a:r>
              <a:rPr lang="it-IT" sz="4400" dirty="0" smtClean="0"/>
              <a:t>– EASIROC1A</a:t>
            </a:r>
            <a:endParaRPr lang="it-IT" sz="4400" dirty="0"/>
          </a:p>
        </p:txBody>
      </p:sp>
      <p:sp>
        <p:nvSpPr>
          <p:cNvPr id="8" name="CasellaDiTesto 7"/>
          <p:cNvSpPr txBox="1"/>
          <p:nvPr/>
        </p:nvSpPr>
        <p:spPr>
          <a:xfrm rot="5400000" flipV="1">
            <a:off x="-399825" y="2430853"/>
            <a:ext cx="219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mtClean="0"/>
              <a:t>SPIROC0</a:t>
            </a:r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 rot="5400000" flipH="1" flipV="1">
            <a:off x="-330573" y="5435291"/>
            <a:ext cx="2056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mtClean="0"/>
              <a:t>EASIROC1</a:t>
            </a:r>
            <a:r>
              <a:rPr lang="it-IT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58683342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o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Metropolitano</Template>
  <TotalTime>310</TotalTime>
  <Words>310</Words>
  <Application>Microsoft Office PowerPoint</Application>
  <PresentationFormat>Widescreen</PresentationFormat>
  <Paragraphs>162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Metropolitano</vt:lpstr>
      <vt:lpstr>TEST DELLE SCHEDE DI ELETTRONICA PER L’UPGRADE DEL TELESCOPIO MURAY</vt:lpstr>
      <vt:lpstr>Setup usato per le misure</vt:lpstr>
      <vt:lpstr>Prospetto generale dei dati di funzionamento di 18 Schede</vt:lpstr>
      <vt:lpstr>Stato dei canali del EASIROC delle schede funzionanti</vt:lpstr>
      <vt:lpstr>Anomalie riscontrate</vt:lpstr>
      <vt:lpstr>Scheda 10</vt:lpstr>
      <vt:lpstr>Spettro della scheda 10 – 10M eventi (1)</vt:lpstr>
      <vt:lpstr>Spettro della scheda 10 – 10M eventi (2)</vt:lpstr>
      <vt:lpstr>Confronto SPIROC0 – EASIROC1A</vt:lpstr>
      <vt:lpstr>Upgrade della meccanica del detector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DELLE SCHEDE DI ELETTRONICA PER L’UPGRADE DEL TELESCOPIO MURAY</dc:title>
  <dc:creator>Lou</dc:creator>
  <cp:lastModifiedBy>Lou</cp:lastModifiedBy>
  <cp:revision>22</cp:revision>
  <dcterms:created xsi:type="dcterms:W3CDTF">2014-11-21T11:30:50Z</dcterms:created>
  <dcterms:modified xsi:type="dcterms:W3CDTF">2015-01-22T11:31:58Z</dcterms:modified>
</cp:coreProperties>
</file>