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pdf" ContentType="application/pd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p:scale>
          <a:sx n="100" d="100"/>
          <a:sy n="100" d="100"/>
        </p:scale>
        <p:origin x="-1936" y="-9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lang="en-US"/>
          </a:p>
        </p:txBody>
      </p:sp>
      <p:sp>
        <p:nvSpPr>
          <p:cNvPr id="4" name="Date Placeholder 3"/>
          <p:cNvSpPr>
            <a:spLocks noGrp="1"/>
          </p:cNvSpPr>
          <p:nvPr>
            <p:ph type="dt" sz="half" idx="10"/>
          </p:nvPr>
        </p:nvSpPr>
        <p:spPr/>
        <p:txBody>
          <a:bodyPr/>
          <a:lstStyle/>
          <a:p>
            <a:fld id="{99779501-1440-864A-B36A-D50DEEB68824}"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86EF6-1105-C548-BB70-CB371CDED6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99779501-1440-864A-B36A-D50DEEB68824}"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86EF6-1105-C548-BB70-CB371CDED6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99779501-1440-864A-B36A-D50DEEB68824}"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86EF6-1105-C548-BB70-CB371CDED6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idx="1"/>
          </p:nvPr>
        </p:nvSpPr>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99779501-1440-864A-B36A-D50DEEB68824}"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86EF6-1105-C548-BB70-CB371CDED6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p>
            <a:fld id="{99779501-1440-864A-B36A-D50DEEB68824}"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86EF6-1105-C548-BB70-CB371CDED6C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Date Placeholder 4"/>
          <p:cNvSpPr>
            <a:spLocks noGrp="1"/>
          </p:cNvSpPr>
          <p:nvPr>
            <p:ph type="dt" sz="half" idx="10"/>
          </p:nvPr>
        </p:nvSpPr>
        <p:spPr/>
        <p:txBody>
          <a:bodyPr/>
          <a:lstStyle/>
          <a:p>
            <a:fld id="{99779501-1440-864A-B36A-D50DEEB68824}"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86EF6-1105-C548-BB70-CB371CDED6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7" name="Date Placeholder 6"/>
          <p:cNvSpPr>
            <a:spLocks noGrp="1"/>
          </p:cNvSpPr>
          <p:nvPr>
            <p:ph type="dt" sz="half" idx="10"/>
          </p:nvPr>
        </p:nvSpPr>
        <p:spPr/>
        <p:txBody>
          <a:bodyPr/>
          <a:lstStyle/>
          <a:p>
            <a:fld id="{99779501-1440-864A-B36A-D50DEEB68824}" type="datetimeFigureOut">
              <a:rPr lang="en-US" smtClean="0"/>
              <a:t>1/22/15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986EF6-1105-C548-BB70-CB371CDED6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Date Placeholder 2"/>
          <p:cNvSpPr>
            <a:spLocks noGrp="1"/>
          </p:cNvSpPr>
          <p:nvPr>
            <p:ph type="dt" sz="half" idx="10"/>
          </p:nvPr>
        </p:nvSpPr>
        <p:spPr/>
        <p:txBody>
          <a:bodyPr/>
          <a:lstStyle/>
          <a:p>
            <a:fld id="{99779501-1440-864A-B36A-D50DEEB68824}" type="datetimeFigureOut">
              <a:rPr lang="en-US" smtClean="0"/>
              <a:t>1/22/15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986EF6-1105-C548-BB70-CB371CDED6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779501-1440-864A-B36A-D50DEEB68824}" type="datetimeFigureOut">
              <a:rPr lang="en-US" smtClean="0"/>
              <a:t>1/22/15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986EF6-1105-C548-BB70-CB371CDED6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99779501-1440-864A-B36A-D50DEEB68824}"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86EF6-1105-C548-BB70-CB371CDED6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99779501-1440-864A-B36A-D50DEEB68824}"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986EF6-1105-C548-BB70-CB371CDED6C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79501-1440-864A-B36A-D50DEEB68824}" type="datetimeFigureOut">
              <a:rPr lang="en-US" smtClean="0"/>
              <a:t>1/22/15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986EF6-1105-C548-BB70-CB371CDED6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df"/><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821871" y="2294618"/>
            <a:ext cx="7772400" cy="1470025"/>
          </a:xfrm>
        </p:spPr>
        <p:txBody>
          <a:bodyPr/>
          <a:lstStyle/>
          <a:p>
            <a:r>
              <a:rPr lang="en-US" dirty="0" err="1" smtClean="0"/>
              <a:t>Ultimi</a:t>
            </a:r>
            <a:r>
              <a:rPr lang="en-US" dirty="0" smtClean="0"/>
              <a:t> aggiornamenti.</a:t>
            </a:r>
            <a:endParaRPr lang="en-US" dirty="0"/>
          </a:p>
        </p:txBody>
      </p:sp>
      <p:sp>
        <p:nvSpPr>
          <p:cNvPr id="3" name="Subtitle 2"/>
          <p:cNvSpPr>
            <a:spLocks noGrp="1"/>
          </p:cNvSpPr>
          <p:nvPr>
            <p:ph type="subTitle" idx="1"/>
          </p:nvPr>
        </p:nvSpPr>
        <p:spPr/>
        <p:txBody>
          <a:bodyPr/>
          <a:lstStyle/>
          <a:p>
            <a:r>
              <a:rPr lang="en-US" dirty="0" smtClean="0"/>
              <a:t>MURAVES meeting</a:t>
            </a:r>
            <a:br>
              <a:rPr lang="en-US" dirty="0" smtClean="0"/>
            </a:br>
            <a:r>
              <a:rPr lang="en-US" dirty="0" smtClean="0"/>
              <a:t>22 </a:t>
            </a:r>
            <a:r>
              <a:rPr lang="en-US" dirty="0" err="1" smtClean="0"/>
              <a:t>gennaio</a:t>
            </a:r>
            <a:r>
              <a:rPr lang="en-US" dirty="0" smtClean="0"/>
              <a:t> 2015</a:t>
            </a:r>
          </a:p>
          <a:p>
            <a:r>
              <a:rPr lang="en-US" dirty="0" smtClean="0"/>
              <a:t>G. Saracino</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err="1" smtClean="0"/>
              <a:t>Collaborazione</a:t>
            </a:r>
            <a:r>
              <a:rPr lang="en-US" dirty="0" smtClean="0"/>
              <a:t> con Tanaka</a:t>
            </a:r>
            <a:endParaRPr lang="en-US" dirty="0"/>
          </a:p>
        </p:txBody>
      </p:sp>
      <p:sp>
        <p:nvSpPr>
          <p:cNvPr id="3" name="Content Placeholder 2"/>
          <p:cNvSpPr>
            <a:spLocks noGrp="1"/>
          </p:cNvSpPr>
          <p:nvPr>
            <p:ph idx="1"/>
          </p:nvPr>
        </p:nvSpPr>
        <p:spPr>
          <a:xfrm>
            <a:off x="457200" y="1143000"/>
            <a:ext cx="8229600" cy="5486400"/>
          </a:xfrm>
        </p:spPr>
        <p:txBody>
          <a:bodyPr/>
          <a:lstStyle/>
          <a:p>
            <a:r>
              <a:rPr lang="en-US" dirty="0" err="1" smtClean="0"/>
              <a:t>Varie</a:t>
            </a:r>
            <a:r>
              <a:rPr lang="en-US" dirty="0" smtClean="0"/>
              <a:t> </a:t>
            </a:r>
            <a:r>
              <a:rPr lang="en-US" dirty="0" err="1" smtClean="0"/>
              <a:t>offerte</a:t>
            </a:r>
            <a:r>
              <a:rPr lang="en-US" dirty="0" smtClean="0"/>
              <a:t> </a:t>
            </a:r>
            <a:r>
              <a:rPr lang="en-US" dirty="0" err="1" smtClean="0"/>
              <a:t>di</a:t>
            </a:r>
            <a:r>
              <a:rPr lang="en-US" dirty="0" smtClean="0"/>
              <a:t> "</a:t>
            </a:r>
            <a:r>
              <a:rPr lang="en-US" dirty="0" err="1" smtClean="0"/>
              <a:t>contribuire</a:t>
            </a:r>
            <a:r>
              <a:rPr lang="en-US" dirty="0" smtClean="0"/>
              <a:t>" a MURAVES:</a:t>
            </a:r>
          </a:p>
          <a:p>
            <a:pPr>
              <a:buNone/>
            </a:pPr>
            <a:r>
              <a:rPr lang="en-US" dirty="0" smtClean="0"/>
              <a:t>19 </a:t>
            </a:r>
            <a:r>
              <a:rPr lang="en-US" dirty="0" err="1" smtClean="0"/>
              <a:t>novembre</a:t>
            </a:r>
            <a:r>
              <a:rPr lang="en-US" sz="2800" dirty="0" smtClean="0"/>
              <a:t>: </a:t>
            </a:r>
          </a:p>
          <a:p>
            <a:pPr>
              <a:buNone/>
            </a:pPr>
            <a:r>
              <a:rPr lang="en-US" sz="1600" i="1" dirty="0" smtClean="0"/>
              <a:t>Dear </a:t>
            </a:r>
            <a:r>
              <a:rPr lang="en-US" sz="1600" i="1" dirty="0"/>
              <a:t>Giulio</a:t>
            </a:r>
            <a:r>
              <a:rPr lang="en-US" sz="1600" i="1" dirty="0" smtClean="0"/>
              <a:t>, Putting </a:t>
            </a:r>
            <a:r>
              <a:rPr lang="en-US" sz="1600" i="1" dirty="0"/>
              <a:t>the MOU text a side, I am planning to apply a little finding for </a:t>
            </a:r>
            <a:r>
              <a:rPr lang="en-US" sz="1600" i="1" dirty="0" err="1"/>
              <a:t>MPPCs</a:t>
            </a:r>
            <a:r>
              <a:rPr lang="en-US" sz="1600" i="1" dirty="0"/>
              <a:t>. Could you let me know the number of </a:t>
            </a:r>
            <a:r>
              <a:rPr lang="en-US" sz="1600" i="1" dirty="0" err="1"/>
              <a:t>MPPCs</a:t>
            </a:r>
            <a:r>
              <a:rPr lang="en-US" sz="1600" i="1" dirty="0"/>
              <a:t> that you need for 1 m^2 MURAVES </a:t>
            </a:r>
            <a:r>
              <a:rPr lang="en-US" sz="1600" i="1" dirty="0" err="1"/>
              <a:t>detector?Thanks</a:t>
            </a:r>
            <a:r>
              <a:rPr lang="en-US" sz="1600" i="1" dirty="0"/>
              <a:t>. </a:t>
            </a:r>
            <a:r>
              <a:rPr lang="en-US" sz="1600" i="1" dirty="0" err="1"/>
              <a:t>Sincerely,</a:t>
            </a:r>
            <a:r>
              <a:rPr lang="en-US" sz="1600" i="1" dirty="0" err="1" smtClean="0"/>
              <a:t>Hiroyuki</a:t>
            </a:r>
            <a:endParaRPr lang="en-US" sz="1800" i="1" dirty="0" smtClean="0"/>
          </a:p>
          <a:p>
            <a:pPr>
              <a:buNone/>
            </a:pPr>
            <a:endParaRPr lang="en-US" sz="1800" i="1" dirty="0" smtClean="0"/>
          </a:p>
          <a:p>
            <a:pPr>
              <a:buNone/>
            </a:pPr>
            <a:r>
              <a:rPr lang="en-US" dirty="0" smtClean="0"/>
              <a:t>14 </a:t>
            </a:r>
            <a:r>
              <a:rPr lang="en-US" dirty="0" err="1" smtClean="0"/>
              <a:t>gennaio</a:t>
            </a:r>
            <a:r>
              <a:rPr lang="en-US" sz="1600" dirty="0" smtClean="0"/>
              <a:t>:</a:t>
            </a:r>
          </a:p>
          <a:p>
            <a:pPr>
              <a:buNone/>
            </a:pPr>
            <a:r>
              <a:rPr lang="en-US" sz="1600" dirty="0" smtClean="0"/>
              <a:t> </a:t>
            </a:r>
            <a:r>
              <a:rPr lang="en-US" sz="1600" dirty="0"/>
              <a:t>Dear </a:t>
            </a:r>
            <a:r>
              <a:rPr lang="en-US" sz="1600" dirty="0" err="1"/>
              <a:t>Giulio,Regarding</a:t>
            </a:r>
            <a:r>
              <a:rPr lang="en-US" sz="1600" dirty="0"/>
              <a:t> our international collaboration, I am thinking about WLS fibers (Saint-Gobain) as a contribution to MURAVES project. If you can use the </a:t>
            </a:r>
            <a:r>
              <a:rPr lang="en-US" sz="1600" dirty="0">
                <a:solidFill>
                  <a:srgbClr val="FF0000"/>
                </a:solidFill>
              </a:rPr>
              <a:t>WLS </a:t>
            </a:r>
            <a:r>
              <a:rPr lang="en-US" sz="1600" dirty="0"/>
              <a:t>fibers with </a:t>
            </a:r>
            <a:r>
              <a:rPr lang="en-US" sz="1600" dirty="0">
                <a:solidFill>
                  <a:srgbClr val="FF0000"/>
                </a:solidFill>
              </a:rPr>
              <a:t>1.5 mm </a:t>
            </a:r>
            <a:r>
              <a:rPr lang="en-US" sz="1600" dirty="0"/>
              <a:t>in diameter, I will send it to you. Is </a:t>
            </a:r>
            <a:r>
              <a:rPr lang="en-US" sz="1600" dirty="0">
                <a:solidFill>
                  <a:srgbClr val="FF0000"/>
                </a:solidFill>
              </a:rPr>
              <a:t>400 </a:t>
            </a:r>
            <a:r>
              <a:rPr lang="en-US" sz="1600" dirty="0" err="1">
                <a:solidFill>
                  <a:srgbClr val="FF0000"/>
                </a:solidFill>
              </a:rPr>
              <a:t>m</a:t>
            </a:r>
            <a:r>
              <a:rPr lang="en-US" sz="1600" dirty="0">
                <a:solidFill>
                  <a:srgbClr val="FF0000"/>
                </a:solidFill>
              </a:rPr>
              <a:t> </a:t>
            </a:r>
            <a:r>
              <a:rPr lang="en-US" sz="1600" dirty="0"/>
              <a:t>enough for the </a:t>
            </a:r>
            <a:r>
              <a:rPr lang="en-US" sz="1600" dirty="0" err="1"/>
              <a:t>detector?Also</a:t>
            </a:r>
            <a:r>
              <a:rPr lang="en-US" sz="1600" dirty="0"/>
              <a:t>, please let me know the </a:t>
            </a:r>
            <a:r>
              <a:rPr lang="en-US" sz="1600" dirty="0">
                <a:solidFill>
                  <a:srgbClr val="FF0000"/>
                </a:solidFill>
              </a:rPr>
              <a:t>collaborator list </a:t>
            </a:r>
            <a:r>
              <a:rPr lang="en-US" sz="1600" dirty="0"/>
              <a:t>of the MURAVES project. Thanks. </a:t>
            </a:r>
            <a:r>
              <a:rPr lang="en-US" sz="1600" dirty="0" err="1"/>
              <a:t>Sincerely,Hiroyuki</a:t>
            </a:r>
            <a:endParaRPr lang="en-US" sz="1600" dirty="0" smtClean="0"/>
          </a:p>
          <a:p>
            <a:pPr>
              <a:buNone/>
            </a:pPr>
            <a:r>
              <a:rPr lang="en-US" sz="1600" dirty="0" smtClean="0"/>
              <a:t> </a:t>
            </a:r>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229600" cy="4525963"/>
          </a:xfrm>
        </p:spPr>
        <p:txBody>
          <a:bodyPr>
            <a:normAutofit/>
          </a:bodyPr>
          <a:lstStyle/>
          <a:p>
            <a:pPr>
              <a:buNone/>
            </a:pPr>
            <a:r>
              <a:rPr lang="en-US" sz="1800" dirty="0" err="1" smtClean="0"/>
              <a:t>Risposta</a:t>
            </a:r>
            <a:r>
              <a:rPr lang="en-US" sz="1800" dirty="0" smtClean="0"/>
              <a:t> del 15-gennaio: </a:t>
            </a:r>
            <a:r>
              <a:rPr lang="en-US" sz="1600" dirty="0" smtClean="0"/>
              <a:t>Dear </a:t>
            </a:r>
            <a:r>
              <a:rPr lang="en-US" sz="1600" dirty="0" err="1"/>
              <a:t>HiroyukiI</a:t>
            </a:r>
            <a:r>
              <a:rPr lang="en-US" sz="1600" dirty="0"/>
              <a:t> really appreciate your proposal of support, I will take it in consideration. Actually we use 1 mm  fibers, facing a 1.3x1.3 mm^2 MPPC. The use of a 1.5 mm fiber probably can introduce some inefficiency in the light collection, since a remarkable part of light in the fiber is transported in the outer part of the fiber. More over, for the time of flight measurement, we use BCF92 Saint-Gobain fiber, that are fast emitting ( 2.2 ns ) WLS fiber. I need some time to understand if the 1.5 mm fiber can be used without introducing inefficiency, and if they are fast emitting</a:t>
            </a:r>
            <a:r>
              <a:rPr lang="en-US" sz="1600" dirty="0" smtClean="0"/>
              <a:t>. Concerning </a:t>
            </a:r>
            <a:r>
              <a:rPr lang="en-US" sz="1600" dirty="0"/>
              <a:t>the list of collaborators of the MURAVES project, you can find it a </a:t>
            </a:r>
            <a:r>
              <a:rPr lang="en-US" sz="1600" dirty="0" err="1"/>
              <a:t>pag</a:t>
            </a:r>
            <a:r>
              <a:rPr lang="en-US" sz="1600" dirty="0"/>
              <a:t>. 20 and 21 of the proposal, that I attached in the </a:t>
            </a:r>
            <a:r>
              <a:rPr lang="en-US" sz="1600" dirty="0" err="1"/>
              <a:t>mail.Let</a:t>
            </a:r>
            <a:r>
              <a:rPr lang="en-US" sz="1600" dirty="0"/>
              <a:t> me take the opportunity of this mail to up-date you on the MOU. Next Thursday we will have a collaboration meeting, where we will discuss also of the draft document that we want to propose to you. We have some delay in this editing since a lot of activities are overlapping in this period, including the Christmas holidays…so I apologize for this long pause. I will inform you as soon we will make some improvement in the MOU </a:t>
            </a:r>
            <a:r>
              <a:rPr lang="en-US" sz="1600" dirty="0" err="1"/>
              <a:t>proposal.Thank</a:t>
            </a:r>
            <a:r>
              <a:rPr lang="en-US" sz="1600" dirty="0"/>
              <a:t> you again for your proposition of  support of </a:t>
            </a:r>
            <a:r>
              <a:rPr lang="en-US" sz="1600" dirty="0" smtClean="0"/>
              <a:t>MURAVES Sincerely Giulio</a:t>
            </a:r>
            <a:endParaRPr lang="en-US" sz="1600" dirty="0"/>
          </a:p>
        </p:txBody>
      </p:sp>
      <p:sp>
        <p:nvSpPr>
          <p:cNvPr id="4" name="Rectangle 3"/>
          <p:cNvSpPr/>
          <p:nvPr/>
        </p:nvSpPr>
        <p:spPr>
          <a:xfrm>
            <a:off x="482600" y="3876239"/>
            <a:ext cx="8051800" cy="1354217"/>
          </a:xfrm>
          <a:prstGeom prst="rect">
            <a:avLst/>
          </a:prstGeom>
        </p:spPr>
        <p:txBody>
          <a:bodyPr wrap="square">
            <a:spAutoFit/>
          </a:bodyPr>
          <a:lstStyle/>
          <a:p>
            <a:r>
              <a:rPr lang="en-US" dirty="0" smtClean="0"/>
              <a:t>22 </a:t>
            </a:r>
            <a:r>
              <a:rPr lang="en-US" dirty="0" err="1" smtClean="0"/>
              <a:t>Gennaio</a:t>
            </a:r>
            <a:r>
              <a:rPr lang="en-US" dirty="0" smtClean="0"/>
              <a:t>: </a:t>
            </a:r>
            <a:r>
              <a:rPr lang="en-US" sz="1600" dirty="0" smtClean="0"/>
              <a:t>Dear </a:t>
            </a:r>
            <a:r>
              <a:rPr lang="en-US" sz="1600" dirty="0" err="1"/>
              <a:t>Giulio,</a:t>
            </a:r>
            <a:r>
              <a:rPr lang="en-US" sz="1600" dirty="0" err="1">
                <a:solidFill>
                  <a:srgbClr val="FF0000"/>
                </a:solidFill>
              </a:rPr>
              <a:t>I</a:t>
            </a:r>
            <a:r>
              <a:rPr lang="en-US" sz="1600" dirty="0">
                <a:solidFill>
                  <a:srgbClr val="FF0000"/>
                </a:solidFill>
              </a:rPr>
              <a:t> have ordered </a:t>
            </a:r>
            <a:r>
              <a:rPr lang="en-US" sz="1600" dirty="0"/>
              <a:t>a 1-mm^phi BCF92MC (multi clad) Saint-Gobain WLS fiber. The length is </a:t>
            </a:r>
            <a:r>
              <a:rPr lang="en-US" sz="1600" dirty="0">
                <a:solidFill>
                  <a:srgbClr val="FF0000"/>
                </a:solidFill>
              </a:rPr>
              <a:t>400 </a:t>
            </a:r>
            <a:r>
              <a:rPr lang="en-US" sz="1600" dirty="0" err="1">
                <a:solidFill>
                  <a:srgbClr val="FF0000"/>
                </a:solidFill>
              </a:rPr>
              <a:t>m</a:t>
            </a:r>
            <a:r>
              <a:rPr lang="en-US" sz="1600" dirty="0"/>
              <a:t>. It will be sent to us in one month. Then I will send it to </a:t>
            </a:r>
            <a:r>
              <a:rPr lang="en-US" sz="1600" dirty="0" err="1"/>
              <a:t>you.I</a:t>
            </a:r>
            <a:r>
              <a:rPr lang="en-US" sz="1600" dirty="0"/>
              <a:t> am excited to collaborate with the MURAVES group and also to see a new type of </a:t>
            </a:r>
            <a:r>
              <a:rPr lang="en-US" sz="1600" dirty="0" err="1"/>
              <a:t>muography</a:t>
            </a:r>
            <a:r>
              <a:rPr lang="en-US" sz="1600" dirty="0"/>
              <a:t> telescope with a new concept in the near future.  Please let me know a list of collaborators in your mind. </a:t>
            </a:r>
            <a:r>
              <a:rPr lang="en-US" sz="1600" dirty="0" err="1"/>
              <a:t>Sincerely,Hiroyuki</a:t>
            </a:r>
            <a:endParaRPr lang="en-US" sz="1600" dirty="0"/>
          </a:p>
        </p:txBody>
      </p:sp>
      <p:sp>
        <p:nvSpPr>
          <p:cNvPr id="5" name="TextBox 4"/>
          <p:cNvSpPr txBox="1"/>
          <p:nvPr/>
        </p:nvSpPr>
        <p:spPr>
          <a:xfrm>
            <a:off x="482600" y="5683190"/>
            <a:ext cx="8132304" cy="400110"/>
          </a:xfrm>
          <a:prstGeom prst="rect">
            <a:avLst/>
          </a:prstGeom>
          <a:noFill/>
        </p:spPr>
        <p:txBody>
          <a:bodyPr wrap="none" rtlCol="0">
            <a:spAutoFit/>
          </a:bodyPr>
          <a:lstStyle/>
          <a:p>
            <a:r>
              <a:rPr lang="en-US" sz="2000" dirty="0" smtClean="0"/>
              <a:t>E' </a:t>
            </a:r>
            <a:r>
              <a:rPr lang="en-US" sz="2000" dirty="0" err="1" smtClean="0"/>
              <a:t>necessario</a:t>
            </a:r>
            <a:r>
              <a:rPr lang="en-US" sz="2000" dirty="0" smtClean="0"/>
              <a:t> </a:t>
            </a:r>
            <a:r>
              <a:rPr lang="en-US" sz="2000" dirty="0" err="1" smtClean="0"/>
              <a:t>che</a:t>
            </a:r>
            <a:r>
              <a:rPr lang="en-US" sz="2000" dirty="0" smtClean="0"/>
              <a:t> </a:t>
            </a:r>
            <a:r>
              <a:rPr lang="en-US" sz="2000" dirty="0" err="1" smtClean="0"/>
              <a:t>si</a:t>
            </a:r>
            <a:r>
              <a:rPr lang="en-US" sz="2000" dirty="0" smtClean="0"/>
              <a:t> </a:t>
            </a:r>
            <a:r>
              <a:rPr lang="en-US" sz="2000" dirty="0" err="1" smtClean="0"/>
              <a:t>discuta</a:t>
            </a:r>
            <a:r>
              <a:rPr lang="en-US" sz="2000" dirty="0" smtClean="0"/>
              <a:t> </a:t>
            </a:r>
            <a:r>
              <a:rPr lang="en-US" sz="2000" dirty="0" err="1" smtClean="0"/>
              <a:t>quanto</a:t>
            </a:r>
            <a:r>
              <a:rPr lang="en-US" sz="2000" dirty="0" smtClean="0"/>
              <a:t> prima del </a:t>
            </a:r>
            <a:r>
              <a:rPr lang="en-US" sz="2000" dirty="0" err="1" smtClean="0"/>
              <a:t>documento</a:t>
            </a:r>
            <a:r>
              <a:rPr lang="en-US" sz="2000" dirty="0" smtClean="0"/>
              <a:t> </a:t>
            </a:r>
            <a:r>
              <a:rPr lang="en-US" sz="2000" dirty="0" err="1" smtClean="0"/>
              <a:t>di</a:t>
            </a:r>
            <a:r>
              <a:rPr lang="en-US" sz="2000" dirty="0" smtClean="0"/>
              <a:t> </a:t>
            </a:r>
            <a:r>
              <a:rPr lang="en-US" sz="2000" dirty="0" err="1" smtClean="0"/>
              <a:t>collaborazione</a:t>
            </a:r>
            <a:r>
              <a:rPr lang="en-US" sz="2000" dirty="0" smtClean="0"/>
              <a:t> !!</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Sommario</a:t>
            </a:r>
            <a:endParaRPr lang="en-US" dirty="0"/>
          </a:p>
        </p:txBody>
      </p:sp>
      <p:sp>
        <p:nvSpPr>
          <p:cNvPr id="3" name="Content Placeholder 2"/>
          <p:cNvSpPr>
            <a:spLocks noGrp="1"/>
          </p:cNvSpPr>
          <p:nvPr>
            <p:ph idx="1"/>
          </p:nvPr>
        </p:nvSpPr>
        <p:spPr/>
        <p:txBody>
          <a:bodyPr/>
          <a:lstStyle/>
          <a:p>
            <a:r>
              <a:rPr lang="it-IT" dirty="0" smtClean="0"/>
              <a:t>Stato della firma protocollo di </a:t>
            </a:r>
            <a:r>
              <a:rPr lang="it-IT" dirty="0" err="1" smtClean="0"/>
              <a:t>intesaINGV-INFN</a:t>
            </a:r>
            <a:endParaRPr lang="it-IT" dirty="0" smtClean="0"/>
          </a:p>
          <a:p>
            <a:r>
              <a:rPr lang="it-IT" dirty="0" smtClean="0"/>
              <a:t>Stato dell'upgrade del prototipo:</a:t>
            </a:r>
          </a:p>
          <a:p>
            <a:pPr lvl="1"/>
            <a:r>
              <a:rPr lang="it-IT" dirty="0" smtClean="0"/>
              <a:t>Meccanica</a:t>
            </a:r>
          </a:p>
          <a:p>
            <a:pPr lvl="1"/>
            <a:r>
              <a:rPr lang="it-IT" dirty="0" smtClean="0"/>
              <a:t>Elettronica</a:t>
            </a:r>
          </a:p>
          <a:p>
            <a:pPr lvl="1">
              <a:buNone/>
            </a:pPr>
            <a:r>
              <a:rPr lang="it-IT" dirty="0" smtClean="0"/>
              <a:t>-  MPPC</a:t>
            </a:r>
          </a:p>
          <a:p>
            <a:r>
              <a:rPr lang="it-IT" dirty="0" smtClean="0"/>
              <a:t>Collaborazione Italia Giappone</a:t>
            </a:r>
          </a:p>
          <a:p>
            <a:pPr lvl="1">
              <a:buNone/>
            </a:pPr>
            <a:endParaRPr lang="en-US" dirty="0" smtClean="0"/>
          </a:p>
          <a:p>
            <a:pPr>
              <a:buNone/>
            </a:pPr>
            <a:endParaRPr lang="en-US" dirty="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5643"/>
            <a:ext cx="8229600" cy="1264557"/>
          </a:xfrm>
        </p:spPr>
        <p:txBody>
          <a:bodyPr/>
          <a:lstStyle/>
          <a:p>
            <a:r>
              <a:rPr lang="en-US" dirty="0" err="1" smtClean="0"/>
              <a:t>Stato</a:t>
            </a:r>
            <a:r>
              <a:rPr lang="en-US" dirty="0" smtClean="0"/>
              <a:t> </a:t>
            </a:r>
            <a:r>
              <a:rPr lang="en-US" dirty="0" err="1" smtClean="0"/>
              <a:t>della</a:t>
            </a:r>
            <a:r>
              <a:rPr lang="en-US" dirty="0" smtClean="0"/>
              <a:t> firma </a:t>
            </a:r>
            <a:r>
              <a:rPr lang="en-US" dirty="0" err="1" smtClean="0"/>
              <a:t>protocollo</a:t>
            </a:r>
            <a:r>
              <a:rPr lang="en-US" dirty="0" smtClean="0"/>
              <a:t> </a:t>
            </a:r>
            <a:r>
              <a:rPr lang="en-US" dirty="0" err="1" smtClean="0"/>
              <a:t>di</a:t>
            </a:r>
            <a:r>
              <a:rPr lang="en-US" dirty="0" smtClean="0"/>
              <a:t> </a:t>
            </a:r>
            <a:r>
              <a:rPr lang="en-US" dirty="0" err="1" smtClean="0"/>
              <a:t>intesa</a:t>
            </a:r>
            <a:r>
              <a:rPr lang="en-US" dirty="0" smtClean="0"/>
              <a:t>  INGV-INFN</a:t>
            </a:r>
            <a:br>
              <a:rPr lang="en-US" dirty="0" smtClean="0"/>
            </a:br>
            <a:endParaRPr lang="en-US" dirty="0"/>
          </a:p>
        </p:txBody>
      </p:sp>
      <p:sp>
        <p:nvSpPr>
          <p:cNvPr id="3" name="Content Placeholder 2"/>
          <p:cNvSpPr>
            <a:spLocks noGrp="1"/>
          </p:cNvSpPr>
          <p:nvPr>
            <p:ph idx="1"/>
          </p:nvPr>
        </p:nvSpPr>
        <p:spPr>
          <a:xfrm>
            <a:off x="457200" y="1346200"/>
            <a:ext cx="8229600" cy="4525963"/>
          </a:xfrm>
        </p:spPr>
        <p:txBody>
          <a:bodyPr/>
          <a:lstStyle/>
          <a:p>
            <a:r>
              <a:rPr lang="it-IT" sz="2000" dirty="0" smtClean="0"/>
              <a:t>Il 12 settembre il presidente INGV firma il documento e invia il pdf via PEC all'INFN</a:t>
            </a:r>
          </a:p>
          <a:p>
            <a:r>
              <a:rPr lang="it-IT" sz="2000" dirty="0" smtClean="0"/>
              <a:t>Il 20 novembre sollecitiamo Pellegrini, succeduto a De Donno, per sapere perché non abbiamo notizia del protocollo.</a:t>
            </a:r>
          </a:p>
          <a:p>
            <a:r>
              <a:rPr lang="it-IT" sz="2000" dirty="0" smtClean="0"/>
              <a:t>Veniamo a sapere che l'INFN non può accettare il documento così firmato, ci vuole la firma digitale</a:t>
            </a:r>
          </a:p>
          <a:p>
            <a:r>
              <a:rPr lang="it-IT" sz="2000" dirty="0" smtClean="0"/>
              <a:t>29 dicembre (</a:t>
            </a:r>
            <a:r>
              <a:rPr lang="it-IT" sz="2000" dirty="0" err="1" smtClean="0"/>
              <a:t>9</a:t>
            </a:r>
            <a:r>
              <a:rPr lang="it-IT" sz="2000" dirty="0" smtClean="0"/>
              <a:t> gennaio): l'INGV richiede una lettera nella quale si motivi perché il documento inviato non va bene</a:t>
            </a:r>
          </a:p>
          <a:p>
            <a:r>
              <a:rPr lang="it-IT" sz="2000" dirty="0" err="1" smtClean="0"/>
              <a:t>9</a:t>
            </a:r>
            <a:r>
              <a:rPr lang="it-IT" sz="2000" dirty="0" smtClean="0"/>
              <a:t> gennaio riunione con De Donno ( nel frattempo ritornato a seguire la questione), proponiamo di mettere in contatto diretto le due amministrazioni in modo che si chiariscano tra di loro.  De Donno si impegna a chiamare l'NGV. Fissiamo un appuntamento per il 16 gennaio</a:t>
            </a:r>
          </a:p>
          <a:p>
            <a:r>
              <a:rPr lang="it-IT" sz="2000" dirty="0" smtClean="0"/>
              <a:t>De Donno viene trattenuto in ospedale per accertamenti dopo una visita di controllo.</a:t>
            </a:r>
          </a:p>
          <a:p>
            <a:endParaRPr lang="it-IT" dirty="0" smtClean="0"/>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Stato </a:t>
            </a:r>
            <a:r>
              <a:rPr lang="it-IT" smtClean="0"/>
              <a:t>dell'upgrade</a:t>
            </a:r>
            <a:r>
              <a:rPr lang="it-IT" smtClean="0"/>
              <a:t> </a:t>
            </a:r>
            <a:r>
              <a:rPr lang="it-IT" smtClean="0"/>
              <a:t>del</a:t>
            </a:r>
            <a:r>
              <a:rPr lang="it-IT" smtClean="0"/>
              <a:t> prototipo:</a:t>
            </a:r>
            <a:br>
              <a:rPr lang="it-IT" smtClean="0"/>
            </a:br>
            <a:r>
              <a:rPr lang="it-IT" smtClean="0"/>
              <a:t>MECCANICA</a:t>
            </a:r>
            <a:endParaRPr lang="it-IT"/>
          </a:p>
        </p:txBody>
      </p:sp>
      <p:sp>
        <p:nvSpPr>
          <p:cNvPr id="3" name="Content Placeholder 2"/>
          <p:cNvSpPr>
            <a:spLocks noGrp="1"/>
          </p:cNvSpPr>
          <p:nvPr>
            <p:ph idx="1"/>
          </p:nvPr>
        </p:nvSpPr>
        <p:spPr/>
        <p:txBody>
          <a:bodyPr/>
          <a:lstStyle/>
          <a:p>
            <a:r>
              <a:rPr lang="it-IT" smtClean="0"/>
              <a:t>I</a:t>
            </a:r>
            <a:r>
              <a:rPr lang="it-IT" smtClean="0"/>
              <a:t> </a:t>
            </a:r>
            <a:r>
              <a:rPr lang="it-IT" smtClean="0"/>
              <a:t>gusci</a:t>
            </a:r>
            <a:r>
              <a:rPr lang="it-IT" smtClean="0"/>
              <a:t> </a:t>
            </a:r>
            <a:r>
              <a:rPr lang="it-IT" smtClean="0"/>
              <a:t>sono</a:t>
            </a:r>
            <a:r>
              <a:rPr lang="it-IT" smtClean="0"/>
              <a:t> </a:t>
            </a:r>
            <a:r>
              <a:rPr lang="it-IT" smtClean="0"/>
              <a:t>stati</a:t>
            </a:r>
            <a:r>
              <a:rPr lang="it-IT" smtClean="0"/>
              <a:t> </a:t>
            </a:r>
            <a:r>
              <a:rPr lang="it-IT" smtClean="0"/>
              <a:t>completati</a:t>
            </a:r>
            <a:r>
              <a:rPr lang="it-IT" smtClean="0"/>
              <a:t> </a:t>
            </a:r>
            <a:r>
              <a:rPr lang="it-IT" smtClean="0"/>
              <a:t>e</a:t>
            </a:r>
            <a:r>
              <a:rPr lang="it-IT" smtClean="0"/>
              <a:t> </a:t>
            </a:r>
            <a:r>
              <a:rPr lang="it-IT" smtClean="0"/>
              <a:t>un</a:t>
            </a:r>
            <a:r>
              <a:rPr lang="it-IT" smtClean="0"/>
              <a:t> </a:t>
            </a:r>
            <a:r>
              <a:rPr lang="it-IT" smtClean="0"/>
              <a:t>primo</a:t>
            </a:r>
            <a:r>
              <a:rPr lang="it-IT" smtClean="0"/>
              <a:t> </a:t>
            </a:r>
            <a:r>
              <a:rPr lang="it-IT" smtClean="0"/>
              <a:t>esemplare</a:t>
            </a:r>
            <a:r>
              <a:rPr lang="it-IT" smtClean="0"/>
              <a:t> </a:t>
            </a:r>
            <a:r>
              <a:rPr lang="it-IT" smtClean="0"/>
              <a:t>è</a:t>
            </a:r>
            <a:r>
              <a:rPr lang="it-IT" smtClean="0"/>
              <a:t> </a:t>
            </a:r>
            <a:r>
              <a:rPr lang="it-IT" smtClean="0"/>
              <a:t>stato</a:t>
            </a:r>
            <a:r>
              <a:rPr lang="it-IT" smtClean="0"/>
              <a:t> </a:t>
            </a:r>
            <a:r>
              <a:rPr lang="it-IT" smtClean="0"/>
              <a:t>chiuso</a:t>
            </a:r>
            <a:r>
              <a:rPr lang="it-IT" smtClean="0"/>
              <a:t> </a:t>
            </a:r>
            <a:r>
              <a:rPr lang="it-IT" smtClean="0"/>
              <a:t>e</a:t>
            </a:r>
            <a:r>
              <a:rPr lang="it-IT" smtClean="0"/>
              <a:t> cablato</a:t>
            </a:r>
            <a:r>
              <a:rPr lang="it-IT" smtClean="0"/>
              <a:t>.</a:t>
            </a:r>
            <a:r>
              <a:rPr lang="it-IT" smtClean="0"/>
              <a:t> </a:t>
            </a:r>
            <a:r>
              <a:rPr lang="it-IT" smtClean="0"/>
              <a:t>Primi</a:t>
            </a:r>
            <a:r>
              <a:rPr lang="it-IT" smtClean="0"/>
              <a:t> </a:t>
            </a:r>
            <a:r>
              <a:rPr lang="it-IT" smtClean="0"/>
              <a:t>test</a:t>
            </a:r>
            <a:r>
              <a:rPr lang="it-IT" smtClean="0"/>
              <a:t> </a:t>
            </a:r>
            <a:r>
              <a:rPr lang="it-IT" smtClean="0"/>
              <a:t>di</a:t>
            </a:r>
            <a:r>
              <a:rPr lang="it-IT" smtClean="0"/>
              <a:t> </a:t>
            </a:r>
            <a:r>
              <a:rPr lang="it-IT" smtClean="0"/>
              <a:t>programmazione</a:t>
            </a:r>
            <a:r>
              <a:rPr lang="it-IT" smtClean="0"/>
              <a:t> </a:t>
            </a:r>
            <a:r>
              <a:rPr lang="it-IT" smtClean="0"/>
              <a:t>dell'eletttronica</a:t>
            </a:r>
            <a:r>
              <a:rPr lang="it-IT" smtClean="0"/>
              <a:t> </a:t>
            </a:r>
            <a:r>
              <a:rPr lang="it-IT" smtClean="0"/>
              <a:t>sembrano</a:t>
            </a:r>
            <a:r>
              <a:rPr lang="it-IT" smtClean="0"/>
              <a:t> ok.</a:t>
            </a:r>
          </a:p>
          <a:p>
            <a:r>
              <a:rPr lang="it-IT" smtClean="0"/>
              <a:t>Acuistati</a:t>
            </a:r>
            <a:r>
              <a:rPr lang="it-IT" smtClean="0"/>
              <a:t> </a:t>
            </a:r>
            <a:r>
              <a:rPr lang="it-IT" smtClean="0"/>
              <a:t>degli</a:t>
            </a:r>
            <a:r>
              <a:rPr lang="it-IT" smtClean="0"/>
              <a:t> o-</a:t>
            </a:r>
            <a:r>
              <a:rPr lang="it-IT" smtClean="0"/>
              <a:t>ring</a:t>
            </a:r>
            <a:r>
              <a:rPr lang="it-IT" smtClean="0"/>
              <a:t> </a:t>
            </a:r>
            <a:r>
              <a:rPr lang="it-IT" smtClean="0"/>
              <a:t>per</a:t>
            </a:r>
            <a:r>
              <a:rPr lang="it-IT" smtClean="0"/>
              <a:t> </a:t>
            </a:r>
            <a:r>
              <a:rPr lang="it-IT" smtClean="0"/>
              <a:t>cercare</a:t>
            </a:r>
            <a:r>
              <a:rPr lang="it-IT" smtClean="0"/>
              <a:t> </a:t>
            </a:r>
            <a:r>
              <a:rPr lang="it-IT" smtClean="0"/>
              <a:t>di</a:t>
            </a:r>
            <a:r>
              <a:rPr lang="it-IT" smtClean="0"/>
              <a:t> </a:t>
            </a:r>
            <a:r>
              <a:rPr lang="it-IT" smtClean="0"/>
              <a:t>risolvere</a:t>
            </a:r>
            <a:r>
              <a:rPr lang="it-IT" smtClean="0"/>
              <a:t> </a:t>
            </a:r>
            <a:r>
              <a:rPr lang="it-IT" smtClean="0"/>
              <a:t>il</a:t>
            </a:r>
            <a:r>
              <a:rPr lang="it-IT" smtClean="0"/>
              <a:t> </a:t>
            </a:r>
            <a:r>
              <a:rPr lang="it-IT" smtClean="0"/>
              <a:t>problema</a:t>
            </a:r>
            <a:r>
              <a:rPr lang="it-IT" smtClean="0"/>
              <a:t> </a:t>
            </a:r>
            <a:r>
              <a:rPr lang="it-IT" smtClean="0"/>
              <a:t>della</a:t>
            </a:r>
            <a:r>
              <a:rPr lang="it-IT" smtClean="0"/>
              <a:t> </a:t>
            </a:r>
            <a:r>
              <a:rPr lang="it-IT" smtClean="0"/>
              <a:t>luce</a:t>
            </a:r>
            <a:r>
              <a:rPr lang="it-IT" smtClean="0"/>
              <a:t> </a:t>
            </a:r>
            <a:r>
              <a:rPr lang="it-IT" smtClean="0"/>
              <a:t>che</a:t>
            </a:r>
            <a:r>
              <a:rPr lang="it-IT" smtClean="0"/>
              <a:t> </a:t>
            </a:r>
            <a:r>
              <a:rPr lang="it-IT" smtClean="0"/>
              <a:t>passa</a:t>
            </a:r>
            <a:r>
              <a:rPr lang="it-IT" smtClean="0"/>
              <a:t> </a:t>
            </a:r>
            <a:r>
              <a:rPr lang="it-IT" smtClean="0"/>
              <a:t>attraverso</a:t>
            </a:r>
            <a:r>
              <a:rPr lang="it-IT" smtClean="0"/>
              <a:t> </a:t>
            </a:r>
            <a:r>
              <a:rPr lang="it-IT" smtClean="0"/>
              <a:t>la</a:t>
            </a:r>
            <a:r>
              <a:rPr lang="it-IT" smtClean="0"/>
              <a:t> </a:t>
            </a:r>
            <a:r>
              <a:rPr lang="it-IT" smtClean="0"/>
              <a:t>mascherina</a:t>
            </a:r>
            <a:r>
              <a:rPr lang="it-IT" smtClean="0"/>
              <a:t> </a:t>
            </a:r>
            <a:r>
              <a:rPr lang="it-IT" smtClean="0"/>
              <a:t>di</a:t>
            </a:r>
            <a:r>
              <a:rPr lang="it-IT" smtClean="0"/>
              <a:t> alluminio.</a:t>
            </a:r>
          </a:p>
          <a:p>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Stato </a:t>
            </a:r>
            <a:r>
              <a:rPr lang="it-IT" smtClean="0"/>
              <a:t>dell'upgrade</a:t>
            </a:r>
            <a:r>
              <a:rPr lang="it-IT" smtClean="0"/>
              <a:t> </a:t>
            </a:r>
            <a:r>
              <a:rPr lang="it-IT" smtClean="0"/>
              <a:t>del</a:t>
            </a:r>
            <a:r>
              <a:rPr lang="it-IT" smtClean="0"/>
              <a:t> prototipo:</a:t>
            </a:r>
            <a:br>
              <a:rPr lang="it-IT" smtClean="0"/>
            </a:br>
            <a:r>
              <a:rPr lang="it-IT" smtClean="0"/>
              <a:t>Elettronica</a:t>
            </a:r>
            <a:endParaRPr lang="it-IT"/>
          </a:p>
        </p:txBody>
      </p:sp>
      <p:sp>
        <p:nvSpPr>
          <p:cNvPr id="3" name="Content Placeholder 2"/>
          <p:cNvSpPr>
            <a:spLocks noGrp="1"/>
          </p:cNvSpPr>
          <p:nvPr>
            <p:ph idx="1"/>
          </p:nvPr>
        </p:nvSpPr>
        <p:spPr/>
        <p:txBody>
          <a:bodyPr/>
          <a:lstStyle/>
          <a:p>
            <a:r>
              <a:rPr lang="it-IT" smtClean="0"/>
              <a:t>Tutti </a:t>
            </a:r>
            <a:r>
              <a:rPr lang="it-IT" smtClean="0"/>
              <a:t>i</a:t>
            </a:r>
            <a:r>
              <a:rPr lang="it-IT" smtClean="0"/>
              <a:t> </a:t>
            </a:r>
            <a:r>
              <a:rPr lang="it-IT" smtClean="0"/>
              <a:t>cavi</a:t>
            </a:r>
            <a:r>
              <a:rPr lang="it-IT" smtClean="0"/>
              <a:t> </a:t>
            </a:r>
            <a:r>
              <a:rPr lang="it-IT" smtClean="0"/>
              <a:t>sono</a:t>
            </a:r>
            <a:r>
              <a:rPr lang="it-IT" smtClean="0"/>
              <a:t> </a:t>
            </a:r>
            <a:r>
              <a:rPr lang="it-IT" smtClean="0"/>
              <a:t>stati</a:t>
            </a:r>
            <a:r>
              <a:rPr lang="it-IT" smtClean="0"/>
              <a:t> prodotti</a:t>
            </a:r>
          </a:p>
          <a:p>
            <a:r>
              <a:rPr lang="it-IT" smtClean="0"/>
              <a:t>Problemi</a:t>
            </a:r>
            <a:r>
              <a:rPr lang="it-IT" smtClean="0"/>
              <a:t> </a:t>
            </a:r>
            <a:r>
              <a:rPr lang="it-IT" smtClean="0"/>
              <a:t>con</a:t>
            </a:r>
            <a:r>
              <a:rPr lang="it-IT" smtClean="0"/>
              <a:t> </a:t>
            </a:r>
            <a:r>
              <a:rPr lang="it-IT" smtClean="0"/>
              <a:t>alcuni</a:t>
            </a:r>
            <a:r>
              <a:rPr lang="it-IT" smtClean="0"/>
              <a:t> </a:t>
            </a:r>
            <a:r>
              <a:rPr lang="it-IT" smtClean="0"/>
              <a:t>ASIC</a:t>
            </a:r>
            <a:r>
              <a:rPr lang="it-IT" smtClean="0"/>
              <a:t> ASIROC</a:t>
            </a:r>
            <a:r>
              <a:rPr lang="it-IT" smtClean="0"/>
              <a:t>:</a:t>
            </a:r>
            <a:r>
              <a:rPr lang="it-IT" smtClean="0"/>
              <a:t> </a:t>
            </a:r>
            <a:r>
              <a:rPr lang="it-IT" smtClean="0"/>
              <a:t>un</a:t>
            </a:r>
            <a:r>
              <a:rPr lang="it-IT" smtClean="0"/>
              <a:t> </a:t>
            </a:r>
            <a:r>
              <a:rPr lang="it-IT" smtClean="0"/>
              <a:t>certo</a:t>
            </a:r>
            <a:r>
              <a:rPr lang="it-IT" smtClean="0"/>
              <a:t> </a:t>
            </a:r>
            <a:r>
              <a:rPr lang="it-IT" smtClean="0"/>
              <a:t>numero</a:t>
            </a:r>
            <a:r>
              <a:rPr lang="it-IT" smtClean="0"/>
              <a:t> </a:t>
            </a:r>
            <a:r>
              <a:rPr lang="it-IT" smtClean="0"/>
              <a:t>di</a:t>
            </a:r>
            <a:r>
              <a:rPr lang="it-IT" smtClean="0"/>
              <a:t> </a:t>
            </a:r>
            <a:r>
              <a:rPr lang="it-IT" smtClean="0"/>
              <a:t>schede</a:t>
            </a:r>
            <a:r>
              <a:rPr lang="it-IT" smtClean="0"/>
              <a:t> </a:t>
            </a:r>
            <a:r>
              <a:rPr lang="it-IT" smtClean="0"/>
              <a:t>presenta</a:t>
            </a:r>
            <a:r>
              <a:rPr lang="it-IT" smtClean="0"/>
              <a:t> </a:t>
            </a:r>
            <a:r>
              <a:rPr lang="it-IT" smtClean="0"/>
              <a:t>canali</a:t>
            </a:r>
            <a:r>
              <a:rPr lang="it-IT" smtClean="0"/>
              <a:t> </a:t>
            </a:r>
            <a:r>
              <a:rPr lang="it-IT" smtClean="0"/>
              <a:t>rotti</a:t>
            </a:r>
            <a:r>
              <a:rPr lang="it-IT" smtClean="0"/>
              <a:t> </a:t>
            </a:r>
            <a:r>
              <a:rPr lang="it-IT" smtClean="0"/>
              <a:t>che</a:t>
            </a:r>
            <a:r>
              <a:rPr lang="it-IT" smtClean="0"/>
              <a:t> </a:t>
            </a:r>
            <a:r>
              <a:rPr lang="it-IT" smtClean="0"/>
              <a:t>si</a:t>
            </a:r>
            <a:r>
              <a:rPr lang="it-IT" smtClean="0"/>
              <a:t> </a:t>
            </a:r>
            <a:r>
              <a:rPr lang="it-IT" smtClean="0"/>
              <a:t>accendono</a:t>
            </a:r>
            <a:r>
              <a:rPr lang="it-IT" smtClean="0"/>
              <a:t> </a:t>
            </a:r>
            <a:r>
              <a:rPr lang="it-IT" smtClean="0"/>
              <a:t>e</a:t>
            </a:r>
            <a:r>
              <a:rPr lang="it-IT" smtClean="0"/>
              <a:t> </a:t>
            </a:r>
            <a:r>
              <a:rPr lang="it-IT" smtClean="0"/>
              <a:t>si</a:t>
            </a:r>
            <a:r>
              <a:rPr lang="it-IT" smtClean="0"/>
              <a:t> </a:t>
            </a:r>
            <a:r>
              <a:rPr lang="it-IT" smtClean="0"/>
              <a:t>spengono</a:t>
            </a:r>
            <a:r>
              <a:rPr lang="it-IT" smtClean="0"/>
              <a:t> </a:t>
            </a:r>
            <a:r>
              <a:rPr lang="it-IT" smtClean="0"/>
              <a:t>nel</a:t>
            </a:r>
            <a:r>
              <a:rPr lang="it-IT" smtClean="0"/>
              <a:t> </a:t>
            </a:r>
            <a:r>
              <a:rPr lang="it-IT" smtClean="0"/>
              <a:t>tempo</a:t>
            </a:r>
            <a:r>
              <a:rPr lang="it-IT" smtClean="0"/>
              <a:t> </a:t>
            </a:r>
            <a:r>
              <a:rPr lang="it-IT" smtClean="0"/>
              <a:t>o</a:t>
            </a:r>
            <a:r>
              <a:rPr lang="it-IT" smtClean="0"/>
              <a:t> </a:t>
            </a:r>
            <a:r>
              <a:rPr lang="it-IT" smtClean="0"/>
              <a:t>alla</a:t>
            </a:r>
            <a:r>
              <a:rPr lang="it-IT" smtClean="0"/>
              <a:t> riaccensione.</a:t>
            </a:r>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4" descr="Stato Schede_20141203.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422275" y="0"/>
            <a:ext cx="4845050" cy="6858000"/>
          </a:xfrm>
          <a:prstGeom prst="rect">
            <a:avLst/>
          </a:prstGeom>
        </p:spPr>
      </p:pic>
      <p:sp>
        <p:nvSpPr>
          <p:cNvPr id="6" name="TextBox 5"/>
          <p:cNvSpPr txBox="1"/>
          <p:nvPr/>
        </p:nvSpPr>
        <p:spPr>
          <a:xfrm>
            <a:off x="5267325" y="2387600"/>
            <a:ext cx="2968857" cy="1477328"/>
          </a:xfrm>
          <a:prstGeom prst="rect">
            <a:avLst/>
          </a:prstGeom>
          <a:noFill/>
        </p:spPr>
        <p:txBody>
          <a:bodyPr wrap="none" rtlCol="0">
            <a:spAutoFit/>
          </a:bodyPr>
          <a:lstStyle/>
          <a:p>
            <a:r>
              <a:rPr lang="en-US" dirty="0" smtClean="0"/>
              <a:t>11 </a:t>
            </a:r>
            <a:r>
              <a:rPr lang="en-US" dirty="0" err="1" smtClean="0"/>
              <a:t>schede</a:t>
            </a:r>
            <a:r>
              <a:rPr lang="en-US" dirty="0" smtClean="0"/>
              <a:t> </a:t>
            </a:r>
            <a:r>
              <a:rPr lang="en-US" dirty="0" err="1" smtClean="0"/>
              <a:t>funzionanti</a:t>
            </a:r>
            <a:r>
              <a:rPr lang="en-US" dirty="0" smtClean="0"/>
              <a:t>:</a:t>
            </a:r>
          </a:p>
          <a:p>
            <a:endParaRPr lang="en-US" dirty="0" smtClean="0"/>
          </a:p>
          <a:p>
            <a:r>
              <a:rPr lang="en-US" dirty="0" smtClean="0"/>
              <a:t>4 EASIROC + 7 SPIROC0</a:t>
            </a:r>
          </a:p>
          <a:p>
            <a:endParaRPr lang="en-US" dirty="0" smtClean="0"/>
          </a:p>
          <a:p>
            <a:r>
              <a:rPr lang="en-US" dirty="0" smtClean="0"/>
              <a:t>7 </a:t>
            </a:r>
            <a:r>
              <a:rPr lang="en-US" dirty="0" err="1" smtClean="0"/>
              <a:t>nuovi</a:t>
            </a:r>
            <a:r>
              <a:rPr lang="en-US" dirty="0" smtClean="0"/>
              <a:t> SPIROC  </a:t>
            </a:r>
            <a:r>
              <a:rPr lang="en-US" dirty="0" err="1" smtClean="0"/>
              <a:t>da</a:t>
            </a:r>
            <a:r>
              <a:rPr lang="en-US" dirty="0" smtClean="0"/>
              <a:t> </a:t>
            </a:r>
            <a:r>
              <a:rPr lang="en-US" dirty="0" err="1" smtClean="0"/>
              <a:t>monatare</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1143000"/>
          </a:xfrm>
        </p:spPr>
        <p:txBody>
          <a:bodyPr>
            <a:normAutofit/>
          </a:bodyPr>
          <a:lstStyle/>
          <a:p>
            <a:r>
              <a:rPr lang="en-US" sz="4000" dirty="0" err="1" smtClean="0"/>
              <a:t>Ultime</a:t>
            </a:r>
            <a:r>
              <a:rPr lang="en-US" sz="4000" dirty="0" smtClean="0"/>
              <a:t> </a:t>
            </a:r>
            <a:r>
              <a:rPr lang="en-US" sz="4000" dirty="0" err="1" smtClean="0"/>
              <a:t>notizie</a:t>
            </a:r>
            <a:r>
              <a:rPr lang="en-US" sz="4000" dirty="0" smtClean="0"/>
              <a:t> </a:t>
            </a:r>
            <a:r>
              <a:rPr lang="en-US" sz="4000" dirty="0" err="1" smtClean="0"/>
              <a:t>dalla</a:t>
            </a:r>
            <a:r>
              <a:rPr lang="en-US" sz="4000" dirty="0" smtClean="0"/>
              <a:t> </a:t>
            </a:r>
            <a:r>
              <a:rPr lang="en-US" sz="4000" dirty="0" err="1" smtClean="0"/>
              <a:t>Francia</a:t>
            </a:r>
            <a:r>
              <a:rPr lang="en-US" sz="4000" dirty="0" smtClean="0"/>
              <a:t> (21 </a:t>
            </a:r>
            <a:r>
              <a:rPr lang="en-US" sz="4000" dirty="0" err="1" smtClean="0"/>
              <a:t>gennaio</a:t>
            </a:r>
            <a:r>
              <a:rPr lang="en-US" sz="4000" dirty="0"/>
              <a:t>)</a:t>
            </a:r>
          </a:p>
        </p:txBody>
      </p:sp>
      <p:sp>
        <p:nvSpPr>
          <p:cNvPr id="4" name="Rectangle 3"/>
          <p:cNvSpPr/>
          <p:nvPr/>
        </p:nvSpPr>
        <p:spPr>
          <a:xfrm>
            <a:off x="152400" y="1574800"/>
            <a:ext cx="8991600" cy="5078314"/>
          </a:xfrm>
          <a:prstGeom prst="rect">
            <a:avLst/>
          </a:prstGeom>
        </p:spPr>
        <p:txBody>
          <a:bodyPr wrap="square">
            <a:spAutoFit/>
          </a:bodyPr>
          <a:lstStyle/>
          <a:p>
            <a:r>
              <a:rPr lang="en-US" dirty="0"/>
              <a:t>Dear </a:t>
            </a:r>
            <a:r>
              <a:rPr lang="en-US" dirty="0" err="1"/>
              <a:t>Giulio,Sorry</a:t>
            </a:r>
            <a:r>
              <a:rPr lang="en-US" dirty="0"/>
              <a:t> for the delayed answer (we are very close to a production run </a:t>
            </a:r>
            <a:r>
              <a:rPr lang="en-US" dirty="0" err="1"/>
              <a:t>deadline).From</a:t>
            </a:r>
            <a:r>
              <a:rPr lang="en-US" dirty="0"/>
              <a:t> what I see, I still don't understand the difference in the gain, and nothing can explain that...However</a:t>
            </a:r>
            <a:r>
              <a:rPr lang="en-US" dirty="0">
                <a:solidFill>
                  <a:srgbClr val="FF0000"/>
                </a:solidFill>
              </a:rPr>
              <a:t>, concerning the dead channels... it seems to be a weakness in the bias in the preamplifier. It affects rarely (we have seen that 2 times only in 5 years) and randomly the </a:t>
            </a:r>
            <a:r>
              <a:rPr lang="en-US" dirty="0" err="1">
                <a:solidFill>
                  <a:srgbClr val="FF0000"/>
                </a:solidFill>
              </a:rPr>
              <a:t>easiroc</a:t>
            </a:r>
            <a:r>
              <a:rPr lang="en-US" dirty="0">
                <a:solidFill>
                  <a:srgbClr val="FF0000"/>
                </a:solidFill>
              </a:rPr>
              <a:t> chips. </a:t>
            </a:r>
            <a:r>
              <a:rPr lang="en-US" dirty="0"/>
              <a:t>This effect is temperature and power supply sensitive. There is </a:t>
            </a:r>
            <a:r>
              <a:rPr lang="en-US" dirty="0">
                <a:solidFill>
                  <a:srgbClr val="FF0000"/>
                </a:solidFill>
              </a:rPr>
              <a:t>no possibility to fix it on the existing and packaged chip</a:t>
            </a:r>
            <a:r>
              <a:rPr lang="en-US" dirty="0"/>
              <a:t>. (Note that this has been changed on the upcoming version which will be submitted soon). The trouble is that all the chips were carefully tested and worked fine. I suppose that the channels are NOT broken and you can check that by measuring the input voltage on the inputs. If the value measured is correct them this mean that the chip has not been damaged as I thought initially (meaning you did not made any </a:t>
            </a:r>
            <a:r>
              <a:rPr lang="en-US" dirty="0" err="1"/>
              <a:t>mistake).Could</a:t>
            </a:r>
            <a:r>
              <a:rPr lang="en-US" dirty="0"/>
              <a:t> you try to change the voltage applied to the chip (slightly increase [up to 3.5V] or decrease [down to 3.1V]). You could also try to warm and cool the chip. I know that this is not a realistic solution, nor a solution at all but </a:t>
            </a:r>
            <a:r>
              <a:rPr lang="en-US" dirty="0" err="1"/>
              <a:t>i</a:t>
            </a:r>
            <a:r>
              <a:rPr lang="en-US" dirty="0"/>
              <a:t> can't do anything now. I'm all the more annoyed that we don't have chips to provide to you to replace them... By the way, it could still affect any existing chip (SPIROC0 and EASIROC1A). I'm very sorry of these troubles. Let me know the results of these tests, </a:t>
            </a:r>
            <a:r>
              <a:rPr lang="en-US" dirty="0" err="1"/>
              <a:t>please.We</a:t>
            </a:r>
            <a:r>
              <a:rPr lang="en-US" dirty="0"/>
              <a:t> will have some </a:t>
            </a:r>
            <a:r>
              <a:rPr lang="en-US" dirty="0">
                <a:solidFill>
                  <a:srgbClr val="FF0000"/>
                </a:solidFill>
              </a:rPr>
              <a:t>EASIROC1B </a:t>
            </a:r>
            <a:r>
              <a:rPr lang="en-US" dirty="0"/>
              <a:t>in the production run, but they will not be available before </a:t>
            </a:r>
            <a:r>
              <a:rPr lang="en-US" dirty="0">
                <a:solidFill>
                  <a:srgbClr val="FF0000"/>
                </a:solidFill>
              </a:rPr>
              <a:t>may </a:t>
            </a:r>
            <a:r>
              <a:rPr lang="en-US" dirty="0"/>
              <a:t>2015. Note that this version is a minor evolution of EASIROC1A.CheersStephane</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MPPC</a:t>
            </a:r>
            <a:endParaRPr lang="it-IT"/>
          </a:p>
        </p:txBody>
      </p:sp>
      <p:sp>
        <p:nvSpPr>
          <p:cNvPr id="3" name="Content Placeholder 2"/>
          <p:cNvSpPr>
            <a:spLocks noGrp="1"/>
          </p:cNvSpPr>
          <p:nvPr>
            <p:ph idx="1"/>
          </p:nvPr>
        </p:nvSpPr>
        <p:spPr>
          <a:xfrm>
            <a:off x="457200" y="1600200"/>
            <a:ext cx="8229600" cy="5016500"/>
          </a:xfrm>
        </p:spPr>
        <p:txBody>
          <a:bodyPr/>
          <a:lstStyle/>
          <a:p>
            <a:r>
              <a:rPr lang="it-IT" smtClean="0"/>
              <a:t>Ci </a:t>
            </a:r>
            <a:r>
              <a:rPr lang="it-IT" smtClean="0"/>
              <a:t>sono</a:t>
            </a:r>
            <a:r>
              <a:rPr lang="it-IT" smtClean="0"/>
              <a:t> </a:t>
            </a:r>
            <a:r>
              <a:rPr lang="it-IT" smtClean="0"/>
              <a:t>stati</a:t>
            </a:r>
            <a:r>
              <a:rPr lang="it-IT" smtClean="0"/>
              <a:t> </a:t>
            </a:r>
            <a:r>
              <a:rPr lang="it-IT" smtClean="0"/>
              <a:t>problemi</a:t>
            </a:r>
            <a:r>
              <a:rPr lang="it-IT" smtClean="0"/>
              <a:t> </a:t>
            </a:r>
            <a:r>
              <a:rPr lang="it-IT" smtClean="0"/>
              <a:t>nel</a:t>
            </a:r>
            <a:r>
              <a:rPr lang="it-IT" smtClean="0"/>
              <a:t> </a:t>
            </a:r>
            <a:r>
              <a:rPr lang="it-IT" smtClean="0"/>
              <a:t>trasporto</a:t>
            </a:r>
            <a:r>
              <a:rPr lang="it-IT" smtClean="0"/>
              <a:t> </a:t>
            </a:r>
            <a:r>
              <a:rPr lang="it-IT" smtClean="0"/>
              <a:t>di</a:t>
            </a:r>
            <a:r>
              <a:rPr lang="it-IT" smtClean="0"/>
              <a:t> </a:t>
            </a:r>
            <a:r>
              <a:rPr lang="it-IT" smtClean="0"/>
              <a:t>alcuni</a:t>
            </a:r>
            <a:r>
              <a:rPr lang="it-IT" smtClean="0"/>
              <a:t> ibridi</a:t>
            </a:r>
            <a:r>
              <a:rPr lang="it-IT" smtClean="0"/>
              <a:t>.</a:t>
            </a:r>
            <a:r>
              <a:rPr lang="it-IT" smtClean="0"/>
              <a:t> </a:t>
            </a:r>
            <a:r>
              <a:rPr lang="it-IT" smtClean="0"/>
              <a:t>Uno</a:t>
            </a:r>
            <a:r>
              <a:rPr lang="it-IT" smtClean="0"/>
              <a:t> </a:t>
            </a:r>
            <a:r>
              <a:rPr lang="it-IT" smtClean="0"/>
              <a:t>di</a:t>
            </a:r>
            <a:r>
              <a:rPr lang="it-IT" smtClean="0"/>
              <a:t> </a:t>
            </a:r>
            <a:r>
              <a:rPr lang="it-IT" smtClean="0"/>
              <a:t>loro</a:t>
            </a:r>
            <a:r>
              <a:rPr lang="it-IT" smtClean="0"/>
              <a:t> </a:t>
            </a:r>
            <a:r>
              <a:rPr lang="it-IT" smtClean="0"/>
              <a:t>si</a:t>
            </a:r>
            <a:r>
              <a:rPr lang="it-IT" smtClean="0"/>
              <a:t> </a:t>
            </a:r>
            <a:r>
              <a:rPr lang="it-IT" smtClean="0"/>
              <a:t>è</a:t>
            </a:r>
            <a:r>
              <a:rPr lang="it-IT" smtClean="0"/>
              <a:t> </a:t>
            </a:r>
            <a:r>
              <a:rPr lang="it-IT" smtClean="0"/>
              <a:t>liberato</a:t>
            </a:r>
            <a:r>
              <a:rPr lang="it-IT" smtClean="0"/>
              <a:t> </a:t>
            </a:r>
            <a:r>
              <a:rPr lang="it-IT" smtClean="0"/>
              <a:t>e</a:t>
            </a:r>
            <a:r>
              <a:rPr lang="it-IT" smtClean="0"/>
              <a:t> </a:t>
            </a:r>
            <a:r>
              <a:rPr lang="it-IT" smtClean="0"/>
              <a:t>ha</a:t>
            </a:r>
            <a:r>
              <a:rPr lang="it-IT" smtClean="0"/>
              <a:t> </a:t>
            </a:r>
            <a:r>
              <a:rPr lang="it-IT" smtClean="0"/>
              <a:t>danneggiato</a:t>
            </a:r>
            <a:r>
              <a:rPr lang="it-IT" smtClean="0"/>
              <a:t> </a:t>
            </a:r>
            <a:r>
              <a:rPr lang="it-IT" smtClean="0"/>
              <a:t>seriamente</a:t>
            </a:r>
            <a:r>
              <a:rPr lang="it-IT" smtClean="0"/>
              <a:t> </a:t>
            </a:r>
            <a:r>
              <a:rPr lang="it-IT" smtClean="0"/>
              <a:t>un</a:t>
            </a:r>
            <a:r>
              <a:rPr lang="it-IT" smtClean="0"/>
              <a:t> </a:t>
            </a:r>
            <a:r>
              <a:rPr lang="it-IT" smtClean="0"/>
              <a:t>altro</a:t>
            </a:r>
            <a:r>
              <a:rPr lang="it-IT" smtClean="0"/>
              <a:t> ibrido</a:t>
            </a:r>
            <a:r>
              <a:rPr lang="it-IT" smtClean="0"/>
              <a:t>,</a:t>
            </a:r>
            <a:r>
              <a:rPr lang="it-IT" smtClean="0"/>
              <a:t> </a:t>
            </a:r>
            <a:r>
              <a:rPr lang="it-IT" smtClean="0"/>
              <a:t>che</a:t>
            </a:r>
            <a:r>
              <a:rPr lang="it-IT" smtClean="0"/>
              <a:t> </a:t>
            </a:r>
            <a:r>
              <a:rPr lang="it-IT" smtClean="0"/>
              <a:t>ha</a:t>
            </a:r>
            <a:r>
              <a:rPr lang="it-IT" smtClean="0"/>
              <a:t> </a:t>
            </a:r>
            <a:r>
              <a:rPr lang="it-IT" smtClean="0"/>
              <a:t>perso</a:t>
            </a:r>
            <a:r>
              <a:rPr lang="it-IT" smtClean="0"/>
              <a:t> </a:t>
            </a:r>
            <a:r>
              <a:rPr lang="it-IT" smtClean="0"/>
              <a:t>20</a:t>
            </a:r>
            <a:r>
              <a:rPr lang="it-IT" smtClean="0"/>
              <a:t> MPPC</a:t>
            </a:r>
            <a:r>
              <a:rPr lang="it-IT" smtClean="0"/>
              <a:t>. </a:t>
            </a:r>
            <a:r>
              <a:rPr lang="it-IT" smtClean="0"/>
              <a:t> </a:t>
            </a:r>
            <a:r>
              <a:rPr lang="it-IT" smtClean="0"/>
              <a:t>Altri</a:t>
            </a:r>
            <a:r>
              <a:rPr lang="it-IT" smtClean="0"/>
              <a:t> </a:t>
            </a:r>
            <a:r>
              <a:rPr lang="it-IT" smtClean="0"/>
              <a:t>sembrano</a:t>
            </a:r>
            <a:r>
              <a:rPr lang="it-IT" smtClean="0"/>
              <a:t> integri</a:t>
            </a:r>
            <a:r>
              <a:rPr lang="it-IT" smtClean="0"/>
              <a:t>,</a:t>
            </a:r>
            <a:r>
              <a:rPr lang="it-IT" smtClean="0"/>
              <a:t> </a:t>
            </a:r>
            <a:r>
              <a:rPr lang="it-IT" smtClean="0"/>
              <a:t>ma</a:t>
            </a:r>
            <a:r>
              <a:rPr lang="it-IT" smtClean="0"/>
              <a:t> </a:t>
            </a:r>
            <a:r>
              <a:rPr lang="it-IT" smtClean="0"/>
              <a:t>andranno</a:t>
            </a:r>
            <a:r>
              <a:rPr lang="it-IT" smtClean="0"/>
              <a:t> testati</a:t>
            </a:r>
          </a:p>
          <a:p>
            <a:r>
              <a:rPr lang="it-IT" smtClean="0"/>
              <a:t>Siamo</a:t>
            </a:r>
            <a:r>
              <a:rPr lang="it-IT" smtClean="0"/>
              <a:t> </a:t>
            </a:r>
            <a:r>
              <a:rPr lang="it-IT" smtClean="0"/>
              <a:t>critici</a:t>
            </a:r>
            <a:r>
              <a:rPr lang="it-IT" smtClean="0"/>
              <a:t> </a:t>
            </a:r>
            <a:r>
              <a:rPr lang="it-IT" smtClean="0"/>
              <a:t>per</a:t>
            </a:r>
            <a:r>
              <a:rPr lang="it-IT" smtClean="0"/>
              <a:t> </a:t>
            </a:r>
            <a:r>
              <a:rPr lang="it-IT" smtClean="0"/>
              <a:t>il</a:t>
            </a:r>
            <a:r>
              <a:rPr lang="it-IT" smtClean="0"/>
              <a:t> </a:t>
            </a:r>
            <a:r>
              <a:rPr lang="it-IT" smtClean="0"/>
              <a:t>numero</a:t>
            </a:r>
            <a:r>
              <a:rPr lang="it-IT" smtClean="0"/>
              <a:t> </a:t>
            </a:r>
            <a:r>
              <a:rPr lang="it-IT" smtClean="0"/>
              <a:t>di</a:t>
            </a:r>
            <a:r>
              <a:rPr lang="it-IT" smtClean="0"/>
              <a:t> Ibridi</a:t>
            </a:r>
            <a:r>
              <a:rPr lang="it-IT" smtClean="0"/>
              <a:t>:</a:t>
            </a:r>
            <a:r>
              <a:rPr lang="it-IT" smtClean="0"/>
              <a:t> </a:t>
            </a:r>
            <a:r>
              <a:rPr lang="it-IT" smtClean="0"/>
              <a:t>12</a:t>
            </a:r>
            <a:r>
              <a:rPr lang="it-IT" smtClean="0"/>
              <a:t> "integri"</a:t>
            </a:r>
            <a:r>
              <a:rPr lang="it-IT" smtClean="0"/>
              <a:t>,</a:t>
            </a:r>
            <a:r>
              <a:rPr lang="it-IT" smtClean="0"/>
              <a:t> </a:t>
            </a:r>
            <a:r>
              <a:rPr lang="it-IT" smtClean="0"/>
              <a:t>1</a:t>
            </a:r>
            <a:r>
              <a:rPr lang="it-IT" smtClean="0"/>
              <a:t> </a:t>
            </a:r>
            <a:r>
              <a:rPr lang="it-IT" smtClean="0"/>
              <a:t>con</a:t>
            </a:r>
            <a:r>
              <a:rPr lang="it-IT" smtClean="0"/>
              <a:t> </a:t>
            </a:r>
            <a:r>
              <a:rPr lang="it-IT" smtClean="0"/>
              <a:t>20</a:t>
            </a:r>
            <a:r>
              <a:rPr lang="it-IT" smtClean="0"/>
              <a:t> </a:t>
            </a:r>
            <a:r>
              <a:rPr lang="it-IT" smtClean="0"/>
              <a:t>MPPC</a:t>
            </a:r>
            <a:r>
              <a:rPr lang="it-IT" smtClean="0"/>
              <a:t> mancanti.</a:t>
            </a:r>
          </a:p>
          <a:p>
            <a:pPr>
              <a:buNone/>
            </a:pPr>
            <a:r>
              <a:rPr lang="it-IT" smtClean="0"/>
              <a:t>con</a:t>
            </a:r>
            <a:r>
              <a:rPr lang="it-IT" smtClean="0"/>
              <a:t> </a:t>
            </a:r>
            <a:r>
              <a:rPr lang="it-IT" smtClean="0"/>
              <a:t>i</a:t>
            </a:r>
            <a:r>
              <a:rPr lang="it-IT" smtClean="0"/>
              <a:t> </a:t>
            </a:r>
            <a:r>
              <a:rPr lang="it-IT" smtClean="0"/>
              <a:t>450</a:t>
            </a:r>
            <a:r>
              <a:rPr lang="it-IT" smtClean="0"/>
              <a:t> </a:t>
            </a:r>
            <a:r>
              <a:rPr lang="it-IT" smtClean="0"/>
              <a:t>MPPC</a:t>
            </a:r>
            <a:r>
              <a:rPr lang="it-IT" smtClean="0"/>
              <a:t> </a:t>
            </a:r>
            <a:r>
              <a:rPr lang="it-IT" smtClean="0"/>
              <a:t>a</a:t>
            </a:r>
            <a:r>
              <a:rPr lang="it-IT" smtClean="0"/>
              <a:t> </a:t>
            </a:r>
            <a:r>
              <a:rPr lang="it-IT" smtClean="0"/>
              <a:t>disposizione</a:t>
            </a:r>
            <a:r>
              <a:rPr lang="it-IT" smtClean="0"/>
              <a:t> </a:t>
            </a:r>
            <a:r>
              <a:rPr lang="it-IT" smtClean="0"/>
              <a:t>avremmo</a:t>
            </a:r>
            <a:r>
              <a:rPr lang="it-IT" smtClean="0"/>
              <a:t> </a:t>
            </a:r>
            <a:r>
              <a:rPr lang="it-IT" smtClean="0"/>
              <a:t>potuto</a:t>
            </a:r>
            <a:r>
              <a:rPr lang="it-IT" smtClean="0"/>
              <a:t> </a:t>
            </a:r>
            <a:r>
              <a:rPr lang="it-IT" smtClean="0"/>
              <a:t>realizzare</a:t>
            </a:r>
            <a:r>
              <a:rPr lang="it-IT" smtClean="0"/>
              <a:t> </a:t>
            </a:r>
            <a:r>
              <a:rPr lang="it-IT" smtClean="0"/>
              <a:t>14</a:t>
            </a:r>
            <a:r>
              <a:rPr lang="it-IT" smtClean="0"/>
              <a:t> ibridi</a:t>
            </a:r>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IMG_20150114_120447.jpg"/>
          <p:cNvPicPr>
            <a:picLocks noGrp="1" noChangeAspect="1"/>
          </p:cNvPicPr>
          <p:nvPr>
            <p:ph idx="1"/>
          </p:nvPr>
        </p:nvPicPr>
        <p:blipFill>
          <a:blip r:embed="rId2"/>
          <a:srcRect l="-71221" r="-71221"/>
          <a:stretch>
            <a:fillRect/>
          </a:stretch>
        </p:blipFill>
        <p:spPr>
          <a:xfrm>
            <a:off x="-1713497" y="406400"/>
            <a:ext cx="10400297" cy="5719763"/>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160</TotalTime>
  <Words>1203</Words>
  <Application>Microsoft Macintosh PowerPoint</Application>
  <PresentationFormat>On-screen Show (4:3)</PresentationFormat>
  <Paragraphs>46</Paragraphs>
  <Slides>11</Slides>
  <Notes>0</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Office Theme</vt:lpstr>
      <vt:lpstr>Ultimi aggiornamenti.</vt:lpstr>
      <vt:lpstr>Sommario</vt:lpstr>
      <vt:lpstr>Stato della firma protocollo di intesa  INGV-INFN </vt:lpstr>
      <vt:lpstr>Stato dell'upgrade del prototipo: MECCANICA</vt:lpstr>
      <vt:lpstr>Stato dell'upgrade del prototipo: Elettronica</vt:lpstr>
      <vt:lpstr>Slide 6</vt:lpstr>
      <vt:lpstr>Ultime notizie dalla Francia (21 gennaio)</vt:lpstr>
      <vt:lpstr>MPPC</vt:lpstr>
      <vt:lpstr>Slide 9</vt:lpstr>
      <vt:lpstr>Collaborazione con Tanaka</vt:lpstr>
      <vt:lpstr>Slide 11</vt:lpstr>
    </vt:vector>
  </TitlesOfParts>
  <Company>INFN 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Ultimi aggiornamenti.</dc:title>
  <dc:creator>Giulio Saracino</dc:creator>
  <cp:lastModifiedBy>Giulio Saracino</cp:lastModifiedBy>
  <cp:revision>22</cp:revision>
  <dcterms:created xsi:type="dcterms:W3CDTF">2015-01-22T09:12:19Z</dcterms:created>
  <dcterms:modified xsi:type="dcterms:W3CDTF">2015-01-22T11:52:49Z</dcterms:modified>
</cp:coreProperties>
</file>