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64" r:id="rId1"/>
  </p:sldMasterIdLst>
  <p:notesMasterIdLst>
    <p:notesMasterId r:id="rId9"/>
  </p:notesMasterIdLst>
  <p:sldIdLst>
    <p:sldId id="387" r:id="rId2"/>
    <p:sldId id="423" r:id="rId3"/>
    <p:sldId id="437" r:id="rId4"/>
    <p:sldId id="424" r:id="rId5"/>
    <p:sldId id="425" r:id="rId6"/>
    <p:sldId id="426" r:id="rId7"/>
    <p:sldId id="44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1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1" d="100"/>
          <a:sy n="101" d="100"/>
        </p:scale>
        <p:origin x="2024" y="-46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04984-59E8-4A28-9E49-AFA07A19710B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3D610-3064-45A4-B862-63D7E4EE5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8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Thank hosts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Dir. Of Int’l affairs -  APS international strategy for </a:t>
            </a:r>
            <a:r>
              <a:rPr lang="en-US" dirty="0" err="1" smtClean="0"/>
              <a:t>enagement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Panel is about int’l world infrastructures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Give perspectives not as a researcher, but from national physics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As we discuss future international facilities—take you through a process APS in undertaking…asking ourselves what could or should be role of physics societies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 will present more questions than answers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Perhaps we’ll discuss them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3D610-3064-45A4-B862-63D7E4EE58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3D610-3064-45A4-B862-63D7E4EE58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61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3D610-3064-45A4-B862-63D7E4EE58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3D610-3064-45A4-B862-63D7E4EE58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3D610-3064-45A4-B862-63D7E4EE58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0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3D610-3064-45A4-B862-63D7E4EE58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5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3D610-3064-45A4-B862-63D7E4EE58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5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1AEA6BC-BBC4-4DDC-8385-1746D1028506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7FEA31-BA97-49C7-AD70-10C62FC5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Panel Discussion </a:t>
            </a:r>
            <a:r>
              <a:rPr lang="en-US" sz="3600" dirty="0"/>
              <a:t>- The Need for International </a:t>
            </a:r>
            <a:r>
              <a:rPr lang="en-US" sz="3600" dirty="0" smtClean="0"/>
              <a:t>World Infrastructures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100" i="1" dirty="0" smtClean="0">
                <a:solidFill>
                  <a:schemeClr val="tx1"/>
                </a:solidFill>
              </a:rPr>
              <a:t>A Role for the National Physical Societies</a:t>
            </a:r>
            <a:r>
              <a:rPr lang="en-US" sz="3200" i="1" dirty="0"/>
              <a:t/>
            </a:r>
            <a:br>
              <a:rPr lang="en-US" sz="3200" i="1" dirty="0"/>
            </a:br>
            <a:endParaRPr lang="en-US" sz="32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5889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Future Research Infrastructures: Challenges &amp; Opportunities</a:t>
            </a:r>
          </a:p>
          <a:p>
            <a:r>
              <a:rPr lang="en-US" dirty="0" err="1" smtClean="0"/>
              <a:t>Varenna</a:t>
            </a:r>
            <a:r>
              <a:rPr lang="en-US" dirty="0" smtClean="0"/>
              <a:t>, Italy</a:t>
            </a:r>
          </a:p>
          <a:p>
            <a:r>
              <a:rPr lang="en-US" dirty="0" smtClean="0"/>
              <a:t>July 11, 2015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602069"/>
            <a:ext cx="3297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Dr. Amy K. Flatten</a:t>
            </a:r>
          </a:p>
          <a:p>
            <a:r>
              <a:rPr lang="en-US" b="1" dirty="0" smtClean="0"/>
              <a:t>Director of International Affairs</a:t>
            </a:r>
          </a:p>
          <a:p>
            <a:r>
              <a:rPr lang="en-US" b="1" dirty="0" smtClean="0"/>
              <a:t>American Physical Society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U.S. Perspectives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400" i="1" dirty="0" smtClean="0">
                <a:solidFill>
                  <a:schemeClr val="bg1"/>
                </a:solidFill>
              </a:rPr>
              <a:t>Trends &amp; Models for International Partnerships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45528"/>
            <a:ext cx="8610600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endParaRPr lang="en-US" b="1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U.S. Physicists Appreciate – Physics is “International”</a:t>
            </a:r>
          </a:p>
          <a:p>
            <a:pPr marL="693738" lvl="1" indent="-338138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/>
              <a:t>International partnerships:  direction of “Big Science”</a:t>
            </a:r>
            <a:endParaRPr lang="en-US" b="1" baseline="30000" dirty="0" smtClean="0"/>
          </a:p>
          <a:p>
            <a:pPr marL="685800" lvl="1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 dirty="0" smtClean="0"/>
              <a:t>Future </a:t>
            </a:r>
            <a:r>
              <a:rPr lang="en-US" b="1" dirty="0"/>
              <a:t>large-scale </a:t>
            </a:r>
            <a:r>
              <a:rPr lang="en-US" b="1" dirty="0" smtClean="0"/>
              <a:t>collaborations</a:t>
            </a:r>
            <a:r>
              <a:rPr lang="en-US" b="1" dirty="0"/>
              <a:t> </a:t>
            </a:r>
            <a:r>
              <a:rPr lang="en-US" b="1" dirty="0" smtClean="0"/>
              <a:t>will benefit from </a:t>
            </a:r>
            <a:r>
              <a:rPr lang="en-US" b="1" dirty="0"/>
              <a:t>international </a:t>
            </a:r>
            <a:r>
              <a:rPr lang="en-US" b="1" dirty="0" smtClean="0"/>
              <a:t>partners</a:t>
            </a:r>
            <a:br>
              <a:rPr lang="en-US" b="1" dirty="0" smtClean="0"/>
            </a:br>
            <a:endParaRPr lang="en-US" b="1" dirty="0" smtClean="0"/>
          </a:p>
          <a:p>
            <a:pPr marL="338138" lvl="0" indent="-338138"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Many Different Models of  Collaboration </a:t>
            </a:r>
          </a:p>
          <a:p>
            <a:pPr marL="795338" lvl="1" indent="-338138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CERN</a:t>
            </a:r>
            <a:r>
              <a:rPr lang="en-US" b="1" dirty="0" smtClean="0"/>
              <a:t>: regarded as successful, recent White House signing ceremony </a:t>
            </a:r>
          </a:p>
          <a:p>
            <a:pPr marL="795338" lvl="1" indent="-338138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ITER</a:t>
            </a:r>
            <a:r>
              <a:rPr lang="en-US" b="1" dirty="0" smtClean="0"/>
              <a:t>:  History of challenges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LBNF/DUNE</a:t>
            </a:r>
            <a:r>
              <a:rPr lang="en-US" b="1" dirty="0" smtClean="0"/>
              <a:t>:  First U.S. project scoped </a:t>
            </a:r>
            <a:r>
              <a:rPr lang="en-US" b="1" i="1" u="sng" dirty="0" smtClean="0"/>
              <a:t>initially</a:t>
            </a:r>
            <a:r>
              <a:rPr lang="en-US" b="1" dirty="0" smtClean="0"/>
              <a:t> as international collaboration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b="1" dirty="0"/>
          </a:p>
          <a:p>
            <a:pPr marL="228600" indent="-3302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FF0000"/>
                </a:solidFill>
              </a:rPr>
              <a:t>No </a:t>
            </a:r>
            <a:r>
              <a:rPr lang="en-US" sz="2000" b="1" dirty="0" smtClean="0">
                <a:solidFill>
                  <a:srgbClr val="FF0000"/>
                </a:solidFill>
              </a:rPr>
              <a:t>“One Size Fits 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ll” Model </a:t>
            </a:r>
            <a:endParaRPr lang="en-US" sz="2000" b="1" dirty="0">
              <a:solidFill>
                <a:srgbClr val="FF0000"/>
              </a:solidFill>
            </a:endParaRPr>
          </a:p>
          <a:p>
            <a:pPr marL="693738" lvl="1" indent="-338138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/>
              <a:t>Must learn from successes &amp; failures of many models</a:t>
            </a:r>
          </a:p>
          <a:p>
            <a:pPr marL="693738" lvl="1" indent="-338138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/>
              <a:t>Create models for international </a:t>
            </a:r>
            <a:r>
              <a:rPr lang="en-US" b="1" dirty="0" smtClean="0"/>
              <a:t>collaborations </a:t>
            </a:r>
            <a:r>
              <a:rPr lang="en-US" b="1" dirty="0"/>
              <a:t>that benefit </a:t>
            </a:r>
          </a:p>
          <a:p>
            <a:pPr marL="685800" lvl="1">
              <a:buClr>
                <a:schemeClr val="tx1"/>
              </a:buClr>
            </a:pPr>
            <a:r>
              <a:rPr lang="en-US" b="1" dirty="0" smtClean="0"/>
              <a:t>all partners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sz="1600" b="1" dirty="0"/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 lvl="0">
              <a:buClr>
                <a:schemeClr val="tx1"/>
              </a:buClr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578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National Physics Societies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i="1" dirty="0" smtClean="0">
                <a:solidFill>
                  <a:schemeClr val="bg1"/>
                </a:solidFill>
              </a:rPr>
              <a:t>Serving national and international physicists</a:t>
            </a:r>
            <a:endParaRPr lang="en-US" sz="22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534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endParaRPr lang="en-US" sz="2000" b="1" i="1" u="sng" dirty="0" smtClean="0">
              <a:solidFill>
                <a:srgbClr val="FF0000"/>
              </a:solidFill>
            </a:endParaRPr>
          </a:p>
          <a:p>
            <a:r>
              <a:rPr lang="en-US" sz="2000" b="1" i="1" u="sng" dirty="0" smtClean="0">
                <a:solidFill>
                  <a:srgbClr val="FF0000"/>
                </a:solidFill>
              </a:rPr>
              <a:t>Asking Ourselves</a:t>
            </a:r>
            <a:r>
              <a:rPr lang="en-US" sz="2000" b="1" i="1" dirty="0" smtClean="0">
                <a:solidFill>
                  <a:srgbClr val="FF0000"/>
                </a:solidFill>
              </a:rPr>
              <a:t>:  How could/should U.S. physics community best plan for future large-scale international collaborations (and accompanying facilities)?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What role should APS play in helping the U.S. physics community?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14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50,000+ APS members worldwide:  include most stakeholders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Research scientists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International colleagues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Policy-makers</a:t>
            </a:r>
          </a:p>
          <a:p>
            <a:pPr lvl="1"/>
            <a:endParaRPr lang="en-US" sz="14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Serve as: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Vehicle to collect</a:t>
            </a:r>
            <a:r>
              <a:rPr lang="en-US" b="1" dirty="0"/>
              <a:t>, consolidate, and incorporate “lessons-learned</a:t>
            </a:r>
            <a:r>
              <a:rPr lang="en-US" b="1" dirty="0" smtClean="0"/>
              <a:t>”?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Facilitate discussions among stakeholders?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Or…Just another layer </a:t>
            </a:r>
            <a:r>
              <a:rPr lang="en-US" b="1" dirty="0"/>
              <a:t>of </a:t>
            </a:r>
            <a:r>
              <a:rPr lang="en-US" b="1" dirty="0" smtClean="0"/>
              <a:t>bureaucracy, </a:t>
            </a:r>
            <a:r>
              <a:rPr lang="en-US" b="1" dirty="0"/>
              <a:t>administrators, </a:t>
            </a:r>
            <a:r>
              <a:rPr lang="en-US" b="1" dirty="0" smtClean="0"/>
              <a:t>etc.?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2400" b="1" dirty="0" smtClean="0"/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How should APS address members’ and partners’ multiple interests?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1709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APS Roundtable Series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i="1" dirty="0" smtClean="0">
                <a:solidFill>
                  <a:schemeClr val="bg1"/>
                </a:solidFill>
              </a:rPr>
              <a:t>Facilitating Discussion Among Physics Community</a:t>
            </a:r>
            <a:endParaRPr lang="en-US" sz="22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755" y="1219200"/>
            <a:ext cx="8326581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APS:  At the intersection of policy-making, science, &amp; international affairs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endParaRPr lang="en-US" sz="1200" b="1" dirty="0" smtClean="0">
              <a:solidFill>
                <a:srgbClr val="FF0000"/>
              </a:solidFill>
            </a:endParaRP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</a:rPr>
              <a:t>Physics Policy Committee (PPC):  </a:t>
            </a:r>
            <a:r>
              <a:rPr lang="en-US" sz="2000" b="1" dirty="0" smtClean="0"/>
              <a:t>U.S. Government policies affecting physics research, collaboration &amp; funding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1200" dirty="0"/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</a:rPr>
              <a:t>Committee on International Scientific Affairs (CISA):  </a:t>
            </a:r>
            <a:r>
              <a:rPr lang="en-US" sz="2000" b="1" dirty="0" smtClean="0"/>
              <a:t>International engagement, partnerships &amp; programs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PPC-CISA Roundtable Series – An “Experiment”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endParaRPr lang="en-US" sz="1100" b="1" dirty="0" smtClean="0">
              <a:solidFill>
                <a:srgbClr val="FF0000"/>
              </a:solidFill>
            </a:endParaRP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b="1" i="1" dirty="0" smtClean="0">
                <a:solidFill>
                  <a:srgbClr val="0070C0"/>
                </a:solidFill>
              </a:rPr>
              <a:t>“U.S. Participation in Large-Scale International Collaborations”</a:t>
            </a:r>
            <a:br>
              <a:rPr lang="en-US" sz="2000" b="1" i="1" dirty="0" smtClean="0">
                <a:solidFill>
                  <a:srgbClr val="0070C0"/>
                </a:solidFill>
              </a:rPr>
            </a:br>
            <a:endParaRPr lang="en-US" sz="1000" b="1" i="1" dirty="0" smtClean="0">
              <a:solidFill>
                <a:srgbClr val="0070C0"/>
              </a:solidFill>
            </a:endParaRP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/>
              <a:t>Small </a:t>
            </a:r>
            <a:r>
              <a:rPr lang="en-US" sz="2000" b="1" dirty="0"/>
              <a:t>and manageable vehicle for candid conversations with representatives from science and (eventually) </a:t>
            </a:r>
            <a:r>
              <a:rPr lang="en-US" sz="2000" b="1" dirty="0" smtClean="0"/>
              <a:t>government</a:t>
            </a:r>
          </a:p>
          <a:p>
            <a:pPr lvl="2">
              <a:buClr>
                <a:schemeClr val="tx1"/>
              </a:buClr>
            </a:pPr>
            <a:endParaRPr lang="en-US" sz="900" b="1" dirty="0" smtClean="0"/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/>
              <a:t>Can ultimately inform future actions </a:t>
            </a:r>
            <a:r>
              <a:rPr lang="en-US" sz="2000" b="1" dirty="0"/>
              <a:t>for the </a:t>
            </a:r>
            <a:r>
              <a:rPr lang="en-US" sz="2000" b="1" dirty="0" smtClean="0"/>
              <a:t>APS</a:t>
            </a:r>
          </a:p>
        </p:txBody>
      </p:sp>
    </p:spTree>
    <p:extLst>
      <p:ext uri="{BB962C8B-B14F-4D97-AF65-F5344CB8AC3E}">
        <p14:creationId xmlns:p14="http://schemas.microsoft.com/office/powerpoint/2010/main" val="4122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APS Roundtable Series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i="1" dirty="0" smtClean="0">
                <a:solidFill>
                  <a:schemeClr val="bg1"/>
                </a:solidFill>
              </a:rPr>
              <a:t>Facilitating Discussion Among Physics Community</a:t>
            </a:r>
            <a:endParaRPr lang="en-US" sz="22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32658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Initial </a:t>
            </a:r>
            <a:r>
              <a:rPr lang="en-US" sz="2000" b="1" dirty="0">
                <a:solidFill>
                  <a:srgbClr val="FF0000"/>
                </a:solidFill>
              </a:rPr>
              <a:t>roundtable </a:t>
            </a:r>
            <a:r>
              <a:rPr lang="en-US" sz="2000" b="1" dirty="0" smtClean="0">
                <a:solidFill>
                  <a:srgbClr val="FF0000"/>
                </a:solidFill>
              </a:rPr>
              <a:t>~ October 2015 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Initial “experience </a:t>
            </a:r>
            <a:r>
              <a:rPr lang="en-US" b="1" dirty="0"/>
              <a:t>gathering exercise” </a:t>
            </a:r>
            <a:endParaRPr lang="en-US" b="1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10-12 </a:t>
            </a:r>
            <a:r>
              <a:rPr lang="en-US" b="1" dirty="0"/>
              <a:t>physicists with first-hand knowledge of large-scale, international </a:t>
            </a:r>
            <a:r>
              <a:rPr lang="en-US" b="1" dirty="0" smtClean="0"/>
              <a:t>collaborations: </a:t>
            </a:r>
            <a:endParaRPr lang="en-US" b="1" dirty="0"/>
          </a:p>
          <a:p>
            <a:pPr marL="1257300" lvl="2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Astrophysics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</a:p>
          <a:p>
            <a:pPr marL="1257300" lvl="2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Nuclear </a:t>
            </a:r>
            <a:r>
              <a:rPr lang="en-US" b="1" dirty="0" smtClean="0">
                <a:solidFill>
                  <a:srgbClr val="0070C0"/>
                </a:solidFill>
              </a:rPr>
              <a:t>physics</a:t>
            </a:r>
            <a:endParaRPr lang="en-US" b="1" dirty="0">
              <a:solidFill>
                <a:srgbClr val="0070C0"/>
              </a:solidFill>
            </a:endParaRPr>
          </a:p>
          <a:p>
            <a:pPr marL="1257300" lvl="2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Particle </a:t>
            </a:r>
            <a:r>
              <a:rPr lang="en-US" b="1" dirty="0" smtClean="0">
                <a:solidFill>
                  <a:srgbClr val="0070C0"/>
                </a:solidFill>
              </a:rPr>
              <a:t>physics</a:t>
            </a:r>
            <a:endParaRPr lang="en-US" b="1" dirty="0">
              <a:solidFill>
                <a:srgbClr val="0070C0"/>
              </a:solidFill>
            </a:endParaRPr>
          </a:p>
          <a:p>
            <a:pPr marL="1257300" lvl="2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Atomic, molecular &amp; optical physics (AMO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  <a:p>
            <a:pPr marL="1257300" lvl="2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Plasma </a:t>
            </a:r>
            <a:r>
              <a:rPr lang="en-US" b="1" dirty="0" smtClean="0">
                <a:solidFill>
                  <a:srgbClr val="0070C0"/>
                </a:solidFill>
              </a:rPr>
              <a:t>physics</a:t>
            </a:r>
            <a:endParaRPr lang="en-US" b="1" dirty="0">
              <a:solidFill>
                <a:srgbClr val="0070C0"/>
              </a:solidFill>
            </a:endParaRPr>
          </a:p>
          <a:p>
            <a:pPr marL="1257300" lvl="2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Condensed matter </a:t>
            </a:r>
            <a:r>
              <a:rPr lang="en-US" b="1" dirty="0" smtClean="0">
                <a:solidFill>
                  <a:srgbClr val="0070C0"/>
                </a:solidFill>
              </a:rPr>
              <a:t>physics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Objectives </a:t>
            </a:r>
            <a:r>
              <a:rPr lang="en-US" sz="2000" b="1" dirty="0">
                <a:solidFill>
                  <a:srgbClr val="FF0000"/>
                </a:solidFill>
              </a:rPr>
              <a:t>of </a:t>
            </a:r>
            <a:r>
              <a:rPr lang="en-US" sz="2000" b="1" dirty="0" smtClean="0">
                <a:solidFill>
                  <a:srgbClr val="FF0000"/>
                </a:solidFill>
              </a:rPr>
              <a:t>October roundtable: 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Initial assessment/landscape 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Identify &amp; prioritize key issues affecting successes or challenges 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Focus for follow-on roundtable discussions (with policy-makers?)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7401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APS Roundtable Series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i="1" dirty="0" smtClean="0">
                <a:solidFill>
                  <a:schemeClr val="bg1"/>
                </a:solidFill>
              </a:rPr>
              <a:t>Facilitating Discussion Among Physics Community</a:t>
            </a:r>
            <a:endParaRPr lang="en-US" sz="22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326581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Want “forward looking” discussion (i.e., not a “gripe session”)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endParaRPr lang="en-US" sz="1400" b="1" dirty="0" smtClean="0">
              <a:solidFill>
                <a:srgbClr val="FF0000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Summer 2015:  Collect &amp; analyze “lessons learned” from participants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sz="900" b="1" dirty="0" smtClean="0">
              <a:solidFill>
                <a:srgbClr val="FF0000"/>
              </a:solidFill>
            </a:endParaRP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600" b="1" dirty="0" smtClean="0"/>
              <a:t>Discuss &amp; rate severity </a:t>
            </a:r>
            <a:r>
              <a:rPr lang="en-US" sz="1600" b="1" dirty="0"/>
              <a:t>and frequency of </a:t>
            </a:r>
            <a:r>
              <a:rPr lang="en-US" sz="1600" b="1" dirty="0" smtClean="0"/>
              <a:t>challenges or successes from:</a:t>
            </a:r>
          </a:p>
          <a:p>
            <a:pPr lvl="1">
              <a:buClr>
                <a:schemeClr val="tx1"/>
              </a:buClr>
            </a:pPr>
            <a:endParaRPr lang="en-US" sz="1200" dirty="0"/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600" b="1" u="sng" dirty="0">
                <a:solidFill>
                  <a:srgbClr val="0070C0"/>
                </a:solidFill>
              </a:rPr>
              <a:t>Nature of collaborative agreement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/>
              <a:t>(e.g., bi-lateral? multi-lateral?  between governments? </a:t>
            </a:r>
            <a:r>
              <a:rPr lang="en-US" sz="1600" b="1" dirty="0" smtClean="0"/>
              <a:t>labs</a:t>
            </a:r>
            <a:r>
              <a:rPr lang="en-US" sz="1600" b="1" dirty="0"/>
              <a:t>?, did or didn’t include international partners from the onset, other?)</a:t>
            </a:r>
            <a:br>
              <a:rPr lang="en-US" sz="1600" b="1" dirty="0"/>
            </a:br>
            <a:endParaRPr lang="en-US" sz="1200" b="1" dirty="0"/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600" b="1" u="sng" dirty="0">
                <a:solidFill>
                  <a:srgbClr val="0070C0"/>
                </a:solidFill>
              </a:rPr>
              <a:t>Administrative Structure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/>
              <a:t>(e.g., international participation? one country dominates? other?)</a:t>
            </a:r>
            <a:r>
              <a:rPr lang="en-US" sz="1600" dirty="0"/>
              <a:t/>
            </a:r>
            <a:br>
              <a:rPr lang="en-US" sz="1600" dirty="0"/>
            </a:br>
            <a:endParaRPr lang="en-US" sz="1200" dirty="0"/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600" b="1" u="sng" dirty="0">
                <a:solidFill>
                  <a:srgbClr val="0070C0"/>
                </a:solidFill>
              </a:rPr>
              <a:t>Strategic Planning &amp; Shaping Scientific Program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/>
              <a:t>(</a:t>
            </a:r>
            <a:r>
              <a:rPr lang="en-US" sz="1600" b="1" dirty="0" smtClean="0"/>
              <a:t>Did </a:t>
            </a:r>
            <a:r>
              <a:rPr lang="en-US" sz="1600" b="1" dirty="0"/>
              <a:t>partners have a say, or does host country dominate or decide?)</a:t>
            </a:r>
            <a:r>
              <a:rPr lang="en-US" sz="1600" dirty="0"/>
              <a:t/>
            </a:r>
            <a:br>
              <a:rPr lang="en-US" sz="1600" dirty="0"/>
            </a:br>
            <a:endParaRPr lang="en-US" sz="1200" dirty="0"/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600" b="1" u="sng" dirty="0">
                <a:solidFill>
                  <a:srgbClr val="0070C0"/>
                </a:solidFill>
              </a:rPr>
              <a:t>Access Policies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/>
              <a:t>(e.g., do partner countries offer reciprocity? Is reciprocity a concern?)</a:t>
            </a:r>
            <a:r>
              <a:rPr lang="en-US" sz="1600" dirty="0"/>
              <a:t/>
            </a:r>
            <a:br>
              <a:rPr lang="en-US" sz="1600" dirty="0"/>
            </a:br>
            <a:endParaRPr lang="en-US" sz="1200" dirty="0"/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600" b="1" u="sng" dirty="0">
                <a:solidFill>
                  <a:srgbClr val="0070C0"/>
                </a:solidFill>
              </a:rPr>
              <a:t>Financing</a:t>
            </a:r>
            <a:r>
              <a:rPr lang="en-US" sz="1600" b="1" dirty="0"/>
              <a:t> (e.g., U.S. contributions to construction? operation? </a:t>
            </a:r>
            <a:r>
              <a:rPr lang="en-US" sz="1600" b="1" dirty="0" smtClean="0"/>
              <a:t>other</a:t>
            </a:r>
            <a:r>
              <a:rPr lang="en-US" sz="1600" b="1" dirty="0"/>
              <a:t>? ) </a:t>
            </a:r>
          </a:p>
          <a:p>
            <a:pPr lvl="2"/>
            <a:r>
              <a:rPr lang="en-US" sz="1600" dirty="0"/>
              <a:t> </a:t>
            </a:r>
          </a:p>
          <a:p>
            <a:pPr>
              <a:buClr>
                <a:schemeClr val="tx1"/>
              </a:buClr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62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Future Discussions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i="1" dirty="0" smtClean="0">
                <a:solidFill>
                  <a:schemeClr val="bg1"/>
                </a:solidFill>
              </a:rPr>
              <a:t>International Physics Community</a:t>
            </a:r>
            <a:endParaRPr lang="en-US" sz="22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32658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APS Roundtable Series:  Initially “U.S. Centric”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Will focus on U.S. participation in large-scale collaboration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Include international perspective from SIF/EPS leadership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Topical focus will evolve –</a:t>
            </a:r>
            <a:r>
              <a:rPr lang="en-US" b="1" dirty="0"/>
              <a:t> </a:t>
            </a:r>
            <a:r>
              <a:rPr lang="en-US" b="1" dirty="0" smtClean="0"/>
              <a:t>“learn by doing”</a:t>
            </a:r>
            <a:br>
              <a:rPr lang="en-US" b="1" dirty="0" smtClean="0"/>
            </a:br>
            <a:endParaRPr lang="en-US" b="1" dirty="0" smtClean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European Science Open Forum 2016 (ESOF2016)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Joint proposal from American Physical Society &amp; European Physical Society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Proposed similar roundtable session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Short discussion session—not long term planning</a:t>
            </a:r>
            <a:br>
              <a:rPr lang="en-US" b="1" dirty="0" smtClean="0"/>
            </a:br>
            <a:endParaRPr lang="en-US" b="1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Also Asking Ourselves: </a:t>
            </a:r>
            <a:r>
              <a:rPr lang="en-US" sz="2000" b="1" i="1" dirty="0" smtClean="0">
                <a:solidFill>
                  <a:srgbClr val="0070C0"/>
                </a:solidFill>
              </a:rPr>
              <a:t>What could/should be the best mechanisms for “long-term planning” at international level? 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What country will host which major facility?</a:t>
            </a:r>
            <a:endParaRPr lang="en-US" sz="2000" b="1" dirty="0" smtClean="0"/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National physical societies – international physics forum?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Role for IUPAP? OECD?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0000"/>
                </a:solidFill>
              </a:rPr>
              <a:t>Other…TBD!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05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10808</TotalTime>
  <Words>240</Words>
  <Application>Microsoft Office PowerPoint</Application>
  <PresentationFormat>On-screen Show (4:3)</PresentationFormat>
  <Paragraphs>103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Panel Discussion - The Need for International World Infrastructures A Role for the National Physical Societies </vt:lpstr>
      <vt:lpstr>General U.S. Perspectives Trends &amp; Models for International Partnerships</vt:lpstr>
      <vt:lpstr>National Physics Societies Serving national and international physicists</vt:lpstr>
      <vt:lpstr>APS Roundtable Series Facilitating Discussion Among Physics Community</vt:lpstr>
      <vt:lpstr>APS Roundtable Series Facilitating Discussion Among Physics Community</vt:lpstr>
      <vt:lpstr>APS Roundtable Series Facilitating Discussion Among Physics Community</vt:lpstr>
      <vt:lpstr>Future Discussions  International Physics Community</vt:lpstr>
    </vt:vector>
  </TitlesOfParts>
  <Company>American Physical Society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Flatten</dc:creator>
  <cp:lastModifiedBy>Amy Flatted</cp:lastModifiedBy>
  <cp:revision>591</cp:revision>
  <cp:lastPrinted>2014-02-21T00:39:04Z</cp:lastPrinted>
  <dcterms:created xsi:type="dcterms:W3CDTF">2010-06-15T16:44:51Z</dcterms:created>
  <dcterms:modified xsi:type="dcterms:W3CDTF">2015-07-13T07:24:56Z</dcterms:modified>
</cp:coreProperties>
</file>