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Default Extension="wmv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12" r:id="rId2"/>
    <p:sldMasterId id="2147483720" r:id="rId3"/>
    <p:sldMasterId id="2147483733" r:id="rId4"/>
    <p:sldMasterId id="2147483749" r:id="rId5"/>
  </p:sldMasterIdLst>
  <p:notesMasterIdLst>
    <p:notesMasterId r:id="rId52"/>
  </p:notesMasterIdLst>
  <p:sldIdLst>
    <p:sldId id="273" r:id="rId6"/>
    <p:sldId id="302" r:id="rId7"/>
    <p:sldId id="303" r:id="rId8"/>
    <p:sldId id="319" r:id="rId9"/>
    <p:sldId id="274" r:id="rId10"/>
    <p:sldId id="347" r:id="rId11"/>
    <p:sldId id="313" r:id="rId12"/>
    <p:sldId id="318" r:id="rId13"/>
    <p:sldId id="311" r:id="rId14"/>
    <p:sldId id="314" r:id="rId15"/>
    <p:sldId id="312" r:id="rId16"/>
    <p:sldId id="353" r:id="rId17"/>
    <p:sldId id="348" r:id="rId18"/>
    <p:sldId id="304" r:id="rId19"/>
    <p:sldId id="305" r:id="rId20"/>
    <p:sldId id="275" r:id="rId21"/>
    <p:sldId id="316" r:id="rId22"/>
    <p:sldId id="296" r:id="rId23"/>
    <p:sldId id="278" r:id="rId24"/>
    <p:sldId id="349" r:id="rId25"/>
    <p:sldId id="308" r:id="rId26"/>
    <p:sldId id="310" r:id="rId27"/>
    <p:sldId id="300" r:id="rId28"/>
    <p:sldId id="351" r:id="rId29"/>
    <p:sldId id="297" r:id="rId30"/>
    <p:sldId id="352" r:id="rId31"/>
    <p:sldId id="322" r:id="rId32"/>
    <p:sldId id="288" r:id="rId33"/>
    <p:sldId id="323" r:id="rId34"/>
    <p:sldId id="324" r:id="rId35"/>
    <p:sldId id="287" r:id="rId36"/>
    <p:sldId id="289" r:id="rId37"/>
    <p:sldId id="328" r:id="rId38"/>
    <p:sldId id="283" r:id="rId39"/>
    <p:sldId id="280" r:id="rId40"/>
    <p:sldId id="282" r:id="rId41"/>
    <p:sldId id="329" r:id="rId42"/>
    <p:sldId id="330" r:id="rId43"/>
    <p:sldId id="331" r:id="rId44"/>
    <p:sldId id="333" r:id="rId45"/>
    <p:sldId id="335" r:id="rId46"/>
    <p:sldId id="336" r:id="rId47"/>
    <p:sldId id="338" r:id="rId48"/>
    <p:sldId id="350" r:id="rId49"/>
    <p:sldId id="354" r:id="rId50"/>
    <p:sldId id="345" r:id="rId51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00"/>
    <a:srgbClr val="0099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8" autoAdjust="0"/>
    <p:restoredTop sz="97436" autoAdjust="0"/>
  </p:normalViewPr>
  <p:slideViewPr>
    <p:cSldViewPr snapToGrid="0">
      <p:cViewPr>
        <p:scale>
          <a:sx n="50" d="100"/>
          <a:sy n="50" d="100"/>
        </p:scale>
        <p:origin x="-374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5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"/>
          <p:cNvSpPr/>
          <p:nvPr/>
        </p:nvSpPr>
        <p:spPr>
          <a:xfrm>
            <a:off x="0" y="0"/>
            <a:ext cx="6794787" cy="993081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945488" cy="497081"/>
          </a:xfrm>
          <a:prstGeom prst="rect">
            <a:avLst/>
          </a:prstGeom>
        </p:spPr>
        <p:txBody>
          <a:bodyPr lIns="92160" tIns="46080" rIns="92160" bIns="46080"/>
          <a:lstStyle/>
          <a:p>
            <a:r>
              <a:rPr lang="en-US" sz="1200">
                <a:solidFill>
                  <a:srgbClr val="000000"/>
                </a:solidFill>
              </a:rPr>
              <a:t>&lt;header&gt;</a:t>
            </a:r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dt"/>
          </p:nvPr>
        </p:nvSpPr>
        <p:spPr>
          <a:xfrm>
            <a:off x="3848939" y="0"/>
            <a:ext cx="2945488" cy="497081"/>
          </a:xfrm>
          <a:prstGeom prst="rect">
            <a:avLst/>
          </a:prstGeom>
        </p:spPr>
        <p:txBody>
          <a:bodyPr lIns="92160" tIns="46080" rIns="92160" bIns="46080"/>
          <a:lstStyle/>
          <a:p>
            <a:pPr algn="r"/>
            <a:r>
              <a:rPr lang="en-US" sz="1200">
                <a:solidFill>
                  <a:srgbClr val="000000"/>
                </a:solidFill>
              </a:rPr>
              <a:t>&lt;date/time&gt;</a:t>
            </a:r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79119" y="4717046"/>
            <a:ext cx="5436910" cy="4468326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13" name="PlaceHolder 5"/>
          <p:cNvSpPr>
            <a:spLocks noGrp="1"/>
          </p:cNvSpPr>
          <p:nvPr>
            <p:ph type="ftr"/>
          </p:nvPr>
        </p:nvSpPr>
        <p:spPr>
          <a:xfrm>
            <a:off x="0" y="9431212"/>
            <a:ext cx="2945488" cy="497081"/>
          </a:xfrm>
          <a:prstGeom prst="rect">
            <a:avLst/>
          </a:prstGeom>
        </p:spPr>
        <p:txBody>
          <a:bodyPr lIns="92160" tIns="46080" rIns="92160" bIns="46080" anchor="b"/>
          <a:lstStyle/>
          <a:p>
            <a:r>
              <a:rPr lang="en-US" sz="1200">
                <a:solidFill>
                  <a:srgbClr val="000000"/>
                </a:solidFill>
              </a:rPr>
              <a:t>&lt;footer&gt;</a:t>
            </a:r>
            <a:endParaRPr/>
          </a:p>
        </p:txBody>
      </p:sp>
      <p:sp>
        <p:nvSpPr>
          <p:cNvPr id="114" name="PlaceHolder 6"/>
          <p:cNvSpPr>
            <a:spLocks noGrp="1"/>
          </p:cNvSpPr>
          <p:nvPr>
            <p:ph type="sldNum"/>
          </p:nvPr>
        </p:nvSpPr>
        <p:spPr>
          <a:xfrm>
            <a:off x="3848939" y="9431212"/>
            <a:ext cx="2945488" cy="497081"/>
          </a:xfrm>
          <a:prstGeom prst="rect">
            <a:avLst/>
          </a:prstGeom>
        </p:spPr>
        <p:txBody>
          <a:bodyPr lIns="92160" tIns="46080" rIns="92160" bIns="46080" anchor="b"/>
          <a:lstStyle/>
          <a:p>
            <a:pPr algn="r"/>
            <a:fld id="{808F7557-ADCA-4D06-A0B4-2722425F2713}" type="slidenum">
              <a:rPr lang="en-US" sz="1200">
                <a:solidFill>
                  <a:srgbClr val="000000"/>
                </a:solidFill>
              </a:rPr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311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ln/>
        </p:spPr>
      </p:sp>
      <p:sp>
        <p:nvSpPr>
          <p:cNvPr id="242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ln/>
        </p:spPr>
      </p:sp>
      <p:sp>
        <p:nvSpPr>
          <p:cNvPr id="266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ln/>
        </p:spPr>
      </p:sp>
      <p:sp>
        <p:nvSpPr>
          <p:cNvPr id="244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4113" cy="3724275"/>
          </a:xfrm>
          <a:prstGeom prst="rect">
            <a:avLst/>
          </a:prstGeom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44" y="4717745"/>
            <a:ext cx="4983813" cy="44681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CA5C1-65FF-4590-9291-E258D0F3C231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ln/>
        </p:spPr>
      </p:sp>
      <p:sp>
        <p:nvSpPr>
          <p:cNvPr id="189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871" y="4716102"/>
            <a:ext cx="4980863" cy="44665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59350" cy="3719513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435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05345" y="4717745"/>
            <a:ext cx="4980863" cy="446486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5862"/>
          </a:xfrm>
          <a:prstGeom prst="rect">
            <a:avLst/>
          </a:prstGeom>
          <a:noFill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46" y="4717744"/>
            <a:ext cx="5435010" cy="4469787"/>
          </a:xfrm>
          <a:noFill/>
        </p:spPr>
        <p:txBody>
          <a:bodyPr lIns="96653" tIns="48327" rIns="96653" bIns="48327"/>
          <a:lstStyle/>
          <a:p>
            <a:pPr defTabSz="914400"/>
            <a:endParaRPr lang="it-IT" smtClean="0">
              <a:latin typeface="Times New Roman" pitchFamily="-11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55A3C-285F-437A-B4DF-AA137A1C70E7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99450" y="6627813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>
                <a:solidFill>
                  <a:srgbClr val="1B5092"/>
                </a:solidFill>
                <a:latin typeface="Lucida Console" pitchFamily="49" charset="0"/>
              </a:rPr>
              <a:t>Slide: </a:t>
            </a:r>
            <a:fld id="{2B5F9399-7680-4BAB-957D-6DBAC0E5F305}" type="slidenum">
              <a:rPr lang="en-GB" sz="800">
                <a:solidFill>
                  <a:srgbClr val="1B5092"/>
                </a:solidFill>
                <a:latin typeface="Lucida Console" pitchFamily="49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800">
              <a:solidFill>
                <a:srgbClr val="1B5092"/>
              </a:solidFill>
              <a:latin typeface="Lucida Console" pitchFamily="49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868863"/>
            <a:ext cx="8637588" cy="64928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373688"/>
            <a:ext cx="8642350" cy="504825"/>
          </a:xfrm>
        </p:spPr>
        <p:txBody>
          <a:bodyPr/>
          <a:lstStyle>
            <a:lvl1pPr algn="ctr">
              <a:defRPr b="1">
                <a:latin typeface="Arial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881063"/>
            <a:ext cx="2160587" cy="5356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881063"/>
            <a:ext cx="6329363" cy="5356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597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white"/>
                  </a:solidFill>
                </a:rPr>
                <a:t>R019G037B119</a:t>
              </a:r>
              <a:endParaRPr lang="en-GB" sz="1200" dirty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R237G119B003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R244G163B000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R255G221B000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R081G160B038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R000G152B212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R175G000B124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ESRF </a:t>
              </a:r>
              <a:r>
                <a:rPr lang="fr-FR" sz="1200" dirty="0" err="1" smtClean="0">
                  <a:solidFill>
                    <a:prstClr val="black"/>
                  </a:solidFill>
                </a:rPr>
                <a:t>blue</a:t>
              </a:r>
              <a:r>
                <a:rPr lang="fr-FR" sz="1200" dirty="0" smtClean="0">
                  <a:solidFill>
                    <a:prstClr val="black"/>
                  </a:solidFill>
                </a:rPr>
                <a:t> 75%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ESRF </a:t>
              </a:r>
              <a:r>
                <a:rPr lang="fr-FR" sz="1200" dirty="0" err="1" smtClean="0">
                  <a:solidFill>
                    <a:prstClr val="black"/>
                  </a:solidFill>
                </a:rPr>
                <a:t>blue</a:t>
              </a:r>
              <a:r>
                <a:rPr lang="fr-FR" sz="1200" dirty="0" smtClean="0">
                  <a:solidFill>
                    <a:prstClr val="black"/>
                  </a:solidFill>
                </a:rPr>
                <a:t> 50%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R183G185B186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R209G210B212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prstClr val="black"/>
                  </a:solidFill>
                </a:rPr>
                <a:t>R244G244B244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485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C46AF3-9AA0-4974-9255-C4DE9720B747}" type="datetimeFigureOut">
              <a:rPr lang="en-GB" smtClean="0"/>
              <a:pPr/>
              <a:t>10/07/2015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29AD-40DD-4A30-8D8B-A209FF0780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PPT-sfondo o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1" descr="PPT_EST 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480" y="-31683"/>
            <a:ext cx="1892160" cy="94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>
            <a:cxnSpLocks noChangeShapeType="1"/>
          </p:cNvCxnSpPr>
          <p:nvPr/>
        </p:nvCxnSpPr>
        <p:spPr bwMode="auto">
          <a:xfrm>
            <a:off x="8621280" y="6636217"/>
            <a:ext cx="0" cy="2217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1405588"/>
            <a:ext cx="9276480" cy="1044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519" tIns="69455" rIns="81519" bIns="40760"/>
          <a:lstStyle/>
          <a:p>
            <a:pPr algn="ctr">
              <a:lnSpc>
                <a:spcPct val="12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0836" algn="l"/>
                <a:tab pos="2851242" algn="l"/>
                <a:tab pos="3258769" algn="l"/>
                <a:tab pos="3664855" algn="l"/>
                <a:tab pos="4073821" algn="l"/>
                <a:tab pos="4481346" algn="l"/>
                <a:tab pos="4888873" algn="l"/>
                <a:tab pos="5292079" algn="l"/>
                <a:tab pos="5703925" algn="l"/>
                <a:tab pos="6111450" algn="l"/>
                <a:tab pos="6517536" algn="l"/>
                <a:tab pos="6920742" algn="l"/>
                <a:tab pos="7334029" algn="l"/>
                <a:tab pos="7741554" algn="l"/>
                <a:tab pos="8144760" algn="l"/>
                <a:tab pos="8532126" algn="l"/>
              </a:tabLst>
            </a:pPr>
            <a:endParaRPr lang="it-IT" i="1" dirty="0">
              <a:solidFill>
                <a:srgbClr val="0068A6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880" y="6613174"/>
            <a:ext cx="4898880" cy="2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840" tIns="41421" rIns="82840" bIns="41421">
            <a:spAutoFit/>
          </a:bodyPr>
          <a:lstStyle/>
          <a:p>
            <a:pPr defTabSz="407526">
              <a:spcBef>
                <a:spcPct val="50000"/>
              </a:spcBef>
            </a:pPr>
            <a:r>
              <a:rPr lang="it-IT" sz="1100" i="1" dirty="0" err="1" smtClean="0">
                <a:solidFill>
                  <a:schemeClr val="tx1"/>
                </a:solidFill>
              </a:rPr>
              <a:t>G.Tromba</a:t>
            </a:r>
            <a:endParaRPr lang="it-IT" sz="1100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0" y="97931"/>
            <a:ext cx="250560" cy="62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58720" y="6647738"/>
            <a:ext cx="455040" cy="21026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404646" algn="l"/>
                <a:tab pos="812172" algn="l"/>
                <a:tab pos="1219698" algn="l"/>
                <a:tab pos="1627224" algn="l"/>
                <a:tab pos="2034750" algn="l"/>
                <a:tab pos="2440836" algn="l"/>
                <a:tab pos="2849803" algn="l"/>
                <a:tab pos="3257328" algn="l"/>
                <a:tab pos="3664855" algn="l"/>
                <a:tab pos="4068060" algn="l"/>
                <a:tab pos="4479907" algn="l"/>
                <a:tab pos="4887432" algn="l"/>
                <a:tab pos="5292079" algn="l"/>
                <a:tab pos="5695284" algn="l"/>
                <a:tab pos="6110011" algn="l"/>
                <a:tab pos="6517536" algn="l"/>
                <a:tab pos="6920742" algn="l"/>
                <a:tab pos="7332588" algn="l"/>
                <a:tab pos="7740115" algn="l"/>
                <a:tab pos="8144760" algn="l"/>
              </a:tabLst>
              <a:defRPr sz="1100">
                <a:solidFill>
                  <a:srgbClr val="000000"/>
                </a:solidFill>
              </a:defRPr>
            </a:lvl1pPr>
          </a:lstStyle>
          <a:p>
            <a:fld id="{FD11ACCD-D24A-4BC9-A020-7EA454226347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4" name="Foliennummernplatzhalter 19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579B-AED2-4EC4-8C63-349274FD21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BioStruct-X Workshop, DESY Campus, Hamburg, Germany</a:t>
            </a: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Presentation Title -  Presentation Version: 0.1 (19/08/03) - Group: Demo Group - (Footer) -</a:t>
            </a:r>
          </a:p>
        </p:txBody>
      </p:sp>
    </p:spTree>
  </p:cSld>
  <p:clrMapOvr>
    <a:masterClrMapping/>
  </p:clrMapOvr>
  <p:transition spd="med"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31" y="1995488"/>
            <a:ext cx="4244975" cy="424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995488"/>
            <a:ext cx="4244975" cy="424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Presentation Title -  Presentation Version: 0.1 (19/08/03) - Group: Demo Group - (Footer) -</a:t>
            </a:r>
          </a:p>
        </p:txBody>
      </p:sp>
    </p:spTree>
  </p:cSld>
  <p:clrMapOvr>
    <a:masterClrMapping/>
  </p:clrMapOvr>
  <p:transition spd="med"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209925" y="6624638"/>
            <a:ext cx="950913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35450" y="6624638"/>
            <a:ext cx="407987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70888" y="6624638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B8A5-6AF5-403E-9239-2CC5F1CC5EB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DEF4-7618-4B94-AB6C-6FC1ADF1A3F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DD134-BFEB-4593-B232-B3BB1B8ED92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84E6-C18A-48BD-A0FD-51201ED22B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78967-C323-45D0-B5CA-BA31BF9EDE0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AB10-CFE0-4055-9EBD-EDA14323157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F29D9-7503-47F6-AED4-735AD50F36F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D599-324F-495C-9908-B1B0B055199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049E-DD7C-4C17-B6DF-E0ED4A37152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7B647-A78D-43F9-938A-F98636A9EF7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3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F551-92E6-4E00-B10B-8F814D037F3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65163"/>
            <a:ext cx="8229600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51444-DE79-4332-B05F-519EC9AB8C5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209925" y="6624638"/>
            <a:ext cx="950913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35450" y="6624638"/>
            <a:ext cx="407987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70888" y="6624638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B8A5-6AF5-403E-9239-2CC5F1CC5EB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DEF4-7618-4B94-AB6C-6FC1ADF1A3F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DD134-BFEB-4593-B232-B3BB1B8ED92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84E6-C18A-48BD-A0FD-51201ED22B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78967-C323-45D0-B5CA-BA31BF9EDE0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AB10-CFE0-4055-9EBD-EDA14323157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993900"/>
            <a:ext cx="4244975" cy="4243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3900"/>
            <a:ext cx="4244975" cy="4243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F29D9-7503-47F6-AED4-735AD50F36F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D599-324F-495C-9908-B1B0B055199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049E-DD7C-4C17-B6DF-E0ED4A37152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7B647-A78D-43F9-938A-F98636A9EF7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3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F551-92E6-4E00-B10B-8F814D037F3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65163"/>
            <a:ext cx="8229600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51444-DE79-4332-B05F-519EC9AB8C5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theme" Target="../theme/theme5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881063"/>
            <a:ext cx="86423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993900"/>
            <a:ext cx="8642350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Body Text</a:t>
            </a:r>
          </a:p>
          <a:p>
            <a:pPr lvl="1"/>
            <a:r>
              <a:rPr lang="en-GB" smtClean="0"/>
              <a:t>Bullet Text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 rot="-21600000">
            <a:off x="8299450" y="6627813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>
                <a:solidFill>
                  <a:srgbClr val="1B5092"/>
                </a:solidFill>
                <a:latin typeface="Lucida Console" pitchFamily="49" charset="0"/>
              </a:rPr>
              <a:t>Slide: </a:t>
            </a:r>
            <a:fld id="{38FE5DB7-14F6-4885-9AF9-F5F10E4D8A13}" type="slidenum">
              <a:rPr lang="en-GB" sz="800">
                <a:solidFill>
                  <a:srgbClr val="1B5092"/>
                </a:solidFill>
                <a:latin typeface="Lucida Console" pitchFamily="49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800">
              <a:solidFill>
                <a:srgbClr val="1B5092"/>
              </a:solidFill>
              <a:latin typeface="Lucida Console" pitchFamily="49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950" y="6619875"/>
            <a:ext cx="5929313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1B5092"/>
                </a:solidFill>
                <a:latin typeface="Lucida Console" pitchFamily="49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179388" indent="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bg1"/>
          </a:solidFill>
          <a:latin typeface="+mn-lt"/>
        </a:defRPr>
      </a:lvl2pPr>
      <a:lvl3pPr marL="541338" indent="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1400">
          <a:solidFill>
            <a:schemeClr val="bg1"/>
          </a:solidFill>
          <a:latin typeface="+mn-lt"/>
        </a:defRPr>
      </a:lvl3pPr>
      <a:lvl4pPr marL="893763" indent="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bg1"/>
          </a:solidFill>
          <a:latin typeface="+mn-lt"/>
        </a:defRPr>
      </a:lvl4pPr>
      <a:lvl5pPr marL="1255713" indent="1825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5pPr>
      <a:lvl6pPr marL="1712913" indent="182563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6pPr>
      <a:lvl7pPr marL="2170113" indent="182563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7pPr>
      <a:lvl8pPr marL="2627313" indent="182563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8pPr>
      <a:lvl9pPr marL="3084513" indent="182563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‹#›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46" r:id="rId6"/>
    <p:sldLayoutId id="2147483747" r:id="rId7"/>
    <p:sldLayoutId id="2147483748" r:id="rId8"/>
    <p:sldLayoutId id="2147483751" r:id="rId9"/>
    <p:sldLayoutId id="2147483752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516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0" y="6613525"/>
            <a:ext cx="8874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3700" y="6613525"/>
            <a:ext cx="41687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4388" y="6613525"/>
            <a:ext cx="66198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54979-B0FD-4E60-977C-7810EC0AF4AE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3150" indent="-179388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4000" indent="-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8025" indent="-18891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52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924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96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68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516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0" y="6613525"/>
            <a:ext cx="8874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3700" y="6613525"/>
            <a:ext cx="41687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4388" y="6613525"/>
            <a:ext cx="66198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54979-B0FD-4E60-977C-7810EC0AF4AE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3150" indent="-179388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4000" indent="-18256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8025" indent="-188913" algn="l" rtl="0" eaLnBrk="0" fontAlgn="base" hangingPunct="0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52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924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96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68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Grafik 20" descr="foot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Line 16"/>
          <p:cNvSpPr>
            <a:spLocks noChangeShapeType="1"/>
          </p:cNvSpPr>
          <p:nvPr userDrawn="1"/>
        </p:nvSpPr>
        <p:spPr bwMode="auto">
          <a:xfrm>
            <a:off x="87630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709295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029" name="Line 18"/>
          <p:cNvSpPr>
            <a:spLocks noChangeShapeType="1"/>
          </p:cNvSpPr>
          <p:nvPr userDrawn="1"/>
        </p:nvSpPr>
        <p:spPr bwMode="auto">
          <a:xfrm>
            <a:off x="54229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030" name="Line 19"/>
          <p:cNvSpPr>
            <a:spLocks noChangeShapeType="1"/>
          </p:cNvSpPr>
          <p:nvPr userDrawn="1"/>
        </p:nvSpPr>
        <p:spPr bwMode="auto">
          <a:xfrm>
            <a:off x="3754438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78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11163"/>
            <a:ext cx="83820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778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52538"/>
            <a:ext cx="838200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3" name="Line 16"/>
          <p:cNvSpPr>
            <a:spLocks noChangeShapeType="1"/>
          </p:cNvSpPr>
          <p:nvPr userDrawn="1"/>
        </p:nvSpPr>
        <p:spPr bwMode="auto">
          <a:xfrm>
            <a:off x="2185988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034" name="Line 16"/>
          <p:cNvSpPr>
            <a:spLocks noChangeShapeType="1"/>
          </p:cNvSpPr>
          <p:nvPr userDrawn="1"/>
        </p:nvSpPr>
        <p:spPr bwMode="auto">
          <a:xfrm>
            <a:off x="7091363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3" name="Foliennummernplatzhalter 19"/>
          <p:cNvSpPr>
            <a:spLocks noGrp="1"/>
          </p:cNvSpPr>
          <p:nvPr>
            <p:ph type="sldNum" sz="quarter" idx="4"/>
          </p:nvPr>
        </p:nvSpPr>
        <p:spPr bwMode="auto">
          <a:xfrm>
            <a:off x="7204075" y="6635750"/>
            <a:ext cx="16383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b="0">
                <a:solidFill>
                  <a:schemeClr val="bg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3C6DDB6-D625-466E-AD17-C1E837AA78C8}" type="slidenum">
              <a:rPr lang="de-DE">
                <a:solidFill>
                  <a:srgbClr val="FFFFFF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34" name="Fußzeilenplatzhalter 20"/>
          <p:cNvSpPr>
            <a:spLocks noGrp="1"/>
          </p:cNvSpPr>
          <p:nvPr>
            <p:ph type="ftr" sz="quarter" idx="3"/>
          </p:nvPr>
        </p:nvSpPr>
        <p:spPr bwMode="auto">
          <a:xfrm>
            <a:off x="2239963" y="6635750"/>
            <a:ext cx="4773612" cy="449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 b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FFFFFF"/>
                </a:solidFill>
              </a:rPr>
              <a:t>BioStruct-X Workshop, DESY Campus, Hamburg, Germany</a:t>
            </a:r>
          </a:p>
        </p:txBody>
      </p:sp>
      <p:pic>
        <p:nvPicPr>
          <p:cNvPr id="77842" name="Picture 103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2034" y="0"/>
            <a:ext cx="741965" cy="3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39" y="46635"/>
            <a:ext cx="1099820" cy="175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 spd="slow"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28650" indent="-242888" algn="l" rtl="0" eaLnBrk="0" fontAlgn="base" hangingPunct="0">
        <a:lnSpc>
          <a:spcPts val="2200"/>
        </a:lnSpc>
        <a:spcBef>
          <a:spcPts val="400"/>
        </a:spcBef>
        <a:spcAft>
          <a:spcPct val="0"/>
        </a:spcAft>
        <a:buClr>
          <a:srgbClr val="7FA7C8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957263" indent="-190500" algn="l" rtl="0" eaLnBrk="0" fontAlgn="base" hangingPunct="0">
        <a:lnSpc>
          <a:spcPts val="2000"/>
        </a:lnSpc>
        <a:spcBef>
          <a:spcPts val="4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343025" indent="-195263" algn="l" rtl="0" eaLnBrk="0" fontAlgn="base" hangingPunct="0">
        <a:lnSpc>
          <a:spcPts val="1800"/>
        </a:lnSpc>
        <a:spcBef>
          <a:spcPts val="2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1524000" indent="-96838" algn="l" rtl="0" eaLnBrk="0" fontAlgn="base" hangingPunct="0">
        <a:spcBef>
          <a:spcPct val="200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  <a:ea typeface="+mn-ea"/>
        </a:defRPr>
      </a:lvl5pPr>
      <a:lvl6pPr marL="19812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6pPr>
      <a:lvl7pPr marL="24384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7pPr>
      <a:lvl8pPr marL="28956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8pPr>
      <a:lvl9pPr marL="33528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_particle" TargetMode="External"/><Relationship Id="rId7" Type="http://schemas.openxmlformats.org/officeDocument/2006/relationships/image" Target="../media/image47.jpeg"/><Relationship Id="rId2" Type="http://schemas.openxmlformats.org/officeDocument/2006/relationships/hyperlink" Target="https://en.wikipedia.org/wiki/Gamma_ray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hyperlink" Target="https://en.wikipedia.org/wiki/Positron" TargetMode="External"/><Relationship Id="rId4" Type="http://schemas.openxmlformats.org/officeDocument/2006/relationships/hyperlink" Target="https://en.wikipedia.org/wiki/Beta_particle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video" Target="../media/media3.wmv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microsoft.com/office/2007/relationships/media" Target="../media/media3.wm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2.xls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Research Infrastructures: Challenges and Opportunities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2580" y="6438638"/>
            <a:ext cx="3877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 smtClean="0"/>
              <a:t>Varenna</a:t>
            </a:r>
            <a:r>
              <a:rPr lang="en-GB" sz="1600" b="1" dirty="0" smtClean="0"/>
              <a:t>, Villa </a:t>
            </a:r>
            <a:r>
              <a:rPr lang="en-GB" sz="1600" b="1" dirty="0" err="1" smtClean="0"/>
              <a:t>Monastero</a:t>
            </a:r>
            <a:r>
              <a:rPr lang="en-GB" sz="1600" b="1" dirty="0" smtClean="0"/>
              <a:t> 10 July 2015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457200" y="1139875"/>
            <a:ext cx="8193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1"/>
                </a:solidFill>
              </a:rPr>
              <a:t>Status and perspectives </a:t>
            </a:r>
          </a:p>
          <a:p>
            <a:pPr algn="ctr"/>
            <a:r>
              <a:rPr lang="en-US" sz="3000" b="1" dirty="0" smtClean="0">
                <a:solidFill>
                  <a:schemeClr val="accent1"/>
                </a:solidFill>
              </a:rPr>
              <a:t>of bio-medical and medical research </a:t>
            </a:r>
          </a:p>
          <a:p>
            <a:pPr algn="ctr"/>
            <a:r>
              <a:rPr lang="en-US" sz="3000" b="1" dirty="0" smtClean="0">
                <a:solidFill>
                  <a:schemeClr val="accent1"/>
                </a:solidFill>
              </a:rPr>
              <a:t>with accelerators</a:t>
            </a:r>
            <a:endParaRPr lang="en-GB" sz="30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680" y="3380155"/>
            <a:ext cx="73273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</a:rPr>
              <a:t>Alberto </a:t>
            </a:r>
            <a:r>
              <a:rPr lang="en-US" sz="2600" b="1" dirty="0" err="1" smtClean="0">
                <a:solidFill>
                  <a:schemeClr val="accent1">
                    <a:lumMod val="50000"/>
                  </a:schemeClr>
                </a:solidFill>
              </a:rPr>
              <a:t>Bravin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ID17 biomedical </a:t>
            </a:r>
            <a:r>
              <a:rPr lang="en-US" sz="26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beamline</a:t>
            </a:r>
            <a:endParaRPr lang="en-US" sz="26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European Synchrotron Radiation Facility Grenoble</a:t>
            </a:r>
            <a:endParaRPr lang="en-GB" sz="2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 knife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10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6" name="Picture 2" descr="C:\Users\bravin\Desktop\714392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07" y="2656416"/>
            <a:ext cx="4284801" cy="3718984"/>
          </a:xfrm>
          <a:prstGeom prst="rect">
            <a:avLst/>
          </a:prstGeom>
          <a:noFill/>
        </p:spPr>
      </p:pic>
      <p:pic>
        <p:nvPicPr>
          <p:cNvPr id="24577" name="Picture 1" descr="C:\Users\bravi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093" y="1976438"/>
            <a:ext cx="4232707" cy="34337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6700" y="977900"/>
            <a:ext cx="592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Cyber knife: evolution of the gamma knife</a:t>
            </a:r>
          </a:p>
          <a:p>
            <a:pPr>
              <a:buFontTx/>
              <a:buChar char="-"/>
            </a:pPr>
            <a:r>
              <a:rPr lang="en-US" dirty="0" smtClean="0"/>
              <a:t> State of the art machine (&lt;&lt; 100 in Europe nowadays)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6 </a:t>
            </a:r>
            <a:r>
              <a:rPr lang="en-US" b="1" dirty="0" err="1" smtClean="0"/>
              <a:t>MeV</a:t>
            </a:r>
            <a:r>
              <a:rPr lang="en-US" b="1" dirty="0" smtClean="0"/>
              <a:t> accelerator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Heart beat and respiration gated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+mn-lt"/>
              </a:rPr>
              <a:t>Cyber knife</a:t>
            </a:r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290288" y="5983566"/>
            <a:ext cx="413559" cy="212400"/>
          </a:xfrm>
        </p:spPr>
        <p:txBody>
          <a:bodyPr/>
          <a:lstStyle/>
          <a:p>
            <a:r>
              <a:rPr lang="fr-FR" sz="140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400" smtClean="0">
                <a:solidFill>
                  <a:srgbClr val="132577"/>
                </a:solidFill>
              </a:rPr>
              <a:pPr/>
              <a:t>11</a:t>
            </a:fld>
            <a:endParaRPr lang="fr-FR" sz="1400" dirty="0">
              <a:solidFill>
                <a:srgbClr val="13257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3483" y="5545244"/>
            <a:ext cx="3488756" cy="50380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Floor mounted Amorphous silicon detectors</a:t>
            </a:r>
          </a:p>
        </p:txBody>
      </p:sp>
      <p:sp>
        <p:nvSpPr>
          <p:cNvPr id="6" name="Straight Connector 4"/>
          <p:cNvSpPr/>
          <p:nvPr/>
        </p:nvSpPr>
        <p:spPr>
          <a:xfrm flipH="1" flipV="1">
            <a:off x="4965841" y="5113611"/>
            <a:ext cx="635041" cy="7239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15" y="2674970"/>
            <a:ext cx="1625400" cy="29734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6 MV LINAC</a:t>
            </a:r>
          </a:p>
        </p:txBody>
      </p:sp>
      <p:sp>
        <p:nvSpPr>
          <p:cNvPr id="8" name="Straight Connector 6"/>
          <p:cNvSpPr/>
          <p:nvPr/>
        </p:nvSpPr>
        <p:spPr>
          <a:xfrm>
            <a:off x="2603516" y="2852812"/>
            <a:ext cx="6858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358" y="1430444"/>
            <a:ext cx="2933642" cy="29734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Roof mounted KV X-ray</a:t>
            </a:r>
          </a:p>
        </p:txBody>
      </p:sp>
      <p:sp>
        <p:nvSpPr>
          <p:cNvPr id="10" name="Straight Connector 8"/>
          <p:cNvSpPr/>
          <p:nvPr/>
        </p:nvSpPr>
        <p:spPr>
          <a:xfrm flipH="1" flipV="1">
            <a:off x="5791316" y="1506769"/>
            <a:ext cx="419042" cy="1141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9"/>
          <p:cNvSpPr/>
          <p:nvPr/>
        </p:nvSpPr>
        <p:spPr>
          <a:xfrm flipH="1">
            <a:off x="3276716" y="1620886"/>
            <a:ext cx="2946599" cy="1907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117" y="5545244"/>
            <a:ext cx="2895840" cy="50380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Frameless patient immobilization couch</a:t>
            </a:r>
          </a:p>
        </p:txBody>
      </p:sp>
      <p:sp>
        <p:nvSpPr>
          <p:cNvPr id="13" name="Straight Connector 11"/>
          <p:cNvSpPr/>
          <p:nvPr/>
        </p:nvSpPr>
        <p:spPr>
          <a:xfrm flipV="1">
            <a:off x="1841757" y="4237369"/>
            <a:ext cx="304559" cy="12949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3757" y="2205170"/>
            <a:ext cx="2311200" cy="50380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Robotic arm with 6 degrees of freedon</a:t>
            </a:r>
          </a:p>
        </p:txBody>
      </p:sp>
      <p:sp>
        <p:nvSpPr>
          <p:cNvPr id="15" name="Straight Connector 13"/>
          <p:cNvSpPr/>
          <p:nvPr/>
        </p:nvSpPr>
        <p:spPr>
          <a:xfrm flipH="1">
            <a:off x="5842083" y="2687927"/>
            <a:ext cx="558716" cy="6335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959" y="3208486"/>
            <a:ext cx="2374916" cy="50380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sz="1400" b="0" i="0" u="none" strike="noStrike" kern="1200" cap="none" spc="0" baseline="0" dirty="0">
                <a:solidFill>
                  <a:srgbClr val="000000"/>
                </a:solidFill>
                <a:uFillTx/>
                <a:ea typeface="DejaVu Sans" pitchFamily="2"/>
                <a:cs typeface="DejaVu Sans" pitchFamily="2"/>
              </a:rPr>
              <a:t>Circular Collimator attached to head</a:t>
            </a:r>
          </a:p>
        </p:txBody>
      </p:sp>
      <p:sp>
        <p:nvSpPr>
          <p:cNvPr id="17" name="Straight Connector 15"/>
          <p:cNvSpPr/>
          <p:nvPr/>
        </p:nvSpPr>
        <p:spPr>
          <a:xfrm flipV="1">
            <a:off x="2654275" y="3437086"/>
            <a:ext cx="1143000" cy="1267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square" lIns="90004" tIns="44997" rIns="90004" bIns="44997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N" sz="1400" b="0" i="0" u="none" strike="noStrike" kern="1200" cap="none" spc="0" baseline="0">
              <a:solidFill>
                <a:srgbClr val="000000"/>
              </a:solidFill>
              <a:uFillTx/>
              <a:ea typeface="DejaVu Sans" pitchFamily="2"/>
              <a:cs typeface="DejaVu Sans" pitchFamily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 l="9570" t="5029" r="5024" b="5029"/>
          <a:stretch>
            <a:fillRect/>
          </a:stretch>
        </p:blipFill>
        <p:spPr>
          <a:xfrm>
            <a:off x="1880082" y="858770"/>
            <a:ext cx="5164924" cy="487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Compton scattering based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12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680" y="1132106"/>
            <a:ext cx="5588000" cy="316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440" y="67056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See presentation by L. </a:t>
            </a:r>
            <a:r>
              <a:rPr lang="en-US" b="1" dirty="0" err="1" smtClean="0"/>
              <a:t>Serafini</a:t>
            </a:r>
            <a:r>
              <a:rPr lang="en-US" b="1" dirty="0" smtClean="0"/>
              <a:t> (yesterday)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0040" y="4275356"/>
            <a:ext cx="83820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Why interesting in medicine?</a:t>
            </a:r>
          </a:p>
          <a:p>
            <a:endParaRPr lang="en-US" dirty="0" smtClean="0"/>
          </a:p>
          <a:p>
            <a:r>
              <a:rPr lang="en-US" dirty="0" smtClean="0"/>
              <a:t>- Energy </a:t>
            </a:r>
            <a:r>
              <a:rPr lang="en-US" dirty="0" err="1" smtClean="0"/>
              <a:t>tuneability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Quasi </a:t>
            </a:r>
            <a:r>
              <a:rPr lang="en-US" dirty="0" err="1" smtClean="0"/>
              <a:t>monochromaticity</a:t>
            </a:r>
            <a:endParaRPr lang="en-US" dirty="0" smtClean="0"/>
          </a:p>
          <a:p>
            <a:r>
              <a:rPr lang="en-US" dirty="0" smtClean="0"/>
              <a:t>- Imaging-Therapy </a:t>
            </a:r>
          </a:p>
          <a:p>
            <a:r>
              <a:rPr lang="en-US" b="1" dirty="0" smtClean="0"/>
              <a:t>- Link between </a:t>
            </a:r>
            <a:r>
              <a:rPr lang="en-US" b="1" u="sng" dirty="0" smtClean="0"/>
              <a:t>present</a:t>
            </a:r>
            <a:r>
              <a:rPr lang="en-US" b="1" dirty="0" smtClean="0"/>
              <a:t> imaging techniques and therapies </a:t>
            </a:r>
            <a:r>
              <a:rPr lang="en-US" b="1" u="sng" dirty="0" smtClean="0"/>
              <a:t>those under development</a:t>
            </a:r>
            <a:r>
              <a:rPr lang="en-US" b="1" dirty="0" smtClean="0"/>
              <a:t> at Synchrotron Radiation Sources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18360" y="6488668"/>
            <a:ext cx="513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</a:t>
            </a:r>
            <a:r>
              <a:rPr lang="en-US" i="1" dirty="0" err="1" smtClean="0"/>
              <a:t>Jacquet</a:t>
            </a:r>
            <a:r>
              <a:rPr lang="en-US" i="1" dirty="0" smtClean="0"/>
              <a:t> and P. </a:t>
            </a:r>
            <a:r>
              <a:rPr lang="en-US" i="1" dirty="0" err="1" smtClean="0"/>
              <a:t>Suortti</a:t>
            </a:r>
            <a:r>
              <a:rPr lang="en-US" i="1" dirty="0" smtClean="0"/>
              <a:t>, </a:t>
            </a:r>
            <a:r>
              <a:rPr lang="en-US" i="1" dirty="0" err="1" smtClean="0"/>
              <a:t>Physica</a:t>
            </a:r>
            <a:r>
              <a:rPr lang="en-US" i="1" dirty="0" smtClean="0"/>
              <a:t> </a:t>
            </a:r>
            <a:r>
              <a:rPr lang="en-US" i="1" dirty="0" err="1" smtClean="0"/>
              <a:t>Medica</a:t>
            </a:r>
            <a:r>
              <a:rPr lang="en-US" i="1" dirty="0" smtClean="0"/>
              <a:t>, 2015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z="120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13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46064" y="1712976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7" y="609600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accelerators have a large impact on society: the most directly impacting the people life are the diagnosis of various diseases and radiation therapy</a:t>
            </a:r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1651000" y="1016000"/>
            <a:ext cx="6578600" cy="195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latin typeface="+mn-lt"/>
                <a:ea typeface="+mn-ea"/>
                <a:cs typeface="+mn-cs"/>
              </a:rPr>
              <a:t>Particle therapy (</a:t>
            </a:r>
            <a:r>
              <a:rPr lang="en-US" sz="1800" dirty="0" err="1" smtClean="0">
                <a:latin typeface="+mn-lt"/>
                <a:ea typeface="+mn-ea"/>
                <a:cs typeface="+mn-cs"/>
              </a:rPr>
              <a:t>hadrontherapy</a:t>
            </a:r>
            <a:r>
              <a:rPr lang="en-US" sz="1800" dirty="0" smtClean="0">
                <a:latin typeface="+mn-lt"/>
                <a:ea typeface="+mn-ea"/>
                <a:cs typeface="+mn-cs"/>
              </a:rPr>
              <a:t>)</a:t>
            </a:r>
            <a:endParaRPr lang="en-GB" sz="18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14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1470" y="853441"/>
            <a:ext cx="8556498" cy="40241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/>
              <a:t>Particle therapy </a:t>
            </a:r>
            <a:r>
              <a:rPr lang="en-US" dirty="0" smtClean="0"/>
              <a:t>is a form of external beam radiotherapy using beams of energetic protons, neutrons (</a:t>
            </a:r>
            <a:r>
              <a:rPr lang="en-US" dirty="0" err="1" smtClean="0"/>
              <a:t>hadrontherapy</a:t>
            </a:r>
            <a:r>
              <a:rPr lang="en-US" dirty="0" smtClean="0"/>
              <a:t>) or positive ions for cancer treatment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neutrons</a:t>
            </a:r>
            <a:r>
              <a:rPr lang="en-US" dirty="0" smtClean="0"/>
              <a:t> produced by neutron generators and cyclotrons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protons</a:t>
            </a:r>
            <a:r>
              <a:rPr lang="en-US" dirty="0" smtClean="0"/>
              <a:t> produced by cyclotrons and synchrotrons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 heavy ions </a:t>
            </a:r>
            <a:r>
              <a:rPr lang="en-US" dirty="0" smtClean="0"/>
              <a:t>(He, C, N, </a:t>
            </a:r>
            <a:r>
              <a:rPr lang="en-US" dirty="0" err="1" smtClean="0"/>
              <a:t>Ar</a:t>
            </a:r>
            <a:r>
              <a:rPr lang="en-US" dirty="0" smtClean="0"/>
              <a:t>, Ne) produced by </a:t>
            </a:r>
            <a:r>
              <a:rPr lang="en-US" dirty="0" err="1" smtClean="0"/>
              <a:t>synchro</a:t>
            </a:r>
            <a:r>
              <a:rPr lang="en-US" dirty="0" smtClean="0"/>
              <a:t> -cyclotrons and synchrotrons</a:t>
            </a:r>
          </a:p>
          <a:p>
            <a:pPr lvl="0">
              <a:spcAft>
                <a:spcPts val="1000"/>
              </a:spcAft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pi meson beams </a:t>
            </a:r>
            <a:r>
              <a:rPr lang="en-US" dirty="0" smtClean="0"/>
              <a:t>(Los Alamos, PSI, TRIUMF, all terminated in the ’90ies)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304" y="3582626"/>
            <a:ext cx="881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1938 </a:t>
            </a:r>
            <a:r>
              <a:rPr lang="en-US" dirty="0" smtClean="0">
                <a:solidFill>
                  <a:srgbClr val="FF0000"/>
                </a:solidFill>
              </a:rPr>
              <a:t>Neutron</a:t>
            </a:r>
            <a:r>
              <a:rPr lang="en-US" dirty="0" smtClean="0"/>
              <a:t> therapy by John Lawrence and R.S. Stone  (Berkeley)</a:t>
            </a:r>
          </a:p>
          <a:p>
            <a:r>
              <a:rPr lang="en-US" dirty="0" smtClean="0"/>
              <a:t>1946 R. Wilson (Harvard) suggests </a:t>
            </a:r>
            <a:r>
              <a:rPr lang="en-US" dirty="0" smtClean="0">
                <a:solidFill>
                  <a:srgbClr val="FF0000"/>
                </a:solidFill>
              </a:rPr>
              <a:t>protons*</a:t>
            </a:r>
            <a:r>
              <a:rPr lang="en-US" dirty="0" smtClean="0"/>
              <a:t>; first patient (1954) in Berkeley</a:t>
            </a:r>
          </a:p>
          <a:p>
            <a:r>
              <a:rPr lang="en-US" dirty="0" smtClean="0"/>
              <a:t>1988 Proton  therapy approved by FDA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* Wilson, R.R. “Radiological use of fast protons,” Radiology 47, 487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386840" y="869632"/>
            <a:ext cx="521208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Which dose in radiation therapy?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Highest possible dose to the tumor up to the tolerable side effects on normal tissues</a:t>
            </a:r>
          </a:p>
          <a:p>
            <a:pPr algn="ctr"/>
            <a:r>
              <a:rPr lang="en-US" b="1" dirty="0" smtClean="0"/>
              <a:t>Concentrate as much as possible the dose in the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hadrontherapy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15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198" y="963169"/>
            <a:ext cx="8115300" cy="4024125"/>
          </a:xfrm>
          <a:prstGeom prst="rect">
            <a:avLst/>
          </a:prstGeom>
        </p:spPr>
        <p:txBody>
          <a:bodyPr/>
          <a:lstStyle/>
          <a:p>
            <a:pPr lvl="0" algn="just" eaLnBrk="0" hangingPunct="0">
              <a:spcAft>
                <a:spcPts val="1000"/>
              </a:spcAft>
            </a:pPr>
            <a:r>
              <a:rPr lang="en-US" dirty="0" smtClean="0"/>
              <a:t>- The </a:t>
            </a:r>
            <a:r>
              <a:rPr lang="en-US" b="1" dirty="0" smtClean="0"/>
              <a:t>energy loss (dose deposition) increases while the particle slows down</a:t>
            </a:r>
            <a:r>
              <a:rPr lang="en-US" dirty="0" smtClean="0"/>
              <a:t>, up to a maximum over the last few millimeters of the particle’s range (the Bragg peak), and it then drops to (almost) zero. </a:t>
            </a:r>
          </a:p>
          <a:p>
            <a:pPr indent="450850" algn="just" eaLnBrk="0" hangingPunct="0">
              <a:spcAft>
                <a:spcPts val="1000"/>
              </a:spcAft>
            </a:pPr>
            <a:r>
              <a:rPr lang="en-US" b="1" dirty="0" smtClean="0"/>
              <a:t>Biological effect of a radiation </a:t>
            </a:r>
            <a:r>
              <a:rPr lang="en-US" dirty="0" smtClean="0"/>
              <a:t>(its relative biological effectiveness, RBE) depends on its average </a:t>
            </a:r>
            <a:r>
              <a:rPr lang="en-US" b="1" dirty="0" smtClean="0"/>
              <a:t>Linear Energy Transfer </a:t>
            </a:r>
            <a:r>
              <a:rPr lang="en-US" dirty="0" smtClean="0"/>
              <a:t>which is much </a:t>
            </a:r>
            <a:r>
              <a:rPr lang="en-US" b="1" dirty="0" smtClean="0"/>
              <a:t>higher for hadrons than X-rays</a:t>
            </a:r>
          </a:p>
          <a:p>
            <a:pPr indent="450850" algn="just" eaLnBrk="0" hangingPunct="0">
              <a:spcAft>
                <a:spcPts val="1000"/>
              </a:spcAft>
            </a:pPr>
            <a:r>
              <a:rPr lang="en-US" dirty="0" smtClean="0">
                <a:solidFill>
                  <a:srgbClr val="FF0000"/>
                </a:solidFill>
              </a:rPr>
              <a:t>To treat tumors, </a:t>
            </a:r>
            <a:r>
              <a:rPr lang="en-US" dirty="0" smtClean="0"/>
              <a:t>proton energy is tuned typically in the range of 70 to 250 </a:t>
            </a:r>
            <a:r>
              <a:rPr lang="en-US" dirty="0" err="1" smtClean="0"/>
              <a:t>MeV</a:t>
            </a:r>
            <a:r>
              <a:rPr lang="en-US" dirty="0" smtClean="0"/>
              <a:t> to move the depth of the Bragg peak</a:t>
            </a:r>
            <a:endParaRPr lang="en-US" i="1" u="sng" dirty="0" smtClean="0">
              <a:solidFill>
                <a:srgbClr val="FF0000"/>
              </a:solidFill>
            </a:endParaRPr>
          </a:p>
          <a:p>
            <a:pPr indent="450850" algn="just" eaLnBrk="0" hangingPunct="0">
              <a:spcAft>
                <a:spcPts val="1000"/>
              </a:spcAft>
            </a:pPr>
            <a:endParaRPr lang="en-US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45085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  <a:p>
            <a:pPr marL="0" marR="0" lvl="0" indent="45085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dirty="0" smtClean="0"/>
          </a:p>
          <a:p>
            <a:pPr marL="0" marR="0" lvl="0" indent="4508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E:\particle beam therapy\proton therapy\Proton therapy - Wikipedia, the free encyclopedia_files\273px-Comparison_of_dose_profiles_for_proton_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9512" y="3444240"/>
            <a:ext cx="4074488" cy="34137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9560" y="4462195"/>
            <a:ext cx="477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Protons LET &lt; Ions LET</a:t>
            </a:r>
          </a:p>
          <a:p>
            <a:r>
              <a:rPr lang="en-US" b="1" dirty="0" smtClean="0"/>
              <a:t>Ions: larger biological effect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different radiation types for therapy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16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17409" name="Picture 1" descr="C:\Users\bravin\Documents\From-old-PC-17042012\J\Congress\2015\Varenna\compari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1" y="711200"/>
            <a:ext cx="7113109" cy="535114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33728" y="6058746"/>
            <a:ext cx="6169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Comparison of relative dose deposition by different radiation types</a:t>
            </a:r>
            <a:endParaRPr lang="en-GB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Cyclotrons for proton therapy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17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267" y="563880"/>
            <a:ext cx="30751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797040" y="674916"/>
            <a:ext cx="2346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John &amp; Ernest Lawrence first used protons from cyclotron to treat </a:t>
            </a:r>
            <a:r>
              <a:rPr lang="en-GB" dirty="0" smtClean="0"/>
              <a:t>cancer(Lawrence Berkeley National Laboratory, 1954)</a:t>
            </a:r>
            <a:endParaRPr lang="en-GB" dirty="0"/>
          </a:p>
        </p:txBody>
      </p:sp>
      <p:pic>
        <p:nvPicPr>
          <p:cNvPr id="217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5320"/>
            <a:ext cx="26003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37983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First cyclotron constructed in 1931</a:t>
            </a:r>
          </a:p>
          <a:p>
            <a:r>
              <a:rPr lang="en-US" dirty="0" smtClean="0"/>
              <a:t> by E. Lawrence</a:t>
            </a:r>
            <a:endParaRPr lang="en-GB" dirty="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1920" y="3539963"/>
            <a:ext cx="5196840" cy="33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04800" y="5569635"/>
            <a:ext cx="309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Transport of the cables for the first cyclotron in Milan</a:t>
            </a:r>
          </a:p>
          <a:p>
            <a:r>
              <a:rPr lang="en-GB" dirty="0" smtClean="0"/>
              <a:t>(18 – 45 </a:t>
            </a:r>
            <a:r>
              <a:rPr lang="en-GB" dirty="0" err="1" smtClean="0"/>
              <a:t>MeV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6398" t="59972" r="79865"/>
          <a:stretch>
            <a:fillRect/>
          </a:stretch>
        </p:blipFill>
        <p:spPr bwMode="auto">
          <a:xfrm>
            <a:off x="3749040" y="3983311"/>
            <a:ext cx="1569720" cy="2920409"/>
          </a:xfrm>
          <a:prstGeom prst="rect">
            <a:avLst/>
          </a:prstGeom>
          <a:noFill/>
          <a:ln w="127000">
            <a:solidFill>
              <a:srgbClr val="FFC000"/>
            </a:solidFill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6522720" y="3379724"/>
            <a:ext cx="2621280" cy="3127756"/>
            <a:chOff x="6522720" y="3379724"/>
            <a:chExt cx="2621280" cy="312775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-40000" contrast="-20000"/>
            </a:blip>
            <a:srcRect l="67735" t="45711" r="13097" b="19514"/>
            <a:stretch>
              <a:fillRect/>
            </a:stretch>
          </p:blipFill>
          <p:spPr bwMode="auto">
            <a:xfrm>
              <a:off x="6522720" y="3379724"/>
              <a:ext cx="2621280" cy="30363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522720" y="3383280"/>
              <a:ext cx="2621280" cy="3124200"/>
            </a:xfrm>
            <a:prstGeom prst="rect">
              <a:avLst/>
            </a:prstGeom>
            <a:noFill/>
            <a:ln w="1270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0" y="106680"/>
            <a:ext cx="8236800" cy="496800"/>
          </a:xfrm>
        </p:spPr>
        <p:txBody>
          <a:bodyPr/>
          <a:lstStyle/>
          <a:p>
            <a:r>
              <a:rPr lang="en-US" dirty="0" smtClean="0"/>
              <a:t>Proton therapy centers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18</a:t>
            </a:fld>
            <a:endParaRPr lang="fr-FR" dirty="0">
              <a:solidFill>
                <a:srgbClr val="132577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4048" y="3427382"/>
            <a:ext cx="3834384" cy="3166776"/>
            <a:chOff x="262128" y="3198782"/>
            <a:chExt cx="3834384" cy="3166776"/>
          </a:xfrm>
        </p:grpSpPr>
        <p:sp>
          <p:nvSpPr>
            <p:cNvPr id="5" name="Rectangle 4"/>
            <p:cNvSpPr/>
            <p:nvPr/>
          </p:nvSpPr>
          <p:spPr>
            <a:xfrm>
              <a:off x="262128" y="5534561"/>
              <a:ext cx="383438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i="1" dirty="0" smtClean="0"/>
                <a:t>The Loma Linda Medical </a:t>
              </a:r>
              <a:r>
                <a:rPr lang="en-US" sz="1600" i="1" dirty="0" smtClean="0"/>
                <a:t>Center proton accelerator: &gt; 17,000 patients treated since 1990.</a:t>
              </a:r>
              <a:endParaRPr lang="en-GB" sz="1600" i="1" dirty="0"/>
            </a:p>
          </p:txBody>
        </p:sp>
        <p:pic>
          <p:nvPicPr>
            <p:cNvPr id="66562" name="Picture 2" descr="C:\Users\bravin\Desktop\3479_6950aa02ae8613af620668146dd1184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0212" y="3198782"/>
              <a:ext cx="3393692" cy="2324193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249936" y="0"/>
            <a:ext cx="4352544" cy="3276601"/>
            <a:chOff x="4791456" y="3264407"/>
            <a:chExt cx="4352544" cy="3276601"/>
          </a:xfrm>
        </p:grpSpPr>
        <p:sp>
          <p:nvSpPr>
            <p:cNvPr id="7" name="Rectangle 6"/>
            <p:cNvSpPr/>
            <p:nvPr/>
          </p:nvSpPr>
          <p:spPr>
            <a:xfrm>
              <a:off x="4791456" y="5956233"/>
              <a:ext cx="435254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i="1" dirty="0" smtClean="0"/>
                <a:t>Proton beam gantry, </a:t>
              </a:r>
              <a:r>
                <a:rPr lang="en-US" sz="1600" i="1" dirty="0" smtClean="0"/>
                <a:t>Paul </a:t>
              </a:r>
              <a:r>
                <a:rPr lang="en-US" sz="1600" i="1" dirty="0" err="1" smtClean="0"/>
                <a:t>Scherrer</a:t>
              </a:r>
              <a:r>
                <a:rPr lang="en-US" sz="1600" i="1" dirty="0" smtClean="0"/>
                <a:t> Institute </a:t>
              </a:r>
              <a:r>
                <a:rPr lang="de-DE" sz="1600" i="1" dirty="0" smtClean="0"/>
                <a:t>(PSI) in Switzerland. </a:t>
              </a:r>
              <a:endParaRPr lang="en-GB" sz="1600" i="1" dirty="0"/>
            </a:p>
          </p:txBody>
        </p:sp>
        <p:pic>
          <p:nvPicPr>
            <p:cNvPr id="8" name="Picture 1" descr="C:\Users\bravin\Desktop\ProtonTherapy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6377" y="3264407"/>
              <a:ext cx="3573283" cy="2739517"/>
            </a:xfrm>
            <a:prstGeom prst="rect">
              <a:avLst/>
            </a:prstGeom>
            <a:noFill/>
          </p:spPr>
        </p:pic>
      </p:grpSp>
      <p:grpSp>
        <p:nvGrpSpPr>
          <p:cNvPr id="14" name="Group 13"/>
          <p:cNvGrpSpPr/>
          <p:nvPr/>
        </p:nvGrpSpPr>
        <p:grpSpPr>
          <a:xfrm>
            <a:off x="4749092" y="0"/>
            <a:ext cx="4053532" cy="3169539"/>
            <a:chOff x="4749092" y="0"/>
            <a:chExt cx="4053532" cy="3169539"/>
          </a:xfrm>
        </p:grpSpPr>
        <p:pic>
          <p:nvPicPr>
            <p:cNvPr id="3074" name="Picture 2" descr="C:\Users\bravin\Desktop\en_c_05_01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9092" y="0"/>
              <a:ext cx="3968187" cy="2849880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4968240" y="2830985"/>
              <a:ext cx="38343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i="1" dirty="0" smtClean="0"/>
                <a:t>Nagoya </a:t>
              </a:r>
              <a:r>
                <a:rPr lang="en-US" sz="1600" i="1" dirty="0" smtClean="0"/>
                <a:t>proton therapy center, Japan</a:t>
              </a:r>
              <a:endParaRPr lang="en-GB" sz="1600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13179" y="3577908"/>
            <a:ext cx="3123882" cy="2365311"/>
            <a:chOff x="686118" y="667068"/>
            <a:chExt cx="3123882" cy="2365311"/>
          </a:xfrm>
        </p:grpSpPr>
        <p:pic>
          <p:nvPicPr>
            <p:cNvPr id="172033" name="Picture 1" descr="C:\Users\bravin\Desktop\imgre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118" y="667068"/>
              <a:ext cx="3123882" cy="2078801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716280" y="2693825"/>
              <a:ext cx="2316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i="1" dirty="0" smtClean="0"/>
                <a:t>CNAO Center, </a:t>
              </a:r>
              <a:r>
                <a:rPr lang="en-US" sz="1600" i="1" dirty="0" smtClean="0"/>
                <a:t>Pavia</a:t>
              </a:r>
              <a:endParaRPr lang="en-GB" sz="16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computerized tomography (</a:t>
            </a:r>
            <a:r>
              <a:rPr lang="en-US" dirty="0" err="1" smtClean="0"/>
              <a:t>pCT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19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" y="747326"/>
            <a:ext cx="8412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Statements (to be further proved) that </a:t>
            </a:r>
            <a:r>
              <a:rPr lang="en-US" dirty="0" err="1" smtClean="0"/>
              <a:t>pCT</a:t>
            </a:r>
            <a:r>
              <a:rPr lang="en-US" dirty="0" smtClean="0"/>
              <a:t> can reduce the dose delivered for one image </a:t>
            </a:r>
            <a:r>
              <a:rPr lang="en-US" dirty="0" err="1" smtClean="0"/>
              <a:t>vs</a:t>
            </a:r>
            <a:r>
              <a:rPr lang="en-US" dirty="0" smtClean="0"/>
              <a:t> X-rays 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b="1" dirty="0" smtClean="0"/>
              <a:t> Increase the precision of the therapy</a:t>
            </a:r>
            <a:r>
              <a:rPr lang="en-US" dirty="0" smtClean="0"/>
              <a:t>: proton therapy delivered </a:t>
            </a:r>
            <a:r>
              <a:rPr lang="en-US" b="1" dirty="0" smtClean="0"/>
              <a:t>without moving and repositioning the patient</a:t>
            </a:r>
            <a:r>
              <a:rPr lang="en-US" dirty="0" smtClean="0"/>
              <a:t>!</a:t>
            </a:r>
            <a:r>
              <a:rPr lang="en-GB" dirty="0" smtClean="0"/>
              <a:t> Gain up to </a:t>
            </a:r>
            <a:r>
              <a:rPr lang="en-GB" dirty="0" err="1" smtClean="0"/>
              <a:t>millimeters</a:t>
            </a:r>
            <a:r>
              <a:rPr lang="en-GB" dirty="0" smtClean="0"/>
              <a:t> in precision!</a:t>
            </a:r>
          </a:p>
          <a:p>
            <a:r>
              <a:rPr lang="en-US" dirty="0" smtClean="0"/>
              <a:t>   ---&gt; smaller irradiated target</a:t>
            </a:r>
          </a:p>
          <a:p>
            <a:r>
              <a:rPr lang="en-US" dirty="0" smtClean="0"/>
              <a:t>   ---&gt; higher doses can be delivered </a:t>
            </a:r>
          </a:p>
          <a:p>
            <a:r>
              <a:rPr lang="en-US" dirty="0" smtClean="0"/>
              <a:t>   -</a:t>
            </a:r>
            <a:r>
              <a:rPr lang="en-US" dirty="0" smtClean="0">
                <a:sym typeface="Wingdings" pitchFamily="2" charset="2"/>
              </a:rPr>
              <a:t>---&gt;better tumor control</a:t>
            </a:r>
            <a:endParaRPr lang="en-GB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755"/>
          <a:stretch>
            <a:fillRect/>
          </a:stretch>
        </p:blipFill>
        <p:spPr bwMode="auto">
          <a:xfrm>
            <a:off x="914399" y="3048000"/>
            <a:ext cx="7267925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/>
              <a:t>The accelerator tree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4272" y="6590118"/>
            <a:ext cx="521528" cy="130722"/>
          </a:xfrm>
        </p:spPr>
        <p:txBody>
          <a:bodyPr/>
          <a:lstStyle/>
          <a:p>
            <a:r>
              <a:rPr lang="fr-FR" sz="1200" dirty="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2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46064" y="1712976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6" y="609600"/>
            <a:ext cx="880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Particle accelerators </a:t>
            </a:r>
            <a:r>
              <a:rPr lang="en-US" dirty="0" smtClean="0"/>
              <a:t>have a </a:t>
            </a:r>
            <a:r>
              <a:rPr lang="en-US" b="1" dirty="0" smtClean="0"/>
              <a:t>large impact on society</a:t>
            </a:r>
            <a:r>
              <a:rPr lang="en-US" dirty="0" smtClean="0"/>
              <a:t>: the most directly impacting the people life are the </a:t>
            </a:r>
            <a:r>
              <a:rPr lang="en-US" b="1" dirty="0" smtClean="0"/>
              <a:t>diagnosis</a:t>
            </a:r>
            <a:r>
              <a:rPr lang="en-US" dirty="0" smtClean="0"/>
              <a:t> of various diseases </a:t>
            </a:r>
            <a:r>
              <a:rPr lang="en-US" b="1" dirty="0" smtClean="0"/>
              <a:t>and radiation therapy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z="120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20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4052266" cy="43434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29204" y="1911845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7" y="609600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accelerators have a large impact on society: the most directly impacting the people life are the diagnosis of various diseases and radiation therapy</a:t>
            </a:r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749300" y="1120140"/>
            <a:ext cx="3258820" cy="195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therapy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21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456" y="890016"/>
            <a:ext cx="8473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Neutrons</a:t>
            </a:r>
            <a:r>
              <a:rPr lang="en-US" dirty="0" smtClean="0">
                <a:ea typeface="ＭＳ Ｐゴシック" pitchFamily="34" charset="-128"/>
              </a:rPr>
              <a:t> can be produced in a cyclotron </a:t>
            </a:r>
            <a:r>
              <a:rPr lang="en-US" b="1" dirty="0" smtClean="0">
                <a:ea typeface="ＭＳ Ｐゴシック" pitchFamily="34" charset="-128"/>
              </a:rPr>
              <a:t>by accelerating deuterons or protons </a:t>
            </a:r>
            <a:r>
              <a:rPr lang="en-US" dirty="0" smtClean="0">
                <a:ea typeface="ＭＳ Ｐゴシック" pitchFamily="34" charset="-128"/>
              </a:rPr>
              <a:t>and impinging them on a beryllium target. 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Protons or deuterons must be accelerated to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≥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50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MeV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to produce neutron beams with penetration comparable to megavoltage x-rays. Neutrons are high LET therapy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65632" y="2017776"/>
            <a:ext cx="5157216" cy="1237488"/>
            <a:chOff x="682752" y="3749040"/>
            <a:chExt cx="5577840" cy="1627632"/>
          </a:xfrm>
        </p:grpSpPr>
        <p:sp>
          <p:nvSpPr>
            <p:cNvPr id="22" name="Oval 21"/>
            <p:cNvSpPr/>
            <p:nvPr/>
          </p:nvSpPr>
          <p:spPr>
            <a:xfrm>
              <a:off x="682752" y="3767328"/>
              <a:ext cx="1121664" cy="9875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09472" y="3901440"/>
              <a:ext cx="329184" cy="341376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42416" y="4297680"/>
              <a:ext cx="371856" cy="34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584704" y="3767328"/>
              <a:ext cx="1085088" cy="102412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 smtClean="0">
                  <a:solidFill>
                    <a:schemeClr val="tx1"/>
                  </a:solidFill>
                </a:rPr>
                <a:t>9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dirty="0" smtClean="0">
                  <a:solidFill>
                    <a:schemeClr val="tx1"/>
                  </a:solidFill>
                </a:rPr>
                <a:t>Be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578096" y="3749040"/>
              <a:ext cx="1085088" cy="10241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aseline="30000" dirty="0" smtClean="0">
                  <a:solidFill>
                    <a:schemeClr val="tx1"/>
                  </a:solidFill>
                </a:rPr>
                <a:t>10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5</a:t>
              </a:r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888736" y="4084320"/>
              <a:ext cx="371856" cy="3413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486400" y="4649216"/>
              <a:ext cx="770128" cy="727456"/>
            </a:xfrm>
            <a:custGeom>
              <a:avLst/>
              <a:gdLst>
                <a:gd name="connsiteX0" fmla="*/ 0 w 770128"/>
                <a:gd name="connsiteY0" fmla="*/ 56896 h 727456"/>
                <a:gd name="connsiteX1" fmla="*/ 182880 w 770128"/>
                <a:gd name="connsiteY1" fmla="*/ 56896 h 727456"/>
                <a:gd name="connsiteX2" fmla="*/ 341376 w 770128"/>
                <a:gd name="connsiteY2" fmla="*/ 44704 h 727456"/>
                <a:gd name="connsiteX3" fmla="*/ 256032 w 770128"/>
                <a:gd name="connsiteY3" fmla="*/ 325120 h 727456"/>
                <a:gd name="connsiteX4" fmla="*/ 536448 w 770128"/>
                <a:gd name="connsiteY4" fmla="*/ 264160 h 727456"/>
                <a:gd name="connsiteX5" fmla="*/ 499872 w 770128"/>
                <a:gd name="connsiteY5" fmla="*/ 508000 h 727456"/>
                <a:gd name="connsiteX6" fmla="*/ 731520 w 770128"/>
                <a:gd name="connsiteY6" fmla="*/ 434848 h 727456"/>
                <a:gd name="connsiteX7" fmla="*/ 731520 w 770128"/>
                <a:gd name="connsiteY7" fmla="*/ 678688 h 727456"/>
                <a:gd name="connsiteX8" fmla="*/ 719328 w 770128"/>
                <a:gd name="connsiteY8" fmla="*/ 727456 h 72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128" h="727456">
                  <a:moveTo>
                    <a:pt x="0" y="56896"/>
                  </a:moveTo>
                  <a:cubicBezTo>
                    <a:pt x="62992" y="57912"/>
                    <a:pt x="125984" y="58928"/>
                    <a:pt x="182880" y="56896"/>
                  </a:cubicBezTo>
                  <a:cubicBezTo>
                    <a:pt x="239776" y="54864"/>
                    <a:pt x="329184" y="0"/>
                    <a:pt x="341376" y="44704"/>
                  </a:cubicBezTo>
                  <a:cubicBezTo>
                    <a:pt x="353568" y="89408"/>
                    <a:pt x="223520" y="288544"/>
                    <a:pt x="256032" y="325120"/>
                  </a:cubicBezTo>
                  <a:cubicBezTo>
                    <a:pt x="288544" y="361696"/>
                    <a:pt x="495808" y="233680"/>
                    <a:pt x="536448" y="264160"/>
                  </a:cubicBezTo>
                  <a:cubicBezTo>
                    <a:pt x="577088" y="294640"/>
                    <a:pt x="467360" y="479552"/>
                    <a:pt x="499872" y="508000"/>
                  </a:cubicBezTo>
                  <a:cubicBezTo>
                    <a:pt x="532384" y="536448"/>
                    <a:pt x="692912" y="406400"/>
                    <a:pt x="731520" y="434848"/>
                  </a:cubicBezTo>
                  <a:cubicBezTo>
                    <a:pt x="770128" y="463296"/>
                    <a:pt x="733552" y="629920"/>
                    <a:pt x="731520" y="678688"/>
                  </a:cubicBezTo>
                  <a:cubicBezTo>
                    <a:pt x="729488" y="727456"/>
                    <a:pt x="724408" y="727456"/>
                    <a:pt x="719328" y="727456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1950720" y="4035552"/>
              <a:ext cx="475488" cy="40233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3834384" y="4066032"/>
              <a:ext cx="475488" cy="40233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7240" y="4945856"/>
            <a:ext cx="740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a typeface="ＭＳ Ｐゴシック" pitchFamily="34" charset="-128"/>
              </a:rPr>
              <a:t>Why neutrons? Effective on some </a:t>
            </a:r>
            <a:r>
              <a:rPr lang="en-US" b="1" dirty="0" err="1" smtClean="0">
                <a:ea typeface="ＭＳ Ｐゴシック" pitchFamily="34" charset="-128"/>
              </a:rPr>
              <a:t>radioresistant</a:t>
            </a:r>
            <a:r>
              <a:rPr lang="en-US" b="1" dirty="0" smtClean="0">
                <a:ea typeface="ＭＳ Ｐゴシック" pitchFamily="34" charset="-128"/>
              </a:rPr>
              <a:t> tumors, hypoxic (dose deposition by neutron less influenced by Oxygen presence)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56455" y="5957054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a typeface="ＭＳ Ｐゴシック" pitchFamily="34" charset="-128"/>
              </a:rPr>
              <a:t>Prescription for limited number of tumors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72200" y="2407920"/>
            <a:ext cx="899160" cy="30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208520" y="1981200"/>
            <a:ext cx="1554480" cy="9296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body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Boron neutron capture therapy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22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678880" y="586561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Credits: http://jittdl.physics.iupui.edu</a:t>
            </a:r>
            <a:endParaRPr lang="en-GB" i="1" dirty="0"/>
          </a:p>
        </p:txBody>
      </p:sp>
      <p:pic>
        <p:nvPicPr>
          <p:cNvPr id="78850" name="Picture 2" descr="C:\Users\bravin\Desktop\BNCTcellki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766" y="2493264"/>
            <a:ext cx="4858084" cy="3250630"/>
          </a:xfrm>
          <a:prstGeom prst="rect">
            <a:avLst/>
          </a:prstGeom>
          <a:noFill/>
        </p:spPr>
      </p:pic>
      <p:sp>
        <p:nvSpPr>
          <p:cNvPr id="49" name="Rectangle 48"/>
          <p:cNvSpPr/>
          <p:nvPr/>
        </p:nvSpPr>
        <p:spPr>
          <a:xfrm>
            <a:off x="286511" y="737676"/>
            <a:ext cx="85819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</a:rPr>
              <a:t>Patients are given an intravenous injection of </a:t>
            </a:r>
            <a:r>
              <a:rPr lang="en-US" b="1" dirty="0" smtClean="0">
                <a:latin typeface="Arial" charset="0"/>
                <a:ea typeface="ＭＳ Ｐゴシック" pitchFamily="34" charset="-128"/>
              </a:rPr>
              <a:t>a </a:t>
            </a:r>
            <a:r>
              <a:rPr lang="en-US" b="1" baseline="30000" dirty="0" smtClean="0">
                <a:latin typeface="Arial" charset="0"/>
                <a:ea typeface="ＭＳ Ｐゴシック" pitchFamily="34" charset="-128"/>
              </a:rPr>
              <a:t>10</a:t>
            </a:r>
            <a:r>
              <a:rPr lang="en-US" b="1" dirty="0" smtClean="0">
                <a:latin typeface="Arial" charset="0"/>
                <a:ea typeface="ＭＳ Ｐゴシック" pitchFamily="34" charset="-128"/>
              </a:rPr>
              <a:t>B tagged chemical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that preferentially binds to tumor cells.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 smtClean="0"/>
              <a:t>Irradiation of the target </a:t>
            </a:r>
            <a:r>
              <a:rPr lang="en-US" b="1" dirty="0" smtClean="0"/>
              <a:t>by thermal – epithermal neutrons </a:t>
            </a:r>
            <a:r>
              <a:rPr lang="en-US" dirty="0" smtClean="0"/>
              <a:t>(0.004-10 keV). </a:t>
            </a:r>
          </a:p>
          <a:p>
            <a:r>
              <a:rPr lang="el-GR" b="1" dirty="0" smtClean="0"/>
              <a:t>α</a:t>
            </a:r>
            <a:r>
              <a:rPr lang="en-US" b="1" dirty="0" smtClean="0"/>
              <a:t> and Li</a:t>
            </a:r>
            <a:r>
              <a:rPr lang="en-US" b="1" baseline="30000" dirty="0" smtClean="0"/>
              <a:t>+</a:t>
            </a:r>
            <a:r>
              <a:rPr lang="en-US" b="1" dirty="0" smtClean="0"/>
              <a:t> </a:t>
            </a:r>
            <a:r>
              <a:rPr lang="en-US" dirty="0" smtClean="0"/>
              <a:t>(slow, high LET) </a:t>
            </a:r>
            <a:r>
              <a:rPr lang="en-US" b="1" dirty="0" smtClean="0"/>
              <a:t>create the damage to the DNA.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based neutron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23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973981"/>
            <a:ext cx="889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All BNCT clinical trials have used </a:t>
            </a:r>
            <a:r>
              <a:rPr lang="en-US" b="1" u="sng" dirty="0" smtClean="0"/>
              <a:t>fission reactor neutron sources</a:t>
            </a:r>
          </a:p>
          <a:p>
            <a:endParaRPr lang="en-US" b="1" dirty="0" smtClean="0"/>
          </a:p>
          <a:p>
            <a:r>
              <a:rPr lang="en-US" dirty="0" smtClean="0"/>
              <a:t>Several </a:t>
            </a:r>
            <a:r>
              <a:rPr lang="en-US" b="1" dirty="0" smtClean="0"/>
              <a:t>accelerator based neutron sources are under development </a:t>
            </a:r>
          </a:p>
          <a:p>
            <a:endParaRPr lang="en-US" dirty="0" smtClean="0"/>
          </a:p>
          <a:p>
            <a:r>
              <a:rPr lang="en-US" dirty="0" smtClean="0"/>
              <a:t>          - More compact and less expensive </a:t>
            </a:r>
          </a:p>
          <a:p>
            <a:r>
              <a:rPr lang="en-US" dirty="0" smtClean="0"/>
              <a:t>          - Better perceived by society </a:t>
            </a:r>
          </a:p>
          <a:p>
            <a:r>
              <a:rPr lang="en-US" dirty="0" smtClean="0"/>
              <a:t>           </a:t>
            </a:r>
          </a:p>
          <a:p>
            <a:r>
              <a:rPr lang="en-US" dirty="0" smtClean="0"/>
              <a:t>Cons:</a:t>
            </a:r>
          </a:p>
          <a:p>
            <a:r>
              <a:rPr lang="en-US" dirty="0" smtClean="0"/>
              <a:t>           - Smaller fluxed than reactor </a:t>
            </a:r>
          </a:p>
          <a:p>
            <a:endParaRPr lang="en-US" dirty="0" smtClean="0"/>
          </a:p>
          <a:p>
            <a:r>
              <a:rPr lang="en-US" b="1" dirty="0" smtClean="0"/>
              <a:t>First for clinical accelerator-based BNCT</a:t>
            </a:r>
            <a:r>
              <a:rPr lang="en-US" dirty="0" smtClean="0"/>
              <a:t>: Sumitomo Heavy Industries, approved by Japanese Ministry of Health, </a:t>
            </a:r>
            <a:r>
              <a:rPr lang="en-US" dirty="0" err="1" smtClean="0"/>
              <a:t>Labour</a:t>
            </a:r>
            <a:r>
              <a:rPr lang="en-US" dirty="0" smtClean="0"/>
              <a:t>, and Welfare (8 </a:t>
            </a:r>
            <a:r>
              <a:rPr lang="en-US" dirty="0" err="1" smtClean="0"/>
              <a:t>MeV</a:t>
            </a:r>
            <a:r>
              <a:rPr lang="en-US" dirty="0" smtClean="0"/>
              <a:t>, 10 </a:t>
            </a:r>
            <a:r>
              <a:rPr lang="en-US" dirty="0" err="1" smtClean="0"/>
              <a:t>mA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system)</a:t>
            </a:r>
          </a:p>
        </p:txBody>
      </p:sp>
      <p:sp>
        <p:nvSpPr>
          <p:cNvPr id="6" name="Rectangle 5"/>
          <p:cNvSpPr/>
          <p:nvPr/>
        </p:nvSpPr>
        <p:spPr>
          <a:xfrm>
            <a:off x="975360" y="6367195"/>
            <a:ext cx="6736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Barth et al. Radiation Oncology 2012, 7:146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z="120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24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4052266" cy="43434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29204" y="1911845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7" y="609600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accelerators have a large impact on society: the most directly impacting the people life are the diagnosis of various diseases and radiation therapy</a:t>
            </a:r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4742180" y="4907280"/>
            <a:ext cx="2908300" cy="17195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Cyclotrons for isotope production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l Title of Presentation l Date of Presentation l Author</a:t>
            </a:r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25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9409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Radiopharmaceuticals are radioisotopes</a:t>
            </a:r>
            <a:r>
              <a:rPr lang="en-US" dirty="0" smtClean="0"/>
              <a:t> (</a:t>
            </a:r>
            <a:r>
              <a:rPr lang="en-US" dirty="0" smtClean="0">
                <a:hlinkClick r:id="rId2" tooltip="Gamma ray"/>
              </a:rPr>
              <a:t>gamma ray</a:t>
            </a:r>
            <a:r>
              <a:rPr lang="en-US" dirty="0" smtClean="0"/>
              <a:t>(s) and/or </a:t>
            </a:r>
            <a:r>
              <a:rPr lang="en-US" dirty="0" smtClean="0">
                <a:hlinkClick r:id="rId3" tooltip="Alpha particle"/>
              </a:rPr>
              <a:t>alpha</a:t>
            </a:r>
            <a:r>
              <a:rPr lang="en-US" dirty="0" smtClean="0"/>
              <a:t> or </a:t>
            </a:r>
            <a:r>
              <a:rPr lang="en-US" dirty="0" smtClean="0">
                <a:hlinkClick r:id="rId4" tooltip="Beta particle"/>
              </a:rPr>
              <a:t>beta particles</a:t>
            </a:r>
            <a:r>
              <a:rPr lang="en-US" dirty="0" smtClean="0"/>
              <a:t> emitters) used mainly in diagnostics</a:t>
            </a:r>
          </a:p>
          <a:p>
            <a:endParaRPr lang="en-US" dirty="0" smtClean="0"/>
          </a:p>
          <a:p>
            <a:r>
              <a:rPr lang="en-US" dirty="0" smtClean="0"/>
              <a:t>Use:</a:t>
            </a:r>
          </a:p>
          <a:p>
            <a:r>
              <a:rPr lang="en-US" b="1" dirty="0" smtClean="0"/>
              <a:t>SPECT</a:t>
            </a:r>
            <a:r>
              <a:rPr lang="en-US" dirty="0" smtClean="0"/>
              <a:t> (Single Photon Emission Computed Tomography)</a:t>
            </a:r>
          </a:p>
          <a:p>
            <a:r>
              <a:rPr lang="en-US" b="1" dirty="0" smtClean="0"/>
              <a:t>PET</a:t>
            </a:r>
            <a:r>
              <a:rPr lang="en-US" dirty="0" smtClean="0"/>
              <a:t> (Positron Emission Tomography)</a:t>
            </a:r>
          </a:p>
          <a:p>
            <a:endParaRPr lang="en-US" dirty="0" smtClean="0"/>
          </a:p>
          <a:p>
            <a:r>
              <a:rPr lang="en-US" dirty="0" smtClean="0"/>
              <a:t>Two largely produced/used radiopharmaceuticals (&gt;90 %) are:</a:t>
            </a:r>
          </a:p>
          <a:p>
            <a:r>
              <a:rPr lang="en-US" dirty="0" smtClean="0"/>
              <a:t> </a:t>
            </a:r>
            <a:r>
              <a:rPr lang="en-US" baseline="30000" dirty="0" smtClean="0"/>
              <a:t>18</a:t>
            </a:r>
            <a:r>
              <a:rPr lang="en-US" dirty="0" smtClean="0"/>
              <a:t>F    </a:t>
            </a:r>
            <a:r>
              <a:rPr lang="en-US" dirty="0" smtClean="0">
                <a:hlinkClick r:id="rId5" tooltip="Positron"/>
              </a:rPr>
              <a:t>positron</a:t>
            </a:r>
            <a:r>
              <a:rPr lang="en-US" dirty="0" smtClean="0"/>
              <a:t> emitter with a half life of 109 minutes, produced from 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</a:p>
          <a:p>
            <a:r>
              <a:rPr lang="en-US" baseline="30000" dirty="0" smtClean="0"/>
              <a:t>99m</a:t>
            </a:r>
            <a:r>
              <a:rPr lang="en-US" dirty="0" smtClean="0"/>
              <a:t>Tc </a:t>
            </a:r>
            <a:r>
              <a:rPr lang="en-GB" dirty="0" smtClean="0"/>
              <a:t> </a:t>
            </a:r>
            <a:r>
              <a:rPr lang="en-GB" dirty="0" smtClean="0">
                <a:hlinkClick r:id="rId2" tooltip="Gamma ray"/>
              </a:rPr>
              <a:t>gamma</a:t>
            </a:r>
            <a:r>
              <a:rPr lang="en-GB" dirty="0" smtClean="0"/>
              <a:t> emitter, </a:t>
            </a:r>
            <a:r>
              <a:rPr lang="en-US" dirty="0" smtClean="0"/>
              <a:t>with a half-life of only 6 hours</a:t>
            </a:r>
          </a:p>
          <a:p>
            <a:endParaRPr lang="en-US" dirty="0" smtClean="0"/>
          </a:p>
          <a:p>
            <a:r>
              <a:rPr lang="en-US" dirty="0" smtClean="0"/>
              <a:t>World leader: IBA – </a:t>
            </a:r>
            <a:r>
              <a:rPr lang="en-US" dirty="0" err="1" smtClean="0"/>
              <a:t>radiopharma</a:t>
            </a:r>
            <a:r>
              <a:rPr lang="en-US" dirty="0" smtClean="0"/>
              <a:t> </a:t>
            </a:r>
          </a:p>
          <a:p>
            <a:endParaRPr lang="en-GB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091" y="4720568"/>
            <a:ext cx="4472749" cy="193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1" name="Picture 1" descr="C:\Users\bravin\Desktop\cyclone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7638" y="3681095"/>
            <a:ext cx="2032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z="120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26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4052266" cy="43434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29204" y="1911845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7" y="609600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accelerators have a large impact on society: the most directly impacting the people life are the diagnosis of various diseases and radiation therapy</a:t>
            </a:r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4559300" y="3048000"/>
            <a:ext cx="4584700" cy="19024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sources with </a:t>
            </a:r>
            <a:r>
              <a:rPr lang="en-US" dirty="0" err="1" smtClean="0"/>
              <a:t>BioMedical</a:t>
            </a:r>
            <a:r>
              <a:rPr lang="en-US" dirty="0" smtClean="0"/>
              <a:t> programs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C:\Users\bravin\Desktop\MASR-2012\presentation-MASR-2015\future masr\ESRF\ESR072h_ID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8720" y="2742392"/>
            <a:ext cx="4069080" cy="25361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53936" y="5295900"/>
            <a:ext cx="323723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ID17 </a:t>
            </a:r>
            <a:r>
              <a:rPr lang="en-US" sz="2000" dirty="0" err="1" smtClean="0">
                <a:solidFill>
                  <a:srgbClr val="C00000"/>
                </a:solidFill>
              </a:rPr>
              <a:t>BioMedical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beamline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@ESRF Grenoble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977921" name="Picture 1" descr="C:\Users\bravin\Desktop\img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563880"/>
            <a:ext cx="4876800" cy="161724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52328" y="2125980"/>
            <a:ext cx="33887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SYRMEP @ </a:t>
            </a:r>
            <a:r>
              <a:rPr lang="en-US" sz="2000" dirty="0" err="1" smtClean="0">
                <a:solidFill>
                  <a:srgbClr val="C00000"/>
                </a:solidFill>
              </a:rPr>
              <a:t>Elettra</a:t>
            </a:r>
            <a:r>
              <a:rPr lang="en-US" sz="2000" dirty="0" smtClean="0">
                <a:solidFill>
                  <a:srgbClr val="C00000"/>
                </a:solidFill>
              </a:rPr>
              <a:t>, Trieste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194561" name="Picture 1" descr="C:\Users\bravin\Desktop\p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512" y="2633028"/>
            <a:ext cx="2924176" cy="1562100"/>
          </a:xfrm>
          <a:prstGeom prst="rect">
            <a:avLst/>
          </a:prstGeom>
          <a:noFill/>
        </p:spPr>
      </p:pic>
      <p:pic>
        <p:nvPicPr>
          <p:cNvPr id="194562" name="Picture 2" descr="C:\Users\bravin\Desktop\imgres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5725" y="798513"/>
            <a:ext cx="3676650" cy="1238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1960" y="2095500"/>
            <a:ext cx="33887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Spring 8- Japan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" y="4244340"/>
            <a:ext cx="33887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TOMCAT @PSI </a:t>
            </a:r>
            <a:r>
              <a:rPr lang="en-US" sz="2000" dirty="0" err="1" smtClean="0">
                <a:solidFill>
                  <a:srgbClr val="C00000"/>
                </a:solidFill>
              </a:rPr>
              <a:t>Villigen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4" name="Picture 1" descr="C:\Users\bravin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916805"/>
            <a:ext cx="3552826" cy="12858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6680" y="6240780"/>
            <a:ext cx="4206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IMBL @ Australian L.S. Melbourne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nummernplatzhalter 19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CD12536F-704C-7440-B2D7-D1A9381F6C2B}" type="slidenum">
              <a:rPr lang="de-DE">
                <a:solidFill>
                  <a:schemeClr val="tx1"/>
                </a:solidFill>
              </a:rPr>
              <a:pPr/>
              <a:t>28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477634" name="Rectangle 2"/>
          <p:cNvSpPr>
            <a:spLocks noChangeArrowheads="1"/>
          </p:cNvSpPr>
          <p:nvPr/>
        </p:nvSpPr>
        <p:spPr bwMode="auto">
          <a:xfrm>
            <a:off x="10316" y="2546043"/>
            <a:ext cx="1774846" cy="52322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 b="1" dirty="0" smtClean="0"/>
              <a:t>Iron  accumulation</a:t>
            </a:r>
          </a:p>
          <a:p>
            <a:pPr algn="ctr"/>
            <a:r>
              <a:rPr lang="en-US" sz="1400" b="1" dirty="0" smtClean="0"/>
              <a:t>in neurons</a:t>
            </a:r>
            <a:endParaRPr lang="en-US" sz="1400" b="1" dirty="0"/>
          </a:p>
        </p:txBody>
      </p:sp>
      <p:sp>
        <p:nvSpPr>
          <p:cNvPr id="1477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Synchrotron imaging over </a:t>
            </a:r>
            <a:r>
              <a:rPr lang="en-US" dirty="0">
                <a:latin typeface="Arial" charset="0"/>
                <a:ea typeface="ＭＳ Ｐゴシック" charset="0"/>
              </a:rPr>
              <a:t>four length scales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9875" y="5829308"/>
            <a:ext cx="8593138" cy="371476"/>
            <a:chOff x="170" y="3672"/>
            <a:chExt cx="5413" cy="234"/>
          </a:xfrm>
        </p:grpSpPr>
        <p:sp>
          <p:nvSpPr>
            <p:cNvPr id="1477637" name="Rectangle 5"/>
            <p:cNvSpPr>
              <a:spLocks noChangeArrowheads="1"/>
            </p:cNvSpPr>
            <p:nvPr/>
          </p:nvSpPr>
          <p:spPr bwMode="auto">
            <a:xfrm>
              <a:off x="2630" y="3672"/>
              <a:ext cx="82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10 microns</a:t>
              </a:r>
            </a:p>
          </p:txBody>
        </p:sp>
        <p:sp>
          <p:nvSpPr>
            <p:cNvPr id="1477638" name="Rectangle 6"/>
            <p:cNvSpPr>
              <a:spLocks noChangeArrowheads="1"/>
            </p:cNvSpPr>
            <p:nvPr/>
          </p:nvSpPr>
          <p:spPr bwMode="auto">
            <a:xfrm>
              <a:off x="1324" y="3672"/>
              <a:ext cx="67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1 micron</a:t>
              </a:r>
            </a:p>
          </p:txBody>
        </p:sp>
        <p:sp>
          <p:nvSpPr>
            <p:cNvPr id="1477639" name="Rectangle 7"/>
            <p:cNvSpPr>
              <a:spLocks noChangeArrowheads="1"/>
            </p:cNvSpPr>
            <p:nvPr/>
          </p:nvSpPr>
          <p:spPr bwMode="auto">
            <a:xfrm>
              <a:off x="170" y="3672"/>
              <a:ext cx="87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 dirty="0" smtClean="0"/>
                <a:t>0.01 </a:t>
              </a:r>
              <a:r>
                <a:rPr lang="en-US" sz="1800" dirty="0"/>
                <a:t>micron</a:t>
              </a:r>
            </a:p>
          </p:txBody>
        </p:sp>
        <p:sp>
          <p:nvSpPr>
            <p:cNvPr id="1477640" name="Rectangle 8"/>
            <p:cNvSpPr>
              <a:spLocks noChangeArrowheads="1"/>
            </p:cNvSpPr>
            <p:nvPr/>
          </p:nvSpPr>
          <p:spPr bwMode="auto">
            <a:xfrm>
              <a:off x="4677" y="3672"/>
              <a:ext cx="90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100 microns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7175" y="6116646"/>
            <a:ext cx="8626475" cy="404813"/>
            <a:chOff x="162" y="3853"/>
            <a:chExt cx="5434" cy="255"/>
          </a:xfrm>
        </p:grpSpPr>
        <p:sp>
          <p:nvSpPr>
            <p:cNvPr id="1477642" name="Rectangle 10"/>
            <p:cNvSpPr>
              <a:spLocks noChangeArrowheads="1"/>
            </p:cNvSpPr>
            <p:nvPr/>
          </p:nvSpPr>
          <p:spPr bwMode="auto">
            <a:xfrm>
              <a:off x="175" y="3865"/>
              <a:ext cx="116" cy="233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00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77643" name="Rectangle 11"/>
            <p:cNvSpPr>
              <a:spLocks noChangeArrowheads="1"/>
            </p:cNvSpPr>
            <p:nvPr/>
          </p:nvSpPr>
          <p:spPr bwMode="auto">
            <a:xfrm>
              <a:off x="162" y="3853"/>
              <a:ext cx="40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cells</a:t>
              </a:r>
            </a:p>
          </p:txBody>
        </p:sp>
        <p:sp>
          <p:nvSpPr>
            <p:cNvPr id="1477644" name="Rectangle 12"/>
            <p:cNvSpPr>
              <a:spLocks noChangeArrowheads="1"/>
            </p:cNvSpPr>
            <p:nvPr/>
          </p:nvSpPr>
          <p:spPr bwMode="auto">
            <a:xfrm>
              <a:off x="2562" y="3874"/>
              <a:ext cx="99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small animals</a:t>
              </a:r>
            </a:p>
          </p:txBody>
        </p:sp>
        <p:sp>
          <p:nvSpPr>
            <p:cNvPr id="1477645" name="Rectangle 13"/>
            <p:cNvSpPr>
              <a:spLocks noChangeArrowheads="1"/>
            </p:cNvSpPr>
            <p:nvPr/>
          </p:nvSpPr>
          <p:spPr bwMode="auto">
            <a:xfrm>
              <a:off x="4965" y="3859"/>
              <a:ext cx="631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/>
                <a:t>humans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94444" y="2506028"/>
            <a:ext cx="2727399" cy="2255263"/>
            <a:chOff x="2315" y="825"/>
            <a:chExt cx="1709" cy="1376"/>
          </a:xfrm>
        </p:grpSpPr>
        <p:pic>
          <p:nvPicPr>
            <p:cNvPr id="1477647" name="Picture 15" descr="Rat_brain_P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" y="825"/>
              <a:ext cx="1613" cy="1049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7648" name="Text Box 16"/>
            <p:cNvSpPr txBox="1">
              <a:spLocks noChangeArrowheads="1"/>
            </p:cNvSpPr>
            <p:nvPr/>
          </p:nvSpPr>
          <p:spPr bwMode="auto">
            <a:xfrm>
              <a:off x="2315" y="1882"/>
              <a:ext cx="1709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400" b="0" i="1" dirty="0"/>
                <a:t>S. McDonald, </a:t>
              </a:r>
              <a:r>
                <a:rPr lang="en-US" sz="1400" b="0" i="1" dirty="0" smtClean="0"/>
                <a:t>et </a:t>
              </a:r>
              <a:r>
                <a:rPr lang="en-US" sz="1400" b="0" i="1" dirty="0"/>
                <a:t>al., JSR </a:t>
              </a:r>
              <a:r>
                <a:rPr lang="en-US" sz="1400" b="0" i="1" dirty="0" smtClean="0"/>
                <a:t>2009</a:t>
              </a:r>
            </a:p>
            <a:p>
              <a:r>
                <a:rPr lang="en-US" sz="1400" b="0" i="1" dirty="0" smtClean="0"/>
                <a:t>Talbot </a:t>
              </a:r>
              <a:r>
                <a:rPr lang="en-US" sz="1400" b="0" i="1" dirty="0" err="1"/>
                <a:t>interferometry</a:t>
              </a:r>
              <a:endParaRPr lang="en-US" sz="1400" b="0" i="1" dirty="0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 r="26569" b="43803"/>
          <a:stretch>
            <a:fillRect/>
          </a:stretch>
        </p:blipFill>
        <p:spPr bwMode="auto">
          <a:xfrm>
            <a:off x="137160" y="3200400"/>
            <a:ext cx="1752087" cy="97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-137160" y="4223791"/>
            <a:ext cx="2171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i="1" dirty="0" smtClean="0">
                <a:cs typeface="Arial" charset="0"/>
              </a:rPr>
              <a:t>Ortega et al . Mol </a:t>
            </a:r>
            <a:r>
              <a:rPr lang="en-GB" sz="1400" i="1" dirty="0" err="1" smtClean="0">
                <a:cs typeface="Arial" charset="0"/>
              </a:rPr>
              <a:t>Neurobiol</a:t>
            </a:r>
            <a:r>
              <a:rPr lang="en-GB" sz="1400" i="1" dirty="0" smtClean="0">
                <a:cs typeface="Arial" charset="0"/>
              </a:rPr>
              <a:t>. 2015 Apr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cs typeface="Arial" charset="0"/>
              </a:rPr>
              <a:t>nanofluo</a:t>
            </a:r>
            <a:endParaRPr lang="en-GB" sz="1400" i="1" dirty="0">
              <a:cs typeface="Arial" charset="0"/>
            </a:endParaRPr>
          </a:p>
        </p:txBody>
      </p:sp>
      <p:pic>
        <p:nvPicPr>
          <p:cNvPr id="33" name="Picture 2" descr="C:\Users\bravin\Desktop\press-releases-PNAS\PNAS_Mammo-press_italiana\ConventionalVsESRF.png"/>
          <p:cNvPicPr>
            <a:picLocks noChangeAspect="1" noChangeArrowheads="1"/>
          </p:cNvPicPr>
          <p:nvPr/>
        </p:nvPicPr>
        <p:blipFill>
          <a:blip r:embed="rId5" cstate="print"/>
          <a:srcRect l="53527" b="15530"/>
          <a:stretch>
            <a:fillRect/>
          </a:stretch>
        </p:blipFill>
        <p:spPr bwMode="auto">
          <a:xfrm>
            <a:off x="6546505" y="2415223"/>
            <a:ext cx="2597495" cy="273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257175" y="6147118"/>
            <a:ext cx="8682038" cy="400050"/>
            <a:chOff x="162" y="3853"/>
            <a:chExt cx="5469" cy="252"/>
          </a:xfrm>
        </p:grpSpPr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175" y="3875"/>
              <a:ext cx="5454" cy="213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00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62" y="3853"/>
              <a:ext cx="4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</a:rPr>
                <a:t>cells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2562" y="3874"/>
              <a:ext cx="105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</a:rPr>
                <a:t>small animals</a:t>
              </a: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4965" y="3859"/>
              <a:ext cx="6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</a:rPr>
                <a:t>humans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431280" y="5161895"/>
            <a:ext cx="2712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/>
              <a:t>Zhao, </a:t>
            </a:r>
            <a:r>
              <a:rPr lang="en-US" sz="1400" i="1" dirty="0" err="1" smtClean="0"/>
              <a:t>Brun</a:t>
            </a:r>
            <a:r>
              <a:rPr lang="en-US" sz="1400" i="1" dirty="0" smtClean="0"/>
              <a:t> et al. PNAS 2012</a:t>
            </a:r>
          </a:p>
          <a:p>
            <a:pPr algn="ctr"/>
            <a:r>
              <a:rPr lang="en-US" sz="1400" i="1" dirty="0" smtClean="0"/>
              <a:t>ABI phase contrast</a:t>
            </a:r>
            <a:endParaRPr lang="en-US" sz="1400" i="1" dirty="0"/>
          </a:p>
        </p:txBody>
      </p:sp>
      <p:sp>
        <p:nvSpPr>
          <p:cNvPr id="40" name="Rectangle 39"/>
          <p:cNvSpPr/>
          <p:nvPr/>
        </p:nvSpPr>
        <p:spPr>
          <a:xfrm>
            <a:off x="6842760" y="1931015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Full human breast </a:t>
            </a:r>
          </a:p>
        </p:txBody>
      </p:sp>
      <p:pic>
        <p:nvPicPr>
          <p:cNvPr id="41" name="Picture 40" descr="liver_pci-seg.png"/>
          <p:cNvPicPr/>
          <p:nvPr/>
        </p:nvPicPr>
        <p:blipFill>
          <a:blip r:embed="rId6" cstate="print"/>
          <a:srcRect l="68822" t="16015" r="1979" b="18030"/>
          <a:stretch>
            <a:fillRect/>
          </a:stretch>
        </p:blipFill>
        <p:spPr>
          <a:xfrm>
            <a:off x="1996440" y="2514600"/>
            <a:ext cx="1417320" cy="185928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67200" y="1976735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Rat brain imaging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22120" y="4506575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 smtClean="0"/>
              <a:t>Coan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Bravin</a:t>
            </a:r>
            <a:r>
              <a:rPr lang="en-US" sz="1400" i="1" dirty="0" smtClean="0"/>
              <a:t> et al. </a:t>
            </a:r>
          </a:p>
          <a:p>
            <a:pPr algn="ctr"/>
            <a:r>
              <a:rPr lang="en-US" sz="1400" i="1" dirty="0" smtClean="0"/>
              <a:t>PBI phase contrast</a:t>
            </a:r>
            <a:endParaRPr lang="en-US" sz="1400" i="1" dirty="0"/>
          </a:p>
        </p:txBody>
      </p:sp>
      <p:sp>
        <p:nvSpPr>
          <p:cNvPr id="44" name="Rectangle 43"/>
          <p:cNvSpPr/>
          <p:nvPr/>
        </p:nvSpPr>
        <p:spPr>
          <a:xfrm>
            <a:off x="1905000" y="1854815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Liver vascular network</a:t>
            </a:r>
          </a:p>
        </p:txBody>
      </p:sp>
    </p:spTree>
    <p:extLst>
      <p:ext uri="{BB962C8B-B14F-4D97-AF65-F5344CB8AC3E}">
        <p14:creationId xmlns:p14="http://schemas.microsoft.com/office/powerpoint/2010/main" xmlns="" val="19663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75475" y="6516688"/>
            <a:ext cx="2133600" cy="476250"/>
          </a:xfrm>
          <a:prstGeom prst="rect">
            <a:avLst/>
          </a:prstGeom>
        </p:spPr>
        <p:txBody>
          <a:bodyPr/>
          <a:lstStyle/>
          <a:p>
            <a:fld id="{65A8611A-EF77-4073-A83E-EF193094B184}" type="slidenum">
              <a:rPr lang="en-US">
                <a:solidFill>
                  <a:schemeClr val="tx1"/>
                </a:solidFill>
              </a:rPr>
              <a:pPr/>
              <a:t>29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78274" name="Picture 2" descr="Picture 005"/>
          <p:cNvPicPr>
            <a:picLocks noChangeAspect="1" noChangeArrowheads="1"/>
          </p:cNvPicPr>
          <p:nvPr/>
        </p:nvPicPr>
        <p:blipFill>
          <a:blip r:embed="rId3" cstate="print"/>
          <a:srcRect l="8563" t="28586" r="78682" b="40120"/>
          <a:stretch>
            <a:fillRect/>
          </a:stretch>
        </p:blipFill>
        <p:spPr bwMode="auto">
          <a:xfrm>
            <a:off x="3986213" y="1499870"/>
            <a:ext cx="1177925" cy="2166938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4538" y="4238625"/>
            <a:ext cx="3557587" cy="2003624"/>
            <a:chOff x="2154" y="2616"/>
            <a:chExt cx="3433" cy="1610"/>
          </a:xfrm>
        </p:grpSpPr>
        <p:pic>
          <p:nvPicPr>
            <p:cNvPr id="1078276" name="Picture 4" descr="samp3_pbi_7cm_26keV_RAW_1_cropped2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36000"/>
            </a:blip>
            <a:srcRect l="5200" t="2539" r="14848" b="7431"/>
            <a:stretch>
              <a:fillRect/>
            </a:stretch>
          </p:blipFill>
          <p:spPr bwMode="auto">
            <a:xfrm>
              <a:off x="2154" y="2616"/>
              <a:ext cx="3433" cy="15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78277" name="Text Box 5"/>
            <p:cNvSpPr txBox="1">
              <a:spLocks noChangeArrowheads="1"/>
            </p:cNvSpPr>
            <p:nvPr/>
          </p:nvSpPr>
          <p:spPr bwMode="auto">
            <a:xfrm>
              <a:off x="2768" y="3929"/>
              <a:ext cx="1813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endParaRPr lang="en-US" smtClean="0">
                <a:latin typeface="Arial"/>
              </a:endParaRPr>
            </a:p>
          </p:txBody>
        </p:sp>
      </p:grpSp>
      <p:sp>
        <p:nvSpPr>
          <p:cNvPr id="1078278" name="Rectangle 6"/>
          <p:cNvSpPr>
            <a:spLocks noChangeArrowheads="1"/>
          </p:cNvSpPr>
          <p:nvPr/>
        </p:nvSpPr>
        <p:spPr bwMode="auto">
          <a:xfrm>
            <a:off x="3997325" y="1701800"/>
            <a:ext cx="1079500" cy="55086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endParaRPr lang="en-GB" sz="2000" b="0" smtClean="0">
              <a:latin typeface="Arial"/>
            </a:endParaRPr>
          </a:p>
        </p:txBody>
      </p:sp>
      <p:sp>
        <p:nvSpPr>
          <p:cNvPr id="1078279" name="Text Box 7"/>
          <p:cNvSpPr txBox="1">
            <a:spLocks noChangeArrowheads="1"/>
          </p:cNvSpPr>
          <p:nvPr/>
        </p:nvSpPr>
        <p:spPr bwMode="auto">
          <a:xfrm>
            <a:off x="6034088" y="1946910"/>
            <a:ext cx="23174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/>
              </a:rPr>
              <a:t>25 </a:t>
            </a:r>
            <a:r>
              <a:rPr lang="en-US" sz="2000" b="1" dirty="0" err="1" smtClean="0">
                <a:latin typeface="Arial"/>
              </a:rPr>
              <a:t>keV</a:t>
            </a:r>
            <a:r>
              <a:rPr lang="en-US" sz="2000" b="1" dirty="0" smtClean="0">
                <a:latin typeface="Arial"/>
              </a:rPr>
              <a:t>, </a:t>
            </a:r>
          </a:p>
          <a:p>
            <a:pPr algn="ctr"/>
            <a:r>
              <a:rPr lang="en-US" sz="2000" b="1" dirty="0" smtClean="0">
                <a:latin typeface="Arial"/>
              </a:rPr>
              <a:t>8 </a:t>
            </a:r>
            <a:r>
              <a:rPr lang="en-US" sz="2000" b="1" dirty="0" smtClean="0">
                <a:latin typeface="Arial"/>
                <a:cs typeface="Arial" charset="0"/>
              </a:rPr>
              <a:t>µm pixel size</a:t>
            </a:r>
          </a:p>
        </p:txBody>
      </p:sp>
      <p:pic>
        <p:nvPicPr>
          <p:cNvPr id="1078281" name="Picture 9" descr="reslice_y_8bit_0510"/>
          <p:cNvPicPr>
            <a:picLocks noChangeAspect="1" noChangeArrowheads="1"/>
          </p:cNvPicPr>
          <p:nvPr/>
        </p:nvPicPr>
        <p:blipFill>
          <a:blip r:embed="rId5" cstate="print">
            <a:lum bright="30000" contrast="60000"/>
          </a:blip>
          <a:srcRect l="22598" t="18660" r="30962"/>
          <a:stretch>
            <a:fillRect/>
          </a:stretch>
        </p:blipFill>
        <p:spPr bwMode="auto">
          <a:xfrm>
            <a:off x="4978400" y="4259263"/>
            <a:ext cx="3463925" cy="2274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78283" name="Text Box 11"/>
          <p:cNvSpPr txBox="1">
            <a:spLocks noChangeArrowheads="1"/>
          </p:cNvSpPr>
          <p:nvPr/>
        </p:nvSpPr>
        <p:spPr bwMode="auto">
          <a:xfrm>
            <a:off x="1953895" y="3697288"/>
            <a:ext cx="1313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latin typeface="Arial"/>
              </a:rPr>
              <a:t>Projection</a:t>
            </a:r>
          </a:p>
        </p:txBody>
      </p:sp>
      <p:sp>
        <p:nvSpPr>
          <p:cNvPr id="1078284" name="Text Box 12"/>
          <p:cNvSpPr txBox="1">
            <a:spLocks noChangeArrowheads="1"/>
          </p:cNvSpPr>
          <p:nvPr/>
        </p:nvSpPr>
        <p:spPr bwMode="auto">
          <a:xfrm>
            <a:off x="6021298" y="3697288"/>
            <a:ext cx="1565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latin typeface="Arial"/>
              </a:rPr>
              <a:t>Tomography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gray">
          <a:xfrm>
            <a:off x="672566" y="120493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ABSORPTION BASED IMAGING ON NORMAL HUMAN CARTILAGE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0075" y="731520"/>
            <a:ext cx="682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power of phase contrast imaging (coherence of source):</a:t>
            </a:r>
          </a:p>
          <a:p>
            <a:pPr algn="ctr"/>
            <a:r>
              <a:rPr lang="en-US" b="1" dirty="0" smtClean="0"/>
              <a:t>See also </a:t>
            </a:r>
            <a:r>
              <a:rPr lang="en-US" b="1" dirty="0" err="1" smtClean="0"/>
              <a:t>C.Jacobsen’s</a:t>
            </a:r>
            <a:r>
              <a:rPr lang="en-US" b="1" dirty="0" smtClean="0"/>
              <a:t> talk, yesterday </a:t>
            </a:r>
            <a:endParaRPr lang="en-GB" b="1" dirty="0"/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5875" y="6392863"/>
            <a:ext cx="383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0" i="1" dirty="0" err="1" smtClean="0">
                <a:latin typeface="Arial"/>
              </a:rPr>
              <a:t>Coan</a:t>
            </a:r>
            <a:r>
              <a:rPr lang="en-US" sz="1800" b="0" i="1" dirty="0" smtClean="0">
                <a:latin typeface="Arial"/>
              </a:rPr>
              <a:t> et al. </a:t>
            </a:r>
            <a:r>
              <a:rPr lang="en-US" sz="1800" b="0" dirty="0" smtClean="0">
                <a:latin typeface="Arial"/>
              </a:rPr>
              <a:t>Inv. Radiology 2010</a:t>
            </a:r>
            <a:endParaRPr lang="en-US" sz="1800" b="0" i="1" dirty="0" smtClean="0">
              <a:latin typeface="Arial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8" grpId="0" animBg="1"/>
      <p:bldP spid="1078279" grpId="0"/>
      <p:bldP spid="1078283" grpId="0"/>
      <p:bldP spid="10782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in the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3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5808" y="87782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15000 active accelerators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67968" y="5644896"/>
            <a:ext cx="652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Medically dedicated or related applications: ~ 40% of the total </a:t>
            </a:r>
            <a:endParaRPr lang="en-GB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25" y="1381125"/>
            <a:ext cx="625475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807783" y="5780486"/>
            <a:ext cx="141096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dirty="0" smtClean="0">
                <a:latin typeface="Arial"/>
              </a:rPr>
              <a:t>Absorption</a:t>
            </a:r>
          </a:p>
        </p:txBody>
      </p:sp>
      <p:pic>
        <p:nvPicPr>
          <p:cNvPr id="23" name="Picture 9" descr="reslice_y_8bit_0510"/>
          <p:cNvPicPr>
            <a:picLocks noChangeAspect="1" noChangeArrowheads="1"/>
          </p:cNvPicPr>
          <p:nvPr/>
        </p:nvPicPr>
        <p:blipFill>
          <a:blip r:embed="rId2" cstate="print">
            <a:lum bright="30000" contrast="60000"/>
          </a:blip>
          <a:srcRect l="22598" t="18660" r="30962"/>
          <a:stretch>
            <a:fillRect/>
          </a:stretch>
        </p:blipFill>
        <p:spPr bwMode="auto">
          <a:xfrm flipH="1">
            <a:off x="741680" y="3375343"/>
            <a:ext cx="3463925" cy="2274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75475" y="6516688"/>
            <a:ext cx="2133600" cy="476250"/>
          </a:xfrm>
          <a:prstGeom prst="rect">
            <a:avLst/>
          </a:prstGeom>
        </p:spPr>
        <p:txBody>
          <a:bodyPr/>
          <a:lstStyle/>
          <a:p>
            <a:fld id="{E5B96845-06BE-4448-8089-4070EF8C8E76}" type="slidenum">
              <a:rPr lang="en-US">
                <a:solidFill>
                  <a:schemeClr val="tx1"/>
                </a:solidFill>
              </a:rPr>
              <a:pPr/>
              <a:t>30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80322" name="Picture 2" descr="reslice_y_1104_crop8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825" y="3363589"/>
            <a:ext cx="3910522" cy="3096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80328" name="Text Box 8"/>
          <p:cNvSpPr txBox="1">
            <a:spLocks noChangeArrowheads="1"/>
          </p:cNvSpPr>
          <p:nvPr/>
        </p:nvSpPr>
        <p:spPr bwMode="auto">
          <a:xfrm>
            <a:off x="71438" y="710248"/>
            <a:ext cx="1670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0" dirty="0" smtClean="0">
                <a:latin typeface="Arial"/>
              </a:rPr>
              <a:t>26 </a:t>
            </a:r>
            <a:r>
              <a:rPr lang="en-US" sz="2000" b="0" dirty="0" err="1" smtClean="0">
                <a:latin typeface="Arial"/>
              </a:rPr>
              <a:t>keV</a:t>
            </a:r>
            <a:endParaRPr lang="en-US" sz="2000" b="0" dirty="0" smtClean="0">
              <a:latin typeface="Arial"/>
            </a:endParaRPr>
          </a:p>
          <a:p>
            <a:pPr algn="l"/>
            <a:r>
              <a:rPr lang="en-US" sz="2000" b="0" dirty="0" smtClean="0">
                <a:latin typeface="Arial"/>
              </a:rPr>
              <a:t>Si (333)</a:t>
            </a:r>
          </a:p>
          <a:p>
            <a:pPr algn="l"/>
            <a:r>
              <a:rPr lang="en-US" sz="2000" b="0" dirty="0" smtClean="0">
                <a:latin typeface="Arial"/>
              </a:rPr>
              <a:t>8 </a:t>
            </a:r>
            <a:r>
              <a:rPr lang="en-US" sz="2000" b="0" dirty="0" smtClean="0">
                <a:latin typeface="Arial"/>
                <a:cs typeface="Arial" charset="0"/>
              </a:rPr>
              <a:t>µm </a:t>
            </a:r>
            <a:r>
              <a:rPr lang="en-US" sz="2000" b="0" dirty="0" err="1" smtClean="0">
                <a:latin typeface="Arial"/>
                <a:cs typeface="Arial" charset="0"/>
              </a:rPr>
              <a:t>pxl</a:t>
            </a:r>
            <a:r>
              <a:rPr lang="en-US" sz="2000" b="0" dirty="0" smtClean="0">
                <a:latin typeface="Arial"/>
                <a:cs typeface="Arial" charset="0"/>
              </a:rPr>
              <a:t> size</a:t>
            </a:r>
          </a:p>
        </p:txBody>
      </p:sp>
      <p:pic>
        <p:nvPicPr>
          <p:cNvPr id="1080329" name="Picture 9" descr="CT_normal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4198309" y="649849"/>
            <a:ext cx="4203820" cy="2259739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328758" y="3709851"/>
            <a:ext cx="1933575" cy="1619250"/>
            <a:chOff x="3532" y="2387"/>
            <a:chExt cx="1218" cy="1020"/>
          </a:xfrm>
        </p:grpSpPr>
        <p:sp>
          <p:nvSpPr>
            <p:cNvPr id="1080333" name="Arc 13"/>
            <p:cNvSpPr>
              <a:spLocks/>
            </p:cNvSpPr>
            <p:nvPr/>
          </p:nvSpPr>
          <p:spPr bwMode="auto">
            <a:xfrm rot="-581596">
              <a:off x="3787" y="2489"/>
              <a:ext cx="425" cy="8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endParaRPr lang="en-GB" sz="2000" b="0" smtClean="0">
                <a:latin typeface="Arial"/>
              </a:endParaRPr>
            </a:p>
          </p:txBody>
        </p:sp>
        <p:sp>
          <p:nvSpPr>
            <p:cNvPr id="1080334" name="Arc 14"/>
            <p:cNvSpPr>
              <a:spLocks/>
            </p:cNvSpPr>
            <p:nvPr/>
          </p:nvSpPr>
          <p:spPr bwMode="auto">
            <a:xfrm rot="-581596">
              <a:off x="3532" y="2602"/>
              <a:ext cx="425" cy="8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endParaRPr lang="en-GB" sz="2000" b="0" smtClean="0">
                <a:latin typeface="Arial"/>
              </a:endParaRPr>
            </a:p>
          </p:txBody>
        </p:sp>
        <p:sp>
          <p:nvSpPr>
            <p:cNvPr id="1080335" name="Arc 15"/>
            <p:cNvSpPr>
              <a:spLocks/>
            </p:cNvSpPr>
            <p:nvPr/>
          </p:nvSpPr>
          <p:spPr bwMode="auto">
            <a:xfrm rot="20562675" flipH="1">
              <a:off x="4325" y="2387"/>
              <a:ext cx="425" cy="8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/>
              <a:endParaRPr lang="en-GB" sz="2000" b="0" smtClean="0">
                <a:latin typeface="Arial"/>
              </a:endParaRPr>
            </a:p>
          </p:txBody>
        </p:sp>
      </p:grpSp>
      <p:pic>
        <p:nvPicPr>
          <p:cNvPr id="1080337" name="Picture 17" descr="Picture 005"/>
          <p:cNvPicPr>
            <a:picLocks noChangeAspect="1" noChangeArrowheads="1"/>
          </p:cNvPicPr>
          <p:nvPr/>
        </p:nvPicPr>
        <p:blipFill>
          <a:blip r:embed="rId5" cstate="print"/>
          <a:srcRect l="8563" t="28586" r="78682" b="40120"/>
          <a:stretch>
            <a:fillRect/>
          </a:stretch>
        </p:blipFill>
        <p:spPr bwMode="auto">
          <a:xfrm>
            <a:off x="2411413" y="1287463"/>
            <a:ext cx="895350" cy="1646237"/>
          </a:xfrm>
          <a:prstGeom prst="rect">
            <a:avLst/>
          </a:prstGeom>
          <a:noFill/>
        </p:spPr>
      </p:pic>
      <p:sp>
        <p:nvSpPr>
          <p:cNvPr id="1080339" name="Text Box 19"/>
          <p:cNvSpPr txBox="1">
            <a:spLocks noChangeArrowheads="1"/>
          </p:cNvSpPr>
          <p:nvPr/>
        </p:nvSpPr>
        <p:spPr bwMode="auto">
          <a:xfrm>
            <a:off x="4214963" y="6085859"/>
            <a:ext cx="203799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dirty="0" smtClean="0">
                <a:latin typeface="Arial"/>
              </a:rPr>
              <a:t>Frontal ABI slice</a:t>
            </a:r>
          </a:p>
        </p:txBody>
      </p:sp>
      <p:sp>
        <p:nvSpPr>
          <p:cNvPr id="1080340" name="Line 20"/>
          <p:cNvSpPr>
            <a:spLocks noChangeShapeType="1"/>
          </p:cNvSpPr>
          <p:nvPr/>
        </p:nvSpPr>
        <p:spPr bwMode="auto">
          <a:xfrm flipV="1">
            <a:off x="2862263" y="1089025"/>
            <a:ext cx="0" cy="2230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r"/>
            <a:endParaRPr lang="en-GB" sz="2000" b="0" smtClean="0">
              <a:latin typeface="Arial"/>
            </a:endParaRPr>
          </a:p>
        </p:txBody>
      </p:sp>
      <p:sp>
        <p:nvSpPr>
          <p:cNvPr id="1080341" name="AutoShape 21"/>
          <p:cNvSpPr>
            <a:spLocks noChangeArrowheads="1"/>
          </p:cNvSpPr>
          <p:nvPr/>
        </p:nvSpPr>
        <p:spPr bwMode="auto">
          <a:xfrm>
            <a:off x="2370138" y="2393950"/>
            <a:ext cx="852487" cy="269875"/>
          </a:xfrm>
          <a:prstGeom prst="curvedRightArrow">
            <a:avLst>
              <a:gd name="adj1" fmla="val 20000"/>
              <a:gd name="adj2" fmla="val 40000"/>
              <a:gd name="adj3" fmla="val 1052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endParaRPr lang="en-GB" sz="2000" b="0" smtClean="0">
              <a:latin typeface="Arial"/>
            </a:endParaRPr>
          </a:p>
        </p:txBody>
      </p:sp>
      <p:sp>
        <p:nvSpPr>
          <p:cNvPr id="1080342" name="Line 22"/>
          <p:cNvSpPr>
            <a:spLocks noChangeShapeType="1"/>
          </p:cNvSpPr>
          <p:nvPr/>
        </p:nvSpPr>
        <p:spPr bwMode="auto">
          <a:xfrm>
            <a:off x="2279650" y="1655763"/>
            <a:ext cx="12128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algn="r"/>
            <a:endParaRPr lang="en-GB" sz="2000" b="0" smtClean="0">
              <a:latin typeface="Arial"/>
            </a:endParaRPr>
          </a:p>
        </p:txBody>
      </p:sp>
      <p:sp>
        <p:nvSpPr>
          <p:cNvPr id="1080343" name="Line 23"/>
          <p:cNvSpPr>
            <a:spLocks noChangeShapeType="1"/>
          </p:cNvSpPr>
          <p:nvPr/>
        </p:nvSpPr>
        <p:spPr bwMode="auto">
          <a:xfrm>
            <a:off x="3582988" y="1655763"/>
            <a:ext cx="56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r"/>
            <a:endParaRPr lang="en-GB" sz="2000" b="0" smtClean="0">
              <a:latin typeface="Arial"/>
            </a:endParaRPr>
          </a:p>
        </p:txBody>
      </p:sp>
      <p:sp>
        <p:nvSpPr>
          <p:cNvPr id="1080348" name="Text Box 28"/>
          <p:cNvSpPr txBox="1">
            <a:spLocks noChangeArrowheads="1"/>
          </p:cNvSpPr>
          <p:nvPr/>
        </p:nvSpPr>
        <p:spPr bwMode="auto">
          <a:xfrm>
            <a:off x="15875" y="6392863"/>
            <a:ext cx="383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0" i="1" dirty="0" err="1" smtClean="0">
                <a:latin typeface="Arial"/>
              </a:rPr>
              <a:t>Coan</a:t>
            </a:r>
            <a:r>
              <a:rPr lang="en-US" sz="1800" b="0" i="1" dirty="0" smtClean="0">
                <a:latin typeface="Arial"/>
              </a:rPr>
              <a:t> et al. </a:t>
            </a:r>
            <a:r>
              <a:rPr lang="en-US" sz="1800" b="0" dirty="0" smtClean="0">
                <a:latin typeface="Arial"/>
              </a:rPr>
              <a:t>Inv. Radiology 2010</a:t>
            </a:r>
            <a:endParaRPr lang="en-US" sz="1800" b="0" i="1" dirty="0" smtClean="0">
              <a:latin typeface="Arial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697231" y="1729308"/>
            <a:ext cx="3590386" cy="5012059"/>
            <a:chOff x="-19050" y="981706"/>
            <a:chExt cx="4144963" cy="5759662"/>
          </a:xfrm>
        </p:grpSpPr>
        <p:pic>
          <p:nvPicPr>
            <p:cNvPr id="25" name="Object 1"/>
            <p:cNvPicPr>
              <a:picLocks noChangeArrowheads="1"/>
            </p:cNvPicPr>
            <p:nvPr/>
          </p:nvPicPr>
          <p:blipFill>
            <a:blip r:embed="rId6" cstate="print"/>
            <a:srcRect l="40349" t="3739" b="-131"/>
            <a:stretch>
              <a:fillRect/>
            </a:stretch>
          </p:blipFill>
          <p:spPr bwMode="auto">
            <a:xfrm>
              <a:off x="-19050" y="981706"/>
              <a:ext cx="4144963" cy="5640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-508" y="5971927"/>
              <a:ext cx="412642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0" dirty="0" smtClean="0"/>
                <a:t>Correlation with histology</a:t>
              </a:r>
            </a:p>
            <a:p>
              <a:r>
                <a:rPr lang="en-US" sz="2200" b="0" dirty="0" smtClean="0"/>
                <a:t>(i.e. the truth)</a:t>
              </a:r>
              <a:endParaRPr lang="en-GB" sz="2200" b="0" dirty="0"/>
            </a:p>
          </p:txBody>
        </p:sp>
      </p:grpSp>
      <p:sp>
        <p:nvSpPr>
          <p:cNvPr id="1080338" name="Text Box 18"/>
          <p:cNvSpPr txBox="1">
            <a:spLocks noChangeArrowheads="1"/>
          </p:cNvSpPr>
          <p:nvPr/>
        </p:nvSpPr>
        <p:spPr bwMode="auto">
          <a:xfrm>
            <a:off x="4200723" y="2488646"/>
            <a:ext cx="179754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dirty="0" smtClean="0">
                <a:latin typeface="Arial"/>
              </a:rPr>
              <a:t>Axial ABI slice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gray">
          <a:xfrm>
            <a:off x="632654" y="12819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 PHASE CONTRAST IMAGING OF NORMAL CARTILAGE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80339" grpId="0" animBg="1"/>
      <p:bldP spid="10803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0" name="Picture 10" descr="rat_brain_ab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95"/>
          <a:stretch/>
        </p:blipFill>
        <p:spPr bwMode="auto">
          <a:xfrm>
            <a:off x="0" y="634953"/>
            <a:ext cx="9133533" cy="606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94406" name="Picture 6" descr="rat_brain_dpc"/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1" r="41854"/>
          <a:stretch/>
        </p:blipFill>
        <p:spPr bwMode="auto">
          <a:xfrm>
            <a:off x="0" y="655966"/>
            <a:ext cx="5316847" cy="595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8675"/>
            <a:ext cx="8382000" cy="506165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</a:rPr>
              <a:t>Improved soft tissue contrast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25F066-6435-A746-8BA1-CFB09436972B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349194" y="5373780"/>
            <a:ext cx="2542499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Same dose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366" y="819477"/>
            <a:ext cx="109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Phase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6916" y="821351"/>
            <a:ext cx="182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Absorption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294120"/>
            <a:ext cx="3459480" cy="563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Courtesy of M. </a:t>
            </a:r>
            <a:r>
              <a:rPr lang="en-US" dirty="0" err="1" smtClean="0">
                <a:solidFill>
                  <a:schemeClr val="tx1"/>
                </a:solidFill>
              </a:rPr>
              <a:t>Stampanoni</a:t>
            </a:r>
            <a:r>
              <a:rPr lang="en-US" dirty="0" smtClean="0">
                <a:solidFill>
                  <a:schemeClr val="tx1"/>
                </a:solidFill>
              </a:rPr>
              <a:t>, PSI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42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19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317811E3-A606-314A-81C0-B66755D90A82}" type="slidenum">
              <a:rPr lang="de-DE"/>
              <a:pPr/>
              <a:t>32</a:t>
            </a:fld>
            <a:endParaRPr lang="de-DE"/>
          </a:p>
        </p:txBody>
      </p:sp>
      <p:sp>
        <p:nvSpPr>
          <p:cNvPr id="164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1013"/>
            <a:ext cx="8382000" cy="766762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Arial" charset="0"/>
                <a:ea typeface="ＭＳ Ｐゴシック" charset="0"/>
              </a:rPr>
              <a:t>Pathogenesis of Alzheimer’s plaques</a:t>
            </a:r>
          </a:p>
        </p:txBody>
      </p:sp>
      <p:sp>
        <p:nvSpPr>
          <p:cNvPr id="1642499" name="Rectangle 3"/>
          <p:cNvSpPr>
            <a:spLocks noChangeArrowheads="1"/>
          </p:cNvSpPr>
          <p:nvPr/>
        </p:nvSpPr>
        <p:spPr bwMode="auto">
          <a:xfrm>
            <a:off x="5381625" y="5789613"/>
            <a:ext cx="184150" cy="195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2500" name="Text Box 4"/>
          <p:cNvSpPr txBox="1">
            <a:spLocks noChangeArrowheads="1"/>
          </p:cNvSpPr>
          <p:nvPr/>
        </p:nvSpPr>
        <p:spPr bwMode="auto">
          <a:xfrm>
            <a:off x="4868863" y="2519363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Phase contrast CT</a:t>
            </a:r>
          </a:p>
        </p:txBody>
      </p:sp>
      <p:sp>
        <p:nvSpPr>
          <p:cNvPr id="1642501" name="Text Box 5"/>
          <p:cNvSpPr txBox="1">
            <a:spLocks noChangeArrowheads="1"/>
          </p:cNvSpPr>
          <p:nvPr/>
        </p:nvSpPr>
        <p:spPr bwMode="auto">
          <a:xfrm>
            <a:off x="7319963" y="2501900"/>
            <a:ext cx="165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Two-photon microscopy</a:t>
            </a:r>
          </a:p>
        </p:txBody>
      </p:sp>
      <p:sp>
        <p:nvSpPr>
          <p:cNvPr id="1642502" name="Rectangle 6"/>
          <p:cNvSpPr>
            <a:spLocks noChangeArrowheads="1"/>
          </p:cNvSpPr>
          <p:nvPr/>
        </p:nvSpPr>
        <p:spPr bwMode="auto">
          <a:xfrm>
            <a:off x="3917950" y="0"/>
            <a:ext cx="1328738" cy="361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642503" name="Picture 7" descr="EPFL_LOG_QUADRI_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6550" y="0"/>
            <a:ext cx="846138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25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4575"/>
            <a:ext cx="2806700" cy="19637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2505" name="Rectangle 9"/>
          <p:cNvSpPr>
            <a:spLocks noChangeArrowheads="1"/>
          </p:cNvSpPr>
          <p:nvPr/>
        </p:nvSpPr>
        <p:spPr bwMode="auto">
          <a:xfrm>
            <a:off x="5454650" y="0"/>
            <a:ext cx="1400175" cy="409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2506" name="Text Box 10"/>
          <p:cNvSpPr txBox="1">
            <a:spLocks noChangeArrowheads="1"/>
          </p:cNvSpPr>
          <p:nvPr/>
        </p:nvSpPr>
        <p:spPr bwMode="auto">
          <a:xfrm>
            <a:off x="3771265" y="6575743"/>
            <a:ext cx="27971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i="1" dirty="0"/>
              <a:t>B. R. </a:t>
            </a:r>
            <a:r>
              <a:rPr lang="en-US" sz="1200" b="0" i="1" dirty="0" err="1"/>
              <a:t>Pinzer</a:t>
            </a:r>
            <a:r>
              <a:rPr lang="en-US" sz="1200" b="0" i="1" dirty="0"/>
              <a:t> et al., </a:t>
            </a:r>
            <a:r>
              <a:rPr lang="en-US" sz="1200" b="0" i="1" dirty="0" err="1" smtClean="0"/>
              <a:t>Neuroimage</a:t>
            </a:r>
            <a:r>
              <a:rPr lang="en-US" sz="1200" i="1" dirty="0"/>
              <a:t> </a:t>
            </a:r>
            <a:r>
              <a:rPr lang="en-US" sz="1200" b="0" i="1" dirty="0" smtClean="0"/>
              <a:t>2012</a:t>
            </a:r>
            <a:endParaRPr lang="en-US" sz="1200" b="0" i="1" dirty="0"/>
          </a:p>
        </p:txBody>
      </p:sp>
      <p:pic>
        <p:nvPicPr>
          <p:cNvPr id="16425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648200"/>
            <a:ext cx="2676525" cy="18875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540250" y="939800"/>
            <a:ext cx="4330700" cy="2628900"/>
            <a:chOff x="2860" y="592"/>
            <a:chExt cx="2728" cy="1656"/>
          </a:xfrm>
        </p:grpSpPr>
        <p:pic>
          <p:nvPicPr>
            <p:cNvPr id="1642509" name="Picture 13" descr="Montage_horizont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" y="701"/>
              <a:ext cx="2712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2510" name="Text Box 14"/>
            <p:cNvSpPr txBox="1">
              <a:spLocks noChangeArrowheads="1"/>
            </p:cNvSpPr>
            <p:nvPr/>
          </p:nvSpPr>
          <p:spPr bwMode="auto">
            <a:xfrm>
              <a:off x="2991" y="2075"/>
              <a:ext cx="24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19 weeks	              39 weeks	        70 weeks</a:t>
              </a:r>
            </a:p>
          </p:txBody>
        </p:sp>
        <p:sp>
          <p:nvSpPr>
            <p:cNvPr id="1642511" name="Text Box 15"/>
            <p:cNvSpPr txBox="1">
              <a:spLocks noChangeArrowheads="1"/>
            </p:cNvSpPr>
            <p:nvPr/>
          </p:nvSpPr>
          <p:spPr bwMode="auto">
            <a:xfrm>
              <a:off x="2860" y="592"/>
              <a:ext cx="3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 mm</a:t>
              </a:r>
            </a:p>
          </p:txBody>
        </p:sp>
      </p:grpSp>
      <p:sp>
        <p:nvSpPr>
          <p:cNvPr id="1642512" name="Text Box 16"/>
          <p:cNvSpPr txBox="1">
            <a:spLocks noChangeArrowheads="1"/>
          </p:cNvSpPr>
          <p:nvPr/>
        </p:nvSpPr>
        <p:spPr bwMode="auto">
          <a:xfrm>
            <a:off x="53975" y="979488"/>
            <a:ext cx="1282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0"/>
              <a:t>5x FAD Mouse Model</a:t>
            </a:r>
          </a:p>
        </p:txBody>
      </p:sp>
      <p:pic>
        <p:nvPicPr>
          <p:cNvPr id="1642514" name="Picture 18" descr="mouse_samplehold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402" y="1385114"/>
            <a:ext cx="3360737" cy="45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b_stack_Y_downsized_compresse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3714" y="1175824"/>
            <a:ext cx="4448035" cy="527608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334000" y="4165600"/>
            <a:ext cx="1756833" cy="1117600"/>
          </a:xfrm>
          <a:custGeom>
            <a:avLst/>
            <a:gdLst>
              <a:gd name="connsiteX0" fmla="*/ 0 w 1794933"/>
              <a:gd name="connsiteY0" fmla="*/ 1054100 h 1054100"/>
              <a:gd name="connsiteX1" fmla="*/ 719667 w 1794933"/>
              <a:gd name="connsiteY1" fmla="*/ 169333 h 1054100"/>
              <a:gd name="connsiteX2" fmla="*/ 1794933 w 1794933"/>
              <a:gd name="connsiteY2" fmla="*/ 0 h 1054100"/>
              <a:gd name="connsiteX0" fmla="*/ 0 w 1794933"/>
              <a:gd name="connsiteY0" fmla="*/ 1054100 h 1054100"/>
              <a:gd name="connsiteX1" fmla="*/ 749301 w 1794933"/>
              <a:gd name="connsiteY1" fmla="*/ 300566 h 1054100"/>
              <a:gd name="connsiteX2" fmla="*/ 1794933 w 1794933"/>
              <a:gd name="connsiteY2" fmla="*/ 0 h 1054100"/>
              <a:gd name="connsiteX0" fmla="*/ 0 w 1794933"/>
              <a:gd name="connsiteY0" fmla="*/ 1054100 h 1054100"/>
              <a:gd name="connsiteX1" fmla="*/ 749301 w 1794933"/>
              <a:gd name="connsiteY1" fmla="*/ 300566 h 1054100"/>
              <a:gd name="connsiteX2" fmla="*/ 1794933 w 1794933"/>
              <a:gd name="connsiteY2" fmla="*/ 0 h 10541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15434 w 1756833"/>
              <a:gd name="connsiteY1" fmla="*/ 296333 h 1117600"/>
              <a:gd name="connsiteX2" fmla="*/ 1756833 w 1756833"/>
              <a:gd name="connsiteY2" fmla="*/ 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6833" h="1117600">
                <a:moveTo>
                  <a:pt x="0" y="1117600"/>
                </a:moveTo>
                <a:cubicBezTo>
                  <a:pt x="210256" y="763058"/>
                  <a:pt x="422629" y="482600"/>
                  <a:pt x="715434" y="296333"/>
                </a:cubicBezTo>
                <a:cubicBezTo>
                  <a:pt x="1008239" y="110066"/>
                  <a:pt x="1440039" y="39512"/>
                  <a:pt x="1756833" y="0"/>
                </a:cubicBezTo>
              </a:path>
            </a:pathLst>
          </a:custGeom>
          <a:ln w="28575" cmpd="sng">
            <a:solidFill>
              <a:srgbClr val="0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188200" y="5037667"/>
            <a:ext cx="1621367" cy="1151466"/>
          </a:xfrm>
          <a:custGeom>
            <a:avLst/>
            <a:gdLst>
              <a:gd name="connsiteX0" fmla="*/ 0 w 1794933"/>
              <a:gd name="connsiteY0" fmla="*/ 1054100 h 1054100"/>
              <a:gd name="connsiteX1" fmla="*/ 719667 w 1794933"/>
              <a:gd name="connsiteY1" fmla="*/ 169333 h 1054100"/>
              <a:gd name="connsiteX2" fmla="*/ 1794933 w 1794933"/>
              <a:gd name="connsiteY2" fmla="*/ 0 h 1054100"/>
              <a:gd name="connsiteX0" fmla="*/ 0 w 1794933"/>
              <a:gd name="connsiteY0" fmla="*/ 1054100 h 1054100"/>
              <a:gd name="connsiteX1" fmla="*/ 749301 w 1794933"/>
              <a:gd name="connsiteY1" fmla="*/ 300566 h 1054100"/>
              <a:gd name="connsiteX2" fmla="*/ 1794933 w 1794933"/>
              <a:gd name="connsiteY2" fmla="*/ 0 h 1054100"/>
              <a:gd name="connsiteX0" fmla="*/ 0 w 1794933"/>
              <a:gd name="connsiteY0" fmla="*/ 1054100 h 1054100"/>
              <a:gd name="connsiteX1" fmla="*/ 749301 w 1794933"/>
              <a:gd name="connsiteY1" fmla="*/ 300566 h 1054100"/>
              <a:gd name="connsiteX2" fmla="*/ 1794933 w 1794933"/>
              <a:gd name="connsiteY2" fmla="*/ 0 h 10541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49301 w 1756833"/>
              <a:gd name="connsiteY1" fmla="*/ 364066 h 1117600"/>
              <a:gd name="connsiteX2" fmla="*/ 1756833 w 1756833"/>
              <a:gd name="connsiteY2" fmla="*/ 0 h 1117600"/>
              <a:gd name="connsiteX0" fmla="*/ 0 w 1756833"/>
              <a:gd name="connsiteY0" fmla="*/ 1117600 h 1117600"/>
              <a:gd name="connsiteX1" fmla="*/ 715434 w 1756833"/>
              <a:gd name="connsiteY1" fmla="*/ 296333 h 1117600"/>
              <a:gd name="connsiteX2" fmla="*/ 1756833 w 1756833"/>
              <a:gd name="connsiteY2" fmla="*/ 0 h 1117600"/>
              <a:gd name="connsiteX0" fmla="*/ 0 w 1600200"/>
              <a:gd name="connsiteY0" fmla="*/ 1278466 h 1278466"/>
              <a:gd name="connsiteX1" fmla="*/ 715434 w 1600200"/>
              <a:gd name="connsiteY1" fmla="*/ 457199 h 1278466"/>
              <a:gd name="connsiteX2" fmla="*/ 1600200 w 1600200"/>
              <a:gd name="connsiteY2" fmla="*/ 0 h 1278466"/>
              <a:gd name="connsiteX0" fmla="*/ 0 w 1600200"/>
              <a:gd name="connsiteY0" fmla="*/ 1278466 h 1278466"/>
              <a:gd name="connsiteX1" fmla="*/ 715434 w 1600200"/>
              <a:gd name="connsiteY1" fmla="*/ 457199 h 1278466"/>
              <a:gd name="connsiteX2" fmla="*/ 1600200 w 1600200"/>
              <a:gd name="connsiteY2" fmla="*/ 0 h 1278466"/>
              <a:gd name="connsiteX0" fmla="*/ 0 w 1621367"/>
              <a:gd name="connsiteY0" fmla="*/ 1151466 h 1151466"/>
              <a:gd name="connsiteX1" fmla="*/ 715434 w 1621367"/>
              <a:gd name="connsiteY1" fmla="*/ 330199 h 1151466"/>
              <a:gd name="connsiteX2" fmla="*/ 1621367 w 1621367"/>
              <a:gd name="connsiteY2" fmla="*/ 0 h 1151466"/>
              <a:gd name="connsiteX0" fmla="*/ 0 w 1621367"/>
              <a:gd name="connsiteY0" fmla="*/ 1151466 h 1151466"/>
              <a:gd name="connsiteX1" fmla="*/ 715434 w 1621367"/>
              <a:gd name="connsiteY1" fmla="*/ 330199 h 1151466"/>
              <a:gd name="connsiteX2" fmla="*/ 1621367 w 1621367"/>
              <a:gd name="connsiteY2" fmla="*/ 0 h 1151466"/>
              <a:gd name="connsiteX0" fmla="*/ 0 w 1621367"/>
              <a:gd name="connsiteY0" fmla="*/ 1151466 h 1151466"/>
              <a:gd name="connsiteX1" fmla="*/ 685801 w 1621367"/>
              <a:gd name="connsiteY1" fmla="*/ 300566 h 1151466"/>
              <a:gd name="connsiteX2" fmla="*/ 1621367 w 1621367"/>
              <a:gd name="connsiteY2" fmla="*/ 0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1367" h="1151466">
                <a:moveTo>
                  <a:pt x="0" y="1151466"/>
                </a:moveTo>
                <a:cubicBezTo>
                  <a:pt x="210256" y="796924"/>
                  <a:pt x="415573" y="492477"/>
                  <a:pt x="685801" y="300566"/>
                </a:cubicBezTo>
                <a:cubicBezTo>
                  <a:pt x="956029" y="108655"/>
                  <a:pt x="1317272" y="52212"/>
                  <a:pt x="1621367" y="0"/>
                </a:cubicBezTo>
              </a:path>
            </a:pathLst>
          </a:custGeom>
          <a:ln w="28575" cmpd="sng">
            <a:solidFill>
              <a:srgbClr val="0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8" descr="mouse_samplehold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583" y="1385114"/>
            <a:ext cx="3360737" cy="45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6294120"/>
            <a:ext cx="3459480" cy="563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Courtesy of M. </a:t>
            </a:r>
            <a:r>
              <a:rPr lang="en-US" dirty="0" err="1" smtClean="0">
                <a:solidFill>
                  <a:schemeClr val="tx1"/>
                </a:solidFill>
              </a:rPr>
              <a:t>Stampanoni</a:t>
            </a:r>
            <a:r>
              <a:rPr lang="en-US" dirty="0" smtClean="0">
                <a:solidFill>
                  <a:schemeClr val="tx1"/>
                </a:solidFill>
              </a:rPr>
              <a:t>, PSI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20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41308" cy="14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227" y="0"/>
            <a:ext cx="4902773" cy="20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32412"/>
            <a:ext cx="9286694" cy="22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57400"/>
            <a:ext cx="5178566" cy="249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/>
          <a:p>
            <a:fld id="{A688E26A-C39E-444C-A8B1-14AEC9CF434F}" type="slidenum">
              <a:rPr lang="it-IT"/>
              <a:pPr/>
              <a:t>34</a:t>
            </a:fld>
            <a:endParaRPr lang="it-IT"/>
          </a:p>
        </p:txBody>
      </p:sp>
      <p:pic>
        <p:nvPicPr>
          <p:cNvPr id="431106" name="Picture 2" descr="BinnedView1 rev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3440" y="3606139"/>
            <a:ext cx="2916000" cy="2901905"/>
          </a:xfrm>
          <a:prstGeom prst="rect">
            <a:avLst/>
          </a:prstGeom>
          <a:noFill/>
        </p:spPr>
      </p:pic>
      <p:pic>
        <p:nvPicPr>
          <p:cNvPr id="431107" name="Picture 3" descr="BinnedView3 re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361" y="3564375"/>
            <a:ext cx="2950560" cy="2952310"/>
          </a:xfrm>
          <a:prstGeom prst="rect">
            <a:avLst/>
          </a:prstGeom>
          <a:noFill/>
        </p:spPr>
      </p:pic>
      <p:pic>
        <p:nvPicPr>
          <p:cNvPr id="431108" name="Picture 4" descr="Rat10 tomo screenshot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1920" y="712876"/>
            <a:ext cx="2916000" cy="2916306"/>
          </a:xfrm>
          <a:prstGeom prst="rect">
            <a:avLst/>
          </a:prstGeom>
          <a:noFill/>
        </p:spPr>
      </p:pic>
      <p:pic>
        <p:nvPicPr>
          <p:cNvPr id="431109" name="Picture 5" descr="Rat10 tomo screenshot3 crop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9361" y="707115"/>
            <a:ext cx="2950560" cy="2875981"/>
          </a:xfrm>
          <a:prstGeom prst="rect">
            <a:avLst/>
          </a:prstGeom>
          <a:noFill/>
        </p:spPr>
      </p:pic>
      <p:sp>
        <p:nvSpPr>
          <p:cNvPr id="431110" name="Rectangle 6"/>
          <p:cNvSpPr>
            <a:spLocks noChangeArrowheads="1"/>
          </p:cNvSpPr>
          <p:nvPr/>
        </p:nvSpPr>
        <p:spPr bwMode="auto">
          <a:xfrm>
            <a:off x="10081" y="769041"/>
            <a:ext cx="3240000" cy="124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/>
            <a:r>
              <a:rPr lang="en-US" sz="1500" dirty="0"/>
              <a:t>E = 24 keV</a:t>
            </a:r>
          </a:p>
          <a:p>
            <a:pPr defTabSz="914414" eaLnBrk="0"/>
            <a:r>
              <a:rPr lang="en-US" sz="1500" dirty="0"/>
              <a:t>PHC dist.  = 80 cm</a:t>
            </a:r>
          </a:p>
          <a:p>
            <a:pPr defTabSz="914414" eaLnBrk="0"/>
            <a:r>
              <a:rPr lang="en-US" sz="1500" dirty="0"/>
              <a:t>Num. projections = 720</a:t>
            </a:r>
          </a:p>
          <a:p>
            <a:pPr defTabSz="914414" eaLnBrk="0"/>
            <a:r>
              <a:rPr lang="en-US" sz="1500" dirty="0" err="1"/>
              <a:t>Ccd</a:t>
            </a:r>
            <a:r>
              <a:rPr lang="en-US" sz="1500" dirty="0"/>
              <a:t> pixel size = 14</a:t>
            </a:r>
            <a:r>
              <a:rPr lang="en-US" sz="1500" dirty="0">
                <a:latin typeface="Symbol" pitchFamily="-111" charset="2"/>
              </a:rPr>
              <a:t>m</a:t>
            </a:r>
            <a:r>
              <a:rPr lang="en-US" sz="1500" dirty="0"/>
              <a:t>m</a:t>
            </a:r>
          </a:p>
          <a:p>
            <a:pPr defTabSz="914414" eaLnBrk="0"/>
            <a:r>
              <a:rPr lang="en-US" sz="1500" dirty="0"/>
              <a:t> </a:t>
            </a:r>
            <a:endParaRPr lang="en-US" sz="1500" u="sng" dirty="0"/>
          </a:p>
        </p:txBody>
      </p:sp>
      <p:sp>
        <p:nvSpPr>
          <p:cNvPr id="431111" name="Text Box 7"/>
          <p:cNvSpPr txBox="1">
            <a:spLocks noChangeArrowheads="1"/>
          </p:cNvSpPr>
          <p:nvPr/>
        </p:nvSpPr>
        <p:spPr bwMode="auto">
          <a:xfrm>
            <a:off x="10080" y="1961487"/>
            <a:ext cx="2764800" cy="3647124"/>
          </a:xfrm>
          <a:prstGeom prst="rect">
            <a:avLst/>
          </a:prstGeom>
          <a:noFill/>
          <a:ln w="6350">
            <a:solidFill>
              <a:srgbClr val="000066"/>
            </a:solidFill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/>
            <a:r>
              <a:rPr lang="en-US" sz="1600" b="1" dirty="0"/>
              <a:t>3D rendering of a 4 mm thick volume.</a:t>
            </a:r>
          </a:p>
          <a:p>
            <a:pPr defTabSz="914414" eaLnBrk="0"/>
            <a:endParaRPr lang="en-US" sz="1600" dirty="0"/>
          </a:p>
          <a:p>
            <a:pPr defTabSz="914414" eaLnBrk="0"/>
            <a:r>
              <a:rPr lang="en-US" sz="1600" dirty="0">
                <a:solidFill>
                  <a:srgbClr val="FF6600"/>
                </a:solidFill>
              </a:rPr>
              <a:t>A1 and A2: </a:t>
            </a:r>
          </a:p>
          <a:p>
            <a:pPr defTabSz="914414" eaLnBrk="0"/>
            <a:r>
              <a:rPr lang="en-US" sz="1600" dirty="0"/>
              <a:t>Tumor without colloidal gold</a:t>
            </a:r>
          </a:p>
          <a:p>
            <a:pPr defTabSz="914414" eaLnBrk="0">
              <a:spcBef>
                <a:spcPts val="556"/>
              </a:spcBef>
            </a:pPr>
            <a:r>
              <a:rPr lang="en-US" sz="1600" dirty="0">
                <a:solidFill>
                  <a:srgbClr val="FF6600"/>
                </a:solidFill>
              </a:rPr>
              <a:t>B1 and B2:</a:t>
            </a:r>
          </a:p>
          <a:p>
            <a:pPr defTabSz="914414" eaLnBrk="0"/>
            <a:r>
              <a:rPr lang="en-US" sz="1600" dirty="0"/>
              <a:t>Tumor developed after implantation of 300,000 gold-loaded cells</a:t>
            </a:r>
          </a:p>
          <a:p>
            <a:pPr defTabSz="914414" eaLnBrk="0"/>
            <a:endParaRPr lang="en-US" sz="1600" dirty="0"/>
          </a:p>
          <a:p>
            <a:pPr defTabSz="914414" eaLnBrk="0"/>
            <a:r>
              <a:rPr lang="en-US" sz="1600" i="1" dirty="0"/>
              <a:t>In the skull segments (A2 and B2), the hole created for cell implantation is well visible (diameter 0.6 mm)</a:t>
            </a:r>
            <a:r>
              <a:rPr lang="en-US" sz="1600" dirty="0"/>
              <a:t>.</a:t>
            </a:r>
            <a:endParaRPr lang="it-IT" sz="1600" u="sng" dirty="0"/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2819520" y="761841"/>
            <a:ext cx="502560" cy="3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>
              <a:spcBef>
                <a:spcPct val="50000"/>
              </a:spcBef>
            </a:pPr>
            <a:r>
              <a:rPr lang="it-IT" sz="1600" dirty="0">
                <a:solidFill>
                  <a:srgbClr val="FF9900"/>
                </a:solidFill>
              </a:rPr>
              <a:t>A1</a:t>
            </a:r>
          </a:p>
        </p:txBody>
      </p:sp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8388001" y="836729"/>
            <a:ext cx="504000" cy="3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>
              <a:spcBef>
                <a:spcPct val="50000"/>
              </a:spcBef>
            </a:pPr>
            <a:r>
              <a:rPr lang="it-IT" sz="1600" dirty="0">
                <a:solidFill>
                  <a:srgbClr val="FF9900"/>
                </a:solidFill>
              </a:rPr>
              <a:t>A2</a:t>
            </a:r>
          </a:p>
        </p:txBody>
      </p:sp>
      <p:sp>
        <p:nvSpPr>
          <p:cNvPr id="431114" name="Text Box 10"/>
          <p:cNvSpPr txBox="1">
            <a:spLocks noChangeArrowheads="1"/>
          </p:cNvSpPr>
          <p:nvPr/>
        </p:nvSpPr>
        <p:spPr bwMode="auto">
          <a:xfrm>
            <a:off x="2772001" y="3789039"/>
            <a:ext cx="502560" cy="3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>
              <a:spcBef>
                <a:spcPct val="50000"/>
              </a:spcBef>
            </a:pPr>
            <a:r>
              <a:rPr lang="it-IT" sz="1600" dirty="0">
                <a:solidFill>
                  <a:srgbClr val="FF9900"/>
                </a:solidFill>
              </a:rPr>
              <a:t>B1</a:t>
            </a:r>
          </a:p>
        </p:txBody>
      </p:sp>
      <p:sp>
        <p:nvSpPr>
          <p:cNvPr id="431115" name="Text Box 11"/>
          <p:cNvSpPr txBox="1">
            <a:spLocks noChangeArrowheads="1"/>
          </p:cNvSpPr>
          <p:nvPr/>
        </p:nvSpPr>
        <p:spPr bwMode="auto">
          <a:xfrm>
            <a:off x="8388001" y="3717031"/>
            <a:ext cx="504000" cy="3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>
              <a:spcBef>
                <a:spcPct val="50000"/>
              </a:spcBef>
            </a:pPr>
            <a:r>
              <a:rPr lang="it-IT" sz="1600" dirty="0">
                <a:solidFill>
                  <a:srgbClr val="FF9900"/>
                </a:solidFill>
              </a:rPr>
              <a:t>B2</a:t>
            </a:r>
          </a:p>
        </p:txBody>
      </p:sp>
      <p:sp>
        <p:nvSpPr>
          <p:cNvPr id="431116" name="Text Box 17"/>
          <p:cNvSpPr txBox="1">
            <a:spLocks noChangeArrowheads="1"/>
          </p:cNvSpPr>
          <p:nvPr/>
        </p:nvSpPr>
        <p:spPr bwMode="auto">
          <a:xfrm>
            <a:off x="86760" y="5696202"/>
            <a:ext cx="2675520" cy="43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414" eaLnBrk="0">
              <a:spcBef>
                <a:spcPct val="50000"/>
              </a:spcBef>
            </a:pPr>
            <a:r>
              <a:rPr lang="en-US" sz="1100" i="1" dirty="0" err="1"/>
              <a:t>E.Schultke</a:t>
            </a:r>
            <a:r>
              <a:rPr lang="en-US" sz="1100" i="1" dirty="0"/>
              <a:t> et al., Eur. J. </a:t>
            </a:r>
            <a:r>
              <a:rPr lang="en-US" sz="1100" i="1" dirty="0" err="1"/>
              <a:t>Radiol.,Vol</a:t>
            </a:r>
            <a:r>
              <a:rPr lang="en-US" sz="1100" i="1" dirty="0"/>
              <a:t>. 68, 2008</a:t>
            </a:r>
            <a:endParaRPr lang="it-IT" sz="1100" i="1" dirty="0"/>
          </a:p>
        </p:txBody>
      </p:sp>
      <p:sp>
        <p:nvSpPr>
          <p:cNvPr id="14" name="Rectangle 13"/>
          <p:cNvSpPr/>
          <p:nvPr/>
        </p:nvSpPr>
        <p:spPr>
          <a:xfrm>
            <a:off x="0" y="6294120"/>
            <a:ext cx="2804160" cy="563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Courtesy of G. </a:t>
            </a:r>
            <a:r>
              <a:rPr lang="en-US" dirty="0" err="1" smtClean="0">
                <a:solidFill>
                  <a:schemeClr val="tx1"/>
                </a:solidFill>
              </a:rPr>
              <a:t>Tromba</a:t>
            </a:r>
            <a:r>
              <a:rPr lang="en-US" dirty="0" smtClean="0">
                <a:solidFill>
                  <a:schemeClr val="tx1"/>
                </a:solidFill>
              </a:rPr>
              <a:t>, ELETTRA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/>
          <a:p>
            <a:fld id="{35EE5093-4709-42B3-98C9-2307D4C3979D}" type="slidenum">
              <a:rPr lang="it-IT"/>
              <a:pPr/>
              <a:t>35</a:t>
            </a:fld>
            <a:endParaRPr lang="it-IT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437920" y="4055466"/>
            <a:ext cx="3581280" cy="610624"/>
            <a:chOff x="1536" y="2736"/>
            <a:chExt cx="2256" cy="384"/>
          </a:xfrm>
        </p:grpSpPr>
        <p:sp>
          <p:nvSpPr>
            <p:cNvPr id="373763" name="Rectangle 11"/>
            <p:cNvSpPr>
              <a:spLocks noChangeArrowheads="1"/>
            </p:cNvSpPr>
            <p:nvPr/>
          </p:nvSpPr>
          <p:spPr bwMode="auto">
            <a:xfrm>
              <a:off x="1536" y="2736"/>
              <a:ext cx="432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100772" tIns="50387" rIns="100772" bIns="50387" anchor="ctr"/>
            <a:lstStyle/>
            <a:p>
              <a:pPr algn="ctr" defTabSz="914414" eaLnBrk="0"/>
              <a:endParaRPr lang="it-IT" dirty="0">
                <a:latin typeface="Times" pitchFamily="-111" charset="0"/>
              </a:endParaRPr>
            </a:p>
          </p:txBody>
        </p:sp>
        <p:sp>
          <p:nvSpPr>
            <p:cNvPr id="373764" name="Rectangle 12"/>
            <p:cNvSpPr>
              <a:spLocks noChangeArrowheads="1"/>
            </p:cNvSpPr>
            <p:nvPr/>
          </p:nvSpPr>
          <p:spPr bwMode="auto">
            <a:xfrm>
              <a:off x="3360" y="2736"/>
              <a:ext cx="432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100772" tIns="50387" rIns="100772" bIns="50387" anchor="ctr"/>
            <a:lstStyle/>
            <a:p>
              <a:pPr algn="ctr" defTabSz="914414" eaLnBrk="0"/>
              <a:endParaRPr lang="it-IT" dirty="0">
                <a:latin typeface="Times" pitchFamily="-111" charset="0"/>
              </a:endParaRPr>
            </a:p>
          </p:txBody>
        </p:sp>
      </p:grpSp>
      <p:pic>
        <p:nvPicPr>
          <p:cNvPr id="373765" name="Picture 5" descr="Posizionamen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1038350"/>
            <a:ext cx="4500000" cy="33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02" name="Picture 2" descr="pianale_donna_part"/>
          <p:cNvPicPr>
            <a:picLocks noChangeAspect="1" noChangeArrowheads="1"/>
          </p:cNvPicPr>
          <p:nvPr/>
        </p:nvPicPr>
        <p:blipFill>
          <a:blip r:embed="rId5" cstate="print"/>
          <a:srcRect t="13089" b="33606"/>
          <a:stretch>
            <a:fillRect/>
          </a:stretch>
        </p:blipFill>
        <p:spPr bwMode="auto">
          <a:xfrm>
            <a:off x="1519200" y="4452947"/>
            <a:ext cx="6115680" cy="217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767" name="Picture 2" descr="IMG_47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1311"/>
            <a:ext cx="4500000" cy="33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3768" name="Rectangle 20"/>
          <p:cNvSpPr>
            <a:spLocks noChangeArrowheads="1"/>
          </p:cNvSpPr>
          <p:nvPr/>
        </p:nvSpPr>
        <p:spPr bwMode="auto">
          <a:xfrm>
            <a:off x="2808001" y="97930"/>
            <a:ext cx="4053153" cy="46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27" tIns="41464" rIns="82927" bIns="41464">
            <a:spAutoFit/>
          </a:bodyPr>
          <a:lstStyle/>
          <a:p>
            <a:pPr defTabSz="407526"/>
            <a:r>
              <a:rPr lang="en-US" sz="2500" dirty="0">
                <a:solidFill>
                  <a:srgbClr val="376092"/>
                </a:solidFill>
              </a:rPr>
              <a:t>Layout of the patient facility</a:t>
            </a:r>
          </a:p>
        </p:txBody>
      </p:sp>
      <p:graphicFrame>
        <p:nvGraphicFramePr>
          <p:cNvPr id="373769" name="Object 9"/>
          <p:cNvGraphicFramePr>
            <a:graphicFrameLocks noChangeAspect="1"/>
          </p:cNvGraphicFramePr>
          <p:nvPr/>
        </p:nvGraphicFramePr>
        <p:xfrm>
          <a:off x="7306560" y="161298"/>
          <a:ext cx="784800" cy="712875"/>
        </p:xfrm>
        <a:graphic>
          <a:graphicData uri="http://schemas.openxmlformats.org/presentationml/2006/ole">
            <p:oleObj spid="_x0000_s1026" name="Documento" r:id="rId7" imgW="730439" imgH="676004" progId="Word.Document.8">
              <p:embed/>
            </p:oleObj>
          </a:graphicData>
        </a:graphic>
      </p:graphicFrame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8156160" y="161297"/>
            <a:ext cx="792000" cy="720076"/>
            <a:chOff x="2232" y="432"/>
            <a:chExt cx="578" cy="577"/>
          </a:xfrm>
        </p:grpSpPr>
        <p:sp>
          <p:nvSpPr>
            <p:cNvPr id="373771" name="AutoShape 6"/>
            <p:cNvSpPr>
              <a:spLocks noChangeArrowheads="1"/>
            </p:cNvSpPr>
            <p:nvPr/>
          </p:nvSpPr>
          <p:spPr bwMode="auto">
            <a:xfrm>
              <a:off x="2232" y="432"/>
              <a:ext cx="553" cy="577"/>
            </a:xfrm>
            <a:prstGeom prst="roundRect">
              <a:avLst>
                <a:gd name="adj" fmla="val 181"/>
              </a:avLst>
            </a:prstGeom>
            <a:solidFill>
              <a:srgbClr val="FFFFFF"/>
            </a:solidFill>
            <a:ln w="38100">
              <a:solidFill>
                <a:srgbClr val="77A3CD"/>
              </a:solidFill>
              <a:round/>
              <a:headEnd/>
              <a:tailEnd/>
            </a:ln>
          </p:spPr>
          <p:txBody>
            <a:bodyPr wrap="none" lIns="100772" tIns="50387" rIns="100772" bIns="50387" anchor="ctr"/>
            <a:lstStyle/>
            <a:p>
              <a:pPr defTabSz="914414" eaLnBrk="0">
                <a:buFontTx/>
                <a:buChar char="•"/>
              </a:pPr>
              <a:endParaRPr lang="it-IT" sz="2000" dirty="0">
                <a:solidFill>
                  <a:srgbClr val="FF9900"/>
                </a:solidFill>
                <a:latin typeface="Tahoma" pitchFamily="-111" charset="0"/>
              </a:endParaRPr>
            </a:p>
          </p:txBody>
        </p:sp>
        <p:pic>
          <p:nvPicPr>
            <p:cNvPr id="373772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l="8873" r="6924"/>
            <a:stretch>
              <a:fillRect/>
            </a:stretch>
          </p:blipFill>
          <p:spPr bwMode="auto">
            <a:xfrm>
              <a:off x="2257" y="432"/>
              <a:ext cx="553" cy="577"/>
            </a:xfrm>
            <a:prstGeom prst="rect">
              <a:avLst/>
            </a:prstGeom>
            <a:noFill/>
            <a:ln w="38100">
              <a:solidFill>
                <a:srgbClr val="77A3CD"/>
              </a:solidFill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0" y="6294120"/>
            <a:ext cx="2804160" cy="563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Courtesy of G. </a:t>
            </a:r>
            <a:r>
              <a:rPr lang="en-US" dirty="0" err="1" smtClean="0">
                <a:solidFill>
                  <a:schemeClr val="tx1"/>
                </a:solidFill>
              </a:rPr>
              <a:t>Tromba</a:t>
            </a:r>
            <a:r>
              <a:rPr lang="en-US" dirty="0" smtClean="0">
                <a:solidFill>
                  <a:schemeClr val="tx1"/>
                </a:solidFill>
              </a:rPr>
              <a:t>, ELETTRA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/>
          <a:p>
            <a:fld id="{E88580A8-D2FA-41BB-A8FD-15B38377992E}" type="slidenum">
              <a:rPr lang="it-IT"/>
              <a:pPr/>
              <a:t>36</a:t>
            </a:fld>
            <a:endParaRPr lang="it-IT"/>
          </a:p>
        </p:txBody>
      </p:sp>
      <p:sp>
        <p:nvSpPr>
          <p:cNvPr id="375810" name="Rectangle 4"/>
          <p:cNvSpPr txBox="1">
            <a:spLocks noGrp="1" noChangeArrowheads="1"/>
          </p:cNvSpPr>
          <p:nvPr/>
        </p:nvSpPr>
        <p:spPr bwMode="auto">
          <a:xfrm>
            <a:off x="8687521" y="6595893"/>
            <a:ext cx="456480" cy="22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 algn="r" defTabSz="914414" eaLnBrk="0"/>
            <a:endParaRPr lang="en-US" sz="1000" dirty="0">
              <a:solidFill>
                <a:srgbClr val="0066FF"/>
              </a:solidFill>
              <a:latin typeface="Bookman Old Style" pitchFamily="-111" charset="0"/>
            </a:endParaRPr>
          </a:p>
        </p:txBody>
      </p:sp>
      <p:sp>
        <p:nvSpPr>
          <p:cNvPr id="375811" name="Text Box 2"/>
          <p:cNvSpPr txBox="1">
            <a:spLocks noChangeArrowheads="1"/>
          </p:cNvSpPr>
          <p:nvPr/>
        </p:nvSpPr>
        <p:spPr bwMode="auto">
          <a:xfrm>
            <a:off x="5293440" y="6067614"/>
            <a:ext cx="295056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defTabSz="914414" eaLnBrk="0"/>
            <a:r>
              <a:rPr lang="en-US" sz="1400" dirty="0"/>
              <a:t>Synchrotron Radiation</a:t>
            </a:r>
          </a:p>
        </p:txBody>
      </p:sp>
      <p:sp>
        <p:nvSpPr>
          <p:cNvPr id="375812" name="Text Box 3"/>
          <p:cNvSpPr txBox="1">
            <a:spLocks noChangeArrowheads="1"/>
          </p:cNvSpPr>
          <p:nvPr/>
        </p:nvSpPr>
        <p:spPr bwMode="auto">
          <a:xfrm>
            <a:off x="1692000" y="6048891"/>
            <a:ext cx="295344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defTabSz="914414" eaLnBrk="0"/>
            <a:r>
              <a:rPr lang="en-US" sz="1400" dirty="0"/>
              <a:t>CONVENTIONAL unit </a:t>
            </a:r>
          </a:p>
          <a:p>
            <a:pPr defTabSz="914414" eaLnBrk="0"/>
            <a:endParaRPr lang="en-US" sz="1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92001" y="468305"/>
            <a:ext cx="5791680" cy="5563304"/>
            <a:chOff x="1056" y="576"/>
            <a:chExt cx="3648" cy="35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56" y="576"/>
              <a:ext cx="1506" cy="3504"/>
              <a:chOff x="757" y="528"/>
              <a:chExt cx="1506" cy="3504"/>
            </a:xfrm>
          </p:grpSpPr>
          <p:pic>
            <p:nvPicPr>
              <p:cNvPr id="375815" name="Picture 6" descr="195431-DC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7" y="528"/>
                <a:ext cx="1490" cy="3504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sp>
            <p:nvSpPr>
              <p:cNvPr id="375816" name="Text Box 7"/>
              <p:cNvSpPr txBox="1">
                <a:spLocks noChangeArrowheads="1"/>
              </p:cNvSpPr>
              <p:nvPr/>
            </p:nvSpPr>
            <p:spPr bwMode="auto">
              <a:xfrm>
                <a:off x="1680" y="712"/>
                <a:ext cx="583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83" tIns="50392" rIns="100783" bIns="50392">
                <a:spAutoFit/>
              </a:bodyPr>
              <a:lstStyle/>
              <a:p>
                <a:pPr defTabSz="914414"/>
                <a:r>
                  <a:rPr lang="it-IT" sz="2000" dirty="0">
                    <a:latin typeface="Comic Sans MS" pitchFamily="66" charset="0"/>
                  </a:rPr>
                  <a:t>FFDM</a:t>
                </a:r>
              </a:p>
            </p:txBody>
          </p:sp>
        </p:grpSp>
        <p:pic>
          <p:nvPicPr>
            <p:cNvPr id="375817" name="Picture 8" descr="195431_DC_CCsx_SR_001_small_mod"/>
            <p:cNvPicPr>
              <a:picLocks noChangeAspect="1" noChangeArrowheads="1"/>
            </p:cNvPicPr>
            <p:nvPr/>
          </p:nvPicPr>
          <p:blipFill>
            <a:blip r:embed="rId3" cstate="print"/>
            <a:srcRect t="4938" r="10974" b="4962"/>
            <a:stretch>
              <a:fillRect/>
            </a:stretch>
          </p:blipFill>
          <p:spPr bwMode="auto">
            <a:xfrm>
              <a:off x="2976" y="576"/>
              <a:ext cx="1728" cy="350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75818" name="Text Box 9"/>
            <p:cNvSpPr txBox="1">
              <a:spLocks noChangeArrowheads="1"/>
            </p:cNvSpPr>
            <p:nvPr/>
          </p:nvSpPr>
          <p:spPr bwMode="auto">
            <a:xfrm>
              <a:off x="4032" y="720"/>
              <a:ext cx="485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83" tIns="50392" rIns="100783" bIns="50392">
              <a:spAutoFit/>
            </a:bodyPr>
            <a:lstStyle/>
            <a:p>
              <a:pPr defTabSz="914414"/>
              <a:r>
                <a:rPr lang="it-IT" sz="2000" dirty="0">
                  <a:latin typeface="Comic Sans MS" pitchFamily="66" charset="0"/>
                </a:rPr>
                <a:t>SRM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7920" y="3903066"/>
            <a:ext cx="3581280" cy="610624"/>
            <a:chOff x="1536" y="2736"/>
            <a:chExt cx="2256" cy="384"/>
          </a:xfrm>
        </p:grpSpPr>
        <p:sp>
          <p:nvSpPr>
            <p:cNvPr id="375820" name="Rectangle 11"/>
            <p:cNvSpPr>
              <a:spLocks noChangeArrowheads="1"/>
            </p:cNvSpPr>
            <p:nvPr/>
          </p:nvSpPr>
          <p:spPr bwMode="auto">
            <a:xfrm>
              <a:off x="1536" y="2736"/>
              <a:ext cx="432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100783" tIns="50392" rIns="100783" bIns="50392" anchor="ctr"/>
            <a:lstStyle/>
            <a:p>
              <a:pPr algn="ctr" defTabSz="914414" eaLnBrk="0"/>
              <a:endParaRPr lang="it-IT" dirty="0">
                <a:latin typeface="Times" pitchFamily="-111" charset="0"/>
              </a:endParaRPr>
            </a:p>
          </p:txBody>
        </p:sp>
        <p:sp>
          <p:nvSpPr>
            <p:cNvPr id="375821" name="Rectangle 12"/>
            <p:cNvSpPr>
              <a:spLocks noChangeArrowheads="1"/>
            </p:cNvSpPr>
            <p:nvPr/>
          </p:nvSpPr>
          <p:spPr bwMode="auto">
            <a:xfrm>
              <a:off x="3360" y="2736"/>
              <a:ext cx="432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100783" tIns="50392" rIns="100783" bIns="50392" anchor="ctr"/>
            <a:lstStyle/>
            <a:p>
              <a:pPr algn="ctr" defTabSz="914414" eaLnBrk="0"/>
              <a:endParaRPr lang="it-IT" dirty="0">
                <a:latin typeface="Times" pitchFamily="-111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914401" y="2455715"/>
            <a:ext cx="6832800" cy="2743488"/>
            <a:chOff x="720" y="1920"/>
            <a:chExt cx="4304" cy="1728"/>
          </a:xfrm>
        </p:grpSpPr>
        <p:pic>
          <p:nvPicPr>
            <p:cNvPr id="375823" name="Picture 14" descr="195431-DCzoo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" y="1920"/>
              <a:ext cx="1611" cy="171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375824" name="Picture 15" descr="195431_DC_CCsx_SR_001_zoom2_small_mo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1976"/>
              <a:ext cx="1568" cy="167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18" name="Rectangle 17"/>
          <p:cNvSpPr/>
          <p:nvPr/>
        </p:nvSpPr>
        <p:spPr>
          <a:xfrm>
            <a:off x="0" y="6294120"/>
            <a:ext cx="2804160" cy="563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Courtesy of G. </a:t>
            </a:r>
            <a:r>
              <a:rPr lang="en-US" dirty="0" err="1" smtClean="0">
                <a:solidFill>
                  <a:schemeClr val="tx1"/>
                </a:solidFill>
              </a:rPr>
              <a:t>Tromba</a:t>
            </a:r>
            <a:r>
              <a:rPr lang="en-US" dirty="0" smtClean="0">
                <a:solidFill>
                  <a:schemeClr val="tx1"/>
                </a:solidFill>
              </a:rPr>
              <a:t>, ELETTRA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hef1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41338" y="1513489"/>
            <a:ext cx="3808658" cy="493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hef2a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4808538" y="1481959"/>
            <a:ext cx="3563588" cy="4971352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31721" y="1629737"/>
            <a:ext cx="12509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dirty="0">
                <a:solidFill>
                  <a:srgbClr val="C00000"/>
                </a:solidFill>
                <a:latin typeface="Arial" charset="0"/>
              </a:rPr>
              <a:t>1mm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14550" y="5826248"/>
            <a:ext cx="1555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600" b="1">
                <a:solidFill>
                  <a:srgbClr val="C00000"/>
                </a:solidFill>
                <a:latin typeface="Arial" charset="0"/>
                <a:cs typeface="Arial" charset="0"/>
              </a:rPr>
              <a:t>140Gy</a:t>
            </a:r>
            <a:endParaRPr lang="de-CH" sz="3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69860" y="1494084"/>
            <a:ext cx="136207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600" b="1">
                <a:solidFill>
                  <a:srgbClr val="C00000"/>
                </a:solidFill>
                <a:latin typeface="Arial" charset="0"/>
              </a:rPr>
              <a:t>25</a:t>
            </a:r>
            <a:r>
              <a:rPr lang="de-CH" sz="3600" b="1">
                <a:solidFill>
                  <a:srgbClr val="C00000"/>
                </a:solidFill>
                <a:latin typeface="Arial" charset="0"/>
                <a:cs typeface="Arial" charset="0"/>
              </a:rPr>
              <a:t>µm</a:t>
            </a:r>
            <a:endParaRPr lang="de-CH" sz="3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66987" y="5826248"/>
            <a:ext cx="1809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3600" b="1" dirty="0">
                <a:solidFill>
                  <a:srgbClr val="C00000"/>
                </a:solidFill>
                <a:latin typeface="Arial" charset="0"/>
              </a:rPr>
              <a:t>4000Gy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760867" y="6550039"/>
            <a:ext cx="3187700" cy="314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i="1">
                <a:latin typeface="Arial" charset="0"/>
              </a:rPr>
              <a:t>Zeman et al, Radiat Res 15, 496,1961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57586" y="1100224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Mouse brain, visual cortex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678374" y="12819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X-RAY RADIATION THERAPY: DOSE VOLUME EFFECT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25666" y="622954"/>
            <a:ext cx="865526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b="1" dirty="0">
              <a:latin typeface="+mj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2413000"/>
            <a:ext cx="2286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/>
              <a:t>Entrance dose: 2000 Gy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/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/>
              <a:t>25 </a:t>
            </a:r>
            <a:r>
              <a:rPr lang="en-US" sz="2400" b="1">
                <a:sym typeface="Symbol" pitchFamily="18" charset="2"/>
              </a:rPr>
              <a:t></a:t>
            </a:r>
            <a:r>
              <a:rPr lang="en-US" sz="2400" b="1"/>
              <a:t>m-wide microplane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/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/>
              <a:t>12 h after irradiation</a:t>
            </a:r>
            <a:endParaRPr lang="de-CH" sz="2400" b="1"/>
          </a:p>
        </p:txBody>
      </p:sp>
      <p:pic>
        <p:nvPicPr>
          <p:cNvPr id="8" name="Picture 4" descr="Ratbraincol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450" y="1943100"/>
            <a:ext cx="541020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14650" y="3676650"/>
            <a:ext cx="5334000" cy="581025"/>
            <a:chOff x="2016" y="1776"/>
            <a:chExt cx="3360" cy="366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016" y="1776"/>
              <a:ext cx="336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000">
                <a:latin typeface="Arial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016" y="2142"/>
              <a:ext cx="336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000">
                <a:latin typeface="Arial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29025" y="1938338"/>
            <a:ext cx="4886325" cy="3824287"/>
            <a:chOff x="2466" y="674"/>
            <a:chExt cx="3078" cy="2409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466" y="674"/>
              <a:ext cx="2910" cy="2409"/>
              <a:chOff x="2466" y="684"/>
              <a:chExt cx="2910" cy="2409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592" y="1757"/>
                <a:ext cx="2766" cy="396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000">
                  <a:latin typeface="Arial" charset="0"/>
                </a:endParaRP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466" y="684"/>
                <a:ext cx="2910" cy="2409"/>
                <a:chOff x="2466" y="672"/>
                <a:chExt cx="2910" cy="2409"/>
              </a:xfrm>
            </p:grpSpPr>
            <p:sp>
              <p:nvSpPr>
                <p:cNvPr id="21" name="Freeform 12"/>
                <p:cNvSpPr>
                  <a:spLocks/>
                </p:cNvSpPr>
                <p:nvPr/>
              </p:nvSpPr>
              <p:spPr bwMode="auto">
                <a:xfrm>
                  <a:off x="2592" y="1168"/>
                  <a:ext cx="2736" cy="641"/>
                </a:xfrm>
                <a:custGeom>
                  <a:avLst/>
                  <a:gdLst/>
                  <a:ahLst/>
                  <a:cxnLst>
                    <a:cxn ang="0">
                      <a:pos x="0" y="606"/>
                    </a:cxn>
                    <a:cxn ang="0">
                      <a:pos x="2148" y="540"/>
                    </a:cxn>
                    <a:cxn ang="0">
                      <a:pos x="2736" y="0"/>
                    </a:cxn>
                  </a:cxnLst>
                  <a:rect l="0" t="0" r="r" b="b"/>
                  <a:pathLst>
                    <a:path w="2736" h="641">
                      <a:moveTo>
                        <a:pt x="0" y="606"/>
                      </a:moveTo>
                      <a:cubicBezTo>
                        <a:pt x="846" y="623"/>
                        <a:pt x="1692" y="641"/>
                        <a:pt x="2148" y="540"/>
                      </a:cubicBezTo>
                      <a:cubicBezTo>
                        <a:pt x="2604" y="439"/>
                        <a:pt x="2638" y="89"/>
                        <a:pt x="2736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2" name="Freeform 13"/>
                <p:cNvSpPr>
                  <a:spLocks/>
                </p:cNvSpPr>
                <p:nvPr/>
              </p:nvSpPr>
              <p:spPr bwMode="auto">
                <a:xfrm flipV="1">
                  <a:off x="2592" y="2097"/>
                  <a:ext cx="2736" cy="641"/>
                </a:xfrm>
                <a:custGeom>
                  <a:avLst/>
                  <a:gdLst/>
                  <a:ahLst/>
                  <a:cxnLst>
                    <a:cxn ang="0">
                      <a:pos x="0" y="606"/>
                    </a:cxn>
                    <a:cxn ang="0">
                      <a:pos x="2148" y="540"/>
                    </a:cxn>
                    <a:cxn ang="0">
                      <a:pos x="2736" y="0"/>
                    </a:cxn>
                  </a:cxnLst>
                  <a:rect l="0" t="0" r="r" b="b"/>
                  <a:pathLst>
                    <a:path w="2736" h="641">
                      <a:moveTo>
                        <a:pt x="0" y="606"/>
                      </a:moveTo>
                      <a:cubicBezTo>
                        <a:pt x="846" y="623"/>
                        <a:pt x="1692" y="641"/>
                        <a:pt x="2148" y="540"/>
                      </a:cubicBezTo>
                      <a:cubicBezTo>
                        <a:pt x="2604" y="439"/>
                        <a:pt x="2638" y="89"/>
                        <a:pt x="2736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838" y="1805"/>
                  <a:ext cx="182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de-CH" sz="2400" b="1">
                      <a:latin typeface="Arial" charset="0"/>
                    </a:rPr>
                    <a:t>   DOSE: „PEAK“</a:t>
                  </a:r>
                  <a:endParaRPr lang="de-CH" sz="2400"/>
                </a:p>
              </p:txBody>
            </p:sp>
            <p:sp>
              <p:nvSpPr>
                <p:cNvPr id="24" name="Oval 15"/>
                <p:cNvSpPr>
                  <a:spLocks noChangeArrowheads="1"/>
                </p:cNvSpPr>
                <p:nvPr/>
              </p:nvSpPr>
              <p:spPr bwMode="auto">
                <a:xfrm>
                  <a:off x="2466" y="1752"/>
                  <a:ext cx="324" cy="3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5" name="Rectangle 16"/>
                <p:cNvSpPr>
                  <a:spLocks noChangeArrowheads="1"/>
                </p:cNvSpPr>
                <p:nvPr/>
              </p:nvSpPr>
              <p:spPr bwMode="auto">
                <a:xfrm>
                  <a:off x="5280" y="672"/>
                  <a:ext cx="96" cy="2409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6" name="Freeform 17"/>
                <p:cNvSpPr>
                  <a:spLocks/>
                </p:cNvSpPr>
                <p:nvPr/>
              </p:nvSpPr>
              <p:spPr bwMode="auto">
                <a:xfrm>
                  <a:off x="4608" y="1272"/>
                  <a:ext cx="740" cy="604"/>
                </a:xfrm>
                <a:custGeom>
                  <a:avLst/>
                  <a:gdLst/>
                  <a:ahLst/>
                  <a:cxnLst>
                    <a:cxn ang="0">
                      <a:pos x="615" y="0"/>
                    </a:cxn>
                    <a:cxn ang="0">
                      <a:pos x="651" y="32"/>
                    </a:cxn>
                    <a:cxn ang="0">
                      <a:pos x="683" y="160"/>
                    </a:cxn>
                    <a:cxn ang="0">
                      <a:pos x="691" y="296"/>
                    </a:cxn>
                    <a:cxn ang="0">
                      <a:pos x="683" y="512"/>
                    </a:cxn>
                    <a:cxn ang="0">
                      <a:pos x="615" y="560"/>
                    </a:cxn>
                    <a:cxn ang="0">
                      <a:pos x="403" y="588"/>
                    </a:cxn>
                    <a:cxn ang="0">
                      <a:pos x="87" y="572"/>
                    </a:cxn>
                    <a:cxn ang="0">
                      <a:pos x="31" y="508"/>
                    </a:cxn>
                    <a:cxn ang="0">
                      <a:pos x="11" y="516"/>
                    </a:cxn>
                    <a:cxn ang="0">
                      <a:pos x="15" y="464"/>
                    </a:cxn>
                    <a:cxn ang="0">
                      <a:pos x="91" y="460"/>
                    </a:cxn>
                    <a:cxn ang="0">
                      <a:pos x="123" y="452"/>
                    </a:cxn>
                    <a:cxn ang="0">
                      <a:pos x="135" y="428"/>
                    </a:cxn>
                    <a:cxn ang="0">
                      <a:pos x="175" y="408"/>
                    </a:cxn>
                    <a:cxn ang="0">
                      <a:pos x="239" y="400"/>
                    </a:cxn>
                    <a:cxn ang="0">
                      <a:pos x="279" y="392"/>
                    </a:cxn>
                    <a:cxn ang="0">
                      <a:pos x="343" y="340"/>
                    </a:cxn>
                    <a:cxn ang="0">
                      <a:pos x="403" y="292"/>
                    </a:cxn>
                    <a:cxn ang="0">
                      <a:pos x="455" y="240"/>
                    </a:cxn>
                    <a:cxn ang="0">
                      <a:pos x="491" y="196"/>
                    </a:cxn>
                    <a:cxn ang="0">
                      <a:pos x="515" y="164"/>
                    </a:cxn>
                    <a:cxn ang="0">
                      <a:pos x="567" y="76"/>
                    </a:cxn>
                    <a:cxn ang="0">
                      <a:pos x="591" y="40"/>
                    </a:cxn>
                    <a:cxn ang="0">
                      <a:pos x="615" y="0"/>
                    </a:cxn>
                  </a:cxnLst>
                  <a:rect l="0" t="0" r="r" b="b"/>
                  <a:pathLst>
                    <a:path w="707" h="588">
                      <a:moveTo>
                        <a:pt x="615" y="0"/>
                      </a:moveTo>
                      <a:cubicBezTo>
                        <a:pt x="627" y="11"/>
                        <a:pt x="643" y="18"/>
                        <a:pt x="651" y="32"/>
                      </a:cubicBezTo>
                      <a:cubicBezTo>
                        <a:pt x="663" y="52"/>
                        <a:pt x="676" y="131"/>
                        <a:pt x="683" y="160"/>
                      </a:cubicBezTo>
                      <a:cubicBezTo>
                        <a:pt x="685" y="205"/>
                        <a:pt x="691" y="251"/>
                        <a:pt x="691" y="296"/>
                      </a:cubicBezTo>
                      <a:cubicBezTo>
                        <a:pt x="691" y="368"/>
                        <a:pt x="707" y="444"/>
                        <a:pt x="683" y="512"/>
                      </a:cubicBezTo>
                      <a:cubicBezTo>
                        <a:pt x="672" y="544"/>
                        <a:pt x="645" y="552"/>
                        <a:pt x="615" y="560"/>
                      </a:cubicBezTo>
                      <a:cubicBezTo>
                        <a:pt x="545" y="578"/>
                        <a:pt x="475" y="585"/>
                        <a:pt x="403" y="588"/>
                      </a:cubicBezTo>
                      <a:cubicBezTo>
                        <a:pt x="296" y="586"/>
                        <a:pt x="193" y="585"/>
                        <a:pt x="87" y="572"/>
                      </a:cubicBezTo>
                      <a:cubicBezTo>
                        <a:pt x="44" y="558"/>
                        <a:pt x="54" y="543"/>
                        <a:pt x="31" y="508"/>
                      </a:cubicBezTo>
                      <a:cubicBezTo>
                        <a:pt x="24" y="511"/>
                        <a:pt x="16" y="521"/>
                        <a:pt x="11" y="516"/>
                      </a:cubicBezTo>
                      <a:cubicBezTo>
                        <a:pt x="10" y="515"/>
                        <a:pt x="0" y="468"/>
                        <a:pt x="15" y="464"/>
                      </a:cubicBezTo>
                      <a:cubicBezTo>
                        <a:pt x="39" y="457"/>
                        <a:pt x="66" y="461"/>
                        <a:pt x="91" y="460"/>
                      </a:cubicBezTo>
                      <a:cubicBezTo>
                        <a:pt x="102" y="457"/>
                        <a:pt x="112" y="455"/>
                        <a:pt x="123" y="452"/>
                      </a:cubicBezTo>
                      <a:cubicBezTo>
                        <a:pt x="132" y="450"/>
                        <a:pt x="130" y="435"/>
                        <a:pt x="135" y="428"/>
                      </a:cubicBezTo>
                      <a:cubicBezTo>
                        <a:pt x="145" y="415"/>
                        <a:pt x="161" y="413"/>
                        <a:pt x="175" y="408"/>
                      </a:cubicBezTo>
                      <a:cubicBezTo>
                        <a:pt x="195" y="401"/>
                        <a:pt x="239" y="400"/>
                        <a:pt x="239" y="400"/>
                      </a:cubicBezTo>
                      <a:cubicBezTo>
                        <a:pt x="252" y="396"/>
                        <a:pt x="266" y="397"/>
                        <a:pt x="279" y="392"/>
                      </a:cubicBezTo>
                      <a:cubicBezTo>
                        <a:pt x="303" y="383"/>
                        <a:pt x="324" y="356"/>
                        <a:pt x="343" y="340"/>
                      </a:cubicBezTo>
                      <a:cubicBezTo>
                        <a:pt x="361" y="325"/>
                        <a:pt x="386" y="309"/>
                        <a:pt x="403" y="292"/>
                      </a:cubicBezTo>
                      <a:cubicBezTo>
                        <a:pt x="421" y="274"/>
                        <a:pt x="429" y="249"/>
                        <a:pt x="455" y="240"/>
                      </a:cubicBezTo>
                      <a:cubicBezTo>
                        <a:pt x="466" y="224"/>
                        <a:pt x="478" y="211"/>
                        <a:pt x="491" y="196"/>
                      </a:cubicBezTo>
                      <a:cubicBezTo>
                        <a:pt x="499" y="186"/>
                        <a:pt x="515" y="164"/>
                        <a:pt x="515" y="164"/>
                      </a:cubicBezTo>
                      <a:cubicBezTo>
                        <a:pt x="526" y="130"/>
                        <a:pt x="548" y="105"/>
                        <a:pt x="567" y="76"/>
                      </a:cubicBezTo>
                      <a:cubicBezTo>
                        <a:pt x="576" y="63"/>
                        <a:pt x="579" y="52"/>
                        <a:pt x="591" y="40"/>
                      </a:cubicBezTo>
                      <a:cubicBezTo>
                        <a:pt x="602" y="6"/>
                        <a:pt x="632" y="34"/>
                        <a:pt x="615" y="0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7" name="Freeform 18"/>
                <p:cNvSpPr>
                  <a:spLocks/>
                </p:cNvSpPr>
                <p:nvPr/>
              </p:nvSpPr>
              <p:spPr bwMode="auto">
                <a:xfrm>
                  <a:off x="4571" y="2016"/>
                  <a:ext cx="745" cy="648"/>
                </a:xfrm>
                <a:custGeom>
                  <a:avLst/>
                  <a:gdLst/>
                  <a:ahLst/>
                  <a:cxnLst>
                    <a:cxn ang="0">
                      <a:pos x="5" y="76"/>
                    </a:cxn>
                    <a:cxn ang="0">
                      <a:pos x="13" y="144"/>
                    </a:cxn>
                    <a:cxn ang="0">
                      <a:pos x="69" y="164"/>
                    </a:cxn>
                    <a:cxn ang="0">
                      <a:pos x="197" y="200"/>
                    </a:cxn>
                    <a:cxn ang="0">
                      <a:pos x="273" y="216"/>
                    </a:cxn>
                    <a:cxn ang="0">
                      <a:pos x="361" y="260"/>
                    </a:cxn>
                    <a:cxn ang="0">
                      <a:pos x="409" y="284"/>
                    </a:cxn>
                    <a:cxn ang="0">
                      <a:pos x="489" y="356"/>
                    </a:cxn>
                    <a:cxn ang="0">
                      <a:pos x="517" y="380"/>
                    </a:cxn>
                    <a:cxn ang="0">
                      <a:pos x="549" y="392"/>
                    </a:cxn>
                    <a:cxn ang="0">
                      <a:pos x="561" y="400"/>
                    </a:cxn>
                    <a:cxn ang="0">
                      <a:pos x="641" y="520"/>
                    </a:cxn>
                    <a:cxn ang="0">
                      <a:pos x="665" y="568"/>
                    </a:cxn>
                    <a:cxn ang="0">
                      <a:pos x="681" y="592"/>
                    </a:cxn>
                    <a:cxn ang="0">
                      <a:pos x="725" y="648"/>
                    </a:cxn>
                    <a:cxn ang="0">
                      <a:pos x="741" y="580"/>
                    </a:cxn>
                    <a:cxn ang="0">
                      <a:pos x="725" y="460"/>
                    </a:cxn>
                    <a:cxn ang="0">
                      <a:pos x="737" y="316"/>
                    </a:cxn>
                    <a:cxn ang="0">
                      <a:pos x="737" y="244"/>
                    </a:cxn>
                    <a:cxn ang="0">
                      <a:pos x="725" y="200"/>
                    </a:cxn>
                    <a:cxn ang="0">
                      <a:pos x="713" y="120"/>
                    </a:cxn>
                    <a:cxn ang="0">
                      <a:pos x="557" y="36"/>
                    </a:cxn>
                    <a:cxn ang="0">
                      <a:pos x="201" y="0"/>
                    </a:cxn>
                    <a:cxn ang="0">
                      <a:pos x="53" y="16"/>
                    </a:cxn>
                    <a:cxn ang="0">
                      <a:pos x="13" y="80"/>
                    </a:cxn>
                    <a:cxn ang="0">
                      <a:pos x="5" y="76"/>
                    </a:cxn>
                  </a:cxnLst>
                  <a:rect l="0" t="0" r="r" b="b"/>
                  <a:pathLst>
                    <a:path w="745" h="648">
                      <a:moveTo>
                        <a:pt x="5" y="76"/>
                      </a:moveTo>
                      <a:cubicBezTo>
                        <a:pt x="0" y="92"/>
                        <a:pt x="2" y="130"/>
                        <a:pt x="13" y="144"/>
                      </a:cubicBezTo>
                      <a:cubicBezTo>
                        <a:pt x="25" y="159"/>
                        <a:pt x="52" y="159"/>
                        <a:pt x="69" y="164"/>
                      </a:cubicBezTo>
                      <a:cubicBezTo>
                        <a:pt x="119" y="178"/>
                        <a:pt x="140" y="191"/>
                        <a:pt x="197" y="200"/>
                      </a:cubicBezTo>
                      <a:cubicBezTo>
                        <a:pt x="223" y="204"/>
                        <a:pt x="248" y="208"/>
                        <a:pt x="273" y="216"/>
                      </a:cubicBezTo>
                      <a:cubicBezTo>
                        <a:pt x="302" y="245"/>
                        <a:pt x="321" y="253"/>
                        <a:pt x="361" y="260"/>
                      </a:cubicBezTo>
                      <a:cubicBezTo>
                        <a:pt x="392" y="281"/>
                        <a:pt x="376" y="273"/>
                        <a:pt x="409" y="284"/>
                      </a:cubicBezTo>
                      <a:cubicBezTo>
                        <a:pt x="425" y="312"/>
                        <a:pt x="457" y="345"/>
                        <a:pt x="489" y="356"/>
                      </a:cubicBezTo>
                      <a:cubicBezTo>
                        <a:pt x="499" y="363"/>
                        <a:pt x="506" y="374"/>
                        <a:pt x="517" y="380"/>
                      </a:cubicBezTo>
                      <a:cubicBezTo>
                        <a:pt x="527" y="385"/>
                        <a:pt x="539" y="387"/>
                        <a:pt x="549" y="392"/>
                      </a:cubicBezTo>
                      <a:cubicBezTo>
                        <a:pt x="553" y="394"/>
                        <a:pt x="557" y="397"/>
                        <a:pt x="561" y="400"/>
                      </a:cubicBezTo>
                      <a:cubicBezTo>
                        <a:pt x="588" y="440"/>
                        <a:pt x="614" y="480"/>
                        <a:pt x="641" y="520"/>
                      </a:cubicBezTo>
                      <a:cubicBezTo>
                        <a:pt x="651" y="535"/>
                        <a:pt x="656" y="552"/>
                        <a:pt x="665" y="568"/>
                      </a:cubicBezTo>
                      <a:cubicBezTo>
                        <a:pt x="670" y="576"/>
                        <a:pt x="681" y="592"/>
                        <a:pt x="681" y="592"/>
                      </a:cubicBezTo>
                      <a:cubicBezTo>
                        <a:pt x="687" y="618"/>
                        <a:pt x="700" y="640"/>
                        <a:pt x="725" y="648"/>
                      </a:cubicBezTo>
                      <a:cubicBezTo>
                        <a:pt x="732" y="626"/>
                        <a:pt x="734" y="602"/>
                        <a:pt x="741" y="580"/>
                      </a:cubicBezTo>
                      <a:cubicBezTo>
                        <a:pt x="738" y="528"/>
                        <a:pt x="736" y="504"/>
                        <a:pt x="725" y="460"/>
                      </a:cubicBezTo>
                      <a:cubicBezTo>
                        <a:pt x="727" y="399"/>
                        <a:pt x="724" y="367"/>
                        <a:pt x="737" y="316"/>
                      </a:cubicBezTo>
                      <a:cubicBezTo>
                        <a:pt x="742" y="274"/>
                        <a:pt x="743" y="286"/>
                        <a:pt x="737" y="244"/>
                      </a:cubicBezTo>
                      <a:cubicBezTo>
                        <a:pt x="735" y="229"/>
                        <a:pt x="725" y="200"/>
                        <a:pt x="725" y="200"/>
                      </a:cubicBezTo>
                      <a:cubicBezTo>
                        <a:pt x="725" y="193"/>
                        <a:pt x="745" y="109"/>
                        <a:pt x="713" y="120"/>
                      </a:cubicBezTo>
                      <a:cubicBezTo>
                        <a:pt x="645" y="112"/>
                        <a:pt x="618" y="46"/>
                        <a:pt x="557" y="36"/>
                      </a:cubicBezTo>
                      <a:cubicBezTo>
                        <a:pt x="438" y="17"/>
                        <a:pt x="321" y="5"/>
                        <a:pt x="201" y="0"/>
                      </a:cubicBezTo>
                      <a:cubicBezTo>
                        <a:pt x="150" y="3"/>
                        <a:pt x="103" y="10"/>
                        <a:pt x="53" y="16"/>
                      </a:cubicBezTo>
                      <a:cubicBezTo>
                        <a:pt x="9" y="31"/>
                        <a:pt x="29" y="54"/>
                        <a:pt x="13" y="80"/>
                      </a:cubicBezTo>
                      <a:cubicBezTo>
                        <a:pt x="11" y="83"/>
                        <a:pt x="8" y="77"/>
                        <a:pt x="5" y="76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  <p:sp>
              <p:nvSpPr>
                <p:cNvPr id="28" name="Line 19"/>
                <p:cNvSpPr>
                  <a:spLocks noChangeShapeType="1"/>
                </p:cNvSpPr>
                <p:nvPr/>
              </p:nvSpPr>
              <p:spPr bwMode="auto">
                <a:xfrm>
                  <a:off x="4662" y="1733"/>
                  <a:ext cx="206" cy="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000">
                    <a:latin typeface="Arial" charset="0"/>
                  </a:endParaRPr>
                </a:p>
              </p:txBody>
            </p:sp>
          </p:grp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4190" y="1536"/>
              <a:ext cx="1354" cy="820"/>
              <a:chOff x="1037" y="662"/>
              <a:chExt cx="1354" cy="820"/>
            </a:xfrm>
          </p:grpSpPr>
          <p:sp>
            <p:nvSpPr>
              <p:cNvPr id="15" name="Text Box 21"/>
              <p:cNvSpPr txBox="1">
                <a:spLocks noChangeArrowheads="1"/>
              </p:cNvSpPr>
              <p:nvPr/>
            </p:nvSpPr>
            <p:spPr bwMode="auto">
              <a:xfrm>
                <a:off x="1641" y="662"/>
                <a:ext cx="7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CH" sz="1600">
                    <a:latin typeface="Arial" charset="0"/>
                  </a:rPr>
                  <a:t>   „valley“</a:t>
                </a:r>
                <a:endParaRPr lang="de-CH" sz="1600"/>
              </a:p>
            </p:txBody>
          </p:sp>
          <p:sp>
            <p:nvSpPr>
              <p:cNvPr id="16" name="Text Box 22"/>
              <p:cNvSpPr txBox="1">
                <a:spLocks noChangeArrowheads="1"/>
              </p:cNvSpPr>
              <p:nvPr/>
            </p:nvSpPr>
            <p:spPr bwMode="auto">
              <a:xfrm>
                <a:off x="1641" y="1270"/>
                <a:ext cx="7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CH" sz="1600">
                    <a:latin typeface="Arial" charset="0"/>
                  </a:rPr>
                  <a:t>   „valley“</a:t>
                </a:r>
                <a:endParaRPr lang="de-CH" sz="1600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1041" y="879"/>
                <a:ext cx="117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000">
                  <a:latin typeface="Arial" charset="0"/>
                </a:endParaRPr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1037" y="1283"/>
                <a:ext cx="117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000">
                  <a:latin typeface="Arial" charset="0"/>
                </a:endParaRPr>
              </a:p>
            </p:txBody>
          </p:sp>
        </p:grpSp>
      </p:grp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425450" y="5829300"/>
            <a:ext cx="8718550" cy="7016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charset="0"/>
              </a:rPr>
              <a:t>Dose volume effect: used also in conventional radiotherapy: with </a:t>
            </a:r>
            <a:r>
              <a:rPr lang="en-US" sz="2000" dirty="0" err="1">
                <a:latin typeface="Arial" charset="0"/>
              </a:rPr>
              <a:t>cyberknife</a:t>
            </a:r>
            <a:r>
              <a:rPr lang="en-US" sz="2000" dirty="0">
                <a:latin typeface="Arial" charset="0"/>
              </a:rPr>
              <a:t> </a:t>
            </a:r>
            <a:endParaRPr lang="en-US" sz="2000" dirty="0" smtClean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charset="0"/>
              </a:rPr>
              <a:t>deliver 150 </a:t>
            </a:r>
            <a:r>
              <a:rPr lang="en-US" sz="2000" dirty="0" err="1" smtClean="0">
                <a:latin typeface="Arial" charset="0"/>
              </a:rPr>
              <a:t>Gy</a:t>
            </a:r>
            <a:r>
              <a:rPr lang="en-US" sz="2000" dirty="0" smtClean="0">
                <a:latin typeface="Arial" charset="0"/>
              </a:rPr>
              <a:t> on a spot of 5 mm! </a:t>
            </a:r>
            <a:endParaRPr lang="en-US" sz="2000" dirty="0">
              <a:latin typeface="Arial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gray">
          <a:xfrm>
            <a:off x="693614" y="14343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APPLICATION TO RADIATION THERAPY: RAT CEREBELLUM AFTER </a:t>
            </a:r>
            <a:r>
              <a:rPr lang="en-US" sz="1600" dirty="0" err="1" smtClean="0">
                <a:solidFill>
                  <a:schemeClr val="bg1"/>
                </a:solidFill>
              </a:rPr>
              <a:t>MRt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500813"/>
            <a:ext cx="685800" cy="457200"/>
          </a:xfrm>
          <a:prstGeom prst="rect">
            <a:avLst/>
          </a:prstGeom>
        </p:spPr>
        <p:txBody>
          <a:bodyPr/>
          <a:lstStyle/>
          <a:p>
            <a:fld id="{13520F38-4BF0-4CF3-84A4-F33FE9574D7D}" type="slidenum">
              <a:rPr lang="en-US">
                <a:solidFill>
                  <a:srgbClr val="FFFFFF"/>
                </a:solidFill>
              </a:rPr>
              <a:pPr/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4258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68413"/>
            <a:ext cx="6264275" cy="4111625"/>
          </a:xfrm>
          <a:noFill/>
          <a:ln/>
        </p:spPr>
      </p:pic>
      <p:sp>
        <p:nvSpPr>
          <p:cNvPr id="2425861" name="Line 5"/>
          <p:cNvSpPr>
            <a:spLocks noChangeShapeType="1"/>
          </p:cNvSpPr>
          <p:nvPr/>
        </p:nvSpPr>
        <p:spPr bwMode="auto">
          <a:xfrm>
            <a:off x="612775" y="4797425"/>
            <a:ext cx="5183188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425862" name="Text Box 6"/>
          <p:cNvSpPr txBox="1">
            <a:spLocks noChangeArrowheads="1"/>
          </p:cNvSpPr>
          <p:nvPr/>
        </p:nvSpPr>
        <p:spPr bwMode="auto">
          <a:xfrm>
            <a:off x="6207760" y="2367598"/>
            <a:ext cx="2844800" cy="1938992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Tissue tolerance threshold dose for healthy tissue homogeneous irradiation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25863" name="Line 7"/>
          <p:cNvSpPr>
            <a:spLocks noChangeShapeType="1"/>
          </p:cNvSpPr>
          <p:nvPr/>
        </p:nvSpPr>
        <p:spPr bwMode="auto">
          <a:xfrm flipH="1">
            <a:off x="5867400" y="4365625"/>
            <a:ext cx="936625" cy="360363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425864" name="Text Box 8"/>
          <p:cNvSpPr txBox="1">
            <a:spLocks noChangeArrowheads="1"/>
          </p:cNvSpPr>
          <p:nvPr/>
        </p:nvSpPr>
        <p:spPr bwMode="auto">
          <a:xfrm>
            <a:off x="179388" y="5589588"/>
            <a:ext cx="8785225" cy="76944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dirty="0"/>
              <a:t>The dose in the valleys that creates a dose offset in the tissues, has to be below the tolerance threshold dose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gray">
          <a:xfrm>
            <a:off x="724094" y="14343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MRT= HIGH DOSES DELIVERED IN SPATIALLY FRACTIONATED MICROPLANS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58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0220"/>
            <a:ext cx="605014" cy="825224"/>
          </a:xfrm>
          <a:prstGeom prst="rect">
            <a:avLst/>
          </a:prstGeom>
          <a:noFill/>
          <a:ln w="3175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37969" y="629708"/>
            <a:ext cx="22797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r-FR" sz="3200" b="1" dirty="0" smtClean="0">
                <a:latin typeface="+mj-lt"/>
              </a:rPr>
              <a:t>Imaging….</a:t>
            </a:r>
            <a:endParaRPr lang="en-US" sz="3200" b="1" dirty="0">
              <a:latin typeface="+mj-lt"/>
            </a:endParaRPr>
          </a:p>
        </p:txBody>
      </p:sp>
      <p:pic>
        <p:nvPicPr>
          <p:cNvPr id="9" name="Picture 9" descr="C:\Users\bravin\Desktop\homme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18635"/>
            <a:ext cx="2209800" cy="1507728"/>
          </a:xfrm>
          <a:prstGeom prst="rect">
            <a:avLst/>
          </a:prstGeom>
          <a:noFill/>
        </p:spPr>
      </p:pic>
      <p:pic>
        <p:nvPicPr>
          <p:cNvPr id="10" name="Picture 10" descr="C:\Users\bravin\Desktop\cyb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1731" y="3642274"/>
            <a:ext cx="1770269" cy="1685604"/>
          </a:xfrm>
          <a:prstGeom prst="rect">
            <a:avLst/>
          </a:prstGeom>
          <a:noFill/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6030290"/>
            <a:ext cx="2381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err="1" smtClean="0"/>
              <a:t>Radiotherapy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at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Children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hospital</a:t>
            </a:r>
            <a:r>
              <a:rPr lang="fr-FR" sz="1200" b="1" dirty="0" smtClean="0"/>
              <a:t>, Vienna, 1921</a:t>
            </a:r>
            <a:endParaRPr lang="en-US" sz="1200" b="1" dirty="0"/>
          </a:p>
        </p:txBody>
      </p:sp>
      <p:pic>
        <p:nvPicPr>
          <p:cNvPr id="14" name="Picture 3" descr="C:\Users\bravin\Desktop\imagesCAYQ0B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5341" y="661532"/>
            <a:ext cx="1064986" cy="1064986"/>
          </a:xfrm>
          <a:prstGeom prst="rect">
            <a:avLst/>
          </a:prstGeom>
          <a:noFill/>
        </p:spPr>
      </p:pic>
      <p:pic>
        <p:nvPicPr>
          <p:cNvPr id="15" name="Picture 4" descr="C:\Users\bravin\Desktop\imagesCA44V22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3977" y="1659467"/>
            <a:ext cx="1175902" cy="1099874"/>
          </a:xfrm>
          <a:prstGeom prst="rect">
            <a:avLst/>
          </a:prstGeom>
          <a:noFill/>
        </p:spPr>
      </p:pic>
      <p:pic>
        <p:nvPicPr>
          <p:cNvPr id="16" name="Picture 5" descr="C:\Users\bravin\Desktop\Brain-Cancer-Cyberknife-Beam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6302" y="5234820"/>
            <a:ext cx="1395922" cy="1132114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319169" y="3209026"/>
            <a:ext cx="8824831" cy="17240"/>
          </a:xfrm>
          <a:prstGeom prst="straightConnector1">
            <a:avLst/>
          </a:prstGeom>
          <a:solidFill>
            <a:srgbClr val="7DA9DA"/>
          </a:solidFill>
          <a:ln w="120650" cap="flat" cmpd="sng" algn="ctr">
            <a:solidFill>
              <a:srgbClr val="FFC000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1889" y="2981325"/>
            <a:ext cx="1058303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1895?</a:t>
            </a:r>
            <a:endParaRPr lang="en-GB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23940" y="2962275"/>
            <a:ext cx="1005404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today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77845" y="6345162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Cyberknife</a:t>
            </a:r>
            <a:endParaRPr lang="en-GB" sz="12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7933736" y="2658533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Spiral CT</a:t>
            </a:r>
            <a:endParaRPr lang="en-GB" sz="1200" b="1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790307" y="3339584"/>
            <a:ext cx="3029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+mj-lt"/>
              </a:rPr>
              <a:t>… and </a:t>
            </a:r>
            <a:r>
              <a:rPr lang="fr-FR" sz="3200" b="1" dirty="0" err="1" smtClean="0">
                <a:latin typeface="+mj-lt"/>
              </a:rPr>
              <a:t>therapy</a:t>
            </a:r>
            <a:endParaRPr lang="en-GB" sz="3200" b="1" dirty="0" smtClean="0">
              <a:latin typeface="+mj-lt"/>
            </a:endParaRPr>
          </a:p>
        </p:txBody>
      </p:sp>
      <p:pic>
        <p:nvPicPr>
          <p:cNvPr id="650241" name="Picture 1" descr="C:\Users\bravin\Desktop\800px-Crookes_tube_xray_experimen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228" y="1203960"/>
            <a:ext cx="2299052" cy="1454150"/>
          </a:xfrm>
          <a:prstGeom prst="rect">
            <a:avLst/>
          </a:prstGeom>
          <a:noFill/>
        </p:spPr>
      </p:pic>
      <p:pic>
        <p:nvPicPr>
          <p:cNvPr id="625665" name="Picture 1" descr="C:\Users\bravin\Desktop\Roma-2014\2011_05_10_12_56_42_67_2011_05_16_CT_history_fig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19550" y="1219199"/>
            <a:ext cx="1277499" cy="1600201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209941" y="3038475"/>
            <a:ext cx="870752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1971</a:t>
            </a:r>
            <a:endParaRPr lang="en-GB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90499" y="3419475"/>
            <a:ext cx="870752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1896</a:t>
            </a:r>
            <a:endParaRPr lang="en-GB" sz="2400" b="1" dirty="0"/>
          </a:p>
        </p:txBody>
      </p:sp>
      <p:pic>
        <p:nvPicPr>
          <p:cNvPr id="625666" name="Picture 2" descr="C:\Users\bravin\Desktop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71863" y="4372521"/>
            <a:ext cx="1538287" cy="150440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276491" y="3019425"/>
            <a:ext cx="870752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1949</a:t>
            </a:r>
            <a:endParaRPr lang="en-GB" sz="2400" b="1" dirty="0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086100" y="5973140"/>
            <a:ext cx="2381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err="1" smtClean="0"/>
              <a:t>Stereotaxic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radiosurgery</a:t>
            </a:r>
            <a:endParaRPr lang="fr-FR" sz="1200" b="1" dirty="0" smtClean="0"/>
          </a:p>
          <a:p>
            <a:r>
              <a:rPr lang="fr-FR" sz="1200" b="1" dirty="0" err="1" smtClean="0"/>
              <a:t>Leksell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89565" y="2781301"/>
            <a:ext cx="1233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CT Hounsfield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27200" y="126000"/>
            <a:ext cx="8236800" cy="496800"/>
          </a:xfrm>
        </p:spPr>
        <p:txBody>
          <a:bodyPr/>
          <a:lstStyle/>
          <a:p>
            <a:r>
              <a:rPr lang="fr-FR" dirty="0" smtClean="0"/>
              <a:t>diagnostics and </a:t>
            </a:r>
            <a:r>
              <a:rPr lang="fr-FR" dirty="0" err="1" smtClean="0"/>
              <a:t>therapy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0" grpId="0"/>
      <p:bldP spid="21" grpId="0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2767-DD4D-49EC-9602-29192CC5B500}" type="slidenum">
              <a:rPr lang="en-US"/>
              <a:pPr/>
              <a:t>40</a:t>
            </a:fld>
            <a:endParaRPr lang="en-US"/>
          </a:p>
        </p:txBody>
      </p:sp>
      <p:sp>
        <p:nvSpPr>
          <p:cNvPr id="2660355" name="Rectangle 3"/>
          <p:cNvSpPr>
            <a:spLocks noChangeArrowheads="1"/>
          </p:cNvSpPr>
          <p:nvPr/>
        </p:nvSpPr>
        <p:spPr bwMode="auto">
          <a:xfrm>
            <a:off x="395288" y="5300662"/>
            <a:ext cx="8208962" cy="13439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400" dirty="0"/>
              <a:t>Wiggler: 21 poles, 1.6 T</a:t>
            </a:r>
            <a:endParaRPr lang="en-GB" sz="2400" dirty="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400" dirty="0"/>
              <a:t>Filters: 2.4 mm Al, 1.4 mm Cu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400" dirty="0"/>
              <a:t>Dose rate: 14300 </a:t>
            </a:r>
            <a:r>
              <a:rPr lang="en-US" sz="2400" dirty="0" err="1"/>
              <a:t>Gy</a:t>
            </a:r>
            <a:r>
              <a:rPr lang="en-US" sz="2400" dirty="0"/>
              <a:t>/s @ 200 </a:t>
            </a:r>
            <a:r>
              <a:rPr lang="en-US" sz="2400" dirty="0" err="1"/>
              <a:t>mA</a:t>
            </a:r>
            <a:r>
              <a:rPr lang="en-US" sz="2400" dirty="0"/>
              <a:t> from source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400" dirty="0"/>
          </a:p>
        </p:txBody>
      </p:sp>
      <p:graphicFrame>
        <p:nvGraphicFramePr>
          <p:cNvPr id="266035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395838" y="1937188"/>
          <a:ext cx="6461125" cy="3330575"/>
        </p:xfrm>
        <a:graphic>
          <a:graphicData uri="http://schemas.openxmlformats.org/presentationml/2006/ole">
            <p:oleObj spid="_x0000_s169986" name="Chart" r:id="rId4" imgW="4591202" imgH="2457602" progId="Excel.Sheet.8">
              <p:embed/>
            </p:oleObj>
          </a:graphicData>
        </a:graphic>
      </p:graphicFrame>
      <p:sp>
        <p:nvSpPr>
          <p:cNvPr id="2660357" name="Text Box 5"/>
          <p:cNvSpPr txBox="1">
            <a:spLocks noChangeArrowheads="1"/>
          </p:cNvSpPr>
          <p:nvPr/>
        </p:nvSpPr>
        <p:spPr bwMode="auto">
          <a:xfrm>
            <a:off x="545148" y="1029335"/>
            <a:ext cx="8785225" cy="4308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200" b="1" dirty="0"/>
              <a:t>High intense, collimated, hard X-ray beam (~</a:t>
            </a:r>
            <a:r>
              <a:rPr lang="en-US" sz="2200" b="1" dirty="0" smtClean="0"/>
              <a:t>150 </a:t>
            </a:r>
            <a:r>
              <a:rPr lang="en-US" sz="2200" b="1" dirty="0" err="1"/>
              <a:t>keV</a:t>
            </a:r>
            <a:r>
              <a:rPr lang="en-US" sz="2200" b="1" dirty="0"/>
              <a:t>)</a:t>
            </a:r>
            <a:endParaRPr lang="fr-FR" sz="22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663134" y="12819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MRT BEAM REQUIREMENTS: ESRF ID17 SOURCE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erge 40 2 cortex altitude 3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0" y="2685016"/>
            <a:ext cx="2799128" cy="247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4"/>
          <p:cNvGrpSpPr/>
          <p:nvPr/>
        </p:nvGrpSpPr>
        <p:grpSpPr>
          <a:xfrm>
            <a:off x="1881188" y="2300847"/>
            <a:ext cx="1189037" cy="2928937"/>
            <a:chOff x="1881188" y="2138363"/>
            <a:chExt cx="1189037" cy="2928937"/>
          </a:xfrm>
        </p:grpSpPr>
        <p:sp>
          <p:nvSpPr>
            <p:cNvPr id="42" name="Line 26"/>
            <p:cNvSpPr>
              <a:spLocks noChangeShapeType="1"/>
            </p:cNvSpPr>
            <p:nvPr/>
          </p:nvSpPr>
          <p:spPr bwMode="auto">
            <a:xfrm flipH="1">
              <a:off x="2382838" y="2138363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27"/>
            <p:cNvSpPr>
              <a:spLocks noChangeShapeType="1"/>
            </p:cNvSpPr>
            <p:nvPr/>
          </p:nvSpPr>
          <p:spPr bwMode="auto">
            <a:xfrm flipH="1">
              <a:off x="2692400" y="2138363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>
              <a:off x="1881188" y="2492375"/>
              <a:ext cx="539750" cy="0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33"/>
            <p:cNvSpPr>
              <a:spLocks noChangeShapeType="1"/>
            </p:cNvSpPr>
            <p:nvPr/>
          </p:nvSpPr>
          <p:spPr bwMode="auto">
            <a:xfrm flipH="1">
              <a:off x="2711450" y="2490788"/>
              <a:ext cx="358775" cy="15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26"/>
            <p:cNvSpPr>
              <a:spLocks noChangeShapeType="1"/>
            </p:cNvSpPr>
            <p:nvPr/>
          </p:nvSpPr>
          <p:spPr bwMode="auto">
            <a:xfrm flipH="1">
              <a:off x="1946275" y="2709863"/>
              <a:ext cx="430213" cy="22240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 flipH="1">
              <a:off x="2232025" y="2709863"/>
              <a:ext cx="454025" cy="235743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65"/>
          <p:cNvGrpSpPr/>
          <p:nvPr/>
        </p:nvGrpSpPr>
        <p:grpSpPr>
          <a:xfrm>
            <a:off x="452438" y="2319897"/>
            <a:ext cx="1189037" cy="2928937"/>
            <a:chOff x="1881188" y="2138363"/>
            <a:chExt cx="1189037" cy="2928937"/>
          </a:xfrm>
        </p:grpSpPr>
        <p:sp>
          <p:nvSpPr>
            <p:cNvPr id="67" name="Line 26"/>
            <p:cNvSpPr>
              <a:spLocks noChangeShapeType="1"/>
            </p:cNvSpPr>
            <p:nvPr/>
          </p:nvSpPr>
          <p:spPr bwMode="auto">
            <a:xfrm flipH="1">
              <a:off x="2367072" y="2138363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27"/>
            <p:cNvSpPr>
              <a:spLocks noChangeShapeType="1"/>
            </p:cNvSpPr>
            <p:nvPr/>
          </p:nvSpPr>
          <p:spPr bwMode="auto">
            <a:xfrm flipH="1">
              <a:off x="2676634" y="2138363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30"/>
            <p:cNvSpPr>
              <a:spLocks noChangeShapeType="1"/>
            </p:cNvSpPr>
            <p:nvPr/>
          </p:nvSpPr>
          <p:spPr bwMode="auto">
            <a:xfrm>
              <a:off x="1881188" y="2492375"/>
              <a:ext cx="539750" cy="0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33"/>
            <p:cNvSpPr>
              <a:spLocks noChangeShapeType="1"/>
            </p:cNvSpPr>
            <p:nvPr/>
          </p:nvSpPr>
          <p:spPr bwMode="auto">
            <a:xfrm flipH="1">
              <a:off x="2711450" y="2490788"/>
              <a:ext cx="358775" cy="15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26"/>
            <p:cNvSpPr>
              <a:spLocks noChangeShapeType="1"/>
            </p:cNvSpPr>
            <p:nvPr/>
          </p:nvSpPr>
          <p:spPr bwMode="auto">
            <a:xfrm flipH="1">
              <a:off x="1946275" y="2709863"/>
              <a:ext cx="430213" cy="22240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27"/>
            <p:cNvSpPr>
              <a:spLocks noChangeShapeType="1"/>
            </p:cNvSpPr>
            <p:nvPr/>
          </p:nvSpPr>
          <p:spPr bwMode="auto">
            <a:xfrm flipH="1">
              <a:off x="2232025" y="2709863"/>
              <a:ext cx="454025" cy="235743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3" name="Rectangle 72"/>
          <p:cNvSpPr/>
          <p:nvPr/>
        </p:nvSpPr>
        <p:spPr bwMode="auto">
          <a:xfrm>
            <a:off x="133350" y="1610284"/>
            <a:ext cx="2857500" cy="7239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443489" y="1772209"/>
            <a:ext cx="2310249" cy="36933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50 </a:t>
            </a:r>
            <a:r>
              <a:rPr lang="en-US" b="1" dirty="0" smtClean="0"/>
              <a:t>µm /200 µm c-t-c</a:t>
            </a:r>
            <a:endParaRPr lang="en-US" b="1" dirty="0"/>
          </a:p>
        </p:txBody>
      </p:sp>
      <p:pic>
        <p:nvPicPr>
          <p:cNvPr id="8" name="Picture 5" descr="merge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657" y="2616272"/>
            <a:ext cx="2799128" cy="247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5"/>
          <p:cNvGrpSpPr/>
          <p:nvPr/>
        </p:nvGrpSpPr>
        <p:grpSpPr>
          <a:xfrm>
            <a:off x="3395445" y="2440111"/>
            <a:ext cx="2751137" cy="2947987"/>
            <a:chOff x="3395445" y="3379911"/>
            <a:chExt cx="2751137" cy="2947987"/>
          </a:xfrm>
        </p:grpSpPr>
        <p:sp>
          <p:nvSpPr>
            <p:cNvPr id="50" name="Line 26"/>
            <p:cNvSpPr>
              <a:spLocks noChangeShapeType="1"/>
            </p:cNvSpPr>
            <p:nvPr/>
          </p:nvSpPr>
          <p:spPr bwMode="auto">
            <a:xfrm flipH="1">
              <a:off x="3897095" y="3379911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27"/>
            <p:cNvSpPr>
              <a:spLocks noChangeShapeType="1"/>
            </p:cNvSpPr>
            <p:nvPr/>
          </p:nvSpPr>
          <p:spPr bwMode="auto">
            <a:xfrm flipH="1">
              <a:off x="4495691" y="3418011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3395445" y="3638673"/>
              <a:ext cx="539750" cy="0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33"/>
            <p:cNvSpPr>
              <a:spLocks noChangeShapeType="1"/>
            </p:cNvSpPr>
            <p:nvPr/>
          </p:nvSpPr>
          <p:spPr bwMode="auto">
            <a:xfrm flipH="1">
              <a:off x="4625757" y="3598986"/>
              <a:ext cx="358775" cy="15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 flipH="1">
              <a:off x="3460532" y="3951411"/>
              <a:ext cx="430213" cy="22240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27"/>
            <p:cNvSpPr>
              <a:spLocks noChangeShapeType="1"/>
            </p:cNvSpPr>
            <p:nvPr/>
          </p:nvSpPr>
          <p:spPr bwMode="auto">
            <a:xfrm flipH="1">
              <a:off x="4051082" y="3951411"/>
              <a:ext cx="454025" cy="235743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 flipH="1">
              <a:off x="5192495" y="3398961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>
              <a:off x="4728945" y="3752973"/>
              <a:ext cx="539750" cy="0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33"/>
            <p:cNvSpPr>
              <a:spLocks noChangeShapeType="1"/>
            </p:cNvSpPr>
            <p:nvPr/>
          </p:nvSpPr>
          <p:spPr bwMode="auto">
            <a:xfrm flipH="1">
              <a:off x="5787807" y="3751386"/>
              <a:ext cx="358775" cy="15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H="1">
              <a:off x="4755932" y="3970461"/>
              <a:ext cx="430213" cy="222408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 flipH="1">
              <a:off x="5289332" y="3970461"/>
              <a:ext cx="454025" cy="2357437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26"/>
            <p:cNvSpPr>
              <a:spLocks noChangeShapeType="1"/>
            </p:cNvSpPr>
            <p:nvPr/>
          </p:nvSpPr>
          <p:spPr bwMode="auto">
            <a:xfrm flipH="1">
              <a:off x="5710129" y="3532311"/>
              <a:ext cx="107950" cy="574675"/>
            </a:xfrm>
            <a:prstGeom prst="lin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4" name="Rectangle 73"/>
          <p:cNvSpPr/>
          <p:nvPr/>
        </p:nvSpPr>
        <p:spPr bwMode="auto">
          <a:xfrm>
            <a:off x="3206968" y="1616852"/>
            <a:ext cx="2857500" cy="7239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516051" y="1873373"/>
            <a:ext cx="2438489" cy="36933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100 µm /200 µm c-t-c</a:t>
            </a:r>
            <a:endParaRPr lang="en-US" b="1" dirty="0"/>
          </a:p>
        </p:txBody>
      </p:sp>
      <p:pic>
        <p:nvPicPr>
          <p:cNvPr id="9" name="Picture 6" descr="merge40"/>
          <p:cNvPicPr>
            <a:picLocks noChangeAspect="1" noChangeArrowheads="1"/>
          </p:cNvPicPr>
          <p:nvPr/>
        </p:nvPicPr>
        <p:blipFill>
          <a:blip r:embed="rId5" cstate="print">
            <a:lum bright="24000" contrast="30000"/>
          </a:blip>
          <a:srcRect/>
          <a:stretch>
            <a:fillRect/>
          </a:stretch>
        </p:blipFill>
        <p:spPr bwMode="auto">
          <a:xfrm>
            <a:off x="6344872" y="2562675"/>
            <a:ext cx="2799128" cy="24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 bwMode="auto">
          <a:xfrm>
            <a:off x="6286500" y="1645100"/>
            <a:ext cx="2857500" cy="723900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6870753" y="1807025"/>
            <a:ext cx="1762022" cy="36933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homogeneous</a:t>
            </a:r>
            <a:endParaRPr lang="en-US" b="1" dirty="0"/>
          </a:p>
        </p:txBody>
      </p:sp>
      <p:sp>
        <p:nvSpPr>
          <p:cNvPr id="40" name="Title 1"/>
          <p:cNvSpPr txBox="1">
            <a:spLocks/>
          </p:cNvSpPr>
          <p:nvPr/>
        </p:nvSpPr>
        <p:spPr bwMode="gray">
          <a:xfrm>
            <a:off x="678374" y="14343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MRT BEAM COLLIMATION IN DEPTH: PH2X ANALYSIS (DNA STRAND BREAKS)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7520" y="5379720"/>
            <a:ext cx="6654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collimation is maintained in depth: </a:t>
            </a:r>
          </a:p>
          <a:p>
            <a:r>
              <a:rPr lang="en-US" dirty="0" smtClean="0"/>
              <a:t>----- &gt; </a:t>
            </a:r>
            <a:r>
              <a:rPr lang="en-US" dirty="0" err="1" smtClean="0"/>
              <a:t>microbeam</a:t>
            </a:r>
            <a:r>
              <a:rPr lang="en-US" dirty="0" smtClean="0"/>
              <a:t> structure conserved through the full </a:t>
            </a:r>
            <a:r>
              <a:rPr lang="en-US" dirty="0" smtClean="0"/>
              <a:t>sample</a:t>
            </a:r>
            <a:endParaRPr lang="en-US" dirty="0" smtClean="0"/>
          </a:p>
          <a:p>
            <a:r>
              <a:rPr lang="en-US" dirty="0" smtClean="0"/>
              <a:t>----- &gt; tissue sparing in depth!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304800" y="646176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Credits R. </a:t>
            </a:r>
            <a:r>
              <a:rPr lang="en-US" dirty="0" err="1" smtClean="0"/>
              <a:t>Serduc</a:t>
            </a:r>
            <a:r>
              <a:rPr lang="en-US" dirty="0" smtClean="0"/>
              <a:t> et al. 2010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7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131496" y="652534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91A2BC-842F-4C16-8FCD-5E1A69F1390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Briem Akademi Std Semibold" pitchFamily="50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Briem Akademi Std Semibold" pitchFamily="50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3788" y="4834871"/>
            <a:ext cx="8567738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charset="0"/>
              </a:rPr>
              <a:t>No tissue </a:t>
            </a:r>
            <a:r>
              <a:rPr lang="en-US" sz="2000" dirty="0" smtClean="0">
                <a:latin typeface="Arial" charset="0"/>
              </a:rPr>
              <a:t>destruction. </a:t>
            </a:r>
            <a:r>
              <a:rPr lang="en-US" sz="2000" dirty="0">
                <a:latin typeface="Arial" charset="0"/>
              </a:rPr>
              <a:t>Normal appearance of brain and cerebellum </a:t>
            </a:r>
          </a:p>
        </p:txBody>
      </p:sp>
      <p:pic>
        <p:nvPicPr>
          <p:cNvPr id="8" name="Picture 4" descr="P-Brain3finifinif JV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6" y="1003144"/>
            <a:ext cx="4356100" cy="3314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5" descr="insert8 cutfinif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3304" y="1076169"/>
            <a:ext cx="2233612" cy="33115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2606566" y="1003144"/>
            <a:ext cx="1905000" cy="144780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latin typeface="Arial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682766" y="2984344"/>
            <a:ext cx="1689100" cy="13319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latin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01766" y="2450944"/>
            <a:ext cx="381000" cy="533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03216" y="3847944"/>
            <a:ext cx="862013" cy="396875"/>
            <a:chOff x="1111" y="3089"/>
            <a:chExt cx="543" cy="250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111" y="3089"/>
              <a:ext cx="5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sz="2000" b="1">
                  <a:latin typeface="Arial" charset="0"/>
                </a:rPr>
                <a:t>5mm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1247" y="3113"/>
              <a:ext cx="227" cy="0"/>
            </a:xfrm>
            <a:prstGeom prst="line">
              <a:avLst/>
            </a:prstGeom>
            <a:noFill/>
            <a:ln w="38100" cap="sq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000">
                <a:latin typeface="Arial" charset="0"/>
              </a:endParaRPr>
            </a:p>
          </p:txBody>
        </p:sp>
      </p:grp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-180975" y="5294313"/>
            <a:ext cx="9324975" cy="76944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/>
              <a:t>Animals (20 pigs) were kept alive for ~2 years.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/>
              <a:t>No one animal showed </a:t>
            </a:r>
            <a:r>
              <a:rPr lang="en-US" sz="2200" dirty="0" smtClean="0"/>
              <a:t>CNS damage </a:t>
            </a:r>
            <a:r>
              <a:rPr lang="en-US" sz="2200" dirty="0"/>
              <a:t>clinical signs</a:t>
            </a:r>
            <a:endParaRPr lang="fr-FR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668815" y="1983835"/>
            <a:ext cx="2475186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300 </a:t>
            </a:r>
            <a:r>
              <a:rPr lang="en-US" sz="2800" dirty="0" smtClean="0"/>
              <a:t>(625) </a:t>
            </a:r>
            <a:r>
              <a:rPr lang="en-US" sz="2800" dirty="0" err="1" smtClean="0"/>
              <a:t>Gy</a:t>
            </a:r>
            <a:r>
              <a:rPr lang="en-US" sz="2800" dirty="0" smtClean="0"/>
              <a:t> </a:t>
            </a:r>
            <a:endParaRPr lang="fr-FR" sz="2800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206621" y="4322824"/>
            <a:ext cx="3438313" cy="584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smtClean="0"/>
              <a:t>MRT +15 months</a:t>
            </a:r>
            <a:endParaRPr lang="fr-FR" sz="3200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6710730" y="2638923"/>
            <a:ext cx="2449709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25/200 </a:t>
            </a:r>
            <a:r>
              <a:rPr lang="en-US" sz="2800" dirty="0">
                <a:sym typeface="Symbol" pitchFamily="18" charset="2"/>
              </a:rPr>
              <a:t>m </a:t>
            </a:r>
            <a:r>
              <a:rPr lang="en-US" sz="2800" dirty="0" err="1">
                <a:sym typeface="Symbol" pitchFamily="18" charset="2"/>
              </a:rPr>
              <a:t>ctc</a:t>
            </a:r>
            <a:endParaRPr lang="fr-FR" sz="2800" dirty="0">
              <a:sym typeface="Symbol" pitchFamily="18" charset="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4952" y="264363"/>
            <a:ext cx="8939048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901700" y="6399213"/>
            <a:ext cx="7181850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/>
              <a:t>J. </a:t>
            </a:r>
            <a:r>
              <a:rPr lang="en-US" sz="2000" i="1" dirty="0" err="1"/>
              <a:t>Laissue</a:t>
            </a:r>
            <a:r>
              <a:rPr lang="en-US" sz="2000" i="1" dirty="0"/>
              <a:t> et al. Dev. Med. &amp; Child Neur. 2007, 49: 577–581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gray">
          <a:xfrm>
            <a:off x="678374" y="11803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TISSUE SPARING BY MRT OF PIGLET CEREBELLUM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/>
          <a:p>
            <a:fld id="{BDBD2897-1743-4A21-B273-4BB2CD48B660}" type="slidenum">
              <a:rPr lang="en-US">
                <a:solidFill>
                  <a:srgbClr val="FFFFFF"/>
                </a:solidFill>
              </a:rPr>
              <a:pPr/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442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41438"/>
            <a:ext cx="7339013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42244" name="Text Box 4"/>
          <p:cNvSpPr txBox="1">
            <a:spLocks noChangeArrowheads="1"/>
          </p:cNvSpPr>
          <p:nvPr/>
        </p:nvSpPr>
        <p:spPr bwMode="auto">
          <a:xfrm>
            <a:off x="2066925" y="6092825"/>
            <a:ext cx="5861413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i="1"/>
              <a:t>H. Smilowitz et al. J. Neurooncology, 78: 135-143, 2006</a:t>
            </a:r>
          </a:p>
        </p:txBody>
      </p:sp>
      <p:sp>
        <p:nvSpPr>
          <p:cNvPr id="2442245" name="Text Box 5"/>
          <p:cNvSpPr txBox="1">
            <a:spLocks noChangeArrowheads="1"/>
          </p:cNvSpPr>
          <p:nvPr/>
        </p:nvSpPr>
        <p:spPr bwMode="auto">
          <a:xfrm>
            <a:off x="6156325" y="3068638"/>
            <a:ext cx="1733550" cy="36671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solidFill>
                  <a:srgbClr val="000000"/>
                </a:solidFill>
              </a:rPr>
              <a:t>625 Gy- Unidir</a:t>
            </a:r>
          </a:p>
        </p:txBody>
      </p:sp>
      <p:sp>
        <p:nvSpPr>
          <p:cNvPr id="2442246" name="Text Box 6"/>
          <p:cNvSpPr txBox="1">
            <a:spLocks noChangeArrowheads="1"/>
          </p:cNvSpPr>
          <p:nvPr/>
        </p:nvSpPr>
        <p:spPr bwMode="auto">
          <a:xfrm>
            <a:off x="539750" y="692150"/>
            <a:ext cx="8118475" cy="4270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200">
                <a:solidFill>
                  <a:srgbClr val="FFFFFF"/>
                </a:solidFill>
              </a:rPr>
              <a:t>Tumour bearing 9L gliosarcoma rats (MRT treatment at day 14)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729400" y="123119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MRT + GENE MEDIATED IMMUNOPROPHILAXYS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44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" y="751344"/>
            <a:ext cx="86410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X-ray LINAC Therapy, Cyber knife, Gamma knife, protons, ions, neutron therapy, X-ray MRT…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b="1" dirty="0" smtClean="0"/>
              <a:t> All have some PROS</a:t>
            </a:r>
          </a:p>
          <a:p>
            <a:pPr>
              <a:buFontTx/>
              <a:buChar char="-"/>
            </a:pPr>
            <a:r>
              <a:rPr lang="en-US" dirty="0" smtClean="0"/>
              <a:t> Easy access, low cost, easy repeatability, better tumor control, smaller side effects, adapted for hypoxic tumors, etc.. </a:t>
            </a:r>
          </a:p>
          <a:p>
            <a:endParaRPr lang="en-US" dirty="0" smtClean="0"/>
          </a:p>
          <a:p>
            <a:r>
              <a:rPr lang="en-US" b="1" dirty="0" smtClean="0"/>
              <a:t>…. and CONS</a:t>
            </a:r>
          </a:p>
          <a:p>
            <a:pPr>
              <a:buFontTx/>
              <a:buChar char="-"/>
            </a:pPr>
            <a:r>
              <a:rPr lang="en-US" dirty="0" smtClean="0"/>
              <a:t> dose limit, location, tumor size, organ movement, repositioning, Boron concentration, accessibility, costs)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0040" y="4548277"/>
            <a:ext cx="8503920" cy="12003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endParaRPr lang="en-US" b="1" dirty="0" smtClean="0"/>
          </a:p>
          <a:p>
            <a:pPr algn="ctr"/>
            <a:r>
              <a:rPr lang="en-US" b="1" dirty="0" smtClean="0"/>
              <a:t>Optimal therapy </a:t>
            </a:r>
            <a:r>
              <a:rPr lang="en-US" dirty="0" smtClean="0"/>
              <a:t>and its prescription </a:t>
            </a:r>
            <a:r>
              <a:rPr lang="en-US" b="1" dirty="0" smtClean="0"/>
              <a:t>depends on all these </a:t>
            </a:r>
            <a:r>
              <a:rPr lang="en-US" dirty="0" smtClean="0"/>
              <a:t>factors (and perhaps many more)</a:t>
            </a:r>
            <a:r>
              <a:rPr lang="en-US" b="1" dirty="0" smtClean="0"/>
              <a:t>; </a:t>
            </a:r>
            <a:r>
              <a:rPr lang="en-US" dirty="0" smtClean="0"/>
              <a:t>the choice </a:t>
            </a:r>
            <a:r>
              <a:rPr lang="en-US" b="1" dirty="0" smtClean="0"/>
              <a:t>for each patient </a:t>
            </a:r>
            <a:r>
              <a:rPr lang="en-US" dirty="0" smtClean="0"/>
              <a:t>has to be found as the best </a:t>
            </a:r>
            <a:r>
              <a:rPr lang="en-US" b="1" dirty="0" smtClean="0"/>
              <a:t>balance</a:t>
            </a:r>
            <a:r>
              <a:rPr lang="en-US" dirty="0" smtClean="0"/>
              <a:t> among the various options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Compton scattering based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45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76" y="1813560"/>
            <a:ext cx="6429984" cy="364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18360" y="6488668"/>
            <a:ext cx="513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</a:t>
            </a:r>
            <a:r>
              <a:rPr lang="en-US" i="1" dirty="0" err="1" smtClean="0"/>
              <a:t>Jacquet</a:t>
            </a:r>
            <a:r>
              <a:rPr lang="en-US" i="1" dirty="0" smtClean="0"/>
              <a:t> and P. </a:t>
            </a:r>
            <a:r>
              <a:rPr lang="en-US" i="1" dirty="0" err="1" smtClean="0"/>
              <a:t>Suortti</a:t>
            </a:r>
            <a:r>
              <a:rPr lang="en-US" i="1" dirty="0" smtClean="0"/>
              <a:t>, </a:t>
            </a:r>
            <a:r>
              <a:rPr lang="en-US" i="1" dirty="0" err="1" smtClean="0"/>
              <a:t>Physica</a:t>
            </a:r>
            <a:r>
              <a:rPr lang="en-US" i="1" dirty="0" smtClean="0"/>
              <a:t> </a:t>
            </a:r>
            <a:r>
              <a:rPr lang="en-US" i="1" dirty="0" err="1" smtClean="0"/>
              <a:t>Medica</a:t>
            </a:r>
            <a:r>
              <a:rPr lang="en-US" i="1" dirty="0" smtClean="0"/>
              <a:t>, 2015</a:t>
            </a:r>
            <a:endParaRPr lang="en-GB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21080" y="975360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Exporting imaging and therapy techniques from synchrotrons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3A579B-AED2-4EC4-8C63-349274FD21A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11480" y="792480"/>
            <a:ext cx="820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exporting MRT to clinical environment:</a:t>
            </a:r>
          </a:p>
          <a:p>
            <a:r>
              <a:rPr lang="en-US" b="1" dirty="0" smtClean="0"/>
              <a:t>Laminar low diverging beam of 200-500 </a:t>
            </a:r>
            <a:r>
              <a:rPr lang="en-US" b="1" dirty="0" err="1" smtClean="0"/>
              <a:t>keV</a:t>
            </a:r>
            <a:r>
              <a:rPr lang="en-US" b="1" dirty="0" smtClean="0"/>
              <a:t>: </a:t>
            </a:r>
            <a:r>
              <a:rPr lang="en-US" b="1" smtClean="0"/>
              <a:t>high </a:t>
            </a:r>
            <a:r>
              <a:rPr lang="en-US" b="1" smtClean="0"/>
              <a:t>intensity</a:t>
            </a:r>
            <a:endParaRPr lang="en-US" b="1" dirty="0" smtClean="0"/>
          </a:p>
          <a:p>
            <a:r>
              <a:rPr lang="en-US" b="1" dirty="0" smtClean="0"/>
              <a:t>Cheap, easy to use, to be lately installed at hospitals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pic>
        <p:nvPicPr>
          <p:cNvPr id="209922" name="Picture 2" descr="C:\Users\bravin\Desktop\294e6f366db949ea24ba2e76289046cb357f5b6538f8bd912022e735294ae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2188209"/>
            <a:ext cx="4719320" cy="265461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35280" y="4920795"/>
            <a:ext cx="8473440" cy="89255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Cocktail Party, </a:t>
            </a:r>
            <a:r>
              <a:rPr lang="en-US" sz="2600" dirty="0" smtClean="0">
                <a:solidFill>
                  <a:srgbClr val="0070C0"/>
                </a:solidFill>
              </a:rPr>
              <a:t>Thursday July 9th, </a:t>
            </a:r>
            <a:r>
              <a:rPr lang="en-US" sz="2600" dirty="0" err="1" smtClean="0">
                <a:solidFill>
                  <a:srgbClr val="0070C0"/>
                </a:solidFill>
              </a:rPr>
              <a:t>Varenna</a:t>
            </a:r>
            <a:r>
              <a:rPr lang="en-US" sz="2600" dirty="0" smtClean="0">
                <a:solidFill>
                  <a:srgbClr val="0070C0"/>
                </a:solidFill>
              </a:rPr>
              <a:t> 2015: </a:t>
            </a:r>
          </a:p>
          <a:p>
            <a:pPr algn="ctr"/>
            <a:r>
              <a:rPr lang="en-US" sz="2600" dirty="0" smtClean="0">
                <a:solidFill>
                  <a:srgbClr val="C00000"/>
                </a:solidFill>
              </a:rPr>
              <a:t>Alessandro </a:t>
            </a:r>
            <a:r>
              <a:rPr lang="en-US" sz="2600" dirty="0" err="1" smtClean="0">
                <a:solidFill>
                  <a:srgbClr val="C00000"/>
                </a:solidFill>
              </a:rPr>
              <a:t>Variola</a:t>
            </a:r>
            <a:r>
              <a:rPr lang="en-US" sz="2600" dirty="0" smtClean="0">
                <a:solidFill>
                  <a:srgbClr val="C00000"/>
                </a:solidFill>
              </a:rPr>
              <a:t> and Luigi Palumbo: “We can </a:t>
            </a:r>
            <a:r>
              <a:rPr lang="en-US" sz="2600" dirty="0" err="1" smtClean="0">
                <a:solidFill>
                  <a:srgbClr val="C00000"/>
                </a:solidFill>
              </a:rPr>
              <a:t>doit</a:t>
            </a:r>
            <a:r>
              <a:rPr lang="en-US" sz="2600" dirty="0" smtClean="0">
                <a:solidFill>
                  <a:srgbClr val="C00000"/>
                </a:solidFill>
              </a:rPr>
              <a:t>!”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7440" y="6080760"/>
            <a:ext cx="445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Thank you for your attention!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treatment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5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" y="890016"/>
            <a:ext cx="625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Management of cancer</a:t>
            </a:r>
            <a:r>
              <a:rPr lang="en-US" dirty="0" smtClean="0"/>
              <a:t> is done by:</a:t>
            </a:r>
          </a:p>
          <a:p>
            <a:endParaRPr lang="en-US" dirty="0" smtClean="0"/>
          </a:p>
          <a:p>
            <a:r>
              <a:rPr lang="en-US" dirty="0" smtClean="0"/>
              <a:t>- surgery</a:t>
            </a:r>
          </a:p>
          <a:p>
            <a:pPr>
              <a:buFontTx/>
              <a:buChar char="-"/>
            </a:pPr>
            <a:r>
              <a:rPr lang="en-US" dirty="0" smtClean="0"/>
              <a:t> chemotherapy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radiotherapy</a:t>
            </a:r>
          </a:p>
          <a:p>
            <a:endParaRPr lang="en-US" dirty="0" smtClean="0"/>
          </a:p>
          <a:p>
            <a:r>
              <a:rPr lang="en-US" dirty="0" smtClean="0"/>
              <a:t>About 50% of all cancer patients will undergo radiation therapy often in conjunction with other treatments.</a:t>
            </a:r>
          </a:p>
          <a:p>
            <a:endParaRPr lang="en-US" dirty="0" smtClean="0"/>
          </a:p>
          <a:p>
            <a:r>
              <a:rPr lang="en-US" dirty="0" smtClean="0"/>
              <a:t>The most common form of radiation therapy is </a:t>
            </a:r>
            <a:r>
              <a:rPr lang="en-US" b="1" dirty="0" smtClean="0"/>
              <a:t>external beam radiotherapy </a:t>
            </a:r>
            <a:r>
              <a:rPr lang="en-US" dirty="0" smtClean="0"/>
              <a:t>where a beam of radiation is fired into the body by a particle accelerator. </a:t>
            </a:r>
          </a:p>
        </p:txBody>
      </p:sp>
      <p:pic>
        <p:nvPicPr>
          <p:cNvPr id="18434" name="Picture 2" descr="C:\Users\bravin\Desktop\images.jpg"/>
          <p:cNvPicPr>
            <a:picLocks noChangeAspect="1" noChangeArrowheads="1"/>
          </p:cNvPicPr>
          <p:nvPr/>
        </p:nvPicPr>
        <p:blipFill>
          <a:blip r:embed="rId2" cstate="print"/>
          <a:srcRect l="44956"/>
          <a:stretch>
            <a:fillRect/>
          </a:stretch>
        </p:blipFill>
        <p:spPr bwMode="auto">
          <a:xfrm>
            <a:off x="6583679" y="3535680"/>
            <a:ext cx="2160595" cy="2143379"/>
          </a:xfrm>
          <a:prstGeom prst="rect">
            <a:avLst/>
          </a:prstGeom>
          <a:noFill/>
        </p:spPr>
      </p:pic>
      <p:pic>
        <p:nvPicPr>
          <p:cNvPr id="5" name="Picture 1" descr="C:\Users\bravin\Desktop\128561958-human-cancer-cells-getty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528" y="954024"/>
            <a:ext cx="2459863" cy="167648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39840" y="2693754"/>
            <a:ext cx="280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Human cancer cells. Source: W. Shuler</a:t>
            </a:r>
            <a:endParaRPr lang="en-GB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6339840" y="5711274"/>
            <a:ext cx="280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MRI image with brain cancer signature</a:t>
            </a:r>
            <a:endParaRPr lang="en-GB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624840" y="4649152"/>
            <a:ext cx="5212080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Which dose in radiation therapy?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Highest possible dose to the tumor up to the tolerable side effects on normal tissues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b="1" dirty="0" smtClean="0"/>
              <a:t>Concentrate as much as possible the dose in the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tree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9512" y="6483438"/>
            <a:ext cx="658688" cy="374562"/>
          </a:xfrm>
        </p:spPr>
        <p:txBody>
          <a:bodyPr/>
          <a:lstStyle/>
          <a:p>
            <a:r>
              <a:rPr lang="fr-FR" sz="1200" dirty="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z="1200" smtClean="0">
                <a:solidFill>
                  <a:srgbClr val="132577"/>
                </a:solidFill>
              </a:rPr>
              <a:pPr/>
              <a:t>6</a:t>
            </a:fld>
            <a:endParaRPr lang="fr-FR" sz="1200" dirty="0">
              <a:solidFill>
                <a:srgbClr val="132577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829056" y="1353312"/>
            <a:ext cx="7866161" cy="5577840"/>
            <a:chOff x="377952" y="792480"/>
            <a:chExt cx="8702275" cy="6065520"/>
          </a:xfrm>
        </p:grpSpPr>
        <p:sp>
          <p:nvSpPr>
            <p:cNvPr id="8" name="Rectangle 7"/>
            <p:cNvSpPr/>
            <p:nvPr/>
          </p:nvSpPr>
          <p:spPr>
            <a:xfrm>
              <a:off x="3706368" y="792480"/>
              <a:ext cx="792480" cy="60655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b="1" dirty="0" smtClean="0"/>
                <a:t>Accelerators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62272" y="143865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Medical applications of synchrotrons</a:t>
              </a:r>
              <a:endParaRPr lang="en-GB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80560" y="3498005"/>
              <a:ext cx="4165486" cy="3172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Synchrotron radiation sources (X-rays)</a:t>
              </a:r>
              <a:endParaRPr lang="en-GB" sz="12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74464" y="5779008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Cyclotrons</a:t>
              </a:r>
              <a:endParaRPr lang="en-GB" sz="12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5488" y="5559552"/>
              <a:ext cx="3230880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Electron accelerators</a:t>
              </a:r>
              <a:endParaRPr lang="en-GB" sz="12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1104" y="3474720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Ionic implantation</a:t>
              </a:r>
              <a:endParaRPr lang="en-GB" sz="12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52" y="1865376"/>
              <a:ext cx="3340608" cy="3169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Accelerator-based neutron sources</a:t>
              </a:r>
              <a:endParaRPr lang="en-GB" sz="1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2434" y="877824"/>
              <a:ext cx="1319743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therapy</a:t>
              </a:r>
              <a:endParaRPr lang="en-GB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138416" y="805738"/>
              <a:ext cx="1251360" cy="65120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Ion therapy</a:t>
              </a:r>
              <a:endParaRPr lang="en-GB" sz="14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586183" y="2934275"/>
              <a:ext cx="158413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Imaging &amp; therapy</a:t>
              </a:r>
              <a:endParaRPr lang="en-GB" sz="1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67109" y="3845477"/>
              <a:ext cx="1685990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crystallography</a:t>
              </a:r>
              <a:endParaRPr lang="en-GB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425184" y="3808900"/>
              <a:ext cx="1951104" cy="6949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spectroscopy</a:t>
              </a:r>
              <a:endParaRPr lang="en-GB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553456" y="5035296"/>
              <a:ext cx="1383792" cy="7010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Radio-isotopes</a:t>
              </a:r>
              <a:endParaRPr lang="en-GB" sz="14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737360" y="1190218"/>
              <a:ext cx="1621422" cy="65686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Neutron therapy</a:t>
              </a:r>
              <a:endParaRPr lang="en-GB" sz="14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99872" y="2791968"/>
              <a:ext cx="1307799" cy="6583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glasses</a:t>
              </a:r>
              <a:endParaRPr lang="en-GB" sz="14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932432" y="2877312"/>
              <a:ext cx="1412862" cy="6035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ceramics</a:t>
              </a:r>
              <a:endParaRPr lang="en-GB" sz="14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12065" y="3749040"/>
              <a:ext cx="2180189" cy="7254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Semiconductor doping</a:t>
              </a:r>
              <a:endParaRPr lang="en-GB" sz="14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13232" y="4796386"/>
              <a:ext cx="1256295" cy="7326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therapy</a:t>
              </a:r>
              <a:endParaRPr lang="en-GB" sz="14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950721" y="4836160"/>
              <a:ext cx="1313646" cy="69900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X-ray imaging</a:t>
              </a:r>
              <a:endParaRPr lang="en-GB" sz="1400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274064" y="5943600"/>
              <a:ext cx="1347216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Electron therapy</a:t>
              </a:r>
              <a:endParaRPr lang="en-GB" sz="14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792480" y="1402080"/>
              <a:ext cx="548640" cy="4389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846064" y="1712976"/>
              <a:ext cx="1383751" cy="5608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Proton imaging</a:t>
              </a:r>
              <a:endParaRPr lang="en-GB" sz="1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805778" y="2917286"/>
              <a:ext cx="1274449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material science</a:t>
              </a:r>
              <a:endParaRPr lang="en-GB" sz="1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355826" y="2923915"/>
              <a:ext cx="1332577" cy="5608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Cultural</a:t>
              </a:r>
            </a:p>
            <a:p>
              <a:pPr algn="ctr"/>
              <a:r>
                <a:rPr lang="en-US" sz="1400" dirty="0" smtClean="0"/>
                <a:t>heritage</a:t>
              </a:r>
              <a:endParaRPr lang="en-GB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41377" y="609600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accelerators have a large impact on society: the most directly impacting the people life are the diagnosis of various diseases and radiation therapy</a:t>
            </a:r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673100" y="4762500"/>
            <a:ext cx="3098800" cy="195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X-ray radiation therapy by </a:t>
            </a:r>
            <a:r>
              <a:rPr lang="en-US" dirty="0" err="1" smtClean="0"/>
              <a:t>linac</a:t>
            </a:r>
            <a:r>
              <a:rPr lang="en-US" dirty="0" smtClean="0"/>
              <a:t>  accelerators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7</a:t>
            </a:fld>
            <a:endParaRPr lang="fr-FR" dirty="0">
              <a:solidFill>
                <a:srgbClr val="13257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458061" y="1939656"/>
            <a:ext cx="2717999" cy="32385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84769" y="818336"/>
            <a:ext cx="336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X-rays and electrons</a:t>
            </a:r>
          </a:p>
          <a:p>
            <a:pPr algn="ctr"/>
            <a:r>
              <a:rPr lang="en-US" dirty="0" smtClean="0"/>
              <a:t>Energy range: 4 </a:t>
            </a:r>
            <a:r>
              <a:rPr lang="en-US" dirty="0" err="1" smtClean="0"/>
              <a:t>MeV</a:t>
            </a:r>
            <a:r>
              <a:rPr lang="en-US" dirty="0" smtClean="0"/>
              <a:t> - 25 </a:t>
            </a:r>
            <a:r>
              <a:rPr lang="en-US" dirty="0" err="1" smtClean="0"/>
              <a:t>MeV</a:t>
            </a:r>
            <a:endParaRPr lang="en-US" dirty="0" smtClean="0"/>
          </a:p>
          <a:p>
            <a:pPr algn="ctr"/>
            <a:r>
              <a:rPr lang="en-US" dirty="0" smtClean="0"/>
              <a:t>X-ray by </a:t>
            </a:r>
            <a:r>
              <a:rPr lang="en-US" dirty="0" err="1" smtClean="0"/>
              <a:t>Bremsstrahlung</a:t>
            </a:r>
            <a:endParaRPr lang="en-US" dirty="0" smtClean="0"/>
          </a:p>
        </p:txBody>
      </p:sp>
      <p:pic>
        <p:nvPicPr>
          <p:cNvPr id="23555" name="Picture 3" descr="C:\Users\bravin\Desktop\slac_med_acc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84" y="1261005"/>
            <a:ext cx="2807596" cy="37935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40695" y="5242560"/>
            <a:ext cx="407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leader: Varian Medical Systems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Dose prescription and distribution in x-ray therapy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8</a:t>
            </a:fld>
            <a:endParaRPr lang="fr-FR" dirty="0">
              <a:solidFill>
                <a:srgbClr val="132577"/>
              </a:solidFill>
            </a:endParaRPr>
          </a:p>
        </p:txBody>
      </p:sp>
      <p:graphicFrame>
        <p:nvGraphicFramePr>
          <p:cNvPr id="86018" name="Object 6"/>
          <p:cNvGraphicFramePr>
            <a:graphicFrameLocks noChangeAspect="1"/>
          </p:cNvGraphicFramePr>
          <p:nvPr/>
        </p:nvGraphicFramePr>
        <p:xfrm>
          <a:off x="760415" y="2493435"/>
          <a:ext cx="2439985" cy="427232"/>
        </p:xfrm>
        <a:graphic>
          <a:graphicData uri="http://schemas.openxmlformats.org/presentationml/2006/ole">
            <p:oleObj spid="_x0000_s86018" name="Equation" r:id="rId3" imgW="2260440" imgH="380880" progId="">
              <p:embed/>
            </p:oleObj>
          </a:graphicData>
        </a:graphic>
      </p:graphicFrame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867" y="3119967"/>
            <a:ext cx="3927604" cy="277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708528" y="2692399"/>
            <a:ext cx="3959880" cy="2968645"/>
            <a:chOff x="5038728" y="2247899"/>
            <a:chExt cx="3959880" cy="296864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8728" y="2247899"/>
              <a:ext cx="2968645" cy="2968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Up Arrow 10"/>
            <p:cNvSpPr/>
            <p:nvPr/>
          </p:nvSpPr>
          <p:spPr>
            <a:xfrm rot="18258424">
              <a:off x="7931808" y="3602566"/>
              <a:ext cx="897467" cy="1236133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73867" y="6447367"/>
            <a:ext cx="4425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Chow et al. </a:t>
            </a:r>
            <a:r>
              <a:rPr lang="en-US" sz="1400" i="1" dirty="0" err="1" smtClean="0"/>
              <a:t>J.Appl</a:t>
            </a:r>
            <a:r>
              <a:rPr lang="en-US" sz="1400" i="1" dirty="0" smtClean="0"/>
              <a:t>. Cl. Med Phys, </a:t>
            </a:r>
            <a:r>
              <a:rPr lang="en-US" sz="1400" i="1" dirty="0" err="1" smtClean="0"/>
              <a:t>Vol</a:t>
            </a:r>
            <a:r>
              <a:rPr lang="en-US" sz="1400" i="1" dirty="0" smtClean="0"/>
              <a:t> 12, No 1 (2011)</a:t>
            </a:r>
            <a:endParaRPr lang="en-GB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" y="64262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20-80 Grays over 2-3 weeks</a:t>
            </a:r>
            <a:r>
              <a:rPr lang="en-US" dirty="0" smtClean="0"/>
              <a:t>; range depends on: </a:t>
            </a:r>
          </a:p>
          <a:p>
            <a:pPr lvl="8"/>
            <a:r>
              <a:rPr lang="en-US" dirty="0" smtClean="0"/>
              <a:t>                     - tumor location </a:t>
            </a:r>
          </a:p>
          <a:p>
            <a:pPr lvl="8"/>
            <a:r>
              <a:rPr lang="en-US" dirty="0" smtClean="0"/>
              <a:t>                     - age            </a:t>
            </a:r>
          </a:p>
          <a:p>
            <a:pPr lvl="8"/>
            <a:r>
              <a:rPr lang="en-US" dirty="0" smtClean="0"/>
              <a:t>                     - tumor type   </a:t>
            </a:r>
          </a:p>
          <a:p>
            <a:pPr lvl="8"/>
            <a:r>
              <a:rPr lang="en-US" dirty="0" smtClean="0"/>
              <a:t>                     - volume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3967" y="2027767"/>
            <a:ext cx="241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deposition: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8367" y="5774267"/>
            <a:ext cx="353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% dose deposition </a:t>
            </a:r>
            <a:r>
              <a:rPr lang="en-US" dirty="0" smtClean="0"/>
              <a:t>with depth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745567" y="5672667"/>
            <a:ext cx="39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Treatment planning </a:t>
            </a:r>
            <a:r>
              <a:rPr lang="en-US" dirty="0" smtClean="0"/>
              <a:t>and dose deposition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Stereotactic radiation: Gamma knife and cyber knife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</a:rPr>
              <a:pPr/>
              <a:t>9</a:t>
            </a:fld>
            <a:endParaRPr lang="fr-FR" dirty="0">
              <a:solidFill>
                <a:srgbClr val="13257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267" y="2154611"/>
            <a:ext cx="8348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 err="1" smtClean="0"/>
              <a:t>Leksell</a:t>
            </a:r>
            <a:r>
              <a:rPr lang="en-IN" dirty="0" smtClean="0"/>
              <a:t> (1951): 250 kV X-ray tube source.</a:t>
            </a:r>
          </a:p>
          <a:p>
            <a:pPr lvl="0"/>
            <a:r>
              <a:rPr lang="en-IN" dirty="0" smtClean="0"/>
              <a:t>            (1968): the Gamma knife was available</a:t>
            </a:r>
          </a:p>
        </p:txBody>
      </p:sp>
      <p:pic>
        <p:nvPicPr>
          <p:cNvPr id="6" name="Picture Placeholder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 bwMode="gray">
          <a:xfrm>
            <a:off x="6256675" y="808176"/>
            <a:ext cx="2182681" cy="2609276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 bwMode="gray">
          <a:xfrm>
            <a:off x="374991" y="783489"/>
            <a:ext cx="5919129" cy="11367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IN" b="1" noProof="0" dirty="0" smtClean="0">
                <a:solidFill>
                  <a:schemeClr val="accent1">
                    <a:lumMod val="75000"/>
                  </a:schemeClr>
                </a:solidFill>
              </a:rPr>
              <a:t> t</a:t>
            </a: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provide higher treatment accuracy (0.3 mm)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dose to the </a:t>
            </a:r>
            <a:r>
              <a:rPr kumimoji="0" lang="en-I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tumor</a:t>
            </a: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less to the surrounding</a:t>
            </a:r>
            <a:r>
              <a:rPr kumimoji="0" lang="en-IN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tissues</a:t>
            </a:r>
            <a:endParaRPr kumimoji="0" lang="en-IN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3140" y="348742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Leksell</a:t>
            </a:r>
            <a:r>
              <a:rPr lang="en-US" dirty="0" smtClean="0"/>
              <a:t>, </a:t>
            </a:r>
            <a:r>
              <a:rPr lang="en-US" dirty="0" err="1" smtClean="0"/>
              <a:t>Karolinska</a:t>
            </a:r>
            <a:r>
              <a:rPr lang="en-US" dirty="0" smtClean="0"/>
              <a:t> Inst. </a:t>
            </a:r>
          </a:p>
          <a:p>
            <a:r>
              <a:rPr lang="en-US" dirty="0" smtClean="0"/>
              <a:t>Stockholm</a:t>
            </a:r>
            <a:endParaRPr lang="en-GB" dirty="0"/>
          </a:p>
        </p:txBody>
      </p:sp>
      <p:pic>
        <p:nvPicPr>
          <p:cNvPr id="10" name="Picture 2" descr="C:\Users\bravi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823" y="4157650"/>
            <a:ext cx="2334577" cy="2283155"/>
          </a:xfrm>
          <a:prstGeom prst="rect">
            <a:avLst/>
          </a:prstGeom>
          <a:noFill/>
        </p:spPr>
      </p:pic>
      <p:sp>
        <p:nvSpPr>
          <p:cNvPr id="9" name="Text Placeholder 3"/>
          <p:cNvSpPr txBox="1">
            <a:spLocks/>
          </p:cNvSpPr>
          <p:nvPr/>
        </p:nvSpPr>
        <p:spPr bwMode="gray">
          <a:xfrm>
            <a:off x="320041" y="4166769"/>
            <a:ext cx="4008120" cy="1289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sz="1700" u="sng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kumimoji="0" lang="en-IN" sz="170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ollimator</a:t>
            </a:r>
            <a:r>
              <a:rPr kumimoji="0" lang="en-IN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helmets</a:t>
            </a:r>
            <a:r>
              <a:rPr kumimoji="0" lang="en-IN" sz="17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+ </a:t>
            </a:r>
            <a:r>
              <a:rPr kumimoji="0" lang="en-IN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201 Co</a:t>
            </a:r>
            <a:r>
              <a:rPr kumimoji="0" lang="en-IN" sz="1700" b="1" i="0" u="none" strike="noStrike" kern="1200" cap="none" spc="0" normalizeH="0" baseline="3300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60</a:t>
            </a:r>
            <a:r>
              <a:rPr kumimoji="0" lang="en-IN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Dose Rate 300 </a:t>
            </a:r>
            <a:r>
              <a:rPr kumimoji="0" lang="en-IN" sz="1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cGy</a:t>
            </a:r>
            <a:r>
              <a:rPr kumimoji="0" lang="en-IN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/min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NO ACCELERATOR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ESRF - Blue Theme">
  <a:themeElements>
    <a:clrScheme name="ESRF - Blu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RF - Blue Theme">
      <a:majorFont>
        <a:latin typeface="Arial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DA9DA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DA9DA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RF - Blu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 - Blu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 - Blu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 - Blu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 - Blu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 - Blu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 - Blue Theme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Blank.potx" id="{67C11CAC-9023-4D7C-A201-0E73168C1C5C}" vid="{657381B9-D2A2-47F3-8C63-832BC4565506}"/>
    </a:ext>
  </a:extLst>
</a:theme>
</file>

<file path=ppt/theme/theme3.xml><?xml version="1.0" encoding="utf-8"?>
<a:theme xmlns:a="http://schemas.openxmlformats.org/drawingml/2006/main" name="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Leere Präsentation">
  <a:themeElements>
    <a:clrScheme name="E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35B"/>
      </a:accent1>
      <a:accent2>
        <a:srgbClr val="005091"/>
      </a:accent2>
      <a:accent3>
        <a:srgbClr val="7FA7C8"/>
      </a:accent3>
      <a:accent4>
        <a:srgbClr val="BFD3E3"/>
      </a:accent4>
      <a:accent5>
        <a:srgbClr val="F5A858"/>
      </a:accent5>
      <a:accent6>
        <a:srgbClr val="7A4A60"/>
      </a:accent6>
      <a:hlink>
        <a:srgbClr val="52ADE7"/>
      </a:hlink>
      <a:folHlink>
        <a:srgbClr val="C7E4F7"/>
      </a:folHlink>
    </a:clrScheme>
    <a:fontScheme name="1_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</TotalTime>
  <Words>2640</Words>
  <Application>Microsoft Office PowerPoint</Application>
  <PresentationFormat>On-screen Show (4:3)</PresentationFormat>
  <Paragraphs>555</Paragraphs>
  <Slides>46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ESRF - Blue Theme</vt:lpstr>
      <vt:lpstr>Blank</vt:lpstr>
      <vt:lpstr>ESRF_presentation_silver</vt:lpstr>
      <vt:lpstr>1_ESRF_presentation_silver</vt:lpstr>
      <vt:lpstr>1_Leere Präsentation</vt:lpstr>
      <vt:lpstr>Equation</vt:lpstr>
      <vt:lpstr>Documento</vt:lpstr>
      <vt:lpstr>Chart</vt:lpstr>
      <vt:lpstr>Future Research Infrastructures: Challenges and Opportunities</vt:lpstr>
      <vt:lpstr>The accelerator tree</vt:lpstr>
      <vt:lpstr>Accelerators in the world</vt:lpstr>
      <vt:lpstr>diagnostics and therapy</vt:lpstr>
      <vt:lpstr>Cancer treatment</vt:lpstr>
      <vt:lpstr>The accelerator tree</vt:lpstr>
      <vt:lpstr>Conventional X-ray radiation therapy by linac  accelerators</vt:lpstr>
      <vt:lpstr>Dose prescription and distribution in x-ray therapy</vt:lpstr>
      <vt:lpstr>Stereotactic radiation: Gamma knife and cyber knife</vt:lpstr>
      <vt:lpstr>Cyber knife</vt:lpstr>
      <vt:lpstr>Cyber knife</vt:lpstr>
      <vt:lpstr>Compton scattering based sources</vt:lpstr>
      <vt:lpstr>The accelerator tree</vt:lpstr>
      <vt:lpstr>Particle therapy (hadrontherapy)</vt:lpstr>
      <vt:lpstr>hadrontherapy</vt:lpstr>
      <vt:lpstr>Comparison of different radiation types for therapy</vt:lpstr>
      <vt:lpstr>Cyclotrons for proton therapy</vt:lpstr>
      <vt:lpstr>Proton therapy centers</vt:lpstr>
      <vt:lpstr>Proton computerized tomography (pCT)</vt:lpstr>
      <vt:lpstr>The accelerator tree</vt:lpstr>
      <vt:lpstr>Neutron therapy</vt:lpstr>
      <vt:lpstr>Boron neutron capture therapy</vt:lpstr>
      <vt:lpstr>Accelerator based neutron sources</vt:lpstr>
      <vt:lpstr>The accelerator tree</vt:lpstr>
      <vt:lpstr>Cyclotrons for isotope production</vt:lpstr>
      <vt:lpstr>The accelerator tree</vt:lpstr>
      <vt:lpstr>SR sources with BioMedical programs</vt:lpstr>
      <vt:lpstr>Synchrotron imaging over four length scales</vt:lpstr>
      <vt:lpstr>Slide 29</vt:lpstr>
      <vt:lpstr>Slide 30</vt:lpstr>
      <vt:lpstr>Improved soft tissue contrast</vt:lpstr>
      <vt:lpstr>Pathogenesis of Alzheimer’s plaques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summary</vt:lpstr>
      <vt:lpstr>FUTURE: Compton scattering based sources</vt:lpstr>
      <vt:lpstr>What do we need?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COTTE Marine</dc:creator>
  <cp:lastModifiedBy>BRAVIN Alberto</cp:lastModifiedBy>
  <cp:revision>843</cp:revision>
  <dcterms:modified xsi:type="dcterms:W3CDTF">2015-07-10T15:05:23Z</dcterms:modified>
</cp:coreProperties>
</file>