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7" r:id="rId1"/>
  </p:sldMasterIdLst>
  <p:notesMasterIdLst>
    <p:notesMasterId r:id="rId47"/>
  </p:notesMasterIdLst>
  <p:sldIdLst>
    <p:sldId id="256" r:id="rId2"/>
    <p:sldId id="625" r:id="rId3"/>
    <p:sldId id="650" r:id="rId4"/>
    <p:sldId id="692" r:id="rId5"/>
    <p:sldId id="653" r:id="rId6"/>
    <p:sldId id="655" r:id="rId7"/>
    <p:sldId id="656" r:id="rId8"/>
    <p:sldId id="706" r:id="rId9"/>
    <p:sldId id="700" r:id="rId10"/>
    <p:sldId id="701" r:id="rId11"/>
    <p:sldId id="703" r:id="rId12"/>
    <p:sldId id="704" r:id="rId13"/>
    <p:sldId id="707" r:id="rId14"/>
    <p:sldId id="705" r:id="rId15"/>
    <p:sldId id="649" r:id="rId16"/>
    <p:sldId id="589" r:id="rId17"/>
    <p:sldId id="667" r:id="rId18"/>
    <p:sldId id="590" r:id="rId19"/>
    <p:sldId id="648" r:id="rId20"/>
    <p:sldId id="690" r:id="rId21"/>
    <p:sldId id="668" r:id="rId22"/>
    <p:sldId id="673" r:id="rId23"/>
    <p:sldId id="674" r:id="rId24"/>
    <p:sldId id="670" r:id="rId25"/>
    <p:sldId id="646" r:id="rId26"/>
    <p:sldId id="467" r:id="rId27"/>
    <p:sldId id="671" r:id="rId28"/>
    <p:sldId id="659" r:id="rId29"/>
    <p:sldId id="693" r:id="rId30"/>
    <p:sldId id="672" r:id="rId31"/>
    <p:sldId id="691" r:id="rId32"/>
    <p:sldId id="675" r:id="rId33"/>
    <p:sldId id="681" r:id="rId34"/>
    <p:sldId id="684" r:id="rId35"/>
    <p:sldId id="676" r:id="rId36"/>
    <p:sldId id="695" r:id="rId37"/>
    <p:sldId id="696" r:id="rId38"/>
    <p:sldId id="679" r:id="rId39"/>
    <p:sldId id="680" r:id="rId40"/>
    <p:sldId id="683" r:id="rId41"/>
    <p:sldId id="697" r:id="rId42"/>
    <p:sldId id="682" r:id="rId43"/>
    <p:sldId id="457" r:id="rId44"/>
    <p:sldId id="698" r:id="rId45"/>
    <p:sldId id="69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B56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9" autoAdjust="0"/>
    <p:restoredTop sz="96134" autoAdjust="0"/>
  </p:normalViewPr>
  <p:slideViewPr>
    <p:cSldViewPr snapToGrid="0" snapToObjects="1">
      <p:cViewPr>
        <p:scale>
          <a:sx n="100" d="100"/>
          <a:sy n="100" d="100"/>
        </p:scale>
        <p:origin x="-376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F7A14-5884-E142-9CC4-32708218D575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355FB-B029-3D46-8F3B-76CC5E37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6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09/07/15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342901" y="5826834"/>
            <a:ext cx="8387999" cy="45720"/>
          </a:xfrm>
          <a:prstGeom prst="rect">
            <a:avLst/>
          </a:prstGeom>
          <a:solidFill>
            <a:srgbClr val="00009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7097" r="9011" b="13788"/>
          <a:stretch/>
        </p:blipFill>
        <p:spPr>
          <a:xfrm>
            <a:off x="0" y="139701"/>
            <a:ext cx="9126712" cy="565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9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724693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C92B164-0C24-264D-8841-ED383E275A0C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D2B351D-0F2A-D24C-AFE6-8B877C0FC1C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714533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  <p:sldLayoutId id="2147484535" r:id="rId18"/>
    <p:sldLayoutId id="2147484536" r:id="rId19"/>
    <p:sldLayoutId id="2147484537" r:id="rId20"/>
    <p:sldLayoutId id="2147484538" r:id="rId21"/>
    <p:sldLayoutId id="2147484539" r:id="rId22"/>
    <p:sldLayoutId id="2147484540" r:id="rId23"/>
    <p:sldLayoutId id="2147484541" r:id="rId24"/>
    <p:sldLayoutId id="2147484542" r:id="rId25"/>
    <p:sldLayoutId id="2147484543" r:id="rId26"/>
    <p:sldLayoutId id="2147484544" r:id="rId27"/>
    <p:sldLayoutId id="2147484545" r:id="rId28"/>
    <p:sldLayoutId id="2147484546" r:id="rId29"/>
    <p:sldLayoutId id="2147484547" r:id="rId30"/>
    <p:sldLayoutId id="2147484548" r:id="rId31"/>
    <p:sldLayoutId id="2147484549" r:id="rId32"/>
    <p:sldLayoutId id="2147484550" r:id="rId33"/>
    <p:sldLayoutId id="2147484551" r:id="rId34"/>
    <p:sldLayoutId id="2147484552" r:id="rId35"/>
    <p:sldLayoutId id="2147484553" r:id="rId36"/>
    <p:sldLayoutId id="2147484554" r:id="rId37"/>
    <p:sldLayoutId id="2147484555" r:id="rId38"/>
    <p:sldLayoutId id="2147484556" r:id="rId39"/>
    <p:sldLayoutId id="2147484557" r:id="rId40"/>
    <p:sldLayoutId id="2147484558" r:id="rId41"/>
    <p:sldLayoutId id="2147484559" r:id="rId42"/>
    <p:sldLayoutId id="2147484560" r:id="rId43"/>
    <p:sldLayoutId id="2147484561" r:id="rId44"/>
    <p:sldLayoutId id="2147484562" r:id="rId45"/>
    <p:sldLayoutId id="2147484563" r:id="rId46"/>
    <p:sldLayoutId id="2147484564" r:id="rId47"/>
    <p:sldLayoutId id="2147484565" r:id="rId48"/>
    <p:sldLayoutId id="2147484566" r:id="rId49"/>
    <p:sldLayoutId id="2147484567" r:id="rId50"/>
    <p:sldLayoutId id="2147484568" r:id="rId51"/>
    <p:sldLayoutId id="2147484569" r:id="rId52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Relationship Id="rId3" Type="http://schemas.openxmlformats.org/officeDocument/2006/relationships/image" Target="../media/image7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0.emf"/><Relationship Id="rId10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4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Relationship Id="rId3" Type="http://schemas.openxmlformats.org/officeDocument/2006/relationships/image" Target="../media/image7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40.emf"/><Relationship Id="rId10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microsoft.com/office/2007/relationships/hdphoto" Target="../media/hdphoto3.wdp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microsoft.com/office/2007/relationships/hdphoto" Target="../media/hdphoto3.wdp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.jpe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Relationship Id="rId3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microsoft.com/office/2007/relationships/hdphoto" Target="../media/hdphoto4.wdp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wmf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microsoft.com/office/2007/relationships/hdphoto" Target="../media/hdphoto5.wdp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Relationship Id="rId3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2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Relationship Id="rId3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jp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jpe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jpeg"/><Relationship Id="rId6" Type="http://schemas.openxmlformats.org/officeDocument/2006/relationships/image" Target="../media/image111.emf"/><Relationship Id="rId7" Type="http://schemas.openxmlformats.org/officeDocument/2006/relationships/image" Target="../media/image112.jp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1.wdp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i-np.ro/2013-gamma/" TargetMode="External"/><Relationship Id="rId4" Type="http://schemas.openxmlformats.org/officeDocument/2006/relationships/hyperlink" Target="http://www.eli-np.ro/indico/conferenceDisplay.py?confId=9" TargetMode="External"/><Relationship Id="rId5" Type="http://schemas.openxmlformats.org/officeDocument/2006/relationships/hyperlink" Target="http://www.eli-np.ro/2015-tdr-final/" TargetMode="External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5992" y="5903870"/>
            <a:ext cx="6217808" cy="774180"/>
          </a:xfrm>
        </p:spPr>
        <p:txBody>
          <a:bodyPr>
            <a:no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“Future Research Infrastructures: Challenges and Opportunities”</a:t>
            </a:r>
          </a:p>
          <a:p>
            <a:pPr>
              <a:spcBef>
                <a:spcPts val="800"/>
              </a:spcBef>
            </a:pPr>
            <a:r>
              <a:rPr lang="en-US" sz="1200" b="1" dirty="0" smtClean="0">
                <a:latin typeface="Helvetica"/>
                <a:cs typeface="Helvetica"/>
              </a:rPr>
              <a:t>July 9 – 11, 2015, </a:t>
            </a:r>
            <a:r>
              <a:rPr lang="en-US" sz="1200" b="1" dirty="0" err="1" smtClean="0">
                <a:latin typeface="Helvetica"/>
                <a:cs typeface="Helvetica"/>
              </a:rPr>
              <a:t>Varenna</a:t>
            </a:r>
            <a:r>
              <a:rPr lang="en-US" sz="1200" b="1" dirty="0" smtClean="0">
                <a:latin typeface="Helvetica"/>
                <a:cs typeface="Helvetica"/>
              </a:rPr>
              <a:t>, Italy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6613" y="1733550"/>
            <a:ext cx="7532687" cy="2355850"/>
          </a:xfrm>
          <a:solidFill>
            <a:srgbClr val="CCFFCC">
              <a:alpha val="14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  <a:t>Extreme Light Infrastructure – </a:t>
            </a:r>
            <a:b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</a:br>
            <a: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  <a:t>Nuclear Physics</a:t>
            </a:r>
            <a: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  <a:t/>
            </a:r>
            <a:b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</a:br>
            <a: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  <a:t>ELI–</a:t>
            </a:r>
            <a:r>
              <a:rPr lang="en-US" sz="3600" b="1" cap="small" dirty="0" smtClean="0">
                <a:solidFill>
                  <a:srgbClr val="000090"/>
                </a:solidFill>
                <a:latin typeface="Helvetica"/>
                <a:cs typeface="Helvetica"/>
              </a:rPr>
              <a:t>NP</a:t>
            </a:r>
            <a:endParaRPr lang="en-US" sz="3600" b="1" cap="small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4121556" y="190500"/>
            <a:ext cx="964533" cy="919699"/>
            <a:chOff x="5288" y="187"/>
            <a:chExt cx="1165" cy="111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91" y="187"/>
              <a:ext cx="725" cy="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2"/>
            <p:cNvSpPr txBox="1">
              <a:spLocks noChangeAspect="1" noChangeArrowheads="1"/>
            </p:cNvSpPr>
            <p:nvPr/>
          </p:nvSpPr>
          <p:spPr bwMode="auto">
            <a:xfrm>
              <a:off x="5288" y="1171"/>
              <a:ext cx="1165" cy="1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5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GOVERNMENT OF ROMANIA</a:t>
              </a:r>
              <a:endParaRPr kumimoji="0" lang="it-IT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7744410" y="168256"/>
            <a:ext cx="828090" cy="943184"/>
            <a:chOff x="9449" y="517"/>
            <a:chExt cx="851" cy="97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49" y="517"/>
              <a:ext cx="851" cy="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 Box 5"/>
            <p:cNvSpPr txBox="1">
              <a:spLocks noChangeAspect="1" noChangeArrowheads="1"/>
            </p:cNvSpPr>
            <p:nvPr/>
          </p:nvSpPr>
          <p:spPr bwMode="auto">
            <a:xfrm>
              <a:off x="9449" y="1324"/>
              <a:ext cx="851" cy="1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Structural Instruments</a:t>
              </a:r>
              <a:endPara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2007-2013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9"/>
          <p:cNvGrpSpPr>
            <a:grpSpLocks noChangeAspect="1"/>
          </p:cNvGrpSpPr>
          <p:nvPr/>
        </p:nvGrpSpPr>
        <p:grpSpPr bwMode="auto">
          <a:xfrm>
            <a:off x="480648" y="244456"/>
            <a:ext cx="925512" cy="789543"/>
            <a:chOff x="1849" y="517"/>
            <a:chExt cx="1355" cy="1157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9" y="517"/>
              <a:ext cx="1355" cy="9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1849" y="1461"/>
              <a:ext cx="1355" cy="2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o-RO" sz="7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EUROPEAN UNION</a:t>
              </a:r>
              <a:endParaRPr kumimoji="0" lang="ro-R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48" y="4826000"/>
            <a:ext cx="1422733" cy="866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01" y="4825361"/>
            <a:ext cx="899999" cy="86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6210145" y="6020076"/>
            <a:ext cx="2718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cap="small" dirty="0" err="1" smtClean="0">
                <a:latin typeface="Helvetica"/>
                <a:cs typeface="Helvetica"/>
              </a:rPr>
              <a:t>Călin</a:t>
            </a:r>
            <a:r>
              <a:rPr lang="en-US" sz="2400" cap="small" dirty="0" smtClean="0">
                <a:latin typeface="Helvetica"/>
                <a:cs typeface="Helvetica"/>
              </a:rPr>
              <a:t>  A. Ur</a:t>
            </a:r>
            <a:endParaRPr lang="en-US" sz="1600" cap="small" dirty="0" smtClean="0">
              <a:latin typeface="Helvetica"/>
              <a:cs typeface="Helvetica"/>
            </a:endParaRPr>
          </a:p>
          <a:p>
            <a:r>
              <a:rPr lang="en-US" sz="2000" cap="small" dirty="0" smtClean="0">
                <a:latin typeface="Helvetica"/>
                <a:cs typeface="Helvetica"/>
              </a:rPr>
              <a:t>for the ELI–NP Team</a:t>
            </a:r>
          </a:p>
        </p:txBody>
      </p:sp>
    </p:spTree>
    <p:extLst>
      <p:ext uri="{BB962C8B-B14F-4D97-AF65-F5344CB8AC3E}">
        <p14:creationId xmlns:p14="http://schemas.microsoft.com/office/powerpoint/2010/main" val="248321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HPLS </a:t>
            </a:r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schemaric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544" t="1527" r="3948"/>
          <a:stretch/>
        </p:blipFill>
        <p:spPr>
          <a:xfrm>
            <a:off x="1632903" y="1204344"/>
            <a:ext cx="7283234" cy="5651509"/>
          </a:xfrm>
          <a:prstGeom prst="rect">
            <a:avLst/>
          </a:prstGeom>
        </p:spPr>
      </p:pic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268360" y="1511052"/>
            <a:ext cx="2568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 x   0.1 PW </a:t>
            </a:r>
            <a:r>
              <a:rPr lang="en-US" altLang="en-US" sz="18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10Hz</a:t>
            </a:r>
            <a:endParaRPr lang="en-US" altLang="en-US" sz="1800" i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68360" y="892274"/>
            <a:ext cx="3777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HPLS up to 10 PW – 6 outputs</a:t>
            </a:r>
            <a:endParaRPr lang="en-US" altLang="en-US" sz="1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TextBox 19"/>
          <p:cNvSpPr txBox="1">
            <a:spLocks noChangeArrowheads="1"/>
          </p:cNvSpPr>
          <p:nvPr/>
        </p:nvSpPr>
        <p:spPr bwMode="auto">
          <a:xfrm>
            <a:off x="268360" y="1976764"/>
            <a:ext cx="2568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 </a:t>
            </a:r>
            <a:r>
              <a:rPr lang="en-US" altLang="en-US" sz="1800" i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x   1    PW  </a:t>
            </a:r>
            <a:r>
              <a:rPr lang="en-US" altLang="en-US" sz="1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1Hz</a:t>
            </a:r>
            <a:endParaRPr lang="en-US" altLang="en-US" sz="1800" i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268360" y="2423098"/>
            <a:ext cx="2568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2  </a:t>
            </a:r>
            <a:r>
              <a:rPr lang="en-US" altLang="en-US" sz="1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x 10    PW 0.1Hz</a:t>
            </a:r>
          </a:p>
        </p:txBody>
      </p:sp>
      <p:sp>
        <p:nvSpPr>
          <p:cNvPr id="2" name="Oval 1"/>
          <p:cNvSpPr/>
          <p:nvPr/>
        </p:nvSpPr>
        <p:spPr>
          <a:xfrm>
            <a:off x="3583991" y="1043644"/>
            <a:ext cx="924444" cy="18662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583991" y="4972847"/>
            <a:ext cx="924444" cy="18662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16732" y="1023228"/>
            <a:ext cx="924444" cy="186624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716732" y="4972847"/>
            <a:ext cx="924444" cy="186624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71112" y="1859310"/>
            <a:ext cx="924444" cy="186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71112" y="4306444"/>
            <a:ext cx="924444" cy="186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HPLS Experimental Areas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8" name="I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064896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090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75" y="879519"/>
            <a:ext cx="9131025" cy="5740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Convener:  M. Roth (TUD)                     ELI-NP Liaison: F. Negoita (IFIN-HH)</a:t>
            </a:r>
          </a:p>
          <a:p>
            <a:endParaRPr lang="en-GB" sz="1600" b="1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1. Nuclear fusion reactions from laser-accelerated fissile ion beams    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P.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Thirolf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(LMU)</a:t>
            </a:r>
          </a:p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Goal: Production of nuclei around rich N~126  waiting point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            et al.  </a:t>
            </a:r>
          </a:p>
          <a:p>
            <a:endParaRPr lang="en-GB" sz="1600" b="1" dirty="0" smtClean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b="1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2. Nuclear (de-)excitations induced by lasers           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F.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Hannachi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(CENBG/IN2P3) et al.</a:t>
            </a:r>
          </a:p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Goal: Observation of NEET/NEEC/BIC processes in plasma. Changes in nuclear T</a:t>
            </a:r>
            <a:r>
              <a:rPr lang="en-GB" sz="1600" b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1/2</a:t>
            </a:r>
            <a:endParaRPr lang="en-GB" sz="1600" b="1" dirty="0">
              <a:solidFill>
                <a:srgbClr val="00B05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3. Nuclear reactions in laser plasma </a:t>
            </a:r>
            <a:r>
              <a:rPr lang="en-GB" sz="1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          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S.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Tudisco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(LNS/INFN) et al.</a:t>
            </a:r>
          </a:p>
          <a:p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  <a:r>
              <a:rPr lang="en-GB" sz="1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Goal: Understanding screening effect in plasma conditions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</a:t>
            </a:r>
          </a:p>
          <a:p>
            <a:endParaRPr lang="en-GB" sz="1600" b="1" dirty="0" smtClean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GB" sz="1600" b="1" dirty="0">
              <a:solidFill>
                <a:srgbClr val="007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4. Neutron production and other applications</a:t>
            </a: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4.1 Hot plasma confinement </a:t>
            </a:r>
            <a:r>
              <a:rPr lang="en-GB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for</a:t>
            </a: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GB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high </a:t>
            </a:r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flux neutron </a:t>
            </a:r>
            <a:r>
              <a:rPr lang="en-GB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generation                                                                                   </a:t>
            </a:r>
            <a:endParaRPr lang="en-GB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S.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Moustaizis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TU.Crete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et al.</a:t>
            </a:r>
          </a:p>
          <a:p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4.2 Neutron production in light ion reactions</a:t>
            </a:r>
          </a:p>
          <a:p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S.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Kar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(QUB),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J.Fuchs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(LULI) et al.</a:t>
            </a:r>
          </a:p>
          <a:p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4.3 </a:t>
            </a:r>
            <a:r>
              <a:rPr lang="en-GB" sz="16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Muon</a:t>
            </a:r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-source and </a:t>
            </a:r>
            <a:r>
              <a:rPr lang="en-GB" sz="16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muon</a:t>
            </a:r>
            <a:r>
              <a:rPr lang="en-GB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catalysed fusion</a:t>
            </a:r>
          </a:p>
          <a:p>
            <a:r>
              <a:rPr lang="en-GB" sz="1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        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S.R.Mirfayzi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GB" sz="16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S.Kar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(QUB)</a:t>
            </a:r>
          </a:p>
        </p:txBody>
      </p:sp>
      <p:sp>
        <p:nvSpPr>
          <p:cNvPr id="9" name="1 つの角を丸めた四角形 92"/>
          <p:cNvSpPr/>
          <p:nvPr/>
        </p:nvSpPr>
        <p:spPr>
          <a:xfrm flipH="1">
            <a:off x="4976185" y="4476972"/>
            <a:ext cx="4028923" cy="1932860"/>
          </a:xfrm>
          <a:prstGeom prst="round1Rect">
            <a:avLst>
              <a:gd name="adj" fmla="val 21758"/>
            </a:avLst>
          </a:prstGeom>
          <a:solidFill>
            <a:srgbClr val="D7FFAF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 </a:t>
            </a:r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 photoreaction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グループ化 18"/>
          <p:cNvGrpSpPr/>
          <p:nvPr/>
        </p:nvGrpSpPr>
        <p:grpSpPr>
          <a:xfrm>
            <a:off x="5028618" y="5104250"/>
            <a:ext cx="3976490" cy="913838"/>
            <a:chOff x="521925" y="1707359"/>
            <a:chExt cx="3976490" cy="913838"/>
          </a:xfrm>
        </p:grpSpPr>
        <p:sp>
          <p:nvSpPr>
            <p:cNvPr id="13" name="正方形/長方形 10"/>
            <p:cNvSpPr/>
            <p:nvPr/>
          </p:nvSpPr>
          <p:spPr>
            <a:xfrm>
              <a:off x="1185192" y="1759423"/>
              <a:ext cx="2411699" cy="861774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+ </a:t>
              </a:r>
              <a:r>
                <a:rPr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charset="2"/>
                  <a:cs typeface="Symbol" charset="2"/>
                </a:rPr>
                <a:t>g </a:t>
              </a:r>
              <a:r>
                <a:rPr lang="en-US" altLang="ja-JP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 A </a:t>
              </a:r>
              <a:r>
                <a:rPr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E7</a:t>
              </a:r>
            </a:p>
            <a:p>
              <a:pPr algn="ctr"/>
              <a:r>
                <a:rPr lang="en-US" altLang="ja-JP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Production and </a:t>
              </a:r>
            </a:p>
            <a:p>
              <a:pPr algn="ctr"/>
              <a:r>
                <a:rPr lang="en-US" altLang="ja-JP" sz="16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photoexcitation</a:t>
              </a:r>
              <a:r>
                <a:rPr lang="en-US" altLang="ja-JP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isomers</a:t>
              </a:r>
              <a:endParaRPr lang="ja-JP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テキスト ボックス 12"/>
            <p:cNvSpPr txBox="1"/>
            <p:nvPr/>
          </p:nvSpPr>
          <p:spPr>
            <a:xfrm>
              <a:off x="521925" y="1707359"/>
              <a:ext cx="7104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GBS </a:t>
              </a:r>
            </a:p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MeV</a:t>
              </a:r>
              <a:r>
                <a:rPr kumimoji="1"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endParaRPr>
            </a:p>
          </p:txBody>
        </p:sp>
        <p:cxnSp>
          <p:nvCxnSpPr>
            <p:cNvPr id="15" name="直線矢印コネクタ 15"/>
            <p:cNvCxnSpPr/>
            <p:nvPr/>
          </p:nvCxnSpPr>
          <p:spPr>
            <a:xfrm>
              <a:off x="812492" y="2318487"/>
              <a:ext cx="36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6"/>
            <p:cNvCxnSpPr/>
            <p:nvPr/>
          </p:nvCxnSpPr>
          <p:spPr>
            <a:xfrm flipH="1">
              <a:off x="3624001" y="2342280"/>
              <a:ext cx="36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7"/>
            <p:cNvSpPr txBox="1"/>
            <p:nvPr/>
          </p:nvSpPr>
          <p:spPr>
            <a:xfrm>
              <a:off x="3605222" y="1715476"/>
              <a:ext cx="8931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LPA </a:t>
              </a:r>
            </a:p>
            <a:p>
              <a:pPr algn="ctr"/>
              <a:r>
                <a:rPr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~MeV</a:t>
              </a:r>
              <a:r>
                <a:rPr kumimoji="1" lang="en-US" altLang="ja-JP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e-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9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18" name="Gruppo 68"/>
          <p:cNvGrpSpPr>
            <a:grpSpLocks/>
          </p:cNvGrpSpPr>
          <p:nvPr/>
        </p:nvGrpSpPr>
        <p:grpSpPr bwMode="auto">
          <a:xfrm>
            <a:off x="430517" y="1590969"/>
            <a:ext cx="3579053" cy="2526201"/>
            <a:chOff x="2411760" y="620688"/>
            <a:chExt cx="4320480" cy="3024336"/>
          </a:xfrm>
        </p:grpSpPr>
        <p:grpSp>
          <p:nvGrpSpPr>
            <p:cNvPr id="19" name="Gruppo 42"/>
            <p:cNvGrpSpPr>
              <a:grpSpLocks/>
            </p:cNvGrpSpPr>
            <p:nvPr/>
          </p:nvGrpSpPr>
          <p:grpSpPr bwMode="auto">
            <a:xfrm>
              <a:off x="2411760" y="620688"/>
              <a:ext cx="4320480" cy="3024336"/>
              <a:chOff x="467544" y="764704"/>
              <a:chExt cx="4464496" cy="3168352"/>
            </a:xfrm>
          </p:grpSpPr>
          <p:sp>
            <p:nvSpPr>
              <p:cNvPr id="24" name="Rettangolo 34"/>
              <p:cNvSpPr>
                <a:spLocks noChangeArrowheads="1"/>
              </p:cNvSpPr>
              <p:nvPr/>
            </p:nvSpPr>
            <p:spPr bwMode="auto">
              <a:xfrm>
                <a:off x="467544" y="764052"/>
                <a:ext cx="4464496" cy="316900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25" name="Immagin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980728"/>
                <a:ext cx="3744416" cy="2808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CasellaDiTesto 54"/>
            <p:cNvSpPr txBox="1">
              <a:spLocks noChangeArrowheads="1"/>
            </p:cNvSpPr>
            <p:nvPr/>
          </p:nvSpPr>
          <p:spPr bwMode="auto">
            <a:xfrm>
              <a:off x="2483768" y="620688"/>
              <a:ext cx="1729826" cy="40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CA" altLang="en-US" sz="1600" dirty="0" err="1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Peta</a:t>
              </a:r>
              <a:r>
                <a:rPr lang="en-CA" altLang="en-US" sz="1600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-Watts </a:t>
              </a:r>
            </a:p>
          </p:txBody>
        </p:sp>
        <p:sp>
          <p:nvSpPr>
            <p:cNvPr id="21" name="Freccia giù 55"/>
            <p:cNvSpPr>
              <a:spLocks noChangeArrowheads="1"/>
            </p:cNvSpPr>
            <p:nvPr/>
          </p:nvSpPr>
          <p:spPr bwMode="auto">
            <a:xfrm>
              <a:off x="3015055" y="1051976"/>
              <a:ext cx="142853" cy="21754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66FF">
                <a:alpha val="32941"/>
              </a:srgbClr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CasellaDiTesto 62"/>
            <p:cNvSpPr txBox="1">
              <a:spLocks noChangeArrowheads="1"/>
            </p:cNvSpPr>
            <p:nvPr/>
          </p:nvSpPr>
          <p:spPr bwMode="auto">
            <a:xfrm>
              <a:off x="4860032" y="3140968"/>
              <a:ext cx="1163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200" dirty="0"/>
                <a:t>10</a:t>
              </a:r>
              <a:r>
                <a:rPr lang="it-IT" altLang="en-US" sz="1200" baseline="30000" dirty="0"/>
                <a:t>18</a:t>
              </a:r>
              <a:r>
                <a:rPr lang="it-IT" altLang="en-US" sz="1200" dirty="0"/>
                <a:t> </a:t>
              </a:r>
              <a:r>
                <a:rPr lang="it-IT" altLang="en-US" sz="1200" dirty="0" err="1"/>
                <a:t>Atoms</a:t>
              </a:r>
              <a:r>
                <a:rPr lang="it-IT" altLang="en-US" sz="1200" dirty="0"/>
                <a:t>/cm</a:t>
              </a:r>
              <a:r>
                <a:rPr lang="it-IT" altLang="en-US" sz="1200" baseline="30000" dirty="0"/>
                <a:t>3</a:t>
              </a:r>
            </a:p>
          </p:txBody>
        </p:sp>
        <p:cxnSp>
          <p:nvCxnSpPr>
            <p:cNvPr id="23" name="Connettore 2 64"/>
            <p:cNvCxnSpPr>
              <a:cxnSpLocks noChangeShapeType="1"/>
            </p:cNvCxnSpPr>
            <p:nvPr/>
          </p:nvCxnSpPr>
          <p:spPr bwMode="auto">
            <a:xfrm flipH="1" flipV="1">
              <a:off x="4787866" y="3068614"/>
              <a:ext cx="144439" cy="2159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6" name="Immagin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03" y="1590969"/>
            <a:ext cx="2817953" cy="24316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192122" y="4033615"/>
            <a:ext cx="36012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1" dirty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D.C. </a:t>
            </a:r>
            <a:r>
              <a:rPr lang="en-GB" sz="1050" b="1" i="1" dirty="0" err="1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Carrol</a:t>
            </a:r>
            <a:r>
              <a:rPr lang="en-GB" sz="1050" b="1" i="1" dirty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et al., New J. of Phys. 12 (2010) 045020</a:t>
            </a:r>
            <a:endParaRPr lang="en-GB" sz="1050" b="1" i="1" dirty="0">
              <a:solidFill>
                <a:srgbClr val="000090"/>
              </a:solidFill>
            </a:endParaRPr>
          </a:p>
        </p:txBody>
      </p:sp>
      <p:sp>
        <p:nvSpPr>
          <p:cNvPr id="28" name="Rettangolo 87"/>
          <p:cNvSpPr>
            <a:spLocks noChangeArrowheads="1"/>
          </p:cNvSpPr>
          <p:nvPr/>
        </p:nvSpPr>
        <p:spPr bwMode="auto">
          <a:xfrm>
            <a:off x="6142534" y="1746275"/>
            <a:ext cx="12160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400" dirty="0"/>
              <a:t>6×10</a:t>
            </a:r>
            <a:r>
              <a:rPr lang="pl-PL" altLang="en-US" sz="1400" baseline="30000" dirty="0"/>
              <a:t>20</a:t>
            </a:r>
            <a:r>
              <a:rPr lang="pl-PL" altLang="en-US" sz="1400" dirty="0"/>
              <a:t> W/cm</a:t>
            </a:r>
            <a:r>
              <a:rPr lang="pl-PL" altLang="en-US" sz="1400" baseline="30000" dirty="0"/>
              <a:t>2</a:t>
            </a:r>
            <a:endParaRPr lang="it-IT" altLang="en-US" sz="1400" baseline="30000" dirty="0"/>
          </a:p>
        </p:txBody>
      </p:sp>
      <p:pic>
        <p:nvPicPr>
          <p:cNvPr id="29" name="Immagin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7" y="4343372"/>
            <a:ext cx="3096198" cy="2382094"/>
          </a:xfrm>
          <a:prstGeom prst="rect">
            <a:avLst/>
          </a:prstGeom>
          <a:noFill/>
          <a:ln w="222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17" y="4343372"/>
            <a:ext cx="3015687" cy="238209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tangolo 66"/>
          <p:cNvSpPr>
            <a:spLocks noChangeArrowheads="1"/>
          </p:cNvSpPr>
          <p:nvPr/>
        </p:nvSpPr>
        <p:spPr bwMode="auto">
          <a:xfrm>
            <a:off x="6667499" y="4631330"/>
            <a:ext cx="2367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method requires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measuring high </a:t>
            </a:r>
            <a:r>
              <a:rPr lang="it-IT" alt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energy</a:t>
            </a:r>
            <a:r>
              <a:rPr lang="it-IT" alt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alt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neutrons</a:t>
            </a:r>
            <a:endParaRPr lang="it-IT" altLang="en-US" sz="18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7537" y="1021637"/>
            <a:ext cx="7704856" cy="3878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Study of screening factor – The method and cases</a:t>
            </a:r>
          </a:p>
        </p:txBody>
      </p:sp>
    </p:spTree>
    <p:extLst>
      <p:ext uri="{BB962C8B-B14F-4D97-AF65-F5344CB8AC3E}">
        <p14:creationId xmlns:p14="http://schemas.microsoft.com/office/powerpoint/2010/main" val="19248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Materials in Extreme Environments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78542" y="1117834"/>
            <a:ext cx="8096884" cy="560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Testing </a:t>
            </a:r>
            <a:r>
              <a:rPr lang="en-US" altLang="en-US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new materials for accelerator components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</a:t>
            </a: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 materials at fast energy deposition &amp; mixed radiation fields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- laser induced shock waves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- laser modification of materials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Evaluation </a:t>
            </a:r>
            <a:r>
              <a:rPr lang="en-US" altLang="en-US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high energy ionizing radiation effects in materials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Biological </a:t>
            </a:r>
            <a:r>
              <a:rPr lang="en-US" altLang="en-US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science research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 radiation effects on bio-molecules &amp; cells</a:t>
            </a:r>
            <a:endParaRPr lang="en-US" altLang="en-US" sz="16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Testing </a:t>
            </a:r>
            <a:r>
              <a:rPr lang="en-US" altLang="en-US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and developments of detectors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en-US" altLang="en-US" sz="1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* Irradiated optical components testing, Materials for fusion energy systems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35" y="1722006"/>
            <a:ext cx="1413754" cy="12846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163" y="2910231"/>
            <a:ext cx="1983623" cy="109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2" y="3806026"/>
            <a:ext cx="6220800" cy="13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169589" y="3357589"/>
            <a:ext cx="546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Irradiation of components for space radiation studies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26786" y="870818"/>
            <a:ext cx="8454571" cy="4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SzPct val="100000"/>
              <a:defRPr/>
            </a:pPr>
            <a:r>
              <a:rPr lang="en-US" altLang="en-US" sz="1600" b="1" i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Convener</a:t>
            </a:r>
            <a:r>
              <a:rPr lang="en-US" altLang="en-US" sz="1600" b="1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: </a:t>
            </a:r>
            <a:r>
              <a:rPr lang="en-US" altLang="en-US" sz="1600" b="1" i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Marilena</a:t>
            </a:r>
            <a:r>
              <a:rPr lang="en-US" altLang="en-US" sz="1600" b="1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en-US" sz="1600" b="1" i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Tomut</a:t>
            </a:r>
            <a:r>
              <a:rPr lang="en-US" altLang="en-US" sz="1600" b="1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(GSI</a:t>
            </a:r>
            <a:r>
              <a:rPr lang="en-US" altLang="en-US" sz="1600" b="1" i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                                     ELI</a:t>
            </a:r>
            <a:r>
              <a:rPr lang="en-US" altLang="en-US" sz="1600" b="1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-NP Liaison T. </a:t>
            </a:r>
            <a:r>
              <a:rPr lang="en-US" altLang="en-US" sz="1600" b="1" i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Azavei</a:t>
            </a:r>
            <a:r>
              <a:rPr lang="en-US" altLang="en-US" sz="1600" b="1" i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0422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706039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5" y="2722076"/>
            <a:ext cx="5156198" cy="3867147"/>
          </a:xfrm>
          <a:prstGeom prst="rect">
            <a:avLst/>
          </a:prstGeom>
        </p:spPr>
      </p:pic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304800" y="839788"/>
            <a:ext cx="8666163" cy="1763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System with outstanding key features:</a:t>
            </a:r>
          </a:p>
          <a:p>
            <a:pPr marL="36000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high brilliance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</a:t>
            </a:r>
            <a:r>
              <a:rPr lang="en-US" sz="18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high spectral density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tunable energy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cs typeface="Helvetica Neue"/>
              </a:rPr>
              <a:t>small relative bandwidth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,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high degree of linear polarization</a:t>
            </a:r>
            <a:endParaRPr lang="en-US" sz="1800" b="1" baseline="30000" dirty="0" smtClean="0">
              <a:solidFill>
                <a:schemeClr val="accent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843517" y="3443847"/>
            <a:ext cx="3151023" cy="2746581"/>
            <a:chOff x="4406954" y="3672447"/>
            <a:chExt cx="3151023" cy="2746581"/>
          </a:xfrm>
          <a:solidFill>
            <a:srgbClr val="FF8000"/>
          </a:solidFill>
        </p:grpSpPr>
        <p:sp>
          <p:nvSpPr>
            <p:cNvPr id="28" name="Trapezoid 27"/>
            <p:cNvSpPr/>
            <p:nvPr/>
          </p:nvSpPr>
          <p:spPr>
            <a:xfrm rot="21427457">
              <a:off x="4406954" y="3672447"/>
              <a:ext cx="2924314" cy="2006600"/>
            </a:xfrm>
            <a:prstGeom prst="trapezoid">
              <a:avLst>
                <a:gd name="adj" fmla="val 62529"/>
              </a:avLst>
            </a:prstGeom>
            <a:grpFill/>
            <a:scene3d>
              <a:camera prst="perspectiveFront" fov="5400000">
                <a:rot lat="3496790" lon="3801226" rev="3471378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19700" y="4902200"/>
              <a:ext cx="2338277" cy="151682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Helvetica"/>
                  <a:cs typeface="Helvetica"/>
                </a:rPr>
                <a:t>GBS</a:t>
              </a:r>
              <a:endParaRPr lang="en-US" sz="2400" b="1" dirty="0">
                <a:latin typeface="Helvetica"/>
                <a:cs typeface="Helvetica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3" name="Picture 32" descr="sigla_ELI-N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3159"/>
          <a:stretch/>
        </p:blipFill>
        <p:spPr>
          <a:xfrm>
            <a:off x="25401" y="2581472"/>
            <a:ext cx="4000500" cy="403970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9900" y="5626288"/>
            <a:ext cx="1784480" cy="702547"/>
            <a:chOff x="965200" y="5274732"/>
            <a:chExt cx="2497668" cy="1172702"/>
          </a:xfrm>
          <a:solidFill>
            <a:srgbClr val="3366FF">
              <a:alpha val="28000"/>
            </a:srgbClr>
          </a:solidFill>
        </p:grpSpPr>
        <p:sp>
          <p:nvSpPr>
            <p:cNvPr id="21" name="Rectangle 20"/>
            <p:cNvSpPr/>
            <p:nvPr/>
          </p:nvSpPr>
          <p:spPr>
            <a:xfrm>
              <a:off x="965200" y="5274732"/>
              <a:ext cx="812799" cy="1172702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29934" y="5376333"/>
              <a:ext cx="1032934" cy="26246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7900" y="5626287"/>
            <a:ext cx="2770192" cy="702547"/>
            <a:chOff x="1269999" y="5376333"/>
            <a:chExt cx="3683001" cy="1028701"/>
          </a:xfrm>
        </p:grpSpPr>
        <p:grpSp>
          <p:nvGrpSpPr>
            <p:cNvPr id="24" name="Group 23"/>
            <p:cNvGrpSpPr/>
            <p:nvPr/>
          </p:nvGrpSpPr>
          <p:grpSpPr>
            <a:xfrm>
              <a:off x="1269999" y="5376333"/>
              <a:ext cx="3683001" cy="1028701"/>
              <a:chOff x="1701799" y="5376333"/>
              <a:chExt cx="3683001" cy="1028701"/>
            </a:xfrm>
            <a:solidFill>
              <a:srgbClr val="FF0000">
                <a:alpha val="26000"/>
              </a:srgbClr>
            </a:solidFill>
          </p:grpSpPr>
          <p:sp>
            <p:nvSpPr>
              <p:cNvPr id="26" name="Rectangle 25"/>
              <p:cNvSpPr/>
              <p:nvPr/>
            </p:nvSpPr>
            <p:spPr>
              <a:xfrm>
                <a:off x="1778000" y="5376333"/>
                <a:ext cx="3606800" cy="3937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GBS</a:t>
                </a:r>
                <a:endParaRPr 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01799" y="5770033"/>
                <a:ext cx="249767" cy="635001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568147" y="5816601"/>
              <a:ext cx="3228276" cy="414865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730501" y="5080000"/>
            <a:ext cx="419100" cy="546288"/>
          </a:xfrm>
          <a:prstGeom prst="rect">
            <a:avLst/>
          </a:prstGeom>
          <a:solidFill>
            <a:srgbClr val="3366FF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305" y="3818347"/>
            <a:ext cx="4878505" cy="27930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Inverse Compton </a:t>
            </a:r>
            <a:r>
              <a:rPr lang="fr-FR" b="1" dirty="0" err="1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Scattering</a:t>
            </a:r>
            <a:r>
              <a:rPr lang="fr-FR" b="1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of </a:t>
            </a:r>
            <a:r>
              <a:rPr lang="fr-FR" b="1" dirty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laser pulses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on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relativistic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electron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pulses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high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intensity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/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small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emittance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e</a:t>
            </a:r>
            <a:r>
              <a:rPr lang="fr-FR" b="1" baseline="30000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–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beam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from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a warm LINAC</a:t>
            </a:r>
            <a:endParaRPr lang="fr-FR" b="1" dirty="0">
              <a:solidFill>
                <a:srgbClr val="FF6600"/>
              </a:solidFill>
              <a:latin typeface="Helvetica Neue"/>
              <a:ea typeface="MS PGothic" charset="0"/>
              <a:cs typeface="Helvetica Neue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very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brillant </a:t>
            </a:r>
            <a:r>
              <a:rPr lang="fr-FR" b="1" dirty="0" err="1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high</a:t>
            </a:r>
            <a:r>
              <a:rPr lang="fr-FR" b="1" dirty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rep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./rate </a:t>
            </a: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int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. laser</a:t>
            </a:r>
            <a:endParaRPr lang="fr-FR" b="1" dirty="0">
              <a:solidFill>
                <a:srgbClr val="008000"/>
              </a:solidFill>
              <a:latin typeface="Helvetica Neue"/>
              <a:ea typeface="MS PGothic" charset="0"/>
              <a:cs typeface="Helvetica Neue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small</a:t>
            </a:r>
            <a:r>
              <a:rPr lang="fr-FR" b="1" dirty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collision volume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0" name="Picture 89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984308" y="1178775"/>
            <a:ext cx="3638335" cy="1522829"/>
            <a:chOff x="3742052" y="3154902"/>
            <a:chExt cx="3638335" cy="1522829"/>
          </a:xfrm>
        </p:grpSpPr>
        <p:grpSp>
          <p:nvGrpSpPr>
            <p:cNvPr id="91" name="Group 90"/>
            <p:cNvGrpSpPr/>
            <p:nvPr/>
          </p:nvGrpSpPr>
          <p:grpSpPr>
            <a:xfrm>
              <a:off x="3742052" y="3154902"/>
              <a:ext cx="3638335" cy="1522829"/>
              <a:chOff x="3742052" y="3154902"/>
              <a:chExt cx="3638335" cy="1522829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4531453" y="4139587"/>
                <a:ext cx="2595031" cy="152400"/>
                <a:chOff x="4603414" y="4139587"/>
                <a:chExt cx="3124200" cy="152400"/>
              </a:xfrm>
            </p:grpSpPr>
            <p:grpSp>
              <p:nvGrpSpPr>
                <p:cNvPr id="137" name="Group 9"/>
                <p:cNvGrpSpPr>
                  <a:grpSpLocks/>
                </p:cNvGrpSpPr>
                <p:nvPr/>
              </p:nvGrpSpPr>
              <p:grpSpPr bwMode="auto">
                <a:xfrm>
                  <a:off x="4603414" y="4139587"/>
                  <a:ext cx="2300288" cy="152400"/>
                  <a:chOff x="1536" y="1248"/>
                  <a:chExt cx="1449" cy="96"/>
                </a:xfrm>
              </p:grpSpPr>
              <p:grpSp>
                <p:nvGrpSpPr>
                  <p:cNvPr id="170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5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46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54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8" name="AutoShape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9" name="AutoShap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55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6" name="AutoShap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7" name="AutoShap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47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48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2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3" name="AutoShap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49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0" name="AutoShap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1" name="AutoShap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77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32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40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44" name="AutoShap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5" name="AutoShap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41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42" name="AutoShap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3" name="AutoShap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3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34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38" name="AutoShape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9" name="AutoShape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5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36" name="AutoShape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7" name="AutoShap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01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18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26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30" name="AutoShap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1" name="AutoShap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7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28" name="AutoShap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9" name="AutoShape 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19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20" name="Group 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24" name="AutoShape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5" name="AutoShape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1" name="Group 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22" name="AutoShape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3" name="AutoShape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3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25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04" name="Group 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12" name="Group 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16" name="AutoShape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7" name="AutoShape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13" name="Group 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14" name="AutoShape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" name="AutoShape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05" name="Group 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06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10" name="AutoShape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" name="AutoShape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07" name="Group 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08" name="AutoShape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" name="AutoShap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4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249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90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98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02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3" name="AutoShap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99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00" name="AutoShape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1" name="AutoShape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91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92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96" name="AutoShape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7" name="AutoShape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93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94" name="AutoShape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5" name="AutoShape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5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7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76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84" name="Group 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8" name="AutoShap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9" name="AutoShap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5" name="Group 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6" name="AutoShape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7" name="AutoShape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78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2" name="AutoShap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3" name="AutoShape 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9" name="Group 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0" name="AutoShape 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1" name="AutoShape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138" name="Group 100"/>
                <p:cNvGrpSpPr>
                  <a:grpSpLocks/>
                </p:cNvGrpSpPr>
                <p:nvPr/>
              </p:nvGrpSpPr>
              <p:grpSpPr bwMode="auto">
                <a:xfrm>
                  <a:off x="6889414" y="4139587"/>
                  <a:ext cx="838200" cy="152400"/>
                  <a:chOff x="336" y="2448"/>
                  <a:chExt cx="2544" cy="192"/>
                </a:xfrm>
              </p:grpSpPr>
              <p:grpSp>
                <p:nvGrpSpPr>
                  <p:cNvPr id="139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156" name="Group 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64" name="Group 1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8" name="AutoShap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9" name="AutoShape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65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6" name="AutoShape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7" name="AutoShape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7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58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2" name="AutoShap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3" name="AutoShap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9" name="Group 1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0" name="AutoShap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1" name="AutoShape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40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1488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142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50" name="Group 1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4" name="AutoShap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" name="AutoShap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1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2" name="AutoShap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3" name="AutoShap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43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44" name="Group 1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48" name="AutoShap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9" name="AutoShape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45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46" name="AutoShap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7" name="AutoShape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41" name="AutoShape 13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496"/>
                    <a:ext cx="240" cy="96"/>
                  </a:xfrm>
                  <a:prstGeom prst="rightArrow">
                    <a:avLst>
                      <a:gd name="adj1" fmla="val 50000"/>
                      <a:gd name="adj2" fmla="val 625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6" name="Group 100"/>
              <p:cNvGrpSpPr>
                <a:grpSpLocks/>
              </p:cNvGrpSpPr>
              <p:nvPr/>
            </p:nvGrpSpPr>
            <p:grpSpPr bwMode="auto">
              <a:xfrm rot="9777896">
                <a:off x="4487165" y="3667102"/>
                <a:ext cx="2577814" cy="139219"/>
                <a:chOff x="336" y="2448"/>
                <a:chExt cx="2554" cy="192"/>
              </a:xfrm>
              <a:solidFill>
                <a:srgbClr val="008000"/>
              </a:solidFill>
            </p:grpSpPr>
            <p:grpSp>
              <p:nvGrpSpPr>
                <p:cNvPr id="106" name="Group 101"/>
                <p:cNvGrpSpPr>
                  <a:grpSpLocks/>
                </p:cNvGrpSpPr>
                <p:nvPr/>
              </p:nvGrpSpPr>
              <p:grpSpPr bwMode="auto">
                <a:xfrm>
                  <a:off x="336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123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31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35" name="AutoShap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6" name="AutoShape 10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32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33" name="AutoShap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4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24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25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29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0" name="AutoShape 11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6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27" name="AutoShape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8" name="AutoShape 11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07" name="Group 116"/>
                <p:cNvGrpSpPr>
                  <a:grpSpLocks/>
                </p:cNvGrpSpPr>
                <p:nvPr/>
              </p:nvGrpSpPr>
              <p:grpSpPr bwMode="auto">
                <a:xfrm>
                  <a:off x="1488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109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17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21" name="AutoShape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2" name="AutoShape 12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8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19" name="AutoShape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0" name="AutoShape 123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10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11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15" name="AutoShap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" name="AutoShape 127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2" name="Group 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13" name="AutoShape 1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" name="AutoShape 13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8" name="AutoShape 131"/>
                <p:cNvSpPr>
                  <a:spLocks noChangeArrowheads="1"/>
                </p:cNvSpPr>
                <p:nvPr/>
              </p:nvSpPr>
              <p:spPr bwMode="auto">
                <a:xfrm>
                  <a:off x="2650" y="2514"/>
                  <a:ext cx="240" cy="96"/>
                </a:xfrm>
                <a:prstGeom prst="rightArrow">
                  <a:avLst>
                    <a:gd name="adj1" fmla="val 50000"/>
                    <a:gd name="adj2" fmla="val 62500"/>
                  </a:avLst>
                </a:prstGeom>
                <a:grpFill/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97" name="Straight Arrow Connector 96"/>
              <p:cNvCxnSpPr/>
              <p:nvPr/>
            </p:nvCxnSpPr>
            <p:spPr>
              <a:xfrm>
                <a:off x="3915622" y="4211551"/>
                <a:ext cx="503999" cy="0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3742052" y="4125841"/>
                <a:ext cx="376747" cy="167440"/>
              </a:xfrm>
              <a:prstGeom prst="ellipse">
                <a:avLst/>
              </a:prstGeom>
              <a:solidFill>
                <a:srgbClr val="FFFF00"/>
              </a:solidFill>
              <a:ln w="3175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aseline="-25000" dirty="0" smtClean="0">
                    <a:solidFill>
                      <a:srgbClr val="3E6802"/>
                    </a:solidFill>
                  </a:rPr>
                  <a:t>   </a:t>
                </a:r>
                <a:r>
                  <a:rPr lang="en-US" sz="800" dirty="0" smtClean="0">
                    <a:solidFill>
                      <a:srgbClr val="3E6802"/>
                    </a:solidFill>
                  </a:rPr>
                  <a:t>  </a:t>
                </a:r>
                <a:endParaRPr lang="en-US" sz="800" dirty="0">
                  <a:solidFill>
                    <a:srgbClr val="3E6802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3964301" y="3816122"/>
                <a:ext cx="4796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–</a:t>
                </a:r>
                <a:endParaRPr lang="en-US" sz="1600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4442901" y="4213587"/>
                <a:ext cx="2846903" cy="0"/>
              </a:xfrm>
              <a:prstGeom prst="line">
                <a:avLst/>
              </a:prstGeom>
              <a:ln w="3175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Circular Arrow 100"/>
              <p:cNvSpPr/>
              <p:nvPr/>
            </p:nvSpPr>
            <p:spPr>
              <a:xfrm rot="5067182">
                <a:off x="5570467" y="3873734"/>
                <a:ext cx="672488" cy="209821"/>
              </a:xfrm>
              <a:prstGeom prst="circularArrow">
                <a:avLst>
                  <a:gd name="adj1" fmla="val 12135"/>
                  <a:gd name="adj2" fmla="val 126852"/>
                  <a:gd name="adj3" fmla="val 19061547"/>
                  <a:gd name="adj4" fmla="val 11775111"/>
                  <a:gd name="adj5" fmla="val 1155"/>
                </a:avLst>
              </a:prstGeom>
              <a:ln w="31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175" cmpd="sng">
                    <a:solidFill>
                      <a:schemeClr val="tx1"/>
                    </a:solidFill>
                    <a:prstDash val="dot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003044" y="3688517"/>
                <a:ext cx="9627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q</a:t>
                </a:r>
                <a:r>
                  <a:rPr lang="en-US" sz="1600" baseline="-250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dirty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</a:t>
                </a:r>
                <a:r>
                  <a:rPr lang="en-US" sz="16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= 7.5</a:t>
                </a:r>
                <a:r>
                  <a:rPr lang="en-US" sz="1600" baseline="30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o</a:t>
                </a:r>
                <a:endParaRPr lang="en-US" sz="1600" baseline="30000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5290333" y="3154902"/>
                <a:ext cx="12321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= 2.3 </a:t>
                </a:r>
                <a:r>
                  <a:rPr lang="en-US" sz="1600" b="1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eV</a:t>
                </a:r>
                <a:endParaRPr lang="en-US" sz="1600" b="1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5890543" y="4339177"/>
                <a:ext cx="14898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g</a:t>
                </a:r>
                <a:r>
                  <a:rPr lang="en-US" sz="1600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&lt; 19.5 MeV</a:t>
                </a:r>
                <a:endParaRPr lang="en-US" sz="1600" b="1" baseline="-25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V="1">
                <a:off x="4379401" y="3292562"/>
                <a:ext cx="2910403" cy="844826"/>
              </a:xfrm>
              <a:prstGeom prst="line">
                <a:avLst/>
              </a:prstGeom>
              <a:ln w="3175" cmpd="sng"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tangle 91"/>
            <p:cNvSpPr/>
            <p:nvPr/>
          </p:nvSpPr>
          <p:spPr>
            <a:xfrm>
              <a:off x="4567204" y="3484524"/>
              <a:ext cx="6638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laser</a:t>
              </a:r>
              <a:endParaRPr lang="en-US" sz="1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592457" y="4330654"/>
              <a:ext cx="12875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–ray beam</a:t>
              </a:r>
              <a:endPara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775788" y="4319063"/>
              <a:ext cx="3770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e</a:t>
              </a:r>
              <a:r>
                <a:rPr lang="en-US" sz="1600" b="1" baseline="30000" dirty="0" smtClean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</a:t>
              </a:r>
              <a:endParaRPr lang="en-US" sz="1600" b="1" baseline="30000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pic>
        <p:nvPicPr>
          <p:cNvPr id="263" name="Immagine 8" descr="spectrum_in_theta.png"/>
          <p:cNvPicPr>
            <a:picLocks noChangeAspect="1"/>
          </p:cNvPicPr>
          <p:nvPr/>
        </p:nvPicPr>
        <p:blipFill rotWithShape="1">
          <a:blip r:embed="rId4" cstate="print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" t="8983" r="6954" b="2759"/>
          <a:stretch/>
        </p:blipFill>
        <p:spPr bwMode="auto">
          <a:xfrm>
            <a:off x="5106087" y="3419270"/>
            <a:ext cx="3960000" cy="33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18771" y="3655358"/>
            <a:ext cx="1879099" cy="1682424"/>
            <a:chOff x="4667460" y="4183810"/>
            <a:chExt cx="3790072" cy="2620904"/>
          </a:xfrm>
        </p:grpSpPr>
        <p:grpSp>
          <p:nvGrpSpPr>
            <p:cNvPr id="264" name="Group 263"/>
            <p:cNvGrpSpPr/>
            <p:nvPr/>
          </p:nvGrpSpPr>
          <p:grpSpPr>
            <a:xfrm>
              <a:off x="4667460" y="4183810"/>
              <a:ext cx="3541404" cy="2394790"/>
              <a:chOff x="4667460" y="4183810"/>
              <a:chExt cx="3541404" cy="2394790"/>
            </a:xfrm>
          </p:grpSpPr>
          <p:grpSp>
            <p:nvGrpSpPr>
              <p:cNvPr id="265" name="Group 264"/>
              <p:cNvGrpSpPr/>
              <p:nvPr/>
            </p:nvGrpSpPr>
            <p:grpSpPr>
              <a:xfrm>
                <a:off x="4980859" y="4183810"/>
                <a:ext cx="3228005" cy="2394790"/>
                <a:chOff x="1521796" y="3675814"/>
                <a:chExt cx="3228005" cy="2394790"/>
              </a:xfrm>
            </p:grpSpPr>
            <p:pic>
              <p:nvPicPr>
                <p:cNvPr id="267" name="Picture 26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21796" y="3675814"/>
                  <a:ext cx="3202394" cy="2394790"/>
                </a:xfrm>
                <a:prstGeom prst="rect">
                  <a:avLst/>
                </a:prstGeom>
              </p:spPr>
            </p:pic>
            <p:sp>
              <p:nvSpPr>
                <p:cNvPr id="268" name="Rectangle 267"/>
                <p:cNvSpPr/>
                <p:nvPr/>
              </p:nvSpPr>
              <p:spPr>
                <a:xfrm>
                  <a:off x="4351413" y="3675814"/>
                  <a:ext cx="398388" cy="4050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1896533" y="3911600"/>
                  <a:ext cx="2853268" cy="1930400"/>
                </a:xfrm>
                <a:prstGeom prst="rect">
                  <a:avLst/>
                </a:prstGeom>
                <a:noFill/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6" name="TextBox 265"/>
              <p:cNvSpPr txBox="1"/>
              <p:nvPr/>
            </p:nvSpPr>
            <p:spPr>
              <a:xfrm rot="16200000">
                <a:off x="4488195" y="4936001"/>
                <a:ext cx="870670" cy="51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 smtClean="0">
                    <a:latin typeface="Helvetica"/>
                    <a:cs typeface="Helvetica"/>
                  </a:rPr>
                  <a:t>dN</a:t>
                </a:r>
                <a:r>
                  <a:rPr lang="en-US" sz="1050" dirty="0" smtClean="0">
                    <a:latin typeface="Helvetica"/>
                    <a:cs typeface="Helvetica"/>
                  </a:rPr>
                  <a:t>/</a:t>
                </a:r>
                <a:r>
                  <a:rPr lang="en-US" sz="1050" dirty="0" err="1" smtClean="0">
                    <a:latin typeface="Helvetica"/>
                    <a:cs typeface="Helvetica"/>
                  </a:rPr>
                  <a:t>dE</a:t>
                </a:r>
                <a:endParaRPr lang="en-US" sz="1050" dirty="0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270" name="Straight Arrow Connector 269"/>
            <p:cNvCxnSpPr/>
            <p:nvPr/>
          </p:nvCxnSpPr>
          <p:spPr>
            <a:xfrm flipH="1">
              <a:off x="6660677" y="4978400"/>
              <a:ext cx="115452" cy="43873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3116627"/>
                </p:ext>
              </p:extLst>
            </p:nvPr>
          </p:nvGraphicFramePr>
          <p:xfrm>
            <a:off x="6316678" y="4536413"/>
            <a:ext cx="687994" cy="458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4" name="Equation" r:id="rId6" imgW="647700" imgH="431800" progId="Equation.3">
                    <p:embed/>
                  </p:oleObj>
                </mc:Choice>
                <mc:Fallback>
                  <p:oleObj name="Equation" r:id="rId6" imgW="6477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6678" y="4536413"/>
                          <a:ext cx="687994" cy="458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5484559"/>
                </p:ext>
              </p:extLst>
            </p:nvPr>
          </p:nvGraphicFramePr>
          <p:xfrm>
            <a:off x="7645355" y="4406121"/>
            <a:ext cx="41751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5" name="Equation" r:id="rId8" imgW="393700" imgH="228600" progId="Equation.3">
                    <p:embed/>
                  </p:oleObj>
                </mc:Choice>
                <mc:Fallback>
                  <p:oleObj name="Equation" r:id="rId8" imgW="3937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5355" y="4406121"/>
                          <a:ext cx="417513" cy="242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2430058"/>
                </p:ext>
              </p:extLst>
            </p:nvPr>
          </p:nvGraphicFramePr>
          <p:xfrm>
            <a:off x="7596215" y="6496526"/>
            <a:ext cx="861317" cy="30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6" name="Equation" r:id="rId10" imgW="711200" imgH="254000" progId="Equation.3">
                    <p:embed/>
                  </p:oleObj>
                </mc:Choice>
                <mc:Fallback>
                  <p:oleObj name="Equation" r:id="rId10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6215" y="6496526"/>
                          <a:ext cx="861317" cy="30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5506431"/>
                </p:ext>
              </p:extLst>
            </p:nvPr>
          </p:nvGraphicFramePr>
          <p:xfrm>
            <a:off x="6316679" y="6489790"/>
            <a:ext cx="861317" cy="30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7" name="Equation" r:id="rId12" imgW="711200" imgH="254000" progId="Equation.3">
                    <p:embed/>
                  </p:oleObj>
                </mc:Choice>
                <mc:Fallback>
                  <p:oleObj name="Equation" r:id="rId12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6679" y="6489790"/>
                          <a:ext cx="861317" cy="30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6" name="Group 275"/>
          <p:cNvGrpSpPr/>
          <p:nvPr/>
        </p:nvGrpSpPr>
        <p:grpSpPr>
          <a:xfrm>
            <a:off x="190606" y="1052565"/>
            <a:ext cx="4257202" cy="2726538"/>
            <a:chOff x="76306" y="1353131"/>
            <a:chExt cx="4257202" cy="2726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7" name="Rectangle 276"/>
            <p:cNvSpPr/>
            <p:nvPr/>
          </p:nvSpPr>
          <p:spPr>
            <a:xfrm>
              <a:off x="499536" y="1353131"/>
              <a:ext cx="3589864" cy="2304467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>
              <a:spLocks noChangeAspect="1"/>
            </p:cNvSpPr>
            <p:nvPr/>
          </p:nvSpPr>
          <p:spPr>
            <a:xfrm>
              <a:off x="2515123" y="269241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>
              <a:spLocks noChangeAspect="1"/>
            </p:cNvSpPr>
            <p:nvPr/>
          </p:nvSpPr>
          <p:spPr>
            <a:xfrm>
              <a:off x="2362723" y="311151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>
              <a:spLocks noChangeAspect="1"/>
            </p:cNvSpPr>
            <p:nvPr/>
          </p:nvSpPr>
          <p:spPr>
            <a:xfrm>
              <a:off x="2934223" y="18224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>
              <a:spLocks noChangeAspect="1"/>
            </p:cNvSpPr>
            <p:nvPr/>
          </p:nvSpPr>
          <p:spPr>
            <a:xfrm>
              <a:off x="1651523" y="28892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40273" y="32194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355600" y="3681676"/>
              <a:ext cx="39779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Helvetica Neue"/>
                  <a:cs typeface="Helvetica Neue"/>
                </a:rPr>
                <a:t>1995                 2000                2005                 2010                 2015                  2020                       </a:t>
              </a:r>
              <a:endParaRPr lang="en-US" sz="800" b="1" dirty="0">
                <a:latin typeface="Helvetica Neue"/>
                <a:cs typeface="Helvetica Neue"/>
              </a:endParaRPr>
            </a:p>
          </p:txBody>
        </p:sp>
        <p:sp>
          <p:nvSpPr>
            <p:cNvPr id="284" name="Text Box 7"/>
            <p:cNvSpPr txBox="1">
              <a:spLocks noChangeArrowheads="1"/>
            </p:cNvSpPr>
            <p:nvPr/>
          </p:nvSpPr>
          <p:spPr bwMode="auto">
            <a:xfrm>
              <a:off x="2134890" y="3864225"/>
              <a:ext cx="395592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year</a:t>
              </a:r>
              <a:endParaRPr lang="fr-FR" sz="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85" name="Text Box 7"/>
            <p:cNvSpPr txBox="1">
              <a:spLocks noChangeArrowheads="1"/>
            </p:cNvSpPr>
            <p:nvPr/>
          </p:nvSpPr>
          <p:spPr bwMode="auto">
            <a:xfrm>
              <a:off x="457200" y="3039793"/>
              <a:ext cx="453970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LNBL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86" name="Text Box 7"/>
            <p:cNvSpPr txBox="1">
              <a:spLocks noChangeArrowheads="1"/>
            </p:cNvSpPr>
            <p:nvPr/>
          </p:nvSpPr>
          <p:spPr bwMode="auto">
            <a:xfrm>
              <a:off x="1382370" y="2899865"/>
              <a:ext cx="665305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PLEIADES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87" name="Text Box 7"/>
            <p:cNvSpPr txBox="1">
              <a:spLocks noChangeArrowheads="1"/>
            </p:cNvSpPr>
            <p:nvPr/>
          </p:nvSpPr>
          <p:spPr bwMode="auto">
            <a:xfrm>
              <a:off x="2171872" y="3202580"/>
              <a:ext cx="429651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HIGS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88" name="Text Box 7"/>
            <p:cNvSpPr txBox="1">
              <a:spLocks noChangeArrowheads="1"/>
            </p:cNvSpPr>
            <p:nvPr/>
          </p:nvSpPr>
          <p:spPr bwMode="auto">
            <a:xfrm>
              <a:off x="2312796" y="2455593"/>
              <a:ext cx="466794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T-REX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89" name="Text Box 7"/>
            <p:cNvSpPr txBox="1">
              <a:spLocks noChangeArrowheads="1"/>
            </p:cNvSpPr>
            <p:nvPr/>
          </p:nvSpPr>
          <p:spPr bwMode="auto">
            <a:xfrm>
              <a:off x="2561145" y="1636443"/>
              <a:ext cx="661508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MEGA-ray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290" name="Straight Connector 289"/>
            <p:cNvCxnSpPr/>
            <p:nvPr/>
          </p:nvCxnSpPr>
          <p:spPr>
            <a:xfrm>
              <a:off x="3767663" y="1353131"/>
              <a:ext cx="0" cy="43968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Text Box 7"/>
            <p:cNvSpPr txBox="1">
              <a:spLocks noChangeArrowheads="1"/>
            </p:cNvSpPr>
            <p:nvPr/>
          </p:nvSpPr>
          <p:spPr bwMode="auto">
            <a:xfrm>
              <a:off x="3293523" y="1720876"/>
              <a:ext cx="89131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ELI–NP</a:t>
              </a:r>
              <a:endPara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292" name="Straight Connector 291"/>
            <p:cNvCxnSpPr/>
            <p:nvPr/>
          </p:nvCxnSpPr>
          <p:spPr>
            <a:xfrm>
              <a:off x="3708360" y="1778482"/>
              <a:ext cx="1079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716827" y="1372066"/>
              <a:ext cx="1079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Text Box 7"/>
            <p:cNvSpPr txBox="1">
              <a:spLocks noChangeArrowheads="1"/>
            </p:cNvSpPr>
            <p:nvPr/>
          </p:nvSpPr>
          <p:spPr bwMode="auto">
            <a:xfrm>
              <a:off x="632883" y="1465818"/>
              <a:ext cx="109566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Brilliance</a:t>
              </a:r>
              <a:endParaRPr lang="fr-FR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95" name="Text Box 7"/>
            <p:cNvSpPr txBox="1">
              <a:spLocks noChangeArrowheads="1"/>
            </p:cNvSpPr>
            <p:nvPr/>
          </p:nvSpPr>
          <p:spPr bwMode="auto">
            <a:xfrm rot="16200000">
              <a:off x="-577832" y="2385883"/>
              <a:ext cx="1523719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h/(mm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・mrad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</a:t>
              </a:r>
              <a:r>
                <a:rPr lang="fr-FR" sz="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・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s・0.1%bw)</a:t>
              </a:r>
              <a:endParaRPr lang="fr-FR" sz="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96" name="Text Box 7"/>
            <p:cNvSpPr txBox="1">
              <a:spLocks noChangeArrowheads="1"/>
            </p:cNvSpPr>
            <p:nvPr/>
          </p:nvSpPr>
          <p:spPr bwMode="auto">
            <a:xfrm>
              <a:off x="179611" y="3504392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13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97" name="Text Box 7"/>
            <p:cNvSpPr txBox="1">
              <a:spLocks noChangeArrowheads="1"/>
            </p:cNvSpPr>
            <p:nvPr/>
          </p:nvSpPr>
          <p:spPr bwMode="auto">
            <a:xfrm>
              <a:off x="188496" y="3014641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15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98" name="Text Box 7"/>
            <p:cNvSpPr txBox="1">
              <a:spLocks noChangeArrowheads="1"/>
            </p:cNvSpPr>
            <p:nvPr/>
          </p:nvSpPr>
          <p:spPr bwMode="auto">
            <a:xfrm>
              <a:off x="179611" y="2525671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17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299" name="Text Box 7"/>
            <p:cNvSpPr txBox="1">
              <a:spLocks noChangeArrowheads="1"/>
            </p:cNvSpPr>
            <p:nvPr/>
          </p:nvSpPr>
          <p:spPr bwMode="auto">
            <a:xfrm>
              <a:off x="175248" y="2043892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19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300" name="Text Box 7"/>
            <p:cNvSpPr txBox="1">
              <a:spLocks noChangeArrowheads="1"/>
            </p:cNvSpPr>
            <p:nvPr/>
          </p:nvSpPr>
          <p:spPr bwMode="auto">
            <a:xfrm>
              <a:off x="180573" y="1553763"/>
              <a:ext cx="374803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21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301" name="Straight Connector 300"/>
            <p:cNvCxnSpPr/>
            <p:nvPr/>
          </p:nvCxnSpPr>
          <p:spPr>
            <a:xfrm flipV="1">
              <a:off x="621228" y="1636443"/>
              <a:ext cx="3095599" cy="175600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81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305" y="3818347"/>
            <a:ext cx="4878505" cy="27930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Inverse Compton </a:t>
            </a:r>
            <a:r>
              <a:rPr lang="fr-FR" b="1" dirty="0" err="1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Scattering</a:t>
            </a:r>
            <a:r>
              <a:rPr lang="fr-FR" b="1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of </a:t>
            </a:r>
            <a:r>
              <a:rPr lang="fr-FR" b="1" dirty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laser pulses 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on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relativistic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electron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pulses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high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intensity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/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small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emittance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e</a:t>
            </a:r>
            <a:r>
              <a:rPr lang="fr-FR" b="1" baseline="30000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–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beam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from</a:t>
            </a:r>
            <a:r>
              <a:rPr lang="fr-FR" b="1" dirty="0" smtClean="0">
                <a:solidFill>
                  <a:srgbClr val="FF6600"/>
                </a:solidFill>
                <a:latin typeface="Helvetica Neue"/>
                <a:ea typeface="MS PGothic" charset="0"/>
                <a:cs typeface="Helvetica Neue"/>
              </a:rPr>
              <a:t> a warm LINAC</a:t>
            </a:r>
            <a:endParaRPr lang="fr-FR" b="1" dirty="0">
              <a:solidFill>
                <a:srgbClr val="FF6600"/>
              </a:solidFill>
              <a:latin typeface="Helvetica Neue"/>
              <a:ea typeface="MS PGothic" charset="0"/>
              <a:cs typeface="Helvetica Neue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very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brillant </a:t>
            </a:r>
            <a:r>
              <a:rPr lang="fr-FR" b="1" dirty="0" err="1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high</a:t>
            </a:r>
            <a:r>
              <a:rPr lang="fr-FR" b="1" dirty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rep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./rate </a:t>
            </a:r>
            <a:r>
              <a:rPr lang="fr-FR" b="1" dirty="0" err="1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int</a:t>
            </a:r>
            <a:r>
              <a:rPr lang="fr-FR" b="1" dirty="0" smtClean="0">
                <a:solidFill>
                  <a:srgbClr val="008000"/>
                </a:solidFill>
                <a:latin typeface="Helvetica Neue"/>
                <a:ea typeface="MS PGothic" charset="0"/>
                <a:cs typeface="Helvetica Neue"/>
              </a:rPr>
              <a:t>. laser</a:t>
            </a:r>
            <a:endParaRPr lang="fr-FR" b="1" dirty="0">
              <a:solidFill>
                <a:srgbClr val="008000"/>
              </a:solidFill>
              <a:latin typeface="Helvetica Neue"/>
              <a:ea typeface="MS PGothic" charset="0"/>
              <a:cs typeface="Helvetica Neue"/>
            </a:endParaRP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fr-FR" b="1" dirty="0" err="1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small</a:t>
            </a:r>
            <a:r>
              <a:rPr lang="fr-FR" b="1" dirty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collision volume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190606" y="1052565"/>
            <a:ext cx="4257202" cy="2726538"/>
            <a:chOff x="76306" y="1353131"/>
            <a:chExt cx="4257202" cy="2726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499536" y="1353131"/>
              <a:ext cx="3589864" cy="2304467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2515123" y="269241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362723" y="311151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2934223" y="18224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651523" y="28892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540273" y="3219465"/>
              <a:ext cx="29503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600" y="3681676"/>
              <a:ext cx="39779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Helvetica Neue"/>
                  <a:cs typeface="Helvetica Neue"/>
                </a:rPr>
                <a:t>1995                 2000                2005                 2010                 2015                  2020                       </a:t>
              </a:r>
              <a:endParaRPr lang="en-US" sz="800" b="1" dirty="0">
                <a:latin typeface="Helvetica Neue"/>
                <a:cs typeface="Helvetica Neue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134890" y="3864225"/>
              <a:ext cx="395592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year</a:t>
              </a:r>
              <a:endParaRPr lang="fr-FR" sz="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457200" y="3039793"/>
              <a:ext cx="453970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LNBL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1382370" y="2899865"/>
              <a:ext cx="665305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PLEIADES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2171872" y="3202580"/>
              <a:ext cx="429651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HIGS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2312796" y="2455593"/>
              <a:ext cx="466794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T-REX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2561145" y="1636443"/>
              <a:ext cx="661508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MEGA-ray</a:t>
              </a:r>
              <a:endParaRPr lang="fr-FR" sz="8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767663" y="1353131"/>
              <a:ext cx="0" cy="43968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3293523" y="1720876"/>
              <a:ext cx="89131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ELI–NP</a:t>
              </a:r>
              <a:endPara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708360" y="1778482"/>
              <a:ext cx="1079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716827" y="1372066"/>
              <a:ext cx="1079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632883" y="1465818"/>
              <a:ext cx="109566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Brilliance</a:t>
              </a:r>
              <a:endParaRPr lang="fr-FR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 rot="16200000">
              <a:off x="-577832" y="2385883"/>
              <a:ext cx="1523719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p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h/(mm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・mrad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</a:t>
              </a:r>
              <a:r>
                <a:rPr lang="fr-FR" sz="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・</a:t>
              </a: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s・0.1%bw)</a:t>
              </a:r>
              <a:endParaRPr lang="fr-FR" sz="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179611" y="3504392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13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188496" y="3014641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15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79611" y="2525671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17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175248" y="2043892"/>
              <a:ext cx="377026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19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180573" y="1553763"/>
              <a:ext cx="374803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10</a:t>
              </a:r>
              <a:r>
                <a:rPr lang="fr-FR" sz="8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 Neue"/>
                  <a:cs typeface="Helvetica Neue"/>
                </a:rPr>
                <a:t>21</a:t>
              </a:r>
              <a:endParaRPr lang="fr-FR" sz="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V="1">
              <a:off x="621228" y="1636443"/>
              <a:ext cx="3095599" cy="175600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0" name="Picture 89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984308" y="1178775"/>
            <a:ext cx="3638335" cy="1522829"/>
            <a:chOff x="3742052" y="3154902"/>
            <a:chExt cx="3638335" cy="1522829"/>
          </a:xfrm>
        </p:grpSpPr>
        <p:grpSp>
          <p:nvGrpSpPr>
            <p:cNvPr id="91" name="Group 90"/>
            <p:cNvGrpSpPr/>
            <p:nvPr/>
          </p:nvGrpSpPr>
          <p:grpSpPr>
            <a:xfrm>
              <a:off x="3742052" y="3154902"/>
              <a:ext cx="3638335" cy="1522829"/>
              <a:chOff x="3742052" y="3154902"/>
              <a:chExt cx="3638335" cy="1522829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4531453" y="4139587"/>
                <a:ext cx="2595031" cy="152400"/>
                <a:chOff x="4603414" y="4139587"/>
                <a:chExt cx="3124200" cy="152400"/>
              </a:xfrm>
            </p:grpSpPr>
            <p:grpSp>
              <p:nvGrpSpPr>
                <p:cNvPr id="137" name="Group 9"/>
                <p:cNvGrpSpPr>
                  <a:grpSpLocks/>
                </p:cNvGrpSpPr>
                <p:nvPr/>
              </p:nvGrpSpPr>
              <p:grpSpPr bwMode="auto">
                <a:xfrm>
                  <a:off x="4603414" y="4139587"/>
                  <a:ext cx="2300288" cy="152400"/>
                  <a:chOff x="1536" y="1248"/>
                  <a:chExt cx="1449" cy="96"/>
                </a:xfrm>
              </p:grpSpPr>
              <p:grpSp>
                <p:nvGrpSpPr>
                  <p:cNvPr id="170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5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46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54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8" name="AutoShape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9" name="AutoShap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55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6" name="AutoShap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7" name="AutoShap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47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48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2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3" name="AutoShap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49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50" name="AutoShap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1" name="AutoShap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77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32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40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44" name="AutoShap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5" name="AutoShap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41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42" name="AutoShap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43" name="AutoShap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3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34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38" name="AutoShape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9" name="AutoShape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5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36" name="AutoShape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7" name="AutoShap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01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18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26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30" name="AutoShap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31" name="AutoShap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7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28" name="AutoShap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9" name="AutoShape 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19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20" name="Group 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24" name="AutoShape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5" name="AutoShape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1" name="Group 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22" name="AutoShape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23" name="AutoShape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3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25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204" name="Group 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12" name="Group 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16" name="AutoShape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7" name="AutoShape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13" name="Group 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14" name="AutoShape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" name="AutoShape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05" name="Group 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206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10" name="AutoShape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" name="AutoShape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07" name="Group 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08" name="AutoShape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" name="AutoShap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4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2495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90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98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02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3" name="AutoShap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99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200" name="AutoShape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1" name="AutoShape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91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92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96" name="AutoShape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7" name="AutoShape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93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94" name="AutoShape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5" name="AutoShape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75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736" y="1248"/>
                    <a:ext cx="249" cy="96"/>
                    <a:chOff x="336" y="2448"/>
                    <a:chExt cx="1200" cy="192"/>
                  </a:xfrm>
                </p:grpSpPr>
                <p:grpSp>
                  <p:nvGrpSpPr>
                    <p:cNvPr id="176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84" name="Group 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8" name="AutoShap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9" name="AutoShap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5" name="Group 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6" name="AutoShape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7" name="AutoShape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78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2" name="AutoShap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3" name="AutoShape 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9" name="Group 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80" name="AutoShape 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1" name="AutoShape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138" name="Group 100"/>
                <p:cNvGrpSpPr>
                  <a:grpSpLocks/>
                </p:cNvGrpSpPr>
                <p:nvPr/>
              </p:nvGrpSpPr>
              <p:grpSpPr bwMode="auto">
                <a:xfrm>
                  <a:off x="6889414" y="4139587"/>
                  <a:ext cx="838200" cy="152400"/>
                  <a:chOff x="336" y="2448"/>
                  <a:chExt cx="2544" cy="192"/>
                </a:xfrm>
              </p:grpSpPr>
              <p:grpSp>
                <p:nvGrpSpPr>
                  <p:cNvPr id="139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156" name="Group 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64" name="Group 1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8" name="AutoShap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9" name="AutoShape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65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6" name="AutoShape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7" name="AutoShape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7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58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2" name="AutoShap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3" name="AutoShap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9" name="Group 1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60" name="AutoShap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61" name="AutoShape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40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1488" y="2448"/>
                    <a:ext cx="1200" cy="192"/>
                    <a:chOff x="336" y="2448"/>
                    <a:chExt cx="1200" cy="192"/>
                  </a:xfrm>
                </p:grpSpPr>
                <p:grpSp>
                  <p:nvGrpSpPr>
                    <p:cNvPr id="142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50" name="Group 1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4" name="AutoShap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" name="AutoShap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1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52" name="AutoShap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3" name="AutoShap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43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2448"/>
                      <a:ext cx="624" cy="192"/>
                      <a:chOff x="336" y="2448"/>
                      <a:chExt cx="624" cy="192"/>
                    </a:xfrm>
                  </p:grpSpPr>
                  <p:grpSp>
                    <p:nvGrpSpPr>
                      <p:cNvPr id="144" name="Group 1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6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48" name="AutoShap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9" name="AutoShape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45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448"/>
                        <a:ext cx="336" cy="192"/>
                        <a:chOff x="336" y="2448"/>
                        <a:chExt cx="336" cy="192"/>
                      </a:xfrm>
                    </p:grpSpPr>
                    <p:sp>
                      <p:nvSpPr>
                        <p:cNvPr id="146" name="AutoShap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7" name="AutoShape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 flipV="1">
                          <a:off x="480" y="2448"/>
                          <a:ext cx="192" cy="192"/>
                        </a:xfrm>
                        <a:custGeom>
                          <a:avLst/>
                          <a:gdLst>
                            <a:gd name="G0" fmla="+- 5400 0 0"/>
                            <a:gd name="G1" fmla="+- 11796480 0 0"/>
                            <a:gd name="G2" fmla="+- 0 0 11796480"/>
                            <a:gd name="T0" fmla="*/ 0 256 1"/>
                            <a:gd name="T1" fmla="*/ 180 256 1"/>
                            <a:gd name="G3" fmla="+- 11796480 T0 T1"/>
                            <a:gd name="T2" fmla="*/ 0 256 1"/>
                            <a:gd name="T3" fmla="*/ 90 256 1"/>
                            <a:gd name="G4" fmla="+- 11796480 T2 T3"/>
                            <a:gd name="G5" fmla="*/ G4 2 1"/>
                            <a:gd name="T4" fmla="*/ 90 256 1"/>
                            <a:gd name="T5" fmla="*/ 0 256 1"/>
                            <a:gd name="G6" fmla="+- 11796480 T4 T5"/>
                            <a:gd name="G7" fmla="*/ G6 2 1"/>
                            <a:gd name="G8" fmla="abs 11796480"/>
                            <a:gd name="T6" fmla="*/ 0 256 1"/>
                            <a:gd name="T7" fmla="*/ 90 256 1"/>
                            <a:gd name="G9" fmla="+- G8 T6 T7"/>
                            <a:gd name="G10" fmla="?: G9 G7 G5"/>
                            <a:gd name="T8" fmla="*/ 0 256 1"/>
                            <a:gd name="T9" fmla="*/ 360 256 1"/>
                            <a:gd name="G11" fmla="+- G10 T8 T9"/>
                            <a:gd name="G12" fmla="?: G10 G11 G10"/>
                            <a:gd name="T10" fmla="*/ 0 256 1"/>
                            <a:gd name="T11" fmla="*/ 360 256 1"/>
                            <a:gd name="G13" fmla="+- G12 T10 T11"/>
                            <a:gd name="G14" fmla="?: G12 G13 G12"/>
                            <a:gd name="G15" fmla="+- 0 0 G14"/>
                            <a:gd name="G16" fmla="+- 10800 0 0"/>
                            <a:gd name="G17" fmla="+- 10800 0 5400"/>
                            <a:gd name="G18" fmla="*/ 5400 1 2"/>
                            <a:gd name="G19" fmla="+- G18 5400 0"/>
                            <a:gd name="G20" fmla="cos G19 11796480"/>
                            <a:gd name="G21" fmla="sin G19 11796480"/>
                            <a:gd name="G22" fmla="+- G20 10800 0"/>
                            <a:gd name="G23" fmla="+- G21 10800 0"/>
                            <a:gd name="G24" fmla="+- 10800 0 G20"/>
                            <a:gd name="G25" fmla="+- 5400 10800 0"/>
                            <a:gd name="G26" fmla="?: G9 G17 G25"/>
                            <a:gd name="G27" fmla="?: G9 0 21600"/>
                            <a:gd name="G28" fmla="cos 10800 11796480"/>
                            <a:gd name="G29" fmla="sin 10800 11796480"/>
                            <a:gd name="G30" fmla="sin 5400 11796480"/>
                            <a:gd name="G31" fmla="+- G28 10800 0"/>
                            <a:gd name="G32" fmla="+- G29 10800 0"/>
                            <a:gd name="G33" fmla="+- G30 10800 0"/>
                            <a:gd name="G34" fmla="?: G4 0 G31"/>
                            <a:gd name="G35" fmla="?: 11796480 G34 0"/>
                            <a:gd name="G36" fmla="?: G6 G35 G31"/>
                            <a:gd name="G37" fmla="+- 21600 0 G36"/>
                            <a:gd name="G38" fmla="?: G4 0 G33"/>
                            <a:gd name="G39" fmla="?: 11796480 G38 G32"/>
                            <a:gd name="G40" fmla="?: G6 G39 0"/>
                            <a:gd name="G41" fmla="?: G4 G32 21600"/>
                            <a:gd name="G42" fmla="?: G6 G41 G33"/>
                            <a:gd name="T12" fmla="*/ 10800 w 21600"/>
                            <a:gd name="T13" fmla="*/ 0 h 21600"/>
                            <a:gd name="T14" fmla="*/ 2700 w 21600"/>
                            <a:gd name="T15" fmla="*/ 10800 h 21600"/>
                            <a:gd name="T16" fmla="*/ 10800 w 21600"/>
                            <a:gd name="T17" fmla="*/ 5400 h 21600"/>
                            <a:gd name="T18" fmla="*/ 18900 w 21600"/>
                            <a:gd name="T19" fmla="*/ 10800 h 21600"/>
                            <a:gd name="T20" fmla="*/ G36 w 21600"/>
                            <a:gd name="T21" fmla="*/ G40 h 21600"/>
                            <a:gd name="T22" fmla="*/ G37 w 21600"/>
                            <a:gd name="T23" fmla="*/ G42 h 21600"/>
                          </a:gdLst>
                          <a:ahLst/>
                          <a:cxnLst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T20" t="T21" r="T22" b="T23"/>
                          <a:pathLst>
                            <a:path w="21600" h="21600">
                              <a:moveTo>
                                <a:pt x="5400" y="10800"/>
                              </a:moveTo>
                              <a:cubicBezTo>
                                <a:pt x="5400" y="7817"/>
                                <a:pt x="7817" y="5400"/>
                                <a:pt x="10800" y="5400"/>
                              </a:cubicBezTo>
                              <a:cubicBezTo>
                                <a:pt x="13782" y="5400"/>
                                <a:pt x="16199" y="7817"/>
                                <a:pt x="16199" y="10799"/>
                              </a:cubicBezTo>
                              <a:lnTo>
                                <a:pt x="21600" y="10800"/>
                              </a:lnTo>
                              <a:cubicBezTo>
                                <a:pt x="21600" y="4835"/>
                                <a:pt x="16764" y="0"/>
                                <a:pt x="10800" y="0"/>
                              </a:cubicBezTo>
                              <a:cubicBezTo>
                                <a:pt x="4835" y="0"/>
                                <a:pt x="0" y="4835"/>
                                <a:pt x="0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41" name="AutoShape 13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496"/>
                    <a:ext cx="240" cy="96"/>
                  </a:xfrm>
                  <a:prstGeom prst="rightArrow">
                    <a:avLst>
                      <a:gd name="adj1" fmla="val 50000"/>
                      <a:gd name="adj2" fmla="val 625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6" name="Group 100"/>
              <p:cNvGrpSpPr>
                <a:grpSpLocks/>
              </p:cNvGrpSpPr>
              <p:nvPr/>
            </p:nvGrpSpPr>
            <p:grpSpPr bwMode="auto">
              <a:xfrm rot="9777896">
                <a:off x="4487165" y="3667102"/>
                <a:ext cx="2577814" cy="139219"/>
                <a:chOff x="336" y="2448"/>
                <a:chExt cx="2554" cy="192"/>
              </a:xfrm>
              <a:solidFill>
                <a:srgbClr val="008000"/>
              </a:solidFill>
            </p:grpSpPr>
            <p:grpSp>
              <p:nvGrpSpPr>
                <p:cNvPr id="106" name="Group 101"/>
                <p:cNvGrpSpPr>
                  <a:grpSpLocks/>
                </p:cNvGrpSpPr>
                <p:nvPr/>
              </p:nvGrpSpPr>
              <p:grpSpPr bwMode="auto">
                <a:xfrm>
                  <a:off x="336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123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31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35" name="AutoShap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6" name="AutoShape 10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32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33" name="AutoShap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4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24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25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29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0" name="AutoShape 112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6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27" name="AutoShape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8" name="AutoShape 115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07" name="Group 116"/>
                <p:cNvGrpSpPr>
                  <a:grpSpLocks/>
                </p:cNvGrpSpPr>
                <p:nvPr/>
              </p:nvGrpSpPr>
              <p:grpSpPr bwMode="auto">
                <a:xfrm>
                  <a:off x="1488" y="2448"/>
                  <a:ext cx="1200" cy="192"/>
                  <a:chOff x="336" y="2448"/>
                  <a:chExt cx="1200" cy="192"/>
                </a:xfrm>
                <a:grpFill/>
              </p:grpSpPr>
              <p:grpSp>
                <p:nvGrpSpPr>
                  <p:cNvPr id="109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336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17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21" name="AutoShape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2" name="AutoShape 12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8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19" name="AutoShape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0" name="AutoShape 123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10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912" y="2448"/>
                    <a:ext cx="624" cy="192"/>
                    <a:chOff x="336" y="2448"/>
                    <a:chExt cx="624" cy="192"/>
                  </a:xfrm>
                  <a:grpFill/>
                </p:grpSpPr>
                <p:grpSp>
                  <p:nvGrpSpPr>
                    <p:cNvPr id="111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15" name="AutoShap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" name="AutoShape 127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2" name="Group 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448"/>
                      <a:ext cx="336" cy="192"/>
                      <a:chOff x="336" y="2448"/>
                      <a:chExt cx="336" cy="192"/>
                    </a:xfrm>
                    <a:grpFill/>
                  </p:grpSpPr>
                  <p:sp>
                    <p:nvSpPr>
                      <p:cNvPr id="113" name="AutoShape 1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" name="AutoShape 130"/>
                      <p:cNvSpPr>
                        <a:spLocks noChangeArrowheads="1"/>
                      </p:cNvSpPr>
                      <p:nvPr/>
                    </p:nvSpPr>
                    <p:spPr bwMode="auto">
                      <a:xfrm flipH="1" flipV="1">
                        <a:off x="480" y="2448"/>
                        <a:ext cx="192" cy="192"/>
                      </a:xfrm>
                      <a:custGeom>
                        <a:avLst/>
                        <a:gdLst>
                          <a:gd name="G0" fmla="+- 5400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5400"/>
                          <a:gd name="G18" fmla="*/ 5400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5400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5400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2700 w 21600"/>
                          <a:gd name="T15" fmla="*/ 10800 h 21600"/>
                          <a:gd name="T16" fmla="*/ 10800 w 21600"/>
                          <a:gd name="T17" fmla="*/ 5400 h 21600"/>
                          <a:gd name="T18" fmla="*/ 18900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5400" y="10800"/>
                            </a:moveTo>
                            <a:cubicBezTo>
                              <a:pt x="5400" y="7817"/>
                              <a:pt x="7817" y="5400"/>
                              <a:pt x="10800" y="5400"/>
                            </a:cubicBezTo>
                            <a:cubicBezTo>
                              <a:pt x="13782" y="5400"/>
                              <a:pt x="16199" y="7817"/>
                              <a:pt x="16199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8" name="AutoShape 131"/>
                <p:cNvSpPr>
                  <a:spLocks noChangeArrowheads="1"/>
                </p:cNvSpPr>
                <p:nvPr/>
              </p:nvSpPr>
              <p:spPr bwMode="auto">
                <a:xfrm>
                  <a:off x="2650" y="2514"/>
                  <a:ext cx="240" cy="96"/>
                </a:xfrm>
                <a:prstGeom prst="rightArrow">
                  <a:avLst>
                    <a:gd name="adj1" fmla="val 50000"/>
                    <a:gd name="adj2" fmla="val 62500"/>
                  </a:avLst>
                </a:prstGeom>
                <a:grpFill/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97" name="Straight Arrow Connector 96"/>
              <p:cNvCxnSpPr/>
              <p:nvPr/>
            </p:nvCxnSpPr>
            <p:spPr>
              <a:xfrm>
                <a:off x="3915622" y="4211551"/>
                <a:ext cx="503999" cy="0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3742052" y="4125841"/>
                <a:ext cx="376747" cy="167440"/>
              </a:xfrm>
              <a:prstGeom prst="ellipse">
                <a:avLst/>
              </a:prstGeom>
              <a:solidFill>
                <a:srgbClr val="FFFF00"/>
              </a:solidFill>
              <a:ln w="3175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aseline="-25000" dirty="0" smtClean="0">
                    <a:solidFill>
                      <a:srgbClr val="3E6802"/>
                    </a:solidFill>
                  </a:rPr>
                  <a:t>   </a:t>
                </a:r>
                <a:r>
                  <a:rPr lang="en-US" sz="800" dirty="0" smtClean="0">
                    <a:solidFill>
                      <a:srgbClr val="3E6802"/>
                    </a:solidFill>
                  </a:rPr>
                  <a:t>  </a:t>
                </a:r>
                <a:endParaRPr lang="en-US" sz="800" dirty="0">
                  <a:solidFill>
                    <a:srgbClr val="3E6802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3964301" y="3816122"/>
                <a:ext cx="4796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err="1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aseline="-25000" dirty="0" smtClean="0">
                    <a:solidFill>
                      <a:srgbClr val="8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–</a:t>
                </a:r>
                <a:endParaRPr lang="en-US" sz="1600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4442901" y="4213587"/>
                <a:ext cx="2846903" cy="0"/>
              </a:xfrm>
              <a:prstGeom prst="line">
                <a:avLst/>
              </a:prstGeom>
              <a:ln w="3175" cmpd="sng"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Circular Arrow 100"/>
              <p:cNvSpPr/>
              <p:nvPr/>
            </p:nvSpPr>
            <p:spPr>
              <a:xfrm rot="5067182">
                <a:off x="5570467" y="3873734"/>
                <a:ext cx="672488" cy="209821"/>
              </a:xfrm>
              <a:prstGeom prst="circularArrow">
                <a:avLst>
                  <a:gd name="adj1" fmla="val 12135"/>
                  <a:gd name="adj2" fmla="val 126852"/>
                  <a:gd name="adj3" fmla="val 19061547"/>
                  <a:gd name="adj4" fmla="val 11775111"/>
                  <a:gd name="adj5" fmla="val 1155"/>
                </a:avLst>
              </a:prstGeom>
              <a:ln w="31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175" cmpd="sng">
                    <a:solidFill>
                      <a:schemeClr val="tx1"/>
                    </a:solidFill>
                    <a:prstDash val="dot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003044" y="3688517"/>
                <a:ext cx="9627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q</a:t>
                </a:r>
                <a:r>
                  <a:rPr lang="en-US" sz="1600" baseline="-25000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dirty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</a:t>
                </a:r>
                <a:r>
                  <a:rPr lang="en-US" sz="16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= 7.5</a:t>
                </a:r>
                <a:r>
                  <a:rPr lang="en-US" sz="1600" baseline="30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o</a:t>
                </a:r>
                <a:endParaRPr lang="en-US" sz="1600" baseline="30000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5290333" y="3154902"/>
                <a:ext cx="12321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L</a:t>
                </a:r>
                <a:r>
                  <a:rPr lang="en-US" sz="16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= 2.3 </a:t>
                </a:r>
                <a:r>
                  <a:rPr lang="en-US" sz="1600" b="1" dirty="0" err="1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eV</a:t>
                </a:r>
                <a:endParaRPr lang="en-US" sz="1600" b="1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5890543" y="4339177"/>
                <a:ext cx="14898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E</a:t>
                </a:r>
                <a:r>
                  <a:rPr lang="en-US" sz="1600" b="1" baseline="-25000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charset="2"/>
                    <a:cs typeface="Symbol" charset="2"/>
                  </a:rPr>
                  <a:t>g</a:t>
                </a:r>
                <a:r>
                  <a:rPr lang="en-US" sz="1600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Helvetica"/>
                    <a:cs typeface="Helvetica"/>
                  </a:rPr>
                  <a:t> &lt; 19.5 MeV</a:t>
                </a:r>
                <a:endParaRPr lang="en-US" sz="1600" b="1" baseline="-25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V="1">
                <a:off x="4379401" y="3292562"/>
                <a:ext cx="2910403" cy="844826"/>
              </a:xfrm>
              <a:prstGeom prst="line">
                <a:avLst/>
              </a:prstGeom>
              <a:ln w="3175" cmpd="sng"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tangle 91"/>
            <p:cNvSpPr/>
            <p:nvPr/>
          </p:nvSpPr>
          <p:spPr>
            <a:xfrm>
              <a:off x="4567204" y="3484524"/>
              <a:ext cx="6638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laser</a:t>
              </a:r>
              <a:endParaRPr lang="en-US" sz="1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592457" y="4330654"/>
              <a:ext cx="12875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–ray beam</a:t>
              </a:r>
              <a:endPara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775788" y="4319063"/>
              <a:ext cx="3770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e</a:t>
              </a:r>
              <a:r>
                <a:rPr lang="en-US" sz="1600" b="1" baseline="30000" dirty="0" smtClean="0">
                  <a:solidFill>
                    <a:srgbClr val="8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–</a:t>
              </a:r>
              <a:endParaRPr lang="en-US" sz="1600" b="1" baseline="30000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pic>
        <p:nvPicPr>
          <p:cNvPr id="263" name="Immagine 8" descr="spectrum_in_thet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" t="8983" r="6954" b="2759"/>
          <a:stretch/>
        </p:blipFill>
        <p:spPr bwMode="auto">
          <a:xfrm>
            <a:off x="5106087" y="3419270"/>
            <a:ext cx="3960000" cy="33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18771" y="3655358"/>
            <a:ext cx="1879099" cy="1682424"/>
            <a:chOff x="4667460" y="4183810"/>
            <a:chExt cx="3790072" cy="2620904"/>
          </a:xfrm>
        </p:grpSpPr>
        <p:grpSp>
          <p:nvGrpSpPr>
            <p:cNvPr id="264" name="Group 263"/>
            <p:cNvGrpSpPr/>
            <p:nvPr/>
          </p:nvGrpSpPr>
          <p:grpSpPr>
            <a:xfrm>
              <a:off x="4667460" y="4183810"/>
              <a:ext cx="3541404" cy="2394790"/>
              <a:chOff x="4667460" y="4183810"/>
              <a:chExt cx="3541404" cy="2394790"/>
            </a:xfrm>
          </p:grpSpPr>
          <p:grpSp>
            <p:nvGrpSpPr>
              <p:cNvPr id="265" name="Group 264"/>
              <p:cNvGrpSpPr/>
              <p:nvPr/>
            </p:nvGrpSpPr>
            <p:grpSpPr>
              <a:xfrm>
                <a:off x="4980859" y="4183810"/>
                <a:ext cx="3228005" cy="2394790"/>
                <a:chOff x="1521796" y="3675814"/>
                <a:chExt cx="3228005" cy="2394790"/>
              </a:xfrm>
            </p:grpSpPr>
            <p:pic>
              <p:nvPicPr>
                <p:cNvPr id="267" name="Picture 26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21796" y="3675814"/>
                  <a:ext cx="3202394" cy="2394790"/>
                </a:xfrm>
                <a:prstGeom prst="rect">
                  <a:avLst/>
                </a:prstGeom>
              </p:spPr>
            </p:pic>
            <p:sp>
              <p:nvSpPr>
                <p:cNvPr id="268" name="Rectangle 267"/>
                <p:cNvSpPr/>
                <p:nvPr/>
              </p:nvSpPr>
              <p:spPr>
                <a:xfrm>
                  <a:off x="4351413" y="3675814"/>
                  <a:ext cx="398388" cy="4050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1896533" y="3911600"/>
                  <a:ext cx="2853268" cy="1930400"/>
                </a:xfrm>
                <a:prstGeom prst="rect">
                  <a:avLst/>
                </a:prstGeom>
                <a:noFill/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6" name="TextBox 265"/>
              <p:cNvSpPr txBox="1"/>
              <p:nvPr/>
            </p:nvSpPr>
            <p:spPr>
              <a:xfrm rot="16200000">
                <a:off x="4488195" y="4936001"/>
                <a:ext cx="870670" cy="51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 smtClean="0">
                    <a:latin typeface="Helvetica"/>
                    <a:cs typeface="Helvetica"/>
                  </a:rPr>
                  <a:t>dN</a:t>
                </a:r>
                <a:r>
                  <a:rPr lang="en-US" sz="1050" dirty="0" smtClean="0">
                    <a:latin typeface="Helvetica"/>
                    <a:cs typeface="Helvetica"/>
                  </a:rPr>
                  <a:t>/</a:t>
                </a:r>
                <a:r>
                  <a:rPr lang="en-US" sz="1050" dirty="0" err="1" smtClean="0">
                    <a:latin typeface="Helvetica"/>
                    <a:cs typeface="Helvetica"/>
                  </a:rPr>
                  <a:t>dE</a:t>
                </a:r>
                <a:endParaRPr lang="en-US" sz="1050" dirty="0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270" name="Straight Arrow Connector 269"/>
            <p:cNvCxnSpPr/>
            <p:nvPr/>
          </p:nvCxnSpPr>
          <p:spPr>
            <a:xfrm flipH="1">
              <a:off x="6660677" y="4978400"/>
              <a:ext cx="115452" cy="43873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4983448"/>
                </p:ext>
              </p:extLst>
            </p:nvPr>
          </p:nvGraphicFramePr>
          <p:xfrm>
            <a:off x="6316678" y="4536413"/>
            <a:ext cx="687994" cy="458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0" name="Equation" r:id="rId6" imgW="647700" imgH="431800" progId="Equation.3">
                    <p:embed/>
                  </p:oleObj>
                </mc:Choice>
                <mc:Fallback>
                  <p:oleObj name="Equation" r:id="rId6" imgW="6477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6678" y="4536413"/>
                          <a:ext cx="687994" cy="458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6758452"/>
                </p:ext>
              </p:extLst>
            </p:nvPr>
          </p:nvGraphicFramePr>
          <p:xfrm>
            <a:off x="7645355" y="4406121"/>
            <a:ext cx="41751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1" name="Equation" r:id="rId8" imgW="393700" imgH="228600" progId="Equation.3">
                    <p:embed/>
                  </p:oleObj>
                </mc:Choice>
                <mc:Fallback>
                  <p:oleObj name="Equation" r:id="rId8" imgW="3937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5355" y="4406121"/>
                          <a:ext cx="417513" cy="242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9844525"/>
                </p:ext>
              </p:extLst>
            </p:nvPr>
          </p:nvGraphicFramePr>
          <p:xfrm>
            <a:off x="7596215" y="6496526"/>
            <a:ext cx="861317" cy="30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2" name="Equation" r:id="rId10" imgW="711200" imgH="254000" progId="Equation.3">
                    <p:embed/>
                  </p:oleObj>
                </mc:Choice>
                <mc:Fallback>
                  <p:oleObj name="Equation" r:id="rId10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6215" y="6496526"/>
                          <a:ext cx="861317" cy="30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8621520"/>
                </p:ext>
              </p:extLst>
            </p:nvPr>
          </p:nvGraphicFramePr>
          <p:xfrm>
            <a:off x="6316679" y="6489790"/>
            <a:ext cx="861317" cy="30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3" name="Equation" r:id="rId12" imgW="711200" imgH="254000" progId="Equation.3">
                    <p:embed/>
                  </p:oleObj>
                </mc:Choice>
                <mc:Fallback>
                  <p:oleObj name="Equation" r:id="rId12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6679" y="6489790"/>
                          <a:ext cx="861317" cy="30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Oval 6"/>
          <p:cNvSpPr/>
          <p:nvPr/>
        </p:nvSpPr>
        <p:spPr>
          <a:xfrm>
            <a:off x="6831676" y="3655358"/>
            <a:ext cx="354518" cy="1678100"/>
          </a:xfrm>
          <a:prstGeom prst="ellipse">
            <a:avLst/>
          </a:prstGeom>
          <a:noFill/>
          <a:ln w="31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88858" y="3123416"/>
            <a:ext cx="22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Collimated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Symbol" charset="2"/>
                <a:ea typeface="MS PGothic" charset="0"/>
                <a:cs typeface="Symbol" charset="2"/>
              </a:rPr>
              <a:t>g</a:t>
            </a:r>
            <a:r>
              <a:rPr lang="fr-FR" b="1" dirty="0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Helvetica Neue"/>
                <a:ea typeface="MS PGothic" charset="0"/>
                <a:cs typeface="Helvetica Neue"/>
              </a:rPr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50" y="1202154"/>
            <a:ext cx="3933092" cy="5328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0798" y="349025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March 19, 2014</a:t>
            </a:r>
            <a:endParaRPr lang="en-U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9" name="CasellaDiTesto 6"/>
          <p:cNvSpPr txBox="1">
            <a:spLocks noChangeArrowheads="1"/>
          </p:cNvSpPr>
          <p:nvPr/>
        </p:nvSpPr>
        <p:spPr bwMode="auto">
          <a:xfrm>
            <a:off x="127000" y="2314906"/>
            <a:ext cx="5346700" cy="14465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Academic</a:t>
            </a:r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Institutions</a:t>
            </a:r>
            <a:endParaRPr lang="it-IT" sz="16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INFN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Sapienza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University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CNRS (France)</a:t>
            </a:r>
          </a:p>
          <a:p>
            <a:pPr algn="ctr"/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Industrial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Partners</a:t>
            </a:r>
            <a:endParaRPr lang="it-IT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ACP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Systems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ALSYOM(France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</a:p>
          <a:p>
            <a:pPr algn="ctr"/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COMEB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ScandiNova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Systems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Sweden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algn="ctr"/>
            <a:endParaRPr lang="it-IT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743" y="1787601"/>
            <a:ext cx="426841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Provider – </a:t>
            </a:r>
            <a:r>
              <a:rPr lang="en-US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EuroGammaS</a:t>
            </a:r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Association</a:t>
            </a:r>
            <a:endParaRPr lang="en-US" dirty="0"/>
          </a:p>
        </p:txBody>
      </p:sp>
      <p:pic>
        <p:nvPicPr>
          <p:cNvPr id="12" name="Picture 5" descr="C:\Users\victor nicolae zamfi\Music\Documents\ELI\Pictures\SemnareGamma\IMG_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0048" y="1211343"/>
            <a:ext cx="3452018" cy="25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96754" y="3422902"/>
            <a:ext cx="1249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rPr>
              <a:t>19/03/2014</a:t>
            </a:r>
            <a:endParaRPr lang="fr-FR" sz="16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5" name="CasellaDiTesto 6"/>
          <p:cNvSpPr txBox="1">
            <a:spLocks noChangeArrowheads="1"/>
          </p:cNvSpPr>
          <p:nvPr/>
        </p:nvSpPr>
        <p:spPr bwMode="auto">
          <a:xfrm>
            <a:off x="516016" y="4552895"/>
            <a:ext cx="815828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Academic</a:t>
            </a:r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Institutions</a:t>
            </a:r>
            <a:endParaRPr lang="it-IT" sz="16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STFC (UK)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ALBA Cell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Spain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algn="ctr"/>
            <a:endParaRPr lang="it-IT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Industrial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Partners</a:t>
            </a:r>
            <a:endParaRPr lang="it-IT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Amplitude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Systems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Amplitude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Technologies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Cosylab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(Slovenia),</a:t>
            </a: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Danfysik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Denmark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Technologies (Slovenia), M&amp;W Group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</a:t>
            </a: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Research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Instruments (Germany), Toshiba (Japan)</a:t>
            </a:r>
            <a:endParaRPr lang="it-IT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it-IT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4094257"/>
            <a:ext cx="289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… and sub – </a:t>
            </a:r>
            <a:r>
              <a:rPr lang="it-IT" b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contractors</a:t>
            </a:r>
            <a:r>
              <a:rPr lang="it-IT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7" name="Picture 16" descr="sigla_ELI-N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0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50" y="1202154"/>
            <a:ext cx="3933092" cy="5328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0798" y="349025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March 19, 2014</a:t>
            </a:r>
            <a:endParaRPr lang="en-U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9" name="CasellaDiTesto 6"/>
          <p:cNvSpPr txBox="1">
            <a:spLocks noChangeArrowheads="1"/>
          </p:cNvSpPr>
          <p:nvPr/>
        </p:nvSpPr>
        <p:spPr bwMode="auto">
          <a:xfrm>
            <a:off x="127000" y="2314906"/>
            <a:ext cx="5346700" cy="14465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Academic</a:t>
            </a:r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Institutions</a:t>
            </a:r>
            <a:endParaRPr lang="it-IT" sz="16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INFN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Sapienza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University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CNRS (France)</a:t>
            </a:r>
          </a:p>
          <a:p>
            <a:pPr algn="ctr"/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Industrial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Partners</a:t>
            </a:r>
            <a:endParaRPr lang="it-IT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ACP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Systems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ALSYOM(France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</a:p>
          <a:p>
            <a:pPr algn="ctr"/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COMEB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ScandiNova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Systems (</a:t>
            </a:r>
            <a:r>
              <a:rPr lang="it-IT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Sweden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algn="ctr"/>
            <a:endParaRPr lang="it-IT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743" y="1787601"/>
            <a:ext cx="426841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Provider – </a:t>
            </a:r>
            <a:r>
              <a:rPr lang="en-US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EuroGammaS</a:t>
            </a:r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Association</a:t>
            </a:r>
            <a:endParaRPr lang="en-US" dirty="0"/>
          </a:p>
        </p:txBody>
      </p:sp>
      <p:pic>
        <p:nvPicPr>
          <p:cNvPr id="12" name="Picture 5" descr="C:\Users\victor nicolae zamfi\Music\Documents\ELI\Pictures\SemnareGamma\IMG_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0048" y="1211343"/>
            <a:ext cx="3452018" cy="25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96754" y="3422902"/>
            <a:ext cx="1249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rPr>
              <a:t>19/03/2014</a:t>
            </a:r>
            <a:endParaRPr lang="fr-FR" sz="16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5" name="CasellaDiTesto 6"/>
          <p:cNvSpPr txBox="1">
            <a:spLocks noChangeArrowheads="1"/>
          </p:cNvSpPr>
          <p:nvPr/>
        </p:nvSpPr>
        <p:spPr bwMode="auto">
          <a:xfrm>
            <a:off x="516016" y="4552895"/>
            <a:ext cx="815828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Academic</a:t>
            </a:r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Institutions</a:t>
            </a:r>
            <a:endParaRPr lang="it-IT" sz="16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STFC (UK)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ALBA Cell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Spain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algn="ctr"/>
            <a:endParaRPr lang="it-IT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Industrial </a:t>
            </a:r>
            <a:r>
              <a:rPr lang="it-IT" sz="16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Partners</a:t>
            </a:r>
            <a:endParaRPr lang="it-IT" sz="16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Amplitude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Systems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Amplitude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Technologies (France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Cosylab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(Slovenia),</a:t>
            </a: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Danfysik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Denmark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it-IT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Technologies (Slovenia), M&amp;W Group (</a:t>
            </a:r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Italy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),</a:t>
            </a:r>
          </a:p>
          <a:p>
            <a:pPr algn="ctr"/>
            <a:r>
              <a:rPr lang="it-IT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Research</a:t>
            </a:r>
            <a:r>
              <a:rPr lang="it-IT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Instruments (Germany), Toshiba (Japan)</a:t>
            </a:r>
            <a:endParaRPr lang="it-IT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it-IT" sz="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4094257"/>
            <a:ext cx="289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… and sub – </a:t>
            </a:r>
            <a:r>
              <a:rPr lang="it-IT" b="1" dirty="0" err="1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contractors</a:t>
            </a:r>
            <a:r>
              <a:rPr lang="it-IT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4051" y="3352567"/>
            <a:ext cx="7471108" cy="1938992"/>
          </a:xfrm>
          <a:prstGeom prst="rect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Powerful consortium of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well–established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academic and research institutions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nd highly reliable industrial partners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⬇︎</a:t>
            </a:r>
            <a:endParaRPr lang="en-US" sz="24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o ensure the success of the project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8" name="Picture 17" descr="sigla_ELI-N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1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4419600" y="788988"/>
            <a:ext cx="4521200" cy="6069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US" sz="20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E</a:t>
            </a:r>
            <a:r>
              <a:rPr lang="en-US" sz="20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xtreme </a:t>
            </a:r>
            <a:r>
              <a:rPr lang="en-US" sz="20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L</a:t>
            </a:r>
            <a:r>
              <a:rPr lang="en-US" sz="20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ight </a:t>
            </a:r>
            <a:r>
              <a:rPr lang="en-US" sz="20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I</a:t>
            </a:r>
            <a:r>
              <a:rPr lang="en-US" sz="20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nfrastructure</a:t>
            </a:r>
          </a:p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Pan–European Research Center</a:t>
            </a:r>
          </a:p>
          <a:p>
            <a:pPr marL="0" indent="0" algn="ctr">
              <a:spcBef>
                <a:spcPts val="1000"/>
              </a:spcBef>
              <a:buNone/>
            </a:pPr>
            <a:endParaRPr lang="en-US" sz="1800" b="1" dirty="0" smtClean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 algn="just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Target: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implement the world’s largest laser research infrastructure</a:t>
            </a: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 algn="just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Infrastructure: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distributed over three complementary </a:t>
            </a:r>
            <a:r>
              <a:rPr lang="en-US" sz="1800" b="1" dirty="0">
                <a:solidFill>
                  <a:srgbClr val="000090"/>
                </a:solidFill>
                <a:latin typeface="Helvetica Neue"/>
                <a:cs typeface="Helvetica Neue"/>
              </a:rPr>
              <a:t>pillars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(CZ, HU, RO) – user facilities</a:t>
            </a:r>
          </a:p>
          <a:p>
            <a:pPr marL="0" indent="0" algn="just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1800" b="1" dirty="0">
                <a:solidFill>
                  <a:srgbClr val="FF0000"/>
                </a:solidFill>
                <a:latin typeface="Helvetica Neue"/>
                <a:cs typeface="Helvetica Neue"/>
              </a:rPr>
              <a:t>Strategy:</a:t>
            </a:r>
            <a:r>
              <a:rPr lang="en-US" sz="1800" b="1" dirty="0">
                <a:solidFill>
                  <a:srgbClr val="000090"/>
                </a:solidFill>
                <a:latin typeface="Helvetica Neue"/>
                <a:cs typeface="Helvetica Neue"/>
              </a:rPr>
              <a:t> first ESFRI project to be fully implemented in newer EU member states</a:t>
            </a:r>
          </a:p>
          <a:p>
            <a:pPr marL="0" indent="0" algn="just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Funding: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novel model combining ERDF funds for the implementation and contributions to an ERIC for the operation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 in a Nutshell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199"/>
            <a:ext cx="4191000" cy="59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Main Components of the Gamma Beam System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8" name="Picture 17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2492" y="885882"/>
            <a:ext cx="6153148" cy="810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arenR"/>
              <a:defRPr/>
            </a:pPr>
            <a:r>
              <a:rPr lang="it-IT" sz="1600" b="1" i="1" dirty="0" err="1" smtClean="0">
                <a:solidFill>
                  <a:srgbClr val="FF0000"/>
                </a:solidFill>
                <a:latin typeface="Helvetica"/>
                <a:cs typeface="Helvetica"/>
              </a:rPr>
              <a:t>Warm</a:t>
            </a:r>
            <a:r>
              <a:rPr lang="it-IT" sz="16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 electron RF </a:t>
            </a:r>
            <a:r>
              <a:rPr lang="it-IT" sz="1600" b="1" i="1" dirty="0" err="1" smtClean="0">
                <a:solidFill>
                  <a:srgbClr val="FF0000"/>
                </a:solidFill>
                <a:latin typeface="Helvetica"/>
                <a:cs typeface="Helvetica"/>
              </a:rPr>
              <a:t>Linac</a:t>
            </a:r>
            <a:endParaRPr lang="it-IT" sz="1600" b="1" i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two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acceleration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stages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(300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MeV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 and 720 </a:t>
            </a:r>
            <a:r>
              <a:rPr lang="it-IT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MeV</a:t>
            </a:r>
            <a:r>
              <a:rPr lang="it-IT" sz="1600" dirty="0" smtClean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2493" y="1846324"/>
            <a:ext cx="6513420" cy="1179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2"/>
              <a:defRPr/>
            </a:pP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High 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average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power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, high 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quality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J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–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class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100 Hz 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ps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000090"/>
                </a:solidFill>
                <a:latin typeface="Helvetica"/>
                <a:cs typeface="Helvetica"/>
              </a:rPr>
              <a:t>Collision</a:t>
            </a:r>
            <a:r>
              <a:rPr lang="it-IT" sz="1600" b="1" i="1" dirty="0" smtClean="0">
                <a:solidFill>
                  <a:srgbClr val="000090"/>
                </a:solidFill>
                <a:latin typeface="Helvetica"/>
                <a:cs typeface="Helvetica"/>
              </a:rPr>
              <a:t> Laser 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it-IT" sz="1600" dirty="0" err="1">
                <a:solidFill>
                  <a:srgbClr val="000090"/>
                </a:solidFill>
                <a:latin typeface="Helvetica"/>
                <a:cs typeface="Helvetica"/>
              </a:rPr>
              <a:t>t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wo</a:t>
            </a:r>
            <a:r>
              <a:rPr lang="it-IT" sz="1600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lasers</a:t>
            </a:r>
            <a:r>
              <a:rPr lang="it-IT" sz="1600" dirty="0" smtClean="0">
                <a:solidFill>
                  <a:srgbClr val="000090"/>
                </a:solidFill>
                <a:latin typeface="Helvetica"/>
                <a:cs typeface="Helvetica"/>
              </a:rPr>
              <a:t> (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one</a:t>
            </a:r>
            <a:r>
              <a:rPr lang="it-IT" sz="1600" dirty="0" smtClean="0">
                <a:solidFill>
                  <a:srgbClr val="000090"/>
                </a:solidFill>
                <a:latin typeface="Helvetica"/>
                <a:cs typeface="Helvetica"/>
              </a:rPr>
              <a:t> for 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low</a:t>
            </a:r>
            <a:r>
              <a:rPr lang="it-IT" sz="1600" dirty="0" smtClean="0">
                <a:solidFill>
                  <a:srgbClr val="000090"/>
                </a:solidFill>
                <a:latin typeface="Helvetica"/>
                <a:cs typeface="Helvetica"/>
              </a:rPr>
              <a:t>–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it-IT" sz="1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000090"/>
                </a:solidFill>
                <a:latin typeface="Helvetica"/>
                <a:cs typeface="Helvetica"/>
              </a:rPr>
              <a:t> and 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both</a:t>
            </a:r>
            <a:r>
              <a:rPr lang="it-IT" sz="1600" dirty="0" smtClean="0">
                <a:solidFill>
                  <a:srgbClr val="000090"/>
                </a:solidFill>
                <a:latin typeface="Helvetica"/>
                <a:cs typeface="Helvetica"/>
              </a:rPr>
              <a:t> for high–</a:t>
            </a:r>
            <a:r>
              <a:rPr lang="it-IT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E</a:t>
            </a:r>
            <a:r>
              <a:rPr lang="it-IT" sz="1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2492" y="3208595"/>
            <a:ext cx="6270242" cy="1179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3"/>
              <a:defRPr/>
            </a:pP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Laser </a:t>
            </a:r>
            <a:r>
              <a:rPr lang="it-IT" sz="1600" b="1" i="1" dirty="0" err="1" smtClean="0">
                <a:solidFill>
                  <a:srgbClr val="008000"/>
                </a:solidFill>
                <a:latin typeface="Helvetica"/>
                <a:cs typeface="Helvetica"/>
              </a:rPr>
              <a:t>circulation</a:t>
            </a:r>
            <a:r>
              <a:rPr lang="it-IT" sz="16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with </a:t>
            </a:r>
            <a:r>
              <a:rPr lang="it-IT" sz="1600" b="1" i="1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m and </a:t>
            </a:r>
            <a:r>
              <a:rPr lang="it-IT" sz="1600" b="1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it-IT" sz="1600" b="1" i="1" dirty="0" err="1">
                <a:solidFill>
                  <a:srgbClr val="008000"/>
                </a:solidFill>
                <a:latin typeface="Helvetica"/>
                <a:cs typeface="Helvetica"/>
              </a:rPr>
              <a:t>rad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 and </a:t>
            </a:r>
            <a:r>
              <a:rPr lang="it-IT" sz="16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sub–</a:t>
            </a:r>
            <a:r>
              <a:rPr lang="it-IT" sz="1600" b="1" i="1" dirty="0" err="1" smtClean="0">
                <a:solidFill>
                  <a:srgbClr val="008000"/>
                </a:solidFill>
                <a:latin typeface="Helvetica"/>
                <a:cs typeface="Helvetica"/>
              </a:rPr>
              <a:t>ps</a:t>
            </a:r>
            <a:r>
              <a:rPr lang="it-IT" sz="16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>
                <a:solidFill>
                  <a:srgbClr val="008000"/>
                </a:solidFill>
                <a:latin typeface="Helvetica"/>
                <a:cs typeface="Helvetica"/>
              </a:rPr>
              <a:t>alignment</a:t>
            </a:r>
            <a:r>
              <a:rPr lang="it-IT" sz="1600" b="1" i="1" dirty="0">
                <a:solidFill>
                  <a:srgbClr val="008000"/>
                </a:solidFill>
                <a:latin typeface="Helvetica"/>
                <a:cs typeface="Helvetica"/>
              </a:rPr>
              <a:t>/</a:t>
            </a:r>
            <a:r>
              <a:rPr lang="it-IT" sz="1600" b="1" i="1" dirty="0" err="1" smtClean="0">
                <a:solidFill>
                  <a:srgbClr val="008000"/>
                </a:solidFill>
                <a:latin typeface="Helvetica"/>
                <a:cs typeface="Helvetica"/>
              </a:rPr>
              <a:t>synchronization</a:t>
            </a:r>
            <a:endParaRPr lang="it-IT" sz="1600" b="1" i="1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two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interaction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points</a:t>
            </a:r>
            <a:r>
              <a:rPr lang="it-IT" sz="1600" dirty="0">
                <a:solidFill>
                  <a:srgbClr val="008000"/>
                </a:solidFill>
                <a:latin typeface="Helvetica"/>
                <a:cs typeface="Helvetica"/>
              </a:rPr>
              <a:t>: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E</a:t>
            </a:r>
            <a:r>
              <a:rPr lang="it-IT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 &lt;   3.5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MeV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&amp;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E</a:t>
            </a:r>
            <a:r>
              <a:rPr lang="it-IT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008000"/>
                </a:solidFill>
                <a:latin typeface="Helvetica"/>
                <a:cs typeface="Helvetica"/>
              </a:rPr>
              <a:t> &lt; 19.5 </a:t>
            </a:r>
            <a:r>
              <a:rPr lang="it-IT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MeV</a:t>
            </a:r>
            <a:endParaRPr lang="it-IT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493" y="4818900"/>
            <a:ext cx="3784408" cy="810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4"/>
              <a:defRPr/>
            </a:pPr>
            <a:r>
              <a:rPr lang="it-IT" sz="1600" b="1" i="1" dirty="0" smtClean="0">
                <a:solidFill>
                  <a:srgbClr val="660066"/>
                </a:solidFill>
                <a:latin typeface="Helvetica"/>
                <a:cs typeface="Helvetica"/>
              </a:rPr>
              <a:t>Gamma </a:t>
            </a:r>
            <a:r>
              <a:rPr lang="it-IT" sz="1600" b="1" i="1" dirty="0" err="1" smtClean="0">
                <a:solidFill>
                  <a:srgbClr val="660066"/>
                </a:solidFill>
                <a:latin typeface="Helvetica"/>
                <a:cs typeface="Helvetica"/>
              </a:rPr>
              <a:t>beam</a:t>
            </a:r>
            <a:r>
              <a:rPr lang="it-IT" sz="1600" b="1" i="1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660066"/>
                </a:solidFill>
                <a:latin typeface="Helvetica"/>
                <a:cs typeface="Helvetica"/>
              </a:rPr>
              <a:t>collimation</a:t>
            </a:r>
            <a:r>
              <a:rPr lang="it-IT" sz="1600" b="1" i="1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660066"/>
                </a:solidFill>
                <a:latin typeface="Helvetica"/>
                <a:cs typeface="Helvetica"/>
              </a:rPr>
              <a:t>system</a:t>
            </a:r>
            <a:endParaRPr lang="it-IT" sz="1600" b="1" i="1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to </a:t>
            </a:r>
            <a:r>
              <a:rPr lang="it-IT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obtain</a:t>
            </a: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660066"/>
                </a:solidFill>
                <a:latin typeface="Helvetica"/>
                <a:cs typeface="Helvetica"/>
              </a:rPr>
              <a:t>bandwidths</a:t>
            </a:r>
            <a:r>
              <a:rPr lang="it-IT" sz="1600" dirty="0" smtClean="0">
                <a:solidFill>
                  <a:srgbClr val="660066"/>
                </a:solidFill>
                <a:latin typeface="Helvetica"/>
                <a:cs typeface="Helvetica"/>
              </a:rPr>
              <a:t> &lt; 5 x 10</a:t>
            </a:r>
            <a:r>
              <a:rPr lang="it-IT" sz="1600" baseline="30000" dirty="0" smtClean="0">
                <a:solidFill>
                  <a:srgbClr val="660066"/>
                </a:solidFill>
                <a:latin typeface="Helvetica"/>
                <a:cs typeface="Helvetica"/>
              </a:rPr>
              <a:t>–3</a:t>
            </a:r>
            <a:endParaRPr lang="it-IT" sz="1600" baseline="30000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3614" r="6441"/>
          <a:stretch/>
        </p:blipFill>
        <p:spPr>
          <a:xfrm>
            <a:off x="6346857" y="816758"/>
            <a:ext cx="1817151" cy="1093154"/>
          </a:xfrm>
          <a:prstGeom prst="rect">
            <a:avLst/>
          </a:prstGeom>
        </p:spPr>
      </p:pic>
      <p:pic>
        <p:nvPicPr>
          <p:cNvPr id="26" name="Picture 25" descr="Screen Shot 2014-04-10 at 00.19.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6" b="6094"/>
          <a:stretch/>
        </p:blipFill>
        <p:spPr>
          <a:xfrm>
            <a:off x="6595748" y="5392588"/>
            <a:ext cx="2306834" cy="1429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725" y="4637864"/>
            <a:ext cx="1554451" cy="12374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439752" y="3379915"/>
            <a:ext cx="2233648" cy="1020494"/>
            <a:chOff x="3472057" y="3900520"/>
            <a:chExt cx="5674070" cy="2411164"/>
          </a:xfrm>
        </p:grpSpPr>
        <p:pic>
          <p:nvPicPr>
            <p:cNvPr id="29" name="Immagine 2" descr="recirculatorb.tiff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02161" y="3900520"/>
              <a:ext cx="5543966" cy="241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3472057" y="4215253"/>
              <a:ext cx="819411" cy="186128"/>
            </a:xfrm>
            <a:prstGeom prst="straightConnector1">
              <a:avLst/>
            </a:prstGeom>
            <a:ln w="1905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IMG000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57" y="1936394"/>
            <a:ext cx="1411439" cy="105857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2490" y="5866341"/>
            <a:ext cx="7017796" cy="810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5"/>
              <a:defRPr/>
            </a:pPr>
            <a:r>
              <a:rPr lang="it-IT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Gamma </a:t>
            </a:r>
            <a:r>
              <a:rPr lang="it-IT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beam</a:t>
            </a:r>
            <a:r>
              <a:rPr lang="it-IT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diagnostic</a:t>
            </a:r>
            <a:r>
              <a:rPr lang="it-IT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it-IT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system</a:t>
            </a:r>
            <a:endParaRPr lang="it-IT" sz="1600" b="1" i="1" dirty="0" smtClean="0">
              <a:solidFill>
                <a:srgbClr val="FF6600"/>
              </a:solidFill>
              <a:latin typeface="Helvetica"/>
              <a:cs typeface="Helvetica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it-IT" sz="1600" dirty="0" err="1">
                <a:solidFill>
                  <a:srgbClr val="FF6600"/>
                </a:solidFill>
                <a:latin typeface="Helvetica"/>
                <a:cs typeface="Helvetica"/>
              </a:rPr>
              <a:t>b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eam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optimization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 and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characterization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:  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energy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intensity</a:t>
            </a:r>
            <a:r>
              <a:rPr lang="it-IT" sz="1600" dirty="0" smtClean="0">
                <a:solidFill>
                  <a:srgbClr val="FF6600"/>
                </a:solidFill>
                <a:latin typeface="Helvetica"/>
                <a:cs typeface="Helvetica"/>
              </a:rPr>
              <a:t>, </a:t>
            </a:r>
            <a:r>
              <a:rPr lang="it-IT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profile</a:t>
            </a:r>
            <a:endParaRPr lang="it-IT" sz="1600" baseline="300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983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42568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18" y="4721227"/>
            <a:ext cx="720000" cy="4984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70" y="4655917"/>
            <a:ext cx="720000" cy="5764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07" y="4661993"/>
            <a:ext cx="720000" cy="57647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49" idx="0"/>
          </p:cNvCxnSpPr>
          <p:nvPr/>
        </p:nvCxnSpPr>
        <p:spPr>
          <a:xfrm flipV="1">
            <a:off x="6524417" y="4330700"/>
            <a:ext cx="803483" cy="17305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12711" y="6061270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18" y="6172294"/>
            <a:ext cx="15311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11319" y="6165484"/>
            <a:ext cx="1531188" cy="523220"/>
          </a:xfrm>
          <a:prstGeom prst="rect">
            <a:avLst/>
          </a:prstGeom>
          <a:noFill/>
          <a:ln>
            <a:solidFill>
              <a:srgbClr val="528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30966" y="6172294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</a:p>
        </p:txBody>
      </p:sp>
      <p:cxnSp>
        <p:nvCxnSpPr>
          <p:cNvPr id="69" name="Straight Arrow Connector 68"/>
          <p:cNvCxnSpPr>
            <a:stCxn id="53" idx="0"/>
          </p:cNvCxnSpPr>
          <p:nvPr/>
        </p:nvCxnSpPr>
        <p:spPr>
          <a:xfrm flipH="1" flipV="1">
            <a:off x="8362524" y="5200178"/>
            <a:ext cx="195064" cy="97211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367832" y="6047568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66227" y="4330700"/>
            <a:ext cx="1516873" cy="164255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7723" y="984303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source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7504345" y="1507523"/>
            <a:ext cx="1044273" cy="248973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43" idx="1"/>
          </p:cNvCxnSpPr>
          <p:nvPr/>
        </p:nvCxnSpPr>
        <p:spPr>
          <a:xfrm flipV="1">
            <a:off x="1225780" y="4944153"/>
            <a:ext cx="2208590" cy="12281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919490" y="5238464"/>
            <a:ext cx="723017" cy="9338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50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42568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18" y="4721227"/>
            <a:ext cx="720000" cy="4984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70" y="4655917"/>
            <a:ext cx="720000" cy="5764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07" y="4661993"/>
            <a:ext cx="720000" cy="57647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49" idx="0"/>
          </p:cNvCxnSpPr>
          <p:nvPr/>
        </p:nvCxnSpPr>
        <p:spPr>
          <a:xfrm flipV="1">
            <a:off x="6524417" y="4330700"/>
            <a:ext cx="803483" cy="17305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12711" y="6061270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18" y="6172294"/>
            <a:ext cx="15311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11319" y="6165484"/>
            <a:ext cx="1531188" cy="523220"/>
          </a:xfrm>
          <a:prstGeom prst="rect">
            <a:avLst/>
          </a:prstGeom>
          <a:noFill/>
          <a:ln>
            <a:solidFill>
              <a:srgbClr val="528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30966" y="6172294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</a:p>
        </p:txBody>
      </p:sp>
      <p:cxnSp>
        <p:nvCxnSpPr>
          <p:cNvPr id="64" name="Straight Arrow Connector 63"/>
          <p:cNvCxnSpPr>
            <a:stCxn id="83" idx="2"/>
          </p:cNvCxnSpPr>
          <p:nvPr/>
        </p:nvCxnSpPr>
        <p:spPr>
          <a:xfrm flipH="1">
            <a:off x="4483100" y="1507523"/>
            <a:ext cx="758607" cy="2489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3" idx="0"/>
          </p:cNvCxnSpPr>
          <p:nvPr/>
        </p:nvCxnSpPr>
        <p:spPr>
          <a:xfrm flipH="1" flipV="1">
            <a:off x="8362524" y="5200178"/>
            <a:ext cx="195064" cy="97211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367832" y="6047568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66227" y="4330700"/>
            <a:ext cx="1516873" cy="164255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7723" y="984303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source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7504345" y="1507523"/>
            <a:ext cx="1044273" cy="248973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Freeform 34"/>
          <p:cNvSpPr>
            <a:spLocks/>
          </p:cNvSpPr>
          <p:nvPr/>
        </p:nvSpPr>
        <p:spPr bwMode="auto">
          <a:xfrm rot="10800000">
            <a:off x="4186409" y="3971859"/>
            <a:ext cx="872781" cy="129583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570702" y="768859"/>
            <a:ext cx="1342009" cy="7386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&lt; 3.5 MeV</a:t>
            </a:r>
          </a:p>
        </p:txBody>
      </p:sp>
      <p:cxnSp>
        <p:nvCxnSpPr>
          <p:cNvPr id="84" name="Straight Arrow Connector 83"/>
          <p:cNvCxnSpPr>
            <a:endCxn id="43" idx="1"/>
          </p:cNvCxnSpPr>
          <p:nvPr/>
        </p:nvCxnSpPr>
        <p:spPr>
          <a:xfrm flipV="1">
            <a:off x="1225780" y="4944153"/>
            <a:ext cx="2208590" cy="12281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919490" y="5238464"/>
            <a:ext cx="723017" cy="9338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48518" y="3908358"/>
            <a:ext cx="5672291" cy="1831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95000"/>
                  <a:shade val="70000"/>
                  <a:satMod val="150000"/>
                  <a:alpha val="19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5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Layout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42568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18" y="4721227"/>
            <a:ext cx="720000" cy="4984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370" y="4655917"/>
            <a:ext cx="720000" cy="5764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07" y="4661993"/>
            <a:ext cx="720000" cy="57647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49" idx="0"/>
          </p:cNvCxnSpPr>
          <p:nvPr/>
        </p:nvCxnSpPr>
        <p:spPr>
          <a:xfrm flipV="1">
            <a:off x="6524417" y="4330700"/>
            <a:ext cx="803483" cy="17305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12711" y="6061270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18" y="6172294"/>
            <a:ext cx="15311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11319" y="6165484"/>
            <a:ext cx="1531188" cy="523220"/>
          </a:xfrm>
          <a:prstGeom prst="rect">
            <a:avLst/>
          </a:prstGeom>
          <a:noFill/>
          <a:ln>
            <a:solidFill>
              <a:srgbClr val="528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30966" y="6172294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Laser</a:t>
            </a:r>
          </a:p>
        </p:txBody>
      </p:sp>
      <p:cxnSp>
        <p:nvCxnSpPr>
          <p:cNvPr id="69" name="Straight Arrow Connector 68"/>
          <p:cNvCxnSpPr>
            <a:stCxn id="53" idx="0"/>
          </p:cNvCxnSpPr>
          <p:nvPr/>
        </p:nvCxnSpPr>
        <p:spPr>
          <a:xfrm flipH="1" flipV="1">
            <a:off x="8362524" y="5200178"/>
            <a:ext cx="195064" cy="97211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367832" y="6047568"/>
            <a:ext cx="1223412" cy="738664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66227" y="4330700"/>
            <a:ext cx="1516873" cy="164255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7723" y="984303"/>
            <a:ext cx="1053243" cy="523220"/>
          </a:xfrm>
          <a:prstGeom prst="rect">
            <a:avLst/>
          </a:prstGeom>
          <a:noFill/>
          <a:ln>
            <a:solidFill>
              <a:srgbClr val="B56A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</a:t>
            </a:r>
          </a:p>
          <a:p>
            <a:pPr algn="ctr"/>
            <a:r>
              <a:rPr lang="en-US" sz="1400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source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7504345" y="1507523"/>
            <a:ext cx="1044273" cy="2489736"/>
          </a:xfrm>
          <a:prstGeom prst="straightConnector1">
            <a:avLst/>
          </a:prstGeom>
          <a:ln>
            <a:solidFill>
              <a:srgbClr val="B56A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2" idx="2"/>
          </p:cNvCxnSpPr>
          <p:nvPr/>
        </p:nvCxnSpPr>
        <p:spPr>
          <a:xfrm flipH="1">
            <a:off x="1676400" y="1507523"/>
            <a:ext cx="1524602" cy="2489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reeform 34"/>
          <p:cNvSpPr>
            <a:spLocks/>
          </p:cNvSpPr>
          <p:nvPr/>
        </p:nvSpPr>
        <p:spPr bwMode="auto">
          <a:xfrm rot="10800000">
            <a:off x="1225780" y="4169235"/>
            <a:ext cx="872781" cy="129583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529997" y="768859"/>
            <a:ext cx="1342009" cy="7386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&lt; 19.5 MeV</a:t>
            </a:r>
          </a:p>
        </p:txBody>
      </p:sp>
      <p:cxnSp>
        <p:nvCxnSpPr>
          <p:cNvPr id="84" name="Straight Arrow Connector 83"/>
          <p:cNvCxnSpPr>
            <a:endCxn id="43" idx="1"/>
          </p:cNvCxnSpPr>
          <p:nvPr/>
        </p:nvCxnSpPr>
        <p:spPr>
          <a:xfrm flipV="1">
            <a:off x="1225780" y="4944153"/>
            <a:ext cx="2208590" cy="12281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919490" y="5238464"/>
            <a:ext cx="723017" cy="9338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48518" y="4118433"/>
            <a:ext cx="2517709" cy="18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95000"/>
                  <a:shade val="70000"/>
                  <a:satMod val="150000"/>
                  <a:alpha val="19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2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System CAD 3D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1" name="Picture 60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61" y="3843396"/>
            <a:ext cx="5760000" cy="295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1" y="830458"/>
            <a:ext cx="5760000" cy="295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567001" y="5237085"/>
            <a:ext cx="1601670" cy="954107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Accelerator Bay 2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4401" y="927100"/>
            <a:ext cx="1601670" cy="954107"/>
          </a:xfrm>
          <a:prstGeom prst="rect">
            <a:avLst/>
          </a:prstGeom>
          <a:noFill/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Accelerator Bay 1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  <a:endParaRPr lang="en-US" sz="1400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291" y="6547194"/>
            <a:ext cx="22455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Courtesy of </a:t>
            </a:r>
            <a:r>
              <a:rPr lang="en-US" sz="105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A.Fallone</a:t>
            </a:r>
            <a:r>
              <a:rPr lang="en-US" sz="105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05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V.Pettinacci</a:t>
            </a:r>
            <a:endParaRPr lang="en-US" sz="105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93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9" y="1172864"/>
            <a:ext cx="3599989" cy="2694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693" y="75620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C–Band structure #0 + Modulator</a:t>
            </a:r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Factory Acceptance Tests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8" name="Picture 7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031672" y="1198263"/>
            <a:ext cx="3635990" cy="2698082"/>
            <a:chOff x="355600" y="1391907"/>
            <a:chExt cx="5760000" cy="42742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600" y="1391907"/>
              <a:ext cx="5760000" cy="14442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600" y="2806547"/>
              <a:ext cx="5760000" cy="144427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600" y="4224685"/>
              <a:ext cx="5760000" cy="144142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341272" y="807002"/>
            <a:ext cx="130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Solenoid B</a:t>
            </a:r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715" y="3950387"/>
            <a:ext cx="3773786" cy="28303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35128" y="4316214"/>
            <a:ext cx="2313354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C–Band structure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#1</a:t>
            </a:r>
          </a:p>
          <a:p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visit to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Frascati</a:t>
            </a:r>
            <a:endParaRPr lang="en-US" sz="16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June 25, 2015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512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165758"/>
              </p:ext>
            </p:extLst>
          </p:nvPr>
        </p:nvGraphicFramePr>
        <p:xfrm>
          <a:off x="114298" y="1245832"/>
          <a:ext cx="4442432" cy="523748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263902"/>
                <a:gridCol w="11785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Energy (MeV)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0.2 – 19.5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Spectral Density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s∙eV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0.5∙10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4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Bandwidth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0.5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 per pulse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2.6∙10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5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photons/s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8.3∙10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size (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 – 30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divergence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25 – 200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Peak brilliance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/sec∙mm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∙mrad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∙0.1%)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–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23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Radiation pulse length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0.7 – 1.5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Linear polarization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95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repetition rate (Hz)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pulses per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macropulse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32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Pulse–to–pulse separation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nsec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16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26631" y="1012158"/>
            <a:ext cx="3689710" cy="181588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Two stage system: </a:t>
            </a:r>
          </a:p>
          <a:p>
            <a:endParaRPr lang="en-US" sz="1600" b="1" dirty="0" smtClean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Low–energy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3.5 MeV</a:t>
            </a:r>
          </a:p>
          <a:p>
            <a:pPr lvl="1"/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March 2017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High–energy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19.5 MeV</a:t>
            </a:r>
          </a:p>
          <a:p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 September 2018</a:t>
            </a:r>
            <a:endParaRPr lang="en-US" sz="16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Features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7" name="Immagine 8" descr="spectrum_in_thet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" t="8983" r="6954" b="2759"/>
          <a:stretch/>
        </p:blipFill>
        <p:spPr bwMode="auto">
          <a:xfrm>
            <a:off x="4852087" y="3292270"/>
            <a:ext cx="3960000" cy="336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7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19369"/>
              </p:ext>
            </p:extLst>
          </p:nvPr>
        </p:nvGraphicFramePr>
        <p:xfrm>
          <a:off x="114298" y="1245832"/>
          <a:ext cx="4442432" cy="523748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263902"/>
                <a:gridCol w="11785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Energy (MeV)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0.2 – 19.5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Spectral Density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s∙eV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0.5∙10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4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Bandwidth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0.5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 per pulse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2.6∙10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5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photons/s within FWHM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bdw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≤ 8.3∙10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size (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 – 30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Source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divergence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25 – 200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Peak brilliance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/sec∙mm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∙mrad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∙0.1%)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–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23</a:t>
                      </a:r>
                      <a:endParaRPr lang="en-US" sz="1600" baseline="300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Radiation pulse length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0.7 – 1.5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Linear polarization (%)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&gt; 95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 repetition rate (Hz)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100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# pulses per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macropulse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32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Pulse–to–pulse separation (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nsec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Helvetica"/>
                          <a:cs typeface="Helvetica"/>
                        </a:rPr>
                        <a:t>16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26631" y="1012158"/>
            <a:ext cx="3689710" cy="181588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Two stage system: </a:t>
            </a:r>
          </a:p>
          <a:p>
            <a:endParaRPr lang="en-US" sz="1600" b="1" dirty="0" smtClean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Low–energy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3.5 MeV</a:t>
            </a:r>
          </a:p>
          <a:p>
            <a:pPr lvl="1"/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March 2017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High–energy stage: 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US" sz="1600" b="1" dirty="0" err="1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&lt; 19.5 MeV</a:t>
            </a:r>
          </a:p>
          <a:p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				 September 2018</a:t>
            </a:r>
            <a:endParaRPr lang="en-US" sz="16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74230" y="3797301"/>
            <a:ext cx="4168170" cy="2816046"/>
            <a:chOff x="3971684" y="3724199"/>
            <a:chExt cx="3600000" cy="2330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800" y="3724199"/>
              <a:ext cx="1154852" cy="15469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684" y="5286844"/>
              <a:ext cx="3600000" cy="767702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Gamma Beam Features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5" name="Picture 14" descr="sigla_ELI-N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4556730" y="5410200"/>
            <a:ext cx="304800" cy="1103592"/>
          </a:xfrm>
          <a:prstGeom prst="rightBrac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98983" y="3098800"/>
            <a:ext cx="161151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One pulse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~ 1 </a:t>
            </a:r>
            <a:r>
              <a:rPr lang="en-US" dirty="0" err="1" smtClean="0">
                <a:solidFill>
                  <a:srgbClr val="000090"/>
                </a:solidFill>
                <a:latin typeface="Helvetica"/>
                <a:cs typeface="Helvetica"/>
              </a:rPr>
              <a:t>ps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~ 10</a:t>
            </a:r>
            <a:r>
              <a:rPr lang="en-US" baseline="30000" dirty="0" smtClean="0">
                <a:solidFill>
                  <a:srgbClr val="000090"/>
                </a:solidFill>
                <a:latin typeface="Helvetica"/>
                <a:cs typeface="Helvetica"/>
              </a:rPr>
              <a:t>5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 photons</a:t>
            </a:r>
            <a:endParaRPr 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 flipH="1">
            <a:off x="7264402" y="4022130"/>
            <a:ext cx="1040338" cy="61337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8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Photonuclear Reactions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26" name="Group 3"/>
          <p:cNvGrpSpPr>
            <a:grpSpLocks/>
          </p:cNvGrpSpPr>
          <p:nvPr/>
        </p:nvGrpSpPr>
        <p:grpSpPr bwMode="auto">
          <a:xfrm>
            <a:off x="2167462" y="2819397"/>
            <a:ext cx="1905000" cy="1752600"/>
            <a:chOff x="1488" y="2352"/>
            <a:chExt cx="1200" cy="1104"/>
          </a:xfrm>
        </p:grpSpPr>
        <p:sp>
          <p:nvSpPr>
            <p:cNvPr id="27" name="Line 4"/>
            <p:cNvSpPr>
              <a:spLocks noChangeShapeType="1"/>
            </p:cNvSpPr>
            <p:nvPr/>
          </p:nvSpPr>
          <p:spPr bwMode="auto">
            <a:xfrm>
              <a:off x="2112" y="2352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 flipV="1">
              <a:off x="1488" y="2352"/>
              <a:ext cx="816" cy="110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9662" y="4343397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de-DE" sz="2400" b="1"/>
              <a:t>gs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710262" y="1600197"/>
            <a:ext cx="990600" cy="2971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7196662" y="2666997"/>
            <a:ext cx="563563" cy="1447800"/>
            <a:chOff x="4608" y="1728"/>
            <a:chExt cx="355" cy="912"/>
          </a:xfrm>
        </p:grpSpPr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608" y="1968"/>
              <a:ext cx="35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de-DE" sz="4000" b="1">
                  <a:solidFill>
                    <a:srgbClr val="FF0000"/>
                  </a:solidFill>
                  <a:sym typeface="Symbol" charset="0"/>
                </a:rPr>
                <a:t>´</a:t>
              </a: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4616" y="1728"/>
              <a:ext cx="0" cy="9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0" name="Group 12"/>
          <p:cNvGrpSpPr>
            <a:grpSpLocks/>
          </p:cNvGrpSpPr>
          <p:nvPr/>
        </p:nvGrpSpPr>
        <p:grpSpPr bwMode="auto">
          <a:xfrm>
            <a:off x="931340" y="2819397"/>
            <a:ext cx="762000" cy="701675"/>
            <a:chOff x="576" y="1960"/>
            <a:chExt cx="480" cy="442"/>
          </a:xfrm>
        </p:grpSpPr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576" y="2400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645" y="1960"/>
              <a:ext cx="24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de-DE" sz="4000" b="1" dirty="0">
                  <a:solidFill>
                    <a:srgbClr val="FF0000"/>
                  </a:solidFill>
                  <a:sym typeface="Symbol" charset="0"/>
                </a:rPr>
                <a:t></a:t>
              </a:r>
            </a:p>
          </p:txBody>
        </p: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1710262" y="1912938"/>
            <a:ext cx="3532188" cy="708026"/>
            <a:chOff x="1152" y="1253"/>
            <a:chExt cx="2225" cy="446"/>
          </a:xfrm>
        </p:grpSpPr>
        <p:sp>
          <p:nvSpPr>
            <p:cNvPr id="44" name="Line 16"/>
            <p:cNvSpPr>
              <a:spLocks noChangeShapeType="1"/>
            </p:cNvSpPr>
            <p:nvPr/>
          </p:nvSpPr>
          <p:spPr bwMode="auto">
            <a:xfrm>
              <a:off x="1152" y="1440"/>
              <a:ext cx="1344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/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2426" y="1253"/>
              <a:ext cx="95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2000" b="1">
                  <a:solidFill>
                    <a:schemeClr val="folHlink"/>
                  </a:solidFill>
                </a:rPr>
                <a:t>Separation</a:t>
              </a:r>
            </a:p>
            <a:p>
              <a:pPr eaLnBrk="1" hangingPunct="1">
                <a:buFont typeface="Wingdings" charset="0"/>
                <a:buNone/>
              </a:pPr>
              <a:r>
                <a:rPr lang="de-DE" sz="2000" b="1">
                  <a:solidFill>
                    <a:schemeClr val="folHlink"/>
                  </a:solidFill>
                </a:rPr>
                <a:t>threshold</a:t>
              </a:r>
            </a:p>
          </p:txBody>
        </p:sp>
      </p:grp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521350" y="4673592"/>
            <a:ext cx="5953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de-DE" b="1" baseline="30000" dirty="0"/>
              <a:t>A</a:t>
            </a:r>
            <a:r>
              <a:rPr lang="de-DE" b="1" dirty="0"/>
              <a:t>X</a:t>
            </a:r>
          </a:p>
        </p:txBody>
      </p:sp>
      <p:grpSp>
        <p:nvGrpSpPr>
          <p:cNvPr id="47" name="Group 19"/>
          <p:cNvGrpSpPr>
            <a:grpSpLocks/>
          </p:cNvGrpSpPr>
          <p:nvPr/>
        </p:nvGrpSpPr>
        <p:grpSpPr bwMode="auto">
          <a:xfrm>
            <a:off x="6739462" y="4114797"/>
            <a:ext cx="914400" cy="519113"/>
            <a:chOff x="4368" y="3168"/>
            <a:chExt cx="576" cy="327"/>
          </a:xfrm>
        </p:grpSpPr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4368" y="3168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4464" y="3168"/>
              <a:ext cx="42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de-DE" b="1" baseline="30000"/>
                <a:t>A´</a:t>
              </a:r>
              <a:r>
                <a:rPr lang="de-DE" b="1"/>
                <a:t>Y</a:t>
              </a:r>
            </a:p>
          </p:txBody>
        </p:sp>
      </p:grpSp>
      <p:grpSp>
        <p:nvGrpSpPr>
          <p:cNvPr id="50" name="Group 22"/>
          <p:cNvGrpSpPr>
            <a:grpSpLocks/>
          </p:cNvGrpSpPr>
          <p:nvPr/>
        </p:nvGrpSpPr>
        <p:grpSpPr bwMode="auto">
          <a:xfrm>
            <a:off x="2243662" y="1600197"/>
            <a:ext cx="5410200" cy="1066800"/>
            <a:chOff x="1536" y="1584"/>
            <a:chExt cx="3408" cy="672"/>
          </a:xfrm>
        </p:grpSpPr>
        <p:sp>
          <p:nvSpPr>
            <p:cNvPr id="51" name="Line 23"/>
            <p:cNvSpPr>
              <a:spLocks noChangeShapeType="1"/>
            </p:cNvSpPr>
            <p:nvPr/>
          </p:nvSpPr>
          <p:spPr bwMode="auto">
            <a:xfrm>
              <a:off x="1536" y="1584"/>
              <a:ext cx="244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>
              <a:off x="4368" y="2256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>
              <a:off x="3792" y="1584"/>
              <a:ext cx="864" cy="67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" name="Group 26"/>
          <p:cNvGrpSpPr>
            <a:grpSpLocks/>
          </p:cNvGrpSpPr>
          <p:nvPr/>
        </p:nvGrpSpPr>
        <p:grpSpPr bwMode="auto">
          <a:xfrm>
            <a:off x="7653870" y="4131727"/>
            <a:ext cx="962026" cy="498475"/>
            <a:chOff x="5128" y="3241"/>
            <a:chExt cx="606" cy="314"/>
          </a:xfrm>
        </p:grpSpPr>
        <p:sp>
          <p:nvSpPr>
            <p:cNvPr id="55" name="Line 27"/>
            <p:cNvSpPr>
              <a:spLocks noChangeShapeType="1"/>
            </p:cNvSpPr>
            <p:nvPr/>
          </p:nvSpPr>
          <p:spPr bwMode="auto">
            <a:xfrm>
              <a:off x="5128" y="3241"/>
              <a:ext cx="288" cy="28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/>
            </a:p>
          </p:txBody>
        </p:sp>
        <p:sp>
          <p:nvSpPr>
            <p:cNvPr id="56" name="Text Box 28"/>
            <p:cNvSpPr txBox="1">
              <a:spLocks noChangeArrowheads="1"/>
            </p:cNvSpPr>
            <p:nvPr/>
          </p:nvSpPr>
          <p:spPr bwMode="auto">
            <a:xfrm>
              <a:off x="5511" y="3264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de-DE" sz="2400" b="1" dirty="0">
                  <a:solidFill>
                    <a:srgbClr val="FF6600"/>
                  </a:solidFill>
                  <a:sym typeface="Symbol" charset="0"/>
                </a:rPr>
                <a:t></a:t>
              </a:r>
            </a:p>
          </p:txBody>
        </p:sp>
      </p:grp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2419352" y="4945066"/>
            <a:ext cx="5059298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10000"/>
              </a:spcBef>
              <a:buFont typeface="Wingdings" charset="0"/>
              <a:buNone/>
            </a:pPr>
            <a:r>
              <a:rPr lang="de-DE" sz="2000" b="1">
                <a:solidFill>
                  <a:srgbClr val="FF0000"/>
                </a:solidFill>
              </a:rPr>
              <a:t>Nuclear Resonance Fluorescence (NRF)</a:t>
            </a:r>
          </a:p>
          <a:p>
            <a:pPr eaLnBrk="1" hangingPunct="1">
              <a:spcBef>
                <a:spcPct val="10000"/>
              </a:spcBef>
              <a:buFont typeface="Wingdings" charset="0"/>
              <a:buNone/>
            </a:pPr>
            <a:r>
              <a:rPr lang="de-DE" sz="2000" b="1">
                <a:solidFill>
                  <a:srgbClr val="FF6600"/>
                </a:solidFill>
              </a:rPr>
              <a:t>Photoactivation</a:t>
            </a:r>
          </a:p>
          <a:p>
            <a:pPr eaLnBrk="1" hangingPunct="1">
              <a:spcBef>
                <a:spcPct val="10000"/>
              </a:spcBef>
              <a:buFont typeface="Wingdings" charset="0"/>
              <a:buNone/>
            </a:pPr>
            <a:r>
              <a:rPr lang="de-DE" sz="2000" b="1">
                <a:solidFill>
                  <a:srgbClr val="669900"/>
                </a:solidFill>
              </a:rPr>
              <a:t>Photodesintegration</a:t>
            </a:r>
          </a:p>
          <a:p>
            <a:pPr eaLnBrk="1" hangingPunct="1">
              <a:spcBef>
                <a:spcPct val="10000"/>
              </a:spcBef>
              <a:buFont typeface="Wingdings" charset="0"/>
              <a:buNone/>
            </a:pPr>
            <a:r>
              <a:rPr lang="de-DE" sz="2000" b="1">
                <a:solidFill>
                  <a:schemeClr val="accent2"/>
                </a:solidFill>
              </a:rPr>
              <a:t>Photofission</a:t>
            </a:r>
          </a:p>
        </p:txBody>
      </p:sp>
      <p:grpSp>
        <p:nvGrpSpPr>
          <p:cNvPr id="58" name="Group 30"/>
          <p:cNvGrpSpPr>
            <a:grpSpLocks/>
          </p:cNvGrpSpPr>
          <p:nvPr/>
        </p:nvGrpSpPr>
        <p:grpSpPr bwMode="auto">
          <a:xfrm>
            <a:off x="3820052" y="4055528"/>
            <a:ext cx="709613" cy="498475"/>
            <a:chOff x="2481" y="2592"/>
            <a:chExt cx="447" cy="314"/>
          </a:xfrm>
        </p:grpSpPr>
        <p:sp>
          <p:nvSpPr>
            <p:cNvPr id="59" name="Line 31"/>
            <p:cNvSpPr>
              <a:spLocks noChangeShapeType="1"/>
            </p:cNvSpPr>
            <p:nvPr/>
          </p:nvSpPr>
          <p:spPr bwMode="auto">
            <a:xfrm>
              <a:off x="2640" y="2592"/>
              <a:ext cx="288" cy="28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/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2481" y="2615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de-DE" sz="2400" b="1">
                  <a:solidFill>
                    <a:srgbClr val="FF6600"/>
                  </a:solidFill>
                  <a:sym typeface="Symbol" charset="0"/>
                </a:rPr>
                <a:t></a:t>
              </a:r>
            </a:p>
          </p:txBody>
        </p:sp>
      </p:grp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836455" y="2492916"/>
            <a:ext cx="15523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de-DE" sz="2000" b="1" dirty="0">
                <a:solidFill>
                  <a:schemeClr val="accent2"/>
                </a:solidFill>
              </a:rPr>
              <a:t>Absorption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4922383" y="5596971"/>
            <a:ext cx="16381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de-DE" sz="2000" b="1" dirty="0">
                <a:solidFill>
                  <a:srgbClr val="FF6600"/>
                </a:solidFill>
              </a:rPr>
              <a:t>(-</a:t>
            </a:r>
            <a:r>
              <a:rPr lang="de-DE" sz="2000" b="1" dirty="0" err="1">
                <a:solidFill>
                  <a:srgbClr val="FF6600"/>
                </a:solidFill>
              </a:rPr>
              <a:t>activation</a:t>
            </a:r>
            <a:r>
              <a:rPr lang="de-DE" sz="2000" b="1" dirty="0">
                <a:solidFill>
                  <a:srgbClr val="FF6600"/>
                </a:solidFill>
              </a:rPr>
              <a:t>)</a:t>
            </a:r>
          </a:p>
        </p:txBody>
      </p:sp>
      <p:grpSp>
        <p:nvGrpSpPr>
          <p:cNvPr id="63" name="Group 35"/>
          <p:cNvGrpSpPr>
            <a:grpSpLocks/>
          </p:cNvGrpSpPr>
          <p:nvPr/>
        </p:nvGrpSpPr>
        <p:grpSpPr bwMode="auto">
          <a:xfrm>
            <a:off x="3158062" y="2819397"/>
            <a:ext cx="1160463" cy="1219200"/>
            <a:chOff x="2112" y="2352"/>
            <a:chExt cx="731" cy="768"/>
          </a:xfrm>
        </p:grpSpPr>
        <p:sp>
          <p:nvSpPr>
            <p:cNvPr id="64" name="Text Box 36"/>
            <p:cNvSpPr txBox="1">
              <a:spLocks noChangeArrowheads="1"/>
            </p:cNvSpPr>
            <p:nvPr/>
          </p:nvSpPr>
          <p:spPr bwMode="auto">
            <a:xfrm>
              <a:off x="2488" y="2544"/>
              <a:ext cx="35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de-DE" sz="4000" b="1">
                  <a:solidFill>
                    <a:srgbClr val="FF0000"/>
                  </a:solidFill>
                  <a:sym typeface="Symbol" charset="0"/>
                </a:rPr>
                <a:t>´</a:t>
              </a: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2112" y="3120"/>
              <a:ext cx="5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>
              <a:off x="2496" y="2352"/>
              <a:ext cx="0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7" name="Textfeld 1"/>
          <p:cNvSpPr txBox="1">
            <a:spLocks noChangeArrowheads="1"/>
          </p:cNvSpPr>
          <p:nvPr/>
        </p:nvSpPr>
        <p:spPr bwMode="auto">
          <a:xfrm>
            <a:off x="7123637" y="1947334"/>
            <a:ext cx="1159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800000"/>
                </a:solidFill>
              </a:rPr>
              <a:t>~ 8 </a:t>
            </a:r>
            <a:r>
              <a:rPr lang="de-DE" sz="2000" b="1" dirty="0" err="1">
                <a:solidFill>
                  <a:srgbClr val="800000"/>
                </a:solidFill>
              </a:rPr>
              <a:t>MeV</a:t>
            </a:r>
            <a:endParaRPr lang="de-DE" sz="2000" b="1" dirty="0">
              <a:solidFill>
                <a:srgbClr val="800000"/>
              </a:solidFill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1405462" y="4571997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9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1" grpId="0"/>
      <p:bldP spid="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Experiments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 flipV="1">
            <a:off x="6659563" y="6402388"/>
            <a:ext cx="24844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1200" b="1">
              <a:solidFill>
                <a:srgbClr val="00CCFF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endParaRPr lang="en-US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2" name="Oval 10" descr="bay004903"/>
          <p:cNvSpPr>
            <a:spLocks noChangeAspect="1" noChangeArrowheads="1"/>
          </p:cNvSpPr>
          <p:nvPr/>
        </p:nvSpPr>
        <p:spPr bwMode="auto">
          <a:xfrm>
            <a:off x="3790500" y="1080000"/>
            <a:ext cx="1440000" cy="135246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4" name="Oval 12" descr="materiale"/>
          <p:cNvSpPr>
            <a:spLocks noChangeAspect="1" noChangeArrowheads="1"/>
          </p:cNvSpPr>
          <p:nvPr/>
        </p:nvSpPr>
        <p:spPr bwMode="auto">
          <a:xfrm>
            <a:off x="1630500" y="3240000"/>
            <a:ext cx="1440000" cy="135246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5" name="Oval 14" descr="onion-paprika"/>
          <p:cNvSpPr>
            <a:spLocks noChangeAspect="1" noChangeArrowheads="1"/>
          </p:cNvSpPr>
          <p:nvPr/>
        </p:nvSpPr>
        <p:spPr bwMode="auto">
          <a:xfrm>
            <a:off x="5274942" y="1825032"/>
            <a:ext cx="1440000" cy="1352465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7" name="Oval 16"/>
          <p:cNvSpPr>
            <a:spLocks noChangeAspect="1" noChangeArrowheads="1"/>
          </p:cNvSpPr>
          <p:nvPr/>
        </p:nvSpPr>
        <p:spPr bwMode="auto">
          <a:xfrm>
            <a:off x="2346940" y="1825032"/>
            <a:ext cx="1440000" cy="1352465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537010" y="3093749"/>
            <a:ext cx="1981149" cy="1656224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57150">
            <a:solidFill>
              <a:srgbClr val="00009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2584523" y="5162715"/>
            <a:ext cx="3311525" cy="850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Times New Roman" pitchFamily="18" charset="0"/>
              </a:rPr>
              <a:t>PHYSICAL &amp; CHEMICAL TESTS</a:t>
            </a:r>
          </a:p>
          <a:p>
            <a:pPr algn="ctr">
              <a:spcBef>
                <a:spcPct val="50000"/>
              </a:spcBef>
            </a:pPr>
            <a:endParaRPr lang="en-US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4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Oval 12" descr="materiale"/>
          <p:cNvSpPr>
            <a:spLocks noChangeAspect="1" noChangeArrowheads="1"/>
          </p:cNvSpPr>
          <p:nvPr/>
        </p:nvSpPr>
        <p:spPr bwMode="auto">
          <a:xfrm>
            <a:off x="2346940" y="4661150"/>
            <a:ext cx="1440000" cy="135246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57150" algn="ctr">
            <a:solidFill>
              <a:srgbClr val="008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31" name="Oval 12" descr="materiale"/>
          <p:cNvSpPr>
            <a:spLocks noChangeAspect="1" noChangeArrowheads="1"/>
          </p:cNvSpPr>
          <p:nvPr/>
        </p:nvSpPr>
        <p:spPr bwMode="auto">
          <a:xfrm>
            <a:off x="3790500" y="5400000"/>
            <a:ext cx="1440000" cy="135246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57150" algn="ctr">
            <a:solidFill>
              <a:srgbClr val="008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32" name="Oval 12" descr="materiale"/>
          <p:cNvSpPr>
            <a:spLocks noChangeAspect="1" noChangeArrowheads="1"/>
          </p:cNvSpPr>
          <p:nvPr/>
        </p:nvSpPr>
        <p:spPr bwMode="auto">
          <a:xfrm>
            <a:off x="5950500" y="3218027"/>
            <a:ext cx="1440000" cy="135246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57150" algn="ctr">
            <a:solidFill>
              <a:srgbClr val="B56AFF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33" name="Oval 12" descr="materiale"/>
          <p:cNvSpPr>
            <a:spLocks noChangeAspect="1" noChangeArrowheads="1"/>
          </p:cNvSpPr>
          <p:nvPr/>
        </p:nvSpPr>
        <p:spPr bwMode="auto">
          <a:xfrm>
            <a:off x="5274942" y="4749973"/>
            <a:ext cx="1440000" cy="1352465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57150" algn="ctr">
            <a:solidFill>
              <a:srgbClr val="008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o-RO" altLang="en-US" sz="1200" b="1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30500" y="918647"/>
            <a:ext cx="659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NRF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59563" y="1640366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PhF</a:t>
            </a:r>
            <a:endParaRPr lang="en-GB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1225" y="164036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ANT</a:t>
            </a:r>
            <a:endParaRPr lang="en-GB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1250" y="3055334"/>
            <a:ext cx="902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CPWG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11975" y="5130507"/>
            <a:ext cx="1030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IndAppl</a:t>
            </a:r>
            <a:endParaRPr lang="en-GB" b="1" dirty="0" smtClean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20191" y="6234366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Radioisotopes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05321" y="6113427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Positrons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34105" y="456530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GB" b="1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Diagnostics</a:t>
            </a:r>
          </a:p>
        </p:txBody>
      </p:sp>
    </p:spTree>
    <p:extLst>
      <p:ext uri="{BB962C8B-B14F-4D97-AF65-F5344CB8AC3E}">
        <p14:creationId xmlns:p14="http://schemas.microsoft.com/office/powerpoint/2010/main" val="238826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/>
          <p:cNvSpPr>
            <a:spLocks noGrp="1"/>
          </p:cNvSpPr>
          <p:nvPr>
            <p:ph idx="4294967295"/>
          </p:nvPr>
        </p:nvSpPr>
        <p:spPr>
          <a:xfrm>
            <a:off x="0" y="788988"/>
            <a:ext cx="9144000" cy="6069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Nuclear Physics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research with extreme electromagnetic fields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Two major systems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Based on the National Physics                </a:t>
            </a:r>
            <a:r>
              <a:rPr lang="en-US" sz="18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2 x 10 PW High–Power Lasers System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Platform in </a:t>
            </a:r>
            <a:r>
              <a:rPr lang="en-US" sz="1800" b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Magurele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(Bucharest)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b="1" dirty="0" smtClean="0">
              <a:solidFill>
                <a:srgbClr val="000090"/>
              </a:solidFill>
              <a:latin typeface="Helvetica Neue"/>
              <a:cs typeface="Helvetica Neue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                        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                                             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                                                                     </a:t>
            </a:r>
            <a:r>
              <a:rPr lang="en-US" sz="18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High Brilliance Gamma Beam System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Helvetica Neue"/>
                <a:cs typeface="Helvetica Neue"/>
              </a:rPr>
              <a:t> </a:t>
            </a:r>
            <a:endParaRPr lang="en-US" sz="18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942066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Extreme Light Infrastructure – Nuclear 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700" y="-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screen"/>
          <a:srcRect l="21365" r="8573" b="12763"/>
          <a:stretch/>
        </p:blipFill>
        <p:spPr bwMode="auto">
          <a:xfrm>
            <a:off x="155799" y="3220562"/>
            <a:ext cx="3309485" cy="2516726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29154" y="5355256"/>
            <a:ext cx="232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Helvetica Neue"/>
                <a:cs typeface="Helvetica Neue"/>
              </a:rPr>
              <a:t>IFIN–HH @ </a:t>
            </a:r>
            <a:r>
              <a:rPr lang="en-US" dirty="0" err="1" smtClean="0">
                <a:solidFill>
                  <a:srgbClr val="FFFF00"/>
                </a:solidFill>
                <a:latin typeface="Helvetica Neue"/>
                <a:cs typeface="Helvetica Neue"/>
              </a:rPr>
              <a:t>Magurele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1"/>
          <a:stretch/>
        </p:blipFill>
        <p:spPr>
          <a:xfrm>
            <a:off x="4686300" y="5136797"/>
            <a:ext cx="3960000" cy="1323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7407" b="20812"/>
          <a:stretch/>
        </p:blipFill>
        <p:spPr>
          <a:xfrm>
            <a:off x="4495800" y="2565399"/>
            <a:ext cx="3960000" cy="130667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552700" y="3352800"/>
            <a:ext cx="2133600" cy="7747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40000" y="4279900"/>
            <a:ext cx="2133600" cy="1181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51700" y="3847068"/>
            <a:ext cx="1374182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0090"/>
                </a:solidFill>
                <a:latin typeface="Helvetica"/>
                <a:cs typeface="Helvetica"/>
              </a:rPr>
              <a:t>Thales </a:t>
            </a:r>
            <a:r>
              <a:rPr lang="en-US" sz="105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Optronique</a:t>
            </a:r>
            <a:endParaRPr lang="en-US" sz="105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4100" y="6435111"/>
            <a:ext cx="1075159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EuroGammaS</a:t>
            </a:r>
            <a:endParaRPr lang="en-US" sz="105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44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Experiments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54000" y="895688"/>
            <a:ext cx="8648700" cy="4271337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Fundamental Research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Resonance Fluorescence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A.Zilges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C.A.Ur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Astrophysics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,p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M.Gai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O.Tesileanu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Photonuclear Reactions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H.Utsunomiya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F.Camera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D.Filipescu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&amp;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Exotic Nuclei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A.Krasznahorkay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F.Ibrahim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D.L.Balabanski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0" indent="0">
              <a:buFont typeface="Wingdings" pitchFamily="2" charset="2"/>
              <a:buNone/>
            </a:pPr>
            <a:r>
              <a:rPr lang="en-US" sz="1800" b="1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Applications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Imaging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H.Ohgaki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V.Iancu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Material Science with Positrons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C.Hugenschmidt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N.Djourelov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Medical Radioisotopes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D.Niculae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M.Bobeica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0" indent="0">
              <a:buNone/>
            </a:pPr>
            <a:r>
              <a:rPr lang="en-US" sz="1800" b="1" i="1" dirty="0" smtClean="0">
                <a:solidFill>
                  <a:srgbClr val="B56A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R&amp;D Diagnostics Detectors</a:t>
            </a:r>
            <a:endParaRPr lang="en-US" sz="1800" b="1" i="1" dirty="0">
              <a:solidFill>
                <a:srgbClr val="B56A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Beam Delivery and Diagnostics 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H.Weller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C.A.Ur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 descr="Exp-rosari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32" y="4865421"/>
            <a:ext cx="2487780" cy="1904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1821" y="5570228"/>
            <a:ext cx="5108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buNone/>
            </a:pPr>
            <a:r>
              <a:rPr lang="en-US" b="1" i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Broad International Collaboration</a:t>
            </a:r>
          </a:p>
          <a:p>
            <a:pPr marL="0" lvl="1" indent="0" algn="ctr">
              <a:buNone/>
            </a:pPr>
            <a:r>
              <a:rPr lang="en-US" b="1" i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Germany, USA, Japan, Italy, Hungary, France, </a:t>
            </a:r>
          </a:p>
          <a:p>
            <a:pPr marL="0" lvl="1" indent="0" algn="ctr">
              <a:buNone/>
            </a:pPr>
            <a:r>
              <a:rPr lang="en-US" b="1" i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Poland, Vietnam, Switzerland, UK, </a:t>
            </a:r>
            <a:r>
              <a:rPr lang="en-US" b="1" i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Russia, …</a:t>
            </a:r>
            <a:endParaRPr lang="en-US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150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Discovery Frontiers for NRF at ELI–NP 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5" name="Grafik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867" y="1184343"/>
            <a:ext cx="2000868" cy="1504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473" y="2981072"/>
            <a:ext cx="2073619" cy="12705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308" y="4786286"/>
            <a:ext cx="1944216" cy="672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308" y="5756892"/>
            <a:ext cx="1944216" cy="672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/>
          <p:nvPr/>
        </p:nvSpPr>
        <p:spPr>
          <a:xfrm>
            <a:off x="329453" y="1184344"/>
            <a:ext cx="4945697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Availability</a:t>
            </a:r>
            <a:r>
              <a:rPr lang="de-DE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frontier</a:t>
            </a:r>
            <a:endParaRPr lang="de-DE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access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</a:t>
            </a:r>
            <a:r>
              <a:rPr lang="de-DE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rare 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isotopes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</a:t>
            </a:r>
            <a:r>
              <a:rPr lang="en-US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photoresponse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of weakly abundant p–nuclei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and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actinides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2" name="Textfeld 12"/>
          <p:cNvSpPr txBox="1"/>
          <p:nvPr/>
        </p:nvSpPr>
        <p:spPr>
          <a:xfrm>
            <a:off x="329453" y="3109807"/>
            <a:ext cx="386516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Sensitivity</a:t>
            </a:r>
            <a:r>
              <a:rPr lang="de-DE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frontier</a:t>
            </a:r>
            <a:endParaRPr lang="de-DE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weak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channels</a:t>
            </a:r>
            <a:endParaRPr lang="de-DE" dirty="0" smtClean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rotational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2+ states of the nuclear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scissor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modes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feld 13"/>
          <p:cNvSpPr txBox="1"/>
          <p:nvPr/>
        </p:nvSpPr>
        <p:spPr>
          <a:xfrm>
            <a:off x="329453" y="5035269"/>
            <a:ext cx="3151223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Precision </a:t>
            </a:r>
            <a:r>
              <a:rPr lang="de-DE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frontier</a:t>
            </a:r>
            <a:endParaRPr lang="de-DE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high </a:t>
            </a:r>
            <a:r>
              <a:rPr lang="de-DE" dirty="0" err="1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statistics</a:t>
            </a:r>
            <a:r>
              <a:rPr lang="de-DE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de-DE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   G</a:t>
            </a:r>
            <a:r>
              <a:rPr lang="en-US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and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0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measurements</a:t>
            </a:r>
            <a:endParaRPr lang="en-US" baseline="-25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endParaRPr lang="de-DE" dirty="0">
              <a:solidFill>
                <a:srgbClr val="C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092" y="3031872"/>
            <a:ext cx="855251" cy="12705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8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Resonance Fluorescence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637" y="1792191"/>
            <a:ext cx="2520000" cy="229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191" y="1394679"/>
            <a:ext cx="2613600" cy="285833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" name="Rectangle 7"/>
          <p:cNvSpPr/>
          <p:nvPr/>
        </p:nvSpPr>
        <p:spPr>
          <a:xfrm>
            <a:off x="8310255" y="911648"/>
            <a:ext cx="789234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ELI–NP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/ </a:t>
            </a:r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1000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flipH="1">
            <a:off x="7831489" y="1173258"/>
            <a:ext cx="478766" cy="98574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fik 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8" t="21548" r="32272" b="21865"/>
          <a:stretch/>
        </p:blipFill>
        <p:spPr bwMode="auto">
          <a:xfrm>
            <a:off x="7694432" y="1528767"/>
            <a:ext cx="137057" cy="119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56419" y="1420664"/>
            <a:ext cx="16363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</a:t>
            </a:r>
            <a:r>
              <a:rPr lang="de-DE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de-DE" sz="1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</a:t>
            </a:r>
            <a:r>
              <a:rPr lang="de-DE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@ Duke U.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87921" y="4253099"/>
            <a:ext cx="16418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dirty="0" smtClean="0">
                <a:solidFill>
                  <a:srgbClr val="000090"/>
                </a:solidFill>
                <a:latin typeface="Helvetica Neue"/>
                <a:cs typeface="Helvetica Neue"/>
              </a:rPr>
              <a:t>Courtesy of </a:t>
            </a:r>
            <a:r>
              <a:rPr lang="en-US" sz="1050" b="1" i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N.Pietralla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4452009" y="1690341"/>
            <a:ext cx="161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138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Ba (pol 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de-DE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de-DE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‘)</a:t>
            </a:r>
            <a:endParaRPr lang="en-US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97338" y="4919362"/>
            <a:ext cx="3482761" cy="156408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8 x TIGRESS – type Clover detector (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segmented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) with back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–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catcher (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ph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~ 6%)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4 x 3”x3” LaBr</a:t>
            </a:r>
            <a:r>
              <a:rPr lang="en-US" sz="16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3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Ce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) detectors</a:t>
            </a:r>
            <a:endParaRPr lang="en-US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5704" y="4501629"/>
            <a:ext cx="3619606" cy="4411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ELIADE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=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–NP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US" sz="16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rray of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DE</a:t>
            </a:r>
            <a:r>
              <a:rPr lang="en-US" sz="16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tectors</a:t>
            </a:r>
            <a:endParaRPr lang="en-US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20" name="Bild 4" descr="TigressCrystals_t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419" y="4867361"/>
            <a:ext cx="1798165" cy="160338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5704" y="4146034"/>
            <a:ext cx="183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</p:txBody>
      </p:sp>
      <p:pic>
        <p:nvPicPr>
          <p:cNvPr id="30" name="Picture 7"/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72637" y="4784369"/>
            <a:ext cx="2736304" cy="168638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88404" y="937048"/>
            <a:ext cx="4212138" cy="3123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Observables: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Excitation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Energy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E</a:t>
            </a:r>
            <a:r>
              <a:rPr lang="de-DE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Spin </a:t>
            </a:r>
            <a:r>
              <a:rPr lang="de-DE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and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parity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J, </a:t>
            </a:r>
            <a:r>
              <a:rPr lang="de-DE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p</a:t>
            </a:r>
            <a:endParaRPr lang="de-DE" i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Decay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Energies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i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de-DE" i="1" baseline="-25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g</a:t>
            </a:r>
            <a:endParaRPr lang="de-DE" i="1" baseline="-25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Partial 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Widths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l-GR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Γ</a:t>
            </a:r>
            <a:r>
              <a:rPr lang="de-DE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l-GR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Γ</a:t>
            </a:r>
            <a:r>
              <a:rPr lang="de-DE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Multipole Mixing 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d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Decay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Strengths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B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pl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Level Width </a:t>
            </a:r>
            <a:r>
              <a:rPr lang="el-GR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Γ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(eV)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Lifetime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0"/>
              </a:rPr>
              <a:t>t 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ps</a:t>
            </a:r>
            <a:r>
              <a:rPr lang="de-DE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– </a:t>
            </a:r>
            <a:r>
              <a:rPr lang="de-DE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as</a:t>
            </a:r>
            <a:r>
              <a:rPr lang="de-DE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86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ELIADE Array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103313"/>
            <a:ext cx="4320000" cy="35082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41027" y="1103313"/>
            <a:ext cx="4339650" cy="4016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Background radiation in the detectors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Compton scattering of the beam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511 </a:t>
            </a:r>
            <a:r>
              <a:rPr lang="en-US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keV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from positrons annihilation </a:t>
            </a:r>
            <a:endParaRPr lang="en-GB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424" y="5264739"/>
            <a:ext cx="6673622" cy="1357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Segmented Clover detectors + digital DAQ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Reduce the 511 </a:t>
            </a:r>
            <a:r>
              <a:rPr lang="en-GB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keV</a:t>
            </a: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background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Distinguish events from different pulses of gamma beam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GB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Eliminate pile-up events</a:t>
            </a:r>
            <a:endParaRPr lang="en-GB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3" name="Picture 2" descr="Comp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64" y="1886953"/>
            <a:ext cx="4517136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9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ELIADE Array in E2 Experimental Area 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 descr="Sistem de Azot Lich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737"/>
            <a:ext cx="9144000" cy="51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9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Above n Threshold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58" y="3726279"/>
            <a:ext cx="3176622" cy="301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6060" y="939800"/>
            <a:ext cx="6265540" cy="59759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 of GDR and PDR decay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 of spin–flip M1 resonances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cross section measurements, 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e.g.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p–process related measurements: 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138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La(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l-GR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137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 reaction</a:t>
            </a:r>
          </a:p>
          <a:p>
            <a:pPr lvl="1">
              <a:buFont typeface="Wingdings" charset="2"/>
              <a:buChar char="§"/>
            </a:pP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181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Ta(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n)</a:t>
            </a:r>
            <a:r>
              <a:rPr lang="en-US" sz="1800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180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reaction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180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179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Ta 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reaction</a:t>
            </a: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sz="1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He neutron counter array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LaBr</a:t>
            </a:r>
            <a:r>
              <a:rPr lang="en-US" sz="18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Ce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 / CeBr</a:t>
            </a:r>
            <a:r>
              <a:rPr lang="en-US" sz="18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array – gamma rays 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NE213 liquid scintillator array – neutrons </a:t>
            </a:r>
          </a:p>
          <a:p>
            <a:endParaRPr lang="bg-BG" sz="18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798" y="1167284"/>
            <a:ext cx="2104676" cy="17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9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Astrophysics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1636" y="1130300"/>
            <a:ext cx="7867345" cy="5448300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Molecular states and symmetries in light nuclei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16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O(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 reaction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24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Mg(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20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 reaction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22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19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21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17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</a:t>
            </a: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sz="1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Large–area Si DSSD array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eTPC</a:t>
            </a:r>
            <a:endParaRPr lang="en-US" sz="18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bg-BG" sz="1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878856"/>
            <a:ext cx="3328382" cy="112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22" y="3573140"/>
            <a:ext cx="2533050" cy="25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82" y="3703315"/>
            <a:ext cx="1469474" cy="8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56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Astrophysics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1636" y="1130300"/>
            <a:ext cx="7867345" cy="5448300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Molecular states and symmetries in light nuclei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16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O(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 reaction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24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Mg(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20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 reaction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22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19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18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21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Ne(</a:t>
            </a:r>
            <a:r>
              <a:rPr lang="el-GR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17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 reaction</a:t>
            </a: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  <a:r>
              <a:rPr lang="en-US" sz="1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Large–area Si DSSD array</a:t>
            </a:r>
          </a:p>
          <a:p>
            <a:pPr>
              <a:buClrTx/>
              <a:buSzPct val="100000"/>
              <a:buFont typeface="Wingdings" charset="2"/>
              <a:buChar char="§"/>
            </a:pPr>
            <a:r>
              <a:rPr lang="en-US" sz="18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eTPC</a:t>
            </a:r>
            <a:endParaRPr lang="en-US" sz="18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en-US" sz="18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bg-BG" sz="1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878856"/>
            <a:ext cx="3328382" cy="112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781" y="4761438"/>
            <a:ext cx="1287808" cy="147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22" y="3573140"/>
            <a:ext cx="2533050" cy="25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82" y="3703315"/>
            <a:ext cx="1469474" cy="8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4019" y="3861048"/>
            <a:ext cx="8540469" cy="193899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</a:t>
            </a:r>
            <a:r>
              <a:rPr lang="en-US" sz="2400" u="sng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Day One experiment: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The </a:t>
            </a:r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Li cosmological problem</a:t>
            </a:r>
          </a:p>
          <a:p>
            <a:endParaRPr lang="en-US" sz="2400" dirty="0" smtClean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   ELI-NP will be the ideal cite to study the </a:t>
            </a:r>
          </a:p>
          <a:p>
            <a:r>
              <a:rPr lang="en-US" sz="2400" baseline="30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</a:t>
            </a:r>
            <a:r>
              <a:rPr lang="en-US" sz="2400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  	                         </a:t>
            </a:r>
            <a:r>
              <a:rPr lang="en-US" sz="2400" b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Li(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γ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α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r>
              <a:rPr lang="en-US" sz="2400" b="1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reaction</a:t>
            </a:r>
            <a:endParaRPr lang="bg-BG" sz="24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76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293936" y="978274"/>
            <a:ext cx="5738564" cy="5155825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Studies in the 2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nd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3</a:t>
            </a:r>
            <a:r>
              <a:rPr lang="en-US" sz="18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rd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minimum of the fission barrier: transmission resonances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Rare fission modes: ternary fission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Structure of neutron–rich nuclei: the rare–earth neutron–rich deformed region</a:t>
            </a:r>
          </a:p>
          <a:p>
            <a:pPr marL="0" indent="0">
              <a:buClr>
                <a:srgbClr val="000090"/>
              </a:buClr>
              <a:buSzPct val="100000"/>
              <a:buNone/>
            </a:pPr>
            <a:endParaRPr lang="en-US" sz="18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buClr>
                <a:srgbClr val="000090"/>
              </a:buClr>
              <a:buSzPct val="100000"/>
              <a:buNone/>
            </a:pPr>
            <a:endParaRPr lang="en-US" sz="18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spcBef>
                <a:spcPts val="800"/>
              </a:spcBef>
              <a:buClr>
                <a:srgbClr val="000090"/>
              </a:buClr>
              <a:buSzPct val="100000"/>
              <a:buNone/>
            </a:pPr>
            <a:r>
              <a:rPr lang="en-US" sz="1800" u="sng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Instrumentation: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System of multi–target Frisch–gridded twin ionization chambers and DSSD detectors</a:t>
            </a:r>
          </a:p>
          <a:p>
            <a:pPr>
              <a:buClr>
                <a:srgbClr val="000090"/>
              </a:buClr>
              <a:buSzPct val="100000"/>
              <a:buFont typeface="Wingdings" charset="2"/>
              <a:buChar char="Ø"/>
            </a:pP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Array of 12 x THGEM detectors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12" y="1449565"/>
            <a:ext cx="3159743" cy="23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00" y="3934777"/>
            <a:ext cx="2880000" cy="2472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400" y="5213150"/>
            <a:ext cx="1440000" cy="15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0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Exotic Nuclei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8227"/>
            <a:ext cx="6120000" cy="7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5542" y="927970"/>
            <a:ext cx="204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ALTO, ARIEL, etc.</a:t>
            </a:r>
            <a:endParaRPr lang="bg-BG" dirty="0">
              <a:latin typeface="Helvetica"/>
              <a:cs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075708"/>
            <a:ext cx="43200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311401" y="3544793"/>
            <a:ext cx="475323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 cross section for </a:t>
            </a:r>
            <a:r>
              <a:rPr lang="bg-BG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238</a:t>
            </a:r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		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Caldwell </a:t>
            </a:r>
            <a:r>
              <a:rPr lang="bg-BG" sz="1050" b="1" i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al., Phys. Rev. C 21 (1980) 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1215</a:t>
            </a:r>
            <a:endParaRPr lang="bg-BG" sz="1050" b="1" i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676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Implementation Timeline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276600" y="1244333"/>
            <a:ext cx="5708482" cy="4919132"/>
            <a:chOff x="3276600" y="1697568"/>
            <a:chExt cx="5708482" cy="4919132"/>
          </a:xfrm>
        </p:grpSpPr>
        <p:grpSp>
          <p:nvGrpSpPr>
            <p:cNvPr id="88" name="Group 87"/>
            <p:cNvGrpSpPr/>
            <p:nvPr/>
          </p:nvGrpSpPr>
          <p:grpSpPr>
            <a:xfrm>
              <a:off x="3276600" y="1697568"/>
              <a:ext cx="5708482" cy="4919132"/>
              <a:chOff x="3276600" y="1697568"/>
              <a:chExt cx="5708482" cy="4919132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3276600" y="2034312"/>
                <a:ext cx="5678560" cy="4582388"/>
              </a:xfrm>
              <a:prstGeom prst="rect">
                <a:avLst/>
              </a:prstGeom>
              <a:blipFill rotWithShape="1">
                <a:blip r:embed="rId3">
                  <a:alphaModFix amt="49000"/>
                </a:blip>
                <a:stretch>
                  <a:fillRect/>
                </a:stretch>
              </a:blip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337382" y="1697568"/>
                <a:ext cx="5647700" cy="3385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2010   2011  2012   2013   2014   2015   2016   2017    2018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3957617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553321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157352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769712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6391847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28599" y="2073418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670625" y="2055146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8305625" y="2042446"/>
              <a:ext cx="0" cy="45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58969" y="3860852"/>
            <a:ext cx="8896179" cy="383708"/>
            <a:chOff x="58969" y="4314087"/>
            <a:chExt cx="8896179" cy="3837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1" name="Straight Arrow Connector 120"/>
            <p:cNvCxnSpPr/>
            <p:nvPr/>
          </p:nvCxnSpPr>
          <p:spPr>
            <a:xfrm>
              <a:off x="5334680" y="4500603"/>
              <a:ext cx="2742520" cy="0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58969" y="4314087"/>
              <a:ext cx="2632066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Laser System – installation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35148" y="4697795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41959" y="4819636"/>
            <a:ext cx="8913177" cy="411315"/>
            <a:chOff x="41959" y="5272871"/>
            <a:chExt cx="8913177" cy="411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6" name="Straight Arrow Connector 125"/>
            <p:cNvCxnSpPr/>
            <p:nvPr/>
          </p:nvCxnSpPr>
          <p:spPr>
            <a:xfrm>
              <a:off x="5854778" y="5429634"/>
              <a:ext cx="3083460" cy="0"/>
            </a:xfrm>
            <a:prstGeom prst="straightConnector1">
              <a:avLst/>
            </a:prstGeom>
            <a:ln w="28575">
              <a:solidFill>
                <a:srgbClr val="CCFFCC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41959" y="5272871"/>
              <a:ext cx="2700801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CCFFCC"/>
                  </a:solidFill>
                  <a:latin typeface="Helvetica Neue"/>
                  <a:cs typeface="Helvetica Neue"/>
                </a:rPr>
                <a:t>Gamma Beam – installation</a:t>
              </a: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135136" y="5684186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43785" y="1624613"/>
            <a:ext cx="8911375" cy="3102559"/>
            <a:chOff x="43785" y="2077848"/>
            <a:chExt cx="8911375" cy="31025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0" name="Rectangle 129"/>
            <p:cNvSpPr/>
            <p:nvPr/>
          </p:nvSpPr>
          <p:spPr>
            <a:xfrm>
              <a:off x="48892" y="2077848"/>
              <a:ext cx="1982058" cy="338554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r>
                <a:rPr lang="en-US" sz="1600" dirty="0" smtClean="0">
                  <a:latin typeface="Helvetica Neue"/>
                  <a:cs typeface="Helvetica Neue"/>
                </a:rPr>
                <a:t>ELI–NP </a:t>
              </a:r>
              <a:r>
                <a:rPr lang="en-US" sz="1600" dirty="0">
                  <a:latin typeface="Helvetica Neue"/>
                  <a:cs typeface="Helvetica Neue"/>
                </a:rPr>
                <a:t>White Book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7773" y="2407500"/>
              <a:ext cx="214989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Neue"/>
                  <a:cs typeface="Helvetica Neue"/>
                </a:rPr>
                <a:t>Feasibility </a:t>
              </a:r>
              <a:r>
                <a:rPr lang="en-US" sz="1600" dirty="0" smtClean="0">
                  <a:latin typeface="Helvetica Neue"/>
                  <a:cs typeface="Helvetica Neue"/>
                </a:rPr>
                <a:t>Study </a:t>
              </a:r>
            </a:p>
            <a:p>
              <a:r>
                <a:rPr lang="en-US" sz="1600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</a:rPr>
                <a:t>Cost estimate 293M</a:t>
              </a:r>
              <a:r>
                <a:rPr lang="en-US" sz="1600" dirty="0" smtClean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</a:rPr>
                <a:t>€</a:t>
              </a:r>
              <a:endParaRPr lang="en-US" sz="12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9943" y="2995900"/>
              <a:ext cx="29131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Neue"/>
                  <a:cs typeface="Helvetica Neue"/>
                </a:rPr>
                <a:t>Preparation of the Application</a:t>
              </a: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489945" y="2366533"/>
              <a:ext cx="2188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>
              <a:off x="3665734" y="2806205"/>
              <a:ext cx="176287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>
              <a:off x="3665734" y="3146316"/>
              <a:ext cx="88758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4595175" y="3603508"/>
              <a:ext cx="386710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5644535" y="4963643"/>
              <a:ext cx="21024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5113566" y="3993561"/>
              <a:ext cx="21024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/>
            <p:cNvSpPr/>
            <p:nvPr/>
          </p:nvSpPr>
          <p:spPr>
            <a:xfrm>
              <a:off x="43785" y="3425350"/>
              <a:ext cx="29448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E.C. </a:t>
              </a:r>
              <a:r>
                <a:rPr lang="en-US" sz="1600" dirty="0" err="1">
                  <a:latin typeface="Helvetica"/>
                  <a:cs typeface="Helvetica"/>
                </a:rPr>
                <a:t>Eval</a:t>
              </a:r>
              <a:r>
                <a:rPr lang="en-US" sz="1600" dirty="0">
                  <a:latin typeface="Helvetica"/>
                  <a:cs typeface="Helvetica"/>
                </a:rPr>
                <a:t>. &amp; Funding Approval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8969" y="4776537"/>
              <a:ext cx="27391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"/>
                  <a:cs typeface="Helvetica Neue"/>
                </a:rPr>
                <a:t>Procurement </a:t>
              </a:r>
              <a:r>
                <a:rPr lang="en-US" sz="1600" dirty="0">
                  <a:latin typeface="Helvetica Neue"/>
                  <a:cs typeface="Helvetica Neue"/>
                </a:rPr>
                <a:t>Gamma </a:t>
              </a:r>
              <a:r>
                <a:rPr lang="en-US" sz="1600" dirty="0" smtClean="0">
                  <a:latin typeface="Helvetica Neue"/>
                  <a:cs typeface="Helvetica Neue"/>
                </a:rPr>
                <a:t>Beam</a:t>
              </a:r>
              <a:endParaRPr lang="en-US" sz="1600" dirty="0">
                <a:latin typeface="Helvetica Neue"/>
                <a:cs typeface="Helvetica Neue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118238" y="2483699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26699" y="2915510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26699" y="3347328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35160" y="3796072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135154" y="4249050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35142" y="5180407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58969" y="3867018"/>
              <a:ext cx="26704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Helvetica Neue"/>
                  <a:cs typeface="Helvetica Neue"/>
                </a:rPr>
                <a:t>Procurement Laser System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58969" y="5313902"/>
            <a:ext cx="8896167" cy="383130"/>
            <a:chOff x="58969" y="5767137"/>
            <a:chExt cx="8896167" cy="3831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9" name="Straight Arrow Connector 148"/>
            <p:cNvCxnSpPr/>
            <p:nvPr/>
          </p:nvCxnSpPr>
          <p:spPr>
            <a:xfrm>
              <a:off x="5334680" y="5941696"/>
              <a:ext cx="3603558" cy="0"/>
            </a:xfrm>
            <a:prstGeom prst="straightConnector1">
              <a:avLst/>
            </a:prstGeom>
            <a:ln w="28575">
              <a:solidFill>
                <a:srgbClr val="3366FF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49"/>
            <p:cNvSpPr/>
            <p:nvPr/>
          </p:nvSpPr>
          <p:spPr>
            <a:xfrm>
              <a:off x="58969" y="5767137"/>
              <a:ext cx="24190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Helvetica Neue"/>
                  <a:cs typeface="Helvetica Neue"/>
                </a:rPr>
                <a:t>Experimental </a:t>
              </a:r>
              <a:r>
                <a:rPr lang="en-US" sz="1600" dirty="0" smtClean="0">
                  <a:solidFill>
                    <a:srgbClr val="0000FF"/>
                  </a:solidFill>
                  <a:latin typeface="Helvetica Neue"/>
                  <a:cs typeface="Helvetica Neue"/>
                </a:rPr>
                <a:t>Areas TDR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51" name="Straight Connector 150"/>
            <p:cNvCxnSpPr/>
            <p:nvPr/>
          </p:nvCxnSpPr>
          <p:spPr>
            <a:xfrm>
              <a:off x="135136" y="6150267"/>
              <a:ext cx="8820000" cy="0"/>
            </a:xfrm>
            <a:prstGeom prst="line">
              <a:avLst/>
            </a:prstGeom>
            <a:ln w="9525" cmpd="sng"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69185" y="5751047"/>
            <a:ext cx="8885975" cy="338554"/>
            <a:chOff x="69185" y="6204282"/>
            <a:chExt cx="8885975" cy="3385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" name="Rectangle 152"/>
            <p:cNvSpPr/>
            <p:nvPr/>
          </p:nvSpPr>
          <p:spPr>
            <a:xfrm>
              <a:off x="69185" y="6204282"/>
              <a:ext cx="1302081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Helvetica Neue"/>
                  <a:cs typeface="Helvetica Neue"/>
                </a:rPr>
                <a:t>Recruitment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>
              <a:off x="4976828" y="6373496"/>
              <a:ext cx="3978332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/>
          <p:cNvCxnSpPr/>
          <p:nvPr/>
        </p:nvCxnSpPr>
        <p:spPr>
          <a:xfrm>
            <a:off x="6697576" y="815476"/>
            <a:ext cx="0" cy="5090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6697576" y="6205017"/>
            <a:ext cx="0" cy="5192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Exotic Nuclei</a:t>
            </a: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8227"/>
            <a:ext cx="6120000" cy="7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05095"/>
            <a:ext cx="6120000" cy="78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5542" y="927970"/>
            <a:ext cx="204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ALTO, ARIEL, etc.</a:t>
            </a:r>
            <a:endParaRPr lang="bg-BG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6330" y="2235763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ELI-NP</a:t>
            </a:r>
            <a:endParaRPr lang="bg-BG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401" y="2719338"/>
            <a:ext cx="800099" cy="6001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90"/>
                </a:solidFill>
              </a:rPr>
              <a:t>Inverse Compton Scattering</a:t>
            </a:r>
            <a:endParaRPr lang="en-US" sz="1100" b="1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075708"/>
            <a:ext cx="43200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311401" y="3544793"/>
            <a:ext cx="475323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 cross section for </a:t>
            </a:r>
            <a:r>
              <a:rPr lang="bg-BG" baseline="30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238</a:t>
            </a:r>
            <a:r>
              <a:rPr lang="bg-B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 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				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Caldwell </a:t>
            </a:r>
            <a:r>
              <a:rPr lang="bg-BG" sz="1050" b="1" i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et al., Phys. Rev. C 21 (1980) </a:t>
            </a:r>
            <a:r>
              <a:rPr lang="bg-BG" sz="105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1215</a:t>
            </a:r>
            <a:endParaRPr lang="bg-BG" sz="1050" b="1" i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3" name="Immagine 8" descr="spectrum_in_theta.png"/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36" t="17238" r="10813" b="11759"/>
          <a:stretch/>
        </p:blipFill>
        <p:spPr bwMode="auto">
          <a:xfrm>
            <a:off x="3517900" y="4203700"/>
            <a:ext cx="255114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7548" y="54991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5 x 10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10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photons/s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341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Industrial Applications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8600" y="1735476"/>
            <a:ext cx="4114800" cy="23083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Active interrogation – Nuclear  resonance fluorescence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Nuclear waste management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Cargo screening/Material identification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Origin of objects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Metal count in food and in plants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Density screening in ill tissue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0" y="1741944"/>
            <a:ext cx="4343401" cy="23083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resolution imaging – Radiography  and </a:t>
            </a:r>
            <a:r>
              <a:rPr lang="en-US" b="1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omography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Test quality of industrial objects (engines faults, steel quality)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Test strength of </a:t>
            </a:r>
            <a:r>
              <a:rPr lang="en-US" b="1" dirty="0" err="1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sinterization</a:t>
            </a:r>
            <a:r>
              <a:rPr lang="en-US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welding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Phase distribution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Diffusion</a:t>
            </a:r>
            <a:endParaRPr lang="en-US" b="1" dirty="0">
              <a:solidFill>
                <a:srgbClr val="3366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49665" y="5636280"/>
            <a:ext cx="4057521" cy="369332"/>
          </a:xfrm>
          <a:prstGeom prst="rect">
            <a:avLst/>
          </a:prstGeom>
          <a:ln>
            <a:solidFill>
              <a:srgbClr val="3CFF5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NRF + CT: Elemental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/isotopic maps </a:t>
            </a:r>
            <a:endParaRPr lang="en-US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2" name="Right Brace 41"/>
          <p:cNvSpPr/>
          <p:nvPr/>
        </p:nvSpPr>
        <p:spPr>
          <a:xfrm rot="5400000">
            <a:off x="4090042" y="3608085"/>
            <a:ext cx="963915" cy="2792715"/>
          </a:xfrm>
          <a:prstGeom prst="rightBrace">
            <a:avLst/>
          </a:prstGeom>
          <a:ln>
            <a:solidFill>
              <a:srgbClr val="3CFF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83542" y="1000780"/>
            <a:ext cx="321174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Non–destructive Inspection</a:t>
            </a:r>
            <a:endParaRPr lang="en-US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1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140200"/>
            <a:ext cx="2561650" cy="14724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87143" y="4360520"/>
            <a:ext cx="2628258" cy="868764"/>
            <a:chOff x="534908" y="1787102"/>
            <a:chExt cx="4419600" cy="1198469"/>
          </a:xfrm>
        </p:grpSpPr>
        <p:grpSp>
          <p:nvGrpSpPr>
            <p:cNvPr id="13" name="Group 53"/>
            <p:cNvGrpSpPr/>
            <p:nvPr/>
          </p:nvGrpSpPr>
          <p:grpSpPr>
            <a:xfrm>
              <a:off x="534908" y="1787102"/>
              <a:ext cx="4419600" cy="1198469"/>
              <a:chOff x="0" y="2605177"/>
              <a:chExt cx="8635044" cy="340743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0" y="4295955"/>
                <a:ext cx="7962181" cy="158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21"/>
              <p:cNvGrpSpPr/>
              <p:nvPr/>
            </p:nvGrpSpPr>
            <p:grpSpPr>
              <a:xfrm>
                <a:off x="2388079" y="3186173"/>
                <a:ext cx="405441" cy="2222740"/>
                <a:chOff x="2388079" y="3183147"/>
                <a:chExt cx="405441" cy="222274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388079" y="3183147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388079" y="4991819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Flowchart: Direct Access Storage 22"/>
              <p:cNvSpPr/>
              <p:nvPr/>
            </p:nvSpPr>
            <p:spPr>
              <a:xfrm>
                <a:off x="3312553" y="3516702"/>
                <a:ext cx="2697192" cy="1558506"/>
              </a:xfrm>
              <a:prstGeom prst="flowChartMagneticDrum">
                <a:avLst/>
              </a:prstGeom>
              <a:solidFill>
                <a:schemeClr val="bg2">
                  <a:lumMod val="50000"/>
                  <a:alpha val="59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23"/>
              <p:cNvGrpSpPr/>
              <p:nvPr/>
            </p:nvGrpSpPr>
            <p:grpSpPr>
              <a:xfrm>
                <a:off x="6820619" y="3626099"/>
                <a:ext cx="405441" cy="1380101"/>
                <a:chOff x="2388079" y="3623073"/>
                <a:chExt cx="405441" cy="1380101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2388079" y="3623073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2388079" y="4589106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lowchart: Direct Access Storage 26"/>
              <p:cNvSpPr/>
              <p:nvPr/>
            </p:nvSpPr>
            <p:spPr>
              <a:xfrm>
                <a:off x="7692698" y="3919403"/>
                <a:ext cx="942346" cy="730241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207034" y="2898475"/>
                <a:ext cx="2181045" cy="13974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07034" y="4297543"/>
                <a:ext cx="2104845" cy="134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07034" y="2605177"/>
                <a:ext cx="6452558" cy="169077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07034" y="4297543"/>
                <a:ext cx="6604958" cy="171506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>
                <a:off x="1554261" y="4306087"/>
                <a:ext cx="885508" cy="258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07034" y="4040167"/>
                <a:ext cx="7537420" cy="25737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07034" y="4297543"/>
                <a:ext cx="7537420" cy="29458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正方形/長方形 10"/>
            <p:cNvSpPr/>
            <p:nvPr/>
          </p:nvSpPr>
          <p:spPr>
            <a:xfrm>
              <a:off x="1714869" y="2197119"/>
              <a:ext cx="424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2θ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201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Summary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293" y="957095"/>
            <a:ext cx="8802004" cy="390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 new research facility is being under construction at Bucharest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beyond state–of–the–art systems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HPLS and GBS</a:t>
            </a:r>
            <a:endParaRPr lang="en-US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</a:t>
            </a:r>
            <a:r>
              <a:rPr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any new research opportunities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b="1" u="sng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</a:t>
            </a:r>
            <a:r>
              <a:rPr lang="en-US" b="1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uclear physics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Laser Driven Nuclear Physics, QED, combined laser–gamma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NRF, </a:t>
            </a:r>
            <a:r>
              <a:rPr lang="en-US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photofission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,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</a:t>
            </a:r>
            <a:r>
              <a:rPr lang="en-US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otodissociation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b="1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applications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materials in extreme environments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non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–destructive inspection </a:t>
            </a:r>
          </a:p>
          <a:p>
            <a:pPr marL="1657350" lvl="3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tomography and radiography with high energy gamma rays</a:t>
            </a:r>
          </a:p>
          <a:p>
            <a:pPr marL="1657350" lvl="3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active interrogation with NRF</a:t>
            </a:r>
          </a:p>
        </p:txBody>
      </p:sp>
      <p:pic>
        <p:nvPicPr>
          <p:cNvPr id="11" name="Picture 10" descr="C:\2013\ELI-NP_2013full\Poze_santierELI-NP\June 14, 2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5334000"/>
            <a:ext cx="2741612" cy="149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Io\Desktop\Forums@ELI-NP\ArtMW_dec2013\DSC_1585-resize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332414"/>
            <a:ext cx="2994211" cy="150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1" y="5328577"/>
            <a:ext cx="2656290" cy="15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4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7" y="5480049"/>
            <a:ext cx="8819999" cy="128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6" y="175630"/>
            <a:ext cx="8820000" cy="117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7" y="2990973"/>
            <a:ext cx="8819999" cy="102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01-Eli1.jpg"/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2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Industrial Applications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711700" y="2638229"/>
            <a:ext cx="4295088" cy="2187771"/>
            <a:chOff x="715816" y="1823950"/>
            <a:chExt cx="4151980" cy="2331365"/>
          </a:xfrm>
        </p:grpSpPr>
        <p:pic>
          <p:nvPicPr>
            <p:cNvPr id="40" name="Picture 39" descr="Eliade_white.eps.eps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27923" y="1823950"/>
              <a:ext cx="2439873" cy="2331365"/>
            </a:xfrm>
            <a:prstGeom prst="rect">
              <a:avLst/>
            </a:prstGeom>
          </p:spPr>
        </p:pic>
        <p:sp>
          <p:nvSpPr>
            <p:cNvPr id="41" name="Flowchart: Direct Access Storage 12"/>
            <p:cNvSpPr/>
            <p:nvPr/>
          </p:nvSpPr>
          <p:spPr>
            <a:xfrm>
              <a:off x="3560976" y="2940936"/>
              <a:ext cx="239248" cy="223106"/>
            </a:xfrm>
            <a:prstGeom prst="flowChartMagneticDrum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endCxn id="41" idx="0"/>
            </p:cNvCxnSpPr>
            <p:nvPr/>
          </p:nvCxnSpPr>
          <p:spPr>
            <a:xfrm rot="5400000">
              <a:off x="3361133" y="2501845"/>
              <a:ext cx="758558" cy="119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680600" y="1876999"/>
              <a:ext cx="973293" cy="393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Object</a:t>
              </a:r>
              <a:endPara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4" name="Group 67"/>
            <p:cNvGrpSpPr/>
            <p:nvPr/>
          </p:nvGrpSpPr>
          <p:grpSpPr>
            <a:xfrm>
              <a:off x="1565287" y="2719097"/>
              <a:ext cx="294442" cy="755845"/>
              <a:chOff x="6954109" y="2581275"/>
              <a:chExt cx="504065" cy="112942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954109" y="2581275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346163" y="2581275"/>
                <a:ext cx="112011" cy="48286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954109" y="3227834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346154" y="3223271"/>
                <a:ext cx="112011" cy="48742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 flipV="1">
              <a:off x="942055" y="3066282"/>
              <a:ext cx="3129613" cy="326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88706" y="3098942"/>
              <a:ext cx="597344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15816" y="2356161"/>
              <a:ext cx="805281" cy="55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ELI-NP</a:t>
              </a:r>
            </a:p>
            <a:p>
              <a:r>
                <a:rPr lang="el-GR" sz="14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γ</a:t>
              </a:r>
              <a:r>
                <a:rPr lang="en-US" sz="14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beam</a:t>
              </a:r>
              <a:endParaRPr lang="en-US" sz="1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70923" y="4953000"/>
            <a:ext cx="79110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Two experimental methods will be carried out: 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Scattering NRF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–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Standard  Method in Nuclear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hysics Study</a:t>
            </a:r>
            <a:endParaRPr lang="en-US" sz="24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elf-absorption/Transmission  NRF 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(proposed by </a:t>
            </a:r>
            <a:r>
              <a:rPr lang="en-US" sz="2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Bertozzi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2005)</a:t>
            </a:r>
          </a:p>
          <a:p>
            <a:pPr lvl="2"/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ain interest in SNM control management 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990600" y="2427484"/>
            <a:ext cx="8016187" cy="2440275"/>
            <a:chOff x="606650" y="2260710"/>
            <a:chExt cx="8130571" cy="2543435"/>
          </a:xfrm>
        </p:grpSpPr>
        <p:grpSp>
          <p:nvGrpSpPr>
            <p:cNvPr id="54" name="Group 53"/>
            <p:cNvGrpSpPr/>
            <p:nvPr/>
          </p:nvGrpSpPr>
          <p:grpSpPr>
            <a:xfrm>
              <a:off x="5012434" y="2260710"/>
              <a:ext cx="3724787" cy="2543435"/>
              <a:chOff x="3124200" y="2219166"/>
              <a:chExt cx="3724787" cy="254343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124200" y="2431236"/>
                <a:ext cx="2547027" cy="2331365"/>
                <a:chOff x="3124200" y="2431236"/>
                <a:chExt cx="2547027" cy="2331365"/>
              </a:xfrm>
            </p:grpSpPr>
            <p:pic>
              <p:nvPicPr>
                <p:cNvPr id="72" name="Picture 71" descr="Eliade_white.eps.eps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24200" y="2431236"/>
                  <a:ext cx="2547027" cy="2331365"/>
                </a:xfrm>
                <a:prstGeom prst="rect">
                  <a:avLst/>
                </a:prstGeom>
              </p:spPr>
            </p:pic>
            <p:sp>
              <p:nvSpPr>
                <p:cNvPr id="73" name="Flowchart: Direct Access Storage 15"/>
                <p:cNvSpPr/>
                <p:nvPr/>
              </p:nvSpPr>
              <p:spPr>
                <a:xfrm>
                  <a:off x="4360208" y="3533797"/>
                  <a:ext cx="61203" cy="223106"/>
                </a:xfrm>
                <a:prstGeom prst="flowChartMagneticDrum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4" name="Straight Arrow Connector 73"/>
                <p:cNvCxnSpPr/>
                <p:nvPr/>
              </p:nvCxnSpPr>
              <p:spPr>
                <a:xfrm rot="5400000">
                  <a:off x="4115854" y="3050195"/>
                  <a:ext cx="758558" cy="20864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4599456" y="2219166"/>
                <a:ext cx="2249531" cy="38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Witness foil (sample)</a:t>
                </a:r>
                <a:endParaRPr lang="en-US" dirty="0">
                  <a:solidFill>
                    <a:srgbClr val="FF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796412" y="2647506"/>
              <a:ext cx="755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Object</a:t>
              </a:r>
              <a:endParaRPr lang="en-US" sz="1600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66697" y="3712773"/>
              <a:ext cx="457200" cy="63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06650" y="2861289"/>
              <a:ext cx="8052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ELI-NP</a:t>
              </a:r>
            </a:p>
            <a:p>
              <a:r>
                <a:rPr lang="el-GR" sz="1600" dirty="0" smtClean="0"/>
                <a:t>γ</a:t>
              </a:r>
              <a:r>
                <a:rPr lang="en-US" sz="1600" dirty="0" smtClean="0"/>
                <a:t> beam</a:t>
              </a:r>
              <a:endParaRPr lang="en-US" sz="1600" dirty="0"/>
            </a:p>
          </p:txBody>
        </p:sp>
        <p:pic>
          <p:nvPicPr>
            <p:cNvPr id="58" name="Picture 57" descr="nrf_barrel.jpg"/>
            <p:cNvPicPr>
              <a:picLocks noChangeAspect="1"/>
            </p:cNvPicPr>
            <p:nvPr/>
          </p:nvPicPr>
          <p:blipFill>
            <a:blip r:embed="rId4" cstate="print"/>
            <a:srcRect l="57087" t="22076" r="18501" b="33499"/>
            <a:stretch>
              <a:fillRect/>
            </a:stretch>
          </p:blipFill>
          <p:spPr>
            <a:xfrm>
              <a:off x="2623876" y="2999940"/>
              <a:ext cx="1097244" cy="1419291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1009291" y="3709586"/>
              <a:ext cx="5219501" cy="637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40"/>
            <p:cNvGrpSpPr/>
            <p:nvPr/>
          </p:nvGrpSpPr>
          <p:grpSpPr>
            <a:xfrm>
              <a:off x="4276990" y="3351739"/>
              <a:ext cx="294439" cy="755847"/>
              <a:chOff x="6954109" y="2581274"/>
              <a:chExt cx="504056" cy="1129422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6954109" y="2581275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346154" y="2581274"/>
                <a:ext cx="112011" cy="48286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954109" y="3227834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346154" y="3223272"/>
                <a:ext cx="112011" cy="48742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41"/>
            <p:cNvGrpSpPr/>
            <p:nvPr/>
          </p:nvGrpSpPr>
          <p:grpSpPr>
            <a:xfrm>
              <a:off x="1833032" y="3341225"/>
              <a:ext cx="273488" cy="766361"/>
              <a:chOff x="3513206" y="2581275"/>
              <a:chExt cx="468193" cy="1145134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513206" y="2585585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H="1">
                <a:off x="3903131" y="2581275"/>
                <a:ext cx="78268" cy="48717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513206" y="3232144"/>
                <a:ext cx="392044" cy="48285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 flipH="1">
                <a:off x="3881227" y="3239239"/>
                <a:ext cx="78268" cy="48717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5" name="Rectangle 74"/>
          <p:cNvSpPr/>
          <p:nvPr/>
        </p:nvSpPr>
        <p:spPr>
          <a:xfrm>
            <a:off x="377356" y="1328428"/>
            <a:ext cx="6324600" cy="101566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High intensity gamma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small bandwidth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Tunable energy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igh efficiency detector array – ELIADE </a:t>
            </a:r>
            <a:endParaRPr lang="en-US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6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6" y="2693106"/>
            <a:ext cx="3571287" cy="20528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140" y="832535"/>
            <a:ext cx="8690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Active interrogation of objects using Nuclear Resonance Fluorescence (NRF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)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324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Beam Industrial Applications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700" y="832535"/>
            <a:ext cx="876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Radiography and tomography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: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Imaging large and/or complex objects with high resolution</a:t>
            </a:r>
          </a:p>
          <a:p>
            <a:pPr algn="just"/>
            <a:endParaRPr lang="en-US" sz="16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0" y="1281128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Performance estimated based on analytical model and GEANT4 simulations</a:t>
            </a:r>
            <a:endParaRPr lang="en-US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705600" y="1638099"/>
            <a:ext cx="1295400" cy="1028901"/>
            <a:chOff x="4246024" y="1261645"/>
            <a:chExt cx="2120519" cy="2177830"/>
          </a:xfrm>
        </p:grpSpPr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6024" y="1261645"/>
              <a:ext cx="2120519" cy="217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0" name="Straight Arrow Connector 79"/>
            <p:cNvCxnSpPr/>
            <p:nvPr/>
          </p:nvCxnSpPr>
          <p:spPr>
            <a:xfrm>
              <a:off x="4651972" y="2782730"/>
              <a:ext cx="762000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5400000">
              <a:off x="4683383" y="2833513"/>
              <a:ext cx="609600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509" y="5925235"/>
            <a:ext cx="1929813" cy="258056"/>
          </a:xfrm>
          <a:prstGeom prst="rect">
            <a:avLst/>
          </a:prstGeom>
          <a:noFill/>
        </p:spPr>
      </p:pic>
      <p:pic>
        <p:nvPicPr>
          <p:cNvPr id="83" name="Picture 8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4" y="4107760"/>
            <a:ext cx="2057993" cy="1817475"/>
          </a:xfrm>
          <a:prstGeom prst="rect">
            <a:avLst/>
          </a:prstGeom>
        </p:spPr>
      </p:pic>
      <p:pic>
        <p:nvPicPr>
          <p:cNvPr id="84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9740"/>
            <a:ext cx="1295400" cy="197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5" name="テキスト ボックス 9"/>
          <p:cNvSpPr txBox="1"/>
          <p:nvPr/>
        </p:nvSpPr>
        <p:spPr>
          <a:xfrm>
            <a:off x="5311789" y="3498685"/>
            <a:ext cx="133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Grid pattern</a:t>
            </a:r>
            <a:endParaRPr kumimoji="1" lang="ja-JP" alt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34908" y="2306731"/>
            <a:ext cx="4419600" cy="1198469"/>
            <a:chOff x="534908" y="1787102"/>
            <a:chExt cx="4419600" cy="1198469"/>
          </a:xfrm>
        </p:grpSpPr>
        <p:grpSp>
          <p:nvGrpSpPr>
            <p:cNvPr id="87" name="Group 53"/>
            <p:cNvGrpSpPr/>
            <p:nvPr/>
          </p:nvGrpSpPr>
          <p:grpSpPr>
            <a:xfrm>
              <a:off x="534908" y="1787102"/>
              <a:ext cx="4419600" cy="1198469"/>
              <a:chOff x="0" y="2605177"/>
              <a:chExt cx="8635044" cy="3407434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4295955"/>
                <a:ext cx="7962181" cy="158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Group 21"/>
              <p:cNvGrpSpPr/>
              <p:nvPr/>
            </p:nvGrpSpPr>
            <p:grpSpPr>
              <a:xfrm>
                <a:off x="2388079" y="3186173"/>
                <a:ext cx="405441" cy="2222740"/>
                <a:chOff x="2388079" y="3183147"/>
                <a:chExt cx="405441" cy="2222740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2388079" y="3183147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388079" y="4991819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1" name="Flowchart: Direct Access Storage 22"/>
              <p:cNvSpPr/>
              <p:nvPr/>
            </p:nvSpPr>
            <p:spPr>
              <a:xfrm>
                <a:off x="3312553" y="3516702"/>
                <a:ext cx="2697192" cy="1558506"/>
              </a:xfrm>
              <a:prstGeom prst="flowChartMagneticDrum">
                <a:avLst/>
              </a:prstGeom>
              <a:solidFill>
                <a:schemeClr val="bg2">
                  <a:lumMod val="50000"/>
                  <a:alpha val="59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2" name="Group 23"/>
              <p:cNvGrpSpPr/>
              <p:nvPr/>
            </p:nvGrpSpPr>
            <p:grpSpPr>
              <a:xfrm>
                <a:off x="6820619" y="3626099"/>
                <a:ext cx="405441" cy="1380101"/>
                <a:chOff x="2388079" y="3623073"/>
                <a:chExt cx="405441" cy="1380101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2388079" y="3623073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2388079" y="4589106"/>
                  <a:ext cx="405441" cy="41406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3" name="Flowchart: Direct Access Storage 26"/>
              <p:cNvSpPr/>
              <p:nvPr/>
            </p:nvSpPr>
            <p:spPr>
              <a:xfrm>
                <a:off x="7692698" y="3919403"/>
                <a:ext cx="942346" cy="730241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flipV="1">
                <a:off x="207034" y="2898475"/>
                <a:ext cx="2181045" cy="13974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07034" y="4297543"/>
                <a:ext cx="2104845" cy="134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207034" y="2605177"/>
                <a:ext cx="6452558" cy="169077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07034" y="4297543"/>
                <a:ext cx="6604958" cy="171506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rot="5400000">
                <a:off x="1554261" y="4306087"/>
                <a:ext cx="885508" cy="258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207034" y="4040167"/>
                <a:ext cx="7537420" cy="25737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07034" y="4297543"/>
                <a:ext cx="7537420" cy="29458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正方形/長方形 10"/>
            <p:cNvSpPr/>
            <p:nvPr/>
          </p:nvSpPr>
          <p:spPr>
            <a:xfrm>
              <a:off x="1714869" y="2197119"/>
              <a:ext cx="424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2θ</a:t>
              </a:r>
              <a:endParaRPr lang="ja-JP" altLang="en-US" dirty="0"/>
            </a:p>
          </p:txBody>
        </p:sp>
      </p:grpSp>
      <p:pic>
        <p:nvPicPr>
          <p:cNvPr id="105" name="Picture 104" descr="CO5_bi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221468"/>
            <a:ext cx="1209446" cy="1528922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0" y="3729335"/>
            <a:ext cx="822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Analytical model: estimate measurement time, count rates, expected resolution</a:t>
            </a:r>
            <a:endParaRPr lang="en-US" b="1" dirty="0">
              <a:solidFill>
                <a:srgbClr val="3366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7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0325" y="4477491"/>
            <a:ext cx="4577512" cy="993418"/>
          </a:xfrm>
          <a:prstGeom prst="rect">
            <a:avLst/>
          </a:prstGeom>
          <a:noFill/>
        </p:spPr>
      </p:pic>
      <p:sp>
        <p:nvSpPr>
          <p:cNvPr id="108" name="テキスト ボックス 9"/>
          <p:cNvSpPr txBox="1"/>
          <p:nvPr/>
        </p:nvSpPr>
        <p:spPr>
          <a:xfrm>
            <a:off x="7722518" y="3516868"/>
            <a:ext cx="104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Phantom</a:t>
            </a:r>
            <a:endParaRPr kumimoji="1" lang="ja-JP" alt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15795" y="6235184"/>
            <a:ext cx="77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 – significance factor; a – thickness/width of the grid; d – distance source-grid;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40177" y="5602069"/>
            <a:ext cx="377539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Measurement time scales with 1/a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4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Measurement time scales with S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73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Artistic View (2013)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91" y="824375"/>
            <a:ext cx="3960000" cy="24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05" y="2390267"/>
            <a:ext cx="3960000" cy="24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93" y="4338137"/>
            <a:ext cx="3960000" cy="24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0" y="4330751"/>
            <a:ext cx="3960000" cy="24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9" y="2453767"/>
            <a:ext cx="3960000" cy="24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8" y="801688"/>
            <a:ext cx="3960000" cy="24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5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Real Life (2015)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6" y="3839630"/>
            <a:ext cx="4759837" cy="298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38" y="800102"/>
            <a:ext cx="4637526" cy="290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3839631"/>
            <a:ext cx="4319996" cy="298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" y="800094"/>
            <a:ext cx="4319996" cy="290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3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Real Life (2015)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pic>
        <p:nvPicPr>
          <p:cNvPr id="2" name="Picture 1" descr="P706039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817076"/>
            <a:ext cx="3923995" cy="2942995"/>
          </a:xfrm>
          <a:prstGeom prst="rect">
            <a:avLst/>
          </a:prstGeom>
        </p:spPr>
      </p:pic>
      <p:pic>
        <p:nvPicPr>
          <p:cNvPr id="3" name="Picture 2" descr="P70604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3" y="817075"/>
            <a:ext cx="3923995" cy="2942996"/>
          </a:xfrm>
          <a:prstGeom prst="rect">
            <a:avLst/>
          </a:prstGeom>
        </p:spPr>
      </p:pic>
      <p:pic>
        <p:nvPicPr>
          <p:cNvPr id="5" name="Picture 4" descr="P70604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9" y="3843809"/>
            <a:ext cx="3923999" cy="2942999"/>
          </a:xfrm>
          <a:prstGeom prst="rect">
            <a:avLst/>
          </a:prstGeom>
        </p:spPr>
      </p:pic>
      <p:pic>
        <p:nvPicPr>
          <p:cNvPr id="6" name="Picture 5" descr="P706037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43809"/>
            <a:ext cx="3923999" cy="29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ELI–NP Experiments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810559" y="796139"/>
            <a:ext cx="5634353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White Book  ⟹  Day–1 Experiments</a:t>
            </a:r>
            <a:endParaRPr lang="en-US" sz="2400" b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7047" y="1534445"/>
            <a:ext cx="7955821" cy="5062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Towards </a:t>
            </a:r>
            <a:r>
              <a:rPr lang="en-US" sz="1600" b="1" u="sng" dirty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TDR of experiments with </a:t>
            </a:r>
            <a:r>
              <a:rPr lang="en-US" sz="1600" b="1" u="sng" dirty="0" smtClean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intense laser beams </a:t>
            </a:r>
            <a:r>
              <a:rPr lang="en-US" sz="1600" b="1" u="sng" dirty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at ELI-</a:t>
            </a:r>
            <a:r>
              <a:rPr lang="en-US" sz="1600" b="1" u="sng" dirty="0" smtClean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NP</a:t>
            </a:r>
            <a:endParaRPr lang="en-US" sz="1600" b="1" u="sng" dirty="0" smtClean="0">
              <a:solidFill>
                <a:srgbClr val="800000"/>
              </a:solidFill>
              <a:latin typeface="Helvetica"/>
              <a:cs typeface="Helvetica"/>
            </a:endParaRPr>
          </a:p>
          <a:p>
            <a:r>
              <a:rPr lang="en-US" sz="1600" b="1" u="sng" dirty="0" smtClean="0">
                <a:solidFill>
                  <a:srgbClr val="000090"/>
                </a:solidFill>
                <a:latin typeface="Helvetica"/>
                <a:cs typeface="Helvetica"/>
              </a:rPr>
              <a:t>June 27-28, 2013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– Bucharest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(Romania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solidFill>
                  <a:srgbClr val="800000"/>
                </a:solidFill>
                <a:latin typeface="Helvetica"/>
                <a:cs typeface="Helvetica"/>
                <a:hlinkClick r:id="rId3"/>
              </a:rPr>
              <a:t>Towards TDR of experiments with brilliant gamma-ray beams at ELI-NP</a:t>
            </a:r>
            <a:endParaRPr lang="en-US" sz="1600" b="1" u="sng" dirty="0">
              <a:solidFill>
                <a:srgbClr val="800000"/>
              </a:solidFill>
              <a:latin typeface="Helvetica"/>
              <a:cs typeface="Helvetica"/>
            </a:endParaRPr>
          </a:p>
          <a:p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July 25-26, 2013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– Bucharest-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(Romania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building the main working groups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c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onveners and local liaisons</a:t>
            </a:r>
            <a:endParaRPr lang="en-US" sz="1600" b="1" i="1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  <a:p>
            <a:pPr>
              <a:spcBef>
                <a:spcPts val="1200"/>
              </a:spcBef>
            </a:pPr>
            <a:r>
              <a:rPr lang="en-US" sz="1600" b="1" u="sng" dirty="0">
                <a:latin typeface="Helvetica"/>
                <a:cs typeface="Helvetica"/>
                <a:hlinkClick r:id="rId4"/>
              </a:rPr>
              <a:t>ELI-NP TDRs at Midway </a:t>
            </a:r>
            <a:r>
              <a:rPr lang="en-US" sz="1600" b="1" u="sng" dirty="0" smtClean="0">
                <a:latin typeface="Helvetica"/>
                <a:cs typeface="Helvetica"/>
                <a:hlinkClick r:id="rId4"/>
              </a:rPr>
              <a:t>– High </a:t>
            </a:r>
            <a:r>
              <a:rPr lang="en-US" sz="1600" b="1" u="sng" dirty="0">
                <a:latin typeface="Helvetica"/>
                <a:cs typeface="Helvetica"/>
                <a:hlinkClick r:id="rId4"/>
              </a:rPr>
              <a:t>Power Laser </a:t>
            </a:r>
            <a:r>
              <a:rPr lang="en-US" sz="1600" b="1" u="sng" dirty="0" smtClean="0">
                <a:solidFill>
                  <a:srgbClr val="000090"/>
                </a:solidFill>
                <a:latin typeface="Helvetica"/>
                <a:cs typeface="Helvetica"/>
              </a:rPr>
              <a:t>March </a:t>
            </a:r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16-17, 2014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– Bucharest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Romania)</a:t>
            </a:r>
          </a:p>
          <a:p>
            <a:pPr>
              <a:spcBef>
                <a:spcPts val="1200"/>
              </a:spcBef>
            </a:pPr>
            <a:r>
              <a:rPr lang="en-US" sz="1600" b="1" u="sng" dirty="0">
                <a:latin typeface="Helvetica"/>
                <a:cs typeface="Helvetica"/>
                <a:hlinkClick r:id="rId4"/>
              </a:rPr>
              <a:t>ELI-NP TDRs at Midway </a:t>
            </a:r>
            <a:r>
              <a:rPr lang="en-US" sz="1600" b="1" u="sng" dirty="0" smtClean="0">
                <a:latin typeface="Helvetica"/>
                <a:cs typeface="Helvetica"/>
                <a:hlinkClick r:id="rId4"/>
              </a:rPr>
              <a:t>– </a:t>
            </a:r>
            <a:r>
              <a:rPr lang="en-US" sz="1600" b="1" u="sng" dirty="0">
                <a:latin typeface="Helvetica"/>
                <a:cs typeface="Helvetica"/>
                <a:hlinkClick r:id="rId4"/>
              </a:rPr>
              <a:t>SystemGamma Beam </a:t>
            </a:r>
            <a:r>
              <a:rPr lang="en-US" sz="1600" b="1" u="sng" dirty="0" smtClean="0">
                <a:latin typeface="Helvetica"/>
                <a:cs typeface="Helvetica"/>
                <a:hlinkClick r:id="rId4"/>
              </a:rPr>
              <a:t>System</a:t>
            </a:r>
            <a:endParaRPr lang="en-US" sz="1600" b="1" dirty="0">
              <a:latin typeface="Helvetica"/>
              <a:cs typeface="Helvetica"/>
            </a:endParaRPr>
          </a:p>
          <a:p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March 16-17, 2014 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– Bucharest-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Romania)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rgbClr val="BF4D00"/>
                </a:solidFill>
                <a:latin typeface="Helvetica"/>
                <a:cs typeface="Helvetica"/>
              </a:rPr>
              <a:t>a</a:t>
            </a: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dded new working groups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rgbClr val="BF4D00"/>
                </a:solidFill>
                <a:latin typeface="Helvetica"/>
                <a:cs typeface="Helvetica"/>
              </a:rPr>
              <a:t>a</a:t>
            </a: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pplied physics</a:t>
            </a:r>
            <a:endParaRPr lang="en-US" sz="1600" b="1" i="1" dirty="0">
              <a:solidFill>
                <a:srgbClr val="BF4D00"/>
              </a:solidFill>
              <a:latin typeface="Helvetica"/>
              <a:cs typeface="Helvetica"/>
            </a:endParaRPr>
          </a:p>
          <a:p>
            <a:pPr>
              <a:spcBef>
                <a:spcPts val="1200"/>
              </a:spcBef>
            </a:pPr>
            <a:r>
              <a:rPr lang="en-US" sz="1600" b="1" u="sng" dirty="0" smtClean="0">
                <a:latin typeface="Helvetica"/>
                <a:cs typeface="Helvetica"/>
                <a:hlinkClick r:id="rId5"/>
              </a:rPr>
              <a:t>ELI</a:t>
            </a:r>
            <a:r>
              <a:rPr lang="en-US" sz="1600" b="1" u="sng" dirty="0">
                <a:latin typeface="Helvetica"/>
                <a:cs typeface="Helvetica"/>
                <a:hlinkClick r:id="rId5"/>
              </a:rPr>
              <a:t>-NP Science Program and Instruments: Technical Design </a:t>
            </a:r>
            <a:r>
              <a:rPr lang="en-US" sz="1600" b="1" u="sng" dirty="0" smtClean="0">
                <a:latin typeface="Helvetica"/>
                <a:cs typeface="Helvetica"/>
                <a:hlinkClick r:id="rId5"/>
              </a:rPr>
              <a:t>Reports</a:t>
            </a:r>
            <a:endParaRPr lang="en-US" sz="1600" b="1" u="sng" dirty="0" smtClean="0">
              <a:latin typeface="Helvetica"/>
              <a:cs typeface="Helvetica"/>
            </a:endParaRPr>
          </a:p>
          <a:p>
            <a:r>
              <a:rPr lang="en-US" sz="1600" b="1" u="sng" dirty="0">
                <a:solidFill>
                  <a:srgbClr val="000090"/>
                </a:solidFill>
                <a:latin typeface="Helvetica"/>
                <a:cs typeface="Helvetica"/>
              </a:rPr>
              <a:t>February 18-20, 2015 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– Bucharest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-</a:t>
            </a:r>
            <a:r>
              <a:rPr lang="en-US" sz="1600" b="1" dirty="0" err="1">
                <a:solidFill>
                  <a:srgbClr val="000090"/>
                </a:solidFill>
                <a:latin typeface="Helvetica"/>
                <a:cs typeface="Helvetica"/>
              </a:rPr>
              <a:t>Magurele</a:t>
            </a:r>
            <a:r>
              <a:rPr lang="en-US" sz="1600" b="1" dirty="0">
                <a:solidFill>
                  <a:srgbClr val="000090"/>
                </a:solidFill>
                <a:latin typeface="Helvetica"/>
                <a:cs typeface="Helvetica"/>
              </a:rPr>
              <a:t> (Romania)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>
                <a:solidFill>
                  <a:srgbClr val="BF4D00"/>
                </a:solidFill>
                <a:latin typeface="Helvetica"/>
                <a:cs typeface="Helvetica"/>
              </a:rPr>
              <a:t>f</a:t>
            </a: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inal TDRs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rgbClr val="BF4D00"/>
                </a:solidFill>
                <a:latin typeface="Helvetica"/>
                <a:cs typeface="Helvetica"/>
              </a:rPr>
              <a:t>definition of the experimental setups</a:t>
            </a:r>
          </a:p>
          <a:p>
            <a:endParaRPr lang="en-US" sz="16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Scientific evaluation of the TDRs by ISAB</a:t>
            </a:r>
          </a:p>
        </p:txBody>
      </p:sp>
    </p:spTree>
    <p:extLst>
      <p:ext uri="{BB962C8B-B14F-4D97-AF65-F5344CB8AC3E}">
        <p14:creationId xmlns:p14="http://schemas.microsoft.com/office/powerpoint/2010/main" val="107839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t="3159"/>
          <a:stretch/>
        </p:blipFill>
        <p:spPr>
          <a:xfrm>
            <a:off x="25400" y="1250346"/>
            <a:ext cx="5318709" cy="5370832"/>
          </a:xfrm>
          <a:prstGeom prst="rect">
            <a:avLst/>
          </a:prstGeom>
        </p:spPr>
      </p:pic>
      <p:sp>
        <p:nvSpPr>
          <p:cNvPr id="90" name="Title 1"/>
          <p:cNvSpPr txBox="1">
            <a:spLocks/>
          </p:cNvSpPr>
          <p:nvPr/>
        </p:nvSpPr>
        <p:spPr>
          <a:xfrm>
            <a:off x="0" y="-9525"/>
            <a:ext cx="7942066" cy="76041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High–Power Lasers System      2 x 10 PW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3" name="Picture 92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166" y="53848"/>
            <a:ext cx="1080000" cy="657711"/>
          </a:xfrm>
          <a:prstGeom prst="rect">
            <a:avLst/>
          </a:prstGeom>
        </p:spPr>
      </p:pic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5293605" y="4466864"/>
            <a:ext cx="3627649" cy="2044304"/>
            <a:chOff x="890278" y="3436770"/>
            <a:chExt cx="8063995" cy="2894878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78" y="3694305"/>
              <a:ext cx="8063995" cy="2637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2291714" y="3436770"/>
              <a:ext cx="2493992" cy="37260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6404120" y="3583453"/>
              <a:ext cx="630519" cy="257959"/>
            </a:xfrm>
            <a:prstGeom prst="parallelogram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10975688" y="546135"/>
            <a:ext cx="670322" cy="6715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6" descr="Screen Shot 2013-12-01 at 11.59.0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38" y="3435568"/>
            <a:ext cx="3439716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5580147" y="4205176"/>
            <a:ext cx="1437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Based on OPCPA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563307" y="848316"/>
            <a:ext cx="5575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Provided by THALES </a:t>
            </a:r>
            <a:r>
              <a:rPr lang="en-US" altLang="en-US" sz="18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Optronique</a:t>
            </a:r>
            <a:r>
              <a:rPr lang="en-US" altLang="en-US" sz="1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&amp; </a:t>
            </a:r>
            <a:r>
              <a:rPr lang="en-US" altLang="en-US" sz="1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</a:rPr>
              <a:t>Thales Romania</a:t>
            </a:r>
          </a:p>
        </p:txBody>
      </p:sp>
      <p:pic>
        <p:nvPicPr>
          <p:cNvPr id="25" name="Picture 2" descr="C:\Users\victor nicolae zamfi\Music\Documents\ELI\Pictures\SemnareContractLaser\Agerpres_7111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56" y="1401230"/>
            <a:ext cx="27003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4445794" y="5542361"/>
            <a:ext cx="106311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July 12</a:t>
            </a:r>
            <a:r>
              <a:rPr lang="en-US" altLang="en-US" sz="1050" baseline="3000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th</a:t>
            </a:r>
            <a:r>
              <a:rPr lang="en-US" altLang="en-US" sz="105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, 2013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49867" y="1536700"/>
            <a:ext cx="1490133" cy="2658533"/>
            <a:chOff x="1481667" y="1600200"/>
            <a:chExt cx="1490133" cy="2658533"/>
          </a:xfrm>
          <a:solidFill>
            <a:schemeClr val="accent1">
              <a:lumMod val="40000"/>
              <a:lumOff val="60000"/>
              <a:alpha val="30000"/>
            </a:schemeClr>
          </a:solidFill>
          <a:effectLst/>
        </p:grpSpPr>
        <p:sp>
          <p:nvSpPr>
            <p:cNvPr id="34" name="Rectangle 33"/>
            <p:cNvSpPr/>
            <p:nvPr/>
          </p:nvSpPr>
          <p:spPr>
            <a:xfrm>
              <a:off x="1481667" y="1998133"/>
              <a:ext cx="1490133" cy="22606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HPLS</a:t>
              </a:r>
              <a:endPara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78000" y="1600200"/>
              <a:ext cx="575733" cy="3979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5051" y="4457124"/>
            <a:ext cx="2760421" cy="1339153"/>
            <a:chOff x="685051" y="4457124"/>
            <a:chExt cx="2760421" cy="1339153"/>
          </a:xfrm>
        </p:grpSpPr>
        <p:grpSp>
          <p:nvGrpSpPr>
            <p:cNvPr id="38" name="Group 37"/>
            <p:cNvGrpSpPr/>
            <p:nvPr/>
          </p:nvGrpSpPr>
          <p:grpSpPr>
            <a:xfrm>
              <a:off x="972841" y="4483097"/>
              <a:ext cx="1351161" cy="1313180"/>
              <a:chOff x="1999327" y="5376332"/>
              <a:chExt cx="1422453" cy="1313180"/>
            </a:xfrm>
            <a:solidFill>
              <a:srgbClr val="3366FF">
                <a:alpha val="28000"/>
              </a:srgbClr>
            </a:solidFill>
          </p:grpSpPr>
          <p:sp>
            <p:nvSpPr>
              <p:cNvPr id="40" name="Rectangle 39"/>
              <p:cNvSpPr/>
              <p:nvPr/>
            </p:nvSpPr>
            <p:spPr>
              <a:xfrm>
                <a:off x="1999327" y="5376332"/>
                <a:ext cx="1422453" cy="8297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b="1" dirty="0" smtClean="0">
                    <a:ln w="24500" cmpd="dbl">
                      <a:solidFill>
                        <a:srgbClr val="000090"/>
                      </a:solidFill>
                      <a:prstDash val="solid"/>
                      <a:miter lim="800000"/>
                    </a:ln>
                    <a:solidFill>
                      <a:srgbClr val="000090"/>
                    </a:solidFill>
                  </a:rPr>
                  <a:t>Experiments</a:t>
                </a:r>
                <a:endParaRPr lang="en-US" b="1" dirty="0">
                  <a:ln w="24500" cmpd="dbl">
                    <a:solidFill>
                      <a:srgbClr val="000090"/>
                    </a:solidFill>
                    <a:prstDash val="solid"/>
                    <a:miter lim="800000"/>
                  </a:ln>
                  <a:solidFill>
                    <a:srgbClr val="000090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999327" y="6104467"/>
                <a:ext cx="435522" cy="5850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2324000" y="4648730"/>
              <a:ext cx="364816" cy="664102"/>
            </a:xfrm>
            <a:prstGeom prst="rect">
              <a:avLst/>
            </a:prstGeom>
            <a:solidFill>
              <a:srgbClr val="3366FF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15840" y="4457124"/>
              <a:ext cx="364816" cy="754108"/>
            </a:xfrm>
            <a:prstGeom prst="rect">
              <a:avLst/>
            </a:prstGeom>
            <a:solidFill>
              <a:srgbClr val="3366FF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080656" y="4457124"/>
              <a:ext cx="364816" cy="664102"/>
            </a:xfrm>
            <a:prstGeom prst="rect">
              <a:avLst/>
            </a:prstGeom>
            <a:solidFill>
              <a:srgbClr val="3366FF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5051" y="4466864"/>
              <a:ext cx="287790" cy="491296"/>
            </a:xfrm>
            <a:prstGeom prst="rect">
              <a:avLst/>
            </a:prstGeom>
            <a:solidFill>
              <a:srgbClr val="3366FF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3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53627</TotalTime>
  <Words>2893</Words>
  <Application>Microsoft Macintosh PowerPoint</Application>
  <PresentationFormat>On-screen Show (4:3)</PresentationFormat>
  <Paragraphs>602</Paragraphs>
  <Slides>45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Spectrum</vt:lpstr>
      <vt:lpstr>Equation</vt:lpstr>
      <vt:lpstr>Extreme Light Infrastructure –  Nuclear Physics ELI–NP</vt:lpstr>
      <vt:lpstr>ELI in a Nutshell</vt:lpstr>
      <vt:lpstr>Extreme Light Infrastructure – Nuclear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Beams @ ELI–NP</dc:title>
  <dc:creator>Calin A. Ur</dc:creator>
  <cp:lastModifiedBy>Calin A. Ur</cp:lastModifiedBy>
  <cp:revision>1128</cp:revision>
  <dcterms:created xsi:type="dcterms:W3CDTF">2013-08-16T21:48:52Z</dcterms:created>
  <dcterms:modified xsi:type="dcterms:W3CDTF">2015-07-09T06:01:32Z</dcterms:modified>
</cp:coreProperties>
</file>